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 saveSubsetFonts="1">
  <p:sldMasterIdLst>
    <p:sldMasterId id="2147483648" r:id="rId1"/>
  </p:sldMasterIdLst>
  <p:notesMasterIdLst>
    <p:notesMasterId r:id="rId45"/>
  </p:notesMasterIdLst>
  <p:sldIdLst>
    <p:sldId id="256" r:id="rId2"/>
    <p:sldId id="312" r:id="rId3"/>
    <p:sldId id="283" r:id="rId4"/>
    <p:sldId id="284" r:id="rId5"/>
    <p:sldId id="278" r:id="rId6"/>
    <p:sldId id="299" r:id="rId7"/>
    <p:sldId id="300" r:id="rId8"/>
    <p:sldId id="301" r:id="rId9"/>
    <p:sldId id="304" r:id="rId10"/>
    <p:sldId id="303" r:id="rId11"/>
    <p:sldId id="313" r:id="rId12"/>
    <p:sldId id="286" r:id="rId13"/>
    <p:sldId id="287" r:id="rId14"/>
    <p:sldId id="298" r:id="rId15"/>
    <p:sldId id="289" r:id="rId16"/>
    <p:sldId id="274" r:id="rId17"/>
    <p:sldId id="290" r:id="rId18"/>
    <p:sldId id="271" r:id="rId19"/>
    <p:sldId id="266" r:id="rId20"/>
    <p:sldId id="272" r:id="rId21"/>
    <p:sldId id="264" r:id="rId22"/>
    <p:sldId id="267" r:id="rId23"/>
    <p:sldId id="270" r:id="rId24"/>
    <p:sldId id="291" r:id="rId25"/>
    <p:sldId id="305" r:id="rId26"/>
    <p:sldId id="306" r:id="rId27"/>
    <p:sldId id="307" r:id="rId28"/>
    <p:sldId id="309" r:id="rId29"/>
    <p:sldId id="310" r:id="rId30"/>
    <p:sldId id="273" r:id="rId31"/>
    <p:sldId id="308" r:id="rId32"/>
    <p:sldId id="288" r:id="rId33"/>
    <p:sldId id="258" r:id="rId34"/>
    <p:sldId id="261" r:id="rId35"/>
    <p:sldId id="262" r:id="rId36"/>
    <p:sldId id="269" r:id="rId37"/>
    <p:sldId id="293" r:id="rId38"/>
    <p:sldId id="280" r:id="rId39"/>
    <p:sldId id="279" r:id="rId40"/>
    <p:sldId id="275" r:id="rId41"/>
    <p:sldId id="294" r:id="rId42"/>
    <p:sldId id="295" r:id="rId43"/>
    <p:sldId id="311" r:id="rId44"/>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66"/>
    <a:srgbClr val="FFFFFF"/>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25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24"/>
    </p:cViewPr>
  </p:sorterViewPr>
  <p:notesViewPr>
    <p:cSldViewPr>
      <p:cViewPr varScale="1">
        <p:scale>
          <a:sx n="59" d="100"/>
          <a:sy n="59" d="100"/>
        </p:scale>
        <p:origin x="-174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1ECDC951-AED7-4DD3-8367-636A9F62FB1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D942E-6074-46B7-A15A-D859CCDCB249}" type="slidenum">
              <a:rPr lang="en-US"/>
              <a:pPr/>
              <a:t>6</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u="sng"/>
              <a:t>Author profile</a:t>
            </a:r>
            <a:r>
              <a:rPr lang="en-US"/>
              <a:t> :-After  medical graduation,  worked for 17 years in the field as primary care physician in primary health centres, area hospitals, mobile medical units, cholera combat team, filarial control project,  casualty department, divisional secondary care hospitals</a:t>
            </a:r>
          </a:p>
          <a:p>
            <a:r>
              <a:rPr lang="en-US"/>
              <a:t> Then completed post graduation in public health medicine/preventive &amp;social medicine &amp;epidemiology and teaching medical graduates and post graduates, nursing students, physiotherapy students, primary care personnel for the last 15 years.  </a:t>
            </a:r>
          </a:p>
          <a:p>
            <a:r>
              <a:rPr lang="en-US"/>
              <a:t>At present working as Professor   &amp; Head of the department of Community medicine &amp; Epidemiology since 15 years and practicing and contributing to the cause of </a:t>
            </a:r>
            <a:r>
              <a:rPr lang="en-US" b="1"/>
              <a:t>epidemiological spread and growth in India</a:t>
            </a:r>
            <a:r>
              <a:rPr lang="en-US"/>
              <a:t> (life</a:t>
            </a:r>
            <a:r>
              <a:rPr lang="en-US" b="1"/>
              <a:t> ambition</a:t>
            </a:r>
            <a:r>
              <a:rPr lang="en-US"/>
              <a:t>) as </a:t>
            </a:r>
            <a:r>
              <a:rPr lang="en-US" b="1"/>
              <a:t>Indian super course epidemiology developer</a:t>
            </a:r>
            <a:r>
              <a:rPr lang="en-US"/>
              <a:t>. </a:t>
            </a:r>
          </a:p>
          <a:p>
            <a:r>
              <a:rPr lang="en-US"/>
              <a:t> Other 19 super course lectures of mine can be accessed at www.pitt.edu/~super1/faculty/lecturers.htm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12D531-DC6E-4888-8F9B-E2738D3844C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E4CD80-3E4A-4C5B-9AF4-8E6E526CB1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2AB8EE-8930-4A0E-AC23-167CC10C6E3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2F7B46-8230-4AD4-A30A-2A4CFC03F3B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595B7-797A-4C30-BCE7-708E1B051F5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105F62-D890-407A-8CD1-A751B0FDED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7B152D5-CBF5-4D18-9269-5E24D777B40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4CF4B25-5EFA-46FD-8E3F-964DC543D8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D66AB5-2CE1-4E0F-84F0-B21295BCE2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C6C83A-B7DB-4F88-ADCF-56392B17A18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C2ACC8-5520-4017-8C9C-29138CC654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F675179A-8F4C-4C34-A24B-7371FA8B44C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hyperlink" Target="mailto:avasarala@yahoo.com" TargetMode="Externa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in/imgres?imgurl=http://pathmicro.med.sc.edu/mhunt/dengue-aedes.jpg&amp;imgrefurl=http://pathmicro.med.sc.edu/mhunt/arbo.htm&amp;h=270&amp;w=400&amp;sz=22&amp;hl=en&amp;start=11&amp;tbnid=pxzZDtCppAwJtM:&amp;tbnh=84&amp;tbnw=124&amp;prev=/images%3Fq%3Daedes%2Bmosquito%26svnu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in/imgres?imgurl=http://www.cdc.gov/ncidod/dvbid/arbor/images/mosqfeed.jpg&amp;imgrefurl=http://www.cdc.gov/ncidod/dvbid/arbor/mosqfeed.htm&amp;h=204&amp;w=309&amp;sz=69&amp;hl=en&amp;start=7&amp;tbnid=hQsWLQ73twIp0M:&amp;tbnh=77&amp;tbnw=117&amp;prev=/images%3Fq%3Danopheles%25"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images.google.co.in/imgres?imgurl=http://www.who.int/multimedia/ethiopiaweb/MALARIA/WHO-208701.jpg&amp;imgrefurl=http://www.who.int/multimedia/ethiopiaweb/MALARIA/index.html&amp;h=2228&amp;w=2500&amp;sz=919&amp;hl=en&amp;start=4&amp;tbnid=xdSlV-ywfo3xvM:&amp;tbnh=134&amp;tbnw=150&amp;prev=/i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images.google.co.in/imgres?imgurl=http://agnews.tamu.edu/westnile/graphics/Image2.jpg&amp;imgrefurl=http://agnews.tamu.edu/westnile/graphics/index.html&amp;h=388&amp;w=578&amp;sz=52&amp;hl=en&amp;start=9&amp;tbnid=GPF-t05zJKAPlM:&amp;tbnh=90&amp;tbnw=134&amp;prev=/images%3Fq%3Dculex%2Bmosquit" TargetMode="External"/><Relationship Id="rId7" Type="http://schemas.openxmlformats.org/officeDocument/2006/relationships/hyperlink" Target="http://images.google.co.in/imgres?imgurl=http://www.gsk.com/common/img/community/filariasis/images/lf13_ghana_male_leg.jpg&amp;imgrefurl=http://www.gsk.com/filariasis/pages/lf13_ghana_male_leg.htm&amp;h=244&amp;w=350&amp;sz=18&amp;hl=en&amp;start=7&amp;tbnid=PrbpqlR3q1orMM:&amp;tbnh=84&amp;tbnw=" TargetMode="External"/><Relationship Id="rId2" Type="http://schemas.openxmlformats.org/officeDocument/2006/relationships/hyperlink" Target="http://images.google.co.in/imgres?imgurl=http://ruina.tam.cornell.edu/Personal%2520photos/KonMin_A2_MacroSamples/originals/mosquito.JPG&amp;imgrefurl=http://ruina.tam.cornell.edu/Personal%2520photos/KonMin_A2_MacroSamples/index.html&amp;h=958&amp;w=1293&amp;sz=200&amp;hl=en&amp;start"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images.google.co.in/imgres?imgurl=http://www.gsk.com/common/img/community/filariasis/images/lf17_scrotum.jpg&amp;imgrefurl=http://www.gsk.com/filariasis/pages/lf17_scrotum.htm&amp;h=350&amp;w=263&amp;sz=19&amp;hl=en&amp;start=6&amp;tbnid=2rdMfZkqnsmSKM:&amp;tbnh=120&amp;tbnw=90&amp;prev=/imag"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in/imgres?imgurl=http://www.health.qld.gov.au/dengue/images/aedes_aegypti_1_c.jpg&amp;imgrefurl=http://www.health.qld.gov.au/dengue/dengue_fever/mosquito.asp&amp;h=214&amp;w=300&amp;sz=14&amp;hl=en&amp;start=10&amp;tbnid=_glVc1uy7lMdmM:&amp;tbnh=83&amp;tbnw=116&amp;prev=/imag"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images.google.co.in/imgres?imgurl=http://english.vietnamnet.vn/dataimages/200604/original/images948553_patientChildren.jpg&amp;imgrefurl=http://english.vietnamnet.vn/social/2006/04/559322/&amp;h=233&amp;w=200&amp;sz=18&amp;hl=en&amp;start=15&amp;tbnid=9w0pCzE2TimiGM:&amp;tbnh=109&amp;tbnw"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in/imgres?imgurl=http://www.hindu.com/2006/07/02/images/2006070208970401.jpg&amp;imgrefurl=http://www.hindu.com/2006/07/02/stories/2006070208970400.htm&amp;h=211&amp;w=351&amp;sz=21&amp;hl=en&amp;start=2&amp;tbnid=fblSVWkHtErxoM:&amp;tbnh=72&amp;tbnw=120&amp;prev=/images%3Fq%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idx="4294967295"/>
          </p:nvPr>
        </p:nvSpPr>
        <p:spPr>
          <a:xfrm>
            <a:off x="0" y="0"/>
            <a:ext cx="9144000" cy="1417638"/>
          </a:xfrm>
        </p:spPr>
        <p:txBody>
          <a:bodyPr/>
          <a:lstStyle/>
          <a:p>
            <a:r>
              <a:rPr lang="en-US" b="1" u="sng"/>
              <a:t>MOSQUITO LAUGHS AT  MAN</a:t>
            </a:r>
          </a:p>
        </p:txBody>
      </p:sp>
      <p:graphicFrame>
        <p:nvGraphicFramePr>
          <p:cNvPr id="2054" name="Object 6"/>
          <p:cNvGraphicFramePr>
            <a:graphicFrameLocks noChangeAspect="1"/>
          </p:cNvGraphicFramePr>
          <p:nvPr>
            <p:ph idx="4294967295"/>
          </p:nvPr>
        </p:nvGraphicFramePr>
        <p:xfrm>
          <a:off x="152400" y="1524000"/>
          <a:ext cx="2819400" cy="4572000"/>
        </p:xfrm>
        <a:graphic>
          <a:graphicData uri="http://schemas.openxmlformats.org/presentationml/2006/ole">
            <p:oleObj spid="_x0000_s2054" name="Photo Editor Photo" r:id="rId4" imgW="2534004" imgH="3219899" progId="MSPhotoEd.3">
              <p:embed/>
            </p:oleObj>
          </a:graphicData>
        </a:graphic>
      </p:graphicFrame>
      <p:sp>
        <p:nvSpPr>
          <p:cNvPr id="2056" name="Text Box 8"/>
          <p:cNvSpPr txBox="1">
            <a:spLocks noChangeArrowheads="1"/>
          </p:cNvSpPr>
          <p:nvPr/>
        </p:nvSpPr>
        <p:spPr bwMode="auto">
          <a:xfrm>
            <a:off x="3429000" y="1371600"/>
            <a:ext cx="5715000" cy="5216525"/>
          </a:xfrm>
          <a:prstGeom prst="rect">
            <a:avLst/>
          </a:prstGeom>
          <a:noFill/>
          <a:ln w="9525">
            <a:noFill/>
            <a:miter lim="800000"/>
            <a:headEnd/>
            <a:tailEnd/>
          </a:ln>
          <a:effectLst/>
        </p:spPr>
        <p:txBody>
          <a:bodyPr>
            <a:spAutoFit/>
          </a:bodyPr>
          <a:lstStyle/>
          <a:p>
            <a:r>
              <a:rPr lang="en-US" sz="2800">
                <a:solidFill>
                  <a:srgbClr val="000066"/>
                </a:solidFill>
              </a:rPr>
              <a:t>Dr . A.K.AVASARALA </a:t>
            </a:r>
          </a:p>
          <a:p>
            <a:r>
              <a:rPr lang="en-US" sz="2800">
                <a:solidFill>
                  <a:srgbClr val="000066"/>
                </a:solidFill>
              </a:rPr>
              <a:t>MBBS, M.D.</a:t>
            </a:r>
          </a:p>
          <a:p>
            <a:r>
              <a:rPr lang="en-US" sz="2800">
                <a:solidFill>
                  <a:srgbClr val="000066"/>
                </a:solidFill>
              </a:rPr>
              <a:t>PROFESSOR &amp; HEAD</a:t>
            </a:r>
          </a:p>
          <a:p>
            <a:r>
              <a:rPr lang="en-US" sz="2800">
                <a:solidFill>
                  <a:srgbClr val="000066"/>
                </a:solidFill>
              </a:rPr>
              <a:t>DEPT OF COMMUNITY MEDICINE &amp;  EPIDEMIOLOGY</a:t>
            </a:r>
          </a:p>
          <a:p>
            <a:r>
              <a:rPr lang="en-US" sz="2800">
                <a:solidFill>
                  <a:srgbClr val="000066"/>
                </a:solidFill>
              </a:rPr>
              <a:t>PRATHIMA INSTITUTE OF MEDICAL SCIENCES, KARIMNAGAR, A.P..</a:t>
            </a:r>
          </a:p>
          <a:p>
            <a:r>
              <a:rPr lang="en-US" sz="2800">
                <a:solidFill>
                  <a:srgbClr val="000066"/>
                </a:solidFill>
              </a:rPr>
              <a:t>INDIA: +91505417</a:t>
            </a:r>
          </a:p>
          <a:p>
            <a:r>
              <a:rPr lang="en-US" sz="2800">
                <a:solidFill>
                  <a:srgbClr val="000066"/>
                </a:solidFill>
                <a:hlinkClick r:id="rId5"/>
              </a:rPr>
              <a:t>avasarala@yahoo.com</a:t>
            </a:r>
            <a:endParaRPr lang="en-US" sz="2800">
              <a:solidFill>
                <a:srgbClr val="000066"/>
              </a:solidFill>
            </a:endParaRPr>
          </a:p>
          <a:p>
            <a:endParaRPr lang="en-US" sz="2800">
              <a:solidFill>
                <a:srgbClr val="000066"/>
              </a:solidFill>
            </a:endParaRPr>
          </a:p>
          <a:p>
            <a:endParaRPr lang="en-US" sz="28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7200" b="1" u="sng"/>
              <a:t>Aedes</a:t>
            </a:r>
          </a:p>
        </p:txBody>
      </p:sp>
      <p:sp>
        <p:nvSpPr>
          <p:cNvPr id="57347" name="Rectangle 3"/>
          <p:cNvSpPr>
            <a:spLocks noGrp="1" noChangeArrowheads="1"/>
          </p:cNvSpPr>
          <p:nvPr>
            <p:ph type="body" idx="1"/>
          </p:nvPr>
        </p:nvSpPr>
        <p:spPr/>
        <p:txBody>
          <a:bodyPr/>
          <a:lstStyle/>
          <a:p>
            <a:pPr>
              <a:buFontTx/>
              <a:buNone/>
            </a:pPr>
            <a:endParaRPr lang="en-US"/>
          </a:p>
          <a:p>
            <a:pPr>
              <a:buFontTx/>
              <a:buNone/>
            </a:pPr>
            <a:endParaRPr lang="en-US"/>
          </a:p>
        </p:txBody>
      </p:sp>
      <p:pic>
        <p:nvPicPr>
          <p:cNvPr id="57349" name="Picture 5" descr="dengue-aedes">
            <a:hlinkClick r:id="rId2"/>
          </p:cNvPr>
          <p:cNvPicPr>
            <a:picLocks noChangeAspect="1" noChangeArrowheads="1"/>
          </p:cNvPicPr>
          <p:nvPr/>
        </p:nvPicPr>
        <p:blipFill>
          <a:blip r:embed="rId3"/>
          <a:srcRect/>
          <a:stretch>
            <a:fillRect/>
          </a:stretch>
        </p:blipFill>
        <p:spPr bwMode="auto">
          <a:xfrm>
            <a:off x="304800" y="1724025"/>
            <a:ext cx="5715000" cy="4600575"/>
          </a:xfrm>
          <a:prstGeom prst="rect">
            <a:avLst/>
          </a:prstGeom>
          <a:noFill/>
        </p:spPr>
      </p:pic>
      <p:sp>
        <p:nvSpPr>
          <p:cNvPr id="57350" name="Text Box 6"/>
          <p:cNvSpPr txBox="1">
            <a:spLocks noChangeArrowheads="1"/>
          </p:cNvSpPr>
          <p:nvPr/>
        </p:nvSpPr>
        <p:spPr bwMode="auto">
          <a:xfrm>
            <a:off x="6308725" y="1712913"/>
            <a:ext cx="2301875" cy="915987"/>
          </a:xfrm>
          <a:prstGeom prst="rect">
            <a:avLst/>
          </a:prstGeom>
          <a:noFill/>
          <a:ln w="9525">
            <a:noFill/>
            <a:miter lim="800000"/>
            <a:headEnd/>
            <a:tailEnd/>
          </a:ln>
          <a:effectLst/>
        </p:spPr>
        <p:txBody>
          <a:bodyPr>
            <a:spAutoFit/>
          </a:bodyPr>
          <a:lstStyle/>
          <a:p>
            <a:r>
              <a:rPr lang="en-US"/>
              <a:t>Yellow fever  in African countries </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8229600" cy="563562"/>
          </a:xfrm>
        </p:spPr>
        <p:txBody>
          <a:bodyPr/>
          <a:lstStyle/>
          <a:p>
            <a:r>
              <a:rPr lang="en-US" sz="5400" b="1" u="sng"/>
              <a:t>ECONOMIC LOSSES</a:t>
            </a:r>
          </a:p>
        </p:txBody>
      </p:sp>
      <p:sp>
        <p:nvSpPr>
          <p:cNvPr id="69635" name="Rectangle 3"/>
          <p:cNvSpPr>
            <a:spLocks noGrp="1" noChangeArrowheads="1"/>
          </p:cNvSpPr>
          <p:nvPr>
            <p:ph type="body" idx="1"/>
          </p:nvPr>
        </p:nvSpPr>
        <p:spPr>
          <a:xfrm>
            <a:off x="0" y="1143000"/>
            <a:ext cx="9144000" cy="5715000"/>
          </a:xfrm>
        </p:spPr>
        <p:txBody>
          <a:bodyPr/>
          <a:lstStyle/>
          <a:p>
            <a:r>
              <a:rPr lang="en-US" sz="4000" b="1"/>
              <a:t>Sinton’s  statement that “ There is no sector in India that is not affected by malaria” is still true.</a:t>
            </a:r>
          </a:p>
          <a:p>
            <a:r>
              <a:rPr lang="en-US" sz="4000" b="1"/>
              <a:t>All sectors, agricultural, industrial, educational are affected.</a:t>
            </a:r>
          </a:p>
          <a:p>
            <a:r>
              <a:rPr lang="en-US" sz="4000" b="1"/>
              <a:t>Malaria has lessened the gross domestic product of the nation and there by its all-round</a:t>
            </a:r>
            <a:r>
              <a:rPr lang="en-US" sz="4000"/>
              <a:t> </a:t>
            </a:r>
            <a:r>
              <a:rPr lang="en-US" sz="4000" b="1"/>
              <a:t>development.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1417638"/>
          </a:xfrm>
        </p:spPr>
        <p:txBody>
          <a:bodyPr/>
          <a:lstStyle/>
          <a:p>
            <a:r>
              <a:rPr lang="en-US" sz="6000" b="1" u="sng"/>
              <a:t>War strategies analysis</a:t>
            </a:r>
            <a:r>
              <a:rPr lang="en-US"/>
              <a:t> </a:t>
            </a:r>
          </a:p>
        </p:txBody>
      </p:sp>
      <p:sp>
        <p:nvSpPr>
          <p:cNvPr id="37891" name="Rectangle 3"/>
          <p:cNvSpPr>
            <a:spLocks noGrp="1" noChangeArrowheads="1"/>
          </p:cNvSpPr>
          <p:nvPr>
            <p:ph type="body" idx="1"/>
          </p:nvPr>
        </p:nvSpPr>
        <p:spPr>
          <a:xfrm>
            <a:off x="0" y="1295400"/>
            <a:ext cx="9144000" cy="5562600"/>
          </a:xfrm>
        </p:spPr>
        <p:txBody>
          <a:bodyPr/>
          <a:lstStyle/>
          <a:p>
            <a:r>
              <a:rPr lang="en-US" sz="6000" b="1"/>
              <a:t>Why mosquito is winning?</a:t>
            </a:r>
          </a:p>
          <a:p>
            <a:r>
              <a:rPr lang="en-US" sz="6000" b="1"/>
              <a:t>Who is to be blamed?</a:t>
            </a:r>
          </a:p>
          <a:p>
            <a:r>
              <a:rPr lang="en-US" sz="6000" b="1"/>
              <a:t>What should be our next steps?</a:t>
            </a:r>
          </a:p>
          <a:p>
            <a:endParaRPr lang="en-US" sz="6000" b="1"/>
          </a:p>
          <a:p>
            <a:endParaRPr lang="en-US" sz="4400" b="1"/>
          </a:p>
          <a:p>
            <a:endParaRPr lang="en-US" sz="2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r>
              <a:rPr lang="en-US" sz="8000" b="1"/>
              <a:t>Why mosquito is winning the war?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990600"/>
          </a:xfrm>
        </p:spPr>
        <p:txBody>
          <a:bodyPr/>
          <a:lstStyle/>
          <a:p>
            <a:r>
              <a:rPr lang="en-US" sz="4000" b="1" u="sng"/>
              <a:t>INDIA’S INHERENT VULNERABILITY</a:t>
            </a:r>
            <a:r>
              <a:rPr lang="en-US" sz="4000"/>
              <a:t> </a:t>
            </a:r>
          </a:p>
        </p:txBody>
      </p:sp>
      <p:sp>
        <p:nvSpPr>
          <p:cNvPr id="52227" name="Rectangle 3"/>
          <p:cNvSpPr>
            <a:spLocks noGrp="1" noChangeArrowheads="1"/>
          </p:cNvSpPr>
          <p:nvPr>
            <p:ph type="body" idx="1"/>
          </p:nvPr>
        </p:nvSpPr>
        <p:spPr/>
        <p:txBody>
          <a:bodyPr/>
          <a:lstStyle/>
          <a:p>
            <a:pPr>
              <a:buFontTx/>
              <a:buNone/>
            </a:pPr>
            <a:endParaRPr lang="en-US"/>
          </a:p>
          <a:p>
            <a:pPr>
              <a:buFontTx/>
              <a:buNone/>
            </a:pPr>
            <a:endParaRPr lang="en-US"/>
          </a:p>
        </p:txBody>
      </p:sp>
      <p:pic>
        <p:nvPicPr>
          <p:cNvPr id="52229" name="Picture 5" descr="india-map"/>
          <p:cNvPicPr>
            <a:picLocks noChangeAspect="1" noChangeArrowheads="1"/>
          </p:cNvPicPr>
          <p:nvPr/>
        </p:nvPicPr>
        <p:blipFill>
          <a:blip r:embed="rId2"/>
          <a:srcRect/>
          <a:stretch>
            <a:fillRect/>
          </a:stretch>
        </p:blipFill>
        <p:spPr bwMode="auto">
          <a:xfrm>
            <a:off x="112713" y="838200"/>
            <a:ext cx="3773487" cy="5867400"/>
          </a:xfrm>
          <a:prstGeom prst="rect">
            <a:avLst/>
          </a:prstGeom>
          <a:noFill/>
        </p:spPr>
      </p:pic>
      <p:sp>
        <p:nvSpPr>
          <p:cNvPr id="52230" name="Text Box 6"/>
          <p:cNvSpPr txBox="1">
            <a:spLocks noChangeArrowheads="1"/>
          </p:cNvSpPr>
          <p:nvPr/>
        </p:nvSpPr>
        <p:spPr bwMode="auto">
          <a:xfrm>
            <a:off x="4038600" y="838200"/>
            <a:ext cx="5105400" cy="6070600"/>
          </a:xfrm>
          <a:prstGeom prst="rect">
            <a:avLst/>
          </a:prstGeom>
          <a:noFill/>
          <a:ln w="9525">
            <a:noFill/>
            <a:miter lim="800000"/>
            <a:headEnd/>
            <a:tailEnd/>
          </a:ln>
          <a:effectLst/>
        </p:spPr>
        <p:txBody>
          <a:bodyPr>
            <a:spAutoFit/>
          </a:bodyPr>
          <a:lstStyle/>
          <a:p>
            <a:pPr marL="342900" indent="-342900"/>
            <a:r>
              <a:rPr lang="en-US" sz="2800" u="sng"/>
              <a:t>India  favouring mosquitoes  with its</a:t>
            </a:r>
          </a:p>
          <a:p>
            <a:pPr marL="342900" indent="-342900">
              <a:buFontTx/>
              <a:buChar char="•"/>
            </a:pPr>
            <a:r>
              <a:rPr lang="en-US" sz="2800"/>
              <a:t>overpopulated  urban areas</a:t>
            </a:r>
          </a:p>
          <a:p>
            <a:pPr marL="342900" indent="-342900">
              <a:buFontTx/>
              <a:buChar char="•"/>
            </a:pPr>
            <a:r>
              <a:rPr lang="en-US" sz="2800"/>
              <a:t>unplanned urban slums</a:t>
            </a:r>
          </a:p>
          <a:p>
            <a:pPr marL="342900" indent="-342900">
              <a:buFontTx/>
              <a:buChar char="•"/>
            </a:pPr>
            <a:r>
              <a:rPr lang="en-US" sz="2800"/>
              <a:t>vast, poor, illiterate rural  population</a:t>
            </a:r>
          </a:p>
          <a:p>
            <a:pPr marL="342900" indent="-342900">
              <a:buFontTx/>
              <a:buChar char="•"/>
            </a:pPr>
            <a:r>
              <a:rPr lang="en-US" sz="2800"/>
              <a:t>inaccessible , illiterate, superstitious, tribal communities </a:t>
            </a:r>
          </a:p>
          <a:p>
            <a:pPr marL="342900" indent="-342900">
              <a:buFontTx/>
              <a:buChar char="•"/>
            </a:pPr>
            <a:r>
              <a:rPr lang="en-US" sz="2800"/>
              <a:t> unsafe irrigational projects  and industries</a:t>
            </a:r>
          </a:p>
          <a:p>
            <a:pPr marL="342900" indent="-342900">
              <a:buFontTx/>
              <a:buChar char="•"/>
            </a:pPr>
            <a:r>
              <a:rPr lang="en-US" sz="2800"/>
              <a:t>public with poor  and callous</a:t>
            </a:r>
            <a:r>
              <a:rPr lang="en-US" sz="2400"/>
              <a:t> health consciousness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800" b="1" u="sng"/>
              <a:t>Poor urban town planning</a:t>
            </a:r>
          </a:p>
        </p:txBody>
      </p:sp>
      <p:sp>
        <p:nvSpPr>
          <p:cNvPr id="43011" name="Rectangle 3"/>
          <p:cNvSpPr>
            <a:spLocks noGrp="1" noChangeArrowheads="1"/>
          </p:cNvSpPr>
          <p:nvPr>
            <p:ph type="body" idx="1"/>
          </p:nvPr>
        </p:nvSpPr>
        <p:spPr>
          <a:xfrm>
            <a:off x="0" y="1219200"/>
            <a:ext cx="9144000" cy="5638800"/>
          </a:xfrm>
        </p:spPr>
        <p:txBody>
          <a:bodyPr/>
          <a:lstStyle/>
          <a:p>
            <a:r>
              <a:rPr lang="en-US" sz="2800" b="1"/>
              <a:t>Indian towns are increasing in size and population at the cost of environmental safety.</a:t>
            </a:r>
          </a:p>
          <a:p>
            <a:r>
              <a:rPr lang="en-US" sz="2800" b="1"/>
              <a:t> </a:t>
            </a:r>
          </a:p>
          <a:p>
            <a:r>
              <a:rPr lang="en-US" sz="2800" b="1"/>
              <a:t>Bad town planning without sanitary  disposal of solid and liquid wastes from dwellings  is leading to breeding of mosquitoes.</a:t>
            </a:r>
          </a:p>
          <a:p>
            <a:endParaRPr lang="en-US" sz="2800" b="1"/>
          </a:p>
          <a:p>
            <a:r>
              <a:rPr lang="en-US" sz="2800" b="1"/>
              <a:t>Poor enforcement of public health legislations regarding waste disposal  and mismanagement of funds are the real causes of worst environmental conditions every where</a:t>
            </a:r>
            <a:r>
              <a:rPr lang="en-US" sz="28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8839200" cy="1417638"/>
          </a:xfrm>
        </p:spPr>
        <p:txBody>
          <a:bodyPr/>
          <a:lstStyle/>
          <a:p>
            <a:r>
              <a:rPr lang="en-US" sz="4800" b="1" u="sng"/>
              <a:t>Environmental failure at Delhi </a:t>
            </a:r>
            <a:br>
              <a:rPr lang="en-US" sz="4800" b="1" u="sng"/>
            </a:br>
            <a:endParaRPr lang="en-US" sz="4800" b="1" u="sng"/>
          </a:p>
        </p:txBody>
      </p:sp>
      <p:sp>
        <p:nvSpPr>
          <p:cNvPr id="25603" name="Rectangle 3"/>
          <p:cNvSpPr>
            <a:spLocks noGrp="1" noChangeArrowheads="1"/>
          </p:cNvSpPr>
          <p:nvPr>
            <p:ph type="body" idx="1"/>
          </p:nvPr>
        </p:nvSpPr>
        <p:spPr>
          <a:xfrm>
            <a:off x="0" y="838200"/>
            <a:ext cx="8991600" cy="5867400"/>
          </a:xfrm>
        </p:spPr>
        <p:txBody>
          <a:bodyPr/>
          <a:lstStyle/>
          <a:p>
            <a:pPr>
              <a:lnSpc>
                <a:spcPct val="90000"/>
              </a:lnSpc>
            </a:pPr>
            <a:r>
              <a:rPr lang="en-US" b="1"/>
              <a:t>Best example is Delhi itself , the country ‘s capital city, where all epidemics are occurring since 55 years.</a:t>
            </a:r>
          </a:p>
          <a:p>
            <a:pPr>
              <a:lnSpc>
                <a:spcPct val="90000"/>
              </a:lnSpc>
            </a:pPr>
            <a:r>
              <a:rPr lang="en-US" b="1"/>
              <a:t> </a:t>
            </a:r>
          </a:p>
          <a:p>
            <a:pPr>
              <a:lnSpc>
                <a:spcPct val="90000"/>
              </a:lnSpc>
            </a:pPr>
            <a:r>
              <a:rPr lang="en-US" b="1"/>
              <a:t>Delhi has seen Malaria, Japanese encephalitis, Chikungunya ,dengue etc.</a:t>
            </a:r>
          </a:p>
          <a:p>
            <a:pPr>
              <a:lnSpc>
                <a:spcPct val="90000"/>
              </a:lnSpc>
            </a:pPr>
            <a:r>
              <a:rPr lang="en-US" b="1"/>
              <a:t>Prime ministers’ relatives, doctors of all India Institute of Medical sciences are also not spared by mosquitoes. </a:t>
            </a:r>
          </a:p>
          <a:p>
            <a:pPr>
              <a:lnSpc>
                <a:spcPct val="90000"/>
              </a:lnSpc>
            </a:pPr>
            <a:endParaRPr lang="en-US" b="1"/>
          </a:p>
          <a:p>
            <a:pPr>
              <a:lnSpc>
                <a:spcPct val="90000"/>
              </a:lnSpc>
            </a:pPr>
            <a:r>
              <a:rPr lang="en-US" b="1"/>
              <a:t>Presently, most of the states are reeling under Dengue and Chikungunya fevers.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990600"/>
          </a:xfrm>
        </p:spPr>
        <p:txBody>
          <a:bodyPr/>
          <a:lstStyle/>
          <a:p>
            <a:r>
              <a:rPr lang="en-US" b="1" u="sng"/>
              <a:t>Overcrowded urban slums</a:t>
            </a:r>
          </a:p>
        </p:txBody>
      </p:sp>
      <p:sp>
        <p:nvSpPr>
          <p:cNvPr id="44035" name="Rectangle 3"/>
          <p:cNvSpPr>
            <a:spLocks noGrp="1" noChangeArrowheads="1"/>
          </p:cNvSpPr>
          <p:nvPr>
            <p:ph type="body" idx="1"/>
          </p:nvPr>
        </p:nvSpPr>
        <p:spPr>
          <a:xfrm>
            <a:off x="0" y="762000"/>
            <a:ext cx="9144000" cy="5943600"/>
          </a:xfrm>
        </p:spPr>
        <p:txBody>
          <a:bodyPr/>
          <a:lstStyle/>
          <a:p>
            <a:pPr>
              <a:lnSpc>
                <a:spcPct val="90000"/>
              </a:lnSpc>
            </a:pPr>
            <a:r>
              <a:rPr lang="en-US" sz="2800" b="1"/>
              <a:t>Every  city in India is  having at least 150 to 200   ill planned settlement  slum colonies without any sanitary disposal of wastes</a:t>
            </a:r>
          </a:p>
          <a:p>
            <a:pPr>
              <a:lnSpc>
                <a:spcPct val="90000"/>
              </a:lnSpc>
            </a:pPr>
            <a:endParaRPr lang="en-US" sz="2800" b="1"/>
          </a:p>
          <a:p>
            <a:pPr>
              <a:lnSpc>
                <a:spcPct val="90000"/>
              </a:lnSpc>
            </a:pPr>
            <a:r>
              <a:rPr lang="en-US" sz="2800" b="1"/>
              <a:t>Added to that, people living in those slums are ignorant and callous  towards environmental sanitation as they are illiterates.</a:t>
            </a:r>
          </a:p>
          <a:p>
            <a:pPr>
              <a:lnSpc>
                <a:spcPct val="90000"/>
              </a:lnSpc>
            </a:pPr>
            <a:endParaRPr lang="en-US" sz="2800" b="1"/>
          </a:p>
          <a:p>
            <a:pPr>
              <a:lnSpc>
                <a:spcPct val="90000"/>
              </a:lnSpc>
            </a:pPr>
            <a:r>
              <a:rPr lang="en-US" sz="2800" b="1"/>
              <a:t>The result is mosquito preponderance and diseases.</a:t>
            </a:r>
          </a:p>
          <a:p>
            <a:pPr>
              <a:lnSpc>
                <a:spcPct val="90000"/>
              </a:lnSpc>
            </a:pPr>
            <a:endParaRPr lang="en-US" sz="2800" b="1"/>
          </a:p>
          <a:p>
            <a:pPr>
              <a:lnSpc>
                <a:spcPct val="90000"/>
              </a:lnSpc>
            </a:pPr>
            <a:r>
              <a:rPr lang="en-US" sz="2800" b="1"/>
              <a:t>Very few cities are having underground drainage facilities for sewage disposal.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715962"/>
          </a:xfrm>
        </p:spPr>
        <p:txBody>
          <a:bodyPr/>
          <a:lstStyle/>
          <a:p>
            <a:r>
              <a:rPr lang="en-US" sz="5400" b="1" u="sng"/>
              <a:t>Industrial sewage</a:t>
            </a:r>
            <a:r>
              <a:rPr lang="en-US" sz="4000"/>
              <a:t> </a:t>
            </a:r>
          </a:p>
        </p:txBody>
      </p:sp>
      <p:sp>
        <p:nvSpPr>
          <p:cNvPr id="22531" name="Rectangle 3"/>
          <p:cNvSpPr>
            <a:spLocks noGrp="1" noChangeArrowheads="1"/>
          </p:cNvSpPr>
          <p:nvPr>
            <p:ph type="body" idx="1"/>
          </p:nvPr>
        </p:nvSpPr>
        <p:spPr>
          <a:xfrm>
            <a:off x="0" y="1066800"/>
            <a:ext cx="8991600" cy="5638800"/>
          </a:xfrm>
        </p:spPr>
        <p:txBody>
          <a:bodyPr/>
          <a:lstStyle/>
          <a:p>
            <a:pPr>
              <a:lnSpc>
                <a:spcPct val="90000"/>
              </a:lnSpc>
            </a:pPr>
            <a:r>
              <a:rPr lang="en-US" b="1"/>
              <a:t>Industrial development at the cost of public safety is very natural in India.</a:t>
            </a:r>
          </a:p>
          <a:p>
            <a:pPr>
              <a:lnSpc>
                <a:spcPct val="90000"/>
              </a:lnSpc>
            </a:pPr>
            <a:endParaRPr lang="en-US" b="1"/>
          </a:p>
          <a:p>
            <a:pPr>
              <a:lnSpc>
                <a:spcPct val="90000"/>
              </a:lnSpc>
            </a:pPr>
            <a:r>
              <a:rPr lang="en-US" b="1"/>
              <a:t>Industrial wastes are not treated and the industrial sewage is  not only polluting the water sources but also increasing vector breeding.</a:t>
            </a:r>
          </a:p>
          <a:p>
            <a:pPr>
              <a:lnSpc>
                <a:spcPct val="90000"/>
              </a:lnSpc>
            </a:pPr>
            <a:endParaRPr lang="en-US" b="1"/>
          </a:p>
          <a:p>
            <a:pPr>
              <a:lnSpc>
                <a:spcPct val="90000"/>
              </a:lnSpc>
            </a:pPr>
            <a:r>
              <a:rPr lang="en-US" b="1"/>
              <a:t>Poor enforcement of legislation and corruption are the main reasons for this unhealthy situation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 y="274638"/>
            <a:ext cx="8991600" cy="868362"/>
          </a:xfrm>
        </p:spPr>
        <p:txBody>
          <a:bodyPr/>
          <a:lstStyle/>
          <a:p>
            <a:r>
              <a:rPr lang="en-US" b="1" u="sng"/>
              <a:t>Rural  assets of mosquitoes</a:t>
            </a:r>
          </a:p>
        </p:txBody>
      </p:sp>
      <p:sp>
        <p:nvSpPr>
          <p:cNvPr id="17411" name="Rectangle 3"/>
          <p:cNvSpPr>
            <a:spLocks noGrp="1" noChangeArrowheads="1"/>
          </p:cNvSpPr>
          <p:nvPr>
            <p:ph type="body" idx="1"/>
          </p:nvPr>
        </p:nvSpPr>
        <p:spPr>
          <a:xfrm>
            <a:off x="0" y="1295400"/>
            <a:ext cx="9144000" cy="5562600"/>
          </a:xfrm>
        </p:spPr>
        <p:txBody>
          <a:bodyPr/>
          <a:lstStyle/>
          <a:p>
            <a:pPr>
              <a:lnSpc>
                <a:spcPct val="80000"/>
              </a:lnSpc>
            </a:pPr>
            <a:r>
              <a:rPr lang="en-US" sz="2800" b="1"/>
              <a:t>Vast Agricultural fields  </a:t>
            </a:r>
          </a:p>
          <a:p>
            <a:pPr>
              <a:lnSpc>
                <a:spcPct val="80000"/>
              </a:lnSpc>
            </a:pPr>
            <a:endParaRPr lang="en-US" sz="2800" b="1"/>
          </a:p>
          <a:p>
            <a:pPr>
              <a:lnSpc>
                <a:spcPct val="80000"/>
              </a:lnSpc>
            </a:pPr>
            <a:r>
              <a:rPr lang="en-US" sz="2800" b="1"/>
              <a:t>Numerous breeding places</a:t>
            </a:r>
          </a:p>
          <a:p>
            <a:pPr>
              <a:lnSpc>
                <a:spcPct val="80000"/>
              </a:lnSpc>
            </a:pPr>
            <a:endParaRPr lang="en-US" sz="2800" b="1"/>
          </a:p>
          <a:p>
            <a:pPr>
              <a:lnSpc>
                <a:spcPct val="80000"/>
              </a:lnSpc>
            </a:pPr>
            <a:r>
              <a:rPr lang="en-US" sz="2800" b="1"/>
              <a:t>Poor disposal of liquid wastes from houses</a:t>
            </a:r>
          </a:p>
          <a:p>
            <a:pPr>
              <a:lnSpc>
                <a:spcPct val="80000"/>
              </a:lnSpc>
            </a:pPr>
            <a:endParaRPr lang="en-US" sz="2800" b="1"/>
          </a:p>
          <a:p>
            <a:pPr>
              <a:lnSpc>
                <a:spcPct val="80000"/>
              </a:lnSpc>
            </a:pPr>
            <a:r>
              <a:rPr lang="en-US" sz="2800" b="1"/>
              <a:t>Superstitions. customs of rural people  refusing anti -mosquito spraying measures and non-cooperation </a:t>
            </a:r>
          </a:p>
          <a:p>
            <a:pPr>
              <a:lnSpc>
                <a:spcPct val="80000"/>
              </a:lnSpc>
            </a:pPr>
            <a:endParaRPr lang="en-US" sz="2800" b="1"/>
          </a:p>
          <a:p>
            <a:pPr>
              <a:lnSpc>
                <a:spcPct val="80000"/>
              </a:lnSpc>
            </a:pPr>
            <a:r>
              <a:rPr lang="en-US" sz="2800" b="1"/>
              <a:t>Compounded by Illiteracy of the rural people</a:t>
            </a:r>
          </a:p>
          <a:p>
            <a:pPr>
              <a:lnSpc>
                <a:spcPct val="80000"/>
              </a:lnSpc>
            </a:pPr>
            <a:endParaRPr lang="en-US" sz="1800" b="1"/>
          </a:p>
          <a:p>
            <a:pPr>
              <a:lnSpc>
                <a:spcPct val="80000"/>
              </a:lnSpc>
            </a:pPr>
            <a:endParaRPr lang="en-US" sz="1800" b="1"/>
          </a:p>
          <a:p>
            <a:pPr>
              <a:lnSpc>
                <a:spcPct val="80000"/>
              </a:lnSpc>
            </a:pPr>
            <a:r>
              <a:rPr lang="en-US" sz="14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6600" b="1" u="sng"/>
              <a:t>War in India</a:t>
            </a:r>
            <a:r>
              <a:rPr lang="en-US" sz="4000"/>
              <a:t> </a:t>
            </a:r>
          </a:p>
        </p:txBody>
      </p:sp>
      <p:sp>
        <p:nvSpPr>
          <p:cNvPr id="68611" name="Rectangle 3"/>
          <p:cNvSpPr>
            <a:spLocks noGrp="1" noChangeArrowheads="1"/>
          </p:cNvSpPr>
          <p:nvPr>
            <p:ph type="body" idx="1"/>
          </p:nvPr>
        </p:nvSpPr>
        <p:spPr>
          <a:xfrm>
            <a:off x="228600" y="1295400"/>
            <a:ext cx="8915400" cy="5562600"/>
          </a:xfrm>
        </p:spPr>
        <p:txBody>
          <a:bodyPr/>
          <a:lstStyle/>
          <a:p>
            <a:r>
              <a:rPr lang="en-US" sz="4000" b="1"/>
              <a:t>Since 1953 , we are fighting with DDT and other insecticides</a:t>
            </a:r>
          </a:p>
          <a:p>
            <a:r>
              <a:rPr lang="en-US" sz="4000" b="1"/>
              <a:t>Changing the spraying policies</a:t>
            </a:r>
          </a:p>
          <a:p>
            <a:r>
              <a:rPr lang="en-US" sz="4000" b="1"/>
              <a:t>Spending millions of rupees in each five year plans</a:t>
            </a:r>
          </a:p>
          <a:p>
            <a:r>
              <a:rPr lang="en-US" sz="4000" b="1"/>
              <a:t>STIILL ,WE ARE NOT ABLE TO WIN THE MOSQUITO –WHY?</a:t>
            </a:r>
          </a:p>
          <a:p>
            <a:endParaRPr lang="en-US" sz="4000"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u="sng"/>
              <a:t>Agricultural vulnerability</a:t>
            </a:r>
          </a:p>
        </p:txBody>
      </p:sp>
      <p:sp>
        <p:nvSpPr>
          <p:cNvPr id="23555" name="Rectangle 3"/>
          <p:cNvSpPr>
            <a:spLocks noGrp="1" noChangeArrowheads="1"/>
          </p:cNvSpPr>
          <p:nvPr>
            <p:ph type="body" idx="1"/>
          </p:nvPr>
        </p:nvSpPr>
        <p:spPr>
          <a:xfrm>
            <a:off x="152400" y="1219200"/>
            <a:ext cx="8991600" cy="5410200"/>
          </a:xfrm>
        </p:spPr>
        <p:txBody>
          <a:bodyPr/>
          <a:lstStyle/>
          <a:p>
            <a:r>
              <a:rPr lang="en-US" sz="3600" b="1"/>
              <a:t>India , by its nature, is an agricultural country. </a:t>
            </a:r>
          </a:p>
          <a:p>
            <a:r>
              <a:rPr lang="en-US" sz="3600" b="1"/>
              <a:t>75% of its people live on agriculture and they are less aware and don’t bother  about mosquito  danger, as  they  are mostly illiterate  </a:t>
            </a:r>
          </a:p>
          <a:p>
            <a:r>
              <a:rPr lang="en-US" sz="3600" b="1"/>
              <a:t>Agricultural fields and dwellings in villages  provide better breeding places  for mosquitoes</a:t>
            </a:r>
            <a:r>
              <a:rPr lang="en-US"/>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686800" cy="1143000"/>
          </a:xfrm>
        </p:spPr>
        <p:txBody>
          <a:bodyPr/>
          <a:lstStyle/>
          <a:p>
            <a:r>
              <a:rPr lang="en-US" b="1" u="sng"/>
              <a:t>Tribal areas, Mosquito’s Base Camp  </a:t>
            </a:r>
          </a:p>
        </p:txBody>
      </p:sp>
      <p:sp>
        <p:nvSpPr>
          <p:cNvPr id="12291" name="Rectangle 3"/>
          <p:cNvSpPr>
            <a:spLocks noGrp="1" noChangeArrowheads="1"/>
          </p:cNvSpPr>
          <p:nvPr>
            <p:ph type="body" idx="1"/>
          </p:nvPr>
        </p:nvSpPr>
        <p:spPr>
          <a:xfrm>
            <a:off x="0" y="1219200"/>
            <a:ext cx="8991600" cy="5638800"/>
          </a:xfrm>
        </p:spPr>
        <p:txBody>
          <a:bodyPr/>
          <a:lstStyle/>
          <a:p>
            <a:r>
              <a:rPr lang="en-US" sz="4000" b="1"/>
              <a:t>44 million people are living in tribal areas of India and are in the grip of tiny enemy </a:t>
            </a:r>
          </a:p>
          <a:p>
            <a:r>
              <a:rPr lang="en-US" sz="4000" b="1"/>
              <a:t>Dense forests and difficult hilly geographical terrain has become a boon and shelter to this enemy.</a:t>
            </a:r>
          </a:p>
          <a:p>
            <a:r>
              <a:rPr lang="en-US" sz="4000" b="1"/>
              <a:t> Here insecticidal  spraying is a tough task.</a:t>
            </a:r>
          </a:p>
          <a:p>
            <a:pPr>
              <a:buFontTx/>
              <a:buNone/>
            </a:pPr>
            <a:endParaRPr lang="en-US" sz="40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6000" b="1" u="sng"/>
              <a:t>Unsafe projects</a:t>
            </a:r>
          </a:p>
        </p:txBody>
      </p:sp>
      <p:sp>
        <p:nvSpPr>
          <p:cNvPr id="18435" name="Rectangle 3"/>
          <p:cNvSpPr>
            <a:spLocks noGrp="1" noChangeArrowheads="1"/>
          </p:cNvSpPr>
          <p:nvPr>
            <p:ph type="body" idx="1"/>
          </p:nvPr>
        </p:nvSpPr>
        <p:spPr>
          <a:xfrm>
            <a:off x="0" y="1371600"/>
            <a:ext cx="8991600" cy="5486400"/>
          </a:xfrm>
        </p:spPr>
        <p:txBody>
          <a:bodyPr/>
          <a:lstStyle/>
          <a:p>
            <a:r>
              <a:rPr lang="en-US" sz="4000" b="1"/>
              <a:t>Multipurpose irrigation projects and their channels launched for country’s  development have become paradise for mosquitoes</a:t>
            </a:r>
          </a:p>
          <a:p>
            <a:endParaRPr lang="en-US" sz="4000" b="1"/>
          </a:p>
          <a:p>
            <a:r>
              <a:rPr lang="en-US" sz="4000" b="1"/>
              <a:t>Ill maintained canals with their cracks and breaks lead to the project malaria</a:t>
            </a:r>
          </a:p>
          <a:p>
            <a:endParaRPr lang="en-US" sz="40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800" b="1" u="sng"/>
              <a:t>Visakhapatnam steel plant</a:t>
            </a:r>
            <a:r>
              <a:rPr lang="en-US" sz="4000"/>
              <a:t> </a:t>
            </a:r>
          </a:p>
        </p:txBody>
      </p:sp>
      <p:sp>
        <p:nvSpPr>
          <p:cNvPr id="21507" name="Rectangle 3"/>
          <p:cNvSpPr>
            <a:spLocks noGrp="1" noChangeArrowheads="1"/>
          </p:cNvSpPr>
          <p:nvPr>
            <p:ph type="body" idx="1"/>
          </p:nvPr>
        </p:nvSpPr>
        <p:spPr>
          <a:xfrm>
            <a:off x="0" y="1219200"/>
            <a:ext cx="8915400" cy="5638800"/>
          </a:xfrm>
        </p:spPr>
        <p:txBody>
          <a:bodyPr/>
          <a:lstStyle/>
          <a:p>
            <a:pPr>
              <a:lnSpc>
                <a:spcPct val="90000"/>
              </a:lnSpc>
              <a:buFontTx/>
              <a:buNone/>
            </a:pPr>
            <a:r>
              <a:rPr lang="en-US" sz="4800"/>
              <a:t>In 1989, at Gangavaram,a settlement colony near Visakhapatnam Steel plant ,Andhra Pradesh, malaria epidemic occurred due to improper  active surveillance.</a:t>
            </a:r>
          </a:p>
          <a:p>
            <a:pPr>
              <a:lnSpc>
                <a:spcPct val="90000"/>
              </a:lnSpc>
              <a:buFontTx/>
              <a:buNone/>
            </a:pPr>
            <a:endParaRPr lang="en-US" sz="4800"/>
          </a:p>
          <a:p>
            <a:pPr>
              <a:lnSpc>
                <a:spcPct val="90000"/>
              </a:lnSpc>
              <a:buFontTx/>
              <a:buNone/>
            </a:pPr>
            <a:r>
              <a:rPr lang="en-US" sz="360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1020762"/>
          </a:xfrm>
        </p:spPr>
        <p:txBody>
          <a:bodyPr/>
          <a:lstStyle/>
          <a:p>
            <a:r>
              <a:rPr lang="en-US" sz="6000" b="1" u="sng"/>
              <a:t>Public sector  failure</a:t>
            </a:r>
          </a:p>
        </p:txBody>
      </p:sp>
      <p:sp>
        <p:nvSpPr>
          <p:cNvPr id="45059" name="Rectangle 3"/>
          <p:cNvSpPr>
            <a:spLocks noGrp="1" noChangeArrowheads="1"/>
          </p:cNvSpPr>
          <p:nvPr>
            <p:ph type="body" idx="1"/>
          </p:nvPr>
        </p:nvSpPr>
        <p:spPr>
          <a:xfrm>
            <a:off x="0" y="1295400"/>
            <a:ext cx="9144000" cy="5562600"/>
          </a:xfrm>
        </p:spPr>
        <p:txBody>
          <a:bodyPr/>
          <a:lstStyle/>
          <a:p>
            <a:r>
              <a:rPr lang="en-US" sz="4800"/>
              <a:t>Public sector failure due inadequate infrastructure, improper  policies and strategies, mismanagement and corruption ,poor involving of people. </a:t>
            </a:r>
          </a:p>
          <a:p>
            <a:endParaRPr lang="en-US" sz="4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6600" u="sng"/>
              <a:t>Private sector failure</a:t>
            </a:r>
          </a:p>
        </p:txBody>
      </p:sp>
      <p:sp>
        <p:nvSpPr>
          <p:cNvPr id="59395" name="Rectangle 3"/>
          <p:cNvSpPr>
            <a:spLocks noGrp="1" noChangeArrowheads="1"/>
          </p:cNvSpPr>
          <p:nvPr>
            <p:ph type="body" idx="1"/>
          </p:nvPr>
        </p:nvSpPr>
        <p:spPr>
          <a:xfrm>
            <a:off x="0" y="1600200"/>
            <a:ext cx="8991600" cy="5257800"/>
          </a:xfrm>
        </p:spPr>
        <p:txBody>
          <a:bodyPr/>
          <a:lstStyle/>
          <a:p>
            <a:r>
              <a:rPr lang="en-US" b="1"/>
              <a:t>Private sector never attained its creditability as public health savior except in rare and few occasions</a:t>
            </a:r>
          </a:p>
          <a:p>
            <a:r>
              <a:rPr lang="en-US" b="1"/>
              <a:t> Their weakness is their commercial thinking to gain profits.</a:t>
            </a:r>
          </a:p>
          <a:p>
            <a:r>
              <a:rPr lang="en-US" b="1"/>
              <a:t>Neither the government believes completely on the private sector nor the private sector believes the government.</a:t>
            </a:r>
          </a:p>
          <a:p>
            <a:r>
              <a:rPr lang="en-US" b="1"/>
              <a:t>Private sector was not adequately utilized in vector control. </a:t>
            </a:r>
          </a:p>
          <a:p>
            <a:endParaRPr lang="en-US" b="1"/>
          </a:p>
          <a:p>
            <a:pPr>
              <a:buFontTx/>
              <a:buNone/>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6000" u="sng"/>
              <a:t>Voluntary sector  failure</a:t>
            </a:r>
            <a:r>
              <a:rPr lang="en-US" sz="6000"/>
              <a:t/>
            </a:r>
            <a:br>
              <a:rPr lang="en-US" sz="6000"/>
            </a:br>
            <a:endParaRPr lang="en-US" sz="6000"/>
          </a:p>
        </p:txBody>
      </p:sp>
      <p:sp>
        <p:nvSpPr>
          <p:cNvPr id="60419" name="Rectangle 3"/>
          <p:cNvSpPr>
            <a:spLocks noGrp="1" noChangeArrowheads="1"/>
          </p:cNvSpPr>
          <p:nvPr>
            <p:ph type="body" idx="1"/>
          </p:nvPr>
        </p:nvSpPr>
        <p:spPr>
          <a:xfrm>
            <a:off x="228600" y="838200"/>
            <a:ext cx="8686800" cy="6019800"/>
          </a:xfrm>
        </p:spPr>
        <p:txBody>
          <a:bodyPr/>
          <a:lstStyle/>
          <a:p>
            <a:r>
              <a:rPr lang="en-US" b="1"/>
              <a:t>Few voluntary  agencies are helping vector control and this contribution is inadequate.</a:t>
            </a:r>
          </a:p>
          <a:p>
            <a:r>
              <a:rPr lang="en-US" b="1"/>
              <a:t>Most of them are engaged in  Mother and child health ,family planning and recently AIDS and tuberculosis.</a:t>
            </a:r>
          </a:p>
          <a:p>
            <a:r>
              <a:rPr lang="en-US" b="1"/>
              <a:t>The main reason is, it is easier to get central funds  as grants for these reasons</a:t>
            </a:r>
          </a:p>
          <a:p>
            <a:r>
              <a:rPr lang="en-US" b="1"/>
              <a:t>Voluntary environmental health projects are becoming less and less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0"/>
            <a:ext cx="8686800" cy="1417638"/>
          </a:xfrm>
        </p:spPr>
        <p:txBody>
          <a:bodyPr/>
          <a:lstStyle/>
          <a:p>
            <a:r>
              <a:rPr lang="en-US" sz="6000" u="sng"/>
              <a:t/>
            </a:r>
            <a:br>
              <a:rPr lang="en-US" sz="6000" u="sng"/>
            </a:br>
            <a:r>
              <a:rPr lang="en-US" sz="6000" u="sng"/>
              <a:t>Individual level failure</a:t>
            </a:r>
            <a:br>
              <a:rPr lang="en-US" sz="6000" u="sng"/>
            </a:br>
            <a:endParaRPr lang="en-US" sz="6000" u="sng"/>
          </a:p>
        </p:txBody>
      </p:sp>
      <p:sp>
        <p:nvSpPr>
          <p:cNvPr id="61443" name="Rectangle 3"/>
          <p:cNvSpPr>
            <a:spLocks noGrp="1" noChangeArrowheads="1"/>
          </p:cNvSpPr>
          <p:nvPr>
            <p:ph type="body" idx="1"/>
          </p:nvPr>
        </p:nvSpPr>
        <p:spPr>
          <a:xfrm>
            <a:off x="152400" y="1219200"/>
            <a:ext cx="8991600" cy="5638800"/>
          </a:xfrm>
        </p:spPr>
        <p:txBody>
          <a:bodyPr/>
          <a:lstStyle/>
          <a:p>
            <a:r>
              <a:rPr lang="en-US" sz="4000" b="1"/>
              <a:t>Every one thinks that mosquito   is  not worth bothering</a:t>
            </a:r>
          </a:p>
          <a:p>
            <a:r>
              <a:rPr lang="en-US" sz="4000" b="1"/>
              <a:t>He forgets his own responsibility and  foolishly propagates mosquitoes and  expects the government to control this mosquitoes.  </a:t>
            </a:r>
          </a:p>
          <a:p>
            <a:pPr>
              <a:buFontTx/>
              <a:buNone/>
            </a:pPr>
            <a:endParaRPr lang="en-US" sz="4000" b="1"/>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6600" b="1" u="sng"/>
              <a:t>Community failure</a:t>
            </a:r>
            <a:br>
              <a:rPr lang="en-US" sz="6600" b="1" u="sng"/>
            </a:br>
            <a:endParaRPr lang="en-US" sz="6600" b="1" u="sng"/>
          </a:p>
        </p:txBody>
      </p:sp>
      <p:sp>
        <p:nvSpPr>
          <p:cNvPr id="64515" name="Rectangle 3"/>
          <p:cNvSpPr>
            <a:spLocks noGrp="1" noChangeArrowheads="1"/>
          </p:cNvSpPr>
          <p:nvPr>
            <p:ph type="body" idx="1"/>
          </p:nvPr>
        </p:nvSpPr>
        <p:spPr>
          <a:xfrm>
            <a:off x="0" y="762000"/>
            <a:ext cx="9144000" cy="6096000"/>
          </a:xfrm>
        </p:spPr>
        <p:txBody>
          <a:bodyPr/>
          <a:lstStyle/>
          <a:p>
            <a:r>
              <a:rPr lang="en-US" b="1"/>
              <a:t>Community has become almost insensitive with regard to vector control. </a:t>
            </a:r>
          </a:p>
          <a:p>
            <a:r>
              <a:rPr lang="en-US" b="1"/>
              <a:t>The maximum thing they are doing few of them are using mosquito repellents and another few are using mosquito nets.</a:t>
            </a:r>
          </a:p>
          <a:p>
            <a:r>
              <a:rPr lang="en-US" b="1"/>
              <a:t>There is no active participation in vector control measures.</a:t>
            </a:r>
          </a:p>
          <a:p>
            <a:r>
              <a:rPr lang="en-US" b="1"/>
              <a:t>They are irresponsible by their throwing the garbage everywhere and increasing breeding places.</a:t>
            </a:r>
          </a:p>
          <a:p>
            <a:endParaRPr lang="en-US" b="1"/>
          </a:p>
          <a:p>
            <a:pPr>
              <a:buFontTx/>
              <a:buNone/>
            </a:pPr>
            <a:endParaRPr lang="en-US"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639762"/>
          </a:xfrm>
        </p:spPr>
        <p:txBody>
          <a:bodyPr/>
          <a:lstStyle/>
          <a:p>
            <a:r>
              <a:rPr lang="en-US" sz="6000" b="1" u="sng"/>
              <a:t>Legislative failure</a:t>
            </a:r>
          </a:p>
        </p:txBody>
      </p:sp>
      <p:sp>
        <p:nvSpPr>
          <p:cNvPr id="65539" name="Rectangle 3"/>
          <p:cNvSpPr>
            <a:spLocks noGrp="1" noChangeArrowheads="1"/>
          </p:cNvSpPr>
          <p:nvPr>
            <p:ph type="body" idx="1"/>
          </p:nvPr>
        </p:nvSpPr>
        <p:spPr>
          <a:xfrm>
            <a:off x="0" y="1066800"/>
            <a:ext cx="9144000" cy="5791200"/>
          </a:xfrm>
        </p:spPr>
        <p:txBody>
          <a:bodyPr/>
          <a:lstStyle/>
          <a:p>
            <a:pPr>
              <a:lnSpc>
                <a:spcPct val="80000"/>
              </a:lnSpc>
              <a:buFontTx/>
              <a:buNone/>
            </a:pPr>
            <a:r>
              <a:rPr lang="en-US" sz="1600"/>
              <a:t> </a:t>
            </a:r>
            <a:r>
              <a:rPr lang="en-US" sz="2800" b="1"/>
              <a:t>In India, most of the acts not implemented.</a:t>
            </a:r>
          </a:p>
          <a:p>
            <a:pPr>
              <a:lnSpc>
                <a:spcPct val="80000"/>
              </a:lnSpc>
              <a:buFontTx/>
              <a:buNone/>
            </a:pPr>
            <a:r>
              <a:rPr lang="en-US" sz="2800" b="1"/>
              <a:t>One such is Public Health Act</a:t>
            </a:r>
          </a:p>
          <a:p>
            <a:pPr>
              <a:lnSpc>
                <a:spcPct val="80000"/>
              </a:lnSpc>
            </a:pPr>
            <a:r>
              <a:rPr lang="en-US" sz="2800" b="1"/>
              <a:t>Week enforcement of legislation is making every citizen think that he can throw the refuse into  the streets, he can urinate any where ,he can defecate any where</a:t>
            </a:r>
          </a:p>
          <a:p>
            <a:pPr>
              <a:lnSpc>
                <a:spcPct val="80000"/>
              </a:lnSpc>
            </a:pPr>
            <a:r>
              <a:rPr lang="en-US" sz="2800" b="1"/>
              <a:t>No municipality or corporation is fully utilizing these acts.</a:t>
            </a:r>
          </a:p>
          <a:p>
            <a:pPr>
              <a:lnSpc>
                <a:spcPct val="80000"/>
              </a:lnSpc>
            </a:pPr>
            <a:r>
              <a:rPr lang="en-US" sz="2800" b="1"/>
              <a:t>Very few houses will have mosquito nets  tied to the outlet pipes of their septic tanks</a:t>
            </a:r>
          </a:p>
          <a:p>
            <a:pPr>
              <a:lnSpc>
                <a:spcPct val="80000"/>
              </a:lnSpc>
            </a:pPr>
            <a:r>
              <a:rPr lang="en-US" sz="2800" b="1"/>
              <a:t>Very few towns will be there without aquatic plants promoting mosquito breeding  in  their sewage ponds</a:t>
            </a:r>
          </a:p>
          <a:p>
            <a:pPr>
              <a:lnSpc>
                <a:spcPct val="80000"/>
              </a:lnSpc>
            </a:pPr>
            <a:endParaRPr lang="en-US" sz="2000" b="1"/>
          </a:p>
          <a:p>
            <a:pPr>
              <a:lnSpc>
                <a:spcPct val="80000"/>
              </a:lnSpc>
            </a:pPr>
            <a:r>
              <a:rPr lang="en-US" sz="2000" b="1"/>
              <a:t>. </a:t>
            </a:r>
          </a:p>
          <a:p>
            <a:pPr>
              <a:lnSpc>
                <a:spcPct val="80000"/>
              </a:lnSpc>
            </a:pPr>
            <a:endParaRPr lang="en-US" sz="2000" b="1"/>
          </a:p>
          <a:p>
            <a:pPr>
              <a:lnSpc>
                <a:spcPct val="80000"/>
              </a:lnSpc>
              <a:buFontTx/>
              <a:buNone/>
            </a:pPr>
            <a:endParaRPr lang="en-US"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6600" b="1" u="sng"/>
              <a:t>Battle Ground</a:t>
            </a:r>
          </a:p>
        </p:txBody>
      </p:sp>
      <p:sp>
        <p:nvSpPr>
          <p:cNvPr id="34819" name="Rectangle 3"/>
          <p:cNvSpPr>
            <a:spLocks noGrp="1" noChangeArrowheads="1"/>
          </p:cNvSpPr>
          <p:nvPr>
            <p:ph type="body" idx="1"/>
          </p:nvPr>
        </p:nvSpPr>
        <p:spPr>
          <a:xfrm>
            <a:off x="0" y="1295400"/>
            <a:ext cx="9144000" cy="5410200"/>
          </a:xfrm>
        </p:spPr>
        <p:txBody>
          <a:bodyPr/>
          <a:lstStyle/>
          <a:p>
            <a:pPr>
              <a:buFontTx/>
              <a:buNone/>
            </a:pPr>
            <a:endParaRPr lang="en-US"/>
          </a:p>
          <a:p>
            <a:pPr>
              <a:buFontTx/>
              <a:buNone/>
            </a:pPr>
            <a:endParaRPr lang="en-US"/>
          </a:p>
        </p:txBody>
      </p:sp>
      <p:sp>
        <p:nvSpPr>
          <p:cNvPr id="34820" name="Text Box 4"/>
          <p:cNvSpPr txBox="1">
            <a:spLocks noChangeArrowheads="1"/>
          </p:cNvSpPr>
          <p:nvPr/>
        </p:nvSpPr>
        <p:spPr bwMode="auto">
          <a:xfrm>
            <a:off x="0" y="1447800"/>
            <a:ext cx="3810000" cy="5518150"/>
          </a:xfrm>
          <a:prstGeom prst="rect">
            <a:avLst/>
          </a:prstGeom>
          <a:noFill/>
          <a:ln w="9525">
            <a:noFill/>
            <a:miter lim="800000"/>
            <a:headEnd/>
            <a:tailEnd/>
          </a:ln>
          <a:effectLst/>
        </p:spPr>
        <p:txBody>
          <a:bodyPr>
            <a:spAutoFit/>
          </a:bodyPr>
          <a:lstStyle/>
          <a:p>
            <a:r>
              <a:rPr lang="en-US" sz="4800" u="sng"/>
              <a:t>Mosquito army</a:t>
            </a:r>
          </a:p>
          <a:p>
            <a:r>
              <a:rPr lang="en-US" sz="4000"/>
              <a:t>Anopheles species    </a:t>
            </a:r>
          </a:p>
          <a:p>
            <a:r>
              <a:rPr lang="en-US" sz="4000"/>
              <a:t>Culex species</a:t>
            </a:r>
          </a:p>
          <a:p>
            <a:r>
              <a:rPr lang="en-US" sz="4000"/>
              <a:t>Aedes</a:t>
            </a:r>
          </a:p>
          <a:p>
            <a:r>
              <a:rPr lang="en-US" sz="4000"/>
              <a:t>Mansonoides</a:t>
            </a:r>
            <a:r>
              <a:rPr lang="en-US" sz="4000" b="0"/>
              <a:t> </a:t>
            </a:r>
          </a:p>
          <a:p>
            <a:pPr>
              <a:spcBef>
                <a:spcPct val="50000"/>
              </a:spcBef>
            </a:pPr>
            <a:endParaRPr lang="en-US" sz="4000" b="0"/>
          </a:p>
        </p:txBody>
      </p:sp>
      <p:sp>
        <p:nvSpPr>
          <p:cNvPr id="34821" name="Text Box 5"/>
          <p:cNvSpPr txBox="1">
            <a:spLocks noChangeArrowheads="1"/>
          </p:cNvSpPr>
          <p:nvPr/>
        </p:nvSpPr>
        <p:spPr bwMode="auto">
          <a:xfrm>
            <a:off x="4267200" y="1524000"/>
            <a:ext cx="4876800" cy="3748088"/>
          </a:xfrm>
          <a:prstGeom prst="rect">
            <a:avLst/>
          </a:prstGeom>
          <a:noFill/>
          <a:ln w="9525">
            <a:noFill/>
            <a:miter lim="800000"/>
            <a:headEnd/>
            <a:tailEnd/>
          </a:ln>
          <a:effectLst/>
        </p:spPr>
        <p:txBody>
          <a:bodyPr>
            <a:spAutoFit/>
          </a:bodyPr>
          <a:lstStyle/>
          <a:p>
            <a:r>
              <a:rPr lang="en-US" sz="4800" u="sng"/>
              <a:t>Human Army </a:t>
            </a:r>
          </a:p>
          <a:p>
            <a:r>
              <a:rPr lang="en-US" sz="3200"/>
              <a:t>Africans</a:t>
            </a:r>
          </a:p>
          <a:p>
            <a:r>
              <a:rPr lang="en-US" sz="3200"/>
              <a:t>Indians</a:t>
            </a:r>
          </a:p>
          <a:p>
            <a:r>
              <a:rPr lang="en-US" sz="3200"/>
              <a:t>Asians </a:t>
            </a:r>
          </a:p>
          <a:p>
            <a:r>
              <a:rPr lang="en-US" sz="3200"/>
              <a:t>Mexicans</a:t>
            </a:r>
          </a:p>
          <a:p>
            <a:r>
              <a:rPr lang="en-US" sz="3200"/>
              <a:t>Americans</a:t>
            </a:r>
          </a:p>
          <a:p>
            <a:r>
              <a:rPr lang="en-US" sz="3200"/>
              <a:t>Europeans</a:t>
            </a:r>
          </a:p>
        </p:txBody>
      </p:sp>
      <p:sp>
        <p:nvSpPr>
          <p:cNvPr id="34822" name="Line 6"/>
          <p:cNvSpPr>
            <a:spLocks noChangeShapeType="1"/>
          </p:cNvSpPr>
          <p:nvPr/>
        </p:nvSpPr>
        <p:spPr bwMode="auto">
          <a:xfrm>
            <a:off x="4267200" y="1676400"/>
            <a:ext cx="0" cy="4495800"/>
          </a:xfrm>
          <a:prstGeom prst="line">
            <a:avLst/>
          </a:prstGeom>
          <a:noFill/>
          <a:ln w="9525">
            <a:solidFill>
              <a:schemeClr val="tx1"/>
            </a:solidFill>
            <a:round/>
            <a:headEnd/>
            <a:tailEnd/>
          </a:ln>
          <a:effectLst/>
        </p:spPr>
        <p:txBody>
          <a:bodyPr/>
          <a:lstStyle/>
          <a:p>
            <a:endParaRPr lang="id-ID"/>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92162"/>
          </a:xfrm>
        </p:spPr>
        <p:txBody>
          <a:bodyPr/>
          <a:lstStyle/>
          <a:p>
            <a:r>
              <a:rPr lang="en-US" sz="5400" b="1" u="sng"/>
              <a:t>Mosquito  resistance</a:t>
            </a:r>
          </a:p>
        </p:txBody>
      </p:sp>
      <p:sp>
        <p:nvSpPr>
          <p:cNvPr id="24579" name="Rectangle 3"/>
          <p:cNvSpPr>
            <a:spLocks noGrp="1" noChangeArrowheads="1"/>
          </p:cNvSpPr>
          <p:nvPr>
            <p:ph type="body" idx="1"/>
          </p:nvPr>
        </p:nvSpPr>
        <p:spPr>
          <a:xfrm>
            <a:off x="152400" y="1143000"/>
            <a:ext cx="8991600" cy="5715000"/>
          </a:xfrm>
        </p:spPr>
        <p:txBody>
          <a:bodyPr/>
          <a:lstStyle/>
          <a:p>
            <a:pPr>
              <a:buFontTx/>
              <a:buNone/>
            </a:pPr>
            <a:endParaRPr lang="en-US"/>
          </a:p>
          <a:p>
            <a:pPr>
              <a:buFontTx/>
              <a:buNone/>
            </a:pPr>
            <a:endParaRPr lang="en-US"/>
          </a:p>
        </p:txBody>
      </p:sp>
      <p:sp>
        <p:nvSpPr>
          <p:cNvPr id="24580" name="Text Box 4"/>
          <p:cNvSpPr txBox="1">
            <a:spLocks noChangeArrowheads="1"/>
          </p:cNvSpPr>
          <p:nvPr/>
        </p:nvSpPr>
        <p:spPr bwMode="auto">
          <a:xfrm>
            <a:off x="0" y="1143000"/>
            <a:ext cx="9144000" cy="6188075"/>
          </a:xfrm>
          <a:prstGeom prst="rect">
            <a:avLst/>
          </a:prstGeom>
          <a:noFill/>
          <a:ln w="9525">
            <a:noFill/>
            <a:miter lim="800000"/>
            <a:headEnd/>
            <a:tailEnd/>
          </a:ln>
          <a:effectLst/>
        </p:spPr>
        <p:txBody>
          <a:bodyPr>
            <a:spAutoFit/>
          </a:bodyPr>
          <a:lstStyle/>
          <a:p>
            <a:r>
              <a:rPr lang="en-US" sz="4000"/>
              <a:t>Every creature,  whether tiny or huge, wants to survive  in spite of odd situation. so also mosquito. </a:t>
            </a:r>
          </a:p>
          <a:p>
            <a:endParaRPr lang="en-US" sz="4000"/>
          </a:p>
          <a:p>
            <a:r>
              <a:rPr lang="en-US" sz="4000"/>
              <a:t>Mosquito has become addicted to DDT and other insecticides. </a:t>
            </a:r>
          </a:p>
          <a:p>
            <a:endParaRPr lang="en-US" sz="4000"/>
          </a:p>
          <a:p>
            <a:r>
              <a:rPr lang="en-US" sz="4000"/>
              <a:t>DDT  spraying for years together , has make mosquito resistant.</a:t>
            </a:r>
          </a:p>
          <a:p>
            <a:endParaRPr lang="en-US" sz="40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533400"/>
            <a:ext cx="8686800" cy="304800"/>
          </a:xfrm>
        </p:spPr>
        <p:txBody>
          <a:bodyPr/>
          <a:lstStyle/>
          <a:p>
            <a:r>
              <a:rPr lang="en-US" sz="4000"/>
              <a:t> </a:t>
            </a:r>
            <a:r>
              <a:rPr lang="en-US" b="1" u="sng"/>
              <a:t>Changed bionomics of the vector</a:t>
            </a:r>
            <a:r>
              <a:rPr lang="en-US" sz="4000"/>
              <a:t> </a:t>
            </a:r>
          </a:p>
        </p:txBody>
      </p:sp>
      <p:sp>
        <p:nvSpPr>
          <p:cNvPr id="62467" name="Rectangle 3"/>
          <p:cNvSpPr>
            <a:spLocks noGrp="1" noChangeArrowheads="1"/>
          </p:cNvSpPr>
          <p:nvPr>
            <p:ph type="body" idx="1"/>
          </p:nvPr>
        </p:nvSpPr>
        <p:spPr>
          <a:xfrm>
            <a:off x="0" y="1524000"/>
            <a:ext cx="8991600" cy="5334000"/>
          </a:xfrm>
        </p:spPr>
        <p:txBody>
          <a:bodyPr/>
          <a:lstStyle/>
          <a:p>
            <a:pPr>
              <a:lnSpc>
                <a:spcPct val="90000"/>
              </a:lnSpc>
              <a:buFontTx/>
              <a:buNone/>
            </a:pPr>
            <a:r>
              <a:rPr lang="en-US" sz="4800" b="1"/>
              <a:t>Mosquito has become wise </a:t>
            </a:r>
          </a:p>
          <a:p>
            <a:pPr>
              <a:lnSpc>
                <a:spcPct val="90000"/>
              </a:lnSpc>
            </a:pPr>
            <a:r>
              <a:rPr lang="en-US" sz="4800" b="1"/>
              <a:t>It changed its breeding places, </a:t>
            </a:r>
          </a:p>
          <a:p>
            <a:pPr>
              <a:lnSpc>
                <a:spcPct val="90000"/>
              </a:lnSpc>
            </a:pPr>
            <a:r>
              <a:rPr lang="en-US" sz="4800" b="1"/>
              <a:t>biting habits</a:t>
            </a:r>
          </a:p>
          <a:p>
            <a:pPr>
              <a:lnSpc>
                <a:spcPct val="90000"/>
              </a:lnSpc>
            </a:pPr>
            <a:r>
              <a:rPr lang="en-US" sz="4800" b="1"/>
              <a:t>It is trying his best  to maneuver the man’s onslaught </a:t>
            </a:r>
          </a:p>
          <a:p>
            <a:pPr>
              <a:lnSpc>
                <a:spcPct val="90000"/>
              </a:lnSpc>
              <a:buFontTx/>
              <a:buNone/>
            </a:pPr>
            <a:endParaRPr lang="en-US" sz="4800" b="1"/>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p:txBody>
          <a:bodyPr/>
          <a:lstStyle/>
          <a:p>
            <a:r>
              <a:rPr lang="en-US" sz="10600" b="1"/>
              <a:t>Who is to be blamed?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944562"/>
          </a:xfrm>
        </p:spPr>
        <p:txBody>
          <a:bodyPr/>
          <a:lstStyle/>
          <a:p>
            <a:r>
              <a:rPr lang="en-US" b="1" u="sng"/>
              <a:t>WHO IS TO BE BLAMED?</a:t>
            </a:r>
          </a:p>
        </p:txBody>
      </p:sp>
      <p:sp>
        <p:nvSpPr>
          <p:cNvPr id="6147" name="Rectangle 3"/>
          <p:cNvSpPr>
            <a:spLocks noGrp="1" noChangeArrowheads="1"/>
          </p:cNvSpPr>
          <p:nvPr>
            <p:ph type="body" idx="1"/>
          </p:nvPr>
        </p:nvSpPr>
        <p:spPr>
          <a:xfrm>
            <a:off x="152400" y="1295400"/>
            <a:ext cx="8991600" cy="5562600"/>
          </a:xfrm>
        </p:spPr>
        <p:txBody>
          <a:bodyPr/>
          <a:lstStyle/>
          <a:p>
            <a:r>
              <a:rPr lang="en-US" sz="3600" b="1"/>
              <a:t>As long  as the mosquito breeding is facilitated by man, mosquitoes will be there and mosquito-borne diseases  will be there.</a:t>
            </a:r>
          </a:p>
          <a:p>
            <a:r>
              <a:rPr lang="en-US" sz="3600" b="1"/>
              <a:t>So,  who is to be blamed? Man or Mosquito? </a:t>
            </a:r>
            <a:r>
              <a:rPr lang="en-US" sz="3600" b="1" u="sng"/>
              <a:t>Obviously man</a:t>
            </a:r>
          </a:p>
          <a:p>
            <a:r>
              <a:rPr lang="en-US" sz="3600" b="1"/>
              <a:t>Whom we have to tackle  Primarily? Man or mosquito? Of course, </a:t>
            </a:r>
            <a:r>
              <a:rPr lang="en-US" sz="3600" b="1" u="sng"/>
              <a:t>man should be corrected  first.</a:t>
            </a:r>
          </a:p>
          <a:p>
            <a:endParaRPr lang="en-US" sz="3600" b="1" u="sng"/>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b="1" u="sng"/>
              <a:t>Why man is perpetuating mosquito menace?</a:t>
            </a:r>
          </a:p>
        </p:txBody>
      </p:sp>
      <p:sp>
        <p:nvSpPr>
          <p:cNvPr id="9219" name="Rectangle 3"/>
          <p:cNvSpPr>
            <a:spLocks noGrp="1" noChangeArrowheads="1"/>
          </p:cNvSpPr>
          <p:nvPr>
            <p:ph type="body" idx="1"/>
          </p:nvPr>
        </p:nvSpPr>
        <p:spPr>
          <a:xfrm>
            <a:off x="0" y="1600200"/>
            <a:ext cx="8991600" cy="5029200"/>
          </a:xfrm>
        </p:spPr>
        <p:txBody>
          <a:bodyPr/>
          <a:lstStyle/>
          <a:p>
            <a:pPr>
              <a:lnSpc>
                <a:spcPct val="80000"/>
              </a:lnSpc>
            </a:pPr>
            <a:r>
              <a:rPr lang="en-US" sz="3600" b="1"/>
              <a:t>Ignorance due to Illiteracy in developing countries</a:t>
            </a:r>
          </a:p>
          <a:p>
            <a:pPr>
              <a:lnSpc>
                <a:spcPct val="80000"/>
              </a:lnSpc>
            </a:pPr>
            <a:endParaRPr lang="en-US" sz="3600" b="1"/>
          </a:p>
          <a:p>
            <a:pPr>
              <a:lnSpc>
                <a:spcPct val="80000"/>
              </a:lnSpc>
            </a:pPr>
            <a:r>
              <a:rPr lang="en-US" b="1"/>
              <a:t>Once , as Mass Media and Education Officer, I was showing to the people in a village, a film on mosquito control.</a:t>
            </a:r>
          </a:p>
          <a:p>
            <a:pPr>
              <a:lnSpc>
                <a:spcPct val="80000"/>
              </a:lnSpc>
            </a:pPr>
            <a:endParaRPr lang="en-US" b="1"/>
          </a:p>
          <a:p>
            <a:pPr>
              <a:lnSpc>
                <a:spcPct val="80000"/>
              </a:lnSpc>
            </a:pPr>
            <a:r>
              <a:rPr lang="en-US" b="1"/>
              <a:t>After seeing a highly magnified female anopheles mosquito, one of the villagers is thanking the god for not having such a huge size mosquitoes in his village.</a:t>
            </a:r>
          </a:p>
          <a:p>
            <a:pPr>
              <a:lnSpc>
                <a:spcPct val="80000"/>
              </a:lnSpc>
            </a:pPr>
            <a:endParaRPr lang="en-US" sz="2800" b="1"/>
          </a:p>
          <a:p>
            <a:pPr>
              <a:lnSpc>
                <a:spcPct val="80000"/>
              </a:lnSpc>
            </a:pPr>
            <a:endParaRPr lang="en-US" sz="2800" b="1"/>
          </a:p>
          <a:p>
            <a:pPr>
              <a:lnSpc>
                <a:spcPct val="80000"/>
              </a:lnSpc>
            </a:pPr>
            <a:endParaRPr lang="en-US" sz="2800" b="1"/>
          </a:p>
          <a:p>
            <a:pPr>
              <a:lnSpc>
                <a:spcPct val="80000"/>
              </a:lnSpc>
            </a:pPr>
            <a:endParaRPr lang="en-US" sz="2800" b="1"/>
          </a:p>
          <a:p>
            <a:pPr>
              <a:lnSpc>
                <a:spcPct val="80000"/>
              </a:lnSpc>
            </a:pPr>
            <a:endParaRPr lang="en-US" sz="2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u="sng"/>
              <a:t>Fellow Travelers in life</a:t>
            </a:r>
            <a:r>
              <a:rPr lang="en-US"/>
              <a:t> </a:t>
            </a:r>
          </a:p>
        </p:txBody>
      </p:sp>
      <p:sp>
        <p:nvSpPr>
          <p:cNvPr id="10243" name="Rectangle 3"/>
          <p:cNvSpPr>
            <a:spLocks noGrp="1" noChangeArrowheads="1"/>
          </p:cNvSpPr>
          <p:nvPr>
            <p:ph type="body" idx="1"/>
          </p:nvPr>
        </p:nvSpPr>
        <p:spPr>
          <a:xfrm>
            <a:off x="0" y="1219200"/>
            <a:ext cx="9144000" cy="5638800"/>
          </a:xfrm>
        </p:spPr>
        <p:txBody>
          <a:bodyPr/>
          <a:lstStyle/>
          <a:p>
            <a:r>
              <a:rPr lang="en-US" sz="3600" b="1"/>
              <a:t>I think, A.G.Gardener felt happy and enjoyed   his train journey with his fellow traveler, a mosquito </a:t>
            </a:r>
          </a:p>
          <a:p>
            <a:r>
              <a:rPr lang="en-US" sz="3600" b="1"/>
              <a:t>The same patronization of mosquitoes by man may be the reason for increasing numbers of mosquitoes. </a:t>
            </a:r>
          </a:p>
          <a:p>
            <a:r>
              <a:rPr lang="en-US" sz="3600" b="1"/>
              <a:t>We have pet mosquitoes, like pet dogs, pet cats etc.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14400"/>
          </a:xfrm>
        </p:spPr>
        <p:txBody>
          <a:bodyPr/>
          <a:lstStyle/>
          <a:p>
            <a:r>
              <a:rPr lang="en-US" b="1" u="sng"/>
              <a:t>Who is wise man or mosquito?</a:t>
            </a:r>
            <a:r>
              <a:rPr lang="en-US"/>
              <a:t> </a:t>
            </a:r>
          </a:p>
        </p:txBody>
      </p:sp>
      <p:sp>
        <p:nvSpPr>
          <p:cNvPr id="20483" name="Rectangle 3"/>
          <p:cNvSpPr>
            <a:spLocks noGrp="1" noChangeArrowheads="1"/>
          </p:cNvSpPr>
          <p:nvPr>
            <p:ph type="body" idx="1"/>
          </p:nvPr>
        </p:nvSpPr>
        <p:spPr>
          <a:xfrm>
            <a:off x="0" y="914400"/>
            <a:ext cx="9144000" cy="5943600"/>
          </a:xfrm>
        </p:spPr>
        <p:txBody>
          <a:bodyPr/>
          <a:lstStyle/>
          <a:p>
            <a:r>
              <a:rPr lang="en-US" sz="4400" b="1"/>
              <a:t>Man unwise foolishly helping its propagation by allowing its breeding and getting the brunt.</a:t>
            </a:r>
          </a:p>
          <a:p>
            <a:r>
              <a:rPr lang="en-US" sz="4400" b="1"/>
              <a:t>Man knows  that it is his enemy. But he is helping it. Is he wise</a:t>
            </a:r>
            <a:r>
              <a:rPr lang="en-US" sz="3600" b="1"/>
              <a:t>?</a:t>
            </a:r>
          </a:p>
          <a:p>
            <a:r>
              <a:rPr lang="en-US" sz="3600" b="1"/>
              <a:t> </a:t>
            </a:r>
            <a:r>
              <a:rPr lang="en-US" sz="4000" b="1"/>
              <a:t>Whereas mosquito is wisely  changing its bionomics and developing  insecticidal resistance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id-ID"/>
          </a:p>
        </p:txBody>
      </p:sp>
      <p:sp>
        <p:nvSpPr>
          <p:cNvPr id="47107" name="Rectangle 3"/>
          <p:cNvSpPr>
            <a:spLocks noGrp="1" noChangeArrowheads="1"/>
          </p:cNvSpPr>
          <p:nvPr>
            <p:ph type="body" idx="1"/>
          </p:nvPr>
        </p:nvSpPr>
        <p:spPr/>
        <p:txBody>
          <a:bodyPr/>
          <a:lstStyle/>
          <a:p>
            <a:r>
              <a:rPr lang="en-US" sz="8000" b="1"/>
              <a:t>What should be our next steps of action?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u="sng"/>
              <a:t>Individual responsibility</a:t>
            </a:r>
            <a:br>
              <a:rPr lang="en-US" b="1" u="sng"/>
            </a:br>
            <a:endParaRPr lang="en-US" b="1" u="sng"/>
          </a:p>
        </p:txBody>
      </p:sp>
      <p:sp>
        <p:nvSpPr>
          <p:cNvPr id="31747" name="Rectangle 3"/>
          <p:cNvSpPr>
            <a:spLocks noGrp="1" noChangeArrowheads="1"/>
          </p:cNvSpPr>
          <p:nvPr>
            <p:ph type="body" idx="1"/>
          </p:nvPr>
        </p:nvSpPr>
        <p:spPr>
          <a:xfrm>
            <a:off x="0" y="1447800"/>
            <a:ext cx="9144000" cy="5410200"/>
          </a:xfrm>
        </p:spPr>
        <p:txBody>
          <a:bodyPr/>
          <a:lstStyle/>
          <a:p>
            <a:r>
              <a:rPr lang="en-US" sz="3600" b="1"/>
              <a:t>Mosquito is  becoming ubiquitous and its presence is associated with man’s life style</a:t>
            </a:r>
          </a:p>
          <a:p>
            <a:r>
              <a:rPr lang="en-US" sz="3600" b="1"/>
              <a:t>Unless man himself changes his behavior and becomes mosquito conscious and stops creating breeding places for mosquitoes, no government can eliminate mosquito. It is next to impossibility. </a:t>
            </a:r>
          </a:p>
          <a:p>
            <a:r>
              <a:rPr lang="en-US" sz="3600" b="1"/>
              <a:t> </a:t>
            </a:r>
            <a:endParaRPr lang="en-US" sz="4000" b="1" u="sng"/>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571500"/>
          </a:xfrm>
        </p:spPr>
        <p:txBody>
          <a:bodyPr/>
          <a:lstStyle/>
          <a:p>
            <a:r>
              <a:rPr lang="en-US" sz="4000" b="1" u="sng"/>
              <a:t>Active Community participation</a:t>
            </a:r>
          </a:p>
        </p:txBody>
      </p:sp>
      <p:sp>
        <p:nvSpPr>
          <p:cNvPr id="30723" name="Rectangle 3"/>
          <p:cNvSpPr>
            <a:spLocks noGrp="1" noChangeArrowheads="1"/>
          </p:cNvSpPr>
          <p:nvPr>
            <p:ph type="body" idx="1"/>
          </p:nvPr>
        </p:nvSpPr>
        <p:spPr>
          <a:xfrm>
            <a:off x="228600" y="762000"/>
            <a:ext cx="8915400" cy="6096000"/>
          </a:xfrm>
        </p:spPr>
        <p:txBody>
          <a:bodyPr/>
          <a:lstStyle/>
          <a:p>
            <a:pPr marL="609600" indent="-609600">
              <a:lnSpc>
                <a:spcPct val="90000"/>
              </a:lnSpc>
              <a:buFontTx/>
              <a:buAutoNum type="arabicPeriod"/>
            </a:pPr>
            <a:r>
              <a:rPr lang="en-US" b="1"/>
              <a:t>Mosquito net usage</a:t>
            </a:r>
          </a:p>
          <a:p>
            <a:pPr marL="609600" indent="-609600">
              <a:lnSpc>
                <a:spcPct val="90000"/>
              </a:lnSpc>
              <a:buFontTx/>
              <a:buAutoNum type="arabicPeriod"/>
            </a:pPr>
            <a:r>
              <a:rPr lang="en-US" b="1"/>
              <a:t>Septic tank latrines with outlet pipes tied with nylon mesh to prevent the entry of mosquitoes</a:t>
            </a:r>
          </a:p>
          <a:p>
            <a:pPr marL="609600" indent="-609600">
              <a:lnSpc>
                <a:spcPct val="90000"/>
              </a:lnSpc>
              <a:buFontTx/>
              <a:buAutoNum type="arabicPeriod"/>
            </a:pPr>
            <a:r>
              <a:rPr lang="en-US" b="1"/>
              <a:t>Safe disposal of solid and liquid wastes and dust bin usage</a:t>
            </a:r>
          </a:p>
          <a:p>
            <a:pPr marL="609600" indent="-609600">
              <a:lnSpc>
                <a:spcPct val="90000"/>
              </a:lnSpc>
              <a:buFontTx/>
              <a:buAutoNum type="arabicPeriod"/>
            </a:pPr>
            <a:r>
              <a:rPr lang="en-US" b="1"/>
              <a:t>Health education regarding mosquito borne diseases</a:t>
            </a:r>
          </a:p>
          <a:p>
            <a:pPr marL="609600" indent="-609600">
              <a:lnSpc>
                <a:spcPct val="90000"/>
              </a:lnSpc>
              <a:buFontTx/>
              <a:buNone/>
            </a:pPr>
            <a:r>
              <a:rPr lang="en-US" b="1"/>
              <a:t> They should be  regular features of every community. </a:t>
            </a:r>
          </a:p>
          <a:p>
            <a:pPr marL="609600" indent="-609600">
              <a:lnSpc>
                <a:spcPct val="90000"/>
              </a:lnSpc>
            </a:pPr>
            <a:r>
              <a:rPr lang="en-US" b="1"/>
              <a:t>It should be insisted upon illiterate  and literate people in the interest of nation. </a:t>
            </a:r>
          </a:p>
          <a:p>
            <a:pPr marL="609600" indent="-609600">
              <a:lnSpc>
                <a:spcPct val="90000"/>
              </a:lnSpc>
            </a:pPr>
            <a:endParaRPr lang="en-US" b="1"/>
          </a:p>
          <a:p>
            <a:pPr marL="609600" indent="-609600">
              <a:lnSpc>
                <a:spcPct val="90000"/>
              </a:lnSpc>
              <a:buFontTx/>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5400" b="1" u="sng"/>
              <a:t>Strengths of the Armies</a:t>
            </a:r>
          </a:p>
        </p:txBody>
      </p:sp>
      <p:sp>
        <p:nvSpPr>
          <p:cNvPr id="35843" name="Rectangle 3"/>
          <p:cNvSpPr>
            <a:spLocks noGrp="1" noChangeArrowheads="1"/>
          </p:cNvSpPr>
          <p:nvPr>
            <p:ph type="body" idx="1"/>
          </p:nvPr>
        </p:nvSpPr>
        <p:spPr>
          <a:xfrm>
            <a:off x="457200" y="1600200"/>
            <a:ext cx="8458200" cy="5029200"/>
          </a:xfrm>
        </p:spPr>
        <p:txBody>
          <a:bodyPr/>
          <a:lstStyle/>
          <a:p>
            <a:pPr>
              <a:buFontTx/>
              <a:buNone/>
            </a:pPr>
            <a:endParaRPr lang="en-US"/>
          </a:p>
          <a:p>
            <a:endParaRPr lang="en-US"/>
          </a:p>
        </p:txBody>
      </p:sp>
      <p:sp>
        <p:nvSpPr>
          <p:cNvPr id="35844" name="Text Box 4"/>
          <p:cNvSpPr txBox="1">
            <a:spLocks noChangeArrowheads="1"/>
          </p:cNvSpPr>
          <p:nvPr/>
        </p:nvSpPr>
        <p:spPr bwMode="auto">
          <a:xfrm>
            <a:off x="669925" y="1789113"/>
            <a:ext cx="184150" cy="366712"/>
          </a:xfrm>
          <a:prstGeom prst="rect">
            <a:avLst/>
          </a:prstGeom>
          <a:noFill/>
          <a:ln w="9525">
            <a:noFill/>
            <a:miter lim="800000"/>
            <a:headEnd/>
            <a:tailEnd/>
          </a:ln>
          <a:effectLst/>
        </p:spPr>
        <p:txBody>
          <a:bodyPr wrap="none">
            <a:spAutoFit/>
          </a:bodyPr>
          <a:lstStyle/>
          <a:p>
            <a:endParaRPr lang="id-ID" b="0"/>
          </a:p>
        </p:txBody>
      </p:sp>
      <p:sp>
        <p:nvSpPr>
          <p:cNvPr id="35845" name="Text Box 5"/>
          <p:cNvSpPr txBox="1">
            <a:spLocks noChangeArrowheads="1"/>
          </p:cNvSpPr>
          <p:nvPr/>
        </p:nvSpPr>
        <p:spPr bwMode="auto">
          <a:xfrm>
            <a:off x="0" y="1219200"/>
            <a:ext cx="4038600" cy="6724650"/>
          </a:xfrm>
          <a:prstGeom prst="rect">
            <a:avLst/>
          </a:prstGeom>
          <a:noFill/>
          <a:ln w="9525">
            <a:noFill/>
            <a:miter lim="800000"/>
            <a:headEnd/>
            <a:tailEnd/>
          </a:ln>
          <a:effectLst/>
        </p:spPr>
        <p:txBody>
          <a:bodyPr>
            <a:spAutoFit/>
          </a:bodyPr>
          <a:lstStyle/>
          <a:p>
            <a:pPr>
              <a:lnSpc>
                <a:spcPct val="90000"/>
              </a:lnSpc>
              <a:spcBef>
                <a:spcPct val="20000"/>
              </a:spcBef>
              <a:buFontTx/>
              <a:buChar char="•"/>
            </a:pPr>
            <a:r>
              <a:rPr lang="en-US" sz="4400"/>
              <a:t>Mosquito brain is of  doubtful size</a:t>
            </a:r>
          </a:p>
          <a:p>
            <a:pPr>
              <a:lnSpc>
                <a:spcPct val="90000"/>
              </a:lnSpc>
              <a:spcBef>
                <a:spcPct val="20000"/>
              </a:spcBef>
              <a:buFontTx/>
              <a:buChar char="•"/>
            </a:pPr>
            <a:r>
              <a:rPr lang="en-US" sz="4400"/>
              <a:t>Resistance development</a:t>
            </a:r>
          </a:p>
          <a:p>
            <a:pPr>
              <a:lnSpc>
                <a:spcPct val="90000"/>
              </a:lnSpc>
              <a:spcBef>
                <a:spcPct val="20000"/>
              </a:spcBef>
              <a:buFontTx/>
              <a:buChar char="•"/>
            </a:pPr>
            <a:r>
              <a:rPr lang="en-US" sz="4400"/>
              <a:t>Man’s foolishness</a:t>
            </a:r>
          </a:p>
          <a:p>
            <a:pPr>
              <a:lnSpc>
                <a:spcPct val="90000"/>
              </a:lnSpc>
              <a:spcBef>
                <a:spcPct val="20000"/>
              </a:spcBef>
              <a:buFontTx/>
              <a:buChar char="•"/>
            </a:pPr>
            <a:endParaRPr lang="en-US" sz="4400"/>
          </a:p>
          <a:p>
            <a:pPr>
              <a:lnSpc>
                <a:spcPct val="90000"/>
              </a:lnSpc>
              <a:spcBef>
                <a:spcPct val="20000"/>
              </a:spcBef>
              <a:buFontTx/>
              <a:buChar char="•"/>
            </a:pPr>
            <a:endParaRPr lang="en-US" sz="4400"/>
          </a:p>
          <a:p>
            <a:endParaRPr lang="en-US" sz="4400" b="0"/>
          </a:p>
        </p:txBody>
      </p:sp>
      <p:sp>
        <p:nvSpPr>
          <p:cNvPr id="35846" name="Text Box 6"/>
          <p:cNvSpPr txBox="1">
            <a:spLocks noChangeArrowheads="1"/>
          </p:cNvSpPr>
          <p:nvPr/>
        </p:nvSpPr>
        <p:spPr bwMode="auto">
          <a:xfrm>
            <a:off x="4632325" y="1789113"/>
            <a:ext cx="184150" cy="366712"/>
          </a:xfrm>
          <a:prstGeom prst="rect">
            <a:avLst/>
          </a:prstGeom>
          <a:noFill/>
          <a:ln w="9525">
            <a:noFill/>
            <a:miter lim="800000"/>
            <a:headEnd/>
            <a:tailEnd/>
          </a:ln>
          <a:effectLst/>
        </p:spPr>
        <p:txBody>
          <a:bodyPr wrap="none">
            <a:spAutoFit/>
          </a:bodyPr>
          <a:lstStyle/>
          <a:p>
            <a:endParaRPr lang="id-ID" b="0"/>
          </a:p>
        </p:txBody>
      </p:sp>
      <p:sp>
        <p:nvSpPr>
          <p:cNvPr id="35847" name="Text Box 7"/>
          <p:cNvSpPr txBox="1">
            <a:spLocks noChangeArrowheads="1"/>
          </p:cNvSpPr>
          <p:nvPr/>
        </p:nvSpPr>
        <p:spPr bwMode="auto">
          <a:xfrm>
            <a:off x="4114800" y="1371600"/>
            <a:ext cx="4267200" cy="5459413"/>
          </a:xfrm>
          <a:prstGeom prst="rect">
            <a:avLst/>
          </a:prstGeom>
          <a:noFill/>
          <a:ln w="9525">
            <a:noFill/>
            <a:miter lim="800000"/>
            <a:headEnd/>
            <a:tailEnd/>
          </a:ln>
          <a:effectLst/>
        </p:spPr>
        <p:txBody>
          <a:bodyPr>
            <a:spAutoFit/>
          </a:bodyPr>
          <a:lstStyle/>
          <a:p>
            <a:pPr>
              <a:buFontTx/>
              <a:buChar char="•"/>
            </a:pPr>
            <a:r>
              <a:rPr lang="en-US" sz="4400"/>
              <a:t>Man is having brains</a:t>
            </a:r>
          </a:p>
          <a:p>
            <a:pPr>
              <a:buFontTx/>
              <a:buChar char="•"/>
            </a:pPr>
            <a:r>
              <a:rPr lang="en-US" sz="3600"/>
              <a:t>Gambusia fish</a:t>
            </a:r>
          </a:p>
          <a:p>
            <a:pPr>
              <a:buFontTx/>
              <a:buChar char="•"/>
            </a:pPr>
            <a:r>
              <a:rPr lang="en-US" sz="3600"/>
              <a:t>DDT, Pyrethrum, Abate, Malathion  etc</a:t>
            </a:r>
          </a:p>
          <a:p>
            <a:pPr>
              <a:buFontTx/>
              <a:buChar char="•"/>
            </a:pPr>
            <a:r>
              <a:rPr lang="en-US" sz="3600"/>
              <a:t>Mosquito nets,</a:t>
            </a:r>
          </a:p>
          <a:p>
            <a:pPr>
              <a:buFontTx/>
              <a:buChar char="•"/>
            </a:pPr>
            <a:r>
              <a:rPr lang="en-US" sz="3600"/>
              <a:t>repellents</a:t>
            </a:r>
          </a:p>
          <a:p>
            <a:endParaRPr lang="en-US" sz="4800"/>
          </a:p>
        </p:txBody>
      </p:sp>
      <p:sp>
        <p:nvSpPr>
          <p:cNvPr id="35848" name="Line 8"/>
          <p:cNvSpPr>
            <a:spLocks noChangeShapeType="1"/>
          </p:cNvSpPr>
          <p:nvPr/>
        </p:nvSpPr>
        <p:spPr bwMode="auto">
          <a:xfrm>
            <a:off x="4038600" y="1371600"/>
            <a:ext cx="0" cy="5181600"/>
          </a:xfrm>
          <a:prstGeom prst="line">
            <a:avLst/>
          </a:prstGeom>
          <a:noFill/>
          <a:ln w="9525">
            <a:solidFill>
              <a:schemeClr val="tx1"/>
            </a:solidFill>
            <a:round/>
            <a:headEnd/>
            <a:tailEnd/>
          </a:ln>
          <a:effectLst/>
        </p:spPr>
        <p:txBody>
          <a:bodyPr/>
          <a:lstStyle/>
          <a:p>
            <a:endParaRPr lang="id-ID"/>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0"/>
            <a:ext cx="8991600" cy="990600"/>
          </a:xfrm>
        </p:spPr>
        <p:txBody>
          <a:bodyPr/>
          <a:lstStyle/>
          <a:p>
            <a:r>
              <a:rPr lang="en-US" sz="4800" b="1" u="sng"/>
              <a:t>Environmental control</a:t>
            </a:r>
          </a:p>
        </p:txBody>
      </p:sp>
      <p:sp>
        <p:nvSpPr>
          <p:cNvPr id="26627" name="Rectangle 3"/>
          <p:cNvSpPr>
            <a:spLocks noGrp="1" noChangeArrowheads="1"/>
          </p:cNvSpPr>
          <p:nvPr>
            <p:ph type="body" idx="1"/>
          </p:nvPr>
        </p:nvSpPr>
        <p:spPr>
          <a:xfrm>
            <a:off x="0" y="1066800"/>
            <a:ext cx="8991600" cy="5562600"/>
          </a:xfrm>
        </p:spPr>
        <p:txBody>
          <a:bodyPr/>
          <a:lstStyle/>
          <a:p>
            <a:pPr>
              <a:lnSpc>
                <a:spcPct val="90000"/>
              </a:lnSpc>
            </a:pPr>
            <a:r>
              <a:rPr lang="en-US" sz="2800" b="1"/>
              <a:t>Environment should be made unfavorable to mosquitoes by</a:t>
            </a:r>
          </a:p>
          <a:p>
            <a:pPr>
              <a:lnSpc>
                <a:spcPct val="90000"/>
              </a:lnSpc>
            </a:pPr>
            <a:r>
              <a:rPr lang="en-US" sz="2800" b="1"/>
              <a:t>Not allowing waste water to accumulate </a:t>
            </a:r>
          </a:p>
          <a:p>
            <a:pPr>
              <a:lnSpc>
                <a:spcPct val="90000"/>
              </a:lnSpc>
            </a:pPr>
            <a:r>
              <a:rPr lang="en-US" sz="2800" b="1"/>
              <a:t>keeping  the residential environment clean and tidy </a:t>
            </a:r>
          </a:p>
          <a:p>
            <a:pPr>
              <a:lnSpc>
                <a:spcPct val="90000"/>
              </a:lnSpc>
            </a:pPr>
            <a:r>
              <a:rPr lang="en-US" sz="2800" b="1"/>
              <a:t>Not keeping broken and empty buckets</a:t>
            </a:r>
          </a:p>
          <a:p>
            <a:pPr>
              <a:lnSpc>
                <a:spcPct val="90000"/>
              </a:lnSpc>
            </a:pPr>
            <a:r>
              <a:rPr lang="en-US" sz="2800" b="1"/>
              <a:t>Not throwing refuse into the streets</a:t>
            </a:r>
          </a:p>
          <a:p>
            <a:pPr>
              <a:lnSpc>
                <a:spcPct val="90000"/>
              </a:lnSpc>
            </a:pPr>
            <a:r>
              <a:rPr lang="en-US" sz="2800" b="1"/>
              <a:t>Proper maintenance of the irrigation canals</a:t>
            </a:r>
          </a:p>
          <a:p>
            <a:pPr>
              <a:lnSpc>
                <a:spcPct val="90000"/>
              </a:lnSpc>
            </a:pPr>
            <a:r>
              <a:rPr lang="en-US" sz="2800" b="1"/>
              <a:t>Keeping the cattle sheds and pet homes clean</a:t>
            </a:r>
          </a:p>
          <a:p>
            <a:pPr>
              <a:lnSpc>
                <a:spcPct val="90000"/>
              </a:lnSpc>
              <a:buFontTx/>
              <a:buNone/>
            </a:pPr>
            <a:r>
              <a:rPr lang="en-US" sz="2800" b="1" u="sng"/>
              <a:t> We are trying insecticides, guppy fish  since years and obtaining  temporary benefits only. </a:t>
            </a:r>
          </a:p>
          <a:p>
            <a:pPr>
              <a:lnSpc>
                <a:spcPct val="90000"/>
              </a:lnSpc>
              <a:buFontTx/>
              <a:buNone/>
            </a:pPr>
            <a:r>
              <a:rPr lang="en-US" sz="2800" b="1" u="sng"/>
              <a:t>Better intervention will be environmental sanitation.</a:t>
            </a:r>
          </a:p>
          <a:p>
            <a:pPr>
              <a:lnSpc>
                <a:spcPct val="90000"/>
              </a:lnSpc>
            </a:pPr>
            <a:endParaRPr lang="en-US" sz="2800" u="sng"/>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5400" b="1" u="sng"/>
              <a:t>Underground drainage</a:t>
            </a:r>
          </a:p>
        </p:txBody>
      </p:sp>
      <p:sp>
        <p:nvSpPr>
          <p:cNvPr id="48131" name="Rectangle 3"/>
          <p:cNvSpPr>
            <a:spLocks noGrp="1" noChangeArrowheads="1"/>
          </p:cNvSpPr>
          <p:nvPr>
            <p:ph type="body" idx="1"/>
          </p:nvPr>
        </p:nvSpPr>
        <p:spPr>
          <a:xfrm>
            <a:off x="0" y="1219200"/>
            <a:ext cx="9144000" cy="5638800"/>
          </a:xfrm>
        </p:spPr>
        <p:txBody>
          <a:bodyPr/>
          <a:lstStyle/>
          <a:p>
            <a:r>
              <a:rPr lang="en-US" b="1"/>
              <a:t>It is the  answer for not only  eliminating mosquitoes but also most of the  feco- oral diseases</a:t>
            </a:r>
          </a:p>
          <a:p>
            <a:r>
              <a:rPr lang="en-US" b="1"/>
              <a:t>Though expensive, it very cost effective when the losses due to mosquito borne diseases  are considered.</a:t>
            </a:r>
          </a:p>
          <a:p>
            <a:endParaRPr lang="en-US" b="1"/>
          </a:p>
          <a:p>
            <a:r>
              <a:rPr lang="en-US" b="1"/>
              <a:t>It also solves the problem of diseases due to feco- oral transmission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1066800"/>
          </a:xfrm>
        </p:spPr>
        <p:txBody>
          <a:bodyPr/>
          <a:lstStyle/>
          <a:p>
            <a:r>
              <a:rPr lang="en-US" sz="4000" b="1" u="sng"/>
              <a:t>Strict enforcement of legislation  for  wastes disposal</a:t>
            </a:r>
          </a:p>
        </p:txBody>
      </p:sp>
      <p:sp>
        <p:nvSpPr>
          <p:cNvPr id="49155" name="Rectangle 3"/>
          <p:cNvSpPr>
            <a:spLocks noGrp="1" noChangeArrowheads="1"/>
          </p:cNvSpPr>
          <p:nvPr>
            <p:ph type="body" idx="1"/>
          </p:nvPr>
        </p:nvSpPr>
        <p:spPr>
          <a:xfrm>
            <a:off x="0" y="1219200"/>
            <a:ext cx="9144000" cy="5638800"/>
          </a:xfrm>
        </p:spPr>
        <p:txBody>
          <a:bodyPr/>
          <a:lstStyle/>
          <a:p>
            <a:r>
              <a:rPr lang="en-US" sz="4000" b="1"/>
              <a:t>This is very essential for a country like India, where half of its population  are illiterates and poor.</a:t>
            </a:r>
          </a:p>
          <a:p>
            <a:r>
              <a:rPr lang="en-US" sz="4000" b="1"/>
              <a:t>To make the people use bed nets, to make them dispose wastes safely by septic tanks ,strict enforcement of legislation is essential.</a:t>
            </a:r>
          </a:p>
          <a:p>
            <a:endParaRPr lang="en-US" sz="4000" b="1"/>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8915400" cy="1066800"/>
          </a:xfrm>
        </p:spPr>
        <p:txBody>
          <a:bodyPr/>
          <a:lstStyle/>
          <a:p>
            <a:r>
              <a:rPr lang="en-US" sz="4800" b="1" u="sng"/>
              <a:t/>
            </a:r>
            <a:br>
              <a:rPr lang="en-US" sz="4800" b="1" u="sng"/>
            </a:br>
            <a:r>
              <a:rPr lang="en-US" sz="4800" b="1" u="sng"/>
              <a:t>Key for mosquito control is with the people</a:t>
            </a:r>
          </a:p>
        </p:txBody>
      </p:sp>
      <p:sp>
        <p:nvSpPr>
          <p:cNvPr id="67587" name="Rectangle 3"/>
          <p:cNvSpPr>
            <a:spLocks noGrp="1" noChangeArrowheads="1"/>
          </p:cNvSpPr>
          <p:nvPr>
            <p:ph type="body" idx="1"/>
          </p:nvPr>
        </p:nvSpPr>
        <p:spPr>
          <a:xfrm>
            <a:off x="0" y="1676400"/>
            <a:ext cx="8915400" cy="5181600"/>
          </a:xfrm>
        </p:spPr>
        <p:txBody>
          <a:bodyPr/>
          <a:lstStyle/>
          <a:p>
            <a:pPr>
              <a:lnSpc>
                <a:spcPct val="90000"/>
              </a:lnSpc>
            </a:pPr>
            <a:r>
              <a:rPr lang="en-US" b="1"/>
              <a:t>Vector breeding is mostly  manmade.</a:t>
            </a:r>
          </a:p>
          <a:p>
            <a:pPr>
              <a:lnSpc>
                <a:spcPct val="90000"/>
              </a:lnSpc>
            </a:pPr>
            <a:r>
              <a:rPr lang="en-US" b="1"/>
              <a:t> Unless man develops mosquito consciousness, this problem cannot be solved.</a:t>
            </a:r>
          </a:p>
          <a:p>
            <a:pPr>
              <a:lnSpc>
                <a:spcPct val="90000"/>
              </a:lnSpc>
            </a:pPr>
            <a:r>
              <a:rPr lang="en-US" b="1"/>
              <a:t>No developing country with its limited resources  can eliminate mosquitoes and mosquito borne diseases ,unless its government seriously thinks about bringing about behavioral change by creating mosquito consciousness in its people</a:t>
            </a:r>
            <a:r>
              <a:rPr lang="en-US"/>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838200"/>
          </a:xfrm>
        </p:spPr>
        <p:txBody>
          <a:bodyPr/>
          <a:lstStyle/>
          <a:p>
            <a:r>
              <a:rPr lang="en-US" sz="4800" b="1" u="sng"/>
              <a:t>Damages due to war</a:t>
            </a:r>
            <a:r>
              <a:rPr lang="en-US" sz="4000"/>
              <a:t>   </a:t>
            </a:r>
          </a:p>
        </p:txBody>
      </p:sp>
      <p:sp>
        <p:nvSpPr>
          <p:cNvPr id="29699" name="Rectangle 3"/>
          <p:cNvSpPr>
            <a:spLocks noGrp="1" noChangeArrowheads="1"/>
          </p:cNvSpPr>
          <p:nvPr>
            <p:ph type="body" idx="1"/>
          </p:nvPr>
        </p:nvSpPr>
        <p:spPr>
          <a:xfrm>
            <a:off x="0" y="990600"/>
            <a:ext cx="8991600" cy="5638800"/>
          </a:xfrm>
        </p:spPr>
        <p:txBody>
          <a:bodyPr/>
          <a:lstStyle/>
          <a:p>
            <a:pPr marL="381000" indent="-381000">
              <a:lnSpc>
                <a:spcPct val="80000"/>
              </a:lnSpc>
              <a:buFontTx/>
              <a:buAutoNum type="arabicPeriod"/>
            </a:pPr>
            <a:r>
              <a:rPr lang="en-US" sz="3600" b="1"/>
              <a:t>Malaria</a:t>
            </a:r>
          </a:p>
          <a:p>
            <a:pPr marL="381000" indent="-381000">
              <a:lnSpc>
                <a:spcPct val="80000"/>
              </a:lnSpc>
              <a:buFontTx/>
              <a:buAutoNum type="arabicPeriod"/>
            </a:pPr>
            <a:r>
              <a:rPr lang="en-US" sz="3600" b="1"/>
              <a:t>Filariasis</a:t>
            </a:r>
          </a:p>
          <a:p>
            <a:pPr marL="381000" indent="-381000">
              <a:lnSpc>
                <a:spcPct val="80000"/>
              </a:lnSpc>
              <a:buFontTx/>
              <a:buAutoNum type="arabicPeriod"/>
            </a:pPr>
            <a:r>
              <a:rPr lang="en-US" sz="3600" b="1"/>
              <a:t>Dengue</a:t>
            </a:r>
          </a:p>
          <a:p>
            <a:pPr marL="381000" indent="-381000">
              <a:lnSpc>
                <a:spcPct val="80000"/>
              </a:lnSpc>
              <a:buFontTx/>
              <a:buAutoNum type="arabicPeriod"/>
            </a:pPr>
            <a:r>
              <a:rPr lang="en-US" sz="3600" b="1"/>
              <a:t>Dengue hemorrhagic fever </a:t>
            </a:r>
          </a:p>
          <a:p>
            <a:pPr marL="381000" indent="-381000">
              <a:lnSpc>
                <a:spcPct val="80000"/>
              </a:lnSpc>
              <a:buFontTx/>
              <a:buAutoNum type="arabicPeriod"/>
            </a:pPr>
            <a:r>
              <a:rPr lang="en-US" sz="3600" b="1"/>
              <a:t>Japanese encephalitis</a:t>
            </a:r>
          </a:p>
          <a:p>
            <a:pPr marL="381000" indent="-381000">
              <a:lnSpc>
                <a:spcPct val="80000"/>
              </a:lnSpc>
              <a:buFontTx/>
              <a:buAutoNum type="arabicPeriod"/>
            </a:pPr>
            <a:r>
              <a:rPr lang="en-US" sz="3600" b="1"/>
              <a:t>Chikungunya fever</a:t>
            </a:r>
          </a:p>
          <a:p>
            <a:pPr marL="381000" indent="-381000">
              <a:lnSpc>
                <a:spcPct val="80000"/>
              </a:lnSpc>
              <a:buFontTx/>
              <a:buAutoNum type="arabicPeriod"/>
            </a:pPr>
            <a:r>
              <a:rPr lang="en-US" sz="3600" b="1"/>
              <a:t>Yellow fever</a:t>
            </a:r>
          </a:p>
          <a:p>
            <a:pPr marL="381000" indent="-381000">
              <a:lnSpc>
                <a:spcPct val="80000"/>
              </a:lnSpc>
              <a:buFontTx/>
              <a:buAutoNum type="arabicPeriod"/>
            </a:pPr>
            <a:r>
              <a:rPr lang="en-US" sz="3600" b="1"/>
              <a:t>West Nile fever</a:t>
            </a:r>
          </a:p>
          <a:p>
            <a:pPr marL="381000" indent="-381000">
              <a:lnSpc>
                <a:spcPct val="80000"/>
              </a:lnSpc>
              <a:buFontTx/>
              <a:buAutoNum type="arabicPeriod"/>
            </a:pPr>
            <a:r>
              <a:rPr lang="en-US" sz="3600" b="1"/>
              <a:t>Viral arthritis</a:t>
            </a:r>
          </a:p>
          <a:p>
            <a:pPr marL="381000" indent="-381000">
              <a:lnSpc>
                <a:spcPct val="80000"/>
              </a:lnSpc>
              <a:buFontTx/>
              <a:buAutoNum type="arabicPeriod"/>
            </a:pPr>
            <a:r>
              <a:rPr lang="en-US" sz="3600" b="1"/>
              <a:t>Rift Valley fever</a:t>
            </a:r>
          </a:p>
          <a:p>
            <a:pPr marL="381000" indent="-381000">
              <a:lnSpc>
                <a:spcPct val="80000"/>
              </a:lnSpc>
              <a:buFontTx/>
              <a:buAutoNum type="arabicPeriod"/>
            </a:pPr>
            <a:endParaRPr lang="en-US" sz="3600" b="1"/>
          </a:p>
          <a:p>
            <a:pPr marL="381000" indent="-381000">
              <a:lnSpc>
                <a:spcPct val="80000"/>
              </a:lnSpc>
            </a:pPr>
            <a:endParaRPr lang="en-US" sz="2000"/>
          </a:p>
          <a:p>
            <a:pPr marL="381000" indent="-381000">
              <a:lnSpc>
                <a:spcPct val="80000"/>
              </a:lnSpc>
            </a:pPr>
            <a:endParaRPr lang="en-US" sz="2000"/>
          </a:p>
          <a:p>
            <a:pPr marL="381000" indent="-381000">
              <a:lnSpc>
                <a:spcPct val="80000"/>
              </a:lnSpc>
            </a:pPr>
            <a:endParaRPr lang="en-US" sz="2000"/>
          </a:p>
          <a:p>
            <a:pPr marL="381000" indent="-381000">
              <a:lnSpc>
                <a:spcPct val="80000"/>
              </a:lnSpc>
            </a:pPr>
            <a:endParaRPr lang="en-U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715962"/>
          </a:xfrm>
        </p:spPr>
        <p:txBody>
          <a:bodyPr/>
          <a:lstStyle/>
          <a:p>
            <a:r>
              <a:rPr lang="en-US" sz="4800" b="1" u="sng"/>
              <a:t>Malaria</a:t>
            </a:r>
            <a:r>
              <a:rPr lang="en-US" sz="4000"/>
              <a:t> </a:t>
            </a:r>
          </a:p>
        </p:txBody>
      </p:sp>
      <p:sp>
        <p:nvSpPr>
          <p:cNvPr id="53251" name="Rectangle 3"/>
          <p:cNvSpPr>
            <a:spLocks noGrp="1" noChangeArrowheads="1"/>
          </p:cNvSpPr>
          <p:nvPr>
            <p:ph type="body" idx="1"/>
          </p:nvPr>
        </p:nvSpPr>
        <p:spPr>
          <a:xfrm>
            <a:off x="457200" y="1295400"/>
            <a:ext cx="8229600" cy="4830763"/>
          </a:xfrm>
        </p:spPr>
        <p:txBody>
          <a:bodyPr/>
          <a:lstStyle/>
          <a:p>
            <a:pPr>
              <a:buFontTx/>
              <a:buNone/>
            </a:pPr>
            <a:endParaRPr lang="en-US"/>
          </a:p>
          <a:p>
            <a:pPr>
              <a:buFontTx/>
              <a:buNone/>
            </a:pPr>
            <a:endParaRPr lang="en-US"/>
          </a:p>
        </p:txBody>
      </p:sp>
      <p:pic>
        <p:nvPicPr>
          <p:cNvPr id="53253" name="Picture 5" descr="mosqfeed">
            <a:hlinkClick r:id="rId2"/>
          </p:cNvPr>
          <p:cNvPicPr>
            <a:picLocks noChangeAspect="1" noChangeArrowheads="1"/>
          </p:cNvPicPr>
          <p:nvPr/>
        </p:nvPicPr>
        <p:blipFill>
          <a:blip r:embed="rId3"/>
          <a:srcRect/>
          <a:stretch>
            <a:fillRect/>
          </a:stretch>
        </p:blipFill>
        <p:spPr bwMode="auto">
          <a:xfrm>
            <a:off x="0" y="1371600"/>
            <a:ext cx="3352800" cy="4648200"/>
          </a:xfrm>
          <a:prstGeom prst="rect">
            <a:avLst/>
          </a:prstGeom>
          <a:noFill/>
        </p:spPr>
      </p:pic>
      <p:sp>
        <p:nvSpPr>
          <p:cNvPr id="53254" name="Text Box 6"/>
          <p:cNvSpPr txBox="1">
            <a:spLocks noChangeArrowheads="1"/>
          </p:cNvSpPr>
          <p:nvPr/>
        </p:nvSpPr>
        <p:spPr bwMode="auto">
          <a:xfrm>
            <a:off x="4708525" y="2322513"/>
            <a:ext cx="184150" cy="366712"/>
          </a:xfrm>
          <a:prstGeom prst="rect">
            <a:avLst/>
          </a:prstGeom>
          <a:noFill/>
          <a:ln w="9525">
            <a:noFill/>
            <a:miter lim="800000"/>
            <a:headEnd/>
            <a:tailEnd/>
          </a:ln>
          <a:effectLst/>
        </p:spPr>
        <p:txBody>
          <a:bodyPr wrap="none">
            <a:spAutoFit/>
          </a:bodyPr>
          <a:lstStyle/>
          <a:p>
            <a:endParaRPr lang="id-ID"/>
          </a:p>
        </p:txBody>
      </p:sp>
      <p:pic>
        <p:nvPicPr>
          <p:cNvPr id="53256" name="Picture 8" descr="WHO-208701">
            <a:hlinkClick r:id="rId4"/>
          </p:cNvPr>
          <p:cNvPicPr>
            <a:picLocks noChangeAspect="1" noChangeArrowheads="1"/>
          </p:cNvPicPr>
          <p:nvPr/>
        </p:nvPicPr>
        <p:blipFill>
          <a:blip r:embed="rId5"/>
          <a:srcRect/>
          <a:stretch>
            <a:fillRect/>
          </a:stretch>
        </p:blipFill>
        <p:spPr bwMode="auto">
          <a:xfrm>
            <a:off x="5638800" y="1295400"/>
            <a:ext cx="3505200" cy="4724400"/>
          </a:xfrm>
          <a:prstGeom prst="rect">
            <a:avLst/>
          </a:prstGeom>
          <a:noFill/>
        </p:spPr>
      </p:pic>
      <p:sp>
        <p:nvSpPr>
          <p:cNvPr id="53257" name="Text Box 9"/>
          <p:cNvSpPr txBox="1">
            <a:spLocks noChangeArrowheads="1"/>
          </p:cNvSpPr>
          <p:nvPr/>
        </p:nvSpPr>
        <p:spPr bwMode="auto">
          <a:xfrm>
            <a:off x="365125" y="6132513"/>
            <a:ext cx="7219950" cy="366712"/>
          </a:xfrm>
          <a:prstGeom prst="rect">
            <a:avLst/>
          </a:prstGeom>
          <a:noFill/>
          <a:ln w="9525">
            <a:noFill/>
            <a:miter lim="800000"/>
            <a:headEnd/>
            <a:tailEnd/>
          </a:ln>
          <a:effectLst/>
        </p:spPr>
        <p:txBody>
          <a:bodyPr wrap="none">
            <a:spAutoFit/>
          </a:bodyPr>
          <a:lstStyle/>
          <a:p>
            <a:r>
              <a:rPr lang="en-US"/>
              <a:t>Anopheles  mosquito                                                Malaria patient </a:t>
            </a:r>
          </a:p>
        </p:txBody>
      </p:sp>
      <p:sp>
        <p:nvSpPr>
          <p:cNvPr id="53268" name="Text Box 20"/>
          <p:cNvSpPr txBox="1">
            <a:spLocks noChangeArrowheads="1"/>
          </p:cNvSpPr>
          <p:nvPr/>
        </p:nvSpPr>
        <p:spPr bwMode="auto">
          <a:xfrm>
            <a:off x="4114800" y="5029200"/>
            <a:ext cx="304800" cy="779463"/>
          </a:xfrm>
          <a:prstGeom prst="rect">
            <a:avLst/>
          </a:prstGeom>
          <a:noFill/>
          <a:ln w="9525">
            <a:noFill/>
            <a:miter lim="800000"/>
            <a:headEnd/>
            <a:tailEnd/>
          </a:ln>
          <a:effectLst/>
        </p:spPr>
        <p:txBody>
          <a:bodyPr>
            <a:spAutoFit/>
          </a:bodyPr>
          <a:lstStyle/>
          <a:p>
            <a:pPr>
              <a:spcBef>
                <a:spcPct val="50000"/>
              </a:spcBef>
            </a:pPr>
            <a:endParaRPr lang="en-US"/>
          </a:p>
          <a:p>
            <a:pPr>
              <a:spcBef>
                <a:spcPct val="50000"/>
              </a:spcBef>
            </a:pPr>
            <a:endParaRPr lang="en-US"/>
          </a:p>
        </p:txBody>
      </p:sp>
      <p:sp>
        <p:nvSpPr>
          <p:cNvPr id="53274" name="Text Box 26"/>
          <p:cNvSpPr txBox="1">
            <a:spLocks noChangeArrowheads="1"/>
          </p:cNvSpPr>
          <p:nvPr/>
        </p:nvSpPr>
        <p:spPr bwMode="auto">
          <a:xfrm>
            <a:off x="4495800" y="5105400"/>
            <a:ext cx="228600" cy="366713"/>
          </a:xfrm>
          <a:prstGeom prst="rect">
            <a:avLst/>
          </a:prstGeom>
          <a:noFill/>
          <a:ln w="9525">
            <a:noFill/>
            <a:miter lim="800000"/>
            <a:headEnd/>
            <a:tailEnd/>
          </a:ln>
          <a:effectLst/>
        </p:spPr>
        <p:txBody>
          <a:bodyPr>
            <a:spAutoFit/>
          </a:bodyPr>
          <a:lstStyle/>
          <a:p>
            <a:pPr>
              <a:spcBef>
                <a:spcPct val="50000"/>
              </a:spcBef>
            </a:pPr>
            <a:endParaRPr lang="id-ID"/>
          </a:p>
        </p:txBody>
      </p:sp>
      <p:sp>
        <p:nvSpPr>
          <p:cNvPr id="53275" name="Text Box 27"/>
          <p:cNvSpPr txBox="1">
            <a:spLocks noChangeArrowheads="1"/>
          </p:cNvSpPr>
          <p:nvPr/>
        </p:nvSpPr>
        <p:spPr bwMode="auto">
          <a:xfrm>
            <a:off x="3489325" y="1484313"/>
            <a:ext cx="2073275" cy="3387725"/>
          </a:xfrm>
          <a:prstGeom prst="rect">
            <a:avLst/>
          </a:prstGeom>
          <a:noFill/>
          <a:ln w="9525">
            <a:noFill/>
            <a:miter lim="800000"/>
            <a:headEnd/>
            <a:tailEnd/>
          </a:ln>
          <a:effectLst/>
        </p:spPr>
        <p:txBody>
          <a:bodyPr>
            <a:spAutoFit/>
          </a:bodyPr>
          <a:lstStyle/>
          <a:p>
            <a:pPr>
              <a:buFontTx/>
              <a:buChar char="•"/>
            </a:pPr>
            <a:r>
              <a:rPr lang="en-US"/>
              <a:t>In 100 countries</a:t>
            </a:r>
          </a:p>
          <a:p>
            <a:pPr>
              <a:buFontTx/>
              <a:buChar char="•"/>
            </a:pPr>
            <a:r>
              <a:rPr lang="en-US"/>
              <a:t>300-500 million cases/year</a:t>
            </a:r>
          </a:p>
          <a:p>
            <a:pPr>
              <a:buFontTx/>
              <a:buChar char="•"/>
            </a:pPr>
            <a:r>
              <a:rPr lang="en-US"/>
              <a:t>World 1.1 to 2.7 million deaths per year</a:t>
            </a:r>
          </a:p>
          <a:p>
            <a:pPr>
              <a:buFontTx/>
              <a:buChar char="•"/>
            </a:pPr>
            <a:r>
              <a:rPr lang="en-US"/>
              <a:t>Africa deaths 961000</a:t>
            </a:r>
          </a:p>
          <a:p>
            <a:pPr>
              <a:buFontTx/>
              <a:buChar char="•"/>
            </a:pPr>
            <a:r>
              <a:rPr lang="en-US"/>
              <a:t>SEAR countries 53000</a:t>
            </a:r>
          </a:p>
          <a:p>
            <a:pPr>
              <a:buFontTx/>
              <a:buChar char="•"/>
            </a:pPr>
            <a:r>
              <a:rPr lang="en-US"/>
              <a:t>India 20000</a:t>
            </a:r>
          </a:p>
          <a:p>
            <a:pPr>
              <a:buFontTx/>
              <a:buChar cha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686800" cy="1219200"/>
          </a:xfrm>
        </p:spPr>
        <p:txBody>
          <a:bodyPr/>
          <a:lstStyle/>
          <a:p>
            <a:r>
              <a:rPr lang="en-US" sz="6000" b="1" u="sng"/>
              <a:t>Filariasis</a:t>
            </a:r>
          </a:p>
        </p:txBody>
      </p:sp>
      <p:sp>
        <p:nvSpPr>
          <p:cNvPr id="54275" name="Rectangle 3"/>
          <p:cNvSpPr>
            <a:spLocks noGrp="1" noChangeArrowheads="1"/>
          </p:cNvSpPr>
          <p:nvPr>
            <p:ph type="body" idx="1"/>
          </p:nvPr>
        </p:nvSpPr>
        <p:spPr/>
        <p:txBody>
          <a:bodyPr/>
          <a:lstStyle/>
          <a:p>
            <a:pPr>
              <a:buFontTx/>
              <a:buNone/>
            </a:pPr>
            <a:endParaRPr lang="en-US"/>
          </a:p>
          <a:p>
            <a:pPr>
              <a:buFontTx/>
              <a:buNone/>
            </a:pPr>
            <a:endParaRPr lang="en-US"/>
          </a:p>
        </p:txBody>
      </p:sp>
      <p:sp>
        <p:nvSpPr>
          <p:cNvPr id="54277" name="AutoShape 5" descr="mosquito">
            <a:hlinkClick r:id="rId2"/>
          </p:cNvPr>
          <p:cNvSpPr>
            <a:spLocks noChangeAspect="1" noChangeArrowheads="1"/>
          </p:cNvSpPr>
          <p:nvPr/>
        </p:nvSpPr>
        <p:spPr bwMode="auto">
          <a:xfrm>
            <a:off x="155575" y="46038"/>
            <a:ext cx="1428750" cy="1057275"/>
          </a:xfrm>
          <a:prstGeom prst="rect">
            <a:avLst/>
          </a:prstGeom>
          <a:noFill/>
        </p:spPr>
        <p:txBody>
          <a:bodyPr/>
          <a:lstStyle/>
          <a:p>
            <a:endParaRPr lang="id-ID"/>
          </a:p>
        </p:txBody>
      </p:sp>
      <p:pic>
        <p:nvPicPr>
          <p:cNvPr id="54279" name="Picture 7" descr="Image2">
            <a:hlinkClick r:id="rId3"/>
          </p:cNvPr>
          <p:cNvPicPr>
            <a:picLocks noChangeAspect="1" noChangeArrowheads="1"/>
          </p:cNvPicPr>
          <p:nvPr/>
        </p:nvPicPr>
        <p:blipFill>
          <a:blip r:embed="rId4"/>
          <a:srcRect/>
          <a:stretch>
            <a:fillRect/>
          </a:stretch>
        </p:blipFill>
        <p:spPr bwMode="auto">
          <a:xfrm>
            <a:off x="0" y="1295400"/>
            <a:ext cx="2362200" cy="3581400"/>
          </a:xfrm>
          <a:prstGeom prst="rect">
            <a:avLst/>
          </a:prstGeom>
          <a:noFill/>
        </p:spPr>
      </p:pic>
      <p:pic>
        <p:nvPicPr>
          <p:cNvPr id="54281" name="Picture 9" descr="lf17_scrotum">
            <a:hlinkClick r:id="rId5"/>
          </p:cNvPr>
          <p:cNvPicPr>
            <a:picLocks noChangeAspect="1" noChangeArrowheads="1"/>
          </p:cNvPicPr>
          <p:nvPr/>
        </p:nvPicPr>
        <p:blipFill>
          <a:blip r:embed="rId6"/>
          <a:srcRect/>
          <a:stretch>
            <a:fillRect/>
          </a:stretch>
        </p:blipFill>
        <p:spPr bwMode="auto">
          <a:xfrm>
            <a:off x="2590800" y="1295400"/>
            <a:ext cx="2667000" cy="3581400"/>
          </a:xfrm>
          <a:prstGeom prst="rect">
            <a:avLst/>
          </a:prstGeom>
          <a:noFill/>
        </p:spPr>
      </p:pic>
      <p:pic>
        <p:nvPicPr>
          <p:cNvPr id="54283" name="Picture 11" descr="lf13_ghana_male_leg">
            <a:hlinkClick r:id="rId7"/>
          </p:cNvPr>
          <p:cNvPicPr>
            <a:picLocks noChangeAspect="1" noChangeArrowheads="1"/>
          </p:cNvPicPr>
          <p:nvPr/>
        </p:nvPicPr>
        <p:blipFill>
          <a:blip r:embed="rId8"/>
          <a:srcRect/>
          <a:stretch>
            <a:fillRect/>
          </a:stretch>
        </p:blipFill>
        <p:spPr bwMode="auto">
          <a:xfrm>
            <a:off x="5562600" y="1371600"/>
            <a:ext cx="2803525" cy="3505200"/>
          </a:xfrm>
          <a:prstGeom prst="rect">
            <a:avLst/>
          </a:prstGeom>
          <a:noFill/>
        </p:spPr>
      </p:pic>
      <p:sp>
        <p:nvSpPr>
          <p:cNvPr id="54284" name="Text Box 12"/>
          <p:cNvSpPr txBox="1">
            <a:spLocks noChangeArrowheads="1"/>
          </p:cNvSpPr>
          <p:nvPr/>
        </p:nvSpPr>
        <p:spPr bwMode="auto">
          <a:xfrm>
            <a:off x="212725" y="4989513"/>
            <a:ext cx="7308850" cy="1190625"/>
          </a:xfrm>
          <a:prstGeom prst="rect">
            <a:avLst/>
          </a:prstGeom>
          <a:noFill/>
          <a:ln w="9525">
            <a:noFill/>
            <a:miter lim="800000"/>
            <a:headEnd/>
            <a:tailEnd/>
          </a:ln>
          <a:effectLst/>
        </p:spPr>
        <p:txBody>
          <a:bodyPr wrap="none">
            <a:spAutoFit/>
          </a:bodyPr>
          <a:lstStyle/>
          <a:p>
            <a:r>
              <a:rPr lang="en-US" u="sng"/>
              <a:t>Culex mosquito</a:t>
            </a:r>
            <a:r>
              <a:rPr lang="en-US"/>
              <a:t>             </a:t>
            </a:r>
            <a:r>
              <a:rPr lang="en-US" u="sng"/>
              <a:t>Filarial  scrotum</a:t>
            </a:r>
            <a:r>
              <a:rPr lang="en-US"/>
              <a:t>                        </a:t>
            </a:r>
            <a:r>
              <a:rPr lang="en-US" u="sng"/>
              <a:t>Filarial leg </a:t>
            </a:r>
          </a:p>
          <a:p>
            <a:r>
              <a:rPr lang="en-US"/>
              <a:t> 120 millions in 73 countries</a:t>
            </a:r>
          </a:p>
          <a:p>
            <a:r>
              <a:rPr lang="en-US"/>
              <a:t>SEAR countries 31 millions  clinical cases, 60 millions mf carriers</a:t>
            </a:r>
          </a:p>
          <a:p>
            <a:r>
              <a:rPr lang="en-US"/>
              <a:t>India 45  prevalence millions , incidence 6 millions per year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6000" b="1" u="sng"/>
              <a:t>Dengue fever</a:t>
            </a:r>
          </a:p>
        </p:txBody>
      </p:sp>
      <p:sp>
        <p:nvSpPr>
          <p:cNvPr id="55299" name="Rectangle 3"/>
          <p:cNvSpPr>
            <a:spLocks noGrp="1" noChangeArrowheads="1"/>
          </p:cNvSpPr>
          <p:nvPr>
            <p:ph type="body" idx="1"/>
          </p:nvPr>
        </p:nvSpPr>
        <p:spPr/>
        <p:txBody>
          <a:bodyPr/>
          <a:lstStyle/>
          <a:p>
            <a:pPr>
              <a:buFontTx/>
              <a:buNone/>
            </a:pPr>
            <a:endParaRPr lang="en-US"/>
          </a:p>
          <a:p>
            <a:pPr>
              <a:buFontTx/>
              <a:buNone/>
            </a:pPr>
            <a:endParaRPr lang="en-US"/>
          </a:p>
        </p:txBody>
      </p:sp>
      <p:pic>
        <p:nvPicPr>
          <p:cNvPr id="55301" name="Picture 5" descr="aedes_aegypti_1_c">
            <a:hlinkClick r:id="rId2"/>
          </p:cNvPr>
          <p:cNvPicPr>
            <a:picLocks noChangeAspect="1" noChangeArrowheads="1"/>
          </p:cNvPicPr>
          <p:nvPr/>
        </p:nvPicPr>
        <p:blipFill>
          <a:blip r:embed="rId3"/>
          <a:srcRect/>
          <a:stretch>
            <a:fillRect/>
          </a:stretch>
        </p:blipFill>
        <p:spPr bwMode="auto">
          <a:xfrm>
            <a:off x="533400" y="1600200"/>
            <a:ext cx="2819400" cy="4419600"/>
          </a:xfrm>
          <a:prstGeom prst="rect">
            <a:avLst/>
          </a:prstGeom>
          <a:noFill/>
        </p:spPr>
      </p:pic>
      <p:pic>
        <p:nvPicPr>
          <p:cNvPr id="55303" name="Picture 7" descr="images948553_patientChildren">
            <a:hlinkClick r:id="rId4"/>
          </p:cNvPr>
          <p:cNvPicPr>
            <a:picLocks noChangeAspect="1" noChangeArrowheads="1"/>
          </p:cNvPicPr>
          <p:nvPr/>
        </p:nvPicPr>
        <p:blipFill>
          <a:blip r:embed="rId5"/>
          <a:srcRect/>
          <a:stretch>
            <a:fillRect/>
          </a:stretch>
        </p:blipFill>
        <p:spPr bwMode="auto">
          <a:xfrm>
            <a:off x="6248400" y="1600200"/>
            <a:ext cx="2362200" cy="4267200"/>
          </a:xfrm>
          <a:prstGeom prst="rect">
            <a:avLst/>
          </a:prstGeom>
          <a:noFill/>
        </p:spPr>
      </p:pic>
      <p:sp>
        <p:nvSpPr>
          <p:cNvPr id="55304" name="Text Box 8"/>
          <p:cNvSpPr txBox="1">
            <a:spLocks noChangeArrowheads="1"/>
          </p:cNvSpPr>
          <p:nvPr/>
        </p:nvSpPr>
        <p:spPr bwMode="auto">
          <a:xfrm>
            <a:off x="669925" y="6132513"/>
            <a:ext cx="1962150" cy="366712"/>
          </a:xfrm>
          <a:prstGeom prst="rect">
            <a:avLst/>
          </a:prstGeom>
          <a:noFill/>
          <a:ln w="9525">
            <a:noFill/>
            <a:miter lim="800000"/>
            <a:headEnd/>
            <a:tailEnd/>
          </a:ln>
          <a:effectLst/>
        </p:spPr>
        <p:txBody>
          <a:bodyPr wrap="none">
            <a:spAutoFit/>
          </a:bodyPr>
          <a:lstStyle/>
          <a:p>
            <a:r>
              <a:rPr lang="en-US"/>
              <a:t>Culex mosquito </a:t>
            </a:r>
          </a:p>
        </p:txBody>
      </p:sp>
      <p:sp>
        <p:nvSpPr>
          <p:cNvPr id="55305" name="Text Box 9"/>
          <p:cNvSpPr txBox="1">
            <a:spLocks noChangeArrowheads="1"/>
          </p:cNvSpPr>
          <p:nvPr/>
        </p:nvSpPr>
        <p:spPr bwMode="auto">
          <a:xfrm>
            <a:off x="6308725" y="6056313"/>
            <a:ext cx="1009650" cy="366712"/>
          </a:xfrm>
          <a:prstGeom prst="rect">
            <a:avLst/>
          </a:prstGeom>
          <a:noFill/>
          <a:ln w="9525">
            <a:noFill/>
            <a:miter lim="800000"/>
            <a:headEnd/>
            <a:tailEnd/>
          </a:ln>
          <a:effectLst/>
        </p:spPr>
        <p:txBody>
          <a:bodyPr wrap="none">
            <a:spAutoFit/>
          </a:bodyPr>
          <a:lstStyle/>
          <a:p>
            <a:r>
              <a:rPr lang="en-US"/>
              <a:t>Patient </a:t>
            </a:r>
          </a:p>
        </p:txBody>
      </p:sp>
      <p:sp>
        <p:nvSpPr>
          <p:cNvPr id="55306" name="Text Box 10"/>
          <p:cNvSpPr txBox="1">
            <a:spLocks noChangeArrowheads="1"/>
          </p:cNvSpPr>
          <p:nvPr/>
        </p:nvSpPr>
        <p:spPr bwMode="auto">
          <a:xfrm>
            <a:off x="3717925" y="1636713"/>
            <a:ext cx="2301875" cy="1190625"/>
          </a:xfrm>
          <a:prstGeom prst="rect">
            <a:avLst/>
          </a:prstGeom>
          <a:noFill/>
          <a:ln w="9525">
            <a:noFill/>
            <a:miter lim="800000"/>
            <a:headEnd/>
            <a:tailEnd/>
          </a:ln>
          <a:effectLst/>
        </p:spPr>
        <p:txBody>
          <a:bodyPr>
            <a:spAutoFit/>
          </a:bodyPr>
          <a:lstStyle/>
          <a:p>
            <a:r>
              <a:rPr lang="en-US"/>
              <a:t>20-30 million cases annually in SEAR countries</a:t>
            </a:r>
          </a:p>
          <a:p>
            <a:r>
              <a:rPr lang="en-US"/>
              <a:t>DHF 200000 cases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6600" b="1" u="sng"/>
              <a:t>Chikungunya</a:t>
            </a:r>
            <a:r>
              <a:rPr lang="en-US"/>
              <a:t> </a:t>
            </a:r>
          </a:p>
        </p:txBody>
      </p:sp>
      <p:sp>
        <p:nvSpPr>
          <p:cNvPr id="58371" name="Rectangle 3"/>
          <p:cNvSpPr>
            <a:spLocks noGrp="1" noChangeArrowheads="1"/>
          </p:cNvSpPr>
          <p:nvPr>
            <p:ph type="body" idx="1"/>
          </p:nvPr>
        </p:nvSpPr>
        <p:spPr/>
        <p:txBody>
          <a:bodyPr/>
          <a:lstStyle/>
          <a:p>
            <a:pPr>
              <a:buFontTx/>
              <a:buNone/>
            </a:pPr>
            <a:endParaRPr lang="en-US"/>
          </a:p>
          <a:p>
            <a:pPr>
              <a:buFontTx/>
              <a:buNone/>
            </a:pPr>
            <a:endParaRPr lang="en-US"/>
          </a:p>
        </p:txBody>
      </p:sp>
      <p:pic>
        <p:nvPicPr>
          <p:cNvPr id="58373" name="Picture 5" descr="2006070208970401">
            <a:hlinkClick r:id="rId2"/>
          </p:cNvPr>
          <p:cNvPicPr>
            <a:picLocks noChangeAspect="1" noChangeArrowheads="1"/>
          </p:cNvPicPr>
          <p:nvPr/>
        </p:nvPicPr>
        <p:blipFill>
          <a:blip r:embed="rId3"/>
          <a:srcRect/>
          <a:stretch>
            <a:fillRect/>
          </a:stretch>
        </p:blipFill>
        <p:spPr bwMode="auto">
          <a:xfrm>
            <a:off x="3810000" y="1371600"/>
            <a:ext cx="5105400" cy="5029200"/>
          </a:xfrm>
          <a:prstGeom prst="rect">
            <a:avLst/>
          </a:prstGeom>
          <a:noFill/>
        </p:spPr>
      </p:pic>
      <p:sp>
        <p:nvSpPr>
          <p:cNvPr id="58374" name="Text Box 6"/>
          <p:cNvSpPr txBox="1">
            <a:spLocks noChangeArrowheads="1"/>
          </p:cNvSpPr>
          <p:nvPr/>
        </p:nvSpPr>
        <p:spPr bwMode="auto">
          <a:xfrm>
            <a:off x="669925" y="1789113"/>
            <a:ext cx="2759075" cy="1465262"/>
          </a:xfrm>
          <a:prstGeom prst="rect">
            <a:avLst/>
          </a:prstGeom>
          <a:noFill/>
          <a:ln w="9525">
            <a:noFill/>
            <a:miter lim="800000"/>
            <a:headEnd/>
            <a:tailEnd/>
          </a:ln>
          <a:effectLst/>
        </p:spPr>
        <p:txBody>
          <a:bodyPr>
            <a:spAutoFit/>
          </a:bodyPr>
          <a:lstStyle/>
          <a:p>
            <a:r>
              <a:rPr lang="en-US"/>
              <a:t>India is reeling under epidemic at present.</a:t>
            </a:r>
          </a:p>
          <a:p>
            <a:endParaRPr lang="en-US"/>
          </a:p>
          <a:p>
            <a:r>
              <a:rPr lang="en-US"/>
              <a:t>All states are reporting cases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1938</Words>
  <Application>Microsoft PowerPoint</Application>
  <PresentationFormat>On-screen Show (4:3)</PresentationFormat>
  <Paragraphs>249</Paragraphs>
  <Slides>43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7" baseType="lpstr">
      <vt:lpstr>Arial</vt:lpstr>
      <vt:lpstr>Times New Roman</vt:lpstr>
      <vt:lpstr>Default Design</vt:lpstr>
      <vt:lpstr>Microsoft Photo Editor 3.0 Photo</vt:lpstr>
      <vt:lpstr>MOSQUITO LAUGHS AT  MAN</vt:lpstr>
      <vt:lpstr>War in India </vt:lpstr>
      <vt:lpstr>Battle Ground</vt:lpstr>
      <vt:lpstr>Strengths of the Armies</vt:lpstr>
      <vt:lpstr>Damages due to war   </vt:lpstr>
      <vt:lpstr>Malaria </vt:lpstr>
      <vt:lpstr>Filariasis</vt:lpstr>
      <vt:lpstr>Dengue fever</vt:lpstr>
      <vt:lpstr>Chikungunya </vt:lpstr>
      <vt:lpstr>Aedes</vt:lpstr>
      <vt:lpstr>ECONOMIC LOSSES</vt:lpstr>
      <vt:lpstr>War strategies analysis </vt:lpstr>
      <vt:lpstr>Slide 18</vt:lpstr>
      <vt:lpstr>INDIA’S INHERENT VULNERABILITY </vt:lpstr>
      <vt:lpstr>Poor urban town planning</vt:lpstr>
      <vt:lpstr>Environmental failure at Delhi  </vt:lpstr>
      <vt:lpstr>Overcrowded urban slums</vt:lpstr>
      <vt:lpstr>Industrial sewage </vt:lpstr>
      <vt:lpstr>Rural  assets of mosquitoes</vt:lpstr>
      <vt:lpstr>Agricultural vulnerability</vt:lpstr>
      <vt:lpstr>Tribal areas, Mosquito’s Base Camp  </vt:lpstr>
      <vt:lpstr>Unsafe projects</vt:lpstr>
      <vt:lpstr>Visakhapatnam steel plant </vt:lpstr>
      <vt:lpstr>Public sector  failure</vt:lpstr>
      <vt:lpstr>Private sector failure</vt:lpstr>
      <vt:lpstr>Voluntary sector  failure </vt:lpstr>
      <vt:lpstr> Individual level failure </vt:lpstr>
      <vt:lpstr>Community failure </vt:lpstr>
      <vt:lpstr>Legislative failure</vt:lpstr>
      <vt:lpstr>Mosquito  resistance</vt:lpstr>
      <vt:lpstr> Changed bionomics of the vector </vt:lpstr>
      <vt:lpstr>Slide 37</vt:lpstr>
      <vt:lpstr>WHO IS TO BE BLAMED?</vt:lpstr>
      <vt:lpstr>Why man is perpetuating mosquito menace?</vt:lpstr>
      <vt:lpstr>Fellow Travelers in life </vt:lpstr>
      <vt:lpstr>Who is wise man or mosquito? </vt:lpstr>
      <vt:lpstr>Slide 42</vt:lpstr>
      <vt:lpstr>Individual responsibility </vt:lpstr>
      <vt:lpstr>Active Community participation</vt:lpstr>
      <vt:lpstr>Environmental control</vt:lpstr>
      <vt:lpstr>Underground drainage</vt:lpstr>
      <vt:lpstr>Strict enforcement of legislation  for  wastes disposal</vt:lpstr>
      <vt:lpstr> Key for mosquito control is with the people</vt:lpstr>
    </vt:vector>
  </TitlesOfParts>
  <Company>PIMS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MOSQUITO,MAN  AND MALARIA</dc:title>
  <dc:creator>Dr.Kameswara Rao</dc:creator>
  <cp:lastModifiedBy>user</cp:lastModifiedBy>
  <cp:revision>70</cp:revision>
  <dcterms:created xsi:type="dcterms:W3CDTF">2006-10-19T04:16:17Z</dcterms:created>
  <dcterms:modified xsi:type="dcterms:W3CDTF">2016-05-10T02:10:56Z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C:\Documents and Settings\Eugene\My Documents\Alectures\25011-26001\lec25401</vt:lpwstr>
  </property>
</Properties>
</file>