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397" r:id="rId2"/>
    <p:sldId id="398" r:id="rId3"/>
    <p:sldId id="399" r:id="rId4"/>
    <p:sldId id="400" r:id="rId5"/>
    <p:sldId id="274" r:id="rId6"/>
    <p:sldId id="401" r:id="rId7"/>
    <p:sldId id="260" r:id="rId8"/>
    <p:sldId id="265" r:id="rId9"/>
    <p:sldId id="268" r:id="rId10"/>
    <p:sldId id="275" r:id="rId11"/>
    <p:sldId id="278" r:id="rId12"/>
    <p:sldId id="279" r:id="rId13"/>
    <p:sldId id="280" r:id="rId14"/>
    <p:sldId id="281" r:id="rId15"/>
    <p:sldId id="282" r:id="rId16"/>
    <p:sldId id="283" r:id="rId17"/>
    <p:sldId id="288" r:id="rId18"/>
    <p:sldId id="293" r:id="rId19"/>
    <p:sldId id="295" r:id="rId20"/>
    <p:sldId id="300" r:id="rId21"/>
    <p:sldId id="305" r:id="rId22"/>
    <p:sldId id="310" r:id="rId23"/>
    <p:sldId id="315" r:id="rId24"/>
    <p:sldId id="316" r:id="rId25"/>
    <p:sldId id="320" r:id="rId26"/>
    <p:sldId id="324" r:id="rId27"/>
  </p:sldIdLst>
  <p:sldSz cx="5765800" cy="3244850"/>
  <p:notesSz cx="5765800" cy="324485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25" autoAdjust="0"/>
  </p:normalViewPr>
  <p:slideViewPr>
    <p:cSldViewPr>
      <p:cViewPr>
        <p:scale>
          <a:sx n="210" d="100"/>
          <a:sy n="210" d="100"/>
        </p:scale>
        <p:origin x="-101" y="1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FF7A3-26FD-46CA-8E5B-26D11B1A38CC}" type="datetimeFigureOut">
              <a:rPr lang="id-ID" smtClean="0"/>
              <a:t>25/03/2020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353BF-11C6-4603-A2D6-3C084F03B2C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6365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Gambar </a:t>
            </a:r>
            <a:r>
              <a:rPr lang="en-AU" dirty="0" err="1"/>
              <a:t>diatas</a:t>
            </a:r>
            <a:r>
              <a:rPr lang="en-AU" dirty="0"/>
              <a:t> </a:t>
            </a:r>
            <a:r>
              <a:rPr lang="en-AU" dirty="0" err="1"/>
              <a:t>merupakan</a:t>
            </a:r>
            <a:r>
              <a:rPr lang="en-AU" dirty="0"/>
              <a:t> </a:t>
            </a:r>
            <a:r>
              <a:rPr lang="en-AU" dirty="0" err="1"/>
              <a:t>rangkaian</a:t>
            </a:r>
            <a:r>
              <a:rPr lang="en-AU" dirty="0"/>
              <a:t> yang </a:t>
            </a:r>
            <a:r>
              <a:rPr lang="en-AU" dirty="0" err="1"/>
              <a:t>terdapat</a:t>
            </a:r>
            <a:r>
              <a:rPr lang="en-AU" dirty="0"/>
              <a:t> </a:t>
            </a:r>
            <a:r>
              <a:rPr lang="en-AU" dirty="0" err="1"/>
              <a:t>dalam</a:t>
            </a:r>
            <a:r>
              <a:rPr lang="en-AU" dirty="0"/>
              <a:t> chip Operational Amp yang </a:t>
            </a:r>
            <a:r>
              <a:rPr lang="en-AU" dirty="0" err="1"/>
              <a:t>terdiri</a:t>
            </a:r>
            <a:r>
              <a:rPr lang="en-AU" dirty="0"/>
              <a:t> </a:t>
            </a:r>
            <a:r>
              <a:rPr lang="en-AU" dirty="0" err="1"/>
              <a:t>dari</a:t>
            </a:r>
            <a:r>
              <a:rPr lang="en-AU" dirty="0"/>
              <a:t> </a:t>
            </a:r>
            <a:r>
              <a:rPr lang="en-AU" dirty="0" err="1"/>
              <a:t>komponen</a:t>
            </a:r>
            <a:r>
              <a:rPr lang="en-AU" dirty="0"/>
              <a:t> transistor dan resistor.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353BF-11C6-4603-A2D6-3C084F03B2C0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0657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600" dirty="0" err="1"/>
              <a:t>Jika</a:t>
            </a:r>
            <a:r>
              <a:rPr lang="en-AU" sz="1600" dirty="0"/>
              <a:t> </a:t>
            </a:r>
            <a:r>
              <a:rPr lang="en-AU" sz="1600" dirty="0" err="1"/>
              <a:t>dilihat</a:t>
            </a:r>
            <a:r>
              <a:rPr lang="en-AU" sz="1600" dirty="0"/>
              <a:t> pada </a:t>
            </a:r>
            <a:r>
              <a:rPr lang="en-AU" sz="1600" dirty="0" err="1"/>
              <a:t>rangkaian</a:t>
            </a:r>
            <a:r>
              <a:rPr lang="en-AU" sz="1600" dirty="0"/>
              <a:t> </a:t>
            </a:r>
            <a:r>
              <a:rPr lang="en-AU" sz="1600" dirty="0" err="1"/>
              <a:t>diatas</a:t>
            </a:r>
            <a:r>
              <a:rPr lang="en-AU" sz="1600" dirty="0"/>
              <a:t> </a:t>
            </a:r>
            <a:r>
              <a:rPr lang="en-AU" sz="1600" dirty="0" err="1"/>
              <a:t>maka</a:t>
            </a:r>
            <a:r>
              <a:rPr lang="en-AU" sz="1600" dirty="0"/>
              <a:t> </a:t>
            </a:r>
            <a:r>
              <a:rPr lang="en-AU" sz="1600" dirty="0" err="1"/>
              <a:t>dapat</a:t>
            </a:r>
            <a:r>
              <a:rPr lang="en-AU" sz="1600" dirty="0"/>
              <a:t> </a:t>
            </a:r>
            <a:r>
              <a:rPr lang="en-AU" sz="1600" dirty="0" err="1"/>
              <a:t>dianalisa</a:t>
            </a:r>
            <a:r>
              <a:rPr lang="en-AU" sz="1600" dirty="0"/>
              <a:t> </a:t>
            </a:r>
            <a:r>
              <a:rPr lang="en-AU" sz="1600" dirty="0" err="1"/>
              <a:t>dengan</a:t>
            </a:r>
            <a:r>
              <a:rPr lang="en-AU" sz="1600" dirty="0"/>
              <a:t> </a:t>
            </a:r>
            <a:r>
              <a:rPr lang="en-AU" sz="1600" dirty="0" err="1"/>
              <a:t>menggunakan</a:t>
            </a:r>
            <a:r>
              <a:rPr lang="en-AU" sz="1600" dirty="0"/>
              <a:t> KVL (</a:t>
            </a:r>
            <a:r>
              <a:rPr lang="en-AU" sz="1600" dirty="0" err="1"/>
              <a:t>jumlah</a:t>
            </a:r>
            <a:r>
              <a:rPr lang="en-AU" sz="1600" dirty="0"/>
              <a:t> </a:t>
            </a:r>
            <a:r>
              <a:rPr lang="en-AU" sz="1600" dirty="0" err="1"/>
              <a:t>tegangan</a:t>
            </a:r>
            <a:r>
              <a:rPr lang="en-AU" sz="1600" dirty="0"/>
              <a:t> pada </a:t>
            </a:r>
            <a:r>
              <a:rPr lang="en-AU" sz="1600" dirty="0" err="1"/>
              <a:t>rangkaian</a:t>
            </a:r>
            <a:r>
              <a:rPr lang="en-AU" sz="1600" dirty="0"/>
              <a:t> </a:t>
            </a:r>
            <a:r>
              <a:rPr lang="en-AU" sz="1600" dirty="0" err="1"/>
              <a:t>tertutup</a:t>
            </a:r>
            <a:r>
              <a:rPr lang="en-AU" sz="1600" dirty="0"/>
              <a:t> </a:t>
            </a:r>
            <a:r>
              <a:rPr lang="en-AU" sz="1600" dirty="0" err="1"/>
              <a:t>sama</a:t>
            </a:r>
            <a:r>
              <a:rPr lang="en-AU" sz="1600" dirty="0"/>
              <a:t> </a:t>
            </a:r>
            <a:r>
              <a:rPr lang="en-AU" sz="1600" dirty="0" err="1"/>
              <a:t>dengan</a:t>
            </a:r>
            <a:r>
              <a:rPr lang="en-AU" sz="1600" dirty="0"/>
              <a:t> 0), </a:t>
            </a:r>
            <a:r>
              <a:rPr lang="en-AU" sz="1600" dirty="0" err="1"/>
              <a:t>persamaan</a:t>
            </a:r>
            <a:r>
              <a:rPr lang="en-AU" sz="1600" dirty="0"/>
              <a:t> </a:t>
            </a:r>
            <a:r>
              <a:rPr lang="en-AU" sz="1600" dirty="0" err="1"/>
              <a:t>nya</a:t>
            </a:r>
            <a:r>
              <a:rPr lang="en-AU" sz="1600" dirty="0"/>
              <a:t> : -Vo-(I1R2)+V-=0</a:t>
            </a:r>
          </a:p>
          <a:p>
            <a:r>
              <a:rPr lang="en-AU" sz="1600" dirty="0" err="1"/>
              <a:t>Sehingga</a:t>
            </a:r>
            <a:r>
              <a:rPr lang="en-AU" sz="1600" dirty="0"/>
              <a:t> Vo=V- -(I1R2) </a:t>
            </a:r>
            <a:r>
              <a:rPr lang="en-AU" sz="1600" dirty="0" err="1"/>
              <a:t>karena</a:t>
            </a:r>
            <a:r>
              <a:rPr lang="en-AU" sz="1600" dirty="0"/>
              <a:t> V- </a:t>
            </a:r>
            <a:r>
              <a:rPr lang="en-AU" sz="1600" dirty="0" err="1"/>
              <a:t>adalah</a:t>
            </a:r>
            <a:r>
              <a:rPr lang="en-AU" sz="1600" dirty="0"/>
              <a:t> virtual ground </a:t>
            </a:r>
            <a:r>
              <a:rPr lang="en-AU" sz="1600" dirty="0" err="1"/>
              <a:t>maka</a:t>
            </a:r>
            <a:r>
              <a:rPr lang="en-AU" sz="1600" dirty="0"/>
              <a:t> Vo = 0-(Vi/R1)R2 = -(R2/R1)Vi</a:t>
            </a:r>
          </a:p>
          <a:p>
            <a:endParaRPr lang="en-AU" sz="1600" dirty="0"/>
          </a:p>
          <a:p>
            <a:r>
              <a:rPr lang="en-AU" sz="1600" dirty="0" err="1"/>
              <a:t>Tanda</a:t>
            </a:r>
            <a:r>
              <a:rPr lang="en-AU" sz="1600" dirty="0"/>
              <a:t> ( - ) </a:t>
            </a:r>
            <a:r>
              <a:rPr lang="en-AU" sz="1600" dirty="0" err="1"/>
              <a:t>mengartikan</a:t>
            </a:r>
            <a:r>
              <a:rPr lang="en-AU" sz="1600" dirty="0"/>
              <a:t> </a:t>
            </a:r>
            <a:r>
              <a:rPr lang="en-AU" sz="1600" dirty="0" err="1"/>
              <a:t>tegangan</a:t>
            </a:r>
            <a:r>
              <a:rPr lang="en-AU" sz="1600" dirty="0"/>
              <a:t> Output </a:t>
            </a:r>
            <a:r>
              <a:rPr lang="en-AU" sz="1600" dirty="0" err="1"/>
              <a:t>selalu</a:t>
            </a:r>
            <a:r>
              <a:rPr lang="en-AU" sz="1600" dirty="0"/>
              <a:t> </a:t>
            </a:r>
            <a:r>
              <a:rPr lang="en-AU" sz="1600" dirty="0" err="1"/>
              <a:t>berlawanan</a:t>
            </a:r>
            <a:r>
              <a:rPr lang="en-AU" sz="1600" dirty="0"/>
              <a:t> </a:t>
            </a:r>
            <a:r>
              <a:rPr lang="en-AU" sz="1600" dirty="0" err="1"/>
              <a:t>fasa</a:t>
            </a:r>
            <a:r>
              <a:rPr lang="en-AU" sz="1600" dirty="0"/>
              <a:t> </a:t>
            </a:r>
            <a:r>
              <a:rPr lang="en-AU" sz="1600" dirty="0" err="1"/>
              <a:t>dengan</a:t>
            </a:r>
            <a:r>
              <a:rPr lang="en-AU" sz="1600" dirty="0"/>
              <a:t> Vi, </a:t>
            </a:r>
            <a:r>
              <a:rPr lang="en-AU" sz="1600" dirty="0" err="1"/>
              <a:t>perbadingan</a:t>
            </a:r>
            <a:r>
              <a:rPr lang="en-AU" sz="1600" dirty="0"/>
              <a:t> -(R2/R1) </a:t>
            </a:r>
            <a:r>
              <a:rPr lang="en-AU" sz="1600" dirty="0" err="1"/>
              <a:t>adalah</a:t>
            </a:r>
            <a:r>
              <a:rPr lang="en-AU" sz="1600" dirty="0"/>
              <a:t> </a:t>
            </a:r>
            <a:r>
              <a:rPr lang="en-AU" sz="1600" dirty="0" err="1"/>
              <a:t>penguatan</a:t>
            </a:r>
            <a:r>
              <a:rPr lang="en-AU" sz="1600" dirty="0"/>
              <a:t> yang </a:t>
            </a:r>
            <a:r>
              <a:rPr lang="en-AU" sz="1600" dirty="0" err="1"/>
              <a:t>dapat</a:t>
            </a:r>
            <a:r>
              <a:rPr lang="en-AU" sz="1600" dirty="0"/>
              <a:t> </a:t>
            </a:r>
            <a:r>
              <a:rPr lang="en-AU" sz="1600" dirty="0" err="1"/>
              <a:t>kita</a:t>
            </a:r>
            <a:r>
              <a:rPr lang="en-AU" sz="1600" dirty="0"/>
              <a:t> </a:t>
            </a:r>
            <a:r>
              <a:rPr lang="en-AU" sz="1600" dirty="0" err="1"/>
              <a:t>atur</a:t>
            </a:r>
            <a:r>
              <a:rPr lang="en-AU" sz="1600" dirty="0"/>
              <a:t> </a:t>
            </a:r>
            <a:r>
              <a:rPr lang="en-AU" sz="1600" dirty="0" err="1"/>
              <a:t>sesuai</a:t>
            </a:r>
            <a:r>
              <a:rPr lang="en-AU" sz="1600" dirty="0"/>
              <a:t> yang </a:t>
            </a:r>
            <a:r>
              <a:rPr lang="en-AU" sz="1600" dirty="0" err="1"/>
              <a:t>dinginkan</a:t>
            </a:r>
            <a:r>
              <a:rPr lang="en-AU" sz="1600" dirty="0"/>
              <a:t> </a:t>
            </a:r>
            <a:r>
              <a:rPr lang="en-AU" sz="1600" dirty="0" err="1"/>
              <a:t>dengan</a:t>
            </a:r>
            <a:r>
              <a:rPr lang="en-AU" sz="1600" dirty="0"/>
              <a:t> </a:t>
            </a:r>
            <a:r>
              <a:rPr lang="en-AU" sz="1600" dirty="0" err="1"/>
              <a:t>menentukan</a:t>
            </a:r>
            <a:r>
              <a:rPr lang="en-AU" sz="1600" dirty="0"/>
              <a:t> </a:t>
            </a:r>
            <a:r>
              <a:rPr lang="en-AU" sz="1600" dirty="0" err="1"/>
              <a:t>nilai</a:t>
            </a:r>
            <a:r>
              <a:rPr lang="en-AU" sz="1600" dirty="0"/>
              <a:t> R1 dan R2.  </a:t>
            </a:r>
            <a:r>
              <a:rPr lang="en-AU" sz="1600" dirty="0" err="1"/>
              <a:t>Sehingga</a:t>
            </a:r>
            <a:r>
              <a:rPr lang="en-AU" sz="1600" dirty="0"/>
              <a:t> </a:t>
            </a:r>
            <a:r>
              <a:rPr lang="en-AU" sz="1600" dirty="0" err="1"/>
              <a:t>rangkaian</a:t>
            </a:r>
            <a:r>
              <a:rPr lang="en-AU" sz="1600" dirty="0"/>
              <a:t> </a:t>
            </a:r>
            <a:r>
              <a:rPr lang="en-AU" sz="1600" dirty="0" err="1"/>
              <a:t>ini</a:t>
            </a:r>
            <a:r>
              <a:rPr lang="en-AU" sz="1600" dirty="0"/>
              <a:t> </a:t>
            </a:r>
            <a:r>
              <a:rPr lang="en-AU" sz="1600" dirty="0" err="1"/>
              <a:t>dinamakan</a:t>
            </a:r>
            <a:r>
              <a:rPr lang="en-AU" sz="1600" dirty="0"/>
              <a:t> </a:t>
            </a:r>
            <a:r>
              <a:rPr lang="en-AU" sz="1600" dirty="0" err="1"/>
              <a:t>dengan</a:t>
            </a:r>
            <a:r>
              <a:rPr lang="en-AU" sz="1600" dirty="0"/>
              <a:t> </a:t>
            </a:r>
            <a:r>
              <a:rPr lang="en-AU" sz="1600" dirty="0" err="1"/>
              <a:t>rangkaian</a:t>
            </a:r>
            <a:r>
              <a:rPr lang="en-AU" sz="1600" dirty="0"/>
              <a:t> </a:t>
            </a:r>
            <a:r>
              <a:rPr lang="en-AU" sz="1600" dirty="0" err="1"/>
              <a:t>penguat</a:t>
            </a:r>
            <a:r>
              <a:rPr lang="en-AU" sz="1600" dirty="0"/>
              <a:t> </a:t>
            </a:r>
            <a:r>
              <a:rPr lang="en-AU" sz="1600" dirty="0" err="1"/>
              <a:t>pembalik</a:t>
            </a:r>
            <a:r>
              <a:rPr lang="en-AU" sz="1600" dirty="0"/>
              <a:t> (Inverting Amp Circuit)</a:t>
            </a:r>
            <a:endParaRPr lang="id-ID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353BF-11C6-4603-A2D6-3C084F03B2C0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28889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AU" dirty="0"/>
                  <a:t>-(R2/R1) </a:t>
                </a:r>
                <a:r>
                  <a:rPr lang="en-AU" dirty="0" err="1"/>
                  <a:t>dinamakan</a:t>
                </a:r>
                <a:r>
                  <a:rPr lang="en-AU" dirty="0"/>
                  <a:t> </a:t>
                </a:r>
                <a:r>
                  <a:rPr lang="en-AU" dirty="0" err="1"/>
                  <a:t>penguatan</a:t>
                </a:r>
                <a:r>
                  <a:rPr lang="en-AU" dirty="0"/>
                  <a:t> </a:t>
                </a:r>
                <a:r>
                  <a:rPr lang="en-AU" dirty="0" err="1"/>
                  <a:t>rangkaian</a:t>
                </a:r>
                <a:r>
                  <a:rPr lang="en-AU" dirty="0"/>
                  <a:t> </a:t>
                </a:r>
                <a:r>
                  <a:rPr lang="en-AU" dirty="0" err="1"/>
                  <a:t>tertutup</a:t>
                </a:r>
                <a:r>
                  <a:rPr lang="en-AU" dirty="0"/>
                  <a:t>, </a:t>
                </a:r>
                <a:r>
                  <a:rPr lang="en-AU" dirty="0" err="1"/>
                  <a:t>sedangkan</a:t>
                </a:r>
                <a:r>
                  <a:rPr lang="en-AU" dirty="0"/>
                  <a:t> pada </a:t>
                </a:r>
                <a:r>
                  <a:rPr lang="en-AU" dirty="0" err="1"/>
                  <a:t>saaat</a:t>
                </a:r>
                <a:r>
                  <a:rPr lang="en-AU" dirty="0"/>
                  <a:t> </a:t>
                </a:r>
                <a:r>
                  <a:rPr lang="en-AU" dirty="0" err="1"/>
                  <a:t>opamp</a:t>
                </a:r>
                <a:r>
                  <a:rPr lang="en-AU" dirty="0"/>
                  <a:t> </a:t>
                </a:r>
                <a:r>
                  <a:rPr lang="en-AU" dirty="0" err="1"/>
                  <a:t>dengan</a:t>
                </a:r>
                <a:r>
                  <a:rPr lang="en-AU" dirty="0"/>
                  <a:t> </a:t>
                </a:r>
                <a:r>
                  <a:rPr lang="en-AU" dirty="0" err="1"/>
                  <a:t>konvigurasi</a:t>
                </a:r>
                <a:r>
                  <a:rPr lang="en-AU" dirty="0"/>
                  <a:t> open loop </a:t>
                </a:r>
                <a:r>
                  <a:rPr lang="en-AU" dirty="0" err="1"/>
                  <a:t>penguatan</a:t>
                </a:r>
                <a:r>
                  <a:rPr lang="en-AU" dirty="0"/>
                  <a:t> </a:t>
                </a:r>
                <a:r>
                  <a:rPr lang="en-AU" dirty="0" err="1"/>
                  <a:t>dapat</a:t>
                </a:r>
                <a:r>
                  <a:rPr lang="en-AU" dirty="0"/>
                  <a:t> </a:t>
                </a:r>
                <a:r>
                  <a:rPr lang="en-AU" dirty="0" err="1"/>
                  <a:t>mencapai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AU" dirty="0"/>
                  <a:t>. </a:t>
                </a:r>
                <a:r>
                  <a:rPr lang="en-AU" dirty="0" err="1"/>
                  <a:t>Ini</a:t>
                </a:r>
                <a:r>
                  <a:rPr lang="en-AU" dirty="0"/>
                  <a:t> </a:t>
                </a:r>
                <a:r>
                  <a:rPr lang="en-AU" dirty="0" err="1"/>
                  <a:t>dapat</a:t>
                </a:r>
                <a:r>
                  <a:rPr lang="en-AU" dirty="0"/>
                  <a:t> </a:t>
                </a:r>
                <a:r>
                  <a:rPr lang="en-AU" dirty="0" err="1"/>
                  <a:t>diartikan</a:t>
                </a:r>
                <a:r>
                  <a:rPr lang="en-AU" dirty="0"/>
                  <a:t> </a:t>
                </a:r>
                <a:r>
                  <a:rPr lang="en-AU" dirty="0" err="1"/>
                  <a:t>kita</a:t>
                </a:r>
                <a:r>
                  <a:rPr lang="en-AU" dirty="0"/>
                  <a:t> </a:t>
                </a:r>
                <a:r>
                  <a:rPr lang="en-AU" dirty="0" err="1"/>
                  <a:t>dapat</a:t>
                </a:r>
                <a:r>
                  <a:rPr lang="en-AU" dirty="0"/>
                  <a:t> </a:t>
                </a:r>
                <a:r>
                  <a:rPr lang="en-AU" dirty="0" err="1"/>
                  <a:t>mengatur</a:t>
                </a:r>
                <a:r>
                  <a:rPr lang="en-AU" dirty="0"/>
                  <a:t> </a:t>
                </a:r>
                <a:r>
                  <a:rPr lang="en-AU" dirty="0" err="1"/>
                  <a:t>penguatan</a:t>
                </a:r>
                <a:r>
                  <a:rPr lang="en-AU" dirty="0"/>
                  <a:t> </a:t>
                </a:r>
                <a:r>
                  <a:rPr lang="en-AU" dirty="0" err="1"/>
                  <a:t>rangkaian</a:t>
                </a:r>
                <a:r>
                  <a:rPr lang="en-AU" dirty="0"/>
                  <a:t> </a:t>
                </a:r>
                <a:r>
                  <a:rPr lang="en-AU" dirty="0" err="1"/>
                  <a:t>dengan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mengatur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nilai</a:t>
                </a:r>
                <a:r>
                  <a:rPr lang="en-AU" baseline="0" dirty="0"/>
                  <a:t> R1 </a:t>
                </a:r>
                <a:r>
                  <a:rPr lang="en-AU" baseline="0" dirty="0" err="1"/>
                  <a:t>atau</a:t>
                </a:r>
                <a:r>
                  <a:rPr lang="en-AU" baseline="0" dirty="0"/>
                  <a:t> R2. </a:t>
                </a:r>
                <a:r>
                  <a:rPr lang="en-AU" baseline="0" dirty="0" err="1"/>
                  <a:t>sedangakan</a:t>
                </a:r>
                <a:r>
                  <a:rPr lang="en-AU" baseline="0" dirty="0"/>
                  <a:t> pada </a:t>
                </a:r>
                <a:r>
                  <a:rPr lang="en-AU" baseline="0" dirty="0" err="1"/>
                  <a:t>saat</a:t>
                </a:r>
                <a:r>
                  <a:rPr lang="en-AU" baseline="0" dirty="0"/>
                  <a:t> open loop </a:t>
                </a:r>
                <a:r>
                  <a:rPr lang="en-AU" baseline="0" dirty="0" err="1"/>
                  <a:t>kita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tidapat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dapat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mengatur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penguatan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opamp</a:t>
                </a:r>
                <a:r>
                  <a:rPr lang="en-AU" baseline="0" dirty="0"/>
                  <a:t>.</a:t>
                </a:r>
              </a:p>
              <a:p>
                <a:r>
                  <a:rPr lang="en-AU" baseline="0" dirty="0" err="1"/>
                  <a:t>Contoh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diatas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menunjukkan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gelombang</a:t>
                </a:r>
                <a:r>
                  <a:rPr lang="en-AU" baseline="0" dirty="0"/>
                  <a:t> Vi sinus (</a:t>
                </a:r>
                <a:r>
                  <a:rPr lang="en-AU" baseline="0" dirty="0" err="1"/>
                  <a:t>warna</a:t>
                </a:r>
                <a:r>
                  <a:rPr lang="en-AU" baseline="0" dirty="0"/>
                  <a:t> pink) </a:t>
                </a:r>
                <a:r>
                  <a:rPr lang="en-AU" baseline="0" dirty="0" err="1"/>
                  <a:t>dengan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Vm</a:t>
                </a:r>
                <a:r>
                  <a:rPr lang="en-AU" baseline="0" dirty="0"/>
                  <a:t> 0.5V dan f=1kHz. </a:t>
                </a:r>
                <a:r>
                  <a:rPr lang="en-AU" baseline="0" dirty="0" err="1"/>
                  <a:t>Ketika</a:t>
                </a:r>
                <a:r>
                  <a:rPr lang="en-AU" baseline="0" dirty="0"/>
                  <a:t> Vi = +0.5V </a:t>
                </a:r>
                <a:r>
                  <a:rPr lang="en-AU" baseline="0" dirty="0" err="1"/>
                  <a:t>maka</a:t>
                </a:r>
                <a:r>
                  <a:rPr lang="en-AU" baseline="0" dirty="0"/>
                  <a:t> Vo= -(R2/R1)Vi= -(10K/1K)x 0.5V = -5V, </a:t>
                </a:r>
                <a:r>
                  <a:rPr lang="en-AU" baseline="0" dirty="0" err="1"/>
                  <a:t>anda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perhatikan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gelombang</a:t>
                </a:r>
                <a:r>
                  <a:rPr lang="en-AU" baseline="0" dirty="0"/>
                  <a:t> Vo </a:t>
                </a:r>
                <a:r>
                  <a:rPr lang="en-AU" baseline="0" dirty="0" err="1"/>
                  <a:t>berlawanan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fasa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dengan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gelombang</a:t>
                </a:r>
                <a:r>
                  <a:rPr lang="en-AU" baseline="0" dirty="0"/>
                  <a:t> input Vi.</a:t>
                </a:r>
                <a:endParaRPr lang="id-ID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AU" dirty="0"/>
                  <a:t>-(R2/R1) </a:t>
                </a:r>
                <a:r>
                  <a:rPr lang="en-AU" dirty="0" err="1"/>
                  <a:t>dinamakan</a:t>
                </a:r>
                <a:r>
                  <a:rPr lang="en-AU" dirty="0"/>
                  <a:t> </a:t>
                </a:r>
                <a:r>
                  <a:rPr lang="en-AU" dirty="0" err="1"/>
                  <a:t>penguatan</a:t>
                </a:r>
                <a:r>
                  <a:rPr lang="en-AU" dirty="0"/>
                  <a:t> </a:t>
                </a:r>
                <a:r>
                  <a:rPr lang="en-AU" dirty="0" err="1"/>
                  <a:t>rangkaian</a:t>
                </a:r>
                <a:r>
                  <a:rPr lang="en-AU" dirty="0"/>
                  <a:t> </a:t>
                </a:r>
                <a:r>
                  <a:rPr lang="en-AU" dirty="0" err="1"/>
                  <a:t>tertutup</a:t>
                </a:r>
                <a:r>
                  <a:rPr lang="en-AU" dirty="0"/>
                  <a:t>, </a:t>
                </a:r>
                <a:r>
                  <a:rPr lang="en-AU" dirty="0" err="1"/>
                  <a:t>sedangkan</a:t>
                </a:r>
                <a:r>
                  <a:rPr lang="en-AU" dirty="0"/>
                  <a:t> pada </a:t>
                </a:r>
                <a:r>
                  <a:rPr lang="en-AU" dirty="0" err="1"/>
                  <a:t>saaat</a:t>
                </a:r>
                <a:r>
                  <a:rPr lang="en-AU" dirty="0"/>
                  <a:t> </a:t>
                </a:r>
                <a:r>
                  <a:rPr lang="en-AU" dirty="0" err="1"/>
                  <a:t>opamp</a:t>
                </a:r>
                <a:r>
                  <a:rPr lang="en-AU" dirty="0"/>
                  <a:t> </a:t>
                </a:r>
                <a:r>
                  <a:rPr lang="en-AU" dirty="0" err="1"/>
                  <a:t>dengan</a:t>
                </a:r>
                <a:r>
                  <a:rPr lang="en-AU" dirty="0"/>
                  <a:t> </a:t>
                </a:r>
                <a:r>
                  <a:rPr lang="en-AU" dirty="0" err="1"/>
                  <a:t>konvigurasi</a:t>
                </a:r>
                <a:r>
                  <a:rPr lang="en-AU" dirty="0"/>
                  <a:t> open loop </a:t>
                </a:r>
                <a:r>
                  <a:rPr lang="en-AU" dirty="0" err="1"/>
                  <a:t>penguatan</a:t>
                </a:r>
                <a:r>
                  <a:rPr lang="en-AU" dirty="0"/>
                  <a:t> </a:t>
                </a:r>
                <a:r>
                  <a:rPr lang="en-AU" dirty="0" err="1"/>
                  <a:t>dapat</a:t>
                </a:r>
                <a:r>
                  <a:rPr lang="en-AU" dirty="0"/>
                  <a:t> </a:t>
                </a:r>
                <a:r>
                  <a:rPr lang="en-AU" dirty="0" err="1"/>
                  <a:t>mencapai</a:t>
                </a:r>
                <a:r>
                  <a:rPr lang="en-AU" dirty="0"/>
                  <a:t> </a:t>
                </a:r>
                <a:r>
                  <a:rPr lang="en-AU" b="0" i="0">
                    <a:latin typeface="Cambria Math" panose="02040503050406030204" pitchFamily="18" charset="0"/>
                  </a:rPr>
                  <a:t>10^5</a:t>
                </a:r>
                <a:r>
                  <a:rPr lang="en-AU" dirty="0"/>
                  <a:t>. </a:t>
                </a:r>
                <a:r>
                  <a:rPr lang="en-AU" dirty="0" err="1"/>
                  <a:t>Ini</a:t>
                </a:r>
                <a:r>
                  <a:rPr lang="en-AU" dirty="0"/>
                  <a:t> </a:t>
                </a:r>
                <a:r>
                  <a:rPr lang="en-AU" dirty="0" err="1"/>
                  <a:t>dapat</a:t>
                </a:r>
                <a:r>
                  <a:rPr lang="en-AU" dirty="0"/>
                  <a:t> </a:t>
                </a:r>
                <a:r>
                  <a:rPr lang="en-AU" dirty="0" err="1"/>
                  <a:t>diartikan</a:t>
                </a:r>
                <a:r>
                  <a:rPr lang="en-AU" dirty="0"/>
                  <a:t> </a:t>
                </a:r>
                <a:r>
                  <a:rPr lang="en-AU" dirty="0" err="1"/>
                  <a:t>kita</a:t>
                </a:r>
                <a:r>
                  <a:rPr lang="en-AU" dirty="0"/>
                  <a:t> </a:t>
                </a:r>
                <a:r>
                  <a:rPr lang="en-AU" dirty="0" err="1"/>
                  <a:t>dapat</a:t>
                </a:r>
                <a:r>
                  <a:rPr lang="en-AU" dirty="0"/>
                  <a:t> </a:t>
                </a:r>
                <a:r>
                  <a:rPr lang="en-AU" dirty="0" err="1"/>
                  <a:t>mengatur</a:t>
                </a:r>
                <a:r>
                  <a:rPr lang="en-AU" dirty="0"/>
                  <a:t> </a:t>
                </a:r>
                <a:r>
                  <a:rPr lang="en-AU" dirty="0" err="1"/>
                  <a:t>penguatan</a:t>
                </a:r>
                <a:r>
                  <a:rPr lang="en-AU" dirty="0"/>
                  <a:t> </a:t>
                </a:r>
                <a:r>
                  <a:rPr lang="en-AU" dirty="0" err="1"/>
                  <a:t>rangkaian</a:t>
                </a:r>
                <a:r>
                  <a:rPr lang="en-AU" dirty="0"/>
                  <a:t> </a:t>
                </a:r>
                <a:r>
                  <a:rPr lang="en-AU" dirty="0" err="1"/>
                  <a:t>dengan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mengatur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nilai</a:t>
                </a:r>
                <a:r>
                  <a:rPr lang="en-AU" baseline="0" dirty="0"/>
                  <a:t> R1 </a:t>
                </a:r>
                <a:r>
                  <a:rPr lang="en-AU" baseline="0" dirty="0" err="1"/>
                  <a:t>atau</a:t>
                </a:r>
                <a:r>
                  <a:rPr lang="en-AU" baseline="0" dirty="0"/>
                  <a:t> R2. </a:t>
                </a:r>
                <a:r>
                  <a:rPr lang="en-AU" baseline="0" dirty="0" err="1"/>
                  <a:t>sedangakan</a:t>
                </a:r>
                <a:r>
                  <a:rPr lang="en-AU" baseline="0" dirty="0"/>
                  <a:t> pada </a:t>
                </a:r>
                <a:r>
                  <a:rPr lang="en-AU" baseline="0" dirty="0" err="1"/>
                  <a:t>saat</a:t>
                </a:r>
                <a:r>
                  <a:rPr lang="en-AU" baseline="0" dirty="0"/>
                  <a:t> open loop </a:t>
                </a:r>
                <a:r>
                  <a:rPr lang="en-AU" baseline="0" dirty="0" err="1"/>
                  <a:t>kita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tidapat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dapat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mengatur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penguatan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opamp</a:t>
                </a:r>
                <a:r>
                  <a:rPr lang="en-AU" baseline="0" dirty="0"/>
                  <a:t>.</a:t>
                </a:r>
              </a:p>
              <a:p>
                <a:r>
                  <a:rPr lang="en-AU" baseline="0" dirty="0" err="1"/>
                  <a:t>Contoh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diatas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menunjukkan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gelombang</a:t>
                </a:r>
                <a:r>
                  <a:rPr lang="en-AU" baseline="0" dirty="0"/>
                  <a:t> Vi sinus (</a:t>
                </a:r>
                <a:r>
                  <a:rPr lang="en-AU" baseline="0" dirty="0" err="1"/>
                  <a:t>warna</a:t>
                </a:r>
                <a:r>
                  <a:rPr lang="en-AU" baseline="0" dirty="0"/>
                  <a:t> pink) </a:t>
                </a:r>
                <a:r>
                  <a:rPr lang="en-AU" baseline="0" dirty="0" err="1"/>
                  <a:t>dengan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Vm</a:t>
                </a:r>
                <a:r>
                  <a:rPr lang="en-AU" baseline="0" dirty="0"/>
                  <a:t> 0.5V dan f=1kHz. </a:t>
                </a:r>
                <a:r>
                  <a:rPr lang="en-AU" baseline="0" dirty="0" err="1"/>
                  <a:t>Ketika</a:t>
                </a:r>
                <a:r>
                  <a:rPr lang="en-AU" baseline="0" dirty="0"/>
                  <a:t> Vi = +0.5V </a:t>
                </a:r>
                <a:r>
                  <a:rPr lang="en-AU" baseline="0" dirty="0" err="1"/>
                  <a:t>maka</a:t>
                </a:r>
                <a:r>
                  <a:rPr lang="en-AU" baseline="0" dirty="0"/>
                  <a:t> Vo= -(R2/R1)Vi= -(10K/1K)x 0.5V = -5V, </a:t>
                </a:r>
                <a:r>
                  <a:rPr lang="en-AU" baseline="0" dirty="0" err="1"/>
                  <a:t>anda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perhatikan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gelombang</a:t>
                </a:r>
                <a:r>
                  <a:rPr lang="en-AU" baseline="0" dirty="0"/>
                  <a:t> Vo </a:t>
                </a:r>
                <a:r>
                  <a:rPr lang="en-AU" baseline="0" dirty="0" err="1"/>
                  <a:t>berlawanan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fasa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dengan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gelombang</a:t>
                </a:r>
                <a:r>
                  <a:rPr lang="en-AU" baseline="0" dirty="0"/>
                  <a:t> input Vi.</a:t>
                </a:r>
                <a:endParaRPr lang="id-ID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353BF-11C6-4603-A2D6-3C084F03B2C0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0191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AU" dirty="0"/>
                  <a:t>Pada </a:t>
                </a:r>
                <a:r>
                  <a:rPr lang="en-AU" dirty="0" err="1"/>
                  <a:t>gamabr</a:t>
                </a:r>
                <a:r>
                  <a:rPr lang="en-AU" dirty="0"/>
                  <a:t> </a:t>
                </a:r>
                <a:r>
                  <a:rPr lang="en-AU" dirty="0" err="1"/>
                  <a:t>gelombang</a:t>
                </a:r>
                <a:r>
                  <a:rPr lang="en-AU" dirty="0"/>
                  <a:t> output (</a:t>
                </a:r>
                <a:r>
                  <a:rPr lang="en-AU" dirty="0" err="1"/>
                  <a:t>warna</a:t>
                </a:r>
                <a:r>
                  <a:rPr lang="en-AU" dirty="0"/>
                  <a:t> </a:t>
                </a:r>
                <a:r>
                  <a:rPr lang="en-AU" dirty="0" err="1"/>
                  <a:t>biru</a:t>
                </a:r>
                <a:r>
                  <a:rPr lang="en-AU" dirty="0"/>
                  <a:t>) </a:t>
                </a:r>
                <a:r>
                  <a:rPr lang="en-AU" dirty="0" err="1"/>
                  <a:t>sinyal</a:t>
                </a:r>
                <a:r>
                  <a:rPr lang="en-AU" dirty="0"/>
                  <a:t> </a:t>
                </a:r>
                <a:r>
                  <a:rPr lang="en-AU" dirty="0" err="1"/>
                  <a:t>terpotong</a:t>
                </a:r>
                <a:r>
                  <a:rPr lang="en-AU" dirty="0"/>
                  <a:t> </a:t>
                </a:r>
                <a:r>
                  <a:rPr lang="en-AU" dirty="0" err="1"/>
                  <a:t>akibat</a:t>
                </a:r>
                <a:r>
                  <a:rPr lang="en-AU" dirty="0"/>
                  <a:t> </a:t>
                </a:r>
                <a:r>
                  <a:rPr lang="en-AU" dirty="0" err="1"/>
                  <a:t>tegangan</a:t>
                </a:r>
                <a:r>
                  <a:rPr lang="en-AU" dirty="0"/>
                  <a:t> output </a:t>
                </a:r>
                <a:r>
                  <a:rPr lang="en-AU" dirty="0" err="1"/>
                  <a:t>sudah</a:t>
                </a:r>
                <a:r>
                  <a:rPr lang="en-AU" dirty="0"/>
                  <a:t> </a:t>
                </a:r>
                <a:r>
                  <a:rPr lang="en-AU" dirty="0" err="1"/>
                  <a:t>melebihi</a:t>
                </a:r>
                <a:r>
                  <a:rPr lang="en-AU" dirty="0"/>
                  <a:t> </a:t>
                </a:r>
                <a:r>
                  <a:rPr lang="en-AU" dirty="0" err="1"/>
                  <a:t>tegangang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  <m:r>
                      <a:rPr lang="en-A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 </a:t>
                </a:r>
                <a:r>
                  <a:rPr lang="en-AU" dirty="0" err="1"/>
                  <a:t>coba</a:t>
                </a:r>
                <a:r>
                  <a:rPr lang="en-AU" dirty="0"/>
                  <a:t> </a:t>
                </a:r>
                <a:r>
                  <a:rPr lang="en-AU" dirty="0" err="1"/>
                  <a:t>anda</a:t>
                </a:r>
                <a:r>
                  <a:rPr lang="en-AU" dirty="0"/>
                  <a:t> </a:t>
                </a:r>
                <a:r>
                  <a:rPr lang="en-AU" dirty="0" err="1"/>
                  <a:t>jelaskan</a:t>
                </a:r>
                <a:r>
                  <a:rPr lang="en-AU" dirty="0"/>
                  <a:t> </a:t>
                </a:r>
                <a:r>
                  <a:rPr lang="en-AU" dirty="0" err="1"/>
                  <a:t>kenapa</a:t>
                </a:r>
                <a:r>
                  <a:rPr lang="en-AU" dirty="0"/>
                  <a:t> </a:t>
                </a:r>
                <a:r>
                  <a:rPr lang="en-AU" dirty="0" err="1"/>
                  <a:t>hal</a:t>
                </a:r>
                <a:r>
                  <a:rPr lang="en-AU" dirty="0"/>
                  <a:t> </a:t>
                </a:r>
                <a:r>
                  <a:rPr lang="en-AU" dirty="0" err="1"/>
                  <a:t>ini</a:t>
                </a:r>
                <a:r>
                  <a:rPr lang="en-AU" dirty="0"/>
                  <a:t> </a:t>
                </a:r>
                <a:r>
                  <a:rPr lang="en-AU" dirty="0" err="1"/>
                  <a:t>dapat</a:t>
                </a:r>
                <a:r>
                  <a:rPr lang="en-AU" dirty="0"/>
                  <a:t> </a:t>
                </a:r>
                <a:r>
                  <a:rPr lang="en-AU" dirty="0" err="1"/>
                  <a:t>terjadi</a:t>
                </a:r>
                <a:r>
                  <a:rPr lang="en-AU" dirty="0"/>
                  <a:t>?</a:t>
                </a:r>
                <a:endParaRPr lang="id-ID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AU" dirty="0"/>
                  <a:t>Pada </a:t>
                </a:r>
                <a:r>
                  <a:rPr lang="en-AU" dirty="0" err="1"/>
                  <a:t>gamabr</a:t>
                </a:r>
                <a:r>
                  <a:rPr lang="en-AU" dirty="0"/>
                  <a:t> </a:t>
                </a:r>
                <a:r>
                  <a:rPr lang="en-AU" dirty="0" err="1"/>
                  <a:t>gelombang</a:t>
                </a:r>
                <a:r>
                  <a:rPr lang="en-AU" dirty="0"/>
                  <a:t> output (</a:t>
                </a:r>
                <a:r>
                  <a:rPr lang="en-AU" dirty="0" err="1"/>
                  <a:t>warna</a:t>
                </a:r>
                <a:r>
                  <a:rPr lang="en-AU" dirty="0"/>
                  <a:t> </a:t>
                </a:r>
                <a:r>
                  <a:rPr lang="en-AU" dirty="0" err="1"/>
                  <a:t>biru</a:t>
                </a:r>
                <a:r>
                  <a:rPr lang="en-AU" dirty="0"/>
                  <a:t>) </a:t>
                </a:r>
                <a:r>
                  <a:rPr lang="en-AU" dirty="0" err="1"/>
                  <a:t>sinyal</a:t>
                </a:r>
                <a:r>
                  <a:rPr lang="en-AU" dirty="0"/>
                  <a:t> </a:t>
                </a:r>
                <a:r>
                  <a:rPr lang="en-AU" dirty="0" err="1"/>
                  <a:t>terpotong</a:t>
                </a:r>
                <a:r>
                  <a:rPr lang="en-AU" dirty="0"/>
                  <a:t> </a:t>
                </a:r>
                <a:r>
                  <a:rPr lang="en-AU" dirty="0" err="1"/>
                  <a:t>akibat</a:t>
                </a:r>
                <a:r>
                  <a:rPr lang="en-AU" dirty="0"/>
                  <a:t> </a:t>
                </a:r>
                <a:r>
                  <a:rPr lang="en-AU" dirty="0" err="1"/>
                  <a:t>tegangan</a:t>
                </a:r>
                <a:r>
                  <a:rPr lang="en-AU" dirty="0"/>
                  <a:t> output </a:t>
                </a:r>
                <a:r>
                  <a:rPr lang="en-AU" dirty="0" err="1"/>
                  <a:t>sudah</a:t>
                </a:r>
                <a:r>
                  <a:rPr lang="en-AU" dirty="0"/>
                  <a:t> </a:t>
                </a:r>
                <a:r>
                  <a:rPr lang="en-AU" dirty="0" err="1"/>
                  <a:t>melebihi</a:t>
                </a:r>
                <a:r>
                  <a:rPr lang="en-AU" dirty="0"/>
                  <a:t> </a:t>
                </a:r>
                <a:r>
                  <a:rPr lang="en-AU" dirty="0" err="1"/>
                  <a:t>tegangang</a:t>
                </a:r>
                <a:r>
                  <a:rPr lang="en-AU" dirty="0"/>
                  <a:t> </a:t>
                </a:r>
                <a:r>
                  <a:rPr lang="en-AU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±</a:t>
                </a:r>
                <a:r>
                  <a:rPr lang="en-AU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𝑉_𝑠𝑎𝑡  </a:t>
                </a:r>
                <a:r>
                  <a:rPr lang="en-AU" dirty="0"/>
                  <a:t> </a:t>
                </a:r>
                <a:r>
                  <a:rPr lang="en-AU" dirty="0" err="1"/>
                  <a:t>coba</a:t>
                </a:r>
                <a:r>
                  <a:rPr lang="en-AU" dirty="0"/>
                  <a:t> </a:t>
                </a:r>
                <a:r>
                  <a:rPr lang="en-AU" dirty="0" err="1"/>
                  <a:t>anda</a:t>
                </a:r>
                <a:r>
                  <a:rPr lang="en-AU" dirty="0"/>
                  <a:t> </a:t>
                </a:r>
                <a:r>
                  <a:rPr lang="en-AU" dirty="0" err="1"/>
                  <a:t>jelaskan</a:t>
                </a:r>
                <a:r>
                  <a:rPr lang="en-AU" dirty="0"/>
                  <a:t> </a:t>
                </a:r>
                <a:r>
                  <a:rPr lang="en-AU" dirty="0" err="1"/>
                  <a:t>kenapa</a:t>
                </a:r>
                <a:r>
                  <a:rPr lang="en-AU" dirty="0"/>
                  <a:t> </a:t>
                </a:r>
                <a:r>
                  <a:rPr lang="en-AU" dirty="0" err="1"/>
                  <a:t>hal</a:t>
                </a:r>
                <a:r>
                  <a:rPr lang="en-AU" dirty="0"/>
                  <a:t> </a:t>
                </a:r>
                <a:r>
                  <a:rPr lang="en-AU" dirty="0" err="1"/>
                  <a:t>ini</a:t>
                </a:r>
                <a:r>
                  <a:rPr lang="en-AU" dirty="0"/>
                  <a:t> </a:t>
                </a:r>
                <a:r>
                  <a:rPr lang="en-AU" dirty="0" err="1"/>
                  <a:t>dapat</a:t>
                </a:r>
                <a:r>
                  <a:rPr lang="en-AU" dirty="0"/>
                  <a:t> </a:t>
                </a:r>
                <a:r>
                  <a:rPr lang="en-AU" dirty="0" err="1"/>
                  <a:t>terjadi</a:t>
                </a:r>
                <a:r>
                  <a:rPr lang="en-AU" dirty="0"/>
                  <a:t>?</a:t>
                </a:r>
                <a:endParaRPr lang="id-ID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353BF-11C6-4603-A2D6-3C084F03B2C0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0147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AU" dirty="0"/>
                  <a:t>Apabila </a:t>
                </a:r>
                <a:r>
                  <a:rPr lang="en-AU" dirty="0" err="1"/>
                  <a:t>rangkaian</a:t>
                </a:r>
                <a:r>
                  <a:rPr lang="en-AU" dirty="0"/>
                  <a:t> </a:t>
                </a:r>
                <a:r>
                  <a:rPr lang="en-AU" dirty="0" err="1"/>
                  <a:t>dirubah</a:t>
                </a:r>
                <a:r>
                  <a:rPr lang="en-AU" dirty="0"/>
                  <a:t> </a:t>
                </a:r>
                <a:r>
                  <a:rPr lang="en-AU" dirty="0" err="1"/>
                  <a:t>dari</a:t>
                </a:r>
                <a:r>
                  <a:rPr lang="en-AU" dirty="0"/>
                  <a:t> circuit 1 input pada terminal V- </a:t>
                </a:r>
                <a:r>
                  <a:rPr lang="en-AU" dirty="0" err="1"/>
                  <a:t>ke</a:t>
                </a:r>
                <a:r>
                  <a:rPr lang="en-AU" dirty="0"/>
                  <a:t> circuit 2 </a:t>
                </a:r>
                <a:r>
                  <a:rPr lang="en-AU" dirty="0" err="1"/>
                  <a:t>dimana</a:t>
                </a:r>
                <a:r>
                  <a:rPr lang="en-AU" dirty="0"/>
                  <a:t> input pada V+, </a:t>
                </a:r>
                <a:r>
                  <a:rPr lang="en-AU" dirty="0" err="1"/>
                  <a:t>maka</a:t>
                </a:r>
                <a:r>
                  <a:rPr lang="en-AU" dirty="0"/>
                  <a:t> </a:t>
                </a:r>
                <a:r>
                  <a:rPr lang="en-AU" dirty="0" err="1"/>
                  <a:t>yng</a:t>
                </a:r>
                <a:r>
                  <a:rPr lang="en-AU" dirty="0"/>
                  <a:t> </a:t>
                </a:r>
                <a:r>
                  <a:rPr lang="en-AU" dirty="0" err="1"/>
                  <a:t>terjadi</a:t>
                </a:r>
                <a:r>
                  <a:rPr lang="en-AU" dirty="0"/>
                  <a:t> </a:t>
                </a:r>
                <a:r>
                  <a:rPr lang="en-AU" dirty="0" err="1"/>
                  <a:t>adalah</a:t>
                </a:r>
                <a:r>
                  <a:rPr lang="en-AU" dirty="0"/>
                  <a:t> </a:t>
                </a:r>
                <a:r>
                  <a:rPr lang="en-AU" dirty="0" err="1"/>
                  <a:t>umpan</a:t>
                </a:r>
                <a:r>
                  <a:rPr lang="en-AU" dirty="0"/>
                  <a:t> </a:t>
                </a:r>
                <a:r>
                  <a:rPr lang="en-AU" dirty="0" err="1"/>
                  <a:t>balik</a:t>
                </a:r>
                <a:r>
                  <a:rPr lang="en-AU" dirty="0"/>
                  <a:t> </a:t>
                </a:r>
                <a:r>
                  <a:rPr lang="en-AU" dirty="0" err="1"/>
                  <a:t>berubah</a:t>
                </a:r>
                <a:r>
                  <a:rPr lang="en-AU" dirty="0"/>
                  <a:t> </a:t>
                </a:r>
                <a:r>
                  <a:rPr lang="en-AU" dirty="0" err="1"/>
                  <a:t>dari</a:t>
                </a:r>
                <a:r>
                  <a:rPr lang="en-AU" dirty="0"/>
                  <a:t> negative (output </a:t>
                </a:r>
                <a:r>
                  <a:rPr lang="en-AU" dirty="0" err="1"/>
                  <a:t>ke</a:t>
                </a:r>
                <a:r>
                  <a:rPr lang="en-AU" dirty="0"/>
                  <a:t>  terminal V-) </a:t>
                </a:r>
                <a:r>
                  <a:rPr lang="en-AU" dirty="0" err="1"/>
                  <a:t>menjadi</a:t>
                </a:r>
                <a:r>
                  <a:rPr lang="en-AU" dirty="0"/>
                  <a:t> positive (output </a:t>
                </a:r>
                <a:r>
                  <a:rPr lang="en-AU" dirty="0" err="1"/>
                  <a:t>ke</a:t>
                </a:r>
                <a:r>
                  <a:rPr lang="en-AU" dirty="0"/>
                  <a:t> terminal V+) </a:t>
                </a:r>
                <a:r>
                  <a:rPr lang="en-AU" dirty="0" err="1"/>
                  <a:t>sehingga</a:t>
                </a:r>
                <a:r>
                  <a:rPr lang="en-AU" dirty="0"/>
                  <a:t> </a:t>
                </a:r>
                <a:r>
                  <a:rPr lang="en-AU" dirty="0" err="1"/>
                  <a:t>persamaan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𝑉𝑖</m:t>
                    </m:r>
                  </m:oMath>
                </a14:m>
                <a:r>
                  <a:rPr lang="en-AU" dirty="0"/>
                  <a:t>  </a:t>
                </a:r>
                <a:r>
                  <a:rPr lang="en-AU" dirty="0" err="1"/>
                  <a:t>tidak</a:t>
                </a:r>
                <a:r>
                  <a:rPr lang="en-AU" dirty="0"/>
                  <a:t> </a:t>
                </a:r>
                <a:r>
                  <a:rPr lang="en-AU" dirty="0" err="1"/>
                  <a:t>dapat</a:t>
                </a:r>
                <a:r>
                  <a:rPr lang="en-AU" dirty="0"/>
                  <a:t> di </a:t>
                </a:r>
                <a:r>
                  <a:rPr lang="en-AU" dirty="0" err="1"/>
                  <a:t>terapkan</a:t>
                </a:r>
                <a:r>
                  <a:rPr lang="en-AU" dirty="0"/>
                  <a:t> </a:t>
                </a:r>
                <a:r>
                  <a:rPr lang="en-AU" dirty="0" err="1"/>
                  <a:t>lagi</a:t>
                </a:r>
                <a:r>
                  <a:rPr lang="en-AU" dirty="0"/>
                  <a:t>.</a:t>
                </a:r>
                <a:endParaRPr lang="id-ID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AU" dirty="0"/>
                  <a:t>Apabila </a:t>
                </a:r>
                <a:r>
                  <a:rPr lang="en-AU" dirty="0" err="1"/>
                  <a:t>rangkaian</a:t>
                </a:r>
                <a:r>
                  <a:rPr lang="en-AU" dirty="0"/>
                  <a:t> </a:t>
                </a:r>
                <a:r>
                  <a:rPr lang="en-AU" dirty="0" err="1"/>
                  <a:t>dirubah</a:t>
                </a:r>
                <a:r>
                  <a:rPr lang="en-AU" dirty="0"/>
                  <a:t> </a:t>
                </a:r>
                <a:r>
                  <a:rPr lang="en-AU" dirty="0" err="1"/>
                  <a:t>dari</a:t>
                </a:r>
                <a:r>
                  <a:rPr lang="en-AU" dirty="0"/>
                  <a:t> circuit 1 input pada terminal V- </a:t>
                </a:r>
                <a:r>
                  <a:rPr lang="en-AU" dirty="0" err="1"/>
                  <a:t>ke</a:t>
                </a:r>
                <a:r>
                  <a:rPr lang="en-AU" dirty="0"/>
                  <a:t> circuit 2 </a:t>
                </a:r>
                <a:r>
                  <a:rPr lang="en-AU" dirty="0" err="1"/>
                  <a:t>dimana</a:t>
                </a:r>
                <a:r>
                  <a:rPr lang="en-AU" dirty="0"/>
                  <a:t> input pada V+, </a:t>
                </a:r>
                <a:r>
                  <a:rPr lang="en-AU" dirty="0" err="1"/>
                  <a:t>maka</a:t>
                </a:r>
                <a:r>
                  <a:rPr lang="en-AU" dirty="0"/>
                  <a:t> </a:t>
                </a:r>
                <a:r>
                  <a:rPr lang="en-AU" dirty="0" err="1"/>
                  <a:t>yng</a:t>
                </a:r>
                <a:r>
                  <a:rPr lang="en-AU" dirty="0"/>
                  <a:t> </a:t>
                </a:r>
                <a:r>
                  <a:rPr lang="en-AU" dirty="0" err="1"/>
                  <a:t>terjadi</a:t>
                </a:r>
                <a:r>
                  <a:rPr lang="en-AU" dirty="0"/>
                  <a:t> </a:t>
                </a:r>
                <a:r>
                  <a:rPr lang="en-AU" dirty="0" err="1"/>
                  <a:t>adalah</a:t>
                </a:r>
                <a:r>
                  <a:rPr lang="en-AU" dirty="0"/>
                  <a:t> </a:t>
                </a:r>
                <a:r>
                  <a:rPr lang="en-AU" dirty="0" err="1"/>
                  <a:t>umpan</a:t>
                </a:r>
                <a:r>
                  <a:rPr lang="en-AU" dirty="0"/>
                  <a:t> </a:t>
                </a:r>
                <a:r>
                  <a:rPr lang="en-AU" dirty="0" err="1"/>
                  <a:t>balik</a:t>
                </a:r>
                <a:r>
                  <a:rPr lang="en-AU" dirty="0"/>
                  <a:t> </a:t>
                </a:r>
                <a:r>
                  <a:rPr lang="en-AU" dirty="0" err="1"/>
                  <a:t>berubah</a:t>
                </a:r>
                <a:r>
                  <a:rPr lang="en-AU" dirty="0"/>
                  <a:t> </a:t>
                </a:r>
                <a:r>
                  <a:rPr lang="en-AU" dirty="0" err="1"/>
                  <a:t>dari</a:t>
                </a:r>
                <a:r>
                  <a:rPr lang="en-AU" dirty="0"/>
                  <a:t> negative (output </a:t>
                </a:r>
                <a:r>
                  <a:rPr lang="en-AU" dirty="0" err="1"/>
                  <a:t>ke</a:t>
                </a:r>
                <a:r>
                  <a:rPr lang="en-AU" dirty="0"/>
                  <a:t>  terminal V-) </a:t>
                </a:r>
                <a:r>
                  <a:rPr lang="en-AU" dirty="0" err="1"/>
                  <a:t>menjadi</a:t>
                </a:r>
                <a:r>
                  <a:rPr lang="en-AU" dirty="0"/>
                  <a:t> positive (output </a:t>
                </a:r>
                <a:r>
                  <a:rPr lang="en-AU" dirty="0" err="1"/>
                  <a:t>ke</a:t>
                </a:r>
                <a:r>
                  <a:rPr lang="en-AU" dirty="0"/>
                  <a:t> terminal V+) </a:t>
                </a:r>
                <a:r>
                  <a:rPr lang="en-AU" dirty="0" err="1"/>
                  <a:t>sehingga</a:t>
                </a:r>
                <a:r>
                  <a:rPr lang="en-AU" dirty="0"/>
                  <a:t> </a:t>
                </a:r>
                <a:r>
                  <a:rPr lang="en-AU" dirty="0" err="1"/>
                  <a:t>persamaan</a:t>
                </a:r>
                <a:r>
                  <a:rPr lang="en-AU" dirty="0"/>
                  <a:t> </a:t>
                </a:r>
                <a:r>
                  <a:rPr lang="en-AU" b="0" i="0">
                    <a:latin typeface="Cambria Math" panose="02040503050406030204" pitchFamily="18" charset="0"/>
                  </a:rPr>
                  <a:t>𝑉_𝑜=−𝑅_2/𝑅_1   𝑉𝑖</a:t>
                </a:r>
                <a:r>
                  <a:rPr lang="en-AU" dirty="0"/>
                  <a:t>  </a:t>
                </a:r>
                <a:r>
                  <a:rPr lang="en-AU" dirty="0" err="1"/>
                  <a:t>tidak</a:t>
                </a:r>
                <a:r>
                  <a:rPr lang="en-AU" dirty="0"/>
                  <a:t> </a:t>
                </a:r>
                <a:r>
                  <a:rPr lang="en-AU" dirty="0" err="1"/>
                  <a:t>dapat</a:t>
                </a:r>
                <a:r>
                  <a:rPr lang="en-AU" dirty="0"/>
                  <a:t> di </a:t>
                </a:r>
                <a:r>
                  <a:rPr lang="en-AU" dirty="0" err="1"/>
                  <a:t>terapkan</a:t>
                </a:r>
                <a:r>
                  <a:rPr lang="en-AU" dirty="0"/>
                  <a:t> </a:t>
                </a:r>
                <a:r>
                  <a:rPr lang="en-AU" dirty="0" err="1"/>
                  <a:t>lagi</a:t>
                </a:r>
                <a:r>
                  <a:rPr lang="en-AU" dirty="0"/>
                  <a:t>.</a:t>
                </a:r>
                <a:endParaRPr lang="id-ID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353BF-11C6-4603-A2D6-3C084F03B2C0}" type="slidenum">
              <a:rPr lang="id-ID" smtClean="0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4651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AU" dirty="0"/>
                  <a:t>Pada </a:t>
                </a:r>
                <a:r>
                  <a:rPr lang="en-AU" dirty="0" err="1"/>
                  <a:t>rangkaian</a:t>
                </a:r>
                <a:r>
                  <a:rPr lang="en-AU" dirty="0"/>
                  <a:t> </a:t>
                </a:r>
                <a:r>
                  <a:rPr lang="en-AU" dirty="0" err="1"/>
                  <a:t>diatas</a:t>
                </a:r>
                <a:r>
                  <a:rPr lang="en-AU" dirty="0"/>
                  <a:t> input Vi </a:t>
                </a:r>
                <a:r>
                  <a:rPr lang="en-AU" dirty="0" err="1"/>
                  <a:t>dihubungkan</a:t>
                </a:r>
                <a:r>
                  <a:rPr lang="en-AU" dirty="0"/>
                  <a:t> </a:t>
                </a:r>
                <a:r>
                  <a:rPr lang="en-AU" dirty="0" err="1"/>
                  <a:t>dengan</a:t>
                </a:r>
                <a:r>
                  <a:rPr lang="en-AU" dirty="0"/>
                  <a:t> terminal V+ </a:t>
                </a:r>
                <a:r>
                  <a:rPr lang="en-AU" dirty="0" err="1"/>
                  <a:t>sedangakan</a:t>
                </a:r>
                <a:r>
                  <a:rPr lang="en-AU" dirty="0"/>
                  <a:t> </a:t>
                </a:r>
                <a:r>
                  <a:rPr lang="en-AU" dirty="0" err="1"/>
                  <a:t>ujung</a:t>
                </a:r>
                <a:r>
                  <a:rPr lang="en-AU" dirty="0"/>
                  <a:t> </a:t>
                </a:r>
                <a:r>
                  <a:rPr lang="en-AU" dirty="0" err="1"/>
                  <a:t>dari</a:t>
                </a:r>
                <a:r>
                  <a:rPr lang="en-AU" dirty="0"/>
                  <a:t> R1 </a:t>
                </a:r>
                <a:r>
                  <a:rPr lang="en-AU" dirty="0" err="1"/>
                  <a:t>dihubungkan</a:t>
                </a:r>
                <a:r>
                  <a:rPr lang="en-AU" dirty="0"/>
                  <a:t> </a:t>
                </a:r>
                <a:r>
                  <a:rPr lang="en-AU" dirty="0" err="1"/>
                  <a:t>dengan</a:t>
                </a:r>
                <a:r>
                  <a:rPr lang="en-AU" dirty="0"/>
                  <a:t> ground, </a:t>
                </a:r>
                <a:r>
                  <a:rPr lang="en-AU" dirty="0" err="1"/>
                  <a:t>seperti</a:t>
                </a:r>
                <a:r>
                  <a:rPr lang="en-AU" dirty="0"/>
                  <a:t> </a:t>
                </a:r>
                <a:r>
                  <a:rPr lang="en-AU" dirty="0" err="1"/>
                  <a:t>diketahui</a:t>
                </a:r>
                <a:r>
                  <a:rPr lang="en-AU" dirty="0"/>
                  <a:t> V+ =Vi </a:t>
                </a:r>
                <a:r>
                  <a:rPr lang="en-AU" dirty="0" err="1"/>
                  <a:t>karena</a:t>
                </a:r>
                <a:r>
                  <a:rPr lang="en-AU" dirty="0"/>
                  <a:t> V+ </a:t>
                </a:r>
                <a:r>
                  <a:rPr lang="en-AU" dirty="0" err="1"/>
                  <a:t>mendekati</a:t>
                </a:r>
                <a:r>
                  <a:rPr lang="en-AU" dirty="0"/>
                  <a:t> V- </a:t>
                </a:r>
                <a:r>
                  <a:rPr lang="en-AU" dirty="0" err="1"/>
                  <a:t>maka</a:t>
                </a:r>
                <a:r>
                  <a:rPr lang="en-AU" dirty="0"/>
                  <a:t> V- = Vi juga. </a:t>
                </a:r>
                <a:r>
                  <a:rPr lang="en-AU" dirty="0" err="1"/>
                  <a:t>Perhatikan</a:t>
                </a:r>
                <a:r>
                  <a:rPr lang="en-AU" dirty="0"/>
                  <a:t> pada </a:t>
                </a:r>
                <a:r>
                  <a:rPr lang="en-AU" dirty="0" err="1"/>
                  <a:t>simpul</a:t>
                </a:r>
                <a:r>
                  <a:rPr lang="en-AU" dirty="0"/>
                  <a:t> yang </a:t>
                </a:r>
                <a:r>
                  <a:rPr lang="en-AU" dirty="0" err="1"/>
                  <a:t>ada</a:t>
                </a:r>
                <a:r>
                  <a:rPr lang="en-AU" dirty="0"/>
                  <a:t> pada terminal V- </a:t>
                </a:r>
                <a:r>
                  <a:rPr lang="en-AU" dirty="0" err="1"/>
                  <a:t>berlaku</a:t>
                </a:r>
                <a:r>
                  <a:rPr lang="en-AU" dirty="0"/>
                  <a:t> </a:t>
                </a:r>
                <a:r>
                  <a:rPr lang="en-AU" dirty="0" err="1"/>
                  <a:t>persamaan</a:t>
                </a:r>
                <a:r>
                  <a:rPr lang="en-AU" dirty="0"/>
                  <a:t> KCL (</a:t>
                </a:r>
                <a:r>
                  <a:rPr lang="en-AU" dirty="0" err="1"/>
                  <a:t>jumlah</a:t>
                </a:r>
                <a:r>
                  <a:rPr lang="en-AU" dirty="0"/>
                  <a:t> </a:t>
                </a:r>
                <a:r>
                  <a:rPr lang="en-AU" dirty="0" err="1"/>
                  <a:t>arus</a:t>
                </a:r>
                <a:r>
                  <a:rPr lang="en-AU" dirty="0"/>
                  <a:t> yang </a:t>
                </a:r>
                <a:r>
                  <a:rPr lang="en-AU" dirty="0" err="1"/>
                  <a:t>masuk</a:t>
                </a:r>
                <a:r>
                  <a:rPr lang="en-AU" dirty="0"/>
                  <a:t> </a:t>
                </a:r>
                <a:r>
                  <a:rPr lang="en-AU" dirty="0" err="1"/>
                  <a:t>sama</a:t>
                </a:r>
                <a:r>
                  <a:rPr lang="en-AU" dirty="0"/>
                  <a:t> </a:t>
                </a:r>
                <a:r>
                  <a:rPr lang="en-AU" dirty="0" err="1"/>
                  <a:t>dengan</a:t>
                </a:r>
                <a:r>
                  <a:rPr lang="en-AU" dirty="0"/>
                  <a:t> </a:t>
                </a:r>
                <a:r>
                  <a:rPr lang="en-AU" dirty="0" err="1"/>
                  <a:t>arus</a:t>
                </a:r>
                <a:r>
                  <a:rPr lang="en-AU" dirty="0"/>
                  <a:t> yang </a:t>
                </a:r>
                <a:r>
                  <a:rPr lang="en-AU" dirty="0" err="1"/>
                  <a:t>keluar</a:t>
                </a:r>
                <a:r>
                  <a:rPr lang="en-AU" dirty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AU" dirty="0"/>
                  <a:t> </a:t>
                </a:r>
                <a:r>
                  <a:rPr lang="en-AU" dirty="0" err="1"/>
                  <a:t>karena</a:t>
                </a:r>
                <a:r>
                  <a:rPr lang="en-AU" dirty="0"/>
                  <a:t> Ri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dari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opamp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sangat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besar</a:t>
                </a:r>
                <a:r>
                  <a:rPr lang="en-AU" baseline="0" dirty="0"/>
                  <a:t>, </a:t>
                </a:r>
                <a:r>
                  <a:rPr lang="en-AU" baseline="0" dirty="0" err="1"/>
                  <a:t>maka</a:t>
                </a:r>
                <a:r>
                  <a:rPr lang="en-AU" baseline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baseline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AU" b="0" i="1" baseline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AU" dirty="0"/>
                  <a:t>=0 </a:t>
                </a:r>
                <a:r>
                  <a:rPr lang="en-AU" dirty="0" err="1"/>
                  <a:t>sehingga</a:t>
                </a:r>
                <a:r>
                  <a:rPr lang="en-AU" baseline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baseline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AU" b="0" i="1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b="0" i="1" baseline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baseline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AU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AU" b="0" baseline="0" dirty="0"/>
              </a:p>
              <a:p>
                <a:endParaRPr lang="en-AU" dirty="0"/>
              </a:p>
              <a:p>
                <a:r>
                  <a:rPr lang="en-A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=(0−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dirty="0"/>
                  <a:t>=</a:t>
                </a:r>
                <a14:m>
                  <m:oMath xmlns:m="http://schemas.openxmlformats.org/officeDocument/2006/math"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AU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AU" dirty="0"/>
                  <a:t>/R1</a:t>
                </a:r>
                <a:r>
                  <a:rPr lang="en-AU" baseline="0" dirty="0"/>
                  <a:t> dan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A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A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AU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AU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b="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AU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AU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b="0" i="1" dirty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AU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sSub>
                      <m:sSubPr>
                        <m:ctrlPr>
                          <a:rPr lang="en-AU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AU" dirty="0"/>
                  <a:t> </a:t>
                </a:r>
                <a:r>
                  <a:rPr lang="en-AU" dirty="0" err="1"/>
                  <a:t>sehingga</a:t>
                </a:r>
                <a:r>
                  <a:rPr lang="en-AU" baseline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baseline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baseline="0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AU" b="0" i="1" baseline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AU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baseline="0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type m:val="skw"/>
                            <m:ctrlPr>
                              <a:rPr lang="en-AU" b="0" i="1" baseline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AU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b="0" i="1" baseline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AU" b="0" i="1" baseline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AU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b="0" i="1" baseline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AU" b="0" i="1" baseline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sSub>
                      <m:sSubPr>
                        <m:ctrlPr>
                          <a:rPr lang="en-AU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baseline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baseline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id-ID" dirty="0"/>
              </a:p>
              <a:p>
                <a:pPr/>
                <a:r>
                  <a:rPr lang="en-AU" dirty="0" err="1"/>
                  <a:t>Rangkaian</a:t>
                </a:r>
                <a:r>
                  <a:rPr lang="en-AU" dirty="0"/>
                  <a:t> </a:t>
                </a:r>
                <a:r>
                  <a:rPr lang="en-AU" dirty="0" err="1"/>
                  <a:t>diatas</a:t>
                </a:r>
                <a:r>
                  <a:rPr lang="en-AU" dirty="0"/>
                  <a:t> </a:t>
                </a:r>
                <a:r>
                  <a:rPr lang="en-AU" dirty="0" err="1"/>
                  <a:t>dimanakan</a:t>
                </a:r>
                <a:r>
                  <a:rPr lang="en-AU" dirty="0"/>
                  <a:t> </a:t>
                </a:r>
                <a:r>
                  <a:rPr lang="en-AU" dirty="0" err="1"/>
                  <a:t>penguat</a:t>
                </a:r>
                <a:r>
                  <a:rPr lang="en-AU" dirty="0"/>
                  <a:t> </a:t>
                </a:r>
                <a:r>
                  <a:rPr lang="en-AU" dirty="0" err="1"/>
                  <a:t>tidak</a:t>
                </a:r>
                <a:r>
                  <a:rPr lang="en-AU" dirty="0"/>
                  <a:t> </a:t>
                </a:r>
                <a:r>
                  <a:rPr lang="en-AU" dirty="0" err="1"/>
                  <a:t>membalik</a:t>
                </a:r>
                <a:r>
                  <a:rPr lang="en-AU" dirty="0"/>
                  <a:t> (non inverting amplifier)</a:t>
                </a:r>
                <a:endParaRPr lang="id-ID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AU" dirty="0"/>
                  <a:t>Pada </a:t>
                </a:r>
                <a:r>
                  <a:rPr lang="en-AU" dirty="0" err="1"/>
                  <a:t>rangkaian</a:t>
                </a:r>
                <a:r>
                  <a:rPr lang="en-AU" dirty="0"/>
                  <a:t> </a:t>
                </a:r>
                <a:r>
                  <a:rPr lang="en-AU" dirty="0" err="1"/>
                  <a:t>diatas</a:t>
                </a:r>
                <a:r>
                  <a:rPr lang="en-AU" dirty="0"/>
                  <a:t> input Vi </a:t>
                </a:r>
                <a:r>
                  <a:rPr lang="en-AU" dirty="0" err="1"/>
                  <a:t>dihubungkan</a:t>
                </a:r>
                <a:r>
                  <a:rPr lang="en-AU" dirty="0"/>
                  <a:t> </a:t>
                </a:r>
                <a:r>
                  <a:rPr lang="en-AU" dirty="0" err="1"/>
                  <a:t>dengan</a:t>
                </a:r>
                <a:r>
                  <a:rPr lang="en-AU" dirty="0"/>
                  <a:t> terminal V+ </a:t>
                </a:r>
                <a:r>
                  <a:rPr lang="en-AU" dirty="0" err="1"/>
                  <a:t>sedangakan</a:t>
                </a:r>
                <a:r>
                  <a:rPr lang="en-AU" dirty="0"/>
                  <a:t> </a:t>
                </a:r>
                <a:r>
                  <a:rPr lang="en-AU" dirty="0" err="1"/>
                  <a:t>ujung</a:t>
                </a:r>
                <a:r>
                  <a:rPr lang="en-AU" dirty="0"/>
                  <a:t> </a:t>
                </a:r>
                <a:r>
                  <a:rPr lang="en-AU" dirty="0" err="1"/>
                  <a:t>dari</a:t>
                </a:r>
                <a:r>
                  <a:rPr lang="en-AU" dirty="0"/>
                  <a:t> R1 </a:t>
                </a:r>
                <a:r>
                  <a:rPr lang="en-AU" dirty="0" err="1"/>
                  <a:t>dihubungkan</a:t>
                </a:r>
                <a:r>
                  <a:rPr lang="en-AU" dirty="0"/>
                  <a:t> </a:t>
                </a:r>
                <a:r>
                  <a:rPr lang="en-AU" dirty="0" err="1"/>
                  <a:t>dengan</a:t>
                </a:r>
                <a:r>
                  <a:rPr lang="en-AU" dirty="0"/>
                  <a:t> ground, </a:t>
                </a:r>
                <a:r>
                  <a:rPr lang="en-AU" dirty="0" err="1"/>
                  <a:t>seperti</a:t>
                </a:r>
                <a:r>
                  <a:rPr lang="en-AU" dirty="0"/>
                  <a:t> </a:t>
                </a:r>
                <a:r>
                  <a:rPr lang="en-AU" dirty="0" err="1"/>
                  <a:t>diketahui</a:t>
                </a:r>
                <a:r>
                  <a:rPr lang="en-AU" dirty="0"/>
                  <a:t> V+ =Vi </a:t>
                </a:r>
                <a:r>
                  <a:rPr lang="en-AU" dirty="0" err="1"/>
                  <a:t>karena</a:t>
                </a:r>
                <a:r>
                  <a:rPr lang="en-AU" dirty="0"/>
                  <a:t> V+ </a:t>
                </a:r>
                <a:r>
                  <a:rPr lang="en-AU" dirty="0" err="1"/>
                  <a:t>mendekati</a:t>
                </a:r>
                <a:r>
                  <a:rPr lang="en-AU" dirty="0"/>
                  <a:t> V- </a:t>
                </a:r>
                <a:r>
                  <a:rPr lang="en-AU" dirty="0" err="1"/>
                  <a:t>maka</a:t>
                </a:r>
                <a:r>
                  <a:rPr lang="en-AU" dirty="0"/>
                  <a:t> V- = Vi juga. </a:t>
                </a:r>
                <a:r>
                  <a:rPr lang="en-AU" dirty="0" err="1"/>
                  <a:t>Perhatikan</a:t>
                </a:r>
                <a:r>
                  <a:rPr lang="en-AU" dirty="0"/>
                  <a:t> pada </a:t>
                </a:r>
                <a:r>
                  <a:rPr lang="en-AU" dirty="0" err="1"/>
                  <a:t>simpul</a:t>
                </a:r>
                <a:r>
                  <a:rPr lang="en-AU" dirty="0"/>
                  <a:t> yang </a:t>
                </a:r>
                <a:r>
                  <a:rPr lang="en-AU" dirty="0" err="1"/>
                  <a:t>ada</a:t>
                </a:r>
                <a:r>
                  <a:rPr lang="en-AU" dirty="0"/>
                  <a:t> pada terminal V- </a:t>
                </a:r>
                <a:r>
                  <a:rPr lang="en-AU" dirty="0" err="1"/>
                  <a:t>berlaku</a:t>
                </a:r>
                <a:r>
                  <a:rPr lang="en-AU" dirty="0"/>
                  <a:t> </a:t>
                </a:r>
                <a:r>
                  <a:rPr lang="en-AU" dirty="0" err="1"/>
                  <a:t>persamaan</a:t>
                </a:r>
                <a:r>
                  <a:rPr lang="en-AU" dirty="0"/>
                  <a:t> KCL (</a:t>
                </a:r>
                <a:r>
                  <a:rPr lang="en-AU" dirty="0" err="1"/>
                  <a:t>jumlah</a:t>
                </a:r>
                <a:r>
                  <a:rPr lang="en-AU" dirty="0"/>
                  <a:t> </a:t>
                </a:r>
                <a:r>
                  <a:rPr lang="en-AU" dirty="0" err="1"/>
                  <a:t>arus</a:t>
                </a:r>
                <a:r>
                  <a:rPr lang="en-AU" dirty="0"/>
                  <a:t> yang </a:t>
                </a:r>
                <a:r>
                  <a:rPr lang="en-AU" dirty="0" err="1"/>
                  <a:t>masuk</a:t>
                </a:r>
                <a:r>
                  <a:rPr lang="en-AU" dirty="0"/>
                  <a:t> </a:t>
                </a:r>
                <a:r>
                  <a:rPr lang="en-AU" dirty="0" err="1"/>
                  <a:t>sama</a:t>
                </a:r>
                <a:r>
                  <a:rPr lang="en-AU" dirty="0"/>
                  <a:t> </a:t>
                </a:r>
                <a:r>
                  <a:rPr lang="en-AU" dirty="0" err="1"/>
                  <a:t>dengan</a:t>
                </a:r>
                <a:r>
                  <a:rPr lang="en-AU" dirty="0"/>
                  <a:t> </a:t>
                </a:r>
                <a:r>
                  <a:rPr lang="en-AU" dirty="0" err="1"/>
                  <a:t>arus</a:t>
                </a:r>
                <a:r>
                  <a:rPr lang="en-AU" dirty="0"/>
                  <a:t> yang </a:t>
                </a:r>
                <a:r>
                  <a:rPr lang="en-AU" dirty="0" err="1"/>
                  <a:t>keluar</a:t>
                </a:r>
                <a:r>
                  <a:rPr lang="en-AU" dirty="0"/>
                  <a:t>) </a:t>
                </a:r>
                <a:r>
                  <a:rPr lang="en-AU" b="0" i="0">
                    <a:latin typeface="Cambria Math" panose="02040503050406030204" pitchFamily="18" charset="0"/>
                  </a:rPr>
                  <a:t>𝑖_1=𝑖_2+𝑖_𝑖</a:t>
                </a:r>
                <a:r>
                  <a:rPr lang="en-AU" dirty="0"/>
                  <a:t> </a:t>
                </a:r>
                <a:r>
                  <a:rPr lang="en-AU" dirty="0" err="1"/>
                  <a:t>karena</a:t>
                </a:r>
                <a:r>
                  <a:rPr lang="en-AU" dirty="0"/>
                  <a:t> Ri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dari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opamp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sangat</a:t>
                </a:r>
                <a:r>
                  <a:rPr lang="en-AU" baseline="0" dirty="0"/>
                  <a:t> </a:t>
                </a:r>
                <a:r>
                  <a:rPr lang="en-AU" baseline="0" dirty="0" err="1"/>
                  <a:t>besar</a:t>
                </a:r>
                <a:r>
                  <a:rPr lang="en-AU" baseline="0" dirty="0"/>
                  <a:t>, </a:t>
                </a:r>
                <a:r>
                  <a:rPr lang="en-AU" baseline="0" dirty="0" err="1"/>
                  <a:t>maka</a:t>
                </a:r>
                <a:r>
                  <a:rPr lang="en-AU" baseline="0" dirty="0"/>
                  <a:t> </a:t>
                </a:r>
                <a:r>
                  <a:rPr lang="en-AU" b="0" i="0" baseline="0">
                    <a:latin typeface="Cambria Math" panose="02040503050406030204" pitchFamily="18" charset="0"/>
                  </a:rPr>
                  <a:t>𝑖_𝑖</a:t>
                </a:r>
                <a:r>
                  <a:rPr lang="en-AU" dirty="0"/>
                  <a:t>=0 </a:t>
                </a:r>
                <a:r>
                  <a:rPr lang="en-AU" dirty="0" err="1"/>
                  <a:t>sehingga</a:t>
                </a:r>
                <a:r>
                  <a:rPr lang="en-AU" baseline="0" dirty="0"/>
                  <a:t> </a:t>
                </a:r>
                <a:r>
                  <a:rPr lang="en-AU" b="0" i="0" baseline="0">
                    <a:latin typeface="Cambria Math" panose="02040503050406030204" pitchFamily="18" charset="0"/>
                  </a:rPr>
                  <a:t>𝑖_1=𝑖_2</a:t>
                </a:r>
                <a:endParaRPr lang="en-AU" b="0" baseline="0" dirty="0"/>
              </a:p>
              <a:p>
                <a:endParaRPr lang="en-AU" dirty="0"/>
              </a:p>
              <a:p>
                <a:r>
                  <a:rPr lang="en-AU" dirty="0"/>
                  <a:t> </a:t>
                </a:r>
                <a:r>
                  <a:rPr lang="en-AU" b="0" i="0">
                    <a:latin typeface="Cambria Math" panose="02040503050406030204" pitchFamily="18" charset="0"/>
                  </a:rPr>
                  <a:t>𝑖_1=(0−𝑉_𝑖)/𝑅_1</a:t>
                </a:r>
                <a:r>
                  <a:rPr lang="en-AU" dirty="0"/>
                  <a:t>=</a:t>
                </a:r>
                <a:r>
                  <a:rPr lang="en-AU" b="0" i="0" dirty="0">
                    <a:latin typeface="Cambria Math" panose="02040503050406030204" pitchFamily="18" charset="0"/>
                  </a:rPr>
                  <a:t>−𝑉_𝑖</a:t>
                </a:r>
                <a:r>
                  <a:rPr lang="en-AU" dirty="0"/>
                  <a:t>/R1</a:t>
                </a:r>
                <a:r>
                  <a:rPr lang="en-AU" baseline="0" dirty="0"/>
                  <a:t> dan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AU" b="0" i="0">
                    <a:latin typeface="Cambria Math" panose="02040503050406030204" pitchFamily="18" charset="0"/>
                  </a:rPr>
                  <a:t>𝑉</a:t>
                </a:r>
                <a:r>
                  <a:rPr lang="id-ID" b="0" i="0">
                    <a:latin typeface="Cambria Math" panose="02040503050406030204" pitchFamily="18" charset="0"/>
                  </a:rPr>
                  <a:t>_</a:t>
                </a:r>
                <a:r>
                  <a:rPr lang="en-AU" b="0" i="0">
                    <a:latin typeface="Cambria Math" panose="02040503050406030204" pitchFamily="18" charset="0"/>
                  </a:rPr>
                  <a:t>0=𝑉_−−𝑖_1 𝑅_2,</a:t>
                </a:r>
                <a:r>
                  <a:rPr lang="en-AU" dirty="0"/>
                  <a:t> </a:t>
                </a:r>
                <a:r>
                  <a:rPr lang="en-AU" b="0" i="0">
                    <a:latin typeface="Cambria Math" panose="02040503050406030204" pitchFamily="18" charset="0"/>
                  </a:rPr>
                  <a:t>𝑉</a:t>
                </a:r>
                <a:r>
                  <a:rPr lang="id-ID" b="0" i="0">
                    <a:latin typeface="Cambria Math" panose="02040503050406030204" pitchFamily="18" charset="0"/>
                  </a:rPr>
                  <a:t>_</a:t>
                </a:r>
                <a:r>
                  <a:rPr lang="en-AU" b="0" i="0">
                    <a:latin typeface="Cambria Math" panose="02040503050406030204" pitchFamily="18" charset="0"/>
                  </a:rPr>
                  <a:t>0=𝑉_+−𝑖_1 𝑅_2,</a:t>
                </a:r>
                <a:r>
                  <a:rPr lang="en-AU" dirty="0"/>
                  <a:t> </a:t>
                </a:r>
                <a:r>
                  <a:rPr lang="en-AU" b="0" i="0" dirty="0">
                    <a:latin typeface="Cambria Math" panose="02040503050406030204" pitchFamily="18" charset="0"/>
                  </a:rPr>
                  <a:t>𝑉_𝑜=𝑉_𝑖−(−𝑉_𝑖/𝑅_1 ) 𝑅_2</a:t>
                </a:r>
                <a:r>
                  <a:rPr lang="en-AU" dirty="0"/>
                  <a:t> </a:t>
                </a:r>
                <a:r>
                  <a:rPr lang="en-AU" dirty="0" err="1"/>
                  <a:t>sehingga</a:t>
                </a:r>
                <a:r>
                  <a:rPr lang="en-AU" baseline="0" dirty="0"/>
                  <a:t> </a:t>
                </a:r>
                <a:r>
                  <a:rPr lang="en-AU" b="0" i="0" baseline="0">
                    <a:latin typeface="Cambria Math" panose="02040503050406030204" pitchFamily="18" charset="0"/>
                  </a:rPr>
                  <a:t>𝑉_𝑜=(1+𝑅_2⁄𝑅_1 ) 𝑉_𝑖</a:t>
                </a:r>
                <a:endParaRPr lang="id-ID" dirty="0"/>
              </a:p>
              <a:p>
                <a:pPr/>
                <a:r>
                  <a:rPr lang="en-AU" dirty="0" err="1"/>
                  <a:t>Rangkaian</a:t>
                </a:r>
                <a:r>
                  <a:rPr lang="en-AU" dirty="0"/>
                  <a:t> </a:t>
                </a:r>
                <a:r>
                  <a:rPr lang="en-AU" dirty="0" err="1"/>
                  <a:t>diatas</a:t>
                </a:r>
                <a:r>
                  <a:rPr lang="en-AU" dirty="0"/>
                  <a:t> </a:t>
                </a:r>
                <a:r>
                  <a:rPr lang="en-AU" dirty="0" err="1"/>
                  <a:t>dimanakan</a:t>
                </a:r>
                <a:r>
                  <a:rPr lang="en-AU" dirty="0"/>
                  <a:t> </a:t>
                </a:r>
                <a:r>
                  <a:rPr lang="en-AU" dirty="0" err="1"/>
                  <a:t>penguat</a:t>
                </a:r>
                <a:r>
                  <a:rPr lang="en-AU" dirty="0"/>
                  <a:t> </a:t>
                </a:r>
                <a:r>
                  <a:rPr lang="en-AU" dirty="0" err="1"/>
                  <a:t>tidak</a:t>
                </a:r>
                <a:r>
                  <a:rPr lang="en-AU" dirty="0"/>
                  <a:t> </a:t>
                </a:r>
                <a:r>
                  <a:rPr lang="en-AU" dirty="0" err="1"/>
                  <a:t>membalik</a:t>
                </a:r>
                <a:r>
                  <a:rPr lang="en-AU" dirty="0"/>
                  <a:t> (non inverting amplifier)</a:t>
                </a:r>
                <a:endParaRPr lang="id-ID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353BF-11C6-4603-A2D6-3C084F03B2C0}" type="slidenum">
              <a:rPr lang="id-ID" smtClean="0"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8228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Anda bias </a:t>
            </a:r>
            <a:r>
              <a:rPr lang="en-AU" dirty="0" err="1"/>
              <a:t>menggambarkan</a:t>
            </a:r>
            <a:r>
              <a:rPr lang="en-AU" dirty="0"/>
              <a:t> </a:t>
            </a:r>
            <a:r>
              <a:rPr lang="en-AU" dirty="0" err="1"/>
              <a:t>rangakaian</a:t>
            </a:r>
            <a:r>
              <a:rPr lang="en-AU" dirty="0"/>
              <a:t> </a:t>
            </a:r>
            <a:r>
              <a:rPr lang="en-AU" dirty="0" err="1"/>
              <a:t>penguat</a:t>
            </a:r>
            <a:r>
              <a:rPr lang="en-AU" dirty="0"/>
              <a:t> non inverting </a:t>
            </a:r>
            <a:r>
              <a:rPr lang="en-AU" dirty="0" err="1"/>
              <a:t>dengan</a:t>
            </a:r>
            <a:r>
              <a:rPr lang="en-AU" dirty="0"/>
              <a:t> 4 </a:t>
            </a:r>
            <a:r>
              <a:rPr lang="en-AU" dirty="0" err="1"/>
              <a:t>gbr</a:t>
            </a:r>
            <a:r>
              <a:rPr lang="en-AU" dirty="0"/>
              <a:t> </a:t>
            </a:r>
            <a:r>
              <a:rPr lang="en-AU" dirty="0" err="1"/>
              <a:t>diatas</a:t>
            </a:r>
            <a:r>
              <a:rPr lang="en-AU" dirty="0"/>
              <a:t>…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353BF-11C6-4603-A2D6-3C084F03B2C0}" type="slidenum">
              <a:rPr lang="id-ID" smtClean="0"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3799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AU" dirty="0"/>
                  <a:t>Apabila pada </a:t>
                </a:r>
                <a:r>
                  <a:rPr lang="en-AU" dirty="0" err="1"/>
                  <a:t>rangkaian</a:t>
                </a:r>
                <a:r>
                  <a:rPr lang="en-AU" dirty="0"/>
                  <a:t> </a:t>
                </a:r>
                <a:r>
                  <a:rPr lang="en-AU" dirty="0" err="1"/>
                  <a:t>penguat</a:t>
                </a:r>
                <a:r>
                  <a:rPr lang="en-AU" dirty="0"/>
                  <a:t> non inverting, R1 </a:t>
                </a:r>
                <a:r>
                  <a:rPr lang="en-AU" dirty="0" err="1"/>
                  <a:t>menjadi</a:t>
                </a:r>
                <a:r>
                  <a:rPr lang="en-AU" dirty="0"/>
                  <a:t> open circuit dan R2 </a:t>
                </a:r>
                <a:r>
                  <a:rPr lang="en-AU" dirty="0" err="1"/>
                  <a:t>menjadi</a:t>
                </a:r>
                <a:r>
                  <a:rPr lang="en-AU" dirty="0"/>
                  <a:t> short circuit </a:t>
                </a:r>
                <a:r>
                  <a:rPr lang="en-AU" dirty="0" err="1"/>
                  <a:t>sehingga</a:t>
                </a:r>
                <a:r>
                  <a:rPr lang="en-AU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type m:val="lin"/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AU" dirty="0"/>
                  <a:t> </a:t>
                </a:r>
                <a:r>
                  <a:rPr lang="en-AU" dirty="0" err="1"/>
                  <a:t>menjadi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=(1)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AU" dirty="0"/>
                  <a:t> </a:t>
                </a:r>
                <a:r>
                  <a:rPr lang="en-AU" dirty="0" err="1"/>
                  <a:t>coba</a:t>
                </a:r>
                <a:r>
                  <a:rPr lang="en-AU" dirty="0"/>
                  <a:t> </a:t>
                </a:r>
                <a:r>
                  <a:rPr lang="en-AU" dirty="0" err="1"/>
                  <a:t>anda</a:t>
                </a:r>
                <a:r>
                  <a:rPr lang="en-AU" dirty="0"/>
                  <a:t> </a:t>
                </a:r>
                <a:r>
                  <a:rPr lang="en-AU" dirty="0" err="1"/>
                  <a:t>jelaskan</a:t>
                </a:r>
                <a:r>
                  <a:rPr lang="en-AU" dirty="0"/>
                  <a:t> </a:t>
                </a:r>
                <a:r>
                  <a:rPr lang="en-AU" dirty="0" err="1"/>
                  <a:t>kenapa</a:t>
                </a:r>
                <a:r>
                  <a:rPr lang="en-AU" dirty="0"/>
                  <a:t>? </a:t>
                </a:r>
              </a:p>
              <a:p>
                <a:r>
                  <a:rPr lang="en-AU" dirty="0" err="1"/>
                  <a:t>Rangakaian</a:t>
                </a:r>
                <a:r>
                  <a:rPr lang="en-AU" dirty="0"/>
                  <a:t> </a:t>
                </a:r>
                <a:r>
                  <a:rPr lang="en-AU" dirty="0" err="1"/>
                  <a:t>ini</a:t>
                </a:r>
                <a:r>
                  <a:rPr lang="en-AU" dirty="0"/>
                  <a:t> </a:t>
                </a:r>
                <a:r>
                  <a:rPr lang="en-AU" dirty="0" err="1"/>
                  <a:t>dinamakan</a:t>
                </a:r>
                <a:r>
                  <a:rPr lang="en-AU" dirty="0"/>
                  <a:t> </a:t>
                </a:r>
                <a:r>
                  <a:rPr lang="en-AU" dirty="0" err="1"/>
                  <a:t>dengan</a:t>
                </a:r>
                <a:r>
                  <a:rPr lang="en-AU" dirty="0"/>
                  <a:t> </a:t>
                </a:r>
                <a:r>
                  <a:rPr lang="en-AU" dirty="0" err="1"/>
                  <a:t>rangkaian</a:t>
                </a:r>
                <a:r>
                  <a:rPr lang="en-AU" dirty="0"/>
                  <a:t> buffer </a:t>
                </a:r>
                <a:r>
                  <a:rPr lang="en-AU" dirty="0" err="1"/>
                  <a:t>atau</a:t>
                </a:r>
                <a:r>
                  <a:rPr lang="en-AU" dirty="0"/>
                  <a:t> voltage follower</a:t>
                </a:r>
                <a:endParaRPr lang="id-ID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AU" dirty="0"/>
                  <a:t>Apabila pada </a:t>
                </a:r>
                <a:r>
                  <a:rPr lang="en-AU" dirty="0" err="1"/>
                  <a:t>rangkaian</a:t>
                </a:r>
                <a:r>
                  <a:rPr lang="en-AU" dirty="0"/>
                  <a:t> </a:t>
                </a:r>
                <a:r>
                  <a:rPr lang="en-AU" dirty="0" err="1"/>
                  <a:t>penguat</a:t>
                </a:r>
                <a:r>
                  <a:rPr lang="en-AU" dirty="0"/>
                  <a:t> non inverting, R1 </a:t>
                </a:r>
                <a:r>
                  <a:rPr lang="en-AU" dirty="0" err="1"/>
                  <a:t>menjadi</a:t>
                </a:r>
                <a:r>
                  <a:rPr lang="en-AU" dirty="0"/>
                  <a:t> open circuit dan R2 </a:t>
                </a:r>
                <a:r>
                  <a:rPr lang="en-AU" dirty="0" err="1"/>
                  <a:t>menjadi</a:t>
                </a:r>
                <a:r>
                  <a:rPr lang="en-AU" dirty="0"/>
                  <a:t> short circuit </a:t>
                </a:r>
                <a:r>
                  <a:rPr lang="en-AU" dirty="0" err="1"/>
                  <a:t>sehingga</a:t>
                </a:r>
                <a:r>
                  <a:rPr lang="en-AU" dirty="0"/>
                  <a:t>  </a:t>
                </a:r>
                <a:r>
                  <a:rPr lang="en-AU" b="0" i="0">
                    <a:latin typeface="Cambria Math" panose="02040503050406030204" pitchFamily="18" charset="0"/>
                  </a:rPr>
                  <a:t>𝑉_𝑜=(1+𝑅_2∕𝑅_1 ) 𝑉_𝑖</a:t>
                </a:r>
                <a:r>
                  <a:rPr lang="en-AU" dirty="0"/>
                  <a:t> </a:t>
                </a:r>
                <a:r>
                  <a:rPr lang="en-AU" dirty="0" err="1"/>
                  <a:t>menjadi</a:t>
                </a:r>
                <a:r>
                  <a:rPr lang="en-AU" dirty="0"/>
                  <a:t> </a:t>
                </a:r>
                <a:r>
                  <a:rPr lang="en-AU" b="0" i="0">
                    <a:latin typeface="Cambria Math" panose="02040503050406030204" pitchFamily="18" charset="0"/>
                  </a:rPr>
                  <a:t>𝑉_𝑜=(1)𝑉_𝑖</a:t>
                </a:r>
                <a:r>
                  <a:rPr lang="en-AU" dirty="0"/>
                  <a:t> </a:t>
                </a:r>
                <a:r>
                  <a:rPr lang="en-AU" dirty="0" err="1"/>
                  <a:t>coba</a:t>
                </a:r>
                <a:r>
                  <a:rPr lang="en-AU" dirty="0"/>
                  <a:t> </a:t>
                </a:r>
                <a:r>
                  <a:rPr lang="en-AU" dirty="0" err="1"/>
                  <a:t>anda</a:t>
                </a:r>
                <a:r>
                  <a:rPr lang="en-AU" dirty="0"/>
                  <a:t> </a:t>
                </a:r>
                <a:r>
                  <a:rPr lang="en-AU" dirty="0" err="1"/>
                  <a:t>jelaskan</a:t>
                </a:r>
                <a:r>
                  <a:rPr lang="en-AU" dirty="0"/>
                  <a:t> </a:t>
                </a:r>
                <a:r>
                  <a:rPr lang="en-AU" dirty="0" err="1"/>
                  <a:t>kenapa</a:t>
                </a:r>
                <a:r>
                  <a:rPr lang="en-AU" dirty="0"/>
                  <a:t>? </a:t>
                </a:r>
              </a:p>
              <a:p>
                <a:r>
                  <a:rPr lang="en-AU" dirty="0" err="1"/>
                  <a:t>Rangakaian</a:t>
                </a:r>
                <a:r>
                  <a:rPr lang="en-AU" dirty="0"/>
                  <a:t> </a:t>
                </a:r>
                <a:r>
                  <a:rPr lang="en-AU" dirty="0" err="1"/>
                  <a:t>ini</a:t>
                </a:r>
                <a:r>
                  <a:rPr lang="en-AU" dirty="0"/>
                  <a:t> </a:t>
                </a:r>
                <a:r>
                  <a:rPr lang="en-AU" dirty="0" err="1"/>
                  <a:t>dinamakan</a:t>
                </a:r>
                <a:r>
                  <a:rPr lang="en-AU" dirty="0"/>
                  <a:t> </a:t>
                </a:r>
                <a:r>
                  <a:rPr lang="en-AU" dirty="0" err="1"/>
                  <a:t>dengan</a:t>
                </a:r>
                <a:r>
                  <a:rPr lang="en-AU" dirty="0"/>
                  <a:t> </a:t>
                </a:r>
                <a:r>
                  <a:rPr lang="en-AU" dirty="0" err="1"/>
                  <a:t>rangkaian</a:t>
                </a:r>
                <a:r>
                  <a:rPr lang="en-AU" dirty="0"/>
                  <a:t> buffer </a:t>
                </a:r>
                <a:r>
                  <a:rPr lang="en-AU" dirty="0" err="1"/>
                  <a:t>atau</a:t>
                </a:r>
                <a:r>
                  <a:rPr lang="en-AU" dirty="0"/>
                  <a:t> voltage follower</a:t>
                </a:r>
                <a:endParaRPr lang="id-ID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353BF-11C6-4603-A2D6-3C084F03B2C0}" type="slidenum">
              <a:rPr lang="id-ID" smtClean="0"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041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Pada </a:t>
            </a:r>
            <a:r>
              <a:rPr lang="en-AU" dirty="0" err="1"/>
              <a:t>gambar</a:t>
            </a:r>
            <a:r>
              <a:rPr lang="en-AU" dirty="0"/>
              <a:t> </a:t>
            </a:r>
            <a:r>
              <a:rPr lang="en-AU" dirty="0" err="1"/>
              <a:t>kedua</a:t>
            </a:r>
            <a:r>
              <a:rPr lang="en-AU" dirty="0"/>
              <a:t> </a:t>
            </a:r>
            <a:r>
              <a:rPr lang="en-AU" dirty="0" err="1"/>
              <a:t>adalah</a:t>
            </a:r>
            <a:r>
              <a:rPr lang="en-AU" dirty="0"/>
              <a:t> </a:t>
            </a:r>
            <a:r>
              <a:rPr lang="en-AU" dirty="0" err="1"/>
              <a:t>merupakan</a:t>
            </a:r>
            <a:r>
              <a:rPr lang="en-AU" dirty="0"/>
              <a:t> </a:t>
            </a:r>
            <a:r>
              <a:rPr lang="en-AU" dirty="0" err="1"/>
              <a:t>pemodelan</a:t>
            </a:r>
            <a:r>
              <a:rPr lang="en-AU" dirty="0"/>
              <a:t> </a:t>
            </a:r>
            <a:r>
              <a:rPr lang="en-AU" dirty="0" err="1"/>
              <a:t>dari</a:t>
            </a:r>
            <a:r>
              <a:rPr lang="en-AU" dirty="0"/>
              <a:t> Op-amp, </a:t>
            </a:r>
            <a:r>
              <a:rPr lang="en-AU" dirty="0" err="1"/>
              <a:t>dimana</a:t>
            </a:r>
            <a:r>
              <a:rPr lang="en-AU" dirty="0"/>
              <a:t> </a:t>
            </a:r>
            <a:r>
              <a:rPr lang="en-AU" dirty="0" err="1"/>
              <a:t>terdapat</a:t>
            </a:r>
            <a:r>
              <a:rPr lang="en-AU" dirty="0"/>
              <a:t> </a:t>
            </a:r>
            <a:r>
              <a:rPr lang="en-AU" dirty="0" err="1"/>
              <a:t>tengan</a:t>
            </a:r>
            <a:r>
              <a:rPr lang="en-AU" dirty="0"/>
              <a:t> Vi yang </a:t>
            </a:r>
            <a:r>
              <a:rPr lang="en-AU" dirty="0" err="1"/>
              <a:t>merupakan</a:t>
            </a:r>
            <a:r>
              <a:rPr lang="en-AU" dirty="0"/>
              <a:t> </a:t>
            </a:r>
            <a:r>
              <a:rPr lang="en-AU" dirty="0" err="1"/>
              <a:t>selisih</a:t>
            </a:r>
            <a:r>
              <a:rPr lang="en-AU" dirty="0"/>
              <a:t> </a:t>
            </a:r>
            <a:r>
              <a:rPr lang="en-AU" dirty="0" err="1"/>
              <a:t>tegangan</a:t>
            </a:r>
            <a:r>
              <a:rPr lang="en-AU" dirty="0"/>
              <a:t> </a:t>
            </a:r>
            <a:r>
              <a:rPr lang="en-AU" dirty="0" err="1"/>
              <a:t>antara</a:t>
            </a:r>
            <a:r>
              <a:rPr lang="en-AU" dirty="0"/>
              <a:t> Terminal + (Non Inverting/non </a:t>
            </a:r>
            <a:r>
              <a:rPr lang="en-AU" dirty="0" err="1"/>
              <a:t>pembalik</a:t>
            </a:r>
            <a:r>
              <a:rPr lang="en-AU" dirty="0"/>
              <a:t>) dan Terminal – (Inverting/</a:t>
            </a:r>
            <a:r>
              <a:rPr lang="en-AU" dirty="0" err="1"/>
              <a:t>pembalik</a:t>
            </a:r>
            <a:r>
              <a:rPr lang="en-AU" dirty="0"/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Ri </a:t>
            </a:r>
            <a:r>
              <a:rPr lang="en-AU" dirty="0" err="1"/>
              <a:t>adalah</a:t>
            </a:r>
            <a:r>
              <a:rPr lang="en-AU" dirty="0"/>
              <a:t> </a:t>
            </a:r>
            <a:r>
              <a:rPr lang="en-AU" dirty="0" err="1"/>
              <a:t>tahanan</a:t>
            </a:r>
            <a:r>
              <a:rPr lang="en-AU" dirty="0"/>
              <a:t> </a:t>
            </a:r>
            <a:r>
              <a:rPr lang="en-AU" dirty="0" err="1"/>
              <a:t>dalam</a:t>
            </a:r>
            <a:r>
              <a:rPr lang="en-AU" dirty="0"/>
              <a:t> Input dan Ro </a:t>
            </a:r>
            <a:r>
              <a:rPr lang="en-AU" dirty="0" err="1"/>
              <a:t>adalah</a:t>
            </a:r>
            <a:r>
              <a:rPr lang="en-AU" dirty="0"/>
              <a:t> </a:t>
            </a:r>
            <a:r>
              <a:rPr lang="en-AU" dirty="0" err="1"/>
              <a:t>tahanan</a:t>
            </a:r>
            <a:r>
              <a:rPr lang="en-AU" dirty="0"/>
              <a:t> output </a:t>
            </a:r>
            <a:r>
              <a:rPr lang="en-AU" dirty="0" err="1"/>
              <a:t>dalam</a:t>
            </a:r>
            <a:r>
              <a:rPr lang="en-AU" dirty="0"/>
              <a:t> </a:t>
            </a:r>
            <a:r>
              <a:rPr lang="en-AU" dirty="0" err="1"/>
              <a:t>kondisi</a:t>
            </a:r>
            <a:r>
              <a:rPr lang="en-AU" dirty="0"/>
              <a:t> ideal </a:t>
            </a:r>
            <a:r>
              <a:rPr lang="en-AU" dirty="0" err="1"/>
              <a:t>maka</a:t>
            </a:r>
            <a:r>
              <a:rPr lang="en-AU" dirty="0"/>
              <a:t> Ri </a:t>
            </a:r>
            <a:r>
              <a:rPr lang="en-AU" dirty="0" err="1"/>
              <a:t>adalah</a:t>
            </a:r>
            <a:r>
              <a:rPr lang="en-AU" dirty="0"/>
              <a:t> open circuit </a:t>
            </a:r>
            <a:r>
              <a:rPr lang="en-AU" dirty="0" err="1"/>
              <a:t>karena</a:t>
            </a:r>
            <a:r>
              <a:rPr lang="en-AU" dirty="0"/>
              <a:t> </a:t>
            </a:r>
            <a:r>
              <a:rPr lang="en-AU" dirty="0" err="1"/>
              <a:t>mempunyai</a:t>
            </a:r>
            <a:r>
              <a:rPr lang="en-AU" dirty="0"/>
              <a:t> </a:t>
            </a:r>
            <a:r>
              <a:rPr lang="en-AU" dirty="0" err="1"/>
              <a:t>resistansi</a:t>
            </a:r>
            <a:r>
              <a:rPr lang="en-AU" dirty="0"/>
              <a:t> yang </a:t>
            </a:r>
            <a:r>
              <a:rPr lang="en-AU" dirty="0" err="1"/>
              <a:t>besar</a:t>
            </a:r>
            <a:r>
              <a:rPr lang="en-AU" dirty="0"/>
              <a:t>, </a:t>
            </a:r>
            <a:r>
              <a:rPr lang="en-AU" dirty="0" err="1"/>
              <a:t>Sedangkan</a:t>
            </a:r>
            <a:r>
              <a:rPr lang="en-AU" dirty="0"/>
              <a:t> Ro pd </a:t>
            </a:r>
            <a:r>
              <a:rPr lang="en-AU" dirty="0" err="1"/>
              <a:t>kondisi</a:t>
            </a:r>
            <a:r>
              <a:rPr lang="en-AU" dirty="0"/>
              <a:t> ideal </a:t>
            </a:r>
            <a:r>
              <a:rPr lang="en-AU" dirty="0" err="1"/>
              <a:t>dianggap</a:t>
            </a:r>
            <a:r>
              <a:rPr lang="en-AU" dirty="0"/>
              <a:t> short circuit </a:t>
            </a:r>
            <a:r>
              <a:rPr lang="en-AU" dirty="0" err="1"/>
              <a:t>karena</a:t>
            </a:r>
            <a:r>
              <a:rPr lang="en-AU" dirty="0"/>
              <a:t> </a:t>
            </a:r>
            <a:r>
              <a:rPr lang="en-AU" dirty="0" err="1"/>
              <a:t>nilai</a:t>
            </a:r>
            <a:r>
              <a:rPr lang="en-AU" dirty="0"/>
              <a:t> </a:t>
            </a:r>
            <a:r>
              <a:rPr lang="en-AU" dirty="0" err="1"/>
              <a:t>resistansi</a:t>
            </a:r>
            <a:r>
              <a:rPr lang="en-AU" dirty="0"/>
              <a:t> yang </a:t>
            </a:r>
            <a:r>
              <a:rPr lang="en-AU" dirty="0" err="1"/>
              <a:t>kecil</a:t>
            </a: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err="1"/>
              <a:t>Sumber</a:t>
            </a:r>
            <a:r>
              <a:rPr lang="en-AU" dirty="0"/>
              <a:t> </a:t>
            </a:r>
            <a:r>
              <a:rPr lang="en-AU" dirty="0" err="1"/>
              <a:t>Arus</a:t>
            </a:r>
            <a:r>
              <a:rPr lang="en-AU" dirty="0"/>
              <a:t> </a:t>
            </a:r>
            <a:r>
              <a:rPr lang="en-AU" dirty="0" err="1"/>
              <a:t>AvVi</a:t>
            </a:r>
            <a:r>
              <a:rPr lang="en-AU" dirty="0"/>
              <a:t> </a:t>
            </a:r>
            <a:r>
              <a:rPr lang="en-AU" dirty="0" err="1"/>
              <a:t>dimana</a:t>
            </a:r>
            <a:r>
              <a:rPr lang="en-AU" dirty="0"/>
              <a:t> Av </a:t>
            </a:r>
            <a:r>
              <a:rPr lang="en-AU" dirty="0" err="1"/>
              <a:t>merupakan</a:t>
            </a:r>
            <a:r>
              <a:rPr lang="en-AU" dirty="0"/>
              <a:t> </a:t>
            </a:r>
            <a:r>
              <a:rPr lang="en-AU" dirty="0" err="1"/>
              <a:t>penguatan</a:t>
            </a:r>
            <a:r>
              <a:rPr lang="en-AU" dirty="0"/>
              <a:t> </a:t>
            </a:r>
            <a:r>
              <a:rPr lang="en-AU" dirty="0" err="1"/>
              <a:t>dari</a:t>
            </a:r>
            <a:r>
              <a:rPr lang="en-AU" dirty="0"/>
              <a:t> </a:t>
            </a:r>
            <a:r>
              <a:rPr lang="en-AU" dirty="0" err="1"/>
              <a:t>opamp</a:t>
            </a:r>
            <a:r>
              <a:rPr lang="en-AU" dirty="0"/>
              <a:t> pada </a:t>
            </a:r>
            <a:r>
              <a:rPr lang="en-AU" dirty="0" err="1"/>
              <a:t>saat</a:t>
            </a:r>
            <a:r>
              <a:rPr lang="en-AU" dirty="0"/>
              <a:t> </a:t>
            </a:r>
            <a:r>
              <a:rPr lang="en-AU" dirty="0" err="1"/>
              <a:t>kondisi</a:t>
            </a:r>
            <a:r>
              <a:rPr lang="en-AU" dirty="0"/>
              <a:t> open circuit yang </a:t>
            </a:r>
            <a:r>
              <a:rPr lang="en-AU" dirty="0" err="1"/>
              <a:t>nilai</a:t>
            </a:r>
            <a:r>
              <a:rPr lang="en-AU" dirty="0"/>
              <a:t> </a:t>
            </a:r>
            <a:r>
              <a:rPr lang="en-AU" dirty="0" err="1"/>
              <a:t>nya</a:t>
            </a:r>
            <a:r>
              <a:rPr lang="en-AU" dirty="0"/>
              <a:t> </a:t>
            </a:r>
            <a:r>
              <a:rPr lang="en-AU" dirty="0" err="1"/>
              <a:t>sangat</a:t>
            </a:r>
            <a:r>
              <a:rPr lang="en-AU" dirty="0"/>
              <a:t> </a:t>
            </a:r>
            <a:r>
              <a:rPr lang="en-AU" dirty="0" err="1"/>
              <a:t>besar</a:t>
            </a:r>
            <a:r>
              <a:rPr lang="en-AU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err="1"/>
              <a:t>Kondisi</a:t>
            </a:r>
            <a:r>
              <a:rPr lang="en-AU" dirty="0"/>
              <a:t> </a:t>
            </a:r>
            <a:r>
              <a:rPr lang="en-AU" dirty="0" err="1"/>
              <a:t>idel</a:t>
            </a:r>
            <a:r>
              <a:rPr lang="en-AU" dirty="0"/>
              <a:t> </a:t>
            </a:r>
            <a:r>
              <a:rPr lang="en-AU" dirty="0" err="1"/>
              <a:t>ini</a:t>
            </a:r>
            <a:r>
              <a:rPr lang="en-AU" dirty="0"/>
              <a:t> yang </a:t>
            </a:r>
            <a:r>
              <a:rPr lang="en-AU" dirty="0" err="1"/>
              <a:t>akan</a:t>
            </a:r>
            <a:r>
              <a:rPr lang="en-AU" dirty="0"/>
              <a:t> </a:t>
            </a:r>
            <a:r>
              <a:rPr lang="en-AU" dirty="0" err="1"/>
              <a:t>digunakan</a:t>
            </a:r>
            <a:r>
              <a:rPr lang="en-AU" dirty="0"/>
              <a:t> </a:t>
            </a:r>
            <a:r>
              <a:rPr lang="en-AU" dirty="0" err="1"/>
              <a:t>untuk</a:t>
            </a:r>
            <a:r>
              <a:rPr lang="en-AU" dirty="0"/>
              <a:t> Analisa </a:t>
            </a:r>
            <a:r>
              <a:rPr lang="en-AU" dirty="0" err="1"/>
              <a:t>rangkaian</a:t>
            </a:r>
            <a:r>
              <a:rPr lang="en-AU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353BF-11C6-4603-A2D6-3C084F03B2C0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9728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err="1"/>
              <a:t>Tegangan</a:t>
            </a:r>
            <a:r>
              <a:rPr lang="en-AU" dirty="0"/>
              <a:t> output(Vo) </a:t>
            </a:r>
            <a:r>
              <a:rPr lang="en-AU" dirty="0" err="1"/>
              <a:t>dibatasi</a:t>
            </a:r>
            <a:r>
              <a:rPr lang="en-AU" dirty="0"/>
              <a:t> di –</a:t>
            </a:r>
            <a:r>
              <a:rPr lang="en-AU" dirty="0" err="1"/>
              <a:t>Vsaturation</a:t>
            </a:r>
            <a:r>
              <a:rPr lang="en-AU" dirty="0"/>
              <a:t> (-</a:t>
            </a:r>
            <a:r>
              <a:rPr lang="en-AU" dirty="0" err="1"/>
              <a:t>Vsat</a:t>
            </a:r>
            <a:r>
              <a:rPr lang="en-AU" dirty="0"/>
              <a:t>) </a:t>
            </a:r>
            <a:r>
              <a:rPr lang="en-AU" dirty="0" err="1"/>
              <a:t>sampai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+</a:t>
            </a:r>
            <a:r>
              <a:rPr lang="en-AU" dirty="0" err="1"/>
              <a:t>Vsaturation</a:t>
            </a:r>
            <a:r>
              <a:rPr lang="en-AU" dirty="0"/>
              <a:t> (+</a:t>
            </a:r>
            <a:r>
              <a:rPr lang="en-AU" dirty="0" err="1"/>
              <a:t>Vsat</a:t>
            </a:r>
            <a:r>
              <a:rPr lang="en-AU" dirty="0"/>
              <a:t>) </a:t>
            </a:r>
            <a:r>
              <a:rPr lang="en-AU" dirty="0" err="1"/>
              <a:t>dimana</a:t>
            </a:r>
            <a:r>
              <a:rPr lang="en-AU" dirty="0"/>
              <a:t> </a:t>
            </a:r>
            <a:r>
              <a:rPr lang="en-AU" dirty="0" err="1"/>
              <a:t>Vsaturation</a:t>
            </a:r>
            <a:r>
              <a:rPr lang="en-AU" dirty="0"/>
              <a:t> </a:t>
            </a:r>
            <a:r>
              <a:rPr lang="en-AU" dirty="0" err="1"/>
              <a:t>mendekati</a:t>
            </a:r>
            <a:r>
              <a:rPr lang="en-AU" dirty="0"/>
              <a:t> 1.5 </a:t>
            </a:r>
            <a:r>
              <a:rPr lang="en-AU" dirty="0" err="1"/>
              <a:t>lebih</a:t>
            </a:r>
            <a:r>
              <a:rPr lang="en-AU" dirty="0"/>
              <a:t> </a:t>
            </a:r>
            <a:r>
              <a:rPr lang="en-AU" dirty="0" err="1"/>
              <a:t>kecil</a:t>
            </a:r>
            <a:r>
              <a:rPr lang="en-AU" dirty="0"/>
              <a:t> </a:t>
            </a:r>
            <a:r>
              <a:rPr lang="en-AU" dirty="0" err="1"/>
              <a:t>dari</a:t>
            </a:r>
            <a:r>
              <a:rPr lang="en-AU" dirty="0"/>
              <a:t> </a:t>
            </a:r>
            <a:r>
              <a:rPr lang="en-AU" dirty="0" err="1"/>
              <a:t>Vcc</a:t>
            </a:r>
            <a:r>
              <a:rPr lang="en-AU" dirty="0"/>
              <a:t>, </a:t>
            </a:r>
            <a:r>
              <a:rPr lang="en-AU" dirty="0" err="1"/>
              <a:t>contoh</a:t>
            </a:r>
            <a:r>
              <a:rPr lang="en-AU" dirty="0"/>
              <a:t> </a:t>
            </a:r>
            <a:r>
              <a:rPr lang="en-AU" dirty="0" err="1"/>
              <a:t>jika</a:t>
            </a:r>
            <a:r>
              <a:rPr lang="en-AU" dirty="0"/>
              <a:t> </a:t>
            </a:r>
            <a:r>
              <a:rPr lang="en-AU" dirty="0" err="1"/>
              <a:t>menggunakan</a:t>
            </a:r>
            <a:r>
              <a:rPr lang="en-AU" dirty="0"/>
              <a:t> supply +12V dan -12V </a:t>
            </a:r>
            <a:r>
              <a:rPr lang="en-AU" dirty="0" err="1"/>
              <a:t>maka</a:t>
            </a:r>
            <a:r>
              <a:rPr lang="en-AU" dirty="0"/>
              <a:t> +</a:t>
            </a:r>
            <a:r>
              <a:rPr lang="en-AU" dirty="0" err="1"/>
              <a:t>Vsat</a:t>
            </a:r>
            <a:r>
              <a:rPr lang="en-AU" dirty="0"/>
              <a:t>= +12V-1.5V =+10.5V dan –</a:t>
            </a:r>
            <a:r>
              <a:rPr lang="en-AU" dirty="0" err="1"/>
              <a:t>Vsat</a:t>
            </a:r>
            <a:r>
              <a:rPr lang="en-AU" dirty="0"/>
              <a:t> = -12V+1.5V = -10.5V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err="1"/>
              <a:t>Ketika</a:t>
            </a:r>
            <a:r>
              <a:rPr lang="en-AU" dirty="0"/>
              <a:t> –</a:t>
            </a:r>
            <a:r>
              <a:rPr lang="en-AU" dirty="0" err="1"/>
              <a:t>Vsat</a:t>
            </a:r>
            <a:r>
              <a:rPr lang="en-AU" dirty="0"/>
              <a:t>&lt;Vo&lt;+</a:t>
            </a:r>
            <a:r>
              <a:rPr lang="en-AU" dirty="0" err="1"/>
              <a:t>Vsat</a:t>
            </a:r>
            <a:r>
              <a:rPr lang="en-AU" dirty="0"/>
              <a:t> </a:t>
            </a:r>
            <a:r>
              <a:rPr lang="en-AU" dirty="0" err="1"/>
              <a:t>maka</a:t>
            </a:r>
            <a:r>
              <a:rPr lang="en-AU" dirty="0"/>
              <a:t> Vi=V+ - V-=Vo/Av </a:t>
            </a:r>
            <a:r>
              <a:rPr lang="en-AU" dirty="0" err="1"/>
              <a:t>sehingga</a:t>
            </a:r>
            <a:r>
              <a:rPr lang="en-AU" dirty="0"/>
              <a:t> Vi </a:t>
            </a:r>
            <a:r>
              <a:rPr lang="en-AU" dirty="0" err="1"/>
              <a:t>sangat</a:t>
            </a:r>
            <a:r>
              <a:rPr lang="en-AU" dirty="0"/>
              <a:t> </a:t>
            </a:r>
            <a:r>
              <a:rPr lang="en-AU" dirty="0" err="1"/>
              <a:t>kecil</a:t>
            </a:r>
            <a:r>
              <a:rPr lang="en-AU" dirty="0"/>
              <a:t> </a:t>
            </a:r>
            <a:r>
              <a:rPr lang="en-AU" dirty="0" err="1"/>
              <a:t>sekali</a:t>
            </a:r>
            <a:r>
              <a:rPr lang="en-AU" dirty="0"/>
              <a:t> </a:t>
            </a:r>
            <a:r>
              <a:rPr lang="en-AU" dirty="0" err="1"/>
              <a:t>sehingga</a:t>
            </a:r>
            <a:r>
              <a:rPr lang="en-AU" dirty="0"/>
              <a:t> </a:t>
            </a:r>
            <a:r>
              <a:rPr lang="en-AU" dirty="0" err="1"/>
              <a:t>secara</a:t>
            </a:r>
            <a:r>
              <a:rPr lang="en-AU" dirty="0"/>
              <a:t> virtual V+ (</a:t>
            </a:r>
            <a:r>
              <a:rPr lang="en-AU" dirty="0" err="1"/>
              <a:t>tegangan</a:t>
            </a:r>
            <a:r>
              <a:rPr lang="en-AU" dirty="0"/>
              <a:t> pada terminal + /non inverting) dan V- (</a:t>
            </a:r>
            <a:r>
              <a:rPr lang="en-AU" dirty="0" err="1"/>
              <a:t>tegangan</a:t>
            </a:r>
            <a:r>
              <a:rPr lang="en-AU" dirty="0"/>
              <a:t> pada terminal - / inverting) </a:t>
            </a:r>
            <a:r>
              <a:rPr lang="en-AU" dirty="0" err="1"/>
              <a:t>sama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353BF-11C6-4603-A2D6-3C084F03B2C0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02089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Dari </a:t>
            </a:r>
            <a:r>
              <a:rPr lang="en-AU" dirty="0" err="1"/>
              <a:t>karakteristik</a:t>
            </a:r>
            <a:r>
              <a:rPr lang="en-AU" dirty="0"/>
              <a:t> Op Amp </a:t>
            </a:r>
            <a:r>
              <a:rPr lang="en-AU" dirty="0" err="1"/>
              <a:t>maka</a:t>
            </a:r>
            <a:r>
              <a:rPr lang="en-AU" dirty="0"/>
              <a:t> </a:t>
            </a:r>
            <a:r>
              <a:rPr lang="en-AU" dirty="0" err="1"/>
              <a:t>operasi</a:t>
            </a:r>
            <a:r>
              <a:rPr lang="en-AU" dirty="0"/>
              <a:t> </a:t>
            </a:r>
            <a:r>
              <a:rPr lang="en-AU" dirty="0" err="1"/>
              <a:t>kerja</a:t>
            </a:r>
            <a:r>
              <a:rPr lang="en-AU" dirty="0"/>
              <a:t> </a:t>
            </a:r>
            <a:r>
              <a:rPr lang="en-AU" dirty="0" err="1"/>
              <a:t>nya</a:t>
            </a:r>
            <a:r>
              <a:rPr lang="en-AU" dirty="0"/>
              <a:t> </a:t>
            </a:r>
            <a:r>
              <a:rPr lang="en-AU" dirty="0" err="1"/>
              <a:t>dapat</a:t>
            </a:r>
            <a:r>
              <a:rPr lang="en-AU" dirty="0"/>
              <a:t> </a:t>
            </a:r>
            <a:r>
              <a:rPr lang="en-AU" dirty="0" err="1"/>
              <a:t>dibagi</a:t>
            </a:r>
            <a:r>
              <a:rPr lang="en-AU" dirty="0"/>
              <a:t> </a:t>
            </a:r>
            <a:r>
              <a:rPr lang="en-AU" dirty="0" err="1"/>
              <a:t>menjadi</a:t>
            </a:r>
            <a:r>
              <a:rPr lang="en-AU" dirty="0"/>
              <a:t> 2 :</a:t>
            </a:r>
          </a:p>
          <a:p>
            <a:r>
              <a:rPr lang="en-AU" dirty="0" err="1"/>
              <a:t>Operasi</a:t>
            </a:r>
            <a:r>
              <a:rPr lang="en-AU" dirty="0"/>
              <a:t> pada </a:t>
            </a:r>
            <a:r>
              <a:rPr lang="en-AU" dirty="0" err="1"/>
              <a:t>daerah</a:t>
            </a:r>
            <a:r>
              <a:rPr lang="en-AU" dirty="0"/>
              <a:t> linear dan </a:t>
            </a:r>
            <a:r>
              <a:rPr lang="en-AU" dirty="0" err="1"/>
              <a:t>Operasi</a:t>
            </a:r>
            <a:r>
              <a:rPr lang="en-AU" dirty="0"/>
              <a:t> </a:t>
            </a:r>
            <a:r>
              <a:rPr lang="en-AU" dirty="0" err="1"/>
              <a:t>daerah</a:t>
            </a:r>
            <a:r>
              <a:rPr lang="en-AU" dirty="0"/>
              <a:t> </a:t>
            </a:r>
            <a:r>
              <a:rPr lang="en-AU" dirty="0" err="1"/>
              <a:t>saturasi</a:t>
            </a:r>
            <a:endParaRPr lang="en-AU" dirty="0"/>
          </a:p>
          <a:p>
            <a:r>
              <a:rPr lang="en-AU" dirty="0" err="1"/>
              <a:t>Rangkaian</a:t>
            </a:r>
            <a:r>
              <a:rPr lang="en-AU" dirty="0"/>
              <a:t> Op-amp </a:t>
            </a:r>
            <a:r>
              <a:rPr lang="en-AU" dirty="0" err="1"/>
              <a:t>akan</a:t>
            </a:r>
            <a:r>
              <a:rPr lang="en-AU" dirty="0"/>
              <a:t> </a:t>
            </a:r>
            <a:r>
              <a:rPr lang="en-AU" dirty="0" err="1"/>
              <a:t>berpoerasi</a:t>
            </a:r>
            <a:r>
              <a:rPr lang="en-AU" dirty="0"/>
              <a:t> pada </a:t>
            </a:r>
            <a:r>
              <a:rPr lang="en-AU" dirty="0" err="1"/>
              <a:t>daerah</a:t>
            </a:r>
            <a:r>
              <a:rPr lang="en-AU" dirty="0"/>
              <a:t> linear </a:t>
            </a:r>
            <a:r>
              <a:rPr lang="en-AU" dirty="0" err="1"/>
              <a:t>atau</a:t>
            </a:r>
            <a:r>
              <a:rPr lang="en-AU" dirty="0"/>
              <a:t> saturation </a:t>
            </a:r>
            <a:r>
              <a:rPr lang="en-AU" dirty="0" err="1"/>
              <a:t>tergantung</a:t>
            </a:r>
            <a:r>
              <a:rPr lang="en-AU" dirty="0"/>
              <a:t> </a:t>
            </a:r>
            <a:r>
              <a:rPr lang="en-AU" dirty="0" err="1"/>
              <a:t>dari</a:t>
            </a:r>
            <a:r>
              <a:rPr lang="en-AU" dirty="0"/>
              <a:t> :</a:t>
            </a:r>
          </a:p>
          <a:p>
            <a:pPr marL="171450" indent="-171450">
              <a:buFontTx/>
              <a:buChar char="-"/>
            </a:pPr>
            <a:r>
              <a:rPr lang="en-AU" dirty="0" err="1"/>
              <a:t>Tegangan</a:t>
            </a:r>
            <a:r>
              <a:rPr lang="en-AU" dirty="0"/>
              <a:t> input </a:t>
            </a:r>
          </a:p>
          <a:p>
            <a:pPr marL="171450" indent="-171450">
              <a:buFontTx/>
              <a:buChar char="-"/>
            </a:pPr>
            <a:r>
              <a:rPr lang="en-AU" dirty="0"/>
              <a:t>Type </a:t>
            </a:r>
            <a:r>
              <a:rPr lang="en-AU" dirty="0" err="1"/>
              <a:t>dari</a:t>
            </a:r>
            <a:r>
              <a:rPr lang="en-AU" dirty="0"/>
              <a:t> feedback (</a:t>
            </a:r>
            <a:r>
              <a:rPr lang="en-AU" dirty="0" err="1"/>
              <a:t>umpan</a:t>
            </a:r>
            <a:r>
              <a:rPr lang="en-AU" dirty="0"/>
              <a:t> </a:t>
            </a:r>
            <a:r>
              <a:rPr lang="en-AU" dirty="0" err="1"/>
              <a:t>balik</a:t>
            </a:r>
            <a:r>
              <a:rPr lang="en-AU" dirty="0"/>
              <a:t>) </a:t>
            </a:r>
            <a:r>
              <a:rPr lang="en-AU" dirty="0" err="1"/>
              <a:t>baik</a:t>
            </a:r>
            <a:r>
              <a:rPr lang="en-AU" dirty="0"/>
              <a:t> </a:t>
            </a:r>
            <a:r>
              <a:rPr lang="en-AU" dirty="0" err="1"/>
              <a:t>itu</a:t>
            </a:r>
            <a:r>
              <a:rPr lang="en-AU" dirty="0"/>
              <a:t> </a:t>
            </a:r>
            <a:r>
              <a:rPr lang="en-AU" dirty="0" err="1"/>
              <a:t>positif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negatif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353BF-11C6-4603-A2D6-3C084F03B2C0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2357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Pada </a:t>
            </a:r>
            <a:r>
              <a:rPr lang="en-AU" dirty="0" err="1"/>
              <a:t>daerah</a:t>
            </a:r>
            <a:r>
              <a:rPr lang="en-AU" dirty="0"/>
              <a:t> </a:t>
            </a:r>
            <a:r>
              <a:rPr lang="en-AU" dirty="0" err="1"/>
              <a:t>liniear</a:t>
            </a:r>
            <a:r>
              <a:rPr lang="en-AU" dirty="0"/>
              <a:t>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err="1"/>
              <a:t>Diasumsikan</a:t>
            </a:r>
            <a:r>
              <a:rPr lang="en-AU" dirty="0"/>
              <a:t> V+ (</a:t>
            </a:r>
            <a:r>
              <a:rPr lang="en-AU" dirty="0" err="1"/>
              <a:t>Tegangan</a:t>
            </a:r>
            <a:r>
              <a:rPr lang="en-AU" dirty="0"/>
              <a:t> Non-Inverting) </a:t>
            </a:r>
            <a:r>
              <a:rPr lang="en-AU" dirty="0" err="1"/>
              <a:t>sama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V-(</a:t>
            </a:r>
            <a:r>
              <a:rPr lang="en-AU" dirty="0" err="1"/>
              <a:t>Tegangan</a:t>
            </a:r>
            <a:r>
              <a:rPr lang="en-AU" dirty="0"/>
              <a:t> Inverting)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Karena Ri </a:t>
            </a:r>
            <a:r>
              <a:rPr lang="en-AU" dirty="0" err="1"/>
              <a:t>nilai</a:t>
            </a:r>
            <a:r>
              <a:rPr lang="en-AU" dirty="0"/>
              <a:t> </a:t>
            </a:r>
            <a:r>
              <a:rPr lang="en-AU" dirty="0" err="1"/>
              <a:t>nya</a:t>
            </a:r>
            <a:r>
              <a:rPr lang="en-AU" dirty="0"/>
              <a:t> </a:t>
            </a:r>
            <a:r>
              <a:rPr lang="en-AU" dirty="0" err="1"/>
              <a:t>lebih</a:t>
            </a:r>
            <a:r>
              <a:rPr lang="en-AU" dirty="0"/>
              <a:t> </a:t>
            </a:r>
            <a:r>
              <a:rPr lang="en-AU" dirty="0" err="1"/>
              <a:t>besar</a:t>
            </a:r>
            <a:r>
              <a:rPr lang="en-AU" dirty="0"/>
              <a:t> disbanding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resistansi</a:t>
            </a:r>
            <a:r>
              <a:rPr lang="en-AU" dirty="0"/>
              <a:t> yang </a:t>
            </a:r>
            <a:r>
              <a:rPr lang="en-AU" dirty="0" err="1"/>
              <a:t>ada</a:t>
            </a:r>
            <a:r>
              <a:rPr lang="en-AU" dirty="0"/>
              <a:t> </a:t>
            </a:r>
            <a:r>
              <a:rPr lang="en-AU" dirty="0" err="1"/>
              <a:t>didalam</a:t>
            </a:r>
            <a:r>
              <a:rPr lang="en-AU" dirty="0"/>
              <a:t> </a:t>
            </a:r>
            <a:r>
              <a:rPr lang="en-AU" dirty="0" err="1"/>
              <a:t>rangkaian</a:t>
            </a:r>
            <a:r>
              <a:rPr lang="en-AU" dirty="0"/>
              <a:t> , </a:t>
            </a:r>
            <a:r>
              <a:rPr lang="en-AU" dirty="0" err="1"/>
              <a:t>maka</a:t>
            </a:r>
            <a:r>
              <a:rPr lang="en-AU" dirty="0"/>
              <a:t> </a:t>
            </a:r>
            <a:r>
              <a:rPr lang="en-AU" dirty="0" err="1"/>
              <a:t>kita</a:t>
            </a:r>
            <a:r>
              <a:rPr lang="en-AU" dirty="0"/>
              <a:t> </a:t>
            </a:r>
            <a:r>
              <a:rPr lang="en-AU" dirty="0" err="1"/>
              <a:t>dapat</a:t>
            </a:r>
            <a:r>
              <a:rPr lang="en-AU" dirty="0"/>
              <a:t> </a:t>
            </a:r>
            <a:r>
              <a:rPr lang="en-AU" dirty="0" err="1"/>
              <a:t>mengasumsikan</a:t>
            </a:r>
            <a:r>
              <a:rPr lang="en-AU" dirty="0"/>
              <a:t> Ri </a:t>
            </a:r>
            <a:r>
              <a:rPr lang="en-AU" dirty="0" err="1"/>
              <a:t>tak</a:t>
            </a:r>
            <a:r>
              <a:rPr lang="en-AU" dirty="0"/>
              <a:t> </a:t>
            </a:r>
            <a:r>
              <a:rPr lang="en-AU" dirty="0" err="1"/>
              <a:t>berhingga</a:t>
            </a:r>
            <a:r>
              <a:rPr lang="en-AU" dirty="0"/>
              <a:t> (open circuit) / </a:t>
            </a:r>
            <a:r>
              <a:rPr lang="en-AU" dirty="0" err="1"/>
              <a:t>Impedansi</a:t>
            </a:r>
            <a:r>
              <a:rPr lang="en-AU" dirty="0"/>
              <a:t> Input yang </a:t>
            </a:r>
            <a:r>
              <a:rPr lang="en-AU" dirty="0" err="1"/>
              <a:t>tinggi</a:t>
            </a:r>
            <a:r>
              <a:rPr lang="en-AU" dirty="0"/>
              <a:t> </a:t>
            </a:r>
            <a:r>
              <a:rPr lang="en-AU" dirty="0" err="1"/>
              <a:t>mengakibatkan</a:t>
            </a:r>
            <a:r>
              <a:rPr lang="en-AU" dirty="0"/>
              <a:t> </a:t>
            </a:r>
            <a:r>
              <a:rPr lang="en-AU" dirty="0" err="1"/>
              <a:t>Iin</a:t>
            </a:r>
            <a:r>
              <a:rPr lang="en-AU" dirty="0"/>
              <a:t> (</a:t>
            </a:r>
            <a:r>
              <a:rPr lang="en-AU" dirty="0" err="1"/>
              <a:t>arus</a:t>
            </a:r>
            <a:r>
              <a:rPr lang="en-AU" dirty="0"/>
              <a:t> input) </a:t>
            </a:r>
            <a:r>
              <a:rPr lang="en-AU" dirty="0" err="1"/>
              <a:t>mendekati</a:t>
            </a:r>
            <a:r>
              <a:rPr lang="en-AU" dirty="0"/>
              <a:t> 0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ada</a:t>
            </a:r>
            <a:r>
              <a:rPr lang="en-AU" dirty="0"/>
              <a:t> </a:t>
            </a:r>
            <a:r>
              <a:rPr lang="en-AU" dirty="0" err="1"/>
              <a:t>arus</a:t>
            </a:r>
            <a:r>
              <a:rPr lang="en-AU" dirty="0"/>
              <a:t> Input yang </a:t>
            </a:r>
            <a:r>
              <a:rPr lang="en-AU" dirty="0" err="1"/>
              <a:t>masuk</a:t>
            </a:r>
            <a:endParaRPr lang="en-AU" dirty="0"/>
          </a:p>
          <a:p>
            <a:pPr marL="0" indent="0">
              <a:buFont typeface="Arial" panose="020B0604020202020204" pitchFamily="34" charset="0"/>
              <a:buNone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353BF-11C6-4603-A2D6-3C084F03B2C0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7737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/>
              <a:t>Ini</a:t>
            </a:r>
            <a:r>
              <a:rPr lang="en-AU" dirty="0"/>
              <a:t> </a:t>
            </a:r>
            <a:r>
              <a:rPr lang="en-AU" dirty="0" err="1"/>
              <a:t>adalah</a:t>
            </a:r>
            <a:r>
              <a:rPr lang="en-AU" dirty="0"/>
              <a:t> </a:t>
            </a:r>
            <a:r>
              <a:rPr lang="en-AU" dirty="0" err="1"/>
              <a:t>rangkaian</a:t>
            </a:r>
            <a:r>
              <a:rPr lang="en-AU" dirty="0"/>
              <a:t> yang </a:t>
            </a:r>
            <a:r>
              <a:rPr lang="en-AU" dirty="0" err="1"/>
              <a:t>bekerja</a:t>
            </a:r>
            <a:r>
              <a:rPr lang="en-AU" dirty="0"/>
              <a:t> pada </a:t>
            </a:r>
            <a:r>
              <a:rPr lang="en-AU" dirty="0" err="1"/>
              <a:t>daerah</a:t>
            </a:r>
            <a:r>
              <a:rPr lang="en-AU" dirty="0"/>
              <a:t> </a:t>
            </a:r>
            <a:r>
              <a:rPr lang="en-AU" dirty="0" err="1"/>
              <a:t>liniear</a:t>
            </a:r>
            <a:r>
              <a:rPr lang="en-AU" dirty="0"/>
              <a:t>, </a:t>
            </a:r>
            <a:r>
              <a:rPr lang="en-AU" dirty="0" err="1"/>
              <a:t>ciri</a:t>
            </a:r>
            <a:r>
              <a:rPr lang="en-AU" dirty="0"/>
              <a:t> </a:t>
            </a:r>
            <a:r>
              <a:rPr lang="en-AU" dirty="0" err="1"/>
              <a:t>khas</a:t>
            </a:r>
            <a:r>
              <a:rPr lang="en-AU" dirty="0"/>
              <a:t> </a:t>
            </a:r>
            <a:r>
              <a:rPr lang="en-AU" dirty="0" err="1"/>
              <a:t>rangkaian</a:t>
            </a:r>
            <a:r>
              <a:rPr lang="en-AU" dirty="0"/>
              <a:t> </a:t>
            </a:r>
            <a:r>
              <a:rPr lang="en-AU" dirty="0" err="1"/>
              <a:t>dapat</a:t>
            </a:r>
            <a:r>
              <a:rPr lang="en-AU" dirty="0"/>
              <a:t> </a:t>
            </a:r>
            <a:r>
              <a:rPr lang="en-AU" dirty="0" err="1"/>
              <a:t>anda</a:t>
            </a:r>
            <a:r>
              <a:rPr lang="en-AU" dirty="0"/>
              <a:t> </a:t>
            </a:r>
            <a:r>
              <a:rPr lang="en-AU" dirty="0" err="1"/>
              <a:t>perhatikan</a:t>
            </a:r>
            <a:r>
              <a:rPr lang="en-AU" dirty="0"/>
              <a:t> </a:t>
            </a:r>
            <a:r>
              <a:rPr lang="en-AU" dirty="0" err="1"/>
              <a:t>terdapat</a:t>
            </a:r>
            <a:r>
              <a:rPr lang="en-AU" dirty="0"/>
              <a:t> </a:t>
            </a:r>
            <a:r>
              <a:rPr lang="en-AU" dirty="0" err="1"/>
              <a:t>umpan</a:t>
            </a:r>
            <a:r>
              <a:rPr lang="en-AU" dirty="0"/>
              <a:t> </a:t>
            </a:r>
            <a:r>
              <a:rPr lang="en-AU" dirty="0" err="1"/>
              <a:t>balik</a:t>
            </a:r>
            <a:r>
              <a:rPr lang="en-AU" dirty="0"/>
              <a:t> (</a:t>
            </a:r>
            <a:r>
              <a:rPr lang="en-AU" dirty="0" err="1"/>
              <a:t>tegangan</a:t>
            </a:r>
            <a:r>
              <a:rPr lang="en-AU" dirty="0"/>
              <a:t> output </a:t>
            </a:r>
            <a:r>
              <a:rPr lang="en-AU" dirty="0" err="1"/>
              <a:t>ke</a:t>
            </a:r>
            <a:r>
              <a:rPr lang="en-AU" dirty="0"/>
              <a:t> input Inverting</a:t>
            </a:r>
            <a:r>
              <a:rPr lang="en-AU" dirty="0">
                <a:sym typeface="Wingdings" panose="05000000000000000000" pitchFamily="2" charset="2"/>
              </a:rPr>
              <a:t> </a:t>
            </a:r>
            <a:r>
              <a:rPr lang="en-AU" dirty="0" err="1">
                <a:sym typeface="Wingdings" panose="05000000000000000000" pitchFamily="2" charset="2"/>
              </a:rPr>
              <a:t>umpan</a:t>
            </a:r>
            <a:r>
              <a:rPr lang="en-AU" dirty="0">
                <a:sym typeface="Wingdings" panose="05000000000000000000" pitchFamily="2" charset="2"/>
              </a:rPr>
              <a:t> </a:t>
            </a:r>
            <a:r>
              <a:rPr lang="en-AU" dirty="0" err="1">
                <a:sym typeface="Wingdings" panose="05000000000000000000" pitchFamily="2" charset="2"/>
              </a:rPr>
              <a:t>balik</a:t>
            </a:r>
            <a:r>
              <a:rPr lang="en-AU" dirty="0">
                <a:sym typeface="Wingdings" panose="05000000000000000000" pitchFamily="2" charset="2"/>
              </a:rPr>
              <a:t> </a:t>
            </a:r>
            <a:r>
              <a:rPr lang="en-AU" dirty="0" err="1">
                <a:sym typeface="Wingdings" panose="05000000000000000000" pitchFamily="2" charset="2"/>
              </a:rPr>
              <a:t>Negatif</a:t>
            </a:r>
            <a:r>
              <a:rPr lang="en-AU" dirty="0">
                <a:sym typeface="Wingdings" panose="05000000000000000000" pitchFamily="2" charset="2"/>
              </a:rPr>
              <a:t>) dan Terminal Non </a:t>
            </a:r>
            <a:r>
              <a:rPr lang="en-AU" dirty="0" err="1">
                <a:sym typeface="Wingdings" panose="05000000000000000000" pitchFamily="2" charset="2"/>
              </a:rPr>
              <a:t>Iverting</a:t>
            </a:r>
            <a:r>
              <a:rPr lang="en-AU" dirty="0">
                <a:sym typeface="Wingdings" panose="05000000000000000000" pitchFamily="2" charset="2"/>
              </a:rPr>
              <a:t> (+) </a:t>
            </a:r>
            <a:r>
              <a:rPr lang="en-AU" dirty="0" err="1">
                <a:sym typeface="Wingdings" panose="05000000000000000000" pitchFamily="2" charset="2"/>
              </a:rPr>
              <a:t>terhubung</a:t>
            </a:r>
            <a:r>
              <a:rPr lang="en-AU" dirty="0">
                <a:sym typeface="Wingdings" panose="05000000000000000000" pitchFamily="2" charset="2"/>
              </a:rPr>
              <a:t> </a:t>
            </a:r>
            <a:r>
              <a:rPr lang="en-AU" dirty="0" err="1">
                <a:sym typeface="Wingdings" panose="05000000000000000000" pitchFamily="2" charset="2"/>
              </a:rPr>
              <a:t>ke</a:t>
            </a:r>
            <a:r>
              <a:rPr lang="en-AU" dirty="0">
                <a:sym typeface="Wingdings" panose="05000000000000000000" pitchFamily="2" charset="2"/>
              </a:rPr>
              <a:t> ground dan Vin </a:t>
            </a:r>
            <a:r>
              <a:rPr lang="en-AU" dirty="0" err="1">
                <a:sym typeface="Wingdings" panose="05000000000000000000" pitchFamily="2" charset="2"/>
              </a:rPr>
              <a:t>ke</a:t>
            </a:r>
            <a:r>
              <a:rPr lang="en-AU" dirty="0">
                <a:sym typeface="Wingdings" panose="05000000000000000000" pitchFamily="2" charset="2"/>
              </a:rPr>
              <a:t> terminal Inverting (-). </a:t>
            </a:r>
            <a:r>
              <a:rPr lang="en-AU" dirty="0" err="1">
                <a:sym typeface="Wingdings" panose="05000000000000000000" pitchFamily="2" charset="2"/>
              </a:rPr>
              <a:t>Rnagkaian</a:t>
            </a:r>
            <a:r>
              <a:rPr lang="en-AU" dirty="0">
                <a:sym typeface="Wingdings" panose="05000000000000000000" pitchFamily="2" charset="2"/>
              </a:rPr>
              <a:t> </a:t>
            </a:r>
            <a:r>
              <a:rPr lang="en-AU" dirty="0" err="1">
                <a:sym typeface="Wingdings" panose="05000000000000000000" pitchFamily="2" charset="2"/>
              </a:rPr>
              <a:t>ini</a:t>
            </a:r>
            <a:r>
              <a:rPr lang="en-AU" dirty="0">
                <a:sym typeface="Wingdings" panose="05000000000000000000" pitchFamily="2" charset="2"/>
              </a:rPr>
              <a:t> </a:t>
            </a:r>
            <a:r>
              <a:rPr lang="en-AU" dirty="0" err="1">
                <a:sym typeface="Wingdings" panose="05000000000000000000" pitchFamily="2" charset="2"/>
              </a:rPr>
              <a:t>dinamakan</a:t>
            </a:r>
            <a:r>
              <a:rPr lang="en-AU" dirty="0">
                <a:sym typeface="Wingdings" panose="05000000000000000000" pitchFamily="2" charset="2"/>
              </a:rPr>
              <a:t> </a:t>
            </a:r>
            <a:r>
              <a:rPr lang="en-AU" dirty="0" err="1">
                <a:sym typeface="Wingdings" panose="05000000000000000000" pitchFamily="2" charset="2"/>
              </a:rPr>
              <a:t>dengan</a:t>
            </a:r>
            <a:r>
              <a:rPr lang="en-AU" dirty="0">
                <a:sym typeface="Wingdings" panose="05000000000000000000" pitchFamily="2" charset="2"/>
              </a:rPr>
              <a:t> </a:t>
            </a:r>
            <a:r>
              <a:rPr lang="en-AU" dirty="0" err="1">
                <a:sym typeface="Wingdings" panose="05000000000000000000" pitchFamily="2" charset="2"/>
              </a:rPr>
              <a:t>rangkaian</a:t>
            </a:r>
            <a:r>
              <a:rPr lang="en-AU" dirty="0">
                <a:sym typeface="Wingdings" panose="05000000000000000000" pitchFamily="2" charset="2"/>
              </a:rPr>
              <a:t> </a:t>
            </a:r>
            <a:r>
              <a:rPr lang="en-AU" dirty="0" err="1">
                <a:sym typeface="Wingdings" panose="05000000000000000000" pitchFamily="2" charset="2"/>
              </a:rPr>
              <a:t>Penguat</a:t>
            </a:r>
            <a:r>
              <a:rPr lang="en-AU" dirty="0">
                <a:sym typeface="Wingdings" panose="05000000000000000000" pitchFamily="2" charset="2"/>
              </a:rPr>
              <a:t> Inverting </a:t>
            </a:r>
            <a:r>
              <a:rPr lang="en-AU" dirty="0" err="1">
                <a:sym typeface="Wingdings" panose="05000000000000000000" pitchFamily="2" charset="2"/>
              </a:rPr>
              <a:t>atau</a:t>
            </a:r>
            <a:r>
              <a:rPr lang="en-AU" dirty="0">
                <a:sym typeface="Wingdings" panose="05000000000000000000" pitchFamily="2" charset="2"/>
              </a:rPr>
              <a:t> </a:t>
            </a:r>
            <a:r>
              <a:rPr lang="en-AU" dirty="0" err="1">
                <a:sym typeface="Wingdings" panose="05000000000000000000" pitchFamily="2" charset="2"/>
              </a:rPr>
              <a:t>penguat</a:t>
            </a:r>
            <a:r>
              <a:rPr lang="en-AU" dirty="0">
                <a:sym typeface="Wingdings" panose="05000000000000000000" pitchFamily="2" charset="2"/>
              </a:rPr>
              <a:t> </a:t>
            </a:r>
            <a:r>
              <a:rPr lang="en-AU" dirty="0" err="1">
                <a:sym typeface="Wingdings" panose="05000000000000000000" pitchFamily="2" charset="2"/>
              </a:rPr>
              <a:t>Pembalik</a:t>
            </a:r>
            <a:r>
              <a:rPr lang="en-AU" dirty="0">
                <a:sym typeface="Wingdings" panose="05000000000000000000" pitchFamily="2" charset="2"/>
              </a:rPr>
              <a:t>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353BF-11C6-4603-A2D6-3C084F03B2C0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4948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Dari Rule yang di </a:t>
            </a:r>
            <a:r>
              <a:rPr lang="en-AU" dirty="0" err="1"/>
              <a:t>jelaskan</a:t>
            </a:r>
            <a:r>
              <a:rPr lang="en-AU" dirty="0"/>
              <a:t> pada slide </a:t>
            </a:r>
            <a:r>
              <a:rPr lang="en-AU" dirty="0" err="1"/>
              <a:t>sebelum</a:t>
            </a:r>
            <a:r>
              <a:rPr lang="en-AU" dirty="0"/>
              <a:t> </a:t>
            </a:r>
            <a:r>
              <a:rPr lang="en-AU" dirty="0" err="1"/>
              <a:t>nya</a:t>
            </a:r>
            <a:r>
              <a:rPr lang="en-AU" dirty="0"/>
              <a:t>: </a:t>
            </a:r>
            <a:r>
              <a:rPr lang="en-AU" dirty="0" err="1"/>
              <a:t>dimana</a:t>
            </a:r>
            <a:r>
              <a:rPr lang="en-AU" dirty="0"/>
              <a:t> V+ </a:t>
            </a:r>
            <a:r>
              <a:rPr lang="en-AU" dirty="0" err="1"/>
              <a:t>mendekati</a:t>
            </a:r>
            <a:r>
              <a:rPr lang="en-AU" dirty="0"/>
              <a:t> </a:t>
            </a:r>
            <a:r>
              <a:rPr lang="en-AU" dirty="0" err="1"/>
              <a:t>sama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V-, </a:t>
            </a:r>
            <a:r>
              <a:rPr lang="en-AU" dirty="0" err="1"/>
              <a:t>karena</a:t>
            </a:r>
            <a:r>
              <a:rPr lang="en-AU" dirty="0"/>
              <a:t> V+ </a:t>
            </a:r>
            <a:r>
              <a:rPr lang="en-AU" dirty="0" err="1"/>
              <a:t>terhubung</a:t>
            </a:r>
            <a:r>
              <a:rPr lang="en-AU" dirty="0"/>
              <a:t> </a:t>
            </a:r>
            <a:r>
              <a:rPr lang="en-AU" dirty="0" err="1"/>
              <a:t>ke</a:t>
            </a:r>
            <a:r>
              <a:rPr lang="en-AU" dirty="0"/>
              <a:t> ground </a:t>
            </a:r>
            <a:r>
              <a:rPr lang="en-AU" dirty="0" err="1"/>
              <a:t>maka</a:t>
            </a:r>
            <a:r>
              <a:rPr lang="en-AU" dirty="0"/>
              <a:t> V- pun </a:t>
            </a:r>
            <a:r>
              <a:rPr lang="en-AU" dirty="0" err="1"/>
              <a:t>sama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ground (0V). </a:t>
            </a:r>
            <a:r>
              <a:rPr lang="en-AU" dirty="0" err="1"/>
              <a:t>Daapt</a:t>
            </a:r>
            <a:r>
              <a:rPr lang="en-AU" dirty="0"/>
              <a:t> </a:t>
            </a:r>
            <a:r>
              <a:rPr lang="en-AU" dirty="0" err="1"/>
              <a:t>dikatakan</a:t>
            </a:r>
            <a:r>
              <a:rPr lang="en-AU" dirty="0"/>
              <a:t> </a:t>
            </a:r>
            <a:r>
              <a:rPr lang="en-AU" dirty="0" err="1"/>
              <a:t>disini</a:t>
            </a:r>
            <a:r>
              <a:rPr lang="en-AU" dirty="0"/>
              <a:t> </a:t>
            </a:r>
            <a:r>
              <a:rPr lang="en-AU" dirty="0" err="1"/>
              <a:t>bahwa</a:t>
            </a:r>
            <a:r>
              <a:rPr lang="en-AU" dirty="0"/>
              <a:t> V+ </a:t>
            </a:r>
            <a:r>
              <a:rPr lang="en-AU" dirty="0" err="1"/>
              <a:t>secara</a:t>
            </a:r>
            <a:r>
              <a:rPr lang="en-AU" dirty="0"/>
              <a:t> real </a:t>
            </a:r>
            <a:r>
              <a:rPr lang="en-AU" dirty="0" err="1"/>
              <a:t>terhubung</a:t>
            </a:r>
            <a:r>
              <a:rPr lang="en-AU" dirty="0"/>
              <a:t> </a:t>
            </a:r>
            <a:r>
              <a:rPr lang="en-AU" dirty="0" err="1"/>
              <a:t>ke</a:t>
            </a:r>
            <a:r>
              <a:rPr lang="en-AU" dirty="0"/>
              <a:t> ground dan V- </a:t>
            </a:r>
            <a:r>
              <a:rPr lang="en-AU" dirty="0" err="1"/>
              <a:t>terhubung</a:t>
            </a:r>
            <a:r>
              <a:rPr lang="en-AU" dirty="0"/>
              <a:t> </a:t>
            </a:r>
            <a:r>
              <a:rPr lang="en-AU" dirty="0" err="1"/>
              <a:t>ke</a:t>
            </a:r>
            <a:r>
              <a:rPr lang="en-AU" dirty="0"/>
              <a:t> ground </a:t>
            </a:r>
            <a:r>
              <a:rPr lang="en-AU" dirty="0" err="1"/>
              <a:t>secara</a:t>
            </a:r>
            <a:r>
              <a:rPr lang="en-AU" dirty="0"/>
              <a:t> virtual.</a:t>
            </a:r>
          </a:p>
          <a:p>
            <a:r>
              <a:rPr lang="en-AU" dirty="0" err="1"/>
              <a:t>Akibat</a:t>
            </a:r>
            <a:r>
              <a:rPr lang="en-AU" dirty="0"/>
              <a:t> </a:t>
            </a:r>
            <a:r>
              <a:rPr lang="en-AU" dirty="0" err="1"/>
              <a:t>nya</a:t>
            </a:r>
            <a:r>
              <a:rPr lang="en-AU" dirty="0"/>
              <a:t> : i1=(Vi-V-)/R1 = (Vi-0)/R1=Vi/R1.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353BF-11C6-4603-A2D6-3C084F03B2C0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9277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Karena Ii=0 (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ada</a:t>
            </a:r>
            <a:r>
              <a:rPr lang="en-AU" dirty="0"/>
              <a:t> </a:t>
            </a:r>
            <a:r>
              <a:rPr lang="en-AU" dirty="0" err="1"/>
              <a:t>arus</a:t>
            </a:r>
            <a:r>
              <a:rPr lang="en-AU" dirty="0"/>
              <a:t> yang </a:t>
            </a:r>
            <a:r>
              <a:rPr lang="en-AU" dirty="0" err="1"/>
              <a:t>masuk</a:t>
            </a:r>
            <a:r>
              <a:rPr lang="en-AU" dirty="0"/>
              <a:t> </a:t>
            </a:r>
            <a:r>
              <a:rPr lang="en-AU" dirty="0" err="1"/>
              <a:t>ke</a:t>
            </a:r>
            <a:r>
              <a:rPr lang="en-AU" dirty="0"/>
              <a:t> terminal V-) </a:t>
            </a:r>
            <a:r>
              <a:rPr lang="en-AU" dirty="0" err="1"/>
              <a:t>maka</a:t>
            </a:r>
            <a:r>
              <a:rPr lang="en-AU" dirty="0"/>
              <a:t> I1 </a:t>
            </a:r>
            <a:r>
              <a:rPr lang="en-AU" dirty="0" err="1"/>
              <a:t>akan</a:t>
            </a:r>
            <a:r>
              <a:rPr lang="en-AU" dirty="0"/>
              <a:t> </a:t>
            </a:r>
            <a:r>
              <a:rPr lang="en-AU" dirty="0" err="1"/>
              <a:t>melewati</a:t>
            </a:r>
            <a:r>
              <a:rPr lang="en-AU" dirty="0"/>
              <a:t> R2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353BF-11C6-4603-A2D6-3C084F03B2C0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6230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Karena Ii=0 (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ada</a:t>
            </a:r>
            <a:r>
              <a:rPr lang="en-AU" dirty="0"/>
              <a:t> </a:t>
            </a:r>
            <a:r>
              <a:rPr lang="en-AU" dirty="0" err="1"/>
              <a:t>arus</a:t>
            </a:r>
            <a:r>
              <a:rPr lang="en-AU" dirty="0"/>
              <a:t> yang </a:t>
            </a:r>
            <a:r>
              <a:rPr lang="en-AU" dirty="0" err="1"/>
              <a:t>masuk</a:t>
            </a:r>
            <a:r>
              <a:rPr lang="en-AU" dirty="0"/>
              <a:t> </a:t>
            </a:r>
            <a:r>
              <a:rPr lang="en-AU" dirty="0" err="1"/>
              <a:t>ke</a:t>
            </a:r>
            <a:r>
              <a:rPr lang="en-AU" dirty="0"/>
              <a:t> terminal V-) </a:t>
            </a:r>
            <a:r>
              <a:rPr lang="en-AU" dirty="0" err="1"/>
              <a:t>maka</a:t>
            </a:r>
            <a:r>
              <a:rPr lang="en-AU" dirty="0"/>
              <a:t> I1 </a:t>
            </a:r>
            <a:r>
              <a:rPr lang="en-AU" dirty="0" err="1"/>
              <a:t>akan</a:t>
            </a:r>
            <a:r>
              <a:rPr lang="en-AU" dirty="0"/>
              <a:t> </a:t>
            </a:r>
            <a:r>
              <a:rPr lang="en-AU" dirty="0" err="1"/>
              <a:t>melewati</a:t>
            </a:r>
            <a:r>
              <a:rPr lang="en-AU" dirty="0"/>
              <a:t> R2</a:t>
            </a:r>
            <a:endParaRPr lang="id-ID" dirty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353BF-11C6-4603-A2D6-3C084F03B2C0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5156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1" i="0">
                <a:solidFill>
                  <a:srgbClr val="111187"/>
                </a:solidFill>
                <a:latin typeface="LM Sans 10"/>
                <a:cs typeface="LM Sans 10"/>
              </a:defRPr>
            </a:lvl1pPr>
          </a:lstStyle>
          <a:p>
            <a:pPr marL="12700">
              <a:lnSpc>
                <a:spcPts val="590"/>
              </a:lnSpc>
            </a:pPr>
            <a:r>
              <a:rPr spc="-5" dirty="0"/>
              <a:t>M.</a:t>
            </a:r>
            <a:r>
              <a:rPr spc="-80" dirty="0"/>
              <a:t> </a:t>
            </a:r>
            <a:r>
              <a:rPr spc="-5" dirty="0"/>
              <a:t>B.</a:t>
            </a:r>
            <a:r>
              <a:rPr spc="-75" dirty="0"/>
              <a:t> </a:t>
            </a:r>
            <a:r>
              <a:rPr spc="-5" dirty="0"/>
              <a:t>Patil,</a:t>
            </a:r>
            <a:r>
              <a:rPr spc="-65" dirty="0"/>
              <a:t> </a:t>
            </a:r>
            <a:r>
              <a:rPr dirty="0"/>
              <a:t>IIT</a:t>
            </a:r>
            <a:r>
              <a:rPr spc="-80" dirty="0"/>
              <a:t> </a:t>
            </a:r>
            <a:r>
              <a:rPr spc="-5" dirty="0"/>
              <a:t>Bombay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LM Sans 10"/>
                <a:cs typeface="LM Sans 1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111187"/>
                </a:solidFill>
                <a:latin typeface="LM Sans 8"/>
                <a:cs typeface="LM Sans 8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1" i="0">
                <a:solidFill>
                  <a:srgbClr val="111187"/>
                </a:solidFill>
                <a:latin typeface="LM Sans 10"/>
                <a:cs typeface="LM Sans 10"/>
              </a:defRPr>
            </a:lvl1pPr>
          </a:lstStyle>
          <a:p>
            <a:pPr marL="12700">
              <a:lnSpc>
                <a:spcPts val="590"/>
              </a:lnSpc>
            </a:pPr>
            <a:r>
              <a:rPr spc="-5" dirty="0"/>
              <a:t>M.</a:t>
            </a:r>
            <a:r>
              <a:rPr spc="-80" dirty="0"/>
              <a:t> </a:t>
            </a:r>
            <a:r>
              <a:rPr spc="-5" dirty="0"/>
              <a:t>B.</a:t>
            </a:r>
            <a:r>
              <a:rPr spc="-75" dirty="0"/>
              <a:t> </a:t>
            </a:r>
            <a:r>
              <a:rPr spc="-5" dirty="0"/>
              <a:t>Patil,</a:t>
            </a:r>
            <a:r>
              <a:rPr spc="-65" dirty="0"/>
              <a:t> </a:t>
            </a:r>
            <a:r>
              <a:rPr dirty="0"/>
              <a:t>IIT</a:t>
            </a:r>
            <a:r>
              <a:rPr spc="-80" dirty="0"/>
              <a:t> </a:t>
            </a:r>
            <a:r>
              <a:rPr spc="-5" dirty="0"/>
              <a:t>Bombay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LM Sans 10"/>
                <a:cs typeface="LM Sans 1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1" i="0">
                <a:solidFill>
                  <a:srgbClr val="111187"/>
                </a:solidFill>
                <a:latin typeface="LM Sans 10"/>
                <a:cs typeface="LM Sans 10"/>
              </a:defRPr>
            </a:lvl1pPr>
          </a:lstStyle>
          <a:p>
            <a:pPr marL="12700">
              <a:lnSpc>
                <a:spcPts val="590"/>
              </a:lnSpc>
            </a:pPr>
            <a:r>
              <a:rPr spc="-5" dirty="0"/>
              <a:t>M.</a:t>
            </a:r>
            <a:r>
              <a:rPr spc="-80" dirty="0"/>
              <a:t> </a:t>
            </a:r>
            <a:r>
              <a:rPr spc="-5" dirty="0"/>
              <a:t>B.</a:t>
            </a:r>
            <a:r>
              <a:rPr spc="-75" dirty="0"/>
              <a:t> </a:t>
            </a:r>
            <a:r>
              <a:rPr spc="-5" dirty="0"/>
              <a:t>Patil,</a:t>
            </a:r>
            <a:r>
              <a:rPr spc="-65" dirty="0"/>
              <a:t> </a:t>
            </a:r>
            <a:r>
              <a:rPr dirty="0"/>
              <a:t>IIT</a:t>
            </a:r>
            <a:r>
              <a:rPr spc="-80" dirty="0"/>
              <a:t> </a:t>
            </a:r>
            <a:r>
              <a:rPr spc="-5" dirty="0"/>
              <a:t>Bombay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LM Sans 10"/>
                <a:cs typeface="LM Sans 1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1" i="0">
                <a:solidFill>
                  <a:srgbClr val="111187"/>
                </a:solidFill>
                <a:latin typeface="LM Sans 10"/>
                <a:cs typeface="LM Sans 10"/>
              </a:defRPr>
            </a:lvl1pPr>
          </a:lstStyle>
          <a:p>
            <a:pPr marL="12700">
              <a:lnSpc>
                <a:spcPts val="590"/>
              </a:lnSpc>
            </a:pPr>
            <a:r>
              <a:rPr spc="-5" dirty="0"/>
              <a:t>M.</a:t>
            </a:r>
            <a:r>
              <a:rPr spc="-80" dirty="0"/>
              <a:t> </a:t>
            </a:r>
            <a:r>
              <a:rPr spc="-5" dirty="0"/>
              <a:t>B.</a:t>
            </a:r>
            <a:r>
              <a:rPr spc="-75" dirty="0"/>
              <a:t> </a:t>
            </a:r>
            <a:r>
              <a:rPr spc="-5" dirty="0"/>
              <a:t>Patil,</a:t>
            </a:r>
            <a:r>
              <a:rPr spc="-65" dirty="0"/>
              <a:t> </a:t>
            </a:r>
            <a:r>
              <a:rPr dirty="0"/>
              <a:t>IIT</a:t>
            </a:r>
            <a:r>
              <a:rPr spc="-80" dirty="0"/>
              <a:t> </a:t>
            </a:r>
            <a:r>
              <a:rPr spc="-5" dirty="0"/>
              <a:t>Bombay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1" i="0">
                <a:solidFill>
                  <a:srgbClr val="111187"/>
                </a:solidFill>
                <a:latin typeface="LM Sans 10"/>
                <a:cs typeface="LM Sans 10"/>
              </a:defRPr>
            </a:lvl1pPr>
          </a:lstStyle>
          <a:p>
            <a:pPr marL="12700">
              <a:lnSpc>
                <a:spcPts val="590"/>
              </a:lnSpc>
            </a:pPr>
            <a:r>
              <a:rPr spc="-5" dirty="0"/>
              <a:t>M.</a:t>
            </a:r>
            <a:r>
              <a:rPr spc="-80" dirty="0"/>
              <a:t> </a:t>
            </a:r>
            <a:r>
              <a:rPr spc="-5" dirty="0"/>
              <a:t>B.</a:t>
            </a:r>
            <a:r>
              <a:rPr spc="-75" dirty="0"/>
              <a:t> </a:t>
            </a:r>
            <a:r>
              <a:rPr spc="-5" dirty="0"/>
              <a:t>Patil,</a:t>
            </a:r>
            <a:r>
              <a:rPr spc="-65" dirty="0"/>
              <a:t> </a:t>
            </a:r>
            <a:r>
              <a:rPr dirty="0"/>
              <a:t>IIT</a:t>
            </a:r>
            <a:r>
              <a:rPr spc="-80" dirty="0"/>
              <a:t> </a:t>
            </a:r>
            <a:r>
              <a:rPr spc="-5" dirty="0"/>
              <a:t>Bombay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02" y="3028527"/>
            <a:ext cx="5764298" cy="2163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" y="2997070"/>
            <a:ext cx="5764298" cy="30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922" y="359097"/>
            <a:ext cx="4756785" cy="168732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783" spc="-2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232" y="2108169"/>
            <a:ext cx="4756785" cy="54080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135" cap="all" spc="95" baseline="0">
                <a:solidFill>
                  <a:schemeClr val="tx2"/>
                </a:solidFill>
                <a:latin typeface="+mj-lt"/>
              </a:defRPr>
            </a:lvl1pPr>
            <a:lvl2pPr marL="216210" indent="0" algn="ctr">
              <a:buNone/>
              <a:defRPr sz="1135"/>
            </a:lvl2pPr>
            <a:lvl3pPr marL="432420" indent="0" algn="ctr">
              <a:buNone/>
              <a:defRPr sz="1135"/>
            </a:lvl3pPr>
            <a:lvl4pPr marL="648630" indent="0" algn="ctr">
              <a:buNone/>
              <a:defRPr sz="946"/>
            </a:lvl4pPr>
            <a:lvl5pPr marL="864840" indent="0" algn="ctr">
              <a:buNone/>
              <a:defRPr sz="946"/>
            </a:lvl5pPr>
            <a:lvl6pPr marL="1081049" indent="0" algn="ctr">
              <a:buNone/>
              <a:defRPr sz="946"/>
            </a:lvl6pPr>
            <a:lvl7pPr marL="1297259" indent="0" algn="ctr">
              <a:buNone/>
              <a:defRPr sz="946"/>
            </a:lvl7pPr>
            <a:lvl8pPr marL="1513469" indent="0" algn="ctr">
              <a:buNone/>
              <a:defRPr sz="946"/>
            </a:lvl8pPr>
            <a:lvl9pPr marL="1729679" indent="0" algn="ctr">
              <a:buNone/>
              <a:defRPr sz="94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/>
          <a:p>
            <a:fld id="{C8A1BD43-9C0A-4A57-8AFA-C8E1FCDA6453}" type="datetimeFigureOut">
              <a:rPr lang="en-AU" smtClean="0"/>
              <a:t>25/03/2020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19294" y="3143155"/>
            <a:ext cx="713739" cy="76944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/>
          <a:p>
            <a:fld id="{BDF577A6-D766-4EA6-8633-671CB56F7398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>
            <a:off x="571122" y="2055072"/>
            <a:ext cx="467029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55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760085" cy="203835"/>
          </a:xfrm>
          <a:custGeom>
            <a:avLst/>
            <a:gdLst/>
            <a:ahLst/>
            <a:cxnLst/>
            <a:rect l="l" t="t" r="r" b="b"/>
            <a:pathLst>
              <a:path w="5760085" h="203835">
                <a:moveTo>
                  <a:pt x="5759996" y="0"/>
                </a:moveTo>
                <a:lnTo>
                  <a:pt x="0" y="0"/>
                </a:lnTo>
                <a:lnTo>
                  <a:pt x="0" y="203377"/>
                </a:lnTo>
                <a:lnTo>
                  <a:pt x="5759996" y="203377"/>
                </a:lnTo>
                <a:lnTo>
                  <a:pt x="5759996" y="0"/>
                </a:lnTo>
                <a:close/>
              </a:path>
            </a:pathLst>
          </a:custGeom>
          <a:solidFill>
            <a:srgbClr val="111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5450" y="6685"/>
            <a:ext cx="541489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LM Sans 10"/>
                <a:cs typeface="LM Sans 1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3311" y="835279"/>
            <a:ext cx="3552190" cy="145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111187"/>
                </a:solidFill>
                <a:latin typeface="LM Sans 8"/>
                <a:cs typeface="LM Sans 8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19294" y="3143155"/>
            <a:ext cx="713739" cy="90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1" i="0">
                <a:solidFill>
                  <a:srgbClr val="111187"/>
                </a:solidFill>
                <a:latin typeface="LM Sans 10"/>
                <a:cs typeface="LM Sans 10"/>
              </a:defRPr>
            </a:lvl1pPr>
          </a:lstStyle>
          <a:p>
            <a:pPr marL="12700">
              <a:lnSpc>
                <a:spcPts val="590"/>
              </a:lnSpc>
            </a:pPr>
            <a:r>
              <a:rPr spc="-5" dirty="0"/>
              <a:t>M.</a:t>
            </a:r>
            <a:r>
              <a:rPr spc="-80" dirty="0"/>
              <a:t> </a:t>
            </a:r>
            <a:r>
              <a:rPr spc="-5" dirty="0"/>
              <a:t>B.</a:t>
            </a:r>
            <a:r>
              <a:rPr spc="-75" dirty="0"/>
              <a:t> </a:t>
            </a:r>
            <a:r>
              <a:rPr spc="-5" dirty="0"/>
              <a:t>Patil,</a:t>
            </a:r>
            <a:r>
              <a:rPr spc="-65" dirty="0"/>
              <a:t> </a:t>
            </a:r>
            <a:r>
              <a:rPr dirty="0"/>
              <a:t>IIT</a:t>
            </a:r>
            <a:r>
              <a:rPr spc="-80" dirty="0"/>
              <a:t> </a:t>
            </a:r>
            <a:r>
              <a:rPr spc="-5" dirty="0"/>
              <a:t>Bombay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d.wikipedia.org/wiki/Elektronika" TargetMode="External"/><Relationship Id="rId2" Type="http://schemas.openxmlformats.org/officeDocument/2006/relationships/hyperlink" Target="http://id.wikipedia.org/wiki/Bahasa_Inggris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hyperlink" Target="http://id.wikipedia.org/w/index.php?title=Integrated_circuit&amp;action=edit&amp;redlink=1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AA5E8-4650-4759-A7FC-95E5A7EDB9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Operational Amp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717F2A-27FF-4445-9B28-93BA5BF943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6608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450" y="6685"/>
            <a:ext cx="8705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Op-amp</a:t>
            </a:r>
            <a:r>
              <a:rPr spc="-55" dirty="0"/>
              <a:t> </a:t>
            </a:r>
            <a:r>
              <a:rPr spc="-5" dirty="0"/>
              <a:t>circuits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3748230" y="1497548"/>
            <a:ext cx="298450" cy="234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700" spc="5" dirty="0">
                <a:latin typeface="LM Sans 12"/>
                <a:cs typeface="LM Sans 12"/>
              </a:rPr>
              <a:t>V</a:t>
            </a:r>
            <a:r>
              <a:rPr sz="675" spc="7" baseline="-12345" dirty="0">
                <a:latin typeface="LM Sans 8"/>
                <a:cs typeface="LM Sans 8"/>
              </a:rPr>
              <a:t>i</a:t>
            </a:r>
            <a:r>
              <a:rPr sz="675" spc="-67" baseline="-12345" dirty="0">
                <a:latin typeface="LM Sans 8"/>
                <a:cs typeface="LM Sans 8"/>
              </a:rPr>
              <a:t> </a:t>
            </a:r>
            <a:r>
              <a:rPr sz="700" spc="5" dirty="0">
                <a:latin typeface="LM Roman 12"/>
                <a:cs typeface="LM Roman 12"/>
              </a:rPr>
              <a:t>(</a:t>
            </a:r>
            <a:r>
              <a:rPr sz="700" spc="5" dirty="0">
                <a:latin typeface="LM Sans 12"/>
                <a:cs typeface="LM Sans 12"/>
              </a:rPr>
              <a:t>V</a:t>
            </a:r>
            <a:r>
              <a:rPr sz="700" spc="5" dirty="0">
                <a:latin typeface="LM Roman 12"/>
                <a:cs typeface="LM Roman 12"/>
              </a:rPr>
              <a:t>)</a:t>
            </a:r>
            <a:endParaRPr sz="700">
              <a:latin typeface="LM Roman 12"/>
              <a:cs typeface="LM Roman 12"/>
            </a:endParaRPr>
          </a:p>
        </p:txBody>
      </p:sp>
      <p:sp>
        <p:nvSpPr>
          <p:cNvPr id="95" name="object 9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spc="-5" dirty="0"/>
              <a:t>M.</a:t>
            </a:r>
            <a:r>
              <a:rPr spc="-80" dirty="0"/>
              <a:t> </a:t>
            </a:r>
            <a:r>
              <a:rPr spc="-5" dirty="0"/>
              <a:t>B.</a:t>
            </a:r>
            <a:r>
              <a:rPr spc="-75" dirty="0"/>
              <a:t> </a:t>
            </a:r>
            <a:r>
              <a:rPr spc="-5" dirty="0"/>
              <a:t>Patil,</a:t>
            </a:r>
            <a:r>
              <a:rPr spc="-65" dirty="0"/>
              <a:t> </a:t>
            </a:r>
            <a:r>
              <a:rPr dirty="0"/>
              <a:t>IIT</a:t>
            </a:r>
            <a:r>
              <a:rPr spc="-80" dirty="0"/>
              <a:t> </a:t>
            </a:r>
            <a:r>
              <a:rPr spc="-5" dirty="0"/>
              <a:t>Bombay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B2F7D87-75AC-419B-98A8-EECA02E67217}"/>
              </a:ext>
            </a:extLst>
          </p:cNvPr>
          <p:cNvGrpSpPr/>
          <p:nvPr/>
        </p:nvGrpSpPr>
        <p:grpSpPr>
          <a:xfrm>
            <a:off x="1182987" y="505879"/>
            <a:ext cx="1571007" cy="923658"/>
            <a:chOff x="1182987" y="505879"/>
            <a:chExt cx="1571007" cy="923658"/>
          </a:xfrm>
        </p:grpSpPr>
        <p:grpSp>
          <p:nvGrpSpPr>
            <p:cNvPr id="3" name="object 3"/>
            <p:cNvGrpSpPr/>
            <p:nvPr/>
          </p:nvGrpSpPr>
          <p:grpSpPr>
            <a:xfrm>
              <a:off x="1304036" y="562127"/>
              <a:ext cx="1350010" cy="867410"/>
              <a:chOff x="1304036" y="562127"/>
              <a:chExt cx="1350010" cy="867410"/>
            </a:xfrm>
          </p:grpSpPr>
          <p:sp>
            <p:nvSpPr>
              <p:cNvPr id="4" name="object 4"/>
              <p:cNvSpPr/>
              <p:nvPr/>
            </p:nvSpPr>
            <p:spPr>
              <a:xfrm>
                <a:off x="1509775" y="563841"/>
                <a:ext cx="1028700" cy="754380"/>
              </a:xfrm>
              <a:custGeom>
                <a:avLst/>
                <a:gdLst/>
                <a:ahLst/>
                <a:cxnLst/>
                <a:rect l="l" t="t" r="r" b="b"/>
                <a:pathLst>
                  <a:path w="1028700" h="754380">
                    <a:moveTo>
                      <a:pt x="980693" y="0"/>
                    </a:moveTo>
                    <a:lnTo>
                      <a:pt x="48005" y="0"/>
                    </a:lnTo>
                    <a:lnTo>
                      <a:pt x="29321" y="3772"/>
                    </a:lnTo>
                    <a:lnTo>
                      <a:pt x="14061" y="14061"/>
                    </a:lnTo>
                    <a:lnTo>
                      <a:pt x="3772" y="29321"/>
                    </a:lnTo>
                    <a:lnTo>
                      <a:pt x="0" y="48005"/>
                    </a:lnTo>
                    <a:lnTo>
                      <a:pt x="0" y="706372"/>
                    </a:lnTo>
                    <a:lnTo>
                      <a:pt x="3772" y="725058"/>
                    </a:lnTo>
                    <a:lnTo>
                      <a:pt x="14061" y="740317"/>
                    </a:lnTo>
                    <a:lnTo>
                      <a:pt x="29321" y="750605"/>
                    </a:lnTo>
                    <a:lnTo>
                      <a:pt x="48005" y="754378"/>
                    </a:lnTo>
                    <a:lnTo>
                      <a:pt x="980693" y="754378"/>
                    </a:lnTo>
                    <a:lnTo>
                      <a:pt x="999378" y="750605"/>
                    </a:lnTo>
                    <a:lnTo>
                      <a:pt x="1014638" y="740317"/>
                    </a:lnTo>
                    <a:lnTo>
                      <a:pt x="1024927" y="725058"/>
                    </a:lnTo>
                    <a:lnTo>
                      <a:pt x="1028699" y="706372"/>
                    </a:lnTo>
                    <a:lnTo>
                      <a:pt x="1028699" y="48005"/>
                    </a:lnTo>
                    <a:lnTo>
                      <a:pt x="1024927" y="29321"/>
                    </a:lnTo>
                    <a:lnTo>
                      <a:pt x="1014638" y="14061"/>
                    </a:lnTo>
                    <a:lnTo>
                      <a:pt x="999378" y="3772"/>
                    </a:lnTo>
                    <a:lnTo>
                      <a:pt x="980693" y="0"/>
                    </a:lnTo>
                    <a:close/>
                  </a:path>
                </a:pathLst>
              </a:custGeom>
              <a:solidFill>
                <a:srgbClr val="EFF7F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1509775" y="563841"/>
                <a:ext cx="1028700" cy="754380"/>
              </a:xfrm>
              <a:custGeom>
                <a:avLst/>
                <a:gdLst/>
                <a:ahLst/>
                <a:cxnLst/>
                <a:rect l="l" t="t" r="r" b="b"/>
                <a:pathLst>
                  <a:path w="1028700" h="754380">
                    <a:moveTo>
                      <a:pt x="48005" y="0"/>
                    </a:moveTo>
                    <a:lnTo>
                      <a:pt x="29321" y="3772"/>
                    </a:lnTo>
                    <a:lnTo>
                      <a:pt x="14061" y="14061"/>
                    </a:lnTo>
                    <a:lnTo>
                      <a:pt x="3772" y="29321"/>
                    </a:lnTo>
                    <a:lnTo>
                      <a:pt x="0" y="48005"/>
                    </a:lnTo>
                    <a:lnTo>
                      <a:pt x="0" y="706372"/>
                    </a:lnTo>
                    <a:lnTo>
                      <a:pt x="3772" y="725058"/>
                    </a:lnTo>
                    <a:lnTo>
                      <a:pt x="14061" y="740317"/>
                    </a:lnTo>
                    <a:lnTo>
                      <a:pt x="29321" y="750605"/>
                    </a:lnTo>
                    <a:lnTo>
                      <a:pt x="48005" y="754378"/>
                    </a:lnTo>
                    <a:lnTo>
                      <a:pt x="980693" y="754378"/>
                    </a:lnTo>
                    <a:lnTo>
                      <a:pt x="999378" y="750605"/>
                    </a:lnTo>
                    <a:lnTo>
                      <a:pt x="1014638" y="740317"/>
                    </a:lnTo>
                    <a:lnTo>
                      <a:pt x="1024927" y="725058"/>
                    </a:lnTo>
                    <a:lnTo>
                      <a:pt x="1028699" y="706372"/>
                    </a:lnTo>
                    <a:lnTo>
                      <a:pt x="1028699" y="48005"/>
                    </a:lnTo>
                    <a:lnTo>
                      <a:pt x="1024927" y="29321"/>
                    </a:lnTo>
                    <a:lnTo>
                      <a:pt x="1014638" y="14061"/>
                    </a:lnTo>
                    <a:lnTo>
                      <a:pt x="999378" y="3772"/>
                    </a:lnTo>
                    <a:lnTo>
                      <a:pt x="980693" y="0"/>
                    </a:lnTo>
                    <a:lnTo>
                      <a:pt x="48005" y="0"/>
                    </a:lnTo>
                    <a:close/>
                  </a:path>
                </a:pathLst>
              </a:custGeom>
              <a:ln w="3428">
                <a:solidFill>
                  <a:srgbClr val="00AFA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1689455" y="606818"/>
                <a:ext cx="712470" cy="437515"/>
              </a:xfrm>
              <a:custGeom>
                <a:avLst/>
                <a:gdLst/>
                <a:ahLst/>
                <a:cxnLst/>
                <a:rect l="l" t="t" r="r" b="b"/>
                <a:pathLst>
                  <a:path w="712469" h="437515">
                    <a:moveTo>
                      <a:pt x="26060" y="408281"/>
                    </a:moveTo>
                    <a:lnTo>
                      <a:pt x="0" y="395478"/>
                    </a:lnTo>
                    <a:lnTo>
                      <a:pt x="51663" y="369874"/>
                    </a:lnTo>
                    <a:lnTo>
                      <a:pt x="0" y="344271"/>
                    </a:lnTo>
                    <a:lnTo>
                      <a:pt x="51663" y="318211"/>
                    </a:lnTo>
                    <a:lnTo>
                      <a:pt x="0" y="292607"/>
                    </a:lnTo>
                    <a:lnTo>
                      <a:pt x="51663" y="267004"/>
                    </a:lnTo>
                    <a:lnTo>
                      <a:pt x="26060" y="254203"/>
                    </a:lnTo>
                  </a:path>
                  <a:path w="712469" h="437515">
                    <a:moveTo>
                      <a:pt x="683056" y="25603"/>
                    </a:moveTo>
                    <a:lnTo>
                      <a:pt x="670255" y="51663"/>
                    </a:lnTo>
                    <a:lnTo>
                      <a:pt x="644651" y="0"/>
                    </a:lnTo>
                    <a:lnTo>
                      <a:pt x="619048" y="51663"/>
                    </a:lnTo>
                    <a:lnTo>
                      <a:pt x="592988" y="0"/>
                    </a:lnTo>
                    <a:lnTo>
                      <a:pt x="567385" y="51663"/>
                    </a:lnTo>
                    <a:lnTo>
                      <a:pt x="541781" y="0"/>
                    </a:lnTo>
                    <a:lnTo>
                      <a:pt x="528980" y="25603"/>
                    </a:lnTo>
                  </a:path>
                  <a:path w="712469" h="437515">
                    <a:moveTo>
                      <a:pt x="26060" y="437081"/>
                    </a:moveTo>
                    <a:lnTo>
                      <a:pt x="26060" y="409194"/>
                    </a:lnTo>
                  </a:path>
                  <a:path w="712469" h="437515">
                    <a:moveTo>
                      <a:pt x="26060" y="231343"/>
                    </a:moveTo>
                    <a:lnTo>
                      <a:pt x="26060" y="253745"/>
                    </a:lnTo>
                  </a:path>
                  <a:path w="712469" h="437515">
                    <a:moveTo>
                      <a:pt x="711860" y="25603"/>
                    </a:moveTo>
                    <a:lnTo>
                      <a:pt x="683971" y="25603"/>
                    </a:lnTo>
                  </a:path>
                  <a:path w="712469" h="437515">
                    <a:moveTo>
                      <a:pt x="506120" y="25603"/>
                    </a:moveTo>
                    <a:lnTo>
                      <a:pt x="528523" y="25603"/>
                    </a:lnTo>
                  </a:path>
                </a:pathLst>
              </a:custGeom>
              <a:ln w="685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1909140" y="838161"/>
                <a:ext cx="161391" cy="20573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1544065" y="666711"/>
                <a:ext cx="1097280" cy="68580"/>
              </a:xfrm>
              <a:custGeom>
                <a:avLst/>
                <a:gdLst/>
                <a:ahLst/>
                <a:cxnLst/>
                <a:rect l="l" t="t" r="r" b="b"/>
                <a:pathLst>
                  <a:path w="1097280" h="68579">
                    <a:moveTo>
                      <a:pt x="34289" y="0"/>
                    </a:moveTo>
                    <a:lnTo>
                      <a:pt x="34289" y="68579"/>
                    </a:lnTo>
                  </a:path>
                  <a:path w="1097280" h="68579">
                    <a:moveTo>
                      <a:pt x="0" y="34289"/>
                    </a:moveTo>
                    <a:lnTo>
                      <a:pt x="68579" y="34289"/>
                    </a:lnTo>
                  </a:path>
                  <a:path w="1097280" h="68579">
                    <a:moveTo>
                      <a:pt x="1062989" y="0"/>
                    </a:moveTo>
                    <a:lnTo>
                      <a:pt x="1062989" y="68579"/>
                    </a:lnTo>
                  </a:path>
                  <a:path w="1097280" h="68579">
                    <a:moveTo>
                      <a:pt x="1028699" y="34289"/>
                    </a:moveTo>
                    <a:lnTo>
                      <a:pt x="1097279" y="34289"/>
                    </a:lnTo>
                  </a:path>
                </a:pathLst>
              </a:custGeom>
              <a:ln w="342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1978863" y="1238669"/>
                <a:ext cx="22225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22225">
                    <a:moveTo>
                      <a:pt x="17030" y="0"/>
                    </a:moveTo>
                    <a:lnTo>
                      <a:pt x="4914" y="0"/>
                    </a:lnTo>
                    <a:lnTo>
                      <a:pt x="0" y="4914"/>
                    </a:lnTo>
                    <a:lnTo>
                      <a:pt x="0" y="17029"/>
                    </a:lnTo>
                    <a:lnTo>
                      <a:pt x="4914" y="21946"/>
                    </a:lnTo>
                    <a:lnTo>
                      <a:pt x="17030" y="21946"/>
                    </a:lnTo>
                    <a:lnTo>
                      <a:pt x="21945" y="17029"/>
                    </a:lnTo>
                    <a:lnTo>
                      <a:pt x="21945" y="491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1978863" y="1238669"/>
                <a:ext cx="22225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22225">
                    <a:moveTo>
                      <a:pt x="21945" y="10971"/>
                    </a:moveTo>
                    <a:lnTo>
                      <a:pt x="21945" y="17029"/>
                    </a:lnTo>
                    <a:lnTo>
                      <a:pt x="17030" y="21946"/>
                    </a:lnTo>
                    <a:lnTo>
                      <a:pt x="10972" y="21946"/>
                    </a:lnTo>
                    <a:lnTo>
                      <a:pt x="4914" y="21946"/>
                    </a:lnTo>
                    <a:lnTo>
                      <a:pt x="0" y="17029"/>
                    </a:lnTo>
                    <a:lnTo>
                      <a:pt x="0" y="10971"/>
                    </a:lnTo>
                    <a:lnTo>
                      <a:pt x="0" y="4914"/>
                    </a:lnTo>
                    <a:lnTo>
                      <a:pt x="4914" y="0"/>
                    </a:lnTo>
                    <a:lnTo>
                      <a:pt x="10972" y="0"/>
                    </a:lnTo>
                    <a:lnTo>
                      <a:pt x="17030" y="0"/>
                    </a:lnTo>
                    <a:lnTo>
                      <a:pt x="21945" y="4914"/>
                    </a:lnTo>
                    <a:lnTo>
                      <a:pt x="21945" y="10971"/>
                    </a:lnTo>
                    <a:close/>
                  </a:path>
                </a:pathLst>
              </a:custGeom>
              <a:ln w="342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2630373" y="1238669"/>
                <a:ext cx="22225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22225">
                    <a:moveTo>
                      <a:pt x="17030" y="0"/>
                    </a:moveTo>
                    <a:lnTo>
                      <a:pt x="4914" y="0"/>
                    </a:lnTo>
                    <a:lnTo>
                      <a:pt x="0" y="4914"/>
                    </a:lnTo>
                    <a:lnTo>
                      <a:pt x="0" y="17029"/>
                    </a:lnTo>
                    <a:lnTo>
                      <a:pt x="4914" y="21946"/>
                    </a:lnTo>
                    <a:lnTo>
                      <a:pt x="17030" y="21946"/>
                    </a:lnTo>
                    <a:lnTo>
                      <a:pt x="21945" y="17029"/>
                    </a:lnTo>
                    <a:lnTo>
                      <a:pt x="21945" y="491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2630373" y="1238669"/>
                <a:ext cx="22225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22225">
                    <a:moveTo>
                      <a:pt x="21945" y="10971"/>
                    </a:moveTo>
                    <a:lnTo>
                      <a:pt x="21945" y="17029"/>
                    </a:lnTo>
                    <a:lnTo>
                      <a:pt x="17030" y="21946"/>
                    </a:lnTo>
                    <a:lnTo>
                      <a:pt x="10972" y="21946"/>
                    </a:lnTo>
                    <a:lnTo>
                      <a:pt x="4914" y="21946"/>
                    </a:lnTo>
                    <a:lnTo>
                      <a:pt x="0" y="17029"/>
                    </a:lnTo>
                    <a:lnTo>
                      <a:pt x="0" y="10971"/>
                    </a:lnTo>
                    <a:lnTo>
                      <a:pt x="0" y="4914"/>
                    </a:lnTo>
                    <a:lnTo>
                      <a:pt x="4914" y="0"/>
                    </a:lnTo>
                    <a:lnTo>
                      <a:pt x="10972" y="0"/>
                    </a:lnTo>
                    <a:lnTo>
                      <a:pt x="17030" y="0"/>
                    </a:lnTo>
                    <a:lnTo>
                      <a:pt x="21945" y="4914"/>
                    </a:lnTo>
                    <a:lnTo>
                      <a:pt x="21945" y="10971"/>
                    </a:lnTo>
                    <a:close/>
                  </a:path>
                </a:pathLst>
              </a:custGeom>
              <a:ln w="342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1715515" y="632421"/>
                <a:ext cx="0" cy="617220"/>
              </a:xfrm>
              <a:custGeom>
                <a:avLst/>
                <a:gdLst/>
                <a:ahLst/>
                <a:cxnLst/>
                <a:rect l="l" t="t" r="r" b="b"/>
                <a:pathLst>
                  <a:path h="617219">
                    <a:moveTo>
                      <a:pt x="0" y="205739"/>
                    </a:moveTo>
                    <a:lnTo>
                      <a:pt x="0" y="0"/>
                    </a:lnTo>
                  </a:path>
                  <a:path h="617219">
                    <a:moveTo>
                      <a:pt x="0" y="617218"/>
                    </a:moveTo>
                    <a:lnTo>
                      <a:pt x="0" y="411478"/>
                    </a:lnTo>
                  </a:path>
                </a:pathLst>
              </a:custGeom>
              <a:ln w="685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1304036" y="598131"/>
                <a:ext cx="68580" cy="68580"/>
              </a:xfrm>
              <a:custGeom>
                <a:avLst/>
                <a:gdLst/>
                <a:ahLst/>
                <a:cxnLst/>
                <a:rect l="l" t="t" r="r" b="b"/>
                <a:pathLst>
                  <a:path w="68580" h="68579">
                    <a:moveTo>
                      <a:pt x="34289" y="0"/>
                    </a:moveTo>
                    <a:lnTo>
                      <a:pt x="34289" y="68579"/>
                    </a:lnTo>
                  </a:path>
                  <a:path w="68580" h="68579">
                    <a:moveTo>
                      <a:pt x="0" y="34289"/>
                    </a:moveTo>
                    <a:lnTo>
                      <a:pt x="68579" y="34289"/>
                    </a:lnTo>
                  </a:path>
                </a:pathLst>
              </a:custGeom>
              <a:ln w="6857">
                <a:solidFill>
                  <a:srgbClr val="D100D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1406905" y="632421"/>
                <a:ext cx="1234440" cy="793750"/>
              </a:xfrm>
              <a:custGeom>
                <a:avLst/>
                <a:gdLst/>
                <a:ahLst/>
                <a:cxnLst/>
                <a:rect l="l" t="t" r="r" b="b"/>
                <a:pathLst>
                  <a:path w="1234439" h="793750">
                    <a:moveTo>
                      <a:pt x="0" y="0"/>
                    </a:moveTo>
                    <a:lnTo>
                      <a:pt x="308609" y="0"/>
                    </a:lnTo>
                  </a:path>
                  <a:path w="1234439" h="793750">
                    <a:moveTo>
                      <a:pt x="582929" y="205739"/>
                    </a:moveTo>
                    <a:lnTo>
                      <a:pt x="582929" y="0"/>
                    </a:lnTo>
                  </a:path>
                  <a:path w="1234439" h="793750">
                    <a:moveTo>
                      <a:pt x="582929" y="617218"/>
                    </a:moveTo>
                    <a:lnTo>
                      <a:pt x="582929" y="411478"/>
                    </a:lnTo>
                  </a:path>
                  <a:path w="1234439" h="793750">
                    <a:moveTo>
                      <a:pt x="582929" y="0"/>
                    </a:moveTo>
                    <a:lnTo>
                      <a:pt x="788669" y="0"/>
                    </a:lnTo>
                  </a:path>
                  <a:path w="1234439" h="793750">
                    <a:moveTo>
                      <a:pt x="994409" y="0"/>
                    </a:moveTo>
                    <a:lnTo>
                      <a:pt x="1234439" y="0"/>
                    </a:lnTo>
                  </a:path>
                  <a:path w="1234439" h="793750">
                    <a:moveTo>
                      <a:pt x="582929" y="617218"/>
                    </a:moveTo>
                    <a:lnTo>
                      <a:pt x="1234439" y="617218"/>
                    </a:lnTo>
                  </a:path>
                  <a:path w="1234439" h="793750">
                    <a:moveTo>
                      <a:pt x="566927" y="793240"/>
                    </a:moveTo>
                    <a:lnTo>
                      <a:pt x="601217" y="793240"/>
                    </a:lnTo>
                  </a:path>
                  <a:path w="1234439" h="793750">
                    <a:moveTo>
                      <a:pt x="530809" y="754378"/>
                    </a:moveTo>
                    <a:lnTo>
                      <a:pt x="634593" y="754378"/>
                    </a:lnTo>
                  </a:path>
                  <a:path w="1234439" h="793750">
                    <a:moveTo>
                      <a:pt x="548639" y="774038"/>
                    </a:moveTo>
                    <a:lnTo>
                      <a:pt x="617219" y="774038"/>
                    </a:lnTo>
                  </a:path>
                  <a:path w="1234439" h="793750">
                    <a:moveTo>
                      <a:pt x="582929" y="617218"/>
                    </a:moveTo>
                    <a:lnTo>
                      <a:pt x="582929" y="754378"/>
                    </a:lnTo>
                  </a:path>
                </a:pathLst>
              </a:custGeom>
              <a:ln w="685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1304036" y="1249640"/>
                <a:ext cx="685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8580">
                    <a:moveTo>
                      <a:pt x="0" y="0"/>
                    </a:moveTo>
                    <a:lnTo>
                      <a:pt x="68579" y="0"/>
                    </a:lnTo>
                  </a:path>
                </a:pathLst>
              </a:custGeom>
              <a:ln w="6857">
                <a:solidFill>
                  <a:srgbClr val="D100D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1544065" y="1181060"/>
                <a:ext cx="10972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97280">
                    <a:moveTo>
                      <a:pt x="68579" y="0"/>
                    </a:moveTo>
                    <a:lnTo>
                      <a:pt x="0" y="0"/>
                    </a:lnTo>
                  </a:path>
                  <a:path w="1097280">
                    <a:moveTo>
                      <a:pt x="1097279" y="0"/>
                    </a:moveTo>
                    <a:lnTo>
                      <a:pt x="1028699" y="0"/>
                    </a:lnTo>
                  </a:path>
                </a:pathLst>
              </a:custGeom>
              <a:ln w="342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9" name="object 29"/>
            <p:cNvSpPr/>
            <p:nvPr/>
          </p:nvSpPr>
          <p:spPr>
            <a:xfrm>
              <a:off x="1182987" y="869302"/>
              <a:ext cx="246887" cy="1440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 txBox="1"/>
            <p:nvPr/>
          </p:nvSpPr>
          <p:spPr>
            <a:xfrm>
              <a:off x="2569209" y="505879"/>
              <a:ext cx="184785" cy="11620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600" spc="-5" dirty="0">
                  <a:solidFill>
                    <a:srgbClr val="D100D1"/>
                  </a:solidFill>
                  <a:latin typeface="Arial"/>
                  <a:cs typeface="Arial"/>
                </a:rPr>
                <a:t>OUT</a:t>
              </a:r>
              <a:endParaRPr sz="600">
                <a:latin typeface="Arial"/>
                <a:cs typeface="Arial"/>
              </a:endParaRPr>
            </a:p>
          </p:txBody>
        </p:sp>
        <p:grpSp>
          <p:nvGrpSpPr>
            <p:cNvPr id="65" name="object 65"/>
            <p:cNvGrpSpPr/>
            <p:nvPr/>
          </p:nvGrpSpPr>
          <p:grpSpPr>
            <a:xfrm>
              <a:off x="1394218" y="619734"/>
              <a:ext cx="25400" cy="25400"/>
              <a:chOff x="1394218" y="619734"/>
              <a:chExt cx="25400" cy="25400"/>
            </a:xfrm>
          </p:grpSpPr>
          <p:sp>
            <p:nvSpPr>
              <p:cNvPr id="66" name="object 66"/>
              <p:cNvSpPr/>
              <p:nvPr/>
            </p:nvSpPr>
            <p:spPr>
              <a:xfrm>
                <a:off x="1395933" y="621449"/>
                <a:ext cx="22225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22225">
                    <a:moveTo>
                      <a:pt x="17030" y="0"/>
                    </a:moveTo>
                    <a:lnTo>
                      <a:pt x="4914" y="0"/>
                    </a:lnTo>
                    <a:lnTo>
                      <a:pt x="0" y="4914"/>
                    </a:lnTo>
                    <a:lnTo>
                      <a:pt x="0" y="17030"/>
                    </a:lnTo>
                    <a:lnTo>
                      <a:pt x="4914" y="21945"/>
                    </a:lnTo>
                    <a:lnTo>
                      <a:pt x="17030" y="21945"/>
                    </a:lnTo>
                    <a:lnTo>
                      <a:pt x="21945" y="17030"/>
                    </a:lnTo>
                    <a:lnTo>
                      <a:pt x="21945" y="4914"/>
                    </a:lnTo>
                    <a:close/>
                  </a:path>
                </a:pathLst>
              </a:custGeom>
              <a:solidFill>
                <a:srgbClr val="DE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67"/>
              <p:cNvSpPr/>
              <p:nvPr/>
            </p:nvSpPr>
            <p:spPr>
              <a:xfrm>
                <a:off x="1395933" y="621449"/>
                <a:ext cx="22225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22225">
                    <a:moveTo>
                      <a:pt x="21945" y="10972"/>
                    </a:moveTo>
                    <a:lnTo>
                      <a:pt x="21945" y="17030"/>
                    </a:lnTo>
                    <a:lnTo>
                      <a:pt x="17030" y="21945"/>
                    </a:lnTo>
                    <a:lnTo>
                      <a:pt x="10972" y="21945"/>
                    </a:lnTo>
                    <a:lnTo>
                      <a:pt x="4914" y="21945"/>
                    </a:lnTo>
                    <a:lnTo>
                      <a:pt x="0" y="17030"/>
                    </a:lnTo>
                    <a:lnTo>
                      <a:pt x="0" y="10972"/>
                    </a:lnTo>
                    <a:lnTo>
                      <a:pt x="0" y="4914"/>
                    </a:lnTo>
                    <a:lnTo>
                      <a:pt x="4914" y="0"/>
                    </a:lnTo>
                    <a:lnTo>
                      <a:pt x="10972" y="0"/>
                    </a:lnTo>
                    <a:lnTo>
                      <a:pt x="17030" y="0"/>
                    </a:lnTo>
                    <a:lnTo>
                      <a:pt x="21945" y="4914"/>
                    </a:lnTo>
                    <a:lnTo>
                      <a:pt x="21945" y="10972"/>
                    </a:lnTo>
                    <a:close/>
                  </a:path>
                </a:pathLst>
              </a:custGeom>
              <a:ln w="3428">
                <a:solidFill>
                  <a:srgbClr val="DE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8" name="object 68"/>
            <p:cNvGrpSpPr/>
            <p:nvPr/>
          </p:nvGrpSpPr>
          <p:grpSpPr>
            <a:xfrm>
              <a:off x="1394218" y="1236954"/>
              <a:ext cx="25400" cy="25400"/>
              <a:chOff x="1394218" y="1236954"/>
              <a:chExt cx="25400" cy="25400"/>
            </a:xfrm>
          </p:grpSpPr>
          <p:sp>
            <p:nvSpPr>
              <p:cNvPr id="69" name="object 69"/>
              <p:cNvSpPr/>
              <p:nvPr/>
            </p:nvSpPr>
            <p:spPr>
              <a:xfrm>
                <a:off x="1395933" y="1238669"/>
                <a:ext cx="22225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22225">
                    <a:moveTo>
                      <a:pt x="17030" y="0"/>
                    </a:moveTo>
                    <a:lnTo>
                      <a:pt x="4914" y="0"/>
                    </a:lnTo>
                    <a:lnTo>
                      <a:pt x="0" y="4914"/>
                    </a:lnTo>
                    <a:lnTo>
                      <a:pt x="0" y="17029"/>
                    </a:lnTo>
                    <a:lnTo>
                      <a:pt x="4914" y="21946"/>
                    </a:lnTo>
                    <a:lnTo>
                      <a:pt x="17030" y="21946"/>
                    </a:lnTo>
                    <a:lnTo>
                      <a:pt x="21945" y="17029"/>
                    </a:lnTo>
                    <a:lnTo>
                      <a:pt x="21945" y="4914"/>
                    </a:lnTo>
                    <a:close/>
                  </a:path>
                </a:pathLst>
              </a:custGeom>
              <a:solidFill>
                <a:srgbClr val="DE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70"/>
              <p:cNvSpPr/>
              <p:nvPr/>
            </p:nvSpPr>
            <p:spPr>
              <a:xfrm>
                <a:off x="1395933" y="1238669"/>
                <a:ext cx="22225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22225">
                    <a:moveTo>
                      <a:pt x="21945" y="10971"/>
                    </a:moveTo>
                    <a:lnTo>
                      <a:pt x="21945" y="17029"/>
                    </a:lnTo>
                    <a:lnTo>
                      <a:pt x="17030" y="21946"/>
                    </a:lnTo>
                    <a:lnTo>
                      <a:pt x="10972" y="21946"/>
                    </a:lnTo>
                    <a:lnTo>
                      <a:pt x="4914" y="21946"/>
                    </a:lnTo>
                    <a:lnTo>
                      <a:pt x="0" y="17029"/>
                    </a:lnTo>
                    <a:lnTo>
                      <a:pt x="0" y="10971"/>
                    </a:lnTo>
                    <a:lnTo>
                      <a:pt x="0" y="4914"/>
                    </a:lnTo>
                    <a:lnTo>
                      <a:pt x="4914" y="0"/>
                    </a:lnTo>
                    <a:lnTo>
                      <a:pt x="10972" y="0"/>
                    </a:lnTo>
                    <a:lnTo>
                      <a:pt x="17030" y="0"/>
                    </a:lnTo>
                    <a:lnTo>
                      <a:pt x="21945" y="4914"/>
                    </a:lnTo>
                    <a:lnTo>
                      <a:pt x="21945" y="10971"/>
                    </a:lnTo>
                    <a:close/>
                  </a:path>
                </a:pathLst>
              </a:custGeom>
              <a:ln w="3428">
                <a:solidFill>
                  <a:srgbClr val="DE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1" name="object 71"/>
            <p:cNvGrpSpPr/>
            <p:nvPr/>
          </p:nvGrpSpPr>
          <p:grpSpPr>
            <a:xfrm>
              <a:off x="2628658" y="619734"/>
              <a:ext cx="25400" cy="25400"/>
              <a:chOff x="2628658" y="619734"/>
              <a:chExt cx="25400" cy="25400"/>
            </a:xfrm>
          </p:grpSpPr>
          <p:sp>
            <p:nvSpPr>
              <p:cNvPr id="72" name="object 72"/>
              <p:cNvSpPr/>
              <p:nvPr/>
            </p:nvSpPr>
            <p:spPr>
              <a:xfrm>
                <a:off x="2630373" y="621449"/>
                <a:ext cx="22225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22225">
                    <a:moveTo>
                      <a:pt x="17030" y="0"/>
                    </a:moveTo>
                    <a:lnTo>
                      <a:pt x="4914" y="0"/>
                    </a:lnTo>
                    <a:lnTo>
                      <a:pt x="0" y="4914"/>
                    </a:lnTo>
                    <a:lnTo>
                      <a:pt x="0" y="17030"/>
                    </a:lnTo>
                    <a:lnTo>
                      <a:pt x="4914" y="21945"/>
                    </a:lnTo>
                    <a:lnTo>
                      <a:pt x="17030" y="21945"/>
                    </a:lnTo>
                    <a:lnTo>
                      <a:pt x="21945" y="17030"/>
                    </a:lnTo>
                    <a:lnTo>
                      <a:pt x="21945" y="4914"/>
                    </a:lnTo>
                    <a:close/>
                  </a:path>
                </a:pathLst>
              </a:custGeom>
              <a:solidFill>
                <a:srgbClr val="DE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" name="object 73"/>
              <p:cNvSpPr/>
              <p:nvPr/>
            </p:nvSpPr>
            <p:spPr>
              <a:xfrm>
                <a:off x="2630373" y="621449"/>
                <a:ext cx="22225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22225">
                    <a:moveTo>
                      <a:pt x="21945" y="10972"/>
                    </a:moveTo>
                    <a:lnTo>
                      <a:pt x="21945" y="17030"/>
                    </a:lnTo>
                    <a:lnTo>
                      <a:pt x="17030" y="21945"/>
                    </a:lnTo>
                    <a:lnTo>
                      <a:pt x="10972" y="21945"/>
                    </a:lnTo>
                    <a:lnTo>
                      <a:pt x="4914" y="21945"/>
                    </a:lnTo>
                    <a:lnTo>
                      <a:pt x="0" y="17030"/>
                    </a:lnTo>
                    <a:lnTo>
                      <a:pt x="0" y="10972"/>
                    </a:lnTo>
                    <a:lnTo>
                      <a:pt x="0" y="4914"/>
                    </a:lnTo>
                    <a:lnTo>
                      <a:pt x="4914" y="0"/>
                    </a:lnTo>
                    <a:lnTo>
                      <a:pt x="10972" y="0"/>
                    </a:lnTo>
                    <a:lnTo>
                      <a:pt x="17030" y="0"/>
                    </a:lnTo>
                    <a:lnTo>
                      <a:pt x="21945" y="4914"/>
                    </a:lnTo>
                    <a:lnTo>
                      <a:pt x="21945" y="10972"/>
                    </a:lnTo>
                    <a:close/>
                  </a:path>
                </a:pathLst>
              </a:custGeom>
              <a:ln w="3428">
                <a:solidFill>
                  <a:srgbClr val="DE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3" name="object 83"/>
            <p:cNvSpPr txBox="1"/>
            <p:nvPr/>
          </p:nvSpPr>
          <p:spPr>
            <a:xfrm>
              <a:off x="2530246" y="867103"/>
              <a:ext cx="167005" cy="13525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14"/>
                </a:spcBef>
              </a:pPr>
              <a:r>
                <a:rPr sz="700" spc="10" dirty="0">
                  <a:latin typeface="LM Sans 12"/>
                  <a:cs typeface="LM Sans 12"/>
                </a:rPr>
                <a:t>V</a:t>
              </a:r>
              <a:r>
                <a:rPr sz="675" spc="15" baseline="-12345" dirty="0">
                  <a:latin typeface="LM Sans 8"/>
                  <a:cs typeface="LM Sans 8"/>
                </a:rPr>
                <a:t>o</a:t>
              </a:r>
              <a:endParaRPr sz="675" baseline="-12345">
                <a:latin typeface="LM Sans 8"/>
                <a:cs typeface="LM Sans 8"/>
              </a:endParaRPr>
            </a:p>
          </p:txBody>
        </p:sp>
        <p:sp>
          <p:nvSpPr>
            <p:cNvPr id="84" name="object 84"/>
            <p:cNvSpPr txBox="1"/>
            <p:nvPr/>
          </p:nvSpPr>
          <p:spPr>
            <a:xfrm>
              <a:off x="1496975" y="862531"/>
              <a:ext cx="150495" cy="13525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14"/>
                </a:spcBef>
              </a:pPr>
              <a:r>
                <a:rPr sz="700" spc="5" dirty="0">
                  <a:latin typeface="LM Sans 12"/>
                  <a:cs typeface="LM Sans 12"/>
                </a:rPr>
                <a:t>V</a:t>
              </a:r>
              <a:r>
                <a:rPr sz="675" spc="7" baseline="-12345" dirty="0">
                  <a:latin typeface="LM Sans 8"/>
                  <a:cs typeface="LM Sans 8"/>
                </a:rPr>
                <a:t>i</a:t>
              </a:r>
              <a:endParaRPr sz="675" baseline="-12345">
                <a:latin typeface="LM Sans 8"/>
                <a:cs typeface="LM Sans 8"/>
              </a:endParaRPr>
            </a:p>
          </p:txBody>
        </p:sp>
        <p:sp>
          <p:nvSpPr>
            <p:cNvPr id="85" name="object 85"/>
            <p:cNvSpPr txBox="1"/>
            <p:nvPr/>
          </p:nvSpPr>
          <p:spPr>
            <a:xfrm>
              <a:off x="2007211" y="936597"/>
              <a:ext cx="271780" cy="13525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14"/>
                </a:spcBef>
              </a:pPr>
              <a:r>
                <a:rPr sz="700" spc="10" dirty="0">
                  <a:latin typeface="LM Sans 12"/>
                  <a:cs typeface="LM Sans 12"/>
                </a:rPr>
                <a:t>A</a:t>
              </a:r>
              <a:r>
                <a:rPr sz="675" spc="15" baseline="-12345" dirty="0">
                  <a:latin typeface="LM Sans 8"/>
                  <a:cs typeface="LM Sans 8"/>
                </a:rPr>
                <a:t>V</a:t>
              </a:r>
              <a:r>
                <a:rPr sz="675" spc="-60" baseline="-12345" dirty="0">
                  <a:latin typeface="LM Sans 8"/>
                  <a:cs typeface="LM Sans 8"/>
                </a:rPr>
                <a:t> </a:t>
              </a:r>
              <a:r>
                <a:rPr sz="700" spc="5" dirty="0">
                  <a:latin typeface="LM Sans 12"/>
                  <a:cs typeface="LM Sans 12"/>
                </a:rPr>
                <a:t>V</a:t>
              </a:r>
              <a:r>
                <a:rPr sz="675" spc="7" baseline="-12345" dirty="0">
                  <a:latin typeface="LM Sans 8"/>
                  <a:cs typeface="LM Sans 8"/>
                </a:rPr>
                <a:t>i</a:t>
              </a:r>
              <a:endParaRPr sz="675" baseline="-12345">
                <a:latin typeface="LM Sans 8"/>
                <a:cs typeface="LM Sans 8"/>
              </a:endParaRPr>
            </a:p>
          </p:txBody>
        </p:sp>
        <p:sp>
          <p:nvSpPr>
            <p:cNvPr id="86" name="object 86"/>
            <p:cNvSpPr txBox="1"/>
            <p:nvPr/>
          </p:nvSpPr>
          <p:spPr>
            <a:xfrm>
              <a:off x="2223923" y="654960"/>
              <a:ext cx="166370" cy="13525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14"/>
                </a:spcBef>
              </a:pPr>
              <a:r>
                <a:rPr sz="700" spc="10" dirty="0">
                  <a:latin typeface="LM Sans 12"/>
                  <a:cs typeface="LM Sans 12"/>
                </a:rPr>
                <a:t>R</a:t>
              </a:r>
              <a:r>
                <a:rPr sz="675" spc="15" baseline="-12345" dirty="0">
                  <a:latin typeface="LM Sans 8"/>
                  <a:cs typeface="LM Sans 8"/>
                </a:rPr>
                <a:t>o</a:t>
              </a:r>
              <a:endParaRPr sz="675" baseline="-12345">
                <a:latin typeface="LM Sans 8"/>
                <a:cs typeface="LM Sans 8"/>
              </a:endParaRPr>
            </a:p>
          </p:txBody>
        </p:sp>
        <p:sp>
          <p:nvSpPr>
            <p:cNvPr id="88" name="object 88"/>
            <p:cNvSpPr txBox="1"/>
            <p:nvPr/>
          </p:nvSpPr>
          <p:spPr>
            <a:xfrm>
              <a:off x="1394205" y="1156243"/>
              <a:ext cx="347345" cy="98425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  <a:tabLst>
                  <a:tab pos="334010" algn="l"/>
                </a:tabLst>
              </a:pPr>
              <a:r>
                <a:rPr sz="450" u="sng" spc="5" dirty="0">
                  <a:uFill>
                    <a:solidFill>
                      <a:srgbClr val="000000"/>
                    </a:solidFill>
                  </a:uFill>
                  <a:latin typeface="Times New Roman"/>
                  <a:cs typeface="Times New Roman"/>
                </a:rPr>
                <a:t> 	</a:t>
              </a:r>
              <a:endParaRPr sz="450">
                <a:latin typeface="Times New Roman"/>
                <a:cs typeface="Times New Roman"/>
              </a:endParaRPr>
            </a:p>
          </p:txBody>
        </p:sp>
        <p:sp>
          <p:nvSpPr>
            <p:cNvPr id="90" name="object 90"/>
            <p:cNvSpPr txBox="1"/>
            <p:nvPr/>
          </p:nvSpPr>
          <p:spPr>
            <a:xfrm>
              <a:off x="1711861" y="965856"/>
              <a:ext cx="149225" cy="13525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14"/>
                </a:spcBef>
              </a:pPr>
              <a:r>
                <a:rPr sz="700" spc="5" dirty="0">
                  <a:latin typeface="LM Sans 12"/>
                  <a:cs typeface="LM Sans 12"/>
                </a:rPr>
                <a:t>R</a:t>
              </a:r>
              <a:r>
                <a:rPr sz="675" spc="7" baseline="-12345" dirty="0">
                  <a:latin typeface="LM Sans 8"/>
                  <a:cs typeface="LM Sans 8"/>
                </a:rPr>
                <a:t>i</a:t>
              </a:r>
              <a:endParaRPr sz="675" baseline="-12345">
                <a:latin typeface="LM Sans 8"/>
                <a:cs typeface="LM Sans 8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F76CF79-8DE7-4CD0-B818-BF92D771AAEF}"/>
              </a:ext>
            </a:extLst>
          </p:cNvPr>
          <p:cNvGrpSpPr/>
          <p:nvPr/>
        </p:nvGrpSpPr>
        <p:grpSpPr>
          <a:xfrm>
            <a:off x="2801147" y="404391"/>
            <a:ext cx="2409946" cy="1217617"/>
            <a:chOff x="2801147" y="404391"/>
            <a:chExt cx="2409946" cy="1217617"/>
          </a:xfrm>
        </p:grpSpPr>
        <p:sp>
          <p:nvSpPr>
            <p:cNvPr id="18" name="object 18"/>
            <p:cNvSpPr/>
            <p:nvPr/>
          </p:nvSpPr>
          <p:spPr>
            <a:xfrm>
              <a:off x="3039109" y="406107"/>
              <a:ext cx="1701164" cy="1083945"/>
            </a:xfrm>
            <a:custGeom>
              <a:avLst/>
              <a:gdLst/>
              <a:ahLst/>
              <a:cxnLst/>
              <a:rect l="l" t="t" r="r" b="b"/>
              <a:pathLst>
                <a:path w="1701164" h="1083945">
                  <a:moveTo>
                    <a:pt x="170078" y="1083562"/>
                  </a:moveTo>
                  <a:lnTo>
                    <a:pt x="170078" y="0"/>
                  </a:lnTo>
                </a:path>
                <a:path w="1701164" h="1083945">
                  <a:moveTo>
                    <a:pt x="340156" y="1083562"/>
                  </a:moveTo>
                  <a:lnTo>
                    <a:pt x="340156" y="0"/>
                  </a:lnTo>
                </a:path>
                <a:path w="1701164" h="1083945">
                  <a:moveTo>
                    <a:pt x="510235" y="1083562"/>
                  </a:moveTo>
                  <a:lnTo>
                    <a:pt x="510235" y="0"/>
                  </a:lnTo>
                </a:path>
                <a:path w="1701164" h="1083945">
                  <a:moveTo>
                    <a:pt x="680313" y="1083562"/>
                  </a:moveTo>
                  <a:lnTo>
                    <a:pt x="680313" y="0"/>
                  </a:lnTo>
                </a:path>
                <a:path w="1701164" h="1083945">
                  <a:moveTo>
                    <a:pt x="1020470" y="1083562"/>
                  </a:moveTo>
                  <a:lnTo>
                    <a:pt x="1020470" y="0"/>
                  </a:lnTo>
                </a:path>
                <a:path w="1701164" h="1083945">
                  <a:moveTo>
                    <a:pt x="1190548" y="1083562"/>
                  </a:moveTo>
                  <a:lnTo>
                    <a:pt x="1190548" y="0"/>
                  </a:lnTo>
                </a:path>
                <a:path w="1701164" h="1083945">
                  <a:moveTo>
                    <a:pt x="1360627" y="1083562"/>
                  </a:moveTo>
                  <a:lnTo>
                    <a:pt x="1360627" y="0"/>
                  </a:lnTo>
                </a:path>
                <a:path w="1701164" h="1083945">
                  <a:moveTo>
                    <a:pt x="1530705" y="1083562"/>
                  </a:moveTo>
                  <a:lnTo>
                    <a:pt x="1530705" y="0"/>
                  </a:lnTo>
                </a:path>
                <a:path w="1701164" h="1083945">
                  <a:moveTo>
                    <a:pt x="0" y="90068"/>
                  </a:moveTo>
                  <a:lnTo>
                    <a:pt x="1700783" y="90068"/>
                  </a:lnTo>
                </a:path>
                <a:path w="1701164" h="1083945">
                  <a:moveTo>
                    <a:pt x="0" y="315925"/>
                  </a:moveTo>
                  <a:lnTo>
                    <a:pt x="1700783" y="315925"/>
                  </a:lnTo>
                </a:path>
                <a:path w="1701164" h="1083945">
                  <a:moveTo>
                    <a:pt x="0" y="541781"/>
                  </a:moveTo>
                  <a:lnTo>
                    <a:pt x="1700783" y="541781"/>
                  </a:lnTo>
                </a:path>
                <a:path w="1701164" h="1083945">
                  <a:moveTo>
                    <a:pt x="0" y="767639"/>
                  </a:moveTo>
                  <a:lnTo>
                    <a:pt x="1700783" y="767639"/>
                  </a:lnTo>
                </a:path>
                <a:path w="1701164" h="1083945">
                  <a:moveTo>
                    <a:pt x="0" y="993039"/>
                  </a:moveTo>
                  <a:lnTo>
                    <a:pt x="1700783" y="993039"/>
                  </a:lnTo>
                </a:path>
                <a:path w="1701164" h="1083945">
                  <a:moveTo>
                    <a:pt x="850391" y="1083562"/>
                  </a:moveTo>
                  <a:lnTo>
                    <a:pt x="850391" y="0"/>
                  </a:lnTo>
                </a:path>
              </a:pathLst>
            </a:custGeom>
            <a:ln w="3428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2902966" y="441413"/>
              <a:ext cx="109855" cy="11620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600" spc="-5" dirty="0">
                  <a:latin typeface="Arial"/>
                  <a:cs typeface="Arial"/>
                </a:rPr>
                <a:t>10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2873248" y="1342097"/>
              <a:ext cx="153670" cy="11620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600" spc="-5" dirty="0">
                  <a:latin typeface="Arial"/>
                  <a:cs typeface="Arial"/>
                </a:rPr>
                <a:t>−10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32" name="object 32"/>
            <p:cNvSpPr txBox="1"/>
            <p:nvPr/>
          </p:nvSpPr>
          <p:spPr>
            <a:xfrm>
              <a:off x="2912110" y="1111211"/>
              <a:ext cx="111760" cy="11620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600" spc="-5" dirty="0">
                  <a:latin typeface="Arial"/>
                  <a:cs typeface="Arial"/>
                </a:rPr>
                <a:t>−5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33" name="object 33"/>
            <p:cNvSpPr txBox="1"/>
            <p:nvPr/>
          </p:nvSpPr>
          <p:spPr>
            <a:xfrm>
              <a:off x="2950972" y="667727"/>
              <a:ext cx="67945" cy="11620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600" spc="-5" dirty="0">
                  <a:latin typeface="Arial"/>
                  <a:cs typeface="Arial"/>
                </a:rPr>
                <a:t>5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4139691" y="615149"/>
              <a:ext cx="356870" cy="11620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600" spc="-5" dirty="0">
                  <a:latin typeface="Arial"/>
                  <a:cs typeface="Arial"/>
                </a:rPr>
                <a:t>saturation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35" name="object 35"/>
            <p:cNvSpPr txBox="1"/>
            <p:nvPr/>
          </p:nvSpPr>
          <p:spPr>
            <a:xfrm>
              <a:off x="4059682" y="953477"/>
              <a:ext cx="210185" cy="11620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600" spc="-5" dirty="0">
                  <a:latin typeface="Arial"/>
                  <a:cs typeface="Arial"/>
                </a:rPr>
                <a:t>linear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36" name="object 36"/>
            <p:cNvSpPr txBox="1"/>
            <p:nvPr/>
          </p:nvSpPr>
          <p:spPr>
            <a:xfrm>
              <a:off x="3234435" y="1147787"/>
              <a:ext cx="356870" cy="11620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600" spc="-5" dirty="0">
                  <a:latin typeface="Arial"/>
                  <a:cs typeface="Arial"/>
                </a:rPr>
                <a:t>saturation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37" name="object 37"/>
            <p:cNvSpPr txBox="1"/>
            <p:nvPr/>
          </p:nvSpPr>
          <p:spPr>
            <a:xfrm>
              <a:off x="2946400" y="891755"/>
              <a:ext cx="67945" cy="11620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600" spc="-5" dirty="0">
                  <a:latin typeface="Arial"/>
                  <a:cs typeface="Arial"/>
                </a:rPr>
                <a:t>0</a:t>
              </a:r>
              <a:endParaRPr sz="600">
                <a:latin typeface="Arial"/>
                <a:cs typeface="Arial"/>
              </a:endParaRPr>
            </a:p>
          </p:txBody>
        </p:sp>
        <p:grpSp>
          <p:nvGrpSpPr>
            <p:cNvPr id="40" name="object 40"/>
            <p:cNvGrpSpPr/>
            <p:nvPr/>
          </p:nvGrpSpPr>
          <p:grpSpPr>
            <a:xfrm>
              <a:off x="3037395" y="406107"/>
              <a:ext cx="1703070" cy="1083945"/>
              <a:chOff x="3037395" y="406107"/>
              <a:chExt cx="1703070" cy="1083945"/>
            </a:xfrm>
          </p:grpSpPr>
          <p:sp>
            <p:nvSpPr>
              <p:cNvPr id="41" name="object 41"/>
              <p:cNvSpPr/>
              <p:nvPr/>
            </p:nvSpPr>
            <p:spPr>
              <a:xfrm>
                <a:off x="3039109" y="496176"/>
                <a:ext cx="1701164" cy="902969"/>
              </a:xfrm>
              <a:custGeom>
                <a:avLst/>
                <a:gdLst/>
                <a:ahLst/>
                <a:cxnLst/>
                <a:rect l="l" t="t" r="r" b="b"/>
                <a:pathLst>
                  <a:path w="1701164" h="902969">
                    <a:moveTo>
                      <a:pt x="0" y="902971"/>
                    </a:moveTo>
                    <a:lnTo>
                      <a:pt x="34289" y="902971"/>
                    </a:lnTo>
                  </a:path>
                  <a:path w="1701164" h="902969">
                    <a:moveTo>
                      <a:pt x="1700783" y="902971"/>
                    </a:moveTo>
                    <a:lnTo>
                      <a:pt x="1666493" y="902971"/>
                    </a:lnTo>
                  </a:path>
                  <a:path w="1701164" h="902969">
                    <a:moveTo>
                      <a:pt x="0" y="677571"/>
                    </a:moveTo>
                    <a:lnTo>
                      <a:pt x="34289" y="677571"/>
                    </a:lnTo>
                  </a:path>
                  <a:path w="1701164" h="902969">
                    <a:moveTo>
                      <a:pt x="1700783" y="677571"/>
                    </a:moveTo>
                    <a:lnTo>
                      <a:pt x="1666493" y="677571"/>
                    </a:lnTo>
                  </a:path>
                  <a:path w="1701164" h="902969">
                    <a:moveTo>
                      <a:pt x="0" y="451713"/>
                    </a:moveTo>
                    <a:lnTo>
                      <a:pt x="34289" y="451713"/>
                    </a:lnTo>
                  </a:path>
                  <a:path w="1701164" h="902969">
                    <a:moveTo>
                      <a:pt x="1700783" y="451713"/>
                    </a:moveTo>
                    <a:lnTo>
                      <a:pt x="1666493" y="451713"/>
                    </a:lnTo>
                  </a:path>
                  <a:path w="1701164" h="902969">
                    <a:moveTo>
                      <a:pt x="0" y="225856"/>
                    </a:moveTo>
                    <a:lnTo>
                      <a:pt x="34289" y="225856"/>
                    </a:lnTo>
                  </a:path>
                  <a:path w="1701164" h="902969">
                    <a:moveTo>
                      <a:pt x="1700783" y="225856"/>
                    </a:moveTo>
                    <a:lnTo>
                      <a:pt x="1666493" y="225856"/>
                    </a:lnTo>
                  </a:path>
                  <a:path w="1701164" h="902969">
                    <a:moveTo>
                      <a:pt x="0" y="0"/>
                    </a:moveTo>
                    <a:lnTo>
                      <a:pt x="34289" y="0"/>
                    </a:lnTo>
                  </a:path>
                  <a:path w="1701164" h="902969">
                    <a:moveTo>
                      <a:pt x="1700783" y="0"/>
                    </a:moveTo>
                    <a:lnTo>
                      <a:pt x="1666493" y="0"/>
                    </a:lnTo>
                  </a:path>
                </a:pathLst>
              </a:custGeom>
              <a:ln w="342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3039109" y="406107"/>
                <a:ext cx="0" cy="1083945"/>
              </a:xfrm>
              <a:custGeom>
                <a:avLst/>
                <a:gdLst/>
                <a:ahLst/>
                <a:cxnLst/>
                <a:rect l="l" t="t" r="r" b="b"/>
                <a:pathLst>
                  <a:path h="1083945">
                    <a:moveTo>
                      <a:pt x="0" y="1083562"/>
                    </a:moveTo>
                    <a:lnTo>
                      <a:pt x="0" y="0"/>
                    </a:lnTo>
                  </a:path>
                </a:pathLst>
              </a:custGeom>
              <a:ln w="3428">
                <a:solidFill>
                  <a:srgbClr val="00D1D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43"/>
              <p:cNvSpPr/>
              <p:nvPr/>
            </p:nvSpPr>
            <p:spPr>
              <a:xfrm>
                <a:off x="3039109" y="406107"/>
                <a:ext cx="850900" cy="1083945"/>
              </a:xfrm>
              <a:custGeom>
                <a:avLst/>
                <a:gdLst/>
                <a:ahLst/>
                <a:cxnLst/>
                <a:rect l="l" t="t" r="r" b="b"/>
                <a:pathLst>
                  <a:path w="850900" h="1083945">
                    <a:moveTo>
                      <a:pt x="0" y="1083562"/>
                    </a:moveTo>
                    <a:lnTo>
                      <a:pt x="0" y="1049272"/>
                    </a:lnTo>
                  </a:path>
                  <a:path w="850900" h="1083945">
                    <a:moveTo>
                      <a:pt x="0" y="0"/>
                    </a:moveTo>
                    <a:lnTo>
                      <a:pt x="0" y="34289"/>
                    </a:lnTo>
                  </a:path>
                  <a:path w="850900" h="1083945">
                    <a:moveTo>
                      <a:pt x="170078" y="1083562"/>
                    </a:moveTo>
                    <a:lnTo>
                      <a:pt x="170078" y="1049272"/>
                    </a:lnTo>
                  </a:path>
                  <a:path w="850900" h="1083945">
                    <a:moveTo>
                      <a:pt x="170078" y="0"/>
                    </a:moveTo>
                    <a:lnTo>
                      <a:pt x="170078" y="34289"/>
                    </a:lnTo>
                  </a:path>
                  <a:path w="850900" h="1083945">
                    <a:moveTo>
                      <a:pt x="340156" y="1083562"/>
                    </a:moveTo>
                    <a:lnTo>
                      <a:pt x="340156" y="1049272"/>
                    </a:lnTo>
                  </a:path>
                  <a:path w="850900" h="1083945">
                    <a:moveTo>
                      <a:pt x="340156" y="0"/>
                    </a:moveTo>
                    <a:lnTo>
                      <a:pt x="340156" y="34289"/>
                    </a:lnTo>
                  </a:path>
                  <a:path w="850900" h="1083945">
                    <a:moveTo>
                      <a:pt x="510235" y="1083562"/>
                    </a:moveTo>
                    <a:lnTo>
                      <a:pt x="510235" y="1049272"/>
                    </a:lnTo>
                  </a:path>
                  <a:path w="850900" h="1083945">
                    <a:moveTo>
                      <a:pt x="510235" y="0"/>
                    </a:moveTo>
                    <a:lnTo>
                      <a:pt x="510235" y="34289"/>
                    </a:lnTo>
                  </a:path>
                  <a:path w="850900" h="1083945">
                    <a:moveTo>
                      <a:pt x="680313" y="1083562"/>
                    </a:moveTo>
                    <a:lnTo>
                      <a:pt x="680313" y="1049272"/>
                    </a:lnTo>
                  </a:path>
                  <a:path w="850900" h="1083945">
                    <a:moveTo>
                      <a:pt x="680313" y="0"/>
                    </a:moveTo>
                    <a:lnTo>
                      <a:pt x="680313" y="34289"/>
                    </a:lnTo>
                  </a:path>
                  <a:path w="850900" h="1083945">
                    <a:moveTo>
                      <a:pt x="850391" y="1083562"/>
                    </a:moveTo>
                    <a:lnTo>
                      <a:pt x="850391" y="1049272"/>
                    </a:lnTo>
                  </a:path>
                </a:pathLst>
              </a:custGeom>
              <a:ln w="342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4" name="object 44"/>
            <p:cNvGrpSpPr/>
            <p:nvPr/>
          </p:nvGrpSpPr>
          <p:grpSpPr>
            <a:xfrm>
              <a:off x="4772926" y="479831"/>
              <a:ext cx="58419" cy="31115"/>
              <a:chOff x="4772926" y="479831"/>
              <a:chExt cx="58419" cy="31115"/>
            </a:xfrm>
          </p:grpSpPr>
          <p:sp>
            <p:nvSpPr>
              <p:cNvPr id="45" name="object 45"/>
              <p:cNvSpPr/>
              <p:nvPr/>
            </p:nvSpPr>
            <p:spPr>
              <a:xfrm>
                <a:off x="4774640" y="481545"/>
                <a:ext cx="55244" cy="27940"/>
              </a:xfrm>
              <a:custGeom>
                <a:avLst/>
                <a:gdLst/>
                <a:ahLst/>
                <a:cxnLst/>
                <a:rect l="l" t="t" r="r" b="b"/>
                <a:pathLst>
                  <a:path w="55245" h="27940">
                    <a:moveTo>
                      <a:pt x="54863" y="0"/>
                    </a:moveTo>
                    <a:lnTo>
                      <a:pt x="0" y="13715"/>
                    </a:lnTo>
                    <a:lnTo>
                      <a:pt x="54863" y="27431"/>
                    </a:lnTo>
                    <a:lnTo>
                      <a:pt x="5486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4774640" y="481545"/>
                <a:ext cx="55244" cy="27940"/>
              </a:xfrm>
              <a:custGeom>
                <a:avLst/>
                <a:gdLst/>
                <a:ahLst/>
                <a:cxnLst/>
                <a:rect l="l" t="t" r="r" b="b"/>
                <a:pathLst>
                  <a:path w="55245" h="27940">
                    <a:moveTo>
                      <a:pt x="54863" y="0"/>
                    </a:moveTo>
                    <a:lnTo>
                      <a:pt x="0" y="13715"/>
                    </a:lnTo>
                    <a:lnTo>
                      <a:pt x="54863" y="27431"/>
                    </a:lnTo>
                    <a:lnTo>
                      <a:pt x="54863" y="0"/>
                    </a:lnTo>
                    <a:close/>
                  </a:path>
                </a:pathLst>
              </a:custGeom>
              <a:ln w="342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7" name="object 47"/>
            <p:cNvGrpSpPr/>
            <p:nvPr/>
          </p:nvGrpSpPr>
          <p:grpSpPr>
            <a:xfrm>
              <a:off x="3035680" y="404391"/>
              <a:ext cx="1907539" cy="1087120"/>
              <a:chOff x="3035680" y="404391"/>
              <a:chExt cx="1907539" cy="1087120"/>
            </a:xfrm>
          </p:grpSpPr>
          <p:sp>
            <p:nvSpPr>
              <p:cNvPr id="48" name="object 48"/>
              <p:cNvSpPr/>
              <p:nvPr/>
            </p:nvSpPr>
            <p:spPr>
              <a:xfrm>
                <a:off x="3889501" y="406107"/>
                <a:ext cx="680720" cy="1083945"/>
              </a:xfrm>
              <a:custGeom>
                <a:avLst/>
                <a:gdLst/>
                <a:ahLst/>
                <a:cxnLst/>
                <a:rect l="l" t="t" r="r" b="b"/>
                <a:pathLst>
                  <a:path w="680720" h="1083945">
                    <a:moveTo>
                      <a:pt x="0" y="0"/>
                    </a:moveTo>
                    <a:lnTo>
                      <a:pt x="0" y="34289"/>
                    </a:lnTo>
                  </a:path>
                  <a:path w="680720" h="1083945">
                    <a:moveTo>
                      <a:pt x="170078" y="1083562"/>
                    </a:moveTo>
                    <a:lnTo>
                      <a:pt x="170078" y="1049272"/>
                    </a:lnTo>
                  </a:path>
                  <a:path w="680720" h="1083945">
                    <a:moveTo>
                      <a:pt x="170078" y="0"/>
                    </a:moveTo>
                    <a:lnTo>
                      <a:pt x="170078" y="34289"/>
                    </a:lnTo>
                  </a:path>
                  <a:path w="680720" h="1083945">
                    <a:moveTo>
                      <a:pt x="340156" y="1083562"/>
                    </a:moveTo>
                    <a:lnTo>
                      <a:pt x="340156" y="1049272"/>
                    </a:lnTo>
                  </a:path>
                  <a:path w="680720" h="1083945">
                    <a:moveTo>
                      <a:pt x="340156" y="0"/>
                    </a:moveTo>
                    <a:lnTo>
                      <a:pt x="340156" y="34289"/>
                    </a:lnTo>
                  </a:path>
                  <a:path w="680720" h="1083945">
                    <a:moveTo>
                      <a:pt x="510235" y="1083562"/>
                    </a:moveTo>
                    <a:lnTo>
                      <a:pt x="510235" y="1049272"/>
                    </a:lnTo>
                  </a:path>
                  <a:path w="680720" h="1083945">
                    <a:moveTo>
                      <a:pt x="510235" y="0"/>
                    </a:moveTo>
                    <a:lnTo>
                      <a:pt x="510235" y="34289"/>
                    </a:lnTo>
                  </a:path>
                  <a:path w="680720" h="1083945">
                    <a:moveTo>
                      <a:pt x="680313" y="1083562"/>
                    </a:moveTo>
                    <a:lnTo>
                      <a:pt x="680313" y="1049272"/>
                    </a:lnTo>
                  </a:path>
                  <a:path w="680720" h="1083945">
                    <a:moveTo>
                      <a:pt x="680313" y="0"/>
                    </a:moveTo>
                    <a:lnTo>
                      <a:pt x="680313" y="34289"/>
                    </a:lnTo>
                  </a:path>
                </a:pathLst>
              </a:custGeom>
              <a:ln w="342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4739894" y="406107"/>
                <a:ext cx="0" cy="1083945"/>
              </a:xfrm>
              <a:custGeom>
                <a:avLst/>
                <a:gdLst/>
                <a:ahLst/>
                <a:cxnLst/>
                <a:rect l="l" t="t" r="r" b="b"/>
                <a:pathLst>
                  <a:path h="1083945">
                    <a:moveTo>
                      <a:pt x="0" y="1083562"/>
                    </a:moveTo>
                    <a:lnTo>
                      <a:pt x="0" y="0"/>
                    </a:lnTo>
                  </a:path>
                </a:pathLst>
              </a:custGeom>
              <a:ln w="3428">
                <a:solidFill>
                  <a:srgbClr val="00D1D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3039109" y="406106"/>
                <a:ext cx="1701164" cy="1083945"/>
              </a:xfrm>
              <a:custGeom>
                <a:avLst/>
                <a:gdLst/>
                <a:ahLst/>
                <a:cxnLst/>
                <a:rect l="l" t="t" r="r" b="b"/>
                <a:pathLst>
                  <a:path w="1701164" h="1083945">
                    <a:moveTo>
                      <a:pt x="1700783" y="1083563"/>
                    </a:moveTo>
                    <a:lnTo>
                      <a:pt x="1700783" y="1049273"/>
                    </a:lnTo>
                  </a:path>
                  <a:path w="1701164" h="1083945">
                    <a:moveTo>
                      <a:pt x="1700783" y="1"/>
                    </a:moveTo>
                    <a:lnTo>
                      <a:pt x="1700783" y="34291"/>
                    </a:lnTo>
                  </a:path>
                  <a:path w="1701164" h="1083945">
                    <a:moveTo>
                      <a:pt x="0" y="1083563"/>
                    </a:moveTo>
                    <a:lnTo>
                      <a:pt x="1700783" y="1083563"/>
                    </a:lnTo>
                    <a:lnTo>
                      <a:pt x="1700783" y="0"/>
                    </a:lnTo>
                    <a:lnTo>
                      <a:pt x="0" y="0"/>
                    </a:lnTo>
                    <a:lnTo>
                      <a:pt x="0" y="1083563"/>
                    </a:lnTo>
                    <a:close/>
                  </a:path>
                  <a:path w="1701164" h="1083945">
                    <a:moveTo>
                      <a:pt x="0" y="1083563"/>
                    </a:moveTo>
                    <a:lnTo>
                      <a:pt x="1700783" y="1083563"/>
                    </a:lnTo>
                    <a:lnTo>
                      <a:pt x="1700783" y="0"/>
                    </a:lnTo>
                    <a:lnTo>
                      <a:pt x="0" y="0"/>
                    </a:lnTo>
                    <a:lnTo>
                      <a:pt x="0" y="1083563"/>
                    </a:lnTo>
                    <a:close/>
                  </a:path>
                </a:pathLst>
              </a:custGeom>
              <a:ln w="342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3039109" y="496176"/>
                <a:ext cx="1701164" cy="902969"/>
              </a:xfrm>
              <a:custGeom>
                <a:avLst/>
                <a:gdLst/>
                <a:ahLst/>
                <a:cxnLst/>
                <a:rect l="l" t="t" r="r" b="b"/>
                <a:pathLst>
                  <a:path w="1701164" h="902969">
                    <a:moveTo>
                      <a:pt x="0" y="902971"/>
                    </a:moveTo>
                    <a:lnTo>
                      <a:pt x="850391" y="902971"/>
                    </a:lnTo>
                    <a:lnTo>
                      <a:pt x="850391" y="0"/>
                    </a:lnTo>
                    <a:lnTo>
                      <a:pt x="1700783" y="0"/>
                    </a:lnTo>
                  </a:path>
                </a:pathLst>
              </a:custGeom>
              <a:ln w="6857">
                <a:solidFill>
                  <a:srgbClr val="2177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4777981" y="492924"/>
                <a:ext cx="165100" cy="905510"/>
              </a:xfrm>
              <a:custGeom>
                <a:avLst/>
                <a:gdLst/>
                <a:ahLst/>
                <a:cxnLst/>
                <a:rect l="l" t="t" r="r" b="b"/>
                <a:pathLst>
                  <a:path w="165100" h="905510">
                    <a:moveTo>
                      <a:pt x="160794" y="0"/>
                    </a:moveTo>
                    <a:lnTo>
                      <a:pt x="927" y="0"/>
                    </a:lnTo>
                    <a:lnTo>
                      <a:pt x="927" y="2540"/>
                    </a:lnTo>
                    <a:lnTo>
                      <a:pt x="0" y="2540"/>
                    </a:lnTo>
                    <a:lnTo>
                      <a:pt x="0" y="3810"/>
                    </a:lnTo>
                    <a:lnTo>
                      <a:pt x="160794" y="3810"/>
                    </a:lnTo>
                    <a:lnTo>
                      <a:pt x="160794" y="2540"/>
                    </a:lnTo>
                    <a:lnTo>
                      <a:pt x="160794" y="0"/>
                    </a:lnTo>
                    <a:close/>
                  </a:path>
                  <a:path w="165100" h="905510">
                    <a:moveTo>
                      <a:pt x="164909" y="902970"/>
                    </a:moveTo>
                    <a:lnTo>
                      <a:pt x="3911" y="902970"/>
                    </a:lnTo>
                    <a:lnTo>
                      <a:pt x="3911" y="904240"/>
                    </a:lnTo>
                    <a:lnTo>
                      <a:pt x="2705" y="904240"/>
                    </a:lnTo>
                    <a:lnTo>
                      <a:pt x="2705" y="905510"/>
                    </a:lnTo>
                    <a:lnTo>
                      <a:pt x="164909" y="905510"/>
                    </a:lnTo>
                    <a:lnTo>
                      <a:pt x="164909" y="904240"/>
                    </a:lnTo>
                    <a:lnTo>
                      <a:pt x="164909" y="90297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3" name="object 53"/>
            <p:cNvGrpSpPr/>
            <p:nvPr/>
          </p:nvGrpSpPr>
          <p:grpSpPr>
            <a:xfrm>
              <a:off x="4777041" y="1381886"/>
              <a:ext cx="58419" cy="31115"/>
              <a:chOff x="4777041" y="1381886"/>
              <a:chExt cx="58419" cy="31115"/>
            </a:xfrm>
          </p:grpSpPr>
          <p:sp>
            <p:nvSpPr>
              <p:cNvPr id="54" name="object 54"/>
              <p:cNvSpPr/>
              <p:nvPr/>
            </p:nvSpPr>
            <p:spPr>
              <a:xfrm>
                <a:off x="4778755" y="1383600"/>
                <a:ext cx="55244" cy="27940"/>
              </a:xfrm>
              <a:custGeom>
                <a:avLst/>
                <a:gdLst/>
                <a:ahLst/>
                <a:cxnLst/>
                <a:rect l="l" t="t" r="r" b="b"/>
                <a:pathLst>
                  <a:path w="55245" h="27940">
                    <a:moveTo>
                      <a:pt x="54863" y="0"/>
                    </a:moveTo>
                    <a:lnTo>
                      <a:pt x="0" y="13715"/>
                    </a:lnTo>
                    <a:lnTo>
                      <a:pt x="54863" y="27431"/>
                    </a:lnTo>
                    <a:lnTo>
                      <a:pt x="5486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55"/>
              <p:cNvSpPr/>
              <p:nvPr/>
            </p:nvSpPr>
            <p:spPr>
              <a:xfrm>
                <a:off x="4778755" y="1383600"/>
                <a:ext cx="55244" cy="27940"/>
              </a:xfrm>
              <a:custGeom>
                <a:avLst/>
                <a:gdLst/>
                <a:ahLst/>
                <a:cxnLst/>
                <a:rect l="l" t="t" r="r" b="b"/>
                <a:pathLst>
                  <a:path w="55245" h="27940">
                    <a:moveTo>
                      <a:pt x="54863" y="0"/>
                    </a:moveTo>
                    <a:lnTo>
                      <a:pt x="0" y="13715"/>
                    </a:lnTo>
                    <a:lnTo>
                      <a:pt x="54863" y="27431"/>
                    </a:lnTo>
                    <a:lnTo>
                      <a:pt x="54863" y="0"/>
                    </a:lnTo>
                    <a:close/>
                  </a:path>
                </a:pathLst>
              </a:custGeom>
              <a:ln w="342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4" name="object 74"/>
            <p:cNvSpPr/>
            <p:nvPr/>
          </p:nvSpPr>
          <p:spPr>
            <a:xfrm>
              <a:off x="3616210" y="1238326"/>
              <a:ext cx="104012" cy="1392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077068" y="517778"/>
              <a:ext cx="77495" cy="1296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6" name="object 76"/>
            <p:cNvGrpSpPr/>
            <p:nvPr/>
          </p:nvGrpSpPr>
          <p:grpSpPr>
            <a:xfrm>
              <a:off x="3906989" y="994179"/>
              <a:ext cx="151765" cy="31115"/>
              <a:chOff x="3906989" y="994179"/>
              <a:chExt cx="151765" cy="31115"/>
            </a:xfrm>
          </p:grpSpPr>
          <p:sp>
            <p:nvSpPr>
              <p:cNvPr id="77" name="object 77"/>
              <p:cNvSpPr/>
              <p:nvPr/>
            </p:nvSpPr>
            <p:spPr>
              <a:xfrm>
                <a:off x="3909543" y="1006869"/>
                <a:ext cx="147320" cy="4445"/>
              </a:xfrm>
              <a:custGeom>
                <a:avLst/>
                <a:gdLst/>
                <a:ahLst/>
                <a:cxnLst/>
                <a:rect l="l" t="t" r="r" b="b"/>
                <a:pathLst>
                  <a:path w="147320" h="4444">
                    <a:moveTo>
                      <a:pt x="0" y="4332"/>
                    </a:moveTo>
                    <a:lnTo>
                      <a:pt x="147293" y="0"/>
                    </a:lnTo>
                  </a:path>
                </a:pathLst>
              </a:custGeom>
              <a:ln w="342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" name="object 78"/>
              <p:cNvSpPr/>
              <p:nvPr/>
            </p:nvSpPr>
            <p:spPr>
              <a:xfrm>
                <a:off x="3908704" y="995894"/>
                <a:ext cx="55244" cy="27940"/>
              </a:xfrm>
              <a:custGeom>
                <a:avLst/>
                <a:gdLst/>
                <a:ahLst/>
                <a:cxnLst/>
                <a:rect l="l" t="t" r="r" b="b"/>
                <a:pathLst>
                  <a:path w="55245" h="27940">
                    <a:moveTo>
                      <a:pt x="54406" y="0"/>
                    </a:moveTo>
                    <a:lnTo>
                      <a:pt x="0" y="15547"/>
                    </a:lnTo>
                    <a:lnTo>
                      <a:pt x="54863" y="27431"/>
                    </a:lnTo>
                    <a:lnTo>
                      <a:pt x="5440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" name="object 79"/>
              <p:cNvSpPr/>
              <p:nvPr/>
            </p:nvSpPr>
            <p:spPr>
              <a:xfrm>
                <a:off x="3908704" y="995894"/>
                <a:ext cx="55244" cy="27940"/>
              </a:xfrm>
              <a:custGeom>
                <a:avLst/>
                <a:gdLst/>
                <a:ahLst/>
                <a:cxnLst/>
                <a:rect l="l" t="t" r="r" b="b"/>
                <a:pathLst>
                  <a:path w="55245" h="27940">
                    <a:moveTo>
                      <a:pt x="54406" y="0"/>
                    </a:moveTo>
                    <a:lnTo>
                      <a:pt x="0" y="15547"/>
                    </a:lnTo>
                    <a:lnTo>
                      <a:pt x="54863" y="27431"/>
                    </a:lnTo>
                    <a:lnTo>
                      <a:pt x="54406" y="0"/>
                    </a:lnTo>
                    <a:close/>
                  </a:path>
                </a:pathLst>
              </a:custGeom>
              <a:ln w="342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1" name="object 81"/>
            <p:cNvSpPr txBox="1"/>
            <p:nvPr/>
          </p:nvSpPr>
          <p:spPr>
            <a:xfrm>
              <a:off x="2979501" y="1497548"/>
              <a:ext cx="119380" cy="12446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650" spc="-5" dirty="0">
                  <a:latin typeface="Arial"/>
                  <a:cs typeface="Arial"/>
                </a:rPr>
                <a:t>−5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82" name="object 82"/>
            <p:cNvSpPr txBox="1"/>
            <p:nvPr/>
          </p:nvSpPr>
          <p:spPr>
            <a:xfrm>
              <a:off x="4715751" y="1497548"/>
              <a:ext cx="71755" cy="12446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650" spc="-5" dirty="0">
                  <a:latin typeface="Arial"/>
                  <a:cs typeface="Arial"/>
                </a:rPr>
                <a:t>5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91" name="object 91"/>
            <p:cNvSpPr txBox="1"/>
            <p:nvPr/>
          </p:nvSpPr>
          <p:spPr>
            <a:xfrm>
              <a:off x="4935122" y="440076"/>
              <a:ext cx="213995" cy="13525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14"/>
                </a:spcBef>
              </a:pPr>
              <a:r>
                <a:rPr sz="1050" spc="7" baseline="7936" dirty="0">
                  <a:latin typeface="LM Sans 12"/>
                  <a:cs typeface="LM Sans 12"/>
                </a:rPr>
                <a:t>V</a:t>
              </a:r>
              <a:r>
                <a:rPr sz="450" spc="5" dirty="0">
                  <a:latin typeface="LM Sans 8"/>
                  <a:cs typeface="LM Sans 8"/>
                </a:rPr>
                <a:t>sat</a:t>
              </a:r>
              <a:endParaRPr sz="450">
                <a:latin typeface="LM Sans 8"/>
                <a:cs typeface="LM Sans 8"/>
              </a:endParaRPr>
            </a:p>
          </p:txBody>
        </p:sp>
        <p:sp>
          <p:nvSpPr>
            <p:cNvPr id="92" name="object 92"/>
            <p:cNvSpPr txBox="1"/>
            <p:nvPr/>
          </p:nvSpPr>
          <p:spPr>
            <a:xfrm>
              <a:off x="4925978" y="1340760"/>
              <a:ext cx="285115" cy="13525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14"/>
                </a:spcBef>
              </a:pPr>
              <a:r>
                <a:rPr sz="1050" i="1" spc="52" baseline="7936" dirty="0">
                  <a:latin typeface="Arial"/>
                  <a:cs typeface="Arial"/>
                </a:rPr>
                <a:t>−</a:t>
              </a:r>
              <a:r>
                <a:rPr sz="1050" spc="52" baseline="7936" dirty="0">
                  <a:latin typeface="LM Sans 12"/>
                  <a:cs typeface="LM Sans 12"/>
                </a:rPr>
                <a:t>V</a:t>
              </a:r>
              <a:r>
                <a:rPr sz="450" spc="35" dirty="0">
                  <a:latin typeface="LM Sans 8"/>
                  <a:cs typeface="LM Sans 8"/>
                </a:rPr>
                <a:t>sat</a:t>
              </a:r>
              <a:endParaRPr sz="450">
                <a:latin typeface="LM Sans 8"/>
                <a:cs typeface="LM Sans 8"/>
              </a:endParaRPr>
            </a:p>
          </p:txBody>
        </p:sp>
        <p:sp>
          <p:nvSpPr>
            <p:cNvPr id="93" name="object 93"/>
            <p:cNvSpPr txBox="1"/>
            <p:nvPr/>
          </p:nvSpPr>
          <p:spPr>
            <a:xfrm>
              <a:off x="2801147" y="816596"/>
              <a:ext cx="123825" cy="26416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785"/>
                </a:lnSpc>
              </a:pPr>
              <a:r>
                <a:rPr sz="700" spc="10" dirty="0">
                  <a:latin typeface="LM Sans 12"/>
                  <a:cs typeface="LM Sans 12"/>
                </a:rPr>
                <a:t>V</a:t>
              </a:r>
              <a:r>
                <a:rPr sz="675" spc="15" baseline="-12345" dirty="0">
                  <a:latin typeface="LM Sans 8"/>
                  <a:cs typeface="LM Sans 8"/>
                </a:rPr>
                <a:t>o</a:t>
              </a:r>
              <a:r>
                <a:rPr sz="675" spc="-97" baseline="-12345" dirty="0">
                  <a:latin typeface="LM Sans 8"/>
                  <a:cs typeface="LM Sans 8"/>
                </a:rPr>
                <a:t> </a:t>
              </a:r>
              <a:r>
                <a:rPr sz="700" spc="5" dirty="0">
                  <a:latin typeface="LM Roman 12"/>
                  <a:cs typeface="LM Roman 12"/>
                </a:rPr>
                <a:t>(</a:t>
              </a:r>
              <a:r>
                <a:rPr sz="700" spc="5" dirty="0">
                  <a:latin typeface="LM Sans 12"/>
                  <a:cs typeface="LM Sans 12"/>
                </a:rPr>
                <a:t>V</a:t>
              </a:r>
              <a:r>
                <a:rPr sz="700" spc="5" dirty="0">
                  <a:latin typeface="LM Roman 12"/>
                  <a:cs typeface="LM Roman 12"/>
                </a:rPr>
                <a:t>)</a:t>
              </a:r>
              <a:endParaRPr sz="700">
                <a:latin typeface="LM Roman 12"/>
                <a:cs typeface="LM Roman 12"/>
              </a:endParaRPr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483311" y="1729440"/>
            <a:ext cx="4239895" cy="118364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9539" indent="-117475">
              <a:lnSpc>
                <a:spcPct val="100000"/>
              </a:lnSpc>
              <a:spcBef>
                <a:spcPts val="484"/>
              </a:spcBef>
              <a:buFont typeface="LM Mono 8"/>
              <a:buChar char="*"/>
              <a:tabLst>
                <a:tab pos="130175" algn="l"/>
              </a:tabLst>
            </a:pPr>
            <a:r>
              <a:rPr sz="800" spc="-15" dirty="0">
                <a:solidFill>
                  <a:srgbClr val="111187"/>
                </a:solidFill>
                <a:latin typeface="LM Sans 8"/>
                <a:cs typeface="LM Sans 8"/>
              </a:rPr>
              <a:t>Broadly,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op-amp circuits can </a:t>
            </a:r>
            <a:r>
              <a:rPr sz="800" spc="5" dirty="0">
                <a:solidFill>
                  <a:srgbClr val="111187"/>
                </a:solidFill>
                <a:latin typeface="LM Sans 8"/>
                <a:cs typeface="LM Sans 8"/>
              </a:rPr>
              <a:t>be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divided into </a:t>
            </a:r>
            <a:r>
              <a:rPr sz="800" spc="-20" dirty="0">
                <a:solidFill>
                  <a:srgbClr val="111187"/>
                </a:solidFill>
                <a:latin typeface="LM Sans 8"/>
                <a:cs typeface="LM Sans 8"/>
              </a:rPr>
              <a:t>two</a:t>
            </a:r>
            <a:r>
              <a:rPr sz="800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categories:</a:t>
            </a:r>
            <a:endParaRPr sz="800" dirty="0">
              <a:latin typeface="LM Sans 8"/>
              <a:cs typeface="LM Sans 8"/>
            </a:endParaRPr>
          </a:p>
          <a:p>
            <a:pPr marL="382270" lvl="1" indent="-123189">
              <a:lnSpc>
                <a:spcPct val="100000"/>
              </a:lnSpc>
              <a:spcBef>
                <a:spcPts val="434"/>
              </a:spcBef>
              <a:buSzPct val="112500"/>
              <a:buFont typeface="LM Mono 10"/>
              <a:buChar char="-"/>
              <a:tabLst>
                <a:tab pos="382905" algn="l"/>
              </a:tabLst>
            </a:pP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op-amp </a:t>
            </a:r>
            <a:r>
              <a:rPr sz="800" dirty="0">
                <a:solidFill>
                  <a:srgbClr val="111187"/>
                </a:solidFill>
                <a:latin typeface="LM Sans 8"/>
                <a:cs typeface="LM Sans 8"/>
              </a:rPr>
              <a:t>operating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in the </a:t>
            </a:r>
            <a:r>
              <a:rPr sz="800" spc="-10" dirty="0">
                <a:solidFill>
                  <a:srgbClr val="111187"/>
                </a:solidFill>
                <a:latin typeface="LM Sans 8"/>
                <a:cs typeface="LM Sans 8"/>
              </a:rPr>
              <a:t>linear</a:t>
            </a:r>
            <a:r>
              <a:rPr sz="800" spc="-15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region</a:t>
            </a:r>
            <a:endParaRPr sz="800" dirty="0">
              <a:latin typeface="LM Sans 8"/>
              <a:cs typeface="LM Sans 8"/>
            </a:endParaRPr>
          </a:p>
          <a:p>
            <a:pPr marL="382270" lvl="1" indent="-123189">
              <a:lnSpc>
                <a:spcPct val="100000"/>
              </a:lnSpc>
              <a:spcBef>
                <a:spcPts val="15"/>
              </a:spcBef>
              <a:buSzPct val="112500"/>
              <a:buFont typeface="LM Mono 10"/>
              <a:buChar char="-"/>
              <a:tabLst>
                <a:tab pos="382905" algn="l"/>
              </a:tabLst>
            </a:pP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op-amp </a:t>
            </a:r>
            <a:r>
              <a:rPr sz="800" dirty="0">
                <a:solidFill>
                  <a:srgbClr val="111187"/>
                </a:solidFill>
                <a:latin typeface="LM Sans 8"/>
                <a:cs typeface="LM Sans 8"/>
              </a:rPr>
              <a:t>operating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in the saturation</a:t>
            </a:r>
            <a:r>
              <a:rPr sz="800" spc="-15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region</a:t>
            </a:r>
            <a:endParaRPr sz="800" dirty="0">
              <a:latin typeface="LM Sans 8"/>
              <a:cs typeface="LM Sans 8"/>
            </a:endParaRPr>
          </a:p>
          <a:p>
            <a:pPr marL="129539" indent="-117475">
              <a:lnSpc>
                <a:spcPct val="100000"/>
              </a:lnSpc>
              <a:spcBef>
                <a:spcPts val="515"/>
              </a:spcBef>
              <a:buClr>
                <a:srgbClr val="111187"/>
              </a:buClr>
              <a:buFont typeface="LM Mono 8"/>
              <a:buChar char="*"/>
              <a:tabLst>
                <a:tab pos="130175" algn="l"/>
              </a:tabLst>
            </a:pPr>
            <a:r>
              <a:rPr sz="800" spc="-5" dirty="0">
                <a:solidFill>
                  <a:srgbClr val="2154BB"/>
                </a:solidFill>
                <a:latin typeface="LM Sans 8"/>
                <a:cs typeface="LM Sans 8"/>
              </a:rPr>
              <a:t>Whether an op-amp in a given circuit will </a:t>
            </a:r>
            <a:r>
              <a:rPr sz="800" dirty="0">
                <a:solidFill>
                  <a:srgbClr val="2154BB"/>
                </a:solidFill>
                <a:latin typeface="LM Sans 8"/>
                <a:cs typeface="LM Sans 8"/>
              </a:rPr>
              <a:t>operate </a:t>
            </a:r>
            <a:r>
              <a:rPr sz="800" spc="-5" dirty="0">
                <a:solidFill>
                  <a:srgbClr val="2154BB"/>
                </a:solidFill>
                <a:latin typeface="LM Sans 8"/>
                <a:cs typeface="LM Sans 8"/>
              </a:rPr>
              <a:t>in </a:t>
            </a:r>
            <a:r>
              <a:rPr sz="800" spc="-10" dirty="0">
                <a:solidFill>
                  <a:srgbClr val="2154BB"/>
                </a:solidFill>
                <a:latin typeface="LM Sans 8"/>
                <a:cs typeface="LM Sans 8"/>
              </a:rPr>
              <a:t>linear </a:t>
            </a:r>
            <a:r>
              <a:rPr sz="800" spc="-15" dirty="0">
                <a:solidFill>
                  <a:srgbClr val="2154BB"/>
                </a:solidFill>
                <a:latin typeface="LM Sans 8"/>
                <a:cs typeface="LM Sans 8"/>
              </a:rPr>
              <a:t>or </a:t>
            </a:r>
            <a:r>
              <a:rPr sz="800" spc="-5" dirty="0">
                <a:solidFill>
                  <a:srgbClr val="2154BB"/>
                </a:solidFill>
                <a:latin typeface="LM Sans 8"/>
                <a:cs typeface="LM Sans 8"/>
              </a:rPr>
              <a:t>saturation region </a:t>
            </a:r>
            <a:r>
              <a:rPr sz="800" dirty="0">
                <a:solidFill>
                  <a:srgbClr val="2154BB"/>
                </a:solidFill>
                <a:latin typeface="LM Sans 8"/>
                <a:cs typeface="LM Sans 8"/>
              </a:rPr>
              <a:t>depends</a:t>
            </a:r>
            <a:r>
              <a:rPr sz="800" spc="120" dirty="0">
                <a:solidFill>
                  <a:srgbClr val="2154BB"/>
                </a:solidFill>
                <a:latin typeface="LM Sans 8"/>
                <a:cs typeface="LM Sans 8"/>
              </a:rPr>
              <a:t> </a:t>
            </a:r>
            <a:r>
              <a:rPr sz="800" spc="-5" dirty="0">
                <a:solidFill>
                  <a:srgbClr val="2154BB"/>
                </a:solidFill>
                <a:latin typeface="LM Sans 8"/>
                <a:cs typeface="LM Sans 8"/>
              </a:rPr>
              <a:t>on</a:t>
            </a:r>
            <a:endParaRPr sz="800" dirty="0">
              <a:latin typeface="LM Sans 8"/>
              <a:cs typeface="LM Sans 8"/>
            </a:endParaRPr>
          </a:p>
          <a:p>
            <a:pPr marL="382270" lvl="1" indent="-123189">
              <a:lnSpc>
                <a:spcPct val="100000"/>
              </a:lnSpc>
              <a:spcBef>
                <a:spcPts val="434"/>
              </a:spcBef>
              <a:buClr>
                <a:srgbClr val="111187"/>
              </a:buClr>
              <a:buSzPct val="112500"/>
              <a:buFont typeface="LM Mono 10"/>
              <a:buChar char="-"/>
              <a:tabLst>
                <a:tab pos="382905" algn="l"/>
              </a:tabLst>
            </a:pPr>
            <a:r>
              <a:rPr sz="800" spc="-5" dirty="0">
                <a:solidFill>
                  <a:srgbClr val="2154BB"/>
                </a:solidFill>
                <a:latin typeface="LM Sans 8"/>
                <a:cs typeface="LM Sans 8"/>
              </a:rPr>
              <a:t>input voltage</a:t>
            </a:r>
            <a:r>
              <a:rPr sz="800" spc="-10" dirty="0">
                <a:solidFill>
                  <a:srgbClr val="2154BB"/>
                </a:solidFill>
                <a:latin typeface="LM Sans 8"/>
                <a:cs typeface="LM Sans 8"/>
              </a:rPr>
              <a:t> </a:t>
            </a:r>
            <a:r>
              <a:rPr sz="800" spc="-5" dirty="0">
                <a:solidFill>
                  <a:srgbClr val="2154BB"/>
                </a:solidFill>
                <a:latin typeface="LM Sans 8"/>
                <a:cs typeface="LM Sans 8"/>
              </a:rPr>
              <a:t>magnitude</a:t>
            </a:r>
            <a:endParaRPr sz="800" dirty="0">
              <a:latin typeface="LM Sans 8"/>
              <a:cs typeface="LM Sans 8"/>
            </a:endParaRPr>
          </a:p>
          <a:p>
            <a:pPr marL="382270" lvl="1" indent="-123189">
              <a:lnSpc>
                <a:spcPct val="100000"/>
              </a:lnSpc>
              <a:spcBef>
                <a:spcPts val="15"/>
              </a:spcBef>
              <a:buClr>
                <a:srgbClr val="111187"/>
              </a:buClr>
              <a:buSzPct val="112500"/>
              <a:buFont typeface="LM Mono 10"/>
              <a:buChar char="-"/>
              <a:tabLst>
                <a:tab pos="382905" algn="l"/>
              </a:tabLst>
            </a:pPr>
            <a:r>
              <a:rPr sz="800" spc="-5" dirty="0">
                <a:solidFill>
                  <a:srgbClr val="2154BB"/>
                </a:solidFill>
                <a:latin typeface="LM Sans 8"/>
                <a:cs typeface="LM Sans 8"/>
              </a:rPr>
              <a:t>type of feedback (negative </a:t>
            </a:r>
            <a:r>
              <a:rPr sz="800" spc="-15" dirty="0">
                <a:solidFill>
                  <a:srgbClr val="2154BB"/>
                </a:solidFill>
                <a:latin typeface="LM Sans 8"/>
                <a:cs typeface="LM Sans 8"/>
              </a:rPr>
              <a:t>or</a:t>
            </a:r>
            <a:r>
              <a:rPr sz="800" spc="-5" dirty="0">
                <a:solidFill>
                  <a:srgbClr val="2154BB"/>
                </a:solidFill>
                <a:latin typeface="LM Sans 8"/>
                <a:cs typeface="LM Sans 8"/>
              </a:rPr>
              <a:t> </a:t>
            </a:r>
            <a:r>
              <a:rPr sz="800" dirty="0">
                <a:solidFill>
                  <a:srgbClr val="2154BB"/>
                </a:solidFill>
                <a:latin typeface="LM Sans 8"/>
                <a:cs typeface="LM Sans 8"/>
              </a:rPr>
              <a:t>positive)</a:t>
            </a:r>
            <a:endParaRPr sz="800" dirty="0">
              <a:latin typeface="LM Sans 8"/>
              <a:cs typeface="LM Sans 8"/>
            </a:endParaRPr>
          </a:p>
          <a:p>
            <a:pPr marL="382270">
              <a:lnSpc>
                <a:spcPct val="100000"/>
              </a:lnSpc>
              <a:spcBef>
                <a:spcPts val="114"/>
              </a:spcBef>
            </a:pPr>
            <a:r>
              <a:rPr sz="800" spc="-15" dirty="0">
                <a:solidFill>
                  <a:srgbClr val="2154BB"/>
                </a:solidFill>
                <a:latin typeface="LM Sans 8"/>
                <a:cs typeface="LM Sans 8"/>
              </a:rPr>
              <a:t>(We </a:t>
            </a:r>
            <a:r>
              <a:rPr sz="800" spc="-5" dirty="0">
                <a:solidFill>
                  <a:srgbClr val="2154BB"/>
                </a:solidFill>
                <a:latin typeface="LM Sans 8"/>
                <a:cs typeface="LM Sans 8"/>
              </a:rPr>
              <a:t>will </a:t>
            </a:r>
            <a:r>
              <a:rPr sz="800" spc="-10" dirty="0">
                <a:solidFill>
                  <a:srgbClr val="2154BB"/>
                </a:solidFill>
                <a:latin typeface="LM Sans 8"/>
                <a:cs typeface="LM Sans 8"/>
              </a:rPr>
              <a:t>take </a:t>
            </a:r>
            <a:r>
              <a:rPr sz="800" spc="-5" dirty="0">
                <a:solidFill>
                  <a:srgbClr val="2154BB"/>
                </a:solidFill>
                <a:latin typeface="LM Sans 8"/>
                <a:cs typeface="LM Sans 8"/>
              </a:rPr>
              <a:t>a qualitative </a:t>
            </a:r>
            <a:r>
              <a:rPr sz="800" dirty="0">
                <a:solidFill>
                  <a:srgbClr val="2154BB"/>
                </a:solidFill>
                <a:latin typeface="LM Sans 8"/>
                <a:cs typeface="LM Sans 8"/>
              </a:rPr>
              <a:t>look </a:t>
            </a:r>
            <a:r>
              <a:rPr sz="800" spc="-5" dirty="0">
                <a:solidFill>
                  <a:srgbClr val="2154BB"/>
                </a:solidFill>
                <a:latin typeface="LM Sans 8"/>
                <a:cs typeface="LM Sans 8"/>
              </a:rPr>
              <a:t>at feedback</a:t>
            </a:r>
            <a:r>
              <a:rPr sz="800" spc="20" dirty="0">
                <a:solidFill>
                  <a:srgbClr val="2154BB"/>
                </a:solidFill>
                <a:latin typeface="LM Sans 8"/>
                <a:cs typeface="LM Sans 8"/>
              </a:rPr>
              <a:t> </a:t>
            </a:r>
            <a:r>
              <a:rPr sz="800" spc="-5" dirty="0">
                <a:solidFill>
                  <a:srgbClr val="2154BB"/>
                </a:solidFill>
                <a:latin typeface="LM Sans 8"/>
                <a:cs typeface="LM Sans 8"/>
              </a:rPr>
              <a:t>later.)</a:t>
            </a:r>
            <a:endParaRPr sz="800" dirty="0">
              <a:latin typeface="LM Sans 8"/>
              <a:cs typeface="LM Sans 8"/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76E3A9D0-1963-459E-91D1-DB42E955A8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62" y="602003"/>
            <a:ext cx="876300" cy="72770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60085" cy="215265"/>
          </a:xfrm>
          <a:custGeom>
            <a:avLst/>
            <a:gdLst/>
            <a:ahLst/>
            <a:cxnLst/>
            <a:rect l="l" t="t" r="r" b="b"/>
            <a:pathLst>
              <a:path w="5760085" h="215265">
                <a:moveTo>
                  <a:pt x="5759996" y="0"/>
                </a:moveTo>
                <a:lnTo>
                  <a:pt x="0" y="0"/>
                </a:lnTo>
                <a:lnTo>
                  <a:pt x="0" y="214693"/>
                </a:lnTo>
                <a:lnTo>
                  <a:pt x="5759996" y="214693"/>
                </a:lnTo>
                <a:lnTo>
                  <a:pt x="5759996" y="0"/>
                </a:lnTo>
                <a:close/>
              </a:path>
            </a:pathLst>
          </a:custGeom>
          <a:solidFill>
            <a:srgbClr val="111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450" y="12349"/>
            <a:ext cx="16579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Op-amp circuits </a:t>
            </a:r>
            <a:r>
              <a:rPr spc="-10" dirty="0"/>
              <a:t>(linear</a:t>
            </a:r>
            <a:r>
              <a:rPr spc="-15" dirty="0"/>
              <a:t> </a:t>
            </a:r>
            <a:r>
              <a:rPr spc="-5" dirty="0"/>
              <a:t>region)</a:t>
            </a:r>
          </a:p>
        </p:txBody>
      </p:sp>
      <p:sp>
        <p:nvSpPr>
          <p:cNvPr id="100" name="object 100"/>
          <p:cNvSpPr txBox="1"/>
          <p:nvPr/>
        </p:nvSpPr>
        <p:spPr>
          <a:xfrm>
            <a:off x="321894" y="1596961"/>
            <a:ext cx="3329304" cy="34226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85"/>
              </a:spcBef>
            </a:pP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In the </a:t>
            </a:r>
            <a:r>
              <a:rPr sz="800" spc="-10" dirty="0">
                <a:solidFill>
                  <a:srgbClr val="111187"/>
                </a:solidFill>
                <a:latin typeface="LM Sans 8"/>
                <a:cs typeface="LM Sans 8"/>
              </a:rPr>
              <a:t>linear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region,</a:t>
            </a:r>
            <a:endParaRPr sz="800" dirty="0">
              <a:latin typeface="LM Sans 8"/>
              <a:cs typeface="LM Sans 8"/>
            </a:endParaRPr>
          </a:p>
          <a:p>
            <a:pPr marL="173990">
              <a:lnSpc>
                <a:spcPct val="100000"/>
              </a:lnSpc>
              <a:spcBef>
                <a:spcPts val="285"/>
              </a:spcBef>
            </a:pPr>
            <a:r>
              <a:rPr sz="800" spc="-5" dirty="0">
                <a:solidFill>
                  <a:srgbClr val="111187"/>
                </a:solidFill>
                <a:latin typeface="LM Mono 8"/>
                <a:cs typeface="LM Mono 8"/>
              </a:rPr>
              <a:t>*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V</a:t>
            </a:r>
            <a:r>
              <a:rPr sz="900" i="1" spc="-7" baseline="-9259" dirty="0">
                <a:solidFill>
                  <a:srgbClr val="111187"/>
                </a:solidFill>
                <a:latin typeface="LM Sans 8"/>
                <a:cs typeface="LM Sans 8"/>
              </a:rPr>
              <a:t>o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=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A</a:t>
            </a:r>
            <a:r>
              <a:rPr sz="900" i="1" spc="-7" baseline="-13888" dirty="0">
                <a:solidFill>
                  <a:srgbClr val="111187"/>
                </a:solidFill>
                <a:latin typeface="LM Sans 8"/>
                <a:cs typeface="LM Sans 8"/>
              </a:rPr>
              <a:t>V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(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V</a:t>
            </a:r>
            <a:r>
              <a:rPr sz="900" spc="-7" baseline="-9259" dirty="0">
                <a:solidFill>
                  <a:srgbClr val="111187"/>
                </a:solidFill>
                <a:latin typeface="LM Sans 8"/>
                <a:cs typeface="LM Sans 8"/>
              </a:rPr>
              <a:t>+ </a:t>
            </a:r>
            <a:r>
              <a:rPr sz="800" i="1" spc="-15" dirty="0">
                <a:solidFill>
                  <a:srgbClr val="111187"/>
                </a:solidFill>
                <a:latin typeface="DejaVu Sans"/>
                <a:cs typeface="DejaVu Sans"/>
              </a:rPr>
              <a:t>− </a:t>
            </a:r>
            <a:r>
              <a:rPr sz="800" i="1" spc="75" dirty="0">
                <a:solidFill>
                  <a:srgbClr val="111187"/>
                </a:solidFill>
                <a:latin typeface="LM Sans 8"/>
                <a:cs typeface="LM Sans 8"/>
              </a:rPr>
              <a:t>V</a:t>
            </a:r>
            <a:r>
              <a:rPr sz="900" i="1" spc="112" baseline="-9259" dirty="0">
                <a:solidFill>
                  <a:srgbClr val="111187"/>
                </a:solidFill>
                <a:latin typeface="Trebuchet MS"/>
                <a:cs typeface="Trebuchet MS"/>
              </a:rPr>
              <a:t>−</a:t>
            </a:r>
            <a:r>
              <a:rPr sz="800" spc="75" dirty="0">
                <a:solidFill>
                  <a:srgbClr val="111187"/>
                </a:solidFill>
                <a:latin typeface="LM Sans 8"/>
                <a:cs typeface="LM Sans 8"/>
              </a:rPr>
              <a:t>),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i.e.,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V</a:t>
            </a:r>
            <a:r>
              <a:rPr sz="900" spc="-7" baseline="-9259" dirty="0">
                <a:solidFill>
                  <a:srgbClr val="111187"/>
                </a:solidFill>
                <a:latin typeface="LM Sans 8"/>
                <a:cs typeface="LM Sans 8"/>
              </a:rPr>
              <a:t>+ </a:t>
            </a:r>
            <a:r>
              <a:rPr sz="800" i="1" spc="-15" dirty="0">
                <a:solidFill>
                  <a:srgbClr val="111187"/>
                </a:solidFill>
                <a:latin typeface="DejaVu Sans"/>
                <a:cs typeface="DejaVu Sans"/>
              </a:rPr>
              <a:t>− </a:t>
            </a:r>
            <a:r>
              <a:rPr sz="800" i="1" spc="125" dirty="0">
                <a:solidFill>
                  <a:srgbClr val="111187"/>
                </a:solidFill>
                <a:latin typeface="LM Sans 8"/>
                <a:cs typeface="LM Sans 8"/>
              </a:rPr>
              <a:t>V</a:t>
            </a:r>
            <a:r>
              <a:rPr sz="900" i="1" spc="187" baseline="-9259" dirty="0">
                <a:solidFill>
                  <a:srgbClr val="111187"/>
                </a:solidFill>
                <a:latin typeface="Trebuchet MS"/>
                <a:cs typeface="Trebuchet MS"/>
              </a:rPr>
              <a:t>−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=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V</a:t>
            </a:r>
            <a:r>
              <a:rPr sz="900" i="1" spc="-7" baseline="-9259" dirty="0">
                <a:solidFill>
                  <a:srgbClr val="111187"/>
                </a:solidFill>
                <a:latin typeface="LM Sans 8"/>
                <a:cs typeface="LM Sans 8"/>
              </a:rPr>
              <a:t>o </a:t>
            </a:r>
            <a:r>
              <a:rPr sz="800" i="1" spc="15" dirty="0">
                <a:solidFill>
                  <a:srgbClr val="111187"/>
                </a:solidFill>
                <a:latin typeface="Verdana"/>
                <a:cs typeface="Verdana"/>
              </a:rPr>
              <a:t>/</a:t>
            </a:r>
            <a:r>
              <a:rPr sz="800" i="1" spc="15" dirty="0">
                <a:solidFill>
                  <a:srgbClr val="111187"/>
                </a:solidFill>
                <a:latin typeface="LM Sans 8"/>
                <a:cs typeface="LM Sans 8"/>
              </a:rPr>
              <a:t>A</a:t>
            </a:r>
            <a:r>
              <a:rPr sz="900" i="1" spc="22" baseline="-13888" dirty="0">
                <a:solidFill>
                  <a:srgbClr val="111187"/>
                </a:solidFill>
                <a:latin typeface="LM Sans 8"/>
                <a:cs typeface="LM Sans 8"/>
              </a:rPr>
              <a:t>V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, which is very</a:t>
            </a:r>
            <a:r>
              <a:rPr sz="800" spc="-130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small</a:t>
            </a:r>
            <a:endParaRPr sz="800" dirty="0">
              <a:latin typeface="LM Sans 8"/>
              <a:cs typeface="LM Sans 8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32511" y="1988793"/>
            <a:ext cx="3347085" cy="655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95"/>
              </a:spcBef>
            </a:pPr>
            <a:r>
              <a:rPr sz="800" i="1" spc="175" dirty="0">
                <a:solidFill>
                  <a:srgbClr val="111187"/>
                </a:solidFill>
                <a:latin typeface="DejaVu Sans"/>
                <a:cs typeface="DejaVu Sans"/>
              </a:rPr>
              <a:t>→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V</a:t>
            </a:r>
            <a:r>
              <a:rPr sz="900" spc="-7" baseline="-9259" dirty="0">
                <a:solidFill>
                  <a:srgbClr val="111187"/>
                </a:solidFill>
                <a:latin typeface="LM Sans 8"/>
                <a:cs typeface="LM Sans 8"/>
              </a:rPr>
              <a:t>+ </a:t>
            </a:r>
            <a:r>
              <a:rPr sz="800" i="1" spc="-15" dirty="0">
                <a:solidFill>
                  <a:srgbClr val="111187"/>
                </a:solidFill>
                <a:latin typeface="DejaVu Sans"/>
                <a:cs typeface="DejaVu Sans"/>
              </a:rPr>
              <a:t>≈</a:t>
            </a:r>
            <a:r>
              <a:rPr sz="800" i="1" dirty="0">
                <a:solidFill>
                  <a:srgbClr val="111187"/>
                </a:solidFill>
                <a:latin typeface="DejaVu Sans"/>
                <a:cs typeface="DejaVu Sans"/>
              </a:rPr>
              <a:t> </a:t>
            </a:r>
            <a:r>
              <a:rPr sz="800" i="1" spc="125" dirty="0">
                <a:solidFill>
                  <a:srgbClr val="111187"/>
                </a:solidFill>
                <a:latin typeface="LM Sans 8"/>
                <a:cs typeface="LM Sans 8"/>
              </a:rPr>
              <a:t>V</a:t>
            </a:r>
            <a:r>
              <a:rPr sz="900" i="1" spc="187" baseline="-9259" dirty="0">
                <a:solidFill>
                  <a:srgbClr val="111187"/>
                </a:solidFill>
                <a:latin typeface="Trebuchet MS"/>
                <a:cs typeface="Trebuchet MS"/>
              </a:rPr>
              <a:t>−</a:t>
            </a:r>
            <a:endParaRPr sz="900" baseline="-9259" dirty="0">
              <a:latin typeface="Trebuchet MS"/>
              <a:cs typeface="Trebuchet MS"/>
            </a:endParaRPr>
          </a:p>
          <a:p>
            <a:pPr marL="180340" marR="55880" indent="-117475">
              <a:lnSpc>
                <a:spcPts val="950"/>
              </a:lnSpc>
              <a:spcBef>
                <a:spcPts val="660"/>
              </a:spcBef>
            </a:pPr>
            <a:r>
              <a:rPr sz="800" spc="-5" dirty="0">
                <a:solidFill>
                  <a:srgbClr val="111187"/>
                </a:solidFill>
                <a:latin typeface="LM Mono 8"/>
                <a:cs typeface="LM Mono 8"/>
              </a:rPr>
              <a:t>*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Since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R</a:t>
            </a:r>
            <a:r>
              <a:rPr sz="900" i="1" spc="-7" baseline="-13888" dirty="0">
                <a:solidFill>
                  <a:srgbClr val="111187"/>
                </a:solidFill>
                <a:latin typeface="LM Sans 8"/>
                <a:cs typeface="LM Sans 8"/>
              </a:rPr>
              <a:t>i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is typically much </a:t>
            </a:r>
            <a:r>
              <a:rPr sz="800" spc="-10" dirty="0">
                <a:solidFill>
                  <a:srgbClr val="111187"/>
                </a:solidFill>
                <a:latin typeface="LM Sans 8"/>
                <a:cs typeface="LM Sans 8"/>
              </a:rPr>
              <a:t>larger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than other resistances in the circuit,  </a:t>
            </a:r>
            <a:r>
              <a:rPr sz="800" spc="-15" dirty="0">
                <a:solidFill>
                  <a:srgbClr val="111187"/>
                </a:solidFill>
                <a:latin typeface="LM Sans 8"/>
                <a:cs typeface="LM Sans 8"/>
              </a:rPr>
              <a:t>we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can assume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R</a:t>
            </a:r>
            <a:r>
              <a:rPr sz="900" i="1" spc="-7" baseline="-13888" dirty="0">
                <a:solidFill>
                  <a:srgbClr val="111187"/>
                </a:solidFill>
                <a:latin typeface="LM Sans 8"/>
                <a:cs typeface="LM Sans 8"/>
              </a:rPr>
              <a:t>i </a:t>
            </a:r>
            <a:r>
              <a:rPr sz="800" i="1" spc="175" dirty="0">
                <a:solidFill>
                  <a:srgbClr val="111187"/>
                </a:solidFill>
                <a:latin typeface="DejaVu Sans"/>
                <a:cs typeface="DejaVu Sans"/>
              </a:rPr>
              <a:t>→ </a:t>
            </a:r>
            <a:r>
              <a:rPr sz="800" i="1" spc="180" dirty="0">
                <a:solidFill>
                  <a:srgbClr val="111187"/>
                </a:solidFill>
                <a:latin typeface="DejaVu Sans"/>
                <a:cs typeface="DejaVu Sans"/>
              </a:rPr>
              <a:t>∞</a:t>
            </a:r>
            <a:r>
              <a:rPr sz="800" i="1" spc="-170" dirty="0">
                <a:solidFill>
                  <a:srgbClr val="111187"/>
                </a:solidFill>
                <a:latin typeface="DejaVu Sans"/>
                <a:cs typeface="DejaVu Sans"/>
              </a:rPr>
              <a:t>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.</a:t>
            </a:r>
            <a:endParaRPr sz="800" dirty="0">
              <a:latin typeface="LM Sans 8"/>
              <a:cs typeface="LM Sans 8"/>
            </a:endParaRPr>
          </a:p>
          <a:p>
            <a:pPr marL="180340">
              <a:lnSpc>
                <a:spcPct val="100000"/>
              </a:lnSpc>
              <a:spcBef>
                <a:spcPts val="484"/>
              </a:spcBef>
            </a:pPr>
            <a:r>
              <a:rPr sz="800" i="1" spc="175" dirty="0">
                <a:solidFill>
                  <a:srgbClr val="111187"/>
                </a:solidFill>
                <a:latin typeface="DejaVu Sans"/>
                <a:cs typeface="DejaVu Sans"/>
              </a:rPr>
              <a:t>→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i</a:t>
            </a:r>
            <a:r>
              <a:rPr sz="900" spc="-7" baseline="-13888" dirty="0">
                <a:solidFill>
                  <a:srgbClr val="111187"/>
                </a:solidFill>
                <a:latin typeface="LM Sans 8"/>
                <a:cs typeface="LM Sans 8"/>
              </a:rPr>
              <a:t>in </a:t>
            </a:r>
            <a:r>
              <a:rPr sz="800" i="1" spc="-15" dirty="0">
                <a:solidFill>
                  <a:srgbClr val="111187"/>
                </a:solidFill>
                <a:latin typeface="DejaVu Sans"/>
                <a:cs typeface="DejaVu Sans"/>
              </a:rPr>
              <a:t>≈</a:t>
            </a:r>
            <a:r>
              <a:rPr sz="800" i="1" dirty="0">
                <a:solidFill>
                  <a:srgbClr val="111187"/>
                </a:solidFill>
                <a:latin typeface="DejaVu Sans"/>
                <a:cs typeface="DejaVu Sans"/>
              </a:rPr>
              <a:t>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0</a:t>
            </a:r>
            <a:endParaRPr sz="800" dirty="0">
              <a:latin typeface="LM Sans 8"/>
              <a:cs typeface="LM Sans 8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756450" y="2499207"/>
            <a:ext cx="376555" cy="172720"/>
            <a:chOff x="756450" y="2499207"/>
            <a:chExt cx="376555" cy="172720"/>
          </a:xfrm>
        </p:grpSpPr>
        <p:sp>
          <p:nvSpPr>
            <p:cNvPr id="103" name="object 103"/>
            <p:cNvSpPr/>
            <p:nvPr/>
          </p:nvSpPr>
          <p:spPr>
            <a:xfrm>
              <a:off x="756450" y="2501734"/>
              <a:ext cx="376555" cy="0"/>
            </a:xfrm>
            <a:custGeom>
              <a:avLst/>
              <a:gdLst/>
              <a:ahLst/>
              <a:cxnLst/>
              <a:rect l="l" t="t" r="r" b="b"/>
              <a:pathLst>
                <a:path w="376555">
                  <a:moveTo>
                    <a:pt x="0" y="0"/>
                  </a:moveTo>
                  <a:lnTo>
                    <a:pt x="376085" y="0"/>
                  </a:lnTo>
                </a:path>
              </a:pathLst>
            </a:custGeom>
            <a:ln w="5054">
              <a:solidFill>
                <a:srgbClr val="111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58977" y="2501734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167500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111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130007" y="2501734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167500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111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56450" y="2669235"/>
              <a:ext cx="376555" cy="0"/>
            </a:xfrm>
            <a:custGeom>
              <a:avLst/>
              <a:gdLst/>
              <a:ahLst/>
              <a:cxnLst/>
              <a:rect l="l" t="t" r="r" b="b"/>
              <a:pathLst>
                <a:path w="376555">
                  <a:moveTo>
                    <a:pt x="0" y="0"/>
                  </a:moveTo>
                  <a:lnTo>
                    <a:pt x="376085" y="0"/>
                  </a:lnTo>
                </a:path>
              </a:pathLst>
            </a:custGeom>
            <a:ln w="5054">
              <a:solidFill>
                <a:srgbClr val="111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10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spc="-5" dirty="0"/>
              <a:t>M.</a:t>
            </a:r>
            <a:r>
              <a:rPr spc="-80" dirty="0"/>
              <a:t> </a:t>
            </a:r>
            <a:r>
              <a:rPr spc="-5" dirty="0"/>
              <a:t>B.</a:t>
            </a:r>
            <a:r>
              <a:rPr spc="-75" dirty="0"/>
              <a:t> </a:t>
            </a:r>
            <a:r>
              <a:rPr spc="-5" dirty="0"/>
              <a:t>Patil,</a:t>
            </a:r>
            <a:r>
              <a:rPr spc="-65" dirty="0"/>
              <a:t> </a:t>
            </a:r>
            <a:r>
              <a:rPr dirty="0"/>
              <a:t>IIT</a:t>
            </a:r>
            <a:r>
              <a:rPr spc="-80" dirty="0"/>
              <a:t> </a:t>
            </a:r>
            <a:r>
              <a:rPr spc="-5" dirty="0"/>
              <a:t>Bombay</a:t>
            </a:r>
          </a:p>
        </p:txBody>
      </p:sp>
      <p:sp>
        <p:nvSpPr>
          <p:cNvPr id="109" name="object 80">
            <a:extLst>
              <a:ext uri="{FF2B5EF4-FFF2-40B4-BE49-F238E27FC236}">
                <a16:creationId xmlns:a16="http://schemas.microsoft.com/office/drawing/2014/main" id="{C997CE49-2EEA-473C-AEAC-9F4C046CE386}"/>
              </a:ext>
            </a:extLst>
          </p:cNvPr>
          <p:cNvSpPr txBox="1"/>
          <p:nvPr/>
        </p:nvSpPr>
        <p:spPr>
          <a:xfrm>
            <a:off x="3872748" y="1380324"/>
            <a:ext cx="298450" cy="234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700" spc="5" dirty="0">
                <a:latin typeface="LM Sans 12"/>
                <a:cs typeface="LM Sans 12"/>
              </a:rPr>
              <a:t>V</a:t>
            </a:r>
            <a:r>
              <a:rPr sz="675" spc="7" baseline="-12345" dirty="0">
                <a:latin typeface="LM Sans 8"/>
                <a:cs typeface="LM Sans 8"/>
              </a:rPr>
              <a:t>i</a:t>
            </a:r>
            <a:r>
              <a:rPr sz="675" spc="-67" baseline="-12345" dirty="0">
                <a:latin typeface="LM Sans 8"/>
                <a:cs typeface="LM Sans 8"/>
              </a:rPr>
              <a:t> </a:t>
            </a:r>
            <a:r>
              <a:rPr sz="700" spc="5" dirty="0">
                <a:latin typeface="LM Roman 12"/>
                <a:cs typeface="LM Roman 12"/>
              </a:rPr>
              <a:t>(</a:t>
            </a:r>
            <a:r>
              <a:rPr sz="700" spc="5" dirty="0">
                <a:latin typeface="LM Sans 12"/>
                <a:cs typeface="LM Sans 12"/>
              </a:rPr>
              <a:t>V</a:t>
            </a:r>
            <a:r>
              <a:rPr sz="700" spc="5" dirty="0">
                <a:latin typeface="LM Roman 12"/>
                <a:cs typeface="LM Roman 12"/>
              </a:rPr>
              <a:t>)</a:t>
            </a:r>
            <a:endParaRPr sz="700">
              <a:latin typeface="LM Roman 12"/>
              <a:cs typeface="LM Roman 12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6F4FA58-2B3C-4D56-92A0-7B816949D427}"/>
              </a:ext>
            </a:extLst>
          </p:cNvPr>
          <p:cNvGrpSpPr/>
          <p:nvPr/>
        </p:nvGrpSpPr>
        <p:grpSpPr>
          <a:xfrm>
            <a:off x="1307505" y="388655"/>
            <a:ext cx="1571007" cy="923658"/>
            <a:chOff x="1182987" y="505879"/>
            <a:chExt cx="1571007" cy="923658"/>
          </a:xfrm>
        </p:grpSpPr>
        <p:grpSp>
          <p:nvGrpSpPr>
            <p:cNvPr id="111" name="object 3">
              <a:extLst>
                <a:ext uri="{FF2B5EF4-FFF2-40B4-BE49-F238E27FC236}">
                  <a16:creationId xmlns:a16="http://schemas.microsoft.com/office/drawing/2014/main" id="{EB350CAB-C939-4957-871D-17AA9B6818EE}"/>
                </a:ext>
              </a:extLst>
            </p:cNvPr>
            <p:cNvGrpSpPr/>
            <p:nvPr/>
          </p:nvGrpSpPr>
          <p:grpSpPr>
            <a:xfrm>
              <a:off x="1304036" y="562127"/>
              <a:ext cx="1350010" cy="867410"/>
              <a:chOff x="1304036" y="562127"/>
              <a:chExt cx="1350010" cy="867410"/>
            </a:xfrm>
          </p:grpSpPr>
          <p:sp>
            <p:nvSpPr>
              <p:cNvPr id="129" name="object 4">
                <a:extLst>
                  <a:ext uri="{FF2B5EF4-FFF2-40B4-BE49-F238E27FC236}">
                    <a16:creationId xmlns:a16="http://schemas.microsoft.com/office/drawing/2014/main" id="{D9B1755F-E068-43EC-A2B4-D30E22CF0795}"/>
                  </a:ext>
                </a:extLst>
              </p:cNvPr>
              <p:cNvSpPr/>
              <p:nvPr/>
            </p:nvSpPr>
            <p:spPr>
              <a:xfrm>
                <a:off x="1509775" y="563841"/>
                <a:ext cx="1028700" cy="754380"/>
              </a:xfrm>
              <a:custGeom>
                <a:avLst/>
                <a:gdLst/>
                <a:ahLst/>
                <a:cxnLst/>
                <a:rect l="l" t="t" r="r" b="b"/>
                <a:pathLst>
                  <a:path w="1028700" h="754380">
                    <a:moveTo>
                      <a:pt x="980693" y="0"/>
                    </a:moveTo>
                    <a:lnTo>
                      <a:pt x="48005" y="0"/>
                    </a:lnTo>
                    <a:lnTo>
                      <a:pt x="29321" y="3772"/>
                    </a:lnTo>
                    <a:lnTo>
                      <a:pt x="14061" y="14061"/>
                    </a:lnTo>
                    <a:lnTo>
                      <a:pt x="3772" y="29321"/>
                    </a:lnTo>
                    <a:lnTo>
                      <a:pt x="0" y="48005"/>
                    </a:lnTo>
                    <a:lnTo>
                      <a:pt x="0" y="706372"/>
                    </a:lnTo>
                    <a:lnTo>
                      <a:pt x="3772" y="725058"/>
                    </a:lnTo>
                    <a:lnTo>
                      <a:pt x="14061" y="740317"/>
                    </a:lnTo>
                    <a:lnTo>
                      <a:pt x="29321" y="750605"/>
                    </a:lnTo>
                    <a:lnTo>
                      <a:pt x="48005" y="754378"/>
                    </a:lnTo>
                    <a:lnTo>
                      <a:pt x="980693" y="754378"/>
                    </a:lnTo>
                    <a:lnTo>
                      <a:pt x="999378" y="750605"/>
                    </a:lnTo>
                    <a:lnTo>
                      <a:pt x="1014638" y="740317"/>
                    </a:lnTo>
                    <a:lnTo>
                      <a:pt x="1024927" y="725058"/>
                    </a:lnTo>
                    <a:lnTo>
                      <a:pt x="1028699" y="706372"/>
                    </a:lnTo>
                    <a:lnTo>
                      <a:pt x="1028699" y="48005"/>
                    </a:lnTo>
                    <a:lnTo>
                      <a:pt x="1024927" y="29321"/>
                    </a:lnTo>
                    <a:lnTo>
                      <a:pt x="1014638" y="14061"/>
                    </a:lnTo>
                    <a:lnTo>
                      <a:pt x="999378" y="3772"/>
                    </a:lnTo>
                    <a:lnTo>
                      <a:pt x="980693" y="0"/>
                    </a:lnTo>
                    <a:close/>
                  </a:path>
                </a:pathLst>
              </a:custGeom>
              <a:solidFill>
                <a:srgbClr val="EFF7F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0" name="object 5">
                <a:extLst>
                  <a:ext uri="{FF2B5EF4-FFF2-40B4-BE49-F238E27FC236}">
                    <a16:creationId xmlns:a16="http://schemas.microsoft.com/office/drawing/2014/main" id="{184D7D36-32FD-44D4-96E2-7E44BF0B7649}"/>
                  </a:ext>
                </a:extLst>
              </p:cNvPr>
              <p:cNvSpPr/>
              <p:nvPr/>
            </p:nvSpPr>
            <p:spPr>
              <a:xfrm>
                <a:off x="1509775" y="563841"/>
                <a:ext cx="1028700" cy="754380"/>
              </a:xfrm>
              <a:custGeom>
                <a:avLst/>
                <a:gdLst/>
                <a:ahLst/>
                <a:cxnLst/>
                <a:rect l="l" t="t" r="r" b="b"/>
                <a:pathLst>
                  <a:path w="1028700" h="754380">
                    <a:moveTo>
                      <a:pt x="48005" y="0"/>
                    </a:moveTo>
                    <a:lnTo>
                      <a:pt x="29321" y="3772"/>
                    </a:lnTo>
                    <a:lnTo>
                      <a:pt x="14061" y="14061"/>
                    </a:lnTo>
                    <a:lnTo>
                      <a:pt x="3772" y="29321"/>
                    </a:lnTo>
                    <a:lnTo>
                      <a:pt x="0" y="48005"/>
                    </a:lnTo>
                    <a:lnTo>
                      <a:pt x="0" y="706372"/>
                    </a:lnTo>
                    <a:lnTo>
                      <a:pt x="3772" y="725058"/>
                    </a:lnTo>
                    <a:lnTo>
                      <a:pt x="14061" y="740317"/>
                    </a:lnTo>
                    <a:lnTo>
                      <a:pt x="29321" y="750605"/>
                    </a:lnTo>
                    <a:lnTo>
                      <a:pt x="48005" y="754378"/>
                    </a:lnTo>
                    <a:lnTo>
                      <a:pt x="980693" y="754378"/>
                    </a:lnTo>
                    <a:lnTo>
                      <a:pt x="999378" y="750605"/>
                    </a:lnTo>
                    <a:lnTo>
                      <a:pt x="1014638" y="740317"/>
                    </a:lnTo>
                    <a:lnTo>
                      <a:pt x="1024927" y="725058"/>
                    </a:lnTo>
                    <a:lnTo>
                      <a:pt x="1028699" y="706372"/>
                    </a:lnTo>
                    <a:lnTo>
                      <a:pt x="1028699" y="48005"/>
                    </a:lnTo>
                    <a:lnTo>
                      <a:pt x="1024927" y="29321"/>
                    </a:lnTo>
                    <a:lnTo>
                      <a:pt x="1014638" y="14061"/>
                    </a:lnTo>
                    <a:lnTo>
                      <a:pt x="999378" y="3772"/>
                    </a:lnTo>
                    <a:lnTo>
                      <a:pt x="980693" y="0"/>
                    </a:lnTo>
                    <a:lnTo>
                      <a:pt x="48005" y="0"/>
                    </a:lnTo>
                    <a:close/>
                  </a:path>
                </a:pathLst>
              </a:custGeom>
              <a:ln w="3428">
                <a:solidFill>
                  <a:srgbClr val="00AFA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1" name="object 6">
                <a:extLst>
                  <a:ext uri="{FF2B5EF4-FFF2-40B4-BE49-F238E27FC236}">
                    <a16:creationId xmlns:a16="http://schemas.microsoft.com/office/drawing/2014/main" id="{8E12DE68-DF13-4C78-921B-ED72EF4314D5}"/>
                  </a:ext>
                </a:extLst>
              </p:cNvPr>
              <p:cNvSpPr/>
              <p:nvPr/>
            </p:nvSpPr>
            <p:spPr>
              <a:xfrm>
                <a:off x="1689455" y="606818"/>
                <a:ext cx="712470" cy="437515"/>
              </a:xfrm>
              <a:custGeom>
                <a:avLst/>
                <a:gdLst/>
                <a:ahLst/>
                <a:cxnLst/>
                <a:rect l="l" t="t" r="r" b="b"/>
                <a:pathLst>
                  <a:path w="712469" h="437515">
                    <a:moveTo>
                      <a:pt x="26060" y="408281"/>
                    </a:moveTo>
                    <a:lnTo>
                      <a:pt x="0" y="395478"/>
                    </a:lnTo>
                    <a:lnTo>
                      <a:pt x="51663" y="369874"/>
                    </a:lnTo>
                    <a:lnTo>
                      <a:pt x="0" y="344271"/>
                    </a:lnTo>
                    <a:lnTo>
                      <a:pt x="51663" y="318211"/>
                    </a:lnTo>
                    <a:lnTo>
                      <a:pt x="0" y="292607"/>
                    </a:lnTo>
                    <a:lnTo>
                      <a:pt x="51663" y="267004"/>
                    </a:lnTo>
                    <a:lnTo>
                      <a:pt x="26060" y="254203"/>
                    </a:lnTo>
                  </a:path>
                  <a:path w="712469" h="437515">
                    <a:moveTo>
                      <a:pt x="683056" y="25603"/>
                    </a:moveTo>
                    <a:lnTo>
                      <a:pt x="670255" y="51663"/>
                    </a:lnTo>
                    <a:lnTo>
                      <a:pt x="644651" y="0"/>
                    </a:lnTo>
                    <a:lnTo>
                      <a:pt x="619048" y="51663"/>
                    </a:lnTo>
                    <a:lnTo>
                      <a:pt x="592988" y="0"/>
                    </a:lnTo>
                    <a:lnTo>
                      <a:pt x="567385" y="51663"/>
                    </a:lnTo>
                    <a:lnTo>
                      <a:pt x="541781" y="0"/>
                    </a:lnTo>
                    <a:lnTo>
                      <a:pt x="528980" y="25603"/>
                    </a:lnTo>
                  </a:path>
                  <a:path w="712469" h="437515">
                    <a:moveTo>
                      <a:pt x="26060" y="437081"/>
                    </a:moveTo>
                    <a:lnTo>
                      <a:pt x="26060" y="409194"/>
                    </a:lnTo>
                  </a:path>
                  <a:path w="712469" h="437515">
                    <a:moveTo>
                      <a:pt x="26060" y="231343"/>
                    </a:moveTo>
                    <a:lnTo>
                      <a:pt x="26060" y="253745"/>
                    </a:lnTo>
                  </a:path>
                  <a:path w="712469" h="437515">
                    <a:moveTo>
                      <a:pt x="711860" y="25603"/>
                    </a:moveTo>
                    <a:lnTo>
                      <a:pt x="683971" y="25603"/>
                    </a:lnTo>
                  </a:path>
                  <a:path w="712469" h="437515">
                    <a:moveTo>
                      <a:pt x="506120" y="25603"/>
                    </a:moveTo>
                    <a:lnTo>
                      <a:pt x="528523" y="25603"/>
                    </a:lnTo>
                  </a:path>
                </a:pathLst>
              </a:custGeom>
              <a:ln w="685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2" name="object 7">
                <a:extLst>
                  <a:ext uri="{FF2B5EF4-FFF2-40B4-BE49-F238E27FC236}">
                    <a16:creationId xmlns:a16="http://schemas.microsoft.com/office/drawing/2014/main" id="{8D9288BB-F70E-4944-8495-A6151A0FEB78}"/>
                  </a:ext>
                </a:extLst>
              </p:cNvPr>
              <p:cNvSpPr/>
              <p:nvPr/>
            </p:nvSpPr>
            <p:spPr>
              <a:xfrm>
                <a:off x="1909140" y="838161"/>
                <a:ext cx="161391" cy="20573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3" name="object 8">
                <a:extLst>
                  <a:ext uri="{FF2B5EF4-FFF2-40B4-BE49-F238E27FC236}">
                    <a16:creationId xmlns:a16="http://schemas.microsoft.com/office/drawing/2014/main" id="{CF0E0A32-68E8-412C-877C-B91E33D0F882}"/>
                  </a:ext>
                </a:extLst>
              </p:cNvPr>
              <p:cNvSpPr/>
              <p:nvPr/>
            </p:nvSpPr>
            <p:spPr>
              <a:xfrm>
                <a:off x="1544065" y="666711"/>
                <a:ext cx="1097280" cy="68580"/>
              </a:xfrm>
              <a:custGeom>
                <a:avLst/>
                <a:gdLst/>
                <a:ahLst/>
                <a:cxnLst/>
                <a:rect l="l" t="t" r="r" b="b"/>
                <a:pathLst>
                  <a:path w="1097280" h="68579">
                    <a:moveTo>
                      <a:pt x="34289" y="0"/>
                    </a:moveTo>
                    <a:lnTo>
                      <a:pt x="34289" y="68579"/>
                    </a:lnTo>
                  </a:path>
                  <a:path w="1097280" h="68579">
                    <a:moveTo>
                      <a:pt x="0" y="34289"/>
                    </a:moveTo>
                    <a:lnTo>
                      <a:pt x="68579" y="34289"/>
                    </a:lnTo>
                  </a:path>
                  <a:path w="1097280" h="68579">
                    <a:moveTo>
                      <a:pt x="1062989" y="0"/>
                    </a:moveTo>
                    <a:lnTo>
                      <a:pt x="1062989" y="68579"/>
                    </a:lnTo>
                  </a:path>
                  <a:path w="1097280" h="68579">
                    <a:moveTo>
                      <a:pt x="1028699" y="34289"/>
                    </a:moveTo>
                    <a:lnTo>
                      <a:pt x="1097279" y="34289"/>
                    </a:lnTo>
                  </a:path>
                </a:pathLst>
              </a:custGeom>
              <a:ln w="342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4" name="object 9">
                <a:extLst>
                  <a:ext uri="{FF2B5EF4-FFF2-40B4-BE49-F238E27FC236}">
                    <a16:creationId xmlns:a16="http://schemas.microsoft.com/office/drawing/2014/main" id="{B0AADD23-A88B-4116-988B-4AF1E00CBCAB}"/>
                  </a:ext>
                </a:extLst>
              </p:cNvPr>
              <p:cNvSpPr/>
              <p:nvPr/>
            </p:nvSpPr>
            <p:spPr>
              <a:xfrm>
                <a:off x="1978863" y="1238669"/>
                <a:ext cx="22225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22225">
                    <a:moveTo>
                      <a:pt x="17030" y="0"/>
                    </a:moveTo>
                    <a:lnTo>
                      <a:pt x="4914" y="0"/>
                    </a:lnTo>
                    <a:lnTo>
                      <a:pt x="0" y="4914"/>
                    </a:lnTo>
                    <a:lnTo>
                      <a:pt x="0" y="17029"/>
                    </a:lnTo>
                    <a:lnTo>
                      <a:pt x="4914" y="21946"/>
                    </a:lnTo>
                    <a:lnTo>
                      <a:pt x="17030" y="21946"/>
                    </a:lnTo>
                    <a:lnTo>
                      <a:pt x="21945" y="17029"/>
                    </a:lnTo>
                    <a:lnTo>
                      <a:pt x="21945" y="491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5" name="object 10">
                <a:extLst>
                  <a:ext uri="{FF2B5EF4-FFF2-40B4-BE49-F238E27FC236}">
                    <a16:creationId xmlns:a16="http://schemas.microsoft.com/office/drawing/2014/main" id="{3D936710-97D6-48DE-BD06-5BF7D486A900}"/>
                  </a:ext>
                </a:extLst>
              </p:cNvPr>
              <p:cNvSpPr/>
              <p:nvPr/>
            </p:nvSpPr>
            <p:spPr>
              <a:xfrm>
                <a:off x="1978863" y="1238669"/>
                <a:ext cx="22225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22225">
                    <a:moveTo>
                      <a:pt x="21945" y="10971"/>
                    </a:moveTo>
                    <a:lnTo>
                      <a:pt x="21945" y="17029"/>
                    </a:lnTo>
                    <a:lnTo>
                      <a:pt x="17030" y="21946"/>
                    </a:lnTo>
                    <a:lnTo>
                      <a:pt x="10972" y="21946"/>
                    </a:lnTo>
                    <a:lnTo>
                      <a:pt x="4914" y="21946"/>
                    </a:lnTo>
                    <a:lnTo>
                      <a:pt x="0" y="17029"/>
                    </a:lnTo>
                    <a:lnTo>
                      <a:pt x="0" y="10971"/>
                    </a:lnTo>
                    <a:lnTo>
                      <a:pt x="0" y="4914"/>
                    </a:lnTo>
                    <a:lnTo>
                      <a:pt x="4914" y="0"/>
                    </a:lnTo>
                    <a:lnTo>
                      <a:pt x="10972" y="0"/>
                    </a:lnTo>
                    <a:lnTo>
                      <a:pt x="17030" y="0"/>
                    </a:lnTo>
                    <a:lnTo>
                      <a:pt x="21945" y="4914"/>
                    </a:lnTo>
                    <a:lnTo>
                      <a:pt x="21945" y="10971"/>
                    </a:lnTo>
                    <a:close/>
                  </a:path>
                </a:pathLst>
              </a:custGeom>
              <a:ln w="342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6" name="object 11">
                <a:extLst>
                  <a:ext uri="{FF2B5EF4-FFF2-40B4-BE49-F238E27FC236}">
                    <a16:creationId xmlns:a16="http://schemas.microsoft.com/office/drawing/2014/main" id="{6C746DBF-5F9F-4D5D-BC75-4A1C11BFC3C9}"/>
                  </a:ext>
                </a:extLst>
              </p:cNvPr>
              <p:cNvSpPr/>
              <p:nvPr/>
            </p:nvSpPr>
            <p:spPr>
              <a:xfrm>
                <a:off x="2630373" y="1238669"/>
                <a:ext cx="22225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22225">
                    <a:moveTo>
                      <a:pt x="17030" y="0"/>
                    </a:moveTo>
                    <a:lnTo>
                      <a:pt x="4914" y="0"/>
                    </a:lnTo>
                    <a:lnTo>
                      <a:pt x="0" y="4914"/>
                    </a:lnTo>
                    <a:lnTo>
                      <a:pt x="0" y="17029"/>
                    </a:lnTo>
                    <a:lnTo>
                      <a:pt x="4914" y="21946"/>
                    </a:lnTo>
                    <a:lnTo>
                      <a:pt x="17030" y="21946"/>
                    </a:lnTo>
                    <a:lnTo>
                      <a:pt x="21945" y="17029"/>
                    </a:lnTo>
                    <a:lnTo>
                      <a:pt x="21945" y="491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7" name="object 12">
                <a:extLst>
                  <a:ext uri="{FF2B5EF4-FFF2-40B4-BE49-F238E27FC236}">
                    <a16:creationId xmlns:a16="http://schemas.microsoft.com/office/drawing/2014/main" id="{8ED1A68B-3139-4E71-869D-A22925238991}"/>
                  </a:ext>
                </a:extLst>
              </p:cNvPr>
              <p:cNvSpPr/>
              <p:nvPr/>
            </p:nvSpPr>
            <p:spPr>
              <a:xfrm>
                <a:off x="2630373" y="1238669"/>
                <a:ext cx="22225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22225">
                    <a:moveTo>
                      <a:pt x="21945" y="10971"/>
                    </a:moveTo>
                    <a:lnTo>
                      <a:pt x="21945" y="17029"/>
                    </a:lnTo>
                    <a:lnTo>
                      <a:pt x="17030" y="21946"/>
                    </a:lnTo>
                    <a:lnTo>
                      <a:pt x="10972" y="21946"/>
                    </a:lnTo>
                    <a:lnTo>
                      <a:pt x="4914" y="21946"/>
                    </a:lnTo>
                    <a:lnTo>
                      <a:pt x="0" y="17029"/>
                    </a:lnTo>
                    <a:lnTo>
                      <a:pt x="0" y="10971"/>
                    </a:lnTo>
                    <a:lnTo>
                      <a:pt x="0" y="4914"/>
                    </a:lnTo>
                    <a:lnTo>
                      <a:pt x="4914" y="0"/>
                    </a:lnTo>
                    <a:lnTo>
                      <a:pt x="10972" y="0"/>
                    </a:lnTo>
                    <a:lnTo>
                      <a:pt x="17030" y="0"/>
                    </a:lnTo>
                    <a:lnTo>
                      <a:pt x="21945" y="4914"/>
                    </a:lnTo>
                    <a:lnTo>
                      <a:pt x="21945" y="10971"/>
                    </a:lnTo>
                    <a:close/>
                  </a:path>
                </a:pathLst>
              </a:custGeom>
              <a:ln w="342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8" name="object 13">
                <a:extLst>
                  <a:ext uri="{FF2B5EF4-FFF2-40B4-BE49-F238E27FC236}">
                    <a16:creationId xmlns:a16="http://schemas.microsoft.com/office/drawing/2014/main" id="{4FB48606-CA5D-4340-835A-DEEE164E930F}"/>
                  </a:ext>
                </a:extLst>
              </p:cNvPr>
              <p:cNvSpPr/>
              <p:nvPr/>
            </p:nvSpPr>
            <p:spPr>
              <a:xfrm>
                <a:off x="1715515" y="632421"/>
                <a:ext cx="0" cy="617220"/>
              </a:xfrm>
              <a:custGeom>
                <a:avLst/>
                <a:gdLst/>
                <a:ahLst/>
                <a:cxnLst/>
                <a:rect l="l" t="t" r="r" b="b"/>
                <a:pathLst>
                  <a:path h="617219">
                    <a:moveTo>
                      <a:pt x="0" y="205739"/>
                    </a:moveTo>
                    <a:lnTo>
                      <a:pt x="0" y="0"/>
                    </a:lnTo>
                  </a:path>
                  <a:path h="617219">
                    <a:moveTo>
                      <a:pt x="0" y="617218"/>
                    </a:moveTo>
                    <a:lnTo>
                      <a:pt x="0" y="411478"/>
                    </a:lnTo>
                  </a:path>
                </a:pathLst>
              </a:custGeom>
              <a:ln w="685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9" name="object 14">
                <a:extLst>
                  <a:ext uri="{FF2B5EF4-FFF2-40B4-BE49-F238E27FC236}">
                    <a16:creationId xmlns:a16="http://schemas.microsoft.com/office/drawing/2014/main" id="{8DF7AAFD-F618-4911-B07F-D37BE7AB2694}"/>
                  </a:ext>
                </a:extLst>
              </p:cNvPr>
              <p:cNvSpPr/>
              <p:nvPr/>
            </p:nvSpPr>
            <p:spPr>
              <a:xfrm>
                <a:off x="1304036" y="598131"/>
                <a:ext cx="68580" cy="68580"/>
              </a:xfrm>
              <a:custGeom>
                <a:avLst/>
                <a:gdLst/>
                <a:ahLst/>
                <a:cxnLst/>
                <a:rect l="l" t="t" r="r" b="b"/>
                <a:pathLst>
                  <a:path w="68580" h="68579">
                    <a:moveTo>
                      <a:pt x="34289" y="0"/>
                    </a:moveTo>
                    <a:lnTo>
                      <a:pt x="34289" y="68579"/>
                    </a:lnTo>
                  </a:path>
                  <a:path w="68580" h="68579">
                    <a:moveTo>
                      <a:pt x="0" y="34289"/>
                    </a:moveTo>
                    <a:lnTo>
                      <a:pt x="68579" y="34289"/>
                    </a:lnTo>
                  </a:path>
                </a:pathLst>
              </a:custGeom>
              <a:ln w="6857">
                <a:solidFill>
                  <a:srgbClr val="D100D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0" name="object 15">
                <a:extLst>
                  <a:ext uri="{FF2B5EF4-FFF2-40B4-BE49-F238E27FC236}">
                    <a16:creationId xmlns:a16="http://schemas.microsoft.com/office/drawing/2014/main" id="{97508B59-B967-488A-B237-FFF33F4B579A}"/>
                  </a:ext>
                </a:extLst>
              </p:cNvPr>
              <p:cNvSpPr/>
              <p:nvPr/>
            </p:nvSpPr>
            <p:spPr>
              <a:xfrm>
                <a:off x="1406905" y="632421"/>
                <a:ext cx="1234440" cy="793750"/>
              </a:xfrm>
              <a:custGeom>
                <a:avLst/>
                <a:gdLst/>
                <a:ahLst/>
                <a:cxnLst/>
                <a:rect l="l" t="t" r="r" b="b"/>
                <a:pathLst>
                  <a:path w="1234439" h="793750">
                    <a:moveTo>
                      <a:pt x="0" y="0"/>
                    </a:moveTo>
                    <a:lnTo>
                      <a:pt x="308609" y="0"/>
                    </a:lnTo>
                  </a:path>
                  <a:path w="1234439" h="793750">
                    <a:moveTo>
                      <a:pt x="582929" y="205739"/>
                    </a:moveTo>
                    <a:lnTo>
                      <a:pt x="582929" y="0"/>
                    </a:lnTo>
                  </a:path>
                  <a:path w="1234439" h="793750">
                    <a:moveTo>
                      <a:pt x="582929" y="617218"/>
                    </a:moveTo>
                    <a:lnTo>
                      <a:pt x="582929" y="411478"/>
                    </a:lnTo>
                  </a:path>
                  <a:path w="1234439" h="793750">
                    <a:moveTo>
                      <a:pt x="582929" y="0"/>
                    </a:moveTo>
                    <a:lnTo>
                      <a:pt x="788669" y="0"/>
                    </a:lnTo>
                  </a:path>
                  <a:path w="1234439" h="793750">
                    <a:moveTo>
                      <a:pt x="994409" y="0"/>
                    </a:moveTo>
                    <a:lnTo>
                      <a:pt x="1234439" y="0"/>
                    </a:lnTo>
                  </a:path>
                  <a:path w="1234439" h="793750">
                    <a:moveTo>
                      <a:pt x="582929" y="617218"/>
                    </a:moveTo>
                    <a:lnTo>
                      <a:pt x="1234439" y="617218"/>
                    </a:lnTo>
                  </a:path>
                  <a:path w="1234439" h="793750">
                    <a:moveTo>
                      <a:pt x="566927" y="793240"/>
                    </a:moveTo>
                    <a:lnTo>
                      <a:pt x="601217" y="793240"/>
                    </a:lnTo>
                  </a:path>
                  <a:path w="1234439" h="793750">
                    <a:moveTo>
                      <a:pt x="530809" y="754378"/>
                    </a:moveTo>
                    <a:lnTo>
                      <a:pt x="634593" y="754378"/>
                    </a:lnTo>
                  </a:path>
                  <a:path w="1234439" h="793750">
                    <a:moveTo>
                      <a:pt x="548639" y="774038"/>
                    </a:moveTo>
                    <a:lnTo>
                      <a:pt x="617219" y="774038"/>
                    </a:lnTo>
                  </a:path>
                  <a:path w="1234439" h="793750">
                    <a:moveTo>
                      <a:pt x="582929" y="617218"/>
                    </a:moveTo>
                    <a:lnTo>
                      <a:pt x="582929" y="754378"/>
                    </a:lnTo>
                  </a:path>
                </a:pathLst>
              </a:custGeom>
              <a:ln w="685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1" name="object 16">
                <a:extLst>
                  <a:ext uri="{FF2B5EF4-FFF2-40B4-BE49-F238E27FC236}">
                    <a16:creationId xmlns:a16="http://schemas.microsoft.com/office/drawing/2014/main" id="{0D8035C7-95C8-432D-A55B-EDA4246E6F5E}"/>
                  </a:ext>
                </a:extLst>
              </p:cNvPr>
              <p:cNvSpPr/>
              <p:nvPr/>
            </p:nvSpPr>
            <p:spPr>
              <a:xfrm>
                <a:off x="1304036" y="1249640"/>
                <a:ext cx="685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8580">
                    <a:moveTo>
                      <a:pt x="0" y="0"/>
                    </a:moveTo>
                    <a:lnTo>
                      <a:pt x="68579" y="0"/>
                    </a:lnTo>
                  </a:path>
                </a:pathLst>
              </a:custGeom>
              <a:ln w="6857">
                <a:solidFill>
                  <a:srgbClr val="D100D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2" name="object 17">
                <a:extLst>
                  <a:ext uri="{FF2B5EF4-FFF2-40B4-BE49-F238E27FC236}">
                    <a16:creationId xmlns:a16="http://schemas.microsoft.com/office/drawing/2014/main" id="{44BF415E-F0B9-454B-AF26-4FB1E5C83CEB}"/>
                  </a:ext>
                </a:extLst>
              </p:cNvPr>
              <p:cNvSpPr/>
              <p:nvPr/>
            </p:nvSpPr>
            <p:spPr>
              <a:xfrm>
                <a:off x="1544065" y="1181060"/>
                <a:ext cx="10972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97280">
                    <a:moveTo>
                      <a:pt x="68579" y="0"/>
                    </a:moveTo>
                    <a:lnTo>
                      <a:pt x="0" y="0"/>
                    </a:lnTo>
                  </a:path>
                  <a:path w="1097280">
                    <a:moveTo>
                      <a:pt x="1097279" y="0"/>
                    </a:moveTo>
                    <a:lnTo>
                      <a:pt x="1028699" y="0"/>
                    </a:lnTo>
                  </a:path>
                </a:pathLst>
              </a:custGeom>
              <a:ln w="342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2" name="object 29">
              <a:extLst>
                <a:ext uri="{FF2B5EF4-FFF2-40B4-BE49-F238E27FC236}">
                  <a16:creationId xmlns:a16="http://schemas.microsoft.com/office/drawing/2014/main" id="{F9D8F9CB-8867-4628-81E5-86AB35C64C7C}"/>
                </a:ext>
              </a:extLst>
            </p:cNvPr>
            <p:cNvSpPr/>
            <p:nvPr/>
          </p:nvSpPr>
          <p:spPr>
            <a:xfrm>
              <a:off x="1182987" y="869302"/>
              <a:ext cx="246887" cy="1440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39">
              <a:extLst>
                <a:ext uri="{FF2B5EF4-FFF2-40B4-BE49-F238E27FC236}">
                  <a16:creationId xmlns:a16="http://schemas.microsoft.com/office/drawing/2014/main" id="{FF4524B9-5BF6-4508-A69D-5CF3491D9342}"/>
                </a:ext>
              </a:extLst>
            </p:cNvPr>
            <p:cNvSpPr txBox="1"/>
            <p:nvPr/>
          </p:nvSpPr>
          <p:spPr>
            <a:xfrm>
              <a:off x="2569209" y="505879"/>
              <a:ext cx="184785" cy="11620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600" spc="-5" dirty="0">
                  <a:solidFill>
                    <a:srgbClr val="D100D1"/>
                  </a:solidFill>
                  <a:latin typeface="Arial"/>
                  <a:cs typeface="Arial"/>
                </a:rPr>
                <a:t>OUT</a:t>
              </a:r>
              <a:endParaRPr sz="600">
                <a:latin typeface="Arial"/>
                <a:cs typeface="Arial"/>
              </a:endParaRPr>
            </a:p>
          </p:txBody>
        </p:sp>
        <p:grpSp>
          <p:nvGrpSpPr>
            <p:cNvPr id="114" name="object 65">
              <a:extLst>
                <a:ext uri="{FF2B5EF4-FFF2-40B4-BE49-F238E27FC236}">
                  <a16:creationId xmlns:a16="http://schemas.microsoft.com/office/drawing/2014/main" id="{F00D9F83-4D8C-4D07-A5E0-E77782827649}"/>
                </a:ext>
              </a:extLst>
            </p:cNvPr>
            <p:cNvGrpSpPr/>
            <p:nvPr/>
          </p:nvGrpSpPr>
          <p:grpSpPr>
            <a:xfrm>
              <a:off x="1394218" y="619734"/>
              <a:ext cx="25400" cy="25400"/>
              <a:chOff x="1394218" y="619734"/>
              <a:chExt cx="25400" cy="25400"/>
            </a:xfrm>
          </p:grpSpPr>
          <p:sp>
            <p:nvSpPr>
              <p:cNvPr id="127" name="object 66">
                <a:extLst>
                  <a:ext uri="{FF2B5EF4-FFF2-40B4-BE49-F238E27FC236}">
                    <a16:creationId xmlns:a16="http://schemas.microsoft.com/office/drawing/2014/main" id="{3E9128C9-44FC-4167-AFF8-E24DCB1BAD2E}"/>
                  </a:ext>
                </a:extLst>
              </p:cNvPr>
              <p:cNvSpPr/>
              <p:nvPr/>
            </p:nvSpPr>
            <p:spPr>
              <a:xfrm>
                <a:off x="1395933" y="621449"/>
                <a:ext cx="22225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22225">
                    <a:moveTo>
                      <a:pt x="17030" y="0"/>
                    </a:moveTo>
                    <a:lnTo>
                      <a:pt x="4914" y="0"/>
                    </a:lnTo>
                    <a:lnTo>
                      <a:pt x="0" y="4914"/>
                    </a:lnTo>
                    <a:lnTo>
                      <a:pt x="0" y="17030"/>
                    </a:lnTo>
                    <a:lnTo>
                      <a:pt x="4914" y="21945"/>
                    </a:lnTo>
                    <a:lnTo>
                      <a:pt x="17030" y="21945"/>
                    </a:lnTo>
                    <a:lnTo>
                      <a:pt x="21945" y="17030"/>
                    </a:lnTo>
                    <a:lnTo>
                      <a:pt x="21945" y="4914"/>
                    </a:lnTo>
                    <a:close/>
                  </a:path>
                </a:pathLst>
              </a:custGeom>
              <a:solidFill>
                <a:srgbClr val="DE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" name="object 67">
                <a:extLst>
                  <a:ext uri="{FF2B5EF4-FFF2-40B4-BE49-F238E27FC236}">
                    <a16:creationId xmlns:a16="http://schemas.microsoft.com/office/drawing/2014/main" id="{0C4F4819-446E-4650-89D4-5B07108151BB}"/>
                  </a:ext>
                </a:extLst>
              </p:cNvPr>
              <p:cNvSpPr/>
              <p:nvPr/>
            </p:nvSpPr>
            <p:spPr>
              <a:xfrm>
                <a:off x="1395933" y="621449"/>
                <a:ext cx="22225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22225">
                    <a:moveTo>
                      <a:pt x="21945" y="10972"/>
                    </a:moveTo>
                    <a:lnTo>
                      <a:pt x="21945" y="17030"/>
                    </a:lnTo>
                    <a:lnTo>
                      <a:pt x="17030" y="21945"/>
                    </a:lnTo>
                    <a:lnTo>
                      <a:pt x="10972" y="21945"/>
                    </a:lnTo>
                    <a:lnTo>
                      <a:pt x="4914" y="21945"/>
                    </a:lnTo>
                    <a:lnTo>
                      <a:pt x="0" y="17030"/>
                    </a:lnTo>
                    <a:lnTo>
                      <a:pt x="0" y="10972"/>
                    </a:lnTo>
                    <a:lnTo>
                      <a:pt x="0" y="4914"/>
                    </a:lnTo>
                    <a:lnTo>
                      <a:pt x="4914" y="0"/>
                    </a:lnTo>
                    <a:lnTo>
                      <a:pt x="10972" y="0"/>
                    </a:lnTo>
                    <a:lnTo>
                      <a:pt x="17030" y="0"/>
                    </a:lnTo>
                    <a:lnTo>
                      <a:pt x="21945" y="4914"/>
                    </a:lnTo>
                    <a:lnTo>
                      <a:pt x="21945" y="10972"/>
                    </a:lnTo>
                    <a:close/>
                  </a:path>
                </a:pathLst>
              </a:custGeom>
              <a:ln w="3428">
                <a:solidFill>
                  <a:srgbClr val="DE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15" name="object 68">
              <a:extLst>
                <a:ext uri="{FF2B5EF4-FFF2-40B4-BE49-F238E27FC236}">
                  <a16:creationId xmlns:a16="http://schemas.microsoft.com/office/drawing/2014/main" id="{B573B277-8367-48AC-A575-8476DDA6C2B8}"/>
                </a:ext>
              </a:extLst>
            </p:cNvPr>
            <p:cNvGrpSpPr/>
            <p:nvPr/>
          </p:nvGrpSpPr>
          <p:grpSpPr>
            <a:xfrm>
              <a:off x="1394218" y="1236954"/>
              <a:ext cx="25400" cy="25400"/>
              <a:chOff x="1394218" y="1236954"/>
              <a:chExt cx="25400" cy="25400"/>
            </a:xfrm>
          </p:grpSpPr>
          <p:sp>
            <p:nvSpPr>
              <p:cNvPr id="125" name="object 69">
                <a:extLst>
                  <a:ext uri="{FF2B5EF4-FFF2-40B4-BE49-F238E27FC236}">
                    <a16:creationId xmlns:a16="http://schemas.microsoft.com/office/drawing/2014/main" id="{E73AFA84-4B78-4E99-9A2A-46F7297770EE}"/>
                  </a:ext>
                </a:extLst>
              </p:cNvPr>
              <p:cNvSpPr/>
              <p:nvPr/>
            </p:nvSpPr>
            <p:spPr>
              <a:xfrm>
                <a:off x="1395933" y="1238669"/>
                <a:ext cx="22225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22225">
                    <a:moveTo>
                      <a:pt x="17030" y="0"/>
                    </a:moveTo>
                    <a:lnTo>
                      <a:pt x="4914" y="0"/>
                    </a:lnTo>
                    <a:lnTo>
                      <a:pt x="0" y="4914"/>
                    </a:lnTo>
                    <a:lnTo>
                      <a:pt x="0" y="17029"/>
                    </a:lnTo>
                    <a:lnTo>
                      <a:pt x="4914" y="21946"/>
                    </a:lnTo>
                    <a:lnTo>
                      <a:pt x="17030" y="21946"/>
                    </a:lnTo>
                    <a:lnTo>
                      <a:pt x="21945" y="17029"/>
                    </a:lnTo>
                    <a:lnTo>
                      <a:pt x="21945" y="4914"/>
                    </a:lnTo>
                    <a:close/>
                  </a:path>
                </a:pathLst>
              </a:custGeom>
              <a:solidFill>
                <a:srgbClr val="DE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" name="object 70">
                <a:extLst>
                  <a:ext uri="{FF2B5EF4-FFF2-40B4-BE49-F238E27FC236}">
                    <a16:creationId xmlns:a16="http://schemas.microsoft.com/office/drawing/2014/main" id="{FAC7FB45-BF6F-4665-BC9C-A40BB0C96FB1}"/>
                  </a:ext>
                </a:extLst>
              </p:cNvPr>
              <p:cNvSpPr/>
              <p:nvPr/>
            </p:nvSpPr>
            <p:spPr>
              <a:xfrm>
                <a:off x="1395933" y="1238669"/>
                <a:ext cx="22225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22225">
                    <a:moveTo>
                      <a:pt x="21945" y="10971"/>
                    </a:moveTo>
                    <a:lnTo>
                      <a:pt x="21945" y="17029"/>
                    </a:lnTo>
                    <a:lnTo>
                      <a:pt x="17030" y="21946"/>
                    </a:lnTo>
                    <a:lnTo>
                      <a:pt x="10972" y="21946"/>
                    </a:lnTo>
                    <a:lnTo>
                      <a:pt x="4914" y="21946"/>
                    </a:lnTo>
                    <a:lnTo>
                      <a:pt x="0" y="17029"/>
                    </a:lnTo>
                    <a:lnTo>
                      <a:pt x="0" y="10971"/>
                    </a:lnTo>
                    <a:lnTo>
                      <a:pt x="0" y="4914"/>
                    </a:lnTo>
                    <a:lnTo>
                      <a:pt x="4914" y="0"/>
                    </a:lnTo>
                    <a:lnTo>
                      <a:pt x="10972" y="0"/>
                    </a:lnTo>
                    <a:lnTo>
                      <a:pt x="17030" y="0"/>
                    </a:lnTo>
                    <a:lnTo>
                      <a:pt x="21945" y="4914"/>
                    </a:lnTo>
                    <a:lnTo>
                      <a:pt x="21945" y="10971"/>
                    </a:lnTo>
                    <a:close/>
                  </a:path>
                </a:pathLst>
              </a:custGeom>
              <a:ln w="3428">
                <a:solidFill>
                  <a:srgbClr val="DE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16" name="object 71">
              <a:extLst>
                <a:ext uri="{FF2B5EF4-FFF2-40B4-BE49-F238E27FC236}">
                  <a16:creationId xmlns:a16="http://schemas.microsoft.com/office/drawing/2014/main" id="{1C5A2FC3-913B-4AD0-87AB-94730E4D6935}"/>
                </a:ext>
              </a:extLst>
            </p:cNvPr>
            <p:cNvGrpSpPr/>
            <p:nvPr/>
          </p:nvGrpSpPr>
          <p:grpSpPr>
            <a:xfrm>
              <a:off x="2628658" y="619734"/>
              <a:ext cx="25400" cy="25400"/>
              <a:chOff x="2628658" y="619734"/>
              <a:chExt cx="25400" cy="25400"/>
            </a:xfrm>
          </p:grpSpPr>
          <p:sp>
            <p:nvSpPr>
              <p:cNvPr id="123" name="object 72">
                <a:extLst>
                  <a:ext uri="{FF2B5EF4-FFF2-40B4-BE49-F238E27FC236}">
                    <a16:creationId xmlns:a16="http://schemas.microsoft.com/office/drawing/2014/main" id="{9C621B18-8345-41FF-A266-E2E6D49BBB0E}"/>
                  </a:ext>
                </a:extLst>
              </p:cNvPr>
              <p:cNvSpPr/>
              <p:nvPr/>
            </p:nvSpPr>
            <p:spPr>
              <a:xfrm>
                <a:off x="2630373" y="621449"/>
                <a:ext cx="22225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22225">
                    <a:moveTo>
                      <a:pt x="17030" y="0"/>
                    </a:moveTo>
                    <a:lnTo>
                      <a:pt x="4914" y="0"/>
                    </a:lnTo>
                    <a:lnTo>
                      <a:pt x="0" y="4914"/>
                    </a:lnTo>
                    <a:lnTo>
                      <a:pt x="0" y="17030"/>
                    </a:lnTo>
                    <a:lnTo>
                      <a:pt x="4914" y="21945"/>
                    </a:lnTo>
                    <a:lnTo>
                      <a:pt x="17030" y="21945"/>
                    </a:lnTo>
                    <a:lnTo>
                      <a:pt x="21945" y="17030"/>
                    </a:lnTo>
                    <a:lnTo>
                      <a:pt x="21945" y="4914"/>
                    </a:lnTo>
                    <a:close/>
                  </a:path>
                </a:pathLst>
              </a:custGeom>
              <a:solidFill>
                <a:srgbClr val="DE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" name="object 73">
                <a:extLst>
                  <a:ext uri="{FF2B5EF4-FFF2-40B4-BE49-F238E27FC236}">
                    <a16:creationId xmlns:a16="http://schemas.microsoft.com/office/drawing/2014/main" id="{BF6478EC-CD26-4D32-901B-82F3C0B1AEC1}"/>
                  </a:ext>
                </a:extLst>
              </p:cNvPr>
              <p:cNvSpPr/>
              <p:nvPr/>
            </p:nvSpPr>
            <p:spPr>
              <a:xfrm>
                <a:off x="2630373" y="621449"/>
                <a:ext cx="22225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22225">
                    <a:moveTo>
                      <a:pt x="21945" y="10972"/>
                    </a:moveTo>
                    <a:lnTo>
                      <a:pt x="21945" y="17030"/>
                    </a:lnTo>
                    <a:lnTo>
                      <a:pt x="17030" y="21945"/>
                    </a:lnTo>
                    <a:lnTo>
                      <a:pt x="10972" y="21945"/>
                    </a:lnTo>
                    <a:lnTo>
                      <a:pt x="4914" y="21945"/>
                    </a:lnTo>
                    <a:lnTo>
                      <a:pt x="0" y="17030"/>
                    </a:lnTo>
                    <a:lnTo>
                      <a:pt x="0" y="10972"/>
                    </a:lnTo>
                    <a:lnTo>
                      <a:pt x="0" y="4914"/>
                    </a:lnTo>
                    <a:lnTo>
                      <a:pt x="4914" y="0"/>
                    </a:lnTo>
                    <a:lnTo>
                      <a:pt x="10972" y="0"/>
                    </a:lnTo>
                    <a:lnTo>
                      <a:pt x="17030" y="0"/>
                    </a:lnTo>
                    <a:lnTo>
                      <a:pt x="21945" y="4914"/>
                    </a:lnTo>
                    <a:lnTo>
                      <a:pt x="21945" y="10972"/>
                    </a:lnTo>
                    <a:close/>
                  </a:path>
                </a:pathLst>
              </a:custGeom>
              <a:ln w="3428">
                <a:solidFill>
                  <a:srgbClr val="DE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7" name="object 83">
              <a:extLst>
                <a:ext uri="{FF2B5EF4-FFF2-40B4-BE49-F238E27FC236}">
                  <a16:creationId xmlns:a16="http://schemas.microsoft.com/office/drawing/2014/main" id="{D51C9382-559E-4811-BF85-49C742A575C7}"/>
                </a:ext>
              </a:extLst>
            </p:cNvPr>
            <p:cNvSpPr txBox="1"/>
            <p:nvPr/>
          </p:nvSpPr>
          <p:spPr>
            <a:xfrm>
              <a:off x="2530246" y="867103"/>
              <a:ext cx="167005" cy="13525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14"/>
                </a:spcBef>
              </a:pPr>
              <a:r>
                <a:rPr sz="700" spc="10" dirty="0">
                  <a:latin typeface="LM Sans 12"/>
                  <a:cs typeface="LM Sans 12"/>
                </a:rPr>
                <a:t>V</a:t>
              </a:r>
              <a:r>
                <a:rPr sz="675" spc="15" baseline="-12345" dirty="0">
                  <a:latin typeface="LM Sans 8"/>
                  <a:cs typeface="LM Sans 8"/>
                </a:rPr>
                <a:t>o</a:t>
              </a:r>
              <a:endParaRPr sz="675" baseline="-12345">
                <a:latin typeface="LM Sans 8"/>
                <a:cs typeface="LM Sans 8"/>
              </a:endParaRPr>
            </a:p>
          </p:txBody>
        </p:sp>
        <p:sp>
          <p:nvSpPr>
            <p:cNvPr id="118" name="object 84">
              <a:extLst>
                <a:ext uri="{FF2B5EF4-FFF2-40B4-BE49-F238E27FC236}">
                  <a16:creationId xmlns:a16="http://schemas.microsoft.com/office/drawing/2014/main" id="{2554D616-967C-4262-99DB-7129CD2E7B61}"/>
                </a:ext>
              </a:extLst>
            </p:cNvPr>
            <p:cNvSpPr txBox="1"/>
            <p:nvPr/>
          </p:nvSpPr>
          <p:spPr>
            <a:xfrm>
              <a:off x="1496975" y="862531"/>
              <a:ext cx="150495" cy="13525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14"/>
                </a:spcBef>
              </a:pPr>
              <a:r>
                <a:rPr sz="700" spc="5" dirty="0">
                  <a:latin typeface="LM Sans 12"/>
                  <a:cs typeface="LM Sans 12"/>
                </a:rPr>
                <a:t>V</a:t>
              </a:r>
              <a:r>
                <a:rPr sz="675" spc="7" baseline="-12345" dirty="0">
                  <a:latin typeface="LM Sans 8"/>
                  <a:cs typeface="LM Sans 8"/>
                </a:rPr>
                <a:t>i</a:t>
              </a:r>
              <a:endParaRPr sz="675" baseline="-12345">
                <a:latin typeface="LM Sans 8"/>
                <a:cs typeface="LM Sans 8"/>
              </a:endParaRPr>
            </a:p>
          </p:txBody>
        </p:sp>
        <p:sp>
          <p:nvSpPr>
            <p:cNvPr id="119" name="object 85">
              <a:extLst>
                <a:ext uri="{FF2B5EF4-FFF2-40B4-BE49-F238E27FC236}">
                  <a16:creationId xmlns:a16="http://schemas.microsoft.com/office/drawing/2014/main" id="{BD13D659-359F-4695-AEEF-6D516CDB7B5C}"/>
                </a:ext>
              </a:extLst>
            </p:cNvPr>
            <p:cNvSpPr txBox="1"/>
            <p:nvPr/>
          </p:nvSpPr>
          <p:spPr>
            <a:xfrm>
              <a:off x="2007211" y="936597"/>
              <a:ext cx="271780" cy="13525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14"/>
                </a:spcBef>
              </a:pPr>
              <a:r>
                <a:rPr sz="700" spc="10" dirty="0">
                  <a:latin typeface="LM Sans 12"/>
                  <a:cs typeface="LM Sans 12"/>
                </a:rPr>
                <a:t>A</a:t>
              </a:r>
              <a:r>
                <a:rPr sz="675" spc="15" baseline="-12345" dirty="0">
                  <a:latin typeface="LM Sans 8"/>
                  <a:cs typeface="LM Sans 8"/>
                </a:rPr>
                <a:t>V</a:t>
              </a:r>
              <a:r>
                <a:rPr sz="675" spc="-60" baseline="-12345" dirty="0">
                  <a:latin typeface="LM Sans 8"/>
                  <a:cs typeface="LM Sans 8"/>
                </a:rPr>
                <a:t> </a:t>
              </a:r>
              <a:r>
                <a:rPr sz="700" spc="5" dirty="0">
                  <a:latin typeface="LM Sans 12"/>
                  <a:cs typeface="LM Sans 12"/>
                </a:rPr>
                <a:t>V</a:t>
              </a:r>
              <a:r>
                <a:rPr sz="675" spc="7" baseline="-12345" dirty="0">
                  <a:latin typeface="LM Sans 8"/>
                  <a:cs typeface="LM Sans 8"/>
                </a:rPr>
                <a:t>i</a:t>
              </a:r>
              <a:endParaRPr sz="675" baseline="-12345">
                <a:latin typeface="LM Sans 8"/>
                <a:cs typeface="LM Sans 8"/>
              </a:endParaRPr>
            </a:p>
          </p:txBody>
        </p:sp>
        <p:sp>
          <p:nvSpPr>
            <p:cNvPr id="120" name="object 86">
              <a:extLst>
                <a:ext uri="{FF2B5EF4-FFF2-40B4-BE49-F238E27FC236}">
                  <a16:creationId xmlns:a16="http://schemas.microsoft.com/office/drawing/2014/main" id="{E1716A07-A4D8-41DC-AE86-EEA76B1AC30C}"/>
                </a:ext>
              </a:extLst>
            </p:cNvPr>
            <p:cNvSpPr txBox="1"/>
            <p:nvPr/>
          </p:nvSpPr>
          <p:spPr>
            <a:xfrm>
              <a:off x="2223923" y="654960"/>
              <a:ext cx="166370" cy="13525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14"/>
                </a:spcBef>
              </a:pPr>
              <a:r>
                <a:rPr sz="700" spc="10" dirty="0">
                  <a:latin typeface="LM Sans 12"/>
                  <a:cs typeface="LM Sans 12"/>
                </a:rPr>
                <a:t>R</a:t>
              </a:r>
              <a:r>
                <a:rPr sz="675" spc="15" baseline="-12345" dirty="0">
                  <a:latin typeface="LM Sans 8"/>
                  <a:cs typeface="LM Sans 8"/>
                </a:rPr>
                <a:t>o</a:t>
              </a:r>
              <a:endParaRPr sz="675" baseline="-12345">
                <a:latin typeface="LM Sans 8"/>
                <a:cs typeface="LM Sans 8"/>
              </a:endParaRPr>
            </a:p>
          </p:txBody>
        </p:sp>
        <p:sp>
          <p:nvSpPr>
            <p:cNvPr id="121" name="object 88">
              <a:extLst>
                <a:ext uri="{FF2B5EF4-FFF2-40B4-BE49-F238E27FC236}">
                  <a16:creationId xmlns:a16="http://schemas.microsoft.com/office/drawing/2014/main" id="{481173A2-BDEB-4962-9708-B149979F1DCF}"/>
                </a:ext>
              </a:extLst>
            </p:cNvPr>
            <p:cNvSpPr txBox="1"/>
            <p:nvPr/>
          </p:nvSpPr>
          <p:spPr>
            <a:xfrm>
              <a:off x="1374618" y="1167909"/>
              <a:ext cx="347345" cy="98425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  <a:tabLst>
                  <a:tab pos="334010" algn="l"/>
                </a:tabLst>
              </a:pPr>
              <a:r>
                <a:rPr sz="450" u="sng" spc="5" dirty="0">
                  <a:uFill>
                    <a:solidFill>
                      <a:srgbClr val="000000"/>
                    </a:solidFill>
                  </a:uFill>
                  <a:latin typeface="Times New Roman"/>
                  <a:cs typeface="Times New Roman"/>
                </a:rPr>
                <a:t> 	</a:t>
              </a:r>
              <a:endParaRPr sz="450" dirty="0">
                <a:latin typeface="Times New Roman"/>
                <a:cs typeface="Times New Roman"/>
              </a:endParaRPr>
            </a:p>
          </p:txBody>
        </p:sp>
        <p:sp>
          <p:nvSpPr>
            <p:cNvPr id="122" name="object 90">
              <a:extLst>
                <a:ext uri="{FF2B5EF4-FFF2-40B4-BE49-F238E27FC236}">
                  <a16:creationId xmlns:a16="http://schemas.microsoft.com/office/drawing/2014/main" id="{488400C1-1F73-40B0-A37D-35E7DA955F68}"/>
                </a:ext>
              </a:extLst>
            </p:cNvPr>
            <p:cNvSpPr txBox="1"/>
            <p:nvPr/>
          </p:nvSpPr>
          <p:spPr>
            <a:xfrm>
              <a:off x="1711861" y="965856"/>
              <a:ext cx="149225" cy="13525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14"/>
                </a:spcBef>
              </a:pPr>
              <a:r>
                <a:rPr sz="700" spc="5" dirty="0">
                  <a:latin typeface="LM Sans 12"/>
                  <a:cs typeface="LM Sans 12"/>
                </a:rPr>
                <a:t>R</a:t>
              </a:r>
              <a:r>
                <a:rPr sz="675" spc="7" baseline="-12345" dirty="0">
                  <a:latin typeface="LM Sans 8"/>
                  <a:cs typeface="LM Sans 8"/>
                </a:rPr>
                <a:t>i</a:t>
              </a:r>
              <a:endParaRPr sz="675" baseline="-12345">
                <a:latin typeface="LM Sans 8"/>
                <a:cs typeface="LM Sans 8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8136BD39-FE60-472B-B3E1-B4105A0B85E5}"/>
              </a:ext>
            </a:extLst>
          </p:cNvPr>
          <p:cNvGrpSpPr/>
          <p:nvPr/>
        </p:nvGrpSpPr>
        <p:grpSpPr>
          <a:xfrm>
            <a:off x="2925665" y="287167"/>
            <a:ext cx="2409946" cy="1217617"/>
            <a:chOff x="2801147" y="404391"/>
            <a:chExt cx="2409946" cy="1217617"/>
          </a:xfrm>
        </p:grpSpPr>
        <p:sp>
          <p:nvSpPr>
            <p:cNvPr id="144" name="object 18">
              <a:extLst>
                <a:ext uri="{FF2B5EF4-FFF2-40B4-BE49-F238E27FC236}">
                  <a16:creationId xmlns:a16="http://schemas.microsoft.com/office/drawing/2014/main" id="{022E9896-80F2-40E0-9F03-FFB0398CE347}"/>
                </a:ext>
              </a:extLst>
            </p:cNvPr>
            <p:cNvSpPr/>
            <p:nvPr/>
          </p:nvSpPr>
          <p:spPr>
            <a:xfrm>
              <a:off x="3039109" y="406107"/>
              <a:ext cx="1701164" cy="1083945"/>
            </a:xfrm>
            <a:custGeom>
              <a:avLst/>
              <a:gdLst/>
              <a:ahLst/>
              <a:cxnLst/>
              <a:rect l="l" t="t" r="r" b="b"/>
              <a:pathLst>
                <a:path w="1701164" h="1083945">
                  <a:moveTo>
                    <a:pt x="170078" y="1083562"/>
                  </a:moveTo>
                  <a:lnTo>
                    <a:pt x="170078" y="0"/>
                  </a:lnTo>
                </a:path>
                <a:path w="1701164" h="1083945">
                  <a:moveTo>
                    <a:pt x="340156" y="1083562"/>
                  </a:moveTo>
                  <a:lnTo>
                    <a:pt x="340156" y="0"/>
                  </a:lnTo>
                </a:path>
                <a:path w="1701164" h="1083945">
                  <a:moveTo>
                    <a:pt x="510235" y="1083562"/>
                  </a:moveTo>
                  <a:lnTo>
                    <a:pt x="510235" y="0"/>
                  </a:lnTo>
                </a:path>
                <a:path w="1701164" h="1083945">
                  <a:moveTo>
                    <a:pt x="680313" y="1083562"/>
                  </a:moveTo>
                  <a:lnTo>
                    <a:pt x="680313" y="0"/>
                  </a:lnTo>
                </a:path>
                <a:path w="1701164" h="1083945">
                  <a:moveTo>
                    <a:pt x="1020470" y="1083562"/>
                  </a:moveTo>
                  <a:lnTo>
                    <a:pt x="1020470" y="0"/>
                  </a:lnTo>
                </a:path>
                <a:path w="1701164" h="1083945">
                  <a:moveTo>
                    <a:pt x="1190548" y="1083562"/>
                  </a:moveTo>
                  <a:lnTo>
                    <a:pt x="1190548" y="0"/>
                  </a:lnTo>
                </a:path>
                <a:path w="1701164" h="1083945">
                  <a:moveTo>
                    <a:pt x="1360627" y="1083562"/>
                  </a:moveTo>
                  <a:lnTo>
                    <a:pt x="1360627" y="0"/>
                  </a:lnTo>
                </a:path>
                <a:path w="1701164" h="1083945">
                  <a:moveTo>
                    <a:pt x="1530705" y="1083562"/>
                  </a:moveTo>
                  <a:lnTo>
                    <a:pt x="1530705" y="0"/>
                  </a:lnTo>
                </a:path>
                <a:path w="1701164" h="1083945">
                  <a:moveTo>
                    <a:pt x="0" y="90068"/>
                  </a:moveTo>
                  <a:lnTo>
                    <a:pt x="1700783" y="90068"/>
                  </a:lnTo>
                </a:path>
                <a:path w="1701164" h="1083945">
                  <a:moveTo>
                    <a:pt x="0" y="315925"/>
                  </a:moveTo>
                  <a:lnTo>
                    <a:pt x="1700783" y="315925"/>
                  </a:lnTo>
                </a:path>
                <a:path w="1701164" h="1083945">
                  <a:moveTo>
                    <a:pt x="0" y="541781"/>
                  </a:moveTo>
                  <a:lnTo>
                    <a:pt x="1700783" y="541781"/>
                  </a:lnTo>
                </a:path>
                <a:path w="1701164" h="1083945">
                  <a:moveTo>
                    <a:pt x="0" y="767639"/>
                  </a:moveTo>
                  <a:lnTo>
                    <a:pt x="1700783" y="767639"/>
                  </a:lnTo>
                </a:path>
                <a:path w="1701164" h="1083945">
                  <a:moveTo>
                    <a:pt x="0" y="993039"/>
                  </a:moveTo>
                  <a:lnTo>
                    <a:pt x="1700783" y="993039"/>
                  </a:lnTo>
                </a:path>
                <a:path w="1701164" h="1083945">
                  <a:moveTo>
                    <a:pt x="850391" y="1083562"/>
                  </a:moveTo>
                  <a:lnTo>
                    <a:pt x="850391" y="0"/>
                  </a:lnTo>
                </a:path>
              </a:pathLst>
            </a:custGeom>
            <a:ln w="3428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30">
              <a:extLst>
                <a:ext uri="{FF2B5EF4-FFF2-40B4-BE49-F238E27FC236}">
                  <a16:creationId xmlns:a16="http://schemas.microsoft.com/office/drawing/2014/main" id="{D496A01A-0BAD-4BEA-98D0-6644A4527F90}"/>
                </a:ext>
              </a:extLst>
            </p:cNvPr>
            <p:cNvSpPr txBox="1"/>
            <p:nvPr/>
          </p:nvSpPr>
          <p:spPr>
            <a:xfrm>
              <a:off x="2902966" y="441413"/>
              <a:ext cx="109855" cy="11620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600" spc="-5" dirty="0">
                  <a:latin typeface="Arial"/>
                  <a:cs typeface="Arial"/>
                </a:rPr>
                <a:t>10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146" name="object 31">
              <a:extLst>
                <a:ext uri="{FF2B5EF4-FFF2-40B4-BE49-F238E27FC236}">
                  <a16:creationId xmlns:a16="http://schemas.microsoft.com/office/drawing/2014/main" id="{D3BA0115-A2BD-4B58-A8CF-FBFD8F4C6ADB}"/>
                </a:ext>
              </a:extLst>
            </p:cNvPr>
            <p:cNvSpPr txBox="1"/>
            <p:nvPr/>
          </p:nvSpPr>
          <p:spPr>
            <a:xfrm>
              <a:off x="2873248" y="1342097"/>
              <a:ext cx="153670" cy="11620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600" spc="-5" dirty="0">
                  <a:latin typeface="Arial"/>
                  <a:cs typeface="Arial"/>
                </a:rPr>
                <a:t>−10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147" name="object 32">
              <a:extLst>
                <a:ext uri="{FF2B5EF4-FFF2-40B4-BE49-F238E27FC236}">
                  <a16:creationId xmlns:a16="http://schemas.microsoft.com/office/drawing/2014/main" id="{5A4FDE38-C83C-4B0C-94F3-65FC180BD2C8}"/>
                </a:ext>
              </a:extLst>
            </p:cNvPr>
            <p:cNvSpPr txBox="1"/>
            <p:nvPr/>
          </p:nvSpPr>
          <p:spPr>
            <a:xfrm>
              <a:off x="2912110" y="1111211"/>
              <a:ext cx="111760" cy="11620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600" spc="-5" dirty="0">
                  <a:latin typeface="Arial"/>
                  <a:cs typeface="Arial"/>
                </a:rPr>
                <a:t>−5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148" name="object 33">
              <a:extLst>
                <a:ext uri="{FF2B5EF4-FFF2-40B4-BE49-F238E27FC236}">
                  <a16:creationId xmlns:a16="http://schemas.microsoft.com/office/drawing/2014/main" id="{8D51D923-1EFD-4ADC-B3AE-864D0D64D009}"/>
                </a:ext>
              </a:extLst>
            </p:cNvPr>
            <p:cNvSpPr txBox="1"/>
            <p:nvPr/>
          </p:nvSpPr>
          <p:spPr>
            <a:xfrm>
              <a:off x="2950972" y="667727"/>
              <a:ext cx="67945" cy="11620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600" spc="-5" dirty="0">
                  <a:latin typeface="Arial"/>
                  <a:cs typeface="Arial"/>
                </a:rPr>
                <a:t>5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149" name="object 34">
              <a:extLst>
                <a:ext uri="{FF2B5EF4-FFF2-40B4-BE49-F238E27FC236}">
                  <a16:creationId xmlns:a16="http://schemas.microsoft.com/office/drawing/2014/main" id="{096C9B85-9D59-4810-B893-DA2FD62C9F54}"/>
                </a:ext>
              </a:extLst>
            </p:cNvPr>
            <p:cNvSpPr txBox="1"/>
            <p:nvPr/>
          </p:nvSpPr>
          <p:spPr>
            <a:xfrm>
              <a:off x="4139691" y="615149"/>
              <a:ext cx="356870" cy="11620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600" spc="-5" dirty="0">
                  <a:latin typeface="Arial"/>
                  <a:cs typeface="Arial"/>
                </a:rPr>
                <a:t>saturation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150" name="object 35">
              <a:extLst>
                <a:ext uri="{FF2B5EF4-FFF2-40B4-BE49-F238E27FC236}">
                  <a16:creationId xmlns:a16="http://schemas.microsoft.com/office/drawing/2014/main" id="{18BD3173-5D94-4998-8456-E676A039185D}"/>
                </a:ext>
              </a:extLst>
            </p:cNvPr>
            <p:cNvSpPr txBox="1"/>
            <p:nvPr/>
          </p:nvSpPr>
          <p:spPr>
            <a:xfrm>
              <a:off x="4059682" y="953477"/>
              <a:ext cx="210185" cy="11620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600" spc="-5" dirty="0">
                  <a:latin typeface="Arial"/>
                  <a:cs typeface="Arial"/>
                </a:rPr>
                <a:t>linear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151" name="object 36">
              <a:extLst>
                <a:ext uri="{FF2B5EF4-FFF2-40B4-BE49-F238E27FC236}">
                  <a16:creationId xmlns:a16="http://schemas.microsoft.com/office/drawing/2014/main" id="{FC905C69-F5BE-4606-9E7E-B7753743DA3A}"/>
                </a:ext>
              </a:extLst>
            </p:cNvPr>
            <p:cNvSpPr txBox="1"/>
            <p:nvPr/>
          </p:nvSpPr>
          <p:spPr>
            <a:xfrm>
              <a:off x="3234435" y="1147787"/>
              <a:ext cx="356870" cy="11620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600" spc="-5" dirty="0">
                  <a:latin typeface="Arial"/>
                  <a:cs typeface="Arial"/>
                </a:rPr>
                <a:t>saturation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152" name="object 37">
              <a:extLst>
                <a:ext uri="{FF2B5EF4-FFF2-40B4-BE49-F238E27FC236}">
                  <a16:creationId xmlns:a16="http://schemas.microsoft.com/office/drawing/2014/main" id="{DD190362-5513-468F-B125-A88C95EBC8D4}"/>
                </a:ext>
              </a:extLst>
            </p:cNvPr>
            <p:cNvSpPr txBox="1"/>
            <p:nvPr/>
          </p:nvSpPr>
          <p:spPr>
            <a:xfrm>
              <a:off x="2946400" y="891755"/>
              <a:ext cx="67945" cy="11620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600" spc="-5" dirty="0">
                  <a:latin typeface="Arial"/>
                  <a:cs typeface="Arial"/>
                </a:rPr>
                <a:t>0</a:t>
              </a:r>
              <a:endParaRPr sz="600">
                <a:latin typeface="Arial"/>
                <a:cs typeface="Arial"/>
              </a:endParaRPr>
            </a:p>
          </p:txBody>
        </p:sp>
        <p:grpSp>
          <p:nvGrpSpPr>
            <p:cNvPr id="153" name="object 40">
              <a:extLst>
                <a:ext uri="{FF2B5EF4-FFF2-40B4-BE49-F238E27FC236}">
                  <a16:creationId xmlns:a16="http://schemas.microsoft.com/office/drawing/2014/main" id="{33637076-9A4A-4000-BE43-942836C4C30A}"/>
                </a:ext>
              </a:extLst>
            </p:cNvPr>
            <p:cNvGrpSpPr/>
            <p:nvPr/>
          </p:nvGrpSpPr>
          <p:grpSpPr>
            <a:xfrm>
              <a:off x="3037395" y="406107"/>
              <a:ext cx="1703070" cy="1083945"/>
              <a:chOff x="3037395" y="406107"/>
              <a:chExt cx="1703070" cy="1083945"/>
            </a:xfrm>
          </p:grpSpPr>
          <p:sp>
            <p:nvSpPr>
              <p:cNvPr id="177" name="object 41">
                <a:extLst>
                  <a:ext uri="{FF2B5EF4-FFF2-40B4-BE49-F238E27FC236}">
                    <a16:creationId xmlns:a16="http://schemas.microsoft.com/office/drawing/2014/main" id="{CFFF0332-6E37-4017-945C-9E1F01C24BE4}"/>
                  </a:ext>
                </a:extLst>
              </p:cNvPr>
              <p:cNvSpPr/>
              <p:nvPr/>
            </p:nvSpPr>
            <p:spPr>
              <a:xfrm>
                <a:off x="3039109" y="496176"/>
                <a:ext cx="1701164" cy="902969"/>
              </a:xfrm>
              <a:custGeom>
                <a:avLst/>
                <a:gdLst/>
                <a:ahLst/>
                <a:cxnLst/>
                <a:rect l="l" t="t" r="r" b="b"/>
                <a:pathLst>
                  <a:path w="1701164" h="902969">
                    <a:moveTo>
                      <a:pt x="0" y="902971"/>
                    </a:moveTo>
                    <a:lnTo>
                      <a:pt x="34289" y="902971"/>
                    </a:lnTo>
                  </a:path>
                  <a:path w="1701164" h="902969">
                    <a:moveTo>
                      <a:pt x="1700783" y="902971"/>
                    </a:moveTo>
                    <a:lnTo>
                      <a:pt x="1666493" y="902971"/>
                    </a:lnTo>
                  </a:path>
                  <a:path w="1701164" h="902969">
                    <a:moveTo>
                      <a:pt x="0" y="677571"/>
                    </a:moveTo>
                    <a:lnTo>
                      <a:pt x="34289" y="677571"/>
                    </a:lnTo>
                  </a:path>
                  <a:path w="1701164" h="902969">
                    <a:moveTo>
                      <a:pt x="1700783" y="677571"/>
                    </a:moveTo>
                    <a:lnTo>
                      <a:pt x="1666493" y="677571"/>
                    </a:lnTo>
                  </a:path>
                  <a:path w="1701164" h="902969">
                    <a:moveTo>
                      <a:pt x="0" y="451713"/>
                    </a:moveTo>
                    <a:lnTo>
                      <a:pt x="34289" y="451713"/>
                    </a:lnTo>
                  </a:path>
                  <a:path w="1701164" h="902969">
                    <a:moveTo>
                      <a:pt x="1700783" y="451713"/>
                    </a:moveTo>
                    <a:lnTo>
                      <a:pt x="1666493" y="451713"/>
                    </a:lnTo>
                  </a:path>
                  <a:path w="1701164" h="902969">
                    <a:moveTo>
                      <a:pt x="0" y="225856"/>
                    </a:moveTo>
                    <a:lnTo>
                      <a:pt x="34289" y="225856"/>
                    </a:lnTo>
                  </a:path>
                  <a:path w="1701164" h="902969">
                    <a:moveTo>
                      <a:pt x="1700783" y="225856"/>
                    </a:moveTo>
                    <a:lnTo>
                      <a:pt x="1666493" y="225856"/>
                    </a:lnTo>
                  </a:path>
                  <a:path w="1701164" h="902969">
                    <a:moveTo>
                      <a:pt x="0" y="0"/>
                    </a:moveTo>
                    <a:lnTo>
                      <a:pt x="34289" y="0"/>
                    </a:lnTo>
                  </a:path>
                  <a:path w="1701164" h="902969">
                    <a:moveTo>
                      <a:pt x="1700783" y="0"/>
                    </a:moveTo>
                    <a:lnTo>
                      <a:pt x="1666493" y="0"/>
                    </a:lnTo>
                  </a:path>
                </a:pathLst>
              </a:custGeom>
              <a:ln w="342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8" name="object 42">
                <a:extLst>
                  <a:ext uri="{FF2B5EF4-FFF2-40B4-BE49-F238E27FC236}">
                    <a16:creationId xmlns:a16="http://schemas.microsoft.com/office/drawing/2014/main" id="{D0E1AEDC-35D4-4D34-A81D-32C2A0BA8315}"/>
                  </a:ext>
                </a:extLst>
              </p:cNvPr>
              <p:cNvSpPr/>
              <p:nvPr/>
            </p:nvSpPr>
            <p:spPr>
              <a:xfrm>
                <a:off x="3039109" y="406107"/>
                <a:ext cx="0" cy="1083945"/>
              </a:xfrm>
              <a:custGeom>
                <a:avLst/>
                <a:gdLst/>
                <a:ahLst/>
                <a:cxnLst/>
                <a:rect l="l" t="t" r="r" b="b"/>
                <a:pathLst>
                  <a:path h="1083945">
                    <a:moveTo>
                      <a:pt x="0" y="1083562"/>
                    </a:moveTo>
                    <a:lnTo>
                      <a:pt x="0" y="0"/>
                    </a:lnTo>
                  </a:path>
                </a:pathLst>
              </a:custGeom>
              <a:ln w="3428">
                <a:solidFill>
                  <a:srgbClr val="00D1D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9" name="object 43">
                <a:extLst>
                  <a:ext uri="{FF2B5EF4-FFF2-40B4-BE49-F238E27FC236}">
                    <a16:creationId xmlns:a16="http://schemas.microsoft.com/office/drawing/2014/main" id="{63AD946A-0527-4B90-8B32-E3C0CFF39E1D}"/>
                  </a:ext>
                </a:extLst>
              </p:cNvPr>
              <p:cNvSpPr/>
              <p:nvPr/>
            </p:nvSpPr>
            <p:spPr>
              <a:xfrm>
                <a:off x="3039109" y="406107"/>
                <a:ext cx="850900" cy="1083945"/>
              </a:xfrm>
              <a:custGeom>
                <a:avLst/>
                <a:gdLst/>
                <a:ahLst/>
                <a:cxnLst/>
                <a:rect l="l" t="t" r="r" b="b"/>
                <a:pathLst>
                  <a:path w="850900" h="1083945">
                    <a:moveTo>
                      <a:pt x="0" y="1083562"/>
                    </a:moveTo>
                    <a:lnTo>
                      <a:pt x="0" y="1049272"/>
                    </a:lnTo>
                  </a:path>
                  <a:path w="850900" h="1083945">
                    <a:moveTo>
                      <a:pt x="0" y="0"/>
                    </a:moveTo>
                    <a:lnTo>
                      <a:pt x="0" y="34289"/>
                    </a:lnTo>
                  </a:path>
                  <a:path w="850900" h="1083945">
                    <a:moveTo>
                      <a:pt x="170078" y="1083562"/>
                    </a:moveTo>
                    <a:lnTo>
                      <a:pt x="170078" y="1049272"/>
                    </a:lnTo>
                  </a:path>
                  <a:path w="850900" h="1083945">
                    <a:moveTo>
                      <a:pt x="170078" y="0"/>
                    </a:moveTo>
                    <a:lnTo>
                      <a:pt x="170078" y="34289"/>
                    </a:lnTo>
                  </a:path>
                  <a:path w="850900" h="1083945">
                    <a:moveTo>
                      <a:pt x="340156" y="1083562"/>
                    </a:moveTo>
                    <a:lnTo>
                      <a:pt x="340156" y="1049272"/>
                    </a:lnTo>
                  </a:path>
                  <a:path w="850900" h="1083945">
                    <a:moveTo>
                      <a:pt x="340156" y="0"/>
                    </a:moveTo>
                    <a:lnTo>
                      <a:pt x="340156" y="34289"/>
                    </a:lnTo>
                  </a:path>
                  <a:path w="850900" h="1083945">
                    <a:moveTo>
                      <a:pt x="510235" y="1083562"/>
                    </a:moveTo>
                    <a:lnTo>
                      <a:pt x="510235" y="1049272"/>
                    </a:lnTo>
                  </a:path>
                  <a:path w="850900" h="1083945">
                    <a:moveTo>
                      <a:pt x="510235" y="0"/>
                    </a:moveTo>
                    <a:lnTo>
                      <a:pt x="510235" y="34289"/>
                    </a:lnTo>
                  </a:path>
                  <a:path w="850900" h="1083945">
                    <a:moveTo>
                      <a:pt x="680313" y="1083562"/>
                    </a:moveTo>
                    <a:lnTo>
                      <a:pt x="680313" y="1049272"/>
                    </a:lnTo>
                  </a:path>
                  <a:path w="850900" h="1083945">
                    <a:moveTo>
                      <a:pt x="680313" y="0"/>
                    </a:moveTo>
                    <a:lnTo>
                      <a:pt x="680313" y="34289"/>
                    </a:lnTo>
                  </a:path>
                  <a:path w="850900" h="1083945">
                    <a:moveTo>
                      <a:pt x="850391" y="1083562"/>
                    </a:moveTo>
                    <a:lnTo>
                      <a:pt x="850391" y="1049272"/>
                    </a:lnTo>
                  </a:path>
                </a:pathLst>
              </a:custGeom>
              <a:ln w="342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4" name="object 44">
              <a:extLst>
                <a:ext uri="{FF2B5EF4-FFF2-40B4-BE49-F238E27FC236}">
                  <a16:creationId xmlns:a16="http://schemas.microsoft.com/office/drawing/2014/main" id="{C1F364CC-D37A-4438-AF37-8FD41F302C9B}"/>
                </a:ext>
              </a:extLst>
            </p:cNvPr>
            <p:cNvGrpSpPr/>
            <p:nvPr/>
          </p:nvGrpSpPr>
          <p:grpSpPr>
            <a:xfrm>
              <a:off x="4772926" y="479831"/>
              <a:ext cx="58419" cy="31115"/>
              <a:chOff x="4772926" y="479831"/>
              <a:chExt cx="58419" cy="31115"/>
            </a:xfrm>
          </p:grpSpPr>
          <p:sp>
            <p:nvSpPr>
              <p:cNvPr id="175" name="object 45">
                <a:extLst>
                  <a:ext uri="{FF2B5EF4-FFF2-40B4-BE49-F238E27FC236}">
                    <a16:creationId xmlns:a16="http://schemas.microsoft.com/office/drawing/2014/main" id="{F3002AEC-1B99-4CCC-86E3-3BA2583E420D}"/>
                  </a:ext>
                </a:extLst>
              </p:cNvPr>
              <p:cNvSpPr/>
              <p:nvPr/>
            </p:nvSpPr>
            <p:spPr>
              <a:xfrm>
                <a:off x="4774640" y="481545"/>
                <a:ext cx="55244" cy="27940"/>
              </a:xfrm>
              <a:custGeom>
                <a:avLst/>
                <a:gdLst/>
                <a:ahLst/>
                <a:cxnLst/>
                <a:rect l="l" t="t" r="r" b="b"/>
                <a:pathLst>
                  <a:path w="55245" h="27940">
                    <a:moveTo>
                      <a:pt x="54863" y="0"/>
                    </a:moveTo>
                    <a:lnTo>
                      <a:pt x="0" y="13715"/>
                    </a:lnTo>
                    <a:lnTo>
                      <a:pt x="54863" y="27431"/>
                    </a:lnTo>
                    <a:lnTo>
                      <a:pt x="5486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6" name="object 46">
                <a:extLst>
                  <a:ext uri="{FF2B5EF4-FFF2-40B4-BE49-F238E27FC236}">
                    <a16:creationId xmlns:a16="http://schemas.microsoft.com/office/drawing/2014/main" id="{C40B78B9-8280-4A00-A7E6-B3D4CC3EE857}"/>
                  </a:ext>
                </a:extLst>
              </p:cNvPr>
              <p:cNvSpPr/>
              <p:nvPr/>
            </p:nvSpPr>
            <p:spPr>
              <a:xfrm>
                <a:off x="4774640" y="481545"/>
                <a:ext cx="55244" cy="27940"/>
              </a:xfrm>
              <a:custGeom>
                <a:avLst/>
                <a:gdLst/>
                <a:ahLst/>
                <a:cxnLst/>
                <a:rect l="l" t="t" r="r" b="b"/>
                <a:pathLst>
                  <a:path w="55245" h="27940">
                    <a:moveTo>
                      <a:pt x="54863" y="0"/>
                    </a:moveTo>
                    <a:lnTo>
                      <a:pt x="0" y="13715"/>
                    </a:lnTo>
                    <a:lnTo>
                      <a:pt x="54863" y="27431"/>
                    </a:lnTo>
                    <a:lnTo>
                      <a:pt x="54863" y="0"/>
                    </a:lnTo>
                    <a:close/>
                  </a:path>
                </a:pathLst>
              </a:custGeom>
              <a:ln w="342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5" name="object 47">
              <a:extLst>
                <a:ext uri="{FF2B5EF4-FFF2-40B4-BE49-F238E27FC236}">
                  <a16:creationId xmlns:a16="http://schemas.microsoft.com/office/drawing/2014/main" id="{35AE5D46-95D0-4055-AB0C-16B89377077A}"/>
                </a:ext>
              </a:extLst>
            </p:cNvPr>
            <p:cNvGrpSpPr/>
            <p:nvPr/>
          </p:nvGrpSpPr>
          <p:grpSpPr>
            <a:xfrm>
              <a:off x="3035680" y="404391"/>
              <a:ext cx="1907539" cy="1087120"/>
              <a:chOff x="3035680" y="404391"/>
              <a:chExt cx="1907539" cy="1087120"/>
            </a:xfrm>
          </p:grpSpPr>
          <p:sp>
            <p:nvSpPr>
              <p:cNvPr id="170" name="object 48">
                <a:extLst>
                  <a:ext uri="{FF2B5EF4-FFF2-40B4-BE49-F238E27FC236}">
                    <a16:creationId xmlns:a16="http://schemas.microsoft.com/office/drawing/2014/main" id="{70037B78-84C5-4399-B4E7-BBAEB7D78320}"/>
                  </a:ext>
                </a:extLst>
              </p:cNvPr>
              <p:cNvSpPr/>
              <p:nvPr/>
            </p:nvSpPr>
            <p:spPr>
              <a:xfrm>
                <a:off x="3889501" y="406107"/>
                <a:ext cx="680720" cy="1083945"/>
              </a:xfrm>
              <a:custGeom>
                <a:avLst/>
                <a:gdLst/>
                <a:ahLst/>
                <a:cxnLst/>
                <a:rect l="l" t="t" r="r" b="b"/>
                <a:pathLst>
                  <a:path w="680720" h="1083945">
                    <a:moveTo>
                      <a:pt x="0" y="0"/>
                    </a:moveTo>
                    <a:lnTo>
                      <a:pt x="0" y="34289"/>
                    </a:lnTo>
                  </a:path>
                  <a:path w="680720" h="1083945">
                    <a:moveTo>
                      <a:pt x="170078" y="1083562"/>
                    </a:moveTo>
                    <a:lnTo>
                      <a:pt x="170078" y="1049272"/>
                    </a:lnTo>
                  </a:path>
                  <a:path w="680720" h="1083945">
                    <a:moveTo>
                      <a:pt x="170078" y="0"/>
                    </a:moveTo>
                    <a:lnTo>
                      <a:pt x="170078" y="34289"/>
                    </a:lnTo>
                  </a:path>
                  <a:path w="680720" h="1083945">
                    <a:moveTo>
                      <a:pt x="340156" y="1083562"/>
                    </a:moveTo>
                    <a:lnTo>
                      <a:pt x="340156" y="1049272"/>
                    </a:lnTo>
                  </a:path>
                  <a:path w="680720" h="1083945">
                    <a:moveTo>
                      <a:pt x="340156" y="0"/>
                    </a:moveTo>
                    <a:lnTo>
                      <a:pt x="340156" y="34289"/>
                    </a:lnTo>
                  </a:path>
                  <a:path w="680720" h="1083945">
                    <a:moveTo>
                      <a:pt x="510235" y="1083562"/>
                    </a:moveTo>
                    <a:lnTo>
                      <a:pt x="510235" y="1049272"/>
                    </a:lnTo>
                  </a:path>
                  <a:path w="680720" h="1083945">
                    <a:moveTo>
                      <a:pt x="510235" y="0"/>
                    </a:moveTo>
                    <a:lnTo>
                      <a:pt x="510235" y="34289"/>
                    </a:lnTo>
                  </a:path>
                  <a:path w="680720" h="1083945">
                    <a:moveTo>
                      <a:pt x="680313" y="1083562"/>
                    </a:moveTo>
                    <a:lnTo>
                      <a:pt x="680313" y="1049272"/>
                    </a:lnTo>
                  </a:path>
                  <a:path w="680720" h="1083945">
                    <a:moveTo>
                      <a:pt x="680313" y="0"/>
                    </a:moveTo>
                    <a:lnTo>
                      <a:pt x="680313" y="34289"/>
                    </a:lnTo>
                  </a:path>
                </a:pathLst>
              </a:custGeom>
              <a:ln w="342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1" name="object 49">
                <a:extLst>
                  <a:ext uri="{FF2B5EF4-FFF2-40B4-BE49-F238E27FC236}">
                    <a16:creationId xmlns:a16="http://schemas.microsoft.com/office/drawing/2014/main" id="{D82439BB-3F0B-40D7-8324-C003F5CD4631}"/>
                  </a:ext>
                </a:extLst>
              </p:cNvPr>
              <p:cNvSpPr/>
              <p:nvPr/>
            </p:nvSpPr>
            <p:spPr>
              <a:xfrm>
                <a:off x="4739894" y="406107"/>
                <a:ext cx="0" cy="1083945"/>
              </a:xfrm>
              <a:custGeom>
                <a:avLst/>
                <a:gdLst/>
                <a:ahLst/>
                <a:cxnLst/>
                <a:rect l="l" t="t" r="r" b="b"/>
                <a:pathLst>
                  <a:path h="1083945">
                    <a:moveTo>
                      <a:pt x="0" y="1083562"/>
                    </a:moveTo>
                    <a:lnTo>
                      <a:pt x="0" y="0"/>
                    </a:lnTo>
                  </a:path>
                </a:pathLst>
              </a:custGeom>
              <a:ln w="3428">
                <a:solidFill>
                  <a:srgbClr val="00D1D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2" name="object 50">
                <a:extLst>
                  <a:ext uri="{FF2B5EF4-FFF2-40B4-BE49-F238E27FC236}">
                    <a16:creationId xmlns:a16="http://schemas.microsoft.com/office/drawing/2014/main" id="{1E105225-FBB8-4EA4-8AC5-7B765EBFC24D}"/>
                  </a:ext>
                </a:extLst>
              </p:cNvPr>
              <p:cNvSpPr/>
              <p:nvPr/>
            </p:nvSpPr>
            <p:spPr>
              <a:xfrm>
                <a:off x="3039109" y="406106"/>
                <a:ext cx="1701164" cy="1083945"/>
              </a:xfrm>
              <a:custGeom>
                <a:avLst/>
                <a:gdLst/>
                <a:ahLst/>
                <a:cxnLst/>
                <a:rect l="l" t="t" r="r" b="b"/>
                <a:pathLst>
                  <a:path w="1701164" h="1083945">
                    <a:moveTo>
                      <a:pt x="1700783" y="1083563"/>
                    </a:moveTo>
                    <a:lnTo>
                      <a:pt x="1700783" y="1049273"/>
                    </a:lnTo>
                  </a:path>
                  <a:path w="1701164" h="1083945">
                    <a:moveTo>
                      <a:pt x="1700783" y="1"/>
                    </a:moveTo>
                    <a:lnTo>
                      <a:pt x="1700783" y="34291"/>
                    </a:lnTo>
                  </a:path>
                  <a:path w="1701164" h="1083945">
                    <a:moveTo>
                      <a:pt x="0" y="1083563"/>
                    </a:moveTo>
                    <a:lnTo>
                      <a:pt x="1700783" y="1083563"/>
                    </a:lnTo>
                    <a:lnTo>
                      <a:pt x="1700783" y="0"/>
                    </a:lnTo>
                    <a:lnTo>
                      <a:pt x="0" y="0"/>
                    </a:lnTo>
                    <a:lnTo>
                      <a:pt x="0" y="1083563"/>
                    </a:lnTo>
                    <a:close/>
                  </a:path>
                  <a:path w="1701164" h="1083945">
                    <a:moveTo>
                      <a:pt x="0" y="1083563"/>
                    </a:moveTo>
                    <a:lnTo>
                      <a:pt x="1700783" y="1083563"/>
                    </a:lnTo>
                    <a:lnTo>
                      <a:pt x="1700783" y="0"/>
                    </a:lnTo>
                    <a:lnTo>
                      <a:pt x="0" y="0"/>
                    </a:lnTo>
                    <a:lnTo>
                      <a:pt x="0" y="1083563"/>
                    </a:lnTo>
                    <a:close/>
                  </a:path>
                </a:pathLst>
              </a:custGeom>
              <a:ln w="342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3" name="object 51">
                <a:extLst>
                  <a:ext uri="{FF2B5EF4-FFF2-40B4-BE49-F238E27FC236}">
                    <a16:creationId xmlns:a16="http://schemas.microsoft.com/office/drawing/2014/main" id="{6495C870-5F41-4EA6-8DEC-B649A731BDA4}"/>
                  </a:ext>
                </a:extLst>
              </p:cNvPr>
              <p:cNvSpPr/>
              <p:nvPr/>
            </p:nvSpPr>
            <p:spPr>
              <a:xfrm>
                <a:off x="3039109" y="496176"/>
                <a:ext cx="1701164" cy="902969"/>
              </a:xfrm>
              <a:custGeom>
                <a:avLst/>
                <a:gdLst/>
                <a:ahLst/>
                <a:cxnLst/>
                <a:rect l="l" t="t" r="r" b="b"/>
                <a:pathLst>
                  <a:path w="1701164" h="902969">
                    <a:moveTo>
                      <a:pt x="0" y="902971"/>
                    </a:moveTo>
                    <a:lnTo>
                      <a:pt x="850391" y="902971"/>
                    </a:lnTo>
                    <a:lnTo>
                      <a:pt x="850391" y="0"/>
                    </a:lnTo>
                    <a:lnTo>
                      <a:pt x="1700783" y="0"/>
                    </a:lnTo>
                  </a:path>
                </a:pathLst>
              </a:custGeom>
              <a:ln w="6857">
                <a:solidFill>
                  <a:srgbClr val="2177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4" name="object 52">
                <a:extLst>
                  <a:ext uri="{FF2B5EF4-FFF2-40B4-BE49-F238E27FC236}">
                    <a16:creationId xmlns:a16="http://schemas.microsoft.com/office/drawing/2014/main" id="{D5650C9B-20DF-48BC-A196-755CF1B123F9}"/>
                  </a:ext>
                </a:extLst>
              </p:cNvPr>
              <p:cNvSpPr/>
              <p:nvPr/>
            </p:nvSpPr>
            <p:spPr>
              <a:xfrm>
                <a:off x="4777981" y="492924"/>
                <a:ext cx="165100" cy="905510"/>
              </a:xfrm>
              <a:custGeom>
                <a:avLst/>
                <a:gdLst/>
                <a:ahLst/>
                <a:cxnLst/>
                <a:rect l="l" t="t" r="r" b="b"/>
                <a:pathLst>
                  <a:path w="165100" h="905510">
                    <a:moveTo>
                      <a:pt x="160794" y="0"/>
                    </a:moveTo>
                    <a:lnTo>
                      <a:pt x="927" y="0"/>
                    </a:lnTo>
                    <a:lnTo>
                      <a:pt x="927" y="2540"/>
                    </a:lnTo>
                    <a:lnTo>
                      <a:pt x="0" y="2540"/>
                    </a:lnTo>
                    <a:lnTo>
                      <a:pt x="0" y="3810"/>
                    </a:lnTo>
                    <a:lnTo>
                      <a:pt x="160794" y="3810"/>
                    </a:lnTo>
                    <a:lnTo>
                      <a:pt x="160794" y="2540"/>
                    </a:lnTo>
                    <a:lnTo>
                      <a:pt x="160794" y="0"/>
                    </a:lnTo>
                    <a:close/>
                  </a:path>
                  <a:path w="165100" h="905510">
                    <a:moveTo>
                      <a:pt x="164909" y="902970"/>
                    </a:moveTo>
                    <a:lnTo>
                      <a:pt x="3911" y="902970"/>
                    </a:lnTo>
                    <a:lnTo>
                      <a:pt x="3911" y="904240"/>
                    </a:lnTo>
                    <a:lnTo>
                      <a:pt x="2705" y="904240"/>
                    </a:lnTo>
                    <a:lnTo>
                      <a:pt x="2705" y="905510"/>
                    </a:lnTo>
                    <a:lnTo>
                      <a:pt x="164909" y="905510"/>
                    </a:lnTo>
                    <a:lnTo>
                      <a:pt x="164909" y="904240"/>
                    </a:lnTo>
                    <a:lnTo>
                      <a:pt x="164909" y="90297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6" name="object 53">
              <a:extLst>
                <a:ext uri="{FF2B5EF4-FFF2-40B4-BE49-F238E27FC236}">
                  <a16:creationId xmlns:a16="http://schemas.microsoft.com/office/drawing/2014/main" id="{09AD04C9-BF54-4766-AC5C-3CC0898D44C5}"/>
                </a:ext>
              </a:extLst>
            </p:cNvPr>
            <p:cNvGrpSpPr/>
            <p:nvPr/>
          </p:nvGrpSpPr>
          <p:grpSpPr>
            <a:xfrm>
              <a:off x="4777041" y="1381886"/>
              <a:ext cx="58419" cy="31115"/>
              <a:chOff x="4777041" y="1381886"/>
              <a:chExt cx="58419" cy="31115"/>
            </a:xfrm>
          </p:grpSpPr>
          <p:sp>
            <p:nvSpPr>
              <p:cNvPr id="168" name="object 54">
                <a:extLst>
                  <a:ext uri="{FF2B5EF4-FFF2-40B4-BE49-F238E27FC236}">
                    <a16:creationId xmlns:a16="http://schemas.microsoft.com/office/drawing/2014/main" id="{28402A72-C213-4A00-BB7C-F5700C991F05}"/>
                  </a:ext>
                </a:extLst>
              </p:cNvPr>
              <p:cNvSpPr/>
              <p:nvPr/>
            </p:nvSpPr>
            <p:spPr>
              <a:xfrm>
                <a:off x="4778755" y="1383600"/>
                <a:ext cx="55244" cy="27940"/>
              </a:xfrm>
              <a:custGeom>
                <a:avLst/>
                <a:gdLst/>
                <a:ahLst/>
                <a:cxnLst/>
                <a:rect l="l" t="t" r="r" b="b"/>
                <a:pathLst>
                  <a:path w="55245" h="27940">
                    <a:moveTo>
                      <a:pt x="54863" y="0"/>
                    </a:moveTo>
                    <a:lnTo>
                      <a:pt x="0" y="13715"/>
                    </a:lnTo>
                    <a:lnTo>
                      <a:pt x="54863" y="27431"/>
                    </a:lnTo>
                    <a:lnTo>
                      <a:pt x="5486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9" name="object 55">
                <a:extLst>
                  <a:ext uri="{FF2B5EF4-FFF2-40B4-BE49-F238E27FC236}">
                    <a16:creationId xmlns:a16="http://schemas.microsoft.com/office/drawing/2014/main" id="{B4BD6D06-AE64-45A1-946B-9249F22D4ADE}"/>
                  </a:ext>
                </a:extLst>
              </p:cNvPr>
              <p:cNvSpPr/>
              <p:nvPr/>
            </p:nvSpPr>
            <p:spPr>
              <a:xfrm>
                <a:off x="4778755" y="1383600"/>
                <a:ext cx="55244" cy="27940"/>
              </a:xfrm>
              <a:custGeom>
                <a:avLst/>
                <a:gdLst/>
                <a:ahLst/>
                <a:cxnLst/>
                <a:rect l="l" t="t" r="r" b="b"/>
                <a:pathLst>
                  <a:path w="55245" h="27940">
                    <a:moveTo>
                      <a:pt x="54863" y="0"/>
                    </a:moveTo>
                    <a:lnTo>
                      <a:pt x="0" y="13715"/>
                    </a:lnTo>
                    <a:lnTo>
                      <a:pt x="54863" y="27431"/>
                    </a:lnTo>
                    <a:lnTo>
                      <a:pt x="54863" y="0"/>
                    </a:lnTo>
                    <a:close/>
                  </a:path>
                </a:pathLst>
              </a:custGeom>
              <a:ln w="342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57" name="object 74">
              <a:extLst>
                <a:ext uri="{FF2B5EF4-FFF2-40B4-BE49-F238E27FC236}">
                  <a16:creationId xmlns:a16="http://schemas.microsoft.com/office/drawing/2014/main" id="{7FE0E9D3-68A3-415C-BF7A-2CEF50DE5D57}"/>
                </a:ext>
              </a:extLst>
            </p:cNvPr>
            <p:cNvSpPr/>
            <p:nvPr/>
          </p:nvSpPr>
          <p:spPr>
            <a:xfrm>
              <a:off x="3616210" y="1238326"/>
              <a:ext cx="104012" cy="1392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75">
              <a:extLst>
                <a:ext uri="{FF2B5EF4-FFF2-40B4-BE49-F238E27FC236}">
                  <a16:creationId xmlns:a16="http://schemas.microsoft.com/office/drawing/2014/main" id="{F1AC373C-154F-4A4C-9884-E253D7C37B86}"/>
                </a:ext>
              </a:extLst>
            </p:cNvPr>
            <p:cNvSpPr/>
            <p:nvPr/>
          </p:nvSpPr>
          <p:spPr>
            <a:xfrm>
              <a:off x="4077068" y="517778"/>
              <a:ext cx="77495" cy="1296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59" name="object 76">
              <a:extLst>
                <a:ext uri="{FF2B5EF4-FFF2-40B4-BE49-F238E27FC236}">
                  <a16:creationId xmlns:a16="http://schemas.microsoft.com/office/drawing/2014/main" id="{003A6281-15AF-44E6-AFE3-14FEDDEB0EAA}"/>
                </a:ext>
              </a:extLst>
            </p:cNvPr>
            <p:cNvGrpSpPr/>
            <p:nvPr/>
          </p:nvGrpSpPr>
          <p:grpSpPr>
            <a:xfrm>
              <a:off x="3906989" y="994179"/>
              <a:ext cx="151765" cy="31115"/>
              <a:chOff x="3906989" y="994179"/>
              <a:chExt cx="151765" cy="31115"/>
            </a:xfrm>
          </p:grpSpPr>
          <p:sp>
            <p:nvSpPr>
              <p:cNvPr id="165" name="object 77">
                <a:extLst>
                  <a:ext uri="{FF2B5EF4-FFF2-40B4-BE49-F238E27FC236}">
                    <a16:creationId xmlns:a16="http://schemas.microsoft.com/office/drawing/2014/main" id="{161D18DB-721D-40B2-AD2B-46E74214E0D5}"/>
                  </a:ext>
                </a:extLst>
              </p:cNvPr>
              <p:cNvSpPr/>
              <p:nvPr/>
            </p:nvSpPr>
            <p:spPr>
              <a:xfrm>
                <a:off x="3909543" y="1006869"/>
                <a:ext cx="147320" cy="4445"/>
              </a:xfrm>
              <a:custGeom>
                <a:avLst/>
                <a:gdLst/>
                <a:ahLst/>
                <a:cxnLst/>
                <a:rect l="l" t="t" r="r" b="b"/>
                <a:pathLst>
                  <a:path w="147320" h="4444">
                    <a:moveTo>
                      <a:pt x="0" y="4332"/>
                    </a:moveTo>
                    <a:lnTo>
                      <a:pt x="147293" y="0"/>
                    </a:lnTo>
                  </a:path>
                </a:pathLst>
              </a:custGeom>
              <a:ln w="342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6" name="object 78">
                <a:extLst>
                  <a:ext uri="{FF2B5EF4-FFF2-40B4-BE49-F238E27FC236}">
                    <a16:creationId xmlns:a16="http://schemas.microsoft.com/office/drawing/2014/main" id="{9F75352F-27E7-486E-9DCF-6D5A370DC381}"/>
                  </a:ext>
                </a:extLst>
              </p:cNvPr>
              <p:cNvSpPr/>
              <p:nvPr/>
            </p:nvSpPr>
            <p:spPr>
              <a:xfrm>
                <a:off x="3908704" y="995894"/>
                <a:ext cx="55244" cy="27940"/>
              </a:xfrm>
              <a:custGeom>
                <a:avLst/>
                <a:gdLst/>
                <a:ahLst/>
                <a:cxnLst/>
                <a:rect l="l" t="t" r="r" b="b"/>
                <a:pathLst>
                  <a:path w="55245" h="27940">
                    <a:moveTo>
                      <a:pt x="54406" y="0"/>
                    </a:moveTo>
                    <a:lnTo>
                      <a:pt x="0" y="15547"/>
                    </a:lnTo>
                    <a:lnTo>
                      <a:pt x="54863" y="27431"/>
                    </a:lnTo>
                    <a:lnTo>
                      <a:pt x="5440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7" name="object 79">
                <a:extLst>
                  <a:ext uri="{FF2B5EF4-FFF2-40B4-BE49-F238E27FC236}">
                    <a16:creationId xmlns:a16="http://schemas.microsoft.com/office/drawing/2014/main" id="{BE0A09F1-BD61-4B7C-9BF7-AE5DC3DB901A}"/>
                  </a:ext>
                </a:extLst>
              </p:cNvPr>
              <p:cNvSpPr/>
              <p:nvPr/>
            </p:nvSpPr>
            <p:spPr>
              <a:xfrm>
                <a:off x="3908704" y="995894"/>
                <a:ext cx="55244" cy="27940"/>
              </a:xfrm>
              <a:custGeom>
                <a:avLst/>
                <a:gdLst/>
                <a:ahLst/>
                <a:cxnLst/>
                <a:rect l="l" t="t" r="r" b="b"/>
                <a:pathLst>
                  <a:path w="55245" h="27940">
                    <a:moveTo>
                      <a:pt x="54406" y="0"/>
                    </a:moveTo>
                    <a:lnTo>
                      <a:pt x="0" y="15547"/>
                    </a:lnTo>
                    <a:lnTo>
                      <a:pt x="54863" y="27431"/>
                    </a:lnTo>
                    <a:lnTo>
                      <a:pt x="54406" y="0"/>
                    </a:lnTo>
                    <a:close/>
                  </a:path>
                </a:pathLst>
              </a:custGeom>
              <a:ln w="342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0" name="object 81">
              <a:extLst>
                <a:ext uri="{FF2B5EF4-FFF2-40B4-BE49-F238E27FC236}">
                  <a16:creationId xmlns:a16="http://schemas.microsoft.com/office/drawing/2014/main" id="{934CFFCF-8546-4AB9-92E5-9A1CD44C1D64}"/>
                </a:ext>
              </a:extLst>
            </p:cNvPr>
            <p:cNvSpPr txBox="1"/>
            <p:nvPr/>
          </p:nvSpPr>
          <p:spPr>
            <a:xfrm>
              <a:off x="2979501" y="1497548"/>
              <a:ext cx="119380" cy="12446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650" spc="-5" dirty="0">
                  <a:latin typeface="Arial"/>
                  <a:cs typeface="Arial"/>
                </a:rPr>
                <a:t>−5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161" name="object 82">
              <a:extLst>
                <a:ext uri="{FF2B5EF4-FFF2-40B4-BE49-F238E27FC236}">
                  <a16:creationId xmlns:a16="http://schemas.microsoft.com/office/drawing/2014/main" id="{306FBB15-377C-455C-9DD3-4639252458ED}"/>
                </a:ext>
              </a:extLst>
            </p:cNvPr>
            <p:cNvSpPr txBox="1"/>
            <p:nvPr/>
          </p:nvSpPr>
          <p:spPr>
            <a:xfrm>
              <a:off x="4715751" y="1497548"/>
              <a:ext cx="71755" cy="12446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650" spc="-5" dirty="0">
                  <a:latin typeface="Arial"/>
                  <a:cs typeface="Arial"/>
                </a:rPr>
                <a:t>5</a:t>
              </a:r>
              <a:endParaRPr sz="650">
                <a:latin typeface="Arial"/>
                <a:cs typeface="Arial"/>
              </a:endParaRPr>
            </a:p>
          </p:txBody>
        </p:sp>
        <p:sp>
          <p:nvSpPr>
            <p:cNvPr id="162" name="object 91">
              <a:extLst>
                <a:ext uri="{FF2B5EF4-FFF2-40B4-BE49-F238E27FC236}">
                  <a16:creationId xmlns:a16="http://schemas.microsoft.com/office/drawing/2014/main" id="{A52B1E43-44C3-4645-A8AB-50117ED11E4C}"/>
                </a:ext>
              </a:extLst>
            </p:cNvPr>
            <p:cNvSpPr txBox="1"/>
            <p:nvPr/>
          </p:nvSpPr>
          <p:spPr>
            <a:xfrm>
              <a:off x="4935122" y="440076"/>
              <a:ext cx="213995" cy="13525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14"/>
                </a:spcBef>
              </a:pPr>
              <a:r>
                <a:rPr sz="1050" spc="7" baseline="7936" dirty="0">
                  <a:latin typeface="LM Sans 12"/>
                  <a:cs typeface="LM Sans 12"/>
                </a:rPr>
                <a:t>V</a:t>
              </a:r>
              <a:r>
                <a:rPr sz="450" spc="5" dirty="0">
                  <a:latin typeface="LM Sans 8"/>
                  <a:cs typeface="LM Sans 8"/>
                </a:rPr>
                <a:t>sat</a:t>
              </a:r>
              <a:endParaRPr sz="450">
                <a:latin typeface="LM Sans 8"/>
                <a:cs typeface="LM Sans 8"/>
              </a:endParaRPr>
            </a:p>
          </p:txBody>
        </p:sp>
        <p:sp>
          <p:nvSpPr>
            <p:cNvPr id="163" name="object 92">
              <a:extLst>
                <a:ext uri="{FF2B5EF4-FFF2-40B4-BE49-F238E27FC236}">
                  <a16:creationId xmlns:a16="http://schemas.microsoft.com/office/drawing/2014/main" id="{7DF51374-B58D-4E3A-9517-564DAFC66009}"/>
                </a:ext>
              </a:extLst>
            </p:cNvPr>
            <p:cNvSpPr txBox="1"/>
            <p:nvPr/>
          </p:nvSpPr>
          <p:spPr>
            <a:xfrm>
              <a:off x="4925978" y="1340760"/>
              <a:ext cx="285115" cy="13525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14"/>
                </a:spcBef>
              </a:pPr>
              <a:r>
                <a:rPr sz="1050" i="1" spc="52" baseline="7936" dirty="0">
                  <a:latin typeface="Arial"/>
                  <a:cs typeface="Arial"/>
                </a:rPr>
                <a:t>−</a:t>
              </a:r>
              <a:r>
                <a:rPr sz="1050" spc="52" baseline="7936" dirty="0">
                  <a:latin typeface="LM Sans 12"/>
                  <a:cs typeface="LM Sans 12"/>
                </a:rPr>
                <a:t>V</a:t>
              </a:r>
              <a:r>
                <a:rPr sz="450" spc="35" dirty="0">
                  <a:latin typeface="LM Sans 8"/>
                  <a:cs typeface="LM Sans 8"/>
                </a:rPr>
                <a:t>sat</a:t>
              </a:r>
              <a:endParaRPr sz="450">
                <a:latin typeface="LM Sans 8"/>
                <a:cs typeface="LM Sans 8"/>
              </a:endParaRPr>
            </a:p>
          </p:txBody>
        </p:sp>
        <p:sp>
          <p:nvSpPr>
            <p:cNvPr id="164" name="object 93">
              <a:extLst>
                <a:ext uri="{FF2B5EF4-FFF2-40B4-BE49-F238E27FC236}">
                  <a16:creationId xmlns:a16="http://schemas.microsoft.com/office/drawing/2014/main" id="{3680B113-A428-4DA8-8C5C-FD26DAB24B7F}"/>
                </a:ext>
              </a:extLst>
            </p:cNvPr>
            <p:cNvSpPr txBox="1"/>
            <p:nvPr/>
          </p:nvSpPr>
          <p:spPr>
            <a:xfrm>
              <a:off x="2801147" y="816596"/>
              <a:ext cx="123825" cy="26416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785"/>
                </a:lnSpc>
              </a:pPr>
              <a:r>
                <a:rPr sz="700" spc="10" dirty="0">
                  <a:latin typeface="LM Sans 12"/>
                  <a:cs typeface="LM Sans 12"/>
                </a:rPr>
                <a:t>V</a:t>
              </a:r>
              <a:r>
                <a:rPr sz="675" spc="15" baseline="-12345" dirty="0">
                  <a:latin typeface="LM Sans 8"/>
                  <a:cs typeface="LM Sans 8"/>
                </a:rPr>
                <a:t>o</a:t>
              </a:r>
              <a:r>
                <a:rPr sz="675" spc="-97" baseline="-12345" dirty="0">
                  <a:latin typeface="LM Sans 8"/>
                  <a:cs typeface="LM Sans 8"/>
                </a:rPr>
                <a:t> </a:t>
              </a:r>
              <a:r>
                <a:rPr sz="700" spc="5" dirty="0">
                  <a:latin typeface="LM Roman 12"/>
                  <a:cs typeface="LM Roman 12"/>
                </a:rPr>
                <a:t>(</a:t>
              </a:r>
              <a:r>
                <a:rPr sz="700" spc="5" dirty="0">
                  <a:latin typeface="LM Sans 12"/>
                  <a:cs typeface="LM Sans 12"/>
                </a:rPr>
                <a:t>V</a:t>
              </a:r>
              <a:r>
                <a:rPr sz="700" spc="5" dirty="0">
                  <a:latin typeface="LM Roman 12"/>
                  <a:cs typeface="LM Roman 12"/>
                </a:rPr>
                <a:t>)</a:t>
              </a:r>
              <a:endParaRPr sz="700">
                <a:latin typeface="LM Roman 12"/>
                <a:cs typeface="LM Roman 12"/>
              </a:endParaRPr>
            </a:p>
          </p:txBody>
        </p:sp>
      </p:grpSp>
      <p:pic>
        <p:nvPicPr>
          <p:cNvPr id="180" name="Picture 179">
            <a:extLst>
              <a:ext uri="{FF2B5EF4-FFF2-40B4-BE49-F238E27FC236}">
                <a16:creationId xmlns:a16="http://schemas.microsoft.com/office/drawing/2014/main" id="{2513810C-BAC5-47C5-8983-6D2822E5CE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480" y="484779"/>
            <a:ext cx="876300" cy="72770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60085" cy="215265"/>
          </a:xfrm>
          <a:custGeom>
            <a:avLst/>
            <a:gdLst/>
            <a:ahLst/>
            <a:cxnLst/>
            <a:rect l="l" t="t" r="r" b="b"/>
            <a:pathLst>
              <a:path w="5760085" h="215265">
                <a:moveTo>
                  <a:pt x="5759996" y="0"/>
                </a:moveTo>
                <a:lnTo>
                  <a:pt x="0" y="0"/>
                </a:lnTo>
                <a:lnTo>
                  <a:pt x="0" y="214693"/>
                </a:lnTo>
                <a:lnTo>
                  <a:pt x="5759996" y="214693"/>
                </a:lnTo>
                <a:lnTo>
                  <a:pt x="5759996" y="0"/>
                </a:lnTo>
                <a:close/>
              </a:path>
            </a:pathLst>
          </a:custGeom>
          <a:solidFill>
            <a:srgbClr val="111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450" y="12349"/>
            <a:ext cx="16579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Op-amp circuits </a:t>
            </a:r>
            <a:r>
              <a:rPr spc="-10" dirty="0"/>
              <a:t>(linear</a:t>
            </a:r>
            <a:r>
              <a:rPr spc="-15" dirty="0"/>
              <a:t> </a:t>
            </a:r>
            <a:r>
              <a:rPr spc="-5" dirty="0"/>
              <a:t>region)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269745" y="535101"/>
            <a:ext cx="1384300" cy="867410"/>
            <a:chOff x="1269745" y="535101"/>
            <a:chExt cx="1384300" cy="867410"/>
          </a:xfrm>
        </p:grpSpPr>
        <p:sp>
          <p:nvSpPr>
            <p:cNvPr id="5" name="object 5"/>
            <p:cNvSpPr/>
            <p:nvPr/>
          </p:nvSpPr>
          <p:spPr>
            <a:xfrm>
              <a:off x="1509775" y="536816"/>
              <a:ext cx="1028700" cy="754380"/>
            </a:xfrm>
            <a:custGeom>
              <a:avLst/>
              <a:gdLst/>
              <a:ahLst/>
              <a:cxnLst/>
              <a:rect l="l" t="t" r="r" b="b"/>
              <a:pathLst>
                <a:path w="1028700" h="754380">
                  <a:moveTo>
                    <a:pt x="980693" y="0"/>
                  </a:moveTo>
                  <a:lnTo>
                    <a:pt x="48005" y="0"/>
                  </a:lnTo>
                  <a:lnTo>
                    <a:pt x="29321" y="3772"/>
                  </a:lnTo>
                  <a:lnTo>
                    <a:pt x="14061" y="14061"/>
                  </a:lnTo>
                  <a:lnTo>
                    <a:pt x="3772" y="29321"/>
                  </a:lnTo>
                  <a:lnTo>
                    <a:pt x="0" y="48005"/>
                  </a:lnTo>
                  <a:lnTo>
                    <a:pt x="0" y="706372"/>
                  </a:lnTo>
                  <a:lnTo>
                    <a:pt x="3772" y="725058"/>
                  </a:lnTo>
                  <a:lnTo>
                    <a:pt x="14061" y="740317"/>
                  </a:lnTo>
                  <a:lnTo>
                    <a:pt x="29321" y="750605"/>
                  </a:lnTo>
                  <a:lnTo>
                    <a:pt x="48005" y="754378"/>
                  </a:lnTo>
                  <a:lnTo>
                    <a:pt x="980693" y="754378"/>
                  </a:lnTo>
                  <a:lnTo>
                    <a:pt x="999378" y="750605"/>
                  </a:lnTo>
                  <a:lnTo>
                    <a:pt x="1014638" y="740317"/>
                  </a:lnTo>
                  <a:lnTo>
                    <a:pt x="1024927" y="725058"/>
                  </a:lnTo>
                  <a:lnTo>
                    <a:pt x="1028699" y="706372"/>
                  </a:lnTo>
                  <a:lnTo>
                    <a:pt x="1028699" y="48005"/>
                  </a:lnTo>
                  <a:lnTo>
                    <a:pt x="1024927" y="29321"/>
                  </a:lnTo>
                  <a:lnTo>
                    <a:pt x="1014638" y="14061"/>
                  </a:lnTo>
                  <a:lnTo>
                    <a:pt x="999378" y="3772"/>
                  </a:lnTo>
                  <a:lnTo>
                    <a:pt x="980693" y="0"/>
                  </a:lnTo>
                  <a:close/>
                </a:path>
              </a:pathLst>
            </a:custGeom>
            <a:solidFill>
              <a:srgbClr val="EFF7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09775" y="536816"/>
              <a:ext cx="1028700" cy="754380"/>
            </a:xfrm>
            <a:custGeom>
              <a:avLst/>
              <a:gdLst/>
              <a:ahLst/>
              <a:cxnLst/>
              <a:rect l="l" t="t" r="r" b="b"/>
              <a:pathLst>
                <a:path w="1028700" h="754380">
                  <a:moveTo>
                    <a:pt x="48005" y="0"/>
                  </a:moveTo>
                  <a:lnTo>
                    <a:pt x="29321" y="3772"/>
                  </a:lnTo>
                  <a:lnTo>
                    <a:pt x="14061" y="14061"/>
                  </a:lnTo>
                  <a:lnTo>
                    <a:pt x="3772" y="29321"/>
                  </a:lnTo>
                  <a:lnTo>
                    <a:pt x="0" y="48005"/>
                  </a:lnTo>
                  <a:lnTo>
                    <a:pt x="0" y="706372"/>
                  </a:lnTo>
                  <a:lnTo>
                    <a:pt x="3772" y="725058"/>
                  </a:lnTo>
                  <a:lnTo>
                    <a:pt x="14061" y="740317"/>
                  </a:lnTo>
                  <a:lnTo>
                    <a:pt x="29321" y="750605"/>
                  </a:lnTo>
                  <a:lnTo>
                    <a:pt x="48005" y="754378"/>
                  </a:lnTo>
                  <a:lnTo>
                    <a:pt x="980693" y="754378"/>
                  </a:lnTo>
                  <a:lnTo>
                    <a:pt x="999378" y="750605"/>
                  </a:lnTo>
                  <a:lnTo>
                    <a:pt x="1014638" y="740317"/>
                  </a:lnTo>
                  <a:lnTo>
                    <a:pt x="1024927" y="725058"/>
                  </a:lnTo>
                  <a:lnTo>
                    <a:pt x="1028699" y="706372"/>
                  </a:lnTo>
                  <a:lnTo>
                    <a:pt x="1028699" y="48005"/>
                  </a:lnTo>
                  <a:lnTo>
                    <a:pt x="1024927" y="29321"/>
                  </a:lnTo>
                  <a:lnTo>
                    <a:pt x="1014638" y="14061"/>
                  </a:lnTo>
                  <a:lnTo>
                    <a:pt x="999378" y="3772"/>
                  </a:lnTo>
                  <a:lnTo>
                    <a:pt x="980693" y="0"/>
                  </a:lnTo>
                  <a:lnTo>
                    <a:pt x="48005" y="0"/>
                  </a:lnTo>
                  <a:close/>
                </a:path>
              </a:pathLst>
            </a:custGeom>
            <a:ln w="3428">
              <a:solidFill>
                <a:srgbClr val="00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89455" y="579793"/>
              <a:ext cx="712470" cy="437515"/>
            </a:xfrm>
            <a:custGeom>
              <a:avLst/>
              <a:gdLst/>
              <a:ahLst/>
              <a:cxnLst/>
              <a:rect l="l" t="t" r="r" b="b"/>
              <a:pathLst>
                <a:path w="712469" h="437515">
                  <a:moveTo>
                    <a:pt x="26060" y="408281"/>
                  </a:moveTo>
                  <a:lnTo>
                    <a:pt x="0" y="395478"/>
                  </a:lnTo>
                  <a:lnTo>
                    <a:pt x="51663" y="369874"/>
                  </a:lnTo>
                  <a:lnTo>
                    <a:pt x="0" y="344271"/>
                  </a:lnTo>
                  <a:lnTo>
                    <a:pt x="51663" y="318211"/>
                  </a:lnTo>
                  <a:lnTo>
                    <a:pt x="0" y="292607"/>
                  </a:lnTo>
                  <a:lnTo>
                    <a:pt x="51663" y="267004"/>
                  </a:lnTo>
                  <a:lnTo>
                    <a:pt x="26060" y="254203"/>
                  </a:lnTo>
                </a:path>
                <a:path w="712469" h="437515">
                  <a:moveTo>
                    <a:pt x="683056" y="25603"/>
                  </a:moveTo>
                  <a:lnTo>
                    <a:pt x="670255" y="51663"/>
                  </a:lnTo>
                  <a:lnTo>
                    <a:pt x="644651" y="0"/>
                  </a:lnTo>
                  <a:lnTo>
                    <a:pt x="619048" y="51663"/>
                  </a:lnTo>
                  <a:lnTo>
                    <a:pt x="592988" y="0"/>
                  </a:lnTo>
                  <a:lnTo>
                    <a:pt x="567385" y="51663"/>
                  </a:lnTo>
                  <a:lnTo>
                    <a:pt x="541781" y="0"/>
                  </a:lnTo>
                  <a:lnTo>
                    <a:pt x="528980" y="25603"/>
                  </a:lnTo>
                </a:path>
                <a:path w="712469" h="437515">
                  <a:moveTo>
                    <a:pt x="26060" y="437081"/>
                  </a:moveTo>
                  <a:lnTo>
                    <a:pt x="26060" y="409194"/>
                  </a:lnTo>
                </a:path>
                <a:path w="712469" h="437515">
                  <a:moveTo>
                    <a:pt x="26060" y="231343"/>
                  </a:moveTo>
                  <a:lnTo>
                    <a:pt x="26060" y="253745"/>
                  </a:lnTo>
                </a:path>
                <a:path w="712469" h="437515">
                  <a:moveTo>
                    <a:pt x="711860" y="25603"/>
                  </a:moveTo>
                  <a:lnTo>
                    <a:pt x="683971" y="25603"/>
                  </a:lnTo>
                </a:path>
                <a:path w="712469" h="437515">
                  <a:moveTo>
                    <a:pt x="506120" y="25603"/>
                  </a:moveTo>
                  <a:lnTo>
                    <a:pt x="528523" y="25603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09140" y="811136"/>
              <a:ext cx="161391" cy="2057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44065" y="639686"/>
              <a:ext cx="1097280" cy="68580"/>
            </a:xfrm>
            <a:custGeom>
              <a:avLst/>
              <a:gdLst/>
              <a:ahLst/>
              <a:cxnLst/>
              <a:rect l="l" t="t" r="r" b="b"/>
              <a:pathLst>
                <a:path w="1097280" h="68579">
                  <a:moveTo>
                    <a:pt x="34289" y="0"/>
                  </a:moveTo>
                  <a:lnTo>
                    <a:pt x="34289" y="68579"/>
                  </a:lnTo>
                </a:path>
                <a:path w="1097280" h="68579">
                  <a:moveTo>
                    <a:pt x="0" y="34289"/>
                  </a:moveTo>
                  <a:lnTo>
                    <a:pt x="68579" y="34289"/>
                  </a:lnTo>
                </a:path>
                <a:path w="1097280" h="68579">
                  <a:moveTo>
                    <a:pt x="1062989" y="0"/>
                  </a:moveTo>
                  <a:lnTo>
                    <a:pt x="1062989" y="68579"/>
                  </a:lnTo>
                </a:path>
                <a:path w="1097280" h="68579">
                  <a:moveTo>
                    <a:pt x="1028699" y="34289"/>
                  </a:moveTo>
                  <a:lnTo>
                    <a:pt x="1097279" y="34289"/>
                  </a:lnTo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78863" y="121164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0" y="0"/>
                  </a:moveTo>
                  <a:lnTo>
                    <a:pt x="4914" y="0"/>
                  </a:lnTo>
                  <a:lnTo>
                    <a:pt x="0" y="4914"/>
                  </a:lnTo>
                  <a:lnTo>
                    <a:pt x="0" y="17029"/>
                  </a:lnTo>
                  <a:lnTo>
                    <a:pt x="4914" y="21946"/>
                  </a:lnTo>
                  <a:lnTo>
                    <a:pt x="17030" y="21946"/>
                  </a:lnTo>
                  <a:lnTo>
                    <a:pt x="21945" y="17029"/>
                  </a:lnTo>
                  <a:lnTo>
                    <a:pt x="21945" y="49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78863" y="121164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5" y="10971"/>
                  </a:moveTo>
                  <a:lnTo>
                    <a:pt x="21945" y="17029"/>
                  </a:lnTo>
                  <a:lnTo>
                    <a:pt x="17030" y="21946"/>
                  </a:lnTo>
                  <a:lnTo>
                    <a:pt x="10972" y="21946"/>
                  </a:lnTo>
                  <a:lnTo>
                    <a:pt x="4914" y="21946"/>
                  </a:lnTo>
                  <a:lnTo>
                    <a:pt x="0" y="17029"/>
                  </a:lnTo>
                  <a:lnTo>
                    <a:pt x="0" y="10971"/>
                  </a:lnTo>
                  <a:lnTo>
                    <a:pt x="0" y="4914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30" y="0"/>
                  </a:lnTo>
                  <a:lnTo>
                    <a:pt x="21945" y="4914"/>
                  </a:lnTo>
                  <a:lnTo>
                    <a:pt x="21945" y="10971"/>
                  </a:lnTo>
                  <a:close/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30373" y="121164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0" y="0"/>
                  </a:moveTo>
                  <a:lnTo>
                    <a:pt x="4914" y="0"/>
                  </a:lnTo>
                  <a:lnTo>
                    <a:pt x="0" y="4914"/>
                  </a:lnTo>
                  <a:lnTo>
                    <a:pt x="0" y="17029"/>
                  </a:lnTo>
                  <a:lnTo>
                    <a:pt x="4914" y="21946"/>
                  </a:lnTo>
                  <a:lnTo>
                    <a:pt x="17030" y="21946"/>
                  </a:lnTo>
                  <a:lnTo>
                    <a:pt x="21945" y="17029"/>
                  </a:lnTo>
                  <a:lnTo>
                    <a:pt x="21945" y="49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30373" y="121164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5" y="10971"/>
                  </a:moveTo>
                  <a:lnTo>
                    <a:pt x="21945" y="17029"/>
                  </a:lnTo>
                  <a:lnTo>
                    <a:pt x="17030" y="21946"/>
                  </a:lnTo>
                  <a:lnTo>
                    <a:pt x="10972" y="21946"/>
                  </a:lnTo>
                  <a:lnTo>
                    <a:pt x="4914" y="21946"/>
                  </a:lnTo>
                  <a:lnTo>
                    <a:pt x="0" y="17029"/>
                  </a:lnTo>
                  <a:lnTo>
                    <a:pt x="0" y="10971"/>
                  </a:lnTo>
                  <a:lnTo>
                    <a:pt x="0" y="4914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30" y="0"/>
                  </a:lnTo>
                  <a:lnTo>
                    <a:pt x="21945" y="4914"/>
                  </a:lnTo>
                  <a:lnTo>
                    <a:pt x="21945" y="10971"/>
                  </a:lnTo>
                  <a:close/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15515" y="605396"/>
              <a:ext cx="0" cy="617220"/>
            </a:xfrm>
            <a:custGeom>
              <a:avLst/>
              <a:gdLst/>
              <a:ahLst/>
              <a:cxnLst/>
              <a:rect l="l" t="t" r="r" b="b"/>
              <a:pathLst>
                <a:path h="617219">
                  <a:moveTo>
                    <a:pt x="0" y="205739"/>
                  </a:moveTo>
                  <a:lnTo>
                    <a:pt x="0" y="0"/>
                  </a:lnTo>
                </a:path>
                <a:path h="617219">
                  <a:moveTo>
                    <a:pt x="0" y="617218"/>
                  </a:moveTo>
                  <a:lnTo>
                    <a:pt x="0" y="411478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69745" y="571106"/>
              <a:ext cx="68580" cy="68580"/>
            </a:xfrm>
            <a:custGeom>
              <a:avLst/>
              <a:gdLst/>
              <a:ahLst/>
              <a:cxnLst/>
              <a:rect l="l" t="t" r="r" b="b"/>
              <a:pathLst>
                <a:path w="68580" h="68579">
                  <a:moveTo>
                    <a:pt x="34289" y="0"/>
                  </a:moveTo>
                  <a:lnTo>
                    <a:pt x="34289" y="68579"/>
                  </a:lnTo>
                </a:path>
                <a:path w="68580" h="68579">
                  <a:moveTo>
                    <a:pt x="0" y="34289"/>
                  </a:moveTo>
                  <a:lnTo>
                    <a:pt x="68579" y="34289"/>
                  </a:lnTo>
                </a:path>
              </a:pathLst>
            </a:custGeom>
            <a:ln w="6857">
              <a:solidFill>
                <a:srgbClr val="D100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72615" y="605396"/>
              <a:ext cx="1268730" cy="793750"/>
            </a:xfrm>
            <a:custGeom>
              <a:avLst/>
              <a:gdLst/>
              <a:ahLst/>
              <a:cxnLst/>
              <a:rect l="l" t="t" r="r" b="b"/>
              <a:pathLst>
                <a:path w="1268730" h="793750">
                  <a:moveTo>
                    <a:pt x="0" y="0"/>
                  </a:moveTo>
                  <a:lnTo>
                    <a:pt x="342899" y="0"/>
                  </a:lnTo>
                </a:path>
                <a:path w="1268730" h="793750">
                  <a:moveTo>
                    <a:pt x="617219" y="205739"/>
                  </a:moveTo>
                  <a:lnTo>
                    <a:pt x="617219" y="0"/>
                  </a:lnTo>
                </a:path>
                <a:path w="1268730" h="793750">
                  <a:moveTo>
                    <a:pt x="617219" y="617218"/>
                  </a:moveTo>
                  <a:lnTo>
                    <a:pt x="617219" y="411478"/>
                  </a:lnTo>
                </a:path>
                <a:path w="1268730" h="793750">
                  <a:moveTo>
                    <a:pt x="617219" y="0"/>
                  </a:moveTo>
                  <a:lnTo>
                    <a:pt x="822959" y="0"/>
                  </a:lnTo>
                </a:path>
                <a:path w="1268730" h="793750">
                  <a:moveTo>
                    <a:pt x="1028699" y="0"/>
                  </a:moveTo>
                  <a:lnTo>
                    <a:pt x="1268729" y="0"/>
                  </a:lnTo>
                </a:path>
                <a:path w="1268730" h="793750">
                  <a:moveTo>
                    <a:pt x="617219" y="617218"/>
                  </a:moveTo>
                  <a:lnTo>
                    <a:pt x="1268729" y="617218"/>
                  </a:lnTo>
                </a:path>
                <a:path w="1268730" h="793750">
                  <a:moveTo>
                    <a:pt x="601217" y="793240"/>
                  </a:moveTo>
                  <a:lnTo>
                    <a:pt x="635507" y="793240"/>
                  </a:lnTo>
                </a:path>
                <a:path w="1268730" h="793750">
                  <a:moveTo>
                    <a:pt x="565099" y="754378"/>
                  </a:moveTo>
                  <a:lnTo>
                    <a:pt x="668883" y="754378"/>
                  </a:lnTo>
                </a:path>
                <a:path w="1268730" h="793750">
                  <a:moveTo>
                    <a:pt x="582929" y="774038"/>
                  </a:moveTo>
                  <a:lnTo>
                    <a:pt x="651509" y="774038"/>
                  </a:lnTo>
                </a:path>
                <a:path w="1268730" h="793750">
                  <a:moveTo>
                    <a:pt x="617219" y="617218"/>
                  </a:moveTo>
                  <a:lnTo>
                    <a:pt x="617219" y="754378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44065" y="1154034"/>
              <a:ext cx="1097280" cy="0"/>
            </a:xfrm>
            <a:custGeom>
              <a:avLst/>
              <a:gdLst/>
              <a:ahLst/>
              <a:cxnLst/>
              <a:rect l="l" t="t" r="r" b="b"/>
              <a:pathLst>
                <a:path w="1097280">
                  <a:moveTo>
                    <a:pt x="68579" y="0"/>
                  </a:moveTo>
                  <a:lnTo>
                    <a:pt x="0" y="0"/>
                  </a:lnTo>
                </a:path>
                <a:path w="1097280">
                  <a:moveTo>
                    <a:pt x="1097279" y="0"/>
                  </a:moveTo>
                  <a:lnTo>
                    <a:pt x="1028699" y="0"/>
                  </a:lnTo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69745" y="1222614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80">
                  <a:moveTo>
                    <a:pt x="0" y="0"/>
                  </a:moveTo>
                  <a:lnTo>
                    <a:pt x="68579" y="0"/>
                  </a:lnTo>
                </a:path>
              </a:pathLst>
            </a:custGeom>
            <a:ln w="6857">
              <a:solidFill>
                <a:srgbClr val="D100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72616" y="568769"/>
              <a:ext cx="92710" cy="3810"/>
            </a:xfrm>
            <a:custGeom>
              <a:avLst/>
              <a:gdLst/>
              <a:ahLst/>
              <a:cxnLst/>
              <a:rect l="l" t="t" r="r" b="b"/>
              <a:pathLst>
                <a:path w="92709" h="3809">
                  <a:moveTo>
                    <a:pt x="92202" y="2540"/>
                  </a:moveTo>
                  <a:lnTo>
                    <a:pt x="91274" y="2540"/>
                  </a:lnTo>
                  <a:lnTo>
                    <a:pt x="91274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92202" y="3810"/>
                  </a:lnTo>
                  <a:lnTo>
                    <a:pt x="92202" y="2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40738" y="564248"/>
              <a:ext cx="27940" cy="13970"/>
            </a:xfrm>
            <a:custGeom>
              <a:avLst/>
              <a:gdLst/>
              <a:ahLst/>
              <a:cxnLst/>
              <a:rect l="l" t="t" r="r" b="b"/>
              <a:pathLst>
                <a:path w="27940" h="13970">
                  <a:moveTo>
                    <a:pt x="0" y="0"/>
                  </a:moveTo>
                  <a:lnTo>
                    <a:pt x="0" y="13715"/>
                  </a:lnTo>
                  <a:lnTo>
                    <a:pt x="27431" y="6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40738" y="564248"/>
              <a:ext cx="27940" cy="13970"/>
            </a:xfrm>
            <a:custGeom>
              <a:avLst/>
              <a:gdLst/>
              <a:ahLst/>
              <a:cxnLst/>
              <a:rect l="l" t="t" r="r" b="b"/>
              <a:pathLst>
                <a:path w="27940" h="13970">
                  <a:moveTo>
                    <a:pt x="0" y="13715"/>
                  </a:moveTo>
                  <a:lnTo>
                    <a:pt x="27431" y="6857"/>
                  </a:lnTo>
                  <a:lnTo>
                    <a:pt x="0" y="0"/>
                  </a:lnTo>
                  <a:lnTo>
                    <a:pt x="0" y="13715"/>
                  </a:lnTo>
                  <a:close/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3039109" y="379082"/>
            <a:ext cx="1701164" cy="1083945"/>
          </a:xfrm>
          <a:custGeom>
            <a:avLst/>
            <a:gdLst/>
            <a:ahLst/>
            <a:cxnLst/>
            <a:rect l="l" t="t" r="r" b="b"/>
            <a:pathLst>
              <a:path w="1701164" h="1083945">
                <a:moveTo>
                  <a:pt x="170078" y="1083562"/>
                </a:moveTo>
                <a:lnTo>
                  <a:pt x="170078" y="0"/>
                </a:lnTo>
              </a:path>
              <a:path w="1701164" h="1083945">
                <a:moveTo>
                  <a:pt x="340156" y="1083562"/>
                </a:moveTo>
                <a:lnTo>
                  <a:pt x="340156" y="0"/>
                </a:lnTo>
              </a:path>
              <a:path w="1701164" h="1083945">
                <a:moveTo>
                  <a:pt x="510235" y="1083562"/>
                </a:moveTo>
                <a:lnTo>
                  <a:pt x="510235" y="0"/>
                </a:lnTo>
              </a:path>
              <a:path w="1701164" h="1083945">
                <a:moveTo>
                  <a:pt x="680313" y="1083562"/>
                </a:moveTo>
                <a:lnTo>
                  <a:pt x="680313" y="0"/>
                </a:lnTo>
              </a:path>
              <a:path w="1701164" h="1083945">
                <a:moveTo>
                  <a:pt x="1020470" y="1083562"/>
                </a:moveTo>
                <a:lnTo>
                  <a:pt x="1020470" y="0"/>
                </a:lnTo>
              </a:path>
              <a:path w="1701164" h="1083945">
                <a:moveTo>
                  <a:pt x="1190548" y="1083562"/>
                </a:moveTo>
                <a:lnTo>
                  <a:pt x="1190548" y="0"/>
                </a:lnTo>
              </a:path>
              <a:path w="1701164" h="1083945">
                <a:moveTo>
                  <a:pt x="1360627" y="1083562"/>
                </a:moveTo>
                <a:lnTo>
                  <a:pt x="1360627" y="0"/>
                </a:lnTo>
              </a:path>
              <a:path w="1701164" h="1083945">
                <a:moveTo>
                  <a:pt x="1530705" y="1083562"/>
                </a:moveTo>
                <a:lnTo>
                  <a:pt x="1530705" y="0"/>
                </a:lnTo>
              </a:path>
              <a:path w="1701164" h="1083945">
                <a:moveTo>
                  <a:pt x="0" y="90068"/>
                </a:moveTo>
                <a:lnTo>
                  <a:pt x="1700783" y="90068"/>
                </a:lnTo>
              </a:path>
              <a:path w="1701164" h="1083945">
                <a:moveTo>
                  <a:pt x="0" y="315925"/>
                </a:moveTo>
                <a:lnTo>
                  <a:pt x="1700783" y="315925"/>
                </a:lnTo>
              </a:path>
              <a:path w="1701164" h="1083945">
                <a:moveTo>
                  <a:pt x="0" y="541781"/>
                </a:moveTo>
                <a:lnTo>
                  <a:pt x="1700783" y="541781"/>
                </a:lnTo>
              </a:path>
              <a:path w="1701164" h="1083945">
                <a:moveTo>
                  <a:pt x="0" y="767639"/>
                </a:moveTo>
                <a:lnTo>
                  <a:pt x="1700783" y="767639"/>
                </a:lnTo>
              </a:path>
              <a:path w="1701164" h="1083945">
                <a:moveTo>
                  <a:pt x="0" y="993039"/>
                </a:moveTo>
                <a:lnTo>
                  <a:pt x="1700783" y="993039"/>
                </a:lnTo>
              </a:path>
              <a:path w="1701164" h="1083945">
                <a:moveTo>
                  <a:pt x="850391" y="1083562"/>
                </a:moveTo>
                <a:lnTo>
                  <a:pt x="850391" y="0"/>
                </a:lnTo>
              </a:path>
            </a:pathLst>
          </a:custGeom>
          <a:ln w="3428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309626" y="661288"/>
            <a:ext cx="480059" cy="505459"/>
            <a:chOff x="309626" y="661288"/>
            <a:chExt cx="480059" cy="505459"/>
          </a:xfrm>
        </p:grpSpPr>
        <p:sp>
          <p:nvSpPr>
            <p:cNvPr id="24" name="object 24"/>
            <p:cNvSpPr/>
            <p:nvPr/>
          </p:nvSpPr>
          <p:spPr>
            <a:xfrm>
              <a:off x="309626" y="775474"/>
              <a:ext cx="145415" cy="50800"/>
            </a:xfrm>
            <a:custGeom>
              <a:avLst/>
              <a:gdLst/>
              <a:ahLst/>
              <a:cxnLst/>
              <a:rect l="l" t="t" r="r" b="b"/>
              <a:pathLst>
                <a:path w="145415" h="50800">
                  <a:moveTo>
                    <a:pt x="94181" y="25145"/>
                  </a:moveTo>
                  <a:lnTo>
                    <a:pt x="144931" y="25145"/>
                  </a:lnTo>
                </a:path>
                <a:path w="145415" h="50800">
                  <a:moveTo>
                    <a:pt x="119327" y="50749"/>
                  </a:moveTo>
                  <a:lnTo>
                    <a:pt x="119327" y="0"/>
                  </a:lnTo>
                </a:path>
                <a:path w="145415" h="50800">
                  <a:moveTo>
                    <a:pt x="0" y="1371"/>
                  </a:moveTo>
                  <a:lnTo>
                    <a:pt x="68580" y="1371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8206" y="914006"/>
              <a:ext cx="342900" cy="205740"/>
            </a:xfrm>
            <a:custGeom>
              <a:avLst/>
              <a:gdLst/>
              <a:ahLst/>
              <a:cxnLst/>
              <a:rect l="l" t="t" r="r" b="b"/>
              <a:pathLst>
                <a:path w="342900" h="205740">
                  <a:moveTo>
                    <a:pt x="0" y="0"/>
                  </a:moveTo>
                  <a:lnTo>
                    <a:pt x="0" y="205738"/>
                  </a:lnTo>
                  <a:lnTo>
                    <a:pt x="342899" y="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21106" y="914006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79" y="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78206" y="708266"/>
              <a:ext cx="342900" cy="205740"/>
            </a:xfrm>
            <a:custGeom>
              <a:avLst/>
              <a:gdLst/>
              <a:ahLst/>
              <a:cxnLst/>
              <a:rect l="l" t="t" r="r" b="b"/>
              <a:pathLst>
                <a:path w="342900" h="205740">
                  <a:moveTo>
                    <a:pt x="0" y="205739"/>
                  </a:moveTo>
                  <a:lnTo>
                    <a:pt x="0" y="0"/>
                  </a:lnTo>
                  <a:lnTo>
                    <a:pt x="342899" y="205739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8681" y="66300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2" y="0"/>
                  </a:moveTo>
                  <a:lnTo>
                    <a:pt x="4917" y="0"/>
                  </a:lnTo>
                  <a:lnTo>
                    <a:pt x="0" y="4914"/>
                  </a:lnTo>
                  <a:lnTo>
                    <a:pt x="0" y="17030"/>
                  </a:lnTo>
                  <a:lnTo>
                    <a:pt x="4917" y="21945"/>
                  </a:lnTo>
                  <a:lnTo>
                    <a:pt x="17032" y="21945"/>
                  </a:lnTo>
                  <a:lnTo>
                    <a:pt x="21946" y="17030"/>
                  </a:lnTo>
                  <a:lnTo>
                    <a:pt x="21946" y="49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38681" y="66300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6" y="10972"/>
                  </a:moveTo>
                  <a:lnTo>
                    <a:pt x="21946" y="17030"/>
                  </a:lnTo>
                  <a:lnTo>
                    <a:pt x="17032" y="21945"/>
                  </a:lnTo>
                  <a:lnTo>
                    <a:pt x="10975" y="21945"/>
                  </a:lnTo>
                  <a:lnTo>
                    <a:pt x="4917" y="21945"/>
                  </a:lnTo>
                  <a:lnTo>
                    <a:pt x="0" y="17030"/>
                  </a:lnTo>
                  <a:lnTo>
                    <a:pt x="0" y="10972"/>
                  </a:lnTo>
                  <a:lnTo>
                    <a:pt x="0" y="4914"/>
                  </a:lnTo>
                  <a:lnTo>
                    <a:pt x="4917" y="0"/>
                  </a:lnTo>
                  <a:lnTo>
                    <a:pt x="10975" y="0"/>
                  </a:lnTo>
                  <a:lnTo>
                    <a:pt x="17032" y="0"/>
                  </a:lnTo>
                  <a:lnTo>
                    <a:pt x="21946" y="4914"/>
                  </a:lnTo>
                  <a:lnTo>
                    <a:pt x="21946" y="10972"/>
                  </a:lnTo>
                  <a:close/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8681" y="114306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2" y="0"/>
                  </a:moveTo>
                  <a:lnTo>
                    <a:pt x="4917" y="0"/>
                  </a:lnTo>
                  <a:lnTo>
                    <a:pt x="0" y="4914"/>
                  </a:lnTo>
                  <a:lnTo>
                    <a:pt x="0" y="17029"/>
                  </a:lnTo>
                  <a:lnTo>
                    <a:pt x="4917" y="21946"/>
                  </a:lnTo>
                  <a:lnTo>
                    <a:pt x="17032" y="21946"/>
                  </a:lnTo>
                  <a:lnTo>
                    <a:pt x="21946" y="17029"/>
                  </a:lnTo>
                  <a:lnTo>
                    <a:pt x="21946" y="49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8681" y="114306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6" y="10971"/>
                  </a:moveTo>
                  <a:lnTo>
                    <a:pt x="21946" y="17029"/>
                  </a:lnTo>
                  <a:lnTo>
                    <a:pt x="17032" y="21946"/>
                  </a:lnTo>
                  <a:lnTo>
                    <a:pt x="10975" y="21946"/>
                  </a:lnTo>
                  <a:lnTo>
                    <a:pt x="4917" y="21946"/>
                  </a:lnTo>
                  <a:lnTo>
                    <a:pt x="0" y="17029"/>
                  </a:lnTo>
                  <a:lnTo>
                    <a:pt x="0" y="10971"/>
                  </a:lnTo>
                  <a:lnTo>
                    <a:pt x="0" y="4914"/>
                  </a:lnTo>
                  <a:lnTo>
                    <a:pt x="4917" y="0"/>
                  </a:lnTo>
                  <a:lnTo>
                    <a:pt x="10975" y="0"/>
                  </a:lnTo>
                  <a:lnTo>
                    <a:pt x="17032" y="0"/>
                  </a:lnTo>
                  <a:lnTo>
                    <a:pt x="21946" y="4914"/>
                  </a:lnTo>
                  <a:lnTo>
                    <a:pt x="21946" y="10971"/>
                  </a:lnTo>
                  <a:close/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9656" y="673976"/>
              <a:ext cx="0" cy="480059"/>
            </a:xfrm>
            <a:custGeom>
              <a:avLst/>
              <a:gdLst/>
              <a:ahLst/>
              <a:cxnLst/>
              <a:rect l="l" t="t" r="r" b="b"/>
              <a:pathLst>
                <a:path h="480059">
                  <a:moveTo>
                    <a:pt x="0" y="137159"/>
                  </a:moveTo>
                  <a:lnTo>
                    <a:pt x="0" y="0"/>
                  </a:lnTo>
                </a:path>
                <a:path h="480059">
                  <a:moveTo>
                    <a:pt x="0" y="480058"/>
                  </a:moveTo>
                  <a:lnTo>
                    <a:pt x="0" y="342898"/>
                  </a:lnTo>
                </a:path>
              </a:pathLst>
            </a:custGeom>
            <a:ln w="6857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957707" y="841997"/>
            <a:ext cx="246887" cy="144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902966" y="414388"/>
            <a:ext cx="10985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latin typeface="Arial"/>
                <a:cs typeface="Arial"/>
              </a:rPr>
              <a:t>10</a:t>
            </a:r>
            <a:endParaRPr sz="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873248" y="1315072"/>
            <a:ext cx="153670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latin typeface="Arial"/>
                <a:cs typeface="Arial"/>
              </a:rPr>
              <a:t>−10</a:t>
            </a:r>
            <a:endParaRPr sz="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912110" y="1084186"/>
            <a:ext cx="111760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latin typeface="Arial"/>
                <a:cs typeface="Arial"/>
              </a:rPr>
              <a:t>−5</a:t>
            </a:r>
            <a:endParaRPr sz="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950972" y="640702"/>
            <a:ext cx="6794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latin typeface="Arial"/>
                <a:cs typeface="Arial"/>
              </a:rPr>
              <a:t>5</a:t>
            </a:r>
            <a:endParaRPr sz="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139691" y="588124"/>
            <a:ext cx="356870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latin typeface="Arial"/>
                <a:cs typeface="Arial"/>
              </a:rPr>
              <a:t>saturation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059682" y="926452"/>
            <a:ext cx="21018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latin typeface="Arial"/>
                <a:cs typeface="Arial"/>
              </a:rPr>
              <a:t>linear</a:t>
            </a:r>
            <a:endParaRPr sz="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234435" y="1120762"/>
            <a:ext cx="356870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latin typeface="Arial"/>
                <a:cs typeface="Arial"/>
              </a:rPr>
              <a:t>saturation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46400" y="864730"/>
            <a:ext cx="6794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10234" y="926909"/>
            <a:ext cx="18478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solidFill>
                  <a:srgbClr val="D100D1"/>
                </a:solidFill>
                <a:latin typeface="Arial"/>
                <a:cs typeface="Arial"/>
              </a:rPr>
              <a:t>OUT</a:t>
            </a:r>
            <a:endParaRPr sz="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569209" y="478853"/>
            <a:ext cx="18478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solidFill>
                  <a:srgbClr val="D100D1"/>
                </a:solidFill>
                <a:latin typeface="Arial"/>
                <a:cs typeface="Arial"/>
              </a:rPr>
              <a:t>OUT</a:t>
            </a:r>
            <a:endParaRPr sz="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96926" y="926909"/>
            <a:ext cx="189230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75895" algn="l"/>
              </a:tabLst>
            </a:pPr>
            <a:r>
              <a:rPr sz="600" u="heavy" spc="-5" dirty="0">
                <a:solidFill>
                  <a:srgbClr val="D100D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037395" y="379082"/>
            <a:ext cx="1703070" cy="1083945"/>
            <a:chOff x="3037395" y="379082"/>
            <a:chExt cx="1703070" cy="1083945"/>
          </a:xfrm>
        </p:grpSpPr>
        <p:sp>
          <p:nvSpPr>
            <p:cNvPr id="46" name="object 46"/>
            <p:cNvSpPr/>
            <p:nvPr/>
          </p:nvSpPr>
          <p:spPr>
            <a:xfrm>
              <a:off x="3039109" y="469150"/>
              <a:ext cx="1701164" cy="902969"/>
            </a:xfrm>
            <a:custGeom>
              <a:avLst/>
              <a:gdLst/>
              <a:ahLst/>
              <a:cxnLst/>
              <a:rect l="l" t="t" r="r" b="b"/>
              <a:pathLst>
                <a:path w="1701164" h="902969">
                  <a:moveTo>
                    <a:pt x="0" y="902971"/>
                  </a:moveTo>
                  <a:lnTo>
                    <a:pt x="34289" y="902971"/>
                  </a:lnTo>
                </a:path>
                <a:path w="1701164" h="902969">
                  <a:moveTo>
                    <a:pt x="1700783" y="902971"/>
                  </a:moveTo>
                  <a:lnTo>
                    <a:pt x="1666493" y="902971"/>
                  </a:lnTo>
                </a:path>
                <a:path w="1701164" h="902969">
                  <a:moveTo>
                    <a:pt x="0" y="677571"/>
                  </a:moveTo>
                  <a:lnTo>
                    <a:pt x="34289" y="677571"/>
                  </a:lnTo>
                </a:path>
                <a:path w="1701164" h="902969">
                  <a:moveTo>
                    <a:pt x="1700783" y="677571"/>
                  </a:moveTo>
                  <a:lnTo>
                    <a:pt x="1666493" y="677571"/>
                  </a:lnTo>
                </a:path>
                <a:path w="1701164" h="902969">
                  <a:moveTo>
                    <a:pt x="0" y="451713"/>
                  </a:moveTo>
                  <a:lnTo>
                    <a:pt x="34289" y="451713"/>
                  </a:lnTo>
                </a:path>
                <a:path w="1701164" h="902969">
                  <a:moveTo>
                    <a:pt x="1700783" y="451713"/>
                  </a:moveTo>
                  <a:lnTo>
                    <a:pt x="1666493" y="451713"/>
                  </a:lnTo>
                </a:path>
                <a:path w="1701164" h="902969">
                  <a:moveTo>
                    <a:pt x="0" y="225856"/>
                  </a:moveTo>
                  <a:lnTo>
                    <a:pt x="34289" y="225856"/>
                  </a:lnTo>
                </a:path>
                <a:path w="1701164" h="902969">
                  <a:moveTo>
                    <a:pt x="1700783" y="225856"/>
                  </a:moveTo>
                  <a:lnTo>
                    <a:pt x="1666493" y="225856"/>
                  </a:lnTo>
                </a:path>
                <a:path w="1701164" h="902969">
                  <a:moveTo>
                    <a:pt x="0" y="0"/>
                  </a:moveTo>
                  <a:lnTo>
                    <a:pt x="34289" y="0"/>
                  </a:lnTo>
                </a:path>
                <a:path w="1701164" h="902969">
                  <a:moveTo>
                    <a:pt x="1700783" y="0"/>
                  </a:moveTo>
                  <a:lnTo>
                    <a:pt x="1666493" y="0"/>
                  </a:lnTo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039109" y="379082"/>
              <a:ext cx="0" cy="1083945"/>
            </a:xfrm>
            <a:custGeom>
              <a:avLst/>
              <a:gdLst/>
              <a:ahLst/>
              <a:cxnLst/>
              <a:rect l="l" t="t" r="r" b="b"/>
              <a:pathLst>
                <a:path h="1083945">
                  <a:moveTo>
                    <a:pt x="0" y="1083562"/>
                  </a:moveTo>
                  <a:lnTo>
                    <a:pt x="0" y="0"/>
                  </a:lnTo>
                </a:path>
              </a:pathLst>
            </a:custGeom>
            <a:ln w="3428">
              <a:solidFill>
                <a:srgbClr val="00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039109" y="379082"/>
              <a:ext cx="510540" cy="1083945"/>
            </a:xfrm>
            <a:custGeom>
              <a:avLst/>
              <a:gdLst/>
              <a:ahLst/>
              <a:cxnLst/>
              <a:rect l="l" t="t" r="r" b="b"/>
              <a:pathLst>
                <a:path w="510539" h="1083945">
                  <a:moveTo>
                    <a:pt x="0" y="1083562"/>
                  </a:moveTo>
                  <a:lnTo>
                    <a:pt x="0" y="1049272"/>
                  </a:lnTo>
                </a:path>
                <a:path w="510539" h="1083945">
                  <a:moveTo>
                    <a:pt x="0" y="0"/>
                  </a:moveTo>
                  <a:lnTo>
                    <a:pt x="0" y="34289"/>
                  </a:lnTo>
                </a:path>
                <a:path w="510539" h="1083945">
                  <a:moveTo>
                    <a:pt x="170078" y="1083562"/>
                  </a:moveTo>
                  <a:lnTo>
                    <a:pt x="170078" y="1049272"/>
                  </a:lnTo>
                </a:path>
                <a:path w="510539" h="1083945">
                  <a:moveTo>
                    <a:pt x="170078" y="0"/>
                  </a:moveTo>
                  <a:lnTo>
                    <a:pt x="170078" y="34289"/>
                  </a:lnTo>
                </a:path>
                <a:path w="510539" h="1083945">
                  <a:moveTo>
                    <a:pt x="340156" y="1083562"/>
                  </a:moveTo>
                  <a:lnTo>
                    <a:pt x="340156" y="1049272"/>
                  </a:lnTo>
                </a:path>
                <a:path w="510539" h="1083945">
                  <a:moveTo>
                    <a:pt x="340156" y="0"/>
                  </a:moveTo>
                  <a:lnTo>
                    <a:pt x="340156" y="34289"/>
                  </a:lnTo>
                </a:path>
                <a:path w="510539" h="1083945">
                  <a:moveTo>
                    <a:pt x="510235" y="1083562"/>
                  </a:moveTo>
                  <a:lnTo>
                    <a:pt x="510235" y="1049272"/>
                  </a:lnTo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4772926" y="452805"/>
            <a:ext cx="58419" cy="31115"/>
            <a:chOff x="4772926" y="452805"/>
            <a:chExt cx="58419" cy="31115"/>
          </a:xfrm>
        </p:grpSpPr>
        <p:sp>
          <p:nvSpPr>
            <p:cNvPr id="50" name="object 50"/>
            <p:cNvSpPr/>
            <p:nvPr/>
          </p:nvSpPr>
          <p:spPr>
            <a:xfrm>
              <a:off x="4774640" y="454520"/>
              <a:ext cx="55244" cy="27940"/>
            </a:xfrm>
            <a:custGeom>
              <a:avLst/>
              <a:gdLst/>
              <a:ahLst/>
              <a:cxnLst/>
              <a:rect l="l" t="t" r="r" b="b"/>
              <a:pathLst>
                <a:path w="55245" h="27940">
                  <a:moveTo>
                    <a:pt x="54863" y="0"/>
                  </a:moveTo>
                  <a:lnTo>
                    <a:pt x="0" y="13715"/>
                  </a:lnTo>
                  <a:lnTo>
                    <a:pt x="54863" y="27431"/>
                  </a:lnTo>
                  <a:lnTo>
                    <a:pt x="548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774640" y="454520"/>
              <a:ext cx="55244" cy="27940"/>
            </a:xfrm>
            <a:custGeom>
              <a:avLst/>
              <a:gdLst/>
              <a:ahLst/>
              <a:cxnLst/>
              <a:rect l="l" t="t" r="r" b="b"/>
              <a:pathLst>
                <a:path w="55245" h="27940">
                  <a:moveTo>
                    <a:pt x="54863" y="0"/>
                  </a:moveTo>
                  <a:lnTo>
                    <a:pt x="0" y="13715"/>
                  </a:lnTo>
                  <a:lnTo>
                    <a:pt x="54863" y="27431"/>
                  </a:lnTo>
                  <a:lnTo>
                    <a:pt x="54863" y="0"/>
                  </a:lnTo>
                  <a:close/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3035680" y="377366"/>
            <a:ext cx="1907539" cy="1087120"/>
            <a:chOff x="3035680" y="377366"/>
            <a:chExt cx="1907539" cy="1087120"/>
          </a:xfrm>
        </p:grpSpPr>
        <p:sp>
          <p:nvSpPr>
            <p:cNvPr id="53" name="object 53"/>
            <p:cNvSpPr/>
            <p:nvPr/>
          </p:nvSpPr>
          <p:spPr>
            <a:xfrm>
              <a:off x="3549345" y="379082"/>
              <a:ext cx="1021080" cy="1083945"/>
            </a:xfrm>
            <a:custGeom>
              <a:avLst/>
              <a:gdLst/>
              <a:ahLst/>
              <a:cxnLst/>
              <a:rect l="l" t="t" r="r" b="b"/>
              <a:pathLst>
                <a:path w="1021079" h="1083945">
                  <a:moveTo>
                    <a:pt x="0" y="0"/>
                  </a:moveTo>
                  <a:lnTo>
                    <a:pt x="0" y="34289"/>
                  </a:lnTo>
                </a:path>
                <a:path w="1021079" h="1083945">
                  <a:moveTo>
                    <a:pt x="170078" y="1083562"/>
                  </a:moveTo>
                  <a:lnTo>
                    <a:pt x="170078" y="1049272"/>
                  </a:lnTo>
                </a:path>
                <a:path w="1021079" h="1083945">
                  <a:moveTo>
                    <a:pt x="170078" y="0"/>
                  </a:moveTo>
                  <a:lnTo>
                    <a:pt x="170078" y="34289"/>
                  </a:lnTo>
                </a:path>
                <a:path w="1021079" h="1083945">
                  <a:moveTo>
                    <a:pt x="340156" y="1083562"/>
                  </a:moveTo>
                  <a:lnTo>
                    <a:pt x="340156" y="1049272"/>
                  </a:lnTo>
                </a:path>
                <a:path w="1021079" h="1083945">
                  <a:moveTo>
                    <a:pt x="340156" y="0"/>
                  </a:moveTo>
                  <a:lnTo>
                    <a:pt x="340156" y="34289"/>
                  </a:lnTo>
                </a:path>
                <a:path w="1021079" h="1083945">
                  <a:moveTo>
                    <a:pt x="510235" y="1083562"/>
                  </a:moveTo>
                  <a:lnTo>
                    <a:pt x="510235" y="1049272"/>
                  </a:lnTo>
                </a:path>
                <a:path w="1021079" h="1083945">
                  <a:moveTo>
                    <a:pt x="510235" y="0"/>
                  </a:moveTo>
                  <a:lnTo>
                    <a:pt x="510235" y="34289"/>
                  </a:lnTo>
                </a:path>
                <a:path w="1021079" h="1083945">
                  <a:moveTo>
                    <a:pt x="680313" y="1083562"/>
                  </a:moveTo>
                  <a:lnTo>
                    <a:pt x="680313" y="1049272"/>
                  </a:lnTo>
                </a:path>
                <a:path w="1021079" h="1083945">
                  <a:moveTo>
                    <a:pt x="680313" y="0"/>
                  </a:moveTo>
                  <a:lnTo>
                    <a:pt x="680313" y="34289"/>
                  </a:lnTo>
                </a:path>
                <a:path w="1021079" h="1083945">
                  <a:moveTo>
                    <a:pt x="850391" y="1083562"/>
                  </a:moveTo>
                  <a:lnTo>
                    <a:pt x="850391" y="1049272"/>
                  </a:lnTo>
                </a:path>
                <a:path w="1021079" h="1083945">
                  <a:moveTo>
                    <a:pt x="850391" y="0"/>
                  </a:moveTo>
                  <a:lnTo>
                    <a:pt x="850391" y="34289"/>
                  </a:lnTo>
                </a:path>
                <a:path w="1021079" h="1083945">
                  <a:moveTo>
                    <a:pt x="1020470" y="1083562"/>
                  </a:moveTo>
                  <a:lnTo>
                    <a:pt x="1020470" y="1049272"/>
                  </a:lnTo>
                </a:path>
                <a:path w="1021079" h="1083945">
                  <a:moveTo>
                    <a:pt x="1020470" y="0"/>
                  </a:moveTo>
                  <a:lnTo>
                    <a:pt x="1020470" y="34289"/>
                  </a:lnTo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739894" y="379082"/>
              <a:ext cx="0" cy="1083945"/>
            </a:xfrm>
            <a:custGeom>
              <a:avLst/>
              <a:gdLst/>
              <a:ahLst/>
              <a:cxnLst/>
              <a:rect l="l" t="t" r="r" b="b"/>
              <a:pathLst>
                <a:path h="1083945">
                  <a:moveTo>
                    <a:pt x="0" y="1083562"/>
                  </a:moveTo>
                  <a:lnTo>
                    <a:pt x="0" y="0"/>
                  </a:lnTo>
                </a:path>
              </a:pathLst>
            </a:custGeom>
            <a:ln w="3428">
              <a:solidFill>
                <a:srgbClr val="00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039109" y="379080"/>
              <a:ext cx="1701164" cy="1083945"/>
            </a:xfrm>
            <a:custGeom>
              <a:avLst/>
              <a:gdLst/>
              <a:ahLst/>
              <a:cxnLst/>
              <a:rect l="l" t="t" r="r" b="b"/>
              <a:pathLst>
                <a:path w="1701164" h="1083945">
                  <a:moveTo>
                    <a:pt x="1700783" y="1083563"/>
                  </a:moveTo>
                  <a:lnTo>
                    <a:pt x="1700783" y="1049273"/>
                  </a:lnTo>
                </a:path>
                <a:path w="1701164" h="1083945">
                  <a:moveTo>
                    <a:pt x="1700783" y="1"/>
                  </a:moveTo>
                  <a:lnTo>
                    <a:pt x="1700783" y="34291"/>
                  </a:lnTo>
                </a:path>
                <a:path w="1701164" h="1083945">
                  <a:moveTo>
                    <a:pt x="0" y="1083563"/>
                  </a:moveTo>
                  <a:lnTo>
                    <a:pt x="1700783" y="1083563"/>
                  </a:lnTo>
                  <a:lnTo>
                    <a:pt x="1700783" y="0"/>
                  </a:lnTo>
                  <a:lnTo>
                    <a:pt x="0" y="0"/>
                  </a:lnTo>
                  <a:lnTo>
                    <a:pt x="0" y="1083563"/>
                  </a:lnTo>
                  <a:close/>
                </a:path>
                <a:path w="1701164" h="1083945">
                  <a:moveTo>
                    <a:pt x="0" y="1083563"/>
                  </a:moveTo>
                  <a:lnTo>
                    <a:pt x="1700783" y="1083563"/>
                  </a:lnTo>
                  <a:lnTo>
                    <a:pt x="1700783" y="0"/>
                  </a:lnTo>
                  <a:lnTo>
                    <a:pt x="0" y="0"/>
                  </a:lnTo>
                  <a:lnTo>
                    <a:pt x="0" y="1083563"/>
                  </a:lnTo>
                  <a:close/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039109" y="469150"/>
              <a:ext cx="1701164" cy="902969"/>
            </a:xfrm>
            <a:custGeom>
              <a:avLst/>
              <a:gdLst/>
              <a:ahLst/>
              <a:cxnLst/>
              <a:rect l="l" t="t" r="r" b="b"/>
              <a:pathLst>
                <a:path w="1701164" h="902969">
                  <a:moveTo>
                    <a:pt x="0" y="902971"/>
                  </a:moveTo>
                  <a:lnTo>
                    <a:pt x="850391" y="902971"/>
                  </a:lnTo>
                  <a:lnTo>
                    <a:pt x="850391" y="0"/>
                  </a:lnTo>
                  <a:lnTo>
                    <a:pt x="1700783" y="0"/>
                  </a:lnTo>
                </a:path>
              </a:pathLst>
            </a:custGeom>
            <a:ln w="6857">
              <a:solidFill>
                <a:srgbClr val="2177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777981" y="465899"/>
              <a:ext cx="165100" cy="905510"/>
            </a:xfrm>
            <a:custGeom>
              <a:avLst/>
              <a:gdLst/>
              <a:ahLst/>
              <a:cxnLst/>
              <a:rect l="l" t="t" r="r" b="b"/>
              <a:pathLst>
                <a:path w="165100" h="905510">
                  <a:moveTo>
                    <a:pt x="160794" y="0"/>
                  </a:moveTo>
                  <a:lnTo>
                    <a:pt x="927" y="0"/>
                  </a:lnTo>
                  <a:lnTo>
                    <a:pt x="927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60794" y="3810"/>
                  </a:lnTo>
                  <a:lnTo>
                    <a:pt x="160794" y="2540"/>
                  </a:lnTo>
                  <a:lnTo>
                    <a:pt x="160794" y="0"/>
                  </a:lnTo>
                  <a:close/>
                </a:path>
                <a:path w="165100" h="905510">
                  <a:moveTo>
                    <a:pt x="164909" y="902970"/>
                  </a:moveTo>
                  <a:lnTo>
                    <a:pt x="3911" y="902970"/>
                  </a:lnTo>
                  <a:lnTo>
                    <a:pt x="3911" y="904240"/>
                  </a:lnTo>
                  <a:lnTo>
                    <a:pt x="2705" y="904240"/>
                  </a:lnTo>
                  <a:lnTo>
                    <a:pt x="2705" y="905510"/>
                  </a:lnTo>
                  <a:lnTo>
                    <a:pt x="164909" y="905510"/>
                  </a:lnTo>
                  <a:lnTo>
                    <a:pt x="164909" y="904240"/>
                  </a:lnTo>
                  <a:lnTo>
                    <a:pt x="164909" y="9029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4777041" y="1354860"/>
            <a:ext cx="58419" cy="31115"/>
            <a:chOff x="4777041" y="1354860"/>
            <a:chExt cx="58419" cy="31115"/>
          </a:xfrm>
        </p:grpSpPr>
        <p:sp>
          <p:nvSpPr>
            <p:cNvPr id="59" name="object 59"/>
            <p:cNvSpPr/>
            <p:nvPr/>
          </p:nvSpPr>
          <p:spPr>
            <a:xfrm>
              <a:off x="4778755" y="1356575"/>
              <a:ext cx="55244" cy="27940"/>
            </a:xfrm>
            <a:custGeom>
              <a:avLst/>
              <a:gdLst/>
              <a:ahLst/>
              <a:cxnLst/>
              <a:rect l="l" t="t" r="r" b="b"/>
              <a:pathLst>
                <a:path w="55245" h="27940">
                  <a:moveTo>
                    <a:pt x="54863" y="0"/>
                  </a:moveTo>
                  <a:lnTo>
                    <a:pt x="0" y="13715"/>
                  </a:lnTo>
                  <a:lnTo>
                    <a:pt x="54863" y="27431"/>
                  </a:lnTo>
                  <a:lnTo>
                    <a:pt x="548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778755" y="1356575"/>
              <a:ext cx="55244" cy="27940"/>
            </a:xfrm>
            <a:custGeom>
              <a:avLst/>
              <a:gdLst/>
              <a:ahLst/>
              <a:cxnLst/>
              <a:rect l="l" t="t" r="r" b="b"/>
              <a:pathLst>
                <a:path w="55245" h="27940">
                  <a:moveTo>
                    <a:pt x="54863" y="0"/>
                  </a:moveTo>
                  <a:lnTo>
                    <a:pt x="0" y="13715"/>
                  </a:lnTo>
                  <a:lnTo>
                    <a:pt x="54863" y="27431"/>
                  </a:lnTo>
                  <a:lnTo>
                    <a:pt x="54863" y="0"/>
                  </a:lnTo>
                  <a:close/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296937" y="764158"/>
            <a:ext cx="25400" cy="25400"/>
            <a:chOff x="296937" y="764158"/>
            <a:chExt cx="25400" cy="25400"/>
          </a:xfrm>
        </p:grpSpPr>
        <p:sp>
          <p:nvSpPr>
            <p:cNvPr id="62" name="object 62"/>
            <p:cNvSpPr/>
            <p:nvPr/>
          </p:nvSpPr>
          <p:spPr>
            <a:xfrm>
              <a:off x="298651" y="76587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1" y="0"/>
                  </a:moveTo>
                  <a:lnTo>
                    <a:pt x="4917" y="0"/>
                  </a:lnTo>
                  <a:lnTo>
                    <a:pt x="0" y="4914"/>
                  </a:lnTo>
                  <a:lnTo>
                    <a:pt x="0" y="17030"/>
                  </a:lnTo>
                  <a:lnTo>
                    <a:pt x="4917" y="21945"/>
                  </a:lnTo>
                  <a:lnTo>
                    <a:pt x="17031" y="21945"/>
                  </a:lnTo>
                  <a:lnTo>
                    <a:pt x="21946" y="17030"/>
                  </a:lnTo>
                  <a:lnTo>
                    <a:pt x="21946" y="4914"/>
                  </a:lnTo>
                  <a:close/>
                </a:path>
              </a:pathLst>
            </a:custGeom>
            <a:solidFill>
              <a:srgbClr val="D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98651" y="76587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6" y="10972"/>
                  </a:moveTo>
                  <a:lnTo>
                    <a:pt x="21946" y="17030"/>
                  </a:lnTo>
                  <a:lnTo>
                    <a:pt x="17031" y="21945"/>
                  </a:lnTo>
                  <a:lnTo>
                    <a:pt x="10974" y="21945"/>
                  </a:lnTo>
                  <a:lnTo>
                    <a:pt x="4917" y="21945"/>
                  </a:lnTo>
                  <a:lnTo>
                    <a:pt x="0" y="17030"/>
                  </a:lnTo>
                  <a:lnTo>
                    <a:pt x="0" y="10972"/>
                  </a:lnTo>
                  <a:lnTo>
                    <a:pt x="0" y="4914"/>
                  </a:lnTo>
                  <a:lnTo>
                    <a:pt x="4917" y="0"/>
                  </a:lnTo>
                  <a:lnTo>
                    <a:pt x="10974" y="0"/>
                  </a:lnTo>
                  <a:lnTo>
                    <a:pt x="17031" y="0"/>
                  </a:lnTo>
                  <a:lnTo>
                    <a:pt x="21946" y="4914"/>
                  </a:lnTo>
                  <a:lnTo>
                    <a:pt x="21946" y="10972"/>
                  </a:lnTo>
                  <a:close/>
                </a:path>
              </a:pathLst>
            </a:custGeom>
            <a:ln w="3428">
              <a:solidFill>
                <a:srgbClr val="D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296937" y="1038478"/>
            <a:ext cx="25400" cy="25400"/>
            <a:chOff x="296937" y="1038478"/>
            <a:chExt cx="25400" cy="25400"/>
          </a:xfrm>
        </p:grpSpPr>
        <p:sp>
          <p:nvSpPr>
            <p:cNvPr id="65" name="object 65"/>
            <p:cNvSpPr/>
            <p:nvPr/>
          </p:nvSpPr>
          <p:spPr>
            <a:xfrm>
              <a:off x="298651" y="104019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1" y="0"/>
                  </a:moveTo>
                  <a:lnTo>
                    <a:pt x="4917" y="0"/>
                  </a:lnTo>
                  <a:lnTo>
                    <a:pt x="0" y="4914"/>
                  </a:lnTo>
                  <a:lnTo>
                    <a:pt x="0" y="17029"/>
                  </a:lnTo>
                  <a:lnTo>
                    <a:pt x="4917" y="21946"/>
                  </a:lnTo>
                  <a:lnTo>
                    <a:pt x="17031" y="21946"/>
                  </a:lnTo>
                  <a:lnTo>
                    <a:pt x="21946" y="17029"/>
                  </a:lnTo>
                  <a:lnTo>
                    <a:pt x="21946" y="4914"/>
                  </a:lnTo>
                  <a:close/>
                </a:path>
              </a:pathLst>
            </a:custGeom>
            <a:solidFill>
              <a:srgbClr val="D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98651" y="104019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6" y="10971"/>
                  </a:moveTo>
                  <a:lnTo>
                    <a:pt x="21946" y="17029"/>
                  </a:lnTo>
                  <a:lnTo>
                    <a:pt x="17031" y="21946"/>
                  </a:lnTo>
                  <a:lnTo>
                    <a:pt x="10974" y="21946"/>
                  </a:lnTo>
                  <a:lnTo>
                    <a:pt x="4917" y="21946"/>
                  </a:lnTo>
                  <a:lnTo>
                    <a:pt x="0" y="17029"/>
                  </a:lnTo>
                  <a:lnTo>
                    <a:pt x="0" y="10971"/>
                  </a:lnTo>
                  <a:lnTo>
                    <a:pt x="0" y="4914"/>
                  </a:lnTo>
                  <a:lnTo>
                    <a:pt x="4917" y="0"/>
                  </a:lnTo>
                  <a:lnTo>
                    <a:pt x="10974" y="0"/>
                  </a:lnTo>
                  <a:lnTo>
                    <a:pt x="17031" y="0"/>
                  </a:lnTo>
                  <a:lnTo>
                    <a:pt x="21946" y="4914"/>
                  </a:lnTo>
                  <a:lnTo>
                    <a:pt x="21946" y="10971"/>
                  </a:lnTo>
                  <a:close/>
                </a:path>
              </a:pathLst>
            </a:custGeom>
            <a:ln w="3428">
              <a:solidFill>
                <a:srgbClr val="D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776997" y="901319"/>
            <a:ext cx="25400" cy="25400"/>
            <a:chOff x="776997" y="901319"/>
            <a:chExt cx="25400" cy="25400"/>
          </a:xfrm>
        </p:grpSpPr>
        <p:sp>
          <p:nvSpPr>
            <p:cNvPr id="68" name="object 68"/>
            <p:cNvSpPr/>
            <p:nvPr/>
          </p:nvSpPr>
          <p:spPr>
            <a:xfrm>
              <a:off x="778711" y="90303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2" y="0"/>
                  </a:moveTo>
                  <a:lnTo>
                    <a:pt x="4917" y="0"/>
                  </a:lnTo>
                  <a:lnTo>
                    <a:pt x="0" y="4914"/>
                  </a:lnTo>
                  <a:lnTo>
                    <a:pt x="0" y="17030"/>
                  </a:lnTo>
                  <a:lnTo>
                    <a:pt x="4917" y="21945"/>
                  </a:lnTo>
                  <a:lnTo>
                    <a:pt x="17032" y="21945"/>
                  </a:lnTo>
                  <a:lnTo>
                    <a:pt x="21946" y="17030"/>
                  </a:lnTo>
                  <a:lnTo>
                    <a:pt x="21946" y="4914"/>
                  </a:lnTo>
                  <a:close/>
                </a:path>
              </a:pathLst>
            </a:custGeom>
            <a:solidFill>
              <a:srgbClr val="D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78711" y="90303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6" y="10972"/>
                  </a:moveTo>
                  <a:lnTo>
                    <a:pt x="21946" y="17030"/>
                  </a:lnTo>
                  <a:lnTo>
                    <a:pt x="17032" y="21945"/>
                  </a:lnTo>
                  <a:lnTo>
                    <a:pt x="10975" y="21945"/>
                  </a:lnTo>
                  <a:lnTo>
                    <a:pt x="4917" y="21945"/>
                  </a:lnTo>
                  <a:lnTo>
                    <a:pt x="0" y="17030"/>
                  </a:lnTo>
                  <a:lnTo>
                    <a:pt x="0" y="10972"/>
                  </a:lnTo>
                  <a:lnTo>
                    <a:pt x="0" y="4914"/>
                  </a:lnTo>
                  <a:lnTo>
                    <a:pt x="4917" y="0"/>
                  </a:lnTo>
                  <a:lnTo>
                    <a:pt x="10975" y="0"/>
                  </a:lnTo>
                  <a:lnTo>
                    <a:pt x="17032" y="0"/>
                  </a:lnTo>
                  <a:lnTo>
                    <a:pt x="21946" y="4914"/>
                  </a:lnTo>
                  <a:lnTo>
                    <a:pt x="21946" y="10972"/>
                  </a:lnTo>
                  <a:close/>
                </a:path>
              </a:pathLst>
            </a:custGeom>
            <a:ln w="3428">
              <a:solidFill>
                <a:srgbClr val="D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2628658" y="592708"/>
            <a:ext cx="25400" cy="25400"/>
            <a:chOff x="2628658" y="592708"/>
            <a:chExt cx="25400" cy="25400"/>
          </a:xfrm>
        </p:grpSpPr>
        <p:sp>
          <p:nvSpPr>
            <p:cNvPr id="71" name="object 71"/>
            <p:cNvSpPr/>
            <p:nvPr/>
          </p:nvSpPr>
          <p:spPr>
            <a:xfrm>
              <a:off x="2630373" y="59442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0" y="0"/>
                  </a:moveTo>
                  <a:lnTo>
                    <a:pt x="4914" y="0"/>
                  </a:lnTo>
                  <a:lnTo>
                    <a:pt x="0" y="4914"/>
                  </a:lnTo>
                  <a:lnTo>
                    <a:pt x="0" y="17030"/>
                  </a:lnTo>
                  <a:lnTo>
                    <a:pt x="4914" y="21945"/>
                  </a:lnTo>
                  <a:lnTo>
                    <a:pt x="17030" y="21945"/>
                  </a:lnTo>
                  <a:lnTo>
                    <a:pt x="21945" y="17030"/>
                  </a:lnTo>
                  <a:lnTo>
                    <a:pt x="21945" y="4914"/>
                  </a:lnTo>
                  <a:close/>
                </a:path>
              </a:pathLst>
            </a:custGeom>
            <a:solidFill>
              <a:srgbClr val="D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630373" y="59442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5" y="10972"/>
                  </a:moveTo>
                  <a:lnTo>
                    <a:pt x="21945" y="17030"/>
                  </a:lnTo>
                  <a:lnTo>
                    <a:pt x="17030" y="21945"/>
                  </a:lnTo>
                  <a:lnTo>
                    <a:pt x="10972" y="21945"/>
                  </a:lnTo>
                  <a:lnTo>
                    <a:pt x="4914" y="21945"/>
                  </a:lnTo>
                  <a:lnTo>
                    <a:pt x="0" y="17030"/>
                  </a:lnTo>
                  <a:lnTo>
                    <a:pt x="0" y="10972"/>
                  </a:lnTo>
                  <a:lnTo>
                    <a:pt x="0" y="4914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30" y="0"/>
                  </a:lnTo>
                  <a:lnTo>
                    <a:pt x="21945" y="4914"/>
                  </a:lnTo>
                  <a:lnTo>
                    <a:pt x="21945" y="10972"/>
                  </a:lnTo>
                  <a:close/>
                </a:path>
              </a:pathLst>
            </a:custGeom>
            <a:ln w="3428">
              <a:solidFill>
                <a:srgbClr val="D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1359928" y="592708"/>
            <a:ext cx="25400" cy="25400"/>
            <a:chOff x="1359928" y="592708"/>
            <a:chExt cx="25400" cy="25400"/>
          </a:xfrm>
        </p:grpSpPr>
        <p:sp>
          <p:nvSpPr>
            <p:cNvPr id="74" name="object 74"/>
            <p:cNvSpPr/>
            <p:nvPr/>
          </p:nvSpPr>
          <p:spPr>
            <a:xfrm>
              <a:off x="1361643" y="59442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0" y="0"/>
                  </a:moveTo>
                  <a:lnTo>
                    <a:pt x="4914" y="0"/>
                  </a:lnTo>
                  <a:lnTo>
                    <a:pt x="0" y="4914"/>
                  </a:lnTo>
                  <a:lnTo>
                    <a:pt x="0" y="17030"/>
                  </a:lnTo>
                  <a:lnTo>
                    <a:pt x="4914" y="21945"/>
                  </a:lnTo>
                  <a:lnTo>
                    <a:pt x="17030" y="21945"/>
                  </a:lnTo>
                  <a:lnTo>
                    <a:pt x="21945" y="17030"/>
                  </a:lnTo>
                  <a:lnTo>
                    <a:pt x="21945" y="4914"/>
                  </a:lnTo>
                  <a:close/>
                </a:path>
              </a:pathLst>
            </a:custGeom>
            <a:solidFill>
              <a:srgbClr val="D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361643" y="59442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5" y="10972"/>
                  </a:moveTo>
                  <a:lnTo>
                    <a:pt x="21945" y="17030"/>
                  </a:lnTo>
                  <a:lnTo>
                    <a:pt x="17030" y="21945"/>
                  </a:lnTo>
                  <a:lnTo>
                    <a:pt x="10972" y="21945"/>
                  </a:lnTo>
                  <a:lnTo>
                    <a:pt x="4914" y="21945"/>
                  </a:lnTo>
                  <a:lnTo>
                    <a:pt x="0" y="17030"/>
                  </a:lnTo>
                  <a:lnTo>
                    <a:pt x="0" y="10972"/>
                  </a:lnTo>
                  <a:lnTo>
                    <a:pt x="0" y="4914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30" y="0"/>
                  </a:lnTo>
                  <a:lnTo>
                    <a:pt x="21945" y="4914"/>
                  </a:lnTo>
                  <a:lnTo>
                    <a:pt x="21945" y="10972"/>
                  </a:lnTo>
                  <a:close/>
                </a:path>
              </a:pathLst>
            </a:custGeom>
            <a:ln w="3428">
              <a:solidFill>
                <a:srgbClr val="D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1359928" y="1209928"/>
            <a:ext cx="25400" cy="25400"/>
            <a:chOff x="1359928" y="1209928"/>
            <a:chExt cx="25400" cy="25400"/>
          </a:xfrm>
        </p:grpSpPr>
        <p:sp>
          <p:nvSpPr>
            <p:cNvPr id="77" name="object 77"/>
            <p:cNvSpPr/>
            <p:nvPr/>
          </p:nvSpPr>
          <p:spPr>
            <a:xfrm>
              <a:off x="1361643" y="121164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0" y="0"/>
                  </a:moveTo>
                  <a:lnTo>
                    <a:pt x="4914" y="0"/>
                  </a:lnTo>
                  <a:lnTo>
                    <a:pt x="0" y="4914"/>
                  </a:lnTo>
                  <a:lnTo>
                    <a:pt x="0" y="17029"/>
                  </a:lnTo>
                  <a:lnTo>
                    <a:pt x="4914" y="21946"/>
                  </a:lnTo>
                  <a:lnTo>
                    <a:pt x="17030" y="21946"/>
                  </a:lnTo>
                  <a:lnTo>
                    <a:pt x="21945" y="17029"/>
                  </a:lnTo>
                  <a:lnTo>
                    <a:pt x="21945" y="4914"/>
                  </a:lnTo>
                  <a:close/>
                </a:path>
              </a:pathLst>
            </a:custGeom>
            <a:solidFill>
              <a:srgbClr val="D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361643" y="121164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5" y="10971"/>
                  </a:moveTo>
                  <a:lnTo>
                    <a:pt x="21945" y="17029"/>
                  </a:lnTo>
                  <a:lnTo>
                    <a:pt x="17030" y="21946"/>
                  </a:lnTo>
                  <a:lnTo>
                    <a:pt x="10972" y="21946"/>
                  </a:lnTo>
                  <a:lnTo>
                    <a:pt x="4914" y="21946"/>
                  </a:lnTo>
                  <a:lnTo>
                    <a:pt x="0" y="17029"/>
                  </a:lnTo>
                  <a:lnTo>
                    <a:pt x="0" y="10971"/>
                  </a:lnTo>
                  <a:lnTo>
                    <a:pt x="0" y="4914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30" y="0"/>
                  </a:lnTo>
                  <a:lnTo>
                    <a:pt x="21945" y="4914"/>
                  </a:lnTo>
                  <a:lnTo>
                    <a:pt x="21945" y="10971"/>
                  </a:lnTo>
                  <a:close/>
                </a:path>
              </a:pathLst>
            </a:custGeom>
            <a:ln w="3428">
              <a:solidFill>
                <a:srgbClr val="D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/>
          <p:nvPr/>
        </p:nvSpPr>
        <p:spPr>
          <a:xfrm>
            <a:off x="3616210" y="1211301"/>
            <a:ext cx="104012" cy="139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077068" y="490753"/>
            <a:ext cx="77495" cy="1296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1" name="object 81"/>
          <p:cNvGrpSpPr/>
          <p:nvPr/>
        </p:nvGrpSpPr>
        <p:grpSpPr>
          <a:xfrm>
            <a:off x="3906989" y="967154"/>
            <a:ext cx="151765" cy="31115"/>
            <a:chOff x="3906989" y="967154"/>
            <a:chExt cx="151765" cy="31115"/>
          </a:xfrm>
        </p:grpSpPr>
        <p:sp>
          <p:nvSpPr>
            <p:cNvPr id="82" name="object 82"/>
            <p:cNvSpPr/>
            <p:nvPr/>
          </p:nvSpPr>
          <p:spPr>
            <a:xfrm>
              <a:off x="3909543" y="979843"/>
              <a:ext cx="147320" cy="4445"/>
            </a:xfrm>
            <a:custGeom>
              <a:avLst/>
              <a:gdLst/>
              <a:ahLst/>
              <a:cxnLst/>
              <a:rect l="l" t="t" r="r" b="b"/>
              <a:pathLst>
                <a:path w="147320" h="4444">
                  <a:moveTo>
                    <a:pt x="0" y="4332"/>
                  </a:moveTo>
                  <a:lnTo>
                    <a:pt x="147293" y="0"/>
                  </a:lnTo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908704" y="968868"/>
              <a:ext cx="55244" cy="27940"/>
            </a:xfrm>
            <a:custGeom>
              <a:avLst/>
              <a:gdLst/>
              <a:ahLst/>
              <a:cxnLst/>
              <a:rect l="l" t="t" r="r" b="b"/>
              <a:pathLst>
                <a:path w="55245" h="27940">
                  <a:moveTo>
                    <a:pt x="54406" y="0"/>
                  </a:moveTo>
                  <a:lnTo>
                    <a:pt x="0" y="15547"/>
                  </a:lnTo>
                  <a:lnTo>
                    <a:pt x="54863" y="27431"/>
                  </a:lnTo>
                  <a:lnTo>
                    <a:pt x="544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908704" y="968868"/>
              <a:ext cx="55244" cy="27940"/>
            </a:xfrm>
            <a:custGeom>
              <a:avLst/>
              <a:gdLst/>
              <a:ahLst/>
              <a:cxnLst/>
              <a:rect l="l" t="t" r="r" b="b"/>
              <a:pathLst>
                <a:path w="55245" h="27940">
                  <a:moveTo>
                    <a:pt x="54406" y="0"/>
                  </a:moveTo>
                  <a:lnTo>
                    <a:pt x="0" y="15547"/>
                  </a:lnTo>
                  <a:lnTo>
                    <a:pt x="54863" y="27431"/>
                  </a:lnTo>
                  <a:lnTo>
                    <a:pt x="54406" y="0"/>
                  </a:lnTo>
                  <a:close/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3748227" y="1470522"/>
            <a:ext cx="298450" cy="234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700" spc="5" dirty="0">
                <a:latin typeface="LM Sans 12"/>
                <a:cs typeface="LM Sans 12"/>
              </a:rPr>
              <a:t>V</a:t>
            </a:r>
            <a:r>
              <a:rPr sz="675" spc="7" baseline="-12345" dirty="0">
                <a:latin typeface="LM Sans 8"/>
                <a:cs typeface="LM Sans 8"/>
              </a:rPr>
              <a:t>i</a:t>
            </a:r>
            <a:r>
              <a:rPr sz="675" spc="-67" baseline="-12345" dirty="0">
                <a:latin typeface="LM Sans 8"/>
                <a:cs typeface="LM Sans 8"/>
              </a:rPr>
              <a:t> </a:t>
            </a:r>
            <a:r>
              <a:rPr sz="700" spc="5" dirty="0">
                <a:latin typeface="LM Roman 12"/>
                <a:cs typeface="LM Roman 12"/>
              </a:rPr>
              <a:t>(</a:t>
            </a:r>
            <a:r>
              <a:rPr sz="700" spc="5" dirty="0">
                <a:latin typeface="LM Sans 12"/>
                <a:cs typeface="LM Sans 12"/>
              </a:rPr>
              <a:t>V</a:t>
            </a:r>
            <a:r>
              <a:rPr sz="700" spc="5" dirty="0">
                <a:latin typeface="LM Roman 12"/>
                <a:cs typeface="LM Roman 12"/>
              </a:rPr>
              <a:t>)</a:t>
            </a:r>
            <a:endParaRPr sz="700">
              <a:latin typeface="LM Roman 12"/>
              <a:cs typeface="LM Roman 12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979501" y="1470522"/>
            <a:ext cx="11938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Arial"/>
                <a:cs typeface="Arial"/>
              </a:rPr>
              <a:t>−5</a:t>
            </a:r>
            <a:endParaRPr sz="65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715751" y="1470522"/>
            <a:ext cx="71755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Arial"/>
                <a:cs typeface="Arial"/>
              </a:rPr>
              <a:t>5</a:t>
            </a:r>
            <a:endParaRPr sz="65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530246" y="840078"/>
            <a:ext cx="167005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00" spc="10" dirty="0">
                <a:latin typeface="LM Sans 12"/>
                <a:cs typeface="LM Sans 12"/>
              </a:rPr>
              <a:t>V</a:t>
            </a:r>
            <a:r>
              <a:rPr sz="675" spc="15" baseline="-12345" dirty="0">
                <a:latin typeface="LM Sans 8"/>
                <a:cs typeface="LM Sans 8"/>
              </a:rPr>
              <a:t>o</a:t>
            </a:r>
            <a:endParaRPr sz="675" baseline="-12345">
              <a:latin typeface="LM Sans 8"/>
              <a:cs typeface="LM Sans 8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496975" y="835506"/>
            <a:ext cx="150495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00" spc="5" dirty="0">
                <a:latin typeface="LM Sans 12"/>
                <a:cs typeface="LM Sans 12"/>
              </a:rPr>
              <a:t>V</a:t>
            </a:r>
            <a:r>
              <a:rPr sz="675" spc="7" baseline="-12345" dirty="0">
                <a:latin typeface="LM Sans 8"/>
                <a:cs typeface="LM Sans 8"/>
              </a:rPr>
              <a:t>i</a:t>
            </a:r>
            <a:endParaRPr sz="675" baseline="-12345">
              <a:latin typeface="LM Sans 8"/>
              <a:cs typeface="LM Sans 8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007211" y="909571"/>
            <a:ext cx="27178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00" spc="10" dirty="0">
                <a:latin typeface="LM Sans 12"/>
                <a:cs typeface="LM Sans 12"/>
              </a:rPr>
              <a:t>A</a:t>
            </a:r>
            <a:r>
              <a:rPr sz="675" spc="15" baseline="-12345" dirty="0">
                <a:latin typeface="LM Sans 8"/>
                <a:cs typeface="LM Sans 8"/>
              </a:rPr>
              <a:t>V</a:t>
            </a:r>
            <a:r>
              <a:rPr sz="675" spc="-60" baseline="-12345" dirty="0">
                <a:latin typeface="LM Sans 8"/>
                <a:cs typeface="LM Sans 8"/>
              </a:rPr>
              <a:t> </a:t>
            </a:r>
            <a:r>
              <a:rPr sz="700" spc="5" dirty="0">
                <a:latin typeface="LM Sans 12"/>
                <a:cs typeface="LM Sans 12"/>
              </a:rPr>
              <a:t>V</a:t>
            </a:r>
            <a:r>
              <a:rPr sz="675" spc="7" baseline="-12345" dirty="0">
                <a:latin typeface="LM Sans 8"/>
                <a:cs typeface="LM Sans 8"/>
              </a:rPr>
              <a:t>i</a:t>
            </a:r>
            <a:endParaRPr sz="675" baseline="-12345">
              <a:latin typeface="LM Sans 8"/>
              <a:cs typeface="LM Sans 8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223923" y="627935"/>
            <a:ext cx="16637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00" spc="10" dirty="0">
                <a:latin typeface="LM Sans 12"/>
                <a:cs typeface="LM Sans 12"/>
              </a:rPr>
              <a:t>R</a:t>
            </a:r>
            <a:r>
              <a:rPr sz="675" spc="15" baseline="-12345" dirty="0">
                <a:latin typeface="LM Sans 8"/>
                <a:cs typeface="LM Sans 8"/>
              </a:rPr>
              <a:t>o</a:t>
            </a:r>
            <a:endParaRPr sz="675" baseline="-12345">
              <a:latin typeface="LM Sans 8"/>
              <a:cs typeface="LM Sans 8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46000" y="1085135"/>
            <a:ext cx="28321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00" i="1" spc="45" dirty="0">
                <a:latin typeface="Arial"/>
                <a:cs typeface="Arial"/>
              </a:rPr>
              <a:t>−</a:t>
            </a:r>
            <a:r>
              <a:rPr sz="700" spc="45" dirty="0">
                <a:latin typeface="LM Sans 12"/>
                <a:cs typeface="LM Sans 12"/>
              </a:rPr>
              <a:t>V</a:t>
            </a:r>
            <a:r>
              <a:rPr sz="675" spc="67" baseline="-12345" dirty="0">
                <a:latin typeface="LM Sans 8"/>
                <a:cs typeface="LM Sans 8"/>
              </a:rPr>
              <a:t>EE</a:t>
            </a:r>
            <a:endParaRPr sz="675" baseline="-12345">
              <a:latin typeface="LM Sans 8"/>
              <a:cs typeface="LM Sans 8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359916" y="1129217"/>
            <a:ext cx="381635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68300" algn="l"/>
              </a:tabLst>
            </a:pPr>
            <a:r>
              <a:rPr sz="4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46000" y="618791"/>
            <a:ext cx="21717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050" spc="15" baseline="7936" dirty="0">
                <a:latin typeface="LM Sans 12"/>
                <a:cs typeface="LM Sans 12"/>
              </a:rPr>
              <a:t>V</a:t>
            </a:r>
            <a:r>
              <a:rPr sz="450" spc="10" dirty="0">
                <a:latin typeface="LM Sans 8"/>
                <a:cs typeface="LM Sans 8"/>
              </a:rPr>
              <a:t>CC</a:t>
            </a:r>
            <a:endParaRPr sz="450">
              <a:latin typeface="LM Sans 8"/>
              <a:cs typeface="LM Sans 8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711861" y="938831"/>
            <a:ext cx="149225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00" spc="5" dirty="0">
                <a:latin typeface="LM Sans 12"/>
                <a:cs typeface="LM Sans 12"/>
              </a:rPr>
              <a:t>R</a:t>
            </a:r>
            <a:r>
              <a:rPr sz="675" spc="7" baseline="-12345" dirty="0">
                <a:latin typeface="LM Sans 8"/>
                <a:cs typeface="LM Sans 8"/>
              </a:rPr>
              <a:t>i</a:t>
            </a:r>
            <a:endParaRPr sz="675" baseline="-12345">
              <a:latin typeface="LM Sans 8"/>
              <a:cs typeface="LM Sans 8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331471" y="447799"/>
            <a:ext cx="14605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050" spc="7" baseline="7936" dirty="0">
                <a:latin typeface="LM Sans 12"/>
                <a:cs typeface="LM Sans 12"/>
              </a:rPr>
              <a:t>i</a:t>
            </a:r>
            <a:r>
              <a:rPr sz="450" spc="5" dirty="0">
                <a:latin typeface="LM Sans 8"/>
                <a:cs typeface="LM Sans 8"/>
              </a:rPr>
              <a:t>in</a:t>
            </a:r>
            <a:endParaRPr sz="450">
              <a:latin typeface="LM Sans 8"/>
              <a:cs typeface="LM Sans 8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935120" y="413051"/>
            <a:ext cx="213995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050" spc="7" baseline="7936" dirty="0">
                <a:latin typeface="LM Sans 12"/>
                <a:cs typeface="LM Sans 12"/>
              </a:rPr>
              <a:t>V</a:t>
            </a:r>
            <a:r>
              <a:rPr sz="450" spc="5" dirty="0">
                <a:latin typeface="LM Sans 8"/>
                <a:cs typeface="LM Sans 8"/>
              </a:rPr>
              <a:t>sat</a:t>
            </a:r>
            <a:endParaRPr sz="450">
              <a:latin typeface="LM Sans 8"/>
              <a:cs typeface="LM Sans 8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925976" y="1313735"/>
            <a:ext cx="285115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050" i="1" spc="52" baseline="7936" dirty="0">
                <a:latin typeface="Arial"/>
                <a:cs typeface="Arial"/>
              </a:rPr>
              <a:t>−</a:t>
            </a:r>
            <a:r>
              <a:rPr sz="1050" spc="52" baseline="7936" dirty="0">
                <a:latin typeface="LM Sans 12"/>
                <a:cs typeface="LM Sans 12"/>
              </a:rPr>
              <a:t>V</a:t>
            </a:r>
            <a:r>
              <a:rPr sz="450" spc="35" dirty="0">
                <a:latin typeface="LM Sans 8"/>
                <a:cs typeface="LM Sans 8"/>
              </a:rPr>
              <a:t>sat</a:t>
            </a:r>
            <a:endParaRPr sz="450">
              <a:latin typeface="LM Sans 8"/>
              <a:cs typeface="LM Sans 8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801147" y="789570"/>
            <a:ext cx="123825" cy="2641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85"/>
              </a:lnSpc>
            </a:pPr>
            <a:r>
              <a:rPr sz="700" spc="10" dirty="0">
                <a:latin typeface="LM Sans 12"/>
                <a:cs typeface="LM Sans 12"/>
              </a:rPr>
              <a:t>V</a:t>
            </a:r>
            <a:r>
              <a:rPr sz="675" spc="15" baseline="-12345" dirty="0">
                <a:latin typeface="LM Sans 8"/>
                <a:cs typeface="LM Sans 8"/>
              </a:rPr>
              <a:t>o</a:t>
            </a:r>
            <a:r>
              <a:rPr sz="675" spc="-97" baseline="-12345" dirty="0">
                <a:latin typeface="LM Sans 8"/>
                <a:cs typeface="LM Sans 8"/>
              </a:rPr>
              <a:t> </a:t>
            </a:r>
            <a:r>
              <a:rPr sz="700" spc="5" dirty="0">
                <a:latin typeface="LM Roman 12"/>
                <a:cs typeface="LM Roman 12"/>
              </a:rPr>
              <a:t>(</a:t>
            </a:r>
            <a:r>
              <a:rPr sz="700" spc="5" dirty="0">
                <a:latin typeface="LM Sans 12"/>
                <a:cs typeface="LM Sans 12"/>
              </a:rPr>
              <a:t>V</a:t>
            </a:r>
            <a:r>
              <a:rPr sz="700" spc="5" dirty="0">
                <a:latin typeface="LM Roman 12"/>
                <a:cs typeface="LM Roman 12"/>
              </a:rPr>
              <a:t>)</a:t>
            </a:r>
            <a:endParaRPr sz="700">
              <a:latin typeface="LM Roman 12"/>
              <a:cs typeface="LM Roman 12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21894" y="1596961"/>
            <a:ext cx="3329304" cy="34226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85"/>
              </a:spcBef>
            </a:pP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In the </a:t>
            </a:r>
            <a:r>
              <a:rPr sz="800" spc="-10" dirty="0">
                <a:solidFill>
                  <a:srgbClr val="111187"/>
                </a:solidFill>
                <a:latin typeface="LM Sans 8"/>
                <a:cs typeface="LM Sans 8"/>
              </a:rPr>
              <a:t>linear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region,</a:t>
            </a:r>
            <a:endParaRPr sz="800" dirty="0">
              <a:latin typeface="LM Sans 8"/>
              <a:cs typeface="LM Sans 8"/>
            </a:endParaRPr>
          </a:p>
          <a:p>
            <a:pPr marL="173990">
              <a:lnSpc>
                <a:spcPct val="100000"/>
              </a:lnSpc>
              <a:spcBef>
                <a:spcPts val="285"/>
              </a:spcBef>
            </a:pPr>
            <a:r>
              <a:rPr sz="800" spc="-5" dirty="0">
                <a:solidFill>
                  <a:srgbClr val="111187"/>
                </a:solidFill>
                <a:latin typeface="LM Mono 8"/>
                <a:cs typeface="LM Mono 8"/>
              </a:rPr>
              <a:t>*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V</a:t>
            </a:r>
            <a:r>
              <a:rPr sz="900" i="1" spc="-7" baseline="-9259" dirty="0">
                <a:solidFill>
                  <a:srgbClr val="111187"/>
                </a:solidFill>
                <a:latin typeface="LM Sans 8"/>
                <a:cs typeface="LM Sans 8"/>
              </a:rPr>
              <a:t>o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=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A</a:t>
            </a:r>
            <a:r>
              <a:rPr sz="900" i="1" spc="-7" baseline="-13888" dirty="0">
                <a:solidFill>
                  <a:srgbClr val="111187"/>
                </a:solidFill>
                <a:latin typeface="LM Sans 8"/>
                <a:cs typeface="LM Sans 8"/>
              </a:rPr>
              <a:t>V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(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V</a:t>
            </a:r>
            <a:r>
              <a:rPr sz="900" spc="-7" baseline="-9259" dirty="0">
                <a:solidFill>
                  <a:srgbClr val="111187"/>
                </a:solidFill>
                <a:latin typeface="LM Sans 8"/>
                <a:cs typeface="LM Sans 8"/>
              </a:rPr>
              <a:t>+ </a:t>
            </a:r>
            <a:r>
              <a:rPr sz="800" i="1" spc="-15" dirty="0">
                <a:solidFill>
                  <a:srgbClr val="111187"/>
                </a:solidFill>
                <a:latin typeface="DejaVu Sans"/>
                <a:cs typeface="DejaVu Sans"/>
              </a:rPr>
              <a:t>− </a:t>
            </a:r>
            <a:r>
              <a:rPr sz="800" i="1" spc="75" dirty="0">
                <a:solidFill>
                  <a:srgbClr val="111187"/>
                </a:solidFill>
                <a:latin typeface="LM Sans 8"/>
                <a:cs typeface="LM Sans 8"/>
              </a:rPr>
              <a:t>V</a:t>
            </a:r>
            <a:r>
              <a:rPr sz="900" i="1" spc="112" baseline="-9259" dirty="0">
                <a:solidFill>
                  <a:srgbClr val="111187"/>
                </a:solidFill>
                <a:latin typeface="Trebuchet MS"/>
                <a:cs typeface="Trebuchet MS"/>
              </a:rPr>
              <a:t>−</a:t>
            </a:r>
            <a:r>
              <a:rPr sz="800" spc="75" dirty="0">
                <a:solidFill>
                  <a:srgbClr val="111187"/>
                </a:solidFill>
                <a:latin typeface="LM Sans 8"/>
                <a:cs typeface="LM Sans 8"/>
              </a:rPr>
              <a:t>),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i.e.,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V</a:t>
            </a:r>
            <a:r>
              <a:rPr sz="900" spc="-7" baseline="-9259" dirty="0">
                <a:solidFill>
                  <a:srgbClr val="111187"/>
                </a:solidFill>
                <a:latin typeface="LM Sans 8"/>
                <a:cs typeface="LM Sans 8"/>
              </a:rPr>
              <a:t>+ </a:t>
            </a:r>
            <a:r>
              <a:rPr sz="800" i="1" spc="-15" dirty="0">
                <a:solidFill>
                  <a:srgbClr val="111187"/>
                </a:solidFill>
                <a:latin typeface="DejaVu Sans"/>
                <a:cs typeface="DejaVu Sans"/>
              </a:rPr>
              <a:t>− </a:t>
            </a:r>
            <a:r>
              <a:rPr sz="800" i="1" spc="125" dirty="0">
                <a:solidFill>
                  <a:srgbClr val="111187"/>
                </a:solidFill>
                <a:latin typeface="LM Sans 8"/>
                <a:cs typeface="LM Sans 8"/>
              </a:rPr>
              <a:t>V</a:t>
            </a:r>
            <a:r>
              <a:rPr sz="900" i="1" spc="187" baseline="-9259" dirty="0">
                <a:solidFill>
                  <a:srgbClr val="111187"/>
                </a:solidFill>
                <a:latin typeface="Trebuchet MS"/>
                <a:cs typeface="Trebuchet MS"/>
              </a:rPr>
              <a:t>−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=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V</a:t>
            </a:r>
            <a:r>
              <a:rPr sz="900" i="1" spc="-7" baseline="-9259" dirty="0">
                <a:solidFill>
                  <a:srgbClr val="111187"/>
                </a:solidFill>
                <a:latin typeface="LM Sans 8"/>
                <a:cs typeface="LM Sans 8"/>
              </a:rPr>
              <a:t>o </a:t>
            </a:r>
            <a:r>
              <a:rPr sz="800" i="1" spc="15" dirty="0">
                <a:solidFill>
                  <a:srgbClr val="111187"/>
                </a:solidFill>
                <a:latin typeface="Verdana"/>
                <a:cs typeface="Verdana"/>
              </a:rPr>
              <a:t>/</a:t>
            </a:r>
            <a:r>
              <a:rPr sz="800" i="1" spc="15" dirty="0">
                <a:solidFill>
                  <a:srgbClr val="111187"/>
                </a:solidFill>
                <a:latin typeface="LM Sans 8"/>
                <a:cs typeface="LM Sans 8"/>
              </a:rPr>
              <a:t>A</a:t>
            </a:r>
            <a:r>
              <a:rPr sz="900" i="1" spc="22" baseline="-13888" dirty="0">
                <a:solidFill>
                  <a:srgbClr val="111187"/>
                </a:solidFill>
                <a:latin typeface="LM Sans 8"/>
                <a:cs typeface="LM Sans 8"/>
              </a:rPr>
              <a:t>V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, which is very</a:t>
            </a:r>
            <a:r>
              <a:rPr sz="800" spc="-130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small</a:t>
            </a:r>
            <a:endParaRPr sz="800" dirty="0">
              <a:latin typeface="LM Sans 8"/>
              <a:cs typeface="LM Sans 8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756450" y="2499207"/>
            <a:ext cx="376555" cy="172720"/>
            <a:chOff x="756450" y="2499207"/>
            <a:chExt cx="376555" cy="172720"/>
          </a:xfrm>
        </p:grpSpPr>
        <p:sp>
          <p:nvSpPr>
            <p:cNvPr id="102" name="object 102"/>
            <p:cNvSpPr/>
            <p:nvPr/>
          </p:nvSpPr>
          <p:spPr>
            <a:xfrm>
              <a:off x="756450" y="2501734"/>
              <a:ext cx="376555" cy="0"/>
            </a:xfrm>
            <a:custGeom>
              <a:avLst/>
              <a:gdLst/>
              <a:ahLst/>
              <a:cxnLst/>
              <a:rect l="l" t="t" r="r" b="b"/>
              <a:pathLst>
                <a:path w="376555">
                  <a:moveTo>
                    <a:pt x="0" y="0"/>
                  </a:moveTo>
                  <a:lnTo>
                    <a:pt x="376085" y="0"/>
                  </a:lnTo>
                </a:path>
              </a:pathLst>
            </a:custGeom>
            <a:ln w="5054">
              <a:solidFill>
                <a:srgbClr val="111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58977" y="2501734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167500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111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130007" y="2501734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167500"/>
                  </a:moveTo>
                  <a:lnTo>
                    <a:pt x="0" y="0"/>
                  </a:lnTo>
                </a:path>
              </a:pathLst>
            </a:custGeom>
            <a:ln w="5054">
              <a:solidFill>
                <a:srgbClr val="111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56450" y="2669235"/>
              <a:ext cx="376555" cy="0"/>
            </a:xfrm>
            <a:custGeom>
              <a:avLst/>
              <a:gdLst/>
              <a:ahLst/>
              <a:cxnLst/>
              <a:rect l="l" t="t" r="r" b="b"/>
              <a:pathLst>
                <a:path w="376555">
                  <a:moveTo>
                    <a:pt x="0" y="0"/>
                  </a:moveTo>
                  <a:lnTo>
                    <a:pt x="376085" y="0"/>
                  </a:lnTo>
                </a:path>
              </a:pathLst>
            </a:custGeom>
            <a:ln w="5054">
              <a:solidFill>
                <a:srgbClr val="111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334594" y="1988793"/>
            <a:ext cx="3457575" cy="891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8130">
              <a:lnSpc>
                <a:spcPct val="100000"/>
              </a:lnSpc>
              <a:spcBef>
                <a:spcPts val="95"/>
              </a:spcBef>
            </a:pPr>
            <a:r>
              <a:rPr sz="800" i="1" spc="175" dirty="0">
                <a:solidFill>
                  <a:srgbClr val="111187"/>
                </a:solidFill>
                <a:latin typeface="DejaVu Sans"/>
                <a:cs typeface="DejaVu Sans"/>
              </a:rPr>
              <a:t>→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V</a:t>
            </a:r>
            <a:r>
              <a:rPr sz="900" spc="-7" baseline="-9259" dirty="0">
                <a:solidFill>
                  <a:srgbClr val="111187"/>
                </a:solidFill>
                <a:latin typeface="LM Sans 8"/>
                <a:cs typeface="LM Sans 8"/>
              </a:rPr>
              <a:t>+ </a:t>
            </a:r>
            <a:r>
              <a:rPr sz="800" i="1" spc="-15" dirty="0">
                <a:solidFill>
                  <a:srgbClr val="111187"/>
                </a:solidFill>
                <a:latin typeface="DejaVu Sans"/>
                <a:cs typeface="DejaVu Sans"/>
              </a:rPr>
              <a:t>≈</a:t>
            </a:r>
            <a:r>
              <a:rPr sz="800" i="1" dirty="0">
                <a:solidFill>
                  <a:srgbClr val="111187"/>
                </a:solidFill>
                <a:latin typeface="DejaVu Sans"/>
                <a:cs typeface="DejaVu Sans"/>
              </a:rPr>
              <a:t> </a:t>
            </a:r>
            <a:r>
              <a:rPr sz="800" i="1" spc="125" dirty="0">
                <a:solidFill>
                  <a:srgbClr val="111187"/>
                </a:solidFill>
                <a:latin typeface="LM Sans 8"/>
                <a:cs typeface="LM Sans 8"/>
              </a:rPr>
              <a:t>V</a:t>
            </a:r>
            <a:r>
              <a:rPr sz="900" i="1" spc="187" baseline="-9259" dirty="0">
                <a:solidFill>
                  <a:srgbClr val="111187"/>
                </a:solidFill>
                <a:latin typeface="Trebuchet MS"/>
                <a:cs typeface="Trebuchet MS"/>
              </a:rPr>
              <a:t>−</a:t>
            </a:r>
            <a:endParaRPr sz="900" baseline="-9259" dirty="0">
              <a:latin typeface="Trebuchet MS"/>
              <a:cs typeface="Trebuchet MS"/>
            </a:endParaRPr>
          </a:p>
          <a:p>
            <a:pPr marL="278130" marR="68580" indent="-117475">
              <a:lnSpc>
                <a:spcPts val="950"/>
              </a:lnSpc>
              <a:spcBef>
                <a:spcPts val="660"/>
              </a:spcBef>
            </a:pPr>
            <a:r>
              <a:rPr sz="800" spc="-5" dirty="0">
                <a:solidFill>
                  <a:srgbClr val="111187"/>
                </a:solidFill>
                <a:latin typeface="LM Mono 8"/>
                <a:cs typeface="LM Mono 8"/>
              </a:rPr>
              <a:t>*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Since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R</a:t>
            </a:r>
            <a:r>
              <a:rPr sz="900" i="1" spc="-7" baseline="-13888" dirty="0">
                <a:solidFill>
                  <a:srgbClr val="111187"/>
                </a:solidFill>
                <a:latin typeface="LM Sans 8"/>
                <a:cs typeface="LM Sans 8"/>
              </a:rPr>
              <a:t>i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is typically much </a:t>
            </a:r>
            <a:r>
              <a:rPr sz="800" spc="-10" dirty="0">
                <a:solidFill>
                  <a:srgbClr val="111187"/>
                </a:solidFill>
                <a:latin typeface="LM Sans 8"/>
                <a:cs typeface="LM Sans 8"/>
              </a:rPr>
              <a:t>larger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than other resistances in the circuit,  </a:t>
            </a:r>
            <a:r>
              <a:rPr sz="800" spc="-15" dirty="0">
                <a:solidFill>
                  <a:srgbClr val="111187"/>
                </a:solidFill>
                <a:latin typeface="LM Sans 8"/>
                <a:cs typeface="LM Sans 8"/>
              </a:rPr>
              <a:t>we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can assume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R</a:t>
            </a:r>
            <a:r>
              <a:rPr sz="900" i="1" spc="-7" baseline="-13888" dirty="0">
                <a:solidFill>
                  <a:srgbClr val="111187"/>
                </a:solidFill>
                <a:latin typeface="LM Sans 8"/>
                <a:cs typeface="LM Sans 8"/>
              </a:rPr>
              <a:t>i </a:t>
            </a:r>
            <a:r>
              <a:rPr sz="800" i="1" spc="175" dirty="0">
                <a:solidFill>
                  <a:srgbClr val="111187"/>
                </a:solidFill>
                <a:latin typeface="DejaVu Sans"/>
                <a:cs typeface="DejaVu Sans"/>
              </a:rPr>
              <a:t>→ </a:t>
            </a:r>
            <a:r>
              <a:rPr sz="800" i="1" spc="180" dirty="0">
                <a:solidFill>
                  <a:srgbClr val="111187"/>
                </a:solidFill>
                <a:latin typeface="DejaVu Sans"/>
                <a:cs typeface="DejaVu Sans"/>
              </a:rPr>
              <a:t>∞</a:t>
            </a:r>
            <a:r>
              <a:rPr sz="800" i="1" spc="-170" dirty="0">
                <a:solidFill>
                  <a:srgbClr val="111187"/>
                </a:solidFill>
                <a:latin typeface="DejaVu Sans"/>
                <a:cs typeface="DejaVu Sans"/>
              </a:rPr>
              <a:t>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.</a:t>
            </a:r>
            <a:endParaRPr sz="800" dirty="0">
              <a:latin typeface="LM Sans 8"/>
              <a:cs typeface="LM Sans 8"/>
            </a:endParaRPr>
          </a:p>
          <a:p>
            <a:pPr marL="278130">
              <a:lnSpc>
                <a:spcPct val="100000"/>
              </a:lnSpc>
              <a:spcBef>
                <a:spcPts val="484"/>
              </a:spcBef>
            </a:pPr>
            <a:r>
              <a:rPr sz="800" i="1" spc="175" dirty="0">
                <a:solidFill>
                  <a:srgbClr val="111187"/>
                </a:solidFill>
                <a:latin typeface="DejaVu Sans"/>
                <a:cs typeface="DejaVu Sans"/>
              </a:rPr>
              <a:t>→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i</a:t>
            </a:r>
            <a:r>
              <a:rPr sz="900" spc="-7" baseline="-13888" dirty="0">
                <a:solidFill>
                  <a:srgbClr val="111187"/>
                </a:solidFill>
                <a:latin typeface="LM Sans 8"/>
                <a:cs typeface="LM Sans 8"/>
              </a:rPr>
              <a:t>in </a:t>
            </a:r>
            <a:r>
              <a:rPr sz="800" i="1" spc="-15" dirty="0">
                <a:solidFill>
                  <a:srgbClr val="111187"/>
                </a:solidFill>
                <a:latin typeface="DejaVu Sans"/>
                <a:cs typeface="DejaVu Sans"/>
              </a:rPr>
              <a:t>≈</a:t>
            </a:r>
            <a:r>
              <a:rPr sz="800" i="1" dirty="0">
                <a:solidFill>
                  <a:srgbClr val="111187"/>
                </a:solidFill>
                <a:latin typeface="DejaVu Sans"/>
                <a:cs typeface="DejaVu Sans"/>
              </a:rPr>
              <a:t>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0</a:t>
            </a:r>
            <a:endParaRPr sz="800" dirty="0">
              <a:latin typeface="LM Sans 8"/>
              <a:cs typeface="LM Sans 8"/>
            </a:endParaRPr>
          </a:p>
          <a:p>
            <a:pPr marL="25400">
              <a:lnSpc>
                <a:spcPct val="100000"/>
              </a:lnSpc>
              <a:spcBef>
                <a:spcPts val="894"/>
              </a:spcBef>
            </a:pP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These </a:t>
            </a:r>
            <a:r>
              <a:rPr sz="800" spc="-20" dirty="0">
                <a:solidFill>
                  <a:srgbClr val="111187"/>
                </a:solidFill>
                <a:latin typeface="LM Sans 8"/>
                <a:cs typeface="LM Sans 8"/>
              </a:rPr>
              <a:t>two </a:t>
            </a:r>
            <a:r>
              <a:rPr sz="800" dirty="0">
                <a:solidFill>
                  <a:srgbClr val="111187"/>
                </a:solidFill>
                <a:latin typeface="LM Sans 8"/>
                <a:cs typeface="LM Sans 8"/>
              </a:rPr>
              <a:t>“golden rules”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enable us to understand several op-amp</a:t>
            </a:r>
            <a:r>
              <a:rPr sz="800" spc="75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circuits.</a:t>
            </a:r>
            <a:endParaRPr sz="800" dirty="0">
              <a:latin typeface="LM Sans 8"/>
              <a:cs typeface="LM Sans 8"/>
            </a:endParaRPr>
          </a:p>
        </p:txBody>
      </p:sp>
      <p:sp>
        <p:nvSpPr>
          <p:cNvPr id="107" name="object 10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spc="-5" dirty="0"/>
              <a:t>M.</a:t>
            </a:r>
            <a:r>
              <a:rPr spc="-80" dirty="0"/>
              <a:t> </a:t>
            </a:r>
            <a:r>
              <a:rPr spc="-5" dirty="0"/>
              <a:t>B.</a:t>
            </a:r>
            <a:r>
              <a:rPr spc="-75" dirty="0"/>
              <a:t> </a:t>
            </a:r>
            <a:r>
              <a:rPr spc="-5" dirty="0"/>
              <a:t>Patil,</a:t>
            </a:r>
            <a:r>
              <a:rPr spc="-65" dirty="0"/>
              <a:t> </a:t>
            </a:r>
            <a:r>
              <a:rPr dirty="0"/>
              <a:t>IIT</a:t>
            </a:r>
            <a:r>
              <a:rPr spc="-80" dirty="0"/>
              <a:t> </a:t>
            </a:r>
            <a:r>
              <a:rPr spc="-5" dirty="0"/>
              <a:t>Bombay</a:t>
            </a:r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60085" cy="215265"/>
          </a:xfrm>
          <a:custGeom>
            <a:avLst/>
            <a:gdLst/>
            <a:ahLst/>
            <a:cxnLst/>
            <a:rect l="l" t="t" r="r" b="b"/>
            <a:pathLst>
              <a:path w="5760085" h="215265">
                <a:moveTo>
                  <a:pt x="5759996" y="0"/>
                </a:moveTo>
                <a:lnTo>
                  <a:pt x="0" y="0"/>
                </a:lnTo>
                <a:lnTo>
                  <a:pt x="0" y="214693"/>
                </a:lnTo>
                <a:lnTo>
                  <a:pt x="5759996" y="214693"/>
                </a:lnTo>
                <a:lnTo>
                  <a:pt x="5759996" y="0"/>
                </a:lnTo>
                <a:close/>
              </a:path>
            </a:pathLst>
          </a:custGeom>
          <a:solidFill>
            <a:srgbClr val="111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5450" y="12349"/>
            <a:ext cx="16579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LM Sans 10"/>
                <a:cs typeface="LM Sans 10"/>
              </a:rPr>
              <a:t>Op-amp circuits </a:t>
            </a:r>
            <a:r>
              <a:rPr sz="1000" spc="-10" dirty="0">
                <a:solidFill>
                  <a:srgbClr val="FFFFFF"/>
                </a:solidFill>
                <a:latin typeface="LM Sans 10"/>
                <a:cs typeface="LM Sans 10"/>
              </a:rPr>
              <a:t>(linear</a:t>
            </a:r>
            <a:r>
              <a:rPr sz="1000" spc="-15" dirty="0">
                <a:solidFill>
                  <a:srgbClr val="FFFFFF"/>
                </a:solidFill>
                <a:latin typeface="LM Sans 10"/>
                <a:cs typeface="LM Sans 10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LM Sans 10"/>
                <a:cs typeface="LM Sans 10"/>
              </a:rPr>
              <a:t>region)</a:t>
            </a:r>
            <a:endParaRPr sz="1000">
              <a:latin typeface="LM Sans 10"/>
              <a:cs typeface="LM Sans 1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48481" y="420312"/>
            <a:ext cx="1216660" cy="969010"/>
            <a:chOff x="1048481" y="420312"/>
            <a:chExt cx="1216660" cy="969010"/>
          </a:xfrm>
        </p:grpSpPr>
        <p:sp>
          <p:nvSpPr>
            <p:cNvPr id="5" name="object 5"/>
            <p:cNvSpPr/>
            <p:nvPr/>
          </p:nvSpPr>
          <p:spPr>
            <a:xfrm>
              <a:off x="1210817" y="684061"/>
              <a:ext cx="919480" cy="511175"/>
            </a:xfrm>
            <a:custGeom>
              <a:avLst/>
              <a:gdLst/>
              <a:ahLst/>
              <a:cxnLst/>
              <a:rect l="l" t="t" r="r" b="b"/>
              <a:pathLst>
                <a:path w="919480" h="511175">
                  <a:moveTo>
                    <a:pt x="191680" y="27734"/>
                  </a:moveTo>
                  <a:lnTo>
                    <a:pt x="177811" y="55965"/>
                  </a:lnTo>
                  <a:lnTo>
                    <a:pt x="150076" y="0"/>
                  </a:lnTo>
                  <a:lnTo>
                    <a:pt x="122338" y="55965"/>
                  </a:lnTo>
                  <a:lnTo>
                    <a:pt x="94106" y="0"/>
                  </a:lnTo>
                  <a:lnTo>
                    <a:pt x="66368" y="55965"/>
                  </a:lnTo>
                  <a:lnTo>
                    <a:pt x="38634" y="0"/>
                  </a:lnTo>
                  <a:lnTo>
                    <a:pt x="24764" y="27734"/>
                  </a:lnTo>
                </a:path>
                <a:path w="919480" h="511175">
                  <a:moveTo>
                    <a:pt x="222884" y="27734"/>
                  </a:moveTo>
                  <a:lnTo>
                    <a:pt x="192670" y="27734"/>
                  </a:lnTo>
                </a:path>
                <a:path w="919480" h="511175">
                  <a:moveTo>
                    <a:pt x="0" y="27734"/>
                  </a:moveTo>
                  <a:lnTo>
                    <a:pt x="24268" y="27734"/>
                  </a:lnTo>
                </a:path>
                <a:path w="919480" h="511175">
                  <a:moveTo>
                    <a:pt x="891539" y="479447"/>
                  </a:moveTo>
                  <a:lnTo>
                    <a:pt x="863307" y="465581"/>
                  </a:lnTo>
                  <a:lnTo>
                    <a:pt x="919276" y="437843"/>
                  </a:lnTo>
                  <a:lnTo>
                    <a:pt x="863307" y="410105"/>
                  </a:lnTo>
                  <a:lnTo>
                    <a:pt x="919276" y="381873"/>
                  </a:lnTo>
                  <a:lnTo>
                    <a:pt x="863307" y="354139"/>
                  </a:lnTo>
                  <a:lnTo>
                    <a:pt x="919276" y="326401"/>
                  </a:lnTo>
                  <a:lnTo>
                    <a:pt x="891539" y="312531"/>
                  </a:lnTo>
                </a:path>
                <a:path w="919480" h="511175">
                  <a:moveTo>
                    <a:pt x="891539" y="510651"/>
                  </a:moveTo>
                  <a:lnTo>
                    <a:pt x="891539" y="480440"/>
                  </a:lnTo>
                </a:path>
                <a:path w="919480" h="511175">
                  <a:moveTo>
                    <a:pt x="891539" y="287766"/>
                  </a:moveTo>
                  <a:lnTo>
                    <a:pt x="891539" y="312038"/>
                  </a:lnTo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90470" y="811353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30">
                  <a:moveTo>
                    <a:pt x="18449" y="0"/>
                  </a:moveTo>
                  <a:lnTo>
                    <a:pt x="5324" y="0"/>
                  </a:lnTo>
                  <a:lnTo>
                    <a:pt x="0" y="5323"/>
                  </a:lnTo>
                  <a:lnTo>
                    <a:pt x="0" y="18447"/>
                  </a:lnTo>
                  <a:lnTo>
                    <a:pt x="5324" y="23775"/>
                  </a:lnTo>
                  <a:lnTo>
                    <a:pt x="18449" y="23775"/>
                  </a:lnTo>
                  <a:lnTo>
                    <a:pt x="23774" y="18447"/>
                  </a:lnTo>
                  <a:lnTo>
                    <a:pt x="23774" y="53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90470" y="811353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30">
                  <a:moveTo>
                    <a:pt x="23774" y="11885"/>
                  </a:moveTo>
                  <a:lnTo>
                    <a:pt x="23774" y="18447"/>
                  </a:lnTo>
                  <a:lnTo>
                    <a:pt x="18449" y="23775"/>
                  </a:lnTo>
                  <a:lnTo>
                    <a:pt x="11887" y="23775"/>
                  </a:lnTo>
                  <a:lnTo>
                    <a:pt x="5324" y="23775"/>
                  </a:lnTo>
                  <a:lnTo>
                    <a:pt x="0" y="18447"/>
                  </a:lnTo>
                  <a:lnTo>
                    <a:pt x="0" y="11885"/>
                  </a:lnTo>
                  <a:lnTo>
                    <a:pt x="0" y="5323"/>
                  </a:lnTo>
                  <a:lnTo>
                    <a:pt x="5324" y="0"/>
                  </a:lnTo>
                  <a:lnTo>
                    <a:pt x="11887" y="0"/>
                  </a:lnTo>
                  <a:lnTo>
                    <a:pt x="18449" y="0"/>
                  </a:lnTo>
                  <a:lnTo>
                    <a:pt x="23774" y="5323"/>
                  </a:lnTo>
                  <a:lnTo>
                    <a:pt x="23774" y="11885"/>
                  </a:lnTo>
                  <a:close/>
                </a:path>
              </a:pathLst>
            </a:custGeom>
            <a:ln w="3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02357" y="823238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90">
                  <a:moveTo>
                    <a:pt x="0" y="148589"/>
                  </a:moveTo>
                  <a:lnTo>
                    <a:pt x="0" y="0"/>
                  </a:lnTo>
                </a:path>
              </a:pathLst>
            </a:custGeom>
            <a:ln w="7429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45893" y="1343303"/>
              <a:ext cx="113030" cy="42545"/>
            </a:xfrm>
            <a:custGeom>
              <a:avLst/>
              <a:gdLst/>
              <a:ahLst/>
              <a:cxnLst/>
              <a:rect l="l" t="t" r="r" b="b"/>
              <a:pathLst>
                <a:path w="113030" h="42544">
                  <a:moveTo>
                    <a:pt x="39128" y="42100"/>
                  </a:moveTo>
                  <a:lnTo>
                    <a:pt x="76276" y="42100"/>
                  </a:lnTo>
                </a:path>
                <a:path w="113030" h="42544">
                  <a:moveTo>
                    <a:pt x="0" y="0"/>
                  </a:moveTo>
                  <a:lnTo>
                    <a:pt x="112433" y="0"/>
                  </a:lnTo>
                </a:path>
                <a:path w="113030" h="42544">
                  <a:moveTo>
                    <a:pt x="19316" y="21298"/>
                  </a:moveTo>
                  <a:lnTo>
                    <a:pt x="93611" y="21298"/>
                  </a:lnTo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02357" y="1194713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90">
                  <a:moveTo>
                    <a:pt x="0" y="148589"/>
                  </a:moveTo>
                  <a:lnTo>
                    <a:pt x="0" y="0"/>
                  </a:lnTo>
                </a:path>
              </a:pathLst>
            </a:custGeom>
            <a:ln w="7429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53767" y="823238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>
                  <a:moveTo>
                    <a:pt x="0" y="0"/>
                  </a:moveTo>
                  <a:lnTo>
                    <a:pt x="74294" y="0"/>
                  </a:lnTo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1866" y="755510"/>
              <a:ext cx="100330" cy="3810"/>
            </a:xfrm>
            <a:custGeom>
              <a:avLst/>
              <a:gdLst/>
              <a:ahLst/>
              <a:cxnLst/>
              <a:rect l="l" t="t" r="r" b="b"/>
              <a:pathLst>
                <a:path w="100330" h="3809">
                  <a:moveTo>
                    <a:pt x="100203" y="2540"/>
                  </a:moveTo>
                  <a:lnTo>
                    <a:pt x="99187" y="2540"/>
                  </a:lnTo>
                  <a:lnTo>
                    <a:pt x="99187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00203" y="3810"/>
                  </a:lnTo>
                  <a:lnTo>
                    <a:pt x="100203" y="2540"/>
                  </a:lnTo>
                  <a:close/>
                </a:path>
              </a:pathLst>
            </a:custGeom>
            <a:solidFill>
              <a:srgbClr val="205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95665" y="750430"/>
              <a:ext cx="29845" cy="15240"/>
            </a:xfrm>
            <a:custGeom>
              <a:avLst/>
              <a:gdLst/>
              <a:ahLst/>
              <a:cxnLst/>
              <a:rect l="l" t="t" r="r" b="b"/>
              <a:pathLst>
                <a:path w="29844" h="15240">
                  <a:moveTo>
                    <a:pt x="0" y="0"/>
                  </a:moveTo>
                  <a:lnTo>
                    <a:pt x="0" y="14858"/>
                  </a:lnTo>
                  <a:lnTo>
                    <a:pt x="29717" y="7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95665" y="750430"/>
              <a:ext cx="29845" cy="15240"/>
            </a:xfrm>
            <a:custGeom>
              <a:avLst/>
              <a:gdLst/>
              <a:ahLst/>
              <a:cxnLst/>
              <a:rect l="l" t="t" r="r" b="b"/>
              <a:pathLst>
                <a:path w="29844" h="15240">
                  <a:moveTo>
                    <a:pt x="0" y="14858"/>
                  </a:moveTo>
                  <a:lnTo>
                    <a:pt x="29717" y="7429"/>
                  </a:lnTo>
                  <a:lnTo>
                    <a:pt x="0" y="0"/>
                  </a:lnTo>
                  <a:lnTo>
                    <a:pt x="0" y="14858"/>
                  </a:lnTo>
                  <a:close/>
                </a:path>
              </a:pathLst>
            </a:custGeom>
            <a:ln w="3714">
              <a:solidFill>
                <a:srgbClr val="2059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82292" y="711796"/>
              <a:ext cx="147320" cy="235585"/>
            </a:xfrm>
            <a:custGeom>
              <a:avLst/>
              <a:gdLst/>
              <a:ahLst/>
              <a:cxnLst/>
              <a:rect l="l" t="t" r="r" b="b"/>
              <a:pathLst>
                <a:path w="147319" h="235584">
                  <a:moveTo>
                    <a:pt x="92124" y="9905"/>
                  </a:moveTo>
                  <a:lnTo>
                    <a:pt x="147103" y="9905"/>
                  </a:lnTo>
                </a:path>
                <a:path w="147319" h="235584">
                  <a:moveTo>
                    <a:pt x="0" y="0"/>
                  </a:moveTo>
                  <a:lnTo>
                    <a:pt x="74294" y="0"/>
                  </a:lnTo>
                </a:path>
                <a:path w="147319" h="235584">
                  <a:moveTo>
                    <a:pt x="119365" y="180291"/>
                  </a:moveTo>
                  <a:lnTo>
                    <a:pt x="119365" y="235267"/>
                  </a:lnTo>
                </a:path>
                <a:path w="147319" h="235584">
                  <a:moveTo>
                    <a:pt x="92124" y="208025"/>
                  </a:moveTo>
                  <a:lnTo>
                    <a:pt x="147103" y="208025"/>
                  </a:lnTo>
                </a:path>
                <a:path w="147319" h="235584">
                  <a:moveTo>
                    <a:pt x="0" y="222884"/>
                  </a:moveTo>
                  <a:lnTo>
                    <a:pt x="74294" y="222884"/>
                  </a:lnTo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56587" y="637501"/>
              <a:ext cx="297180" cy="371475"/>
            </a:xfrm>
            <a:custGeom>
              <a:avLst/>
              <a:gdLst/>
              <a:ahLst/>
              <a:cxnLst/>
              <a:rect l="l" t="t" r="r" b="b"/>
              <a:pathLst>
                <a:path w="297180" h="371475">
                  <a:moveTo>
                    <a:pt x="0" y="0"/>
                  </a:moveTo>
                  <a:lnTo>
                    <a:pt x="0" y="371474"/>
                  </a:lnTo>
                  <a:lnTo>
                    <a:pt x="297179" y="185737"/>
                  </a:lnTo>
                  <a:lnTo>
                    <a:pt x="0" y="0"/>
                  </a:lnTo>
                  <a:close/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96109" y="699910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29">
                  <a:moveTo>
                    <a:pt x="18450" y="0"/>
                  </a:moveTo>
                  <a:lnTo>
                    <a:pt x="5326" y="0"/>
                  </a:lnTo>
                  <a:lnTo>
                    <a:pt x="0" y="5323"/>
                  </a:lnTo>
                  <a:lnTo>
                    <a:pt x="0" y="18447"/>
                  </a:lnTo>
                  <a:lnTo>
                    <a:pt x="5326" y="23775"/>
                  </a:lnTo>
                  <a:lnTo>
                    <a:pt x="18450" y="23775"/>
                  </a:lnTo>
                  <a:lnTo>
                    <a:pt x="23774" y="18447"/>
                  </a:lnTo>
                  <a:lnTo>
                    <a:pt x="23774" y="53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96109" y="699910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29">
                  <a:moveTo>
                    <a:pt x="23774" y="11885"/>
                  </a:moveTo>
                  <a:lnTo>
                    <a:pt x="23774" y="18447"/>
                  </a:lnTo>
                  <a:lnTo>
                    <a:pt x="18450" y="23775"/>
                  </a:lnTo>
                  <a:lnTo>
                    <a:pt x="11888" y="23775"/>
                  </a:lnTo>
                  <a:lnTo>
                    <a:pt x="5326" y="23775"/>
                  </a:lnTo>
                  <a:lnTo>
                    <a:pt x="0" y="18447"/>
                  </a:lnTo>
                  <a:lnTo>
                    <a:pt x="0" y="11885"/>
                  </a:lnTo>
                  <a:lnTo>
                    <a:pt x="0" y="5323"/>
                  </a:lnTo>
                  <a:lnTo>
                    <a:pt x="5326" y="0"/>
                  </a:lnTo>
                  <a:lnTo>
                    <a:pt x="11888" y="0"/>
                  </a:lnTo>
                  <a:lnTo>
                    <a:pt x="18450" y="0"/>
                  </a:lnTo>
                  <a:lnTo>
                    <a:pt x="23774" y="5323"/>
                  </a:lnTo>
                  <a:lnTo>
                    <a:pt x="23774" y="11885"/>
                  </a:lnTo>
                  <a:close/>
                </a:path>
              </a:pathLst>
            </a:custGeom>
            <a:ln w="3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33702" y="711796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589" y="0"/>
                  </a:moveTo>
                  <a:lnTo>
                    <a:pt x="0" y="0"/>
                  </a:lnTo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50339" y="699910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29">
                  <a:moveTo>
                    <a:pt x="18450" y="0"/>
                  </a:moveTo>
                  <a:lnTo>
                    <a:pt x="5326" y="0"/>
                  </a:lnTo>
                  <a:lnTo>
                    <a:pt x="0" y="5323"/>
                  </a:lnTo>
                  <a:lnTo>
                    <a:pt x="0" y="18447"/>
                  </a:lnTo>
                  <a:lnTo>
                    <a:pt x="5326" y="23775"/>
                  </a:lnTo>
                  <a:lnTo>
                    <a:pt x="18450" y="23775"/>
                  </a:lnTo>
                  <a:lnTo>
                    <a:pt x="23774" y="18447"/>
                  </a:lnTo>
                  <a:lnTo>
                    <a:pt x="23774" y="53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50339" y="699910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29">
                  <a:moveTo>
                    <a:pt x="23774" y="11885"/>
                  </a:moveTo>
                  <a:lnTo>
                    <a:pt x="23774" y="18447"/>
                  </a:lnTo>
                  <a:lnTo>
                    <a:pt x="18450" y="23775"/>
                  </a:lnTo>
                  <a:lnTo>
                    <a:pt x="11888" y="23775"/>
                  </a:lnTo>
                  <a:lnTo>
                    <a:pt x="5326" y="23775"/>
                  </a:lnTo>
                  <a:lnTo>
                    <a:pt x="0" y="18447"/>
                  </a:lnTo>
                  <a:lnTo>
                    <a:pt x="0" y="11885"/>
                  </a:lnTo>
                  <a:lnTo>
                    <a:pt x="0" y="5323"/>
                  </a:lnTo>
                  <a:lnTo>
                    <a:pt x="5326" y="0"/>
                  </a:lnTo>
                  <a:lnTo>
                    <a:pt x="11888" y="0"/>
                  </a:lnTo>
                  <a:lnTo>
                    <a:pt x="18450" y="0"/>
                  </a:lnTo>
                  <a:lnTo>
                    <a:pt x="23774" y="5323"/>
                  </a:lnTo>
                  <a:lnTo>
                    <a:pt x="23774" y="11885"/>
                  </a:lnTo>
                  <a:close/>
                </a:path>
              </a:pathLst>
            </a:custGeom>
            <a:ln w="3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62227" y="424027"/>
              <a:ext cx="1040130" cy="738505"/>
            </a:xfrm>
            <a:custGeom>
              <a:avLst/>
              <a:gdLst/>
              <a:ahLst/>
              <a:cxnLst/>
              <a:rect l="l" t="t" r="r" b="b"/>
              <a:pathLst>
                <a:path w="1040130" h="738505">
                  <a:moveTo>
                    <a:pt x="0" y="287768"/>
                  </a:moveTo>
                  <a:lnTo>
                    <a:pt x="148589" y="287768"/>
                  </a:lnTo>
                </a:path>
                <a:path w="1040130" h="738505">
                  <a:moveTo>
                    <a:pt x="428434" y="738491"/>
                  </a:moveTo>
                  <a:lnTo>
                    <a:pt x="465581" y="738491"/>
                  </a:lnTo>
                </a:path>
                <a:path w="1040130" h="738505">
                  <a:moveTo>
                    <a:pt x="389304" y="696390"/>
                  </a:moveTo>
                  <a:lnTo>
                    <a:pt x="501739" y="696390"/>
                  </a:lnTo>
                </a:path>
                <a:path w="1040130" h="738505">
                  <a:moveTo>
                    <a:pt x="408622" y="717689"/>
                  </a:moveTo>
                  <a:lnTo>
                    <a:pt x="482917" y="717689"/>
                  </a:lnTo>
                </a:path>
                <a:path w="1040130" h="738505">
                  <a:moveTo>
                    <a:pt x="520064" y="510653"/>
                  </a:moveTo>
                  <a:lnTo>
                    <a:pt x="445769" y="510653"/>
                  </a:lnTo>
                  <a:lnTo>
                    <a:pt x="445769" y="696390"/>
                  </a:lnTo>
                </a:path>
                <a:path w="1040130" h="738505">
                  <a:moveTo>
                    <a:pt x="445769" y="287768"/>
                  </a:moveTo>
                  <a:lnTo>
                    <a:pt x="445769" y="27736"/>
                  </a:lnTo>
                </a:path>
                <a:path w="1040130" h="738505">
                  <a:moveTo>
                    <a:pt x="823188" y="27736"/>
                  </a:moveTo>
                  <a:lnTo>
                    <a:pt x="809320" y="55968"/>
                  </a:lnTo>
                  <a:lnTo>
                    <a:pt x="781583" y="0"/>
                  </a:lnTo>
                  <a:lnTo>
                    <a:pt x="753846" y="55968"/>
                  </a:lnTo>
                  <a:lnTo>
                    <a:pt x="725614" y="0"/>
                  </a:lnTo>
                  <a:lnTo>
                    <a:pt x="697877" y="55968"/>
                  </a:lnTo>
                  <a:lnTo>
                    <a:pt x="670140" y="0"/>
                  </a:lnTo>
                  <a:lnTo>
                    <a:pt x="656272" y="27736"/>
                  </a:lnTo>
                </a:path>
                <a:path w="1040130" h="738505">
                  <a:moveTo>
                    <a:pt x="854392" y="27736"/>
                  </a:moveTo>
                  <a:lnTo>
                    <a:pt x="824179" y="27736"/>
                  </a:lnTo>
                </a:path>
                <a:path w="1040130" h="738505">
                  <a:moveTo>
                    <a:pt x="631507" y="27736"/>
                  </a:moveTo>
                  <a:lnTo>
                    <a:pt x="655775" y="27736"/>
                  </a:lnTo>
                </a:path>
                <a:path w="1040130" h="738505">
                  <a:moveTo>
                    <a:pt x="445769" y="27736"/>
                  </a:moveTo>
                  <a:lnTo>
                    <a:pt x="631507" y="27736"/>
                  </a:lnTo>
                </a:path>
                <a:path w="1040130" h="738505">
                  <a:moveTo>
                    <a:pt x="854392" y="27736"/>
                  </a:moveTo>
                  <a:lnTo>
                    <a:pt x="1040129" y="27736"/>
                  </a:lnTo>
                </a:path>
                <a:path w="1040130" h="738505">
                  <a:moveTo>
                    <a:pt x="1040129" y="27736"/>
                  </a:moveTo>
                  <a:lnTo>
                    <a:pt x="1040129" y="399210"/>
                  </a:lnTo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39060" y="811353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30">
                  <a:moveTo>
                    <a:pt x="18449" y="0"/>
                  </a:moveTo>
                  <a:lnTo>
                    <a:pt x="5324" y="0"/>
                  </a:lnTo>
                  <a:lnTo>
                    <a:pt x="0" y="5323"/>
                  </a:lnTo>
                  <a:lnTo>
                    <a:pt x="0" y="18447"/>
                  </a:lnTo>
                  <a:lnTo>
                    <a:pt x="5324" y="23775"/>
                  </a:lnTo>
                  <a:lnTo>
                    <a:pt x="18449" y="23775"/>
                  </a:lnTo>
                  <a:lnTo>
                    <a:pt x="23774" y="18447"/>
                  </a:lnTo>
                  <a:lnTo>
                    <a:pt x="23774" y="53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39060" y="811353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30">
                  <a:moveTo>
                    <a:pt x="23774" y="11885"/>
                  </a:moveTo>
                  <a:lnTo>
                    <a:pt x="23774" y="18447"/>
                  </a:lnTo>
                  <a:lnTo>
                    <a:pt x="18449" y="23775"/>
                  </a:lnTo>
                  <a:lnTo>
                    <a:pt x="11887" y="23775"/>
                  </a:lnTo>
                  <a:lnTo>
                    <a:pt x="5324" y="23775"/>
                  </a:lnTo>
                  <a:lnTo>
                    <a:pt x="0" y="18447"/>
                  </a:lnTo>
                  <a:lnTo>
                    <a:pt x="0" y="11885"/>
                  </a:lnTo>
                  <a:lnTo>
                    <a:pt x="0" y="5323"/>
                  </a:lnTo>
                  <a:lnTo>
                    <a:pt x="5324" y="0"/>
                  </a:lnTo>
                  <a:lnTo>
                    <a:pt x="11887" y="0"/>
                  </a:lnTo>
                  <a:lnTo>
                    <a:pt x="18449" y="0"/>
                  </a:lnTo>
                  <a:lnTo>
                    <a:pt x="23774" y="5323"/>
                  </a:lnTo>
                  <a:lnTo>
                    <a:pt x="23774" y="11885"/>
                  </a:lnTo>
                  <a:close/>
                </a:path>
              </a:pathLst>
            </a:custGeom>
            <a:ln w="3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28062" y="823238"/>
              <a:ext cx="222885" cy="0"/>
            </a:xfrm>
            <a:custGeom>
              <a:avLst/>
              <a:gdLst/>
              <a:ahLst/>
              <a:cxnLst/>
              <a:rect l="l" t="t" r="r" b="b"/>
              <a:pathLst>
                <a:path w="222885">
                  <a:moveTo>
                    <a:pt x="0" y="0"/>
                  </a:moveTo>
                  <a:lnTo>
                    <a:pt x="222884" y="0"/>
                  </a:lnTo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117915" y="986078"/>
            <a:ext cx="177165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750" spc="10" dirty="0">
                <a:latin typeface="LM Sans 12"/>
                <a:cs typeface="LM Sans 12"/>
              </a:rPr>
              <a:t>R</a:t>
            </a:r>
            <a:r>
              <a:rPr sz="750" spc="15" baseline="-11111" dirty="0">
                <a:latin typeface="LM Sans 8"/>
                <a:cs typeface="LM Sans 8"/>
              </a:rPr>
              <a:t>L</a:t>
            </a:r>
            <a:endParaRPr sz="750" baseline="-11111">
              <a:latin typeface="LM Sans 8"/>
              <a:cs typeface="LM Sans 8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18702" y="464033"/>
            <a:ext cx="173990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750" spc="10" dirty="0">
                <a:latin typeface="LM Sans 12"/>
                <a:cs typeface="LM Sans 12"/>
              </a:rPr>
              <a:t>R</a:t>
            </a:r>
            <a:r>
              <a:rPr sz="750" spc="15" baseline="-11111" dirty="0">
                <a:latin typeface="LM Sans 8"/>
                <a:cs typeface="LM Sans 8"/>
              </a:rPr>
              <a:t>2</a:t>
            </a:r>
            <a:endParaRPr sz="750" baseline="-11111">
              <a:latin typeface="LM Sans 8"/>
              <a:cs typeface="LM Sans 8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50150" y="731496"/>
            <a:ext cx="363855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285115" algn="l"/>
              </a:tabLst>
            </a:pPr>
            <a:r>
              <a:rPr sz="750" spc="10" dirty="0">
                <a:latin typeface="LM Sans 12"/>
                <a:cs typeface="LM Sans 12"/>
              </a:rPr>
              <a:t>R</a:t>
            </a:r>
            <a:r>
              <a:rPr sz="750" spc="15" baseline="-11111" dirty="0">
                <a:latin typeface="LM Sans 8"/>
                <a:cs typeface="LM Sans 8"/>
              </a:rPr>
              <a:t>1	</a:t>
            </a:r>
            <a:r>
              <a:rPr sz="750" spc="5" dirty="0">
                <a:solidFill>
                  <a:srgbClr val="2059C5"/>
                </a:solidFill>
                <a:latin typeface="LM Sans 12"/>
                <a:cs typeface="LM Sans 12"/>
              </a:rPr>
              <a:t>i</a:t>
            </a:r>
            <a:r>
              <a:rPr sz="750" spc="7" baseline="-11111" dirty="0">
                <a:solidFill>
                  <a:srgbClr val="2059C5"/>
                </a:solidFill>
                <a:latin typeface="LM Sans 8"/>
                <a:cs typeface="LM Sans 8"/>
              </a:rPr>
              <a:t>i</a:t>
            </a:r>
            <a:endParaRPr sz="750" baseline="-11111">
              <a:latin typeface="LM Sans 8"/>
              <a:cs typeface="LM Sans 8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10373" y="638378"/>
            <a:ext cx="156845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750" spc="5" dirty="0">
                <a:latin typeface="LM Sans 12"/>
                <a:cs typeface="LM Sans 12"/>
              </a:rPr>
              <a:t>V</a:t>
            </a:r>
            <a:r>
              <a:rPr sz="750" spc="7" baseline="-11111" dirty="0">
                <a:latin typeface="LM Sans 8"/>
                <a:cs typeface="LM Sans 8"/>
              </a:rPr>
              <a:t>i</a:t>
            </a:r>
            <a:endParaRPr sz="750" baseline="-11111">
              <a:latin typeface="LM Sans 8"/>
              <a:cs typeface="LM Sans 8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37778" y="742391"/>
            <a:ext cx="174625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750" spc="10" dirty="0">
                <a:latin typeface="LM Sans 12"/>
                <a:cs typeface="LM Sans 12"/>
              </a:rPr>
              <a:t>V</a:t>
            </a:r>
            <a:r>
              <a:rPr sz="750" spc="15" baseline="-11111" dirty="0">
                <a:latin typeface="LM Sans 8"/>
                <a:cs typeface="LM Sans 8"/>
              </a:rPr>
              <a:t>o</a:t>
            </a:r>
            <a:endParaRPr sz="750" baseline="-11111">
              <a:latin typeface="LM Sans 8"/>
              <a:cs typeface="LM Sans 8"/>
            </a:endParaRPr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60085" cy="215265"/>
          </a:xfrm>
          <a:custGeom>
            <a:avLst/>
            <a:gdLst/>
            <a:ahLst/>
            <a:cxnLst/>
            <a:rect l="l" t="t" r="r" b="b"/>
            <a:pathLst>
              <a:path w="5760085" h="215265">
                <a:moveTo>
                  <a:pt x="5759996" y="0"/>
                </a:moveTo>
                <a:lnTo>
                  <a:pt x="0" y="0"/>
                </a:lnTo>
                <a:lnTo>
                  <a:pt x="0" y="214693"/>
                </a:lnTo>
                <a:lnTo>
                  <a:pt x="5759996" y="214693"/>
                </a:lnTo>
                <a:lnTo>
                  <a:pt x="5759996" y="0"/>
                </a:lnTo>
                <a:close/>
              </a:path>
            </a:pathLst>
          </a:custGeom>
          <a:solidFill>
            <a:srgbClr val="111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450" y="12349"/>
            <a:ext cx="16579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Op-amp circuits </a:t>
            </a:r>
            <a:r>
              <a:rPr spc="-10" dirty="0"/>
              <a:t>(linear</a:t>
            </a:r>
            <a:r>
              <a:rPr spc="-15" dirty="0"/>
              <a:t> </a:t>
            </a:r>
            <a:r>
              <a:rPr spc="-5" dirty="0"/>
              <a:t>region)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48434" y="420217"/>
            <a:ext cx="1216660" cy="969010"/>
            <a:chOff x="1048434" y="420217"/>
            <a:chExt cx="1216660" cy="969010"/>
          </a:xfrm>
        </p:grpSpPr>
        <p:sp>
          <p:nvSpPr>
            <p:cNvPr id="5" name="object 5"/>
            <p:cNvSpPr/>
            <p:nvPr/>
          </p:nvSpPr>
          <p:spPr>
            <a:xfrm>
              <a:off x="1210818" y="684061"/>
              <a:ext cx="919480" cy="511175"/>
            </a:xfrm>
            <a:custGeom>
              <a:avLst/>
              <a:gdLst/>
              <a:ahLst/>
              <a:cxnLst/>
              <a:rect l="l" t="t" r="r" b="b"/>
              <a:pathLst>
                <a:path w="919480" h="511175">
                  <a:moveTo>
                    <a:pt x="191680" y="27734"/>
                  </a:moveTo>
                  <a:lnTo>
                    <a:pt x="177811" y="55965"/>
                  </a:lnTo>
                  <a:lnTo>
                    <a:pt x="150076" y="0"/>
                  </a:lnTo>
                  <a:lnTo>
                    <a:pt x="122338" y="55965"/>
                  </a:lnTo>
                  <a:lnTo>
                    <a:pt x="94106" y="0"/>
                  </a:lnTo>
                  <a:lnTo>
                    <a:pt x="66368" y="55965"/>
                  </a:lnTo>
                  <a:lnTo>
                    <a:pt x="38634" y="0"/>
                  </a:lnTo>
                  <a:lnTo>
                    <a:pt x="24764" y="27734"/>
                  </a:lnTo>
                </a:path>
                <a:path w="919480" h="511175">
                  <a:moveTo>
                    <a:pt x="222884" y="27734"/>
                  </a:moveTo>
                  <a:lnTo>
                    <a:pt x="192670" y="27734"/>
                  </a:lnTo>
                </a:path>
                <a:path w="919480" h="511175">
                  <a:moveTo>
                    <a:pt x="0" y="27734"/>
                  </a:moveTo>
                  <a:lnTo>
                    <a:pt x="24268" y="27734"/>
                  </a:lnTo>
                </a:path>
                <a:path w="919480" h="511175">
                  <a:moveTo>
                    <a:pt x="891539" y="479447"/>
                  </a:moveTo>
                  <a:lnTo>
                    <a:pt x="863307" y="465581"/>
                  </a:lnTo>
                  <a:lnTo>
                    <a:pt x="919276" y="437843"/>
                  </a:lnTo>
                  <a:lnTo>
                    <a:pt x="863307" y="410105"/>
                  </a:lnTo>
                  <a:lnTo>
                    <a:pt x="919276" y="381873"/>
                  </a:lnTo>
                  <a:lnTo>
                    <a:pt x="863307" y="354139"/>
                  </a:lnTo>
                  <a:lnTo>
                    <a:pt x="919276" y="326401"/>
                  </a:lnTo>
                  <a:lnTo>
                    <a:pt x="891539" y="312531"/>
                  </a:lnTo>
                </a:path>
                <a:path w="919480" h="511175">
                  <a:moveTo>
                    <a:pt x="891539" y="510651"/>
                  </a:moveTo>
                  <a:lnTo>
                    <a:pt x="891539" y="480440"/>
                  </a:lnTo>
                </a:path>
                <a:path w="919480" h="511175">
                  <a:moveTo>
                    <a:pt x="891539" y="287766"/>
                  </a:moveTo>
                  <a:lnTo>
                    <a:pt x="891539" y="312038"/>
                  </a:lnTo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90470" y="811352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30">
                  <a:moveTo>
                    <a:pt x="18449" y="0"/>
                  </a:moveTo>
                  <a:lnTo>
                    <a:pt x="5324" y="0"/>
                  </a:lnTo>
                  <a:lnTo>
                    <a:pt x="0" y="5323"/>
                  </a:lnTo>
                  <a:lnTo>
                    <a:pt x="0" y="18447"/>
                  </a:lnTo>
                  <a:lnTo>
                    <a:pt x="5324" y="23775"/>
                  </a:lnTo>
                  <a:lnTo>
                    <a:pt x="18449" y="23775"/>
                  </a:lnTo>
                  <a:lnTo>
                    <a:pt x="23774" y="18447"/>
                  </a:lnTo>
                  <a:lnTo>
                    <a:pt x="23774" y="53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90470" y="811352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30">
                  <a:moveTo>
                    <a:pt x="23774" y="11885"/>
                  </a:moveTo>
                  <a:lnTo>
                    <a:pt x="23774" y="18447"/>
                  </a:lnTo>
                  <a:lnTo>
                    <a:pt x="18449" y="23775"/>
                  </a:lnTo>
                  <a:lnTo>
                    <a:pt x="11887" y="23775"/>
                  </a:lnTo>
                  <a:lnTo>
                    <a:pt x="5324" y="23775"/>
                  </a:lnTo>
                  <a:lnTo>
                    <a:pt x="0" y="18447"/>
                  </a:lnTo>
                  <a:lnTo>
                    <a:pt x="0" y="11885"/>
                  </a:lnTo>
                  <a:lnTo>
                    <a:pt x="0" y="5323"/>
                  </a:lnTo>
                  <a:lnTo>
                    <a:pt x="5324" y="0"/>
                  </a:lnTo>
                  <a:lnTo>
                    <a:pt x="11887" y="0"/>
                  </a:lnTo>
                  <a:lnTo>
                    <a:pt x="18449" y="0"/>
                  </a:lnTo>
                  <a:lnTo>
                    <a:pt x="23774" y="5323"/>
                  </a:lnTo>
                  <a:lnTo>
                    <a:pt x="23774" y="11885"/>
                  </a:lnTo>
                  <a:close/>
                </a:path>
              </a:pathLst>
            </a:custGeom>
            <a:ln w="3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02358" y="823238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90">
                  <a:moveTo>
                    <a:pt x="0" y="148589"/>
                  </a:moveTo>
                  <a:lnTo>
                    <a:pt x="0" y="0"/>
                  </a:lnTo>
                </a:path>
              </a:pathLst>
            </a:custGeom>
            <a:ln w="7429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45893" y="1343303"/>
              <a:ext cx="113030" cy="42545"/>
            </a:xfrm>
            <a:custGeom>
              <a:avLst/>
              <a:gdLst/>
              <a:ahLst/>
              <a:cxnLst/>
              <a:rect l="l" t="t" r="r" b="b"/>
              <a:pathLst>
                <a:path w="113030" h="42544">
                  <a:moveTo>
                    <a:pt x="39128" y="42100"/>
                  </a:moveTo>
                  <a:lnTo>
                    <a:pt x="76276" y="42100"/>
                  </a:lnTo>
                </a:path>
                <a:path w="113030" h="42544">
                  <a:moveTo>
                    <a:pt x="0" y="0"/>
                  </a:moveTo>
                  <a:lnTo>
                    <a:pt x="112433" y="0"/>
                  </a:lnTo>
                </a:path>
                <a:path w="113030" h="42544">
                  <a:moveTo>
                    <a:pt x="19316" y="21298"/>
                  </a:moveTo>
                  <a:lnTo>
                    <a:pt x="93611" y="21298"/>
                  </a:lnTo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02358" y="1194713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90">
                  <a:moveTo>
                    <a:pt x="0" y="148589"/>
                  </a:moveTo>
                  <a:lnTo>
                    <a:pt x="0" y="0"/>
                  </a:lnTo>
                </a:path>
              </a:pathLst>
            </a:custGeom>
            <a:ln w="7429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53767" y="823238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>
                  <a:moveTo>
                    <a:pt x="0" y="0"/>
                  </a:moveTo>
                  <a:lnTo>
                    <a:pt x="74294" y="0"/>
                  </a:lnTo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1866" y="755510"/>
              <a:ext cx="100330" cy="3810"/>
            </a:xfrm>
            <a:custGeom>
              <a:avLst/>
              <a:gdLst/>
              <a:ahLst/>
              <a:cxnLst/>
              <a:rect l="l" t="t" r="r" b="b"/>
              <a:pathLst>
                <a:path w="100330" h="3809">
                  <a:moveTo>
                    <a:pt x="100203" y="2540"/>
                  </a:moveTo>
                  <a:lnTo>
                    <a:pt x="99187" y="2540"/>
                  </a:lnTo>
                  <a:lnTo>
                    <a:pt x="99187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00203" y="3810"/>
                  </a:lnTo>
                  <a:lnTo>
                    <a:pt x="100203" y="2540"/>
                  </a:lnTo>
                  <a:close/>
                </a:path>
              </a:pathLst>
            </a:custGeom>
            <a:solidFill>
              <a:srgbClr val="205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95665" y="750430"/>
              <a:ext cx="29845" cy="15240"/>
            </a:xfrm>
            <a:custGeom>
              <a:avLst/>
              <a:gdLst/>
              <a:ahLst/>
              <a:cxnLst/>
              <a:rect l="l" t="t" r="r" b="b"/>
              <a:pathLst>
                <a:path w="29844" h="15240">
                  <a:moveTo>
                    <a:pt x="0" y="0"/>
                  </a:moveTo>
                  <a:lnTo>
                    <a:pt x="0" y="14858"/>
                  </a:lnTo>
                  <a:lnTo>
                    <a:pt x="29717" y="7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95665" y="750430"/>
              <a:ext cx="29845" cy="15240"/>
            </a:xfrm>
            <a:custGeom>
              <a:avLst/>
              <a:gdLst/>
              <a:ahLst/>
              <a:cxnLst/>
              <a:rect l="l" t="t" r="r" b="b"/>
              <a:pathLst>
                <a:path w="29844" h="15240">
                  <a:moveTo>
                    <a:pt x="0" y="14858"/>
                  </a:moveTo>
                  <a:lnTo>
                    <a:pt x="29717" y="7429"/>
                  </a:lnTo>
                  <a:lnTo>
                    <a:pt x="0" y="0"/>
                  </a:lnTo>
                  <a:lnTo>
                    <a:pt x="0" y="14858"/>
                  </a:lnTo>
                  <a:close/>
                </a:path>
              </a:pathLst>
            </a:custGeom>
            <a:ln w="3714">
              <a:solidFill>
                <a:srgbClr val="2059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82293" y="711796"/>
              <a:ext cx="147320" cy="235585"/>
            </a:xfrm>
            <a:custGeom>
              <a:avLst/>
              <a:gdLst/>
              <a:ahLst/>
              <a:cxnLst/>
              <a:rect l="l" t="t" r="r" b="b"/>
              <a:pathLst>
                <a:path w="147319" h="235584">
                  <a:moveTo>
                    <a:pt x="92124" y="9905"/>
                  </a:moveTo>
                  <a:lnTo>
                    <a:pt x="147103" y="9905"/>
                  </a:lnTo>
                </a:path>
                <a:path w="147319" h="235584">
                  <a:moveTo>
                    <a:pt x="0" y="0"/>
                  </a:moveTo>
                  <a:lnTo>
                    <a:pt x="74294" y="0"/>
                  </a:lnTo>
                </a:path>
                <a:path w="147319" h="235584">
                  <a:moveTo>
                    <a:pt x="119365" y="180291"/>
                  </a:moveTo>
                  <a:lnTo>
                    <a:pt x="119365" y="235267"/>
                  </a:lnTo>
                </a:path>
                <a:path w="147319" h="235584">
                  <a:moveTo>
                    <a:pt x="92124" y="208025"/>
                  </a:moveTo>
                  <a:lnTo>
                    <a:pt x="147103" y="208025"/>
                  </a:lnTo>
                </a:path>
                <a:path w="147319" h="235584">
                  <a:moveTo>
                    <a:pt x="0" y="222884"/>
                  </a:moveTo>
                  <a:lnTo>
                    <a:pt x="74294" y="222884"/>
                  </a:lnTo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56587" y="637501"/>
              <a:ext cx="297180" cy="371475"/>
            </a:xfrm>
            <a:custGeom>
              <a:avLst/>
              <a:gdLst/>
              <a:ahLst/>
              <a:cxnLst/>
              <a:rect l="l" t="t" r="r" b="b"/>
              <a:pathLst>
                <a:path w="297180" h="371475">
                  <a:moveTo>
                    <a:pt x="0" y="0"/>
                  </a:moveTo>
                  <a:lnTo>
                    <a:pt x="0" y="371474"/>
                  </a:lnTo>
                  <a:lnTo>
                    <a:pt x="297179" y="185737"/>
                  </a:lnTo>
                  <a:lnTo>
                    <a:pt x="0" y="0"/>
                  </a:lnTo>
                  <a:close/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96109" y="699910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29">
                  <a:moveTo>
                    <a:pt x="18450" y="0"/>
                  </a:moveTo>
                  <a:lnTo>
                    <a:pt x="5326" y="0"/>
                  </a:lnTo>
                  <a:lnTo>
                    <a:pt x="0" y="5323"/>
                  </a:lnTo>
                  <a:lnTo>
                    <a:pt x="0" y="18447"/>
                  </a:lnTo>
                  <a:lnTo>
                    <a:pt x="5326" y="23775"/>
                  </a:lnTo>
                  <a:lnTo>
                    <a:pt x="18450" y="23775"/>
                  </a:lnTo>
                  <a:lnTo>
                    <a:pt x="23774" y="18447"/>
                  </a:lnTo>
                  <a:lnTo>
                    <a:pt x="23774" y="53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96109" y="699910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29">
                  <a:moveTo>
                    <a:pt x="23774" y="11885"/>
                  </a:moveTo>
                  <a:lnTo>
                    <a:pt x="23774" y="18447"/>
                  </a:lnTo>
                  <a:lnTo>
                    <a:pt x="18450" y="23775"/>
                  </a:lnTo>
                  <a:lnTo>
                    <a:pt x="11888" y="23775"/>
                  </a:lnTo>
                  <a:lnTo>
                    <a:pt x="5326" y="23775"/>
                  </a:lnTo>
                  <a:lnTo>
                    <a:pt x="0" y="18447"/>
                  </a:lnTo>
                  <a:lnTo>
                    <a:pt x="0" y="11885"/>
                  </a:lnTo>
                  <a:lnTo>
                    <a:pt x="0" y="5323"/>
                  </a:lnTo>
                  <a:lnTo>
                    <a:pt x="5326" y="0"/>
                  </a:lnTo>
                  <a:lnTo>
                    <a:pt x="11888" y="0"/>
                  </a:lnTo>
                  <a:lnTo>
                    <a:pt x="18450" y="0"/>
                  </a:lnTo>
                  <a:lnTo>
                    <a:pt x="23774" y="5323"/>
                  </a:lnTo>
                  <a:lnTo>
                    <a:pt x="23774" y="11885"/>
                  </a:lnTo>
                  <a:close/>
                </a:path>
              </a:pathLst>
            </a:custGeom>
            <a:ln w="3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33702" y="711796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589" y="0"/>
                  </a:moveTo>
                  <a:lnTo>
                    <a:pt x="0" y="0"/>
                  </a:lnTo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50339" y="699910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29">
                  <a:moveTo>
                    <a:pt x="18450" y="0"/>
                  </a:moveTo>
                  <a:lnTo>
                    <a:pt x="5326" y="0"/>
                  </a:lnTo>
                  <a:lnTo>
                    <a:pt x="0" y="5323"/>
                  </a:lnTo>
                  <a:lnTo>
                    <a:pt x="0" y="18447"/>
                  </a:lnTo>
                  <a:lnTo>
                    <a:pt x="5326" y="23775"/>
                  </a:lnTo>
                  <a:lnTo>
                    <a:pt x="18450" y="23775"/>
                  </a:lnTo>
                  <a:lnTo>
                    <a:pt x="23774" y="18447"/>
                  </a:lnTo>
                  <a:lnTo>
                    <a:pt x="23774" y="53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50339" y="699910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29">
                  <a:moveTo>
                    <a:pt x="23774" y="11885"/>
                  </a:moveTo>
                  <a:lnTo>
                    <a:pt x="23774" y="18447"/>
                  </a:lnTo>
                  <a:lnTo>
                    <a:pt x="18450" y="23775"/>
                  </a:lnTo>
                  <a:lnTo>
                    <a:pt x="11888" y="23775"/>
                  </a:lnTo>
                  <a:lnTo>
                    <a:pt x="5326" y="23775"/>
                  </a:lnTo>
                  <a:lnTo>
                    <a:pt x="0" y="18447"/>
                  </a:lnTo>
                  <a:lnTo>
                    <a:pt x="0" y="11885"/>
                  </a:lnTo>
                  <a:lnTo>
                    <a:pt x="0" y="5323"/>
                  </a:lnTo>
                  <a:lnTo>
                    <a:pt x="5326" y="0"/>
                  </a:lnTo>
                  <a:lnTo>
                    <a:pt x="11888" y="0"/>
                  </a:lnTo>
                  <a:lnTo>
                    <a:pt x="18450" y="0"/>
                  </a:lnTo>
                  <a:lnTo>
                    <a:pt x="23774" y="5323"/>
                  </a:lnTo>
                  <a:lnTo>
                    <a:pt x="23774" y="11885"/>
                  </a:lnTo>
                  <a:close/>
                </a:path>
              </a:pathLst>
            </a:custGeom>
            <a:ln w="3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62228" y="424027"/>
              <a:ext cx="1040130" cy="738505"/>
            </a:xfrm>
            <a:custGeom>
              <a:avLst/>
              <a:gdLst/>
              <a:ahLst/>
              <a:cxnLst/>
              <a:rect l="l" t="t" r="r" b="b"/>
              <a:pathLst>
                <a:path w="1040130" h="738505">
                  <a:moveTo>
                    <a:pt x="0" y="287768"/>
                  </a:moveTo>
                  <a:lnTo>
                    <a:pt x="148589" y="287768"/>
                  </a:lnTo>
                </a:path>
                <a:path w="1040130" h="738505">
                  <a:moveTo>
                    <a:pt x="428434" y="738491"/>
                  </a:moveTo>
                  <a:lnTo>
                    <a:pt x="465581" y="738491"/>
                  </a:lnTo>
                </a:path>
                <a:path w="1040130" h="738505">
                  <a:moveTo>
                    <a:pt x="389304" y="696390"/>
                  </a:moveTo>
                  <a:lnTo>
                    <a:pt x="501739" y="696390"/>
                  </a:lnTo>
                </a:path>
                <a:path w="1040130" h="738505">
                  <a:moveTo>
                    <a:pt x="408622" y="717689"/>
                  </a:moveTo>
                  <a:lnTo>
                    <a:pt x="482917" y="717689"/>
                  </a:lnTo>
                </a:path>
                <a:path w="1040130" h="738505">
                  <a:moveTo>
                    <a:pt x="520064" y="510653"/>
                  </a:moveTo>
                  <a:lnTo>
                    <a:pt x="445769" y="510653"/>
                  </a:lnTo>
                  <a:lnTo>
                    <a:pt x="445769" y="696390"/>
                  </a:lnTo>
                </a:path>
                <a:path w="1040130" h="738505">
                  <a:moveTo>
                    <a:pt x="445769" y="287768"/>
                  </a:moveTo>
                  <a:lnTo>
                    <a:pt x="445769" y="27736"/>
                  </a:lnTo>
                </a:path>
                <a:path w="1040130" h="738505">
                  <a:moveTo>
                    <a:pt x="823188" y="27736"/>
                  </a:moveTo>
                  <a:lnTo>
                    <a:pt x="809320" y="55968"/>
                  </a:lnTo>
                  <a:lnTo>
                    <a:pt x="781583" y="0"/>
                  </a:lnTo>
                  <a:lnTo>
                    <a:pt x="753846" y="55968"/>
                  </a:lnTo>
                  <a:lnTo>
                    <a:pt x="725614" y="0"/>
                  </a:lnTo>
                  <a:lnTo>
                    <a:pt x="697877" y="55968"/>
                  </a:lnTo>
                  <a:lnTo>
                    <a:pt x="670140" y="0"/>
                  </a:lnTo>
                  <a:lnTo>
                    <a:pt x="656272" y="27736"/>
                  </a:lnTo>
                </a:path>
                <a:path w="1040130" h="738505">
                  <a:moveTo>
                    <a:pt x="854392" y="27736"/>
                  </a:moveTo>
                  <a:lnTo>
                    <a:pt x="824179" y="27736"/>
                  </a:lnTo>
                </a:path>
                <a:path w="1040130" h="738505">
                  <a:moveTo>
                    <a:pt x="631507" y="27736"/>
                  </a:moveTo>
                  <a:lnTo>
                    <a:pt x="655775" y="27736"/>
                  </a:lnTo>
                </a:path>
                <a:path w="1040130" h="738505">
                  <a:moveTo>
                    <a:pt x="445769" y="27736"/>
                  </a:moveTo>
                  <a:lnTo>
                    <a:pt x="631507" y="27736"/>
                  </a:lnTo>
                </a:path>
                <a:path w="1040130" h="738505">
                  <a:moveTo>
                    <a:pt x="854392" y="27736"/>
                  </a:moveTo>
                  <a:lnTo>
                    <a:pt x="1040129" y="27736"/>
                  </a:lnTo>
                </a:path>
                <a:path w="1040130" h="738505">
                  <a:moveTo>
                    <a:pt x="1040129" y="27736"/>
                  </a:moveTo>
                  <a:lnTo>
                    <a:pt x="1040129" y="399210"/>
                  </a:lnTo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39060" y="811352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30">
                  <a:moveTo>
                    <a:pt x="18449" y="0"/>
                  </a:moveTo>
                  <a:lnTo>
                    <a:pt x="5324" y="0"/>
                  </a:lnTo>
                  <a:lnTo>
                    <a:pt x="0" y="5323"/>
                  </a:lnTo>
                  <a:lnTo>
                    <a:pt x="0" y="18447"/>
                  </a:lnTo>
                  <a:lnTo>
                    <a:pt x="5324" y="23775"/>
                  </a:lnTo>
                  <a:lnTo>
                    <a:pt x="18449" y="23775"/>
                  </a:lnTo>
                  <a:lnTo>
                    <a:pt x="23774" y="18447"/>
                  </a:lnTo>
                  <a:lnTo>
                    <a:pt x="23774" y="53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39060" y="811352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30">
                  <a:moveTo>
                    <a:pt x="23774" y="11885"/>
                  </a:moveTo>
                  <a:lnTo>
                    <a:pt x="23774" y="18447"/>
                  </a:lnTo>
                  <a:lnTo>
                    <a:pt x="18449" y="23775"/>
                  </a:lnTo>
                  <a:lnTo>
                    <a:pt x="11887" y="23775"/>
                  </a:lnTo>
                  <a:lnTo>
                    <a:pt x="5324" y="23775"/>
                  </a:lnTo>
                  <a:lnTo>
                    <a:pt x="0" y="18447"/>
                  </a:lnTo>
                  <a:lnTo>
                    <a:pt x="0" y="11885"/>
                  </a:lnTo>
                  <a:lnTo>
                    <a:pt x="0" y="5323"/>
                  </a:lnTo>
                  <a:lnTo>
                    <a:pt x="5324" y="0"/>
                  </a:lnTo>
                  <a:lnTo>
                    <a:pt x="11887" y="0"/>
                  </a:lnTo>
                  <a:lnTo>
                    <a:pt x="18449" y="0"/>
                  </a:lnTo>
                  <a:lnTo>
                    <a:pt x="23774" y="5323"/>
                  </a:lnTo>
                  <a:lnTo>
                    <a:pt x="23774" y="11885"/>
                  </a:lnTo>
                  <a:close/>
                </a:path>
              </a:pathLst>
            </a:custGeom>
            <a:ln w="3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28062" y="823238"/>
              <a:ext cx="222885" cy="0"/>
            </a:xfrm>
            <a:custGeom>
              <a:avLst/>
              <a:gdLst/>
              <a:ahLst/>
              <a:cxnLst/>
              <a:rect l="l" t="t" r="r" b="b"/>
              <a:pathLst>
                <a:path w="222885">
                  <a:moveTo>
                    <a:pt x="0" y="0"/>
                  </a:moveTo>
                  <a:lnTo>
                    <a:pt x="222884" y="0"/>
                  </a:lnTo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117915" y="986078"/>
            <a:ext cx="177165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750" spc="10" dirty="0">
                <a:latin typeface="LM Sans 12"/>
                <a:cs typeface="LM Sans 12"/>
              </a:rPr>
              <a:t>R</a:t>
            </a:r>
            <a:r>
              <a:rPr sz="750" spc="15" baseline="-11111" dirty="0">
                <a:latin typeface="LM Sans 8"/>
                <a:cs typeface="LM Sans 8"/>
              </a:rPr>
              <a:t>L</a:t>
            </a:r>
            <a:endParaRPr sz="750" baseline="-11111">
              <a:latin typeface="LM Sans 8"/>
              <a:cs typeface="LM Sans 8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18702" y="464033"/>
            <a:ext cx="173990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750" spc="10" dirty="0">
                <a:latin typeface="LM Sans 12"/>
                <a:cs typeface="LM Sans 12"/>
              </a:rPr>
              <a:t>R</a:t>
            </a:r>
            <a:r>
              <a:rPr sz="750" spc="15" baseline="-11111" dirty="0">
                <a:latin typeface="LM Sans 8"/>
                <a:cs typeface="LM Sans 8"/>
              </a:rPr>
              <a:t>2</a:t>
            </a:r>
            <a:endParaRPr sz="750" baseline="-11111">
              <a:latin typeface="LM Sans 8"/>
              <a:cs typeface="LM Sans 8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50150" y="731496"/>
            <a:ext cx="363855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285115" algn="l"/>
              </a:tabLst>
            </a:pPr>
            <a:r>
              <a:rPr sz="750" spc="10" dirty="0">
                <a:latin typeface="LM Sans 12"/>
                <a:cs typeface="LM Sans 12"/>
              </a:rPr>
              <a:t>R</a:t>
            </a:r>
            <a:r>
              <a:rPr sz="750" spc="15" baseline="-11111" dirty="0">
                <a:latin typeface="LM Sans 8"/>
                <a:cs typeface="LM Sans 8"/>
              </a:rPr>
              <a:t>1	</a:t>
            </a:r>
            <a:r>
              <a:rPr sz="750" spc="5" dirty="0">
                <a:solidFill>
                  <a:srgbClr val="2059C5"/>
                </a:solidFill>
                <a:latin typeface="LM Sans 12"/>
                <a:cs typeface="LM Sans 12"/>
              </a:rPr>
              <a:t>i</a:t>
            </a:r>
            <a:r>
              <a:rPr sz="750" spc="7" baseline="-11111" dirty="0">
                <a:solidFill>
                  <a:srgbClr val="2059C5"/>
                </a:solidFill>
                <a:latin typeface="LM Sans 8"/>
                <a:cs typeface="LM Sans 8"/>
              </a:rPr>
              <a:t>i</a:t>
            </a:r>
            <a:endParaRPr sz="750" baseline="-11111">
              <a:latin typeface="LM Sans 8"/>
              <a:cs typeface="LM Sans 8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10373" y="638378"/>
            <a:ext cx="156845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750" spc="5" dirty="0">
                <a:latin typeface="LM Sans 12"/>
                <a:cs typeface="LM Sans 12"/>
              </a:rPr>
              <a:t>V</a:t>
            </a:r>
            <a:r>
              <a:rPr sz="750" spc="7" baseline="-11111" dirty="0">
                <a:latin typeface="LM Sans 8"/>
                <a:cs typeface="LM Sans 8"/>
              </a:rPr>
              <a:t>i</a:t>
            </a:r>
            <a:endParaRPr sz="750" baseline="-11111">
              <a:latin typeface="LM Sans 8"/>
              <a:cs typeface="LM Sans 8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37778" y="742391"/>
            <a:ext cx="174625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750" spc="10" dirty="0">
                <a:latin typeface="LM Sans 12"/>
                <a:cs typeface="LM Sans 12"/>
              </a:rPr>
              <a:t>V</a:t>
            </a:r>
            <a:r>
              <a:rPr sz="750" spc="15" baseline="-11111" dirty="0">
                <a:latin typeface="LM Sans 8"/>
                <a:cs typeface="LM Sans 8"/>
              </a:rPr>
              <a:t>o</a:t>
            </a:r>
            <a:endParaRPr sz="750" baseline="-11111">
              <a:latin typeface="LM Sans 8"/>
              <a:cs typeface="LM Sans 8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062227" y="605925"/>
            <a:ext cx="219075" cy="63500"/>
            <a:chOff x="1062227" y="605925"/>
            <a:chExt cx="219075" cy="63500"/>
          </a:xfrm>
        </p:grpSpPr>
        <p:sp>
          <p:nvSpPr>
            <p:cNvPr id="32" name="object 32"/>
            <p:cNvSpPr/>
            <p:nvPr/>
          </p:nvSpPr>
          <p:spPr>
            <a:xfrm>
              <a:off x="1062227" y="626356"/>
              <a:ext cx="217170" cy="22860"/>
            </a:xfrm>
            <a:custGeom>
              <a:avLst/>
              <a:gdLst/>
              <a:ahLst/>
              <a:cxnLst/>
              <a:rect l="l" t="t" r="r" b="b"/>
              <a:pathLst>
                <a:path w="217169" h="22859">
                  <a:moveTo>
                    <a:pt x="183509" y="0"/>
                  </a:moveTo>
                  <a:lnTo>
                    <a:pt x="0" y="0"/>
                  </a:lnTo>
                  <a:lnTo>
                    <a:pt x="0" y="22288"/>
                  </a:lnTo>
                  <a:lnTo>
                    <a:pt x="183509" y="22288"/>
                  </a:lnTo>
                  <a:lnTo>
                    <a:pt x="216942" y="11144"/>
                  </a:lnTo>
                  <a:lnTo>
                    <a:pt x="18350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90016" y="607783"/>
              <a:ext cx="89535" cy="59690"/>
            </a:xfrm>
            <a:custGeom>
              <a:avLst/>
              <a:gdLst/>
              <a:ahLst/>
              <a:cxnLst/>
              <a:rect l="l" t="t" r="r" b="b"/>
              <a:pathLst>
                <a:path w="89534" h="59690">
                  <a:moveTo>
                    <a:pt x="0" y="0"/>
                  </a:moveTo>
                  <a:lnTo>
                    <a:pt x="0" y="59435"/>
                  </a:lnTo>
                  <a:lnTo>
                    <a:pt x="89153" y="29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90016" y="607783"/>
              <a:ext cx="89535" cy="59690"/>
            </a:xfrm>
            <a:custGeom>
              <a:avLst/>
              <a:gdLst/>
              <a:ahLst/>
              <a:cxnLst/>
              <a:rect l="l" t="t" r="r" b="b"/>
              <a:pathLst>
                <a:path w="89534" h="59690">
                  <a:moveTo>
                    <a:pt x="0" y="59435"/>
                  </a:moveTo>
                  <a:lnTo>
                    <a:pt x="89153" y="29717"/>
                  </a:lnTo>
                  <a:lnTo>
                    <a:pt x="0" y="0"/>
                  </a:lnTo>
                  <a:lnTo>
                    <a:pt x="0" y="59435"/>
                  </a:lnTo>
                  <a:close/>
                </a:path>
              </a:pathLst>
            </a:custGeom>
            <a:ln w="3714">
              <a:solidFill>
                <a:srgbClr val="D5D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043114" y="482855"/>
            <a:ext cx="133985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750" spc="5" dirty="0">
                <a:latin typeface="LM Sans 12"/>
                <a:cs typeface="LM Sans 12"/>
              </a:rPr>
              <a:t>i</a:t>
            </a:r>
            <a:r>
              <a:rPr sz="750" spc="7" baseline="-11111" dirty="0">
                <a:latin typeface="LM Sans 8"/>
                <a:cs typeface="LM Sans 8"/>
              </a:rPr>
              <a:t>1</a:t>
            </a:r>
            <a:endParaRPr sz="750" baseline="-11111">
              <a:latin typeface="LM Sans 8"/>
              <a:cs typeface="LM Sans 8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21894" y="1489418"/>
            <a:ext cx="4250055" cy="33782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70"/>
              </a:spcBef>
            </a:pP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Since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V</a:t>
            </a:r>
            <a:r>
              <a:rPr sz="900" spc="-7" baseline="-9259" dirty="0">
                <a:solidFill>
                  <a:srgbClr val="111187"/>
                </a:solidFill>
                <a:latin typeface="LM Sans 8"/>
                <a:cs typeface="LM Sans 8"/>
              </a:rPr>
              <a:t>+</a:t>
            </a:r>
            <a:r>
              <a:rPr sz="900" spc="104" baseline="-9259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i="1" spc="-15" dirty="0">
                <a:solidFill>
                  <a:srgbClr val="111187"/>
                </a:solidFill>
                <a:latin typeface="DejaVu Sans"/>
                <a:cs typeface="DejaVu Sans"/>
              </a:rPr>
              <a:t>≈</a:t>
            </a:r>
            <a:r>
              <a:rPr sz="800" i="1" spc="-20" dirty="0">
                <a:solidFill>
                  <a:srgbClr val="111187"/>
                </a:solidFill>
                <a:latin typeface="DejaVu Sans"/>
                <a:cs typeface="DejaVu Sans"/>
              </a:rPr>
              <a:t> </a:t>
            </a:r>
            <a:r>
              <a:rPr sz="800" i="1" spc="100" dirty="0">
                <a:solidFill>
                  <a:srgbClr val="111187"/>
                </a:solidFill>
                <a:latin typeface="LM Sans 8"/>
                <a:cs typeface="LM Sans 8"/>
              </a:rPr>
              <a:t>V</a:t>
            </a:r>
            <a:r>
              <a:rPr sz="900" i="1" spc="150" baseline="-9259" dirty="0">
                <a:solidFill>
                  <a:srgbClr val="111187"/>
                </a:solidFill>
                <a:latin typeface="Trebuchet MS"/>
                <a:cs typeface="Trebuchet MS"/>
              </a:rPr>
              <a:t>−</a:t>
            </a:r>
            <a:r>
              <a:rPr sz="800" spc="100" dirty="0">
                <a:solidFill>
                  <a:srgbClr val="111187"/>
                </a:solidFill>
                <a:latin typeface="LM Sans 8"/>
                <a:cs typeface="LM Sans 8"/>
              </a:rPr>
              <a:t>,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i="1" spc="125" dirty="0">
                <a:solidFill>
                  <a:srgbClr val="111187"/>
                </a:solidFill>
                <a:latin typeface="LM Sans 8"/>
                <a:cs typeface="LM Sans 8"/>
              </a:rPr>
              <a:t>V</a:t>
            </a:r>
            <a:r>
              <a:rPr sz="900" i="1" spc="187" baseline="-9259" dirty="0">
                <a:solidFill>
                  <a:srgbClr val="111187"/>
                </a:solidFill>
                <a:latin typeface="Trebuchet MS"/>
                <a:cs typeface="Trebuchet MS"/>
              </a:rPr>
              <a:t>−</a:t>
            </a:r>
            <a:r>
              <a:rPr sz="900" i="1" spc="150" baseline="-9259" dirty="0">
                <a:solidFill>
                  <a:srgbClr val="111187"/>
                </a:solidFill>
                <a:latin typeface="Trebuchet MS"/>
                <a:cs typeface="Trebuchet MS"/>
              </a:rPr>
              <a:t> </a:t>
            </a:r>
            <a:r>
              <a:rPr sz="800" i="1" spc="-15" dirty="0">
                <a:solidFill>
                  <a:srgbClr val="111187"/>
                </a:solidFill>
                <a:latin typeface="DejaVu Sans"/>
                <a:cs typeface="DejaVu Sans"/>
              </a:rPr>
              <a:t>≈</a:t>
            </a:r>
            <a:r>
              <a:rPr sz="800" i="1" spc="-20" dirty="0">
                <a:solidFill>
                  <a:srgbClr val="111187"/>
                </a:solidFill>
                <a:latin typeface="DejaVu Sans"/>
                <a:cs typeface="DejaVu Sans"/>
              </a:rPr>
              <a:t>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0</a:t>
            </a:r>
            <a:r>
              <a:rPr sz="800" spc="-145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V</a:t>
            </a:r>
            <a:r>
              <a:rPr sz="800" i="1" spc="80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i="1" spc="175" dirty="0">
                <a:solidFill>
                  <a:srgbClr val="111187"/>
                </a:solidFill>
                <a:latin typeface="DejaVu Sans"/>
                <a:cs typeface="DejaVu Sans"/>
              </a:rPr>
              <a:t>→</a:t>
            </a:r>
            <a:r>
              <a:rPr sz="800" i="1" spc="-20" dirty="0">
                <a:solidFill>
                  <a:srgbClr val="111187"/>
                </a:solidFill>
                <a:latin typeface="DejaVu Sans"/>
                <a:cs typeface="DejaVu Sans"/>
              </a:rPr>
              <a:t>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i</a:t>
            </a:r>
            <a:r>
              <a:rPr sz="900" spc="-7" baseline="-9259" dirty="0">
                <a:solidFill>
                  <a:srgbClr val="111187"/>
                </a:solidFill>
                <a:latin typeface="LM Sans 8"/>
                <a:cs typeface="LM Sans 8"/>
              </a:rPr>
              <a:t>1</a:t>
            </a:r>
            <a:r>
              <a:rPr sz="900" spc="104" baseline="-9259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=</a:t>
            </a:r>
            <a:r>
              <a:rPr sz="800" spc="-50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(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V</a:t>
            </a:r>
            <a:r>
              <a:rPr sz="900" i="1" spc="-7" baseline="-13888" dirty="0">
                <a:solidFill>
                  <a:srgbClr val="111187"/>
                </a:solidFill>
                <a:latin typeface="LM Sans 8"/>
                <a:cs typeface="LM Sans 8"/>
              </a:rPr>
              <a:t>i</a:t>
            </a:r>
            <a:r>
              <a:rPr sz="900" i="1" spc="127" baseline="-13888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i="1" spc="-15" dirty="0">
                <a:solidFill>
                  <a:srgbClr val="111187"/>
                </a:solidFill>
                <a:latin typeface="DejaVu Sans"/>
                <a:cs typeface="DejaVu Sans"/>
              </a:rPr>
              <a:t>−</a:t>
            </a:r>
            <a:r>
              <a:rPr sz="800" i="1" spc="-70" dirty="0">
                <a:solidFill>
                  <a:srgbClr val="111187"/>
                </a:solidFill>
                <a:latin typeface="DejaVu Sans"/>
                <a:cs typeface="DejaVu Sans"/>
              </a:rPr>
              <a:t> </a:t>
            </a:r>
            <a:r>
              <a:rPr sz="800" spc="10" dirty="0">
                <a:solidFill>
                  <a:srgbClr val="111187"/>
                </a:solidFill>
                <a:latin typeface="LM Sans 8"/>
                <a:cs typeface="LM Sans 8"/>
              </a:rPr>
              <a:t>0)</a:t>
            </a:r>
            <a:r>
              <a:rPr sz="800" i="1" spc="10" dirty="0">
                <a:solidFill>
                  <a:srgbClr val="111187"/>
                </a:solidFill>
                <a:latin typeface="Verdana"/>
                <a:cs typeface="Verdana"/>
              </a:rPr>
              <a:t>/</a:t>
            </a:r>
            <a:r>
              <a:rPr sz="800" i="1" spc="10" dirty="0">
                <a:solidFill>
                  <a:srgbClr val="111187"/>
                </a:solidFill>
                <a:latin typeface="LM Sans 8"/>
                <a:cs typeface="LM Sans 8"/>
              </a:rPr>
              <a:t>R</a:t>
            </a:r>
            <a:r>
              <a:rPr sz="900" spc="15" baseline="-9259" dirty="0">
                <a:solidFill>
                  <a:srgbClr val="111187"/>
                </a:solidFill>
                <a:latin typeface="LM Sans 8"/>
                <a:cs typeface="LM Sans 8"/>
              </a:rPr>
              <a:t>1</a:t>
            </a:r>
            <a:r>
              <a:rPr sz="900" spc="104" baseline="-9259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=</a:t>
            </a:r>
            <a:r>
              <a:rPr sz="800" spc="-50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V</a:t>
            </a:r>
            <a:r>
              <a:rPr sz="900" i="1" spc="-7" baseline="-13888" dirty="0">
                <a:solidFill>
                  <a:srgbClr val="111187"/>
                </a:solidFill>
                <a:latin typeface="LM Sans 8"/>
                <a:cs typeface="LM Sans 8"/>
              </a:rPr>
              <a:t>i</a:t>
            </a:r>
            <a:r>
              <a:rPr sz="900" i="1" spc="-157" baseline="-13888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i="1" spc="15" dirty="0">
                <a:solidFill>
                  <a:srgbClr val="111187"/>
                </a:solidFill>
                <a:latin typeface="Verdana"/>
                <a:cs typeface="Verdana"/>
              </a:rPr>
              <a:t>/</a:t>
            </a:r>
            <a:r>
              <a:rPr sz="800" i="1" spc="15" dirty="0">
                <a:solidFill>
                  <a:srgbClr val="111187"/>
                </a:solidFill>
                <a:latin typeface="LM Sans 8"/>
                <a:cs typeface="LM Sans 8"/>
              </a:rPr>
              <a:t>R</a:t>
            </a:r>
            <a:r>
              <a:rPr sz="900" spc="22" baseline="-9259" dirty="0">
                <a:solidFill>
                  <a:srgbClr val="111187"/>
                </a:solidFill>
                <a:latin typeface="LM Sans 8"/>
                <a:cs typeface="LM Sans 8"/>
              </a:rPr>
              <a:t>1</a:t>
            </a:r>
            <a:r>
              <a:rPr sz="900" spc="-37" baseline="-9259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.</a:t>
            </a:r>
            <a:endParaRPr sz="800">
              <a:latin typeface="LM Sans 8"/>
              <a:cs typeface="LM Sans 8"/>
            </a:endParaRPr>
          </a:p>
          <a:p>
            <a:pPr marL="38100">
              <a:lnSpc>
                <a:spcPct val="100000"/>
              </a:lnSpc>
              <a:spcBef>
                <a:spcPts val="270"/>
              </a:spcBef>
            </a:pP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(The non-inverting input is at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real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ground here, and the inverting input is at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virtual</a:t>
            </a:r>
            <a:r>
              <a:rPr sz="800" i="1" spc="155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ground.)</a:t>
            </a:r>
            <a:endParaRPr sz="800">
              <a:latin typeface="LM Sans 8"/>
              <a:cs typeface="LM Sans 8"/>
            </a:endParaRPr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60085" cy="215265"/>
          </a:xfrm>
          <a:custGeom>
            <a:avLst/>
            <a:gdLst/>
            <a:ahLst/>
            <a:cxnLst/>
            <a:rect l="l" t="t" r="r" b="b"/>
            <a:pathLst>
              <a:path w="5760085" h="215265">
                <a:moveTo>
                  <a:pt x="5759996" y="0"/>
                </a:moveTo>
                <a:lnTo>
                  <a:pt x="0" y="0"/>
                </a:lnTo>
                <a:lnTo>
                  <a:pt x="0" y="214693"/>
                </a:lnTo>
                <a:lnTo>
                  <a:pt x="5759996" y="214693"/>
                </a:lnTo>
                <a:lnTo>
                  <a:pt x="5759996" y="0"/>
                </a:lnTo>
                <a:close/>
              </a:path>
            </a:pathLst>
          </a:custGeom>
          <a:solidFill>
            <a:srgbClr val="111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450" y="12349"/>
            <a:ext cx="16579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Op-amp circuits </a:t>
            </a:r>
            <a:r>
              <a:rPr spc="-10" dirty="0"/>
              <a:t>(linear</a:t>
            </a:r>
            <a:r>
              <a:rPr spc="-15" dirty="0"/>
              <a:t> </a:t>
            </a:r>
            <a:r>
              <a:rPr spc="-5" dirty="0"/>
              <a:t>region)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48434" y="420217"/>
            <a:ext cx="1216660" cy="969010"/>
            <a:chOff x="1048434" y="420217"/>
            <a:chExt cx="1216660" cy="969010"/>
          </a:xfrm>
        </p:grpSpPr>
        <p:sp>
          <p:nvSpPr>
            <p:cNvPr id="5" name="object 5"/>
            <p:cNvSpPr/>
            <p:nvPr/>
          </p:nvSpPr>
          <p:spPr>
            <a:xfrm>
              <a:off x="1210818" y="684061"/>
              <a:ext cx="919480" cy="511175"/>
            </a:xfrm>
            <a:custGeom>
              <a:avLst/>
              <a:gdLst/>
              <a:ahLst/>
              <a:cxnLst/>
              <a:rect l="l" t="t" r="r" b="b"/>
              <a:pathLst>
                <a:path w="919480" h="511175">
                  <a:moveTo>
                    <a:pt x="191680" y="27734"/>
                  </a:moveTo>
                  <a:lnTo>
                    <a:pt x="177811" y="55965"/>
                  </a:lnTo>
                  <a:lnTo>
                    <a:pt x="150076" y="0"/>
                  </a:lnTo>
                  <a:lnTo>
                    <a:pt x="122338" y="55965"/>
                  </a:lnTo>
                  <a:lnTo>
                    <a:pt x="94106" y="0"/>
                  </a:lnTo>
                  <a:lnTo>
                    <a:pt x="66368" y="55965"/>
                  </a:lnTo>
                  <a:lnTo>
                    <a:pt x="38634" y="0"/>
                  </a:lnTo>
                  <a:lnTo>
                    <a:pt x="24764" y="27734"/>
                  </a:lnTo>
                </a:path>
                <a:path w="919480" h="511175">
                  <a:moveTo>
                    <a:pt x="222884" y="27734"/>
                  </a:moveTo>
                  <a:lnTo>
                    <a:pt x="192670" y="27734"/>
                  </a:lnTo>
                </a:path>
                <a:path w="919480" h="511175">
                  <a:moveTo>
                    <a:pt x="0" y="27734"/>
                  </a:moveTo>
                  <a:lnTo>
                    <a:pt x="24268" y="27734"/>
                  </a:lnTo>
                </a:path>
                <a:path w="919480" h="511175">
                  <a:moveTo>
                    <a:pt x="891539" y="479447"/>
                  </a:moveTo>
                  <a:lnTo>
                    <a:pt x="863307" y="465581"/>
                  </a:lnTo>
                  <a:lnTo>
                    <a:pt x="919276" y="437843"/>
                  </a:lnTo>
                  <a:lnTo>
                    <a:pt x="863307" y="410105"/>
                  </a:lnTo>
                  <a:lnTo>
                    <a:pt x="919276" y="381873"/>
                  </a:lnTo>
                  <a:lnTo>
                    <a:pt x="863307" y="354139"/>
                  </a:lnTo>
                  <a:lnTo>
                    <a:pt x="919276" y="326401"/>
                  </a:lnTo>
                  <a:lnTo>
                    <a:pt x="891539" y="312531"/>
                  </a:lnTo>
                </a:path>
                <a:path w="919480" h="511175">
                  <a:moveTo>
                    <a:pt x="891539" y="510651"/>
                  </a:moveTo>
                  <a:lnTo>
                    <a:pt x="891539" y="480440"/>
                  </a:lnTo>
                </a:path>
                <a:path w="919480" h="511175">
                  <a:moveTo>
                    <a:pt x="891539" y="287766"/>
                  </a:moveTo>
                  <a:lnTo>
                    <a:pt x="891539" y="312038"/>
                  </a:lnTo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90470" y="811352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30">
                  <a:moveTo>
                    <a:pt x="18449" y="0"/>
                  </a:moveTo>
                  <a:lnTo>
                    <a:pt x="5324" y="0"/>
                  </a:lnTo>
                  <a:lnTo>
                    <a:pt x="0" y="5323"/>
                  </a:lnTo>
                  <a:lnTo>
                    <a:pt x="0" y="18447"/>
                  </a:lnTo>
                  <a:lnTo>
                    <a:pt x="5324" y="23775"/>
                  </a:lnTo>
                  <a:lnTo>
                    <a:pt x="18449" y="23775"/>
                  </a:lnTo>
                  <a:lnTo>
                    <a:pt x="23774" y="18447"/>
                  </a:lnTo>
                  <a:lnTo>
                    <a:pt x="23774" y="53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90470" y="811352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30">
                  <a:moveTo>
                    <a:pt x="23774" y="11885"/>
                  </a:moveTo>
                  <a:lnTo>
                    <a:pt x="23774" y="18447"/>
                  </a:lnTo>
                  <a:lnTo>
                    <a:pt x="18449" y="23775"/>
                  </a:lnTo>
                  <a:lnTo>
                    <a:pt x="11887" y="23775"/>
                  </a:lnTo>
                  <a:lnTo>
                    <a:pt x="5324" y="23775"/>
                  </a:lnTo>
                  <a:lnTo>
                    <a:pt x="0" y="18447"/>
                  </a:lnTo>
                  <a:lnTo>
                    <a:pt x="0" y="11885"/>
                  </a:lnTo>
                  <a:lnTo>
                    <a:pt x="0" y="5323"/>
                  </a:lnTo>
                  <a:lnTo>
                    <a:pt x="5324" y="0"/>
                  </a:lnTo>
                  <a:lnTo>
                    <a:pt x="11887" y="0"/>
                  </a:lnTo>
                  <a:lnTo>
                    <a:pt x="18449" y="0"/>
                  </a:lnTo>
                  <a:lnTo>
                    <a:pt x="23774" y="5323"/>
                  </a:lnTo>
                  <a:lnTo>
                    <a:pt x="23774" y="11885"/>
                  </a:lnTo>
                  <a:close/>
                </a:path>
              </a:pathLst>
            </a:custGeom>
            <a:ln w="3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02358" y="823238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90">
                  <a:moveTo>
                    <a:pt x="0" y="148589"/>
                  </a:moveTo>
                  <a:lnTo>
                    <a:pt x="0" y="0"/>
                  </a:lnTo>
                </a:path>
              </a:pathLst>
            </a:custGeom>
            <a:ln w="7429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45893" y="1343303"/>
              <a:ext cx="113030" cy="42545"/>
            </a:xfrm>
            <a:custGeom>
              <a:avLst/>
              <a:gdLst/>
              <a:ahLst/>
              <a:cxnLst/>
              <a:rect l="l" t="t" r="r" b="b"/>
              <a:pathLst>
                <a:path w="113030" h="42544">
                  <a:moveTo>
                    <a:pt x="39128" y="42100"/>
                  </a:moveTo>
                  <a:lnTo>
                    <a:pt x="76276" y="42100"/>
                  </a:lnTo>
                </a:path>
                <a:path w="113030" h="42544">
                  <a:moveTo>
                    <a:pt x="0" y="0"/>
                  </a:moveTo>
                  <a:lnTo>
                    <a:pt x="112433" y="0"/>
                  </a:lnTo>
                </a:path>
                <a:path w="113030" h="42544">
                  <a:moveTo>
                    <a:pt x="19316" y="21298"/>
                  </a:moveTo>
                  <a:lnTo>
                    <a:pt x="93611" y="21298"/>
                  </a:lnTo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02358" y="1194713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90">
                  <a:moveTo>
                    <a:pt x="0" y="148589"/>
                  </a:moveTo>
                  <a:lnTo>
                    <a:pt x="0" y="0"/>
                  </a:lnTo>
                </a:path>
              </a:pathLst>
            </a:custGeom>
            <a:ln w="7429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53767" y="823238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>
                  <a:moveTo>
                    <a:pt x="0" y="0"/>
                  </a:moveTo>
                  <a:lnTo>
                    <a:pt x="74294" y="0"/>
                  </a:lnTo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1866" y="755510"/>
              <a:ext cx="100330" cy="3810"/>
            </a:xfrm>
            <a:custGeom>
              <a:avLst/>
              <a:gdLst/>
              <a:ahLst/>
              <a:cxnLst/>
              <a:rect l="l" t="t" r="r" b="b"/>
              <a:pathLst>
                <a:path w="100330" h="3809">
                  <a:moveTo>
                    <a:pt x="100203" y="2540"/>
                  </a:moveTo>
                  <a:lnTo>
                    <a:pt x="99187" y="2540"/>
                  </a:lnTo>
                  <a:lnTo>
                    <a:pt x="99187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00203" y="3810"/>
                  </a:lnTo>
                  <a:lnTo>
                    <a:pt x="100203" y="2540"/>
                  </a:lnTo>
                  <a:close/>
                </a:path>
              </a:pathLst>
            </a:custGeom>
            <a:solidFill>
              <a:srgbClr val="205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95665" y="750430"/>
              <a:ext cx="29845" cy="15240"/>
            </a:xfrm>
            <a:custGeom>
              <a:avLst/>
              <a:gdLst/>
              <a:ahLst/>
              <a:cxnLst/>
              <a:rect l="l" t="t" r="r" b="b"/>
              <a:pathLst>
                <a:path w="29844" h="15240">
                  <a:moveTo>
                    <a:pt x="0" y="0"/>
                  </a:moveTo>
                  <a:lnTo>
                    <a:pt x="0" y="14858"/>
                  </a:lnTo>
                  <a:lnTo>
                    <a:pt x="29717" y="7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95665" y="750430"/>
              <a:ext cx="29845" cy="15240"/>
            </a:xfrm>
            <a:custGeom>
              <a:avLst/>
              <a:gdLst/>
              <a:ahLst/>
              <a:cxnLst/>
              <a:rect l="l" t="t" r="r" b="b"/>
              <a:pathLst>
                <a:path w="29844" h="15240">
                  <a:moveTo>
                    <a:pt x="0" y="14858"/>
                  </a:moveTo>
                  <a:lnTo>
                    <a:pt x="29717" y="7429"/>
                  </a:lnTo>
                  <a:lnTo>
                    <a:pt x="0" y="0"/>
                  </a:lnTo>
                  <a:lnTo>
                    <a:pt x="0" y="14858"/>
                  </a:lnTo>
                  <a:close/>
                </a:path>
              </a:pathLst>
            </a:custGeom>
            <a:ln w="3714">
              <a:solidFill>
                <a:srgbClr val="2059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82293" y="711796"/>
              <a:ext cx="147320" cy="235585"/>
            </a:xfrm>
            <a:custGeom>
              <a:avLst/>
              <a:gdLst/>
              <a:ahLst/>
              <a:cxnLst/>
              <a:rect l="l" t="t" r="r" b="b"/>
              <a:pathLst>
                <a:path w="147319" h="235584">
                  <a:moveTo>
                    <a:pt x="92124" y="9905"/>
                  </a:moveTo>
                  <a:lnTo>
                    <a:pt x="147103" y="9905"/>
                  </a:lnTo>
                </a:path>
                <a:path w="147319" h="235584">
                  <a:moveTo>
                    <a:pt x="0" y="0"/>
                  </a:moveTo>
                  <a:lnTo>
                    <a:pt x="74294" y="0"/>
                  </a:lnTo>
                </a:path>
                <a:path w="147319" h="235584">
                  <a:moveTo>
                    <a:pt x="119365" y="180291"/>
                  </a:moveTo>
                  <a:lnTo>
                    <a:pt x="119365" y="235267"/>
                  </a:lnTo>
                </a:path>
                <a:path w="147319" h="235584">
                  <a:moveTo>
                    <a:pt x="92124" y="208025"/>
                  </a:moveTo>
                  <a:lnTo>
                    <a:pt x="147103" y="208025"/>
                  </a:lnTo>
                </a:path>
                <a:path w="147319" h="235584">
                  <a:moveTo>
                    <a:pt x="0" y="222884"/>
                  </a:moveTo>
                  <a:lnTo>
                    <a:pt x="74294" y="222884"/>
                  </a:lnTo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56587" y="637501"/>
              <a:ext cx="297180" cy="371475"/>
            </a:xfrm>
            <a:custGeom>
              <a:avLst/>
              <a:gdLst/>
              <a:ahLst/>
              <a:cxnLst/>
              <a:rect l="l" t="t" r="r" b="b"/>
              <a:pathLst>
                <a:path w="297180" h="371475">
                  <a:moveTo>
                    <a:pt x="0" y="0"/>
                  </a:moveTo>
                  <a:lnTo>
                    <a:pt x="0" y="371474"/>
                  </a:lnTo>
                  <a:lnTo>
                    <a:pt x="297179" y="185737"/>
                  </a:lnTo>
                  <a:lnTo>
                    <a:pt x="0" y="0"/>
                  </a:lnTo>
                  <a:close/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96109" y="699910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29">
                  <a:moveTo>
                    <a:pt x="18450" y="0"/>
                  </a:moveTo>
                  <a:lnTo>
                    <a:pt x="5326" y="0"/>
                  </a:lnTo>
                  <a:lnTo>
                    <a:pt x="0" y="5323"/>
                  </a:lnTo>
                  <a:lnTo>
                    <a:pt x="0" y="18447"/>
                  </a:lnTo>
                  <a:lnTo>
                    <a:pt x="5326" y="23775"/>
                  </a:lnTo>
                  <a:lnTo>
                    <a:pt x="18450" y="23775"/>
                  </a:lnTo>
                  <a:lnTo>
                    <a:pt x="23774" y="18447"/>
                  </a:lnTo>
                  <a:lnTo>
                    <a:pt x="23774" y="53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96109" y="699910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29">
                  <a:moveTo>
                    <a:pt x="23774" y="11885"/>
                  </a:moveTo>
                  <a:lnTo>
                    <a:pt x="23774" y="18447"/>
                  </a:lnTo>
                  <a:lnTo>
                    <a:pt x="18450" y="23775"/>
                  </a:lnTo>
                  <a:lnTo>
                    <a:pt x="11888" y="23775"/>
                  </a:lnTo>
                  <a:lnTo>
                    <a:pt x="5326" y="23775"/>
                  </a:lnTo>
                  <a:lnTo>
                    <a:pt x="0" y="18447"/>
                  </a:lnTo>
                  <a:lnTo>
                    <a:pt x="0" y="11885"/>
                  </a:lnTo>
                  <a:lnTo>
                    <a:pt x="0" y="5323"/>
                  </a:lnTo>
                  <a:lnTo>
                    <a:pt x="5326" y="0"/>
                  </a:lnTo>
                  <a:lnTo>
                    <a:pt x="11888" y="0"/>
                  </a:lnTo>
                  <a:lnTo>
                    <a:pt x="18450" y="0"/>
                  </a:lnTo>
                  <a:lnTo>
                    <a:pt x="23774" y="5323"/>
                  </a:lnTo>
                  <a:lnTo>
                    <a:pt x="23774" y="11885"/>
                  </a:lnTo>
                  <a:close/>
                </a:path>
              </a:pathLst>
            </a:custGeom>
            <a:ln w="3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33702" y="711796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589" y="0"/>
                  </a:moveTo>
                  <a:lnTo>
                    <a:pt x="0" y="0"/>
                  </a:lnTo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50339" y="699910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29">
                  <a:moveTo>
                    <a:pt x="18450" y="0"/>
                  </a:moveTo>
                  <a:lnTo>
                    <a:pt x="5326" y="0"/>
                  </a:lnTo>
                  <a:lnTo>
                    <a:pt x="0" y="5323"/>
                  </a:lnTo>
                  <a:lnTo>
                    <a:pt x="0" y="18447"/>
                  </a:lnTo>
                  <a:lnTo>
                    <a:pt x="5326" y="23775"/>
                  </a:lnTo>
                  <a:lnTo>
                    <a:pt x="18450" y="23775"/>
                  </a:lnTo>
                  <a:lnTo>
                    <a:pt x="23774" y="18447"/>
                  </a:lnTo>
                  <a:lnTo>
                    <a:pt x="23774" y="53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50339" y="699910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29">
                  <a:moveTo>
                    <a:pt x="23774" y="11885"/>
                  </a:moveTo>
                  <a:lnTo>
                    <a:pt x="23774" y="18447"/>
                  </a:lnTo>
                  <a:lnTo>
                    <a:pt x="18450" y="23775"/>
                  </a:lnTo>
                  <a:lnTo>
                    <a:pt x="11888" y="23775"/>
                  </a:lnTo>
                  <a:lnTo>
                    <a:pt x="5326" y="23775"/>
                  </a:lnTo>
                  <a:lnTo>
                    <a:pt x="0" y="18447"/>
                  </a:lnTo>
                  <a:lnTo>
                    <a:pt x="0" y="11885"/>
                  </a:lnTo>
                  <a:lnTo>
                    <a:pt x="0" y="5323"/>
                  </a:lnTo>
                  <a:lnTo>
                    <a:pt x="5326" y="0"/>
                  </a:lnTo>
                  <a:lnTo>
                    <a:pt x="11888" y="0"/>
                  </a:lnTo>
                  <a:lnTo>
                    <a:pt x="18450" y="0"/>
                  </a:lnTo>
                  <a:lnTo>
                    <a:pt x="23774" y="5323"/>
                  </a:lnTo>
                  <a:lnTo>
                    <a:pt x="23774" y="11885"/>
                  </a:lnTo>
                  <a:close/>
                </a:path>
              </a:pathLst>
            </a:custGeom>
            <a:ln w="3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62228" y="424027"/>
              <a:ext cx="1040130" cy="738505"/>
            </a:xfrm>
            <a:custGeom>
              <a:avLst/>
              <a:gdLst/>
              <a:ahLst/>
              <a:cxnLst/>
              <a:rect l="l" t="t" r="r" b="b"/>
              <a:pathLst>
                <a:path w="1040130" h="738505">
                  <a:moveTo>
                    <a:pt x="0" y="287768"/>
                  </a:moveTo>
                  <a:lnTo>
                    <a:pt x="148589" y="287768"/>
                  </a:lnTo>
                </a:path>
                <a:path w="1040130" h="738505">
                  <a:moveTo>
                    <a:pt x="428434" y="738491"/>
                  </a:moveTo>
                  <a:lnTo>
                    <a:pt x="465581" y="738491"/>
                  </a:lnTo>
                </a:path>
                <a:path w="1040130" h="738505">
                  <a:moveTo>
                    <a:pt x="389304" y="696390"/>
                  </a:moveTo>
                  <a:lnTo>
                    <a:pt x="501739" y="696390"/>
                  </a:lnTo>
                </a:path>
                <a:path w="1040130" h="738505">
                  <a:moveTo>
                    <a:pt x="408622" y="717689"/>
                  </a:moveTo>
                  <a:lnTo>
                    <a:pt x="482917" y="717689"/>
                  </a:lnTo>
                </a:path>
                <a:path w="1040130" h="738505">
                  <a:moveTo>
                    <a:pt x="520064" y="510653"/>
                  </a:moveTo>
                  <a:lnTo>
                    <a:pt x="445769" y="510653"/>
                  </a:lnTo>
                  <a:lnTo>
                    <a:pt x="445769" y="696390"/>
                  </a:lnTo>
                </a:path>
                <a:path w="1040130" h="738505">
                  <a:moveTo>
                    <a:pt x="445769" y="287768"/>
                  </a:moveTo>
                  <a:lnTo>
                    <a:pt x="445769" y="27736"/>
                  </a:lnTo>
                </a:path>
                <a:path w="1040130" h="738505">
                  <a:moveTo>
                    <a:pt x="823188" y="27736"/>
                  </a:moveTo>
                  <a:lnTo>
                    <a:pt x="809320" y="55968"/>
                  </a:lnTo>
                  <a:lnTo>
                    <a:pt x="781583" y="0"/>
                  </a:lnTo>
                  <a:lnTo>
                    <a:pt x="753846" y="55968"/>
                  </a:lnTo>
                  <a:lnTo>
                    <a:pt x="725614" y="0"/>
                  </a:lnTo>
                  <a:lnTo>
                    <a:pt x="697877" y="55968"/>
                  </a:lnTo>
                  <a:lnTo>
                    <a:pt x="670140" y="0"/>
                  </a:lnTo>
                  <a:lnTo>
                    <a:pt x="656272" y="27736"/>
                  </a:lnTo>
                </a:path>
                <a:path w="1040130" h="738505">
                  <a:moveTo>
                    <a:pt x="854392" y="27736"/>
                  </a:moveTo>
                  <a:lnTo>
                    <a:pt x="824179" y="27736"/>
                  </a:lnTo>
                </a:path>
                <a:path w="1040130" h="738505">
                  <a:moveTo>
                    <a:pt x="631507" y="27736"/>
                  </a:moveTo>
                  <a:lnTo>
                    <a:pt x="655775" y="27736"/>
                  </a:lnTo>
                </a:path>
                <a:path w="1040130" h="738505">
                  <a:moveTo>
                    <a:pt x="445769" y="27736"/>
                  </a:moveTo>
                  <a:lnTo>
                    <a:pt x="631507" y="27736"/>
                  </a:lnTo>
                </a:path>
                <a:path w="1040130" h="738505">
                  <a:moveTo>
                    <a:pt x="854392" y="27736"/>
                  </a:moveTo>
                  <a:lnTo>
                    <a:pt x="1040129" y="27736"/>
                  </a:lnTo>
                </a:path>
                <a:path w="1040130" h="738505">
                  <a:moveTo>
                    <a:pt x="1040129" y="27736"/>
                  </a:moveTo>
                  <a:lnTo>
                    <a:pt x="1040129" y="399210"/>
                  </a:lnTo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39060" y="811352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30">
                  <a:moveTo>
                    <a:pt x="18449" y="0"/>
                  </a:moveTo>
                  <a:lnTo>
                    <a:pt x="5324" y="0"/>
                  </a:lnTo>
                  <a:lnTo>
                    <a:pt x="0" y="5323"/>
                  </a:lnTo>
                  <a:lnTo>
                    <a:pt x="0" y="18447"/>
                  </a:lnTo>
                  <a:lnTo>
                    <a:pt x="5324" y="23775"/>
                  </a:lnTo>
                  <a:lnTo>
                    <a:pt x="18449" y="23775"/>
                  </a:lnTo>
                  <a:lnTo>
                    <a:pt x="23774" y="18447"/>
                  </a:lnTo>
                  <a:lnTo>
                    <a:pt x="23774" y="53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39060" y="811352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30">
                  <a:moveTo>
                    <a:pt x="23774" y="11885"/>
                  </a:moveTo>
                  <a:lnTo>
                    <a:pt x="23774" y="18447"/>
                  </a:lnTo>
                  <a:lnTo>
                    <a:pt x="18449" y="23775"/>
                  </a:lnTo>
                  <a:lnTo>
                    <a:pt x="11887" y="23775"/>
                  </a:lnTo>
                  <a:lnTo>
                    <a:pt x="5324" y="23775"/>
                  </a:lnTo>
                  <a:lnTo>
                    <a:pt x="0" y="18447"/>
                  </a:lnTo>
                  <a:lnTo>
                    <a:pt x="0" y="11885"/>
                  </a:lnTo>
                  <a:lnTo>
                    <a:pt x="0" y="5323"/>
                  </a:lnTo>
                  <a:lnTo>
                    <a:pt x="5324" y="0"/>
                  </a:lnTo>
                  <a:lnTo>
                    <a:pt x="11887" y="0"/>
                  </a:lnTo>
                  <a:lnTo>
                    <a:pt x="18449" y="0"/>
                  </a:lnTo>
                  <a:lnTo>
                    <a:pt x="23774" y="5323"/>
                  </a:lnTo>
                  <a:lnTo>
                    <a:pt x="23774" y="11885"/>
                  </a:lnTo>
                  <a:close/>
                </a:path>
              </a:pathLst>
            </a:custGeom>
            <a:ln w="3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28062" y="823238"/>
              <a:ext cx="222885" cy="0"/>
            </a:xfrm>
            <a:custGeom>
              <a:avLst/>
              <a:gdLst/>
              <a:ahLst/>
              <a:cxnLst/>
              <a:rect l="l" t="t" r="r" b="b"/>
              <a:pathLst>
                <a:path w="222885">
                  <a:moveTo>
                    <a:pt x="0" y="0"/>
                  </a:moveTo>
                  <a:lnTo>
                    <a:pt x="222884" y="0"/>
                  </a:lnTo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117915" y="986078"/>
            <a:ext cx="177165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750" spc="10" dirty="0">
                <a:latin typeface="LM Sans 12"/>
                <a:cs typeface="LM Sans 12"/>
              </a:rPr>
              <a:t>R</a:t>
            </a:r>
            <a:r>
              <a:rPr sz="750" spc="15" baseline="-11111" dirty="0">
                <a:latin typeface="LM Sans 8"/>
                <a:cs typeface="LM Sans 8"/>
              </a:rPr>
              <a:t>L</a:t>
            </a:r>
            <a:endParaRPr sz="750" baseline="-11111">
              <a:latin typeface="LM Sans 8"/>
              <a:cs typeface="LM Sans 8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18702" y="464033"/>
            <a:ext cx="173990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750" spc="10" dirty="0">
                <a:latin typeface="LM Sans 12"/>
                <a:cs typeface="LM Sans 12"/>
              </a:rPr>
              <a:t>R</a:t>
            </a:r>
            <a:r>
              <a:rPr sz="750" spc="15" baseline="-11111" dirty="0">
                <a:latin typeface="LM Sans 8"/>
                <a:cs typeface="LM Sans 8"/>
              </a:rPr>
              <a:t>2</a:t>
            </a:r>
            <a:endParaRPr sz="750" baseline="-11111">
              <a:latin typeface="LM Sans 8"/>
              <a:cs typeface="LM Sans 8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50150" y="731496"/>
            <a:ext cx="363855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285115" algn="l"/>
              </a:tabLst>
            </a:pPr>
            <a:r>
              <a:rPr sz="750" spc="10" dirty="0">
                <a:latin typeface="LM Sans 12"/>
                <a:cs typeface="LM Sans 12"/>
              </a:rPr>
              <a:t>R</a:t>
            </a:r>
            <a:r>
              <a:rPr sz="750" spc="15" baseline="-11111" dirty="0">
                <a:latin typeface="LM Sans 8"/>
                <a:cs typeface="LM Sans 8"/>
              </a:rPr>
              <a:t>1	</a:t>
            </a:r>
            <a:r>
              <a:rPr sz="750" spc="5" dirty="0">
                <a:solidFill>
                  <a:srgbClr val="2059C5"/>
                </a:solidFill>
                <a:latin typeface="LM Sans 12"/>
                <a:cs typeface="LM Sans 12"/>
              </a:rPr>
              <a:t>i</a:t>
            </a:r>
            <a:r>
              <a:rPr sz="750" spc="7" baseline="-11111" dirty="0">
                <a:solidFill>
                  <a:srgbClr val="2059C5"/>
                </a:solidFill>
                <a:latin typeface="LM Sans 8"/>
                <a:cs typeface="LM Sans 8"/>
              </a:rPr>
              <a:t>i</a:t>
            </a:r>
            <a:endParaRPr sz="750" baseline="-11111">
              <a:latin typeface="LM Sans 8"/>
              <a:cs typeface="LM Sans 8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10373" y="638378"/>
            <a:ext cx="156845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750" spc="5" dirty="0">
                <a:latin typeface="LM Sans 12"/>
                <a:cs typeface="LM Sans 12"/>
              </a:rPr>
              <a:t>V</a:t>
            </a:r>
            <a:r>
              <a:rPr sz="750" spc="7" baseline="-11111" dirty="0">
                <a:latin typeface="LM Sans 8"/>
                <a:cs typeface="LM Sans 8"/>
              </a:rPr>
              <a:t>i</a:t>
            </a:r>
            <a:endParaRPr sz="750" baseline="-11111">
              <a:latin typeface="LM Sans 8"/>
              <a:cs typeface="LM Sans 8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37778" y="742391"/>
            <a:ext cx="174625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750" spc="10" dirty="0">
                <a:latin typeface="LM Sans 12"/>
                <a:cs typeface="LM Sans 12"/>
              </a:rPr>
              <a:t>V</a:t>
            </a:r>
            <a:r>
              <a:rPr sz="750" spc="15" baseline="-11111" dirty="0">
                <a:latin typeface="LM Sans 8"/>
                <a:cs typeface="LM Sans 8"/>
              </a:rPr>
              <a:t>o</a:t>
            </a:r>
            <a:endParaRPr sz="750" baseline="-11111">
              <a:latin typeface="LM Sans 8"/>
              <a:cs typeface="LM Sans 8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062227" y="605925"/>
            <a:ext cx="219075" cy="63500"/>
            <a:chOff x="1062227" y="605925"/>
            <a:chExt cx="219075" cy="63500"/>
          </a:xfrm>
        </p:grpSpPr>
        <p:sp>
          <p:nvSpPr>
            <p:cNvPr id="32" name="object 32"/>
            <p:cNvSpPr/>
            <p:nvPr/>
          </p:nvSpPr>
          <p:spPr>
            <a:xfrm>
              <a:off x="1062227" y="626356"/>
              <a:ext cx="217170" cy="22860"/>
            </a:xfrm>
            <a:custGeom>
              <a:avLst/>
              <a:gdLst/>
              <a:ahLst/>
              <a:cxnLst/>
              <a:rect l="l" t="t" r="r" b="b"/>
              <a:pathLst>
                <a:path w="217169" h="22859">
                  <a:moveTo>
                    <a:pt x="183509" y="0"/>
                  </a:moveTo>
                  <a:lnTo>
                    <a:pt x="0" y="0"/>
                  </a:lnTo>
                  <a:lnTo>
                    <a:pt x="0" y="22288"/>
                  </a:lnTo>
                  <a:lnTo>
                    <a:pt x="183509" y="22288"/>
                  </a:lnTo>
                  <a:lnTo>
                    <a:pt x="216942" y="11144"/>
                  </a:lnTo>
                  <a:lnTo>
                    <a:pt x="18350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90016" y="607783"/>
              <a:ext cx="89535" cy="59690"/>
            </a:xfrm>
            <a:custGeom>
              <a:avLst/>
              <a:gdLst/>
              <a:ahLst/>
              <a:cxnLst/>
              <a:rect l="l" t="t" r="r" b="b"/>
              <a:pathLst>
                <a:path w="89534" h="59690">
                  <a:moveTo>
                    <a:pt x="0" y="0"/>
                  </a:moveTo>
                  <a:lnTo>
                    <a:pt x="0" y="59435"/>
                  </a:lnTo>
                  <a:lnTo>
                    <a:pt x="89153" y="29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90016" y="607783"/>
              <a:ext cx="89535" cy="59690"/>
            </a:xfrm>
            <a:custGeom>
              <a:avLst/>
              <a:gdLst/>
              <a:ahLst/>
              <a:cxnLst/>
              <a:rect l="l" t="t" r="r" b="b"/>
              <a:pathLst>
                <a:path w="89534" h="59690">
                  <a:moveTo>
                    <a:pt x="0" y="59435"/>
                  </a:moveTo>
                  <a:lnTo>
                    <a:pt x="89153" y="29717"/>
                  </a:lnTo>
                  <a:lnTo>
                    <a:pt x="0" y="0"/>
                  </a:lnTo>
                  <a:lnTo>
                    <a:pt x="0" y="59435"/>
                  </a:lnTo>
                  <a:close/>
                </a:path>
              </a:pathLst>
            </a:custGeom>
            <a:ln w="3714">
              <a:solidFill>
                <a:srgbClr val="D5D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043114" y="482855"/>
            <a:ext cx="133985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750" spc="5" dirty="0">
                <a:latin typeface="LM Sans 12"/>
                <a:cs typeface="LM Sans 12"/>
              </a:rPr>
              <a:t>i</a:t>
            </a:r>
            <a:r>
              <a:rPr sz="750" spc="7" baseline="-11111" dirty="0">
                <a:latin typeface="LM Sans 8"/>
                <a:cs typeface="LM Sans 8"/>
              </a:rPr>
              <a:t>1</a:t>
            </a:r>
            <a:endParaRPr sz="750" baseline="-11111">
              <a:latin typeface="LM Sans 8"/>
              <a:cs typeface="LM Sans 8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21894" y="1489418"/>
            <a:ext cx="4250055" cy="49403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70"/>
              </a:spcBef>
            </a:pP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Since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V</a:t>
            </a:r>
            <a:r>
              <a:rPr sz="900" spc="-7" baseline="-9259" dirty="0">
                <a:solidFill>
                  <a:srgbClr val="111187"/>
                </a:solidFill>
                <a:latin typeface="LM Sans 8"/>
                <a:cs typeface="LM Sans 8"/>
              </a:rPr>
              <a:t>+</a:t>
            </a:r>
            <a:r>
              <a:rPr sz="900" spc="104" baseline="-9259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i="1" spc="-15" dirty="0">
                <a:solidFill>
                  <a:srgbClr val="111187"/>
                </a:solidFill>
                <a:latin typeface="DejaVu Sans"/>
                <a:cs typeface="DejaVu Sans"/>
              </a:rPr>
              <a:t>≈</a:t>
            </a:r>
            <a:r>
              <a:rPr sz="800" i="1" spc="-20" dirty="0">
                <a:solidFill>
                  <a:srgbClr val="111187"/>
                </a:solidFill>
                <a:latin typeface="DejaVu Sans"/>
                <a:cs typeface="DejaVu Sans"/>
              </a:rPr>
              <a:t> </a:t>
            </a:r>
            <a:r>
              <a:rPr sz="800" i="1" spc="100" dirty="0">
                <a:solidFill>
                  <a:srgbClr val="111187"/>
                </a:solidFill>
                <a:latin typeface="LM Sans 8"/>
                <a:cs typeface="LM Sans 8"/>
              </a:rPr>
              <a:t>V</a:t>
            </a:r>
            <a:r>
              <a:rPr sz="900" i="1" spc="150" baseline="-9259" dirty="0">
                <a:solidFill>
                  <a:srgbClr val="111187"/>
                </a:solidFill>
                <a:latin typeface="Trebuchet MS"/>
                <a:cs typeface="Trebuchet MS"/>
              </a:rPr>
              <a:t>−</a:t>
            </a:r>
            <a:r>
              <a:rPr sz="800" spc="100" dirty="0">
                <a:solidFill>
                  <a:srgbClr val="111187"/>
                </a:solidFill>
                <a:latin typeface="LM Sans 8"/>
                <a:cs typeface="LM Sans 8"/>
              </a:rPr>
              <a:t>,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i="1" spc="125" dirty="0">
                <a:solidFill>
                  <a:srgbClr val="111187"/>
                </a:solidFill>
                <a:latin typeface="LM Sans 8"/>
                <a:cs typeface="LM Sans 8"/>
              </a:rPr>
              <a:t>V</a:t>
            </a:r>
            <a:r>
              <a:rPr sz="900" i="1" spc="187" baseline="-9259" dirty="0">
                <a:solidFill>
                  <a:srgbClr val="111187"/>
                </a:solidFill>
                <a:latin typeface="Trebuchet MS"/>
                <a:cs typeface="Trebuchet MS"/>
              </a:rPr>
              <a:t>−</a:t>
            </a:r>
            <a:r>
              <a:rPr sz="900" i="1" spc="150" baseline="-9259" dirty="0">
                <a:solidFill>
                  <a:srgbClr val="111187"/>
                </a:solidFill>
                <a:latin typeface="Trebuchet MS"/>
                <a:cs typeface="Trebuchet MS"/>
              </a:rPr>
              <a:t> </a:t>
            </a:r>
            <a:r>
              <a:rPr sz="800" i="1" spc="-15" dirty="0">
                <a:solidFill>
                  <a:srgbClr val="111187"/>
                </a:solidFill>
                <a:latin typeface="DejaVu Sans"/>
                <a:cs typeface="DejaVu Sans"/>
              </a:rPr>
              <a:t>≈</a:t>
            </a:r>
            <a:r>
              <a:rPr sz="800" i="1" spc="-20" dirty="0">
                <a:solidFill>
                  <a:srgbClr val="111187"/>
                </a:solidFill>
                <a:latin typeface="DejaVu Sans"/>
                <a:cs typeface="DejaVu Sans"/>
              </a:rPr>
              <a:t>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0</a:t>
            </a:r>
            <a:r>
              <a:rPr sz="800" spc="-145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V</a:t>
            </a:r>
            <a:r>
              <a:rPr sz="800" i="1" spc="80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i="1" spc="175" dirty="0">
                <a:solidFill>
                  <a:srgbClr val="111187"/>
                </a:solidFill>
                <a:latin typeface="DejaVu Sans"/>
                <a:cs typeface="DejaVu Sans"/>
              </a:rPr>
              <a:t>→</a:t>
            </a:r>
            <a:r>
              <a:rPr sz="800" i="1" spc="-20" dirty="0">
                <a:solidFill>
                  <a:srgbClr val="111187"/>
                </a:solidFill>
                <a:latin typeface="DejaVu Sans"/>
                <a:cs typeface="DejaVu Sans"/>
              </a:rPr>
              <a:t>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i</a:t>
            </a:r>
            <a:r>
              <a:rPr sz="900" spc="-7" baseline="-9259" dirty="0">
                <a:solidFill>
                  <a:srgbClr val="111187"/>
                </a:solidFill>
                <a:latin typeface="LM Sans 8"/>
                <a:cs typeface="LM Sans 8"/>
              </a:rPr>
              <a:t>1</a:t>
            </a:r>
            <a:r>
              <a:rPr sz="900" spc="104" baseline="-9259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=</a:t>
            </a:r>
            <a:r>
              <a:rPr sz="800" spc="-50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(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V</a:t>
            </a:r>
            <a:r>
              <a:rPr sz="900" i="1" spc="-7" baseline="-13888" dirty="0">
                <a:solidFill>
                  <a:srgbClr val="111187"/>
                </a:solidFill>
                <a:latin typeface="LM Sans 8"/>
                <a:cs typeface="LM Sans 8"/>
              </a:rPr>
              <a:t>i</a:t>
            </a:r>
            <a:r>
              <a:rPr sz="900" i="1" spc="127" baseline="-13888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i="1" spc="-15" dirty="0">
                <a:solidFill>
                  <a:srgbClr val="111187"/>
                </a:solidFill>
                <a:latin typeface="DejaVu Sans"/>
                <a:cs typeface="DejaVu Sans"/>
              </a:rPr>
              <a:t>−</a:t>
            </a:r>
            <a:r>
              <a:rPr sz="800" i="1" spc="-70" dirty="0">
                <a:solidFill>
                  <a:srgbClr val="111187"/>
                </a:solidFill>
                <a:latin typeface="DejaVu Sans"/>
                <a:cs typeface="DejaVu Sans"/>
              </a:rPr>
              <a:t> </a:t>
            </a:r>
            <a:r>
              <a:rPr sz="800" spc="10" dirty="0">
                <a:solidFill>
                  <a:srgbClr val="111187"/>
                </a:solidFill>
                <a:latin typeface="LM Sans 8"/>
                <a:cs typeface="LM Sans 8"/>
              </a:rPr>
              <a:t>0)</a:t>
            </a:r>
            <a:r>
              <a:rPr sz="800" i="1" spc="10" dirty="0">
                <a:solidFill>
                  <a:srgbClr val="111187"/>
                </a:solidFill>
                <a:latin typeface="Verdana"/>
                <a:cs typeface="Verdana"/>
              </a:rPr>
              <a:t>/</a:t>
            </a:r>
            <a:r>
              <a:rPr sz="800" i="1" spc="10" dirty="0">
                <a:solidFill>
                  <a:srgbClr val="111187"/>
                </a:solidFill>
                <a:latin typeface="LM Sans 8"/>
                <a:cs typeface="LM Sans 8"/>
              </a:rPr>
              <a:t>R</a:t>
            </a:r>
            <a:r>
              <a:rPr sz="900" spc="15" baseline="-9259" dirty="0">
                <a:solidFill>
                  <a:srgbClr val="111187"/>
                </a:solidFill>
                <a:latin typeface="LM Sans 8"/>
                <a:cs typeface="LM Sans 8"/>
              </a:rPr>
              <a:t>1</a:t>
            </a:r>
            <a:r>
              <a:rPr sz="900" spc="104" baseline="-9259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=</a:t>
            </a:r>
            <a:r>
              <a:rPr sz="800" spc="-50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V</a:t>
            </a:r>
            <a:r>
              <a:rPr sz="900" i="1" spc="-7" baseline="-13888" dirty="0">
                <a:solidFill>
                  <a:srgbClr val="111187"/>
                </a:solidFill>
                <a:latin typeface="LM Sans 8"/>
                <a:cs typeface="LM Sans 8"/>
              </a:rPr>
              <a:t>i</a:t>
            </a:r>
            <a:r>
              <a:rPr sz="900" i="1" spc="-157" baseline="-13888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i="1" spc="15" dirty="0">
                <a:solidFill>
                  <a:srgbClr val="111187"/>
                </a:solidFill>
                <a:latin typeface="Verdana"/>
                <a:cs typeface="Verdana"/>
              </a:rPr>
              <a:t>/</a:t>
            </a:r>
            <a:r>
              <a:rPr sz="800" i="1" spc="15" dirty="0">
                <a:solidFill>
                  <a:srgbClr val="111187"/>
                </a:solidFill>
                <a:latin typeface="LM Sans 8"/>
                <a:cs typeface="LM Sans 8"/>
              </a:rPr>
              <a:t>R</a:t>
            </a:r>
            <a:r>
              <a:rPr sz="900" spc="22" baseline="-9259" dirty="0">
                <a:solidFill>
                  <a:srgbClr val="111187"/>
                </a:solidFill>
                <a:latin typeface="LM Sans 8"/>
                <a:cs typeface="LM Sans 8"/>
              </a:rPr>
              <a:t>1</a:t>
            </a:r>
            <a:r>
              <a:rPr sz="900" spc="-37" baseline="-9259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.</a:t>
            </a:r>
            <a:endParaRPr sz="800">
              <a:latin typeface="LM Sans 8"/>
              <a:cs typeface="LM Sans 8"/>
            </a:endParaRPr>
          </a:p>
          <a:p>
            <a:pPr marL="38100" marR="30480">
              <a:lnSpc>
                <a:spcPct val="128099"/>
              </a:lnSpc>
            </a:pP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(The non-inverting input is at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real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ground here, and the inverting input is at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virtual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ground.)  Since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i</a:t>
            </a:r>
            <a:r>
              <a:rPr sz="900" i="1" spc="-7" baseline="-13888" dirty="0">
                <a:solidFill>
                  <a:srgbClr val="111187"/>
                </a:solidFill>
                <a:latin typeface="LM Sans 8"/>
                <a:cs typeface="LM Sans 8"/>
              </a:rPr>
              <a:t>i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(current entering the op-amp) is zero,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i</a:t>
            </a:r>
            <a:r>
              <a:rPr sz="900" spc="-7" baseline="-9259" dirty="0">
                <a:solidFill>
                  <a:srgbClr val="111187"/>
                </a:solidFill>
                <a:latin typeface="LM Sans 8"/>
                <a:cs typeface="LM Sans 8"/>
              </a:rPr>
              <a:t>1 </a:t>
            </a:r>
            <a:r>
              <a:rPr sz="800" dirty="0">
                <a:solidFill>
                  <a:srgbClr val="111187"/>
                </a:solidFill>
                <a:latin typeface="LM Sans 8"/>
                <a:cs typeface="LM Sans 8"/>
              </a:rPr>
              <a:t>goes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through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R</a:t>
            </a:r>
            <a:r>
              <a:rPr sz="900" spc="-7" baseline="-9259" dirty="0">
                <a:solidFill>
                  <a:srgbClr val="111187"/>
                </a:solidFill>
                <a:latin typeface="LM Sans 8"/>
                <a:cs typeface="LM Sans 8"/>
              </a:rPr>
              <a:t>2</a:t>
            </a:r>
            <a:r>
              <a:rPr sz="900" spc="-165" baseline="-9259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.</a:t>
            </a:r>
            <a:endParaRPr sz="800">
              <a:latin typeface="LM Sans 8"/>
              <a:cs typeface="LM Sans 8"/>
            </a:endParaRPr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60085" cy="215265"/>
          </a:xfrm>
          <a:custGeom>
            <a:avLst/>
            <a:gdLst/>
            <a:ahLst/>
            <a:cxnLst/>
            <a:rect l="l" t="t" r="r" b="b"/>
            <a:pathLst>
              <a:path w="5760085" h="215265">
                <a:moveTo>
                  <a:pt x="5759996" y="0"/>
                </a:moveTo>
                <a:lnTo>
                  <a:pt x="0" y="0"/>
                </a:lnTo>
                <a:lnTo>
                  <a:pt x="0" y="214693"/>
                </a:lnTo>
                <a:lnTo>
                  <a:pt x="5759996" y="214693"/>
                </a:lnTo>
                <a:lnTo>
                  <a:pt x="5759996" y="0"/>
                </a:lnTo>
                <a:close/>
              </a:path>
            </a:pathLst>
          </a:custGeom>
          <a:solidFill>
            <a:srgbClr val="111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450" y="12349"/>
            <a:ext cx="16579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Op-amp circuits </a:t>
            </a:r>
            <a:r>
              <a:rPr spc="-10" dirty="0"/>
              <a:t>(linear</a:t>
            </a:r>
            <a:r>
              <a:rPr spc="-15" dirty="0"/>
              <a:t> </a:t>
            </a:r>
            <a:r>
              <a:rPr spc="-5" dirty="0"/>
              <a:t>region)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48434" y="420217"/>
            <a:ext cx="1216660" cy="969010"/>
            <a:chOff x="1048434" y="420217"/>
            <a:chExt cx="1216660" cy="969010"/>
          </a:xfrm>
        </p:grpSpPr>
        <p:sp>
          <p:nvSpPr>
            <p:cNvPr id="5" name="object 5"/>
            <p:cNvSpPr/>
            <p:nvPr/>
          </p:nvSpPr>
          <p:spPr>
            <a:xfrm>
              <a:off x="1210818" y="684061"/>
              <a:ext cx="919480" cy="511175"/>
            </a:xfrm>
            <a:custGeom>
              <a:avLst/>
              <a:gdLst/>
              <a:ahLst/>
              <a:cxnLst/>
              <a:rect l="l" t="t" r="r" b="b"/>
              <a:pathLst>
                <a:path w="919480" h="511175">
                  <a:moveTo>
                    <a:pt x="191680" y="27734"/>
                  </a:moveTo>
                  <a:lnTo>
                    <a:pt x="177811" y="55965"/>
                  </a:lnTo>
                  <a:lnTo>
                    <a:pt x="150076" y="0"/>
                  </a:lnTo>
                  <a:lnTo>
                    <a:pt x="122338" y="55965"/>
                  </a:lnTo>
                  <a:lnTo>
                    <a:pt x="94106" y="0"/>
                  </a:lnTo>
                  <a:lnTo>
                    <a:pt x="66368" y="55965"/>
                  </a:lnTo>
                  <a:lnTo>
                    <a:pt x="38634" y="0"/>
                  </a:lnTo>
                  <a:lnTo>
                    <a:pt x="24764" y="27734"/>
                  </a:lnTo>
                </a:path>
                <a:path w="919480" h="511175">
                  <a:moveTo>
                    <a:pt x="222884" y="27734"/>
                  </a:moveTo>
                  <a:lnTo>
                    <a:pt x="192670" y="27734"/>
                  </a:lnTo>
                </a:path>
                <a:path w="919480" h="511175">
                  <a:moveTo>
                    <a:pt x="0" y="27734"/>
                  </a:moveTo>
                  <a:lnTo>
                    <a:pt x="24268" y="27734"/>
                  </a:lnTo>
                </a:path>
                <a:path w="919480" h="511175">
                  <a:moveTo>
                    <a:pt x="891539" y="479447"/>
                  </a:moveTo>
                  <a:lnTo>
                    <a:pt x="863307" y="465581"/>
                  </a:lnTo>
                  <a:lnTo>
                    <a:pt x="919276" y="437843"/>
                  </a:lnTo>
                  <a:lnTo>
                    <a:pt x="863307" y="410105"/>
                  </a:lnTo>
                  <a:lnTo>
                    <a:pt x="919276" y="381873"/>
                  </a:lnTo>
                  <a:lnTo>
                    <a:pt x="863307" y="354139"/>
                  </a:lnTo>
                  <a:lnTo>
                    <a:pt x="919276" y="326401"/>
                  </a:lnTo>
                  <a:lnTo>
                    <a:pt x="891539" y="312531"/>
                  </a:lnTo>
                </a:path>
                <a:path w="919480" h="511175">
                  <a:moveTo>
                    <a:pt x="891539" y="510651"/>
                  </a:moveTo>
                  <a:lnTo>
                    <a:pt x="891539" y="480440"/>
                  </a:lnTo>
                </a:path>
                <a:path w="919480" h="511175">
                  <a:moveTo>
                    <a:pt x="891539" y="287766"/>
                  </a:moveTo>
                  <a:lnTo>
                    <a:pt x="891539" y="312038"/>
                  </a:lnTo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90470" y="811352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30">
                  <a:moveTo>
                    <a:pt x="18449" y="0"/>
                  </a:moveTo>
                  <a:lnTo>
                    <a:pt x="5324" y="0"/>
                  </a:lnTo>
                  <a:lnTo>
                    <a:pt x="0" y="5323"/>
                  </a:lnTo>
                  <a:lnTo>
                    <a:pt x="0" y="18447"/>
                  </a:lnTo>
                  <a:lnTo>
                    <a:pt x="5324" y="23775"/>
                  </a:lnTo>
                  <a:lnTo>
                    <a:pt x="18449" y="23775"/>
                  </a:lnTo>
                  <a:lnTo>
                    <a:pt x="23774" y="18447"/>
                  </a:lnTo>
                  <a:lnTo>
                    <a:pt x="23774" y="53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90470" y="811352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30">
                  <a:moveTo>
                    <a:pt x="23774" y="11885"/>
                  </a:moveTo>
                  <a:lnTo>
                    <a:pt x="23774" y="18447"/>
                  </a:lnTo>
                  <a:lnTo>
                    <a:pt x="18449" y="23775"/>
                  </a:lnTo>
                  <a:lnTo>
                    <a:pt x="11887" y="23775"/>
                  </a:lnTo>
                  <a:lnTo>
                    <a:pt x="5324" y="23775"/>
                  </a:lnTo>
                  <a:lnTo>
                    <a:pt x="0" y="18447"/>
                  </a:lnTo>
                  <a:lnTo>
                    <a:pt x="0" y="11885"/>
                  </a:lnTo>
                  <a:lnTo>
                    <a:pt x="0" y="5323"/>
                  </a:lnTo>
                  <a:lnTo>
                    <a:pt x="5324" y="0"/>
                  </a:lnTo>
                  <a:lnTo>
                    <a:pt x="11887" y="0"/>
                  </a:lnTo>
                  <a:lnTo>
                    <a:pt x="18449" y="0"/>
                  </a:lnTo>
                  <a:lnTo>
                    <a:pt x="23774" y="5323"/>
                  </a:lnTo>
                  <a:lnTo>
                    <a:pt x="23774" y="11885"/>
                  </a:lnTo>
                  <a:close/>
                </a:path>
              </a:pathLst>
            </a:custGeom>
            <a:ln w="3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02358" y="823238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90">
                  <a:moveTo>
                    <a:pt x="0" y="148589"/>
                  </a:moveTo>
                  <a:lnTo>
                    <a:pt x="0" y="0"/>
                  </a:lnTo>
                </a:path>
              </a:pathLst>
            </a:custGeom>
            <a:ln w="7429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45893" y="1343303"/>
              <a:ext cx="113030" cy="42545"/>
            </a:xfrm>
            <a:custGeom>
              <a:avLst/>
              <a:gdLst/>
              <a:ahLst/>
              <a:cxnLst/>
              <a:rect l="l" t="t" r="r" b="b"/>
              <a:pathLst>
                <a:path w="113030" h="42544">
                  <a:moveTo>
                    <a:pt x="39128" y="42100"/>
                  </a:moveTo>
                  <a:lnTo>
                    <a:pt x="76276" y="42100"/>
                  </a:lnTo>
                </a:path>
                <a:path w="113030" h="42544">
                  <a:moveTo>
                    <a:pt x="0" y="0"/>
                  </a:moveTo>
                  <a:lnTo>
                    <a:pt x="112433" y="0"/>
                  </a:lnTo>
                </a:path>
                <a:path w="113030" h="42544">
                  <a:moveTo>
                    <a:pt x="19316" y="21298"/>
                  </a:moveTo>
                  <a:lnTo>
                    <a:pt x="93611" y="21298"/>
                  </a:lnTo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02358" y="1194713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90">
                  <a:moveTo>
                    <a:pt x="0" y="148589"/>
                  </a:moveTo>
                  <a:lnTo>
                    <a:pt x="0" y="0"/>
                  </a:lnTo>
                </a:path>
              </a:pathLst>
            </a:custGeom>
            <a:ln w="7429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53767" y="823238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>
                  <a:moveTo>
                    <a:pt x="0" y="0"/>
                  </a:moveTo>
                  <a:lnTo>
                    <a:pt x="74294" y="0"/>
                  </a:lnTo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1866" y="755510"/>
              <a:ext cx="100330" cy="3810"/>
            </a:xfrm>
            <a:custGeom>
              <a:avLst/>
              <a:gdLst/>
              <a:ahLst/>
              <a:cxnLst/>
              <a:rect l="l" t="t" r="r" b="b"/>
              <a:pathLst>
                <a:path w="100330" h="3809">
                  <a:moveTo>
                    <a:pt x="100203" y="2540"/>
                  </a:moveTo>
                  <a:lnTo>
                    <a:pt x="99187" y="2540"/>
                  </a:lnTo>
                  <a:lnTo>
                    <a:pt x="99187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00203" y="3810"/>
                  </a:lnTo>
                  <a:lnTo>
                    <a:pt x="100203" y="2540"/>
                  </a:lnTo>
                  <a:close/>
                </a:path>
              </a:pathLst>
            </a:custGeom>
            <a:solidFill>
              <a:srgbClr val="205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95665" y="750430"/>
              <a:ext cx="29845" cy="15240"/>
            </a:xfrm>
            <a:custGeom>
              <a:avLst/>
              <a:gdLst/>
              <a:ahLst/>
              <a:cxnLst/>
              <a:rect l="l" t="t" r="r" b="b"/>
              <a:pathLst>
                <a:path w="29844" h="15240">
                  <a:moveTo>
                    <a:pt x="0" y="0"/>
                  </a:moveTo>
                  <a:lnTo>
                    <a:pt x="0" y="14858"/>
                  </a:lnTo>
                  <a:lnTo>
                    <a:pt x="29717" y="7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95665" y="750430"/>
              <a:ext cx="29845" cy="15240"/>
            </a:xfrm>
            <a:custGeom>
              <a:avLst/>
              <a:gdLst/>
              <a:ahLst/>
              <a:cxnLst/>
              <a:rect l="l" t="t" r="r" b="b"/>
              <a:pathLst>
                <a:path w="29844" h="15240">
                  <a:moveTo>
                    <a:pt x="0" y="14858"/>
                  </a:moveTo>
                  <a:lnTo>
                    <a:pt x="29717" y="7429"/>
                  </a:lnTo>
                  <a:lnTo>
                    <a:pt x="0" y="0"/>
                  </a:lnTo>
                  <a:lnTo>
                    <a:pt x="0" y="14858"/>
                  </a:lnTo>
                  <a:close/>
                </a:path>
              </a:pathLst>
            </a:custGeom>
            <a:ln w="3714">
              <a:solidFill>
                <a:srgbClr val="2059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82293" y="711796"/>
              <a:ext cx="147320" cy="235585"/>
            </a:xfrm>
            <a:custGeom>
              <a:avLst/>
              <a:gdLst/>
              <a:ahLst/>
              <a:cxnLst/>
              <a:rect l="l" t="t" r="r" b="b"/>
              <a:pathLst>
                <a:path w="147319" h="235584">
                  <a:moveTo>
                    <a:pt x="92124" y="9905"/>
                  </a:moveTo>
                  <a:lnTo>
                    <a:pt x="147103" y="9905"/>
                  </a:lnTo>
                </a:path>
                <a:path w="147319" h="235584">
                  <a:moveTo>
                    <a:pt x="0" y="0"/>
                  </a:moveTo>
                  <a:lnTo>
                    <a:pt x="74294" y="0"/>
                  </a:lnTo>
                </a:path>
                <a:path w="147319" h="235584">
                  <a:moveTo>
                    <a:pt x="119365" y="180291"/>
                  </a:moveTo>
                  <a:lnTo>
                    <a:pt x="119365" y="235267"/>
                  </a:lnTo>
                </a:path>
                <a:path w="147319" h="235584">
                  <a:moveTo>
                    <a:pt x="92124" y="208025"/>
                  </a:moveTo>
                  <a:lnTo>
                    <a:pt x="147103" y="208025"/>
                  </a:lnTo>
                </a:path>
                <a:path w="147319" h="235584">
                  <a:moveTo>
                    <a:pt x="0" y="222884"/>
                  </a:moveTo>
                  <a:lnTo>
                    <a:pt x="74294" y="222884"/>
                  </a:lnTo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56587" y="637501"/>
              <a:ext cx="297180" cy="371475"/>
            </a:xfrm>
            <a:custGeom>
              <a:avLst/>
              <a:gdLst/>
              <a:ahLst/>
              <a:cxnLst/>
              <a:rect l="l" t="t" r="r" b="b"/>
              <a:pathLst>
                <a:path w="297180" h="371475">
                  <a:moveTo>
                    <a:pt x="0" y="0"/>
                  </a:moveTo>
                  <a:lnTo>
                    <a:pt x="0" y="371474"/>
                  </a:lnTo>
                  <a:lnTo>
                    <a:pt x="297179" y="185737"/>
                  </a:lnTo>
                  <a:lnTo>
                    <a:pt x="0" y="0"/>
                  </a:lnTo>
                  <a:close/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96109" y="699910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29">
                  <a:moveTo>
                    <a:pt x="18450" y="0"/>
                  </a:moveTo>
                  <a:lnTo>
                    <a:pt x="5326" y="0"/>
                  </a:lnTo>
                  <a:lnTo>
                    <a:pt x="0" y="5323"/>
                  </a:lnTo>
                  <a:lnTo>
                    <a:pt x="0" y="18447"/>
                  </a:lnTo>
                  <a:lnTo>
                    <a:pt x="5326" y="23775"/>
                  </a:lnTo>
                  <a:lnTo>
                    <a:pt x="18450" y="23775"/>
                  </a:lnTo>
                  <a:lnTo>
                    <a:pt x="23774" y="18447"/>
                  </a:lnTo>
                  <a:lnTo>
                    <a:pt x="23774" y="53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96109" y="699910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29">
                  <a:moveTo>
                    <a:pt x="23774" y="11885"/>
                  </a:moveTo>
                  <a:lnTo>
                    <a:pt x="23774" y="18447"/>
                  </a:lnTo>
                  <a:lnTo>
                    <a:pt x="18450" y="23775"/>
                  </a:lnTo>
                  <a:lnTo>
                    <a:pt x="11888" y="23775"/>
                  </a:lnTo>
                  <a:lnTo>
                    <a:pt x="5326" y="23775"/>
                  </a:lnTo>
                  <a:lnTo>
                    <a:pt x="0" y="18447"/>
                  </a:lnTo>
                  <a:lnTo>
                    <a:pt x="0" y="11885"/>
                  </a:lnTo>
                  <a:lnTo>
                    <a:pt x="0" y="5323"/>
                  </a:lnTo>
                  <a:lnTo>
                    <a:pt x="5326" y="0"/>
                  </a:lnTo>
                  <a:lnTo>
                    <a:pt x="11888" y="0"/>
                  </a:lnTo>
                  <a:lnTo>
                    <a:pt x="18450" y="0"/>
                  </a:lnTo>
                  <a:lnTo>
                    <a:pt x="23774" y="5323"/>
                  </a:lnTo>
                  <a:lnTo>
                    <a:pt x="23774" y="11885"/>
                  </a:lnTo>
                  <a:close/>
                </a:path>
              </a:pathLst>
            </a:custGeom>
            <a:ln w="3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33702" y="711796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589" y="0"/>
                  </a:moveTo>
                  <a:lnTo>
                    <a:pt x="0" y="0"/>
                  </a:lnTo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50339" y="699910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29">
                  <a:moveTo>
                    <a:pt x="18450" y="0"/>
                  </a:moveTo>
                  <a:lnTo>
                    <a:pt x="5326" y="0"/>
                  </a:lnTo>
                  <a:lnTo>
                    <a:pt x="0" y="5323"/>
                  </a:lnTo>
                  <a:lnTo>
                    <a:pt x="0" y="18447"/>
                  </a:lnTo>
                  <a:lnTo>
                    <a:pt x="5326" y="23775"/>
                  </a:lnTo>
                  <a:lnTo>
                    <a:pt x="18450" y="23775"/>
                  </a:lnTo>
                  <a:lnTo>
                    <a:pt x="23774" y="18447"/>
                  </a:lnTo>
                  <a:lnTo>
                    <a:pt x="23774" y="53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50339" y="699910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29">
                  <a:moveTo>
                    <a:pt x="23774" y="11885"/>
                  </a:moveTo>
                  <a:lnTo>
                    <a:pt x="23774" y="18447"/>
                  </a:lnTo>
                  <a:lnTo>
                    <a:pt x="18450" y="23775"/>
                  </a:lnTo>
                  <a:lnTo>
                    <a:pt x="11888" y="23775"/>
                  </a:lnTo>
                  <a:lnTo>
                    <a:pt x="5326" y="23775"/>
                  </a:lnTo>
                  <a:lnTo>
                    <a:pt x="0" y="18447"/>
                  </a:lnTo>
                  <a:lnTo>
                    <a:pt x="0" y="11885"/>
                  </a:lnTo>
                  <a:lnTo>
                    <a:pt x="0" y="5323"/>
                  </a:lnTo>
                  <a:lnTo>
                    <a:pt x="5326" y="0"/>
                  </a:lnTo>
                  <a:lnTo>
                    <a:pt x="11888" y="0"/>
                  </a:lnTo>
                  <a:lnTo>
                    <a:pt x="18450" y="0"/>
                  </a:lnTo>
                  <a:lnTo>
                    <a:pt x="23774" y="5323"/>
                  </a:lnTo>
                  <a:lnTo>
                    <a:pt x="23774" y="11885"/>
                  </a:lnTo>
                  <a:close/>
                </a:path>
              </a:pathLst>
            </a:custGeom>
            <a:ln w="3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62228" y="424027"/>
              <a:ext cx="1040130" cy="738505"/>
            </a:xfrm>
            <a:custGeom>
              <a:avLst/>
              <a:gdLst/>
              <a:ahLst/>
              <a:cxnLst/>
              <a:rect l="l" t="t" r="r" b="b"/>
              <a:pathLst>
                <a:path w="1040130" h="738505">
                  <a:moveTo>
                    <a:pt x="0" y="287768"/>
                  </a:moveTo>
                  <a:lnTo>
                    <a:pt x="148589" y="287768"/>
                  </a:lnTo>
                </a:path>
                <a:path w="1040130" h="738505">
                  <a:moveTo>
                    <a:pt x="428434" y="738491"/>
                  </a:moveTo>
                  <a:lnTo>
                    <a:pt x="465581" y="738491"/>
                  </a:lnTo>
                </a:path>
                <a:path w="1040130" h="738505">
                  <a:moveTo>
                    <a:pt x="389304" y="696390"/>
                  </a:moveTo>
                  <a:lnTo>
                    <a:pt x="501739" y="696390"/>
                  </a:lnTo>
                </a:path>
                <a:path w="1040130" h="738505">
                  <a:moveTo>
                    <a:pt x="408622" y="717689"/>
                  </a:moveTo>
                  <a:lnTo>
                    <a:pt x="482917" y="717689"/>
                  </a:lnTo>
                </a:path>
                <a:path w="1040130" h="738505">
                  <a:moveTo>
                    <a:pt x="520064" y="510653"/>
                  </a:moveTo>
                  <a:lnTo>
                    <a:pt x="445769" y="510653"/>
                  </a:lnTo>
                  <a:lnTo>
                    <a:pt x="445769" y="696390"/>
                  </a:lnTo>
                </a:path>
                <a:path w="1040130" h="738505">
                  <a:moveTo>
                    <a:pt x="445769" y="287768"/>
                  </a:moveTo>
                  <a:lnTo>
                    <a:pt x="445769" y="27736"/>
                  </a:lnTo>
                </a:path>
                <a:path w="1040130" h="738505">
                  <a:moveTo>
                    <a:pt x="823188" y="27736"/>
                  </a:moveTo>
                  <a:lnTo>
                    <a:pt x="809320" y="55968"/>
                  </a:lnTo>
                  <a:lnTo>
                    <a:pt x="781583" y="0"/>
                  </a:lnTo>
                  <a:lnTo>
                    <a:pt x="753846" y="55968"/>
                  </a:lnTo>
                  <a:lnTo>
                    <a:pt x="725614" y="0"/>
                  </a:lnTo>
                  <a:lnTo>
                    <a:pt x="697877" y="55968"/>
                  </a:lnTo>
                  <a:lnTo>
                    <a:pt x="670140" y="0"/>
                  </a:lnTo>
                  <a:lnTo>
                    <a:pt x="656272" y="27736"/>
                  </a:lnTo>
                </a:path>
                <a:path w="1040130" h="738505">
                  <a:moveTo>
                    <a:pt x="854392" y="27736"/>
                  </a:moveTo>
                  <a:lnTo>
                    <a:pt x="824179" y="27736"/>
                  </a:lnTo>
                </a:path>
                <a:path w="1040130" h="738505">
                  <a:moveTo>
                    <a:pt x="631507" y="27736"/>
                  </a:moveTo>
                  <a:lnTo>
                    <a:pt x="655775" y="27736"/>
                  </a:lnTo>
                </a:path>
                <a:path w="1040130" h="738505">
                  <a:moveTo>
                    <a:pt x="445769" y="27736"/>
                  </a:moveTo>
                  <a:lnTo>
                    <a:pt x="631507" y="27736"/>
                  </a:lnTo>
                </a:path>
                <a:path w="1040130" h="738505">
                  <a:moveTo>
                    <a:pt x="854392" y="27736"/>
                  </a:moveTo>
                  <a:lnTo>
                    <a:pt x="1040129" y="27736"/>
                  </a:lnTo>
                </a:path>
                <a:path w="1040130" h="738505">
                  <a:moveTo>
                    <a:pt x="1040129" y="27736"/>
                  </a:moveTo>
                  <a:lnTo>
                    <a:pt x="1040129" y="399210"/>
                  </a:lnTo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39060" y="811352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30">
                  <a:moveTo>
                    <a:pt x="18449" y="0"/>
                  </a:moveTo>
                  <a:lnTo>
                    <a:pt x="5324" y="0"/>
                  </a:lnTo>
                  <a:lnTo>
                    <a:pt x="0" y="5323"/>
                  </a:lnTo>
                  <a:lnTo>
                    <a:pt x="0" y="18447"/>
                  </a:lnTo>
                  <a:lnTo>
                    <a:pt x="5324" y="23775"/>
                  </a:lnTo>
                  <a:lnTo>
                    <a:pt x="18449" y="23775"/>
                  </a:lnTo>
                  <a:lnTo>
                    <a:pt x="23774" y="18447"/>
                  </a:lnTo>
                  <a:lnTo>
                    <a:pt x="23774" y="53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39060" y="811352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30">
                  <a:moveTo>
                    <a:pt x="23774" y="11885"/>
                  </a:moveTo>
                  <a:lnTo>
                    <a:pt x="23774" y="18447"/>
                  </a:lnTo>
                  <a:lnTo>
                    <a:pt x="18449" y="23775"/>
                  </a:lnTo>
                  <a:lnTo>
                    <a:pt x="11887" y="23775"/>
                  </a:lnTo>
                  <a:lnTo>
                    <a:pt x="5324" y="23775"/>
                  </a:lnTo>
                  <a:lnTo>
                    <a:pt x="0" y="18447"/>
                  </a:lnTo>
                  <a:lnTo>
                    <a:pt x="0" y="11885"/>
                  </a:lnTo>
                  <a:lnTo>
                    <a:pt x="0" y="5323"/>
                  </a:lnTo>
                  <a:lnTo>
                    <a:pt x="5324" y="0"/>
                  </a:lnTo>
                  <a:lnTo>
                    <a:pt x="11887" y="0"/>
                  </a:lnTo>
                  <a:lnTo>
                    <a:pt x="18449" y="0"/>
                  </a:lnTo>
                  <a:lnTo>
                    <a:pt x="23774" y="5323"/>
                  </a:lnTo>
                  <a:lnTo>
                    <a:pt x="23774" y="11885"/>
                  </a:lnTo>
                  <a:close/>
                </a:path>
              </a:pathLst>
            </a:custGeom>
            <a:ln w="3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28062" y="823238"/>
              <a:ext cx="222885" cy="0"/>
            </a:xfrm>
            <a:custGeom>
              <a:avLst/>
              <a:gdLst/>
              <a:ahLst/>
              <a:cxnLst/>
              <a:rect l="l" t="t" r="r" b="b"/>
              <a:pathLst>
                <a:path w="222885">
                  <a:moveTo>
                    <a:pt x="0" y="0"/>
                  </a:moveTo>
                  <a:lnTo>
                    <a:pt x="222884" y="0"/>
                  </a:lnTo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117915" y="986078"/>
            <a:ext cx="177165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750" spc="10" dirty="0">
                <a:latin typeface="LM Sans 12"/>
                <a:cs typeface="LM Sans 12"/>
              </a:rPr>
              <a:t>R</a:t>
            </a:r>
            <a:r>
              <a:rPr sz="750" spc="15" baseline="-11111" dirty="0">
                <a:latin typeface="LM Sans 8"/>
                <a:cs typeface="LM Sans 8"/>
              </a:rPr>
              <a:t>L</a:t>
            </a:r>
            <a:endParaRPr sz="750" baseline="-11111">
              <a:latin typeface="LM Sans 8"/>
              <a:cs typeface="LM Sans 8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18702" y="464033"/>
            <a:ext cx="173990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750" spc="10" dirty="0">
                <a:latin typeface="LM Sans 12"/>
                <a:cs typeface="LM Sans 12"/>
              </a:rPr>
              <a:t>R</a:t>
            </a:r>
            <a:r>
              <a:rPr sz="750" spc="15" baseline="-11111" dirty="0">
                <a:latin typeface="LM Sans 8"/>
                <a:cs typeface="LM Sans 8"/>
              </a:rPr>
              <a:t>2</a:t>
            </a:r>
            <a:endParaRPr sz="750" baseline="-11111">
              <a:latin typeface="LM Sans 8"/>
              <a:cs typeface="LM Sans 8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50150" y="731496"/>
            <a:ext cx="363855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285115" algn="l"/>
              </a:tabLst>
            </a:pPr>
            <a:r>
              <a:rPr sz="750" spc="10" dirty="0">
                <a:latin typeface="LM Sans 12"/>
                <a:cs typeface="LM Sans 12"/>
              </a:rPr>
              <a:t>R</a:t>
            </a:r>
            <a:r>
              <a:rPr sz="750" spc="15" baseline="-11111" dirty="0">
                <a:latin typeface="LM Sans 8"/>
                <a:cs typeface="LM Sans 8"/>
              </a:rPr>
              <a:t>1	</a:t>
            </a:r>
            <a:r>
              <a:rPr sz="750" spc="5" dirty="0">
                <a:solidFill>
                  <a:srgbClr val="2059C5"/>
                </a:solidFill>
                <a:latin typeface="LM Sans 12"/>
                <a:cs typeface="LM Sans 12"/>
              </a:rPr>
              <a:t>i</a:t>
            </a:r>
            <a:r>
              <a:rPr sz="750" spc="7" baseline="-11111" dirty="0">
                <a:solidFill>
                  <a:srgbClr val="2059C5"/>
                </a:solidFill>
                <a:latin typeface="LM Sans 8"/>
                <a:cs typeface="LM Sans 8"/>
              </a:rPr>
              <a:t>i</a:t>
            </a:r>
            <a:endParaRPr sz="750" baseline="-11111">
              <a:latin typeface="LM Sans 8"/>
              <a:cs typeface="LM Sans 8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10373" y="638378"/>
            <a:ext cx="156845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750" spc="5" dirty="0">
                <a:latin typeface="LM Sans 12"/>
                <a:cs typeface="LM Sans 12"/>
              </a:rPr>
              <a:t>V</a:t>
            </a:r>
            <a:r>
              <a:rPr sz="750" spc="7" baseline="-11111" dirty="0">
                <a:latin typeface="LM Sans 8"/>
                <a:cs typeface="LM Sans 8"/>
              </a:rPr>
              <a:t>i</a:t>
            </a:r>
            <a:endParaRPr sz="750" baseline="-11111">
              <a:latin typeface="LM Sans 8"/>
              <a:cs typeface="LM Sans 8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37778" y="742391"/>
            <a:ext cx="174625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750" spc="10" dirty="0">
                <a:latin typeface="LM Sans 12"/>
                <a:cs typeface="LM Sans 12"/>
              </a:rPr>
              <a:t>V</a:t>
            </a:r>
            <a:r>
              <a:rPr sz="750" spc="15" baseline="-11111" dirty="0">
                <a:latin typeface="LM Sans 8"/>
                <a:cs typeface="LM Sans 8"/>
              </a:rPr>
              <a:t>o</a:t>
            </a:r>
            <a:endParaRPr sz="750" baseline="-11111">
              <a:latin typeface="LM Sans 8"/>
              <a:cs typeface="LM Sans 8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062227" y="605878"/>
            <a:ext cx="219075" cy="63500"/>
            <a:chOff x="1062227" y="605878"/>
            <a:chExt cx="219075" cy="63500"/>
          </a:xfrm>
        </p:grpSpPr>
        <p:sp>
          <p:nvSpPr>
            <p:cNvPr id="32" name="object 32"/>
            <p:cNvSpPr/>
            <p:nvPr/>
          </p:nvSpPr>
          <p:spPr>
            <a:xfrm>
              <a:off x="1062227" y="626356"/>
              <a:ext cx="217170" cy="22860"/>
            </a:xfrm>
            <a:custGeom>
              <a:avLst/>
              <a:gdLst/>
              <a:ahLst/>
              <a:cxnLst/>
              <a:rect l="l" t="t" r="r" b="b"/>
              <a:pathLst>
                <a:path w="217169" h="22859">
                  <a:moveTo>
                    <a:pt x="183509" y="0"/>
                  </a:moveTo>
                  <a:lnTo>
                    <a:pt x="0" y="0"/>
                  </a:lnTo>
                  <a:lnTo>
                    <a:pt x="0" y="22288"/>
                  </a:lnTo>
                  <a:lnTo>
                    <a:pt x="183509" y="22288"/>
                  </a:lnTo>
                  <a:lnTo>
                    <a:pt x="216942" y="11144"/>
                  </a:lnTo>
                  <a:lnTo>
                    <a:pt x="18350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90016" y="607783"/>
              <a:ext cx="89535" cy="59690"/>
            </a:xfrm>
            <a:custGeom>
              <a:avLst/>
              <a:gdLst/>
              <a:ahLst/>
              <a:cxnLst/>
              <a:rect l="l" t="t" r="r" b="b"/>
              <a:pathLst>
                <a:path w="89534" h="59690">
                  <a:moveTo>
                    <a:pt x="0" y="0"/>
                  </a:moveTo>
                  <a:lnTo>
                    <a:pt x="0" y="59435"/>
                  </a:lnTo>
                  <a:lnTo>
                    <a:pt x="89153" y="29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90016" y="607783"/>
              <a:ext cx="89535" cy="59690"/>
            </a:xfrm>
            <a:custGeom>
              <a:avLst/>
              <a:gdLst/>
              <a:ahLst/>
              <a:cxnLst/>
              <a:rect l="l" t="t" r="r" b="b"/>
              <a:pathLst>
                <a:path w="89534" h="59690">
                  <a:moveTo>
                    <a:pt x="0" y="59435"/>
                  </a:moveTo>
                  <a:lnTo>
                    <a:pt x="89153" y="29717"/>
                  </a:lnTo>
                  <a:lnTo>
                    <a:pt x="0" y="0"/>
                  </a:lnTo>
                  <a:lnTo>
                    <a:pt x="0" y="59435"/>
                  </a:lnTo>
                  <a:close/>
                </a:path>
              </a:pathLst>
            </a:custGeom>
            <a:ln w="3714">
              <a:solidFill>
                <a:srgbClr val="D5D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043114" y="482855"/>
            <a:ext cx="133985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750" spc="5" dirty="0">
                <a:latin typeface="LM Sans 12"/>
                <a:cs typeface="LM Sans 12"/>
              </a:rPr>
              <a:t>i</a:t>
            </a:r>
            <a:r>
              <a:rPr sz="750" spc="7" baseline="-11111" dirty="0">
                <a:latin typeface="LM Sans 8"/>
                <a:cs typeface="LM Sans 8"/>
              </a:rPr>
              <a:t>1</a:t>
            </a:r>
            <a:endParaRPr sz="750" baseline="-11111">
              <a:latin typeface="LM Sans 8"/>
              <a:cs typeface="LM Sans 8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058387" y="345894"/>
            <a:ext cx="594360" cy="325120"/>
            <a:chOff x="1058387" y="345894"/>
            <a:chExt cx="594360" cy="325120"/>
          </a:xfrm>
        </p:grpSpPr>
        <p:sp>
          <p:nvSpPr>
            <p:cNvPr id="37" name="object 37"/>
            <p:cNvSpPr/>
            <p:nvPr/>
          </p:nvSpPr>
          <p:spPr>
            <a:xfrm>
              <a:off x="1433651" y="377816"/>
              <a:ext cx="74930" cy="74295"/>
            </a:xfrm>
            <a:custGeom>
              <a:avLst/>
              <a:gdLst/>
              <a:ahLst/>
              <a:cxnLst/>
              <a:rect l="l" t="t" r="r" b="b"/>
              <a:pathLst>
                <a:path w="74930" h="74295">
                  <a:moveTo>
                    <a:pt x="64" y="73948"/>
                  </a:moveTo>
                  <a:lnTo>
                    <a:pt x="22" y="72957"/>
                  </a:lnTo>
                  <a:lnTo>
                    <a:pt x="0" y="71967"/>
                  </a:lnTo>
                  <a:lnTo>
                    <a:pt x="0" y="70976"/>
                  </a:lnTo>
                  <a:lnTo>
                    <a:pt x="5577" y="43351"/>
                  </a:lnTo>
                  <a:lnTo>
                    <a:pt x="20788" y="20790"/>
                  </a:lnTo>
                  <a:lnTo>
                    <a:pt x="43349" y="5578"/>
                  </a:lnTo>
                  <a:lnTo>
                    <a:pt x="70976" y="0"/>
                  </a:lnTo>
                  <a:lnTo>
                    <a:pt x="72095" y="0"/>
                  </a:lnTo>
                  <a:lnTo>
                    <a:pt x="73217" y="33"/>
                  </a:lnTo>
                  <a:lnTo>
                    <a:pt x="74332" y="74"/>
                  </a:lnTo>
                </a:path>
              </a:pathLst>
            </a:custGeom>
            <a:ln w="22288">
              <a:solidFill>
                <a:srgbClr val="D5D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07997" y="366325"/>
              <a:ext cx="142875" cy="22860"/>
            </a:xfrm>
            <a:custGeom>
              <a:avLst/>
              <a:gdLst/>
              <a:ahLst/>
              <a:cxnLst/>
              <a:rect l="l" t="t" r="r" b="b"/>
              <a:pathLst>
                <a:path w="142875" h="22860">
                  <a:moveTo>
                    <a:pt x="109214" y="0"/>
                  </a:moveTo>
                  <a:lnTo>
                    <a:pt x="0" y="0"/>
                  </a:lnTo>
                  <a:lnTo>
                    <a:pt x="0" y="22288"/>
                  </a:lnTo>
                  <a:lnTo>
                    <a:pt x="109214" y="22288"/>
                  </a:lnTo>
                  <a:lnTo>
                    <a:pt x="142647" y="11144"/>
                  </a:lnTo>
                  <a:lnTo>
                    <a:pt x="109214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61491" y="347751"/>
              <a:ext cx="89535" cy="59690"/>
            </a:xfrm>
            <a:custGeom>
              <a:avLst/>
              <a:gdLst/>
              <a:ahLst/>
              <a:cxnLst/>
              <a:rect l="l" t="t" r="r" b="b"/>
              <a:pathLst>
                <a:path w="89535" h="59690">
                  <a:moveTo>
                    <a:pt x="0" y="0"/>
                  </a:moveTo>
                  <a:lnTo>
                    <a:pt x="0" y="59435"/>
                  </a:lnTo>
                  <a:lnTo>
                    <a:pt x="89153" y="29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61491" y="347751"/>
              <a:ext cx="89535" cy="59690"/>
            </a:xfrm>
            <a:custGeom>
              <a:avLst/>
              <a:gdLst/>
              <a:ahLst/>
              <a:cxnLst/>
              <a:rect l="l" t="t" r="r" b="b"/>
              <a:pathLst>
                <a:path w="89535" h="59690">
                  <a:moveTo>
                    <a:pt x="0" y="59435"/>
                  </a:moveTo>
                  <a:lnTo>
                    <a:pt x="89153" y="29717"/>
                  </a:lnTo>
                  <a:lnTo>
                    <a:pt x="0" y="0"/>
                  </a:lnTo>
                  <a:lnTo>
                    <a:pt x="0" y="59435"/>
                  </a:lnTo>
                  <a:close/>
                </a:path>
              </a:pathLst>
            </a:custGeom>
            <a:ln w="3714">
              <a:solidFill>
                <a:srgbClr val="D5D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33702" y="451764"/>
              <a:ext cx="0" cy="111760"/>
            </a:xfrm>
            <a:custGeom>
              <a:avLst/>
              <a:gdLst/>
              <a:ahLst/>
              <a:cxnLst/>
              <a:rect l="l" t="t" r="r" b="b"/>
              <a:pathLst>
                <a:path h="111759">
                  <a:moveTo>
                    <a:pt x="0" y="111442"/>
                  </a:moveTo>
                  <a:lnTo>
                    <a:pt x="0" y="0"/>
                  </a:lnTo>
                </a:path>
              </a:pathLst>
            </a:custGeom>
            <a:ln w="22288">
              <a:solidFill>
                <a:srgbClr val="D5D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60245" y="613232"/>
              <a:ext cx="220979" cy="46990"/>
            </a:xfrm>
            <a:custGeom>
              <a:avLst/>
              <a:gdLst/>
              <a:ahLst/>
              <a:cxnLst/>
              <a:rect l="l" t="t" r="r" b="b"/>
              <a:pathLst>
                <a:path w="220980" h="46990">
                  <a:moveTo>
                    <a:pt x="220905" y="0"/>
                  </a:moveTo>
                  <a:lnTo>
                    <a:pt x="0" y="0"/>
                  </a:lnTo>
                  <a:lnTo>
                    <a:pt x="0" y="46556"/>
                  </a:lnTo>
                  <a:lnTo>
                    <a:pt x="220905" y="46556"/>
                  </a:lnTo>
                  <a:lnTo>
                    <a:pt x="220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60245" y="613232"/>
              <a:ext cx="220979" cy="46990"/>
            </a:xfrm>
            <a:custGeom>
              <a:avLst/>
              <a:gdLst/>
              <a:ahLst/>
              <a:cxnLst/>
              <a:rect l="l" t="t" r="r" b="b"/>
              <a:pathLst>
                <a:path w="220980" h="46990">
                  <a:moveTo>
                    <a:pt x="0" y="46556"/>
                  </a:moveTo>
                  <a:lnTo>
                    <a:pt x="220905" y="46556"/>
                  </a:lnTo>
                  <a:lnTo>
                    <a:pt x="220905" y="0"/>
                  </a:lnTo>
                  <a:lnTo>
                    <a:pt x="0" y="0"/>
                  </a:lnTo>
                  <a:lnTo>
                    <a:pt x="0" y="46556"/>
                  </a:lnTo>
                  <a:close/>
                </a:path>
              </a:pathLst>
            </a:custGeom>
            <a:ln w="37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80110" y="599860"/>
              <a:ext cx="81915" cy="69215"/>
            </a:xfrm>
            <a:custGeom>
              <a:avLst/>
              <a:gdLst/>
              <a:ahLst/>
              <a:cxnLst/>
              <a:rect l="l" t="t" r="r" b="b"/>
              <a:pathLst>
                <a:path w="81915" h="69215">
                  <a:moveTo>
                    <a:pt x="81724" y="0"/>
                  </a:moveTo>
                  <a:lnTo>
                    <a:pt x="0" y="0"/>
                  </a:lnTo>
                  <a:lnTo>
                    <a:pt x="0" y="68845"/>
                  </a:lnTo>
                  <a:lnTo>
                    <a:pt x="81724" y="68845"/>
                  </a:lnTo>
                  <a:lnTo>
                    <a:pt x="817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180110" y="599860"/>
              <a:ext cx="81915" cy="69215"/>
            </a:xfrm>
            <a:custGeom>
              <a:avLst/>
              <a:gdLst/>
              <a:ahLst/>
              <a:cxnLst/>
              <a:rect l="l" t="t" r="r" b="b"/>
              <a:pathLst>
                <a:path w="81915" h="69215">
                  <a:moveTo>
                    <a:pt x="0" y="68845"/>
                  </a:moveTo>
                  <a:lnTo>
                    <a:pt x="81724" y="68845"/>
                  </a:lnTo>
                  <a:lnTo>
                    <a:pt x="81724" y="0"/>
                  </a:lnTo>
                  <a:lnTo>
                    <a:pt x="0" y="0"/>
                  </a:lnTo>
                  <a:lnTo>
                    <a:pt x="0" y="68845"/>
                  </a:lnTo>
                  <a:close/>
                </a:path>
              </a:pathLst>
            </a:custGeom>
            <a:ln w="37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62227" y="563198"/>
              <a:ext cx="372110" cy="74930"/>
            </a:xfrm>
            <a:custGeom>
              <a:avLst/>
              <a:gdLst/>
              <a:ahLst/>
              <a:cxnLst/>
              <a:rect l="l" t="t" r="r" b="b"/>
              <a:pathLst>
                <a:path w="372109" h="74929">
                  <a:moveTo>
                    <a:pt x="371442" y="0"/>
                  </a:moveTo>
                  <a:lnTo>
                    <a:pt x="371493" y="1122"/>
                  </a:lnTo>
                  <a:lnTo>
                    <a:pt x="371523" y="2253"/>
                  </a:lnTo>
                  <a:lnTo>
                    <a:pt x="371523" y="3376"/>
                  </a:lnTo>
                  <a:lnTo>
                    <a:pt x="365945" y="31003"/>
                  </a:lnTo>
                  <a:lnTo>
                    <a:pt x="350734" y="53565"/>
                  </a:lnTo>
                  <a:lnTo>
                    <a:pt x="328173" y="68776"/>
                  </a:lnTo>
                  <a:lnTo>
                    <a:pt x="300546" y="74354"/>
                  </a:lnTo>
                  <a:lnTo>
                    <a:pt x="299424" y="74354"/>
                  </a:lnTo>
                  <a:lnTo>
                    <a:pt x="298296" y="74325"/>
                  </a:lnTo>
                  <a:lnTo>
                    <a:pt x="297170" y="74273"/>
                  </a:lnTo>
                </a:path>
                <a:path w="372109" h="74929">
                  <a:moveTo>
                    <a:pt x="0" y="74302"/>
                  </a:moveTo>
                  <a:lnTo>
                    <a:pt x="297179" y="74302"/>
                  </a:lnTo>
                </a:path>
              </a:pathLst>
            </a:custGeom>
            <a:ln w="22288">
              <a:solidFill>
                <a:srgbClr val="D5D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321894" y="1489418"/>
            <a:ext cx="4250055" cy="49403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70"/>
              </a:spcBef>
            </a:pP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Since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V</a:t>
            </a:r>
            <a:r>
              <a:rPr sz="900" spc="-7" baseline="-9259" dirty="0">
                <a:solidFill>
                  <a:srgbClr val="111187"/>
                </a:solidFill>
                <a:latin typeface="LM Sans 8"/>
                <a:cs typeface="LM Sans 8"/>
              </a:rPr>
              <a:t>+</a:t>
            </a:r>
            <a:r>
              <a:rPr sz="900" spc="104" baseline="-9259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i="1" spc="-15" dirty="0">
                <a:solidFill>
                  <a:srgbClr val="111187"/>
                </a:solidFill>
                <a:latin typeface="DejaVu Sans"/>
                <a:cs typeface="DejaVu Sans"/>
              </a:rPr>
              <a:t>≈</a:t>
            </a:r>
            <a:r>
              <a:rPr sz="800" i="1" spc="-20" dirty="0">
                <a:solidFill>
                  <a:srgbClr val="111187"/>
                </a:solidFill>
                <a:latin typeface="DejaVu Sans"/>
                <a:cs typeface="DejaVu Sans"/>
              </a:rPr>
              <a:t> </a:t>
            </a:r>
            <a:r>
              <a:rPr sz="800" i="1" spc="100" dirty="0">
                <a:solidFill>
                  <a:srgbClr val="111187"/>
                </a:solidFill>
                <a:latin typeface="LM Sans 8"/>
                <a:cs typeface="LM Sans 8"/>
              </a:rPr>
              <a:t>V</a:t>
            </a:r>
            <a:r>
              <a:rPr sz="900" i="1" spc="150" baseline="-9259" dirty="0">
                <a:solidFill>
                  <a:srgbClr val="111187"/>
                </a:solidFill>
                <a:latin typeface="Trebuchet MS"/>
                <a:cs typeface="Trebuchet MS"/>
              </a:rPr>
              <a:t>−</a:t>
            </a:r>
            <a:r>
              <a:rPr sz="800" spc="100" dirty="0">
                <a:solidFill>
                  <a:srgbClr val="111187"/>
                </a:solidFill>
                <a:latin typeface="LM Sans 8"/>
                <a:cs typeface="LM Sans 8"/>
              </a:rPr>
              <a:t>,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i="1" spc="125" dirty="0">
                <a:solidFill>
                  <a:srgbClr val="111187"/>
                </a:solidFill>
                <a:latin typeface="LM Sans 8"/>
                <a:cs typeface="LM Sans 8"/>
              </a:rPr>
              <a:t>V</a:t>
            </a:r>
            <a:r>
              <a:rPr sz="900" i="1" spc="187" baseline="-9259" dirty="0">
                <a:solidFill>
                  <a:srgbClr val="111187"/>
                </a:solidFill>
                <a:latin typeface="Trebuchet MS"/>
                <a:cs typeface="Trebuchet MS"/>
              </a:rPr>
              <a:t>−</a:t>
            </a:r>
            <a:r>
              <a:rPr sz="900" i="1" spc="150" baseline="-9259" dirty="0">
                <a:solidFill>
                  <a:srgbClr val="111187"/>
                </a:solidFill>
                <a:latin typeface="Trebuchet MS"/>
                <a:cs typeface="Trebuchet MS"/>
              </a:rPr>
              <a:t> </a:t>
            </a:r>
            <a:r>
              <a:rPr sz="800" i="1" spc="-15" dirty="0">
                <a:solidFill>
                  <a:srgbClr val="111187"/>
                </a:solidFill>
                <a:latin typeface="DejaVu Sans"/>
                <a:cs typeface="DejaVu Sans"/>
              </a:rPr>
              <a:t>≈</a:t>
            </a:r>
            <a:r>
              <a:rPr sz="800" i="1" spc="-20" dirty="0">
                <a:solidFill>
                  <a:srgbClr val="111187"/>
                </a:solidFill>
                <a:latin typeface="DejaVu Sans"/>
                <a:cs typeface="DejaVu Sans"/>
              </a:rPr>
              <a:t>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0</a:t>
            </a:r>
            <a:r>
              <a:rPr sz="800" spc="-145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V</a:t>
            </a:r>
            <a:r>
              <a:rPr sz="800" i="1" spc="80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i="1" spc="175" dirty="0">
                <a:solidFill>
                  <a:srgbClr val="111187"/>
                </a:solidFill>
                <a:latin typeface="DejaVu Sans"/>
                <a:cs typeface="DejaVu Sans"/>
              </a:rPr>
              <a:t>→</a:t>
            </a:r>
            <a:r>
              <a:rPr sz="800" i="1" spc="-20" dirty="0">
                <a:solidFill>
                  <a:srgbClr val="111187"/>
                </a:solidFill>
                <a:latin typeface="DejaVu Sans"/>
                <a:cs typeface="DejaVu Sans"/>
              </a:rPr>
              <a:t>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i</a:t>
            </a:r>
            <a:r>
              <a:rPr sz="900" spc="-7" baseline="-9259" dirty="0">
                <a:solidFill>
                  <a:srgbClr val="111187"/>
                </a:solidFill>
                <a:latin typeface="LM Sans 8"/>
                <a:cs typeface="LM Sans 8"/>
              </a:rPr>
              <a:t>1</a:t>
            </a:r>
            <a:r>
              <a:rPr sz="900" spc="104" baseline="-9259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=</a:t>
            </a:r>
            <a:r>
              <a:rPr sz="800" spc="-50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(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V</a:t>
            </a:r>
            <a:r>
              <a:rPr sz="900" i="1" spc="-7" baseline="-13888" dirty="0">
                <a:solidFill>
                  <a:srgbClr val="111187"/>
                </a:solidFill>
                <a:latin typeface="LM Sans 8"/>
                <a:cs typeface="LM Sans 8"/>
              </a:rPr>
              <a:t>i</a:t>
            </a:r>
            <a:r>
              <a:rPr sz="900" i="1" spc="127" baseline="-13888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i="1" spc="-15" dirty="0">
                <a:solidFill>
                  <a:srgbClr val="111187"/>
                </a:solidFill>
                <a:latin typeface="DejaVu Sans"/>
                <a:cs typeface="DejaVu Sans"/>
              </a:rPr>
              <a:t>−</a:t>
            </a:r>
            <a:r>
              <a:rPr sz="800" i="1" spc="-70" dirty="0">
                <a:solidFill>
                  <a:srgbClr val="111187"/>
                </a:solidFill>
                <a:latin typeface="DejaVu Sans"/>
                <a:cs typeface="DejaVu Sans"/>
              </a:rPr>
              <a:t> </a:t>
            </a:r>
            <a:r>
              <a:rPr sz="800" spc="10" dirty="0">
                <a:solidFill>
                  <a:srgbClr val="111187"/>
                </a:solidFill>
                <a:latin typeface="LM Sans 8"/>
                <a:cs typeface="LM Sans 8"/>
              </a:rPr>
              <a:t>0)</a:t>
            </a:r>
            <a:r>
              <a:rPr sz="800" i="1" spc="10" dirty="0">
                <a:solidFill>
                  <a:srgbClr val="111187"/>
                </a:solidFill>
                <a:latin typeface="Verdana"/>
                <a:cs typeface="Verdana"/>
              </a:rPr>
              <a:t>/</a:t>
            </a:r>
            <a:r>
              <a:rPr sz="800" i="1" spc="10" dirty="0">
                <a:solidFill>
                  <a:srgbClr val="111187"/>
                </a:solidFill>
                <a:latin typeface="LM Sans 8"/>
                <a:cs typeface="LM Sans 8"/>
              </a:rPr>
              <a:t>R</a:t>
            </a:r>
            <a:r>
              <a:rPr sz="900" spc="15" baseline="-9259" dirty="0">
                <a:solidFill>
                  <a:srgbClr val="111187"/>
                </a:solidFill>
                <a:latin typeface="LM Sans 8"/>
                <a:cs typeface="LM Sans 8"/>
              </a:rPr>
              <a:t>1</a:t>
            </a:r>
            <a:r>
              <a:rPr sz="900" spc="104" baseline="-9259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=</a:t>
            </a:r>
            <a:r>
              <a:rPr sz="800" spc="-50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V</a:t>
            </a:r>
            <a:r>
              <a:rPr sz="900" i="1" spc="-7" baseline="-13888" dirty="0">
                <a:solidFill>
                  <a:srgbClr val="111187"/>
                </a:solidFill>
                <a:latin typeface="LM Sans 8"/>
                <a:cs typeface="LM Sans 8"/>
              </a:rPr>
              <a:t>i</a:t>
            </a:r>
            <a:r>
              <a:rPr sz="900" i="1" spc="-157" baseline="-13888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i="1" spc="15" dirty="0">
                <a:solidFill>
                  <a:srgbClr val="111187"/>
                </a:solidFill>
                <a:latin typeface="Verdana"/>
                <a:cs typeface="Verdana"/>
              </a:rPr>
              <a:t>/</a:t>
            </a:r>
            <a:r>
              <a:rPr sz="800" i="1" spc="15" dirty="0">
                <a:solidFill>
                  <a:srgbClr val="111187"/>
                </a:solidFill>
                <a:latin typeface="LM Sans 8"/>
                <a:cs typeface="LM Sans 8"/>
              </a:rPr>
              <a:t>R</a:t>
            </a:r>
            <a:r>
              <a:rPr sz="900" spc="22" baseline="-9259" dirty="0">
                <a:solidFill>
                  <a:srgbClr val="111187"/>
                </a:solidFill>
                <a:latin typeface="LM Sans 8"/>
                <a:cs typeface="LM Sans 8"/>
              </a:rPr>
              <a:t>1</a:t>
            </a:r>
            <a:r>
              <a:rPr sz="900" spc="-37" baseline="-9259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.</a:t>
            </a:r>
            <a:endParaRPr sz="800">
              <a:latin typeface="LM Sans 8"/>
              <a:cs typeface="LM Sans 8"/>
            </a:endParaRPr>
          </a:p>
          <a:p>
            <a:pPr marL="38100" marR="30480">
              <a:lnSpc>
                <a:spcPct val="128099"/>
              </a:lnSpc>
            </a:pP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(The non-inverting input is at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real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ground here, and the inverting input is at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virtual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ground.)  Since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i</a:t>
            </a:r>
            <a:r>
              <a:rPr sz="900" i="1" spc="-7" baseline="-13888" dirty="0">
                <a:solidFill>
                  <a:srgbClr val="111187"/>
                </a:solidFill>
                <a:latin typeface="LM Sans 8"/>
                <a:cs typeface="LM Sans 8"/>
              </a:rPr>
              <a:t>i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(current entering the op-amp) is zero,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i</a:t>
            </a:r>
            <a:r>
              <a:rPr sz="900" spc="-7" baseline="-9259" dirty="0">
                <a:solidFill>
                  <a:srgbClr val="111187"/>
                </a:solidFill>
                <a:latin typeface="LM Sans 8"/>
                <a:cs typeface="LM Sans 8"/>
              </a:rPr>
              <a:t>1 </a:t>
            </a:r>
            <a:r>
              <a:rPr sz="800" dirty="0">
                <a:solidFill>
                  <a:srgbClr val="111187"/>
                </a:solidFill>
                <a:latin typeface="LM Sans 8"/>
                <a:cs typeface="LM Sans 8"/>
              </a:rPr>
              <a:t>goes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through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R</a:t>
            </a:r>
            <a:r>
              <a:rPr sz="900" spc="-7" baseline="-9259" dirty="0">
                <a:solidFill>
                  <a:srgbClr val="111187"/>
                </a:solidFill>
                <a:latin typeface="LM Sans 8"/>
                <a:cs typeface="LM Sans 8"/>
              </a:rPr>
              <a:t>2</a:t>
            </a:r>
            <a:r>
              <a:rPr sz="900" spc="-165" baseline="-9259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.</a:t>
            </a:r>
            <a:endParaRPr sz="800">
              <a:latin typeface="LM Sans 8"/>
              <a:cs typeface="LM Sans 8"/>
            </a:endParaRPr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60085" cy="215265"/>
          </a:xfrm>
          <a:custGeom>
            <a:avLst/>
            <a:gdLst/>
            <a:ahLst/>
            <a:cxnLst/>
            <a:rect l="l" t="t" r="r" b="b"/>
            <a:pathLst>
              <a:path w="5760085" h="215265">
                <a:moveTo>
                  <a:pt x="5759996" y="0"/>
                </a:moveTo>
                <a:lnTo>
                  <a:pt x="0" y="0"/>
                </a:lnTo>
                <a:lnTo>
                  <a:pt x="0" y="214693"/>
                </a:lnTo>
                <a:lnTo>
                  <a:pt x="5759996" y="214693"/>
                </a:lnTo>
                <a:lnTo>
                  <a:pt x="5759996" y="0"/>
                </a:lnTo>
                <a:close/>
              </a:path>
            </a:pathLst>
          </a:custGeom>
          <a:solidFill>
            <a:srgbClr val="111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450" y="12349"/>
            <a:ext cx="16579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Op-amp circuits </a:t>
            </a:r>
            <a:r>
              <a:rPr spc="-10" dirty="0"/>
              <a:t>(linear</a:t>
            </a:r>
            <a:r>
              <a:rPr spc="-15" dirty="0"/>
              <a:t> </a:t>
            </a:r>
            <a:r>
              <a:rPr spc="-5" dirty="0"/>
              <a:t>region)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48434" y="420217"/>
            <a:ext cx="1216660" cy="969010"/>
            <a:chOff x="1048434" y="420217"/>
            <a:chExt cx="1216660" cy="969010"/>
          </a:xfrm>
        </p:grpSpPr>
        <p:sp>
          <p:nvSpPr>
            <p:cNvPr id="5" name="object 5"/>
            <p:cNvSpPr/>
            <p:nvPr/>
          </p:nvSpPr>
          <p:spPr>
            <a:xfrm>
              <a:off x="1210818" y="684061"/>
              <a:ext cx="919480" cy="511175"/>
            </a:xfrm>
            <a:custGeom>
              <a:avLst/>
              <a:gdLst/>
              <a:ahLst/>
              <a:cxnLst/>
              <a:rect l="l" t="t" r="r" b="b"/>
              <a:pathLst>
                <a:path w="919480" h="511175">
                  <a:moveTo>
                    <a:pt x="191680" y="27734"/>
                  </a:moveTo>
                  <a:lnTo>
                    <a:pt x="177811" y="55965"/>
                  </a:lnTo>
                  <a:lnTo>
                    <a:pt x="150076" y="0"/>
                  </a:lnTo>
                  <a:lnTo>
                    <a:pt x="122338" y="55965"/>
                  </a:lnTo>
                  <a:lnTo>
                    <a:pt x="94106" y="0"/>
                  </a:lnTo>
                  <a:lnTo>
                    <a:pt x="66368" y="55965"/>
                  </a:lnTo>
                  <a:lnTo>
                    <a:pt x="38634" y="0"/>
                  </a:lnTo>
                  <a:lnTo>
                    <a:pt x="24764" y="27734"/>
                  </a:lnTo>
                </a:path>
                <a:path w="919480" h="511175">
                  <a:moveTo>
                    <a:pt x="222884" y="27734"/>
                  </a:moveTo>
                  <a:lnTo>
                    <a:pt x="192670" y="27734"/>
                  </a:lnTo>
                </a:path>
                <a:path w="919480" h="511175">
                  <a:moveTo>
                    <a:pt x="0" y="27734"/>
                  </a:moveTo>
                  <a:lnTo>
                    <a:pt x="24268" y="27734"/>
                  </a:lnTo>
                </a:path>
                <a:path w="919480" h="511175">
                  <a:moveTo>
                    <a:pt x="891539" y="479447"/>
                  </a:moveTo>
                  <a:lnTo>
                    <a:pt x="863307" y="465581"/>
                  </a:lnTo>
                  <a:lnTo>
                    <a:pt x="919276" y="437843"/>
                  </a:lnTo>
                  <a:lnTo>
                    <a:pt x="863307" y="410105"/>
                  </a:lnTo>
                  <a:lnTo>
                    <a:pt x="919276" y="381873"/>
                  </a:lnTo>
                  <a:lnTo>
                    <a:pt x="863307" y="354139"/>
                  </a:lnTo>
                  <a:lnTo>
                    <a:pt x="919276" y="326401"/>
                  </a:lnTo>
                  <a:lnTo>
                    <a:pt x="891539" y="312531"/>
                  </a:lnTo>
                </a:path>
                <a:path w="919480" h="511175">
                  <a:moveTo>
                    <a:pt x="891539" y="510651"/>
                  </a:moveTo>
                  <a:lnTo>
                    <a:pt x="891539" y="480440"/>
                  </a:lnTo>
                </a:path>
                <a:path w="919480" h="511175">
                  <a:moveTo>
                    <a:pt x="891539" y="287766"/>
                  </a:moveTo>
                  <a:lnTo>
                    <a:pt x="891539" y="312038"/>
                  </a:lnTo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90470" y="811352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30">
                  <a:moveTo>
                    <a:pt x="18449" y="0"/>
                  </a:moveTo>
                  <a:lnTo>
                    <a:pt x="5324" y="0"/>
                  </a:lnTo>
                  <a:lnTo>
                    <a:pt x="0" y="5323"/>
                  </a:lnTo>
                  <a:lnTo>
                    <a:pt x="0" y="18447"/>
                  </a:lnTo>
                  <a:lnTo>
                    <a:pt x="5324" y="23775"/>
                  </a:lnTo>
                  <a:lnTo>
                    <a:pt x="18449" y="23775"/>
                  </a:lnTo>
                  <a:lnTo>
                    <a:pt x="23774" y="18447"/>
                  </a:lnTo>
                  <a:lnTo>
                    <a:pt x="23774" y="53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90470" y="811352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30">
                  <a:moveTo>
                    <a:pt x="23774" y="11885"/>
                  </a:moveTo>
                  <a:lnTo>
                    <a:pt x="23774" y="18447"/>
                  </a:lnTo>
                  <a:lnTo>
                    <a:pt x="18449" y="23775"/>
                  </a:lnTo>
                  <a:lnTo>
                    <a:pt x="11887" y="23775"/>
                  </a:lnTo>
                  <a:lnTo>
                    <a:pt x="5324" y="23775"/>
                  </a:lnTo>
                  <a:lnTo>
                    <a:pt x="0" y="18447"/>
                  </a:lnTo>
                  <a:lnTo>
                    <a:pt x="0" y="11885"/>
                  </a:lnTo>
                  <a:lnTo>
                    <a:pt x="0" y="5323"/>
                  </a:lnTo>
                  <a:lnTo>
                    <a:pt x="5324" y="0"/>
                  </a:lnTo>
                  <a:lnTo>
                    <a:pt x="11887" y="0"/>
                  </a:lnTo>
                  <a:lnTo>
                    <a:pt x="18449" y="0"/>
                  </a:lnTo>
                  <a:lnTo>
                    <a:pt x="23774" y="5323"/>
                  </a:lnTo>
                  <a:lnTo>
                    <a:pt x="23774" y="11885"/>
                  </a:lnTo>
                  <a:close/>
                </a:path>
              </a:pathLst>
            </a:custGeom>
            <a:ln w="3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02358" y="823238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90">
                  <a:moveTo>
                    <a:pt x="0" y="148589"/>
                  </a:moveTo>
                  <a:lnTo>
                    <a:pt x="0" y="0"/>
                  </a:lnTo>
                </a:path>
              </a:pathLst>
            </a:custGeom>
            <a:ln w="7429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45893" y="1343303"/>
              <a:ext cx="113030" cy="42545"/>
            </a:xfrm>
            <a:custGeom>
              <a:avLst/>
              <a:gdLst/>
              <a:ahLst/>
              <a:cxnLst/>
              <a:rect l="l" t="t" r="r" b="b"/>
              <a:pathLst>
                <a:path w="113030" h="42544">
                  <a:moveTo>
                    <a:pt x="39128" y="42100"/>
                  </a:moveTo>
                  <a:lnTo>
                    <a:pt x="76276" y="42100"/>
                  </a:lnTo>
                </a:path>
                <a:path w="113030" h="42544">
                  <a:moveTo>
                    <a:pt x="0" y="0"/>
                  </a:moveTo>
                  <a:lnTo>
                    <a:pt x="112433" y="0"/>
                  </a:lnTo>
                </a:path>
                <a:path w="113030" h="42544">
                  <a:moveTo>
                    <a:pt x="19316" y="21298"/>
                  </a:moveTo>
                  <a:lnTo>
                    <a:pt x="93611" y="21298"/>
                  </a:lnTo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02358" y="1194713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90">
                  <a:moveTo>
                    <a:pt x="0" y="148589"/>
                  </a:moveTo>
                  <a:lnTo>
                    <a:pt x="0" y="0"/>
                  </a:lnTo>
                </a:path>
              </a:pathLst>
            </a:custGeom>
            <a:ln w="7429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53767" y="823238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>
                  <a:moveTo>
                    <a:pt x="0" y="0"/>
                  </a:moveTo>
                  <a:lnTo>
                    <a:pt x="74294" y="0"/>
                  </a:lnTo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1866" y="755510"/>
              <a:ext cx="100330" cy="3810"/>
            </a:xfrm>
            <a:custGeom>
              <a:avLst/>
              <a:gdLst/>
              <a:ahLst/>
              <a:cxnLst/>
              <a:rect l="l" t="t" r="r" b="b"/>
              <a:pathLst>
                <a:path w="100330" h="3809">
                  <a:moveTo>
                    <a:pt x="100203" y="2540"/>
                  </a:moveTo>
                  <a:lnTo>
                    <a:pt x="99187" y="2540"/>
                  </a:lnTo>
                  <a:lnTo>
                    <a:pt x="99187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00203" y="3810"/>
                  </a:lnTo>
                  <a:lnTo>
                    <a:pt x="100203" y="2540"/>
                  </a:lnTo>
                  <a:close/>
                </a:path>
              </a:pathLst>
            </a:custGeom>
            <a:solidFill>
              <a:srgbClr val="205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95665" y="750430"/>
              <a:ext cx="29845" cy="15240"/>
            </a:xfrm>
            <a:custGeom>
              <a:avLst/>
              <a:gdLst/>
              <a:ahLst/>
              <a:cxnLst/>
              <a:rect l="l" t="t" r="r" b="b"/>
              <a:pathLst>
                <a:path w="29844" h="15240">
                  <a:moveTo>
                    <a:pt x="0" y="0"/>
                  </a:moveTo>
                  <a:lnTo>
                    <a:pt x="0" y="14858"/>
                  </a:lnTo>
                  <a:lnTo>
                    <a:pt x="29717" y="7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95665" y="750430"/>
              <a:ext cx="29845" cy="15240"/>
            </a:xfrm>
            <a:custGeom>
              <a:avLst/>
              <a:gdLst/>
              <a:ahLst/>
              <a:cxnLst/>
              <a:rect l="l" t="t" r="r" b="b"/>
              <a:pathLst>
                <a:path w="29844" h="15240">
                  <a:moveTo>
                    <a:pt x="0" y="14858"/>
                  </a:moveTo>
                  <a:lnTo>
                    <a:pt x="29717" y="7429"/>
                  </a:lnTo>
                  <a:lnTo>
                    <a:pt x="0" y="0"/>
                  </a:lnTo>
                  <a:lnTo>
                    <a:pt x="0" y="14858"/>
                  </a:lnTo>
                  <a:close/>
                </a:path>
              </a:pathLst>
            </a:custGeom>
            <a:ln w="3714">
              <a:solidFill>
                <a:srgbClr val="2059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82293" y="711796"/>
              <a:ext cx="147320" cy="235585"/>
            </a:xfrm>
            <a:custGeom>
              <a:avLst/>
              <a:gdLst/>
              <a:ahLst/>
              <a:cxnLst/>
              <a:rect l="l" t="t" r="r" b="b"/>
              <a:pathLst>
                <a:path w="147319" h="235584">
                  <a:moveTo>
                    <a:pt x="92124" y="9905"/>
                  </a:moveTo>
                  <a:lnTo>
                    <a:pt x="147103" y="9905"/>
                  </a:lnTo>
                </a:path>
                <a:path w="147319" h="235584">
                  <a:moveTo>
                    <a:pt x="0" y="0"/>
                  </a:moveTo>
                  <a:lnTo>
                    <a:pt x="74294" y="0"/>
                  </a:lnTo>
                </a:path>
                <a:path w="147319" h="235584">
                  <a:moveTo>
                    <a:pt x="119365" y="180291"/>
                  </a:moveTo>
                  <a:lnTo>
                    <a:pt x="119365" y="235267"/>
                  </a:lnTo>
                </a:path>
                <a:path w="147319" h="235584">
                  <a:moveTo>
                    <a:pt x="92124" y="208025"/>
                  </a:moveTo>
                  <a:lnTo>
                    <a:pt x="147103" y="208025"/>
                  </a:lnTo>
                </a:path>
                <a:path w="147319" h="235584">
                  <a:moveTo>
                    <a:pt x="0" y="222884"/>
                  </a:moveTo>
                  <a:lnTo>
                    <a:pt x="74294" y="222884"/>
                  </a:lnTo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56587" y="637501"/>
              <a:ext cx="297180" cy="371475"/>
            </a:xfrm>
            <a:custGeom>
              <a:avLst/>
              <a:gdLst/>
              <a:ahLst/>
              <a:cxnLst/>
              <a:rect l="l" t="t" r="r" b="b"/>
              <a:pathLst>
                <a:path w="297180" h="371475">
                  <a:moveTo>
                    <a:pt x="0" y="0"/>
                  </a:moveTo>
                  <a:lnTo>
                    <a:pt x="0" y="371474"/>
                  </a:lnTo>
                  <a:lnTo>
                    <a:pt x="297179" y="185737"/>
                  </a:lnTo>
                  <a:lnTo>
                    <a:pt x="0" y="0"/>
                  </a:lnTo>
                  <a:close/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96109" y="699910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29">
                  <a:moveTo>
                    <a:pt x="18450" y="0"/>
                  </a:moveTo>
                  <a:lnTo>
                    <a:pt x="5326" y="0"/>
                  </a:lnTo>
                  <a:lnTo>
                    <a:pt x="0" y="5323"/>
                  </a:lnTo>
                  <a:lnTo>
                    <a:pt x="0" y="18447"/>
                  </a:lnTo>
                  <a:lnTo>
                    <a:pt x="5326" y="23775"/>
                  </a:lnTo>
                  <a:lnTo>
                    <a:pt x="18450" y="23775"/>
                  </a:lnTo>
                  <a:lnTo>
                    <a:pt x="23774" y="18447"/>
                  </a:lnTo>
                  <a:lnTo>
                    <a:pt x="23774" y="53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96109" y="699910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29">
                  <a:moveTo>
                    <a:pt x="23774" y="11885"/>
                  </a:moveTo>
                  <a:lnTo>
                    <a:pt x="23774" y="18447"/>
                  </a:lnTo>
                  <a:lnTo>
                    <a:pt x="18450" y="23775"/>
                  </a:lnTo>
                  <a:lnTo>
                    <a:pt x="11888" y="23775"/>
                  </a:lnTo>
                  <a:lnTo>
                    <a:pt x="5326" y="23775"/>
                  </a:lnTo>
                  <a:lnTo>
                    <a:pt x="0" y="18447"/>
                  </a:lnTo>
                  <a:lnTo>
                    <a:pt x="0" y="11885"/>
                  </a:lnTo>
                  <a:lnTo>
                    <a:pt x="0" y="5323"/>
                  </a:lnTo>
                  <a:lnTo>
                    <a:pt x="5326" y="0"/>
                  </a:lnTo>
                  <a:lnTo>
                    <a:pt x="11888" y="0"/>
                  </a:lnTo>
                  <a:lnTo>
                    <a:pt x="18450" y="0"/>
                  </a:lnTo>
                  <a:lnTo>
                    <a:pt x="23774" y="5323"/>
                  </a:lnTo>
                  <a:lnTo>
                    <a:pt x="23774" y="11885"/>
                  </a:lnTo>
                  <a:close/>
                </a:path>
              </a:pathLst>
            </a:custGeom>
            <a:ln w="3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33702" y="711796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589" y="0"/>
                  </a:moveTo>
                  <a:lnTo>
                    <a:pt x="0" y="0"/>
                  </a:lnTo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50339" y="699910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29">
                  <a:moveTo>
                    <a:pt x="18450" y="0"/>
                  </a:moveTo>
                  <a:lnTo>
                    <a:pt x="5326" y="0"/>
                  </a:lnTo>
                  <a:lnTo>
                    <a:pt x="0" y="5323"/>
                  </a:lnTo>
                  <a:lnTo>
                    <a:pt x="0" y="18447"/>
                  </a:lnTo>
                  <a:lnTo>
                    <a:pt x="5326" y="23775"/>
                  </a:lnTo>
                  <a:lnTo>
                    <a:pt x="18450" y="23775"/>
                  </a:lnTo>
                  <a:lnTo>
                    <a:pt x="23774" y="18447"/>
                  </a:lnTo>
                  <a:lnTo>
                    <a:pt x="23774" y="53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50339" y="699910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29">
                  <a:moveTo>
                    <a:pt x="23774" y="11885"/>
                  </a:moveTo>
                  <a:lnTo>
                    <a:pt x="23774" y="18447"/>
                  </a:lnTo>
                  <a:lnTo>
                    <a:pt x="18450" y="23775"/>
                  </a:lnTo>
                  <a:lnTo>
                    <a:pt x="11888" y="23775"/>
                  </a:lnTo>
                  <a:lnTo>
                    <a:pt x="5326" y="23775"/>
                  </a:lnTo>
                  <a:lnTo>
                    <a:pt x="0" y="18447"/>
                  </a:lnTo>
                  <a:lnTo>
                    <a:pt x="0" y="11885"/>
                  </a:lnTo>
                  <a:lnTo>
                    <a:pt x="0" y="5323"/>
                  </a:lnTo>
                  <a:lnTo>
                    <a:pt x="5326" y="0"/>
                  </a:lnTo>
                  <a:lnTo>
                    <a:pt x="11888" y="0"/>
                  </a:lnTo>
                  <a:lnTo>
                    <a:pt x="18450" y="0"/>
                  </a:lnTo>
                  <a:lnTo>
                    <a:pt x="23774" y="5323"/>
                  </a:lnTo>
                  <a:lnTo>
                    <a:pt x="23774" y="11885"/>
                  </a:lnTo>
                  <a:close/>
                </a:path>
              </a:pathLst>
            </a:custGeom>
            <a:ln w="3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62228" y="424027"/>
              <a:ext cx="1040130" cy="738505"/>
            </a:xfrm>
            <a:custGeom>
              <a:avLst/>
              <a:gdLst/>
              <a:ahLst/>
              <a:cxnLst/>
              <a:rect l="l" t="t" r="r" b="b"/>
              <a:pathLst>
                <a:path w="1040130" h="738505">
                  <a:moveTo>
                    <a:pt x="0" y="287768"/>
                  </a:moveTo>
                  <a:lnTo>
                    <a:pt x="148589" y="287768"/>
                  </a:lnTo>
                </a:path>
                <a:path w="1040130" h="738505">
                  <a:moveTo>
                    <a:pt x="428434" y="738491"/>
                  </a:moveTo>
                  <a:lnTo>
                    <a:pt x="465581" y="738491"/>
                  </a:lnTo>
                </a:path>
                <a:path w="1040130" h="738505">
                  <a:moveTo>
                    <a:pt x="389304" y="696390"/>
                  </a:moveTo>
                  <a:lnTo>
                    <a:pt x="501739" y="696390"/>
                  </a:lnTo>
                </a:path>
                <a:path w="1040130" h="738505">
                  <a:moveTo>
                    <a:pt x="408622" y="717689"/>
                  </a:moveTo>
                  <a:lnTo>
                    <a:pt x="482917" y="717689"/>
                  </a:lnTo>
                </a:path>
                <a:path w="1040130" h="738505">
                  <a:moveTo>
                    <a:pt x="520064" y="510653"/>
                  </a:moveTo>
                  <a:lnTo>
                    <a:pt x="445769" y="510653"/>
                  </a:lnTo>
                  <a:lnTo>
                    <a:pt x="445769" y="696390"/>
                  </a:lnTo>
                </a:path>
                <a:path w="1040130" h="738505">
                  <a:moveTo>
                    <a:pt x="445769" y="287768"/>
                  </a:moveTo>
                  <a:lnTo>
                    <a:pt x="445769" y="27736"/>
                  </a:lnTo>
                </a:path>
                <a:path w="1040130" h="738505">
                  <a:moveTo>
                    <a:pt x="823188" y="27736"/>
                  </a:moveTo>
                  <a:lnTo>
                    <a:pt x="809320" y="55968"/>
                  </a:lnTo>
                  <a:lnTo>
                    <a:pt x="781583" y="0"/>
                  </a:lnTo>
                  <a:lnTo>
                    <a:pt x="753846" y="55968"/>
                  </a:lnTo>
                  <a:lnTo>
                    <a:pt x="725614" y="0"/>
                  </a:lnTo>
                  <a:lnTo>
                    <a:pt x="697877" y="55968"/>
                  </a:lnTo>
                  <a:lnTo>
                    <a:pt x="670140" y="0"/>
                  </a:lnTo>
                  <a:lnTo>
                    <a:pt x="656272" y="27736"/>
                  </a:lnTo>
                </a:path>
                <a:path w="1040130" h="738505">
                  <a:moveTo>
                    <a:pt x="854392" y="27736"/>
                  </a:moveTo>
                  <a:lnTo>
                    <a:pt x="824179" y="27736"/>
                  </a:lnTo>
                </a:path>
                <a:path w="1040130" h="738505">
                  <a:moveTo>
                    <a:pt x="631507" y="27736"/>
                  </a:moveTo>
                  <a:lnTo>
                    <a:pt x="655775" y="27736"/>
                  </a:lnTo>
                </a:path>
                <a:path w="1040130" h="738505">
                  <a:moveTo>
                    <a:pt x="445769" y="27736"/>
                  </a:moveTo>
                  <a:lnTo>
                    <a:pt x="631507" y="27736"/>
                  </a:lnTo>
                </a:path>
                <a:path w="1040130" h="738505">
                  <a:moveTo>
                    <a:pt x="854392" y="27736"/>
                  </a:moveTo>
                  <a:lnTo>
                    <a:pt x="1040129" y="27736"/>
                  </a:lnTo>
                </a:path>
                <a:path w="1040130" h="738505">
                  <a:moveTo>
                    <a:pt x="1040129" y="27736"/>
                  </a:moveTo>
                  <a:lnTo>
                    <a:pt x="1040129" y="399210"/>
                  </a:lnTo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39060" y="811352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30">
                  <a:moveTo>
                    <a:pt x="18449" y="0"/>
                  </a:moveTo>
                  <a:lnTo>
                    <a:pt x="5324" y="0"/>
                  </a:lnTo>
                  <a:lnTo>
                    <a:pt x="0" y="5323"/>
                  </a:lnTo>
                  <a:lnTo>
                    <a:pt x="0" y="18447"/>
                  </a:lnTo>
                  <a:lnTo>
                    <a:pt x="5324" y="23775"/>
                  </a:lnTo>
                  <a:lnTo>
                    <a:pt x="18449" y="23775"/>
                  </a:lnTo>
                  <a:lnTo>
                    <a:pt x="23774" y="18447"/>
                  </a:lnTo>
                  <a:lnTo>
                    <a:pt x="23774" y="53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39060" y="811352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30">
                  <a:moveTo>
                    <a:pt x="23774" y="11885"/>
                  </a:moveTo>
                  <a:lnTo>
                    <a:pt x="23774" y="18447"/>
                  </a:lnTo>
                  <a:lnTo>
                    <a:pt x="18449" y="23775"/>
                  </a:lnTo>
                  <a:lnTo>
                    <a:pt x="11887" y="23775"/>
                  </a:lnTo>
                  <a:lnTo>
                    <a:pt x="5324" y="23775"/>
                  </a:lnTo>
                  <a:lnTo>
                    <a:pt x="0" y="18447"/>
                  </a:lnTo>
                  <a:lnTo>
                    <a:pt x="0" y="11885"/>
                  </a:lnTo>
                  <a:lnTo>
                    <a:pt x="0" y="5323"/>
                  </a:lnTo>
                  <a:lnTo>
                    <a:pt x="5324" y="0"/>
                  </a:lnTo>
                  <a:lnTo>
                    <a:pt x="11887" y="0"/>
                  </a:lnTo>
                  <a:lnTo>
                    <a:pt x="18449" y="0"/>
                  </a:lnTo>
                  <a:lnTo>
                    <a:pt x="23774" y="5323"/>
                  </a:lnTo>
                  <a:lnTo>
                    <a:pt x="23774" y="11885"/>
                  </a:lnTo>
                  <a:close/>
                </a:path>
              </a:pathLst>
            </a:custGeom>
            <a:ln w="3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28062" y="823238"/>
              <a:ext cx="222885" cy="0"/>
            </a:xfrm>
            <a:custGeom>
              <a:avLst/>
              <a:gdLst/>
              <a:ahLst/>
              <a:cxnLst/>
              <a:rect l="l" t="t" r="r" b="b"/>
              <a:pathLst>
                <a:path w="222885">
                  <a:moveTo>
                    <a:pt x="0" y="0"/>
                  </a:moveTo>
                  <a:lnTo>
                    <a:pt x="222884" y="0"/>
                  </a:lnTo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523200" y="731496"/>
            <a:ext cx="48260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5" dirty="0">
                <a:solidFill>
                  <a:srgbClr val="2059C5"/>
                </a:solidFill>
                <a:latin typeface="LM Sans 12"/>
                <a:cs typeface="LM Sans 12"/>
              </a:rPr>
              <a:t>i</a:t>
            </a:r>
            <a:endParaRPr sz="750">
              <a:latin typeface="LM Sans 12"/>
              <a:cs typeface="LM Sans 1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45982" y="779252"/>
            <a:ext cx="42545" cy="1047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dirty="0">
                <a:solidFill>
                  <a:srgbClr val="2059C5"/>
                </a:solidFill>
                <a:latin typeface="LM Sans 8"/>
                <a:cs typeface="LM Sans 8"/>
              </a:rPr>
              <a:t>i</a:t>
            </a:r>
            <a:endParaRPr sz="500">
              <a:latin typeface="LM Sans 8"/>
              <a:cs typeface="LM Sans 8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17915" y="986078"/>
            <a:ext cx="177165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750" spc="10" dirty="0">
                <a:latin typeface="LM Sans 12"/>
                <a:cs typeface="LM Sans 12"/>
              </a:rPr>
              <a:t>R</a:t>
            </a:r>
            <a:r>
              <a:rPr sz="750" spc="15" baseline="-11111" dirty="0">
                <a:latin typeface="LM Sans 8"/>
                <a:cs typeface="LM Sans 8"/>
              </a:rPr>
              <a:t>L</a:t>
            </a:r>
            <a:endParaRPr sz="750" baseline="-11111">
              <a:latin typeface="LM Sans 8"/>
              <a:cs typeface="LM Sans 8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18702" y="464033"/>
            <a:ext cx="173990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750" spc="10" dirty="0">
                <a:latin typeface="LM Sans 12"/>
                <a:cs typeface="LM Sans 12"/>
              </a:rPr>
              <a:t>R</a:t>
            </a:r>
            <a:r>
              <a:rPr sz="750" spc="15" baseline="-11111" dirty="0">
                <a:latin typeface="LM Sans 8"/>
                <a:cs typeface="LM Sans 8"/>
              </a:rPr>
              <a:t>2</a:t>
            </a:r>
            <a:endParaRPr sz="750" baseline="-11111">
              <a:latin typeface="LM Sans 8"/>
              <a:cs typeface="LM Sans 8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75550" y="728522"/>
            <a:ext cx="87630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15" dirty="0">
                <a:latin typeface="LM Sans 12"/>
                <a:cs typeface="LM Sans 12"/>
              </a:rPr>
              <a:t>R</a:t>
            </a:r>
            <a:endParaRPr sz="750">
              <a:latin typeface="LM Sans 12"/>
              <a:cs typeface="LM Sans 12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37956" y="776278"/>
            <a:ext cx="60960" cy="1047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5" dirty="0">
                <a:latin typeface="LM Sans 8"/>
                <a:cs typeface="LM Sans 8"/>
              </a:rPr>
              <a:t>1</a:t>
            </a:r>
            <a:endParaRPr sz="500">
              <a:latin typeface="LM Sans 8"/>
              <a:cs typeface="LM Sans 8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10373" y="638378"/>
            <a:ext cx="156845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750" spc="5" dirty="0">
                <a:latin typeface="LM Sans 12"/>
                <a:cs typeface="LM Sans 12"/>
              </a:rPr>
              <a:t>V</a:t>
            </a:r>
            <a:r>
              <a:rPr sz="750" spc="7" baseline="-11111" dirty="0">
                <a:latin typeface="LM Sans 8"/>
                <a:cs typeface="LM Sans 8"/>
              </a:rPr>
              <a:t>i</a:t>
            </a:r>
            <a:endParaRPr sz="750" baseline="-11111">
              <a:latin typeface="LM Sans 8"/>
              <a:cs typeface="LM Sans 8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237778" y="742391"/>
            <a:ext cx="174625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750" spc="10" dirty="0">
                <a:latin typeface="LM Sans 12"/>
                <a:cs typeface="LM Sans 12"/>
              </a:rPr>
              <a:t>V</a:t>
            </a:r>
            <a:r>
              <a:rPr sz="750" spc="15" baseline="-11111" dirty="0">
                <a:latin typeface="LM Sans 8"/>
                <a:cs typeface="LM Sans 8"/>
              </a:rPr>
              <a:t>o</a:t>
            </a:r>
            <a:endParaRPr sz="750" baseline="-11111">
              <a:latin typeface="LM Sans 8"/>
              <a:cs typeface="LM Sans 8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062227" y="605878"/>
            <a:ext cx="219075" cy="63500"/>
            <a:chOff x="1062227" y="605878"/>
            <a:chExt cx="219075" cy="63500"/>
          </a:xfrm>
        </p:grpSpPr>
        <p:sp>
          <p:nvSpPr>
            <p:cNvPr id="35" name="object 35"/>
            <p:cNvSpPr/>
            <p:nvPr/>
          </p:nvSpPr>
          <p:spPr>
            <a:xfrm>
              <a:off x="1062227" y="626356"/>
              <a:ext cx="217170" cy="22860"/>
            </a:xfrm>
            <a:custGeom>
              <a:avLst/>
              <a:gdLst/>
              <a:ahLst/>
              <a:cxnLst/>
              <a:rect l="l" t="t" r="r" b="b"/>
              <a:pathLst>
                <a:path w="217169" h="22859">
                  <a:moveTo>
                    <a:pt x="183509" y="0"/>
                  </a:moveTo>
                  <a:lnTo>
                    <a:pt x="0" y="0"/>
                  </a:lnTo>
                  <a:lnTo>
                    <a:pt x="0" y="22288"/>
                  </a:lnTo>
                  <a:lnTo>
                    <a:pt x="183509" y="22288"/>
                  </a:lnTo>
                  <a:lnTo>
                    <a:pt x="216942" y="11144"/>
                  </a:lnTo>
                  <a:lnTo>
                    <a:pt x="183509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90016" y="607783"/>
              <a:ext cx="89535" cy="59690"/>
            </a:xfrm>
            <a:custGeom>
              <a:avLst/>
              <a:gdLst/>
              <a:ahLst/>
              <a:cxnLst/>
              <a:rect l="l" t="t" r="r" b="b"/>
              <a:pathLst>
                <a:path w="89534" h="59690">
                  <a:moveTo>
                    <a:pt x="0" y="0"/>
                  </a:moveTo>
                  <a:lnTo>
                    <a:pt x="0" y="59435"/>
                  </a:lnTo>
                  <a:lnTo>
                    <a:pt x="89153" y="29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90016" y="607783"/>
              <a:ext cx="89535" cy="59690"/>
            </a:xfrm>
            <a:custGeom>
              <a:avLst/>
              <a:gdLst/>
              <a:ahLst/>
              <a:cxnLst/>
              <a:rect l="l" t="t" r="r" b="b"/>
              <a:pathLst>
                <a:path w="89534" h="59690">
                  <a:moveTo>
                    <a:pt x="0" y="59435"/>
                  </a:moveTo>
                  <a:lnTo>
                    <a:pt x="89153" y="29717"/>
                  </a:lnTo>
                  <a:lnTo>
                    <a:pt x="0" y="0"/>
                  </a:lnTo>
                  <a:lnTo>
                    <a:pt x="0" y="59435"/>
                  </a:lnTo>
                  <a:close/>
                </a:path>
              </a:pathLst>
            </a:custGeom>
            <a:ln w="3714">
              <a:solidFill>
                <a:srgbClr val="D5D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043114" y="482855"/>
            <a:ext cx="133985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750" spc="5" dirty="0">
                <a:latin typeface="LM Sans 12"/>
                <a:cs typeface="LM Sans 12"/>
              </a:rPr>
              <a:t>i</a:t>
            </a:r>
            <a:r>
              <a:rPr sz="750" spc="7" baseline="-11111" dirty="0">
                <a:latin typeface="LM Sans 8"/>
                <a:cs typeface="LM Sans 8"/>
              </a:rPr>
              <a:t>1</a:t>
            </a:r>
            <a:endParaRPr sz="750" baseline="-11111">
              <a:latin typeface="LM Sans 8"/>
              <a:cs typeface="LM Sans 8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058387" y="345894"/>
            <a:ext cx="594360" cy="325120"/>
            <a:chOff x="1058387" y="345894"/>
            <a:chExt cx="594360" cy="325120"/>
          </a:xfrm>
        </p:grpSpPr>
        <p:sp>
          <p:nvSpPr>
            <p:cNvPr id="40" name="object 40"/>
            <p:cNvSpPr/>
            <p:nvPr/>
          </p:nvSpPr>
          <p:spPr>
            <a:xfrm>
              <a:off x="1433651" y="377816"/>
              <a:ext cx="74930" cy="74295"/>
            </a:xfrm>
            <a:custGeom>
              <a:avLst/>
              <a:gdLst/>
              <a:ahLst/>
              <a:cxnLst/>
              <a:rect l="l" t="t" r="r" b="b"/>
              <a:pathLst>
                <a:path w="74930" h="74295">
                  <a:moveTo>
                    <a:pt x="64" y="73948"/>
                  </a:moveTo>
                  <a:lnTo>
                    <a:pt x="22" y="72957"/>
                  </a:lnTo>
                  <a:lnTo>
                    <a:pt x="0" y="71967"/>
                  </a:lnTo>
                  <a:lnTo>
                    <a:pt x="0" y="70976"/>
                  </a:lnTo>
                  <a:lnTo>
                    <a:pt x="5577" y="43351"/>
                  </a:lnTo>
                  <a:lnTo>
                    <a:pt x="20788" y="20790"/>
                  </a:lnTo>
                  <a:lnTo>
                    <a:pt x="43349" y="5578"/>
                  </a:lnTo>
                  <a:lnTo>
                    <a:pt x="70976" y="0"/>
                  </a:lnTo>
                  <a:lnTo>
                    <a:pt x="72095" y="0"/>
                  </a:lnTo>
                  <a:lnTo>
                    <a:pt x="73217" y="33"/>
                  </a:lnTo>
                  <a:lnTo>
                    <a:pt x="74332" y="74"/>
                  </a:lnTo>
                </a:path>
              </a:pathLst>
            </a:custGeom>
            <a:ln w="22288">
              <a:solidFill>
                <a:srgbClr val="D5D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07997" y="366325"/>
              <a:ext cx="142875" cy="22860"/>
            </a:xfrm>
            <a:custGeom>
              <a:avLst/>
              <a:gdLst/>
              <a:ahLst/>
              <a:cxnLst/>
              <a:rect l="l" t="t" r="r" b="b"/>
              <a:pathLst>
                <a:path w="142875" h="22860">
                  <a:moveTo>
                    <a:pt x="109214" y="0"/>
                  </a:moveTo>
                  <a:lnTo>
                    <a:pt x="0" y="0"/>
                  </a:lnTo>
                  <a:lnTo>
                    <a:pt x="0" y="22288"/>
                  </a:lnTo>
                  <a:lnTo>
                    <a:pt x="109214" y="22288"/>
                  </a:lnTo>
                  <a:lnTo>
                    <a:pt x="142647" y="11144"/>
                  </a:lnTo>
                  <a:lnTo>
                    <a:pt x="109214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61491" y="347751"/>
              <a:ext cx="89535" cy="59690"/>
            </a:xfrm>
            <a:custGeom>
              <a:avLst/>
              <a:gdLst/>
              <a:ahLst/>
              <a:cxnLst/>
              <a:rect l="l" t="t" r="r" b="b"/>
              <a:pathLst>
                <a:path w="89535" h="59690">
                  <a:moveTo>
                    <a:pt x="0" y="0"/>
                  </a:moveTo>
                  <a:lnTo>
                    <a:pt x="0" y="59435"/>
                  </a:lnTo>
                  <a:lnTo>
                    <a:pt x="89153" y="29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561491" y="347751"/>
              <a:ext cx="89535" cy="59690"/>
            </a:xfrm>
            <a:custGeom>
              <a:avLst/>
              <a:gdLst/>
              <a:ahLst/>
              <a:cxnLst/>
              <a:rect l="l" t="t" r="r" b="b"/>
              <a:pathLst>
                <a:path w="89535" h="59690">
                  <a:moveTo>
                    <a:pt x="0" y="59435"/>
                  </a:moveTo>
                  <a:lnTo>
                    <a:pt x="89153" y="29717"/>
                  </a:lnTo>
                  <a:lnTo>
                    <a:pt x="0" y="0"/>
                  </a:lnTo>
                  <a:lnTo>
                    <a:pt x="0" y="59435"/>
                  </a:lnTo>
                  <a:close/>
                </a:path>
              </a:pathLst>
            </a:custGeom>
            <a:ln w="3714">
              <a:solidFill>
                <a:srgbClr val="D5D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33702" y="451764"/>
              <a:ext cx="0" cy="111760"/>
            </a:xfrm>
            <a:custGeom>
              <a:avLst/>
              <a:gdLst/>
              <a:ahLst/>
              <a:cxnLst/>
              <a:rect l="l" t="t" r="r" b="b"/>
              <a:pathLst>
                <a:path h="111759">
                  <a:moveTo>
                    <a:pt x="0" y="111442"/>
                  </a:moveTo>
                  <a:lnTo>
                    <a:pt x="0" y="0"/>
                  </a:lnTo>
                </a:path>
              </a:pathLst>
            </a:custGeom>
            <a:ln w="22288">
              <a:solidFill>
                <a:srgbClr val="D5D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60245" y="613232"/>
              <a:ext cx="220979" cy="46990"/>
            </a:xfrm>
            <a:custGeom>
              <a:avLst/>
              <a:gdLst/>
              <a:ahLst/>
              <a:cxnLst/>
              <a:rect l="l" t="t" r="r" b="b"/>
              <a:pathLst>
                <a:path w="220980" h="46990">
                  <a:moveTo>
                    <a:pt x="220905" y="0"/>
                  </a:moveTo>
                  <a:lnTo>
                    <a:pt x="0" y="0"/>
                  </a:lnTo>
                  <a:lnTo>
                    <a:pt x="0" y="46556"/>
                  </a:lnTo>
                  <a:lnTo>
                    <a:pt x="220905" y="46556"/>
                  </a:lnTo>
                  <a:lnTo>
                    <a:pt x="220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60245" y="613232"/>
              <a:ext cx="220979" cy="46990"/>
            </a:xfrm>
            <a:custGeom>
              <a:avLst/>
              <a:gdLst/>
              <a:ahLst/>
              <a:cxnLst/>
              <a:rect l="l" t="t" r="r" b="b"/>
              <a:pathLst>
                <a:path w="220980" h="46990">
                  <a:moveTo>
                    <a:pt x="0" y="46556"/>
                  </a:moveTo>
                  <a:lnTo>
                    <a:pt x="220905" y="46556"/>
                  </a:lnTo>
                  <a:lnTo>
                    <a:pt x="220905" y="0"/>
                  </a:lnTo>
                  <a:lnTo>
                    <a:pt x="0" y="0"/>
                  </a:lnTo>
                  <a:lnTo>
                    <a:pt x="0" y="46556"/>
                  </a:lnTo>
                  <a:close/>
                </a:path>
              </a:pathLst>
            </a:custGeom>
            <a:ln w="37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80110" y="599860"/>
              <a:ext cx="81915" cy="69215"/>
            </a:xfrm>
            <a:custGeom>
              <a:avLst/>
              <a:gdLst/>
              <a:ahLst/>
              <a:cxnLst/>
              <a:rect l="l" t="t" r="r" b="b"/>
              <a:pathLst>
                <a:path w="81915" h="69215">
                  <a:moveTo>
                    <a:pt x="81724" y="0"/>
                  </a:moveTo>
                  <a:lnTo>
                    <a:pt x="0" y="0"/>
                  </a:lnTo>
                  <a:lnTo>
                    <a:pt x="0" y="68845"/>
                  </a:lnTo>
                  <a:lnTo>
                    <a:pt x="81724" y="68845"/>
                  </a:lnTo>
                  <a:lnTo>
                    <a:pt x="817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80110" y="599860"/>
              <a:ext cx="81915" cy="69215"/>
            </a:xfrm>
            <a:custGeom>
              <a:avLst/>
              <a:gdLst/>
              <a:ahLst/>
              <a:cxnLst/>
              <a:rect l="l" t="t" r="r" b="b"/>
              <a:pathLst>
                <a:path w="81915" h="69215">
                  <a:moveTo>
                    <a:pt x="0" y="68845"/>
                  </a:moveTo>
                  <a:lnTo>
                    <a:pt x="81724" y="68845"/>
                  </a:lnTo>
                  <a:lnTo>
                    <a:pt x="81724" y="0"/>
                  </a:lnTo>
                  <a:lnTo>
                    <a:pt x="0" y="0"/>
                  </a:lnTo>
                  <a:lnTo>
                    <a:pt x="0" y="68845"/>
                  </a:lnTo>
                  <a:close/>
                </a:path>
              </a:pathLst>
            </a:custGeom>
            <a:ln w="37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62227" y="563198"/>
              <a:ext cx="372110" cy="74930"/>
            </a:xfrm>
            <a:custGeom>
              <a:avLst/>
              <a:gdLst/>
              <a:ahLst/>
              <a:cxnLst/>
              <a:rect l="l" t="t" r="r" b="b"/>
              <a:pathLst>
                <a:path w="372109" h="74929">
                  <a:moveTo>
                    <a:pt x="371442" y="0"/>
                  </a:moveTo>
                  <a:lnTo>
                    <a:pt x="371493" y="1122"/>
                  </a:lnTo>
                  <a:lnTo>
                    <a:pt x="371523" y="2253"/>
                  </a:lnTo>
                  <a:lnTo>
                    <a:pt x="371523" y="3376"/>
                  </a:lnTo>
                  <a:lnTo>
                    <a:pt x="365945" y="31003"/>
                  </a:lnTo>
                  <a:lnTo>
                    <a:pt x="350734" y="53565"/>
                  </a:lnTo>
                  <a:lnTo>
                    <a:pt x="328173" y="68776"/>
                  </a:lnTo>
                  <a:lnTo>
                    <a:pt x="300546" y="74354"/>
                  </a:lnTo>
                  <a:lnTo>
                    <a:pt x="299424" y="74354"/>
                  </a:lnTo>
                  <a:lnTo>
                    <a:pt x="298296" y="74325"/>
                  </a:lnTo>
                  <a:lnTo>
                    <a:pt x="297170" y="74273"/>
                  </a:lnTo>
                </a:path>
                <a:path w="372109" h="74929">
                  <a:moveTo>
                    <a:pt x="0" y="74302"/>
                  </a:moveTo>
                  <a:lnTo>
                    <a:pt x="297179" y="74302"/>
                  </a:lnTo>
                </a:path>
              </a:pathLst>
            </a:custGeom>
            <a:ln w="22288">
              <a:solidFill>
                <a:srgbClr val="D5D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/>
          <p:nvPr/>
        </p:nvSpPr>
        <p:spPr>
          <a:xfrm>
            <a:off x="3291077" y="684061"/>
            <a:ext cx="222885" cy="56515"/>
          </a:xfrm>
          <a:custGeom>
            <a:avLst/>
            <a:gdLst/>
            <a:ahLst/>
            <a:cxnLst/>
            <a:rect l="l" t="t" r="r" b="b"/>
            <a:pathLst>
              <a:path w="222885" h="56515">
                <a:moveTo>
                  <a:pt x="191681" y="27734"/>
                </a:moveTo>
                <a:lnTo>
                  <a:pt x="177812" y="55965"/>
                </a:lnTo>
                <a:lnTo>
                  <a:pt x="150075" y="0"/>
                </a:lnTo>
                <a:lnTo>
                  <a:pt x="122339" y="55965"/>
                </a:lnTo>
                <a:lnTo>
                  <a:pt x="94106" y="0"/>
                </a:lnTo>
                <a:lnTo>
                  <a:pt x="66370" y="55965"/>
                </a:lnTo>
                <a:lnTo>
                  <a:pt x="38633" y="0"/>
                </a:lnTo>
                <a:lnTo>
                  <a:pt x="24764" y="27734"/>
                </a:lnTo>
              </a:path>
              <a:path w="222885" h="56515">
                <a:moveTo>
                  <a:pt x="222884" y="27734"/>
                </a:moveTo>
                <a:lnTo>
                  <a:pt x="192671" y="27734"/>
                </a:lnTo>
              </a:path>
              <a:path w="222885" h="56515">
                <a:moveTo>
                  <a:pt x="0" y="27734"/>
                </a:moveTo>
                <a:lnTo>
                  <a:pt x="24269" y="27734"/>
                </a:lnTo>
              </a:path>
            </a:pathLst>
          </a:custGeom>
          <a:ln w="7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773995" y="424027"/>
            <a:ext cx="222885" cy="56515"/>
          </a:xfrm>
          <a:custGeom>
            <a:avLst/>
            <a:gdLst/>
            <a:ahLst/>
            <a:cxnLst/>
            <a:rect l="l" t="t" r="r" b="b"/>
            <a:pathLst>
              <a:path w="222885" h="56515">
                <a:moveTo>
                  <a:pt x="191681" y="27736"/>
                </a:moveTo>
                <a:lnTo>
                  <a:pt x="177812" y="55968"/>
                </a:lnTo>
                <a:lnTo>
                  <a:pt x="150075" y="0"/>
                </a:lnTo>
                <a:lnTo>
                  <a:pt x="122339" y="55968"/>
                </a:lnTo>
                <a:lnTo>
                  <a:pt x="94106" y="0"/>
                </a:lnTo>
                <a:lnTo>
                  <a:pt x="66370" y="55968"/>
                </a:lnTo>
                <a:lnTo>
                  <a:pt x="38633" y="0"/>
                </a:lnTo>
                <a:lnTo>
                  <a:pt x="24764" y="27736"/>
                </a:lnTo>
              </a:path>
              <a:path w="222885" h="56515">
                <a:moveTo>
                  <a:pt x="222884" y="27736"/>
                </a:moveTo>
                <a:lnTo>
                  <a:pt x="192671" y="27736"/>
                </a:lnTo>
              </a:path>
              <a:path w="222885" h="56515">
                <a:moveTo>
                  <a:pt x="0" y="27736"/>
                </a:moveTo>
                <a:lnTo>
                  <a:pt x="24269" y="27736"/>
                </a:lnTo>
              </a:path>
            </a:pathLst>
          </a:custGeom>
          <a:ln w="7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" name="object 52"/>
          <p:cNvGrpSpPr/>
          <p:nvPr/>
        </p:nvGrpSpPr>
        <p:grpSpPr>
          <a:xfrm>
            <a:off x="4126153" y="809495"/>
            <a:ext cx="113030" cy="579755"/>
            <a:chOff x="4126153" y="809495"/>
            <a:chExt cx="113030" cy="579755"/>
          </a:xfrm>
        </p:grpSpPr>
        <p:sp>
          <p:nvSpPr>
            <p:cNvPr id="53" name="object 53"/>
            <p:cNvSpPr/>
            <p:nvPr/>
          </p:nvSpPr>
          <p:spPr>
            <a:xfrm>
              <a:off x="4154385" y="971828"/>
              <a:ext cx="56515" cy="222885"/>
            </a:xfrm>
            <a:custGeom>
              <a:avLst/>
              <a:gdLst/>
              <a:ahLst/>
              <a:cxnLst/>
              <a:rect l="l" t="t" r="r" b="b"/>
              <a:pathLst>
                <a:path w="56514" h="222884">
                  <a:moveTo>
                    <a:pt x="28232" y="191680"/>
                  </a:moveTo>
                  <a:lnTo>
                    <a:pt x="0" y="177815"/>
                  </a:lnTo>
                  <a:lnTo>
                    <a:pt x="55968" y="150076"/>
                  </a:lnTo>
                  <a:lnTo>
                    <a:pt x="0" y="122338"/>
                  </a:lnTo>
                  <a:lnTo>
                    <a:pt x="55968" y="94106"/>
                  </a:lnTo>
                  <a:lnTo>
                    <a:pt x="0" y="66372"/>
                  </a:lnTo>
                  <a:lnTo>
                    <a:pt x="55968" y="38634"/>
                  </a:lnTo>
                  <a:lnTo>
                    <a:pt x="28232" y="24764"/>
                  </a:lnTo>
                </a:path>
                <a:path w="56514" h="222884">
                  <a:moveTo>
                    <a:pt x="28232" y="222884"/>
                  </a:moveTo>
                  <a:lnTo>
                    <a:pt x="28232" y="192674"/>
                  </a:lnTo>
                </a:path>
                <a:path w="56514" h="222884">
                  <a:moveTo>
                    <a:pt x="28232" y="0"/>
                  </a:moveTo>
                  <a:lnTo>
                    <a:pt x="28232" y="24272"/>
                  </a:lnTo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170730" y="811353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18449" y="0"/>
                  </a:moveTo>
                  <a:lnTo>
                    <a:pt x="5324" y="0"/>
                  </a:lnTo>
                  <a:lnTo>
                    <a:pt x="0" y="5323"/>
                  </a:lnTo>
                  <a:lnTo>
                    <a:pt x="0" y="18447"/>
                  </a:lnTo>
                  <a:lnTo>
                    <a:pt x="5324" y="23775"/>
                  </a:lnTo>
                  <a:lnTo>
                    <a:pt x="18449" y="23775"/>
                  </a:lnTo>
                  <a:lnTo>
                    <a:pt x="23774" y="18447"/>
                  </a:lnTo>
                  <a:lnTo>
                    <a:pt x="23774" y="53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170730" y="811353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23774" y="11885"/>
                  </a:moveTo>
                  <a:lnTo>
                    <a:pt x="23774" y="18447"/>
                  </a:lnTo>
                  <a:lnTo>
                    <a:pt x="18449" y="23775"/>
                  </a:lnTo>
                  <a:lnTo>
                    <a:pt x="11887" y="23775"/>
                  </a:lnTo>
                  <a:lnTo>
                    <a:pt x="5324" y="23775"/>
                  </a:lnTo>
                  <a:lnTo>
                    <a:pt x="0" y="18447"/>
                  </a:lnTo>
                  <a:lnTo>
                    <a:pt x="0" y="11885"/>
                  </a:lnTo>
                  <a:lnTo>
                    <a:pt x="0" y="5323"/>
                  </a:lnTo>
                  <a:lnTo>
                    <a:pt x="5324" y="0"/>
                  </a:lnTo>
                  <a:lnTo>
                    <a:pt x="11887" y="0"/>
                  </a:lnTo>
                  <a:lnTo>
                    <a:pt x="18449" y="0"/>
                  </a:lnTo>
                  <a:lnTo>
                    <a:pt x="23774" y="5323"/>
                  </a:lnTo>
                  <a:lnTo>
                    <a:pt x="23774" y="11885"/>
                  </a:lnTo>
                  <a:close/>
                </a:path>
              </a:pathLst>
            </a:custGeom>
            <a:ln w="3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182617" y="823238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90">
                  <a:moveTo>
                    <a:pt x="0" y="148589"/>
                  </a:moveTo>
                  <a:lnTo>
                    <a:pt x="0" y="0"/>
                  </a:lnTo>
                </a:path>
              </a:pathLst>
            </a:custGeom>
            <a:ln w="7429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126153" y="1343303"/>
              <a:ext cx="113030" cy="42545"/>
            </a:xfrm>
            <a:custGeom>
              <a:avLst/>
              <a:gdLst/>
              <a:ahLst/>
              <a:cxnLst/>
              <a:rect l="l" t="t" r="r" b="b"/>
              <a:pathLst>
                <a:path w="113029" h="42544">
                  <a:moveTo>
                    <a:pt x="39128" y="42100"/>
                  </a:moveTo>
                  <a:lnTo>
                    <a:pt x="76276" y="42100"/>
                  </a:lnTo>
                </a:path>
                <a:path w="113029" h="42544">
                  <a:moveTo>
                    <a:pt x="0" y="0"/>
                  </a:moveTo>
                  <a:lnTo>
                    <a:pt x="112433" y="0"/>
                  </a:lnTo>
                </a:path>
                <a:path w="113029" h="42544">
                  <a:moveTo>
                    <a:pt x="19316" y="21298"/>
                  </a:moveTo>
                  <a:lnTo>
                    <a:pt x="93611" y="21298"/>
                  </a:lnTo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182617" y="1194713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90">
                  <a:moveTo>
                    <a:pt x="0" y="148589"/>
                  </a:moveTo>
                  <a:lnTo>
                    <a:pt x="0" y="0"/>
                  </a:lnTo>
                </a:path>
              </a:pathLst>
            </a:custGeom>
            <a:ln w="7429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/>
          <p:nvPr/>
        </p:nvSpPr>
        <p:spPr>
          <a:xfrm>
            <a:off x="3754678" y="892087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4">
                <a:moveTo>
                  <a:pt x="27241" y="0"/>
                </a:moveTo>
                <a:lnTo>
                  <a:pt x="27241" y="54975"/>
                </a:lnTo>
              </a:path>
              <a:path w="55245" h="55244">
                <a:moveTo>
                  <a:pt x="0" y="27734"/>
                </a:moveTo>
                <a:lnTo>
                  <a:pt x="54978" y="27734"/>
                </a:lnTo>
              </a:path>
            </a:pathLst>
          </a:custGeom>
          <a:ln w="7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754678" y="919822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978" y="0"/>
                </a:lnTo>
              </a:path>
            </a:pathLst>
          </a:custGeom>
          <a:ln w="7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662552" y="711796"/>
            <a:ext cx="147320" cy="10160"/>
          </a:xfrm>
          <a:custGeom>
            <a:avLst/>
            <a:gdLst/>
            <a:ahLst/>
            <a:cxnLst/>
            <a:rect l="l" t="t" r="r" b="b"/>
            <a:pathLst>
              <a:path w="147320" h="10159">
                <a:moveTo>
                  <a:pt x="92125" y="9905"/>
                </a:moveTo>
                <a:lnTo>
                  <a:pt x="147104" y="9905"/>
                </a:lnTo>
              </a:path>
              <a:path w="147320" h="10159">
                <a:moveTo>
                  <a:pt x="0" y="0"/>
                </a:moveTo>
                <a:lnTo>
                  <a:pt x="74294" y="0"/>
                </a:lnTo>
              </a:path>
            </a:pathLst>
          </a:custGeom>
          <a:ln w="7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31793" y="1120418"/>
            <a:ext cx="113030" cy="42545"/>
          </a:xfrm>
          <a:custGeom>
            <a:avLst/>
            <a:gdLst/>
            <a:ahLst/>
            <a:cxnLst/>
            <a:rect l="l" t="t" r="r" b="b"/>
            <a:pathLst>
              <a:path w="113029" h="42544">
                <a:moveTo>
                  <a:pt x="39128" y="42100"/>
                </a:moveTo>
                <a:lnTo>
                  <a:pt x="76276" y="42100"/>
                </a:lnTo>
              </a:path>
              <a:path w="113029" h="42544">
                <a:moveTo>
                  <a:pt x="0" y="0"/>
                </a:moveTo>
                <a:lnTo>
                  <a:pt x="112433" y="0"/>
                </a:lnTo>
              </a:path>
              <a:path w="113029" h="42544">
                <a:moveTo>
                  <a:pt x="19316" y="21298"/>
                </a:moveTo>
                <a:lnTo>
                  <a:pt x="93611" y="21298"/>
                </a:lnTo>
              </a:path>
            </a:pathLst>
          </a:custGeom>
          <a:ln w="7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31793" y="1120418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433" y="0"/>
                </a:lnTo>
              </a:path>
            </a:pathLst>
          </a:custGeom>
          <a:ln w="7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4" name="object 64"/>
          <p:cNvGrpSpPr/>
          <p:nvPr/>
        </p:nvGrpSpPr>
        <p:grpSpPr>
          <a:xfrm>
            <a:off x="4317463" y="809495"/>
            <a:ext cx="27940" cy="27940"/>
            <a:chOff x="4317463" y="809495"/>
            <a:chExt cx="27940" cy="27940"/>
          </a:xfrm>
        </p:grpSpPr>
        <p:sp>
          <p:nvSpPr>
            <p:cNvPr id="65" name="object 65"/>
            <p:cNvSpPr/>
            <p:nvPr/>
          </p:nvSpPr>
          <p:spPr>
            <a:xfrm>
              <a:off x="4319320" y="811353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18449" y="0"/>
                  </a:moveTo>
                  <a:lnTo>
                    <a:pt x="5324" y="0"/>
                  </a:lnTo>
                  <a:lnTo>
                    <a:pt x="0" y="5323"/>
                  </a:lnTo>
                  <a:lnTo>
                    <a:pt x="0" y="18447"/>
                  </a:lnTo>
                  <a:lnTo>
                    <a:pt x="5324" y="23775"/>
                  </a:lnTo>
                  <a:lnTo>
                    <a:pt x="18449" y="23775"/>
                  </a:lnTo>
                  <a:lnTo>
                    <a:pt x="23774" y="18447"/>
                  </a:lnTo>
                  <a:lnTo>
                    <a:pt x="23774" y="53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319320" y="811353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23774" y="11885"/>
                  </a:moveTo>
                  <a:lnTo>
                    <a:pt x="23774" y="18447"/>
                  </a:lnTo>
                  <a:lnTo>
                    <a:pt x="18449" y="23775"/>
                  </a:lnTo>
                  <a:lnTo>
                    <a:pt x="11887" y="23775"/>
                  </a:lnTo>
                  <a:lnTo>
                    <a:pt x="5324" y="23775"/>
                  </a:lnTo>
                  <a:lnTo>
                    <a:pt x="0" y="18447"/>
                  </a:lnTo>
                  <a:lnTo>
                    <a:pt x="0" y="11885"/>
                  </a:lnTo>
                  <a:lnTo>
                    <a:pt x="0" y="5323"/>
                  </a:lnTo>
                  <a:lnTo>
                    <a:pt x="5324" y="0"/>
                  </a:lnTo>
                  <a:lnTo>
                    <a:pt x="11887" y="0"/>
                  </a:lnTo>
                  <a:lnTo>
                    <a:pt x="18449" y="0"/>
                  </a:lnTo>
                  <a:lnTo>
                    <a:pt x="23774" y="5323"/>
                  </a:lnTo>
                  <a:lnTo>
                    <a:pt x="23774" y="11885"/>
                  </a:lnTo>
                  <a:close/>
                </a:path>
              </a:pathLst>
            </a:custGeom>
            <a:ln w="3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3142487" y="366275"/>
            <a:ext cx="1188720" cy="902969"/>
            <a:chOff x="3142487" y="366275"/>
            <a:chExt cx="1188720" cy="902969"/>
          </a:xfrm>
        </p:grpSpPr>
        <p:sp>
          <p:nvSpPr>
            <p:cNvPr id="68" name="object 68"/>
            <p:cNvSpPr/>
            <p:nvPr/>
          </p:nvSpPr>
          <p:spPr>
            <a:xfrm>
              <a:off x="3662552" y="823238"/>
              <a:ext cx="445770" cy="111760"/>
            </a:xfrm>
            <a:custGeom>
              <a:avLst/>
              <a:gdLst/>
              <a:ahLst/>
              <a:cxnLst/>
              <a:rect l="l" t="t" r="r" b="b"/>
              <a:pathLst>
                <a:path w="445770" h="111759">
                  <a:moveTo>
                    <a:pt x="0" y="111442"/>
                  </a:moveTo>
                  <a:lnTo>
                    <a:pt x="74294" y="111442"/>
                  </a:lnTo>
                </a:path>
                <a:path w="445770" h="111759">
                  <a:moveTo>
                    <a:pt x="371474" y="0"/>
                  </a:moveTo>
                  <a:lnTo>
                    <a:pt x="445769" y="0"/>
                  </a:lnTo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736847" y="637501"/>
              <a:ext cx="297180" cy="371475"/>
            </a:xfrm>
            <a:custGeom>
              <a:avLst/>
              <a:gdLst/>
              <a:ahLst/>
              <a:cxnLst/>
              <a:rect l="l" t="t" r="r" b="b"/>
              <a:pathLst>
                <a:path w="297179" h="371475">
                  <a:moveTo>
                    <a:pt x="0" y="0"/>
                  </a:moveTo>
                  <a:lnTo>
                    <a:pt x="0" y="371474"/>
                  </a:lnTo>
                  <a:lnTo>
                    <a:pt x="297179" y="185737"/>
                  </a:lnTo>
                  <a:lnTo>
                    <a:pt x="0" y="0"/>
                  </a:lnTo>
                  <a:close/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022891" y="700651"/>
              <a:ext cx="96624" cy="1708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588257" y="934681"/>
              <a:ext cx="74295" cy="186055"/>
            </a:xfrm>
            <a:custGeom>
              <a:avLst/>
              <a:gdLst/>
              <a:ahLst/>
              <a:cxnLst/>
              <a:rect l="l" t="t" r="r" b="b"/>
              <a:pathLst>
                <a:path w="74295" h="186055">
                  <a:moveTo>
                    <a:pt x="74294" y="0"/>
                  </a:moveTo>
                  <a:lnTo>
                    <a:pt x="0" y="0"/>
                  </a:lnTo>
                  <a:lnTo>
                    <a:pt x="0" y="185737"/>
                  </a:lnTo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502769" y="366671"/>
              <a:ext cx="87414" cy="8661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576370" y="699910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18449" y="0"/>
                  </a:moveTo>
                  <a:lnTo>
                    <a:pt x="5324" y="0"/>
                  </a:lnTo>
                  <a:lnTo>
                    <a:pt x="0" y="5323"/>
                  </a:lnTo>
                  <a:lnTo>
                    <a:pt x="0" y="18447"/>
                  </a:lnTo>
                  <a:lnTo>
                    <a:pt x="5324" y="23775"/>
                  </a:lnTo>
                  <a:lnTo>
                    <a:pt x="18449" y="23775"/>
                  </a:lnTo>
                  <a:lnTo>
                    <a:pt x="23774" y="18447"/>
                  </a:lnTo>
                  <a:lnTo>
                    <a:pt x="23774" y="53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576370" y="699910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23774" y="11885"/>
                  </a:moveTo>
                  <a:lnTo>
                    <a:pt x="23774" y="18447"/>
                  </a:lnTo>
                  <a:lnTo>
                    <a:pt x="18449" y="23775"/>
                  </a:lnTo>
                  <a:lnTo>
                    <a:pt x="11887" y="23775"/>
                  </a:lnTo>
                  <a:lnTo>
                    <a:pt x="5324" y="23775"/>
                  </a:lnTo>
                  <a:lnTo>
                    <a:pt x="0" y="18447"/>
                  </a:lnTo>
                  <a:lnTo>
                    <a:pt x="0" y="11885"/>
                  </a:lnTo>
                  <a:lnTo>
                    <a:pt x="0" y="5323"/>
                  </a:lnTo>
                  <a:lnTo>
                    <a:pt x="5324" y="0"/>
                  </a:lnTo>
                  <a:lnTo>
                    <a:pt x="11887" y="0"/>
                  </a:lnTo>
                  <a:lnTo>
                    <a:pt x="18449" y="0"/>
                  </a:lnTo>
                  <a:lnTo>
                    <a:pt x="23774" y="5323"/>
                  </a:lnTo>
                  <a:lnTo>
                    <a:pt x="23774" y="11885"/>
                  </a:lnTo>
                  <a:close/>
                </a:path>
              </a:pathLst>
            </a:custGeom>
            <a:ln w="3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588257" y="451764"/>
              <a:ext cx="742950" cy="371475"/>
            </a:xfrm>
            <a:custGeom>
              <a:avLst/>
              <a:gdLst/>
              <a:ahLst/>
              <a:cxnLst/>
              <a:rect l="l" t="t" r="r" b="b"/>
              <a:pathLst>
                <a:path w="742950" h="371475">
                  <a:moveTo>
                    <a:pt x="0" y="260031"/>
                  </a:moveTo>
                  <a:lnTo>
                    <a:pt x="0" y="0"/>
                  </a:lnTo>
                </a:path>
                <a:path w="742950" h="371475">
                  <a:moveTo>
                    <a:pt x="520064" y="371474"/>
                  </a:moveTo>
                  <a:lnTo>
                    <a:pt x="742949" y="371474"/>
                  </a:lnTo>
                </a:path>
              </a:pathLst>
            </a:custGeom>
            <a:ln w="7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513962" y="451764"/>
              <a:ext cx="0" cy="111760"/>
            </a:xfrm>
            <a:custGeom>
              <a:avLst/>
              <a:gdLst/>
              <a:ahLst/>
              <a:cxnLst/>
              <a:rect l="l" t="t" r="r" b="b"/>
              <a:pathLst>
                <a:path h="111759">
                  <a:moveTo>
                    <a:pt x="0" y="111442"/>
                  </a:moveTo>
                  <a:lnTo>
                    <a:pt x="0" y="0"/>
                  </a:lnTo>
                </a:path>
              </a:pathLst>
            </a:custGeom>
            <a:ln w="22288">
              <a:solidFill>
                <a:srgbClr val="D5D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817086" y="774946"/>
              <a:ext cx="142875" cy="22860"/>
            </a:xfrm>
            <a:custGeom>
              <a:avLst/>
              <a:gdLst/>
              <a:ahLst/>
              <a:cxnLst/>
              <a:rect l="l" t="t" r="r" b="b"/>
              <a:pathLst>
                <a:path w="142875" h="22859">
                  <a:moveTo>
                    <a:pt x="142646" y="0"/>
                  </a:moveTo>
                  <a:lnTo>
                    <a:pt x="33432" y="0"/>
                  </a:lnTo>
                  <a:lnTo>
                    <a:pt x="0" y="11144"/>
                  </a:lnTo>
                  <a:lnTo>
                    <a:pt x="33432" y="22288"/>
                  </a:lnTo>
                  <a:lnTo>
                    <a:pt x="142646" y="22288"/>
                  </a:lnTo>
                  <a:lnTo>
                    <a:pt x="142646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817086" y="756373"/>
              <a:ext cx="89535" cy="59690"/>
            </a:xfrm>
            <a:custGeom>
              <a:avLst/>
              <a:gdLst/>
              <a:ahLst/>
              <a:cxnLst/>
              <a:rect l="l" t="t" r="r" b="b"/>
              <a:pathLst>
                <a:path w="89535" h="59690">
                  <a:moveTo>
                    <a:pt x="89153" y="0"/>
                  </a:moveTo>
                  <a:lnTo>
                    <a:pt x="0" y="29717"/>
                  </a:lnTo>
                  <a:lnTo>
                    <a:pt x="89153" y="59435"/>
                  </a:lnTo>
                  <a:lnTo>
                    <a:pt x="89153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817086" y="756373"/>
              <a:ext cx="89535" cy="59690"/>
            </a:xfrm>
            <a:custGeom>
              <a:avLst/>
              <a:gdLst/>
              <a:ahLst/>
              <a:cxnLst/>
              <a:rect l="l" t="t" r="r" b="b"/>
              <a:pathLst>
                <a:path w="89535" h="59690">
                  <a:moveTo>
                    <a:pt x="89153" y="0"/>
                  </a:moveTo>
                  <a:lnTo>
                    <a:pt x="0" y="29717"/>
                  </a:lnTo>
                  <a:lnTo>
                    <a:pt x="89153" y="59435"/>
                  </a:lnTo>
                  <a:lnTo>
                    <a:pt x="89153" y="0"/>
                  </a:lnTo>
                  <a:close/>
                </a:path>
              </a:pathLst>
            </a:custGeom>
            <a:ln w="3714">
              <a:solidFill>
                <a:srgbClr val="D5D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588257" y="377469"/>
              <a:ext cx="520065" cy="891540"/>
            </a:xfrm>
            <a:custGeom>
              <a:avLst/>
              <a:gdLst/>
              <a:ahLst/>
              <a:cxnLst/>
              <a:rect l="l" t="t" r="r" b="b"/>
              <a:pathLst>
                <a:path w="520064" h="891540">
                  <a:moveTo>
                    <a:pt x="371474" y="408621"/>
                  </a:moveTo>
                  <a:lnTo>
                    <a:pt x="445769" y="408621"/>
                  </a:lnTo>
                </a:path>
                <a:path w="520064" h="891540">
                  <a:moveTo>
                    <a:pt x="520064" y="334326"/>
                  </a:moveTo>
                  <a:lnTo>
                    <a:pt x="520064" y="74294"/>
                  </a:lnTo>
                </a:path>
                <a:path w="520064" h="891540">
                  <a:moveTo>
                    <a:pt x="520064" y="891539"/>
                  </a:moveTo>
                  <a:lnTo>
                    <a:pt x="520064" y="482916"/>
                  </a:lnTo>
                </a:path>
                <a:path w="520064" h="891540">
                  <a:moveTo>
                    <a:pt x="0" y="0"/>
                  </a:moveTo>
                  <a:lnTo>
                    <a:pt x="445769" y="0"/>
                  </a:lnTo>
                </a:path>
              </a:pathLst>
            </a:custGeom>
            <a:ln w="22288">
              <a:solidFill>
                <a:srgbClr val="D5D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428515" y="552054"/>
              <a:ext cx="96641" cy="966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142487" y="637501"/>
              <a:ext cx="297180" cy="0"/>
            </a:xfrm>
            <a:custGeom>
              <a:avLst/>
              <a:gdLst/>
              <a:ahLst/>
              <a:cxnLst/>
              <a:rect l="l" t="t" r="r" b="b"/>
              <a:pathLst>
                <a:path w="297179">
                  <a:moveTo>
                    <a:pt x="0" y="0"/>
                  </a:moveTo>
                  <a:lnTo>
                    <a:pt x="297179" y="0"/>
                  </a:lnTo>
                </a:path>
              </a:pathLst>
            </a:custGeom>
            <a:ln w="22288">
              <a:solidFill>
                <a:srgbClr val="D5D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022875" y="366275"/>
              <a:ext cx="96641" cy="9664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4" name="object 84"/>
          <p:cNvGrpSpPr/>
          <p:nvPr/>
        </p:nvGrpSpPr>
        <p:grpSpPr>
          <a:xfrm>
            <a:off x="3128743" y="698053"/>
            <a:ext cx="27940" cy="27940"/>
            <a:chOff x="3128743" y="698053"/>
            <a:chExt cx="27940" cy="27940"/>
          </a:xfrm>
        </p:grpSpPr>
        <p:sp>
          <p:nvSpPr>
            <p:cNvPr id="85" name="object 85"/>
            <p:cNvSpPr/>
            <p:nvPr/>
          </p:nvSpPr>
          <p:spPr>
            <a:xfrm>
              <a:off x="3130600" y="699910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29">
                  <a:moveTo>
                    <a:pt x="18449" y="0"/>
                  </a:moveTo>
                  <a:lnTo>
                    <a:pt x="5324" y="0"/>
                  </a:lnTo>
                  <a:lnTo>
                    <a:pt x="0" y="5323"/>
                  </a:lnTo>
                  <a:lnTo>
                    <a:pt x="0" y="18447"/>
                  </a:lnTo>
                  <a:lnTo>
                    <a:pt x="5324" y="23775"/>
                  </a:lnTo>
                  <a:lnTo>
                    <a:pt x="18449" y="23775"/>
                  </a:lnTo>
                  <a:lnTo>
                    <a:pt x="23774" y="18447"/>
                  </a:lnTo>
                  <a:lnTo>
                    <a:pt x="23774" y="53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130600" y="699910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29">
                  <a:moveTo>
                    <a:pt x="23774" y="11885"/>
                  </a:moveTo>
                  <a:lnTo>
                    <a:pt x="23774" y="18447"/>
                  </a:lnTo>
                  <a:lnTo>
                    <a:pt x="18449" y="23775"/>
                  </a:lnTo>
                  <a:lnTo>
                    <a:pt x="11887" y="23775"/>
                  </a:lnTo>
                  <a:lnTo>
                    <a:pt x="5324" y="23775"/>
                  </a:lnTo>
                  <a:lnTo>
                    <a:pt x="0" y="18447"/>
                  </a:lnTo>
                  <a:lnTo>
                    <a:pt x="0" y="11885"/>
                  </a:lnTo>
                  <a:lnTo>
                    <a:pt x="0" y="5323"/>
                  </a:lnTo>
                  <a:lnTo>
                    <a:pt x="5324" y="0"/>
                  </a:lnTo>
                  <a:lnTo>
                    <a:pt x="11887" y="0"/>
                  </a:lnTo>
                  <a:lnTo>
                    <a:pt x="18449" y="0"/>
                  </a:lnTo>
                  <a:lnTo>
                    <a:pt x="23774" y="5323"/>
                  </a:lnTo>
                  <a:lnTo>
                    <a:pt x="23774" y="11885"/>
                  </a:lnTo>
                  <a:close/>
                </a:path>
              </a:pathLst>
            </a:custGeom>
            <a:ln w="3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/>
          <p:nvPr/>
        </p:nvSpPr>
        <p:spPr>
          <a:xfrm>
            <a:off x="2548127" y="748943"/>
            <a:ext cx="260350" cy="148590"/>
          </a:xfrm>
          <a:custGeom>
            <a:avLst/>
            <a:gdLst/>
            <a:ahLst/>
            <a:cxnLst/>
            <a:rect l="l" t="t" r="r" b="b"/>
            <a:pathLst>
              <a:path w="260350" h="148590">
                <a:moveTo>
                  <a:pt x="0" y="37147"/>
                </a:moveTo>
                <a:lnTo>
                  <a:pt x="185737" y="37147"/>
                </a:lnTo>
                <a:lnTo>
                  <a:pt x="185737" y="0"/>
                </a:lnTo>
                <a:lnTo>
                  <a:pt x="260032" y="74294"/>
                </a:lnTo>
                <a:lnTo>
                  <a:pt x="185737" y="148589"/>
                </a:lnTo>
                <a:lnTo>
                  <a:pt x="185737" y="111442"/>
                </a:lnTo>
                <a:lnTo>
                  <a:pt x="0" y="111442"/>
                </a:lnTo>
                <a:lnTo>
                  <a:pt x="0" y="37147"/>
                </a:lnTo>
                <a:close/>
              </a:path>
            </a:pathLst>
          </a:custGeom>
          <a:ln w="7429">
            <a:solidFill>
              <a:srgbClr val="00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513963" y="711796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148589" y="0"/>
                </a:moveTo>
                <a:lnTo>
                  <a:pt x="0" y="0"/>
                </a:lnTo>
              </a:path>
            </a:pathLst>
          </a:custGeom>
          <a:ln w="7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142487" y="711796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7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588257" y="451764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4">
                <a:moveTo>
                  <a:pt x="0" y="0"/>
                </a:moveTo>
                <a:lnTo>
                  <a:pt x="185737" y="0"/>
                </a:lnTo>
              </a:path>
            </a:pathLst>
          </a:custGeom>
          <a:ln w="7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996880" y="451764"/>
            <a:ext cx="186055" cy="371475"/>
          </a:xfrm>
          <a:custGeom>
            <a:avLst/>
            <a:gdLst/>
            <a:ahLst/>
            <a:cxnLst/>
            <a:rect l="l" t="t" r="r" b="b"/>
            <a:pathLst>
              <a:path w="186054" h="371475">
                <a:moveTo>
                  <a:pt x="0" y="0"/>
                </a:moveTo>
                <a:lnTo>
                  <a:pt x="185737" y="0"/>
                </a:lnTo>
              </a:path>
              <a:path w="186054" h="371475">
                <a:moveTo>
                  <a:pt x="185737" y="0"/>
                </a:moveTo>
                <a:lnTo>
                  <a:pt x="185737" y="371474"/>
                </a:lnTo>
              </a:path>
            </a:pathLst>
          </a:custGeom>
          <a:ln w="7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4198175" y="986078"/>
            <a:ext cx="177165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750" spc="10" dirty="0">
                <a:latin typeface="LM Sans 12"/>
                <a:cs typeface="LM Sans 12"/>
              </a:rPr>
              <a:t>R</a:t>
            </a:r>
            <a:r>
              <a:rPr sz="750" spc="15" baseline="-11111" dirty="0">
                <a:latin typeface="LM Sans 8"/>
                <a:cs typeface="LM Sans 8"/>
              </a:rPr>
              <a:t>L</a:t>
            </a:r>
            <a:endParaRPr sz="750" baseline="-11111">
              <a:latin typeface="LM Sans 8"/>
              <a:cs typeface="LM Sans 8"/>
            </a:endParaRPr>
          </a:p>
        </p:txBody>
      </p:sp>
      <p:sp>
        <p:nvSpPr>
          <p:cNvPr id="118" name="object 1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spc="-5" dirty="0"/>
              <a:t>M.</a:t>
            </a:r>
            <a:r>
              <a:rPr spc="-80" dirty="0"/>
              <a:t> </a:t>
            </a:r>
            <a:r>
              <a:rPr spc="-5" dirty="0"/>
              <a:t>B.</a:t>
            </a:r>
            <a:r>
              <a:rPr spc="-75" dirty="0"/>
              <a:t> </a:t>
            </a:r>
            <a:r>
              <a:rPr spc="-5" dirty="0"/>
              <a:t>Patil,</a:t>
            </a:r>
            <a:r>
              <a:rPr spc="-65" dirty="0"/>
              <a:t> </a:t>
            </a:r>
            <a:r>
              <a:rPr dirty="0"/>
              <a:t>IIT</a:t>
            </a:r>
            <a:r>
              <a:rPr spc="-80" dirty="0"/>
              <a:t> </a:t>
            </a:r>
            <a:r>
              <a:rPr spc="-5" dirty="0"/>
              <a:t>Bombay</a:t>
            </a:r>
          </a:p>
        </p:txBody>
      </p:sp>
      <p:sp>
        <p:nvSpPr>
          <p:cNvPr id="93" name="object 93"/>
          <p:cNvSpPr txBox="1"/>
          <p:nvPr/>
        </p:nvSpPr>
        <p:spPr>
          <a:xfrm>
            <a:off x="3799955" y="464033"/>
            <a:ext cx="172720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750" spc="5" dirty="0">
                <a:latin typeface="LM Sans 12"/>
                <a:cs typeface="LM Sans 12"/>
              </a:rPr>
              <a:t>R</a:t>
            </a:r>
            <a:r>
              <a:rPr sz="750" spc="7" baseline="-11111" dirty="0">
                <a:latin typeface="LM Sans 8"/>
                <a:cs typeface="LM Sans 8"/>
              </a:rPr>
              <a:t>2</a:t>
            </a:r>
            <a:endParaRPr sz="750" baseline="-11111">
              <a:latin typeface="LM Sans 8"/>
              <a:cs typeface="LM Sans 8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355810" y="728522"/>
            <a:ext cx="87630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15" dirty="0">
                <a:latin typeface="LM Sans 12"/>
                <a:cs typeface="LM Sans 12"/>
              </a:rPr>
              <a:t>R</a:t>
            </a:r>
            <a:endParaRPr sz="750">
              <a:latin typeface="LM Sans 12"/>
              <a:cs typeface="LM Sans 12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418216" y="776278"/>
            <a:ext cx="60960" cy="1047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5" dirty="0">
                <a:latin typeface="LM Sans 8"/>
                <a:cs typeface="LM Sans 8"/>
              </a:rPr>
              <a:t>1</a:t>
            </a:r>
            <a:endParaRPr sz="500">
              <a:latin typeface="LM Sans 8"/>
              <a:cs typeface="LM Sans 8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268001" y="483846"/>
            <a:ext cx="133350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750" dirty="0">
                <a:latin typeface="LM Sans 12"/>
                <a:cs typeface="LM Sans 12"/>
              </a:rPr>
              <a:t>i</a:t>
            </a:r>
            <a:r>
              <a:rPr sz="750" baseline="-11111" dirty="0">
                <a:latin typeface="LM Sans 8"/>
                <a:cs typeface="LM Sans 8"/>
              </a:rPr>
              <a:t>1</a:t>
            </a:r>
            <a:endParaRPr sz="750" baseline="-11111">
              <a:latin typeface="LM Sans 8"/>
              <a:cs typeface="LM Sans 8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318038" y="742391"/>
            <a:ext cx="175895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750" spc="10" dirty="0">
                <a:latin typeface="LM Sans 12"/>
                <a:cs typeface="LM Sans 12"/>
              </a:rPr>
              <a:t>V</a:t>
            </a:r>
            <a:r>
              <a:rPr sz="750" spc="15" baseline="-11111" dirty="0">
                <a:latin typeface="LM Sans 8"/>
                <a:cs typeface="LM Sans 8"/>
              </a:rPr>
              <a:t>o</a:t>
            </a:r>
            <a:endParaRPr sz="750" baseline="-11111">
              <a:latin typeface="LM Sans 8"/>
              <a:cs typeface="LM Sans 8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924263" y="638378"/>
            <a:ext cx="280035" cy="248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890" algn="ctr">
              <a:lnSpc>
                <a:spcPts val="860"/>
              </a:lnSpc>
              <a:spcBef>
                <a:spcPts val="125"/>
              </a:spcBef>
            </a:pPr>
            <a:r>
              <a:rPr sz="750" spc="5" dirty="0">
                <a:latin typeface="LM Sans 12"/>
                <a:cs typeface="LM Sans 12"/>
              </a:rPr>
              <a:t>V</a:t>
            </a:r>
            <a:r>
              <a:rPr sz="750" spc="7" baseline="-11111" dirty="0">
                <a:latin typeface="LM Sans 8"/>
                <a:cs typeface="LM Sans 8"/>
              </a:rPr>
              <a:t>i</a:t>
            </a:r>
            <a:endParaRPr sz="750" baseline="-11111">
              <a:latin typeface="LM Sans 8"/>
              <a:cs typeface="LM Sans 8"/>
            </a:endParaRPr>
          </a:p>
          <a:p>
            <a:pPr marL="38100">
              <a:lnSpc>
                <a:spcPts val="860"/>
              </a:lnSpc>
            </a:pPr>
            <a:r>
              <a:rPr sz="750" spc="10" dirty="0">
                <a:solidFill>
                  <a:srgbClr val="2059C5"/>
                </a:solidFill>
                <a:latin typeface="LM Sans 12"/>
                <a:cs typeface="LM Sans 12"/>
              </a:rPr>
              <a:t>0.1</a:t>
            </a:r>
            <a:r>
              <a:rPr sz="750" spc="-150" dirty="0">
                <a:solidFill>
                  <a:srgbClr val="2059C5"/>
                </a:solidFill>
                <a:latin typeface="LM Sans 12"/>
                <a:cs typeface="LM Sans 12"/>
              </a:rPr>
              <a:t> </a:t>
            </a:r>
            <a:r>
              <a:rPr sz="750" spc="15" dirty="0">
                <a:solidFill>
                  <a:srgbClr val="2059C5"/>
                </a:solidFill>
                <a:latin typeface="LM Sans 12"/>
                <a:cs typeface="LM Sans 12"/>
              </a:rPr>
              <a:t>V</a:t>
            </a:r>
            <a:endParaRPr sz="750">
              <a:latin typeface="LM Sans 12"/>
              <a:cs typeface="LM Sans 12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212678" y="646305"/>
            <a:ext cx="230504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85" dirty="0">
                <a:solidFill>
                  <a:srgbClr val="2059C5"/>
                </a:solidFill>
                <a:latin typeface="Arial"/>
                <a:cs typeface="Arial"/>
              </a:rPr>
              <a:t>−</a:t>
            </a:r>
            <a:r>
              <a:rPr sz="750" spc="85" dirty="0">
                <a:solidFill>
                  <a:srgbClr val="2059C5"/>
                </a:solidFill>
                <a:latin typeface="LM Sans 12"/>
                <a:cs typeface="LM Sans 12"/>
              </a:rPr>
              <a:t>1</a:t>
            </a:r>
            <a:r>
              <a:rPr sz="750" spc="-175" dirty="0">
                <a:solidFill>
                  <a:srgbClr val="2059C5"/>
                </a:solidFill>
                <a:latin typeface="LM Sans 12"/>
                <a:cs typeface="LM Sans 12"/>
              </a:rPr>
              <a:t> </a:t>
            </a:r>
            <a:r>
              <a:rPr sz="750" spc="15" dirty="0">
                <a:solidFill>
                  <a:srgbClr val="2059C5"/>
                </a:solidFill>
                <a:latin typeface="LM Sans 12"/>
                <a:cs typeface="LM Sans 12"/>
              </a:rPr>
              <a:t>V</a:t>
            </a:r>
            <a:endParaRPr sz="750">
              <a:latin typeface="LM Sans 12"/>
              <a:cs typeface="LM Sans 12"/>
            </a:endParaRP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E7982F66-6309-4C1F-BE5B-E8583B94DE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306" y="1489026"/>
            <a:ext cx="4231794" cy="1291787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450" y="6685"/>
            <a:ext cx="191706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Op-amp circuits: inverting</a:t>
            </a:r>
            <a:r>
              <a:rPr spc="95" dirty="0"/>
              <a:t> </a:t>
            </a:r>
            <a:r>
              <a:rPr spc="-5" dirty="0"/>
              <a:t>amplifier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457911" y="1890569"/>
            <a:ext cx="485584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800" spc="-5" dirty="0">
                <a:solidFill>
                  <a:srgbClr val="111187"/>
                </a:solidFill>
                <a:latin typeface="LM Mono 8"/>
                <a:cs typeface="LM Mono 8"/>
              </a:rPr>
              <a:t>*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The gain of the inverting amplifier is </a:t>
            </a:r>
            <a:r>
              <a:rPr sz="800" i="1" spc="15" dirty="0">
                <a:solidFill>
                  <a:srgbClr val="111187"/>
                </a:solidFill>
                <a:latin typeface="DejaVu Sans"/>
                <a:cs typeface="DejaVu Sans"/>
              </a:rPr>
              <a:t>−</a:t>
            </a:r>
            <a:r>
              <a:rPr sz="800" i="1" spc="15" dirty="0">
                <a:solidFill>
                  <a:srgbClr val="111187"/>
                </a:solidFill>
                <a:latin typeface="LM Sans 8"/>
                <a:cs typeface="LM Sans 8"/>
              </a:rPr>
              <a:t>R</a:t>
            </a:r>
            <a:r>
              <a:rPr sz="900" spc="22" baseline="-9259" dirty="0">
                <a:solidFill>
                  <a:srgbClr val="111187"/>
                </a:solidFill>
                <a:latin typeface="LM Sans 8"/>
                <a:cs typeface="LM Sans 8"/>
              </a:rPr>
              <a:t>2</a:t>
            </a:r>
            <a:r>
              <a:rPr sz="800" i="1" spc="15" dirty="0">
                <a:solidFill>
                  <a:srgbClr val="111187"/>
                </a:solidFill>
                <a:latin typeface="Verdana"/>
                <a:cs typeface="Verdana"/>
              </a:rPr>
              <a:t>/</a:t>
            </a:r>
            <a:r>
              <a:rPr sz="800" i="1" spc="15" dirty="0">
                <a:solidFill>
                  <a:srgbClr val="111187"/>
                </a:solidFill>
                <a:latin typeface="LM Sans 8"/>
                <a:cs typeface="LM Sans 8"/>
              </a:rPr>
              <a:t>R</a:t>
            </a:r>
            <a:r>
              <a:rPr sz="900" spc="22" baseline="-9259" dirty="0">
                <a:solidFill>
                  <a:srgbClr val="111187"/>
                </a:solidFill>
                <a:latin typeface="LM Sans 8"/>
                <a:cs typeface="LM Sans 8"/>
              </a:rPr>
              <a:t>1</a:t>
            </a:r>
            <a:r>
              <a:rPr sz="800" spc="15" dirty="0">
                <a:solidFill>
                  <a:srgbClr val="111187"/>
                </a:solidFill>
                <a:latin typeface="LM Sans 8"/>
                <a:cs typeface="LM Sans 8"/>
              </a:rPr>
              <a:t>.</a:t>
            </a:r>
            <a:r>
              <a:rPr sz="800" spc="50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It is called the </a:t>
            </a:r>
            <a:r>
              <a:rPr sz="800" dirty="0">
                <a:solidFill>
                  <a:srgbClr val="111187"/>
                </a:solidFill>
                <a:latin typeface="LM Sans 8"/>
                <a:cs typeface="LM Sans 8"/>
              </a:rPr>
              <a:t>“closed-loop gain”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(to distinguish it from</a:t>
            </a:r>
            <a:endParaRPr sz="800" dirty="0">
              <a:latin typeface="LM Sans 8"/>
              <a:cs typeface="LM Sans 8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54253" y="2019943"/>
            <a:ext cx="2707640" cy="36703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484"/>
              </a:spcBef>
            </a:pP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the </a:t>
            </a:r>
            <a:r>
              <a:rPr sz="800" dirty="0">
                <a:solidFill>
                  <a:srgbClr val="111187"/>
                </a:solidFill>
                <a:latin typeface="LM Sans 8"/>
                <a:cs typeface="LM Sans 8"/>
              </a:rPr>
              <a:t>“open-loop gain”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of the op-amp which is </a:t>
            </a:r>
            <a:r>
              <a:rPr sz="800" i="1" spc="-15" dirty="0">
                <a:solidFill>
                  <a:srgbClr val="111187"/>
                </a:solidFill>
                <a:latin typeface="DejaVu Sans"/>
                <a:cs typeface="DejaVu Sans"/>
              </a:rPr>
              <a:t>∼</a:t>
            </a:r>
            <a:r>
              <a:rPr sz="800" i="1" spc="10" dirty="0">
                <a:solidFill>
                  <a:srgbClr val="111187"/>
                </a:solidFill>
                <a:latin typeface="DejaVu Sans"/>
                <a:cs typeface="DejaVu Sans"/>
              </a:rPr>
              <a:t> </a:t>
            </a:r>
            <a:r>
              <a:rPr sz="800" spc="5" dirty="0">
                <a:solidFill>
                  <a:srgbClr val="111187"/>
                </a:solidFill>
                <a:latin typeface="LM Sans 8"/>
                <a:cs typeface="LM Sans 8"/>
              </a:rPr>
              <a:t>10</a:t>
            </a:r>
            <a:r>
              <a:rPr sz="900" spc="7" baseline="27777" dirty="0">
                <a:solidFill>
                  <a:srgbClr val="111187"/>
                </a:solidFill>
                <a:latin typeface="LM Sans 8"/>
                <a:cs typeface="LM Sans 8"/>
              </a:rPr>
              <a:t>5</a:t>
            </a:r>
            <a:r>
              <a:rPr sz="800" spc="5" dirty="0">
                <a:solidFill>
                  <a:srgbClr val="111187"/>
                </a:solidFill>
                <a:latin typeface="LM Sans 8"/>
                <a:cs typeface="LM Sans 8"/>
              </a:rPr>
              <a:t>).</a:t>
            </a:r>
            <a:endParaRPr sz="800" dirty="0">
              <a:latin typeface="LM Sans 8"/>
              <a:cs typeface="LM Sans 8"/>
            </a:endParaRPr>
          </a:p>
          <a:p>
            <a:pPr marL="38100">
              <a:lnSpc>
                <a:spcPct val="100000"/>
              </a:lnSpc>
              <a:spcBef>
                <a:spcPts val="385"/>
              </a:spcBef>
            </a:pPr>
            <a:r>
              <a:rPr sz="800" spc="-5" dirty="0">
                <a:solidFill>
                  <a:srgbClr val="111187"/>
                </a:solidFill>
                <a:latin typeface="LM Mono 8"/>
                <a:cs typeface="LM Mono 8"/>
              </a:rPr>
              <a:t>* </a:t>
            </a:r>
            <a:r>
              <a:rPr sz="800" spc="-5" dirty="0">
                <a:solidFill>
                  <a:srgbClr val="2154BB"/>
                </a:solidFill>
                <a:latin typeface="LM Sans 8"/>
                <a:cs typeface="LM Sans 8"/>
              </a:rPr>
              <a:t>The gain can </a:t>
            </a:r>
            <a:r>
              <a:rPr sz="800" spc="5" dirty="0">
                <a:solidFill>
                  <a:srgbClr val="2154BB"/>
                </a:solidFill>
                <a:latin typeface="LM Sans 8"/>
                <a:cs typeface="LM Sans 8"/>
              </a:rPr>
              <a:t>be </a:t>
            </a:r>
            <a:r>
              <a:rPr sz="800" spc="-5" dirty="0">
                <a:solidFill>
                  <a:srgbClr val="2154BB"/>
                </a:solidFill>
                <a:latin typeface="LM Sans 8"/>
                <a:cs typeface="LM Sans 8"/>
              </a:rPr>
              <a:t>adjusted simply </a:t>
            </a:r>
            <a:r>
              <a:rPr sz="800" spc="-15" dirty="0">
                <a:solidFill>
                  <a:srgbClr val="2154BB"/>
                </a:solidFill>
                <a:latin typeface="LM Sans 8"/>
                <a:cs typeface="LM Sans 8"/>
              </a:rPr>
              <a:t>by </a:t>
            </a:r>
            <a:r>
              <a:rPr sz="800" spc="-5" dirty="0">
                <a:solidFill>
                  <a:srgbClr val="2154BB"/>
                </a:solidFill>
                <a:latin typeface="LM Sans 8"/>
                <a:cs typeface="LM Sans 8"/>
              </a:rPr>
              <a:t>changing </a:t>
            </a:r>
            <a:r>
              <a:rPr sz="800" i="1" spc="-5" dirty="0">
                <a:solidFill>
                  <a:srgbClr val="2154BB"/>
                </a:solidFill>
                <a:latin typeface="LM Sans 8"/>
                <a:cs typeface="LM Sans 8"/>
              </a:rPr>
              <a:t>R</a:t>
            </a:r>
            <a:r>
              <a:rPr sz="900" spc="-7" baseline="-9259" dirty="0">
                <a:solidFill>
                  <a:srgbClr val="2154BB"/>
                </a:solidFill>
                <a:latin typeface="LM Sans 8"/>
                <a:cs typeface="LM Sans 8"/>
              </a:rPr>
              <a:t>1 </a:t>
            </a:r>
            <a:r>
              <a:rPr sz="800" spc="-15" dirty="0">
                <a:solidFill>
                  <a:srgbClr val="2154BB"/>
                </a:solidFill>
                <a:latin typeface="LM Sans 8"/>
                <a:cs typeface="LM Sans 8"/>
              </a:rPr>
              <a:t>or </a:t>
            </a:r>
            <a:r>
              <a:rPr sz="800" i="1" spc="-5" dirty="0">
                <a:solidFill>
                  <a:srgbClr val="2154BB"/>
                </a:solidFill>
                <a:latin typeface="LM Sans 8"/>
                <a:cs typeface="LM Sans 8"/>
              </a:rPr>
              <a:t>R</a:t>
            </a:r>
            <a:r>
              <a:rPr sz="900" spc="-7" baseline="-9259" dirty="0">
                <a:solidFill>
                  <a:srgbClr val="2154BB"/>
                </a:solidFill>
                <a:latin typeface="LM Sans 8"/>
                <a:cs typeface="LM Sans 8"/>
              </a:rPr>
              <a:t>2</a:t>
            </a:r>
            <a:r>
              <a:rPr sz="900" spc="15" baseline="-9259" dirty="0">
                <a:solidFill>
                  <a:srgbClr val="2154BB"/>
                </a:solidFill>
                <a:latin typeface="LM Sans 8"/>
                <a:cs typeface="LM Sans 8"/>
              </a:rPr>
              <a:t> </a:t>
            </a:r>
            <a:r>
              <a:rPr sz="800" spc="-5" dirty="0">
                <a:solidFill>
                  <a:srgbClr val="2154BB"/>
                </a:solidFill>
                <a:latin typeface="LM Sans 8"/>
                <a:cs typeface="LM Sans 8"/>
              </a:rPr>
              <a:t>!</a:t>
            </a:r>
            <a:endParaRPr sz="800" dirty="0">
              <a:latin typeface="LM Sans 8"/>
              <a:cs typeface="LM Sans 8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458010" y="2983712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232" y="0"/>
                </a:lnTo>
              </a:path>
            </a:pathLst>
          </a:custGeom>
          <a:ln w="5054">
            <a:solidFill>
              <a:srgbClr val="1111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33042" y="2983712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232" y="0"/>
                </a:lnTo>
              </a:path>
            </a:pathLst>
          </a:custGeom>
          <a:ln w="5054">
            <a:solidFill>
              <a:srgbClr val="1111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08073" y="2983712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232" y="0"/>
                </a:lnTo>
              </a:path>
            </a:pathLst>
          </a:custGeom>
          <a:ln w="5054">
            <a:solidFill>
              <a:srgbClr val="1111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23410" y="2386973"/>
            <a:ext cx="5031105" cy="48005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80340" marR="55880" indent="-117475">
              <a:lnSpc>
                <a:spcPts val="950"/>
              </a:lnSpc>
              <a:spcBef>
                <a:spcPts val="135"/>
              </a:spcBef>
            </a:pPr>
            <a:r>
              <a:rPr sz="800" spc="-5" dirty="0">
                <a:solidFill>
                  <a:srgbClr val="111187"/>
                </a:solidFill>
                <a:latin typeface="LM Mono 8"/>
                <a:cs typeface="LM Mono 8"/>
              </a:rPr>
              <a:t>* </a:t>
            </a:r>
            <a:r>
              <a:rPr sz="800" spc="-20" dirty="0">
                <a:solidFill>
                  <a:srgbClr val="111187"/>
                </a:solidFill>
                <a:latin typeface="LM Sans 8"/>
                <a:cs typeface="LM Sans 8"/>
              </a:rPr>
              <a:t>For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the common-emitter amplifier, on the other hand, the gain </a:t>
            </a:r>
            <a:r>
              <a:rPr sz="800" i="1" spc="-10" dirty="0">
                <a:solidFill>
                  <a:srgbClr val="111187"/>
                </a:solidFill>
                <a:latin typeface="DejaVu Sans"/>
                <a:cs typeface="DejaVu Sans"/>
              </a:rPr>
              <a:t>−</a:t>
            </a:r>
            <a:r>
              <a:rPr sz="800" i="1" spc="-10" dirty="0">
                <a:solidFill>
                  <a:srgbClr val="111187"/>
                </a:solidFill>
                <a:latin typeface="LM Sans 8"/>
                <a:cs typeface="LM Sans 8"/>
              </a:rPr>
              <a:t>g</a:t>
            </a:r>
            <a:r>
              <a:rPr sz="900" i="1" spc="-15" baseline="-9259" dirty="0">
                <a:solidFill>
                  <a:srgbClr val="111187"/>
                </a:solidFill>
                <a:latin typeface="LM Sans 8"/>
                <a:cs typeface="LM Sans 8"/>
              </a:rPr>
              <a:t>m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(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R</a:t>
            </a:r>
            <a:r>
              <a:rPr sz="900" i="1" spc="-7" baseline="-13888" dirty="0">
                <a:solidFill>
                  <a:srgbClr val="111187"/>
                </a:solidFill>
                <a:latin typeface="LM Sans 8"/>
                <a:cs typeface="LM Sans 8"/>
              </a:rPr>
              <a:t>C </a:t>
            </a:r>
            <a:r>
              <a:rPr sz="800" i="1" spc="25" dirty="0">
                <a:solidFill>
                  <a:srgbClr val="111187"/>
                </a:solidFill>
                <a:latin typeface="DejaVu Sans"/>
                <a:cs typeface="DejaVu Sans"/>
              </a:rPr>
              <a:t>ǁ </a:t>
            </a:r>
            <a:r>
              <a:rPr sz="800" i="1" spc="10" dirty="0">
                <a:solidFill>
                  <a:srgbClr val="111187"/>
                </a:solidFill>
                <a:latin typeface="LM Sans 8"/>
                <a:cs typeface="LM Sans 8"/>
              </a:rPr>
              <a:t>R</a:t>
            </a:r>
            <a:r>
              <a:rPr sz="900" i="1" spc="15" baseline="-13888" dirty="0">
                <a:solidFill>
                  <a:srgbClr val="111187"/>
                </a:solidFill>
                <a:latin typeface="LM Sans 8"/>
                <a:cs typeface="LM Sans 8"/>
              </a:rPr>
              <a:t>L</a:t>
            </a:r>
            <a:r>
              <a:rPr sz="800" spc="10" dirty="0">
                <a:solidFill>
                  <a:srgbClr val="111187"/>
                </a:solidFill>
                <a:latin typeface="LM Sans 8"/>
                <a:cs typeface="LM Sans 8"/>
              </a:rPr>
              <a:t>) </a:t>
            </a:r>
            <a:r>
              <a:rPr sz="800" dirty="0">
                <a:solidFill>
                  <a:srgbClr val="111187"/>
                </a:solidFill>
                <a:latin typeface="LM Sans 8"/>
                <a:cs typeface="LM Sans 8"/>
              </a:rPr>
              <a:t>depends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on </a:t>
            </a:r>
            <a:r>
              <a:rPr sz="800" spc="-15" dirty="0">
                <a:solidFill>
                  <a:srgbClr val="111187"/>
                </a:solidFill>
                <a:latin typeface="LM Sans 8"/>
                <a:cs typeface="LM Sans 8"/>
              </a:rPr>
              <a:t>how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the BJT is  biased (since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g</a:t>
            </a:r>
            <a:r>
              <a:rPr sz="900" i="1" spc="-7" baseline="-9259" dirty="0">
                <a:solidFill>
                  <a:srgbClr val="111187"/>
                </a:solidFill>
                <a:latin typeface="LM Sans 8"/>
                <a:cs typeface="LM Sans 8"/>
              </a:rPr>
              <a:t>m </a:t>
            </a:r>
            <a:r>
              <a:rPr sz="800" dirty="0">
                <a:solidFill>
                  <a:srgbClr val="111187"/>
                </a:solidFill>
                <a:latin typeface="LM Sans 8"/>
                <a:cs typeface="LM Sans 8"/>
              </a:rPr>
              <a:t>depends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on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I</a:t>
            </a:r>
            <a:r>
              <a:rPr sz="900" i="1" spc="-7" baseline="-13888" dirty="0">
                <a:solidFill>
                  <a:srgbClr val="111187"/>
                </a:solidFill>
                <a:latin typeface="LM Sans 8"/>
                <a:cs typeface="LM Sans 8"/>
              </a:rPr>
              <a:t>C</a:t>
            </a:r>
            <a:r>
              <a:rPr sz="900" i="1" spc="-270" baseline="-13888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).</a:t>
            </a:r>
            <a:endParaRPr sz="800" dirty="0">
              <a:latin typeface="LM Sans 8"/>
              <a:cs typeface="LM Sans 8"/>
            </a:endParaRPr>
          </a:p>
          <a:p>
            <a:pPr marL="183515">
              <a:lnSpc>
                <a:spcPct val="100000"/>
              </a:lnSpc>
              <a:spcBef>
                <a:spcPts val="800"/>
              </a:spcBef>
            </a:pPr>
            <a:r>
              <a:rPr sz="700" spc="-5" dirty="0">
                <a:solidFill>
                  <a:srgbClr val="111187"/>
                </a:solidFill>
                <a:latin typeface="LM Sans 8"/>
                <a:cs typeface="LM Sans 8"/>
              </a:rPr>
              <a:t>(SEQUEL file: </a:t>
            </a:r>
            <a:r>
              <a:rPr sz="700" spc="-5" dirty="0">
                <a:solidFill>
                  <a:srgbClr val="111187"/>
                </a:solidFill>
                <a:latin typeface="LM Mono 8"/>
                <a:cs typeface="LM Mono 8"/>
              </a:rPr>
              <a:t>ee101 inv amp</a:t>
            </a:r>
            <a:r>
              <a:rPr sz="700" spc="-220" dirty="0">
                <a:solidFill>
                  <a:srgbClr val="111187"/>
                </a:solidFill>
                <a:latin typeface="LM Mono 8"/>
                <a:cs typeface="LM Mono 8"/>
              </a:rPr>
              <a:t> </a:t>
            </a:r>
            <a:r>
              <a:rPr sz="700" spc="-5" dirty="0">
                <a:solidFill>
                  <a:srgbClr val="111187"/>
                </a:solidFill>
                <a:latin typeface="LM Mono 8"/>
                <a:cs typeface="LM Mono 8"/>
              </a:rPr>
              <a:t>1.sqproj</a:t>
            </a:r>
            <a:r>
              <a:rPr sz="700" spc="-5" dirty="0">
                <a:solidFill>
                  <a:srgbClr val="111187"/>
                </a:solidFill>
                <a:latin typeface="LM Sans 8"/>
                <a:cs typeface="LM Sans 8"/>
              </a:rPr>
              <a:t>)</a:t>
            </a:r>
            <a:endParaRPr sz="700" dirty="0">
              <a:latin typeface="LM Sans 8"/>
              <a:cs typeface="LM Sans 8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spc="-5" dirty="0"/>
              <a:t>M.</a:t>
            </a:r>
            <a:r>
              <a:rPr spc="-80" dirty="0"/>
              <a:t> </a:t>
            </a:r>
            <a:r>
              <a:rPr spc="-5" dirty="0"/>
              <a:t>B.</a:t>
            </a:r>
            <a:r>
              <a:rPr spc="-75" dirty="0"/>
              <a:t> </a:t>
            </a:r>
            <a:r>
              <a:rPr spc="-5" dirty="0"/>
              <a:t>Patil,</a:t>
            </a:r>
            <a:r>
              <a:rPr spc="-65" dirty="0"/>
              <a:t> </a:t>
            </a:r>
            <a:r>
              <a:rPr dirty="0"/>
              <a:t>IIT</a:t>
            </a:r>
            <a:r>
              <a:rPr spc="-80" dirty="0"/>
              <a:t> </a:t>
            </a:r>
            <a:r>
              <a:rPr spc="-5" dirty="0"/>
              <a:t>Bombay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E2E95A9-4A4E-4D97-821C-4A11EFD73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00" y="332853"/>
            <a:ext cx="3657600" cy="155666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450" y="6685"/>
            <a:ext cx="191706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Op-amp circuits: inverting</a:t>
            </a:r>
            <a:r>
              <a:rPr spc="95" dirty="0"/>
              <a:t> </a:t>
            </a:r>
            <a:r>
              <a:rPr spc="-5" dirty="0"/>
              <a:t>amplifier</a:t>
            </a:r>
          </a:p>
        </p:txBody>
      </p:sp>
      <p:sp>
        <p:nvSpPr>
          <p:cNvPr id="57" name="object 5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spc="-5" dirty="0"/>
              <a:t>M.</a:t>
            </a:r>
            <a:r>
              <a:rPr spc="-80" dirty="0"/>
              <a:t> </a:t>
            </a:r>
            <a:r>
              <a:rPr spc="-5" dirty="0"/>
              <a:t>B.</a:t>
            </a:r>
            <a:r>
              <a:rPr spc="-75" dirty="0"/>
              <a:t> </a:t>
            </a:r>
            <a:r>
              <a:rPr spc="-5" dirty="0"/>
              <a:t>Patil,</a:t>
            </a:r>
            <a:r>
              <a:rPr spc="-65" dirty="0"/>
              <a:t> </a:t>
            </a:r>
            <a:r>
              <a:rPr dirty="0"/>
              <a:t>IIT</a:t>
            </a:r>
            <a:r>
              <a:rPr spc="-80" dirty="0"/>
              <a:t> </a:t>
            </a:r>
            <a:r>
              <a:rPr spc="-5" dirty="0"/>
              <a:t>Bombay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22455F8B-CA76-4196-AF28-356EAA4DC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" y="410555"/>
            <a:ext cx="4483100" cy="1935327"/>
          </a:xfrm>
          <a:prstGeom prst="rect">
            <a:avLst/>
          </a:prstGeom>
        </p:spPr>
      </p:pic>
      <p:sp>
        <p:nvSpPr>
          <p:cNvPr id="59" name="object 56">
            <a:extLst>
              <a:ext uri="{FF2B5EF4-FFF2-40B4-BE49-F238E27FC236}">
                <a16:creationId xmlns:a16="http://schemas.microsoft.com/office/drawing/2014/main" id="{0BDCEC49-6ABF-4945-8442-8E36BB329129}"/>
              </a:ext>
            </a:extLst>
          </p:cNvPr>
          <p:cNvSpPr txBox="1"/>
          <p:nvPr/>
        </p:nvSpPr>
        <p:spPr>
          <a:xfrm>
            <a:off x="596900" y="2229687"/>
            <a:ext cx="2388235" cy="34226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54940" indent="-117475">
              <a:lnSpc>
                <a:spcPct val="100000"/>
              </a:lnSpc>
              <a:spcBef>
                <a:spcPts val="385"/>
              </a:spcBef>
              <a:buFont typeface="LM Mono 8"/>
              <a:buChar char="*"/>
              <a:tabLst>
                <a:tab pos="155575" algn="l"/>
              </a:tabLst>
            </a:pPr>
            <a:r>
              <a:rPr sz="1200" spc="-7" baseline="6944" dirty="0">
                <a:solidFill>
                  <a:srgbClr val="111187"/>
                </a:solidFill>
                <a:latin typeface="LM Sans 8"/>
                <a:cs typeface="LM Sans 8"/>
              </a:rPr>
              <a:t>The output voltage is limited to</a:t>
            </a:r>
            <a:r>
              <a:rPr sz="1200" baseline="6944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1200" i="1" spc="7" baseline="6944" dirty="0">
                <a:solidFill>
                  <a:srgbClr val="111187"/>
                </a:solidFill>
                <a:latin typeface="DejaVu Sans"/>
                <a:cs typeface="DejaVu Sans"/>
              </a:rPr>
              <a:t>±</a:t>
            </a:r>
            <a:r>
              <a:rPr sz="1200" i="1" spc="7" baseline="6944" dirty="0">
                <a:solidFill>
                  <a:srgbClr val="111187"/>
                </a:solidFill>
                <a:latin typeface="LM Sans 8"/>
                <a:cs typeface="LM Sans 8"/>
              </a:rPr>
              <a:t>V</a:t>
            </a:r>
            <a:r>
              <a:rPr sz="600" spc="5" dirty="0">
                <a:solidFill>
                  <a:srgbClr val="111187"/>
                </a:solidFill>
                <a:latin typeface="LM Sans 8"/>
                <a:cs typeface="LM Sans 8"/>
              </a:rPr>
              <a:t>sat</a:t>
            </a:r>
            <a:r>
              <a:rPr sz="1200" spc="7" baseline="6944" dirty="0">
                <a:solidFill>
                  <a:srgbClr val="111187"/>
                </a:solidFill>
                <a:latin typeface="LM Sans 8"/>
                <a:cs typeface="LM Sans 8"/>
              </a:rPr>
              <a:t>.</a:t>
            </a:r>
            <a:endParaRPr sz="1200" baseline="6944" dirty="0">
              <a:latin typeface="LM Sans 8"/>
              <a:cs typeface="LM Sans 8"/>
            </a:endParaRPr>
          </a:p>
          <a:p>
            <a:pPr marL="154940" indent="-117475">
              <a:lnSpc>
                <a:spcPct val="100000"/>
              </a:lnSpc>
              <a:spcBef>
                <a:spcPts val="285"/>
              </a:spcBef>
              <a:buClr>
                <a:srgbClr val="111187"/>
              </a:buClr>
              <a:buFont typeface="LM Mono 8"/>
              <a:buChar char="*"/>
              <a:tabLst>
                <a:tab pos="155575" algn="l"/>
              </a:tabLst>
            </a:pPr>
            <a:r>
              <a:rPr sz="800" i="1" spc="-5" dirty="0">
                <a:solidFill>
                  <a:srgbClr val="2154BB"/>
                </a:solidFill>
                <a:latin typeface="LM Sans 8"/>
                <a:cs typeface="LM Sans 8"/>
              </a:rPr>
              <a:t>V</a:t>
            </a:r>
            <a:r>
              <a:rPr sz="900" spc="-7" baseline="-9259" dirty="0">
                <a:solidFill>
                  <a:srgbClr val="2154BB"/>
                </a:solidFill>
                <a:latin typeface="LM Sans 8"/>
                <a:cs typeface="LM Sans 8"/>
              </a:rPr>
              <a:t>sat </a:t>
            </a:r>
            <a:r>
              <a:rPr sz="800" spc="-5" dirty="0">
                <a:solidFill>
                  <a:srgbClr val="2154BB"/>
                </a:solidFill>
                <a:latin typeface="LM Sans 8"/>
                <a:cs typeface="LM Sans 8"/>
              </a:rPr>
              <a:t>is </a:t>
            </a:r>
            <a:r>
              <a:rPr sz="800" i="1" spc="-15" dirty="0">
                <a:solidFill>
                  <a:srgbClr val="2154BB"/>
                </a:solidFill>
                <a:latin typeface="DejaVu Sans"/>
                <a:cs typeface="DejaVu Sans"/>
              </a:rPr>
              <a:t>∼ </a:t>
            </a:r>
            <a:r>
              <a:rPr sz="800" spc="-20" dirty="0">
                <a:solidFill>
                  <a:srgbClr val="2154BB"/>
                </a:solidFill>
                <a:latin typeface="LM Sans 8"/>
                <a:cs typeface="LM Sans 8"/>
              </a:rPr>
              <a:t>1</a:t>
            </a:r>
            <a:r>
              <a:rPr sz="800" i="1" spc="-20" dirty="0">
                <a:solidFill>
                  <a:srgbClr val="2154BB"/>
                </a:solidFill>
                <a:latin typeface="Verdana"/>
                <a:cs typeface="Verdana"/>
              </a:rPr>
              <a:t>.</a:t>
            </a:r>
            <a:r>
              <a:rPr sz="800" spc="-20" dirty="0">
                <a:solidFill>
                  <a:srgbClr val="2154BB"/>
                </a:solidFill>
                <a:latin typeface="LM Sans 8"/>
                <a:cs typeface="LM Sans 8"/>
              </a:rPr>
              <a:t>5 </a:t>
            </a:r>
            <a:r>
              <a:rPr sz="800" spc="-5" dirty="0">
                <a:solidFill>
                  <a:srgbClr val="2154BB"/>
                </a:solidFill>
                <a:latin typeface="LM Sans 8"/>
                <a:cs typeface="LM Sans 8"/>
              </a:rPr>
              <a:t>V less than the supply voltage </a:t>
            </a:r>
            <a:r>
              <a:rPr sz="800" i="1" spc="-5" dirty="0">
                <a:solidFill>
                  <a:srgbClr val="2154BB"/>
                </a:solidFill>
                <a:latin typeface="LM Sans 8"/>
                <a:cs typeface="LM Sans 8"/>
              </a:rPr>
              <a:t>V</a:t>
            </a:r>
            <a:r>
              <a:rPr sz="900" i="1" spc="-7" baseline="-13888" dirty="0">
                <a:solidFill>
                  <a:srgbClr val="2154BB"/>
                </a:solidFill>
                <a:latin typeface="LM Sans 8"/>
                <a:cs typeface="LM Sans 8"/>
              </a:rPr>
              <a:t>CC</a:t>
            </a:r>
            <a:r>
              <a:rPr sz="900" i="1" spc="-127" baseline="-13888" dirty="0">
                <a:solidFill>
                  <a:srgbClr val="2154BB"/>
                </a:solidFill>
                <a:latin typeface="LM Sans 8"/>
                <a:cs typeface="LM Sans 8"/>
              </a:rPr>
              <a:t> </a:t>
            </a:r>
            <a:r>
              <a:rPr sz="800" spc="-5" dirty="0">
                <a:solidFill>
                  <a:srgbClr val="2154BB"/>
                </a:solidFill>
                <a:latin typeface="LM Sans 8"/>
                <a:cs typeface="LM Sans 8"/>
              </a:rPr>
              <a:t>.</a:t>
            </a:r>
            <a:endParaRPr sz="800" dirty="0">
              <a:latin typeface="LM Sans 8"/>
              <a:cs typeface="LM Sans 8"/>
            </a:endParaRPr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527E5E3-4368-4F26-9C33-626B3C8BD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74" y="794"/>
            <a:ext cx="3891915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244" tIns="21622" rIns="43244" bIns="21622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32420">
              <a:defRPr/>
            </a:pPr>
            <a:r>
              <a:rPr lang="en-US" altLang="en-US" sz="2081" dirty="0" err="1">
                <a:solidFill>
                  <a:sysClr val="windowText" lastClr="000000"/>
                </a:solidFill>
                <a:latin typeface="Calibri"/>
              </a:rPr>
              <a:t>Pengertian</a:t>
            </a:r>
            <a:endParaRPr lang="en-US" altLang="en-US" sz="208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570698B-DBA0-4ECB-B94E-4C78AC37B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554" y="629427"/>
            <a:ext cx="2854871" cy="214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244" tIns="21622" rIns="43244" bIns="21622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32420"/>
            <a:r>
              <a:rPr lang="en-US" altLang="en-US" sz="1324" dirty="0" err="1">
                <a:solidFill>
                  <a:sysClr val="windowText" lastClr="000000"/>
                </a:solidFill>
                <a:latin typeface="Calibri"/>
              </a:rPr>
              <a:t>Penguat</a:t>
            </a:r>
            <a:r>
              <a:rPr lang="en-US" altLang="en-US" sz="1324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altLang="en-US" sz="1324" dirty="0" err="1">
                <a:solidFill>
                  <a:sysClr val="windowText" lastClr="000000"/>
                </a:solidFill>
                <a:latin typeface="Calibri"/>
              </a:rPr>
              <a:t>operasional</a:t>
            </a:r>
            <a:r>
              <a:rPr lang="en-US" altLang="en-US" sz="1324" dirty="0">
                <a:solidFill>
                  <a:sysClr val="windowText" lastClr="000000"/>
                </a:solidFill>
                <a:latin typeface="Calibri"/>
              </a:rPr>
              <a:t> (</a:t>
            </a:r>
            <a:r>
              <a:rPr lang="en-US" altLang="en-US" sz="1324" dirty="0" err="1">
                <a:solidFill>
                  <a:sysClr val="windowText" lastClr="000000"/>
                </a:solidFill>
                <a:latin typeface="Calibri"/>
                <a:hlinkClick r:id="rId2" tooltip="Bahasa Inggris"/>
              </a:rPr>
              <a:t>bahasa</a:t>
            </a:r>
            <a:r>
              <a:rPr lang="en-US" altLang="en-US" sz="1324" dirty="0">
                <a:solidFill>
                  <a:sysClr val="windowText" lastClr="000000"/>
                </a:solidFill>
                <a:latin typeface="Calibri"/>
                <a:hlinkClick r:id="rId2" tooltip="Bahasa Inggris"/>
              </a:rPr>
              <a:t> </a:t>
            </a:r>
            <a:r>
              <a:rPr lang="en-US" altLang="en-US" sz="1324" dirty="0" err="1">
                <a:solidFill>
                  <a:sysClr val="windowText" lastClr="000000"/>
                </a:solidFill>
                <a:latin typeface="Calibri"/>
                <a:hlinkClick r:id="rId2" tooltip="Bahasa Inggris"/>
              </a:rPr>
              <a:t>Inggris</a:t>
            </a:r>
            <a:r>
              <a:rPr lang="en-US" altLang="en-US" sz="1324" dirty="0">
                <a:solidFill>
                  <a:sysClr val="windowText" lastClr="000000"/>
                </a:solidFill>
                <a:latin typeface="Calibri"/>
              </a:rPr>
              <a:t>: </a:t>
            </a:r>
            <a:r>
              <a:rPr lang="en-US" altLang="en-US" sz="1324" i="1" dirty="0">
                <a:solidFill>
                  <a:sysClr val="windowText" lastClr="000000"/>
                </a:solidFill>
                <a:latin typeface="Calibri"/>
              </a:rPr>
              <a:t>operational amplifier</a:t>
            </a:r>
            <a:r>
              <a:rPr lang="en-US" altLang="en-US" sz="1324" dirty="0">
                <a:solidFill>
                  <a:sysClr val="windowText" lastClr="000000"/>
                </a:solidFill>
                <a:latin typeface="Calibri"/>
              </a:rPr>
              <a:t>) </a:t>
            </a:r>
            <a:r>
              <a:rPr lang="en-US" altLang="en-US" sz="1324" dirty="0" err="1">
                <a:solidFill>
                  <a:sysClr val="windowText" lastClr="000000"/>
                </a:solidFill>
                <a:latin typeface="Calibri"/>
              </a:rPr>
              <a:t>atau</a:t>
            </a:r>
            <a:r>
              <a:rPr lang="en-US" altLang="en-US" sz="1324" dirty="0">
                <a:solidFill>
                  <a:sysClr val="windowText" lastClr="000000"/>
                </a:solidFill>
                <a:latin typeface="Calibri"/>
              </a:rPr>
              <a:t> yang </a:t>
            </a:r>
            <a:r>
              <a:rPr lang="en-US" altLang="en-US" sz="1324" dirty="0" err="1">
                <a:solidFill>
                  <a:sysClr val="windowText" lastClr="000000"/>
                </a:solidFill>
                <a:latin typeface="Calibri"/>
              </a:rPr>
              <a:t>biasa</a:t>
            </a:r>
            <a:r>
              <a:rPr lang="en-US" altLang="en-US" sz="1324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altLang="en-US" sz="1324" dirty="0" err="1">
                <a:solidFill>
                  <a:sysClr val="windowText" lastClr="000000"/>
                </a:solidFill>
                <a:latin typeface="Calibri"/>
              </a:rPr>
              <a:t>disebut</a:t>
            </a:r>
            <a:r>
              <a:rPr lang="en-US" altLang="en-US" sz="1324" dirty="0">
                <a:solidFill>
                  <a:sysClr val="windowText" lastClr="000000"/>
                </a:solidFill>
                <a:latin typeface="Calibri"/>
              </a:rPr>
              <a:t> op-amp </a:t>
            </a:r>
            <a:r>
              <a:rPr lang="en-US" altLang="en-US" sz="1324" dirty="0" err="1">
                <a:solidFill>
                  <a:sysClr val="windowText" lastClr="000000"/>
                </a:solidFill>
                <a:latin typeface="Calibri"/>
              </a:rPr>
              <a:t>merupakan</a:t>
            </a:r>
            <a:r>
              <a:rPr lang="en-US" altLang="en-US" sz="1324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altLang="en-US" sz="1324" dirty="0" err="1">
                <a:solidFill>
                  <a:sysClr val="windowText" lastClr="000000"/>
                </a:solidFill>
                <a:latin typeface="Calibri"/>
              </a:rPr>
              <a:t>suatu</a:t>
            </a:r>
            <a:r>
              <a:rPr lang="en-US" altLang="en-US" sz="1324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altLang="en-US" sz="1324" dirty="0" err="1">
                <a:solidFill>
                  <a:sysClr val="windowText" lastClr="000000"/>
                </a:solidFill>
                <a:latin typeface="Calibri"/>
              </a:rPr>
              <a:t>komponen</a:t>
            </a:r>
            <a:r>
              <a:rPr lang="en-US" altLang="en-US" sz="1324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altLang="en-US" sz="1324" dirty="0" err="1">
                <a:solidFill>
                  <a:sysClr val="windowText" lastClr="000000"/>
                </a:solidFill>
                <a:latin typeface="Calibri"/>
                <a:hlinkClick r:id="rId3" tooltip="Elektronika"/>
              </a:rPr>
              <a:t>elektronika</a:t>
            </a:r>
            <a:r>
              <a:rPr lang="en-US" altLang="en-US" sz="1324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altLang="en-US" sz="1324" dirty="0" err="1">
                <a:solidFill>
                  <a:sysClr val="windowText" lastClr="000000"/>
                </a:solidFill>
                <a:latin typeface="Calibri"/>
              </a:rPr>
              <a:t>berupa</a:t>
            </a:r>
            <a:r>
              <a:rPr lang="en-US" altLang="en-US" sz="1324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altLang="en-US" sz="1324" dirty="0">
                <a:solidFill>
                  <a:sysClr val="windowText" lastClr="000000"/>
                </a:solidFill>
                <a:latin typeface="Calibri"/>
                <a:hlinkClick r:id="rId4" tooltip="Integrated circuit (halaman belum tersedia)"/>
              </a:rPr>
              <a:t>integrated circuit</a:t>
            </a:r>
            <a:r>
              <a:rPr lang="en-US" altLang="en-US" sz="1324" dirty="0">
                <a:solidFill>
                  <a:sysClr val="windowText" lastClr="000000"/>
                </a:solidFill>
                <a:latin typeface="Calibri"/>
              </a:rPr>
              <a:t> (IC).</a:t>
            </a:r>
          </a:p>
          <a:p>
            <a:pPr algn="just" defTabSz="432420"/>
            <a:r>
              <a:rPr lang="en-US" altLang="en-US" sz="1324" dirty="0" err="1">
                <a:solidFill>
                  <a:sysClr val="windowText" lastClr="000000"/>
                </a:solidFill>
                <a:latin typeface="Calibri"/>
              </a:rPr>
              <a:t>Mempunyai</a:t>
            </a:r>
            <a:r>
              <a:rPr lang="en-US" altLang="en-US" sz="1324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altLang="en-US" sz="1324" dirty="0" err="1">
                <a:solidFill>
                  <a:sysClr val="windowText" lastClr="000000"/>
                </a:solidFill>
                <a:latin typeface="Calibri"/>
              </a:rPr>
              <a:t>penguatan</a:t>
            </a:r>
            <a:r>
              <a:rPr lang="en-US" altLang="en-US" sz="1324" dirty="0">
                <a:solidFill>
                  <a:sysClr val="windowText" lastClr="000000"/>
                </a:solidFill>
                <a:latin typeface="Calibri"/>
              </a:rPr>
              <a:t> yang </a:t>
            </a:r>
            <a:r>
              <a:rPr lang="en-US" altLang="en-US" sz="1324" dirty="0" err="1">
                <a:solidFill>
                  <a:sysClr val="windowText" lastClr="000000"/>
                </a:solidFill>
                <a:latin typeface="Calibri"/>
              </a:rPr>
              <a:t>sangat</a:t>
            </a:r>
            <a:r>
              <a:rPr lang="en-US" altLang="en-US" sz="1324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altLang="en-US" sz="1324" dirty="0" err="1">
                <a:solidFill>
                  <a:sysClr val="windowText" lastClr="000000"/>
                </a:solidFill>
                <a:latin typeface="Calibri"/>
              </a:rPr>
              <a:t>tinggi</a:t>
            </a:r>
            <a:r>
              <a:rPr lang="en-US" altLang="en-US" sz="1324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altLang="en-US" sz="1324" dirty="0" err="1">
                <a:solidFill>
                  <a:sysClr val="windowText" lastClr="000000"/>
                </a:solidFill>
                <a:latin typeface="Calibri"/>
              </a:rPr>
              <a:t>sehingga</a:t>
            </a:r>
            <a:r>
              <a:rPr lang="en-US" altLang="en-US" sz="1324" dirty="0">
                <a:solidFill>
                  <a:sysClr val="windowText" lastClr="000000"/>
                </a:solidFill>
                <a:latin typeface="Calibri"/>
              </a:rPr>
              <a:t>, </a:t>
            </a:r>
            <a:r>
              <a:rPr lang="en-US" altLang="en-US" sz="1324" dirty="0" err="1">
                <a:solidFill>
                  <a:sysClr val="windowText" lastClr="000000"/>
                </a:solidFill>
                <a:latin typeface="Calibri"/>
              </a:rPr>
              <a:t>bagian</a:t>
            </a:r>
            <a:r>
              <a:rPr lang="en-US" altLang="en-US" sz="1324" dirty="0">
                <a:solidFill>
                  <a:sysClr val="windowText" lastClr="000000"/>
                </a:solidFill>
                <a:latin typeface="Calibri"/>
              </a:rPr>
              <a:t> output Op-amp </a:t>
            </a:r>
            <a:r>
              <a:rPr lang="en-US" altLang="en-US" sz="1324" dirty="0" err="1">
                <a:solidFill>
                  <a:sysClr val="windowText" lastClr="000000"/>
                </a:solidFill>
                <a:latin typeface="Calibri"/>
              </a:rPr>
              <a:t>ini</a:t>
            </a:r>
            <a:r>
              <a:rPr lang="en-US" altLang="en-US" sz="1324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altLang="en-US" sz="1324" dirty="0" err="1">
                <a:solidFill>
                  <a:sysClr val="windowText" lastClr="000000"/>
                </a:solidFill>
                <a:latin typeface="Calibri"/>
              </a:rPr>
              <a:t>biasanya</a:t>
            </a:r>
            <a:r>
              <a:rPr lang="en-US" altLang="en-US" sz="1324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altLang="en-US" sz="1324" dirty="0" err="1">
                <a:solidFill>
                  <a:sysClr val="windowText" lastClr="000000"/>
                </a:solidFill>
                <a:latin typeface="Calibri"/>
              </a:rPr>
              <a:t>dikendalikan</a:t>
            </a:r>
            <a:r>
              <a:rPr lang="en-US" altLang="en-US" sz="1324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altLang="en-US" sz="1324" dirty="0" err="1">
                <a:solidFill>
                  <a:sysClr val="windowText" lastClr="000000"/>
                </a:solidFill>
                <a:latin typeface="Calibri"/>
              </a:rPr>
              <a:t>dengan</a:t>
            </a:r>
            <a:r>
              <a:rPr lang="en-US" altLang="en-US" sz="1324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altLang="en-US" sz="1324" dirty="0" err="1">
                <a:solidFill>
                  <a:sysClr val="windowText" lastClr="000000"/>
                </a:solidFill>
                <a:latin typeface="Calibri"/>
              </a:rPr>
              <a:t>umpan</a:t>
            </a:r>
            <a:r>
              <a:rPr lang="en-US" altLang="en-US" sz="1324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altLang="en-US" sz="1324" dirty="0" err="1">
                <a:solidFill>
                  <a:sysClr val="windowText" lastClr="000000"/>
                </a:solidFill>
                <a:latin typeface="Calibri"/>
              </a:rPr>
              <a:t>balik</a:t>
            </a:r>
            <a:r>
              <a:rPr lang="en-US" altLang="en-US" sz="1324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altLang="en-US" sz="1324" dirty="0" err="1">
                <a:solidFill>
                  <a:sysClr val="windowText" lastClr="000000"/>
                </a:solidFill>
                <a:latin typeface="Calibri"/>
              </a:rPr>
              <a:t>negatif</a:t>
            </a:r>
            <a:r>
              <a:rPr lang="en-US" altLang="en-US" sz="1324" dirty="0">
                <a:solidFill>
                  <a:sysClr val="windowText" lastClr="000000"/>
                </a:solidFill>
                <a:latin typeface="Calibri"/>
              </a:rPr>
              <a:t> (negative feedback).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3A4E6-4D9F-47CD-873C-4990055B1D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49" y="575623"/>
            <a:ext cx="2634650" cy="229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90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450" y="6685"/>
            <a:ext cx="191706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Op-amp circuits: inverting</a:t>
            </a:r>
            <a:r>
              <a:rPr spc="95" dirty="0"/>
              <a:t> </a:t>
            </a:r>
            <a:r>
              <a:rPr spc="-5" dirty="0"/>
              <a:t>amplifier</a:t>
            </a:r>
          </a:p>
        </p:txBody>
      </p:sp>
      <p:sp>
        <p:nvSpPr>
          <p:cNvPr id="56" name="object 5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spc="-5" dirty="0"/>
              <a:t>M.</a:t>
            </a:r>
            <a:r>
              <a:rPr spc="-80" dirty="0"/>
              <a:t> </a:t>
            </a:r>
            <a:r>
              <a:rPr spc="-5" dirty="0"/>
              <a:t>B.</a:t>
            </a:r>
            <a:r>
              <a:rPr spc="-75" dirty="0"/>
              <a:t> </a:t>
            </a:r>
            <a:r>
              <a:rPr spc="-5" dirty="0"/>
              <a:t>Patil,</a:t>
            </a:r>
            <a:r>
              <a:rPr spc="-65" dirty="0"/>
              <a:t> </a:t>
            </a:r>
            <a:r>
              <a:rPr dirty="0"/>
              <a:t>IIT</a:t>
            </a:r>
            <a:r>
              <a:rPr spc="-80" dirty="0"/>
              <a:t> </a:t>
            </a:r>
            <a:r>
              <a:rPr spc="-5" dirty="0"/>
              <a:t>Bombay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483311" y="2097911"/>
            <a:ext cx="4930140" cy="6089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9539" marR="5080" indent="-117475">
              <a:lnSpc>
                <a:spcPts val="950"/>
              </a:lnSpc>
              <a:spcBef>
                <a:spcPts val="135"/>
              </a:spcBef>
              <a:buFont typeface="LM Mono 8"/>
              <a:buChar char="*"/>
              <a:tabLst>
                <a:tab pos="130175" algn="l"/>
              </a:tabLst>
            </a:pP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If the signal frequency is </a:t>
            </a:r>
            <a:r>
              <a:rPr sz="800" spc="5" dirty="0">
                <a:solidFill>
                  <a:srgbClr val="111187"/>
                </a:solidFill>
                <a:latin typeface="LM Sans 8"/>
                <a:cs typeface="LM Sans 8"/>
              </a:rPr>
              <a:t>too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high, a practical op-amp cannot </a:t>
            </a:r>
            <a:r>
              <a:rPr sz="800" spc="-10" dirty="0">
                <a:solidFill>
                  <a:srgbClr val="111187"/>
                </a:solidFill>
                <a:latin typeface="LM Sans 8"/>
                <a:cs typeface="LM Sans 8"/>
              </a:rPr>
              <a:t>keep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up with the input due to its </a:t>
            </a:r>
            <a:r>
              <a:rPr sz="800" dirty="0">
                <a:solidFill>
                  <a:srgbClr val="111187"/>
                </a:solidFill>
                <a:latin typeface="LM Sans 8"/>
                <a:cs typeface="LM Sans 8"/>
              </a:rPr>
              <a:t>“slew rate” 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limitation.</a:t>
            </a:r>
            <a:endParaRPr sz="800">
              <a:latin typeface="LM Sans 8"/>
              <a:cs typeface="LM Sans 8"/>
            </a:endParaRPr>
          </a:p>
          <a:p>
            <a:pPr marL="129539" indent="-117475">
              <a:lnSpc>
                <a:spcPct val="100000"/>
              </a:lnSpc>
              <a:spcBef>
                <a:spcPts val="350"/>
              </a:spcBef>
              <a:buClr>
                <a:srgbClr val="111187"/>
              </a:buClr>
              <a:buFont typeface="LM Mono 8"/>
              <a:buChar char="*"/>
              <a:tabLst>
                <a:tab pos="130175" algn="l"/>
              </a:tabLst>
            </a:pPr>
            <a:r>
              <a:rPr sz="800" spc="-5" dirty="0">
                <a:solidFill>
                  <a:srgbClr val="2154BB"/>
                </a:solidFill>
                <a:latin typeface="LM Sans 8"/>
                <a:cs typeface="LM Sans 8"/>
              </a:rPr>
              <a:t>The slew rate of an op-amp is the maximum rate at which the op-amp output can rise </a:t>
            </a:r>
            <a:r>
              <a:rPr sz="800" spc="-10" dirty="0">
                <a:solidFill>
                  <a:srgbClr val="2154BB"/>
                </a:solidFill>
                <a:latin typeface="LM Sans 8"/>
                <a:cs typeface="LM Sans 8"/>
              </a:rPr>
              <a:t>(or</a:t>
            </a:r>
            <a:r>
              <a:rPr sz="800" spc="75" dirty="0">
                <a:solidFill>
                  <a:srgbClr val="2154BB"/>
                </a:solidFill>
                <a:latin typeface="LM Sans 8"/>
                <a:cs typeface="LM Sans 8"/>
              </a:rPr>
              <a:t> </a:t>
            </a:r>
            <a:r>
              <a:rPr sz="800" spc="-5" dirty="0">
                <a:solidFill>
                  <a:srgbClr val="2154BB"/>
                </a:solidFill>
                <a:latin typeface="LM Sans 8"/>
                <a:cs typeface="LM Sans 8"/>
              </a:rPr>
              <a:t>fall).</a:t>
            </a:r>
            <a:endParaRPr sz="800">
              <a:latin typeface="LM Sans 8"/>
              <a:cs typeface="LM Sans 8"/>
            </a:endParaRPr>
          </a:p>
          <a:p>
            <a:pPr marL="129539" indent="-117475">
              <a:lnSpc>
                <a:spcPct val="100000"/>
              </a:lnSpc>
              <a:spcBef>
                <a:spcPts val="385"/>
              </a:spcBef>
              <a:buFont typeface="LM Mono 8"/>
              <a:buChar char="*"/>
              <a:tabLst>
                <a:tab pos="130175" algn="l"/>
              </a:tabLst>
            </a:pPr>
            <a:r>
              <a:rPr sz="800" spc="-20" dirty="0">
                <a:solidFill>
                  <a:srgbClr val="111187"/>
                </a:solidFill>
                <a:latin typeface="LM Sans 8"/>
                <a:cs typeface="LM Sans 8"/>
              </a:rPr>
              <a:t>For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 the 741, the</a:t>
            </a:r>
            <a:r>
              <a:rPr sz="800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slew rate is </a:t>
            </a:r>
            <a:r>
              <a:rPr sz="800" spc="-25" dirty="0">
                <a:solidFill>
                  <a:srgbClr val="111187"/>
                </a:solidFill>
                <a:latin typeface="LM Sans 8"/>
                <a:cs typeface="LM Sans 8"/>
              </a:rPr>
              <a:t>0</a:t>
            </a:r>
            <a:r>
              <a:rPr sz="800" i="1" spc="-25" dirty="0">
                <a:solidFill>
                  <a:srgbClr val="111187"/>
                </a:solidFill>
                <a:latin typeface="Verdana"/>
                <a:cs typeface="Verdana"/>
              </a:rPr>
              <a:t>.</a:t>
            </a:r>
            <a:r>
              <a:rPr sz="800" spc="-25" dirty="0">
                <a:solidFill>
                  <a:srgbClr val="111187"/>
                </a:solidFill>
                <a:latin typeface="LM Sans 8"/>
                <a:cs typeface="LM Sans 8"/>
              </a:rPr>
              <a:t>5</a:t>
            </a:r>
            <a:r>
              <a:rPr sz="800" spc="-145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V</a:t>
            </a:r>
            <a:r>
              <a:rPr sz="800" i="1" spc="-155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i="1" spc="5" dirty="0">
                <a:solidFill>
                  <a:srgbClr val="111187"/>
                </a:solidFill>
                <a:latin typeface="Verdana"/>
                <a:cs typeface="Verdana"/>
              </a:rPr>
              <a:t>/µ</a:t>
            </a:r>
            <a:r>
              <a:rPr sz="800" spc="5" dirty="0">
                <a:solidFill>
                  <a:srgbClr val="111187"/>
                </a:solidFill>
                <a:latin typeface="LM Sans 8"/>
                <a:cs typeface="LM Sans 8"/>
              </a:rPr>
              <a:t>sec.</a:t>
            </a:r>
            <a:endParaRPr sz="800">
              <a:latin typeface="LM Sans 8"/>
              <a:cs typeface="LM Sans 8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3A8FEC82-7953-4182-B427-36188E88B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327025"/>
            <a:ext cx="3797300" cy="168166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450" y="6685"/>
            <a:ext cx="191706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Op-amp circuits: inverting</a:t>
            </a:r>
            <a:r>
              <a:rPr spc="95" dirty="0"/>
              <a:t> </a:t>
            </a:r>
            <a:r>
              <a:rPr spc="-5" dirty="0"/>
              <a:t>amplifier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959404" y="566127"/>
            <a:ext cx="1123315" cy="894715"/>
            <a:chOff x="2959404" y="566127"/>
            <a:chExt cx="1123315" cy="894715"/>
          </a:xfrm>
        </p:grpSpPr>
        <p:sp>
          <p:nvSpPr>
            <p:cNvPr id="4" name="object 4"/>
            <p:cNvSpPr/>
            <p:nvPr/>
          </p:nvSpPr>
          <p:spPr>
            <a:xfrm>
              <a:off x="3555212" y="569620"/>
              <a:ext cx="403225" cy="711835"/>
            </a:xfrm>
            <a:custGeom>
              <a:avLst/>
              <a:gdLst/>
              <a:ahLst/>
              <a:cxnLst/>
              <a:rect l="l" t="t" r="r" b="b"/>
              <a:pathLst>
                <a:path w="403225" h="711835">
                  <a:moveTo>
                    <a:pt x="176936" y="25603"/>
                  </a:moveTo>
                  <a:lnTo>
                    <a:pt x="164134" y="51663"/>
                  </a:lnTo>
                  <a:lnTo>
                    <a:pt x="138531" y="0"/>
                  </a:lnTo>
                  <a:lnTo>
                    <a:pt x="112928" y="51663"/>
                  </a:lnTo>
                  <a:lnTo>
                    <a:pt x="86867" y="0"/>
                  </a:lnTo>
                  <a:lnTo>
                    <a:pt x="61264" y="51663"/>
                  </a:lnTo>
                  <a:lnTo>
                    <a:pt x="35661" y="0"/>
                  </a:lnTo>
                  <a:lnTo>
                    <a:pt x="22859" y="25603"/>
                  </a:lnTo>
                </a:path>
                <a:path w="403225" h="711835">
                  <a:moveTo>
                    <a:pt x="205739" y="25603"/>
                  </a:moveTo>
                  <a:lnTo>
                    <a:pt x="177850" y="25603"/>
                  </a:lnTo>
                </a:path>
                <a:path w="403225" h="711835">
                  <a:moveTo>
                    <a:pt x="0" y="25603"/>
                  </a:moveTo>
                  <a:lnTo>
                    <a:pt x="22402" y="25603"/>
                  </a:lnTo>
                </a:path>
                <a:path w="403225" h="711835">
                  <a:moveTo>
                    <a:pt x="377189" y="682601"/>
                  </a:moveTo>
                  <a:lnTo>
                    <a:pt x="351129" y="669798"/>
                  </a:lnTo>
                  <a:lnTo>
                    <a:pt x="402793" y="644194"/>
                  </a:lnTo>
                  <a:lnTo>
                    <a:pt x="351129" y="618593"/>
                  </a:lnTo>
                  <a:lnTo>
                    <a:pt x="402793" y="592529"/>
                  </a:lnTo>
                  <a:lnTo>
                    <a:pt x="351129" y="566928"/>
                  </a:lnTo>
                  <a:lnTo>
                    <a:pt x="402793" y="541324"/>
                  </a:lnTo>
                  <a:lnTo>
                    <a:pt x="377189" y="528521"/>
                  </a:lnTo>
                </a:path>
                <a:path w="403225" h="711835">
                  <a:moveTo>
                    <a:pt x="377189" y="711401"/>
                  </a:moveTo>
                  <a:lnTo>
                    <a:pt x="377189" y="683514"/>
                  </a:lnTo>
                </a:path>
                <a:path w="403225" h="711835">
                  <a:moveTo>
                    <a:pt x="377189" y="505661"/>
                  </a:moveTo>
                  <a:lnTo>
                    <a:pt x="377189" y="528066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21429" y="927150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0" y="0"/>
                  </a:moveTo>
                  <a:lnTo>
                    <a:pt x="4914" y="0"/>
                  </a:lnTo>
                  <a:lnTo>
                    <a:pt x="0" y="4914"/>
                  </a:lnTo>
                  <a:lnTo>
                    <a:pt x="0" y="17029"/>
                  </a:lnTo>
                  <a:lnTo>
                    <a:pt x="4914" y="21946"/>
                  </a:lnTo>
                  <a:lnTo>
                    <a:pt x="17030" y="21946"/>
                  </a:lnTo>
                  <a:lnTo>
                    <a:pt x="21945" y="17029"/>
                  </a:lnTo>
                  <a:lnTo>
                    <a:pt x="21945" y="49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21429" y="927150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5" y="10971"/>
                  </a:moveTo>
                  <a:lnTo>
                    <a:pt x="21945" y="17029"/>
                  </a:lnTo>
                  <a:lnTo>
                    <a:pt x="17030" y="21946"/>
                  </a:lnTo>
                  <a:lnTo>
                    <a:pt x="10972" y="21946"/>
                  </a:lnTo>
                  <a:lnTo>
                    <a:pt x="4914" y="21946"/>
                  </a:lnTo>
                  <a:lnTo>
                    <a:pt x="0" y="17029"/>
                  </a:lnTo>
                  <a:lnTo>
                    <a:pt x="0" y="10971"/>
                  </a:lnTo>
                  <a:lnTo>
                    <a:pt x="0" y="4914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30" y="0"/>
                  </a:lnTo>
                  <a:lnTo>
                    <a:pt x="21945" y="4914"/>
                  </a:lnTo>
                  <a:lnTo>
                    <a:pt x="21945" y="10971"/>
                  </a:lnTo>
                  <a:close/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32402" y="938122"/>
              <a:ext cx="0" cy="137160"/>
            </a:xfrm>
            <a:custGeom>
              <a:avLst/>
              <a:gdLst/>
              <a:ahLst/>
              <a:cxnLst/>
              <a:rect l="l" t="t" r="r" b="b"/>
              <a:pathLst>
                <a:path h="137159">
                  <a:moveTo>
                    <a:pt x="0" y="137159"/>
                  </a:moveTo>
                  <a:lnTo>
                    <a:pt x="0" y="0"/>
                  </a:lnTo>
                </a:path>
              </a:pathLst>
            </a:custGeom>
            <a:ln w="6857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80281" y="1418182"/>
              <a:ext cx="104139" cy="39370"/>
            </a:xfrm>
            <a:custGeom>
              <a:avLst/>
              <a:gdLst/>
              <a:ahLst/>
              <a:cxnLst/>
              <a:rect l="l" t="t" r="r" b="b"/>
              <a:pathLst>
                <a:path w="104139" h="39369">
                  <a:moveTo>
                    <a:pt x="36118" y="38862"/>
                  </a:moveTo>
                  <a:lnTo>
                    <a:pt x="70408" y="38862"/>
                  </a:lnTo>
                </a:path>
                <a:path w="104139" h="39369">
                  <a:moveTo>
                    <a:pt x="0" y="0"/>
                  </a:moveTo>
                  <a:lnTo>
                    <a:pt x="103784" y="0"/>
                  </a:lnTo>
                </a:path>
                <a:path w="104139" h="39369">
                  <a:moveTo>
                    <a:pt x="17830" y="19660"/>
                  </a:moveTo>
                  <a:lnTo>
                    <a:pt x="86410" y="1966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32402" y="1281022"/>
              <a:ext cx="0" cy="137160"/>
            </a:xfrm>
            <a:custGeom>
              <a:avLst/>
              <a:gdLst/>
              <a:ahLst/>
              <a:cxnLst/>
              <a:rect l="l" t="t" r="r" b="b"/>
              <a:pathLst>
                <a:path h="137159">
                  <a:moveTo>
                    <a:pt x="0" y="137159"/>
                  </a:moveTo>
                  <a:lnTo>
                    <a:pt x="0" y="0"/>
                  </a:lnTo>
                </a:path>
              </a:pathLst>
            </a:custGeom>
            <a:ln w="6857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52342" y="823822"/>
              <a:ext cx="411480" cy="217170"/>
            </a:xfrm>
            <a:custGeom>
              <a:avLst/>
              <a:gdLst/>
              <a:ahLst/>
              <a:cxnLst/>
              <a:rect l="l" t="t" r="r" b="b"/>
              <a:pathLst>
                <a:path w="411479" h="217169">
                  <a:moveTo>
                    <a:pt x="342899" y="114299"/>
                  </a:moveTo>
                  <a:lnTo>
                    <a:pt x="411479" y="114299"/>
                  </a:lnTo>
                </a:path>
                <a:path w="411479" h="217169">
                  <a:moveTo>
                    <a:pt x="110185" y="50750"/>
                  </a:moveTo>
                  <a:lnTo>
                    <a:pt x="110185" y="0"/>
                  </a:lnTo>
                </a:path>
                <a:path w="411479" h="217169">
                  <a:moveTo>
                    <a:pt x="85039" y="25145"/>
                  </a:moveTo>
                  <a:lnTo>
                    <a:pt x="135788" y="25145"/>
                  </a:lnTo>
                </a:path>
                <a:path w="411479" h="217169">
                  <a:moveTo>
                    <a:pt x="0" y="11429"/>
                  </a:moveTo>
                  <a:lnTo>
                    <a:pt x="68579" y="11429"/>
                  </a:lnTo>
                </a:path>
                <a:path w="411479" h="217169">
                  <a:moveTo>
                    <a:pt x="85039" y="208025"/>
                  </a:moveTo>
                  <a:lnTo>
                    <a:pt x="135788" y="208025"/>
                  </a:lnTo>
                </a:path>
                <a:path w="411479" h="217169">
                  <a:moveTo>
                    <a:pt x="0" y="217169"/>
                  </a:moveTo>
                  <a:lnTo>
                    <a:pt x="68579" y="217169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20922" y="766672"/>
              <a:ext cx="274320" cy="342900"/>
            </a:xfrm>
            <a:custGeom>
              <a:avLst/>
              <a:gdLst/>
              <a:ahLst/>
              <a:cxnLst/>
              <a:rect l="l" t="t" r="r" b="b"/>
              <a:pathLst>
                <a:path w="274320" h="342900">
                  <a:moveTo>
                    <a:pt x="0" y="342899"/>
                  </a:moveTo>
                  <a:lnTo>
                    <a:pt x="0" y="0"/>
                  </a:lnTo>
                  <a:lnTo>
                    <a:pt x="274319" y="171449"/>
                  </a:lnTo>
                  <a:lnTo>
                    <a:pt x="0" y="342899"/>
                  </a:lnTo>
                  <a:close/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75152" y="809651"/>
              <a:ext cx="205740" cy="52069"/>
            </a:xfrm>
            <a:custGeom>
              <a:avLst/>
              <a:gdLst/>
              <a:ahLst/>
              <a:cxnLst/>
              <a:rect l="l" t="t" r="r" b="b"/>
              <a:pathLst>
                <a:path w="205739" h="52069">
                  <a:moveTo>
                    <a:pt x="176936" y="25600"/>
                  </a:moveTo>
                  <a:lnTo>
                    <a:pt x="164134" y="51664"/>
                  </a:lnTo>
                  <a:lnTo>
                    <a:pt x="138531" y="0"/>
                  </a:lnTo>
                  <a:lnTo>
                    <a:pt x="112928" y="51664"/>
                  </a:lnTo>
                  <a:lnTo>
                    <a:pt x="86867" y="0"/>
                  </a:lnTo>
                  <a:lnTo>
                    <a:pt x="61264" y="51664"/>
                  </a:lnTo>
                  <a:lnTo>
                    <a:pt x="35661" y="0"/>
                  </a:lnTo>
                  <a:lnTo>
                    <a:pt x="22859" y="25600"/>
                  </a:lnTo>
                </a:path>
                <a:path w="205739" h="52069">
                  <a:moveTo>
                    <a:pt x="205739" y="25600"/>
                  </a:moveTo>
                  <a:lnTo>
                    <a:pt x="177850" y="25600"/>
                  </a:lnTo>
                </a:path>
                <a:path w="205739" h="52069">
                  <a:moveTo>
                    <a:pt x="0" y="25600"/>
                  </a:moveTo>
                  <a:lnTo>
                    <a:pt x="22402" y="2560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72789" y="824280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0" y="0"/>
                  </a:moveTo>
                  <a:lnTo>
                    <a:pt x="4914" y="0"/>
                  </a:lnTo>
                  <a:lnTo>
                    <a:pt x="0" y="4914"/>
                  </a:lnTo>
                  <a:lnTo>
                    <a:pt x="0" y="17029"/>
                  </a:lnTo>
                  <a:lnTo>
                    <a:pt x="4914" y="21946"/>
                  </a:lnTo>
                  <a:lnTo>
                    <a:pt x="17030" y="21946"/>
                  </a:lnTo>
                  <a:lnTo>
                    <a:pt x="21945" y="17029"/>
                  </a:lnTo>
                  <a:lnTo>
                    <a:pt x="21945" y="49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72789" y="824280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5" y="10971"/>
                  </a:moveTo>
                  <a:lnTo>
                    <a:pt x="21945" y="17029"/>
                  </a:lnTo>
                  <a:lnTo>
                    <a:pt x="17030" y="21946"/>
                  </a:lnTo>
                  <a:lnTo>
                    <a:pt x="10972" y="21946"/>
                  </a:lnTo>
                  <a:lnTo>
                    <a:pt x="4914" y="21946"/>
                  </a:lnTo>
                  <a:lnTo>
                    <a:pt x="0" y="17029"/>
                  </a:lnTo>
                  <a:lnTo>
                    <a:pt x="0" y="10971"/>
                  </a:lnTo>
                  <a:lnTo>
                    <a:pt x="0" y="4914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30" y="0"/>
                  </a:lnTo>
                  <a:lnTo>
                    <a:pt x="21945" y="4914"/>
                  </a:lnTo>
                  <a:lnTo>
                    <a:pt x="21945" y="10971"/>
                  </a:lnTo>
                  <a:close/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80892" y="595223"/>
              <a:ext cx="651510" cy="617220"/>
            </a:xfrm>
            <a:custGeom>
              <a:avLst/>
              <a:gdLst/>
              <a:ahLst/>
              <a:cxnLst/>
              <a:rect l="l" t="t" r="r" b="b"/>
              <a:pathLst>
                <a:path w="651510" h="617219">
                  <a:moveTo>
                    <a:pt x="171449" y="240028"/>
                  </a:moveTo>
                  <a:lnTo>
                    <a:pt x="0" y="240028"/>
                  </a:lnTo>
                </a:path>
                <a:path w="651510" h="617219">
                  <a:moveTo>
                    <a:pt x="171449" y="445768"/>
                  </a:moveTo>
                  <a:lnTo>
                    <a:pt x="102869" y="445768"/>
                  </a:lnTo>
                  <a:lnTo>
                    <a:pt x="102869" y="617218"/>
                  </a:lnTo>
                </a:path>
                <a:path w="651510" h="617219">
                  <a:moveTo>
                    <a:pt x="102869" y="240028"/>
                  </a:moveTo>
                  <a:lnTo>
                    <a:pt x="102869" y="0"/>
                  </a:lnTo>
                </a:path>
                <a:path w="651510" h="617219">
                  <a:moveTo>
                    <a:pt x="102869" y="0"/>
                  </a:moveTo>
                  <a:lnTo>
                    <a:pt x="274319" y="0"/>
                  </a:lnTo>
                </a:path>
                <a:path w="651510" h="617219">
                  <a:moveTo>
                    <a:pt x="480059" y="0"/>
                  </a:moveTo>
                  <a:lnTo>
                    <a:pt x="651509" y="0"/>
                  </a:lnTo>
                </a:path>
                <a:path w="651510" h="617219">
                  <a:moveTo>
                    <a:pt x="651509" y="0"/>
                  </a:moveTo>
                  <a:lnTo>
                    <a:pt x="651509" y="342898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58589" y="927150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0" y="0"/>
                  </a:moveTo>
                  <a:lnTo>
                    <a:pt x="4914" y="0"/>
                  </a:lnTo>
                  <a:lnTo>
                    <a:pt x="0" y="4914"/>
                  </a:lnTo>
                  <a:lnTo>
                    <a:pt x="0" y="17029"/>
                  </a:lnTo>
                  <a:lnTo>
                    <a:pt x="4914" y="21946"/>
                  </a:lnTo>
                  <a:lnTo>
                    <a:pt x="17030" y="21946"/>
                  </a:lnTo>
                  <a:lnTo>
                    <a:pt x="21945" y="17029"/>
                  </a:lnTo>
                  <a:lnTo>
                    <a:pt x="21945" y="49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58589" y="927150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5" y="10971"/>
                  </a:moveTo>
                  <a:lnTo>
                    <a:pt x="21945" y="17029"/>
                  </a:lnTo>
                  <a:lnTo>
                    <a:pt x="17030" y="21946"/>
                  </a:lnTo>
                  <a:lnTo>
                    <a:pt x="10972" y="21946"/>
                  </a:lnTo>
                  <a:lnTo>
                    <a:pt x="4914" y="21946"/>
                  </a:lnTo>
                  <a:lnTo>
                    <a:pt x="0" y="17029"/>
                  </a:lnTo>
                  <a:lnTo>
                    <a:pt x="0" y="10971"/>
                  </a:lnTo>
                  <a:lnTo>
                    <a:pt x="0" y="4914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30" y="0"/>
                  </a:lnTo>
                  <a:lnTo>
                    <a:pt x="21945" y="4914"/>
                  </a:lnTo>
                  <a:lnTo>
                    <a:pt x="21945" y="10971"/>
                  </a:lnTo>
                  <a:close/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63822" y="938122"/>
              <a:ext cx="205740" cy="0"/>
            </a:xfrm>
            <a:custGeom>
              <a:avLst/>
              <a:gdLst/>
              <a:ahLst/>
              <a:cxnLst/>
              <a:rect l="l" t="t" r="r" b="b"/>
              <a:pathLst>
                <a:path w="205739">
                  <a:moveTo>
                    <a:pt x="0" y="0"/>
                  </a:moveTo>
                  <a:lnTo>
                    <a:pt x="205739" y="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61309" y="824280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0" y="0"/>
                  </a:moveTo>
                  <a:lnTo>
                    <a:pt x="4914" y="0"/>
                  </a:lnTo>
                  <a:lnTo>
                    <a:pt x="0" y="4914"/>
                  </a:lnTo>
                  <a:lnTo>
                    <a:pt x="0" y="17029"/>
                  </a:lnTo>
                  <a:lnTo>
                    <a:pt x="4914" y="21946"/>
                  </a:lnTo>
                  <a:lnTo>
                    <a:pt x="17030" y="21946"/>
                  </a:lnTo>
                  <a:lnTo>
                    <a:pt x="21945" y="17029"/>
                  </a:lnTo>
                  <a:lnTo>
                    <a:pt x="21945" y="49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61309" y="824280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5" y="10971"/>
                  </a:moveTo>
                  <a:lnTo>
                    <a:pt x="21945" y="17029"/>
                  </a:lnTo>
                  <a:lnTo>
                    <a:pt x="17030" y="21946"/>
                  </a:lnTo>
                  <a:lnTo>
                    <a:pt x="10972" y="21946"/>
                  </a:lnTo>
                  <a:lnTo>
                    <a:pt x="4914" y="21946"/>
                  </a:lnTo>
                  <a:lnTo>
                    <a:pt x="0" y="17029"/>
                  </a:lnTo>
                  <a:lnTo>
                    <a:pt x="0" y="10971"/>
                  </a:lnTo>
                  <a:lnTo>
                    <a:pt x="0" y="4914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30" y="0"/>
                  </a:lnTo>
                  <a:lnTo>
                    <a:pt x="21945" y="4914"/>
                  </a:lnTo>
                  <a:lnTo>
                    <a:pt x="21945" y="10971"/>
                  </a:lnTo>
                  <a:close/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72282" y="835252"/>
              <a:ext cx="102870" cy="0"/>
            </a:xfrm>
            <a:custGeom>
              <a:avLst/>
              <a:gdLst/>
              <a:ahLst/>
              <a:cxnLst/>
              <a:rect l="l" t="t" r="r" b="b"/>
              <a:pathLst>
                <a:path w="102869">
                  <a:moveTo>
                    <a:pt x="102869" y="0"/>
                  </a:moveTo>
                  <a:lnTo>
                    <a:pt x="0" y="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450644" y="566127"/>
            <a:ext cx="1123315" cy="894715"/>
            <a:chOff x="1450644" y="566127"/>
            <a:chExt cx="1123315" cy="894715"/>
          </a:xfrm>
        </p:grpSpPr>
        <p:sp>
          <p:nvSpPr>
            <p:cNvPr id="23" name="object 23"/>
            <p:cNvSpPr/>
            <p:nvPr/>
          </p:nvSpPr>
          <p:spPr>
            <a:xfrm>
              <a:off x="2046451" y="569620"/>
              <a:ext cx="403225" cy="711835"/>
            </a:xfrm>
            <a:custGeom>
              <a:avLst/>
              <a:gdLst/>
              <a:ahLst/>
              <a:cxnLst/>
              <a:rect l="l" t="t" r="r" b="b"/>
              <a:pathLst>
                <a:path w="403225" h="711835">
                  <a:moveTo>
                    <a:pt x="176937" y="25603"/>
                  </a:moveTo>
                  <a:lnTo>
                    <a:pt x="164136" y="51663"/>
                  </a:lnTo>
                  <a:lnTo>
                    <a:pt x="138533" y="0"/>
                  </a:lnTo>
                  <a:lnTo>
                    <a:pt x="112930" y="51663"/>
                  </a:lnTo>
                  <a:lnTo>
                    <a:pt x="86867" y="0"/>
                  </a:lnTo>
                  <a:lnTo>
                    <a:pt x="61266" y="51663"/>
                  </a:lnTo>
                  <a:lnTo>
                    <a:pt x="35661" y="0"/>
                  </a:lnTo>
                  <a:lnTo>
                    <a:pt x="22859" y="25603"/>
                  </a:lnTo>
                </a:path>
                <a:path w="403225" h="711835">
                  <a:moveTo>
                    <a:pt x="205741" y="25603"/>
                  </a:moveTo>
                  <a:lnTo>
                    <a:pt x="177852" y="25603"/>
                  </a:lnTo>
                </a:path>
                <a:path w="403225" h="711835">
                  <a:moveTo>
                    <a:pt x="0" y="25603"/>
                  </a:moveTo>
                  <a:lnTo>
                    <a:pt x="22404" y="25603"/>
                  </a:lnTo>
                </a:path>
                <a:path w="403225" h="711835">
                  <a:moveTo>
                    <a:pt x="377191" y="682601"/>
                  </a:moveTo>
                  <a:lnTo>
                    <a:pt x="351131" y="669798"/>
                  </a:lnTo>
                  <a:lnTo>
                    <a:pt x="402794" y="644194"/>
                  </a:lnTo>
                  <a:lnTo>
                    <a:pt x="351131" y="618593"/>
                  </a:lnTo>
                  <a:lnTo>
                    <a:pt x="402794" y="592529"/>
                  </a:lnTo>
                  <a:lnTo>
                    <a:pt x="351131" y="566928"/>
                  </a:lnTo>
                  <a:lnTo>
                    <a:pt x="402794" y="541324"/>
                  </a:lnTo>
                  <a:lnTo>
                    <a:pt x="377191" y="528521"/>
                  </a:lnTo>
                </a:path>
                <a:path w="403225" h="711835">
                  <a:moveTo>
                    <a:pt x="377191" y="711401"/>
                  </a:moveTo>
                  <a:lnTo>
                    <a:pt x="377191" y="683514"/>
                  </a:lnTo>
                </a:path>
                <a:path w="403225" h="711835">
                  <a:moveTo>
                    <a:pt x="377191" y="505661"/>
                  </a:moveTo>
                  <a:lnTo>
                    <a:pt x="377191" y="528066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12669" y="927150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0" y="0"/>
                  </a:moveTo>
                  <a:lnTo>
                    <a:pt x="4914" y="0"/>
                  </a:lnTo>
                  <a:lnTo>
                    <a:pt x="0" y="4914"/>
                  </a:lnTo>
                  <a:lnTo>
                    <a:pt x="0" y="17029"/>
                  </a:lnTo>
                  <a:lnTo>
                    <a:pt x="4914" y="21946"/>
                  </a:lnTo>
                  <a:lnTo>
                    <a:pt x="17030" y="21946"/>
                  </a:lnTo>
                  <a:lnTo>
                    <a:pt x="21945" y="17029"/>
                  </a:lnTo>
                  <a:lnTo>
                    <a:pt x="21945" y="49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12669" y="927150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5" y="10971"/>
                  </a:moveTo>
                  <a:lnTo>
                    <a:pt x="21945" y="17029"/>
                  </a:lnTo>
                  <a:lnTo>
                    <a:pt x="17030" y="21946"/>
                  </a:lnTo>
                  <a:lnTo>
                    <a:pt x="10972" y="21946"/>
                  </a:lnTo>
                  <a:lnTo>
                    <a:pt x="4914" y="21946"/>
                  </a:lnTo>
                  <a:lnTo>
                    <a:pt x="0" y="17029"/>
                  </a:lnTo>
                  <a:lnTo>
                    <a:pt x="0" y="10971"/>
                  </a:lnTo>
                  <a:lnTo>
                    <a:pt x="0" y="4914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30" y="0"/>
                  </a:lnTo>
                  <a:lnTo>
                    <a:pt x="21945" y="4914"/>
                  </a:lnTo>
                  <a:lnTo>
                    <a:pt x="21945" y="10971"/>
                  </a:lnTo>
                  <a:close/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23642" y="938122"/>
              <a:ext cx="0" cy="137160"/>
            </a:xfrm>
            <a:custGeom>
              <a:avLst/>
              <a:gdLst/>
              <a:ahLst/>
              <a:cxnLst/>
              <a:rect l="l" t="t" r="r" b="b"/>
              <a:pathLst>
                <a:path h="137159">
                  <a:moveTo>
                    <a:pt x="0" y="137159"/>
                  </a:moveTo>
                  <a:lnTo>
                    <a:pt x="0" y="0"/>
                  </a:lnTo>
                </a:path>
              </a:pathLst>
            </a:custGeom>
            <a:ln w="6857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71521" y="1418182"/>
              <a:ext cx="104139" cy="39370"/>
            </a:xfrm>
            <a:custGeom>
              <a:avLst/>
              <a:gdLst/>
              <a:ahLst/>
              <a:cxnLst/>
              <a:rect l="l" t="t" r="r" b="b"/>
              <a:pathLst>
                <a:path w="104139" h="39369">
                  <a:moveTo>
                    <a:pt x="36118" y="38862"/>
                  </a:moveTo>
                  <a:lnTo>
                    <a:pt x="70408" y="38862"/>
                  </a:lnTo>
                </a:path>
                <a:path w="104139" h="39369">
                  <a:moveTo>
                    <a:pt x="0" y="0"/>
                  </a:moveTo>
                  <a:lnTo>
                    <a:pt x="103784" y="0"/>
                  </a:lnTo>
                </a:path>
                <a:path w="104139" h="39369">
                  <a:moveTo>
                    <a:pt x="17830" y="19660"/>
                  </a:moveTo>
                  <a:lnTo>
                    <a:pt x="86410" y="1966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23642" y="1281022"/>
              <a:ext cx="0" cy="137160"/>
            </a:xfrm>
            <a:custGeom>
              <a:avLst/>
              <a:gdLst/>
              <a:ahLst/>
              <a:cxnLst/>
              <a:rect l="l" t="t" r="r" b="b"/>
              <a:pathLst>
                <a:path h="137159">
                  <a:moveTo>
                    <a:pt x="0" y="137159"/>
                  </a:moveTo>
                  <a:lnTo>
                    <a:pt x="0" y="0"/>
                  </a:lnTo>
                </a:path>
              </a:pathLst>
            </a:custGeom>
            <a:ln w="6857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943581" y="835252"/>
              <a:ext cx="411480" cy="217170"/>
            </a:xfrm>
            <a:custGeom>
              <a:avLst/>
              <a:gdLst/>
              <a:ahLst/>
              <a:cxnLst/>
              <a:rect l="l" t="t" r="r" b="b"/>
              <a:pathLst>
                <a:path w="411480" h="217169">
                  <a:moveTo>
                    <a:pt x="342901" y="102869"/>
                  </a:moveTo>
                  <a:lnTo>
                    <a:pt x="411481" y="102869"/>
                  </a:lnTo>
                </a:path>
                <a:path w="411480" h="217169">
                  <a:moveTo>
                    <a:pt x="110185" y="166423"/>
                  </a:moveTo>
                  <a:lnTo>
                    <a:pt x="110185" y="217169"/>
                  </a:lnTo>
                </a:path>
                <a:path w="411480" h="217169">
                  <a:moveTo>
                    <a:pt x="85039" y="192023"/>
                  </a:moveTo>
                  <a:lnTo>
                    <a:pt x="135790" y="192023"/>
                  </a:lnTo>
                </a:path>
                <a:path w="411480" h="217169">
                  <a:moveTo>
                    <a:pt x="0" y="205739"/>
                  </a:moveTo>
                  <a:lnTo>
                    <a:pt x="68579" y="205739"/>
                  </a:lnTo>
                </a:path>
                <a:path w="411480" h="217169">
                  <a:moveTo>
                    <a:pt x="85039" y="9143"/>
                  </a:moveTo>
                  <a:lnTo>
                    <a:pt x="135790" y="9143"/>
                  </a:lnTo>
                </a:path>
                <a:path w="411480" h="217169">
                  <a:moveTo>
                    <a:pt x="0" y="0"/>
                  </a:moveTo>
                  <a:lnTo>
                    <a:pt x="68579" y="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012161" y="766672"/>
              <a:ext cx="274320" cy="342900"/>
            </a:xfrm>
            <a:custGeom>
              <a:avLst/>
              <a:gdLst/>
              <a:ahLst/>
              <a:cxnLst/>
              <a:rect l="l" t="t" r="r" b="b"/>
              <a:pathLst>
                <a:path w="274319" h="342900">
                  <a:moveTo>
                    <a:pt x="0" y="0"/>
                  </a:moveTo>
                  <a:lnTo>
                    <a:pt x="0" y="342899"/>
                  </a:lnTo>
                  <a:lnTo>
                    <a:pt x="274321" y="171449"/>
                  </a:lnTo>
                  <a:lnTo>
                    <a:pt x="0" y="0"/>
                  </a:lnTo>
                  <a:close/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66391" y="809651"/>
              <a:ext cx="205740" cy="52069"/>
            </a:xfrm>
            <a:custGeom>
              <a:avLst/>
              <a:gdLst/>
              <a:ahLst/>
              <a:cxnLst/>
              <a:rect l="l" t="t" r="r" b="b"/>
              <a:pathLst>
                <a:path w="205739" h="52069">
                  <a:moveTo>
                    <a:pt x="176938" y="25600"/>
                  </a:moveTo>
                  <a:lnTo>
                    <a:pt x="164136" y="51664"/>
                  </a:lnTo>
                  <a:lnTo>
                    <a:pt x="138531" y="0"/>
                  </a:lnTo>
                  <a:lnTo>
                    <a:pt x="112930" y="51664"/>
                  </a:lnTo>
                  <a:lnTo>
                    <a:pt x="86867" y="0"/>
                  </a:lnTo>
                  <a:lnTo>
                    <a:pt x="61266" y="51664"/>
                  </a:lnTo>
                  <a:lnTo>
                    <a:pt x="35661" y="0"/>
                  </a:lnTo>
                  <a:lnTo>
                    <a:pt x="22859" y="25600"/>
                  </a:lnTo>
                </a:path>
                <a:path w="205739" h="52069">
                  <a:moveTo>
                    <a:pt x="205739" y="25600"/>
                  </a:moveTo>
                  <a:lnTo>
                    <a:pt x="177852" y="25600"/>
                  </a:lnTo>
                </a:path>
                <a:path w="205739" h="52069">
                  <a:moveTo>
                    <a:pt x="0" y="25600"/>
                  </a:moveTo>
                  <a:lnTo>
                    <a:pt x="22404" y="2560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64029" y="824280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29" y="0"/>
                  </a:moveTo>
                  <a:lnTo>
                    <a:pt x="4914" y="0"/>
                  </a:lnTo>
                  <a:lnTo>
                    <a:pt x="0" y="4914"/>
                  </a:lnTo>
                  <a:lnTo>
                    <a:pt x="0" y="17029"/>
                  </a:lnTo>
                  <a:lnTo>
                    <a:pt x="4914" y="21946"/>
                  </a:lnTo>
                  <a:lnTo>
                    <a:pt x="17029" y="21946"/>
                  </a:lnTo>
                  <a:lnTo>
                    <a:pt x="21946" y="17029"/>
                  </a:lnTo>
                  <a:lnTo>
                    <a:pt x="21946" y="49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64029" y="824280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6" y="10971"/>
                  </a:moveTo>
                  <a:lnTo>
                    <a:pt x="21946" y="17029"/>
                  </a:lnTo>
                  <a:lnTo>
                    <a:pt x="17029" y="21946"/>
                  </a:lnTo>
                  <a:lnTo>
                    <a:pt x="10972" y="21946"/>
                  </a:lnTo>
                  <a:lnTo>
                    <a:pt x="4914" y="21946"/>
                  </a:lnTo>
                  <a:lnTo>
                    <a:pt x="0" y="17029"/>
                  </a:lnTo>
                  <a:lnTo>
                    <a:pt x="0" y="10971"/>
                  </a:lnTo>
                  <a:lnTo>
                    <a:pt x="0" y="4914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29" y="0"/>
                  </a:lnTo>
                  <a:lnTo>
                    <a:pt x="21946" y="4914"/>
                  </a:lnTo>
                  <a:lnTo>
                    <a:pt x="21946" y="10971"/>
                  </a:lnTo>
                  <a:close/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772131" y="595223"/>
              <a:ext cx="651510" cy="656590"/>
            </a:xfrm>
            <a:custGeom>
              <a:avLst/>
              <a:gdLst/>
              <a:ahLst/>
              <a:cxnLst/>
              <a:rect l="l" t="t" r="r" b="b"/>
              <a:pathLst>
                <a:path w="651510" h="656590">
                  <a:moveTo>
                    <a:pt x="171449" y="240028"/>
                  </a:moveTo>
                  <a:lnTo>
                    <a:pt x="0" y="240028"/>
                  </a:lnTo>
                </a:path>
                <a:path w="651510" h="656590">
                  <a:moveTo>
                    <a:pt x="86867" y="656080"/>
                  </a:moveTo>
                  <a:lnTo>
                    <a:pt x="121157" y="656080"/>
                  </a:lnTo>
                </a:path>
                <a:path w="651510" h="656590">
                  <a:moveTo>
                    <a:pt x="50749" y="617218"/>
                  </a:moveTo>
                  <a:lnTo>
                    <a:pt x="154533" y="617218"/>
                  </a:lnTo>
                </a:path>
                <a:path w="651510" h="656590">
                  <a:moveTo>
                    <a:pt x="68579" y="636878"/>
                  </a:moveTo>
                  <a:lnTo>
                    <a:pt x="137159" y="636878"/>
                  </a:lnTo>
                </a:path>
                <a:path w="651510" h="656590">
                  <a:moveTo>
                    <a:pt x="171449" y="445768"/>
                  </a:moveTo>
                  <a:lnTo>
                    <a:pt x="102869" y="445768"/>
                  </a:lnTo>
                  <a:lnTo>
                    <a:pt x="102869" y="617218"/>
                  </a:lnTo>
                </a:path>
                <a:path w="651510" h="656590">
                  <a:moveTo>
                    <a:pt x="102869" y="240028"/>
                  </a:moveTo>
                  <a:lnTo>
                    <a:pt x="102869" y="0"/>
                  </a:lnTo>
                </a:path>
                <a:path w="651510" h="656590">
                  <a:moveTo>
                    <a:pt x="102869" y="0"/>
                  </a:moveTo>
                  <a:lnTo>
                    <a:pt x="274319" y="0"/>
                  </a:lnTo>
                </a:path>
                <a:path w="651510" h="656590">
                  <a:moveTo>
                    <a:pt x="480061" y="0"/>
                  </a:moveTo>
                  <a:lnTo>
                    <a:pt x="651511" y="0"/>
                  </a:lnTo>
                </a:path>
                <a:path w="651510" h="656590">
                  <a:moveTo>
                    <a:pt x="651511" y="0"/>
                  </a:moveTo>
                  <a:lnTo>
                    <a:pt x="651511" y="342898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549829" y="927150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0" y="0"/>
                  </a:moveTo>
                  <a:lnTo>
                    <a:pt x="4914" y="0"/>
                  </a:lnTo>
                  <a:lnTo>
                    <a:pt x="0" y="4914"/>
                  </a:lnTo>
                  <a:lnTo>
                    <a:pt x="0" y="17029"/>
                  </a:lnTo>
                  <a:lnTo>
                    <a:pt x="4914" y="21946"/>
                  </a:lnTo>
                  <a:lnTo>
                    <a:pt x="17030" y="21946"/>
                  </a:lnTo>
                  <a:lnTo>
                    <a:pt x="21945" y="17029"/>
                  </a:lnTo>
                  <a:lnTo>
                    <a:pt x="21945" y="49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549829" y="927150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5" y="10971"/>
                  </a:moveTo>
                  <a:lnTo>
                    <a:pt x="21945" y="17029"/>
                  </a:lnTo>
                  <a:lnTo>
                    <a:pt x="17030" y="21946"/>
                  </a:lnTo>
                  <a:lnTo>
                    <a:pt x="10972" y="21946"/>
                  </a:lnTo>
                  <a:lnTo>
                    <a:pt x="4914" y="21946"/>
                  </a:lnTo>
                  <a:lnTo>
                    <a:pt x="0" y="17029"/>
                  </a:lnTo>
                  <a:lnTo>
                    <a:pt x="0" y="10971"/>
                  </a:lnTo>
                  <a:lnTo>
                    <a:pt x="0" y="4914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30" y="0"/>
                  </a:lnTo>
                  <a:lnTo>
                    <a:pt x="21945" y="4914"/>
                  </a:lnTo>
                  <a:lnTo>
                    <a:pt x="21945" y="10971"/>
                  </a:lnTo>
                  <a:close/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355062" y="938122"/>
              <a:ext cx="205740" cy="0"/>
            </a:xfrm>
            <a:custGeom>
              <a:avLst/>
              <a:gdLst/>
              <a:ahLst/>
              <a:cxnLst/>
              <a:rect l="l" t="t" r="r" b="b"/>
              <a:pathLst>
                <a:path w="205739">
                  <a:moveTo>
                    <a:pt x="0" y="0"/>
                  </a:moveTo>
                  <a:lnTo>
                    <a:pt x="205739" y="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52549" y="824280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28" y="0"/>
                  </a:moveTo>
                  <a:lnTo>
                    <a:pt x="4914" y="0"/>
                  </a:lnTo>
                  <a:lnTo>
                    <a:pt x="0" y="4914"/>
                  </a:lnTo>
                  <a:lnTo>
                    <a:pt x="0" y="17029"/>
                  </a:lnTo>
                  <a:lnTo>
                    <a:pt x="4914" y="21946"/>
                  </a:lnTo>
                  <a:lnTo>
                    <a:pt x="17028" y="21946"/>
                  </a:lnTo>
                  <a:lnTo>
                    <a:pt x="21946" y="17029"/>
                  </a:lnTo>
                  <a:lnTo>
                    <a:pt x="21946" y="49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452549" y="824280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6" y="10971"/>
                  </a:moveTo>
                  <a:lnTo>
                    <a:pt x="21946" y="17029"/>
                  </a:lnTo>
                  <a:lnTo>
                    <a:pt x="17028" y="21946"/>
                  </a:lnTo>
                  <a:lnTo>
                    <a:pt x="10971" y="21946"/>
                  </a:lnTo>
                  <a:lnTo>
                    <a:pt x="4914" y="21946"/>
                  </a:lnTo>
                  <a:lnTo>
                    <a:pt x="0" y="17029"/>
                  </a:lnTo>
                  <a:lnTo>
                    <a:pt x="0" y="10971"/>
                  </a:lnTo>
                  <a:lnTo>
                    <a:pt x="0" y="4914"/>
                  </a:lnTo>
                  <a:lnTo>
                    <a:pt x="4914" y="0"/>
                  </a:lnTo>
                  <a:lnTo>
                    <a:pt x="10971" y="0"/>
                  </a:lnTo>
                  <a:lnTo>
                    <a:pt x="17028" y="0"/>
                  </a:lnTo>
                  <a:lnTo>
                    <a:pt x="21946" y="4914"/>
                  </a:lnTo>
                  <a:lnTo>
                    <a:pt x="21946" y="10971"/>
                  </a:lnTo>
                  <a:close/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463520" y="835252"/>
              <a:ext cx="102870" cy="0"/>
            </a:xfrm>
            <a:custGeom>
              <a:avLst/>
              <a:gdLst/>
              <a:ahLst/>
              <a:cxnLst/>
              <a:rect l="l" t="t" r="r" b="b"/>
              <a:pathLst>
                <a:path w="102869">
                  <a:moveTo>
                    <a:pt x="102870" y="0"/>
                  </a:moveTo>
                  <a:lnTo>
                    <a:pt x="0" y="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2800832" y="526643"/>
            <a:ext cx="0" cy="960119"/>
          </a:xfrm>
          <a:custGeom>
            <a:avLst/>
            <a:gdLst/>
            <a:ahLst/>
            <a:cxnLst/>
            <a:rect l="l" t="t" r="r" b="b"/>
            <a:pathLst>
              <a:path h="960119">
                <a:moveTo>
                  <a:pt x="0" y="960118"/>
                </a:moveTo>
                <a:lnTo>
                  <a:pt x="0" y="0"/>
                </a:lnTo>
              </a:path>
            </a:pathLst>
          </a:custGeom>
          <a:ln w="3428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336772" y="1087462"/>
            <a:ext cx="114935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943984" y="1087462"/>
            <a:ext cx="16891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00" spc="10" dirty="0">
                <a:latin typeface="LM Sans 12"/>
                <a:cs typeface="LM Sans 12"/>
              </a:rPr>
              <a:t>R</a:t>
            </a:r>
            <a:r>
              <a:rPr sz="675" spc="15" baseline="-12345" dirty="0">
                <a:latin typeface="LM Sans 8"/>
                <a:cs typeface="LM Sans 8"/>
              </a:rPr>
              <a:t>L</a:t>
            </a:r>
            <a:endParaRPr sz="675" baseline="-12345">
              <a:latin typeface="LM Sans 8"/>
              <a:cs typeface="LM Sans 8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435223" y="1087462"/>
            <a:ext cx="16891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00" spc="10" dirty="0">
                <a:latin typeface="LM Sans 12"/>
                <a:cs typeface="LM Sans 12"/>
              </a:rPr>
              <a:t>R</a:t>
            </a:r>
            <a:r>
              <a:rPr sz="675" spc="15" baseline="-12345" dirty="0">
                <a:latin typeface="LM Sans 8"/>
                <a:cs typeface="LM Sans 8"/>
              </a:rPr>
              <a:t>L</a:t>
            </a:r>
            <a:endParaRPr sz="675" baseline="-12345">
              <a:latin typeface="LM Sans 8"/>
              <a:cs typeface="LM Sans 8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576392" y="604658"/>
            <a:ext cx="16637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00" spc="10" dirty="0">
                <a:latin typeface="LM Sans 12"/>
                <a:cs typeface="LM Sans 12"/>
              </a:rPr>
              <a:t>R</a:t>
            </a:r>
            <a:r>
              <a:rPr sz="675" spc="15" baseline="-12345" dirty="0">
                <a:latin typeface="LM Sans 8"/>
                <a:cs typeface="LM Sans 8"/>
              </a:rPr>
              <a:t>2</a:t>
            </a:r>
            <a:endParaRPr sz="675" baseline="-12345">
              <a:latin typeface="LM Sans 8"/>
              <a:cs typeface="LM Sans 8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067633" y="604658"/>
            <a:ext cx="16637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00" spc="10" dirty="0">
                <a:latin typeface="LM Sans 12"/>
                <a:cs typeface="LM Sans 12"/>
              </a:rPr>
              <a:t>R</a:t>
            </a:r>
            <a:r>
              <a:rPr sz="675" spc="15" baseline="-12345" dirty="0">
                <a:latin typeface="LM Sans 8"/>
                <a:cs typeface="LM Sans 8"/>
              </a:rPr>
              <a:t>2</a:t>
            </a:r>
            <a:endParaRPr sz="675" baseline="-12345">
              <a:latin typeface="LM Sans 8"/>
              <a:cs typeface="LM Sans 8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106393" y="852459"/>
            <a:ext cx="16637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00" spc="10" dirty="0">
                <a:latin typeface="LM Sans 12"/>
                <a:cs typeface="LM Sans 12"/>
              </a:rPr>
              <a:t>R</a:t>
            </a:r>
            <a:r>
              <a:rPr sz="675" spc="15" baseline="-12345" dirty="0">
                <a:latin typeface="LM Sans 8"/>
                <a:cs typeface="LM Sans 8"/>
              </a:rPr>
              <a:t>1</a:t>
            </a:r>
            <a:endParaRPr sz="675" baseline="-12345">
              <a:latin typeface="LM Sans 8"/>
              <a:cs typeface="LM Sans 8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597631" y="852459"/>
            <a:ext cx="16637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00" spc="10" dirty="0">
                <a:latin typeface="LM Sans 12"/>
                <a:cs typeface="LM Sans 12"/>
              </a:rPr>
              <a:t>R</a:t>
            </a:r>
            <a:r>
              <a:rPr sz="675" spc="15" baseline="-12345" dirty="0">
                <a:latin typeface="LM Sans 8"/>
                <a:cs typeface="LM Sans 8"/>
              </a:rPr>
              <a:t>1</a:t>
            </a:r>
            <a:endParaRPr sz="675" baseline="-12345">
              <a:latin typeface="LM Sans 8"/>
              <a:cs typeface="LM Sans 8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903393" y="834171"/>
            <a:ext cx="150495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00" spc="5" dirty="0">
                <a:latin typeface="LM Sans 12"/>
                <a:cs typeface="LM Sans 12"/>
              </a:rPr>
              <a:t>V</a:t>
            </a:r>
            <a:r>
              <a:rPr sz="675" spc="7" baseline="-12345" dirty="0">
                <a:latin typeface="LM Sans 8"/>
                <a:cs typeface="LM Sans 8"/>
              </a:rPr>
              <a:t>i</a:t>
            </a:r>
            <a:endParaRPr sz="675" baseline="-12345">
              <a:latin typeface="LM Sans 8"/>
              <a:cs typeface="LM Sans 8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394633" y="834171"/>
            <a:ext cx="150495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00" spc="5" dirty="0">
                <a:latin typeface="LM Sans 12"/>
                <a:cs typeface="LM Sans 12"/>
              </a:rPr>
              <a:t>V</a:t>
            </a:r>
            <a:r>
              <a:rPr sz="675" spc="7" baseline="-12345" dirty="0">
                <a:latin typeface="LM Sans 8"/>
                <a:cs typeface="LM Sans 8"/>
              </a:rPr>
              <a:t>i</a:t>
            </a:r>
            <a:endParaRPr sz="675" baseline="-12345">
              <a:latin typeface="LM Sans 8"/>
              <a:cs typeface="LM Sans 8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054624" y="861603"/>
            <a:ext cx="168275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00" spc="10" dirty="0">
                <a:latin typeface="LM Sans 12"/>
                <a:cs typeface="LM Sans 12"/>
              </a:rPr>
              <a:t>V</a:t>
            </a:r>
            <a:r>
              <a:rPr sz="675" spc="15" baseline="-12345" dirty="0">
                <a:latin typeface="LM Sans 8"/>
                <a:cs typeface="LM Sans 8"/>
              </a:rPr>
              <a:t>o</a:t>
            </a:r>
            <a:endParaRPr sz="675" baseline="-12345">
              <a:latin typeface="LM Sans 8"/>
              <a:cs typeface="LM Sans 8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545863" y="861603"/>
            <a:ext cx="168275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00" spc="10" dirty="0">
                <a:latin typeface="LM Sans 12"/>
                <a:cs typeface="LM Sans 12"/>
              </a:rPr>
              <a:t>V</a:t>
            </a:r>
            <a:r>
              <a:rPr sz="675" spc="15" baseline="-12345" dirty="0">
                <a:latin typeface="LM Sans 8"/>
                <a:cs typeface="LM Sans 8"/>
              </a:rPr>
              <a:t>o</a:t>
            </a:r>
            <a:endParaRPr sz="675" baseline="-12345">
              <a:latin typeface="LM Sans 8"/>
              <a:cs typeface="LM Sans 8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840468" y="1364173"/>
            <a:ext cx="358775" cy="111760"/>
          </a:xfrm>
          <a:custGeom>
            <a:avLst/>
            <a:gdLst/>
            <a:ahLst/>
            <a:cxnLst/>
            <a:rect l="l" t="t" r="r" b="b"/>
            <a:pathLst>
              <a:path w="358775" h="111759">
                <a:moveTo>
                  <a:pt x="0" y="0"/>
                </a:moveTo>
                <a:lnTo>
                  <a:pt x="358444" y="0"/>
                </a:lnTo>
              </a:path>
              <a:path w="358775" h="111759">
                <a:moveTo>
                  <a:pt x="1828" y="110642"/>
                </a:moveTo>
                <a:lnTo>
                  <a:pt x="1828" y="1828"/>
                </a:lnTo>
              </a:path>
              <a:path w="358775" h="111759">
                <a:moveTo>
                  <a:pt x="356616" y="110642"/>
                </a:moveTo>
                <a:lnTo>
                  <a:pt x="356616" y="1828"/>
                </a:lnTo>
              </a:path>
              <a:path w="358775" h="111759">
                <a:moveTo>
                  <a:pt x="0" y="111556"/>
                </a:moveTo>
                <a:lnTo>
                  <a:pt x="358444" y="111556"/>
                </a:lnTo>
              </a:path>
            </a:pathLst>
          </a:custGeom>
          <a:ln w="3657">
            <a:solidFill>
              <a:srgbClr val="61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49228" y="1364173"/>
            <a:ext cx="358775" cy="0"/>
          </a:xfrm>
          <a:custGeom>
            <a:avLst/>
            <a:gdLst/>
            <a:ahLst/>
            <a:cxnLst/>
            <a:rect l="l" t="t" r="r" b="b"/>
            <a:pathLst>
              <a:path w="358775">
                <a:moveTo>
                  <a:pt x="0" y="0"/>
                </a:moveTo>
                <a:lnTo>
                  <a:pt x="358444" y="0"/>
                </a:lnTo>
              </a:path>
            </a:pathLst>
          </a:custGeom>
          <a:ln w="3657">
            <a:solidFill>
              <a:srgbClr val="61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49228" y="1366001"/>
            <a:ext cx="358775" cy="109855"/>
          </a:xfrm>
          <a:custGeom>
            <a:avLst/>
            <a:gdLst/>
            <a:ahLst/>
            <a:cxnLst/>
            <a:rect l="l" t="t" r="r" b="b"/>
            <a:pathLst>
              <a:path w="358775" h="109855">
                <a:moveTo>
                  <a:pt x="1828" y="108813"/>
                </a:moveTo>
                <a:lnTo>
                  <a:pt x="1828" y="0"/>
                </a:lnTo>
              </a:path>
              <a:path w="358775" h="109855">
                <a:moveTo>
                  <a:pt x="356616" y="108813"/>
                </a:moveTo>
                <a:lnTo>
                  <a:pt x="356616" y="0"/>
                </a:lnTo>
              </a:path>
              <a:path w="358775" h="109855">
                <a:moveTo>
                  <a:pt x="0" y="109728"/>
                </a:moveTo>
                <a:lnTo>
                  <a:pt x="358444" y="109728"/>
                </a:lnTo>
              </a:path>
            </a:pathLst>
          </a:custGeom>
          <a:ln w="3657">
            <a:solidFill>
              <a:srgbClr val="61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366191" y="1351858"/>
            <a:ext cx="4010660" cy="27379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518285">
              <a:lnSpc>
                <a:spcPct val="100000"/>
              </a:lnSpc>
              <a:spcBef>
                <a:spcPts val="114"/>
              </a:spcBef>
              <a:tabLst>
                <a:tab pos="3028315" algn="l"/>
              </a:tabLst>
            </a:pPr>
            <a:r>
              <a:rPr sz="700" dirty="0">
                <a:solidFill>
                  <a:srgbClr val="626262"/>
                </a:solidFill>
                <a:latin typeface="LM Sans 12"/>
                <a:cs typeface="LM Sans 12"/>
              </a:rPr>
              <a:t>Circuit</a:t>
            </a:r>
            <a:r>
              <a:rPr sz="700" spc="-110" dirty="0">
                <a:solidFill>
                  <a:srgbClr val="626262"/>
                </a:solidFill>
                <a:latin typeface="LM Sans 12"/>
                <a:cs typeface="LM Sans 12"/>
              </a:rPr>
              <a:t> </a:t>
            </a:r>
            <a:r>
              <a:rPr sz="700" spc="5" dirty="0">
                <a:solidFill>
                  <a:srgbClr val="626262"/>
                </a:solidFill>
                <a:latin typeface="LM Sans 12"/>
                <a:cs typeface="LM Sans 12"/>
              </a:rPr>
              <a:t>1	</a:t>
            </a:r>
            <a:r>
              <a:rPr sz="700" dirty="0">
                <a:solidFill>
                  <a:srgbClr val="626262"/>
                </a:solidFill>
                <a:latin typeface="LM Sans 12"/>
                <a:cs typeface="LM Sans 12"/>
              </a:rPr>
              <a:t>Circuit</a:t>
            </a:r>
            <a:r>
              <a:rPr sz="700" spc="-120" dirty="0">
                <a:solidFill>
                  <a:srgbClr val="626262"/>
                </a:solidFill>
                <a:latin typeface="LM Sans 12"/>
                <a:cs typeface="LM Sans 12"/>
              </a:rPr>
              <a:t> </a:t>
            </a:r>
            <a:r>
              <a:rPr sz="700" spc="5" dirty="0">
                <a:solidFill>
                  <a:srgbClr val="626262"/>
                </a:solidFill>
                <a:latin typeface="LM Sans 12"/>
                <a:cs typeface="LM Sans 12"/>
              </a:rPr>
              <a:t>2</a:t>
            </a:r>
            <a:endParaRPr sz="700" dirty="0">
              <a:latin typeface="LM Sans 12"/>
              <a:cs typeface="LM Sans 12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00" dirty="0">
              <a:latin typeface="LM Sans 12"/>
              <a:cs typeface="LM Sans 12"/>
            </a:endParaRPr>
          </a:p>
        </p:txBody>
      </p:sp>
      <p:sp>
        <p:nvSpPr>
          <p:cNvPr id="71" name="object 7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spc="-5" dirty="0"/>
              <a:t>M.</a:t>
            </a:r>
            <a:r>
              <a:rPr spc="-80" dirty="0"/>
              <a:t> </a:t>
            </a:r>
            <a:r>
              <a:rPr spc="-5" dirty="0"/>
              <a:t>B.</a:t>
            </a:r>
            <a:r>
              <a:rPr spc="-75" dirty="0"/>
              <a:t> </a:t>
            </a:r>
            <a:r>
              <a:rPr spc="-5" dirty="0"/>
              <a:t>Patil,</a:t>
            </a:r>
            <a:r>
              <a:rPr spc="-65" dirty="0"/>
              <a:t> </a:t>
            </a:r>
            <a:r>
              <a:rPr dirty="0"/>
              <a:t>IIT</a:t>
            </a:r>
            <a:r>
              <a:rPr spc="-80" dirty="0"/>
              <a:t> </a:t>
            </a:r>
            <a:r>
              <a:rPr spc="-5" dirty="0"/>
              <a:t>Bombay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6F47CC42-2039-43E8-8095-ECCADBA43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90" y="1542180"/>
            <a:ext cx="4587883" cy="1348439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60085" cy="215265"/>
          </a:xfrm>
          <a:custGeom>
            <a:avLst/>
            <a:gdLst/>
            <a:ahLst/>
            <a:cxnLst/>
            <a:rect l="l" t="t" r="r" b="b"/>
            <a:pathLst>
              <a:path w="5760085" h="215265">
                <a:moveTo>
                  <a:pt x="5759996" y="0"/>
                </a:moveTo>
                <a:lnTo>
                  <a:pt x="0" y="0"/>
                </a:lnTo>
                <a:lnTo>
                  <a:pt x="0" y="214693"/>
                </a:lnTo>
                <a:lnTo>
                  <a:pt x="5759996" y="214693"/>
                </a:lnTo>
                <a:lnTo>
                  <a:pt x="5759996" y="0"/>
                </a:lnTo>
                <a:close/>
              </a:path>
            </a:pathLst>
          </a:custGeom>
          <a:solidFill>
            <a:srgbClr val="111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450" y="12349"/>
            <a:ext cx="16579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Op-amp circuits </a:t>
            </a:r>
            <a:r>
              <a:rPr spc="-10" dirty="0"/>
              <a:t>(linear</a:t>
            </a:r>
            <a:r>
              <a:rPr spc="-15" dirty="0"/>
              <a:t> </a:t>
            </a:r>
            <a:r>
              <a:rPr spc="-5" dirty="0"/>
              <a:t>region)</a:t>
            </a:r>
          </a:p>
        </p:txBody>
      </p:sp>
      <p:sp>
        <p:nvSpPr>
          <p:cNvPr id="51" name="object 5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spc="-5" dirty="0"/>
              <a:t>M.</a:t>
            </a:r>
            <a:r>
              <a:rPr spc="-80" dirty="0"/>
              <a:t> </a:t>
            </a:r>
            <a:r>
              <a:rPr spc="-5" dirty="0"/>
              <a:t>B.</a:t>
            </a:r>
            <a:r>
              <a:rPr spc="-75" dirty="0"/>
              <a:t> </a:t>
            </a:r>
            <a:r>
              <a:rPr spc="-5" dirty="0"/>
              <a:t>Patil,</a:t>
            </a:r>
            <a:r>
              <a:rPr spc="-65" dirty="0"/>
              <a:t> </a:t>
            </a:r>
            <a:r>
              <a:rPr dirty="0"/>
              <a:t>IIT</a:t>
            </a:r>
            <a:r>
              <a:rPr spc="-80" dirty="0"/>
              <a:t> </a:t>
            </a:r>
            <a:r>
              <a:rPr spc="-5" dirty="0"/>
              <a:t>Bombay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C2AA949A-4ADC-4FCA-80E5-D20EFC22B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377"/>
            <a:ext cx="5765800" cy="2984096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60085" cy="196215"/>
          </a:xfrm>
          <a:custGeom>
            <a:avLst/>
            <a:gdLst/>
            <a:ahLst/>
            <a:cxnLst/>
            <a:rect l="l" t="t" r="r" b="b"/>
            <a:pathLst>
              <a:path w="5760085" h="196215">
                <a:moveTo>
                  <a:pt x="5759996" y="0"/>
                </a:moveTo>
                <a:lnTo>
                  <a:pt x="0" y="0"/>
                </a:lnTo>
                <a:lnTo>
                  <a:pt x="0" y="196176"/>
                </a:lnTo>
                <a:lnTo>
                  <a:pt x="5759996" y="196176"/>
                </a:lnTo>
                <a:lnTo>
                  <a:pt x="5759996" y="0"/>
                </a:lnTo>
                <a:close/>
              </a:path>
            </a:pathLst>
          </a:custGeom>
          <a:solidFill>
            <a:srgbClr val="111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464" y="12580"/>
            <a:ext cx="132397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5" dirty="0">
                <a:latin typeface="LM Sans 9"/>
                <a:cs typeface="LM Sans 9"/>
              </a:rPr>
              <a:t>Inverting </a:t>
            </a:r>
            <a:r>
              <a:rPr sz="900" spc="-15" dirty="0">
                <a:latin typeface="LM Sans 9"/>
                <a:cs typeface="LM Sans 9"/>
              </a:rPr>
              <a:t>or</a:t>
            </a:r>
            <a:r>
              <a:rPr sz="900" spc="-30" dirty="0">
                <a:latin typeface="LM Sans 9"/>
                <a:cs typeface="LM Sans 9"/>
              </a:rPr>
              <a:t> </a:t>
            </a:r>
            <a:r>
              <a:rPr sz="900" spc="-5" dirty="0">
                <a:latin typeface="LM Sans 9"/>
                <a:cs typeface="LM Sans 9"/>
              </a:rPr>
              <a:t>non-inverting?</a:t>
            </a:r>
            <a:endParaRPr sz="900">
              <a:latin typeface="LM Sans 9"/>
              <a:cs typeface="LM Sans 9"/>
            </a:endParaRPr>
          </a:p>
        </p:txBody>
      </p:sp>
      <p:sp>
        <p:nvSpPr>
          <p:cNvPr id="147" name="object 14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spc="-5" dirty="0"/>
              <a:t>M.</a:t>
            </a:r>
            <a:r>
              <a:rPr spc="-80" dirty="0"/>
              <a:t> </a:t>
            </a:r>
            <a:r>
              <a:rPr spc="-5" dirty="0"/>
              <a:t>B.</a:t>
            </a:r>
            <a:r>
              <a:rPr spc="-75" dirty="0"/>
              <a:t> </a:t>
            </a:r>
            <a:r>
              <a:rPr spc="-5" dirty="0"/>
              <a:t>Patil,</a:t>
            </a:r>
            <a:r>
              <a:rPr spc="-65" dirty="0"/>
              <a:t> </a:t>
            </a:r>
            <a:r>
              <a:rPr dirty="0"/>
              <a:t>IIT</a:t>
            </a:r>
            <a:r>
              <a:rPr spc="-80" dirty="0"/>
              <a:t> </a:t>
            </a:r>
            <a:r>
              <a:rPr spc="-5" dirty="0"/>
              <a:t>Bombay</a:t>
            </a:r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F7AB2E15-B7AF-400E-A197-621566118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311115"/>
            <a:ext cx="4602928" cy="2933734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450" y="6685"/>
            <a:ext cx="25685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Inverting and non-inverting amplifiers:</a:t>
            </a:r>
            <a:r>
              <a:rPr spc="120" dirty="0"/>
              <a:t> </a:t>
            </a:r>
            <a:r>
              <a:rPr spc="-10" dirty="0"/>
              <a:t>summary</a:t>
            </a:r>
          </a:p>
        </p:txBody>
      </p:sp>
      <p:sp>
        <p:nvSpPr>
          <p:cNvPr id="70" name="object 7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spc="-5" dirty="0"/>
              <a:t>M.</a:t>
            </a:r>
            <a:r>
              <a:rPr spc="-80" dirty="0"/>
              <a:t> </a:t>
            </a:r>
            <a:r>
              <a:rPr spc="-5" dirty="0"/>
              <a:t>B.</a:t>
            </a:r>
            <a:r>
              <a:rPr spc="-75" dirty="0"/>
              <a:t> </a:t>
            </a:r>
            <a:r>
              <a:rPr spc="-5" dirty="0"/>
              <a:t>Patil,</a:t>
            </a:r>
            <a:r>
              <a:rPr spc="-65" dirty="0"/>
              <a:t> </a:t>
            </a:r>
            <a:r>
              <a:rPr dirty="0"/>
              <a:t>IIT</a:t>
            </a:r>
            <a:r>
              <a:rPr spc="-80" dirty="0"/>
              <a:t> </a:t>
            </a:r>
            <a:r>
              <a:rPr spc="-5" dirty="0"/>
              <a:t>Bombay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8B286598-2DB1-4392-B315-C71B2B2E5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598"/>
            <a:ext cx="5765800" cy="2185654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60085" cy="203835"/>
          </a:xfrm>
          <a:custGeom>
            <a:avLst/>
            <a:gdLst/>
            <a:ahLst/>
            <a:cxnLst/>
            <a:rect l="l" t="t" r="r" b="b"/>
            <a:pathLst>
              <a:path w="5760085" h="203835">
                <a:moveTo>
                  <a:pt x="5759996" y="0"/>
                </a:moveTo>
                <a:lnTo>
                  <a:pt x="0" y="0"/>
                </a:lnTo>
                <a:lnTo>
                  <a:pt x="0" y="203377"/>
                </a:lnTo>
                <a:lnTo>
                  <a:pt x="5759996" y="203377"/>
                </a:lnTo>
                <a:lnTo>
                  <a:pt x="5759996" y="0"/>
                </a:lnTo>
                <a:close/>
              </a:path>
            </a:pathLst>
          </a:custGeom>
          <a:solidFill>
            <a:srgbClr val="111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5450" y="6685"/>
            <a:ext cx="12401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LM Sans 10"/>
                <a:cs typeface="LM Sans 10"/>
              </a:rPr>
              <a:t>Non-inverting</a:t>
            </a:r>
            <a:r>
              <a:rPr sz="1000" spc="-40" dirty="0">
                <a:solidFill>
                  <a:srgbClr val="FFFFFF"/>
                </a:solidFill>
                <a:latin typeface="LM Sans 10"/>
                <a:cs typeface="LM Sans 10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LM Sans 10"/>
                <a:cs typeface="LM Sans 10"/>
              </a:rPr>
              <a:t>amplifier</a:t>
            </a:r>
            <a:endParaRPr sz="1000">
              <a:latin typeface="LM Sans 10"/>
              <a:cs typeface="LM Sans 1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63941" y="536613"/>
            <a:ext cx="1231265" cy="650240"/>
            <a:chOff x="1263941" y="536613"/>
            <a:chExt cx="1231265" cy="650240"/>
          </a:xfrm>
        </p:grpSpPr>
        <p:sp>
          <p:nvSpPr>
            <p:cNvPr id="5" name="object 5"/>
            <p:cNvSpPr/>
            <p:nvPr/>
          </p:nvSpPr>
          <p:spPr>
            <a:xfrm>
              <a:off x="1263941" y="540042"/>
              <a:ext cx="909955" cy="441959"/>
            </a:xfrm>
            <a:custGeom>
              <a:avLst/>
              <a:gdLst/>
              <a:ahLst/>
              <a:cxnLst/>
              <a:rect l="l" t="t" r="r" b="b"/>
              <a:pathLst>
                <a:path w="909955" h="441959">
                  <a:moveTo>
                    <a:pt x="366218" y="299923"/>
                  </a:moveTo>
                  <a:lnTo>
                    <a:pt x="353416" y="325983"/>
                  </a:lnTo>
                  <a:lnTo>
                    <a:pt x="327811" y="274319"/>
                  </a:lnTo>
                  <a:lnTo>
                    <a:pt x="302210" y="325983"/>
                  </a:lnTo>
                  <a:lnTo>
                    <a:pt x="276147" y="274319"/>
                  </a:lnTo>
                  <a:lnTo>
                    <a:pt x="250546" y="325983"/>
                  </a:lnTo>
                  <a:lnTo>
                    <a:pt x="224941" y="274319"/>
                  </a:lnTo>
                  <a:lnTo>
                    <a:pt x="212139" y="299923"/>
                  </a:lnTo>
                </a:path>
                <a:path w="909955" h="441959">
                  <a:moveTo>
                    <a:pt x="395019" y="299923"/>
                  </a:moveTo>
                  <a:lnTo>
                    <a:pt x="367132" y="299923"/>
                  </a:lnTo>
                </a:path>
                <a:path w="909955" h="441959">
                  <a:moveTo>
                    <a:pt x="189279" y="299923"/>
                  </a:moveTo>
                  <a:lnTo>
                    <a:pt x="211684" y="299923"/>
                  </a:lnTo>
                </a:path>
                <a:path w="909955" h="441959">
                  <a:moveTo>
                    <a:pt x="52119" y="299923"/>
                  </a:moveTo>
                  <a:lnTo>
                    <a:pt x="189279" y="299923"/>
                  </a:lnTo>
                </a:path>
                <a:path w="909955" h="441959">
                  <a:moveTo>
                    <a:pt x="36117" y="441655"/>
                  </a:moveTo>
                  <a:lnTo>
                    <a:pt x="70407" y="441655"/>
                  </a:lnTo>
                </a:path>
                <a:path w="909955" h="441959">
                  <a:moveTo>
                    <a:pt x="0" y="402793"/>
                  </a:moveTo>
                  <a:lnTo>
                    <a:pt x="103783" y="402793"/>
                  </a:lnTo>
                </a:path>
                <a:path w="909955" h="441959">
                  <a:moveTo>
                    <a:pt x="17829" y="422452"/>
                  </a:moveTo>
                  <a:lnTo>
                    <a:pt x="86409" y="422452"/>
                  </a:lnTo>
                </a:path>
                <a:path w="909955" h="441959">
                  <a:moveTo>
                    <a:pt x="52119" y="299923"/>
                  </a:moveTo>
                  <a:lnTo>
                    <a:pt x="52119" y="402793"/>
                  </a:lnTo>
                </a:path>
                <a:path w="909955" h="441959">
                  <a:moveTo>
                    <a:pt x="880567" y="25603"/>
                  </a:moveTo>
                  <a:lnTo>
                    <a:pt x="867766" y="51663"/>
                  </a:lnTo>
                  <a:lnTo>
                    <a:pt x="842162" y="0"/>
                  </a:lnTo>
                  <a:lnTo>
                    <a:pt x="816559" y="51663"/>
                  </a:lnTo>
                  <a:lnTo>
                    <a:pt x="790499" y="0"/>
                  </a:lnTo>
                  <a:lnTo>
                    <a:pt x="764896" y="51663"/>
                  </a:lnTo>
                  <a:lnTo>
                    <a:pt x="739292" y="0"/>
                  </a:lnTo>
                  <a:lnTo>
                    <a:pt x="726491" y="25603"/>
                  </a:lnTo>
                </a:path>
                <a:path w="909955" h="441959">
                  <a:moveTo>
                    <a:pt x="909371" y="25603"/>
                  </a:moveTo>
                  <a:lnTo>
                    <a:pt x="881482" y="25603"/>
                  </a:lnTo>
                </a:path>
                <a:path w="909955" h="441959">
                  <a:moveTo>
                    <a:pt x="703629" y="25603"/>
                  </a:moveTo>
                  <a:lnTo>
                    <a:pt x="726034" y="25603"/>
                  </a:lnTo>
                </a:path>
                <a:path w="909955" h="441959">
                  <a:moveTo>
                    <a:pt x="660653" y="316382"/>
                  </a:moveTo>
                  <a:lnTo>
                    <a:pt x="711404" y="316382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98991" y="771385"/>
              <a:ext cx="342900" cy="205740"/>
            </a:xfrm>
            <a:custGeom>
              <a:avLst/>
              <a:gdLst/>
              <a:ahLst/>
              <a:cxnLst/>
              <a:rect l="l" t="t" r="r" b="b"/>
              <a:pathLst>
                <a:path w="342900" h="205740">
                  <a:moveTo>
                    <a:pt x="0" y="205739"/>
                  </a:moveTo>
                  <a:lnTo>
                    <a:pt x="0" y="0"/>
                  </a:lnTo>
                  <a:lnTo>
                    <a:pt x="342901" y="205739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30411" y="839965"/>
              <a:ext cx="480059" cy="276225"/>
            </a:xfrm>
            <a:custGeom>
              <a:avLst/>
              <a:gdLst/>
              <a:ahLst/>
              <a:cxnLst/>
              <a:rect l="l" t="t" r="r" b="b"/>
              <a:pathLst>
                <a:path w="480060" h="276225">
                  <a:moveTo>
                    <a:pt x="0" y="0"/>
                  </a:moveTo>
                  <a:lnTo>
                    <a:pt x="68579" y="0"/>
                  </a:lnTo>
                </a:path>
                <a:path w="480060" h="276225">
                  <a:moveTo>
                    <a:pt x="411481" y="137159"/>
                  </a:moveTo>
                  <a:lnTo>
                    <a:pt x="480061" y="137159"/>
                  </a:lnTo>
                </a:path>
                <a:path w="480060" h="276225">
                  <a:moveTo>
                    <a:pt x="94183" y="250545"/>
                  </a:moveTo>
                  <a:lnTo>
                    <a:pt x="144934" y="250545"/>
                  </a:lnTo>
                </a:path>
                <a:path w="480060" h="276225">
                  <a:moveTo>
                    <a:pt x="119329" y="224942"/>
                  </a:moveTo>
                  <a:lnTo>
                    <a:pt x="119329" y="275691"/>
                  </a:lnTo>
                </a:path>
                <a:path w="480060" h="276225">
                  <a:moveTo>
                    <a:pt x="0" y="274319"/>
                  </a:moveTo>
                  <a:lnTo>
                    <a:pt x="68579" y="274319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98991" y="977125"/>
              <a:ext cx="342900" cy="205740"/>
            </a:xfrm>
            <a:custGeom>
              <a:avLst/>
              <a:gdLst/>
              <a:ahLst/>
              <a:cxnLst/>
              <a:rect l="l" t="t" r="r" b="b"/>
              <a:pathLst>
                <a:path w="342900" h="205740">
                  <a:moveTo>
                    <a:pt x="0" y="0"/>
                  </a:moveTo>
                  <a:lnTo>
                    <a:pt x="0" y="205739"/>
                  </a:lnTo>
                  <a:lnTo>
                    <a:pt x="342901" y="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85149" y="828992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29" y="0"/>
                  </a:moveTo>
                  <a:lnTo>
                    <a:pt x="4914" y="0"/>
                  </a:lnTo>
                  <a:lnTo>
                    <a:pt x="0" y="4914"/>
                  </a:lnTo>
                  <a:lnTo>
                    <a:pt x="0" y="17030"/>
                  </a:lnTo>
                  <a:lnTo>
                    <a:pt x="4914" y="21945"/>
                  </a:lnTo>
                  <a:lnTo>
                    <a:pt x="17029" y="21945"/>
                  </a:lnTo>
                  <a:lnTo>
                    <a:pt x="21946" y="17030"/>
                  </a:lnTo>
                  <a:lnTo>
                    <a:pt x="21946" y="49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85149" y="828992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6" y="10972"/>
                  </a:moveTo>
                  <a:lnTo>
                    <a:pt x="21946" y="17030"/>
                  </a:lnTo>
                  <a:lnTo>
                    <a:pt x="17029" y="21945"/>
                  </a:lnTo>
                  <a:lnTo>
                    <a:pt x="10972" y="21945"/>
                  </a:lnTo>
                  <a:lnTo>
                    <a:pt x="4914" y="21945"/>
                  </a:lnTo>
                  <a:lnTo>
                    <a:pt x="0" y="17030"/>
                  </a:lnTo>
                  <a:lnTo>
                    <a:pt x="0" y="10972"/>
                  </a:lnTo>
                  <a:lnTo>
                    <a:pt x="0" y="4914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29" y="0"/>
                  </a:lnTo>
                  <a:lnTo>
                    <a:pt x="21946" y="4914"/>
                  </a:lnTo>
                  <a:lnTo>
                    <a:pt x="21946" y="10972"/>
                  </a:lnTo>
                  <a:close/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33790" y="966152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0" y="0"/>
                  </a:moveTo>
                  <a:lnTo>
                    <a:pt x="4914" y="0"/>
                  </a:lnTo>
                  <a:lnTo>
                    <a:pt x="0" y="4914"/>
                  </a:lnTo>
                  <a:lnTo>
                    <a:pt x="0" y="17030"/>
                  </a:lnTo>
                  <a:lnTo>
                    <a:pt x="4914" y="21945"/>
                  </a:lnTo>
                  <a:lnTo>
                    <a:pt x="17030" y="21945"/>
                  </a:lnTo>
                  <a:lnTo>
                    <a:pt x="21945" y="17030"/>
                  </a:lnTo>
                  <a:lnTo>
                    <a:pt x="21945" y="49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33790" y="966152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5" y="10972"/>
                  </a:moveTo>
                  <a:lnTo>
                    <a:pt x="21945" y="17030"/>
                  </a:lnTo>
                  <a:lnTo>
                    <a:pt x="17030" y="21945"/>
                  </a:lnTo>
                  <a:lnTo>
                    <a:pt x="10972" y="21945"/>
                  </a:lnTo>
                  <a:lnTo>
                    <a:pt x="4914" y="21945"/>
                  </a:lnTo>
                  <a:lnTo>
                    <a:pt x="0" y="17030"/>
                  </a:lnTo>
                  <a:lnTo>
                    <a:pt x="0" y="10972"/>
                  </a:lnTo>
                  <a:lnTo>
                    <a:pt x="0" y="4914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30" y="0"/>
                  </a:lnTo>
                  <a:lnTo>
                    <a:pt x="21945" y="4914"/>
                  </a:lnTo>
                  <a:lnTo>
                    <a:pt x="21945" y="10972"/>
                  </a:lnTo>
                  <a:close/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50859" y="1103312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29" y="0"/>
                  </a:moveTo>
                  <a:lnTo>
                    <a:pt x="4914" y="0"/>
                  </a:lnTo>
                  <a:lnTo>
                    <a:pt x="0" y="4914"/>
                  </a:lnTo>
                  <a:lnTo>
                    <a:pt x="0" y="17030"/>
                  </a:lnTo>
                  <a:lnTo>
                    <a:pt x="4914" y="21945"/>
                  </a:lnTo>
                  <a:lnTo>
                    <a:pt x="17029" y="21945"/>
                  </a:lnTo>
                  <a:lnTo>
                    <a:pt x="21946" y="17030"/>
                  </a:lnTo>
                  <a:lnTo>
                    <a:pt x="21946" y="49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50859" y="1103312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6" y="10972"/>
                  </a:moveTo>
                  <a:lnTo>
                    <a:pt x="21946" y="17030"/>
                  </a:lnTo>
                  <a:lnTo>
                    <a:pt x="17029" y="21945"/>
                  </a:lnTo>
                  <a:lnTo>
                    <a:pt x="10972" y="21945"/>
                  </a:lnTo>
                  <a:lnTo>
                    <a:pt x="4914" y="21945"/>
                  </a:lnTo>
                  <a:lnTo>
                    <a:pt x="0" y="17030"/>
                  </a:lnTo>
                  <a:lnTo>
                    <a:pt x="0" y="10972"/>
                  </a:lnTo>
                  <a:lnTo>
                    <a:pt x="0" y="4914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29" y="0"/>
                  </a:lnTo>
                  <a:lnTo>
                    <a:pt x="21946" y="4914"/>
                  </a:lnTo>
                  <a:lnTo>
                    <a:pt x="21946" y="10972"/>
                  </a:lnTo>
                  <a:close/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58961" y="565645"/>
              <a:ext cx="685800" cy="411480"/>
            </a:xfrm>
            <a:custGeom>
              <a:avLst/>
              <a:gdLst/>
              <a:ahLst/>
              <a:cxnLst/>
              <a:rect l="l" t="t" r="r" b="b"/>
              <a:pathLst>
                <a:path w="685800" h="411480">
                  <a:moveTo>
                    <a:pt x="137159" y="274319"/>
                  </a:moveTo>
                  <a:lnTo>
                    <a:pt x="137159" y="0"/>
                  </a:lnTo>
                  <a:lnTo>
                    <a:pt x="308609" y="0"/>
                  </a:lnTo>
                </a:path>
                <a:path w="685800" h="411480">
                  <a:moveTo>
                    <a:pt x="514351" y="0"/>
                  </a:moveTo>
                  <a:lnTo>
                    <a:pt x="685801" y="0"/>
                  </a:lnTo>
                  <a:lnTo>
                    <a:pt x="685801" y="411479"/>
                  </a:lnTo>
                </a:path>
                <a:path w="685800" h="411480">
                  <a:moveTo>
                    <a:pt x="171449" y="274319"/>
                  </a:moveTo>
                  <a:lnTo>
                    <a:pt x="0" y="274319"/>
                  </a:lnTo>
                </a:path>
                <a:path w="685800" h="411480">
                  <a:moveTo>
                    <a:pt x="651511" y="411479"/>
                  </a:moveTo>
                  <a:lnTo>
                    <a:pt x="685801" y="411479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70950" y="966152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0" y="0"/>
                  </a:moveTo>
                  <a:lnTo>
                    <a:pt x="4914" y="0"/>
                  </a:lnTo>
                  <a:lnTo>
                    <a:pt x="0" y="4914"/>
                  </a:lnTo>
                  <a:lnTo>
                    <a:pt x="0" y="17030"/>
                  </a:lnTo>
                  <a:lnTo>
                    <a:pt x="4914" y="21945"/>
                  </a:lnTo>
                  <a:lnTo>
                    <a:pt x="17030" y="21945"/>
                  </a:lnTo>
                  <a:lnTo>
                    <a:pt x="21945" y="17030"/>
                  </a:lnTo>
                  <a:lnTo>
                    <a:pt x="21945" y="49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70950" y="966152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5" y="10972"/>
                  </a:moveTo>
                  <a:lnTo>
                    <a:pt x="21945" y="17030"/>
                  </a:lnTo>
                  <a:lnTo>
                    <a:pt x="17030" y="21945"/>
                  </a:lnTo>
                  <a:lnTo>
                    <a:pt x="10972" y="21945"/>
                  </a:lnTo>
                  <a:lnTo>
                    <a:pt x="4914" y="21945"/>
                  </a:lnTo>
                  <a:lnTo>
                    <a:pt x="0" y="17030"/>
                  </a:lnTo>
                  <a:lnTo>
                    <a:pt x="0" y="10972"/>
                  </a:lnTo>
                  <a:lnTo>
                    <a:pt x="0" y="4914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30" y="0"/>
                  </a:lnTo>
                  <a:lnTo>
                    <a:pt x="21945" y="4914"/>
                  </a:lnTo>
                  <a:lnTo>
                    <a:pt x="21945" y="10972"/>
                  </a:lnTo>
                  <a:close/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61831" y="977125"/>
              <a:ext cx="720090" cy="137160"/>
            </a:xfrm>
            <a:custGeom>
              <a:avLst/>
              <a:gdLst/>
              <a:ahLst/>
              <a:cxnLst/>
              <a:rect l="l" t="t" r="r" b="b"/>
              <a:pathLst>
                <a:path w="720089" h="137159">
                  <a:moveTo>
                    <a:pt x="582931" y="0"/>
                  </a:moveTo>
                  <a:lnTo>
                    <a:pt x="720091" y="0"/>
                  </a:lnTo>
                </a:path>
                <a:path w="720089" h="137159">
                  <a:moveTo>
                    <a:pt x="514351" y="0"/>
                  </a:moveTo>
                  <a:lnTo>
                    <a:pt x="548641" y="0"/>
                  </a:lnTo>
                </a:path>
                <a:path w="720089" h="137159">
                  <a:moveTo>
                    <a:pt x="0" y="137159"/>
                  </a:moveTo>
                  <a:lnTo>
                    <a:pt x="68579" y="137159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997748" y="581937"/>
            <a:ext cx="16637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00" spc="10" dirty="0">
                <a:latin typeface="LM Sans 12"/>
                <a:cs typeface="LM Sans 12"/>
              </a:rPr>
              <a:t>R</a:t>
            </a:r>
            <a:r>
              <a:rPr sz="675" spc="15" baseline="-12345" dirty="0">
                <a:latin typeface="LM Sans 8"/>
                <a:cs typeface="LM Sans 8"/>
              </a:rPr>
              <a:t>2</a:t>
            </a:r>
            <a:endParaRPr sz="675" baseline="-12345">
              <a:latin typeface="LM Sans 8"/>
              <a:cs typeface="LM Sans 8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81111" y="853513"/>
            <a:ext cx="16637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00" spc="10" dirty="0">
                <a:latin typeface="LM Sans 12"/>
                <a:cs typeface="LM Sans 12"/>
              </a:rPr>
              <a:t>R</a:t>
            </a:r>
            <a:r>
              <a:rPr sz="675" spc="15" baseline="-12345" dirty="0">
                <a:latin typeface="LM Sans 8"/>
                <a:cs typeface="LM Sans 8"/>
              </a:rPr>
              <a:t>1</a:t>
            </a:r>
            <a:endParaRPr sz="675" baseline="-12345">
              <a:latin typeface="LM Sans 8"/>
              <a:cs typeface="LM Sans 8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21929" y="1042795"/>
            <a:ext cx="150495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00" spc="5" dirty="0">
                <a:latin typeface="LM Sans 12"/>
                <a:cs typeface="LM Sans 12"/>
              </a:rPr>
              <a:t>V</a:t>
            </a:r>
            <a:r>
              <a:rPr sz="675" spc="7" baseline="-12345" dirty="0">
                <a:latin typeface="LM Sans 8"/>
                <a:cs typeface="LM Sans 8"/>
              </a:rPr>
              <a:t>i</a:t>
            </a:r>
            <a:endParaRPr sz="675" baseline="-12345">
              <a:latin typeface="LM Sans 8"/>
              <a:cs typeface="LM Sans 8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76894" y="902890"/>
            <a:ext cx="167005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00" spc="10" dirty="0">
                <a:latin typeface="LM Sans 12"/>
                <a:cs typeface="LM Sans 12"/>
              </a:rPr>
              <a:t>V</a:t>
            </a:r>
            <a:r>
              <a:rPr sz="675" spc="15" baseline="-12345" dirty="0">
                <a:latin typeface="LM Sans 8"/>
                <a:cs typeface="LM Sans 8"/>
              </a:rPr>
              <a:t>o</a:t>
            </a:r>
            <a:endParaRPr sz="675" baseline="-12345">
              <a:latin typeface="LM Sans 8"/>
              <a:cs typeface="LM Sans 8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996272" y="562216"/>
            <a:ext cx="1334135" cy="731520"/>
            <a:chOff x="2996272" y="562216"/>
            <a:chExt cx="1334135" cy="731520"/>
          </a:xfrm>
        </p:grpSpPr>
        <p:sp>
          <p:nvSpPr>
            <p:cNvPr id="24" name="object 24"/>
            <p:cNvSpPr/>
            <p:nvPr/>
          </p:nvSpPr>
          <p:spPr>
            <a:xfrm>
              <a:off x="3759796" y="892086"/>
              <a:ext cx="248920" cy="282575"/>
            </a:xfrm>
            <a:custGeom>
              <a:avLst/>
              <a:gdLst/>
              <a:ahLst/>
              <a:cxnLst/>
              <a:rect l="l" t="t" r="r" b="b"/>
              <a:pathLst>
                <a:path w="248920" h="282575">
                  <a:moveTo>
                    <a:pt x="219913" y="256489"/>
                  </a:moveTo>
                  <a:lnTo>
                    <a:pt x="207111" y="282549"/>
                  </a:lnTo>
                  <a:lnTo>
                    <a:pt x="181508" y="230885"/>
                  </a:lnTo>
                  <a:lnTo>
                    <a:pt x="155905" y="282549"/>
                  </a:lnTo>
                  <a:lnTo>
                    <a:pt x="129844" y="230885"/>
                  </a:lnTo>
                  <a:lnTo>
                    <a:pt x="104241" y="282549"/>
                  </a:lnTo>
                  <a:lnTo>
                    <a:pt x="78638" y="230885"/>
                  </a:lnTo>
                  <a:lnTo>
                    <a:pt x="65836" y="256489"/>
                  </a:lnTo>
                </a:path>
                <a:path w="248920" h="282575">
                  <a:moveTo>
                    <a:pt x="248716" y="256489"/>
                  </a:moveTo>
                  <a:lnTo>
                    <a:pt x="220827" y="256489"/>
                  </a:lnTo>
                </a:path>
                <a:path w="248920" h="282575">
                  <a:moveTo>
                    <a:pt x="42976" y="256489"/>
                  </a:moveTo>
                  <a:lnTo>
                    <a:pt x="65379" y="256489"/>
                  </a:lnTo>
                </a:path>
                <a:path w="248920" h="282575">
                  <a:moveTo>
                    <a:pt x="0" y="0"/>
                  </a:moveTo>
                  <a:lnTo>
                    <a:pt x="50749" y="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34193" y="771385"/>
              <a:ext cx="342900" cy="205740"/>
            </a:xfrm>
            <a:custGeom>
              <a:avLst/>
              <a:gdLst/>
              <a:ahLst/>
              <a:cxnLst/>
              <a:rect l="l" t="t" r="r" b="b"/>
              <a:pathLst>
                <a:path w="342900" h="205740">
                  <a:moveTo>
                    <a:pt x="0" y="0"/>
                  </a:moveTo>
                  <a:lnTo>
                    <a:pt x="0" y="205739"/>
                  </a:lnTo>
                  <a:lnTo>
                    <a:pt x="342899" y="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65613" y="632853"/>
              <a:ext cx="480059" cy="276225"/>
            </a:xfrm>
            <a:custGeom>
              <a:avLst/>
              <a:gdLst/>
              <a:ahLst/>
              <a:cxnLst/>
              <a:rect l="l" t="t" r="r" b="b"/>
              <a:pathLst>
                <a:path w="480060" h="276225">
                  <a:moveTo>
                    <a:pt x="0" y="275691"/>
                  </a:moveTo>
                  <a:lnTo>
                    <a:pt x="68579" y="275691"/>
                  </a:lnTo>
                </a:path>
                <a:path w="480060" h="276225">
                  <a:moveTo>
                    <a:pt x="411479" y="138531"/>
                  </a:moveTo>
                  <a:lnTo>
                    <a:pt x="480059" y="138531"/>
                  </a:lnTo>
                </a:path>
                <a:path w="480060" h="276225">
                  <a:moveTo>
                    <a:pt x="94183" y="25145"/>
                  </a:moveTo>
                  <a:lnTo>
                    <a:pt x="144932" y="25145"/>
                  </a:lnTo>
                </a:path>
                <a:path w="480060" h="276225">
                  <a:moveTo>
                    <a:pt x="119329" y="50749"/>
                  </a:moveTo>
                  <a:lnTo>
                    <a:pt x="119329" y="0"/>
                  </a:lnTo>
                </a:path>
                <a:path w="480060" h="276225">
                  <a:moveTo>
                    <a:pt x="0" y="1371"/>
                  </a:moveTo>
                  <a:lnTo>
                    <a:pt x="68579" y="1371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734193" y="565645"/>
              <a:ext cx="342900" cy="205740"/>
            </a:xfrm>
            <a:custGeom>
              <a:avLst/>
              <a:gdLst/>
              <a:ahLst/>
              <a:cxnLst/>
              <a:rect l="l" t="t" r="r" b="b"/>
              <a:pathLst>
                <a:path w="342900" h="205740">
                  <a:moveTo>
                    <a:pt x="0" y="205739"/>
                  </a:moveTo>
                  <a:lnTo>
                    <a:pt x="0" y="0"/>
                  </a:lnTo>
                  <a:lnTo>
                    <a:pt x="342899" y="205739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551770" y="623252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0" y="0"/>
                  </a:moveTo>
                  <a:lnTo>
                    <a:pt x="4914" y="0"/>
                  </a:lnTo>
                  <a:lnTo>
                    <a:pt x="0" y="4914"/>
                  </a:lnTo>
                  <a:lnTo>
                    <a:pt x="0" y="17030"/>
                  </a:lnTo>
                  <a:lnTo>
                    <a:pt x="4914" y="21945"/>
                  </a:lnTo>
                  <a:lnTo>
                    <a:pt x="17030" y="21945"/>
                  </a:lnTo>
                  <a:lnTo>
                    <a:pt x="21945" y="17030"/>
                  </a:lnTo>
                  <a:lnTo>
                    <a:pt x="21945" y="49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51770" y="623252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5" y="10972"/>
                  </a:moveTo>
                  <a:lnTo>
                    <a:pt x="21945" y="17030"/>
                  </a:lnTo>
                  <a:lnTo>
                    <a:pt x="17030" y="21945"/>
                  </a:lnTo>
                  <a:lnTo>
                    <a:pt x="10972" y="21945"/>
                  </a:lnTo>
                  <a:lnTo>
                    <a:pt x="4914" y="21945"/>
                  </a:lnTo>
                  <a:lnTo>
                    <a:pt x="0" y="17030"/>
                  </a:lnTo>
                  <a:lnTo>
                    <a:pt x="0" y="10972"/>
                  </a:lnTo>
                  <a:lnTo>
                    <a:pt x="0" y="4914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30" y="0"/>
                  </a:lnTo>
                  <a:lnTo>
                    <a:pt x="21945" y="4914"/>
                  </a:lnTo>
                  <a:lnTo>
                    <a:pt x="21945" y="10972"/>
                  </a:lnTo>
                  <a:close/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562743" y="634225"/>
              <a:ext cx="102870" cy="274320"/>
            </a:xfrm>
            <a:custGeom>
              <a:avLst/>
              <a:gdLst/>
              <a:ahLst/>
              <a:cxnLst/>
              <a:rect l="l" t="t" r="r" b="b"/>
              <a:pathLst>
                <a:path w="102870" h="274319">
                  <a:moveTo>
                    <a:pt x="102869" y="0"/>
                  </a:moveTo>
                  <a:lnTo>
                    <a:pt x="0" y="0"/>
                  </a:lnTo>
                </a:path>
                <a:path w="102870" h="274319">
                  <a:moveTo>
                    <a:pt x="102869" y="274319"/>
                  </a:moveTo>
                  <a:lnTo>
                    <a:pt x="34289" y="274319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586060" y="1137602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0" y="0"/>
                  </a:moveTo>
                  <a:lnTo>
                    <a:pt x="4914" y="0"/>
                  </a:lnTo>
                  <a:lnTo>
                    <a:pt x="0" y="4914"/>
                  </a:lnTo>
                  <a:lnTo>
                    <a:pt x="0" y="17030"/>
                  </a:lnTo>
                  <a:lnTo>
                    <a:pt x="4914" y="21945"/>
                  </a:lnTo>
                  <a:lnTo>
                    <a:pt x="17030" y="21945"/>
                  </a:lnTo>
                  <a:lnTo>
                    <a:pt x="21945" y="17030"/>
                  </a:lnTo>
                  <a:lnTo>
                    <a:pt x="21945" y="49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586060" y="1137602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5" y="10972"/>
                  </a:moveTo>
                  <a:lnTo>
                    <a:pt x="21945" y="17030"/>
                  </a:lnTo>
                  <a:lnTo>
                    <a:pt x="17030" y="21945"/>
                  </a:lnTo>
                  <a:lnTo>
                    <a:pt x="10972" y="21945"/>
                  </a:lnTo>
                  <a:lnTo>
                    <a:pt x="4914" y="21945"/>
                  </a:lnTo>
                  <a:lnTo>
                    <a:pt x="0" y="17030"/>
                  </a:lnTo>
                  <a:lnTo>
                    <a:pt x="0" y="10972"/>
                  </a:lnTo>
                  <a:lnTo>
                    <a:pt x="0" y="4914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30" y="0"/>
                  </a:lnTo>
                  <a:lnTo>
                    <a:pt x="21945" y="4914"/>
                  </a:lnTo>
                  <a:lnTo>
                    <a:pt x="21945" y="10972"/>
                  </a:lnTo>
                  <a:close/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597033" y="908545"/>
              <a:ext cx="0" cy="240029"/>
            </a:xfrm>
            <a:custGeom>
              <a:avLst/>
              <a:gdLst/>
              <a:ahLst/>
              <a:cxnLst/>
              <a:rect l="l" t="t" r="r" b="b"/>
              <a:pathLst>
                <a:path h="240030">
                  <a:moveTo>
                    <a:pt x="0" y="0"/>
                  </a:moveTo>
                  <a:lnTo>
                    <a:pt x="0" y="240029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203280" y="760412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0" y="0"/>
                  </a:moveTo>
                  <a:lnTo>
                    <a:pt x="4914" y="0"/>
                  </a:lnTo>
                  <a:lnTo>
                    <a:pt x="0" y="4914"/>
                  </a:lnTo>
                  <a:lnTo>
                    <a:pt x="0" y="17030"/>
                  </a:lnTo>
                  <a:lnTo>
                    <a:pt x="4914" y="21945"/>
                  </a:lnTo>
                  <a:lnTo>
                    <a:pt x="17030" y="21945"/>
                  </a:lnTo>
                  <a:lnTo>
                    <a:pt x="21945" y="17030"/>
                  </a:lnTo>
                  <a:lnTo>
                    <a:pt x="21945" y="49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203280" y="760412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5" y="10972"/>
                  </a:moveTo>
                  <a:lnTo>
                    <a:pt x="21945" y="17030"/>
                  </a:lnTo>
                  <a:lnTo>
                    <a:pt x="17030" y="21945"/>
                  </a:lnTo>
                  <a:lnTo>
                    <a:pt x="10972" y="21945"/>
                  </a:lnTo>
                  <a:lnTo>
                    <a:pt x="4914" y="21945"/>
                  </a:lnTo>
                  <a:lnTo>
                    <a:pt x="0" y="17030"/>
                  </a:lnTo>
                  <a:lnTo>
                    <a:pt x="0" y="10972"/>
                  </a:lnTo>
                  <a:lnTo>
                    <a:pt x="0" y="4914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30" y="0"/>
                  </a:lnTo>
                  <a:lnTo>
                    <a:pt x="21945" y="4914"/>
                  </a:lnTo>
                  <a:lnTo>
                    <a:pt x="21945" y="10972"/>
                  </a:lnTo>
                  <a:close/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14253" y="771385"/>
              <a:ext cx="0" cy="377190"/>
            </a:xfrm>
            <a:custGeom>
              <a:avLst/>
              <a:gdLst/>
              <a:ahLst/>
              <a:cxnLst/>
              <a:rect l="l" t="t" r="r" b="b"/>
              <a:pathLst>
                <a:path h="377190">
                  <a:moveTo>
                    <a:pt x="0" y="0"/>
                  </a:moveTo>
                  <a:lnTo>
                    <a:pt x="0" y="377189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306150" y="760412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0" y="0"/>
                  </a:moveTo>
                  <a:lnTo>
                    <a:pt x="4914" y="0"/>
                  </a:lnTo>
                  <a:lnTo>
                    <a:pt x="0" y="4914"/>
                  </a:lnTo>
                  <a:lnTo>
                    <a:pt x="0" y="17030"/>
                  </a:lnTo>
                  <a:lnTo>
                    <a:pt x="4914" y="21945"/>
                  </a:lnTo>
                  <a:lnTo>
                    <a:pt x="17030" y="21945"/>
                  </a:lnTo>
                  <a:lnTo>
                    <a:pt x="21945" y="17030"/>
                  </a:lnTo>
                  <a:lnTo>
                    <a:pt x="21945" y="49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306150" y="760412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5" y="10972"/>
                  </a:moveTo>
                  <a:lnTo>
                    <a:pt x="21945" y="17030"/>
                  </a:lnTo>
                  <a:lnTo>
                    <a:pt x="17030" y="21945"/>
                  </a:lnTo>
                  <a:lnTo>
                    <a:pt x="10972" y="21945"/>
                  </a:lnTo>
                  <a:lnTo>
                    <a:pt x="4914" y="21945"/>
                  </a:lnTo>
                  <a:lnTo>
                    <a:pt x="0" y="17030"/>
                  </a:lnTo>
                  <a:lnTo>
                    <a:pt x="0" y="10972"/>
                  </a:lnTo>
                  <a:lnTo>
                    <a:pt x="0" y="4914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30" y="0"/>
                  </a:lnTo>
                  <a:lnTo>
                    <a:pt x="21945" y="4914"/>
                  </a:lnTo>
                  <a:lnTo>
                    <a:pt x="21945" y="10972"/>
                  </a:lnTo>
                  <a:close/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996272" y="771385"/>
              <a:ext cx="1321435" cy="519430"/>
            </a:xfrm>
            <a:custGeom>
              <a:avLst/>
              <a:gdLst/>
              <a:ahLst/>
              <a:cxnLst/>
              <a:rect l="l" t="t" r="r" b="b"/>
              <a:pathLst>
                <a:path w="1321435" h="519430">
                  <a:moveTo>
                    <a:pt x="1149400" y="0"/>
                  </a:moveTo>
                  <a:lnTo>
                    <a:pt x="1320850" y="0"/>
                  </a:lnTo>
                </a:path>
                <a:path w="1321435" h="519430">
                  <a:moveTo>
                    <a:pt x="600760" y="377189"/>
                  </a:moveTo>
                  <a:lnTo>
                    <a:pt x="806500" y="377189"/>
                  </a:lnTo>
                </a:path>
                <a:path w="1321435" h="519430">
                  <a:moveTo>
                    <a:pt x="1115110" y="377189"/>
                  </a:moveTo>
                  <a:lnTo>
                    <a:pt x="1217980" y="377189"/>
                  </a:lnTo>
                </a:path>
                <a:path w="1321435" h="519430">
                  <a:moveTo>
                    <a:pt x="1115110" y="377189"/>
                  </a:moveTo>
                  <a:lnTo>
                    <a:pt x="1012240" y="377189"/>
                  </a:lnTo>
                </a:path>
                <a:path w="1321435" h="519430">
                  <a:moveTo>
                    <a:pt x="400507" y="377189"/>
                  </a:moveTo>
                  <a:lnTo>
                    <a:pt x="387705" y="403250"/>
                  </a:lnTo>
                  <a:lnTo>
                    <a:pt x="362102" y="351586"/>
                  </a:lnTo>
                  <a:lnTo>
                    <a:pt x="336499" y="403250"/>
                  </a:lnTo>
                  <a:lnTo>
                    <a:pt x="310438" y="351586"/>
                  </a:lnTo>
                  <a:lnTo>
                    <a:pt x="284835" y="403250"/>
                  </a:lnTo>
                  <a:lnTo>
                    <a:pt x="259232" y="351586"/>
                  </a:lnTo>
                  <a:lnTo>
                    <a:pt x="246430" y="377189"/>
                  </a:lnTo>
                </a:path>
                <a:path w="1321435" h="519430">
                  <a:moveTo>
                    <a:pt x="429310" y="377189"/>
                  </a:moveTo>
                  <a:lnTo>
                    <a:pt x="401421" y="377189"/>
                  </a:lnTo>
                </a:path>
                <a:path w="1321435" h="519430">
                  <a:moveTo>
                    <a:pt x="223570" y="377189"/>
                  </a:moveTo>
                  <a:lnTo>
                    <a:pt x="245973" y="377189"/>
                  </a:lnTo>
                </a:path>
                <a:path w="1321435" h="519430">
                  <a:moveTo>
                    <a:pt x="429310" y="377189"/>
                  </a:moveTo>
                  <a:lnTo>
                    <a:pt x="600760" y="377189"/>
                  </a:lnTo>
                </a:path>
                <a:path w="1321435" h="519430">
                  <a:moveTo>
                    <a:pt x="52120" y="377189"/>
                  </a:moveTo>
                  <a:lnTo>
                    <a:pt x="223570" y="377189"/>
                  </a:lnTo>
                </a:path>
                <a:path w="1321435" h="519430">
                  <a:moveTo>
                    <a:pt x="36118" y="518921"/>
                  </a:moveTo>
                  <a:lnTo>
                    <a:pt x="70408" y="518921"/>
                  </a:lnTo>
                </a:path>
                <a:path w="1321435" h="519430">
                  <a:moveTo>
                    <a:pt x="0" y="480059"/>
                  </a:moveTo>
                  <a:lnTo>
                    <a:pt x="103784" y="480059"/>
                  </a:lnTo>
                </a:path>
                <a:path w="1321435" h="519430">
                  <a:moveTo>
                    <a:pt x="17830" y="499719"/>
                  </a:moveTo>
                  <a:lnTo>
                    <a:pt x="86410" y="499719"/>
                  </a:lnTo>
                </a:path>
                <a:path w="1321435" h="519430">
                  <a:moveTo>
                    <a:pt x="52120" y="377189"/>
                  </a:moveTo>
                  <a:lnTo>
                    <a:pt x="52120" y="480059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/>
          <p:nvPr/>
        </p:nvSpPr>
        <p:spPr>
          <a:xfrm>
            <a:off x="2774073" y="531355"/>
            <a:ext cx="0" cy="960119"/>
          </a:xfrm>
          <a:custGeom>
            <a:avLst/>
            <a:gdLst/>
            <a:ahLst/>
            <a:cxnLst/>
            <a:rect l="l" t="t" r="r" b="b"/>
            <a:pathLst>
              <a:path h="960119">
                <a:moveTo>
                  <a:pt x="0" y="0"/>
                </a:moveTo>
                <a:lnTo>
                  <a:pt x="0" y="960119"/>
                </a:lnTo>
              </a:path>
            </a:pathLst>
          </a:custGeom>
          <a:ln w="3428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837520" y="1164410"/>
            <a:ext cx="165735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00" spc="5" dirty="0">
                <a:latin typeface="LM Sans 12"/>
                <a:cs typeface="LM Sans 12"/>
              </a:rPr>
              <a:t>R</a:t>
            </a:r>
            <a:r>
              <a:rPr sz="675" spc="7" baseline="-12345" dirty="0">
                <a:latin typeface="LM Sans 8"/>
                <a:cs typeface="LM Sans 8"/>
              </a:rPr>
              <a:t>2</a:t>
            </a:r>
            <a:endParaRPr sz="675" baseline="-12345">
              <a:latin typeface="LM Sans 8"/>
              <a:cs typeface="LM Sans 8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255046" y="1164410"/>
            <a:ext cx="165735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00" spc="5" dirty="0">
                <a:latin typeface="LM Sans 12"/>
                <a:cs typeface="LM Sans 12"/>
              </a:rPr>
              <a:t>R</a:t>
            </a:r>
            <a:r>
              <a:rPr sz="675" spc="7" baseline="-12345" dirty="0">
                <a:latin typeface="LM Sans 8"/>
                <a:cs typeface="LM Sans 8"/>
              </a:rPr>
              <a:t>1</a:t>
            </a:r>
            <a:endParaRPr sz="675" baseline="-12345">
              <a:latin typeface="LM Sans 8"/>
              <a:cs typeface="LM Sans 8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415066" y="568223"/>
            <a:ext cx="150495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00" spc="5" dirty="0">
                <a:latin typeface="LM Sans 12"/>
                <a:cs typeface="LM Sans 12"/>
              </a:rPr>
              <a:t>V</a:t>
            </a:r>
            <a:r>
              <a:rPr sz="675" spc="7" baseline="-12345" dirty="0">
                <a:latin typeface="LM Sans 8"/>
                <a:cs typeface="LM Sans 8"/>
              </a:rPr>
              <a:t>i</a:t>
            </a:r>
            <a:endParaRPr sz="675" baseline="-12345">
              <a:latin typeface="LM Sans 8"/>
              <a:cs typeface="LM Sans 8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316665" y="695325"/>
            <a:ext cx="167005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00" spc="10" dirty="0">
                <a:latin typeface="LM Sans 12"/>
                <a:cs typeface="LM Sans 12"/>
              </a:rPr>
              <a:t>V</a:t>
            </a:r>
            <a:r>
              <a:rPr sz="675" spc="15" baseline="-12345" dirty="0">
                <a:latin typeface="LM Sans 8"/>
                <a:cs typeface="LM Sans 8"/>
              </a:rPr>
              <a:t>o</a:t>
            </a:r>
            <a:endParaRPr sz="675" baseline="-12345">
              <a:latin typeface="LM Sans 8"/>
              <a:cs typeface="LM Sans 8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905393" y="2185960"/>
            <a:ext cx="154305" cy="52069"/>
          </a:xfrm>
          <a:custGeom>
            <a:avLst/>
            <a:gdLst/>
            <a:ahLst/>
            <a:cxnLst/>
            <a:rect l="l" t="t" r="r" b="b"/>
            <a:pathLst>
              <a:path w="154305" h="52069">
                <a:moveTo>
                  <a:pt x="154076" y="25603"/>
                </a:moveTo>
                <a:lnTo>
                  <a:pt x="141274" y="51663"/>
                </a:lnTo>
                <a:lnTo>
                  <a:pt x="115671" y="0"/>
                </a:lnTo>
                <a:lnTo>
                  <a:pt x="90068" y="51663"/>
                </a:lnTo>
                <a:lnTo>
                  <a:pt x="64007" y="0"/>
                </a:lnTo>
                <a:lnTo>
                  <a:pt x="38403" y="51663"/>
                </a:lnTo>
                <a:lnTo>
                  <a:pt x="12802" y="0"/>
                </a:lnTo>
                <a:lnTo>
                  <a:pt x="0" y="25603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50734" y="2383014"/>
            <a:ext cx="52069" cy="205740"/>
          </a:xfrm>
          <a:custGeom>
            <a:avLst/>
            <a:gdLst/>
            <a:ahLst/>
            <a:cxnLst/>
            <a:rect l="l" t="t" r="r" b="b"/>
            <a:pathLst>
              <a:path w="52069" h="205739">
                <a:moveTo>
                  <a:pt x="26059" y="176935"/>
                </a:moveTo>
                <a:lnTo>
                  <a:pt x="0" y="164134"/>
                </a:lnTo>
                <a:lnTo>
                  <a:pt x="51661" y="138532"/>
                </a:lnTo>
                <a:lnTo>
                  <a:pt x="0" y="112927"/>
                </a:lnTo>
                <a:lnTo>
                  <a:pt x="51661" y="86867"/>
                </a:lnTo>
                <a:lnTo>
                  <a:pt x="0" y="61264"/>
                </a:lnTo>
                <a:lnTo>
                  <a:pt x="51661" y="35662"/>
                </a:lnTo>
                <a:lnTo>
                  <a:pt x="26059" y="22859"/>
                </a:lnTo>
              </a:path>
              <a:path w="52069" h="205739">
                <a:moveTo>
                  <a:pt x="26059" y="205739"/>
                </a:moveTo>
                <a:lnTo>
                  <a:pt x="26059" y="177850"/>
                </a:lnTo>
              </a:path>
              <a:path w="52069" h="205739">
                <a:moveTo>
                  <a:pt x="26059" y="0"/>
                </a:moveTo>
                <a:lnTo>
                  <a:pt x="26059" y="22402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" name="object 47"/>
          <p:cNvGrpSpPr/>
          <p:nvPr/>
        </p:nvGrpSpPr>
        <p:grpSpPr>
          <a:xfrm>
            <a:off x="1810524" y="1830946"/>
            <a:ext cx="349885" cy="212725"/>
            <a:chOff x="1810524" y="1830946"/>
            <a:chExt cx="349885" cy="212725"/>
          </a:xfrm>
        </p:grpSpPr>
        <p:sp>
          <p:nvSpPr>
            <p:cNvPr id="48" name="object 48"/>
            <p:cNvSpPr/>
            <p:nvPr/>
          </p:nvSpPr>
          <p:spPr>
            <a:xfrm>
              <a:off x="1839555" y="1955075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749" y="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13953" y="1834375"/>
              <a:ext cx="342900" cy="205740"/>
            </a:xfrm>
            <a:custGeom>
              <a:avLst/>
              <a:gdLst/>
              <a:ahLst/>
              <a:cxnLst/>
              <a:rect l="l" t="t" r="r" b="b"/>
              <a:pathLst>
                <a:path w="342900" h="205739">
                  <a:moveTo>
                    <a:pt x="0" y="0"/>
                  </a:moveTo>
                  <a:lnTo>
                    <a:pt x="0" y="205739"/>
                  </a:lnTo>
                  <a:lnTo>
                    <a:pt x="342899" y="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/>
          <p:nvPr/>
        </p:nvSpPr>
        <p:spPr>
          <a:xfrm>
            <a:off x="1745373" y="1695843"/>
            <a:ext cx="145415" cy="50800"/>
          </a:xfrm>
          <a:custGeom>
            <a:avLst/>
            <a:gdLst/>
            <a:ahLst/>
            <a:cxnLst/>
            <a:rect l="l" t="t" r="r" b="b"/>
            <a:pathLst>
              <a:path w="145414" h="50800">
                <a:moveTo>
                  <a:pt x="94181" y="25145"/>
                </a:moveTo>
                <a:lnTo>
                  <a:pt x="144931" y="25145"/>
                </a:lnTo>
              </a:path>
              <a:path w="145414" h="50800">
                <a:moveTo>
                  <a:pt x="119327" y="50749"/>
                </a:moveTo>
                <a:lnTo>
                  <a:pt x="119327" y="0"/>
                </a:lnTo>
              </a:path>
              <a:path w="145414" h="50800">
                <a:moveTo>
                  <a:pt x="0" y="1371"/>
                </a:moveTo>
                <a:lnTo>
                  <a:pt x="68579" y="1371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24671" y="2760204"/>
            <a:ext cx="104139" cy="39370"/>
          </a:xfrm>
          <a:custGeom>
            <a:avLst/>
            <a:gdLst/>
            <a:ahLst/>
            <a:cxnLst/>
            <a:rect l="l" t="t" r="r" b="b"/>
            <a:pathLst>
              <a:path w="104139" h="39369">
                <a:moveTo>
                  <a:pt x="36120" y="38862"/>
                </a:moveTo>
                <a:lnTo>
                  <a:pt x="70410" y="38862"/>
                </a:lnTo>
              </a:path>
              <a:path w="104139" h="39369">
                <a:moveTo>
                  <a:pt x="0" y="0"/>
                </a:moveTo>
                <a:lnTo>
                  <a:pt x="103786" y="0"/>
                </a:lnTo>
              </a:path>
              <a:path w="104139" h="39369">
                <a:moveTo>
                  <a:pt x="17832" y="19660"/>
                </a:moveTo>
                <a:lnTo>
                  <a:pt x="86412" y="19660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76793" y="1971535"/>
            <a:ext cx="137160" cy="411480"/>
          </a:xfrm>
          <a:custGeom>
            <a:avLst/>
            <a:gdLst/>
            <a:ahLst/>
            <a:cxnLst/>
            <a:rect l="l" t="t" r="r" b="b"/>
            <a:pathLst>
              <a:path w="137160" h="411480">
                <a:moveTo>
                  <a:pt x="68579" y="0"/>
                </a:moveTo>
                <a:lnTo>
                  <a:pt x="137159" y="0"/>
                </a:lnTo>
              </a:path>
              <a:path w="137160" h="411480">
                <a:moveTo>
                  <a:pt x="0" y="0"/>
                </a:moveTo>
                <a:lnTo>
                  <a:pt x="0" y="240029"/>
                </a:lnTo>
              </a:path>
              <a:path w="137160" h="411480">
                <a:moveTo>
                  <a:pt x="0" y="240029"/>
                </a:moveTo>
                <a:lnTo>
                  <a:pt x="0" y="411479"/>
                </a:lnTo>
              </a:path>
              <a:path w="137160" h="411480">
                <a:moveTo>
                  <a:pt x="68579" y="0"/>
                </a:moveTo>
                <a:lnTo>
                  <a:pt x="0" y="0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1810524" y="1625206"/>
            <a:ext cx="599440" cy="589915"/>
            <a:chOff x="1810524" y="1625206"/>
            <a:chExt cx="599440" cy="589915"/>
          </a:xfrm>
        </p:grpSpPr>
        <p:sp>
          <p:nvSpPr>
            <p:cNvPr id="54" name="object 54"/>
            <p:cNvSpPr/>
            <p:nvPr/>
          </p:nvSpPr>
          <p:spPr>
            <a:xfrm>
              <a:off x="2156853" y="1834375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80">
                  <a:moveTo>
                    <a:pt x="0" y="0"/>
                  </a:moveTo>
                  <a:lnTo>
                    <a:pt x="68579" y="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813953" y="1628635"/>
              <a:ext cx="342900" cy="205740"/>
            </a:xfrm>
            <a:custGeom>
              <a:avLst/>
              <a:gdLst/>
              <a:ahLst/>
              <a:cxnLst/>
              <a:rect l="l" t="t" r="r" b="b"/>
              <a:pathLst>
                <a:path w="342900" h="205739">
                  <a:moveTo>
                    <a:pt x="0" y="205739"/>
                  </a:moveTo>
                  <a:lnTo>
                    <a:pt x="0" y="0"/>
                  </a:lnTo>
                  <a:lnTo>
                    <a:pt x="342899" y="205739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283040" y="1823402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0" y="0"/>
                  </a:moveTo>
                  <a:lnTo>
                    <a:pt x="4914" y="0"/>
                  </a:lnTo>
                  <a:lnTo>
                    <a:pt x="0" y="4914"/>
                  </a:lnTo>
                  <a:lnTo>
                    <a:pt x="0" y="17030"/>
                  </a:lnTo>
                  <a:lnTo>
                    <a:pt x="4914" y="21945"/>
                  </a:lnTo>
                  <a:lnTo>
                    <a:pt x="17030" y="21945"/>
                  </a:lnTo>
                  <a:lnTo>
                    <a:pt x="21945" y="17030"/>
                  </a:lnTo>
                  <a:lnTo>
                    <a:pt x="21945" y="49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283040" y="1823402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5" y="10972"/>
                  </a:moveTo>
                  <a:lnTo>
                    <a:pt x="21945" y="17030"/>
                  </a:lnTo>
                  <a:lnTo>
                    <a:pt x="17030" y="21945"/>
                  </a:lnTo>
                  <a:lnTo>
                    <a:pt x="10972" y="21945"/>
                  </a:lnTo>
                  <a:lnTo>
                    <a:pt x="4914" y="21945"/>
                  </a:lnTo>
                  <a:lnTo>
                    <a:pt x="0" y="17030"/>
                  </a:lnTo>
                  <a:lnTo>
                    <a:pt x="0" y="10972"/>
                  </a:lnTo>
                  <a:lnTo>
                    <a:pt x="0" y="4914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30" y="0"/>
                  </a:lnTo>
                  <a:lnTo>
                    <a:pt x="21945" y="4914"/>
                  </a:lnTo>
                  <a:lnTo>
                    <a:pt x="21945" y="10972"/>
                  </a:lnTo>
                  <a:close/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060384" y="1834375"/>
              <a:ext cx="233679" cy="377190"/>
            </a:xfrm>
            <a:custGeom>
              <a:avLst/>
              <a:gdLst/>
              <a:ahLst/>
              <a:cxnLst/>
              <a:rect l="l" t="t" r="r" b="b"/>
              <a:pathLst>
                <a:path w="233680" h="377189">
                  <a:moveTo>
                    <a:pt x="233629" y="0"/>
                  </a:moveTo>
                  <a:lnTo>
                    <a:pt x="233629" y="377189"/>
                  </a:lnTo>
                </a:path>
                <a:path w="233680" h="377189">
                  <a:moveTo>
                    <a:pt x="130759" y="377189"/>
                  </a:moveTo>
                  <a:lnTo>
                    <a:pt x="233629" y="377189"/>
                  </a:lnTo>
                </a:path>
                <a:path w="233680" h="377189">
                  <a:moveTo>
                    <a:pt x="130759" y="377189"/>
                  </a:moveTo>
                  <a:lnTo>
                    <a:pt x="27889" y="377189"/>
                  </a:lnTo>
                </a:path>
                <a:path w="233680" h="377189">
                  <a:moveTo>
                    <a:pt x="27889" y="377189"/>
                  </a:moveTo>
                  <a:lnTo>
                    <a:pt x="0" y="377189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385910" y="1823402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0" y="0"/>
                  </a:moveTo>
                  <a:lnTo>
                    <a:pt x="4914" y="0"/>
                  </a:lnTo>
                  <a:lnTo>
                    <a:pt x="0" y="4914"/>
                  </a:lnTo>
                  <a:lnTo>
                    <a:pt x="0" y="17030"/>
                  </a:lnTo>
                  <a:lnTo>
                    <a:pt x="4914" y="21945"/>
                  </a:lnTo>
                  <a:lnTo>
                    <a:pt x="17030" y="21945"/>
                  </a:lnTo>
                  <a:lnTo>
                    <a:pt x="21945" y="17030"/>
                  </a:lnTo>
                  <a:lnTo>
                    <a:pt x="21945" y="49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385910" y="1823402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5" y="10972"/>
                  </a:moveTo>
                  <a:lnTo>
                    <a:pt x="21945" y="17030"/>
                  </a:lnTo>
                  <a:lnTo>
                    <a:pt x="17030" y="21945"/>
                  </a:lnTo>
                  <a:lnTo>
                    <a:pt x="10972" y="21945"/>
                  </a:lnTo>
                  <a:lnTo>
                    <a:pt x="4914" y="21945"/>
                  </a:lnTo>
                  <a:lnTo>
                    <a:pt x="0" y="17030"/>
                  </a:lnTo>
                  <a:lnTo>
                    <a:pt x="0" y="10972"/>
                  </a:lnTo>
                  <a:lnTo>
                    <a:pt x="0" y="4914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30" y="0"/>
                  </a:lnTo>
                  <a:lnTo>
                    <a:pt x="21945" y="4914"/>
                  </a:lnTo>
                  <a:lnTo>
                    <a:pt x="21945" y="10972"/>
                  </a:lnTo>
                  <a:close/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225433" y="1834375"/>
              <a:ext cx="171450" cy="0"/>
            </a:xfrm>
            <a:custGeom>
              <a:avLst/>
              <a:gdLst/>
              <a:ahLst/>
              <a:cxnLst/>
              <a:rect l="l" t="t" r="r" b="b"/>
              <a:pathLst>
                <a:path w="171450">
                  <a:moveTo>
                    <a:pt x="0" y="0"/>
                  </a:moveTo>
                  <a:lnTo>
                    <a:pt x="171449" y="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1664104" y="2198878"/>
            <a:ext cx="241300" cy="25400"/>
            <a:chOff x="1664104" y="2198878"/>
            <a:chExt cx="241300" cy="25400"/>
          </a:xfrm>
        </p:grpSpPr>
        <p:sp>
          <p:nvSpPr>
            <p:cNvPr id="63" name="object 63"/>
            <p:cNvSpPr/>
            <p:nvPr/>
          </p:nvSpPr>
          <p:spPr>
            <a:xfrm>
              <a:off x="1665819" y="220059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1" y="0"/>
                  </a:moveTo>
                  <a:lnTo>
                    <a:pt x="4917" y="0"/>
                  </a:lnTo>
                  <a:lnTo>
                    <a:pt x="0" y="4914"/>
                  </a:lnTo>
                  <a:lnTo>
                    <a:pt x="0" y="17028"/>
                  </a:lnTo>
                  <a:lnTo>
                    <a:pt x="4917" y="21946"/>
                  </a:lnTo>
                  <a:lnTo>
                    <a:pt x="17031" y="21946"/>
                  </a:lnTo>
                  <a:lnTo>
                    <a:pt x="21945" y="17028"/>
                  </a:lnTo>
                  <a:lnTo>
                    <a:pt x="21945" y="49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665819" y="220059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5" y="10971"/>
                  </a:moveTo>
                  <a:lnTo>
                    <a:pt x="21945" y="17028"/>
                  </a:lnTo>
                  <a:lnTo>
                    <a:pt x="17031" y="21946"/>
                  </a:lnTo>
                  <a:lnTo>
                    <a:pt x="10974" y="21946"/>
                  </a:lnTo>
                  <a:lnTo>
                    <a:pt x="4917" y="21946"/>
                  </a:lnTo>
                  <a:lnTo>
                    <a:pt x="0" y="17028"/>
                  </a:lnTo>
                  <a:lnTo>
                    <a:pt x="0" y="10971"/>
                  </a:lnTo>
                  <a:lnTo>
                    <a:pt x="0" y="4914"/>
                  </a:lnTo>
                  <a:lnTo>
                    <a:pt x="4917" y="0"/>
                  </a:lnTo>
                  <a:lnTo>
                    <a:pt x="10974" y="0"/>
                  </a:lnTo>
                  <a:lnTo>
                    <a:pt x="17031" y="0"/>
                  </a:lnTo>
                  <a:lnTo>
                    <a:pt x="21945" y="4914"/>
                  </a:lnTo>
                  <a:lnTo>
                    <a:pt x="21945" y="10971"/>
                  </a:lnTo>
                  <a:close/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676793" y="2211564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05739" y="0"/>
                  </a:lnTo>
                </a:path>
                <a:path w="228600">
                  <a:moveTo>
                    <a:pt x="205739" y="0"/>
                  </a:moveTo>
                  <a:lnTo>
                    <a:pt x="228141" y="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1629814" y="1684527"/>
            <a:ext cx="115570" cy="25400"/>
            <a:chOff x="1629814" y="1684527"/>
            <a:chExt cx="115570" cy="25400"/>
          </a:xfrm>
        </p:grpSpPr>
        <p:sp>
          <p:nvSpPr>
            <p:cNvPr id="67" name="object 67"/>
            <p:cNvSpPr/>
            <p:nvPr/>
          </p:nvSpPr>
          <p:spPr>
            <a:xfrm>
              <a:off x="1631529" y="1686242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1" y="0"/>
                  </a:moveTo>
                  <a:lnTo>
                    <a:pt x="4917" y="0"/>
                  </a:lnTo>
                  <a:lnTo>
                    <a:pt x="0" y="4914"/>
                  </a:lnTo>
                  <a:lnTo>
                    <a:pt x="0" y="17030"/>
                  </a:lnTo>
                  <a:lnTo>
                    <a:pt x="4917" y="21945"/>
                  </a:lnTo>
                  <a:lnTo>
                    <a:pt x="17031" y="21945"/>
                  </a:lnTo>
                  <a:lnTo>
                    <a:pt x="21945" y="17030"/>
                  </a:lnTo>
                  <a:lnTo>
                    <a:pt x="21945" y="49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631529" y="1686242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5" y="10972"/>
                  </a:moveTo>
                  <a:lnTo>
                    <a:pt x="21945" y="17030"/>
                  </a:lnTo>
                  <a:lnTo>
                    <a:pt x="17031" y="21945"/>
                  </a:lnTo>
                  <a:lnTo>
                    <a:pt x="10974" y="21945"/>
                  </a:lnTo>
                  <a:lnTo>
                    <a:pt x="4917" y="21945"/>
                  </a:lnTo>
                  <a:lnTo>
                    <a:pt x="0" y="17030"/>
                  </a:lnTo>
                  <a:lnTo>
                    <a:pt x="0" y="10972"/>
                  </a:lnTo>
                  <a:lnTo>
                    <a:pt x="0" y="4914"/>
                  </a:lnTo>
                  <a:lnTo>
                    <a:pt x="4917" y="0"/>
                  </a:lnTo>
                  <a:lnTo>
                    <a:pt x="10974" y="0"/>
                  </a:lnTo>
                  <a:lnTo>
                    <a:pt x="17031" y="0"/>
                  </a:lnTo>
                  <a:lnTo>
                    <a:pt x="21945" y="4914"/>
                  </a:lnTo>
                  <a:lnTo>
                    <a:pt x="21945" y="10972"/>
                  </a:lnTo>
                  <a:close/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642503" y="1697215"/>
              <a:ext cx="102870" cy="0"/>
            </a:xfrm>
            <a:custGeom>
              <a:avLst/>
              <a:gdLst/>
              <a:ahLst/>
              <a:cxnLst/>
              <a:rect l="l" t="t" r="r" b="b"/>
              <a:pathLst>
                <a:path w="102869">
                  <a:moveTo>
                    <a:pt x="102869" y="0"/>
                  </a:moveTo>
                  <a:lnTo>
                    <a:pt x="0" y="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/>
          <p:nvPr/>
        </p:nvSpPr>
        <p:spPr>
          <a:xfrm>
            <a:off x="1676793" y="2588754"/>
            <a:ext cx="0" cy="171450"/>
          </a:xfrm>
          <a:custGeom>
            <a:avLst/>
            <a:gdLst/>
            <a:ahLst/>
            <a:cxnLst/>
            <a:rect l="l" t="t" r="r" b="b"/>
            <a:pathLst>
              <a:path h="171450">
                <a:moveTo>
                  <a:pt x="0" y="0"/>
                </a:moveTo>
                <a:lnTo>
                  <a:pt x="0" y="171449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265313" y="1491475"/>
            <a:ext cx="3223260" cy="0"/>
          </a:xfrm>
          <a:custGeom>
            <a:avLst/>
            <a:gdLst/>
            <a:ahLst/>
            <a:cxnLst/>
            <a:rect l="l" t="t" r="r" b="b"/>
            <a:pathLst>
              <a:path w="3223260">
                <a:moveTo>
                  <a:pt x="3223259" y="0"/>
                </a:moveTo>
                <a:lnTo>
                  <a:pt x="0" y="0"/>
                </a:lnTo>
              </a:path>
            </a:pathLst>
          </a:custGeom>
          <a:ln w="3428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1916365" y="2233344"/>
            <a:ext cx="16637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00" spc="10" dirty="0">
                <a:latin typeface="LM Sans 12"/>
                <a:cs typeface="LM Sans 12"/>
              </a:rPr>
              <a:t>R</a:t>
            </a:r>
            <a:r>
              <a:rPr sz="675" spc="15" baseline="-12345" dirty="0">
                <a:latin typeface="LM Sans 8"/>
                <a:cs typeface="LM Sans 8"/>
              </a:rPr>
              <a:t>2</a:t>
            </a:r>
            <a:endParaRPr sz="675" baseline="-12345">
              <a:latin typeface="LM Sans 8"/>
              <a:cs typeface="LM Sans 8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687764" y="2397936"/>
            <a:ext cx="16637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00" spc="10" dirty="0">
                <a:latin typeface="LM Sans 12"/>
                <a:cs typeface="LM Sans 12"/>
              </a:rPr>
              <a:t>R</a:t>
            </a:r>
            <a:r>
              <a:rPr sz="675" spc="15" baseline="-12345" dirty="0">
                <a:latin typeface="LM Sans 8"/>
                <a:cs typeface="LM Sans 8"/>
              </a:rPr>
              <a:t>1</a:t>
            </a:r>
            <a:endParaRPr sz="675" baseline="-12345">
              <a:latin typeface="LM Sans 8"/>
              <a:cs typeface="LM Sans 8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498485" y="1627097"/>
            <a:ext cx="150495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00" spc="5" dirty="0">
                <a:latin typeface="LM Sans 12"/>
                <a:cs typeface="LM Sans 12"/>
              </a:rPr>
              <a:t>V</a:t>
            </a:r>
            <a:r>
              <a:rPr sz="675" spc="7" baseline="-12345" dirty="0">
                <a:latin typeface="LM Sans 8"/>
                <a:cs typeface="LM Sans 8"/>
              </a:rPr>
              <a:t>i</a:t>
            </a:r>
            <a:endParaRPr sz="675" baseline="-12345">
              <a:latin typeface="LM Sans 8"/>
              <a:cs typeface="LM Sans 8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395512" y="1758771"/>
            <a:ext cx="168275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00" spc="10" dirty="0">
                <a:latin typeface="LM Sans 12"/>
                <a:cs typeface="LM Sans 12"/>
              </a:rPr>
              <a:t>V</a:t>
            </a:r>
            <a:r>
              <a:rPr sz="675" spc="15" baseline="-12345" dirty="0">
                <a:latin typeface="LM Sans 8"/>
                <a:cs typeface="LM Sans 8"/>
              </a:rPr>
              <a:t>o</a:t>
            </a:r>
            <a:endParaRPr sz="675" baseline="-12345">
              <a:latin typeface="LM Sans 8"/>
              <a:cs typeface="LM Sans 8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3241446" y="1659496"/>
            <a:ext cx="779780" cy="1074420"/>
            <a:chOff x="3241446" y="1659496"/>
            <a:chExt cx="779780" cy="1074420"/>
          </a:xfrm>
        </p:grpSpPr>
        <p:sp>
          <p:nvSpPr>
            <p:cNvPr id="77" name="object 77"/>
            <p:cNvSpPr/>
            <p:nvPr/>
          </p:nvSpPr>
          <p:spPr>
            <a:xfrm>
              <a:off x="3879583" y="1971535"/>
              <a:ext cx="52069" cy="205740"/>
            </a:xfrm>
            <a:custGeom>
              <a:avLst/>
              <a:gdLst/>
              <a:ahLst/>
              <a:cxnLst/>
              <a:rect l="l" t="t" r="r" b="b"/>
              <a:pathLst>
                <a:path w="52070" h="205739">
                  <a:moveTo>
                    <a:pt x="26060" y="176934"/>
                  </a:moveTo>
                  <a:lnTo>
                    <a:pt x="0" y="164133"/>
                  </a:lnTo>
                  <a:lnTo>
                    <a:pt x="51663" y="138531"/>
                  </a:lnTo>
                  <a:lnTo>
                    <a:pt x="0" y="112928"/>
                  </a:lnTo>
                  <a:lnTo>
                    <a:pt x="51663" y="86867"/>
                  </a:lnTo>
                  <a:lnTo>
                    <a:pt x="0" y="61264"/>
                  </a:lnTo>
                  <a:lnTo>
                    <a:pt x="51663" y="35661"/>
                  </a:lnTo>
                  <a:lnTo>
                    <a:pt x="26060" y="22859"/>
                  </a:lnTo>
                </a:path>
                <a:path w="52070" h="205739">
                  <a:moveTo>
                    <a:pt x="26060" y="205739"/>
                  </a:moveTo>
                  <a:lnTo>
                    <a:pt x="26060" y="177849"/>
                  </a:lnTo>
                </a:path>
                <a:path w="52070" h="205739">
                  <a:moveTo>
                    <a:pt x="26060" y="0"/>
                  </a:moveTo>
                  <a:lnTo>
                    <a:pt x="26060" y="22402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894670" y="1857692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0" y="0"/>
                  </a:moveTo>
                  <a:lnTo>
                    <a:pt x="4914" y="0"/>
                  </a:lnTo>
                  <a:lnTo>
                    <a:pt x="0" y="4914"/>
                  </a:lnTo>
                  <a:lnTo>
                    <a:pt x="0" y="17030"/>
                  </a:lnTo>
                  <a:lnTo>
                    <a:pt x="4914" y="21945"/>
                  </a:lnTo>
                  <a:lnTo>
                    <a:pt x="17030" y="21945"/>
                  </a:lnTo>
                  <a:lnTo>
                    <a:pt x="21945" y="17030"/>
                  </a:lnTo>
                  <a:lnTo>
                    <a:pt x="21945" y="49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894670" y="1857692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5" y="10972"/>
                  </a:moveTo>
                  <a:lnTo>
                    <a:pt x="21945" y="17030"/>
                  </a:lnTo>
                  <a:lnTo>
                    <a:pt x="17030" y="21945"/>
                  </a:lnTo>
                  <a:lnTo>
                    <a:pt x="10972" y="21945"/>
                  </a:lnTo>
                  <a:lnTo>
                    <a:pt x="4914" y="21945"/>
                  </a:lnTo>
                  <a:lnTo>
                    <a:pt x="0" y="17030"/>
                  </a:lnTo>
                  <a:lnTo>
                    <a:pt x="0" y="10972"/>
                  </a:lnTo>
                  <a:lnTo>
                    <a:pt x="0" y="4914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30" y="0"/>
                  </a:lnTo>
                  <a:lnTo>
                    <a:pt x="21945" y="4914"/>
                  </a:lnTo>
                  <a:lnTo>
                    <a:pt x="21945" y="10972"/>
                  </a:lnTo>
                  <a:close/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905643" y="1868665"/>
              <a:ext cx="0" cy="102870"/>
            </a:xfrm>
            <a:custGeom>
              <a:avLst/>
              <a:gdLst/>
              <a:ahLst/>
              <a:cxnLst/>
              <a:rect l="l" t="t" r="r" b="b"/>
              <a:pathLst>
                <a:path h="102869">
                  <a:moveTo>
                    <a:pt x="0" y="0"/>
                  </a:moveTo>
                  <a:lnTo>
                    <a:pt x="0" y="102869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894670" y="226917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0" y="0"/>
                  </a:moveTo>
                  <a:lnTo>
                    <a:pt x="4914" y="0"/>
                  </a:lnTo>
                  <a:lnTo>
                    <a:pt x="0" y="4914"/>
                  </a:lnTo>
                  <a:lnTo>
                    <a:pt x="0" y="17028"/>
                  </a:lnTo>
                  <a:lnTo>
                    <a:pt x="4914" y="21946"/>
                  </a:lnTo>
                  <a:lnTo>
                    <a:pt x="17030" y="21946"/>
                  </a:lnTo>
                  <a:lnTo>
                    <a:pt x="21945" y="17028"/>
                  </a:lnTo>
                  <a:lnTo>
                    <a:pt x="21945" y="49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894670" y="226917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5" y="10971"/>
                  </a:moveTo>
                  <a:lnTo>
                    <a:pt x="21945" y="17028"/>
                  </a:lnTo>
                  <a:lnTo>
                    <a:pt x="17030" y="21946"/>
                  </a:lnTo>
                  <a:lnTo>
                    <a:pt x="10972" y="21946"/>
                  </a:lnTo>
                  <a:lnTo>
                    <a:pt x="4914" y="21946"/>
                  </a:lnTo>
                  <a:lnTo>
                    <a:pt x="0" y="17028"/>
                  </a:lnTo>
                  <a:lnTo>
                    <a:pt x="0" y="10971"/>
                  </a:lnTo>
                  <a:lnTo>
                    <a:pt x="0" y="4914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30" y="0"/>
                  </a:lnTo>
                  <a:lnTo>
                    <a:pt x="21945" y="4914"/>
                  </a:lnTo>
                  <a:lnTo>
                    <a:pt x="21945" y="10971"/>
                  </a:lnTo>
                  <a:close/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451186" y="1989365"/>
              <a:ext cx="454659" cy="290830"/>
            </a:xfrm>
            <a:custGeom>
              <a:avLst/>
              <a:gdLst/>
              <a:ahLst/>
              <a:cxnLst/>
              <a:rect l="l" t="t" r="r" b="b"/>
              <a:pathLst>
                <a:path w="454660" h="290830">
                  <a:moveTo>
                    <a:pt x="454456" y="187908"/>
                  </a:moveTo>
                  <a:lnTo>
                    <a:pt x="454456" y="290778"/>
                  </a:lnTo>
                </a:path>
                <a:path w="454660" h="290830">
                  <a:moveTo>
                    <a:pt x="0" y="0"/>
                  </a:moveTo>
                  <a:lnTo>
                    <a:pt x="50749" y="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425583" y="1868665"/>
              <a:ext cx="342900" cy="205740"/>
            </a:xfrm>
            <a:custGeom>
              <a:avLst/>
              <a:gdLst/>
              <a:ahLst/>
              <a:cxnLst/>
              <a:rect l="l" t="t" r="r" b="b"/>
              <a:pathLst>
                <a:path w="342900" h="205739">
                  <a:moveTo>
                    <a:pt x="0" y="0"/>
                  </a:moveTo>
                  <a:lnTo>
                    <a:pt x="0" y="205739"/>
                  </a:lnTo>
                  <a:lnTo>
                    <a:pt x="342899" y="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357003" y="1730133"/>
              <a:ext cx="480059" cy="276225"/>
            </a:xfrm>
            <a:custGeom>
              <a:avLst/>
              <a:gdLst/>
              <a:ahLst/>
              <a:cxnLst/>
              <a:rect l="l" t="t" r="r" b="b"/>
              <a:pathLst>
                <a:path w="480060" h="276225">
                  <a:moveTo>
                    <a:pt x="0" y="275691"/>
                  </a:moveTo>
                  <a:lnTo>
                    <a:pt x="68579" y="275691"/>
                  </a:lnTo>
                </a:path>
                <a:path w="480060" h="276225">
                  <a:moveTo>
                    <a:pt x="411479" y="138531"/>
                  </a:moveTo>
                  <a:lnTo>
                    <a:pt x="480059" y="138531"/>
                  </a:lnTo>
                </a:path>
                <a:path w="480060" h="276225">
                  <a:moveTo>
                    <a:pt x="94183" y="25145"/>
                  </a:moveTo>
                  <a:lnTo>
                    <a:pt x="144932" y="25145"/>
                  </a:lnTo>
                </a:path>
                <a:path w="480060" h="276225">
                  <a:moveTo>
                    <a:pt x="119329" y="50749"/>
                  </a:moveTo>
                  <a:lnTo>
                    <a:pt x="119329" y="0"/>
                  </a:lnTo>
                </a:path>
                <a:path w="480060" h="276225">
                  <a:moveTo>
                    <a:pt x="0" y="1371"/>
                  </a:moveTo>
                  <a:lnTo>
                    <a:pt x="68579" y="1371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425583" y="1662925"/>
              <a:ext cx="342900" cy="205740"/>
            </a:xfrm>
            <a:custGeom>
              <a:avLst/>
              <a:gdLst/>
              <a:ahLst/>
              <a:cxnLst/>
              <a:rect l="l" t="t" r="r" b="b"/>
              <a:pathLst>
                <a:path w="342900" h="205739">
                  <a:moveTo>
                    <a:pt x="0" y="205739"/>
                  </a:moveTo>
                  <a:lnTo>
                    <a:pt x="0" y="0"/>
                  </a:lnTo>
                  <a:lnTo>
                    <a:pt x="342899" y="205739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243160" y="1720532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0" y="0"/>
                  </a:moveTo>
                  <a:lnTo>
                    <a:pt x="4914" y="0"/>
                  </a:lnTo>
                  <a:lnTo>
                    <a:pt x="0" y="4914"/>
                  </a:lnTo>
                  <a:lnTo>
                    <a:pt x="0" y="17030"/>
                  </a:lnTo>
                  <a:lnTo>
                    <a:pt x="4914" y="21945"/>
                  </a:lnTo>
                  <a:lnTo>
                    <a:pt x="17030" y="21945"/>
                  </a:lnTo>
                  <a:lnTo>
                    <a:pt x="21945" y="17030"/>
                  </a:lnTo>
                  <a:lnTo>
                    <a:pt x="21945" y="49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243160" y="1720532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5" y="10972"/>
                  </a:moveTo>
                  <a:lnTo>
                    <a:pt x="21945" y="17030"/>
                  </a:lnTo>
                  <a:lnTo>
                    <a:pt x="17030" y="21945"/>
                  </a:lnTo>
                  <a:lnTo>
                    <a:pt x="10972" y="21945"/>
                  </a:lnTo>
                  <a:lnTo>
                    <a:pt x="4914" y="21945"/>
                  </a:lnTo>
                  <a:lnTo>
                    <a:pt x="0" y="17030"/>
                  </a:lnTo>
                  <a:lnTo>
                    <a:pt x="0" y="10972"/>
                  </a:lnTo>
                  <a:lnTo>
                    <a:pt x="0" y="4914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30" y="0"/>
                  </a:lnTo>
                  <a:lnTo>
                    <a:pt x="21945" y="4914"/>
                  </a:lnTo>
                  <a:lnTo>
                    <a:pt x="21945" y="10972"/>
                  </a:lnTo>
                  <a:close/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254133" y="1731505"/>
              <a:ext cx="102870" cy="274320"/>
            </a:xfrm>
            <a:custGeom>
              <a:avLst/>
              <a:gdLst/>
              <a:ahLst/>
              <a:cxnLst/>
              <a:rect l="l" t="t" r="r" b="b"/>
              <a:pathLst>
                <a:path w="102870" h="274319">
                  <a:moveTo>
                    <a:pt x="102869" y="0"/>
                  </a:moveTo>
                  <a:lnTo>
                    <a:pt x="0" y="0"/>
                  </a:lnTo>
                </a:path>
                <a:path w="102870" h="274319">
                  <a:moveTo>
                    <a:pt x="102869" y="274319"/>
                  </a:moveTo>
                  <a:lnTo>
                    <a:pt x="34289" y="274319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997540" y="1857692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0" y="0"/>
                  </a:moveTo>
                  <a:lnTo>
                    <a:pt x="4914" y="0"/>
                  </a:lnTo>
                  <a:lnTo>
                    <a:pt x="0" y="4914"/>
                  </a:lnTo>
                  <a:lnTo>
                    <a:pt x="0" y="17030"/>
                  </a:lnTo>
                  <a:lnTo>
                    <a:pt x="4914" y="21945"/>
                  </a:lnTo>
                  <a:lnTo>
                    <a:pt x="17030" y="21945"/>
                  </a:lnTo>
                  <a:lnTo>
                    <a:pt x="21945" y="17030"/>
                  </a:lnTo>
                  <a:lnTo>
                    <a:pt x="21945" y="49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997540" y="1857692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5" y="10972"/>
                  </a:moveTo>
                  <a:lnTo>
                    <a:pt x="21945" y="17030"/>
                  </a:lnTo>
                  <a:lnTo>
                    <a:pt x="17030" y="21945"/>
                  </a:lnTo>
                  <a:lnTo>
                    <a:pt x="10972" y="21945"/>
                  </a:lnTo>
                  <a:lnTo>
                    <a:pt x="4914" y="21945"/>
                  </a:lnTo>
                  <a:lnTo>
                    <a:pt x="0" y="17030"/>
                  </a:lnTo>
                  <a:lnTo>
                    <a:pt x="0" y="10972"/>
                  </a:lnTo>
                  <a:lnTo>
                    <a:pt x="0" y="4914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30" y="0"/>
                  </a:lnTo>
                  <a:lnTo>
                    <a:pt x="21945" y="4914"/>
                  </a:lnTo>
                  <a:lnTo>
                    <a:pt x="21945" y="10972"/>
                  </a:lnTo>
                  <a:close/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288423" y="1868665"/>
              <a:ext cx="720090" cy="862330"/>
            </a:xfrm>
            <a:custGeom>
              <a:avLst/>
              <a:gdLst/>
              <a:ahLst/>
              <a:cxnLst/>
              <a:rect l="l" t="t" r="r" b="b"/>
              <a:pathLst>
                <a:path w="720089" h="862330">
                  <a:moveTo>
                    <a:pt x="548639" y="0"/>
                  </a:moveTo>
                  <a:lnTo>
                    <a:pt x="720089" y="0"/>
                  </a:lnTo>
                </a:path>
                <a:path w="720089" h="862330">
                  <a:moveTo>
                    <a:pt x="617219" y="691284"/>
                  </a:moveTo>
                  <a:lnTo>
                    <a:pt x="591159" y="678483"/>
                  </a:lnTo>
                  <a:lnTo>
                    <a:pt x="642823" y="652881"/>
                  </a:lnTo>
                  <a:lnTo>
                    <a:pt x="591159" y="627276"/>
                  </a:lnTo>
                  <a:lnTo>
                    <a:pt x="642823" y="601217"/>
                  </a:lnTo>
                  <a:lnTo>
                    <a:pt x="591159" y="575613"/>
                  </a:lnTo>
                  <a:lnTo>
                    <a:pt x="642823" y="550011"/>
                  </a:lnTo>
                  <a:lnTo>
                    <a:pt x="617219" y="537209"/>
                  </a:lnTo>
                </a:path>
                <a:path w="720089" h="862330">
                  <a:moveTo>
                    <a:pt x="617219" y="720089"/>
                  </a:moveTo>
                  <a:lnTo>
                    <a:pt x="617219" y="692199"/>
                  </a:lnTo>
                </a:path>
                <a:path w="720089" h="862330">
                  <a:moveTo>
                    <a:pt x="617219" y="514349"/>
                  </a:moveTo>
                  <a:lnTo>
                    <a:pt x="617219" y="536751"/>
                  </a:lnTo>
                </a:path>
                <a:path w="720089" h="862330">
                  <a:moveTo>
                    <a:pt x="617219" y="411479"/>
                  </a:moveTo>
                  <a:lnTo>
                    <a:pt x="617219" y="514349"/>
                  </a:lnTo>
                </a:path>
                <a:path w="720089" h="862330">
                  <a:moveTo>
                    <a:pt x="601217" y="861821"/>
                  </a:moveTo>
                  <a:lnTo>
                    <a:pt x="635507" y="861821"/>
                  </a:lnTo>
                </a:path>
                <a:path w="720089" h="862330">
                  <a:moveTo>
                    <a:pt x="565099" y="822959"/>
                  </a:moveTo>
                  <a:lnTo>
                    <a:pt x="668883" y="822959"/>
                  </a:lnTo>
                </a:path>
                <a:path w="720089" h="862330">
                  <a:moveTo>
                    <a:pt x="582929" y="842619"/>
                  </a:moveTo>
                  <a:lnTo>
                    <a:pt x="651509" y="842619"/>
                  </a:lnTo>
                </a:path>
                <a:path w="720089" h="862330">
                  <a:moveTo>
                    <a:pt x="617219" y="720089"/>
                  </a:moveTo>
                  <a:lnTo>
                    <a:pt x="617219" y="822959"/>
                  </a:lnTo>
                </a:path>
                <a:path w="720089" h="862330">
                  <a:moveTo>
                    <a:pt x="0" y="137159"/>
                  </a:moveTo>
                  <a:lnTo>
                    <a:pt x="0" y="411479"/>
                  </a:lnTo>
                  <a:lnTo>
                    <a:pt x="617219" y="411479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/>
          <p:nvPr/>
        </p:nvSpPr>
        <p:spPr>
          <a:xfrm>
            <a:off x="2774073" y="1491475"/>
            <a:ext cx="0" cy="1337310"/>
          </a:xfrm>
          <a:custGeom>
            <a:avLst/>
            <a:gdLst/>
            <a:ahLst/>
            <a:cxnLst/>
            <a:rect l="l" t="t" r="r" b="b"/>
            <a:pathLst>
              <a:path h="1337310">
                <a:moveTo>
                  <a:pt x="0" y="0"/>
                </a:moveTo>
                <a:lnTo>
                  <a:pt x="0" y="1337309"/>
                </a:lnTo>
              </a:path>
            </a:pathLst>
          </a:custGeom>
          <a:ln w="3428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3922560" y="2403421"/>
            <a:ext cx="165735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00" spc="5" dirty="0">
                <a:latin typeface="LM Sans 12"/>
                <a:cs typeface="LM Sans 12"/>
              </a:rPr>
              <a:t>R</a:t>
            </a:r>
            <a:r>
              <a:rPr sz="675" spc="7" baseline="-12345" dirty="0">
                <a:latin typeface="LM Sans 8"/>
                <a:cs typeface="LM Sans 8"/>
              </a:rPr>
              <a:t>1</a:t>
            </a:r>
            <a:endParaRPr sz="675" baseline="-12345">
              <a:latin typeface="LM Sans 8"/>
              <a:cs typeface="LM Sans 8"/>
            </a:endParaRPr>
          </a:p>
        </p:txBody>
      </p:sp>
      <p:sp>
        <p:nvSpPr>
          <p:cNvPr id="98" name="object 9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spc="-5" dirty="0"/>
              <a:t>M.</a:t>
            </a:r>
            <a:r>
              <a:rPr spc="-80" dirty="0"/>
              <a:t> </a:t>
            </a:r>
            <a:r>
              <a:rPr spc="-5" dirty="0"/>
              <a:t>B.</a:t>
            </a:r>
            <a:r>
              <a:rPr spc="-75" dirty="0"/>
              <a:t> </a:t>
            </a:r>
            <a:r>
              <a:rPr spc="-5" dirty="0"/>
              <a:t>Patil,</a:t>
            </a:r>
            <a:r>
              <a:rPr spc="-65" dirty="0"/>
              <a:t> </a:t>
            </a:r>
            <a:r>
              <a:rPr dirty="0"/>
              <a:t>IIT</a:t>
            </a:r>
            <a:r>
              <a:rPr spc="-80" dirty="0"/>
              <a:t> </a:t>
            </a:r>
            <a:r>
              <a:rPr spc="-5" dirty="0"/>
              <a:t>Bombay</a:t>
            </a:r>
          </a:p>
        </p:txBody>
      </p:sp>
      <p:sp>
        <p:nvSpPr>
          <p:cNvPr id="95" name="object 95"/>
          <p:cNvSpPr txBox="1"/>
          <p:nvPr/>
        </p:nvSpPr>
        <p:spPr>
          <a:xfrm>
            <a:off x="3922560" y="1997427"/>
            <a:ext cx="165735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00" spc="5" dirty="0">
                <a:latin typeface="LM Sans 12"/>
                <a:cs typeface="LM Sans 12"/>
              </a:rPr>
              <a:t>R</a:t>
            </a:r>
            <a:r>
              <a:rPr sz="675" spc="7" baseline="-12345" dirty="0">
                <a:latin typeface="LM Sans 8"/>
                <a:cs typeface="LM Sans 8"/>
              </a:rPr>
              <a:t>2</a:t>
            </a:r>
            <a:endParaRPr sz="675" baseline="-12345">
              <a:latin typeface="LM Sans 8"/>
              <a:cs typeface="LM Sans 8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108745" y="1660016"/>
            <a:ext cx="15113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00" spc="5" dirty="0">
                <a:latin typeface="LM Sans 12"/>
                <a:cs typeface="LM Sans 12"/>
              </a:rPr>
              <a:t>V</a:t>
            </a:r>
            <a:r>
              <a:rPr sz="675" spc="7" baseline="-12345" dirty="0">
                <a:latin typeface="LM Sans 8"/>
                <a:cs typeface="LM Sans 8"/>
              </a:rPr>
              <a:t>i</a:t>
            </a:r>
            <a:endParaRPr sz="675" baseline="-12345">
              <a:latin typeface="LM Sans 8"/>
              <a:cs typeface="LM Sans 8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007601" y="1792604"/>
            <a:ext cx="167005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00" spc="10" dirty="0">
                <a:latin typeface="LM Sans 12"/>
                <a:cs typeface="LM Sans 12"/>
              </a:rPr>
              <a:t>V</a:t>
            </a:r>
            <a:r>
              <a:rPr sz="675" spc="15" baseline="-12345" dirty="0">
                <a:latin typeface="LM Sans 8"/>
                <a:cs typeface="LM Sans 8"/>
              </a:rPr>
              <a:t>o</a:t>
            </a:r>
            <a:endParaRPr sz="675" baseline="-12345">
              <a:latin typeface="LM Sans 8"/>
              <a:cs typeface="LM Sans 8"/>
            </a:endParaRPr>
          </a:p>
        </p:txBody>
      </p:sp>
    </p:spTree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450" y="6685"/>
            <a:ext cx="12401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Non-inverting</a:t>
            </a:r>
            <a:r>
              <a:rPr spc="-40" dirty="0"/>
              <a:t> </a:t>
            </a:r>
            <a:r>
              <a:rPr spc="-5" dirty="0"/>
              <a:t>amplifier</a:t>
            </a:r>
          </a:p>
        </p:txBody>
      </p:sp>
      <p:sp>
        <p:nvSpPr>
          <p:cNvPr id="55" name="object 5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spc="-5" dirty="0"/>
              <a:t>M.</a:t>
            </a:r>
            <a:r>
              <a:rPr spc="-80" dirty="0"/>
              <a:t> </a:t>
            </a:r>
            <a:r>
              <a:rPr spc="-5" dirty="0"/>
              <a:t>B.</a:t>
            </a:r>
            <a:r>
              <a:rPr spc="-75" dirty="0"/>
              <a:t> </a:t>
            </a:r>
            <a:r>
              <a:rPr spc="-5" dirty="0"/>
              <a:t>Patil,</a:t>
            </a:r>
            <a:r>
              <a:rPr spc="-65" dirty="0"/>
              <a:t> </a:t>
            </a:r>
            <a:r>
              <a:rPr dirty="0"/>
              <a:t>IIT</a:t>
            </a:r>
            <a:r>
              <a:rPr spc="-80" dirty="0"/>
              <a:t> </a:t>
            </a:r>
            <a:r>
              <a:rPr spc="-5" dirty="0"/>
              <a:t>Bombay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9A6EEE3E-280C-40B7-927C-7EFF1F1C1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080"/>
            <a:ext cx="5765800" cy="294269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06A221-635C-431E-B055-17154C2B486A}"/>
              </a:ext>
            </a:extLst>
          </p:cNvPr>
          <p:cNvSpPr/>
          <p:nvPr/>
        </p:nvSpPr>
        <p:spPr>
          <a:xfrm>
            <a:off x="2119504" y="1871637"/>
            <a:ext cx="3646296" cy="1140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2420">
              <a:defRPr/>
            </a:pPr>
            <a:r>
              <a:rPr lang="en-US" altLang="en-US" sz="1135" kern="0" dirty="0" err="1">
                <a:solidFill>
                  <a:prstClr val="black"/>
                </a:solidFill>
              </a:rPr>
              <a:t>Fungsi</a:t>
            </a:r>
            <a:r>
              <a:rPr lang="en-US" altLang="en-US" sz="1135" kern="0" dirty="0">
                <a:solidFill>
                  <a:prstClr val="black"/>
                </a:solidFill>
              </a:rPr>
              <a:t> </a:t>
            </a:r>
            <a:r>
              <a:rPr lang="en-US" altLang="en-US" sz="1135" kern="0" dirty="0" err="1">
                <a:solidFill>
                  <a:prstClr val="black"/>
                </a:solidFill>
              </a:rPr>
              <a:t>dari</a:t>
            </a:r>
            <a:r>
              <a:rPr lang="en-US" altLang="en-US" sz="1135" kern="0" dirty="0">
                <a:solidFill>
                  <a:prstClr val="black"/>
                </a:solidFill>
              </a:rPr>
              <a:t> Op-amp : </a:t>
            </a:r>
          </a:p>
          <a:p>
            <a:pPr marL="216210" indent="-216210" algn="just" defTabSz="432420">
              <a:buFont typeface="Arial" panose="020B0604020202020204" pitchFamily="34" charset="0"/>
              <a:buChar char="•"/>
            </a:pPr>
            <a:r>
              <a:rPr lang="en-US" altLang="en-US" sz="1135" kern="0" dirty="0">
                <a:solidFill>
                  <a:prstClr val="black"/>
                </a:solidFill>
              </a:rPr>
              <a:t>Amplifier </a:t>
            </a:r>
            <a:r>
              <a:rPr lang="en-US" altLang="en-US" sz="1135" kern="0" dirty="0" err="1">
                <a:solidFill>
                  <a:prstClr val="black"/>
                </a:solidFill>
              </a:rPr>
              <a:t>atau</a:t>
            </a:r>
            <a:r>
              <a:rPr lang="en-US" altLang="en-US" sz="1135" kern="0" dirty="0">
                <a:solidFill>
                  <a:prstClr val="black"/>
                </a:solidFill>
              </a:rPr>
              <a:t> </a:t>
            </a:r>
            <a:r>
              <a:rPr lang="en-US" altLang="en-US" sz="1135" kern="0" dirty="0" err="1">
                <a:solidFill>
                  <a:prstClr val="black"/>
                </a:solidFill>
              </a:rPr>
              <a:t>penguat</a:t>
            </a:r>
            <a:r>
              <a:rPr lang="en-US" altLang="en-US" sz="1135" kern="0" dirty="0">
                <a:solidFill>
                  <a:prstClr val="black"/>
                </a:solidFill>
              </a:rPr>
              <a:t> </a:t>
            </a:r>
            <a:r>
              <a:rPr lang="en-US" altLang="en-US" sz="1135" kern="0" dirty="0" err="1">
                <a:solidFill>
                  <a:prstClr val="black"/>
                </a:solidFill>
              </a:rPr>
              <a:t>biasa</a:t>
            </a:r>
            <a:r>
              <a:rPr lang="en-US" altLang="en-US" sz="1135" kern="0" dirty="0">
                <a:solidFill>
                  <a:prstClr val="black"/>
                </a:solidFill>
              </a:rPr>
              <a:t> (non-Inverting Amplifier), Inverting Amplifier, </a:t>
            </a:r>
          </a:p>
          <a:p>
            <a:pPr marL="216210" indent="-216210" algn="just" defTabSz="432420">
              <a:buFont typeface="Arial" panose="020B0604020202020204" pitchFamily="34" charset="0"/>
              <a:buChar char="•"/>
              <a:defRPr/>
            </a:pPr>
            <a:r>
              <a:rPr lang="en-US" altLang="en-US" sz="1135" kern="0" dirty="0" err="1">
                <a:solidFill>
                  <a:prstClr val="black"/>
                </a:solidFill>
              </a:rPr>
              <a:t>Komputer</a:t>
            </a:r>
            <a:r>
              <a:rPr lang="en-US" altLang="en-US" sz="1135" kern="0" dirty="0">
                <a:solidFill>
                  <a:prstClr val="black"/>
                </a:solidFill>
              </a:rPr>
              <a:t> analog (</a:t>
            </a:r>
            <a:r>
              <a:rPr lang="en-US" altLang="en-US" sz="1135" kern="0" dirty="0" err="1">
                <a:solidFill>
                  <a:prstClr val="black"/>
                </a:solidFill>
              </a:rPr>
              <a:t>operasi</a:t>
            </a:r>
            <a:r>
              <a:rPr lang="en-US" altLang="en-US" sz="1135" kern="0" dirty="0">
                <a:solidFill>
                  <a:prstClr val="black"/>
                </a:solidFill>
              </a:rPr>
              <a:t> </a:t>
            </a:r>
            <a:r>
              <a:rPr lang="en-US" altLang="en-US" sz="1135" kern="0" dirty="0" err="1">
                <a:solidFill>
                  <a:prstClr val="black"/>
                </a:solidFill>
              </a:rPr>
              <a:t>jumlah</a:t>
            </a:r>
            <a:r>
              <a:rPr lang="en-US" altLang="en-US" sz="1135" kern="0" dirty="0">
                <a:solidFill>
                  <a:prstClr val="black"/>
                </a:solidFill>
              </a:rPr>
              <a:t>, </a:t>
            </a:r>
            <a:r>
              <a:rPr lang="en-US" altLang="en-US" sz="1135" kern="0" dirty="0" err="1">
                <a:solidFill>
                  <a:prstClr val="black"/>
                </a:solidFill>
              </a:rPr>
              <a:t>kurang</a:t>
            </a:r>
            <a:r>
              <a:rPr lang="en-US" altLang="en-US" sz="1135" kern="0" dirty="0">
                <a:solidFill>
                  <a:prstClr val="black"/>
                </a:solidFill>
              </a:rPr>
              <a:t>, </a:t>
            </a:r>
            <a:r>
              <a:rPr lang="en-US" altLang="en-US" sz="1135" kern="0" dirty="0" err="1">
                <a:solidFill>
                  <a:prstClr val="black"/>
                </a:solidFill>
              </a:rPr>
              <a:t>integrasi</a:t>
            </a:r>
            <a:r>
              <a:rPr lang="en-US" altLang="en-US" sz="1135" kern="0" dirty="0">
                <a:solidFill>
                  <a:prstClr val="black"/>
                </a:solidFill>
              </a:rPr>
              <a:t>, dan </a:t>
            </a:r>
            <a:r>
              <a:rPr lang="en-US" altLang="en-US" sz="1135" kern="0" dirty="0" err="1">
                <a:solidFill>
                  <a:prstClr val="black"/>
                </a:solidFill>
              </a:rPr>
              <a:t>diferensiasi</a:t>
            </a:r>
            <a:r>
              <a:rPr lang="en-US" altLang="en-US" sz="1135" kern="0" dirty="0">
                <a:solidFill>
                  <a:prstClr val="black"/>
                </a:solidFill>
              </a:rPr>
              <a:t>), </a:t>
            </a:r>
          </a:p>
          <a:p>
            <a:pPr marL="216210" indent="-216210" algn="just" defTabSz="432420">
              <a:buFont typeface="Arial" panose="020B0604020202020204" pitchFamily="34" charset="0"/>
              <a:buChar char="•"/>
              <a:defRPr/>
            </a:pPr>
            <a:r>
              <a:rPr lang="en-US" altLang="en-US" sz="1135" kern="0" dirty="0" err="1">
                <a:solidFill>
                  <a:prstClr val="black"/>
                </a:solidFill>
              </a:rPr>
              <a:t>Pengubah</a:t>
            </a:r>
            <a:r>
              <a:rPr lang="en-US" altLang="en-US" sz="1135" kern="0" dirty="0">
                <a:solidFill>
                  <a:prstClr val="black"/>
                </a:solidFill>
              </a:rPr>
              <a:t> </a:t>
            </a:r>
            <a:r>
              <a:rPr lang="en-US" altLang="en-US" sz="1135" kern="0" dirty="0" err="1">
                <a:solidFill>
                  <a:prstClr val="black"/>
                </a:solidFill>
              </a:rPr>
              <a:t>tegangan</a:t>
            </a:r>
            <a:r>
              <a:rPr lang="en-US" altLang="en-US" sz="1135" kern="0" dirty="0">
                <a:solidFill>
                  <a:prstClr val="black"/>
                </a:solidFill>
              </a:rPr>
              <a:t>, </a:t>
            </a:r>
            <a:r>
              <a:rPr lang="en-US" altLang="en-US" sz="1135" kern="0" dirty="0" err="1">
                <a:solidFill>
                  <a:prstClr val="black"/>
                </a:solidFill>
              </a:rPr>
              <a:t>osilator</a:t>
            </a:r>
            <a:r>
              <a:rPr lang="en-US" altLang="en-US" sz="1135" kern="0" dirty="0">
                <a:solidFill>
                  <a:prstClr val="black"/>
                </a:solidFill>
              </a:rPr>
              <a:t>, filter </a:t>
            </a:r>
            <a:r>
              <a:rPr lang="en-US" altLang="en-US" sz="1135" kern="0" dirty="0" err="1">
                <a:solidFill>
                  <a:prstClr val="black"/>
                </a:solidFill>
              </a:rPr>
              <a:t>dll</a:t>
            </a:r>
            <a:r>
              <a:rPr lang="en-US" altLang="en-US" sz="1135" kern="0" dirty="0">
                <a:solidFill>
                  <a:prstClr val="black"/>
                </a:solidFill>
              </a:rPr>
              <a:t>. </a:t>
            </a:r>
            <a:endParaRPr lang="en-AU" sz="1135" kern="0" dirty="0">
              <a:solidFill>
                <a:sysClr val="windowText" lastClr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7B02B4-5154-4A1B-980B-916A235D1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03" y="1125360"/>
            <a:ext cx="1351359" cy="12027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5E5F15-DB88-490A-8414-57F81135E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662" y="179789"/>
            <a:ext cx="3454014" cy="15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00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319CF0-5C0F-4AA5-BE9A-1B08DB2B5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943" y="126921"/>
            <a:ext cx="3891915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244" tIns="21622" rIns="43244" bIns="21622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32420">
              <a:defRPr/>
            </a:pPr>
            <a:r>
              <a:rPr lang="en-US" altLang="en-US" sz="2081" dirty="0" err="1">
                <a:solidFill>
                  <a:sysClr val="windowText" lastClr="000000"/>
                </a:solidFill>
                <a:latin typeface="Calibri"/>
              </a:rPr>
              <a:t>Simbol</a:t>
            </a:r>
            <a:r>
              <a:rPr lang="en-US" altLang="en-US" sz="2081" dirty="0">
                <a:solidFill>
                  <a:sysClr val="windowText" lastClr="000000"/>
                </a:solidFill>
                <a:latin typeface="Calibri"/>
              </a:rPr>
              <a:t> Op Amp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DB0ADB7-04E5-4053-9977-7D158B3412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5975" y="974398"/>
                <a:ext cx="2463728" cy="2090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3244" tIns="21622" rIns="43244" bIns="21622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62157" indent="-162157" defTabSz="432420">
                  <a:buNone/>
                  <a:defRPr/>
                </a:pPr>
                <a:r>
                  <a:rPr lang="en-US" altLang="en-US" sz="1324" dirty="0">
                    <a:solidFill>
                      <a:sysClr val="windowText" lastClr="000000"/>
                    </a:solidFill>
                    <a:latin typeface="Calibri"/>
                  </a:rPr>
                  <a:t>	</a:t>
                </a:r>
                <a:r>
                  <a:rPr lang="id-ID" altLang="en-US" sz="1324" dirty="0">
                    <a:solidFill>
                      <a:sysClr val="windowText" lastClr="000000"/>
                    </a:solidFill>
                    <a:latin typeface="Calibri"/>
                  </a:rPr>
                  <a:t>Ada 2 aturan penting dalam melakukan analisis rangkaian Op-Amp :</a:t>
                </a:r>
              </a:p>
              <a:p>
                <a:pPr marL="162157" indent="-162157" defTabSz="432420">
                  <a:defRPr/>
                </a:pPr>
                <a:r>
                  <a:rPr lang="id-ID" altLang="en-US" sz="1324" dirty="0">
                    <a:solidFill>
                      <a:sysClr val="windowText" lastClr="000000"/>
                    </a:solidFill>
                    <a:latin typeface="Calibri"/>
                  </a:rPr>
                  <a:t>Perbedaan tegangan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altLang="en-US" sz="1324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324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altLang="en-US" sz="1324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d-ID" altLang="en-US" sz="1324" dirty="0">
                    <a:solidFill>
                      <a:sysClr val="windowText" lastClr="000000"/>
                    </a:solidFill>
                    <a:latin typeface="Calibri"/>
                  </a:rPr>
                  <a:t>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altLang="en-US" sz="1324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324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altLang="en-US" sz="1324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altLang="en-US" sz="1324" dirty="0">
                    <a:solidFill>
                      <a:sysClr val="windowText" lastClr="000000"/>
                    </a:solidFill>
                    <a:latin typeface="Calibri"/>
                  </a:rPr>
                  <a:t> adalah nol</a:t>
                </a:r>
                <a:endParaRPr lang="id-ID" altLang="en-US" sz="1324" dirty="0">
                  <a:solidFill>
                    <a:sysClr val="windowText" lastClr="000000"/>
                  </a:solidFill>
                  <a:latin typeface="Calibri"/>
                </a:endParaRPr>
              </a:p>
              <a:p>
                <a:pPr marL="162157" indent="-162157" defTabSz="432420">
                  <a:defRPr/>
                </a:pPr>
                <a:r>
                  <a:rPr lang="id-ID" altLang="en-US" sz="1324" dirty="0">
                    <a:solidFill>
                      <a:sysClr val="windowText" lastClr="000000"/>
                    </a:solidFill>
                    <a:latin typeface="Calibri"/>
                  </a:rPr>
                  <a:t>Arus input Op-Amp adalah nol</a:t>
                </a:r>
                <a:r>
                  <a:rPr lang="en-AU" altLang="en-US" sz="1324" dirty="0">
                    <a:solidFill>
                      <a:sysClr val="windowText" lastClr="000000"/>
                    </a:solidFill>
                    <a:latin typeface="Calibri"/>
                  </a:rPr>
                  <a:t> (</a:t>
                </a:r>
                <a:r>
                  <a:rPr lang="en-AU" altLang="en-US" sz="1324" dirty="0" err="1">
                    <a:solidFill>
                      <a:sysClr val="windowText" lastClr="000000"/>
                    </a:solidFill>
                    <a:latin typeface="Calibri"/>
                  </a:rPr>
                  <a:t>impedansi</a:t>
                </a:r>
                <a:r>
                  <a:rPr lang="en-AU" altLang="en-US" sz="1324" dirty="0">
                    <a:solidFill>
                      <a:sysClr val="windowText" lastClr="000000"/>
                    </a:solidFill>
                    <a:latin typeface="Calibri"/>
                  </a:rPr>
                  <a:t> input </a:t>
                </a:r>
                <a:r>
                  <a:rPr lang="en-AU" altLang="en-US" sz="1324" dirty="0" err="1">
                    <a:solidFill>
                      <a:sysClr val="windowText" lastClr="000000"/>
                    </a:solidFill>
                    <a:latin typeface="Calibri"/>
                  </a:rPr>
                  <a:t>tinggi</a:t>
                </a:r>
                <a:r>
                  <a:rPr lang="en-AU" altLang="en-US" sz="1324" dirty="0">
                    <a:solidFill>
                      <a:sysClr val="windowText" lastClr="000000"/>
                    </a:solidFill>
                    <a:latin typeface="Calibri"/>
                  </a:rPr>
                  <a:t>)</a:t>
                </a:r>
                <a:r>
                  <a:rPr lang="en-US" altLang="en-US" sz="1324" dirty="0">
                    <a:solidFill>
                      <a:sysClr val="windowText" lastClr="000000"/>
                    </a:solidFill>
                    <a:latin typeface="Calibri"/>
                  </a:rPr>
                  <a:t> 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DB0ADB7-04E5-4053-9977-7D158B341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5975" y="974398"/>
                <a:ext cx="2463728" cy="2090103"/>
              </a:xfrm>
              <a:prstGeom prst="rect">
                <a:avLst/>
              </a:prstGeom>
              <a:blipFill>
                <a:blip r:embed="rId2"/>
                <a:stretch>
                  <a:fillRect l="-2228" t="-17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6" descr="sedr42021_0203">
            <a:extLst>
              <a:ext uri="{FF2B5EF4-FFF2-40B4-BE49-F238E27FC236}">
                <a16:creationId xmlns:a16="http://schemas.microsoft.com/office/drawing/2014/main" id="{4B9C43F4-75C6-458C-98D3-BC01E8F58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51" y="852651"/>
            <a:ext cx="2090103" cy="135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957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C913AE-80E2-4D1B-84E2-BEFAB1552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97" y="794"/>
            <a:ext cx="3915318" cy="286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0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0BBB699-9CCC-4595-9CCE-4D1DCC9EE2B7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688693" y="104899"/>
            <a:ext cx="3855879" cy="468471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32420">
              <a:defRPr/>
            </a:pPr>
            <a:r>
              <a:rPr lang="en-US" sz="2081" dirty="0" err="1">
                <a:solidFill>
                  <a:srgbClr val="775F55"/>
                </a:solidFill>
                <a:latin typeface="Tw Cen MT"/>
              </a:rPr>
              <a:t>Karakteristik</a:t>
            </a:r>
            <a:endParaRPr lang="en-US" sz="2081" dirty="0">
              <a:solidFill>
                <a:srgbClr val="775F55"/>
              </a:solidFill>
              <a:latin typeface="Tw Cen MT"/>
            </a:endParaRPr>
          </a:p>
        </p:txBody>
      </p:sp>
      <p:graphicFrame>
        <p:nvGraphicFramePr>
          <p:cNvPr id="3" name="Group 72">
            <a:extLst>
              <a:ext uri="{FF2B5EF4-FFF2-40B4-BE49-F238E27FC236}">
                <a16:creationId xmlns:a16="http://schemas.microsoft.com/office/drawing/2014/main" id="{0648D387-1A81-4D3B-833F-8E1EF3D74D36}"/>
              </a:ext>
            </a:extLst>
          </p:cNvPr>
          <p:cNvGraphicFramePr>
            <a:graphicFrameLocks/>
          </p:cNvGraphicFramePr>
          <p:nvPr/>
        </p:nvGraphicFramePr>
        <p:xfrm>
          <a:off x="760765" y="693491"/>
          <a:ext cx="4140165" cy="1512200"/>
        </p:xfrm>
        <a:graphic>
          <a:graphicData uri="http://schemas.openxmlformats.org/drawingml/2006/table">
            <a:tbl>
              <a:tblPr/>
              <a:tblGrid>
                <a:gridCol w="1434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68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64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Parameter</a:t>
                      </a:r>
                    </a:p>
                  </a:txBody>
                  <a:tcPr marL="43244" marR="43244" marT="21622" marB="21622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Ideal</a:t>
                      </a:r>
                    </a:p>
                  </a:txBody>
                  <a:tcPr marL="43244" marR="43244" marT="21622" marB="216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LM741</a:t>
                      </a:r>
                    </a:p>
                  </a:txBody>
                  <a:tcPr marL="43244" marR="43244" marT="21622" marB="216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LF347</a:t>
                      </a:r>
                    </a:p>
                  </a:txBody>
                  <a:tcPr marL="43244" marR="43244" marT="21622" marB="216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LM318</a:t>
                      </a:r>
                    </a:p>
                  </a:txBody>
                  <a:tcPr marL="43244" marR="43244" marT="21622" marB="216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4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Open-loop Gain (A</a:t>
                      </a:r>
                      <a:r>
                        <a:rPr kumimoji="0" lang="en-US" sz="9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OL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)</a:t>
                      </a:r>
                    </a:p>
                  </a:txBody>
                  <a:tcPr marL="43244" marR="43244" marT="21622" marB="21622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∞</a:t>
                      </a:r>
                    </a:p>
                  </a:txBody>
                  <a:tcPr marL="43244" marR="43244" marT="21622" marB="216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2 . 10</a:t>
                      </a:r>
                      <a:r>
                        <a:rPr kumimoji="0" lang="en-US" sz="9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5</a:t>
                      </a:r>
                    </a:p>
                  </a:txBody>
                  <a:tcPr marL="43244" marR="43244" marT="21622" marB="216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10</a:t>
                      </a:r>
                      <a:r>
                        <a:rPr kumimoji="0" lang="en-US" sz="9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5</a:t>
                      </a:r>
                    </a:p>
                  </a:txBody>
                  <a:tcPr marL="43244" marR="43244" marT="21622" marB="216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2 . 10</a:t>
                      </a:r>
                      <a:r>
                        <a:rPr kumimoji="0" lang="en-US" sz="9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5</a:t>
                      </a:r>
                    </a:p>
                  </a:txBody>
                  <a:tcPr marL="43244" marR="43244" marT="21622" marB="216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8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Input Resistance (R</a:t>
                      </a:r>
                      <a:r>
                        <a:rPr kumimoji="0" lang="en-US" sz="9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in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)</a:t>
                      </a:r>
                    </a:p>
                  </a:txBody>
                  <a:tcPr marL="43244" marR="43244" marT="21622" marB="21622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∞ </a:t>
                      </a:r>
                      <a:r>
                        <a:rPr kumimoji="0" lang="el-G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Ω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43244" marR="43244" marT="21622" marB="216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2 M </a:t>
                      </a:r>
                      <a:r>
                        <a:rPr kumimoji="0" lang="el-G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Ω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43244" marR="43244" marT="21622" marB="216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10</a:t>
                      </a:r>
                      <a:r>
                        <a:rPr kumimoji="0" lang="en-US" sz="9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12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 </a:t>
                      </a:r>
                      <a:r>
                        <a:rPr kumimoji="0" lang="el-G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Ω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43244" marR="43244" marT="21622" marB="216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3 M </a:t>
                      </a:r>
                      <a:r>
                        <a:rPr kumimoji="0" lang="el-G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Ω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43244" marR="43244" marT="21622" marB="216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4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Output Resistance (R</a:t>
                      </a:r>
                      <a:r>
                        <a:rPr kumimoji="0" lang="en-US" sz="9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o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)</a:t>
                      </a:r>
                    </a:p>
                  </a:txBody>
                  <a:tcPr marL="43244" marR="43244" marT="21622" marB="21622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0 </a:t>
                      </a:r>
                      <a:r>
                        <a:rPr kumimoji="0" lang="el-G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Ω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43244" marR="43244" marT="21622" marB="216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75 </a:t>
                      </a:r>
                      <a:r>
                        <a:rPr kumimoji="0" lang="el-G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Ω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43244" marR="43244" marT="21622" marB="216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75 </a:t>
                      </a:r>
                      <a:r>
                        <a:rPr kumimoji="0" lang="el-G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Ω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43244" marR="43244" marT="21622" marB="216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75 </a:t>
                      </a:r>
                      <a:r>
                        <a:rPr kumimoji="0" lang="el-G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Ω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43244" marR="43244" marT="21622" marB="216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4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Gain Bandwidth Product</a:t>
                      </a:r>
                    </a:p>
                  </a:txBody>
                  <a:tcPr marL="43244" marR="43244" marT="21622" marB="21622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∞ Hz</a:t>
                      </a:r>
                    </a:p>
                  </a:txBody>
                  <a:tcPr marL="43244" marR="43244" marT="21622" marB="216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1 MHz</a:t>
                      </a:r>
                    </a:p>
                  </a:txBody>
                  <a:tcPr marL="43244" marR="43244" marT="21622" marB="216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4 MHz</a:t>
                      </a:r>
                    </a:p>
                  </a:txBody>
                  <a:tcPr marL="43244" marR="43244" marT="21622" marB="216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15 MHz</a:t>
                      </a:r>
                    </a:p>
                  </a:txBody>
                  <a:tcPr marL="43244" marR="43244" marT="21622" marB="216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4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CMRR</a:t>
                      </a:r>
                    </a:p>
                  </a:txBody>
                  <a:tcPr marL="43244" marR="43244" marT="21622" marB="21622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∞</a:t>
                      </a:r>
                    </a:p>
                  </a:txBody>
                  <a:tcPr marL="43244" marR="43244" marT="21622" marB="216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90 dB</a:t>
                      </a:r>
                    </a:p>
                  </a:txBody>
                  <a:tcPr marL="43244" marR="43244" marT="21622" marB="216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100 dB</a:t>
                      </a:r>
                    </a:p>
                  </a:txBody>
                  <a:tcPr marL="43244" marR="43244" marT="21622" marB="216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</a:rPr>
                        <a:t>100 dB</a:t>
                      </a:r>
                    </a:p>
                  </a:txBody>
                  <a:tcPr marL="43244" marR="43244" marT="21622" marB="216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E709C01-5EF0-47B5-8248-3F6A0375F266}"/>
              </a:ext>
            </a:extLst>
          </p:cNvPr>
          <p:cNvSpPr/>
          <p:nvPr/>
        </p:nvSpPr>
        <p:spPr>
          <a:xfrm>
            <a:off x="760765" y="2303110"/>
            <a:ext cx="3747770" cy="35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2420"/>
            <a:r>
              <a:rPr lang="en-US" sz="851" i="1" dirty="0">
                <a:solidFill>
                  <a:prstClr val="black"/>
                </a:solidFill>
                <a:latin typeface="Tw Cen MT"/>
              </a:rPr>
              <a:t>common-mode rejection ratio</a:t>
            </a:r>
            <a:r>
              <a:rPr lang="en-US" sz="851" dirty="0">
                <a:solidFill>
                  <a:prstClr val="black"/>
                </a:solidFill>
                <a:latin typeface="Tw Cen MT"/>
              </a:rPr>
              <a:t> (</a:t>
            </a:r>
            <a:r>
              <a:rPr lang="en-US" sz="851" i="1" dirty="0">
                <a:solidFill>
                  <a:prstClr val="black"/>
                </a:solidFill>
                <a:latin typeface="Tw Cen MT"/>
              </a:rPr>
              <a:t>CMRR</a:t>
            </a:r>
            <a:r>
              <a:rPr lang="en-US" sz="851" dirty="0">
                <a:solidFill>
                  <a:prstClr val="black"/>
                </a:solidFill>
                <a:latin typeface="Tw Cen MT"/>
              </a:rPr>
              <a:t>) </a:t>
            </a:r>
            <a:r>
              <a:rPr lang="en-US" sz="851" dirty="0" err="1">
                <a:solidFill>
                  <a:prstClr val="black"/>
                </a:solidFill>
                <a:latin typeface="Tw Cen MT"/>
              </a:rPr>
              <a:t>adalah</a:t>
            </a:r>
            <a:r>
              <a:rPr lang="en-US" sz="851" dirty="0">
                <a:solidFill>
                  <a:prstClr val="black"/>
                </a:solidFill>
                <a:latin typeface="Tw Cen MT"/>
              </a:rPr>
              <a:t> </a:t>
            </a:r>
            <a:r>
              <a:rPr lang="en-US" sz="851" dirty="0" err="1">
                <a:solidFill>
                  <a:prstClr val="black"/>
                </a:solidFill>
                <a:latin typeface="Tw Cen MT"/>
              </a:rPr>
              <a:t>kecenderungan</a:t>
            </a:r>
            <a:r>
              <a:rPr lang="en-US" sz="851" dirty="0">
                <a:solidFill>
                  <a:prstClr val="black"/>
                </a:solidFill>
                <a:latin typeface="Tw Cen MT"/>
              </a:rPr>
              <a:t> </a:t>
            </a:r>
            <a:r>
              <a:rPr lang="en-US" sz="851" dirty="0" err="1">
                <a:solidFill>
                  <a:prstClr val="black"/>
                </a:solidFill>
                <a:latin typeface="Tw Cen MT"/>
              </a:rPr>
              <a:t>dari</a:t>
            </a:r>
            <a:r>
              <a:rPr lang="en-US" sz="851" dirty="0">
                <a:solidFill>
                  <a:prstClr val="black"/>
                </a:solidFill>
                <a:latin typeface="Tw Cen MT"/>
              </a:rPr>
              <a:t> </a:t>
            </a:r>
            <a:r>
              <a:rPr lang="en-US" sz="851" dirty="0" err="1">
                <a:solidFill>
                  <a:prstClr val="black"/>
                </a:solidFill>
                <a:latin typeface="Tw Cen MT"/>
              </a:rPr>
              <a:t>perangkat</a:t>
            </a:r>
            <a:r>
              <a:rPr lang="en-US" sz="851" dirty="0">
                <a:solidFill>
                  <a:prstClr val="black"/>
                </a:solidFill>
                <a:latin typeface="Tw Cen MT"/>
              </a:rPr>
              <a:t> </a:t>
            </a:r>
            <a:r>
              <a:rPr lang="en-US" sz="851" dirty="0" err="1">
                <a:solidFill>
                  <a:prstClr val="black"/>
                </a:solidFill>
                <a:latin typeface="Tw Cen MT"/>
              </a:rPr>
              <a:t>untuk</a:t>
            </a:r>
            <a:r>
              <a:rPr lang="en-US" sz="851" dirty="0">
                <a:solidFill>
                  <a:prstClr val="black"/>
                </a:solidFill>
                <a:latin typeface="Tw Cen MT"/>
              </a:rPr>
              <a:t> </a:t>
            </a:r>
            <a:r>
              <a:rPr lang="en-US" sz="851" dirty="0" err="1">
                <a:solidFill>
                  <a:prstClr val="black"/>
                </a:solidFill>
                <a:latin typeface="Tw Cen MT"/>
              </a:rPr>
              <a:t>menolak</a:t>
            </a:r>
            <a:r>
              <a:rPr lang="en-US" sz="851" dirty="0">
                <a:solidFill>
                  <a:prstClr val="black"/>
                </a:solidFill>
                <a:latin typeface="Tw Cen MT"/>
              </a:rPr>
              <a:t> input </a:t>
            </a:r>
            <a:r>
              <a:rPr lang="en-US" sz="851" dirty="0" err="1">
                <a:solidFill>
                  <a:prstClr val="black"/>
                </a:solidFill>
                <a:latin typeface="Tw Cen MT"/>
              </a:rPr>
              <a:t>sinyal</a:t>
            </a:r>
            <a:r>
              <a:rPr lang="en-US" sz="851" dirty="0">
                <a:solidFill>
                  <a:prstClr val="black"/>
                </a:solidFill>
                <a:latin typeface="Tw Cen MT"/>
              </a:rPr>
              <a:t> </a:t>
            </a:r>
            <a:r>
              <a:rPr lang="en-US" sz="851" dirty="0" err="1">
                <a:solidFill>
                  <a:prstClr val="black"/>
                </a:solidFill>
                <a:latin typeface="Tw Cen MT"/>
              </a:rPr>
              <a:t>sama</a:t>
            </a:r>
            <a:r>
              <a:rPr lang="en-US" sz="851" dirty="0">
                <a:solidFill>
                  <a:prstClr val="black"/>
                </a:solidFill>
                <a:latin typeface="Tw Cen MT"/>
              </a:rPr>
              <a:t> </a:t>
            </a:r>
            <a:r>
              <a:rPr lang="en-US" sz="851" dirty="0" err="1">
                <a:solidFill>
                  <a:prstClr val="black"/>
                </a:solidFill>
                <a:latin typeface="Tw Cen MT"/>
              </a:rPr>
              <a:t>untuk</a:t>
            </a:r>
            <a:r>
              <a:rPr lang="en-US" sz="851" dirty="0">
                <a:solidFill>
                  <a:prstClr val="black"/>
                </a:solidFill>
                <a:latin typeface="Tw Cen MT"/>
              </a:rPr>
              <a:t> </a:t>
            </a:r>
            <a:r>
              <a:rPr lang="en-US" sz="851" dirty="0" err="1">
                <a:solidFill>
                  <a:prstClr val="black"/>
                </a:solidFill>
                <a:latin typeface="Tw Cen MT"/>
              </a:rPr>
              <a:t>kedua</a:t>
            </a:r>
            <a:r>
              <a:rPr lang="en-US" sz="851" dirty="0">
                <a:solidFill>
                  <a:prstClr val="black"/>
                </a:solidFill>
                <a:latin typeface="Tw Cen MT"/>
              </a:rPr>
              <a:t> lead </a:t>
            </a:r>
            <a:r>
              <a:rPr lang="en-US" sz="851" dirty="0" err="1">
                <a:solidFill>
                  <a:prstClr val="black"/>
                </a:solidFill>
                <a:latin typeface="Tw Cen MT"/>
              </a:rPr>
              <a:t>masukan</a:t>
            </a:r>
            <a:endParaRPr lang="en-US" sz="851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591594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60085" cy="196215"/>
          </a:xfrm>
          <a:custGeom>
            <a:avLst/>
            <a:gdLst/>
            <a:ahLst/>
            <a:cxnLst/>
            <a:rect l="l" t="t" r="r" b="b"/>
            <a:pathLst>
              <a:path w="5760085" h="196215">
                <a:moveTo>
                  <a:pt x="5759996" y="0"/>
                </a:moveTo>
                <a:lnTo>
                  <a:pt x="0" y="0"/>
                </a:lnTo>
                <a:lnTo>
                  <a:pt x="0" y="196176"/>
                </a:lnTo>
                <a:lnTo>
                  <a:pt x="5759996" y="196176"/>
                </a:lnTo>
                <a:lnTo>
                  <a:pt x="5759996" y="0"/>
                </a:lnTo>
                <a:close/>
              </a:path>
            </a:pathLst>
          </a:custGeom>
          <a:solidFill>
            <a:srgbClr val="111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464" y="12580"/>
            <a:ext cx="65722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5" dirty="0">
                <a:latin typeface="LM Sans 9"/>
                <a:cs typeface="LM Sans 9"/>
              </a:rPr>
              <a:t>Op-Amp</a:t>
            </a:r>
            <a:r>
              <a:rPr sz="900" spc="-65" dirty="0">
                <a:latin typeface="LM Sans 9"/>
                <a:cs typeface="LM Sans 9"/>
              </a:rPr>
              <a:t> </a:t>
            </a:r>
            <a:r>
              <a:rPr sz="900" spc="-5" dirty="0">
                <a:latin typeface="LM Sans 9"/>
                <a:cs typeface="LM Sans 9"/>
              </a:rPr>
              <a:t>741</a:t>
            </a:r>
            <a:endParaRPr sz="900">
              <a:latin typeface="LM Sans 9"/>
              <a:cs typeface="LM Sans 9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15928" y="1318742"/>
            <a:ext cx="487045" cy="487045"/>
            <a:chOff x="4715928" y="1318742"/>
            <a:chExt cx="487045" cy="487045"/>
          </a:xfrm>
        </p:grpSpPr>
        <p:sp>
          <p:nvSpPr>
            <p:cNvPr id="5" name="object 5"/>
            <p:cNvSpPr/>
            <p:nvPr/>
          </p:nvSpPr>
          <p:spPr>
            <a:xfrm>
              <a:off x="4719421" y="1682965"/>
              <a:ext cx="145415" cy="16510"/>
            </a:xfrm>
            <a:custGeom>
              <a:avLst/>
              <a:gdLst/>
              <a:ahLst/>
              <a:cxnLst/>
              <a:rect l="l" t="t" r="r" b="b"/>
              <a:pathLst>
                <a:path w="145414" h="16510">
                  <a:moveTo>
                    <a:pt x="94183" y="0"/>
                  </a:moveTo>
                  <a:lnTo>
                    <a:pt x="144932" y="0"/>
                  </a:lnTo>
                </a:path>
                <a:path w="145414" h="16510">
                  <a:moveTo>
                    <a:pt x="0" y="16459"/>
                  </a:moveTo>
                  <a:lnTo>
                    <a:pt x="68579" y="16459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59451" y="1665135"/>
              <a:ext cx="0" cy="137160"/>
            </a:xfrm>
            <a:custGeom>
              <a:avLst/>
              <a:gdLst/>
              <a:ahLst/>
              <a:cxnLst/>
              <a:rect l="l" t="t" r="r" b="b"/>
              <a:pathLst>
                <a:path h="137160">
                  <a:moveTo>
                    <a:pt x="0" y="137159"/>
                  </a:moveTo>
                  <a:lnTo>
                    <a:pt x="0" y="0"/>
                  </a:lnTo>
                </a:path>
              </a:pathLst>
            </a:custGeom>
            <a:ln w="6857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30901" y="1562265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79" y="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88001" y="1562265"/>
              <a:ext cx="342900" cy="205740"/>
            </a:xfrm>
            <a:custGeom>
              <a:avLst/>
              <a:gdLst/>
              <a:ahLst/>
              <a:cxnLst/>
              <a:rect l="l" t="t" r="r" b="b"/>
              <a:pathLst>
                <a:path w="342900" h="205739">
                  <a:moveTo>
                    <a:pt x="0" y="0"/>
                  </a:moveTo>
                  <a:lnTo>
                    <a:pt x="0" y="205739"/>
                  </a:lnTo>
                  <a:lnTo>
                    <a:pt x="342899" y="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19421" y="1423733"/>
              <a:ext cx="145415" cy="50800"/>
            </a:xfrm>
            <a:custGeom>
              <a:avLst/>
              <a:gdLst/>
              <a:ahLst/>
              <a:cxnLst/>
              <a:rect l="l" t="t" r="r" b="b"/>
              <a:pathLst>
                <a:path w="145414" h="50800">
                  <a:moveTo>
                    <a:pt x="94183" y="25145"/>
                  </a:moveTo>
                  <a:lnTo>
                    <a:pt x="144932" y="25145"/>
                  </a:lnTo>
                </a:path>
                <a:path w="145414" h="50800">
                  <a:moveTo>
                    <a:pt x="119329" y="50749"/>
                  </a:moveTo>
                  <a:lnTo>
                    <a:pt x="119329" y="0"/>
                  </a:lnTo>
                </a:path>
                <a:path w="145414" h="50800">
                  <a:moveTo>
                    <a:pt x="0" y="1371"/>
                  </a:moveTo>
                  <a:lnTo>
                    <a:pt x="68579" y="1371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59451" y="1322235"/>
              <a:ext cx="0" cy="137160"/>
            </a:xfrm>
            <a:custGeom>
              <a:avLst/>
              <a:gdLst/>
              <a:ahLst/>
              <a:cxnLst/>
              <a:rect l="l" t="t" r="r" b="b"/>
              <a:pathLst>
                <a:path h="137159">
                  <a:moveTo>
                    <a:pt x="0" y="137159"/>
                  </a:moveTo>
                  <a:lnTo>
                    <a:pt x="0" y="0"/>
                  </a:lnTo>
                </a:path>
              </a:pathLst>
            </a:custGeom>
            <a:ln w="6857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88001" y="1356525"/>
              <a:ext cx="342900" cy="205740"/>
            </a:xfrm>
            <a:custGeom>
              <a:avLst/>
              <a:gdLst/>
              <a:ahLst/>
              <a:cxnLst/>
              <a:rect l="l" t="t" r="r" b="b"/>
              <a:pathLst>
                <a:path w="342900" h="205740">
                  <a:moveTo>
                    <a:pt x="0" y="205739"/>
                  </a:moveTo>
                  <a:lnTo>
                    <a:pt x="0" y="0"/>
                  </a:lnTo>
                  <a:lnTo>
                    <a:pt x="342899" y="205739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369392" y="324396"/>
            <a:ext cx="3850081" cy="2741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172815" y="1945043"/>
            <a:ext cx="180975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Arial"/>
                <a:cs typeface="Arial"/>
              </a:rPr>
              <a:t>Q23</a:t>
            </a:r>
            <a:endParaRPr sz="6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04512" y="1490256"/>
            <a:ext cx="246887" cy="1440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609191" y="1181519"/>
            <a:ext cx="135255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Arial"/>
                <a:cs typeface="Arial"/>
              </a:rPr>
              <a:t>Q2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15415" y="1188376"/>
            <a:ext cx="135255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Arial"/>
                <a:cs typeface="Arial"/>
              </a:rPr>
              <a:t>Q1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81709" y="1609001"/>
            <a:ext cx="135255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Arial"/>
                <a:cs typeface="Arial"/>
              </a:rPr>
              <a:t>Q3</a:t>
            </a:r>
            <a:endParaRPr sz="6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36039" y="1613573"/>
            <a:ext cx="135255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Arial"/>
                <a:cs typeface="Arial"/>
              </a:rPr>
              <a:t>Q4</a:t>
            </a:r>
            <a:endParaRPr sz="6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71981" y="2283367"/>
            <a:ext cx="135255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Arial"/>
                <a:cs typeface="Arial"/>
              </a:rPr>
              <a:t>Q5</a:t>
            </a:r>
            <a:endParaRPr sz="6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34337" y="2285654"/>
            <a:ext cx="135255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Arial"/>
                <a:cs typeface="Arial"/>
              </a:rPr>
              <a:t>Q6</a:t>
            </a:r>
            <a:endParaRPr sz="6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92021" y="2004476"/>
            <a:ext cx="135255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Arial"/>
                <a:cs typeface="Arial"/>
              </a:rPr>
              <a:t>Q7</a:t>
            </a:r>
            <a:endParaRPr sz="6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25193" y="539149"/>
            <a:ext cx="135255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Arial"/>
                <a:cs typeface="Arial"/>
              </a:rPr>
              <a:t>Q8</a:t>
            </a:r>
            <a:endParaRPr sz="6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34237" y="692311"/>
            <a:ext cx="135255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Arial"/>
                <a:cs typeface="Arial"/>
              </a:rPr>
              <a:t>Q9</a:t>
            </a:r>
            <a:endParaRPr sz="6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4801" y="2354234"/>
            <a:ext cx="180975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Arial"/>
                <a:cs typeface="Arial"/>
              </a:rPr>
              <a:t>Q10</a:t>
            </a:r>
            <a:endParaRPr sz="6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2757" y="2514253"/>
            <a:ext cx="180975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Arial"/>
                <a:cs typeface="Arial"/>
              </a:rPr>
              <a:t>Q11</a:t>
            </a:r>
            <a:endParaRPr sz="6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9041" y="687739"/>
            <a:ext cx="180975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Arial"/>
                <a:cs typeface="Arial"/>
              </a:rPr>
              <a:t>Q12</a:t>
            </a:r>
            <a:endParaRPr sz="6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64739" y="548294"/>
            <a:ext cx="180975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Arial"/>
                <a:cs typeface="Arial"/>
              </a:rPr>
              <a:t>Q13</a:t>
            </a:r>
            <a:endParaRPr sz="6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67759" y="562010"/>
            <a:ext cx="180975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Arial"/>
                <a:cs typeface="Arial"/>
              </a:rPr>
              <a:t>Q14</a:t>
            </a:r>
            <a:endParaRPr sz="6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42413" y="2116489"/>
            <a:ext cx="180975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Arial"/>
                <a:cs typeface="Arial"/>
              </a:rPr>
              <a:t>Q16</a:t>
            </a:r>
            <a:endParaRPr sz="6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12161" y="2290226"/>
            <a:ext cx="180975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Arial"/>
                <a:cs typeface="Arial"/>
              </a:rPr>
              <a:t>Q17</a:t>
            </a:r>
            <a:endParaRPr sz="6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72815" y="1467265"/>
            <a:ext cx="180975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Arial"/>
                <a:cs typeface="Arial"/>
              </a:rPr>
              <a:t>Q18</a:t>
            </a:r>
            <a:endParaRPr sz="6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91637" y="1293530"/>
            <a:ext cx="180975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Arial"/>
                <a:cs typeface="Arial"/>
              </a:rPr>
              <a:t>Q19</a:t>
            </a:r>
            <a:endParaRPr sz="6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70045" y="1890176"/>
            <a:ext cx="180975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Arial"/>
                <a:cs typeface="Arial"/>
              </a:rPr>
              <a:t>Q20</a:t>
            </a:r>
            <a:endParaRPr sz="6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490569" y="1403258"/>
            <a:ext cx="180975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Arial"/>
                <a:cs typeface="Arial"/>
              </a:rPr>
              <a:t>Q21</a:t>
            </a:r>
            <a:endParaRPr sz="6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225393" y="2489107"/>
            <a:ext cx="180975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Arial"/>
                <a:cs typeface="Arial"/>
              </a:rPr>
              <a:t>Q22</a:t>
            </a:r>
            <a:endParaRPr sz="6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428847" y="2671988"/>
            <a:ext cx="180975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Arial"/>
                <a:cs typeface="Arial"/>
              </a:rPr>
              <a:t>Q24</a:t>
            </a:r>
            <a:endParaRPr sz="6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69365" y="2691192"/>
            <a:ext cx="13081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Arial"/>
                <a:cs typeface="Arial"/>
              </a:rPr>
              <a:t>R1</a:t>
            </a:r>
            <a:endParaRPr sz="6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722577" y="2691192"/>
            <a:ext cx="13081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Arial"/>
                <a:cs typeface="Arial"/>
              </a:rPr>
              <a:t>R2</a:t>
            </a:r>
            <a:endParaRPr sz="6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443685" y="2650044"/>
            <a:ext cx="13081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Arial"/>
                <a:cs typeface="Arial"/>
              </a:rPr>
              <a:t>R3</a:t>
            </a:r>
            <a:endParaRPr sz="6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34441" y="2608896"/>
            <a:ext cx="13081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Arial"/>
                <a:cs typeface="Arial"/>
              </a:rPr>
              <a:t>R4</a:t>
            </a:r>
            <a:endParaRPr sz="6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485997" y="813010"/>
            <a:ext cx="543560" cy="29718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650" spc="-5" dirty="0">
                <a:latin typeface="Arial"/>
                <a:cs typeface="Arial"/>
              </a:rPr>
              <a:t>Q15</a:t>
            </a:r>
            <a:endParaRPr sz="650">
              <a:latin typeface="Arial"/>
              <a:cs typeface="Arial"/>
            </a:endParaRPr>
          </a:p>
          <a:p>
            <a:pPr marL="425450">
              <a:lnSpc>
                <a:spcPct val="100000"/>
              </a:lnSpc>
              <a:spcBef>
                <a:spcPts val="285"/>
              </a:spcBef>
            </a:pPr>
            <a:r>
              <a:rPr sz="650" spc="-5" dirty="0">
                <a:latin typeface="Arial"/>
                <a:cs typeface="Arial"/>
              </a:rPr>
              <a:t>R6</a:t>
            </a:r>
            <a:endParaRPr sz="6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898849" y="1264728"/>
            <a:ext cx="13081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Arial"/>
                <a:cs typeface="Arial"/>
              </a:rPr>
              <a:t>R7</a:t>
            </a:r>
            <a:endParaRPr sz="6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614117" y="2554032"/>
            <a:ext cx="13081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Arial"/>
                <a:cs typeface="Arial"/>
              </a:rPr>
              <a:t>R8</a:t>
            </a:r>
            <a:endParaRPr sz="6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335225" y="2453448"/>
            <a:ext cx="13081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Arial"/>
                <a:cs typeface="Arial"/>
              </a:rPr>
              <a:t>R9</a:t>
            </a:r>
            <a:endParaRPr sz="6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19273" y="1607628"/>
            <a:ext cx="17653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Arial"/>
                <a:cs typeface="Arial"/>
              </a:rPr>
              <a:t>R10</a:t>
            </a:r>
            <a:endParaRPr sz="6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46989" y="1388172"/>
            <a:ext cx="13081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Arial"/>
                <a:cs typeface="Arial"/>
              </a:rPr>
              <a:t>R5</a:t>
            </a:r>
            <a:endParaRPr sz="6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203551" y="1432978"/>
            <a:ext cx="14478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latin typeface="Arial"/>
                <a:cs typeface="Arial"/>
              </a:rPr>
              <a:t>CC</a:t>
            </a:r>
            <a:endParaRPr sz="6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91093" y="2941739"/>
            <a:ext cx="469265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solidFill>
                  <a:srgbClr val="8F8F8F"/>
                </a:solidFill>
                <a:latin typeface="Arial"/>
                <a:cs typeface="Arial"/>
              </a:rPr>
              <a:t>offset</a:t>
            </a:r>
            <a:r>
              <a:rPr sz="650" spc="-40" dirty="0">
                <a:solidFill>
                  <a:srgbClr val="8F8F8F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8F8F8F"/>
                </a:solidFill>
                <a:latin typeface="Arial"/>
                <a:cs typeface="Arial"/>
              </a:rPr>
              <a:t>adjust</a:t>
            </a:r>
            <a:endParaRPr sz="6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130192" y="1199349"/>
            <a:ext cx="19939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solidFill>
                  <a:srgbClr val="D100D1"/>
                </a:solidFill>
                <a:latin typeface="Arial"/>
                <a:cs typeface="Arial"/>
              </a:rPr>
              <a:t>OUT</a:t>
            </a:r>
            <a:endParaRPr sz="6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122316" y="1576998"/>
            <a:ext cx="18478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solidFill>
                  <a:srgbClr val="D100D1"/>
                </a:solidFill>
                <a:latin typeface="Arial"/>
                <a:cs typeface="Arial"/>
              </a:rPr>
              <a:t>OUT</a:t>
            </a:r>
            <a:endParaRPr sz="6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603851" y="1576998"/>
            <a:ext cx="113030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u="sng" spc="-5" dirty="0">
                <a:solidFill>
                  <a:srgbClr val="D100D1"/>
                </a:solidFill>
                <a:uFill>
                  <a:solidFill>
                    <a:srgbClr val="DE0000"/>
                  </a:solidFill>
                </a:uFill>
                <a:latin typeface="Arial"/>
                <a:cs typeface="Arial"/>
              </a:rPr>
              <a:t> </a:t>
            </a:r>
            <a:r>
              <a:rPr sz="600" u="sng" spc="20" dirty="0">
                <a:solidFill>
                  <a:srgbClr val="D100D1"/>
                </a:solidFill>
                <a:uFill>
                  <a:solidFill>
                    <a:srgbClr val="DE0000"/>
                  </a:solidFill>
                </a:uFill>
                <a:latin typeface="Arial"/>
                <a:cs typeface="Arial"/>
              </a:rPr>
              <a:t> 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4616551" y="1307833"/>
            <a:ext cx="597535" cy="509270"/>
            <a:chOff x="4616551" y="1307833"/>
            <a:chExt cx="597535" cy="509270"/>
          </a:xfrm>
        </p:grpSpPr>
        <p:sp>
          <p:nvSpPr>
            <p:cNvPr id="53" name="object 53"/>
            <p:cNvSpPr/>
            <p:nvPr/>
          </p:nvSpPr>
          <p:spPr>
            <a:xfrm>
              <a:off x="4650841" y="1390815"/>
              <a:ext cx="0" cy="68580"/>
            </a:xfrm>
            <a:custGeom>
              <a:avLst/>
              <a:gdLst/>
              <a:ahLst/>
              <a:cxnLst/>
              <a:rect l="l" t="t" r="r" b="b"/>
              <a:pathLst>
                <a:path h="68580">
                  <a:moveTo>
                    <a:pt x="0" y="0"/>
                  </a:moveTo>
                  <a:lnTo>
                    <a:pt x="0" y="68579"/>
                  </a:lnTo>
                </a:path>
              </a:pathLst>
            </a:custGeom>
            <a:solidFill>
              <a:srgbClr val="D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650841" y="1390815"/>
              <a:ext cx="0" cy="68580"/>
            </a:xfrm>
            <a:custGeom>
              <a:avLst/>
              <a:gdLst/>
              <a:ahLst/>
              <a:cxnLst/>
              <a:rect l="l" t="t" r="r" b="b"/>
              <a:pathLst>
                <a:path h="68580">
                  <a:moveTo>
                    <a:pt x="0" y="0"/>
                  </a:moveTo>
                  <a:lnTo>
                    <a:pt x="0" y="68579"/>
                  </a:lnTo>
                </a:path>
              </a:pathLst>
            </a:custGeom>
            <a:ln w="6857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616551" y="1425105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68579" y="0"/>
                  </a:moveTo>
                  <a:lnTo>
                    <a:pt x="0" y="0"/>
                  </a:lnTo>
                </a:path>
              </a:pathLst>
            </a:custGeom>
            <a:solidFill>
              <a:srgbClr val="D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616551" y="1425105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0" y="0"/>
                  </a:moveTo>
                  <a:lnTo>
                    <a:pt x="68579" y="0"/>
                  </a:lnTo>
                </a:path>
              </a:pathLst>
            </a:custGeom>
            <a:ln w="6857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708448" y="1414132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0" y="0"/>
                  </a:moveTo>
                  <a:lnTo>
                    <a:pt x="4914" y="0"/>
                  </a:lnTo>
                  <a:lnTo>
                    <a:pt x="0" y="4914"/>
                  </a:lnTo>
                  <a:lnTo>
                    <a:pt x="0" y="17030"/>
                  </a:lnTo>
                  <a:lnTo>
                    <a:pt x="4914" y="21945"/>
                  </a:lnTo>
                  <a:lnTo>
                    <a:pt x="17030" y="21945"/>
                  </a:lnTo>
                  <a:lnTo>
                    <a:pt x="21945" y="17030"/>
                  </a:lnTo>
                  <a:lnTo>
                    <a:pt x="21945" y="4914"/>
                  </a:lnTo>
                  <a:close/>
                </a:path>
              </a:pathLst>
            </a:custGeom>
            <a:solidFill>
              <a:srgbClr val="D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708448" y="1414132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5" y="10972"/>
                  </a:moveTo>
                  <a:lnTo>
                    <a:pt x="21945" y="17030"/>
                  </a:lnTo>
                  <a:lnTo>
                    <a:pt x="17030" y="21945"/>
                  </a:lnTo>
                  <a:lnTo>
                    <a:pt x="10972" y="21945"/>
                  </a:lnTo>
                  <a:lnTo>
                    <a:pt x="4914" y="21945"/>
                  </a:lnTo>
                  <a:lnTo>
                    <a:pt x="0" y="17030"/>
                  </a:lnTo>
                  <a:lnTo>
                    <a:pt x="0" y="10972"/>
                  </a:lnTo>
                  <a:lnTo>
                    <a:pt x="0" y="4914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30" y="0"/>
                  </a:lnTo>
                  <a:lnTo>
                    <a:pt x="21945" y="4914"/>
                  </a:lnTo>
                  <a:lnTo>
                    <a:pt x="21945" y="10972"/>
                  </a:lnTo>
                  <a:close/>
                </a:path>
              </a:pathLst>
            </a:custGeom>
            <a:ln w="6857">
              <a:solidFill>
                <a:srgbClr val="D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708448" y="1688452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0" y="0"/>
                  </a:moveTo>
                  <a:lnTo>
                    <a:pt x="4914" y="0"/>
                  </a:lnTo>
                  <a:lnTo>
                    <a:pt x="0" y="4914"/>
                  </a:lnTo>
                  <a:lnTo>
                    <a:pt x="0" y="17030"/>
                  </a:lnTo>
                  <a:lnTo>
                    <a:pt x="4914" y="21945"/>
                  </a:lnTo>
                  <a:lnTo>
                    <a:pt x="17030" y="21945"/>
                  </a:lnTo>
                  <a:lnTo>
                    <a:pt x="21945" y="17030"/>
                  </a:lnTo>
                  <a:lnTo>
                    <a:pt x="21945" y="4914"/>
                  </a:lnTo>
                  <a:close/>
                </a:path>
              </a:pathLst>
            </a:custGeom>
            <a:solidFill>
              <a:srgbClr val="D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708448" y="1688452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5" y="10972"/>
                  </a:moveTo>
                  <a:lnTo>
                    <a:pt x="21945" y="17030"/>
                  </a:lnTo>
                  <a:lnTo>
                    <a:pt x="17030" y="21945"/>
                  </a:lnTo>
                  <a:lnTo>
                    <a:pt x="10972" y="21945"/>
                  </a:lnTo>
                  <a:lnTo>
                    <a:pt x="4914" y="21945"/>
                  </a:lnTo>
                  <a:lnTo>
                    <a:pt x="0" y="17030"/>
                  </a:lnTo>
                  <a:lnTo>
                    <a:pt x="0" y="10972"/>
                  </a:lnTo>
                  <a:lnTo>
                    <a:pt x="0" y="4914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30" y="0"/>
                  </a:lnTo>
                  <a:lnTo>
                    <a:pt x="21945" y="4914"/>
                  </a:lnTo>
                  <a:lnTo>
                    <a:pt x="21945" y="10972"/>
                  </a:lnTo>
                  <a:close/>
                </a:path>
              </a:pathLst>
            </a:custGeom>
            <a:ln w="6857">
              <a:solidFill>
                <a:srgbClr val="D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188508" y="1551292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0" y="0"/>
                  </a:moveTo>
                  <a:lnTo>
                    <a:pt x="4914" y="0"/>
                  </a:lnTo>
                  <a:lnTo>
                    <a:pt x="0" y="4914"/>
                  </a:lnTo>
                  <a:lnTo>
                    <a:pt x="0" y="17030"/>
                  </a:lnTo>
                  <a:lnTo>
                    <a:pt x="4914" y="21945"/>
                  </a:lnTo>
                  <a:lnTo>
                    <a:pt x="17030" y="21945"/>
                  </a:lnTo>
                  <a:lnTo>
                    <a:pt x="21945" y="17030"/>
                  </a:lnTo>
                  <a:lnTo>
                    <a:pt x="21945" y="4914"/>
                  </a:lnTo>
                  <a:close/>
                </a:path>
              </a:pathLst>
            </a:custGeom>
            <a:solidFill>
              <a:srgbClr val="D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188508" y="1551292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5" y="10972"/>
                  </a:moveTo>
                  <a:lnTo>
                    <a:pt x="21945" y="17030"/>
                  </a:lnTo>
                  <a:lnTo>
                    <a:pt x="17030" y="21945"/>
                  </a:lnTo>
                  <a:lnTo>
                    <a:pt x="10972" y="21945"/>
                  </a:lnTo>
                  <a:lnTo>
                    <a:pt x="4914" y="21945"/>
                  </a:lnTo>
                  <a:lnTo>
                    <a:pt x="0" y="17030"/>
                  </a:lnTo>
                  <a:lnTo>
                    <a:pt x="0" y="10972"/>
                  </a:lnTo>
                  <a:lnTo>
                    <a:pt x="0" y="4914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30" y="0"/>
                  </a:lnTo>
                  <a:lnTo>
                    <a:pt x="21945" y="4914"/>
                  </a:lnTo>
                  <a:lnTo>
                    <a:pt x="21945" y="10972"/>
                  </a:lnTo>
                  <a:close/>
                </a:path>
              </a:pathLst>
            </a:custGeom>
            <a:ln w="6857">
              <a:solidFill>
                <a:srgbClr val="D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948478" y="1311262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0" y="0"/>
                  </a:moveTo>
                  <a:lnTo>
                    <a:pt x="4914" y="0"/>
                  </a:lnTo>
                  <a:lnTo>
                    <a:pt x="0" y="4914"/>
                  </a:lnTo>
                  <a:lnTo>
                    <a:pt x="0" y="17030"/>
                  </a:lnTo>
                  <a:lnTo>
                    <a:pt x="4914" y="21945"/>
                  </a:lnTo>
                  <a:lnTo>
                    <a:pt x="17030" y="21945"/>
                  </a:lnTo>
                  <a:lnTo>
                    <a:pt x="21945" y="17030"/>
                  </a:lnTo>
                  <a:lnTo>
                    <a:pt x="21945" y="4914"/>
                  </a:lnTo>
                  <a:close/>
                </a:path>
              </a:pathLst>
            </a:custGeom>
            <a:solidFill>
              <a:srgbClr val="D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948478" y="1311262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5" y="10972"/>
                  </a:moveTo>
                  <a:lnTo>
                    <a:pt x="21945" y="17030"/>
                  </a:lnTo>
                  <a:lnTo>
                    <a:pt x="17030" y="21945"/>
                  </a:lnTo>
                  <a:lnTo>
                    <a:pt x="10972" y="21945"/>
                  </a:lnTo>
                  <a:lnTo>
                    <a:pt x="4914" y="21945"/>
                  </a:lnTo>
                  <a:lnTo>
                    <a:pt x="0" y="17030"/>
                  </a:lnTo>
                  <a:lnTo>
                    <a:pt x="0" y="10972"/>
                  </a:lnTo>
                  <a:lnTo>
                    <a:pt x="0" y="4914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30" y="0"/>
                  </a:lnTo>
                  <a:lnTo>
                    <a:pt x="21945" y="4914"/>
                  </a:lnTo>
                  <a:lnTo>
                    <a:pt x="21945" y="10972"/>
                  </a:lnTo>
                  <a:close/>
                </a:path>
              </a:pathLst>
            </a:custGeom>
            <a:ln w="6857">
              <a:solidFill>
                <a:srgbClr val="D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948478" y="1791322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0" y="0"/>
                  </a:moveTo>
                  <a:lnTo>
                    <a:pt x="4914" y="0"/>
                  </a:lnTo>
                  <a:lnTo>
                    <a:pt x="0" y="4914"/>
                  </a:lnTo>
                  <a:lnTo>
                    <a:pt x="0" y="17030"/>
                  </a:lnTo>
                  <a:lnTo>
                    <a:pt x="4914" y="21945"/>
                  </a:lnTo>
                  <a:lnTo>
                    <a:pt x="17030" y="21945"/>
                  </a:lnTo>
                  <a:lnTo>
                    <a:pt x="21945" y="17030"/>
                  </a:lnTo>
                  <a:lnTo>
                    <a:pt x="21945" y="4914"/>
                  </a:lnTo>
                  <a:close/>
                </a:path>
              </a:pathLst>
            </a:custGeom>
            <a:solidFill>
              <a:srgbClr val="D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948478" y="1791322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5" y="10972"/>
                  </a:moveTo>
                  <a:lnTo>
                    <a:pt x="21945" y="17030"/>
                  </a:lnTo>
                  <a:lnTo>
                    <a:pt x="17030" y="21945"/>
                  </a:lnTo>
                  <a:lnTo>
                    <a:pt x="10972" y="21945"/>
                  </a:lnTo>
                  <a:lnTo>
                    <a:pt x="4914" y="21945"/>
                  </a:lnTo>
                  <a:lnTo>
                    <a:pt x="0" y="17030"/>
                  </a:lnTo>
                  <a:lnTo>
                    <a:pt x="0" y="10972"/>
                  </a:lnTo>
                  <a:lnTo>
                    <a:pt x="0" y="4914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30" y="0"/>
                  </a:lnTo>
                  <a:lnTo>
                    <a:pt x="21945" y="4914"/>
                  </a:lnTo>
                  <a:lnTo>
                    <a:pt x="21945" y="10972"/>
                  </a:lnTo>
                  <a:close/>
                </a:path>
              </a:pathLst>
            </a:custGeom>
            <a:ln w="6857">
              <a:solidFill>
                <a:srgbClr val="D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4956403" y="1732481"/>
            <a:ext cx="28321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00" i="1" spc="45" dirty="0">
                <a:solidFill>
                  <a:srgbClr val="D100D1"/>
                </a:solidFill>
                <a:latin typeface="Arial"/>
                <a:cs typeface="Arial"/>
              </a:rPr>
              <a:t>−</a:t>
            </a:r>
            <a:r>
              <a:rPr sz="700" spc="45" dirty="0">
                <a:solidFill>
                  <a:srgbClr val="D100D1"/>
                </a:solidFill>
                <a:latin typeface="LM Sans 12"/>
                <a:cs typeface="LM Sans 12"/>
              </a:rPr>
              <a:t>V</a:t>
            </a:r>
            <a:r>
              <a:rPr sz="675" spc="67" baseline="-12345" dirty="0">
                <a:solidFill>
                  <a:srgbClr val="D100D1"/>
                </a:solidFill>
                <a:latin typeface="LM Sans 8"/>
                <a:cs typeface="LM Sans 8"/>
              </a:rPr>
              <a:t>EE</a:t>
            </a:r>
            <a:endParaRPr sz="675" baseline="-12345">
              <a:latin typeface="LM Sans 8"/>
              <a:cs typeface="LM Sans 8"/>
            </a:endParaRPr>
          </a:p>
        </p:txBody>
      </p:sp>
      <p:sp>
        <p:nvSpPr>
          <p:cNvPr id="71" name="object 7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spc="-5" dirty="0"/>
              <a:t>M.</a:t>
            </a:r>
            <a:r>
              <a:rPr spc="-80" dirty="0"/>
              <a:t> </a:t>
            </a:r>
            <a:r>
              <a:rPr spc="-5" dirty="0"/>
              <a:t>B.</a:t>
            </a:r>
            <a:r>
              <a:rPr spc="-75" dirty="0"/>
              <a:t> </a:t>
            </a:r>
            <a:r>
              <a:rPr spc="-5" dirty="0"/>
              <a:t>Patil,</a:t>
            </a:r>
            <a:r>
              <a:rPr spc="-65" dirty="0"/>
              <a:t> </a:t>
            </a:r>
            <a:r>
              <a:rPr dirty="0"/>
              <a:t>IIT</a:t>
            </a:r>
            <a:r>
              <a:rPr spc="-80" dirty="0"/>
              <a:t> </a:t>
            </a:r>
            <a:r>
              <a:rPr spc="-5" dirty="0"/>
              <a:t>Bombay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4784191" y="1076363"/>
            <a:ext cx="396875" cy="325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solidFill>
                  <a:srgbClr val="8F8F8F"/>
                </a:solidFill>
                <a:latin typeface="Arial"/>
                <a:cs typeface="Arial"/>
              </a:rPr>
              <a:t>Symbol</a:t>
            </a:r>
            <a:endParaRPr sz="75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  <a:spcBef>
                <a:spcPts val="605"/>
              </a:spcBef>
            </a:pPr>
            <a:r>
              <a:rPr sz="1050" spc="15" baseline="7936" dirty="0">
                <a:solidFill>
                  <a:srgbClr val="D100D1"/>
                </a:solidFill>
                <a:latin typeface="LM Sans 12"/>
                <a:cs typeface="LM Sans 12"/>
              </a:rPr>
              <a:t>V</a:t>
            </a:r>
            <a:r>
              <a:rPr sz="450" spc="10" dirty="0">
                <a:solidFill>
                  <a:srgbClr val="D100D1"/>
                </a:solidFill>
                <a:latin typeface="LM Sans 8"/>
                <a:cs typeface="LM Sans 8"/>
              </a:rPr>
              <a:t>CC</a:t>
            </a:r>
            <a:endParaRPr sz="450">
              <a:latin typeface="LM Sans 8"/>
              <a:cs typeface="LM Sans 8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062121" y="370940"/>
            <a:ext cx="21844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050" spc="15" baseline="7936" dirty="0">
                <a:solidFill>
                  <a:srgbClr val="D100D1"/>
                </a:solidFill>
                <a:latin typeface="LM Sans 12"/>
                <a:cs typeface="LM Sans 12"/>
              </a:rPr>
              <a:t>V</a:t>
            </a:r>
            <a:r>
              <a:rPr sz="450" spc="10" dirty="0">
                <a:solidFill>
                  <a:srgbClr val="D100D1"/>
                </a:solidFill>
                <a:latin typeface="LM Sans 8"/>
                <a:cs typeface="LM Sans 8"/>
              </a:rPr>
              <a:t>CC</a:t>
            </a:r>
            <a:endParaRPr sz="450">
              <a:latin typeface="LM Sans 8"/>
              <a:cs typeface="LM Sans 8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065776" y="2741979"/>
            <a:ext cx="28321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00" i="1" spc="45" dirty="0">
                <a:solidFill>
                  <a:srgbClr val="D100D1"/>
                </a:solidFill>
                <a:latin typeface="Arial"/>
                <a:cs typeface="Arial"/>
              </a:rPr>
              <a:t>−</a:t>
            </a:r>
            <a:r>
              <a:rPr sz="700" spc="45" dirty="0">
                <a:solidFill>
                  <a:srgbClr val="D100D1"/>
                </a:solidFill>
                <a:latin typeface="LM Sans 12"/>
                <a:cs typeface="LM Sans 12"/>
              </a:rPr>
              <a:t>V</a:t>
            </a:r>
            <a:r>
              <a:rPr sz="675" spc="67" baseline="-12345" dirty="0">
                <a:solidFill>
                  <a:srgbClr val="D100D1"/>
                </a:solidFill>
                <a:latin typeface="LM Sans 8"/>
                <a:cs typeface="LM Sans 8"/>
              </a:rPr>
              <a:t>EE</a:t>
            </a:r>
            <a:endParaRPr sz="675" baseline="-12345">
              <a:latin typeface="LM Sans 8"/>
              <a:cs typeface="LM Sans 8"/>
            </a:endParaRPr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450" y="6685"/>
            <a:ext cx="14471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Op-amp: equivalent</a:t>
            </a:r>
            <a:r>
              <a:rPr spc="80" dirty="0"/>
              <a:t> </a:t>
            </a:r>
            <a:r>
              <a:rPr spc="-5" dirty="0"/>
              <a:t>circuit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889277" y="458723"/>
            <a:ext cx="1247140" cy="867410"/>
            <a:chOff x="1889277" y="458723"/>
            <a:chExt cx="1247140" cy="867410"/>
          </a:xfrm>
        </p:grpSpPr>
        <p:sp>
          <p:nvSpPr>
            <p:cNvPr id="4" name="object 4"/>
            <p:cNvSpPr/>
            <p:nvPr/>
          </p:nvSpPr>
          <p:spPr>
            <a:xfrm>
              <a:off x="1992147" y="460438"/>
              <a:ext cx="1028700" cy="754380"/>
            </a:xfrm>
            <a:custGeom>
              <a:avLst/>
              <a:gdLst/>
              <a:ahLst/>
              <a:cxnLst/>
              <a:rect l="l" t="t" r="r" b="b"/>
              <a:pathLst>
                <a:path w="1028700" h="754380">
                  <a:moveTo>
                    <a:pt x="980693" y="0"/>
                  </a:moveTo>
                  <a:lnTo>
                    <a:pt x="48005" y="0"/>
                  </a:lnTo>
                  <a:lnTo>
                    <a:pt x="29317" y="3772"/>
                  </a:lnTo>
                  <a:lnTo>
                    <a:pt x="14058" y="14061"/>
                  </a:lnTo>
                  <a:lnTo>
                    <a:pt x="3771" y="29321"/>
                  </a:lnTo>
                  <a:lnTo>
                    <a:pt x="0" y="48005"/>
                  </a:lnTo>
                  <a:lnTo>
                    <a:pt x="0" y="706374"/>
                  </a:lnTo>
                  <a:lnTo>
                    <a:pt x="3771" y="725060"/>
                  </a:lnTo>
                  <a:lnTo>
                    <a:pt x="14058" y="740319"/>
                  </a:lnTo>
                  <a:lnTo>
                    <a:pt x="29317" y="750608"/>
                  </a:lnTo>
                  <a:lnTo>
                    <a:pt x="48005" y="754380"/>
                  </a:lnTo>
                  <a:lnTo>
                    <a:pt x="980693" y="754380"/>
                  </a:lnTo>
                  <a:lnTo>
                    <a:pt x="999378" y="750608"/>
                  </a:lnTo>
                  <a:lnTo>
                    <a:pt x="1014638" y="740319"/>
                  </a:lnTo>
                  <a:lnTo>
                    <a:pt x="1024927" y="725060"/>
                  </a:lnTo>
                  <a:lnTo>
                    <a:pt x="1028699" y="706374"/>
                  </a:lnTo>
                  <a:lnTo>
                    <a:pt x="1028699" y="48005"/>
                  </a:lnTo>
                  <a:lnTo>
                    <a:pt x="1024927" y="29321"/>
                  </a:lnTo>
                  <a:lnTo>
                    <a:pt x="1014638" y="14061"/>
                  </a:lnTo>
                  <a:lnTo>
                    <a:pt x="999378" y="3772"/>
                  </a:lnTo>
                  <a:lnTo>
                    <a:pt x="980693" y="0"/>
                  </a:lnTo>
                  <a:close/>
                </a:path>
              </a:pathLst>
            </a:custGeom>
            <a:solidFill>
              <a:srgbClr val="EFF7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92147" y="460438"/>
              <a:ext cx="1028700" cy="754380"/>
            </a:xfrm>
            <a:custGeom>
              <a:avLst/>
              <a:gdLst/>
              <a:ahLst/>
              <a:cxnLst/>
              <a:rect l="l" t="t" r="r" b="b"/>
              <a:pathLst>
                <a:path w="1028700" h="754380">
                  <a:moveTo>
                    <a:pt x="48005" y="0"/>
                  </a:moveTo>
                  <a:lnTo>
                    <a:pt x="29317" y="3772"/>
                  </a:lnTo>
                  <a:lnTo>
                    <a:pt x="14058" y="14061"/>
                  </a:lnTo>
                  <a:lnTo>
                    <a:pt x="3771" y="29321"/>
                  </a:lnTo>
                  <a:lnTo>
                    <a:pt x="0" y="48005"/>
                  </a:lnTo>
                  <a:lnTo>
                    <a:pt x="0" y="706374"/>
                  </a:lnTo>
                  <a:lnTo>
                    <a:pt x="3771" y="725060"/>
                  </a:lnTo>
                  <a:lnTo>
                    <a:pt x="14058" y="740319"/>
                  </a:lnTo>
                  <a:lnTo>
                    <a:pt x="29317" y="750608"/>
                  </a:lnTo>
                  <a:lnTo>
                    <a:pt x="48005" y="754380"/>
                  </a:lnTo>
                  <a:lnTo>
                    <a:pt x="980693" y="754380"/>
                  </a:lnTo>
                  <a:lnTo>
                    <a:pt x="999378" y="750608"/>
                  </a:lnTo>
                  <a:lnTo>
                    <a:pt x="1014638" y="740319"/>
                  </a:lnTo>
                  <a:lnTo>
                    <a:pt x="1024927" y="725060"/>
                  </a:lnTo>
                  <a:lnTo>
                    <a:pt x="1028699" y="706374"/>
                  </a:lnTo>
                  <a:lnTo>
                    <a:pt x="1028699" y="48005"/>
                  </a:lnTo>
                  <a:lnTo>
                    <a:pt x="1024927" y="29321"/>
                  </a:lnTo>
                  <a:lnTo>
                    <a:pt x="1014638" y="14061"/>
                  </a:lnTo>
                  <a:lnTo>
                    <a:pt x="999378" y="3772"/>
                  </a:lnTo>
                  <a:lnTo>
                    <a:pt x="980693" y="0"/>
                  </a:lnTo>
                  <a:lnTo>
                    <a:pt x="48005" y="0"/>
                  </a:lnTo>
                  <a:close/>
                </a:path>
              </a:pathLst>
            </a:custGeom>
            <a:ln w="3428">
              <a:solidFill>
                <a:srgbClr val="00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71826" y="503415"/>
              <a:ext cx="712470" cy="408305"/>
            </a:xfrm>
            <a:custGeom>
              <a:avLst/>
              <a:gdLst/>
              <a:ahLst/>
              <a:cxnLst/>
              <a:rect l="l" t="t" r="r" b="b"/>
              <a:pathLst>
                <a:path w="712469" h="408305">
                  <a:moveTo>
                    <a:pt x="683056" y="25603"/>
                  </a:moveTo>
                  <a:lnTo>
                    <a:pt x="670255" y="51663"/>
                  </a:lnTo>
                  <a:lnTo>
                    <a:pt x="644651" y="0"/>
                  </a:lnTo>
                  <a:lnTo>
                    <a:pt x="619048" y="51663"/>
                  </a:lnTo>
                  <a:lnTo>
                    <a:pt x="592988" y="0"/>
                  </a:lnTo>
                  <a:lnTo>
                    <a:pt x="567385" y="51663"/>
                  </a:lnTo>
                  <a:lnTo>
                    <a:pt x="541781" y="0"/>
                  </a:lnTo>
                  <a:lnTo>
                    <a:pt x="528980" y="25603"/>
                  </a:lnTo>
                </a:path>
                <a:path w="712469" h="408305">
                  <a:moveTo>
                    <a:pt x="26060" y="408279"/>
                  </a:moveTo>
                  <a:lnTo>
                    <a:pt x="0" y="395477"/>
                  </a:lnTo>
                  <a:lnTo>
                    <a:pt x="51663" y="369876"/>
                  </a:lnTo>
                  <a:lnTo>
                    <a:pt x="0" y="344271"/>
                  </a:lnTo>
                  <a:lnTo>
                    <a:pt x="51663" y="318211"/>
                  </a:lnTo>
                  <a:lnTo>
                    <a:pt x="0" y="292607"/>
                  </a:lnTo>
                  <a:lnTo>
                    <a:pt x="51663" y="267006"/>
                  </a:lnTo>
                  <a:lnTo>
                    <a:pt x="26060" y="254203"/>
                  </a:lnTo>
                </a:path>
                <a:path w="712469" h="408305">
                  <a:moveTo>
                    <a:pt x="711860" y="25603"/>
                  </a:moveTo>
                  <a:lnTo>
                    <a:pt x="683971" y="25603"/>
                  </a:lnTo>
                </a:path>
                <a:path w="712469" h="408305">
                  <a:moveTo>
                    <a:pt x="506120" y="25603"/>
                  </a:moveTo>
                  <a:lnTo>
                    <a:pt x="528523" y="25603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91511" y="734759"/>
              <a:ext cx="161391" cy="2057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97887" y="734759"/>
              <a:ext cx="0" cy="205740"/>
            </a:xfrm>
            <a:custGeom>
              <a:avLst/>
              <a:gdLst/>
              <a:ahLst/>
              <a:cxnLst/>
              <a:rect l="l" t="t" r="r" b="b"/>
              <a:pathLst>
                <a:path h="205740">
                  <a:moveTo>
                    <a:pt x="0" y="205739"/>
                  </a:moveTo>
                  <a:lnTo>
                    <a:pt x="0" y="177849"/>
                  </a:lnTo>
                </a:path>
                <a:path h="205740">
                  <a:moveTo>
                    <a:pt x="0" y="0"/>
                  </a:moveTo>
                  <a:lnTo>
                    <a:pt x="0" y="22401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26437" y="563308"/>
              <a:ext cx="1097280" cy="68580"/>
            </a:xfrm>
            <a:custGeom>
              <a:avLst/>
              <a:gdLst/>
              <a:ahLst/>
              <a:cxnLst/>
              <a:rect l="l" t="t" r="r" b="b"/>
              <a:pathLst>
                <a:path w="1097280" h="68579">
                  <a:moveTo>
                    <a:pt x="0" y="34290"/>
                  </a:moveTo>
                  <a:lnTo>
                    <a:pt x="68579" y="34290"/>
                  </a:lnTo>
                </a:path>
                <a:path w="1097280" h="68579">
                  <a:moveTo>
                    <a:pt x="34289" y="0"/>
                  </a:moveTo>
                  <a:lnTo>
                    <a:pt x="34289" y="68580"/>
                  </a:lnTo>
                </a:path>
                <a:path w="1097280" h="68579">
                  <a:moveTo>
                    <a:pt x="1062989" y="0"/>
                  </a:moveTo>
                  <a:lnTo>
                    <a:pt x="1062989" y="68580"/>
                  </a:lnTo>
                </a:path>
                <a:path w="1097280" h="68579">
                  <a:moveTo>
                    <a:pt x="1028699" y="34290"/>
                  </a:moveTo>
                  <a:lnTo>
                    <a:pt x="1097279" y="34290"/>
                  </a:lnTo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61234" y="113526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0" y="0"/>
                  </a:moveTo>
                  <a:lnTo>
                    <a:pt x="4914" y="0"/>
                  </a:lnTo>
                  <a:lnTo>
                    <a:pt x="0" y="4917"/>
                  </a:lnTo>
                  <a:lnTo>
                    <a:pt x="0" y="17032"/>
                  </a:lnTo>
                  <a:lnTo>
                    <a:pt x="4914" y="21946"/>
                  </a:lnTo>
                  <a:lnTo>
                    <a:pt x="17030" y="21946"/>
                  </a:lnTo>
                  <a:lnTo>
                    <a:pt x="21945" y="17032"/>
                  </a:lnTo>
                  <a:lnTo>
                    <a:pt x="21945" y="49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61234" y="113526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5" y="10975"/>
                  </a:moveTo>
                  <a:lnTo>
                    <a:pt x="21945" y="17032"/>
                  </a:lnTo>
                  <a:lnTo>
                    <a:pt x="17030" y="21946"/>
                  </a:lnTo>
                  <a:lnTo>
                    <a:pt x="10972" y="21946"/>
                  </a:lnTo>
                  <a:lnTo>
                    <a:pt x="4914" y="21946"/>
                  </a:lnTo>
                  <a:lnTo>
                    <a:pt x="0" y="17032"/>
                  </a:lnTo>
                  <a:lnTo>
                    <a:pt x="0" y="10975"/>
                  </a:lnTo>
                  <a:lnTo>
                    <a:pt x="0" y="4917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30" y="0"/>
                  </a:lnTo>
                  <a:lnTo>
                    <a:pt x="21945" y="4917"/>
                  </a:lnTo>
                  <a:lnTo>
                    <a:pt x="21945" y="10975"/>
                  </a:lnTo>
                  <a:close/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12744" y="113526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0" y="0"/>
                  </a:moveTo>
                  <a:lnTo>
                    <a:pt x="4914" y="0"/>
                  </a:lnTo>
                  <a:lnTo>
                    <a:pt x="0" y="4917"/>
                  </a:lnTo>
                  <a:lnTo>
                    <a:pt x="0" y="17032"/>
                  </a:lnTo>
                  <a:lnTo>
                    <a:pt x="4914" y="21946"/>
                  </a:lnTo>
                  <a:lnTo>
                    <a:pt x="17030" y="21946"/>
                  </a:lnTo>
                  <a:lnTo>
                    <a:pt x="21945" y="17032"/>
                  </a:lnTo>
                  <a:lnTo>
                    <a:pt x="21945" y="49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12744" y="113526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5" y="10975"/>
                  </a:moveTo>
                  <a:lnTo>
                    <a:pt x="21945" y="17032"/>
                  </a:lnTo>
                  <a:lnTo>
                    <a:pt x="17030" y="21946"/>
                  </a:lnTo>
                  <a:lnTo>
                    <a:pt x="10972" y="21946"/>
                  </a:lnTo>
                  <a:lnTo>
                    <a:pt x="4914" y="21946"/>
                  </a:lnTo>
                  <a:lnTo>
                    <a:pt x="0" y="17032"/>
                  </a:lnTo>
                  <a:lnTo>
                    <a:pt x="0" y="10975"/>
                  </a:lnTo>
                  <a:lnTo>
                    <a:pt x="0" y="4917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30" y="0"/>
                  </a:lnTo>
                  <a:lnTo>
                    <a:pt x="21945" y="4917"/>
                  </a:lnTo>
                  <a:lnTo>
                    <a:pt x="21945" y="10975"/>
                  </a:lnTo>
                  <a:close/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89277" y="529018"/>
              <a:ext cx="1234440" cy="793750"/>
            </a:xfrm>
            <a:custGeom>
              <a:avLst/>
              <a:gdLst/>
              <a:ahLst/>
              <a:cxnLst/>
              <a:rect l="l" t="t" r="r" b="b"/>
              <a:pathLst>
                <a:path w="1234439" h="793750">
                  <a:moveTo>
                    <a:pt x="308609" y="205740"/>
                  </a:moveTo>
                  <a:lnTo>
                    <a:pt x="308609" y="0"/>
                  </a:lnTo>
                </a:path>
                <a:path w="1234439" h="793750">
                  <a:moveTo>
                    <a:pt x="308609" y="617220"/>
                  </a:moveTo>
                  <a:lnTo>
                    <a:pt x="308609" y="411480"/>
                  </a:lnTo>
                </a:path>
                <a:path w="1234439" h="793750">
                  <a:moveTo>
                    <a:pt x="0" y="0"/>
                  </a:moveTo>
                  <a:lnTo>
                    <a:pt x="308609" y="0"/>
                  </a:lnTo>
                </a:path>
                <a:path w="1234439" h="793750">
                  <a:moveTo>
                    <a:pt x="582929" y="205740"/>
                  </a:moveTo>
                  <a:lnTo>
                    <a:pt x="582929" y="0"/>
                  </a:lnTo>
                </a:path>
                <a:path w="1234439" h="793750">
                  <a:moveTo>
                    <a:pt x="582929" y="617220"/>
                  </a:moveTo>
                  <a:lnTo>
                    <a:pt x="582929" y="411480"/>
                  </a:lnTo>
                </a:path>
                <a:path w="1234439" h="793750">
                  <a:moveTo>
                    <a:pt x="582929" y="0"/>
                  </a:moveTo>
                  <a:lnTo>
                    <a:pt x="788669" y="0"/>
                  </a:lnTo>
                </a:path>
                <a:path w="1234439" h="793750">
                  <a:moveTo>
                    <a:pt x="994409" y="0"/>
                  </a:moveTo>
                  <a:lnTo>
                    <a:pt x="1234439" y="0"/>
                  </a:lnTo>
                </a:path>
                <a:path w="1234439" h="793750">
                  <a:moveTo>
                    <a:pt x="582929" y="617220"/>
                  </a:moveTo>
                  <a:lnTo>
                    <a:pt x="1234439" y="617220"/>
                  </a:lnTo>
                </a:path>
                <a:path w="1234439" h="793750">
                  <a:moveTo>
                    <a:pt x="566927" y="793242"/>
                  </a:moveTo>
                  <a:lnTo>
                    <a:pt x="601217" y="793242"/>
                  </a:lnTo>
                </a:path>
                <a:path w="1234439" h="793750">
                  <a:moveTo>
                    <a:pt x="530809" y="754380"/>
                  </a:moveTo>
                  <a:lnTo>
                    <a:pt x="634593" y="754380"/>
                  </a:lnTo>
                </a:path>
                <a:path w="1234439" h="793750">
                  <a:moveTo>
                    <a:pt x="548639" y="774040"/>
                  </a:moveTo>
                  <a:lnTo>
                    <a:pt x="617219" y="774040"/>
                  </a:lnTo>
                </a:path>
                <a:path w="1234439" h="793750">
                  <a:moveTo>
                    <a:pt x="582929" y="617220"/>
                  </a:moveTo>
                  <a:lnTo>
                    <a:pt x="582929" y="75438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809517" y="458723"/>
            <a:ext cx="1247140" cy="758190"/>
            <a:chOff x="3809517" y="458723"/>
            <a:chExt cx="1247140" cy="758190"/>
          </a:xfrm>
        </p:grpSpPr>
        <p:sp>
          <p:nvSpPr>
            <p:cNvPr id="16" name="object 16"/>
            <p:cNvSpPr/>
            <p:nvPr/>
          </p:nvSpPr>
          <p:spPr>
            <a:xfrm>
              <a:off x="3912387" y="460438"/>
              <a:ext cx="1028700" cy="754380"/>
            </a:xfrm>
            <a:custGeom>
              <a:avLst/>
              <a:gdLst/>
              <a:ahLst/>
              <a:cxnLst/>
              <a:rect l="l" t="t" r="r" b="b"/>
              <a:pathLst>
                <a:path w="1028700" h="754380">
                  <a:moveTo>
                    <a:pt x="980693" y="0"/>
                  </a:moveTo>
                  <a:lnTo>
                    <a:pt x="48005" y="0"/>
                  </a:lnTo>
                  <a:lnTo>
                    <a:pt x="29317" y="3772"/>
                  </a:lnTo>
                  <a:lnTo>
                    <a:pt x="14058" y="14061"/>
                  </a:lnTo>
                  <a:lnTo>
                    <a:pt x="3771" y="29321"/>
                  </a:lnTo>
                  <a:lnTo>
                    <a:pt x="0" y="48005"/>
                  </a:lnTo>
                  <a:lnTo>
                    <a:pt x="0" y="706374"/>
                  </a:lnTo>
                  <a:lnTo>
                    <a:pt x="3771" y="725060"/>
                  </a:lnTo>
                  <a:lnTo>
                    <a:pt x="14058" y="740319"/>
                  </a:lnTo>
                  <a:lnTo>
                    <a:pt x="29317" y="750608"/>
                  </a:lnTo>
                  <a:lnTo>
                    <a:pt x="48005" y="754380"/>
                  </a:lnTo>
                  <a:lnTo>
                    <a:pt x="980693" y="754380"/>
                  </a:lnTo>
                  <a:lnTo>
                    <a:pt x="999378" y="750608"/>
                  </a:lnTo>
                  <a:lnTo>
                    <a:pt x="1014638" y="740319"/>
                  </a:lnTo>
                  <a:lnTo>
                    <a:pt x="1024927" y="725060"/>
                  </a:lnTo>
                  <a:lnTo>
                    <a:pt x="1028699" y="706374"/>
                  </a:lnTo>
                  <a:lnTo>
                    <a:pt x="1028699" y="48005"/>
                  </a:lnTo>
                  <a:lnTo>
                    <a:pt x="1024927" y="29321"/>
                  </a:lnTo>
                  <a:lnTo>
                    <a:pt x="1014638" y="14061"/>
                  </a:lnTo>
                  <a:lnTo>
                    <a:pt x="999378" y="3772"/>
                  </a:lnTo>
                  <a:lnTo>
                    <a:pt x="980693" y="0"/>
                  </a:lnTo>
                  <a:close/>
                </a:path>
              </a:pathLst>
            </a:custGeom>
            <a:solidFill>
              <a:srgbClr val="EFF7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12387" y="460438"/>
              <a:ext cx="1028700" cy="754380"/>
            </a:xfrm>
            <a:custGeom>
              <a:avLst/>
              <a:gdLst/>
              <a:ahLst/>
              <a:cxnLst/>
              <a:rect l="l" t="t" r="r" b="b"/>
              <a:pathLst>
                <a:path w="1028700" h="754380">
                  <a:moveTo>
                    <a:pt x="48005" y="0"/>
                  </a:moveTo>
                  <a:lnTo>
                    <a:pt x="29317" y="3772"/>
                  </a:lnTo>
                  <a:lnTo>
                    <a:pt x="14058" y="14061"/>
                  </a:lnTo>
                  <a:lnTo>
                    <a:pt x="3771" y="29321"/>
                  </a:lnTo>
                  <a:lnTo>
                    <a:pt x="0" y="48005"/>
                  </a:lnTo>
                  <a:lnTo>
                    <a:pt x="0" y="706374"/>
                  </a:lnTo>
                  <a:lnTo>
                    <a:pt x="3771" y="725060"/>
                  </a:lnTo>
                  <a:lnTo>
                    <a:pt x="14058" y="740319"/>
                  </a:lnTo>
                  <a:lnTo>
                    <a:pt x="29317" y="750608"/>
                  </a:lnTo>
                  <a:lnTo>
                    <a:pt x="48005" y="754380"/>
                  </a:lnTo>
                  <a:lnTo>
                    <a:pt x="980693" y="754380"/>
                  </a:lnTo>
                  <a:lnTo>
                    <a:pt x="999378" y="750608"/>
                  </a:lnTo>
                  <a:lnTo>
                    <a:pt x="1014638" y="740319"/>
                  </a:lnTo>
                  <a:lnTo>
                    <a:pt x="1024927" y="725060"/>
                  </a:lnTo>
                  <a:lnTo>
                    <a:pt x="1028699" y="706374"/>
                  </a:lnTo>
                  <a:lnTo>
                    <a:pt x="1028699" y="48005"/>
                  </a:lnTo>
                  <a:lnTo>
                    <a:pt x="1024927" y="29321"/>
                  </a:lnTo>
                  <a:lnTo>
                    <a:pt x="1014638" y="14061"/>
                  </a:lnTo>
                  <a:lnTo>
                    <a:pt x="999378" y="3772"/>
                  </a:lnTo>
                  <a:lnTo>
                    <a:pt x="980693" y="0"/>
                  </a:lnTo>
                  <a:lnTo>
                    <a:pt x="48005" y="0"/>
                  </a:lnTo>
                  <a:close/>
                </a:path>
              </a:pathLst>
            </a:custGeom>
            <a:ln w="3428">
              <a:solidFill>
                <a:srgbClr val="00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11751" y="734759"/>
              <a:ext cx="161391" cy="2057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46677" y="563308"/>
              <a:ext cx="1097280" cy="68580"/>
            </a:xfrm>
            <a:custGeom>
              <a:avLst/>
              <a:gdLst/>
              <a:ahLst/>
              <a:cxnLst/>
              <a:rect l="l" t="t" r="r" b="b"/>
              <a:pathLst>
                <a:path w="1097279" h="68579">
                  <a:moveTo>
                    <a:pt x="1062989" y="0"/>
                  </a:moveTo>
                  <a:lnTo>
                    <a:pt x="1062989" y="68580"/>
                  </a:lnTo>
                </a:path>
                <a:path w="1097279" h="68579">
                  <a:moveTo>
                    <a:pt x="1028699" y="34290"/>
                  </a:moveTo>
                  <a:lnTo>
                    <a:pt x="1097279" y="34290"/>
                  </a:lnTo>
                </a:path>
                <a:path w="1097279" h="68579">
                  <a:moveTo>
                    <a:pt x="34289" y="0"/>
                  </a:moveTo>
                  <a:lnTo>
                    <a:pt x="34289" y="68580"/>
                  </a:lnTo>
                </a:path>
                <a:path w="1097279" h="68579">
                  <a:moveTo>
                    <a:pt x="0" y="34290"/>
                  </a:moveTo>
                  <a:lnTo>
                    <a:pt x="68579" y="34290"/>
                  </a:lnTo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81474" y="113526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0" y="0"/>
                  </a:moveTo>
                  <a:lnTo>
                    <a:pt x="4914" y="0"/>
                  </a:lnTo>
                  <a:lnTo>
                    <a:pt x="0" y="4917"/>
                  </a:lnTo>
                  <a:lnTo>
                    <a:pt x="0" y="17032"/>
                  </a:lnTo>
                  <a:lnTo>
                    <a:pt x="4914" y="21946"/>
                  </a:lnTo>
                  <a:lnTo>
                    <a:pt x="17030" y="21946"/>
                  </a:lnTo>
                  <a:lnTo>
                    <a:pt x="21945" y="17032"/>
                  </a:lnTo>
                  <a:lnTo>
                    <a:pt x="21945" y="49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81474" y="113526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5" y="10975"/>
                  </a:moveTo>
                  <a:lnTo>
                    <a:pt x="21945" y="17032"/>
                  </a:lnTo>
                  <a:lnTo>
                    <a:pt x="17030" y="21946"/>
                  </a:lnTo>
                  <a:lnTo>
                    <a:pt x="10972" y="21946"/>
                  </a:lnTo>
                  <a:lnTo>
                    <a:pt x="4914" y="21946"/>
                  </a:lnTo>
                  <a:lnTo>
                    <a:pt x="0" y="17032"/>
                  </a:lnTo>
                  <a:lnTo>
                    <a:pt x="0" y="10975"/>
                  </a:lnTo>
                  <a:lnTo>
                    <a:pt x="0" y="4917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30" y="0"/>
                  </a:lnTo>
                  <a:lnTo>
                    <a:pt x="21945" y="4917"/>
                  </a:lnTo>
                  <a:lnTo>
                    <a:pt x="21945" y="10975"/>
                  </a:lnTo>
                  <a:close/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07154" y="113526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0" y="0"/>
                  </a:moveTo>
                  <a:lnTo>
                    <a:pt x="4914" y="0"/>
                  </a:lnTo>
                  <a:lnTo>
                    <a:pt x="0" y="4917"/>
                  </a:lnTo>
                  <a:lnTo>
                    <a:pt x="0" y="17032"/>
                  </a:lnTo>
                  <a:lnTo>
                    <a:pt x="4914" y="21946"/>
                  </a:lnTo>
                  <a:lnTo>
                    <a:pt x="17030" y="21946"/>
                  </a:lnTo>
                  <a:lnTo>
                    <a:pt x="21945" y="17032"/>
                  </a:lnTo>
                  <a:lnTo>
                    <a:pt x="21945" y="49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107154" y="113526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5" y="10975"/>
                  </a:moveTo>
                  <a:lnTo>
                    <a:pt x="21945" y="17032"/>
                  </a:lnTo>
                  <a:lnTo>
                    <a:pt x="17030" y="21946"/>
                  </a:lnTo>
                  <a:lnTo>
                    <a:pt x="10972" y="21946"/>
                  </a:lnTo>
                  <a:lnTo>
                    <a:pt x="4914" y="21946"/>
                  </a:lnTo>
                  <a:lnTo>
                    <a:pt x="0" y="17032"/>
                  </a:lnTo>
                  <a:lnTo>
                    <a:pt x="0" y="10975"/>
                  </a:lnTo>
                  <a:lnTo>
                    <a:pt x="0" y="4917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30" y="0"/>
                  </a:lnTo>
                  <a:lnTo>
                    <a:pt x="21945" y="4917"/>
                  </a:lnTo>
                  <a:lnTo>
                    <a:pt x="21945" y="10975"/>
                  </a:lnTo>
                  <a:close/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107154" y="518045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0" y="0"/>
                  </a:moveTo>
                  <a:lnTo>
                    <a:pt x="4914" y="0"/>
                  </a:lnTo>
                  <a:lnTo>
                    <a:pt x="0" y="4914"/>
                  </a:lnTo>
                  <a:lnTo>
                    <a:pt x="0" y="17030"/>
                  </a:lnTo>
                  <a:lnTo>
                    <a:pt x="4914" y="21945"/>
                  </a:lnTo>
                  <a:lnTo>
                    <a:pt x="17030" y="21945"/>
                  </a:lnTo>
                  <a:lnTo>
                    <a:pt x="21945" y="17030"/>
                  </a:lnTo>
                  <a:lnTo>
                    <a:pt x="21945" y="49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107154" y="518045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5" y="10972"/>
                  </a:moveTo>
                  <a:lnTo>
                    <a:pt x="21945" y="17030"/>
                  </a:lnTo>
                  <a:lnTo>
                    <a:pt x="17030" y="21945"/>
                  </a:lnTo>
                  <a:lnTo>
                    <a:pt x="10972" y="21945"/>
                  </a:lnTo>
                  <a:lnTo>
                    <a:pt x="4914" y="21945"/>
                  </a:lnTo>
                  <a:lnTo>
                    <a:pt x="0" y="17030"/>
                  </a:lnTo>
                  <a:lnTo>
                    <a:pt x="0" y="10972"/>
                  </a:lnTo>
                  <a:lnTo>
                    <a:pt x="0" y="4914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30" y="0"/>
                  </a:lnTo>
                  <a:lnTo>
                    <a:pt x="21945" y="4914"/>
                  </a:lnTo>
                  <a:lnTo>
                    <a:pt x="21945" y="10972"/>
                  </a:lnTo>
                  <a:close/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32984" y="113526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0" y="0"/>
                  </a:moveTo>
                  <a:lnTo>
                    <a:pt x="4914" y="0"/>
                  </a:lnTo>
                  <a:lnTo>
                    <a:pt x="0" y="4917"/>
                  </a:lnTo>
                  <a:lnTo>
                    <a:pt x="0" y="17032"/>
                  </a:lnTo>
                  <a:lnTo>
                    <a:pt x="4914" y="21946"/>
                  </a:lnTo>
                  <a:lnTo>
                    <a:pt x="17030" y="21946"/>
                  </a:lnTo>
                  <a:lnTo>
                    <a:pt x="21945" y="17032"/>
                  </a:lnTo>
                  <a:lnTo>
                    <a:pt x="21945" y="49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32984" y="113526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5" y="10975"/>
                  </a:moveTo>
                  <a:lnTo>
                    <a:pt x="21945" y="17032"/>
                  </a:lnTo>
                  <a:lnTo>
                    <a:pt x="17030" y="21946"/>
                  </a:lnTo>
                  <a:lnTo>
                    <a:pt x="10972" y="21946"/>
                  </a:lnTo>
                  <a:lnTo>
                    <a:pt x="4914" y="21946"/>
                  </a:lnTo>
                  <a:lnTo>
                    <a:pt x="0" y="17032"/>
                  </a:lnTo>
                  <a:lnTo>
                    <a:pt x="0" y="10975"/>
                  </a:lnTo>
                  <a:lnTo>
                    <a:pt x="0" y="4917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30" y="0"/>
                  </a:lnTo>
                  <a:lnTo>
                    <a:pt x="21945" y="4917"/>
                  </a:lnTo>
                  <a:lnTo>
                    <a:pt x="21945" y="10975"/>
                  </a:lnTo>
                  <a:close/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809517" y="529018"/>
              <a:ext cx="1234440" cy="617220"/>
            </a:xfrm>
            <a:custGeom>
              <a:avLst/>
              <a:gdLst/>
              <a:ahLst/>
              <a:cxnLst/>
              <a:rect l="l" t="t" r="r" b="b"/>
              <a:pathLst>
                <a:path w="1234439" h="617219">
                  <a:moveTo>
                    <a:pt x="0" y="0"/>
                  </a:moveTo>
                  <a:lnTo>
                    <a:pt x="308609" y="0"/>
                  </a:lnTo>
                </a:path>
                <a:path w="1234439" h="617219">
                  <a:moveTo>
                    <a:pt x="0" y="617220"/>
                  </a:moveTo>
                  <a:lnTo>
                    <a:pt x="308609" y="617220"/>
                  </a:lnTo>
                </a:path>
                <a:path w="1234439" h="617219">
                  <a:moveTo>
                    <a:pt x="582929" y="205740"/>
                  </a:moveTo>
                  <a:lnTo>
                    <a:pt x="582929" y="0"/>
                  </a:lnTo>
                </a:path>
                <a:path w="1234439" h="617219">
                  <a:moveTo>
                    <a:pt x="582929" y="617220"/>
                  </a:moveTo>
                  <a:lnTo>
                    <a:pt x="582929" y="411480"/>
                  </a:lnTo>
                </a:path>
                <a:path w="1234439" h="617219">
                  <a:moveTo>
                    <a:pt x="582929" y="0"/>
                  </a:moveTo>
                  <a:lnTo>
                    <a:pt x="1234439" y="0"/>
                  </a:lnTo>
                </a:path>
                <a:path w="1234439" h="617219">
                  <a:moveTo>
                    <a:pt x="582929" y="617220"/>
                  </a:moveTo>
                  <a:lnTo>
                    <a:pt x="1234439" y="61722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380518" y="388429"/>
            <a:ext cx="861060" cy="932815"/>
            <a:chOff x="380518" y="388429"/>
            <a:chExt cx="861060" cy="932815"/>
          </a:xfrm>
        </p:grpSpPr>
        <p:sp>
          <p:nvSpPr>
            <p:cNvPr id="30" name="object 30"/>
            <p:cNvSpPr/>
            <p:nvPr/>
          </p:nvSpPr>
          <p:spPr>
            <a:xfrm>
              <a:off x="1000479" y="531761"/>
              <a:ext cx="132080" cy="132080"/>
            </a:xfrm>
            <a:custGeom>
              <a:avLst/>
              <a:gdLst/>
              <a:ahLst/>
              <a:cxnLst/>
              <a:rect l="l" t="t" r="r" b="b"/>
              <a:pathLst>
                <a:path w="132080" h="132079">
                  <a:moveTo>
                    <a:pt x="131674" y="65837"/>
                  </a:moveTo>
                  <a:lnTo>
                    <a:pt x="126500" y="91463"/>
                  </a:lnTo>
                  <a:lnTo>
                    <a:pt x="112389" y="112389"/>
                  </a:lnTo>
                  <a:lnTo>
                    <a:pt x="91462" y="126499"/>
                  </a:lnTo>
                  <a:lnTo>
                    <a:pt x="65836" y="131672"/>
                  </a:lnTo>
                  <a:lnTo>
                    <a:pt x="40210" y="126499"/>
                  </a:lnTo>
                  <a:lnTo>
                    <a:pt x="19283" y="112389"/>
                  </a:lnTo>
                  <a:lnTo>
                    <a:pt x="5173" y="91463"/>
                  </a:lnTo>
                  <a:lnTo>
                    <a:pt x="0" y="65837"/>
                  </a:lnTo>
                  <a:lnTo>
                    <a:pt x="5173" y="40212"/>
                  </a:lnTo>
                  <a:lnTo>
                    <a:pt x="19283" y="19285"/>
                  </a:lnTo>
                  <a:lnTo>
                    <a:pt x="40210" y="5174"/>
                  </a:lnTo>
                  <a:lnTo>
                    <a:pt x="65836" y="0"/>
                  </a:lnTo>
                  <a:lnTo>
                    <a:pt x="91462" y="5174"/>
                  </a:lnTo>
                  <a:lnTo>
                    <a:pt x="112389" y="19285"/>
                  </a:lnTo>
                  <a:lnTo>
                    <a:pt x="126500" y="40212"/>
                  </a:lnTo>
                  <a:lnTo>
                    <a:pt x="131674" y="65837"/>
                  </a:lnTo>
                  <a:close/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48485" y="553250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59" h="35559">
                  <a:moveTo>
                    <a:pt x="17830" y="0"/>
                  </a:moveTo>
                  <a:lnTo>
                    <a:pt x="17830" y="35205"/>
                  </a:lnTo>
                </a:path>
                <a:path w="35559" h="35559">
                  <a:moveTo>
                    <a:pt x="0" y="17830"/>
                  </a:moveTo>
                  <a:lnTo>
                    <a:pt x="35203" y="1783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66315" y="494728"/>
              <a:ext cx="0" cy="205740"/>
            </a:xfrm>
            <a:custGeom>
              <a:avLst/>
              <a:gdLst/>
              <a:ahLst/>
              <a:cxnLst/>
              <a:rect l="l" t="t" r="r" b="b"/>
              <a:pathLst>
                <a:path h="205740">
                  <a:moveTo>
                    <a:pt x="0" y="0"/>
                  </a:moveTo>
                  <a:lnTo>
                    <a:pt x="0" y="37490"/>
                  </a:lnTo>
                </a:path>
                <a:path h="205740">
                  <a:moveTo>
                    <a:pt x="0" y="205740"/>
                  </a:moveTo>
                  <a:lnTo>
                    <a:pt x="0" y="168706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49399" y="636461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59">
                  <a:moveTo>
                    <a:pt x="0" y="0"/>
                  </a:moveTo>
                  <a:lnTo>
                    <a:pt x="35204" y="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55343" y="82665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29" y="0"/>
                  </a:moveTo>
                  <a:lnTo>
                    <a:pt x="4914" y="0"/>
                  </a:lnTo>
                  <a:lnTo>
                    <a:pt x="0" y="4917"/>
                  </a:lnTo>
                  <a:lnTo>
                    <a:pt x="0" y="17032"/>
                  </a:lnTo>
                  <a:lnTo>
                    <a:pt x="4914" y="21946"/>
                  </a:lnTo>
                  <a:lnTo>
                    <a:pt x="17029" y="21946"/>
                  </a:lnTo>
                  <a:lnTo>
                    <a:pt x="21946" y="17032"/>
                  </a:lnTo>
                  <a:lnTo>
                    <a:pt x="21946" y="49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55343" y="82665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6" y="10975"/>
                  </a:moveTo>
                  <a:lnTo>
                    <a:pt x="21946" y="17032"/>
                  </a:lnTo>
                  <a:lnTo>
                    <a:pt x="17029" y="21946"/>
                  </a:lnTo>
                  <a:lnTo>
                    <a:pt x="10972" y="21946"/>
                  </a:lnTo>
                  <a:lnTo>
                    <a:pt x="4914" y="21946"/>
                  </a:lnTo>
                  <a:lnTo>
                    <a:pt x="0" y="17032"/>
                  </a:lnTo>
                  <a:lnTo>
                    <a:pt x="0" y="10975"/>
                  </a:lnTo>
                  <a:lnTo>
                    <a:pt x="0" y="4917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29" y="0"/>
                  </a:lnTo>
                  <a:lnTo>
                    <a:pt x="21946" y="4917"/>
                  </a:lnTo>
                  <a:lnTo>
                    <a:pt x="21946" y="10975"/>
                  </a:lnTo>
                  <a:close/>
                </a:path>
              </a:pathLst>
            </a:custGeom>
            <a:ln w="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00479" y="700469"/>
              <a:ext cx="132080" cy="443230"/>
            </a:xfrm>
            <a:custGeom>
              <a:avLst/>
              <a:gdLst/>
              <a:ahLst/>
              <a:cxnLst/>
              <a:rect l="l" t="t" r="r" b="b"/>
              <a:pathLst>
                <a:path w="132080" h="443230">
                  <a:moveTo>
                    <a:pt x="65836" y="137159"/>
                  </a:moveTo>
                  <a:lnTo>
                    <a:pt x="65836" y="0"/>
                  </a:lnTo>
                </a:path>
                <a:path w="132080" h="443230">
                  <a:moveTo>
                    <a:pt x="131674" y="377189"/>
                  </a:moveTo>
                  <a:lnTo>
                    <a:pt x="126500" y="402815"/>
                  </a:lnTo>
                  <a:lnTo>
                    <a:pt x="112389" y="423742"/>
                  </a:lnTo>
                  <a:lnTo>
                    <a:pt x="91462" y="437851"/>
                  </a:lnTo>
                  <a:lnTo>
                    <a:pt x="65836" y="443025"/>
                  </a:lnTo>
                  <a:lnTo>
                    <a:pt x="40210" y="437851"/>
                  </a:lnTo>
                  <a:lnTo>
                    <a:pt x="19283" y="423742"/>
                  </a:lnTo>
                  <a:lnTo>
                    <a:pt x="5173" y="402815"/>
                  </a:lnTo>
                  <a:lnTo>
                    <a:pt x="0" y="377189"/>
                  </a:lnTo>
                  <a:lnTo>
                    <a:pt x="5173" y="351563"/>
                  </a:lnTo>
                  <a:lnTo>
                    <a:pt x="19283" y="330635"/>
                  </a:lnTo>
                  <a:lnTo>
                    <a:pt x="40210" y="316525"/>
                  </a:lnTo>
                  <a:lnTo>
                    <a:pt x="65836" y="311350"/>
                  </a:lnTo>
                  <a:lnTo>
                    <a:pt x="91462" y="316525"/>
                  </a:lnTo>
                  <a:lnTo>
                    <a:pt x="112389" y="330635"/>
                  </a:lnTo>
                  <a:lnTo>
                    <a:pt x="126500" y="351563"/>
                  </a:lnTo>
                  <a:lnTo>
                    <a:pt x="131674" y="377189"/>
                  </a:lnTo>
                  <a:close/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48485" y="1033311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59" h="35559">
                  <a:moveTo>
                    <a:pt x="17830" y="0"/>
                  </a:moveTo>
                  <a:lnTo>
                    <a:pt x="17830" y="35203"/>
                  </a:lnTo>
                </a:path>
                <a:path w="35559" h="35559">
                  <a:moveTo>
                    <a:pt x="0" y="17829"/>
                  </a:moveTo>
                  <a:lnTo>
                    <a:pt x="35203" y="17829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66315" y="974789"/>
              <a:ext cx="0" cy="205740"/>
            </a:xfrm>
            <a:custGeom>
              <a:avLst/>
              <a:gdLst/>
              <a:ahLst/>
              <a:cxnLst/>
              <a:rect l="l" t="t" r="r" b="b"/>
              <a:pathLst>
                <a:path h="205740">
                  <a:moveTo>
                    <a:pt x="0" y="0"/>
                  </a:moveTo>
                  <a:lnTo>
                    <a:pt x="0" y="37489"/>
                  </a:lnTo>
                </a:path>
                <a:path h="205740">
                  <a:moveTo>
                    <a:pt x="0" y="205739"/>
                  </a:moveTo>
                  <a:lnTo>
                    <a:pt x="0" y="168705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49399" y="1116521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59">
                  <a:moveTo>
                    <a:pt x="0" y="0"/>
                  </a:moveTo>
                  <a:lnTo>
                    <a:pt x="35204" y="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74699" y="837629"/>
              <a:ext cx="591820" cy="137160"/>
            </a:xfrm>
            <a:custGeom>
              <a:avLst/>
              <a:gdLst/>
              <a:ahLst/>
              <a:cxnLst/>
              <a:rect l="l" t="t" r="r" b="b"/>
              <a:pathLst>
                <a:path w="591819" h="137159">
                  <a:moveTo>
                    <a:pt x="591616" y="137159"/>
                  </a:moveTo>
                  <a:lnTo>
                    <a:pt x="591616" y="0"/>
                  </a:lnTo>
                </a:path>
                <a:path w="591819" h="137159">
                  <a:moveTo>
                    <a:pt x="0" y="120699"/>
                  </a:moveTo>
                  <a:lnTo>
                    <a:pt x="50750" y="120699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9098" y="837629"/>
              <a:ext cx="342900" cy="205740"/>
            </a:xfrm>
            <a:custGeom>
              <a:avLst/>
              <a:gdLst/>
              <a:ahLst/>
              <a:cxnLst/>
              <a:rect l="l" t="t" r="r" b="b"/>
              <a:pathLst>
                <a:path w="342900" h="205740">
                  <a:moveTo>
                    <a:pt x="0" y="0"/>
                  </a:moveTo>
                  <a:lnTo>
                    <a:pt x="0" y="205739"/>
                  </a:lnTo>
                  <a:lnTo>
                    <a:pt x="342896" y="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80518" y="699096"/>
              <a:ext cx="480059" cy="276225"/>
            </a:xfrm>
            <a:custGeom>
              <a:avLst/>
              <a:gdLst/>
              <a:ahLst/>
              <a:cxnLst/>
              <a:rect l="l" t="t" r="r" b="b"/>
              <a:pathLst>
                <a:path w="480059" h="276225">
                  <a:moveTo>
                    <a:pt x="0" y="275692"/>
                  </a:moveTo>
                  <a:lnTo>
                    <a:pt x="68580" y="275692"/>
                  </a:lnTo>
                </a:path>
                <a:path w="480059" h="276225">
                  <a:moveTo>
                    <a:pt x="411477" y="138532"/>
                  </a:moveTo>
                  <a:lnTo>
                    <a:pt x="480057" y="138532"/>
                  </a:lnTo>
                </a:path>
                <a:path w="480059" h="276225">
                  <a:moveTo>
                    <a:pt x="94181" y="25145"/>
                  </a:moveTo>
                  <a:lnTo>
                    <a:pt x="144931" y="25145"/>
                  </a:lnTo>
                </a:path>
                <a:path w="480059" h="276225">
                  <a:moveTo>
                    <a:pt x="119327" y="50750"/>
                  </a:moveTo>
                  <a:lnTo>
                    <a:pt x="119327" y="0"/>
                  </a:lnTo>
                </a:path>
                <a:path w="480059" h="276225">
                  <a:moveTo>
                    <a:pt x="0" y="1372"/>
                  </a:moveTo>
                  <a:lnTo>
                    <a:pt x="68580" y="1372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49098" y="631889"/>
              <a:ext cx="342900" cy="205740"/>
            </a:xfrm>
            <a:custGeom>
              <a:avLst/>
              <a:gdLst/>
              <a:ahLst/>
              <a:cxnLst/>
              <a:rect l="l" t="t" r="r" b="b"/>
              <a:pathLst>
                <a:path w="342900" h="205740">
                  <a:moveTo>
                    <a:pt x="0" y="205739"/>
                  </a:moveTo>
                  <a:lnTo>
                    <a:pt x="0" y="0"/>
                  </a:lnTo>
                  <a:lnTo>
                    <a:pt x="342896" y="205739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20545" y="391858"/>
              <a:ext cx="617220" cy="925830"/>
            </a:xfrm>
            <a:custGeom>
              <a:avLst/>
              <a:gdLst/>
              <a:ahLst/>
              <a:cxnLst/>
              <a:rect l="l" t="t" r="r" b="b"/>
              <a:pathLst>
                <a:path w="617219" h="925830">
                  <a:moveTo>
                    <a:pt x="445769" y="102869"/>
                  </a:moveTo>
                  <a:lnTo>
                    <a:pt x="445769" y="0"/>
                  </a:lnTo>
                  <a:lnTo>
                    <a:pt x="0" y="0"/>
                  </a:lnTo>
                  <a:lnTo>
                    <a:pt x="0" y="205740"/>
                  </a:lnTo>
                </a:path>
                <a:path w="617219" h="925830">
                  <a:moveTo>
                    <a:pt x="445769" y="788670"/>
                  </a:moveTo>
                  <a:lnTo>
                    <a:pt x="445769" y="925830"/>
                  </a:lnTo>
                  <a:lnTo>
                    <a:pt x="0" y="925830"/>
                  </a:lnTo>
                  <a:lnTo>
                    <a:pt x="0" y="685800"/>
                  </a:lnTo>
                </a:path>
                <a:path w="617219" h="925830">
                  <a:moveTo>
                    <a:pt x="445769" y="445770"/>
                  </a:moveTo>
                  <a:lnTo>
                    <a:pt x="617221" y="445770"/>
                  </a:lnTo>
                  <a:lnTo>
                    <a:pt x="617221" y="54864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20545" y="597599"/>
              <a:ext cx="0" cy="480059"/>
            </a:xfrm>
            <a:custGeom>
              <a:avLst/>
              <a:gdLst/>
              <a:ahLst/>
              <a:cxnLst/>
              <a:rect l="l" t="t" r="r" b="b"/>
              <a:pathLst>
                <a:path h="480059">
                  <a:moveTo>
                    <a:pt x="0" y="137159"/>
                  </a:moveTo>
                  <a:lnTo>
                    <a:pt x="0" y="0"/>
                  </a:lnTo>
                </a:path>
                <a:path h="480059">
                  <a:moveTo>
                    <a:pt x="0" y="480059"/>
                  </a:moveTo>
                  <a:lnTo>
                    <a:pt x="0" y="342899"/>
                  </a:lnTo>
                </a:path>
              </a:pathLst>
            </a:custGeom>
            <a:ln w="6857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/>
          <p:nvPr/>
        </p:nvSpPr>
        <p:spPr>
          <a:xfrm>
            <a:off x="4340326" y="1283399"/>
            <a:ext cx="104139" cy="39370"/>
          </a:xfrm>
          <a:custGeom>
            <a:avLst/>
            <a:gdLst/>
            <a:ahLst/>
            <a:cxnLst/>
            <a:rect l="l" t="t" r="r" b="b"/>
            <a:pathLst>
              <a:path w="104139" h="39369">
                <a:moveTo>
                  <a:pt x="36118" y="38861"/>
                </a:moveTo>
                <a:lnTo>
                  <a:pt x="70408" y="38861"/>
                </a:lnTo>
              </a:path>
              <a:path w="104139" h="39369">
                <a:moveTo>
                  <a:pt x="0" y="0"/>
                </a:moveTo>
                <a:lnTo>
                  <a:pt x="103784" y="0"/>
                </a:lnTo>
              </a:path>
              <a:path w="104139" h="39369">
                <a:moveTo>
                  <a:pt x="17830" y="19660"/>
                </a:moveTo>
                <a:lnTo>
                  <a:pt x="86410" y="19660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74368" y="765620"/>
            <a:ext cx="246887" cy="1440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392447" y="114623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360318" y="765620"/>
            <a:ext cx="246887" cy="1440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26437" y="1077659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68579" y="0"/>
                </a:moveTo>
                <a:lnTo>
                  <a:pt x="0" y="0"/>
                </a:lnTo>
              </a:path>
            </a:pathLst>
          </a:custGeom>
          <a:ln w="34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55137" y="1077659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68579" y="0"/>
                </a:moveTo>
                <a:lnTo>
                  <a:pt x="0" y="0"/>
                </a:lnTo>
              </a:path>
            </a:pathLst>
          </a:custGeom>
          <a:ln w="34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46677" y="1077659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68579" y="0"/>
                </a:moveTo>
                <a:lnTo>
                  <a:pt x="0" y="0"/>
                </a:lnTo>
              </a:path>
            </a:pathLst>
          </a:custGeom>
          <a:ln w="34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975377" y="1077659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68579" y="0"/>
                </a:moveTo>
                <a:lnTo>
                  <a:pt x="0" y="0"/>
                </a:lnTo>
              </a:path>
            </a:pathLst>
          </a:custGeom>
          <a:ln w="34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" name="object 54"/>
          <p:cNvGrpSpPr/>
          <p:nvPr/>
        </p:nvGrpSpPr>
        <p:grpSpPr>
          <a:xfrm>
            <a:off x="1786407" y="1133549"/>
            <a:ext cx="411480" cy="25400"/>
            <a:chOff x="1786407" y="1133549"/>
            <a:chExt cx="411480" cy="25400"/>
          </a:xfrm>
        </p:grpSpPr>
        <p:sp>
          <p:nvSpPr>
            <p:cNvPr id="55" name="object 55"/>
            <p:cNvSpPr/>
            <p:nvPr/>
          </p:nvSpPr>
          <p:spPr>
            <a:xfrm>
              <a:off x="1889277" y="1146239"/>
              <a:ext cx="308610" cy="0"/>
            </a:xfrm>
            <a:custGeom>
              <a:avLst/>
              <a:gdLst/>
              <a:ahLst/>
              <a:cxnLst/>
              <a:rect l="l" t="t" r="r" b="b"/>
              <a:pathLst>
                <a:path w="308610">
                  <a:moveTo>
                    <a:pt x="0" y="0"/>
                  </a:moveTo>
                  <a:lnTo>
                    <a:pt x="308609" y="0"/>
                  </a:lnTo>
                </a:path>
              </a:pathLst>
            </a:custGeom>
            <a:ln w="6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86407" y="1146239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80">
                  <a:moveTo>
                    <a:pt x="68579" y="0"/>
                  </a:moveTo>
                  <a:lnTo>
                    <a:pt x="0" y="0"/>
                  </a:lnTo>
                </a:path>
              </a:pathLst>
            </a:custGeom>
            <a:ln w="6857">
              <a:solidFill>
                <a:srgbClr val="D100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878304" y="113526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0" y="0"/>
                  </a:moveTo>
                  <a:lnTo>
                    <a:pt x="4914" y="0"/>
                  </a:lnTo>
                  <a:lnTo>
                    <a:pt x="0" y="4917"/>
                  </a:lnTo>
                  <a:lnTo>
                    <a:pt x="0" y="17032"/>
                  </a:lnTo>
                  <a:lnTo>
                    <a:pt x="4914" y="21946"/>
                  </a:lnTo>
                  <a:lnTo>
                    <a:pt x="17030" y="21946"/>
                  </a:lnTo>
                  <a:lnTo>
                    <a:pt x="21945" y="17032"/>
                  </a:lnTo>
                  <a:lnTo>
                    <a:pt x="21945" y="4917"/>
                  </a:lnTo>
                  <a:close/>
                </a:path>
              </a:pathLst>
            </a:custGeom>
            <a:solidFill>
              <a:srgbClr val="D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78304" y="113526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5" y="10975"/>
                  </a:moveTo>
                  <a:lnTo>
                    <a:pt x="21945" y="17032"/>
                  </a:lnTo>
                  <a:lnTo>
                    <a:pt x="17030" y="21946"/>
                  </a:lnTo>
                  <a:lnTo>
                    <a:pt x="10972" y="21946"/>
                  </a:lnTo>
                  <a:lnTo>
                    <a:pt x="4914" y="21946"/>
                  </a:lnTo>
                  <a:lnTo>
                    <a:pt x="0" y="17032"/>
                  </a:lnTo>
                  <a:lnTo>
                    <a:pt x="0" y="10975"/>
                  </a:lnTo>
                  <a:lnTo>
                    <a:pt x="0" y="4917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30" y="0"/>
                  </a:lnTo>
                  <a:lnTo>
                    <a:pt x="21945" y="4917"/>
                  </a:lnTo>
                  <a:lnTo>
                    <a:pt x="21945" y="10975"/>
                  </a:lnTo>
                  <a:close/>
                </a:path>
              </a:pathLst>
            </a:custGeom>
            <a:ln w="3428">
              <a:solidFill>
                <a:srgbClr val="D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786611" y="844589"/>
            <a:ext cx="18478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solidFill>
                  <a:srgbClr val="D100D1"/>
                </a:solidFill>
                <a:latin typeface="Arial"/>
                <a:cs typeface="Arial"/>
              </a:rPr>
              <a:t>OUT</a:t>
            </a:r>
            <a:endParaRPr sz="6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172946" y="844589"/>
            <a:ext cx="14668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u="dbl" spc="-5" dirty="0">
                <a:solidFill>
                  <a:srgbClr val="D100D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600" u="dbl" spc="50" dirty="0">
                <a:solidFill>
                  <a:srgbClr val="D100D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786407" y="529018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68579" y="0"/>
                </a:moveTo>
                <a:lnTo>
                  <a:pt x="0" y="0"/>
                </a:lnTo>
              </a:path>
            </a:pathLst>
          </a:custGeom>
          <a:ln w="6857">
            <a:solidFill>
              <a:srgbClr val="D100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20697" y="494728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579"/>
                </a:lnTo>
              </a:path>
            </a:pathLst>
          </a:custGeom>
          <a:ln w="6857">
            <a:solidFill>
              <a:srgbClr val="D100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706647" y="1146239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68579" y="0"/>
                </a:moveTo>
                <a:lnTo>
                  <a:pt x="0" y="0"/>
                </a:lnTo>
              </a:path>
            </a:pathLst>
          </a:custGeom>
          <a:ln w="6857">
            <a:solidFill>
              <a:srgbClr val="D100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4" name="object 64"/>
          <p:cNvGrpSpPr/>
          <p:nvPr/>
        </p:nvGrpSpPr>
        <p:grpSpPr>
          <a:xfrm>
            <a:off x="3706647" y="494728"/>
            <a:ext cx="115570" cy="68580"/>
            <a:chOff x="3706647" y="494728"/>
            <a:chExt cx="115570" cy="68580"/>
          </a:xfrm>
        </p:grpSpPr>
        <p:sp>
          <p:nvSpPr>
            <p:cNvPr id="65" name="object 65"/>
            <p:cNvSpPr/>
            <p:nvPr/>
          </p:nvSpPr>
          <p:spPr>
            <a:xfrm>
              <a:off x="3706647" y="494728"/>
              <a:ext cx="68580" cy="68580"/>
            </a:xfrm>
            <a:custGeom>
              <a:avLst/>
              <a:gdLst/>
              <a:ahLst/>
              <a:cxnLst/>
              <a:rect l="l" t="t" r="r" b="b"/>
              <a:pathLst>
                <a:path w="68579" h="68579">
                  <a:moveTo>
                    <a:pt x="68579" y="34289"/>
                  </a:moveTo>
                  <a:lnTo>
                    <a:pt x="0" y="34289"/>
                  </a:lnTo>
                </a:path>
                <a:path w="68579" h="68579">
                  <a:moveTo>
                    <a:pt x="34289" y="0"/>
                  </a:moveTo>
                  <a:lnTo>
                    <a:pt x="34289" y="68579"/>
                  </a:lnTo>
                </a:path>
              </a:pathLst>
            </a:custGeom>
            <a:ln w="6857">
              <a:solidFill>
                <a:srgbClr val="D100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798544" y="518045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0" y="0"/>
                  </a:moveTo>
                  <a:lnTo>
                    <a:pt x="4914" y="0"/>
                  </a:lnTo>
                  <a:lnTo>
                    <a:pt x="0" y="4914"/>
                  </a:lnTo>
                  <a:lnTo>
                    <a:pt x="0" y="17030"/>
                  </a:lnTo>
                  <a:lnTo>
                    <a:pt x="4914" y="21945"/>
                  </a:lnTo>
                  <a:lnTo>
                    <a:pt x="17030" y="21945"/>
                  </a:lnTo>
                  <a:lnTo>
                    <a:pt x="21945" y="17030"/>
                  </a:lnTo>
                  <a:lnTo>
                    <a:pt x="21945" y="4914"/>
                  </a:lnTo>
                  <a:close/>
                </a:path>
              </a:pathLst>
            </a:custGeom>
            <a:solidFill>
              <a:srgbClr val="D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798544" y="518045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5" y="10972"/>
                  </a:moveTo>
                  <a:lnTo>
                    <a:pt x="21945" y="17030"/>
                  </a:lnTo>
                  <a:lnTo>
                    <a:pt x="17030" y="21945"/>
                  </a:lnTo>
                  <a:lnTo>
                    <a:pt x="10972" y="21945"/>
                  </a:lnTo>
                  <a:lnTo>
                    <a:pt x="4914" y="21945"/>
                  </a:lnTo>
                  <a:lnTo>
                    <a:pt x="0" y="17030"/>
                  </a:lnTo>
                  <a:lnTo>
                    <a:pt x="0" y="10972"/>
                  </a:lnTo>
                  <a:lnTo>
                    <a:pt x="0" y="4914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30" y="0"/>
                  </a:lnTo>
                  <a:lnTo>
                    <a:pt x="21945" y="4914"/>
                  </a:lnTo>
                  <a:lnTo>
                    <a:pt x="21945" y="10972"/>
                  </a:lnTo>
                  <a:close/>
                </a:path>
              </a:pathLst>
            </a:custGeom>
            <a:ln w="3428">
              <a:solidFill>
                <a:srgbClr val="D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3054781" y="396989"/>
            <a:ext cx="18478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solidFill>
                  <a:srgbClr val="D100D1"/>
                </a:solidFill>
                <a:latin typeface="Arial"/>
                <a:cs typeface="Arial"/>
              </a:rPr>
              <a:t>OUT</a:t>
            </a:r>
            <a:endParaRPr sz="6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975021" y="396989"/>
            <a:ext cx="18478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solidFill>
                  <a:srgbClr val="D100D1"/>
                </a:solidFill>
                <a:latin typeface="Arial"/>
                <a:cs typeface="Arial"/>
              </a:rPr>
              <a:t>OUT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367829" y="687779"/>
            <a:ext cx="25400" cy="25400"/>
            <a:chOff x="367829" y="687779"/>
            <a:chExt cx="25400" cy="25400"/>
          </a:xfrm>
        </p:grpSpPr>
        <p:sp>
          <p:nvSpPr>
            <p:cNvPr id="71" name="object 71"/>
            <p:cNvSpPr/>
            <p:nvPr/>
          </p:nvSpPr>
          <p:spPr>
            <a:xfrm>
              <a:off x="369543" y="68949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1" y="0"/>
                  </a:moveTo>
                  <a:lnTo>
                    <a:pt x="4917" y="0"/>
                  </a:lnTo>
                  <a:lnTo>
                    <a:pt x="0" y="4917"/>
                  </a:lnTo>
                  <a:lnTo>
                    <a:pt x="0" y="17032"/>
                  </a:lnTo>
                  <a:lnTo>
                    <a:pt x="4917" y="21946"/>
                  </a:lnTo>
                  <a:lnTo>
                    <a:pt x="17031" y="21946"/>
                  </a:lnTo>
                  <a:lnTo>
                    <a:pt x="21946" y="17032"/>
                  </a:lnTo>
                  <a:lnTo>
                    <a:pt x="21946" y="4917"/>
                  </a:lnTo>
                  <a:close/>
                </a:path>
              </a:pathLst>
            </a:custGeom>
            <a:solidFill>
              <a:srgbClr val="D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69543" y="68949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6" y="10975"/>
                  </a:moveTo>
                  <a:lnTo>
                    <a:pt x="21946" y="17032"/>
                  </a:lnTo>
                  <a:lnTo>
                    <a:pt x="17031" y="21946"/>
                  </a:lnTo>
                  <a:lnTo>
                    <a:pt x="10974" y="21946"/>
                  </a:lnTo>
                  <a:lnTo>
                    <a:pt x="4917" y="21946"/>
                  </a:lnTo>
                  <a:lnTo>
                    <a:pt x="0" y="17032"/>
                  </a:lnTo>
                  <a:lnTo>
                    <a:pt x="0" y="10975"/>
                  </a:lnTo>
                  <a:lnTo>
                    <a:pt x="0" y="4917"/>
                  </a:lnTo>
                  <a:lnTo>
                    <a:pt x="4917" y="0"/>
                  </a:lnTo>
                  <a:lnTo>
                    <a:pt x="10974" y="0"/>
                  </a:lnTo>
                  <a:lnTo>
                    <a:pt x="17031" y="0"/>
                  </a:lnTo>
                  <a:lnTo>
                    <a:pt x="21946" y="4917"/>
                  </a:lnTo>
                  <a:lnTo>
                    <a:pt x="21946" y="10975"/>
                  </a:lnTo>
                  <a:close/>
                </a:path>
              </a:pathLst>
            </a:custGeom>
            <a:ln w="3428">
              <a:solidFill>
                <a:srgbClr val="D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367829" y="962099"/>
            <a:ext cx="25400" cy="25400"/>
            <a:chOff x="367829" y="962099"/>
            <a:chExt cx="25400" cy="25400"/>
          </a:xfrm>
        </p:grpSpPr>
        <p:sp>
          <p:nvSpPr>
            <p:cNvPr id="74" name="object 74"/>
            <p:cNvSpPr/>
            <p:nvPr/>
          </p:nvSpPr>
          <p:spPr>
            <a:xfrm>
              <a:off x="369543" y="96381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1" y="0"/>
                  </a:moveTo>
                  <a:lnTo>
                    <a:pt x="4917" y="0"/>
                  </a:lnTo>
                  <a:lnTo>
                    <a:pt x="0" y="4917"/>
                  </a:lnTo>
                  <a:lnTo>
                    <a:pt x="0" y="17032"/>
                  </a:lnTo>
                  <a:lnTo>
                    <a:pt x="4917" y="21946"/>
                  </a:lnTo>
                  <a:lnTo>
                    <a:pt x="17031" y="21946"/>
                  </a:lnTo>
                  <a:lnTo>
                    <a:pt x="21946" y="17032"/>
                  </a:lnTo>
                  <a:lnTo>
                    <a:pt x="21946" y="4917"/>
                  </a:lnTo>
                  <a:close/>
                </a:path>
              </a:pathLst>
            </a:custGeom>
            <a:solidFill>
              <a:srgbClr val="D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69543" y="96381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6" y="10975"/>
                  </a:moveTo>
                  <a:lnTo>
                    <a:pt x="21946" y="17032"/>
                  </a:lnTo>
                  <a:lnTo>
                    <a:pt x="17031" y="21946"/>
                  </a:lnTo>
                  <a:lnTo>
                    <a:pt x="10974" y="21946"/>
                  </a:lnTo>
                  <a:lnTo>
                    <a:pt x="4917" y="21946"/>
                  </a:lnTo>
                  <a:lnTo>
                    <a:pt x="0" y="17032"/>
                  </a:lnTo>
                  <a:lnTo>
                    <a:pt x="0" y="10975"/>
                  </a:lnTo>
                  <a:lnTo>
                    <a:pt x="0" y="4917"/>
                  </a:lnTo>
                  <a:lnTo>
                    <a:pt x="4917" y="0"/>
                  </a:lnTo>
                  <a:lnTo>
                    <a:pt x="10974" y="0"/>
                  </a:lnTo>
                  <a:lnTo>
                    <a:pt x="17031" y="0"/>
                  </a:lnTo>
                  <a:lnTo>
                    <a:pt x="21946" y="4917"/>
                  </a:lnTo>
                  <a:lnTo>
                    <a:pt x="21946" y="10975"/>
                  </a:lnTo>
                  <a:close/>
                </a:path>
              </a:pathLst>
            </a:custGeom>
            <a:ln w="3428">
              <a:solidFill>
                <a:srgbClr val="D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847889" y="824939"/>
            <a:ext cx="25400" cy="25400"/>
            <a:chOff x="847889" y="824939"/>
            <a:chExt cx="25400" cy="25400"/>
          </a:xfrm>
        </p:grpSpPr>
        <p:sp>
          <p:nvSpPr>
            <p:cNvPr id="77" name="object 77"/>
            <p:cNvSpPr/>
            <p:nvPr/>
          </p:nvSpPr>
          <p:spPr>
            <a:xfrm>
              <a:off x="849603" y="82665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29" y="0"/>
                  </a:moveTo>
                  <a:lnTo>
                    <a:pt x="4914" y="0"/>
                  </a:lnTo>
                  <a:lnTo>
                    <a:pt x="0" y="4917"/>
                  </a:lnTo>
                  <a:lnTo>
                    <a:pt x="0" y="17032"/>
                  </a:lnTo>
                  <a:lnTo>
                    <a:pt x="4914" y="21946"/>
                  </a:lnTo>
                  <a:lnTo>
                    <a:pt x="17029" y="21946"/>
                  </a:lnTo>
                  <a:lnTo>
                    <a:pt x="21946" y="17032"/>
                  </a:lnTo>
                  <a:lnTo>
                    <a:pt x="21946" y="4917"/>
                  </a:lnTo>
                  <a:close/>
                </a:path>
              </a:pathLst>
            </a:custGeom>
            <a:solidFill>
              <a:srgbClr val="D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49603" y="82665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6" y="10975"/>
                  </a:moveTo>
                  <a:lnTo>
                    <a:pt x="21946" y="17032"/>
                  </a:lnTo>
                  <a:lnTo>
                    <a:pt x="17029" y="21946"/>
                  </a:lnTo>
                  <a:lnTo>
                    <a:pt x="10972" y="21946"/>
                  </a:lnTo>
                  <a:lnTo>
                    <a:pt x="4914" y="21946"/>
                  </a:lnTo>
                  <a:lnTo>
                    <a:pt x="0" y="17032"/>
                  </a:lnTo>
                  <a:lnTo>
                    <a:pt x="0" y="10975"/>
                  </a:lnTo>
                  <a:lnTo>
                    <a:pt x="0" y="4917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29" y="0"/>
                  </a:lnTo>
                  <a:lnTo>
                    <a:pt x="21946" y="4917"/>
                  </a:lnTo>
                  <a:lnTo>
                    <a:pt x="21946" y="10975"/>
                  </a:lnTo>
                  <a:close/>
                </a:path>
              </a:pathLst>
            </a:custGeom>
            <a:ln w="3428">
              <a:solidFill>
                <a:srgbClr val="D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1876590" y="516331"/>
            <a:ext cx="25400" cy="25400"/>
            <a:chOff x="1876590" y="516331"/>
            <a:chExt cx="25400" cy="25400"/>
          </a:xfrm>
        </p:grpSpPr>
        <p:sp>
          <p:nvSpPr>
            <p:cNvPr id="80" name="object 80"/>
            <p:cNvSpPr/>
            <p:nvPr/>
          </p:nvSpPr>
          <p:spPr>
            <a:xfrm>
              <a:off x="1878304" y="518045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0" y="0"/>
                  </a:moveTo>
                  <a:lnTo>
                    <a:pt x="4914" y="0"/>
                  </a:lnTo>
                  <a:lnTo>
                    <a:pt x="0" y="4914"/>
                  </a:lnTo>
                  <a:lnTo>
                    <a:pt x="0" y="17030"/>
                  </a:lnTo>
                  <a:lnTo>
                    <a:pt x="4914" y="21945"/>
                  </a:lnTo>
                  <a:lnTo>
                    <a:pt x="17030" y="21945"/>
                  </a:lnTo>
                  <a:lnTo>
                    <a:pt x="21945" y="17030"/>
                  </a:lnTo>
                  <a:lnTo>
                    <a:pt x="21945" y="4914"/>
                  </a:lnTo>
                  <a:close/>
                </a:path>
              </a:pathLst>
            </a:custGeom>
            <a:solidFill>
              <a:srgbClr val="D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878304" y="518045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5" y="10972"/>
                  </a:moveTo>
                  <a:lnTo>
                    <a:pt x="21945" y="17030"/>
                  </a:lnTo>
                  <a:lnTo>
                    <a:pt x="17030" y="21945"/>
                  </a:lnTo>
                  <a:lnTo>
                    <a:pt x="10972" y="21945"/>
                  </a:lnTo>
                  <a:lnTo>
                    <a:pt x="4914" y="21945"/>
                  </a:lnTo>
                  <a:lnTo>
                    <a:pt x="0" y="17030"/>
                  </a:lnTo>
                  <a:lnTo>
                    <a:pt x="0" y="10972"/>
                  </a:lnTo>
                  <a:lnTo>
                    <a:pt x="0" y="4914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30" y="0"/>
                  </a:lnTo>
                  <a:lnTo>
                    <a:pt x="21945" y="4914"/>
                  </a:lnTo>
                  <a:lnTo>
                    <a:pt x="21945" y="10972"/>
                  </a:lnTo>
                  <a:close/>
                </a:path>
              </a:pathLst>
            </a:custGeom>
            <a:ln w="3428">
              <a:solidFill>
                <a:srgbClr val="D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3111030" y="516331"/>
            <a:ext cx="25400" cy="25400"/>
            <a:chOff x="3111030" y="516331"/>
            <a:chExt cx="25400" cy="25400"/>
          </a:xfrm>
        </p:grpSpPr>
        <p:sp>
          <p:nvSpPr>
            <p:cNvPr id="83" name="object 83"/>
            <p:cNvSpPr/>
            <p:nvPr/>
          </p:nvSpPr>
          <p:spPr>
            <a:xfrm>
              <a:off x="3112744" y="518045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0" y="0"/>
                  </a:moveTo>
                  <a:lnTo>
                    <a:pt x="4914" y="0"/>
                  </a:lnTo>
                  <a:lnTo>
                    <a:pt x="0" y="4914"/>
                  </a:lnTo>
                  <a:lnTo>
                    <a:pt x="0" y="17030"/>
                  </a:lnTo>
                  <a:lnTo>
                    <a:pt x="4914" y="21945"/>
                  </a:lnTo>
                  <a:lnTo>
                    <a:pt x="17030" y="21945"/>
                  </a:lnTo>
                  <a:lnTo>
                    <a:pt x="21945" y="17030"/>
                  </a:lnTo>
                  <a:lnTo>
                    <a:pt x="21945" y="4914"/>
                  </a:lnTo>
                  <a:close/>
                </a:path>
              </a:pathLst>
            </a:custGeom>
            <a:solidFill>
              <a:srgbClr val="D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112744" y="518045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5" y="10972"/>
                  </a:moveTo>
                  <a:lnTo>
                    <a:pt x="21945" y="17030"/>
                  </a:lnTo>
                  <a:lnTo>
                    <a:pt x="17030" y="21945"/>
                  </a:lnTo>
                  <a:lnTo>
                    <a:pt x="10972" y="21945"/>
                  </a:lnTo>
                  <a:lnTo>
                    <a:pt x="4914" y="21945"/>
                  </a:lnTo>
                  <a:lnTo>
                    <a:pt x="0" y="17030"/>
                  </a:lnTo>
                  <a:lnTo>
                    <a:pt x="0" y="10972"/>
                  </a:lnTo>
                  <a:lnTo>
                    <a:pt x="0" y="4914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30" y="0"/>
                  </a:lnTo>
                  <a:lnTo>
                    <a:pt x="21945" y="4914"/>
                  </a:lnTo>
                  <a:lnTo>
                    <a:pt x="21945" y="10972"/>
                  </a:lnTo>
                  <a:close/>
                </a:path>
              </a:pathLst>
            </a:custGeom>
            <a:ln w="3428">
              <a:solidFill>
                <a:srgbClr val="D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object 85"/>
          <p:cNvGrpSpPr/>
          <p:nvPr/>
        </p:nvGrpSpPr>
        <p:grpSpPr>
          <a:xfrm>
            <a:off x="3796829" y="1133549"/>
            <a:ext cx="25400" cy="25400"/>
            <a:chOff x="3796829" y="1133549"/>
            <a:chExt cx="25400" cy="25400"/>
          </a:xfrm>
        </p:grpSpPr>
        <p:sp>
          <p:nvSpPr>
            <p:cNvPr id="86" name="object 86"/>
            <p:cNvSpPr/>
            <p:nvPr/>
          </p:nvSpPr>
          <p:spPr>
            <a:xfrm>
              <a:off x="3798544" y="113526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0" y="0"/>
                  </a:moveTo>
                  <a:lnTo>
                    <a:pt x="4914" y="0"/>
                  </a:lnTo>
                  <a:lnTo>
                    <a:pt x="0" y="4917"/>
                  </a:lnTo>
                  <a:lnTo>
                    <a:pt x="0" y="17032"/>
                  </a:lnTo>
                  <a:lnTo>
                    <a:pt x="4914" y="21946"/>
                  </a:lnTo>
                  <a:lnTo>
                    <a:pt x="17030" y="21946"/>
                  </a:lnTo>
                  <a:lnTo>
                    <a:pt x="21945" y="17032"/>
                  </a:lnTo>
                  <a:lnTo>
                    <a:pt x="21945" y="4917"/>
                  </a:lnTo>
                  <a:close/>
                </a:path>
              </a:pathLst>
            </a:custGeom>
            <a:solidFill>
              <a:srgbClr val="D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798544" y="113526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5" y="10975"/>
                  </a:moveTo>
                  <a:lnTo>
                    <a:pt x="21945" y="17032"/>
                  </a:lnTo>
                  <a:lnTo>
                    <a:pt x="17030" y="21946"/>
                  </a:lnTo>
                  <a:lnTo>
                    <a:pt x="10972" y="21946"/>
                  </a:lnTo>
                  <a:lnTo>
                    <a:pt x="4914" y="21946"/>
                  </a:lnTo>
                  <a:lnTo>
                    <a:pt x="0" y="17032"/>
                  </a:lnTo>
                  <a:lnTo>
                    <a:pt x="0" y="10975"/>
                  </a:lnTo>
                  <a:lnTo>
                    <a:pt x="0" y="4917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30" y="0"/>
                  </a:lnTo>
                  <a:lnTo>
                    <a:pt x="21945" y="4917"/>
                  </a:lnTo>
                  <a:lnTo>
                    <a:pt x="21945" y="10975"/>
                  </a:lnTo>
                  <a:close/>
                </a:path>
              </a:pathLst>
            </a:custGeom>
            <a:ln w="3428">
              <a:solidFill>
                <a:srgbClr val="D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8" name="object 88"/>
          <p:cNvGrpSpPr/>
          <p:nvPr/>
        </p:nvGrpSpPr>
        <p:grpSpPr>
          <a:xfrm>
            <a:off x="5031270" y="516331"/>
            <a:ext cx="25400" cy="25400"/>
            <a:chOff x="5031270" y="516331"/>
            <a:chExt cx="25400" cy="25400"/>
          </a:xfrm>
        </p:grpSpPr>
        <p:sp>
          <p:nvSpPr>
            <p:cNvPr id="89" name="object 89"/>
            <p:cNvSpPr/>
            <p:nvPr/>
          </p:nvSpPr>
          <p:spPr>
            <a:xfrm>
              <a:off x="5032984" y="518045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30" y="0"/>
                  </a:moveTo>
                  <a:lnTo>
                    <a:pt x="4914" y="0"/>
                  </a:lnTo>
                  <a:lnTo>
                    <a:pt x="0" y="4914"/>
                  </a:lnTo>
                  <a:lnTo>
                    <a:pt x="0" y="17030"/>
                  </a:lnTo>
                  <a:lnTo>
                    <a:pt x="4914" y="21945"/>
                  </a:lnTo>
                  <a:lnTo>
                    <a:pt x="17030" y="21945"/>
                  </a:lnTo>
                  <a:lnTo>
                    <a:pt x="21945" y="17030"/>
                  </a:lnTo>
                  <a:lnTo>
                    <a:pt x="21945" y="4914"/>
                  </a:lnTo>
                  <a:close/>
                </a:path>
              </a:pathLst>
            </a:custGeom>
            <a:solidFill>
              <a:srgbClr val="D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032984" y="518045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5" y="10972"/>
                  </a:moveTo>
                  <a:lnTo>
                    <a:pt x="21945" y="17030"/>
                  </a:lnTo>
                  <a:lnTo>
                    <a:pt x="17030" y="21945"/>
                  </a:lnTo>
                  <a:lnTo>
                    <a:pt x="10972" y="21945"/>
                  </a:lnTo>
                  <a:lnTo>
                    <a:pt x="4914" y="21945"/>
                  </a:lnTo>
                  <a:lnTo>
                    <a:pt x="0" y="17030"/>
                  </a:lnTo>
                  <a:lnTo>
                    <a:pt x="0" y="10972"/>
                  </a:lnTo>
                  <a:lnTo>
                    <a:pt x="0" y="4914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30" y="0"/>
                  </a:lnTo>
                  <a:lnTo>
                    <a:pt x="21945" y="4914"/>
                  </a:lnTo>
                  <a:lnTo>
                    <a:pt x="21945" y="10972"/>
                  </a:lnTo>
                  <a:close/>
                </a:path>
              </a:pathLst>
            </a:custGeom>
            <a:ln w="3428">
              <a:solidFill>
                <a:srgbClr val="D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607859" y="584909"/>
            <a:ext cx="25400" cy="25400"/>
            <a:chOff x="607859" y="584909"/>
            <a:chExt cx="25400" cy="25400"/>
          </a:xfrm>
        </p:grpSpPr>
        <p:sp>
          <p:nvSpPr>
            <p:cNvPr id="92" name="object 92"/>
            <p:cNvSpPr/>
            <p:nvPr/>
          </p:nvSpPr>
          <p:spPr>
            <a:xfrm>
              <a:off x="609573" y="58662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29" y="0"/>
                  </a:moveTo>
                  <a:lnTo>
                    <a:pt x="4914" y="0"/>
                  </a:lnTo>
                  <a:lnTo>
                    <a:pt x="0" y="4917"/>
                  </a:lnTo>
                  <a:lnTo>
                    <a:pt x="0" y="17032"/>
                  </a:lnTo>
                  <a:lnTo>
                    <a:pt x="4914" y="21946"/>
                  </a:lnTo>
                  <a:lnTo>
                    <a:pt x="17029" y="21946"/>
                  </a:lnTo>
                  <a:lnTo>
                    <a:pt x="21946" y="17032"/>
                  </a:lnTo>
                  <a:lnTo>
                    <a:pt x="21946" y="4917"/>
                  </a:lnTo>
                  <a:close/>
                </a:path>
              </a:pathLst>
            </a:custGeom>
            <a:solidFill>
              <a:srgbClr val="D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09573" y="58662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6" y="10975"/>
                  </a:moveTo>
                  <a:lnTo>
                    <a:pt x="21946" y="17032"/>
                  </a:lnTo>
                  <a:lnTo>
                    <a:pt x="17029" y="21946"/>
                  </a:lnTo>
                  <a:lnTo>
                    <a:pt x="10972" y="21946"/>
                  </a:lnTo>
                  <a:lnTo>
                    <a:pt x="4914" y="21946"/>
                  </a:lnTo>
                  <a:lnTo>
                    <a:pt x="0" y="17032"/>
                  </a:lnTo>
                  <a:lnTo>
                    <a:pt x="0" y="10975"/>
                  </a:lnTo>
                  <a:lnTo>
                    <a:pt x="0" y="4917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29" y="0"/>
                  </a:lnTo>
                  <a:lnTo>
                    <a:pt x="21946" y="4917"/>
                  </a:lnTo>
                  <a:lnTo>
                    <a:pt x="21946" y="10975"/>
                  </a:lnTo>
                  <a:close/>
                </a:path>
              </a:pathLst>
            </a:custGeom>
            <a:ln w="3428">
              <a:solidFill>
                <a:srgbClr val="D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" name="object 94"/>
          <p:cNvGrpSpPr/>
          <p:nvPr/>
        </p:nvGrpSpPr>
        <p:grpSpPr>
          <a:xfrm>
            <a:off x="607859" y="1064969"/>
            <a:ext cx="25400" cy="25400"/>
            <a:chOff x="607859" y="1064969"/>
            <a:chExt cx="25400" cy="25400"/>
          </a:xfrm>
        </p:grpSpPr>
        <p:sp>
          <p:nvSpPr>
            <p:cNvPr id="95" name="object 95"/>
            <p:cNvSpPr/>
            <p:nvPr/>
          </p:nvSpPr>
          <p:spPr>
            <a:xfrm>
              <a:off x="609573" y="106668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29" y="0"/>
                  </a:moveTo>
                  <a:lnTo>
                    <a:pt x="4914" y="0"/>
                  </a:lnTo>
                  <a:lnTo>
                    <a:pt x="0" y="4917"/>
                  </a:lnTo>
                  <a:lnTo>
                    <a:pt x="0" y="17032"/>
                  </a:lnTo>
                  <a:lnTo>
                    <a:pt x="4914" y="21946"/>
                  </a:lnTo>
                  <a:lnTo>
                    <a:pt x="17029" y="21946"/>
                  </a:lnTo>
                  <a:lnTo>
                    <a:pt x="21946" y="17032"/>
                  </a:lnTo>
                  <a:lnTo>
                    <a:pt x="21946" y="4917"/>
                  </a:lnTo>
                  <a:close/>
                </a:path>
              </a:pathLst>
            </a:custGeom>
            <a:solidFill>
              <a:srgbClr val="D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09573" y="106668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46" y="10975"/>
                  </a:moveTo>
                  <a:lnTo>
                    <a:pt x="21946" y="17032"/>
                  </a:lnTo>
                  <a:lnTo>
                    <a:pt x="17029" y="21946"/>
                  </a:lnTo>
                  <a:lnTo>
                    <a:pt x="10972" y="21946"/>
                  </a:lnTo>
                  <a:lnTo>
                    <a:pt x="4914" y="21946"/>
                  </a:lnTo>
                  <a:lnTo>
                    <a:pt x="0" y="17032"/>
                  </a:lnTo>
                  <a:lnTo>
                    <a:pt x="0" y="10975"/>
                  </a:lnTo>
                  <a:lnTo>
                    <a:pt x="0" y="4917"/>
                  </a:lnTo>
                  <a:lnTo>
                    <a:pt x="4914" y="0"/>
                  </a:lnTo>
                  <a:lnTo>
                    <a:pt x="10972" y="0"/>
                  </a:lnTo>
                  <a:lnTo>
                    <a:pt x="17029" y="0"/>
                  </a:lnTo>
                  <a:lnTo>
                    <a:pt x="21946" y="4917"/>
                  </a:lnTo>
                  <a:lnTo>
                    <a:pt x="21946" y="10975"/>
                  </a:lnTo>
                  <a:close/>
                </a:path>
              </a:pathLst>
            </a:custGeom>
            <a:ln w="3428">
              <a:solidFill>
                <a:srgbClr val="D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3013532" y="763851"/>
            <a:ext cx="167005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00" spc="10" dirty="0">
                <a:latin typeface="LM Sans 12"/>
                <a:cs typeface="LM Sans 12"/>
              </a:rPr>
              <a:t>V</a:t>
            </a:r>
            <a:r>
              <a:rPr sz="675" spc="15" baseline="-12345" dirty="0">
                <a:latin typeface="LM Sans 8"/>
                <a:cs typeface="LM Sans 8"/>
              </a:rPr>
              <a:t>o</a:t>
            </a:r>
            <a:endParaRPr sz="675" baseline="-12345">
              <a:latin typeface="LM Sans 8"/>
              <a:cs typeface="LM Sans 8"/>
            </a:endParaRPr>
          </a:p>
        </p:txBody>
      </p:sp>
      <p:sp>
        <p:nvSpPr>
          <p:cNvPr id="111" name="object 1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spc="-5" dirty="0"/>
              <a:t>M.</a:t>
            </a:r>
            <a:r>
              <a:rPr spc="-80" dirty="0"/>
              <a:t> </a:t>
            </a:r>
            <a:r>
              <a:rPr spc="-5" dirty="0"/>
              <a:t>B.</a:t>
            </a:r>
            <a:r>
              <a:rPr spc="-75" dirty="0"/>
              <a:t> </a:t>
            </a:r>
            <a:r>
              <a:rPr spc="-5" dirty="0"/>
              <a:t>Patil,</a:t>
            </a:r>
            <a:r>
              <a:rPr spc="-65" dirty="0"/>
              <a:t> </a:t>
            </a:r>
            <a:r>
              <a:rPr dirty="0"/>
              <a:t>IIT</a:t>
            </a:r>
            <a:r>
              <a:rPr spc="-80" dirty="0"/>
              <a:t> </a:t>
            </a:r>
            <a:r>
              <a:rPr spc="-5" dirty="0"/>
              <a:t>Bombay</a:t>
            </a:r>
          </a:p>
        </p:txBody>
      </p:sp>
      <p:sp>
        <p:nvSpPr>
          <p:cNvPr id="98" name="object 98"/>
          <p:cNvSpPr txBox="1"/>
          <p:nvPr/>
        </p:nvSpPr>
        <p:spPr>
          <a:xfrm>
            <a:off x="4933772" y="763851"/>
            <a:ext cx="167005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00" spc="10" dirty="0">
                <a:latin typeface="LM Sans 12"/>
                <a:cs typeface="LM Sans 12"/>
              </a:rPr>
              <a:t>V</a:t>
            </a:r>
            <a:r>
              <a:rPr sz="675" spc="15" baseline="-12345" dirty="0">
                <a:latin typeface="LM Sans 8"/>
                <a:cs typeface="LM Sans 8"/>
              </a:rPr>
              <a:t>o</a:t>
            </a:r>
            <a:endParaRPr sz="675" baseline="-12345">
              <a:latin typeface="LM Sans 8"/>
              <a:cs typeface="LM Sans 8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979347" y="759279"/>
            <a:ext cx="15113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00" spc="5" dirty="0">
                <a:latin typeface="LM Sans 12"/>
                <a:cs typeface="LM Sans 12"/>
              </a:rPr>
              <a:t>V</a:t>
            </a:r>
            <a:r>
              <a:rPr sz="675" spc="7" baseline="-12345" dirty="0">
                <a:latin typeface="LM Sans 8"/>
                <a:cs typeface="LM Sans 8"/>
              </a:rPr>
              <a:t>i</a:t>
            </a:r>
            <a:endParaRPr sz="675" baseline="-12345">
              <a:latin typeface="LM Sans 8"/>
              <a:cs typeface="LM Sans 8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900501" y="759279"/>
            <a:ext cx="150495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00" spc="5" dirty="0">
                <a:latin typeface="LM Sans 12"/>
                <a:cs typeface="LM Sans 12"/>
              </a:rPr>
              <a:t>V</a:t>
            </a:r>
            <a:r>
              <a:rPr sz="675" spc="7" baseline="-12345" dirty="0">
                <a:latin typeface="LM Sans 8"/>
                <a:cs typeface="LM Sans 8"/>
              </a:rPr>
              <a:t>i</a:t>
            </a:r>
            <a:endParaRPr sz="675" baseline="-12345">
              <a:latin typeface="LM Sans 8"/>
              <a:cs typeface="LM Sans 8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487753" y="836090"/>
            <a:ext cx="27178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00" spc="10" dirty="0">
                <a:latin typeface="LM Sans 12"/>
                <a:cs typeface="LM Sans 12"/>
              </a:rPr>
              <a:t>A</a:t>
            </a:r>
            <a:r>
              <a:rPr sz="675" spc="15" baseline="-12345" dirty="0">
                <a:latin typeface="LM Sans 8"/>
                <a:cs typeface="LM Sans 8"/>
              </a:rPr>
              <a:t>V</a:t>
            </a:r>
            <a:r>
              <a:rPr sz="675" spc="-60" baseline="-12345" dirty="0">
                <a:latin typeface="LM Sans 8"/>
                <a:cs typeface="LM Sans 8"/>
              </a:rPr>
              <a:t> </a:t>
            </a:r>
            <a:r>
              <a:rPr sz="700" spc="5" dirty="0">
                <a:latin typeface="LM Sans 12"/>
                <a:cs typeface="LM Sans 12"/>
              </a:rPr>
              <a:t>V</a:t>
            </a:r>
            <a:r>
              <a:rPr sz="675" spc="7" baseline="-12345" dirty="0">
                <a:latin typeface="LM Sans 8"/>
                <a:cs typeface="LM Sans 8"/>
              </a:rPr>
              <a:t>i</a:t>
            </a:r>
            <a:endParaRPr sz="675" baseline="-12345">
              <a:latin typeface="LM Sans 8"/>
              <a:cs typeface="LM Sans 8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407992" y="836090"/>
            <a:ext cx="27178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00" spc="10" dirty="0">
                <a:latin typeface="LM Sans 12"/>
                <a:cs typeface="LM Sans 12"/>
              </a:rPr>
              <a:t>A</a:t>
            </a:r>
            <a:r>
              <a:rPr sz="675" spc="15" baseline="-12345" dirty="0">
                <a:latin typeface="LM Sans 8"/>
                <a:cs typeface="LM Sans 8"/>
              </a:rPr>
              <a:t>V</a:t>
            </a:r>
            <a:r>
              <a:rPr sz="675" spc="-60" baseline="-12345" dirty="0">
                <a:latin typeface="LM Sans 8"/>
                <a:cs typeface="LM Sans 8"/>
              </a:rPr>
              <a:t> </a:t>
            </a:r>
            <a:r>
              <a:rPr sz="700" spc="5" dirty="0">
                <a:latin typeface="LM Sans 12"/>
                <a:cs typeface="LM Sans 12"/>
              </a:rPr>
              <a:t>V</a:t>
            </a:r>
            <a:r>
              <a:rPr sz="675" spc="7" baseline="-12345" dirty="0">
                <a:latin typeface="LM Sans 8"/>
                <a:cs typeface="LM Sans 8"/>
              </a:rPr>
              <a:t>i</a:t>
            </a:r>
            <a:endParaRPr sz="675" baseline="-12345">
              <a:latin typeface="LM Sans 8"/>
              <a:cs typeface="LM Sans 8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2711779" y="546226"/>
            <a:ext cx="165735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00" spc="5" dirty="0">
                <a:latin typeface="LM Sans 12"/>
                <a:cs typeface="LM Sans 12"/>
              </a:rPr>
              <a:t>R</a:t>
            </a:r>
            <a:r>
              <a:rPr sz="675" spc="7" baseline="-12345" dirty="0">
                <a:latin typeface="LM Sans 8"/>
                <a:cs typeface="LM Sans 8"/>
              </a:rPr>
              <a:t>o</a:t>
            </a:r>
            <a:endParaRPr sz="675" baseline="-12345">
              <a:latin typeface="LM Sans 8"/>
              <a:cs typeface="LM Sans 8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16888" y="1007998"/>
            <a:ext cx="28321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00" i="1" spc="45" dirty="0">
                <a:latin typeface="Arial"/>
                <a:cs typeface="Arial"/>
              </a:rPr>
              <a:t>−</a:t>
            </a:r>
            <a:r>
              <a:rPr sz="700" spc="45" dirty="0">
                <a:latin typeface="LM Sans 12"/>
                <a:cs typeface="LM Sans 12"/>
              </a:rPr>
              <a:t>V</a:t>
            </a:r>
            <a:r>
              <a:rPr sz="675" spc="67" baseline="-12345" dirty="0">
                <a:latin typeface="LM Sans 8"/>
                <a:cs typeface="LM Sans 8"/>
              </a:rPr>
              <a:t>EE</a:t>
            </a:r>
            <a:endParaRPr sz="675" baseline="-12345">
              <a:latin typeface="LM Sans 8"/>
              <a:cs typeface="LM Sans 8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16888" y="541654"/>
            <a:ext cx="218440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050" spc="15" baseline="7936" dirty="0">
                <a:latin typeface="LM Sans 12"/>
                <a:cs typeface="LM Sans 12"/>
              </a:rPr>
              <a:t>V</a:t>
            </a:r>
            <a:r>
              <a:rPr sz="450" spc="10" dirty="0">
                <a:latin typeface="LM Sans 8"/>
                <a:cs typeface="LM Sans 8"/>
              </a:rPr>
              <a:t>CC</a:t>
            </a:r>
            <a:endParaRPr sz="450">
              <a:latin typeface="LM Sans 8"/>
              <a:cs typeface="LM Sans 8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2194228" y="857122"/>
            <a:ext cx="149225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700" spc="5" dirty="0">
                <a:latin typeface="LM Sans 12"/>
                <a:cs typeface="LM Sans 12"/>
              </a:rPr>
              <a:t>R</a:t>
            </a:r>
            <a:r>
              <a:rPr sz="675" spc="7" baseline="-12345" dirty="0">
                <a:latin typeface="LM Sans 8"/>
                <a:cs typeface="LM Sans 8"/>
              </a:rPr>
              <a:t>i</a:t>
            </a:r>
            <a:endParaRPr sz="675" baseline="-12345">
              <a:latin typeface="LM Sans 8"/>
              <a:cs typeface="LM Sans 8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57911" y="1460193"/>
            <a:ext cx="497903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800" spc="-5" dirty="0">
                <a:solidFill>
                  <a:srgbClr val="111187"/>
                </a:solidFill>
                <a:latin typeface="LM Mono 8"/>
                <a:cs typeface="LM Mono 8"/>
              </a:rPr>
              <a:t>*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The external resistances </a:t>
            </a:r>
            <a:r>
              <a:rPr sz="800" spc="-10" dirty="0">
                <a:solidFill>
                  <a:srgbClr val="111187"/>
                </a:solidFill>
                <a:latin typeface="LM Sans 8"/>
                <a:cs typeface="LM Sans 8"/>
              </a:rPr>
              <a:t>(</a:t>
            </a:r>
            <a:r>
              <a:rPr sz="800" i="1" spc="-10" dirty="0">
                <a:solidFill>
                  <a:srgbClr val="111187"/>
                </a:solidFill>
                <a:latin typeface="DejaVu Sans"/>
                <a:cs typeface="DejaVu Sans"/>
              </a:rPr>
              <a:t>∼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a few kΩ) </a:t>
            </a:r>
            <a:r>
              <a:rPr sz="800" spc="-10" dirty="0">
                <a:solidFill>
                  <a:srgbClr val="111187"/>
                </a:solidFill>
                <a:latin typeface="LM Sans 8"/>
                <a:cs typeface="LM Sans 8"/>
              </a:rPr>
              <a:t>are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generally much </a:t>
            </a:r>
            <a:r>
              <a:rPr sz="800" spc="-10" dirty="0">
                <a:solidFill>
                  <a:srgbClr val="111187"/>
                </a:solidFill>
                <a:latin typeface="LM Sans 8"/>
                <a:cs typeface="LM Sans 8"/>
              </a:rPr>
              <a:t>larger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than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R</a:t>
            </a:r>
            <a:r>
              <a:rPr sz="900" i="1" spc="-7" baseline="-9259" dirty="0">
                <a:solidFill>
                  <a:srgbClr val="111187"/>
                </a:solidFill>
                <a:latin typeface="LM Sans 8"/>
                <a:cs typeface="LM Sans 8"/>
              </a:rPr>
              <a:t>o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and much smaller than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R</a:t>
            </a:r>
            <a:r>
              <a:rPr sz="900" i="1" spc="-7" baseline="-13888" dirty="0">
                <a:solidFill>
                  <a:srgbClr val="111187"/>
                </a:solidFill>
                <a:latin typeface="LM Sans 8"/>
                <a:cs typeface="LM Sans 8"/>
              </a:rPr>
              <a:t>i </a:t>
            </a:r>
            <a:r>
              <a:rPr sz="800" i="1" spc="175" dirty="0">
                <a:solidFill>
                  <a:srgbClr val="111187"/>
                </a:solidFill>
                <a:latin typeface="DejaVu Sans"/>
                <a:cs typeface="DejaVu Sans"/>
              </a:rPr>
              <a:t>→</a:t>
            </a:r>
            <a:r>
              <a:rPr sz="800" i="1" spc="220" dirty="0">
                <a:solidFill>
                  <a:srgbClr val="111187"/>
                </a:solidFill>
                <a:latin typeface="DejaVu Sans"/>
                <a:cs typeface="DejaVu Sans"/>
              </a:rPr>
              <a:t> </a:t>
            </a:r>
            <a:r>
              <a:rPr sz="800" spc="-15" dirty="0">
                <a:solidFill>
                  <a:srgbClr val="111187"/>
                </a:solidFill>
                <a:latin typeface="LM Sans 8"/>
                <a:cs typeface="LM Sans 8"/>
              </a:rPr>
              <a:t>we</a:t>
            </a:r>
            <a:endParaRPr sz="800">
              <a:latin typeface="LM Sans 8"/>
              <a:cs typeface="LM Sans 8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57911" y="1531061"/>
            <a:ext cx="4458970" cy="51308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484"/>
              </a:spcBef>
            </a:pP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can assume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R</a:t>
            </a:r>
            <a:r>
              <a:rPr sz="900" i="1" spc="-7" baseline="-13888" dirty="0">
                <a:solidFill>
                  <a:srgbClr val="111187"/>
                </a:solidFill>
                <a:latin typeface="LM Sans 8"/>
                <a:cs typeface="LM Sans 8"/>
              </a:rPr>
              <a:t>i </a:t>
            </a:r>
            <a:r>
              <a:rPr sz="800" i="1" spc="175" dirty="0">
                <a:solidFill>
                  <a:srgbClr val="111187"/>
                </a:solidFill>
                <a:latin typeface="DejaVu Sans"/>
                <a:cs typeface="DejaVu Sans"/>
              </a:rPr>
              <a:t>→ </a:t>
            </a:r>
            <a:r>
              <a:rPr sz="800" i="1" spc="85" dirty="0">
                <a:solidFill>
                  <a:srgbClr val="111187"/>
                </a:solidFill>
                <a:latin typeface="DejaVu Sans"/>
                <a:cs typeface="DejaVu Sans"/>
              </a:rPr>
              <a:t>∞</a:t>
            </a:r>
            <a:r>
              <a:rPr sz="800" spc="85" dirty="0">
                <a:solidFill>
                  <a:srgbClr val="111187"/>
                </a:solidFill>
                <a:latin typeface="LM Sans 8"/>
                <a:cs typeface="LM Sans 8"/>
              </a:rPr>
              <a:t>,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R</a:t>
            </a:r>
            <a:r>
              <a:rPr sz="900" i="1" spc="-7" baseline="-9259" dirty="0">
                <a:solidFill>
                  <a:srgbClr val="111187"/>
                </a:solidFill>
                <a:latin typeface="LM Sans 8"/>
                <a:cs typeface="LM Sans 8"/>
              </a:rPr>
              <a:t>o </a:t>
            </a:r>
            <a:r>
              <a:rPr sz="800" i="1" spc="175" dirty="0">
                <a:solidFill>
                  <a:srgbClr val="111187"/>
                </a:solidFill>
                <a:latin typeface="DejaVu Sans"/>
                <a:cs typeface="DejaVu Sans"/>
              </a:rPr>
              <a:t>→</a:t>
            </a:r>
            <a:r>
              <a:rPr sz="800" i="1" spc="-35" dirty="0">
                <a:solidFill>
                  <a:srgbClr val="111187"/>
                </a:solidFill>
                <a:latin typeface="DejaVu Sans"/>
                <a:cs typeface="DejaVu Sans"/>
              </a:rPr>
              <a:t>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0 without significantly affecting the analysis.</a:t>
            </a:r>
            <a:endParaRPr sz="800">
              <a:latin typeface="LM Sans 8"/>
              <a:cs typeface="LM Sans 8"/>
            </a:endParaRPr>
          </a:p>
          <a:p>
            <a:pPr marL="154940" marR="30480" indent="-117475">
              <a:lnSpc>
                <a:spcPct val="119300"/>
              </a:lnSpc>
              <a:spcBef>
                <a:spcPts val="200"/>
              </a:spcBef>
            </a:pPr>
            <a:r>
              <a:rPr sz="800" spc="-5" dirty="0">
                <a:solidFill>
                  <a:srgbClr val="111187"/>
                </a:solidFill>
                <a:latin typeface="LM Mono 8"/>
                <a:cs typeface="LM Mono 8"/>
              </a:rPr>
              <a:t>* </a:t>
            </a:r>
            <a:r>
              <a:rPr sz="800" i="1" spc="-5" dirty="0">
                <a:solidFill>
                  <a:srgbClr val="2154BB"/>
                </a:solidFill>
                <a:latin typeface="LM Sans 8"/>
                <a:cs typeface="LM Sans 8"/>
              </a:rPr>
              <a:t>V</a:t>
            </a:r>
            <a:r>
              <a:rPr sz="900" i="1" spc="-7" baseline="-13888" dirty="0">
                <a:solidFill>
                  <a:srgbClr val="2154BB"/>
                </a:solidFill>
                <a:latin typeface="LM Sans 8"/>
                <a:cs typeface="LM Sans 8"/>
              </a:rPr>
              <a:t>CC </a:t>
            </a:r>
            <a:r>
              <a:rPr sz="800" spc="-5" dirty="0">
                <a:solidFill>
                  <a:srgbClr val="2154BB"/>
                </a:solidFill>
                <a:latin typeface="LM Sans 8"/>
                <a:cs typeface="LM Sans 8"/>
              </a:rPr>
              <a:t>and </a:t>
            </a:r>
            <a:r>
              <a:rPr sz="800" i="1" spc="-5" dirty="0">
                <a:solidFill>
                  <a:srgbClr val="2154BB"/>
                </a:solidFill>
                <a:latin typeface="DejaVu Sans"/>
                <a:cs typeface="DejaVu Sans"/>
              </a:rPr>
              <a:t>−</a:t>
            </a:r>
            <a:r>
              <a:rPr sz="800" i="1" spc="-5" dirty="0">
                <a:solidFill>
                  <a:srgbClr val="2154BB"/>
                </a:solidFill>
                <a:latin typeface="LM Sans 8"/>
                <a:cs typeface="LM Sans 8"/>
              </a:rPr>
              <a:t>V</a:t>
            </a:r>
            <a:r>
              <a:rPr sz="900" i="1" spc="-7" baseline="-13888" dirty="0">
                <a:solidFill>
                  <a:srgbClr val="2154BB"/>
                </a:solidFill>
                <a:latin typeface="LM Sans 8"/>
                <a:cs typeface="LM Sans 8"/>
              </a:rPr>
              <a:t>EE </a:t>
            </a:r>
            <a:r>
              <a:rPr sz="800" spc="-10" dirty="0">
                <a:solidFill>
                  <a:srgbClr val="2154BB"/>
                </a:solidFill>
                <a:latin typeface="LM Sans 8"/>
                <a:cs typeface="LM Sans 8"/>
              </a:rPr>
              <a:t>(</a:t>
            </a:r>
            <a:r>
              <a:rPr sz="800" i="1" spc="-10" dirty="0">
                <a:solidFill>
                  <a:srgbClr val="2154BB"/>
                </a:solidFill>
                <a:latin typeface="DejaVu Sans"/>
                <a:cs typeface="DejaVu Sans"/>
              </a:rPr>
              <a:t>∼ ±</a:t>
            </a:r>
            <a:r>
              <a:rPr sz="800" spc="-10" dirty="0">
                <a:solidFill>
                  <a:srgbClr val="2154BB"/>
                </a:solidFill>
                <a:latin typeface="LM Sans 8"/>
                <a:cs typeface="LM Sans 8"/>
              </a:rPr>
              <a:t>5 </a:t>
            </a:r>
            <a:r>
              <a:rPr sz="800" i="1" spc="-5" dirty="0">
                <a:solidFill>
                  <a:srgbClr val="2154BB"/>
                </a:solidFill>
                <a:latin typeface="LM Sans 8"/>
                <a:cs typeface="LM Sans 8"/>
              </a:rPr>
              <a:t>V </a:t>
            </a:r>
            <a:r>
              <a:rPr sz="800" spc="-5" dirty="0">
                <a:solidFill>
                  <a:srgbClr val="2154BB"/>
                </a:solidFill>
                <a:latin typeface="LM Sans 8"/>
                <a:cs typeface="LM Sans 8"/>
              </a:rPr>
              <a:t>to </a:t>
            </a:r>
            <a:r>
              <a:rPr sz="800" i="1" spc="-10" dirty="0">
                <a:solidFill>
                  <a:srgbClr val="2154BB"/>
                </a:solidFill>
                <a:latin typeface="DejaVu Sans"/>
                <a:cs typeface="DejaVu Sans"/>
              </a:rPr>
              <a:t>±</a:t>
            </a:r>
            <a:r>
              <a:rPr sz="800" spc="-10" dirty="0">
                <a:solidFill>
                  <a:srgbClr val="2154BB"/>
                </a:solidFill>
                <a:latin typeface="LM Sans 8"/>
                <a:cs typeface="LM Sans 8"/>
              </a:rPr>
              <a:t>15 </a:t>
            </a:r>
            <a:r>
              <a:rPr sz="800" i="1" spc="-5" dirty="0">
                <a:solidFill>
                  <a:srgbClr val="2154BB"/>
                </a:solidFill>
                <a:latin typeface="LM Sans 8"/>
                <a:cs typeface="LM Sans 8"/>
              </a:rPr>
              <a:t>V </a:t>
            </a:r>
            <a:r>
              <a:rPr sz="800" spc="-5" dirty="0">
                <a:solidFill>
                  <a:srgbClr val="2154BB"/>
                </a:solidFill>
                <a:latin typeface="LM Sans 8"/>
                <a:cs typeface="LM Sans 8"/>
              </a:rPr>
              <a:t>) must </a:t>
            </a:r>
            <a:r>
              <a:rPr sz="800" spc="5" dirty="0">
                <a:solidFill>
                  <a:srgbClr val="2154BB"/>
                </a:solidFill>
                <a:latin typeface="LM Sans 8"/>
                <a:cs typeface="LM Sans 8"/>
              </a:rPr>
              <a:t>be </a:t>
            </a:r>
            <a:r>
              <a:rPr sz="800" spc="-5" dirty="0">
                <a:solidFill>
                  <a:srgbClr val="2154BB"/>
                </a:solidFill>
                <a:latin typeface="LM Sans 8"/>
                <a:cs typeface="LM Sans 8"/>
              </a:rPr>
              <a:t>supplied; an op-amp will not </a:t>
            </a:r>
            <a:r>
              <a:rPr sz="800" spc="-15" dirty="0">
                <a:solidFill>
                  <a:srgbClr val="2154BB"/>
                </a:solidFill>
                <a:latin typeface="LM Sans 8"/>
                <a:cs typeface="LM Sans 8"/>
              </a:rPr>
              <a:t>work </a:t>
            </a:r>
            <a:r>
              <a:rPr sz="800" spc="-5" dirty="0">
                <a:solidFill>
                  <a:srgbClr val="2154BB"/>
                </a:solidFill>
                <a:latin typeface="LM Sans 8"/>
                <a:cs typeface="LM Sans 8"/>
              </a:rPr>
              <a:t>without them!  In op-amp circuits, the supply voltages </a:t>
            </a:r>
            <a:r>
              <a:rPr sz="800" spc="-10" dirty="0">
                <a:solidFill>
                  <a:srgbClr val="2154BB"/>
                </a:solidFill>
                <a:latin typeface="LM Sans 8"/>
                <a:cs typeface="LM Sans 8"/>
              </a:rPr>
              <a:t>are </a:t>
            </a:r>
            <a:r>
              <a:rPr sz="800" spc="-5" dirty="0">
                <a:solidFill>
                  <a:srgbClr val="2154BB"/>
                </a:solidFill>
                <a:latin typeface="LM Sans 8"/>
                <a:cs typeface="LM Sans 8"/>
              </a:rPr>
              <a:t>often not </a:t>
            </a:r>
            <a:r>
              <a:rPr sz="800" spc="-10" dirty="0">
                <a:solidFill>
                  <a:srgbClr val="2154BB"/>
                </a:solidFill>
                <a:latin typeface="LM Sans 8"/>
                <a:cs typeface="LM Sans 8"/>
              </a:rPr>
              <a:t>shown</a:t>
            </a:r>
            <a:r>
              <a:rPr sz="800" spc="25" dirty="0">
                <a:solidFill>
                  <a:srgbClr val="2154BB"/>
                </a:solidFill>
                <a:latin typeface="LM Sans 8"/>
                <a:cs typeface="LM Sans 8"/>
              </a:rPr>
              <a:t> </a:t>
            </a:r>
            <a:r>
              <a:rPr sz="800" spc="-10" dirty="0">
                <a:solidFill>
                  <a:srgbClr val="2154BB"/>
                </a:solidFill>
                <a:latin typeface="LM Sans 8"/>
                <a:cs typeface="LM Sans 8"/>
              </a:rPr>
              <a:t>explicitly.</a:t>
            </a:r>
            <a:endParaRPr sz="800">
              <a:latin typeface="LM Sans 8"/>
              <a:cs typeface="LM Sans 8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83311" y="2401086"/>
            <a:ext cx="7937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5" dirty="0">
                <a:solidFill>
                  <a:srgbClr val="111187"/>
                </a:solidFill>
                <a:latin typeface="LM Mono 8"/>
                <a:cs typeface="LM Mono 8"/>
              </a:rPr>
              <a:t>*</a:t>
            </a:r>
            <a:endParaRPr sz="800">
              <a:latin typeface="LM Mono 8"/>
              <a:cs typeface="LM Mono 8"/>
            </a:endParaRPr>
          </a:p>
        </p:txBody>
      </p:sp>
      <p:graphicFrame>
        <p:nvGraphicFramePr>
          <p:cNvPr id="110" name="object 110"/>
          <p:cNvGraphicFramePr>
            <a:graphicFrameLocks noGrp="1"/>
          </p:cNvGraphicFramePr>
          <p:nvPr/>
        </p:nvGraphicFramePr>
        <p:xfrm>
          <a:off x="613054" y="2139302"/>
          <a:ext cx="2193924" cy="6957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2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496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-10" dirty="0">
                          <a:solidFill>
                            <a:srgbClr val="111187"/>
                          </a:solidFill>
                          <a:latin typeface="LM Sans 8"/>
                          <a:cs typeface="LM Sans 8"/>
                        </a:rPr>
                        <a:t>Parameter</a:t>
                      </a:r>
                      <a:endParaRPr sz="800">
                        <a:latin typeface="LM Sans 8"/>
                        <a:cs typeface="LM Sans 8"/>
                      </a:endParaRPr>
                    </a:p>
                  </a:txBody>
                  <a:tcPr marL="0" marR="0" marT="44450" marB="0">
                    <a:lnL w="6350">
                      <a:solidFill>
                        <a:srgbClr val="111187"/>
                      </a:solidFill>
                      <a:prstDash val="solid"/>
                    </a:lnL>
                    <a:lnR w="6350">
                      <a:solidFill>
                        <a:srgbClr val="111187"/>
                      </a:solidFill>
                      <a:prstDash val="solid"/>
                    </a:lnR>
                    <a:lnT w="6350">
                      <a:solidFill>
                        <a:srgbClr val="111187"/>
                      </a:solidFill>
                      <a:prstDash val="solid"/>
                    </a:lnT>
                    <a:lnB w="6350">
                      <a:solidFill>
                        <a:srgbClr val="1111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-5" dirty="0">
                          <a:solidFill>
                            <a:srgbClr val="111187"/>
                          </a:solidFill>
                          <a:latin typeface="LM Sans 8"/>
                          <a:cs typeface="LM Sans 8"/>
                        </a:rPr>
                        <a:t>Ideal</a:t>
                      </a:r>
                      <a:r>
                        <a:rPr sz="800" spc="-30" dirty="0">
                          <a:solidFill>
                            <a:srgbClr val="111187"/>
                          </a:solidFill>
                          <a:latin typeface="LM Sans 8"/>
                          <a:cs typeface="LM Sans 8"/>
                        </a:rPr>
                        <a:t> </a:t>
                      </a:r>
                      <a:r>
                        <a:rPr sz="800" spc="-5" dirty="0">
                          <a:solidFill>
                            <a:srgbClr val="111187"/>
                          </a:solidFill>
                          <a:latin typeface="LM Sans 8"/>
                          <a:cs typeface="LM Sans 8"/>
                        </a:rPr>
                        <a:t>Op-Amp</a:t>
                      </a:r>
                      <a:endParaRPr sz="800">
                        <a:latin typeface="LM Sans 8"/>
                        <a:cs typeface="LM Sans 8"/>
                      </a:endParaRPr>
                    </a:p>
                  </a:txBody>
                  <a:tcPr marL="0" marR="0" marT="44450" marB="0">
                    <a:lnL w="6350">
                      <a:solidFill>
                        <a:srgbClr val="111187"/>
                      </a:solidFill>
                      <a:prstDash val="solid"/>
                    </a:lnL>
                    <a:lnR w="6350">
                      <a:solidFill>
                        <a:srgbClr val="111187"/>
                      </a:solidFill>
                      <a:prstDash val="solid"/>
                    </a:lnR>
                    <a:lnT w="6350">
                      <a:solidFill>
                        <a:srgbClr val="111187"/>
                      </a:solidFill>
                      <a:prstDash val="solid"/>
                    </a:lnT>
                    <a:lnB w="6350">
                      <a:solidFill>
                        <a:srgbClr val="1111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-5" dirty="0">
                          <a:solidFill>
                            <a:srgbClr val="111187"/>
                          </a:solidFill>
                          <a:latin typeface="LM Sans 8"/>
                          <a:cs typeface="LM Sans 8"/>
                        </a:rPr>
                        <a:t>741</a:t>
                      </a:r>
                      <a:endParaRPr sz="800">
                        <a:latin typeface="LM Sans 8"/>
                        <a:cs typeface="LM Sans 8"/>
                      </a:endParaRPr>
                    </a:p>
                  </a:txBody>
                  <a:tcPr marL="0" marR="0" marT="44450" marB="0">
                    <a:lnL w="6350">
                      <a:solidFill>
                        <a:srgbClr val="111187"/>
                      </a:solidFill>
                      <a:prstDash val="solid"/>
                    </a:lnL>
                    <a:lnR w="6350">
                      <a:solidFill>
                        <a:srgbClr val="111187"/>
                      </a:solidFill>
                      <a:prstDash val="solid"/>
                    </a:lnR>
                    <a:lnT w="6350">
                      <a:solidFill>
                        <a:srgbClr val="111187"/>
                      </a:solidFill>
                      <a:prstDash val="solid"/>
                    </a:lnT>
                    <a:lnB w="6350">
                      <a:solidFill>
                        <a:srgbClr val="11118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247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i="1" spc="-5" dirty="0">
                          <a:solidFill>
                            <a:srgbClr val="111187"/>
                          </a:solidFill>
                          <a:latin typeface="LM Sans 8"/>
                          <a:cs typeface="LM Sans 8"/>
                        </a:rPr>
                        <a:t>A</a:t>
                      </a:r>
                      <a:r>
                        <a:rPr sz="900" i="1" spc="-7" baseline="-13888" dirty="0">
                          <a:solidFill>
                            <a:srgbClr val="111187"/>
                          </a:solidFill>
                          <a:latin typeface="LM Sans 8"/>
                          <a:cs typeface="LM Sans 8"/>
                        </a:rPr>
                        <a:t>V</a:t>
                      </a:r>
                      <a:endParaRPr sz="900" baseline="-13888">
                        <a:latin typeface="LM Sans 8"/>
                        <a:cs typeface="LM Sans 8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800" i="1" spc="-5" dirty="0">
                          <a:solidFill>
                            <a:srgbClr val="111187"/>
                          </a:solidFill>
                          <a:latin typeface="LM Sans 8"/>
                          <a:cs typeface="LM Sans 8"/>
                        </a:rPr>
                        <a:t>R</a:t>
                      </a:r>
                      <a:r>
                        <a:rPr sz="900" i="1" spc="-7" baseline="-13888" dirty="0">
                          <a:solidFill>
                            <a:srgbClr val="111187"/>
                          </a:solidFill>
                          <a:latin typeface="LM Sans 8"/>
                          <a:cs typeface="LM Sans 8"/>
                        </a:rPr>
                        <a:t>i</a:t>
                      </a:r>
                      <a:endParaRPr sz="900" baseline="-13888">
                        <a:latin typeface="LM Sans 8"/>
                        <a:cs typeface="LM Sans 8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i="1" spc="-7" baseline="6944" dirty="0">
                          <a:solidFill>
                            <a:srgbClr val="111187"/>
                          </a:solidFill>
                          <a:latin typeface="LM Sans 8"/>
                          <a:cs typeface="LM Sans 8"/>
                        </a:rPr>
                        <a:t>R</a:t>
                      </a:r>
                      <a:r>
                        <a:rPr sz="600" i="1" spc="-5" dirty="0">
                          <a:solidFill>
                            <a:srgbClr val="111187"/>
                          </a:solidFill>
                          <a:latin typeface="LM Sans 8"/>
                          <a:cs typeface="LM Sans 8"/>
                        </a:rPr>
                        <a:t>o</a:t>
                      </a:r>
                      <a:endParaRPr sz="600">
                        <a:latin typeface="LM Sans 8"/>
                        <a:cs typeface="LM Sans 8"/>
                      </a:endParaRPr>
                    </a:p>
                  </a:txBody>
                  <a:tcPr marL="0" marR="0" marT="17780" marB="0">
                    <a:lnL w="6350">
                      <a:solidFill>
                        <a:srgbClr val="111187"/>
                      </a:solidFill>
                      <a:prstDash val="solid"/>
                    </a:lnL>
                    <a:lnR w="6350">
                      <a:solidFill>
                        <a:srgbClr val="111187"/>
                      </a:solidFill>
                      <a:prstDash val="solid"/>
                    </a:lnR>
                    <a:lnT w="6350">
                      <a:solidFill>
                        <a:srgbClr val="111187"/>
                      </a:solidFill>
                      <a:prstDash val="solid"/>
                    </a:lnT>
                    <a:lnB w="6350">
                      <a:solidFill>
                        <a:srgbClr val="1111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i="1" dirty="0">
                          <a:solidFill>
                            <a:srgbClr val="111187"/>
                          </a:solidFill>
                          <a:latin typeface="DejaVu Sans"/>
                          <a:cs typeface="DejaVu Sans"/>
                        </a:rPr>
                        <a:t>∞</a:t>
                      </a:r>
                      <a:endParaRPr sz="800">
                        <a:latin typeface="DejaVu Sans"/>
                        <a:cs typeface="DejaVu Sans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800" i="1" dirty="0">
                          <a:solidFill>
                            <a:srgbClr val="111187"/>
                          </a:solidFill>
                          <a:latin typeface="DejaVu Sans"/>
                          <a:cs typeface="DejaVu Sans"/>
                        </a:rPr>
                        <a:t>∞</a:t>
                      </a:r>
                      <a:endParaRPr sz="800">
                        <a:latin typeface="DejaVu Sans"/>
                        <a:cs typeface="DejaVu Sans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00" dirty="0">
                          <a:solidFill>
                            <a:srgbClr val="111187"/>
                          </a:solidFill>
                          <a:latin typeface="LM Sans 8"/>
                          <a:cs typeface="LM Sans 8"/>
                        </a:rPr>
                        <a:t>0</a:t>
                      </a:r>
                      <a:endParaRPr sz="800">
                        <a:latin typeface="LM Sans 8"/>
                        <a:cs typeface="LM Sans 8"/>
                      </a:endParaRPr>
                    </a:p>
                  </a:txBody>
                  <a:tcPr marL="0" marR="0" marT="17780" marB="0">
                    <a:lnL w="6350">
                      <a:solidFill>
                        <a:srgbClr val="111187"/>
                      </a:solidFill>
                      <a:prstDash val="solid"/>
                    </a:lnL>
                    <a:lnR w="6350">
                      <a:solidFill>
                        <a:srgbClr val="111187"/>
                      </a:solidFill>
                      <a:prstDash val="solid"/>
                    </a:lnR>
                    <a:lnT w="6350">
                      <a:solidFill>
                        <a:srgbClr val="111187"/>
                      </a:solidFill>
                      <a:prstDash val="solid"/>
                    </a:lnT>
                    <a:lnB w="6350">
                      <a:solidFill>
                        <a:srgbClr val="1111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spc="-5" dirty="0">
                          <a:solidFill>
                            <a:srgbClr val="111187"/>
                          </a:solidFill>
                          <a:latin typeface="LM Sans 8"/>
                          <a:cs typeface="LM Sans 8"/>
                        </a:rPr>
                        <a:t>10</a:t>
                      </a:r>
                      <a:r>
                        <a:rPr sz="900" spc="-7" baseline="27777" dirty="0">
                          <a:solidFill>
                            <a:srgbClr val="111187"/>
                          </a:solidFill>
                          <a:latin typeface="LM Sans 8"/>
                          <a:cs typeface="LM Sans 8"/>
                        </a:rPr>
                        <a:t>5 </a:t>
                      </a:r>
                      <a:r>
                        <a:rPr sz="800" spc="-5" dirty="0">
                          <a:solidFill>
                            <a:srgbClr val="111187"/>
                          </a:solidFill>
                          <a:latin typeface="LM Sans 8"/>
                          <a:cs typeface="LM Sans 8"/>
                        </a:rPr>
                        <a:t>(100</a:t>
                      </a:r>
                      <a:r>
                        <a:rPr sz="800" spc="-125" dirty="0">
                          <a:solidFill>
                            <a:srgbClr val="111187"/>
                          </a:solidFill>
                          <a:latin typeface="LM Sans 8"/>
                          <a:cs typeface="LM Sans 8"/>
                        </a:rPr>
                        <a:t> </a:t>
                      </a:r>
                      <a:r>
                        <a:rPr sz="800" spc="-5" dirty="0">
                          <a:solidFill>
                            <a:srgbClr val="111187"/>
                          </a:solidFill>
                          <a:latin typeface="LM Sans 8"/>
                          <a:cs typeface="LM Sans 8"/>
                        </a:rPr>
                        <a:t>dB)</a:t>
                      </a:r>
                      <a:endParaRPr sz="800">
                        <a:latin typeface="LM Sans 8"/>
                        <a:cs typeface="LM Sans 8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800" spc="-5" dirty="0">
                          <a:solidFill>
                            <a:srgbClr val="111187"/>
                          </a:solidFill>
                          <a:latin typeface="LM Sans 8"/>
                          <a:cs typeface="LM Sans 8"/>
                        </a:rPr>
                        <a:t>2</a:t>
                      </a:r>
                      <a:r>
                        <a:rPr sz="800" spc="-150" dirty="0">
                          <a:solidFill>
                            <a:srgbClr val="111187"/>
                          </a:solidFill>
                          <a:latin typeface="LM Sans 8"/>
                          <a:cs typeface="LM Sans 8"/>
                        </a:rPr>
                        <a:t> </a:t>
                      </a:r>
                      <a:r>
                        <a:rPr sz="800" spc="-5" dirty="0">
                          <a:solidFill>
                            <a:srgbClr val="111187"/>
                          </a:solidFill>
                          <a:latin typeface="LM Sans 8"/>
                          <a:cs typeface="LM Sans 8"/>
                        </a:rPr>
                        <a:t>MΩ</a:t>
                      </a:r>
                      <a:endParaRPr sz="800">
                        <a:latin typeface="LM Sans 8"/>
                        <a:cs typeface="LM Sans 8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00" spc="-5" dirty="0">
                          <a:solidFill>
                            <a:srgbClr val="111187"/>
                          </a:solidFill>
                          <a:latin typeface="LM Sans 8"/>
                          <a:cs typeface="LM Sans 8"/>
                        </a:rPr>
                        <a:t>75</a:t>
                      </a:r>
                      <a:r>
                        <a:rPr sz="800" spc="-150" dirty="0">
                          <a:solidFill>
                            <a:srgbClr val="111187"/>
                          </a:solidFill>
                          <a:latin typeface="LM Sans 8"/>
                          <a:cs typeface="LM Sans 8"/>
                        </a:rPr>
                        <a:t> </a:t>
                      </a:r>
                      <a:r>
                        <a:rPr sz="800" spc="-5" dirty="0">
                          <a:solidFill>
                            <a:srgbClr val="111187"/>
                          </a:solidFill>
                          <a:latin typeface="LM Sans 8"/>
                          <a:cs typeface="LM Sans 8"/>
                        </a:rPr>
                        <a:t>Ω</a:t>
                      </a:r>
                      <a:endParaRPr sz="800">
                        <a:latin typeface="LM Sans 8"/>
                        <a:cs typeface="LM Sans 8"/>
                      </a:endParaRPr>
                    </a:p>
                  </a:txBody>
                  <a:tcPr marL="0" marR="0" marT="17780" marB="0">
                    <a:lnL w="6350">
                      <a:solidFill>
                        <a:srgbClr val="111187"/>
                      </a:solidFill>
                      <a:prstDash val="solid"/>
                    </a:lnL>
                    <a:lnR w="6350">
                      <a:solidFill>
                        <a:srgbClr val="111187"/>
                      </a:solidFill>
                      <a:prstDash val="solid"/>
                    </a:lnR>
                    <a:lnT w="6350">
                      <a:solidFill>
                        <a:srgbClr val="111187"/>
                      </a:solidFill>
                      <a:prstDash val="solid"/>
                    </a:lnT>
                    <a:lnB w="6350">
                      <a:solidFill>
                        <a:srgbClr val="11118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60085" cy="196215"/>
          </a:xfrm>
          <a:custGeom>
            <a:avLst/>
            <a:gdLst/>
            <a:ahLst/>
            <a:cxnLst/>
            <a:rect l="l" t="t" r="r" b="b"/>
            <a:pathLst>
              <a:path w="5760085" h="196215">
                <a:moveTo>
                  <a:pt x="5759996" y="0"/>
                </a:moveTo>
                <a:lnTo>
                  <a:pt x="0" y="0"/>
                </a:lnTo>
                <a:lnTo>
                  <a:pt x="0" y="196176"/>
                </a:lnTo>
                <a:lnTo>
                  <a:pt x="5759996" y="196176"/>
                </a:lnTo>
                <a:lnTo>
                  <a:pt x="5759996" y="0"/>
                </a:lnTo>
                <a:close/>
              </a:path>
            </a:pathLst>
          </a:custGeom>
          <a:solidFill>
            <a:srgbClr val="111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464" y="12580"/>
            <a:ext cx="136334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5" dirty="0">
                <a:latin typeface="LM Sans 9"/>
                <a:cs typeface="LM Sans 9"/>
              </a:rPr>
              <a:t>Op-Amp: equivalent</a:t>
            </a:r>
            <a:r>
              <a:rPr sz="900" spc="65" dirty="0">
                <a:latin typeface="LM Sans 9"/>
                <a:cs typeface="LM Sans 9"/>
              </a:rPr>
              <a:t> </a:t>
            </a:r>
            <a:r>
              <a:rPr sz="900" spc="-5" dirty="0">
                <a:latin typeface="LM Sans 9"/>
                <a:cs typeface="LM Sans 9"/>
              </a:rPr>
              <a:t>circuit</a:t>
            </a:r>
            <a:endParaRPr sz="900">
              <a:latin typeface="LM Sans 9"/>
              <a:cs typeface="LM Sans 9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55574" y="348402"/>
            <a:ext cx="1050925" cy="694690"/>
            <a:chOff x="2055574" y="348402"/>
            <a:chExt cx="1050925" cy="694690"/>
          </a:xfrm>
        </p:grpSpPr>
        <p:sp>
          <p:nvSpPr>
            <p:cNvPr id="5" name="object 5"/>
            <p:cNvSpPr/>
            <p:nvPr/>
          </p:nvSpPr>
          <p:spPr>
            <a:xfrm>
              <a:off x="2057145" y="349973"/>
              <a:ext cx="942975" cy="691515"/>
            </a:xfrm>
            <a:custGeom>
              <a:avLst/>
              <a:gdLst/>
              <a:ahLst/>
              <a:cxnLst/>
              <a:rect l="l" t="t" r="r" b="b"/>
              <a:pathLst>
                <a:path w="942975" h="691515">
                  <a:moveTo>
                    <a:pt x="898969" y="0"/>
                  </a:moveTo>
                  <a:lnTo>
                    <a:pt x="44005" y="0"/>
                  </a:lnTo>
                  <a:lnTo>
                    <a:pt x="26874" y="3458"/>
                  </a:lnTo>
                  <a:lnTo>
                    <a:pt x="12887" y="12889"/>
                  </a:lnTo>
                  <a:lnTo>
                    <a:pt x="3457" y="26877"/>
                  </a:lnTo>
                  <a:lnTo>
                    <a:pt x="0" y="44005"/>
                  </a:lnTo>
                  <a:lnTo>
                    <a:pt x="0" y="647509"/>
                  </a:lnTo>
                  <a:lnTo>
                    <a:pt x="3457" y="664637"/>
                  </a:lnTo>
                  <a:lnTo>
                    <a:pt x="12887" y="678625"/>
                  </a:lnTo>
                  <a:lnTo>
                    <a:pt x="26874" y="688056"/>
                  </a:lnTo>
                  <a:lnTo>
                    <a:pt x="44005" y="691514"/>
                  </a:lnTo>
                  <a:lnTo>
                    <a:pt x="898969" y="691514"/>
                  </a:lnTo>
                  <a:lnTo>
                    <a:pt x="916097" y="688056"/>
                  </a:lnTo>
                  <a:lnTo>
                    <a:pt x="930085" y="678625"/>
                  </a:lnTo>
                  <a:lnTo>
                    <a:pt x="939516" y="664637"/>
                  </a:lnTo>
                  <a:lnTo>
                    <a:pt x="942974" y="647509"/>
                  </a:lnTo>
                  <a:lnTo>
                    <a:pt x="942974" y="44005"/>
                  </a:lnTo>
                  <a:lnTo>
                    <a:pt x="939516" y="26877"/>
                  </a:lnTo>
                  <a:lnTo>
                    <a:pt x="930085" y="12889"/>
                  </a:lnTo>
                  <a:lnTo>
                    <a:pt x="916097" y="3458"/>
                  </a:lnTo>
                  <a:lnTo>
                    <a:pt x="898969" y="0"/>
                  </a:lnTo>
                  <a:close/>
                </a:path>
              </a:pathLst>
            </a:custGeom>
            <a:solidFill>
              <a:srgbClr val="EFF7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57145" y="349973"/>
              <a:ext cx="942975" cy="691515"/>
            </a:xfrm>
            <a:custGeom>
              <a:avLst/>
              <a:gdLst/>
              <a:ahLst/>
              <a:cxnLst/>
              <a:rect l="l" t="t" r="r" b="b"/>
              <a:pathLst>
                <a:path w="942975" h="691515">
                  <a:moveTo>
                    <a:pt x="44005" y="0"/>
                  </a:moveTo>
                  <a:lnTo>
                    <a:pt x="26874" y="3458"/>
                  </a:lnTo>
                  <a:lnTo>
                    <a:pt x="12887" y="12889"/>
                  </a:lnTo>
                  <a:lnTo>
                    <a:pt x="3457" y="26877"/>
                  </a:lnTo>
                  <a:lnTo>
                    <a:pt x="0" y="44005"/>
                  </a:lnTo>
                  <a:lnTo>
                    <a:pt x="0" y="647509"/>
                  </a:lnTo>
                  <a:lnTo>
                    <a:pt x="3457" y="664637"/>
                  </a:lnTo>
                  <a:lnTo>
                    <a:pt x="12887" y="678625"/>
                  </a:lnTo>
                  <a:lnTo>
                    <a:pt x="26874" y="688056"/>
                  </a:lnTo>
                  <a:lnTo>
                    <a:pt x="44005" y="691514"/>
                  </a:lnTo>
                  <a:lnTo>
                    <a:pt x="898969" y="691514"/>
                  </a:lnTo>
                  <a:lnTo>
                    <a:pt x="916097" y="688056"/>
                  </a:lnTo>
                  <a:lnTo>
                    <a:pt x="930085" y="678625"/>
                  </a:lnTo>
                  <a:lnTo>
                    <a:pt x="939516" y="664637"/>
                  </a:lnTo>
                  <a:lnTo>
                    <a:pt x="942974" y="647509"/>
                  </a:lnTo>
                  <a:lnTo>
                    <a:pt x="942974" y="44005"/>
                  </a:lnTo>
                  <a:lnTo>
                    <a:pt x="939516" y="26877"/>
                  </a:lnTo>
                  <a:lnTo>
                    <a:pt x="930085" y="12889"/>
                  </a:lnTo>
                  <a:lnTo>
                    <a:pt x="916097" y="3458"/>
                  </a:lnTo>
                  <a:lnTo>
                    <a:pt x="898969" y="0"/>
                  </a:lnTo>
                  <a:lnTo>
                    <a:pt x="44005" y="0"/>
                  </a:lnTo>
                  <a:close/>
                </a:path>
              </a:pathLst>
            </a:custGeom>
            <a:ln w="3175">
              <a:solidFill>
                <a:srgbClr val="00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21852" y="389369"/>
              <a:ext cx="652780" cy="400685"/>
            </a:xfrm>
            <a:custGeom>
              <a:avLst/>
              <a:gdLst/>
              <a:ahLst/>
              <a:cxnLst/>
              <a:rect l="l" t="t" r="r" b="b"/>
              <a:pathLst>
                <a:path w="652780" h="400684">
                  <a:moveTo>
                    <a:pt x="23888" y="374256"/>
                  </a:moveTo>
                  <a:lnTo>
                    <a:pt x="0" y="362521"/>
                  </a:lnTo>
                  <a:lnTo>
                    <a:pt x="47358" y="339051"/>
                  </a:lnTo>
                  <a:lnTo>
                    <a:pt x="0" y="315582"/>
                  </a:lnTo>
                  <a:lnTo>
                    <a:pt x="47358" y="291693"/>
                  </a:lnTo>
                  <a:lnTo>
                    <a:pt x="0" y="268223"/>
                  </a:lnTo>
                  <a:lnTo>
                    <a:pt x="47358" y="244754"/>
                  </a:lnTo>
                  <a:lnTo>
                    <a:pt x="23888" y="233019"/>
                  </a:lnTo>
                </a:path>
                <a:path w="652780" h="400684">
                  <a:moveTo>
                    <a:pt x="626135" y="23469"/>
                  </a:moveTo>
                  <a:lnTo>
                    <a:pt x="614400" y="47358"/>
                  </a:lnTo>
                  <a:lnTo>
                    <a:pt x="590930" y="0"/>
                  </a:lnTo>
                  <a:lnTo>
                    <a:pt x="567461" y="47358"/>
                  </a:lnTo>
                  <a:lnTo>
                    <a:pt x="543572" y="0"/>
                  </a:lnTo>
                  <a:lnTo>
                    <a:pt x="520103" y="47358"/>
                  </a:lnTo>
                  <a:lnTo>
                    <a:pt x="496633" y="0"/>
                  </a:lnTo>
                  <a:lnTo>
                    <a:pt x="484898" y="23469"/>
                  </a:lnTo>
                </a:path>
                <a:path w="652780" h="400684">
                  <a:moveTo>
                    <a:pt x="23888" y="400659"/>
                  </a:moveTo>
                  <a:lnTo>
                    <a:pt x="23888" y="375094"/>
                  </a:lnTo>
                </a:path>
                <a:path w="652780" h="400684">
                  <a:moveTo>
                    <a:pt x="23888" y="212064"/>
                  </a:moveTo>
                  <a:lnTo>
                    <a:pt x="23888" y="232600"/>
                  </a:lnTo>
                </a:path>
                <a:path w="652780" h="400684">
                  <a:moveTo>
                    <a:pt x="652538" y="23469"/>
                  </a:moveTo>
                  <a:lnTo>
                    <a:pt x="626973" y="23469"/>
                  </a:lnTo>
                </a:path>
                <a:path w="652780" h="400684">
                  <a:moveTo>
                    <a:pt x="463943" y="23469"/>
                  </a:moveTo>
                  <a:lnTo>
                    <a:pt x="484479" y="23469"/>
                  </a:lnTo>
                </a:path>
              </a:pathLst>
            </a:custGeom>
            <a:ln w="62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23229" y="601433"/>
              <a:ext cx="147942" cy="18859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88578" y="444271"/>
              <a:ext cx="1005840" cy="62865"/>
            </a:xfrm>
            <a:custGeom>
              <a:avLst/>
              <a:gdLst/>
              <a:ahLst/>
              <a:cxnLst/>
              <a:rect l="l" t="t" r="r" b="b"/>
              <a:pathLst>
                <a:path w="1005839" h="62865">
                  <a:moveTo>
                    <a:pt x="31432" y="0"/>
                  </a:moveTo>
                  <a:lnTo>
                    <a:pt x="31432" y="62864"/>
                  </a:lnTo>
                </a:path>
                <a:path w="1005839" h="62865">
                  <a:moveTo>
                    <a:pt x="0" y="31432"/>
                  </a:moveTo>
                  <a:lnTo>
                    <a:pt x="62864" y="31432"/>
                  </a:lnTo>
                </a:path>
                <a:path w="1005839" h="62865">
                  <a:moveTo>
                    <a:pt x="974407" y="0"/>
                  </a:moveTo>
                  <a:lnTo>
                    <a:pt x="974407" y="62864"/>
                  </a:lnTo>
                </a:path>
                <a:path w="1005839" h="62865">
                  <a:moveTo>
                    <a:pt x="942974" y="31432"/>
                  </a:moveTo>
                  <a:lnTo>
                    <a:pt x="1005839" y="314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87142" y="968565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19">
                  <a:moveTo>
                    <a:pt x="15611" y="0"/>
                  </a:moveTo>
                  <a:lnTo>
                    <a:pt x="4505" y="0"/>
                  </a:lnTo>
                  <a:lnTo>
                    <a:pt x="0" y="4505"/>
                  </a:lnTo>
                  <a:lnTo>
                    <a:pt x="0" y="15611"/>
                  </a:lnTo>
                  <a:lnTo>
                    <a:pt x="4505" y="20116"/>
                  </a:lnTo>
                  <a:lnTo>
                    <a:pt x="15611" y="20116"/>
                  </a:lnTo>
                  <a:lnTo>
                    <a:pt x="20116" y="15611"/>
                  </a:lnTo>
                  <a:lnTo>
                    <a:pt x="20116" y="45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87142" y="968565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19">
                  <a:moveTo>
                    <a:pt x="20116" y="10058"/>
                  </a:moveTo>
                  <a:lnTo>
                    <a:pt x="20116" y="15611"/>
                  </a:lnTo>
                  <a:lnTo>
                    <a:pt x="15611" y="20116"/>
                  </a:lnTo>
                  <a:lnTo>
                    <a:pt x="10058" y="20116"/>
                  </a:lnTo>
                  <a:lnTo>
                    <a:pt x="4505" y="20116"/>
                  </a:lnTo>
                  <a:lnTo>
                    <a:pt x="0" y="15611"/>
                  </a:lnTo>
                  <a:lnTo>
                    <a:pt x="0" y="10058"/>
                  </a:lnTo>
                  <a:lnTo>
                    <a:pt x="0" y="4505"/>
                  </a:lnTo>
                  <a:lnTo>
                    <a:pt x="4505" y="0"/>
                  </a:lnTo>
                  <a:lnTo>
                    <a:pt x="10058" y="0"/>
                  </a:lnTo>
                  <a:lnTo>
                    <a:pt x="15611" y="0"/>
                  </a:lnTo>
                  <a:lnTo>
                    <a:pt x="20116" y="4505"/>
                  </a:lnTo>
                  <a:lnTo>
                    <a:pt x="20116" y="1005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84360" y="968565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19">
                  <a:moveTo>
                    <a:pt x="15611" y="0"/>
                  </a:moveTo>
                  <a:lnTo>
                    <a:pt x="4505" y="0"/>
                  </a:lnTo>
                  <a:lnTo>
                    <a:pt x="0" y="4505"/>
                  </a:lnTo>
                  <a:lnTo>
                    <a:pt x="0" y="15611"/>
                  </a:lnTo>
                  <a:lnTo>
                    <a:pt x="4505" y="20116"/>
                  </a:lnTo>
                  <a:lnTo>
                    <a:pt x="15611" y="20116"/>
                  </a:lnTo>
                  <a:lnTo>
                    <a:pt x="20116" y="15611"/>
                  </a:lnTo>
                  <a:lnTo>
                    <a:pt x="20116" y="45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84360" y="968565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19">
                  <a:moveTo>
                    <a:pt x="20116" y="10058"/>
                  </a:moveTo>
                  <a:lnTo>
                    <a:pt x="20116" y="15611"/>
                  </a:lnTo>
                  <a:lnTo>
                    <a:pt x="15611" y="20116"/>
                  </a:lnTo>
                  <a:lnTo>
                    <a:pt x="10058" y="20116"/>
                  </a:lnTo>
                  <a:lnTo>
                    <a:pt x="4505" y="20116"/>
                  </a:lnTo>
                  <a:lnTo>
                    <a:pt x="0" y="15611"/>
                  </a:lnTo>
                  <a:lnTo>
                    <a:pt x="0" y="10058"/>
                  </a:lnTo>
                  <a:lnTo>
                    <a:pt x="0" y="4505"/>
                  </a:lnTo>
                  <a:lnTo>
                    <a:pt x="4505" y="0"/>
                  </a:lnTo>
                  <a:lnTo>
                    <a:pt x="10058" y="0"/>
                  </a:lnTo>
                  <a:lnTo>
                    <a:pt x="15611" y="0"/>
                  </a:lnTo>
                  <a:lnTo>
                    <a:pt x="20116" y="4505"/>
                  </a:lnTo>
                  <a:lnTo>
                    <a:pt x="20116" y="1005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815794" y="348402"/>
            <a:ext cx="1050925" cy="694690"/>
            <a:chOff x="3815794" y="348402"/>
            <a:chExt cx="1050925" cy="694690"/>
          </a:xfrm>
        </p:grpSpPr>
        <p:sp>
          <p:nvSpPr>
            <p:cNvPr id="15" name="object 15"/>
            <p:cNvSpPr/>
            <p:nvPr/>
          </p:nvSpPr>
          <p:spPr>
            <a:xfrm>
              <a:off x="3817365" y="349973"/>
              <a:ext cx="942975" cy="691515"/>
            </a:xfrm>
            <a:custGeom>
              <a:avLst/>
              <a:gdLst/>
              <a:ahLst/>
              <a:cxnLst/>
              <a:rect l="l" t="t" r="r" b="b"/>
              <a:pathLst>
                <a:path w="942975" h="691515">
                  <a:moveTo>
                    <a:pt x="898969" y="0"/>
                  </a:moveTo>
                  <a:lnTo>
                    <a:pt x="44005" y="0"/>
                  </a:lnTo>
                  <a:lnTo>
                    <a:pt x="26874" y="3458"/>
                  </a:lnTo>
                  <a:lnTo>
                    <a:pt x="12887" y="12889"/>
                  </a:lnTo>
                  <a:lnTo>
                    <a:pt x="3457" y="26877"/>
                  </a:lnTo>
                  <a:lnTo>
                    <a:pt x="0" y="44005"/>
                  </a:lnTo>
                  <a:lnTo>
                    <a:pt x="0" y="647509"/>
                  </a:lnTo>
                  <a:lnTo>
                    <a:pt x="3457" y="664637"/>
                  </a:lnTo>
                  <a:lnTo>
                    <a:pt x="12887" y="678625"/>
                  </a:lnTo>
                  <a:lnTo>
                    <a:pt x="26874" y="688056"/>
                  </a:lnTo>
                  <a:lnTo>
                    <a:pt x="44005" y="691514"/>
                  </a:lnTo>
                  <a:lnTo>
                    <a:pt x="898969" y="691514"/>
                  </a:lnTo>
                  <a:lnTo>
                    <a:pt x="916097" y="688056"/>
                  </a:lnTo>
                  <a:lnTo>
                    <a:pt x="930085" y="678625"/>
                  </a:lnTo>
                  <a:lnTo>
                    <a:pt x="939516" y="664637"/>
                  </a:lnTo>
                  <a:lnTo>
                    <a:pt x="942974" y="647509"/>
                  </a:lnTo>
                  <a:lnTo>
                    <a:pt x="942974" y="44005"/>
                  </a:lnTo>
                  <a:lnTo>
                    <a:pt x="939516" y="26877"/>
                  </a:lnTo>
                  <a:lnTo>
                    <a:pt x="930085" y="12889"/>
                  </a:lnTo>
                  <a:lnTo>
                    <a:pt x="916097" y="3458"/>
                  </a:lnTo>
                  <a:lnTo>
                    <a:pt x="898969" y="0"/>
                  </a:lnTo>
                  <a:close/>
                </a:path>
              </a:pathLst>
            </a:custGeom>
            <a:solidFill>
              <a:srgbClr val="EFF7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17365" y="349973"/>
              <a:ext cx="942975" cy="691515"/>
            </a:xfrm>
            <a:custGeom>
              <a:avLst/>
              <a:gdLst/>
              <a:ahLst/>
              <a:cxnLst/>
              <a:rect l="l" t="t" r="r" b="b"/>
              <a:pathLst>
                <a:path w="942975" h="691515">
                  <a:moveTo>
                    <a:pt x="44005" y="0"/>
                  </a:moveTo>
                  <a:lnTo>
                    <a:pt x="26874" y="3458"/>
                  </a:lnTo>
                  <a:lnTo>
                    <a:pt x="12887" y="12889"/>
                  </a:lnTo>
                  <a:lnTo>
                    <a:pt x="3457" y="26877"/>
                  </a:lnTo>
                  <a:lnTo>
                    <a:pt x="0" y="44005"/>
                  </a:lnTo>
                  <a:lnTo>
                    <a:pt x="0" y="647509"/>
                  </a:lnTo>
                  <a:lnTo>
                    <a:pt x="3457" y="664637"/>
                  </a:lnTo>
                  <a:lnTo>
                    <a:pt x="12887" y="678625"/>
                  </a:lnTo>
                  <a:lnTo>
                    <a:pt x="26874" y="688056"/>
                  </a:lnTo>
                  <a:lnTo>
                    <a:pt x="44005" y="691514"/>
                  </a:lnTo>
                  <a:lnTo>
                    <a:pt x="898969" y="691514"/>
                  </a:lnTo>
                  <a:lnTo>
                    <a:pt x="916097" y="688056"/>
                  </a:lnTo>
                  <a:lnTo>
                    <a:pt x="930085" y="678625"/>
                  </a:lnTo>
                  <a:lnTo>
                    <a:pt x="939516" y="664637"/>
                  </a:lnTo>
                  <a:lnTo>
                    <a:pt x="942974" y="647509"/>
                  </a:lnTo>
                  <a:lnTo>
                    <a:pt x="942974" y="44005"/>
                  </a:lnTo>
                  <a:lnTo>
                    <a:pt x="939516" y="26877"/>
                  </a:lnTo>
                  <a:lnTo>
                    <a:pt x="930085" y="12889"/>
                  </a:lnTo>
                  <a:lnTo>
                    <a:pt x="916097" y="3458"/>
                  </a:lnTo>
                  <a:lnTo>
                    <a:pt x="898969" y="0"/>
                  </a:lnTo>
                  <a:lnTo>
                    <a:pt x="44005" y="0"/>
                  </a:lnTo>
                  <a:close/>
                </a:path>
              </a:pathLst>
            </a:custGeom>
            <a:ln w="3175">
              <a:solidFill>
                <a:srgbClr val="00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83449" y="601433"/>
              <a:ext cx="147942" cy="18859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48798" y="444271"/>
              <a:ext cx="1005840" cy="62865"/>
            </a:xfrm>
            <a:custGeom>
              <a:avLst/>
              <a:gdLst/>
              <a:ahLst/>
              <a:cxnLst/>
              <a:rect l="l" t="t" r="r" b="b"/>
              <a:pathLst>
                <a:path w="1005839" h="62865">
                  <a:moveTo>
                    <a:pt x="31432" y="0"/>
                  </a:moveTo>
                  <a:lnTo>
                    <a:pt x="31432" y="62864"/>
                  </a:lnTo>
                </a:path>
                <a:path w="1005839" h="62865">
                  <a:moveTo>
                    <a:pt x="0" y="31432"/>
                  </a:moveTo>
                  <a:lnTo>
                    <a:pt x="62864" y="31432"/>
                  </a:lnTo>
                </a:path>
                <a:path w="1005839" h="62865">
                  <a:moveTo>
                    <a:pt x="974407" y="0"/>
                  </a:moveTo>
                  <a:lnTo>
                    <a:pt x="974407" y="62864"/>
                  </a:lnTo>
                </a:path>
                <a:path w="1005839" h="62865">
                  <a:moveTo>
                    <a:pt x="942974" y="31432"/>
                  </a:moveTo>
                  <a:lnTo>
                    <a:pt x="1005839" y="314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247362" y="968565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611" y="0"/>
                  </a:moveTo>
                  <a:lnTo>
                    <a:pt x="4505" y="0"/>
                  </a:lnTo>
                  <a:lnTo>
                    <a:pt x="0" y="4505"/>
                  </a:lnTo>
                  <a:lnTo>
                    <a:pt x="0" y="15611"/>
                  </a:lnTo>
                  <a:lnTo>
                    <a:pt x="4505" y="20116"/>
                  </a:lnTo>
                  <a:lnTo>
                    <a:pt x="15611" y="20116"/>
                  </a:lnTo>
                  <a:lnTo>
                    <a:pt x="20116" y="15611"/>
                  </a:lnTo>
                  <a:lnTo>
                    <a:pt x="20116" y="45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47362" y="968565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20116" y="10058"/>
                  </a:moveTo>
                  <a:lnTo>
                    <a:pt x="20116" y="15611"/>
                  </a:lnTo>
                  <a:lnTo>
                    <a:pt x="15611" y="20116"/>
                  </a:lnTo>
                  <a:lnTo>
                    <a:pt x="10058" y="20116"/>
                  </a:lnTo>
                  <a:lnTo>
                    <a:pt x="4505" y="20116"/>
                  </a:lnTo>
                  <a:lnTo>
                    <a:pt x="0" y="15611"/>
                  </a:lnTo>
                  <a:lnTo>
                    <a:pt x="0" y="10058"/>
                  </a:lnTo>
                  <a:lnTo>
                    <a:pt x="0" y="4505"/>
                  </a:lnTo>
                  <a:lnTo>
                    <a:pt x="4505" y="0"/>
                  </a:lnTo>
                  <a:lnTo>
                    <a:pt x="10058" y="0"/>
                  </a:lnTo>
                  <a:lnTo>
                    <a:pt x="15611" y="0"/>
                  </a:lnTo>
                  <a:lnTo>
                    <a:pt x="20116" y="4505"/>
                  </a:lnTo>
                  <a:lnTo>
                    <a:pt x="20116" y="1005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95902" y="968565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611" y="0"/>
                  </a:moveTo>
                  <a:lnTo>
                    <a:pt x="4505" y="0"/>
                  </a:lnTo>
                  <a:lnTo>
                    <a:pt x="0" y="4505"/>
                  </a:lnTo>
                  <a:lnTo>
                    <a:pt x="0" y="15611"/>
                  </a:lnTo>
                  <a:lnTo>
                    <a:pt x="4505" y="20116"/>
                  </a:lnTo>
                  <a:lnTo>
                    <a:pt x="15611" y="20116"/>
                  </a:lnTo>
                  <a:lnTo>
                    <a:pt x="20116" y="15611"/>
                  </a:lnTo>
                  <a:lnTo>
                    <a:pt x="20116" y="45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95902" y="968565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20116" y="10058"/>
                  </a:moveTo>
                  <a:lnTo>
                    <a:pt x="20116" y="15611"/>
                  </a:lnTo>
                  <a:lnTo>
                    <a:pt x="15611" y="20116"/>
                  </a:lnTo>
                  <a:lnTo>
                    <a:pt x="10058" y="20116"/>
                  </a:lnTo>
                  <a:lnTo>
                    <a:pt x="4505" y="20116"/>
                  </a:lnTo>
                  <a:lnTo>
                    <a:pt x="0" y="15611"/>
                  </a:lnTo>
                  <a:lnTo>
                    <a:pt x="0" y="10058"/>
                  </a:lnTo>
                  <a:lnTo>
                    <a:pt x="0" y="4505"/>
                  </a:lnTo>
                  <a:lnTo>
                    <a:pt x="4505" y="0"/>
                  </a:lnTo>
                  <a:lnTo>
                    <a:pt x="10058" y="0"/>
                  </a:lnTo>
                  <a:lnTo>
                    <a:pt x="15611" y="0"/>
                  </a:lnTo>
                  <a:lnTo>
                    <a:pt x="20116" y="4505"/>
                  </a:lnTo>
                  <a:lnTo>
                    <a:pt x="20116" y="1005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95902" y="402780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15611" y="0"/>
                  </a:moveTo>
                  <a:lnTo>
                    <a:pt x="4505" y="0"/>
                  </a:lnTo>
                  <a:lnTo>
                    <a:pt x="0" y="4505"/>
                  </a:lnTo>
                  <a:lnTo>
                    <a:pt x="0" y="15611"/>
                  </a:lnTo>
                  <a:lnTo>
                    <a:pt x="4505" y="20116"/>
                  </a:lnTo>
                  <a:lnTo>
                    <a:pt x="15611" y="20116"/>
                  </a:lnTo>
                  <a:lnTo>
                    <a:pt x="20116" y="15611"/>
                  </a:lnTo>
                  <a:lnTo>
                    <a:pt x="20116" y="45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95902" y="402780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20116" y="10058"/>
                  </a:moveTo>
                  <a:lnTo>
                    <a:pt x="20116" y="15611"/>
                  </a:lnTo>
                  <a:lnTo>
                    <a:pt x="15611" y="20116"/>
                  </a:lnTo>
                  <a:lnTo>
                    <a:pt x="10058" y="20116"/>
                  </a:lnTo>
                  <a:lnTo>
                    <a:pt x="4505" y="20116"/>
                  </a:lnTo>
                  <a:lnTo>
                    <a:pt x="0" y="15611"/>
                  </a:lnTo>
                  <a:lnTo>
                    <a:pt x="0" y="10058"/>
                  </a:lnTo>
                  <a:lnTo>
                    <a:pt x="0" y="4505"/>
                  </a:lnTo>
                  <a:lnTo>
                    <a:pt x="4505" y="0"/>
                  </a:lnTo>
                  <a:lnTo>
                    <a:pt x="10058" y="0"/>
                  </a:lnTo>
                  <a:lnTo>
                    <a:pt x="15611" y="0"/>
                  </a:lnTo>
                  <a:lnTo>
                    <a:pt x="20116" y="4505"/>
                  </a:lnTo>
                  <a:lnTo>
                    <a:pt x="20116" y="1005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844579" y="968565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611" y="0"/>
                  </a:moveTo>
                  <a:lnTo>
                    <a:pt x="4505" y="0"/>
                  </a:lnTo>
                  <a:lnTo>
                    <a:pt x="0" y="4505"/>
                  </a:lnTo>
                  <a:lnTo>
                    <a:pt x="0" y="15611"/>
                  </a:lnTo>
                  <a:lnTo>
                    <a:pt x="4505" y="20116"/>
                  </a:lnTo>
                  <a:lnTo>
                    <a:pt x="15611" y="20116"/>
                  </a:lnTo>
                  <a:lnTo>
                    <a:pt x="20116" y="15611"/>
                  </a:lnTo>
                  <a:lnTo>
                    <a:pt x="20116" y="45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44579" y="968565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20116" y="10058"/>
                  </a:moveTo>
                  <a:lnTo>
                    <a:pt x="20116" y="15611"/>
                  </a:lnTo>
                  <a:lnTo>
                    <a:pt x="15611" y="20116"/>
                  </a:lnTo>
                  <a:lnTo>
                    <a:pt x="10058" y="20116"/>
                  </a:lnTo>
                  <a:lnTo>
                    <a:pt x="4505" y="20116"/>
                  </a:lnTo>
                  <a:lnTo>
                    <a:pt x="0" y="15611"/>
                  </a:lnTo>
                  <a:lnTo>
                    <a:pt x="0" y="10058"/>
                  </a:lnTo>
                  <a:lnTo>
                    <a:pt x="0" y="4505"/>
                  </a:lnTo>
                  <a:lnTo>
                    <a:pt x="4505" y="0"/>
                  </a:lnTo>
                  <a:lnTo>
                    <a:pt x="10058" y="0"/>
                  </a:lnTo>
                  <a:lnTo>
                    <a:pt x="15611" y="0"/>
                  </a:lnTo>
                  <a:lnTo>
                    <a:pt x="20116" y="4505"/>
                  </a:lnTo>
                  <a:lnTo>
                    <a:pt x="20116" y="1005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007299" y="1198651"/>
            <a:ext cx="1559560" cy="1163320"/>
            <a:chOff x="1007299" y="1198651"/>
            <a:chExt cx="1559560" cy="1163320"/>
          </a:xfrm>
        </p:grpSpPr>
        <p:sp>
          <p:nvSpPr>
            <p:cNvPr id="28" name="object 28"/>
            <p:cNvSpPr/>
            <p:nvPr/>
          </p:nvSpPr>
          <p:spPr>
            <a:xfrm>
              <a:off x="1007299" y="1368386"/>
              <a:ext cx="1559560" cy="993775"/>
            </a:xfrm>
            <a:custGeom>
              <a:avLst/>
              <a:gdLst/>
              <a:ahLst/>
              <a:cxnLst/>
              <a:rect l="l" t="t" r="r" b="b"/>
              <a:pathLst>
                <a:path w="1559560" h="993775">
                  <a:moveTo>
                    <a:pt x="0" y="82562"/>
                  </a:moveTo>
                  <a:lnTo>
                    <a:pt x="1559053" y="82562"/>
                  </a:lnTo>
                </a:path>
                <a:path w="1559560" h="993775">
                  <a:moveTo>
                    <a:pt x="0" y="289598"/>
                  </a:moveTo>
                  <a:lnTo>
                    <a:pt x="1559053" y="289598"/>
                  </a:lnTo>
                </a:path>
                <a:path w="1559560" h="993775">
                  <a:moveTo>
                    <a:pt x="0" y="496633"/>
                  </a:moveTo>
                  <a:lnTo>
                    <a:pt x="1559053" y="496633"/>
                  </a:lnTo>
                </a:path>
                <a:path w="1559560" h="993775">
                  <a:moveTo>
                    <a:pt x="0" y="703669"/>
                  </a:moveTo>
                  <a:lnTo>
                    <a:pt x="1559053" y="703669"/>
                  </a:lnTo>
                </a:path>
                <a:path w="1559560" h="993775">
                  <a:moveTo>
                    <a:pt x="0" y="910286"/>
                  </a:moveTo>
                  <a:lnTo>
                    <a:pt x="1559053" y="910286"/>
                  </a:lnTo>
                </a:path>
                <a:path w="1559560" h="993775">
                  <a:moveTo>
                    <a:pt x="389764" y="993265"/>
                  </a:moveTo>
                  <a:lnTo>
                    <a:pt x="389764" y="0"/>
                  </a:lnTo>
                </a:path>
                <a:path w="1559560" h="993775">
                  <a:moveTo>
                    <a:pt x="779527" y="993265"/>
                  </a:moveTo>
                  <a:lnTo>
                    <a:pt x="779527" y="0"/>
                  </a:lnTo>
                </a:path>
                <a:path w="1559560" h="993775">
                  <a:moveTo>
                    <a:pt x="1169290" y="993265"/>
                  </a:moveTo>
                  <a:lnTo>
                    <a:pt x="1169290" y="0"/>
                  </a:lnTo>
                </a:path>
              </a:pathLst>
            </a:custGeom>
            <a:ln w="3175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97063" y="1198651"/>
              <a:ext cx="779145" cy="125730"/>
            </a:xfrm>
            <a:custGeom>
              <a:avLst/>
              <a:gdLst/>
              <a:ahLst/>
              <a:cxnLst/>
              <a:rect l="l" t="t" r="r" b="b"/>
              <a:pathLst>
                <a:path w="779144" h="125730">
                  <a:moveTo>
                    <a:pt x="0" y="0"/>
                  </a:moveTo>
                  <a:lnTo>
                    <a:pt x="0" y="125729"/>
                  </a:lnTo>
                </a:path>
                <a:path w="779144" h="125730">
                  <a:moveTo>
                    <a:pt x="779106" y="0"/>
                  </a:moveTo>
                  <a:lnTo>
                    <a:pt x="779106" y="1257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06512" y="125964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5" h="3809">
                  <a:moveTo>
                    <a:pt x="273431" y="0"/>
                  </a:moveTo>
                  <a:lnTo>
                    <a:pt x="2070" y="0"/>
                  </a:lnTo>
                  <a:lnTo>
                    <a:pt x="207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73431" y="3810"/>
                  </a:lnTo>
                  <a:lnTo>
                    <a:pt x="273431" y="1270"/>
                  </a:lnTo>
                  <a:lnTo>
                    <a:pt x="2734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03769" y="1251877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718" y="0"/>
                  </a:moveTo>
                  <a:lnTo>
                    <a:pt x="0" y="9639"/>
                  </a:lnTo>
                  <a:lnTo>
                    <a:pt x="37718" y="18859"/>
                  </a:lnTo>
                  <a:lnTo>
                    <a:pt x="377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03769" y="1251877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718" y="0"/>
                  </a:moveTo>
                  <a:lnTo>
                    <a:pt x="0" y="9639"/>
                  </a:lnTo>
                  <a:lnTo>
                    <a:pt x="37718" y="18859"/>
                  </a:lnTo>
                  <a:lnTo>
                    <a:pt x="3771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99970" y="1259649"/>
              <a:ext cx="264795" cy="3810"/>
            </a:xfrm>
            <a:custGeom>
              <a:avLst/>
              <a:gdLst/>
              <a:ahLst/>
              <a:cxnLst/>
              <a:rect l="l" t="t" r="r" b="b"/>
              <a:pathLst>
                <a:path w="264794" h="3809">
                  <a:moveTo>
                    <a:pt x="264223" y="1270"/>
                  </a:moveTo>
                  <a:lnTo>
                    <a:pt x="262153" y="1270"/>
                  </a:lnTo>
                  <a:lnTo>
                    <a:pt x="262153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64223" y="3810"/>
                  </a:lnTo>
                  <a:lnTo>
                    <a:pt x="264223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29231" y="1251877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0"/>
                  </a:moveTo>
                  <a:lnTo>
                    <a:pt x="0" y="18859"/>
                  </a:lnTo>
                  <a:lnTo>
                    <a:pt x="37718" y="9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129231" y="1251877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0" y="18859"/>
                  </a:moveTo>
                  <a:lnTo>
                    <a:pt x="37718" y="9639"/>
                  </a:lnTo>
                  <a:lnTo>
                    <a:pt x="0" y="0"/>
                  </a:lnTo>
                  <a:lnTo>
                    <a:pt x="0" y="188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1144974" y="381406"/>
            <a:ext cx="127000" cy="628650"/>
            <a:chOff x="1144974" y="381406"/>
            <a:chExt cx="127000" cy="628650"/>
          </a:xfrm>
        </p:grpSpPr>
        <p:sp>
          <p:nvSpPr>
            <p:cNvPr id="37" name="object 37"/>
            <p:cNvSpPr/>
            <p:nvPr/>
          </p:nvSpPr>
          <p:spPr>
            <a:xfrm>
              <a:off x="1148117" y="415353"/>
              <a:ext cx="121285" cy="121285"/>
            </a:xfrm>
            <a:custGeom>
              <a:avLst/>
              <a:gdLst/>
              <a:ahLst/>
              <a:cxnLst/>
              <a:rect l="l" t="t" r="r" b="b"/>
              <a:pathLst>
                <a:path w="121284" h="121284">
                  <a:moveTo>
                    <a:pt x="120701" y="60350"/>
                  </a:moveTo>
                  <a:lnTo>
                    <a:pt x="115958" y="83839"/>
                  </a:lnTo>
                  <a:lnTo>
                    <a:pt x="103023" y="103022"/>
                  </a:lnTo>
                  <a:lnTo>
                    <a:pt x="83840" y="115957"/>
                  </a:lnTo>
                  <a:lnTo>
                    <a:pt x="60349" y="120700"/>
                  </a:lnTo>
                  <a:lnTo>
                    <a:pt x="36859" y="115957"/>
                  </a:lnTo>
                  <a:lnTo>
                    <a:pt x="17676" y="103022"/>
                  </a:lnTo>
                  <a:lnTo>
                    <a:pt x="4742" y="83839"/>
                  </a:lnTo>
                  <a:lnTo>
                    <a:pt x="0" y="60350"/>
                  </a:lnTo>
                  <a:lnTo>
                    <a:pt x="4742" y="36858"/>
                  </a:lnTo>
                  <a:lnTo>
                    <a:pt x="17676" y="17675"/>
                  </a:lnTo>
                  <a:lnTo>
                    <a:pt x="36859" y="4742"/>
                  </a:lnTo>
                  <a:lnTo>
                    <a:pt x="60349" y="0"/>
                  </a:lnTo>
                  <a:lnTo>
                    <a:pt x="83840" y="4742"/>
                  </a:lnTo>
                  <a:lnTo>
                    <a:pt x="103023" y="17675"/>
                  </a:lnTo>
                  <a:lnTo>
                    <a:pt x="115958" y="36858"/>
                  </a:lnTo>
                  <a:lnTo>
                    <a:pt x="120701" y="60350"/>
                  </a:lnTo>
                  <a:close/>
                </a:path>
              </a:pathLst>
            </a:custGeom>
            <a:ln w="62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192122" y="435051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4">
                  <a:moveTo>
                    <a:pt x="16344" y="0"/>
                  </a:moveTo>
                  <a:lnTo>
                    <a:pt x="16344" y="32270"/>
                  </a:lnTo>
                </a:path>
                <a:path w="32384" h="32384">
                  <a:moveTo>
                    <a:pt x="0" y="16344"/>
                  </a:moveTo>
                  <a:lnTo>
                    <a:pt x="32270" y="16344"/>
                  </a:lnTo>
                </a:path>
              </a:pathLst>
            </a:custGeom>
            <a:ln w="62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208467" y="381406"/>
              <a:ext cx="0" cy="188595"/>
            </a:xfrm>
            <a:custGeom>
              <a:avLst/>
              <a:gdLst/>
              <a:ahLst/>
              <a:cxnLst/>
              <a:rect l="l" t="t" r="r" b="b"/>
              <a:pathLst>
                <a:path h="188595">
                  <a:moveTo>
                    <a:pt x="0" y="0"/>
                  </a:moveTo>
                  <a:lnTo>
                    <a:pt x="0" y="34366"/>
                  </a:lnTo>
                </a:path>
                <a:path h="188595">
                  <a:moveTo>
                    <a:pt x="0" y="188594"/>
                  </a:moveTo>
                  <a:lnTo>
                    <a:pt x="0" y="154647"/>
                  </a:lnTo>
                </a:path>
              </a:pathLst>
            </a:custGeom>
            <a:ln w="62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92960" y="511327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4">
                  <a:moveTo>
                    <a:pt x="0" y="0"/>
                  </a:moveTo>
                  <a:lnTo>
                    <a:pt x="32270" y="0"/>
                  </a:lnTo>
                </a:path>
              </a:pathLst>
            </a:custGeom>
            <a:ln w="62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98409" y="685672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15610" y="0"/>
                  </a:moveTo>
                  <a:lnTo>
                    <a:pt x="4504" y="0"/>
                  </a:lnTo>
                  <a:lnTo>
                    <a:pt x="0" y="4505"/>
                  </a:lnTo>
                  <a:lnTo>
                    <a:pt x="0" y="15611"/>
                  </a:lnTo>
                  <a:lnTo>
                    <a:pt x="4504" y="20116"/>
                  </a:lnTo>
                  <a:lnTo>
                    <a:pt x="15610" y="20116"/>
                  </a:lnTo>
                  <a:lnTo>
                    <a:pt x="20117" y="15611"/>
                  </a:lnTo>
                  <a:lnTo>
                    <a:pt x="20117" y="45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98409" y="685672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17" y="10058"/>
                  </a:moveTo>
                  <a:lnTo>
                    <a:pt x="20117" y="15611"/>
                  </a:lnTo>
                  <a:lnTo>
                    <a:pt x="15610" y="20116"/>
                  </a:lnTo>
                  <a:lnTo>
                    <a:pt x="10057" y="20116"/>
                  </a:lnTo>
                  <a:lnTo>
                    <a:pt x="4504" y="20116"/>
                  </a:lnTo>
                  <a:lnTo>
                    <a:pt x="0" y="15611"/>
                  </a:lnTo>
                  <a:lnTo>
                    <a:pt x="0" y="10058"/>
                  </a:lnTo>
                  <a:lnTo>
                    <a:pt x="0" y="4505"/>
                  </a:lnTo>
                  <a:lnTo>
                    <a:pt x="4504" y="0"/>
                  </a:lnTo>
                  <a:lnTo>
                    <a:pt x="10057" y="0"/>
                  </a:lnTo>
                  <a:lnTo>
                    <a:pt x="15610" y="0"/>
                  </a:lnTo>
                  <a:lnTo>
                    <a:pt x="20117" y="4505"/>
                  </a:lnTo>
                  <a:lnTo>
                    <a:pt x="20117" y="1005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208467" y="570001"/>
              <a:ext cx="0" cy="125730"/>
            </a:xfrm>
            <a:custGeom>
              <a:avLst/>
              <a:gdLst/>
              <a:ahLst/>
              <a:cxnLst/>
              <a:rect l="l" t="t" r="r" b="b"/>
              <a:pathLst>
                <a:path h="125729">
                  <a:moveTo>
                    <a:pt x="0" y="125729"/>
                  </a:moveTo>
                  <a:lnTo>
                    <a:pt x="0" y="0"/>
                  </a:lnTo>
                </a:path>
              </a:pathLst>
            </a:custGeom>
            <a:ln w="62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48117" y="855408"/>
              <a:ext cx="121285" cy="121285"/>
            </a:xfrm>
            <a:custGeom>
              <a:avLst/>
              <a:gdLst/>
              <a:ahLst/>
              <a:cxnLst/>
              <a:rect l="l" t="t" r="r" b="b"/>
              <a:pathLst>
                <a:path w="121284" h="121284">
                  <a:moveTo>
                    <a:pt x="120701" y="60350"/>
                  </a:moveTo>
                  <a:lnTo>
                    <a:pt x="115958" y="83839"/>
                  </a:lnTo>
                  <a:lnTo>
                    <a:pt x="103023" y="103022"/>
                  </a:lnTo>
                  <a:lnTo>
                    <a:pt x="83840" y="115957"/>
                  </a:lnTo>
                  <a:lnTo>
                    <a:pt x="60349" y="120700"/>
                  </a:lnTo>
                  <a:lnTo>
                    <a:pt x="36859" y="115957"/>
                  </a:lnTo>
                  <a:lnTo>
                    <a:pt x="17676" y="103022"/>
                  </a:lnTo>
                  <a:lnTo>
                    <a:pt x="4742" y="83839"/>
                  </a:lnTo>
                  <a:lnTo>
                    <a:pt x="0" y="60350"/>
                  </a:lnTo>
                  <a:lnTo>
                    <a:pt x="4742" y="36858"/>
                  </a:lnTo>
                  <a:lnTo>
                    <a:pt x="17676" y="17675"/>
                  </a:lnTo>
                  <a:lnTo>
                    <a:pt x="36859" y="4742"/>
                  </a:lnTo>
                  <a:lnTo>
                    <a:pt x="60349" y="0"/>
                  </a:lnTo>
                  <a:lnTo>
                    <a:pt x="83840" y="4742"/>
                  </a:lnTo>
                  <a:lnTo>
                    <a:pt x="103023" y="17675"/>
                  </a:lnTo>
                  <a:lnTo>
                    <a:pt x="115958" y="36858"/>
                  </a:lnTo>
                  <a:lnTo>
                    <a:pt x="120701" y="60350"/>
                  </a:lnTo>
                  <a:close/>
                </a:path>
              </a:pathLst>
            </a:custGeom>
            <a:ln w="62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192122" y="875106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4">
                  <a:moveTo>
                    <a:pt x="16344" y="0"/>
                  </a:moveTo>
                  <a:lnTo>
                    <a:pt x="16344" y="32270"/>
                  </a:lnTo>
                </a:path>
                <a:path w="32384" h="32384">
                  <a:moveTo>
                    <a:pt x="0" y="16344"/>
                  </a:moveTo>
                  <a:lnTo>
                    <a:pt x="32270" y="16344"/>
                  </a:lnTo>
                </a:path>
              </a:pathLst>
            </a:custGeom>
            <a:ln w="62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08467" y="821461"/>
              <a:ext cx="0" cy="188595"/>
            </a:xfrm>
            <a:custGeom>
              <a:avLst/>
              <a:gdLst/>
              <a:ahLst/>
              <a:cxnLst/>
              <a:rect l="l" t="t" r="r" b="b"/>
              <a:pathLst>
                <a:path h="188594">
                  <a:moveTo>
                    <a:pt x="0" y="0"/>
                  </a:moveTo>
                  <a:lnTo>
                    <a:pt x="0" y="34366"/>
                  </a:lnTo>
                </a:path>
                <a:path h="188594">
                  <a:moveTo>
                    <a:pt x="0" y="188594"/>
                  </a:moveTo>
                  <a:lnTo>
                    <a:pt x="0" y="154647"/>
                  </a:lnTo>
                </a:path>
              </a:pathLst>
            </a:custGeom>
            <a:ln w="62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92960" y="951382"/>
              <a:ext cx="32384" cy="0"/>
            </a:xfrm>
            <a:custGeom>
              <a:avLst/>
              <a:gdLst/>
              <a:ahLst/>
              <a:cxnLst/>
              <a:rect l="l" t="t" r="r" b="b"/>
              <a:pathLst>
                <a:path w="32384">
                  <a:moveTo>
                    <a:pt x="0" y="0"/>
                  </a:moveTo>
                  <a:lnTo>
                    <a:pt x="32270" y="0"/>
                  </a:lnTo>
                </a:path>
              </a:pathLst>
            </a:custGeom>
            <a:ln w="62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08467" y="695731"/>
              <a:ext cx="0" cy="125730"/>
            </a:xfrm>
            <a:custGeom>
              <a:avLst/>
              <a:gdLst/>
              <a:ahLst/>
              <a:cxnLst/>
              <a:rect l="l" t="t" r="r" b="b"/>
              <a:pathLst>
                <a:path h="125730">
                  <a:moveTo>
                    <a:pt x="0" y="125729"/>
                  </a:moveTo>
                  <a:lnTo>
                    <a:pt x="0" y="0"/>
                  </a:lnTo>
                </a:path>
              </a:pathLst>
            </a:custGeom>
            <a:ln w="62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579816" y="503993"/>
            <a:ext cx="440055" cy="383540"/>
            <a:chOff x="579816" y="503993"/>
            <a:chExt cx="440055" cy="383540"/>
          </a:xfrm>
        </p:grpSpPr>
        <p:sp>
          <p:nvSpPr>
            <p:cNvPr id="50" name="object 50"/>
            <p:cNvSpPr/>
            <p:nvPr/>
          </p:nvSpPr>
          <p:spPr>
            <a:xfrm>
              <a:off x="666152" y="806373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90">
                  <a:moveTo>
                    <a:pt x="0" y="0"/>
                  </a:moveTo>
                  <a:lnTo>
                    <a:pt x="46521" y="0"/>
                  </a:lnTo>
                </a:path>
              </a:pathLst>
            </a:custGeom>
            <a:ln w="62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42682" y="695731"/>
              <a:ext cx="314325" cy="188595"/>
            </a:xfrm>
            <a:custGeom>
              <a:avLst/>
              <a:gdLst/>
              <a:ahLst/>
              <a:cxnLst/>
              <a:rect l="l" t="t" r="r" b="b"/>
              <a:pathLst>
                <a:path w="314325" h="188594">
                  <a:moveTo>
                    <a:pt x="0" y="0"/>
                  </a:moveTo>
                  <a:lnTo>
                    <a:pt x="0" y="188594"/>
                  </a:lnTo>
                  <a:lnTo>
                    <a:pt x="314324" y="0"/>
                  </a:lnTo>
                </a:path>
              </a:pathLst>
            </a:custGeom>
            <a:ln w="62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79816" y="568744"/>
              <a:ext cx="440055" cy="252729"/>
            </a:xfrm>
            <a:custGeom>
              <a:avLst/>
              <a:gdLst/>
              <a:ahLst/>
              <a:cxnLst/>
              <a:rect l="l" t="t" r="r" b="b"/>
              <a:pathLst>
                <a:path w="440055" h="252730">
                  <a:moveTo>
                    <a:pt x="0" y="252717"/>
                  </a:moveTo>
                  <a:lnTo>
                    <a:pt x="62865" y="252717"/>
                  </a:lnTo>
                </a:path>
                <a:path w="440055" h="252730">
                  <a:moveTo>
                    <a:pt x="377190" y="126987"/>
                  </a:moveTo>
                  <a:lnTo>
                    <a:pt x="440055" y="126987"/>
                  </a:lnTo>
                </a:path>
                <a:path w="440055" h="252730">
                  <a:moveTo>
                    <a:pt x="86335" y="23050"/>
                  </a:moveTo>
                  <a:lnTo>
                    <a:pt x="132857" y="23050"/>
                  </a:lnTo>
                </a:path>
                <a:path w="440055" h="252730">
                  <a:moveTo>
                    <a:pt x="109386" y="46520"/>
                  </a:moveTo>
                  <a:lnTo>
                    <a:pt x="109386" y="0"/>
                  </a:lnTo>
                </a:path>
                <a:path w="440055" h="252730">
                  <a:moveTo>
                    <a:pt x="0" y="1257"/>
                  </a:moveTo>
                  <a:lnTo>
                    <a:pt x="62865" y="1257"/>
                  </a:lnTo>
                </a:path>
              </a:pathLst>
            </a:custGeom>
            <a:ln w="62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42682" y="507136"/>
              <a:ext cx="314325" cy="188595"/>
            </a:xfrm>
            <a:custGeom>
              <a:avLst/>
              <a:gdLst/>
              <a:ahLst/>
              <a:cxnLst/>
              <a:rect l="l" t="t" r="r" b="b"/>
              <a:pathLst>
                <a:path w="314325" h="188595">
                  <a:moveTo>
                    <a:pt x="0" y="188594"/>
                  </a:moveTo>
                  <a:lnTo>
                    <a:pt x="0" y="0"/>
                  </a:lnTo>
                  <a:lnTo>
                    <a:pt x="314324" y="188594"/>
                  </a:lnTo>
                </a:path>
              </a:pathLst>
            </a:custGeom>
            <a:ln w="62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/>
          <p:nvPr/>
        </p:nvSpPr>
        <p:spPr>
          <a:xfrm>
            <a:off x="2449423" y="1104353"/>
            <a:ext cx="95250" cy="36195"/>
          </a:xfrm>
          <a:custGeom>
            <a:avLst/>
            <a:gdLst/>
            <a:ahLst/>
            <a:cxnLst/>
            <a:rect l="l" t="t" r="r" b="b"/>
            <a:pathLst>
              <a:path w="95250" h="36194">
                <a:moveTo>
                  <a:pt x="33108" y="35623"/>
                </a:moveTo>
                <a:lnTo>
                  <a:pt x="64541" y="35623"/>
                </a:lnTo>
              </a:path>
              <a:path w="95250" h="36194">
                <a:moveTo>
                  <a:pt x="0" y="0"/>
                </a:moveTo>
                <a:lnTo>
                  <a:pt x="95135" y="0"/>
                </a:lnTo>
              </a:path>
              <a:path w="95250" h="36194">
                <a:moveTo>
                  <a:pt x="16344" y="18021"/>
                </a:moveTo>
                <a:lnTo>
                  <a:pt x="79209" y="18021"/>
                </a:lnTo>
              </a:path>
            </a:pathLst>
          </a:custGeom>
          <a:ln w="6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17853" y="790028"/>
            <a:ext cx="95250" cy="36195"/>
          </a:xfrm>
          <a:custGeom>
            <a:avLst/>
            <a:gdLst/>
            <a:ahLst/>
            <a:cxnLst/>
            <a:rect l="l" t="t" r="r" b="b"/>
            <a:pathLst>
              <a:path w="95250" h="36194">
                <a:moveTo>
                  <a:pt x="33108" y="35623"/>
                </a:moveTo>
                <a:lnTo>
                  <a:pt x="64541" y="35623"/>
                </a:lnTo>
              </a:path>
              <a:path w="95250" h="36194">
                <a:moveTo>
                  <a:pt x="0" y="0"/>
                </a:moveTo>
                <a:lnTo>
                  <a:pt x="95135" y="0"/>
                </a:lnTo>
              </a:path>
              <a:path w="95250" h="36194">
                <a:moveTo>
                  <a:pt x="16344" y="18021"/>
                </a:moveTo>
                <a:lnTo>
                  <a:pt x="79209" y="18021"/>
                </a:lnTo>
              </a:path>
            </a:pathLst>
          </a:custGeom>
          <a:ln w="6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09643" y="1104353"/>
            <a:ext cx="95250" cy="36195"/>
          </a:xfrm>
          <a:custGeom>
            <a:avLst/>
            <a:gdLst/>
            <a:ahLst/>
            <a:cxnLst/>
            <a:rect l="l" t="t" r="r" b="b"/>
            <a:pathLst>
              <a:path w="95250" h="36194">
                <a:moveTo>
                  <a:pt x="33108" y="35623"/>
                </a:moveTo>
                <a:lnTo>
                  <a:pt x="64541" y="35623"/>
                </a:lnTo>
              </a:path>
              <a:path w="95250" h="36194">
                <a:moveTo>
                  <a:pt x="0" y="0"/>
                </a:moveTo>
                <a:lnTo>
                  <a:pt x="95135" y="0"/>
                </a:lnTo>
              </a:path>
              <a:path w="95250" h="36194">
                <a:moveTo>
                  <a:pt x="16344" y="18021"/>
                </a:moveTo>
                <a:lnTo>
                  <a:pt x="79209" y="18021"/>
                </a:lnTo>
              </a:path>
            </a:pathLst>
          </a:custGeom>
          <a:ln w="6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796701" y="283965"/>
            <a:ext cx="415290" cy="317500"/>
            <a:chOff x="796701" y="283965"/>
            <a:chExt cx="415290" cy="317500"/>
          </a:xfrm>
        </p:grpSpPr>
        <p:sp>
          <p:nvSpPr>
            <p:cNvPr id="58" name="object 58"/>
            <p:cNvSpPr/>
            <p:nvPr/>
          </p:nvSpPr>
          <p:spPr>
            <a:xfrm>
              <a:off x="799844" y="287108"/>
              <a:ext cx="408940" cy="188595"/>
            </a:xfrm>
            <a:custGeom>
              <a:avLst/>
              <a:gdLst/>
              <a:ahLst/>
              <a:cxnLst/>
              <a:rect l="l" t="t" r="r" b="b"/>
              <a:pathLst>
                <a:path w="408940" h="188595">
                  <a:moveTo>
                    <a:pt x="408622" y="94297"/>
                  </a:moveTo>
                  <a:lnTo>
                    <a:pt x="408622" y="0"/>
                  </a:lnTo>
                  <a:lnTo>
                    <a:pt x="0" y="0"/>
                  </a:lnTo>
                  <a:lnTo>
                    <a:pt x="0" y="188594"/>
                  </a:lnTo>
                </a:path>
              </a:pathLst>
            </a:custGeom>
            <a:ln w="62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99844" y="475703"/>
              <a:ext cx="0" cy="125730"/>
            </a:xfrm>
            <a:custGeom>
              <a:avLst/>
              <a:gdLst/>
              <a:ahLst/>
              <a:cxnLst/>
              <a:rect l="l" t="t" r="r" b="b"/>
              <a:pathLst>
                <a:path h="125729">
                  <a:moveTo>
                    <a:pt x="0" y="125729"/>
                  </a:moveTo>
                  <a:lnTo>
                    <a:pt x="0" y="0"/>
                  </a:lnTo>
                </a:path>
              </a:pathLst>
            </a:custGeom>
            <a:ln w="6286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796701" y="790028"/>
            <a:ext cx="415290" cy="349250"/>
            <a:chOff x="796701" y="790028"/>
            <a:chExt cx="415290" cy="349250"/>
          </a:xfrm>
        </p:grpSpPr>
        <p:sp>
          <p:nvSpPr>
            <p:cNvPr id="61" name="object 61"/>
            <p:cNvSpPr/>
            <p:nvPr/>
          </p:nvSpPr>
          <p:spPr>
            <a:xfrm>
              <a:off x="799844" y="915758"/>
              <a:ext cx="408940" cy="220345"/>
            </a:xfrm>
            <a:custGeom>
              <a:avLst/>
              <a:gdLst/>
              <a:ahLst/>
              <a:cxnLst/>
              <a:rect l="l" t="t" r="r" b="b"/>
              <a:pathLst>
                <a:path w="408940" h="220344">
                  <a:moveTo>
                    <a:pt x="408622" y="94297"/>
                  </a:moveTo>
                  <a:lnTo>
                    <a:pt x="408622" y="220027"/>
                  </a:lnTo>
                  <a:lnTo>
                    <a:pt x="0" y="220027"/>
                  </a:lnTo>
                  <a:lnTo>
                    <a:pt x="0" y="0"/>
                  </a:lnTo>
                </a:path>
              </a:pathLst>
            </a:custGeom>
            <a:ln w="62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99844" y="790028"/>
              <a:ext cx="0" cy="125730"/>
            </a:xfrm>
            <a:custGeom>
              <a:avLst/>
              <a:gdLst/>
              <a:ahLst/>
              <a:cxnLst/>
              <a:rect l="l" t="t" r="r" b="b"/>
              <a:pathLst>
                <a:path h="125730">
                  <a:moveTo>
                    <a:pt x="0" y="125729"/>
                  </a:moveTo>
                  <a:lnTo>
                    <a:pt x="0" y="0"/>
                  </a:lnTo>
                </a:path>
              </a:pathLst>
            </a:custGeom>
            <a:ln w="6286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/>
          <p:nvPr/>
        </p:nvSpPr>
        <p:spPr>
          <a:xfrm>
            <a:off x="1208467" y="695731"/>
            <a:ext cx="157480" cy="94615"/>
          </a:xfrm>
          <a:custGeom>
            <a:avLst/>
            <a:gdLst/>
            <a:ahLst/>
            <a:cxnLst/>
            <a:rect l="l" t="t" r="r" b="b"/>
            <a:pathLst>
              <a:path w="157480" h="94615">
                <a:moveTo>
                  <a:pt x="0" y="0"/>
                </a:moveTo>
                <a:lnTo>
                  <a:pt x="157163" y="0"/>
                </a:lnTo>
                <a:lnTo>
                  <a:pt x="157163" y="94297"/>
                </a:lnTo>
              </a:path>
            </a:pathLst>
          </a:custGeom>
          <a:ln w="6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45741" y="412838"/>
            <a:ext cx="0" cy="188595"/>
          </a:xfrm>
          <a:custGeom>
            <a:avLst/>
            <a:gdLst/>
            <a:ahLst/>
            <a:cxnLst/>
            <a:rect l="l" t="t" r="r" b="b"/>
            <a:pathLst>
              <a:path h="188595">
                <a:moveTo>
                  <a:pt x="0" y="188594"/>
                </a:moveTo>
                <a:lnTo>
                  <a:pt x="0" y="0"/>
                </a:lnTo>
              </a:path>
            </a:pathLst>
          </a:custGeom>
          <a:ln w="6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582515" y="629723"/>
            <a:ext cx="226313" cy="1320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6" name="object 66"/>
          <p:cNvGrpSpPr/>
          <p:nvPr/>
        </p:nvGrpSpPr>
        <p:grpSpPr>
          <a:xfrm>
            <a:off x="1868551" y="790028"/>
            <a:ext cx="380365" cy="200660"/>
            <a:chOff x="1868551" y="790028"/>
            <a:chExt cx="380365" cy="200660"/>
          </a:xfrm>
        </p:grpSpPr>
        <p:sp>
          <p:nvSpPr>
            <p:cNvPr id="67" name="object 67"/>
            <p:cNvSpPr/>
            <p:nvPr/>
          </p:nvSpPr>
          <p:spPr>
            <a:xfrm>
              <a:off x="1962848" y="790028"/>
              <a:ext cx="283210" cy="188595"/>
            </a:xfrm>
            <a:custGeom>
              <a:avLst/>
              <a:gdLst/>
              <a:ahLst/>
              <a:cxnLst/>
              <a:rect l="l" t="t" r="r" b="b"/>
              <a:pathLst>
                <a:path w="283210" h="188594">
                  <a:moveTo>
                    <a:pt x="282892" y="188594"/>
                  </a:moveTo>
                  <a:lnTo>
                    <a:pt x="282892" y="0"/>
                  </a:lnTo>
                </a:path>
                <a:path w="283210" h="188594">
                  <a:moveTo>
                    <a:pt x="0" y="188594"/>
                  </a:moveTo>
                  <a:lnTo>
                    <a:pt x="282892" y="188594"/>
                  </a:lnTo>
                </a:path>
              </a:pathLst>
            </a:custGeom>
            <a:ln w="62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088578" y="91575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6286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68551" y="97862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62864" y="0"/>
                  </a:moveTo>
                  <a:lnTo>
                    <a:pt x="0" y="0"/>
                  </a:lnTo>
                </a:path>
              </a:pathLst>
            </a:custGeom>
            <a:ln w="6286">
              <a:solidFill>
                <a:srgbClr val="D100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952790" y="968565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19">
                  <a:moveTo>
                    <a:pt x="15611" y="0"/>
                  </a:moveTo>
                  <a:lnTo>
                    <a:pt x="4505" y="0"/>
                  </a:lnTo>
                  <a:lnTo>
                    <a:pt x="0" y="4505"/>
                  </a:lnTo>
                  <a:lnTo>
                    <a:pt x="0" y="15611"/>
                  </a:lnTo>
                  <a:lnTo>
                    <a:pt x="4505" y="20116"/>
                  </a:lnTo>
                  <a:lnTo>
                    <a:pt x="15611" y="20116"/>
                  </a:lnTo>
                  <a:lnTo>
                    <a:pt x="20116" y="15611"/>
                  </a:lnTo>
                  <a:lnTo>
                    <a:pt x="20116" y="4505"/>
                  </a:lnTo>
                  <a:close/>
                </a:path>
              </a:pathLst>
            </a:custGeom>
            <a:solidFill>
              <a:srgbClr val="D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952790" y="968565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19">
                  <a:moveTo>
                    <a:pt x="20116" y="10058"/>
                  </a:moveTo>
                  <a:lnTo>
                    <a:pt x="20116" y="15611"/>
                  </a:lnTo>
                  <a:lnTo>
                    <a:pt x="15611" y="20116"/>
                  </a:lnTo>
                  <a:lnTo>
                    <a:pt x="10058" y="20116"/>
                  </a:lnTo>
                  <a:lnTo>
                    <a:pt x="4505" y="20116"/>
                  </a:lnTo>
                  <a:lnTo>
                    <a:pt x="0" y="15611"/>
                  </a:lnTo>
                  <a:lnTo>
                    <a:pt x="0" y="10058"/>
                  </a:lnTo>
                  <a:lnTo>
                    <a:pt x="0" y="4505"/>
                  </a:lnTo>
                  <a:lnTo>
                    <a:pt x="4505" y="0"/>
                  </a:lnTo>
                  <a:lnTo>
                    <a:pt x="10058" y="0"/>
                  </a:lnTo>
                  <a:lnTo>
                    <a:pt x="15611" y="0"/>
                  </a:lnTo>
                  <a:lnTo>
                    <a:pt x="20116" y="4505"/>
                  </a:lnTo>
                  <a:lnTo>
                    <a:pt x="20116" y="10058"/>
                  </a:lnTo>
                  <a:close/>
                </a:path>
              </a:pathLst>
            </a:custGeom>
            <a:ln w="3175">
              <a:solidFill>
                <a:srgbClr val="D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1868551" y="381406"/>
            <a:ext cx="377190" cy="62865"/>
            <a:chOff x="1868551" y="381406"/>
            <a:chExt cx="377190" cy="62865"/>
          </a:xfrm>
        </p:grpSpPr>
        <p:sp>
          <p:nvSpPr>
            <p:cNvPr id="73" name="object 73"/>
            <p:cNvSpPr/>
            <p:nvPr/>
          </p:nvSpPr>
          <p:spPr>
            <a:xfrm>
              <a:off x="1962848" y="412838"/>
              <a:ext cx="283210" cy="0"/>
            </a:xfrm>
            <a:custGeom>
              <a:avLst/>
              <a:gdLst/>
              <a:ahLst/>
              <a:cxnLst/>
              <a:rect l="l" t="t" r="r" b="b"/>
              <a:pathLst>
                <a:path w="283210">
                  <a:moveTo>
                    <a:pt x="0" y="0"/>
                  </a:moveTo>
                  <a:lnTo>
                    <a:pt x="282892" y="0"/>
                  </a:lnTo>
                </a:path>
              </a:pathLst>
            </a:custGeom>
            <a:ln w="62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868551" y="381406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62864" y="31432"/>
                  </a:moveTo>
                  <a:lnTo>
                    <a:pt x="0" y="31432"/>
                  </a:lnTo>
                </a:path>
                <a:path w="62864" h="62865">
                  <a:moveTo>
                    <a:pt x="31432" y="0"/>
                  </a:moveTo>
                  <a:lnTo>
                    <a:pt x="31432" y="62864"/>
                  </a:lnTo>
                </a:path>
              </a:pathLst>
            </a:custGeom>
            <a:ln w="6286">
              <a:solidFill>
                <a:srgbClr val="D100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952790" y="402780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15611" y="0"/>
                  </a:moveTo>
                  <a:lnTo>
                    <a:pt x="4505" y="0"/>
                  </a:lnTo>
                  <a:lnTo>
                    <a:pt x="0" y="4505"/>
                  </a:lnTo>
                  <a:lnTo>
                    <a:pt x="0" y="15611"/>
                  </a:lnTo>
                  <a:lnTo>
                    <a:pt x="4505" y="20116"/>
                  </a:lnTo>
                  <a:lnTo>
                    <a:pt x="15611" y="20116"/>
                  </a:lnTo>
                  <a:lnTo>
                    <a:pt x="20116" y="15611"/>
                  </a:lnTo>
                  <a:lnTo>
                    <a:pt x="20116" y="4505"/>
                  </a:lnTo>
                  <a:close/>
                </a:path>
              </a:pathLst>
            </a:custGeom>
            <a:solidFill>
              <a:srgbClr val="D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952790" y="402780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16" y="10058"/>
                  </a:moveTo>
                  <a:lnTo>
                    <a:pt x="20116" y="15611"/>
                  </a:lnTo>
                  <a:lnTo>
                    <a:pt x="15611" y="20116"/>
                  </a:lnTo>
                  <a:lnTo>
                    <a:pt x="10058" y="20116"/>
                  </a:lnTo>
                  <a:lnTo>
                    <a:pt x="4505" y="20116"/>
                  </a:lnTo>
                  <a:lnTo>
                    <a:pt x="0" y="15611"/>
                  </a:lnTo>
                  <a:lnTo>
                    <a:pt x="0" y="10058"/>
                  </a:lnTo>
                  <a:lnTo>
                    <a:pt x="0" y="4505"/>
                  </a:lnTo>
                  <a:lnTo>
                    <a:pt x="4505" y="0"/>
                  </a:lnTo>
                  <a:lnTo>
                    <a:pt x="10058" y="0"/>
                  </a:lnTo>
                  <a:lnTo>
                    <a:pt x="15611" y="0"/>
                  </a:lnTo>
                  <a:lnTo>
                    <a:pt x="20116" y="4505"/>
                  </a:lnTo>
                  <a:lnTo>
                    <a:pt x="20116" y="10058"/>
                  </a:lnTo>
                  <a:close/>
                </a:path>
              </a:pathLst>
            </a:custGeom>
            <a:ln w="3175">
              <a:solidFill>
                <a:srgbClr val="D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/>
          <p:nvPr/>
        </p:nvSpPr>
        <p:spPr>
          <a:xfrm>
            <a:off x="2497201" y="412838"/>
            <a:ext cx="0" cy="188595"/>
          </a:xfrm>
          <a:custGeom>
            <a:avLst/>
            <a:gdLst/>
            <a:ahLst/>
            <a:cxnLst/>
            <a:rect l="l" t="t" r="r" b="b"/>
            <a:pathLst>
              <a:path h="188595">
                <a:moveTo>
                  <a:pt x="0" y="188594"/>
                </a:moveTo>
                <a:lnTo>
                  <a:pt x="0" y="0"/>
                </a:lnTo>
              </a:path>
            </a:pathLst>
          </a:custGeom>
          <a:ln w="6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8" name="object 78"/>
          <p:cNvGrpSpPr/>
          <p:nvPr/>
        </p:nvGrpSpPr>
        <p:grpSpPr>
          <a:xfrm>
            <a:off x="2494057" y="790028"/>
            <a:ext cx="600710" cy="314325"/>
            <a:chOff x="2494057" y="790028"/>
            <a:chExt cx="600710" cy="314325"/>
          </a:xfrm>
        </p:grpSpPr>
        <p:sp>
          <p:nvSpPr>
            <p:cNvPr id="79" name="object 79"/>
            <p:cNvSpPr/>
            <p:nvPr/>
          </p:nvSpPr>
          <p:spPr>
            <a:xfrm>
              <a:off x="2497200" y="790028"/>
              <a:ext cx="597535" cy="314325"/>
            </a:xfrm>
            <a:custGeom>
              <a:avLst/>
              <a:gdLst/>
              <a:ahLst/>
              <a:cxnLst/>
              <a:rect l="l" t="t" r="r" b="b"/>
              <a:pathLst>
                <a:path w="597535" h="314325">
                  <a:moveTo>
                    <a:pt x="0" y="188594"/>
                  </a:moveTo>
                  <a:lnTo>
                    <a:pt x="0" y="0"/>
                  </a:lnTo>
                </a:path>
                <a:path w="597535" h="314325">
                  <a:moveTo>
                    <a:pt x="0" y="188594"/>
                  </a:moveTo>
                  <a:lnTo>
                    <a:pt x="597217" y="188594"/>
                  </a:lnTo>
                </a:path>
                <a:path w="597535" h="314325">
                  <a:moveTo>
                    <a:pt x="0" y="188594"/>
                  </a:moveTo>
                  <a:lnTo>
                    <a:pt x="0" y="314324"/>
                  </a:lnTo>
                </a:path>
              </a:pathLst>
            </a:custGeom>
            <a:ln w="62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031553" y="91575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6286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/>
          <p:nvPr/>
        </p:nvSpPr>
        <p:spPr>
          <a:xfrm>
            <a:off x="2497201" y="412838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4">
                <a:moveTo>
                  <a:pt x="0" y="0"/>
                </a:moveTo>
                <a:lnTo>
                  <a:pt x="188594" y="0"/>
                </a:lnTo>
              </a:path>
            </a:pathLst>
          </a:custGeom>
          <a:ln w="6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874391" y="412838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4">
                <a:moveTo>
                  <a:pt x="0" y="0"/>
                </a:moveTo>
                <a:lnTo>
                  <a:pt x="220027" y="0"/>
                </a:lnTo>
              </a:path>
            </a:pathLst>
          </a:custGeom>
          <a:ln w="6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3" name="object 83"/>
          <p:cNvGrpSpPr/>
          <p:nvPr/>
        </p:nvGrpSpPr>
        <p:grpSpPr>
          <a:xfrm>
            <a:off x="3628771" y="381406"/>
            <a:ext cx="377190" cy="62865"/>
            <a:chOff x="3628771" y="381406"/>
            <a:chExt cx="377190" cy="62865"/>
          </a:xfrm>
        </p:grpSpPr>
        <p:sp>
          <p:nvSpPr>
            <p:cNvPr id="84" name="object 84"/>
            <p:cNvSpPr/>
            <p:nvPr/>
          </p:nvSpPr>
          <p:spPr>
            <a:xfrm>
              <a:off x="3723068" y="412838"/>
              <a:ext cx="283210" cy="0"/>
            </a:xfrm>
            <a:custGeom>
              <a:avLst/>
              <a:gdLst/>
              <a:ahLst/>
              <a:cxnLst/>
              <a:rect l="l" t="t" r="r" b="b"/>
              <a:pathLst>
                <a:path w="283210">
                  <a:moveTo>
                    <a:pt x="0" y="0"/>
                  </a:moveTo>
                  <a:lnTo>
                    <a:pt x="282892" y="0"/>
                  </a:lnTo>
                </a:path>
              </a:pathLst>
            </a:custGeom>
            <a:ln w="62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628771" y="381406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62864" y="31432"/>
                  </a:moveTo>
                  <a:lnTo>
                    <a:pt x="0" y="31432"/>
                  </a:lnTo>
                </a:path>
                <a:path w="62864" h="62865">
                  <a:moveTo>
                    <a:pt x="31432" y="0"/>
                  </a:moveTo>
                  <a:lnTo>
                    <a:pt x="31432" y="62864"/>
                  </a:lnTo>
                </a:path>
              </a:pathLst>
            </a:custGeom>
            <a:ln w="6286">
              <a:solidFill>
                <a:srgbClr val="D100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713010" y="402780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15611" y="0"/>
                  </a:moveTo>
                  <a:lnTo>
                    <a:pt x="4505" y="0"/>
                  </a:lnTo>
                  <a:lnTo>
                    <a:pt x="0" y="4505"/>
                  </a:lnTo>
                  <a:lnTo>
                    <a:pt x="0" y="15611"/>
                  </a:lnTo>
                  <a:lnTo>
                    <a:pt x="4505" y="20116"/>
                  </a:lnTo>
                  <a:lnTo>
                    <a:pt x="15611" y="20116"/>
                  </a:lnTo>
                  <a:lnTo>
                    <a:pt x="20116" y="15611"/>
                  </a:lnTo>
                  <a:lnTo>
                    <a:pt x="20116" y="4505"/>
                  </a:lnTo>
                  <a:close/>
                </a:path>
              </a:pathLst>
            </a:custGeom>
            <a:solidFill>
              <a:srgbClr val="D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713010" y="402780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20116" y="10058"/>
                  </a:moveTo>
                  <a:lnTo>
                    <a:pt x="20116" y="15611"/>
                  </a:lnTo>
                  <a:lnTo>
                    <a:pt x="15611" y="20116"/>
                  </a:lnTo>
                  <a:lnTo>
                    <a:pt x="10058" y="20116"/>
                  </a:lnTo>
                  <a:lnTo>
                    <a:pt x="4505" y="20116"/>
                  </a:lnTo>
                  <a:lnTo>
                    <a:pt x="0" y="15611"/>
                  </a:lnTo>
                  <a:lnTo>
                    <a:pt x="0" y="10058"/>
                  </a:lnTo>
                  <a:lnTo>
                    <a:pt x="0" y="4505"/>
                  </a:lnTo>
                  <a:lnTo>
                    <a:pt x="4505" y="0"/>
                  </a:lnTo>
                  <a:lnTo>
                    <a:pt x="10058" y="0"/>
                  </a:lnTo>
                  <a:lnTo>
                    <a:pt x="15611" y="0"/>
                  </a:lnTo>
                  <a:lnTo>
                    <a:pt x="20116" y="4505"/>
                  </a:lnTo>
                  <a:lnTo>
                    <a:pt x="20116" y="10058"/>
                  </a:lnTo>
                  <a:close/>
                </a:path>
              </a:pathLst>
            </a:custGeom>
            <a:ln w="3175">
              <a:solidFill>
                <a:srgbClr val="D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8" name="object 88"/>
          <p:cNvGrpSpPr/>
          <p:nvPr/>
        </p:nvGrpSpPr>
        <p:grpSpPr>
          <a:xfrm>
            <a:off x="3628771" y="966993"/>
            <a:ext cx="377190" cy="23495"/>
            <a:chOff x="3628771" y="966993"/>
            <a:chExt cx="377190" cy="23495"/>
          </a:xfrm>
        </p:grpSpPr>
        <p:sp>
          <p:nvSpPr>
            <p:cNvPr id="89" name="object 89"/>
            <p:cNvSpPr/>
            <p:nvPr/>
          </p:nvSpPr>
          <p:spPr>
            <a:xfrm>
              <a:off x="3723068" y="978623"/>
              <a:ext cx="283210" cy="0"/>
            </a:xfrm>
            <a:custGeom>
              <a:avLst/>
              <a:gdLst/>
              <a:ahLst/>
              <a:cxnLst/>
              <a:rect l="l" t="t" r="r" b="b"/>
              <a:pathLst>
                <a:path w="283210">
                  <a:moveTo>
                    <a:pt x="0" y="0"/>
                  </a:moveTo>
                  <a:lnTo>
                    <a:pt x="282892" y="0"/>
                  </a:lnTo>
                </a:path>
              </a:pathLst>
            </a:custGeom>
            <a:ln w="62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628771" y="978623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62864" y="0"/>
                  </a:moveTo>
                  <a:lnTo>
                    <a:pt x="0" y="0"/>
                  </a:lnTo>
                </a:path>
              </a:pathLst>
            </a:custGeom>
            <a:ln w="6286">
              <a:solidFill>
                <a:srgbClr val="D100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713010" y="968565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611" y="0"/>
                  </a:moveTo>
                  <a:lnTo>
                    <a:pt x="4505" y="0"/>
                  </a:lnTo>
                  <a:lnTo>
                    <a:pt x="0" y="4505"/>
                  </a:lnTo>
                  <a:lnTo>
                    <a:pt x="0" y="15611"/>
                  </a:lnTo>
                  <a:lnTo>
                    <a:pt x="4505" y="20116"/>
                  </a:lnTo>
                  <a:lnTo>
                    <a:pt x="15611" y="20116"/>
                  </a:lnTo>
                  <a:lnTo>
                    <a:pt x="20116" y="15611"/>
                  </a:lnTo>
                  <a:lnTo>
                    <a:pt x="20116" y="4505"/>
                  </a:lnTo>
                  <a:close/>
                </a:path>
              </a:pathLst>
            </a:custGeom>
            <a:solidFill>
              <a:srgbClr val="D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713010" y="968565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20116" y="10058"/>
                  </a:moveTo>
                  <a:lnTo>
                    <a:pt x="20116" y="15611"/>
                  </a:lnTo>
                  <a:lnTo>
                    <a:pt x="15611" y="20116"/>
                  </a:lnTo>
                  <a:lnTo>
                    <a:pt x="10058" y="20116"/>
                  </a:lnTo>
                  <a:lnTo>
                    <a:pt x="4505" y="20116"/>
                  </a:lnTo>
                  <a:lnTo>
                    <a:pt x="0" y="15611"/>
                  </a:lnTo>
                  <a:lnTo>
                    <a:pt x="0" y="10058"/>
                  </a:lnTo>
                  <a:lnTo>
                    <a:pt x="0" y="4505"/>
                  </a:lnTo>
                  <a:lnTo>
                    <a:pt x="4505" y="0"/>
                  </a:lnTo>
                  <a:lnTo>
                    <a:pt x="10058" y="0"/>
                  </a:lnTo>
                  <a:lnTo>
                    <a:pt x="15611" y="0"/>
                  </a:lnTo>
                  <a:lnTo>
                    <a:pt x="20116" y="4505"/>
                  </a:lnTo>
                  <a:lnTo>
                    <a:pt x="20116" y="10058"/>
                  </a:lnTo>
                  <a:close/>
                </a:path>
              </a:pathLst>
            </a:custGeom>
            <a:ln w="3175">
              <a:solidFill>
                <a:srgbClr val="D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/>
          <p:nvPr/>
        </p:nvSpPr>
        <p:spPr>
          <a:xfrm>
            <a:off x="4257421" y="412838"/>
            <a:ext cx="597535" cy="188595"/>
          </a:xfrm>
          <a:custGeom>
            <a:avLst/>
            <a:gdLst/>
            <a:ahLst/>
            <a:cxnLst/>
            <a:rect l="l" t="t" r="r" b="b"/>
            <a:pathLst>
              <a:path w="597535" h="188595">
                <a:moveTo>
                  <a:pt x="0" y="188594"/>
                </a:moveTo>
                <a:lnTo>
                  <a:pt x="0" y="0"/>
                </a:lnTo>
              </a:path>
              <a:path w="597535" h="188595">
                <a:moveTo>
                  <a:pt x="0" y="0"/>
                </a:moveTo>
                <a:lnTo>
                  <a:pt x="597217" y="0"/>
                </a:lnTo>
              </a:path>
            </a:pathLst>
          </a:custGeom>
          <a:ln w="6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4" name="object 94"/>
          <p:cNvGrpSpPr/>
          <p:nvPr/>
        </p:nvGrpSpPr>
        <p:grpSpPr>
          <a:xfrm>
            <a:off x="4254277" y="790028"/>
            <a:ext cx="600710" cy="314325"/>
            <a:chOff x="4254277" y="790028"/>
            <a:chExt cx="600710" cy="314325"/>
          </a:xfrm>
        </p:grpSpPr>
        <p:sp>
          <p:nvSpPr>
            <p:cNvPr id="95" name="object 95"/>
            <p:cNvSpPr/>
            <p:nvPr/>
          </p:nvSpPr>
          <p:spPr>
            <a:xfrm>
              <a:off x="4257421" y="790028"/>
              <a:ext cx="597535" cy="314325"/>
            </a:xfrm>
            <a:custGeom>
              <a:avLst/>
              <a:gdLst/>
              <a:ahLst/>
              <a:cxnLst/>
              <a:rect l="l" t="t" r="r" b="b"/>
              <a:pathLst>
                <a:path w="597535" h="314325">
                  <a:moveTo>
                    <a:pt x="0" y="188594"/>
                  </a:moveTo>
                  <a:lnTo>
                    <a:pt x="0" y="0"/>
                  </a:lnTo>
                </a:path>
                <a:path w="597535" h="314325">
                  <a:moveTo>
                    <a:pt x="0" y="188594"/>
                  </a:moveTo>
                  <a:lnTo>
                    <a:pt x="597217" y="188594"/>
                  </a:lnTo>
                </a:path>
                <a:path w="597535" h="314325">
                  <a:moveTo>
                    <a:pt x="0" y="188594"/>
                  </a:moveTo>
                  <a:lnTo>
                    <a:pt x="0" y="314324"/>
                  </a:lnTo>
                </a:path>
              </a:pathLst>
            </a:custGeom>
            <a:ln w="62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791773" y="915758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4">
                  <a:moveTo>
                    <a:pt x="6286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/>
          <p:nvPr/>
        </p:nvSpPr>
        <p:spPr>
          <a:xfrm>
            <a:off x="3311302" y="629723"/>
            <a:ext cx="226313" cy="1320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848798" y="915758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>
                <a:moveTo>
                  <a:pt x="6286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1690306" y="1198524"/>
            <a:ext cx="194945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5" dirty="0">
                <a:latin typeface="Arial"/>
                <a:cs typeface="Arial"/>
              </a:rPr>
              <a:t>linear</a:t>
            </a:r>
            <a:endParaRPr sz="55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015555" y="1198524"/>
            <a:ext cx="329565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5" dirty="0">
                <a:latin typeface="Arial"/>
                <a:cs typeface="Arial"/>
              </a:rPr>
              <a:t>saturation</a:t>
            </a:r>
            <a:endParaRPr sz="55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197416" y="1198524"/>
            <a:ext cx="329565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5" dirty="0">
                <a:latin typeface="Arial"/>
                <a:cs typeface="Arial"/>
              </a:rPr>
              <a:t>saturation</a:t>
            </a:r>
            <a:endParaRPr sz="55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881443" y="1399692"/>
            <a:ext cx="102870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5" dirty="0">
                <a:latin typeface="Arial"/>
                <a:cs typeface="Arial"/>
              </a:rPr>
              <a:t>10</a:t>
            </a:r>
            <a:endParaRPr sz="55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925449" y="1607146"/>
            <a:ext cx="64135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5" dirty="0">
                <a:latin typeface="Arial"/>
                <a:cs typeface="Arial"/>
              </a:rPr>
              <a:t>5</a:t>
            </a:r>
            <a:endParaRPr sz="55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921258" y="1812505"/>
            <a:ext cx="64135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5" dirty="0">
                <a:latin typeface="Arial"/>
                <a:cs typeface="Arial"/>
              </a:rPr>
              <a:t>0</a:t>
            </a:r>
            <a:endParaRPr sz="55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889825" y="2013673"/>
            <a:ext cx="104775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5" dirty="0">
                <a:latin typeface="Arial"/>
                <a:cs typeface="Arial"/>
              </a:rPr>
              <a:t>−5</a:t>
            </a:r>
            <a:endParaRPr sz="55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854202" y="2225319"/>
            <a:ext cx="142875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5" dirty="0">
                <a:latin typeface="Arial"/>
                <a:cs typeface="Arial"/>
              </a:rPr>
              <a:t>−10</a:t>
            </a:r>
            <a:endParaRPr sz="55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3085909" y="2225319"/>
            <a:ext cx="142875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5" dirty="0">
                <a:latin typeface="Arial"/>
                <a:cs typeface="Arial"/>
              </a:rPr>
              <a:t>−10</a:t>
            </a:r>
            <a:endParaRPr sz="55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152965" y="1812505"/>
            <a:ext cx="64135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5" dirty="0">
                <a:latin typeface="Arial"/>
                <a:cs typeface="Arial"/>
              </a:rPr>
              <a:t>0</a:t>
            </a:r>
            <a:endParaRPr sz="55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157156" y="1607146"/>
            <a:ext cx="64135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5" dirty="0">
                <a:latin typeface="Arial"/>
                <a:cs typeface="Arial"/>
              </a:rPr>
              <a:t>5</a:t>
            </a:r>
            <a:endParaRPr sz="55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3121532" y="2013673"/>
            <a:ext cx="104775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5" dirty="0">
                <a:latin typeface="Arial"/>
                <a:cs typeface="Arial"/>
              </a:rPr>
              <a:t>−5</a:t>
            </a:r>
            <a:endParaRPr sz="55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3113151" y="1399692"/>
            <a:ext cx="102870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5" dirty="0">
                <a:latin typeface="Arial"/>
                <a:cs typeface="Arial"/>
              </a:rPr>
              <a:t>10</a:t>
            </a:r>
            <a:endParaRPr sz="55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951013" y="701052"/>
            <a:ext cx="171450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5" dirty="0">
                <a:solidFill>
                  <a:srgbClr val="D100D1"/>
                </a:solidFill>
                <a:latin typeface="Arial"/>
                <a:cs typeface="Arial"/>
              </a:rPr>
              <a:t>OUT</a:t>
            </a:r>
            <a:endParaRPr sz="55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4790389" y="290753"/>
            <a:ext cx="171450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5" dirty="0">
                <a:solidFill>
                  <a:srgbClr val="D100D1"/>
                </a:solidFill>
                <a:latin typeface="Arial"/>
                <a:cs typeface="Arial"/>
              </a:rPr>
              <a:t>OUT</a:t>
            </a:r>
            <a:endParaRPr sz="55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3030169" y="290753"/>
            <a:ext cx="171450" cy="10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5" dirty="0">
                <a:solidFill>
                  <a:srgbClr val="D100D1"/>
                </a:solidFill>
                <a:latin typeface="Arial"/>
                <a:cs typeface="Arial"/>
              </a:rPr>
              <a:t>OUT</a:t>
            </a:r>
            <a:endParaRPr sz="550">
              <a:latin typeface="Arial"/>
              <a:cs typeface="Arial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1007299" y="2278673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43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534920" y="2278673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3143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007299" y="2072056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43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534920" y="2072056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3143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007299" y="1865020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43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534920" y="1865020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3143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007299" y="1657985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43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534920" y="1657985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3143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007299" y="1450949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43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534920" y="1450949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3143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397063" y="2330219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314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397063" y="1368386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4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786826" y="2330219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314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786826" y="1368386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4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176589" y="2330219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314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176589" y="1368386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4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1" name="object 131"/>
          <p:cNvGrpSpPr/>
          <p:nvPr/>
        </p:nvGrpSpPr>
        <p:grpSpPr>
          <a:xfrm>
            <a:off x="1004155" y="1366813"/>
            <a:ext cx="1748789" cy="996950"/>
            <a:chOff x="1004155" y="1366813"/>
            <a:chExt cx="1748789" cy="996950"/>
          </a:xfrm>
        </p:grpSpPr>
        <p:sp>
          <p:nvSpPr>
            <p:cNvPr id="132" name="object 132"/>
            <p:cNvSpPr/>
            <p:nvPr/>
          </p:nvSpPr>
          <p:spPr>
            <a:xfrm>
              <a:off x="1007299" y="1368386"/>
              <a:ext cx="0" cy="993775"/>
            </a:xfrm>
            <a:custGeom>
              <a:avLst/>
              <a:gdLst/>
              <a:ahLst/>
              <a:cxnLst/>
              <a:rect l="l" t="t" r="r" b="b"/>
              <a:pathLst>
                <a:path h="993775">
                  <a:moveTo>
                    <a:pt x="0" y="99326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007299" y="1368386"/>
              <a:ext cx="1364615" cy="993775"/>
            </a:xfrm>
            <a:custGeom>
              <a:avLst/>
              <a:gdLst/>
              <a:ahLst/>
              <a:cxnLst/>
              <a:rect l="l" t="t" r="r" b="b"/>
              <a:pathLst>
                <a:path w="1364614" h="993775">
                  <a:moveTo>
                    <a:pt x="0" y="993265"/>
                  </a:moveTo>
                  <a:lnTo>
                    <a:pt x="0" y="961833"/>
                  </a:lnTo>
                </a:path>
                <a:path w="1364614" h="993775">
                  <a:moveTo>
                    <a:pt x="0" y="0"/>
                  </a:moveTo>
                  <a:lnTo>
                    <a:pt x="0" y="31432"/>
                  </a:lnTo>
                </a:path>
                <a:path w="1364614" h="993775">
                  <a:moveTo>
                    <a:pt x="194881" y="993265"/>
                  </a:moveTo>
                  <a:lnTo>
                    <a:pt x="194881" y="977759"/>
                  </a:lnTo>
                </a:path>
                <a:path w="1364614" h="993775">
                  <a:moveTo>
                    <a:pt x="194881" y="0"/>
                  </a:moveTo>
                  <a:lnTo>
                    <a:pt x="194881" y="15506"/>
                  </a:lnTo>
                </a:path>
                <a:path w="1364614" h="993775">
                  <a:moveTo>
                    <a:pt x="584645" y="993265"/>
                  </a:moveTo>
                  <a:lnTo>
                    <a:pt x="584645" y="977759"/>
                  </a:lnTo>
                </a:path>
                <a:path w="1364614" h="993775">
                  <a:moveTo>
                    <a:pt x="584645" y="0"/>
                  </a:moveTo>
                  <a:lnTo>
                    <a:pt x="584645" y="15506"/>
                  </a:lnTo>
                </a:path>
                <a:path w="1364614" h="993775">
                  <a:moveTo>
                    <a:pt x="974408" y="993265"/>
                  </a:moveTo>
                  <a:lnTo>
                    <a:pt x="974408" y="977759"/>
                  </a:lnTo>
                </a:path>
                <a:path w="1364614" h="993775">
                  <a:moveTo>
                    <a:pt x="974408" y="0"/>
                  </a:moveTo>
                  <a:lnTo>
                    <a:pt x="974408" y="15506"/>
                  </a:lnTo>
                </a:path>
                <a:path w="1364614" h="993775">
                  <a:moveTo>
                    <a:pt x="1364171" y="993265"/>
                  </a:moveTo>
                  <a:lnTo>
                    <a:pt x="1364171" y="977759"/>
                  </a:lnTo>
                </a:path>
                <a:path w="1364614" h="993775">
                  <a:moveTo>
                    <a:pt x="1364171" y="0"/>
                  </a:moveTo>
                  <a:lnTo>
                    <a:pt x="1364171" y="1550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566352" y="1368386"/>
              <a:ext cx="0" cy="993775"/>
            </a:xfrm>
            <a:custGeom>
              <a:avLst/>
              <a:gdLst/>
              <a:ahLst/>
              <a:cxnLst/>
              <a:rect l="l" t="t" r="r" b="b"/>
              <a:pathLst>
                <a:path h="993775">
                  <a:moveTo>
                    <a:pt x="0" y="99326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007299" y="1368385"/>
              <a:ext cx="1559560" cy="993775"/>
            </a:xfrm>
            <a:custGeom>
              <a:avLst/>
              <a:gdLst/>
              <a:ahLst/>
              <a:cxnLst/>
              <a:rect l="l" t="t" r="r" b="b"/>
              <a:pathLst>
                <a:path w="1559560" h="993775">
                  <a:moveTo>
                    <a:pt x="1559053" y="993266"/>
                  </a:moveTo>
                  <a:lnTo>
                    <a:pt x="1559053" y="961834"/>
                  </a:lnTo>
                </a:path>
                <a:path w="1559560" h="993775">
                  <a:moveTo>
                    <a:pt x="1559053" y="1"/>
                  </a:moveTo>
                  <a:lnTo>
                    <a:pt x="1559053" y="31433"/>
                  </a:lnTo>
                </a:path>
                <a:path w="1559560" h="993775">
                  <a:moveTo>
                    <a:pt x="0" y="993266"/>
                  </a:moveTo>
                  <a:lnTo>
                    <a:pt x="1559051" y="993266"/>
                  </a:lnTo>
                  <a:lnTo>
                    <a:pt x="1559051" y="0"/>
                  </a:lnTo>
                  <a:lnTo>
                    <a:pt x="0" y="0"/>
                  </a:lnTo>
                  <a:lnTo>
                    <a:pt x="0" y="993266"/>
                  </a:lnTo>
                  <a:close/>
                </a:path>
                <a:path w="1559560" h="993775">
                  <a:moveTo>
                    <a:pt x="0" y="993266"/>
                  </a:moveTo>
                  <a:lnTo>
                    <a:pt x="1559051" y="993266"/>
                  </a:lnTo>
                  <a:lnTo>
                    <a:pt x="1559051" y="0"/>
                  </a:lnTo>
                  <a:lnTo>
                    <a:pt x="0" y="0"/>
                  </a:lnTo>
                  <a:lnTo>
                    <a:pt x="0" y="99326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007299" y="1450949"/>
              <a:ext cx="1559560" cy="828040"/>
            </a:xfrm>
            <a:custGeom>
              <a:avLst/>
              <a:gdLst/>
              <a:ahLst/>
              <a:cxnLst/>
              <a:rect l="l" t="t" r="r" b="b"/>
              <a:pathLst>
                <a:path w="1559560" h="828039">
                  <a:moveTo>
                    <a:pt x="0" y="827723"/>
                  </a:moveTo>
                  <a:lnTo>
                    <a:pt x="389764" y="827723"/>
                  </a:lnTo>
                  <a:lnTo>
                    <a:pt x="428740" y="786651"/>
                  </a:lnTo>
                  <a:lnTo>
                    <a:pt x="467716" y="745158"/>
                  </a:lnTo>
                  <a:lnTo>
                    <a:pt x="506693" y="703668"/>
                  </a:lnTo>
                  <a:lnTo>
                    <a:pt x="545669" y="662179"/>
                  </a:lnTo>
                  <a:lnTo>
                    <a:pt x="584645" y="621106"/>
                  </a:lnTo>
                  <a:lnTo>
                    <a:pt x="623622" y="579613"/>
                  </a:lnTo>
                  <a:lnTo>
                    <a:pt x="662598" y="538124"/>
                  </a:lnTo>
                  <a:lnTo>
                    <a:pt x="701574" y="496634"/>
                  </a:lnTo>
                  <a:lnTo>
                    <a:pt x="740551" y="455562"/>
                  </a:lnTo>
                  <a:lnTo>
                    <a:pt x="779527" y="414070"/>
                  </a:lnTo>
                  <a:lnTo>
                    <a:pt x="818503" y="372579"/>
                  </a:lnTo>
                  <a:lnTo>
                    <a:pt x="857479" y="331088"/>
                  </a:lnTo>
                  <a:lnTo>
                    <a:pt x="896456" y="290017"/>
                  </a:lnTo>
                  <a:lnTo>
                    <a:pt x="935432" y="248526"/>
                  </a:lnTo>
                  <a:lnTo>
                    <a:pt x="974408" y="207035"/>
                  </a:lnTo>
                  <a:lnTo>
                    <a:pt x="1013385" y="165544"/>
                  </a:lnTo>
                  <a:lnTo>
                    <a:pt x="1052361" y="124472"/>
                  </a:lnTo>
                  <a:lnTo>
                    <a:pt x="1091337" y="82981"/>
                  </a:lnTo>
                  <a:lnTo>
                    <a:pt x="1130314" y="41490"/>
                  </a:lnTo>
                  <a:lnTo>
                    <a:pt x="1169290" y="0"/>
                  </a:lnTo>
                  <a:lnTo>
                    <a:pt x="1559053" y="0"/>
                  </a:lnTo>
                </a:path>
              </a:pathLst>
            </a:custGeom>
            <a:ln w="6286">
              <a:solidFill>
                <a:srgbClr val="2177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600591" y="1448879"/>
              <a:ext cx="148590" cy="2540"/>
            </a:xfrm>
            <a:custGeom>
              <a:avLst/>
              <a:gdLst/>
              <a:ahLst/>
              <a:cxnLst/>
              <a:rect l="l" t="t" r="r" b="b"/>
              <a:pathLst>
                <a:path w="148589" h="2540">
                  <a:moveTo>
                    <a:pt x="148056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92" y="1270"/>
                  </a:lnTo>
                  <a:lnTo>
                    <a:pt x="292" y="2540"/>
                  </a:lnTo>
                  <a:lnTo>
                    <a:pt x="148056" y="2540"/>
                  </a:lnTo>
                  <a:lnTo>
                    <a:pt x="148056" y="1270"/>
                  </a:lnTo>
                  <a:lnTo>
                    <a:pt x="1480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598204" y="1437538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50291" y="0"/>
                  </a:moveTo>
                  <a:lnTo>
                    <a:pt x="0" y="12572"/>
                  </a:lnTo>
                  <a:lnTo>
                    <a:pt x="50291" y="25145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598204" y="1437538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50291" y="0"/>
                  </a:moveTo>
                  <a:lnTo>
                    <a:pt x="0" y="12572"/>
                  </a:lnTo>
                  <a:lnTo>
                    <a:pt x="50291" y="25145"/>
                  </a:lnTo>
                  <a:lnTo>
                    <a:pt x="5029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604211" y="2275649"/>
              <a:ext cx="148590" cy="2540"/>
            </a:xfrm>
            <a:custGeom>
              <a:avLst/>
              <a:gdLst/>
              <a:ahLst/>
              <a:cxnLst/>
              <a:rect l="l" t="t" r="r" b="b"/>
              <a:pathLst>
                <a:path w="148589" h="2539">
                  <a:moveTo>
                    <a:pt x="148209" y="0"/>
                  </a:moveTo>
                  <a:lnTo>
                    <a:pt x="596" y="0"/>
                  </a:lnTo>
                  <a:lnTo>
                    <a:pt x="596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48209" y="2540"/>
                  </a:lnTo>
                  <a:lnTo>
                    <a:pt x="148209" y="1270"/>
                  </a:lnTo>
                  <a:lnTo>
                    <a:pt x="1482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601975" y="2264421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50291" y="0"/>
                  </a:moveTo>
                  <a:lnTo>
                    <a:pt x="0" y="12572"/>
                  </a:lnTo>
                  <a:lnTo>
                    <a:pt x="50291" y="25145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601975" y="2264421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50291" y="0"/>
                  </a:moveTo>
                  <a:lnTo>
                    <a:pt x="0" y="12572"/>
                  </a:lnTo>
                  <a:lnTo>
                    <a:pt x="50291" y="25145"/>
                  </a:lnTo>
                  <a:lnTo>
                    <a:pt x="5029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635636" y="2055816"/>
              <a:ext cx="115881" cy="777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4" name="object 144"/>
          <p:cNvGrpSpPr/>
          <p:nvPr/>
        </p:nvGrpSpPr>
        <p:grpSpPr>
          <a:xfrm>
            <a:off x="568187" y="558371"/>
            <a:ext cx="23495" cy="23495"/>
            <a:chOff x="568187" y="558371"/>
            <a:chExt cx="23495" cy="23495"/>
          </a:xfrm>
        </p:grpSpPr>
        <p:sp>
          <p:nvSpPr>
            <p:cNvPr id="145" name="object 145"/>
            <p:cNvSpPr/>
            <p:nvPr/>
          </p:nvSpPr>
          <p:spPr>
            <a:xfrm>
              <a:off x="569759" y="559942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15609" y="0"/>
                  </a:moveTo>
                  <a:lnTo>
                    <a:pt x="4504" y="0"/>
                  </a:lnTo>
                  <a:lnTo>
                    <a:pt x="0" y="4505"/>
                  </a:lnTo>
                  <a:lnTo>
                    <a:pt x="0" y="15611"/>
                  </a:lnTo>
                  <a:lnTo>
                    <a:pt x="4504" y="20116"/>
                  </a:lnTo>
                  <a:lnTo>
                    <a:pt x="15609" y="20116"/>
                  </a:lnTo>
                  <a:lnTo>
                    <a:pt x="20117" y="15611"/>
                  </a:lnTo>
                  <a:lnTo>
                    <a:pt x="20117" y="4505"/>
                  </a:lnTo>
                  <a:close/>
                </a:path>
              </a:pathLst>
            </a:custGeom>
            <a:solidFill>
              <a:srgbClr val="D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69759" y="559942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20117" y="10058"/>
                  </a:moveTo>
                  <a:lnTo>
                    <a:pt x="20117" y="15611"/>
                  </a:lnTo>
                  <a:lnTo>
                    <a:pt x="15609" y="20116"/>
                  </a:lnTo>
                  <a:lnTo>
                    <a:pt x="10057" y="20116"/>
                  </a:lnTo>
                  <a:lnTo>
                    <a:pt x="4504" y="20116"/>
                  </a:lnTo>
                  <a:lnTo>
                    <a:pt x="0" y="15611"/>
                  </a:lnTo>
                  <a:lnTo>
                    <a:pt x="0" y="10058"/>
                  </a:lnTo>
                  <a:lnTo>
                    <a:pt x="0" y="4505"/>
                  </a:lnTo>
                  <a:lnTo>
                    <a:pt x="4504" y="0"/>
                  </a:lnTo>
                  <a:lnTo>
                    <a:pt x="10057" y="0"/>
                  </a:lnTo>
                  <a:lnTo>
                    <a:pt x="15609" y="0"/>
                  </a:lnTo>
                  <a:lnTo>
                    <a:pt x="20117" y="4505"/>
                  </a:lnTo>
                  <a:lnTo>
                    <a:pt x="20117" y="10058"/>
                  </a:lnTo>
                  <a:close/>
                </a:path>
              </a:pathLst>
            </a:custGeom>
            <a:ln w="3175">
              <a:solidFill>
                <a:srgbClr val="D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7" name="object 147"/>
          <p:cNvGrpSpPr/>
          <p:nvPr/>
        </p:nvGrpSpPr>
        <p:grpSpPr>
          <a:xfrm>
            <a:off x="568187" y="809831"/>
            <a:ext cx="23495" cy="23495"/>
            <a:chOff x="568187" y="809831"/>
            <a:chExt cx="23495" cy="23495"/>
          </a:xfrm>
        </p:grpSpPr>
        <p:sp>
          <p:nvSpPr>
            <p:cNvPr id="148" name="object 148"/>
            <p:cNvSpPr/>
            <p:nvPr/>
          </p:nvSpPr>
          <p:spPr>
            <a:xfrm>
              <a:off x="569759" y="811402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609" y="0"/>
                  </a:moveTo>
                  <a:lnTo>
                    <a:pt x="4504" y="0"/>
                  </a:lnTo>
                  <a:lnTo>
                    <a:pt x="0" y="4505"/>
                  </a:lnTo>
                  <a:lnTo>
                    <a:pt x="0" y="15611"/>
                  </a:lnTo>
                  <a:lnTo>
                    <a:pt x="4504" y="20116"/>
                  </a:lnTo>
                  <a:lnTo>
                    <a:pt x="15609" y="20116"/>
                  </a:lnTo>
                  <a:lnTo>
                    <a:pt x="20117" y="15611"/>
                  </a:lnTo>
                  <a:lnTo>
                    <a:pt x="20117" y="4505"/>
                  </a:lnTo>
                  <a:close/>
                </a:path>
              </a:pathLst>
            </a:custGeom>
            <a:solidFill>
              <a:srgbClr val="D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69759" y="811402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20117" y="10058"/>
                  </a:moveTo>
                  <a:lnTo>
                    <a:pt x="20117" y="15611"/>
                  </a:lnTo>
                  <a:lnTo>
                    <a:pt x="15609" y="20116"/>
                  </a:lnTo>
                  <a:lnTo>
                    <a:pt x="10057" y="20116"/>
                  </a:lnTo>
                  <a:lnTo>
                    <a:pt x="4504" y="20116"/>
                  </a:lnTo>
                  <a:lnTo>
                    <a:pt x="0" y="15611"/>
                  </a:lnTo>
                  <a:lnTo>
                    <a:pt x="0" y="10058"/>
                  </a:lnTo>
                  <a:lnTo>
                    <a:pt x="0" y="4505"/>
                  </a:lnTo>
                  <a:lnTo>
                    <a:pt x="4504" y="0"/>
                  </a:lnTo>
                  <a:lnTo>
                    <a:pt x="10057" y="0"/>
                  </a:lnTo>
                  <a:lnTo>
                    <a:pt x="15609" y="0"/>
                  </a:lnTo>
                  <a:lnTo>
                    <a:pt x="20117" y="4505"/>
                  </a:lnTo>
                  <a:lnTo>
                    <a:pt x="20117" y="10058"/>
                  </a:lnTo>
                  <a:close/>
                </a:path>
              </a:pathLst>
            </a:custGeom>
            <a:ln w="3175">
              <a:solidFill>
                <a:srgbClr val="D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0" name="object 150"/>
          <p:cNvGrpSpPr/>
          <p:nvPr/>
        </p:nvGrpSpPr>
        <p:grpSpPr>
          <a:xfrm>
            <a:off x="1008242" y="684101"/>
            <a:ext cx="23495" cy="23495"/>
            <a:chOff x="1008242" y="684101"/>
            <a:chExt cx="23495" cy="23495"/>
          </a:xfrm>
        </p:grpSpPr>
        <p:sp>
          <p:nvSpPr>
            <p:cNvPr id="151" name="object 151"/>
            <p:cNvSpPr/>
            <p:nvPr/>
          </p:nvSpPr>
          <p:spPr>
            <a:xfrm>
              <a:off x="1009814" y="685672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15610" y="0"/>
                  </a:moveTo>
                  <a:lnTo>
                    <a:pt x="4504" y="0"/>
                  </a:lnTo>
                  <a:lnTo>
                    <a:pt x="0" y="4505"/>
                  </a:lnTo>
                  <a:lnTo>
                    <a:pt x="0" y="15611"/>
                  </a:lnTo>
                  <a:lnTo>
                    <a:pt x="4504" y="20116"/>
                  </a:lnTo>
                  <a:lnTo>
                    <a:pt x="15610" y="20116"/>
                  </a:lnTo>
                  <a:lnTo>
                    <a:pt x="20117" y="15611"/>
                  </a:lnTo>
                  <a:lnTo>
                    <a:pt x="20117" y="4505"/>
                  </a:lnTo>
                  <a:close/>
                </a:path>
              </a:pathLst>
            </a:custGeom>
            <a:solidFill>
              <a:srgbClr val="D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009814" y="685672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17" y="10058"/>
                  </a:moveTo>
                  <a:lnTo>
                    <a:pt x="20117" y="15611"/>
                  </a:lnTo>
                  <a:lnTo>
                    <a:pt x="15610" y="20116"/>
                  </a:lnTo>
                  <a:lnTo>
                    <a:pt x="10057" y="20116"/>
                  </a:lnTo>
                  <a:lnTo>
                    <a:pt x="4504" y="20116"/>
                  </a:lnTo>
                  <a:lnTo>
                    <a:pt x="0" y="15611"/>
                  </a:lnTo>
                  <a:lnTo>
                    <a:pt x="0" y="10058"/>
                  </a:lnTo>
                  <a:lnTo>
                    <a:pt x="0" y="4505"/>
                  </a:lnTo>
                  <a:lnTo>
                    <a:pt x="4504" y="0"/>
                  </a:lnTo>
                  <a:lnTo>
                    <a:pt x="10057" y="0"/>
                  </a:lnTo>
                  <a:lnTo>
                    <a:pt x="15610" y="0"/>
                  </a:lnTo>
                  <a:lnTo>
                    <a:pt x="20117" y="4505"/>
                  </a:lnTo>
                  <a:lnTo>
                    <a:pt x="20117" y="10058"/>
                  </a:lnTo>
                  <a:close/>
                </a:path>
              </a:pathLst>
            </a:custGeom>
            <a:ln w="3175">
              <a:solidFill>
                <a:srgbClr val="D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3" name="object 153"/>
          <p:cNvGrpSpPr/>
          <p:nvPr/>
        </p:nvGrpSpPr>
        <p:grpSpPr>
          <a:xfrm>
            <a:off x="3082788" y="401208"/>
            <a:ext cx="23495" cy="23495"/>
            <a:chOff x="3082788" y="401208"/>
            <a:chExt cx="23495" cy="23495"/>
          </a:xfrm>
        </p:grpSpPr>
        <p:sp>
          <p:nvSpPr>
            <p:cNvPr id="154" name="object 154"/>
            <p:cNvSpPr/>
            <p:nvPr/>
          </p:nvSpPr>
          <p:spPr>
            <a:xfrm>
              <a:off x="3084360" y="402780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15611" y="0"/>
                  </a:moveTo>
                  <a:lnTo>
                    <a:pt x="4505" y="0"/>
                  </a:lnTo>
                  <a:lnTo>
                    <a:pt x="0" y="4505"/>
                  </a:lnTo>
                  <a:lnTo>
                    <a:pt x="0" y="15611"/>
                  </a:lnTo>
                  <a:lnTo>
                    <a:pt x="4505" y="20116"/>
                  </a:lnTo>
                  <a:lnTo>
                    <a:pt x="15611" y="20116"/>
                  </a:lnTo>
                  <a:lnTo>
                    <a:pt x="20116" y="15611"/>
                  </a:lnTo>
                  <a:lnTo>
                    <a:pt x="20116" y="4505"/>
                  </a:lnTo>
                  <a:close/>
                </a:path>
              </a:pathLst>
            </a:custGeom>
            <a:solidFill>
              <a:srgbClr val="D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3084360" y="402780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20116" y="10058"/>
                  </a:moveTo>
                  <a:lnTo>
                    <a:pt x="20116" y="15611"/>
                  </a:lnTo>
                  <a:lnTo>
                    <a:pt x="15611" y="20116"/>
                  </a:lnTo>
                  <a:lnTo>
                    <a:pt x="10058" y="20116"/>
                  </a:lnTo>
                  <a:lnTo>
                    <a:pt x="4505" y="20116"/>
                  </a:lnTo>
                  <a:lnTo>
                    <a:pt x="0" y="15611"/>
                  </a:lnTo>
                  <a:lnTo>
                    <a:pt x="0" y="10058"/>
                  </a:lnTo>
                  <a:lnTo>
                    <a:pt x="0" y="4505"/>
                  </a:lnTo>
                  <a:lnTo>
                    <a:pt x="4505" y="0"/>
                  </a:lnTo>
                  <a:lnTo>
                    <a:pt x="10058" y="0"/>
                  </a:lnTo>
                  <a:lnTo>
                    <a:pt x="15611" y="0"/>
                  </a:lnTo>
                  <a:lnTo>
                    <a:pt x="20116" y="4505"/>
                  </a:lnTo>
                  <a:lnTo>
                    <a:pt x="20116" y="10058"/>
                  </a:lnTo>
                  <a:close/>
                </a:path>
              </a:pathLst>
            </a:custGeom>
            <a:ln w="3175">
              <a:solidFill>
                <a:srgbClr val="D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6" name="object 156"/>
          <p:cNvGrpSpPr/>
          <p:nvPr/>
        </p:nvGrpSpPr>
        <p:grpSpPr>
          <a:xfrm>
            <a:off x="4843008" y="401208"/>
            <a:ext cx="23495" cy="23495"/>
            <a:chOff x="4843008" y="401208"/>
            <a:chExt cx="23495" cy="23495"/>
          </a:xfrm>
        </p:grpSpPr>
        <p:sp>
          <p:nvSpPr>
            <p:cNvPr id="157" name="object 157"/>
            <p:cNvSpPr/>
            <p:nvPr/>
          </p:nvSpPr>
          <p:spPr>
            <a:xfrm>
              <a:off x="4844579" y="402780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15611" y="0"/>
                  </a:moveTo>
                  <a:lnTo>
                    <a:pt x="4505" y="0"/>
                  </a:lnTo>
                  <a:lnTo>
                    <a:pt x="0" y="4505"/>
                  </a:lnTo>
                  <a:lnTo>
                    <a:pt x="0" y="15611"/>
                  </a:lnTo>
                  <a:lnTo>
                    <a:pt x="4505" y="20116"/>
                  </a:lnTo>
                  <a:lnTo>
                    <a:pt x="15611" y="20116"/>
                  </a:lnTo>
                  <a:lnTo>
                    <a:pt x="20116" y="15611"/>
                  </a:lnTo>
                  <a:lnTo>
                    <a:pt x="20116" y="4505"/>
                  </a:lnTo>
                  <a:close/>
                </a:path>
              </a:pathLst>
            </a:custGeom>
            <a:solidFill>
              <a:srgbClr val="D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844579" y="402780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20116" y="10058"/>
                  </a:moveTo>
                  <a:lnTo>
                    <a:pt x="20116" y="15611"/>
                  </a:lnTo>
                  <a:lnTo>
                    <a:pt x="15611" y="20116"/>
                  </a:lnTo>
                  <a:lnTo>
                    <a:pt x="10058" y="20116"/>
                  </a:lnTo>
                  <a:lnTo>
                    <a:pt x="4505" y="20116"/>
                  </a:lnTo>
                  <a:lnTo>
                    <a:pt x="0" y="15611"/>
                  </a:lnTo>
                  <a:lnTo>
                    <a:pt x="0" y="10058"/>
                  </a:lnTo>
                  <a:lnTo>
                    <a:pt x="0" y="4505"/>
                  </a:lnTo>
                  <a:lnTo>
                    <a:pt x="4505" y="0"/>
                  </a:lnTo>
                  <a:lnTo>
                    <a:pt x="10058" y="0"/>
                  </a:lnTo>
                  <a:lnTo>
                    <a:pt x="15611" y="0"/>
                  </a:lnTo>
                  <a:lnTo>
                    <a:pt x="20116" y="4505"/>
                  </a:lnTo>
                  <a:lnTo>
                    <a:pt x="20116" y="10058"/>
                  </a:lnTo>
                  <a:close/>
                </a:path>
              </a:pathLst>
            </a:custGeom>
            <a:ln w="3175">
              <a:solidFill>
                <a:srgbClr val="D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9" name="object 159"/>
          <p:cNvGrpSpPr/>
          <p:nvPr/>
        </p:nvGrpSpPr>
        <p:grpSpPr>
          <a:xfrm>
            <a:off x="788215" y="464073"/>
            <a:ext cx="23495" cy="23495"/>
            <a:chOff x="788215" y="464073"/>
            <a:chExt cx="23495" cy="23495"/>
          </a:xfrm>
        </p:grpSpPr>
        <p:sp>
          <p:nvSpPr>
            <p:cNvPr id="160" name="object 160"/>
            <p:cNvSpPr/>
            <p:nvPr/>
          </p:nvSpPr>
          <p:spPr>
            <a:xfrm>
              <a:off x="789786" y="465645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15610" y="0"/>
                  </a:moveTo>
                  <a:lnTo>
                    <a:pt x="4504" y="0"/>
                  </a:lnTo>
                  <a:lnTo>
                    <a:pt x="0" y="4505"/>
                  </a:lnTo>
                  <a:lnTo>
                    <a:pt x="0" y="15611"/>
                  </a:lnTo>
                  <a:lnTo>
                    <a:pt x="4504" y="20116"/>
                  </a:lnTo>
                  <a:lnTo>
                    <a:pt x="15610" y="20116"/>
                  </a:lnTo>
                  <a:lnTo>
                    <a:pt x="20117" y="15611"/>
                  </a:lnTo>
                  <a:lnTo>
                    <a:pt x="20117" y="4505"/>
                  </a:lnTo>
                  <a:close/>
                </a:path>
              </a:pathLst>
            </a:custGeom>
            <a:solidFill>
              <a:srgbClr val="D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89786" y="465645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20117" y="10058"/>
                  </a:moveTo>
                  <a:lnTo>
                    <a:pt x="20117" y="15611"/>
                  </a:lnTo>
                  <a:lnTo>
                    <a:pt x="15610" y="20116"/>
                  </a:lnTo>
                  <a:lnTo>
                    <a:pt x="10057" y="20116"/>
                  </a:lnTo>
                  <a:lnTo>
                    <a:pt x="4504" y="20116"/>
                  </a:lnTo>
                  <a:lnTo>
                    <a:pt x="0" y="15611"/>
                  </a:lnTo>
                  <a:lnTo>
                    <a:pt x="0" y="10058"/>
                  </a:lnTo>
                  <a:lnTo>
                    <a:pt x="0" y="4505"/>
                  </a:lnTo>
                  <a:lnTo>
                    <a:pt x="4504" y="0"/>
                  </a:lnTo>
                  <a:lnTo>
                    <a:pt x="10057" y="0"/>
                  </a:lnTo>
                  <a:lnTo>
                    <a:pt x="15610" y="0"/>
                  </a:lnTo>
                  <a:lnTo>
                    <a:pt x="20117" y="4505"/>
                  </a:lnTo>
                  <a:lnTo>
                    <a:pt x="20117" y="10058"/>
                  </a:lnTo>
                  <a:close/>
                </a:path>
              </a:pathLst>
            </a:custGeom>
            <a:ln w="3175">
              <a:solidFill>
                <a:srgbClr val="D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2" name="object 162"/>
          <p:cNvGrpSpPr/>
          <p:nvPr/>
        </p:nvGrpSpPr>
        <p:grpSpPr>
          <a:xfrm>
            <a:off x="788215" y="904128"/>
            <a:ext cx="23495" cy="23495"/>
            <a:chOff x="788215" y="904128"/>
            <a:chExt cx="23495" cy="23495"/>
          </a:xfrm>
        </p:grpSpPr>
        <p:sp>
          <p:nvSpPr>
            <p:cNvPr id="163" name="object 163"/>
            <p:cNvSpPr/>
            <p:nvPr/>
          </p:nvSpPr>
          <p:spPr>
            <a:xfrm>
              <a:off x="789786" y="905700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610" y="0"/>
                  </a:moveTo>
                  <a:lnTo>
                    <a:pt x="4504" y="0"/>
                  </a:lnTo>
                  <a:lnTo>
                    <a:pt x="0" y="4505"/>
                  </a:lnTo>
                  <a:lnTo>
                    <a:pt x="0" y="15611"/>
                  </a:lnTo>
                  <a:lnTo>
                    <a:pt x="4504" y="20116"/>
                  </a:lnTo>
                  <a:lnTo>
                    <a:pt x="15610" y="20116"/>
                  </a:lnTo>
                  <a:lnTo>
                    <a:pt x="20117" y="15611"/>
                  </a:lnTo>
                  <a:lnTo>
                    <a:pt x="20117" y="4505"/>
                  </a:lnTo>
                  <a:close/>
                </a:path>
              </a:pathLst>
            </a:custGeom>
            <a:solidFill>
              <a:srgbClr val="D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89786" y="905700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20117" y="10058"/>
                  </a:moveTo>
                  <a:lnTo>
                    <a:pt x="20117" y="15611"/>
                  </a:lnTo>
                  <a:lnTo>
                    <a:pt x="15610" y="20116"/>
                  </a:lnTo>
                  <a:lnTo>
                    <a:pt x="10057" y="20116"/>
                  </a:lnTo>
                  <a:lnTo>
                    <a:pt x="4504" y="20116"/>
                  </a:lnTo>
                  <a:lnTo>
                    <a:pt x="0" y="15611"/>
                  </a:lnTo>
                  <a:lnTo>
                    <a:pt x="0" y="10058"/>
                  </a:lnTo>
                  <a:lnTo>
                    <a:pt x="0" y="4505"/>
                  </a:lnTo>
                  <a:lnTo>
                    <a:pt x="4504" y="0"/>
                  </a:lnTo>
                  <a:lnTo>
                    <a:pt x="10057" y="0"/>
                  </a:lnTo>
                  <a:lnTo>
                    <a:pt x="15610" y="0"/>
                  </a:lnTo>
                  <a:lnTo>
                    <a:pt x="20117" y="4505"/>
                  </a:lnTo>
                  <a:lnTo>
                    <a:pt x="20117" y="10058"/>
                  </a:lnTo>
                  <a:close/>
                </a:path>
              </a:pathLst>
            </a:custGeom>
            <a:ln w="3175">
              <a:solidFill>
                <a:srgbClr val="D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5" name="object 165"/>
          <p:cNvSpPr/>
          <p:nvPr/>
        </p:nvSpPr>
        <p:spPr>
          <a:xfrm>
            <a:off x="3768016" y="2131254"/>
            <a:ext cx="95345" cy="1276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190469" y="1470751"/>
            <a:ext cx="71037" cy="1188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7" name="object 167"/>
          <p:cNvGrpSpPr/>
          <p:nvPr/>
        </p:nvGrpSpPr>
        <p:grpSpPr>
          <a:xfrm>
            <a:off x="4034564" y="1907452"/>
            <a:ext cx="53975" cy="28575"/>
            <a:chOff x="4034564" y="1907452"/>
            <a:chExt cx="53975" cy="28575"/>
          </a:xfrm>
        </p:grpSpPr>
        <p:sp>
          <p:nvSpPr>
            <p:cNvPr id="168" name="object 168"/>
            <p:cNvSpPr/>
            <p:nvPr/>
          </p:nvSpPr>
          <p:spPr>
            <a:xfrm>
              <a:off x="4036136" y="1909024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49872" y="0"/>
                  </a:moveTo>
                  <a:lnTo>
                    <a:pt x="0" y="14251"/>
                  </a:lnTo>
                  <a:lnTo>
                    <a:pt x="50291" y="25145"/>
                  </a:lnTo>
                  <a:lnTo>
                    <a:pt x="498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036136" y="1909024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49872" y="0"/>
                  </a:moveTo>
                  <a:lnTo>
                    <a:pt x="0" y="14251"/>
                  </a:lnTo>
                  <a:lnTo>
                    <a:pt x="50291" y="25145"/>
                  </a:lnTo>
                  <a:lnTo>
                    <a:pt x="4987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70" name="object 170"/>
          <p:cNvGraphicFramePr>
            <a:graphicFrameLocks noGrp="1"/>
          </p:cNvGraphicFramePr>
          <p:nvPr/>
        </p:nvGraphicFramePr>
        <p:xfrm>
          <a:off x="3237436" y="1366813"/>
          <a:ext cx="1700523" cy="9932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2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2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41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19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6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62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2177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2177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2177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2177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2177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2177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2177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2177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2177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2177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6350">
                      <a:solidFill>
                        <a:srgbClr val="2177FF"/>
                      </a:solidFill>
                      <a:prstDash val="solid"/>
                    </a:lnT>
                    <a:lnB w="3175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6350">
                      <a:solidFill>
                        <a:srgbClr val="2177FF"/>
                      </a:solidFill>
                      <a:prstDash val="solid"/>
                    </a:lnT>
                    <a:lnB w="3175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6350">
                      <a:solidFill>
                        <a:srgbClr val="2177FF"/>
                      </a:solidFill>
                      <a:prstDash val="solid"/>
                    </a:lnT>
                    <a:lnB w="3175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6350">
                      <a:solidFill>
                        <a:srgbClr val="2177FF"/>
                      </a:solidFill>
                      <a:prstDash val="solid"/>
                    </a:lnT>
                    <a:lnB w="3175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6350">
                      <a:solidFill>
                        <a:srgbClr val="2177FF"/>
                      </a:solidFill>
                      <a:prstDash val="solid"/>
                    </a:lnR>
                    <a:lnT w="6350">
                      <a:solidFill>
                        <a:srgbClr val="2177FF"/>
                      </a:solidFill>
                      <a:prstDash val="solid"/>
                    </a:lnT>
                    <a:lnB w="3175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177FF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6350">
                      <a:solidFill>
                        <a:srgbClr val="2177FF"/>
                      </a:solidFill>
                      <a:prstDash val="solid"/>
                    </a:lnT>
                    <a:lnB w="3175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84455">
                        <a:lnSpc>
                          <a:spcPts val="585"/>
                        </a:lnSpc>
                        <a:spcBef>
                          <a:spcPts val="370"/>
                        </a:spcBef>
                      </a:pPr>
                      <a:r>
                        <a:rPr sz="550" dirty="0">
                          <a:latin typeface="Arial"/>
                          <a:cs typeface="Arial"/>
                        </a:rPr>
                        <a:t>sat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6350">
                      <a:solidFill>
                        <a:srgbClr val="2177FF"/>
                      </a:solidFill>
                      <a:prstDash val="solid"/>
                    </a:lnT>
                    <a:lnB w="3175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20955">
                        <a:lnSpc>
                          <a:spcPts val="585"/>
                        </a:lnSpc>
                        <a:spcBef>
                          <a:spcPts val="370"/>
                        </a:spcBef>
                      </a:pPr>
                      <a:r>
                        <a:rPr sz="550" dirty="0">
                          <a:latin typeface="Arial"/>
                          <a:cs typeface="Arial"/>
                        </a:rPr>
                        <a:t>uratio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6350">
                      <a:solidFill>
                        <a:srgbClr val="2177FF"/>
                      </a:solidFill>
                      <a:prstDash val="solid"/>
                    </a:lnT>
                    <a:lnB w="3175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38100">
                        <a:lnSpc>
                          <a:spcPts val="585"/>
                        </a:lnSpc>
                        <a:spcBef>
                          <a:spcPts val="370"/>
                        </a:spcBef>
                      </a:pPr>
                      <a:r>
                        <a:rPr sz="550" dirty="0">
                          <a:latin typeface="Arial"/>
                          <a:cs typeface="Arial"/>
                        </a:rPr>
                        <a:t>n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6350">
                      <a:solidFill>
                        <a:srgbClr val="2177FF"/>
                      </a:solidFill>
                      <a:prstDash val="solid"/>
                    </a:lnT>
                    <a:lnB w="3175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177FF"/>
                      </a:solidFill>
                      <a:prstDash val="solid"/>
                    </a:lnT>
                    <a:lnB w="3175">
                      <a:solidFill>
                        <a:srgbClr val="D2D2D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3175">
                      <a:solidFill>
                        <a:srgbClr val="D2D2D2"/>
                      </a:solidFill>
                      <a:prstDash val="solid"/>
                    </a:lnT>
                    <a:lnB w="3175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3175">
                      <a:solidFill>
                        <a:srgbClr val="D2D2D2"/>
                      </a:solidFill>
                      <a:prstDash val="solid"/>
                    </a:lnT>
                    <a:lnB w="3175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3175">
                      <a:solidFill>
                        <a:srgbClr val="D2D2D2"/>
                      </a:solidFill>
                      <a:prstDash val="solid"/>
                    </a:lnT>
                    <a:lnB w="3175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3175">
                      <a:solidFill>
                        <a:srgbClr val="D2D2D2"/>
                      </a:solidFill>
                      <a:prstDash val="solid"/>
                    </a:lnT>
                    <a:lnB w="3175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6350">
                      <a:solidFill>
                        <a:srgbClr val="2177FF"/>
                      </a:solidFill>
                      <a:prstDash val="solid"/>
                    </a:lnR>
                    <a:lnT w="3175">
                      <a:solidFill>
                        <a:srgbClr val="D2D2D2"/>
                      </a:solidFill>
                      <a:prstDash val="solid"/>
                    </a:lnT>
                    <a:lnB w="3175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177FF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3175">
                      <a:solidFill>
                        <a:srgbClr val="D2D2D2"/>
                      </a:solidFill>
                      <a:prstDash val="solid"/>
                    </a:lnT>
                    <a:lnB w="3175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3175">
                      <a:solidFill>
                        <a:srgbClr val="D2D2D2"/>
                      </a:solidFill>
                      <a:prstDash val="solid"/>
                    </a:lnT>
                    <a:lnB w="3175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3175">
                      <a:solidFill>
                        <a:srgbClr val="D2D2D2"/>
                      </a:solidFill>
                      <a:prstDash val="solid"/>
                    </a:lnT>
                    <a:lnB w="3175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3175">
                      <a:solidFill>
                        <a:srgbClr val="D2D2D2"/>
                      </a:solidFill>
                      <a:prstDash val="solid"/>
                    </a:lnT>
                    <a:lnB w="3175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D2D2D2"/>
                      </a:solidFill>
                      <a:prstDash val="solid"/>
                    </a:lnT>
                    <a:lnB w="3175">
                      <a:solidFill>
                        <a:srgbClr val="D2D2D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5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3175">
                      <a:solidFill>
                        <a:srgbClr val="D2D2D2"/>
                      </a:solidFill>
                      <a:prstDash val="solid"/>
                    </a:lnT>
                    <a:lnB w="3175">
                      <a:solidFill>
                        <a:srgbClr val="D2D2D2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3175">
                      <a:solidFill>
                        <a:srgbClr val="D2D2D2"/>
                      </a:solidFill>
                      <a:prstDash val="solid"/>
                    </a:lnT>
                    <a:lnB w="3175">
                      <a:solidFill>
                        <a:srgbClr val="D2D2D2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3175">
                      <a:solidFill>
                        <a:srgbClr val="D2D2D2"/>
                      </a:solidFill>
                      <a:prstDash val="solid"/>
                    </a:lnT>
                    <a:lnB w="3175">
                      <a:solidFill>
                        <a:srgbClr val="D2D2D2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3175">
                      <a:solidFill>
                        <a:srgbClr val="D2D2D2"/>
                      </a:solidFill>
                      <a:prstDash val="solid"/>
                    </a:lnT>
                    <a:lnB w="3175">
                      <a:solidFill>
                        <a:srgbClr val="D2D2D2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6350">
                      <a:solidFill>
                        <a:srgbClr val="2177FF"/>
                      </a:solidFill>
                      <a:prstDash val="solid"/>
                    </a:lnR>
                    <a:lnT w="3175">
                      <a:solidFill>
                        <a:srgbClr val="D2D2D2"/>
                      </a:solidFill>
                      <a:prstDash val="solid"/>
                    </a:lnT>
                    <a:lnB w="3175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177FF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3175">
                      <a:solidFill>
                        <a:srgbClr val="D2D2D2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550" dirty="0">
                          <a:latin typeface="Arial"/>
                          <a:cs typeface="Arial"/>
                        </a:rPr>
                        <a:t>linear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3175">
                      <a:solidFill>
                        <a:srgbClr val="D2D2D2"/>
                      </a:solidFill>
                      <a:prstDash val="solid"/>
                    </a:lnT>
                    <a:lnB w="3175">
                      <a:solidFill>
                        <a:srgbClr val="D2D2D2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39370"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3175">
                      <a:solidFill>
                        <a:srgbClr val="D2D2D2"/>
                      </a:solidFill>
                      <a:prstDash val="solid"/>
                    </a:lnT>
                    <a:lnB w="3175">
                      <a:solidFill>
                        <a:srgbClr val="D2D2D2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3175">
                      <a:solidFill>
                        <a:srgbClr val="D2D2D2"/>
                      </a:solidFill>
                      <a:prstDash val="solid"/>
                    </a:lnT>
                    <a:lnB w="3175">
                      <a:solidFill>
                        <a:srgbClr val="D2D2D2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D2D2D2"/>
                      </a:solidFill>
                      <a:prstDash val="solid"/>
                    </a:lnT>
                    <a:lnB w="3175">
                      <a:solidFill>
                        <a:srgbClr val="D2D2D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9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3175">
                      <a:solidFill>
                        <a:srgbClr val="D2D2D2"/>
                      </a:solidFill>
                      <a:prstDash val="solid"/>
                    </a:lnT>
                    <a:lnB w="3175">
                      <a:solidFill>
                        <a:srgbClr val="D2D2D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3175">
                      <a:solidFill>
                        <a:srgbClr val="D2D2D2"/>
                      </a:solidFill>
                      <a:prstDash val="solid"/>
                    </a:lnT>
                    <a:lnB w="3175">
                      <a:solidFill>
                        <a:srgbClr val="D2D2D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3175">
                      <a:solidFill>
                        <a:srgbClr val="D2D2D2"/>
                      </a:solidFill>
                      <a:prstDash val="solid"/>
                    </a:lnT>
                    <a:lnB w="3175">
                      <a:solidFill>
                        <a:srgbClr val="D2D2D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3175">
                      <a:solidFill>
                        <a:srgbClr val="D2D2D2"/>
                      </a:solidFill>
                      <a:prstDash val="solid"/>
                    </a:lnT>
                    <a:lnB w="3175">
                      <a:solidFill>
                        <a:srgbClr val="D2D2D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6350">
                      <a:solidFill>
                        <a:srgbClr val="2177FF"/>
                      </a:solidFill>
                      <a:prstDash val="solid"/>
                    </a:lnR>
                    <a:lnT w="3175">
                      <a:solidFill>
                        <a:srgbClr val="D2D2D2"/>
                      </a:solidFill>
                      <a:prstDash val="solid"/>
                    </a:lnT>
                    <a:lnB w="3175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177FF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D2D2D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875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3175">
                      <a:solidFill>
                        <a:srgbClr val="D2D2D2"/>
                      </a:solidFill>
                      <a:prstDash val="solid"/>
                    </a:lnT>
                    <a:lnB w="3175">
                      <a:solidFill>
                        <a:srgbClr val="D2D2D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3175">
                      <a:solidFill>
                        <a:srgbClr val="D2D2D2"/>
                      </a:solidFill>
                      <a:prstDash val="solid"/>
                    </a:lnT>
                    <a:lnB w="3175">
                      <a:solidFill>
                        <a:srgbClr val="D2D2D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3175">
                      <a:solidFill>
                        <a:srgbClr val="D2D2D2"/>
                      </a:solidFill>
                      <a:prstDash val="solid"/>
                    </a:lnT>
                    <a:lnB w="3175">
                      <a:solidFill>
                        <a:srgbClr val="D2D2D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D2D2D2"/>
                      </a:solidFill>
                      <a:prstDash val="solid"/>
                    </a:lnT>
                    <a:lnB w="3175">
                      <a:solidFill>
                        <a:srgbClr val="D2D2D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6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3175">
                      <a:solidFill>
                        <a:srgbClr val="D2D2D2"/>
                      </a:solidFill>
                      <a:prstDash val="solid"/>
                    </a:lnT>
                    <a:lnB w="6350">
                      <a:solidFill>
                        <a:srgbClr val="2177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560"/>
                        </a:lnSpc>
                      </a:pPr>
                      <a:r>
                        <a:rPr sz="550" dirty="0">
                          <a:latin typeface="Arial"/>
                          <a:cs typeface="Arial"/>
                        </a:rPr>
                        <a:t>satur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3175">
                      <a:solidFill>
                        <a:srgbClr val="D2D2D2"/>
                      </a:solidFill>
                      <a:prstDash val="solid"/>
                    </a:lnT>
                    <a:lnB w="6350">
                      <a:solidFill>
                        <a:srgbClr val="2177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560"/>
                        </a:lnSpc>
                      </a:pPr>
                      <a:r>
                        <a:rPr sz="550" dirty="0">
                          <a:latin typeface="Arial"/>
                          <a:cs typeface="Arial"/>
                        </a:rPr>
                        <a:t>ation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3175">
                      <a:solidFill>
                        <a:srgbClr val="D2D2D2"/>
                      </a:solidFill>
                      <a:prstDash val="solid"/>
                    </a:lnT>
                    <a:lnB w="6350">
                      <a:solidFill>
                        <a:srgbClr val="2177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3175">
                      <a:solidFill>
                        <a:srgbClr val="D2D2D2"/>
                      </a:solidFill>
                      <a:prstDash val="solid"/>
                    </a:lnT>
                    <a:lnB w="6350">
                      <a:solidFill>
                        <a:srgbClr val="2177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6350">
                      <a:solidFill>
                        <a:srgbClr val="2177FF"/>
                      </a:solidFill>
                      <a:prstDash val="solid"/>
                    </a:lnR>
                    <a:lnT w="3175">
                      <a:solidFill>
                        <a:srgbClr val="D2D2D2"/>
                      </a:solidFill>
                      <a:prstDash val="solid"/>
                    </a:lnT>
                    <a:lnB w="6350">
                      <a:solidFill>
                        <a:srgbClr val="2177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177FF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3175">
                      <a:solidFill>
                        <a:srgbClr val="D2D2D2"/>
                      </a:solidFill>
                      <a:prstDash val="solid"/>
                    </a:lnT>
                    <a:lnB w="6350">
                      <a:solidFill>
                        <a:srgbClr val="2177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3175">
                      <a:solidFill>
                        <a:srgbClr val="D2D2D2"/>
                      </a:solidFill>
                      <a:prstDash val="solid"/>
                    </a:lnT>
                    <a:lnB w="6350">
                      <a:solidFill>
                        <a:srgbClr val="2177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3175">
                      <a:solidFill>
                        <a:srgbClr val="D2D2D2"/>
                      </a:solidFill>
                      <a:prstDash val="solid"/>
                    </a:lnT>
                    <a:lnB w="6350">
                      <a:solidFill>
                        <a:srgbClr val="2177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3175">
                      <a:solidFill>
                        <a:srgbClr val="D2D2D2"/>
                      </a:solidFill>
                      <a:prstDash val="solid"/>
                    </a:lnT>
                    <a:lnB w="6350">
                      <a:solidFill>
                        <a:srgbClr val="2177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D2D2D2"/>
                      </a:solidFill>
                      <a:prstDash val="solid"/>
                    </a:lnT>
                    <a:lnB w="6350">
                      <a:solidFill>
                        <a:srgbClr val="2177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9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6350">
                      <a:solidFill>
                        <a:srgbClr val="2177FF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6350">
                      <a:solidFill>
                        <a:srgbClr val="2177FF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6350">
                      <a:solidFill>
                        <a:srgbClr val="2177FF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6350">
                      <a:solidFill>
                        <a:srgbClr val="2177FF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6350">
                      <a:solidFill>
                        <a:srgbClr val="2177FF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6350">
                      <a:solidFill>
                        <a:srgbClr val="2177FF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6350">
                      <a:solidFill>
                        <a:srgbClr val="2177FF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6350">
                      <a:solidFill>
                        <a:srgbClr val="2177FF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D2D2D2"/>
                      </a:solidFill>
                      <a:prstDash val="solid"/>
                    </a:lnR>
                    <a:lnT w="6350">
                      <a:solidFill>
                        <a:srgbClr val="2177FF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2D2D2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2177FF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5" name="object 19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0"/>
              </a:lnSpc>
            </a:pPr>
            <a:r>
              <a:rPr spc="-5" dirty="0"/>
              <a:t>M.</a:t>
            </a:r>
            <a:r>
              <a:rPr spc="-80" dirty="0"/>
              <a:t> </a:t>
            </a:r>
            <a:r>
              <a:rPr spc="-5" dirty="0"/>
              <a:t>B.</a:t>
            </a:r>
            <a:r>
              <a:rPr spc="-75" dirty="0"/>
              <a:t> </a:t>
            </a:r>
            <a:r>
              <a:rPr spc="-5" dirty="0"/>
              <a:t>Patil,</a:t>
            </a:r>
            <a:r>
              <a:rPr spc="-65" dirty="0"/>
              <a:t> </a:t>
            </a:r>
            <a:r>
              <a:rPr dirty="0"/>
              <a:t>IIT</a:t>
            </a:r>
            <a:r>
              <a:rPr spc="-80" dirty="0"/>
              <a:t> </a:t>
            </a:r>
            <a:r>
              <a:rPr spc="-5" dirty="0"/>
              <a:t>Bombay</a:t>
            </a:r>
          </a:p>
        </p:txBody>
      </p:sp>
      <p:sp>
        <p:nvSpPr>
          <p:cNvPr id="171" name="object 171"/>
          <p:cNvSpPr txBox="1"/>
          <p:nvPr/>
        </p:nvSpPr>
        <p:spPr>
          <a:xfrm>
            <a:off x="3170738" y="2367813"/>
            <a:ext cx="111760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latin typeface="Arial"/>
                <a:cs typeface="Arial"/>
              </a:rPr>
              <a:t>−5</a:t>
            </a:r>
            <a:endParaRPr sz="600">
              <a:latin typeface="Arial"/>
              <a:cs typeface="Arial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4762301" y="2367813"/>
            <a:ext cx="6794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latin typeface="Arial"/>
                <a:cs typeface="Arial"/>
              </a:rPr>
              <a:t>5</a:t>
            </a:r>
            <a:endParaRPr sz="600">
              <a:latin typeface="Arial"/>
              <a:cs typeface="Arial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907570" y="2367813"/>
            <a:ext cx="17462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latin typeface="Arial"/>
                <a:cs typeface="Arial"/>
              </a:rPr>
              <a:t>−0.2</a:t>
            </a:r>
            <a:endParaRPr sz="600"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1297334" y="2367813"/>
            <a:ext cx="17462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latin typeface="Arial"/>
                <a:cs typeface="Arial"/>
              </a:rPr>
              <a:t>−0.1</a:t>
            </a:r>
            <a:endParaRPr sz="600">
              <a:latin typeface="Arial"/>
              <a:cs typeface="Arial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2109372" y="2367813"/>
            <a:ext cx="130810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latin typeface="Arial"/>
                <a:cs typeface="Arial"/>
              </a:rPr>
              <a:t>0.1</a:t>
            </a:r>
            <a:endParaRPr sz="600">
              <a:latin typeface="Arial"/>
              <a:cs typeface="Arial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2499136" y="2367813"/>
            <a:ext cx="130810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latin typeface="Arial"/>
                <a:cs typeface="Arial"/>
              </a:rPr>
              <a:t>0.2</a:t>
            </a:r>
            <a:endParaRPr sz="600">
              <a:latin typeface="Arial"/>
              <a:cs typeface="Arial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2990240" y="639897"/>
            <a:ext cx="16002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975" spc="15" baseline="8547" dirty="0">
                <a:latin typeface="LM Sans 12"/>
                <a:cs typeface="LM Sans 12"/>
              </a:rPr>
              <a:t>V</a:t>
            </a:r>
            <a:r>
              <a:rPr sz="400" spc="10" dirty="0">
                <a:latin typeface="LM Sans 8"/>
                <a:cs typeface="LM Sans 8"/>
              </a:rPr>
              <a:t>o</a:t>
            </a:r>
            <a:endParaRPr sz="400">
              <a:latin typeface="LM Sans 8"/>
              <a:cs typeface="LM Sans 8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4750460" y="639897"/>
            <a:ext cx="16002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975" spc="15" baseline="8547" dirty="0">
                <a:latin typeface="LM Sans 12"/>
                <a:cs typeface="LM Sans 12"/>
              </a:rPr>
              <a:t>V</a:t>
            </a:r>
            <a:r>
              <a:rPr sz="400" spc="10" dirty="0">
                <a:latin typeface="LM Sans 8"/>
                <a:cs typeface="LM Sans 8"/>
              </a:rPr>
              <a:t>o</a:t>
            </a:r>
            <a:endParaRPr sz="400">
              <a:latin typeface="LM Sans 8"/>
              <a:cs typeface="LM Sans 8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2042237" y="635706"/>
            <a:ext cx="14478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975" spc="7" baseline="8547" dirty="0">
                <a:latin typeface="LM Sans 12"/>
                <a:cs typeface="LM Sans 12"/>
              </a:rPr>
              <a:t>V</a:t>
            </a:r>
            <a:r>
              <a:rPr sz="400" spc="5" dirty="0">
                <a:latin typeface="LM Sans 8"/>
                <a:cs typeface="LM Sans 8"/>
              </a:rPr>
              <a:t>i</a:t>
            </a:r>
            <a:endParaRPr sz="400">
              <a:latin typeface="LM Sans 8"/>
              <a:cs typeface="LM Sans 8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3803295" y="635706"/>
            <a:ext cx="14414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975" baseline="8547" dirty="0">
                <a:latin typeface="LM Sans 12"/>
                <a:cs typeface="LM Sans 12"/>
              </a:rPr>
              <a:t>V</a:t>
            </a:r>
            <a:r>
              <a:rPr sz="400" dirty="0">
                <a:latin typeface="LM Sans 8"/>
                <a:cs typeface="LM Sans 8"/>
              </a:rPr>
              <a:t>i</a:t>
            </a:r>
            <a:endParaRPr sz="400">
              <a:latin typeface="LM Sans 8"/>
              <a:cs typeface="LM Sans 8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2508277" y="706115"/>
            <a:ext cx="255904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975" spc="15" baseline="8547" dirty="0">
                <a:latin typeface="LM Sans 12"/>
                <a:cs typeface="LM Sans 12"/>
              </a:rPr>
              <a:t>A</a:t>
            </a:r>
            <a:r>
              <a:rPr sz="400" spc="10" dirty="0">
                <a:latin typeface="LM Sans 8"/>
                <a:cs typeface="LM Sans 8"/>
              </a:rPr>
              <a:t>V</a:t>
            </a:r>
            <a:r>
              <a:rPr sz="400" spc="-30" dirty="0">
                <a:latin typeface="LM Sans 8"/>
                <a:cs typeface="LM Sans 8"/>
              </a:rPr>
              <a:t> </a:t>
            </a:r>
            <a:r>
              <a:rPr sz="975" baseline="8547" dirty="0">
                <a:latin typeface="LM Sans 12"/>
                <a:cs typeface="LM Sans 12"/>
              </a:rPr>
              <a:t>V</a:t>
            </a:r>
            <a:r>
              <a:rPr sz="400" dirty="0">
                <a:latin typeface="LM Sans 8"/>
                <a:cs typeface="LM Sans 8"/>
              </a:rPr>
              <a:t>i</a:t>
            </a:r>
            <a:endParaRPr sz="400">
              <a:latin typeface="LM Sans 8"/>
              <a:cs typeface="LM Sans 8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4268496" y="706115"/>
            <a:ext cx="255904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975" spc="15" baseline="8547" dirty="0">
                <a:latin typeface="LM Sans 12"/>
                <a:cs typeface="LM Sans 12"/>
              </a:rPr>
              <a:t>A</a:t>
            </a:r>
            <a:r>
              <a:rPr sz="400" spc="10" dirty="0">
                <a:latin typeface="LM Sans 8"/>
                <a:cs typeface="LM Sans 8"/>
              </a:rPr>
              <a:t>V</a:t>
            </a:r>
            <a:r>
              <a:rPr sz="400" spc="-30" dirty="0">
                <a:latin typeface="LM Sans 8"/>
                <a:cs typeface="LM Sans 8"/>
              </a:rPr>
              <a:t> </a:t>
            </a:r>
            <a:r>
              <a:rPr sz="975" baseline="8547" dirty="0">
                <a:latin typeface="LM Sans 12"/>
                <a:cs typeface="LM Sans 12"/>
              </a:rPr>
              <a:t>V</a:t>
            </a:r>
            <a:r>
              <a:rPr sz="400" dirty="0">
                <a:latin typeface="LM Sans 8"/>
                <a:cs typeface="LM Sans 8"/>
              </a:rPr>
              <a:t>i</a:t>
            </a:r>
            <a:endParaRPr sz="400">
              <a:latin typeface="LM Sans 8"/>
              <a:cs typeface="LM Sans 8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2713633" y="440407"/>
            <a:ext cx="15811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975" spc="7" baseline="8547" dirty="0">
                <a:latin typeface="LM Sans 12"/>
                <a:cs typeface="LM Sans 12"/>
              </a:rPr>
              <a:t>R</a:t>
            </a:r>
            <a:r>
              <a:rPr sz="400" spc="5" dirty="0">
                <a:latin typeface="LM Sans 8"/>
                <a:cs typeface="LM Sans 8"/>
              </a:rPr>
              <a:t>o</a:t>
            </a:r>
            <a:endParaRPr sz="400">
              <a:latin typeface="LM Sans 8"/>
              <a:cs typeface="LM Sans 8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793316" y="863698"/>
            <a:ext cx="26606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975" i="1" spc="60" baseline="8547" dirty="0">
                <a:latin typeface="Arial"/>
                <a:cs typeface="Arial"/>
              </a:rPr>
              <a:t>−</a:t>
            </a:r>
            <a:r>
              <a:rPr sz="975" spc="60" baseline="8547" dirty="0">
                <a:latin typeface="LM Sans 12"/>
                <a:cs typeface="LM Sans 12"/>
              </a:rPr>
              <a:t>V</a:t>
            </a:r>
            <a:r>
              <a:rPr sz="400" spc="40" dirty="0">
                <a:latin typeface="LM Sans 8"/>
                <a:cs typeface="LM Sans 8"/>
              </a:rPr>
              <a:t>EE</a:t>
            </a:r>
            <a:endParaRPr sz="400">
              <a:latin typeface="LM Sans 8"/>
              <a:cs typeface="LM Sans 8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793316" y="423643"/>
            <a:ext cx="20637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975" spc="22" baseline="8547" dirty="0">
                <a:latin typeface="LM Sans 12"/>
                <a:cs typeface="LM Sans 12"/>
              </a:rPr>
              <a:t>V</a:t>
            </a:r>
            <a:r>
              <a:rPr sz="400" spc="15" dirty="0">
                <a:latin typeface="LM Sans 8"/>
                <a:cs typeface="LM Sans 8"/>
              </a:rPr>
              <a:t>CC</a:t>
            </a:r>
            <a:endParaRPr sz="400">
              <a:latin typeface="LM Sans 8"/>
              <a:cs typeface="LM Sans 8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2239211" y="725395"/>
            <a:ext cx="14351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975" spc="7" baseline="8547" dirty="0">
                <a:latin typeface="LM Sans 12"/>
                <a:cs typeface="LM Sans 12"/>
              </a:rPr>
              <a:t>R</a:t>
            </a:r>
            <a:r>
              <a:rPr sz="400" spc="5" dirty="0">
                <a:latin typeface="LM Sans 8"/>
                <a:cs typeface="LM Sans 8"/>
              </a:rPr>
              <a:t>i</a:t>
            </a:r>
            <a:endParaRPr sz="400">
              <a:latin typeface="LM Sans 8"/>
              <a:cs typeface="LM Sans 8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2734587" y="2230566"/>
            <a:ext cx="259079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i="1" spc="44" baseline="9259" dirty="0">
                <a:latin typeface="Arial"/>
                <a:cs typeface="Arial"/>
              </a:rPr>
              <a:t>−</a:t>
            </a:r>
            <a:r>
              <a:rPr sz="900" spc="44" baseline="9259" dirty="0">
                <a:latin typeface="LM Sans 10"/>
                <a:cs typeface="LM Sans 10"/>
              </a:rPr>
              <a:t>V</a:t>
            </a:r>
            <a:r>
              <a:rPr sz="400" spc="30" dirty="0">
                <a:latin typeface="LM Sans 8"/>
                <a:cs typeface="LM Sans 8"/>
              </a:rPr>
              <a:t>sat</a:t>
            </a:r>
            <a:endParaRPr sz="400">
              <a:latin typeface="LM Sans 8"/>
              <a:cs typeface="LM Sans 8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2742970" y="1404940"/>
            <a:ext cx="1993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spc="7" baseline="9259" dirty="0">
                <a:latin typeface="LM Sans 10"/>
                <a:cs typeface="LM Sans 10"/>
              </a:rPr>
              <a:t>V</a:t>
            </a:r>
            <a:r>
              <a:rPr sz="400" spc="5" dirty="0">
                <a:latin typeface="LM Sans 8"/>
                <a:cs typeface="LM Sans 8"/>
              </a:rPr>
              <a:t>sat</a:t>
            </a:r>
            <a:endParaRPr sz="400">
              <a:latin typeface="LM Sans 8"/>
              <a:cs typeface="LM Sans 8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1726233" y="2089985"/>
            <a:ext cx="43307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975" baseline="8547" dirty="0">
                <a:latin typeface="LM Sans 12"/>
                <a:cs typeface="LM Sans 12"/>
              </a:rPr>
              <a:t>slope</a:t>
            </a:r>
            <a:r>
              <a:rPr sz="975" spc="-187" baseline="8547" dirty="0">
                <a:latin typeface="LM Sans 12"/>
                <a:cs typeface="LM Sans 12"/>
              </a:rPr>
              <a:t> </a:t>
            </a:r>
            <a:r>
              <a:rPr sz="975" spc="7" baseline="8547" dirty="0">
                <a:latin typeface="LM Sans 12"/>
                <a:cs typeface="LM Sans 12"/>
              </a:rPr>
              <a:t>=</a:t>
            </a:r>
            <a:r>
              <a:rPr sz="975" spc="-187" baseline="8547" dirty="0">
                <a:latin typeface="LM Sans 12"/>
                <a:cs typeface="LM Sans 12"/>
              </a:rPr>
              <a:t> </a:t>
            </a:r>
            <a:r>
              <a:rPr sz="975" spc="22" baseline="8547" dirty="0">
                <a:latin typeface="LM Sans 12"/>
                <a:cs typeface="LM Sans 12"/>
              </a:rPr>
              <a:t>A</a:t>
            </a:r>
            <a:r>
              <a:rPr sz="400" spc="15" dirty="0">
                <a:latin typeface="LM Sans 8"/>
                <a:cs typeface="LM Sans 8"/>
              </a:rPr>
              <a:t>V</a:t>
            </a:r>
            <a:endParaRPr sz="400">
              <a:latin typeface="LM Sans 8"/>
              <a:cs typeface="LM Sans 8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3887114" y="2356044"/>
            <a:ext cx="279400" cy="24130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12065" algn="ctr">
              <a:lnSpc>
                <a:spcPct val="100000"/>
              </a:lnSpc>
              <a:spcBef>
                <a:spcPts val="185"/>
              </a:spcBef>
            </a:pPr>
            <a:r>
              <a:rPr sz="600" spc="-5" dirty="0"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975" baseline="8547" dirty="0">
                <a:latin typeface="LM Sans 12"/>
                <a:cs typeface="LM Sans 12"/>
              </a:rPr>
              <a:t>V</a:t>
            </a:r>
            <a:r>
              <a:rPr sz="400" dirty="0">
                <a:latin typeface="LM Sans 8"/>
                <a:cs typeface="LM Sans 8"/>
              </a:rPr>
              <a:t>i</a:t>
            </a:r>
            <a:r>
              <a:rPr sz="400" spc="-35" dirty="0">
                <a:latin typeface="LM Sans 8"/>
                <a:cs typeface="LM Sans 8"/>
              </a:rPr>
              <a:t> </a:t>
            </a:r>
            <a:r>
              <a:rPr sz="975" baseline="8547" dirty="0">
                <a:latin typeface="LM Roman 12"/>
                <a:cs typeface="LM Roman 12"/>
              </a:rPr>
              <a:t>(</a:t>
            </a:r>
            <a:r>
              <a:rPr sz="975" baseline="8547" dirty="0">
                <a:latin typeface="LM Sans 12"/>
                <a:cs typeface="LM Sans 12"/>
              </a:rPr>
              <a:t>V</a:t>
            </a:r>
            <a:r>
              <a:rPr sz="975" baseline="8547" dirty="0">
                <a:latin typeface="LM Roman 12"/>
                <a:cs typeface="LM Roman 12"/>
              </a:rPr>
              <a:t>)</a:t>
            </a:r>
            <a:endParaRPr sz="975" baseline="8547">
              <a:latin typeface="LM Roman 12"/>
              <a:cs typeface="LM Roman 12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1654987" y="2356046"/>
            <a:ext cx="344805" cy="24130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185"/>
              </a:spcBef>
            </a:pPr>
            <a:r>
              <a:rPr sz="600" spc="-5" dirty="0"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975" baseline="8547" dirty="0">
                <a:latin typeface="LM Sans 12"/>
                <a:cs typeface="LM Sans 12"/>
              </a:rPr>
              <a:t>V</a:t>
            </a:r>
            <a:r>
              <a:rPr sz="400" dirty="0">
                <a:latin typeface="LM Sans 8"/>
                <a:cs typeface="LM Sans 8"/>
              </a:rPr>
              <a:t>i</a:t>
            </a:r>
            <a:r>
              <a:rPr sz="400" spc="-30" dirty="0">
                <a:latin typeface="LM Sans 8"/>
                <a:cs typeface="LM Sans 8"/>
              </a:rPr>
              <a:t> </a:t>
            </a:r>
            <a:r>
              <a:rPr sz="975" baseline="8547" dirty="0">
                <a:latin typeface="LM Roman 12"/>
                <a:cs typeface="LM Roman 12"/>
              </a:rPr>
              <a:t>(</a:t>
            </a:r>
            <a:r>
              <a:rPr sz="975" baseline="8547" dirty="0">
                <a:latin typeface="LM Sans 12"/>
                <a:cs typeface="LM Sans 12"/>
              </a:rPr>
              <a:t>mV</a:t>
            </a:r>
            <a:r>
              <a:rPr sz="975" baseline="8547" dirty="0">
                <a:latin typeface="LM Roman 12"/>
                <a:cs typeface="LM Roman 12"/>
              </a:rPr>
              <a:t>)</a:t>
            </a:r>
            <a:endParaRPr sz="975" baseline="8547">
              <a:latin typeface="LM Roman 12"/>
              <a:cs typeface="LM Roman 12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788948" y="1743612"/>
            <a:ext cx="115570" cy="244475"/>
          </a:xfrm>
          <a:prstGeom prst="rect">
            <a:avLst/>
          </a:prstGeom>
        </p:spPr>
        <p:txBody>
          <a:bodyPr vert="vert270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975" spc="15" baseline="8547" dirty="0">
                <a:latin typeface="LM Sans 12"/>
                <a:cs typeface="LM Sans 12"/>
              </a:rPr>
              <a:t>V</a:t>
            </a:r>
            <a:r>
              <a:rPr sz="400" spc="10" dirty="0">
                <a:latin typeface="LM Sans 8"/>
                <a:cs typeface="LM Sans 8"/>
              </a:rPr>
              <a:t>o</a:t>
            </a:r>
            <a:r>
              <a:rPr sz="400" spc="-60" dirty="0">
                <a:latin typeface="LM Sans 8"/>
                <a:cs typeface="LM Sans 8"/>
              </a:rPr>
              <a:t> </a:t>
            </a:r>
            <a:r>
              <a:rPr sz="975" baseline="8547" dirty="0">
                <a:latin typeface="LM Roman 12"/>
                <a:cs typeface="LM Roman 12"/>
              </a:rPr>
              <a:t>(</a:t>
            </a:r>
            <a:r>
              <a:rPr sz="975" baseline="8547" dirty="0">
                <a:latin typeface="LM Sans 12"/>
                <a:cs typeface="LM Sans 12"/>
              </a:rPr>
              <a:t>V</a:t>
            </a:r>
            <a:r>
              <a:rPr sz="975" baseline="8547" dirty="0">
                <a:latin typeface="LM Roman 12"/>
                <a:cs typeface="LM Roman 12"/>
              </a:rPr>
              <a:t>)</a:t>
            </a:r>
            <a:endParaRPr sz="975" baseline="8547">
              <a:latin typeface="LM Roman 12"/>
              <a:cs typeface="LM Roman 12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3021075" y="1744450"/>
            <a:ext cx="115570" cy="243840"/>
          </a:xfrm>
          <a:prstGeom prst="rect">
            <a:avLst/>
          </a:prstGeom>
        </p:spPr>
        <p:txBody>
          <a:bodyPr vert="vert270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975" spc="15" baseline="8547" dirty="0">
                <a:latin typeface="LM Sans 12"/>
                <a:cs typeface="LM Sans 12"/>
              </a:rPr>
              <a:t>V</a:t>
            </a:r>
            <a:r>
              <a:rPr sz="400" spc="10" dirty="0">
                <a:latin typeface="LM Sans 8"/>
                <a:cs typeface="LM Sans 8"/>
              </a:rPr>
              <a:t>o</a:t>
            </a:r>
            <a:r>
              <a:rPr sz="400" spc="-60" dirty="0">
                <a:latin typeface="LM Sans 8"/>
                <a:cs typeface="LM Sans 8"/>
              </a:rPr>
              <a:t> </a:t>
            </a:r>
            <a:r>
              <a:rPr sz="975" baseline="8547" dirty="0">
                <a:latin typeface="LM Roman 12"/>
                <a:cs typeface="LM Roman 12"/>
              </a:rPr>
              <a:t>(</a:t>
            </a:r>
            <a:r>
              <a:rPr sz="975" baseline="8547" dirty="0">
                <a:latin typeface="LM Sans 12"/>
                <a:cs typeface="LM Sans 12"/>
              </a:rPr>
              <a:t>V</a:t>
            </a:r>
            <a:r>
              <a:rPr sz="975" baseline="8547" dirty="0">
                <a:latin typeface="LM Roman 12"/>
                <a:cs typeface="LM Roman 12"/>
              </a:rPr>
              <a:t>)</a:t>
            </a:r>
            <a:endParaRPr sz="975" baseline="8547">
              <a:latin typeface="LM Roman 12"/>
              <a:cs typeface="LM Roman 12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432511" y="2558618"/>
            <a:ext cx="3750310" cy="48768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80340" indent="-117475">
              <a:lnSpc>
                <a:spcPct val="100000"/>
              </a:lnSpc>
              <a:spcBef>
                <a:spcPts val="484"/>
              </a:spcBef>
              <a:buFont typeface="LM Mono 8"/>
              <a:buChar char="*"/>
              <a:tabLst>
                <a:tab pos="180975" algn="l"/>
              </a:tabLst>
            </a:pP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The output voltage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V</a:t>
            </a:r>
            <a:r>
              <a:rPr sz="900" i="1" spc="-7" baseline="-9259" dirty="0">
                <a:solidFill>
                  <a:srgbClr val="111187"/>
                </a:solidFill>
                <a:latin typeface="LM Sans 8"/>
                <a:cs typeface="LM Sans 8"/>
              </a:rPr>
              <a:t>o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is limited to </a:t>
            </a:r>
            <a:r>
              <a:rPr sz="800" i="1" spc="5" dirty="0">
                <a:solidFill>
                  <a:srgbClr val="111187"/>
                </a:solidFill>
                <a:latin typeface="DejaVu Sans"/>
                <a:cs typeface="DejaVu Sans"/>
              </a:rPr>
              <a:t>±</a:t>
            </a:r>
            <a:r>
              <a:rPr sz="800" i="1" spc="5" dirty="0">
                <a:solidFill>
                  <a:srgbClr val="111187"/>
                </a:solidFill>
                <a:latin typeface="LM Sans 8"/>
                <a:cs typeface="LM Sans 8"/>
              </a:rPr>
              <a:t>V</a:t>
            </a:r>
            <a:r>
              <a:rPr sz="900" spc="7" baseline="-9259" dirty="0">
                <a:solidFill>
                  <a:srgbClr val="111187"/>
                </a:solidFill>
                <a:latin typeface="LM Sans 8"/>
                <a:cs typeface="LM Sans 8"/>
              </a:rPr>
              <a:t>sat</a:t>
            </a:r>
            <a:r>
              <a:rPr sz="800" spc="5" dirty="0">
                <a:solidFill>
                  <a:srgbClr val="111187"/>
                </a:solidFill>
                <a:latin typeface="LM Sans 8"/>
                <a:cs typeface="LM Sans 8"/>
              </a:rPr>
              <a:t>,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where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V</a:t>
            </a:r>
            <a:r>
              <a:rPr sz="900" spc="-7" baseline="-9259" dirty="0">
                <a:solidFill>
                  <a:srgbClr val="111187"/>
                </a:solidFill>
                <a:latin typeface="LM Sans 8"/>
                <a:cs typeface="LM Sans 8"/>
              </a:rPr>
              <a:t>sat </a:t>
            </a:r>
            <a:r>
              <a:rPr sz="800" i="1" spc="-15" dirty="0">
                <a:solidFill>
                  <a:srgbClr val="111187"/>
                </a:solidFill>
                <a:latin typeface="DejaVu Sans"/>
                <a:cs typeface="DejaVu Sans"/>
              </a:rPr>
              <a:t>∼ </a:t>
            </a:r>
            <a:r>
              <a:rPr sz="800" spc="-20" dirty="0">
                <a:solidFill>
                  <a:srgbClr val="111187"/>
                </a:solidFill>
                <a:latin typeface="LM Sans 8"/>
                <a:cs typeface="LM Sans 8"/>
              </a:rPr>
              <a:t>1</a:t>
            </a:r>
            <a:r>
              <a:rPr sz="800" i="1" spc="-20" dirty="0">
                <a:solidFill>
                  <a:srgbClr val="111187"/>
                </a:solidFill>
                <a:latin typeface="Verdana"/>
                <a:cs typeface="Verdana"/>
              </a:rPr>
              <a:t>.</a:t>
            </a:r>
            <a:r>
              <a:rPr sz="800" spc="-20" dirty="0">
                <a:solidFill>
                  <a:srgbClr val="111187"/>
                </a:solidFill>
                <a:latin typeface="LM Sans 8"/>
                <a:cs typeface="LM Sans 8"/>
              </a:rPr>
              <a:t>5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V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less than </a:t>
            </a:r>
            <a:r>
              <a:rPr sz="800" i="1" spc="-5" dirty="0">
                <a:solidFill>
                  <a:srgbClr val="111187"/>
                </a:solidFill>
                <a:latin typeface="LM Sans 8"/>
                <a:cs typeface="LM Sans 8"/>
              </a:rPr>
              <a:t>V</a:t>
            </a:r>
            <a:r>
              <a:rPr sz="900" i="1" spc="-7" baseline="-13888" dirty="0">
                <a:solidFill>
                  <a:srgbClr val="111187"/>
                </a:solidFill>
                <a:latin typeface="LM Sans 8"/>
                <a:cs typeface="LM Sans 8"/>
              </a:rPr>
              <a:t>CC</a:t>
            </a:r>
            <a:r>
              <a:rPr sz="900" i="1" spc="-30" baseline="-13888" dirty="0">
                <a:solidFill>
                  <a:srgbClr val="111187"/>
                </a:solidFill>
                <a:latin typeface="LM Sans 8"/>
                <a:cs typeface="LM Sans 8"/>
              </a:rPr>
              <a:t> </a:t>
            </a:r>
            <a:r>
              <a:rPr sz="800" spc="-5" dirty="0">
                <a:solidFill>
                  <a:srgbClr val="111187"/>
                </a:solidFill>
                <a:latin typeface="LM Sans 8"/>
                <a:cs typeface="LM Sans 8"/>
              </a:rPr>
              <a:t>.</a:t>
            </a:r>
            <a:endParaRPr sz="800">
              <a:latin typeface="LM Sans 8"/>
              <a:cs typeface="LM Sans 8"/>
            </a:endParaRPr>
          </a:p>
          <a:p>
            <a:pPr marL="180340" indent="-117475">
              <a:lnSpc>
                <a:spcPts val="955"/>
              </a:lnSpc>
              <a:spcBef>
                <a:spcPts val="385"/>
              </a:spcBef>
              <a:buClr>
                <a:srgbClr val="111187"/>
              </a:buClr>
              <a:buFont typeface="LM Mono 8"/>
              <a:buChar char="*"/>
              <a:tabLst>
                <a:tab pos="180975" algn="l"/>
              </a:tabLst>
            </a:pPr>
            <a:r>
              <a:rPr sz="800" spc="-20" dirty="0">
                <a:solidFill>
                  <a:srgbClr val="2154BB"/>
                </a:solidFill>
                <a:latin typeface="LM Sans 8"/>
                <a:cs typeface="LM Sans 8"/>
              </a:rPr>
              <a:t>For </a:t>
            </a:r>
            <a:r>
              <a:rPr sz="800" i="1" spc="-5" dirty="0">
                <a:solidFill>
                  <a:srgbClr val="2154BB"/>
                </a:solidFill>
                <a:latin typeface="DejaVu Sans"/>
                <a:cs typeface="DejaVu Sans"/>
              </a:rPr>
              <a:t>−</a:t>
            </a:r>
            <a:r>
              <a:rPr sz="800" i="1" spc="-5" dirty="0">
                <a:solidFill>
                  <a:srgbClr val="2154BB"/>
                </a:solidFill>
                <a:latin typeface="LM Sans 8"/>
                <a:cs typeface="LM Sans 8"/>
              </a:rPr>
              <a:t>V</a:t>
            </a:r>
            <a:r>
              <a:rPr sz="900" spc="-7" baseline="-9259" dirty="0">
                <a:solidFill>
                  <a:srgbClr val="2154BB"/>
                </a:solidFill>
                <a:latin typeface="LM Sans 8"/>
                <a:cs typeface="LM Sans 8"/>
              </a:rPr>
              <a:t>sat </a:t>
            </a:r>
            <a:r>
              <a:rPr sz="800" i="1" dirty="0">
                <a:solidFill>
                  <a:srgbClr val="2154BB"/>
                </a:solidFill>
                <a:latin typeface="Verdana"/>
                <a:cs typeface="Verdana"/>
              </a:rPr>
              <a:t>&lt; </a:t>
            </a:r>
            <a:r>
              <a:rPr sz="800" i="1" spc="-5" dirty="0">
                <a:solidFill>
                  <a:srgbClr val="2154BB"/>
                </a:solidFill>
                <a:latin typeface="LM Sans 8"/>
                <a:cs typeface="LM Sans 8"/>
              </a:rPr>
              <a:t>V</a:t>
            </a:r>
            <a:r>
              <a:rPr sz="900" i="1" spc="-7" baseline="-9259" dirty="0">
                <a:solidFill>
                  <a:srgbClr val="2154BB"/>
                </a:solidFill>
                <a:latin typeface="LM Sans 8"/>
                <a:cs typeface="LM Sans 8"/>
              </a:rPr>
              <a:t>o </a:t>
            </a:r>
            <a:r>
              <a:rPr sz="800" i="1" dirty="0">
                <a:solidFill>
                  <a:srgbClr val="2154BB"/>
                </a:solidFill>
                <a:latin typeface="Verdana"/>
                <a:cs typeface="Verdana"/>
              </a:rPr>
              <a:t>&lt; </a:t>
            </a:r>
            <a:r>
              <a:rPr sz="800" i="1" spc="5" dirty="0">
                <a:solidFill>
                  <a:srgbClr val="2154BB"/>
                </a:solidFill>
                <a:latin typeface="LM Sans 8"/>
                <a:cs typeface="LM Sans 8"/>
              </a:rPr>
              <a:t>V</a:t>
            </a:r>
            <a:r>
              <a:rPr sz="900" spc="7" baseline="-9259" dirty="0">
                <a:solidFill>
                  <a:srgbClr val="2154BB"/>
                </a:solidFill>
                <a:latin typeface="LM Sans 8"/>
                <a:cs typeface="LM Sans 8"/>
              </a:rPr>
              <a:t>sat</a:t>
            </a:r>
            <a:r>
              <a:rPr sz="800" spc="5" dirty="0">
                <a:solidFill>
                  <a:srgbClr val="2154BB"/>
                </a:solidFill>
                <a:latin typeface="LM Sans 8"/>
                <a:cs typeface="LM Sans 8"/>
              </a:rPr>
              <a:t>, </a:t>
            </a:r>
            <a:r>
              <a:rPr sz="800" i="1" spc="-5" dirty="0">
                <a:solidFill>
                  <a:srgbClr val="2154BB"/>
                </a:solidFill>
                <a:latin typeface="LM Sans 8"/>
                <a:cs typeface="LM Sans 8"/>
              </a:rPr>
              <a:t>V</a:t>
            </a:r>
            <a:r>
              <a:rPr sz="900" i="1" spc="-7" baseline="-13888" dirty="0">
                <a:solidFill>
                  <a:srgbClr val="2154BB"/>
                </a:solidFill>
                <a:latin typeface="LM Sans 8"/>
                <a:cs typeface="LM Sans 8"/>
              </a:rPr>
              <a:t>i </a:t>
            </a:r>
            <a:r>
              <a:rPr sz="800" spc="-5" dirty="0">
                <a:solidFill>
                  <a:srgbClr val="2154BB"/>
                </a:solidFill>
                <a:latin typeface="LM Sans 8"/>
                <a:cs typeface="LM Sans 8"/>
              </a:rPr>
              <a:t>= </a:t>
            </a:r>
            <a:r>
              <a:rPr sz="800" i="1" spc="-5" dirty="0">
                <a:solidFill>
                  <a:srgbClr val="2154BB"/>
                </a:solidFill>
                <a:latin typeface="LM Sans 8"/>
                <a:cs typeface="LM Sans 8"/>
              </a:rPr>
              <a:t>V</a:t>
            </a:r>
            <a:r>
              <a:rPr sz="900" spc="-7" baseline="-9259" dirty="0">
                <a:solidFill>
                  <a:srgbClr val="2154BB"/>
                </a:solidFill>
                <a:latin typeface="LM Sans 8"/>
                <a:cs typeface="LM Sans 8"/>
              </a:rPr>
              <a:t>+ </a:t>
            </a:r>
            <a:r>
              <a:rPr sz="800" i="1" spc="-15" dirty="0">
                <a:solidFill>
                  <a:srgbClr val="2154BB"/>
                </a:solidFill>
                <a:latin typeface="DejaVu Sans"/>
                <a:cs typeface="DejaVu Sans"/>
              </a:rPr>
              <a:t>− </a:t>
            </a:r>
            <a:r>
              <a:rPr sz="800" i="1" spc="125" dirty="0">
                <a:solidFill>
                  <a:srgbClr val="2154BB"/>
                </a:solidFill>
                <a:latin typeface="LM Sans 8"/>
                <a:cs typeface="LM Sans 8"/>
              </a:rPr>
              <a:t>V</a:t>
            </a:r>
            <a:r>
              <a:rPr sz="900" i="1" spc="187" baseline="-9259" dirty="0">
                <a:solidFill>
                  <a:srgbClr val="2154BB"/>
                </a:solidFill>
                <a:latin typeface="Trebuchet MS"/>
                <a:cs typeface="Trebuchet MS"/>
              </a:rPr>
              <a:t>− </a:t>
            </a:r>
            <a:r>
              <a:rPr sz="800" spc="-5" dirty="0">
                <a:solidFill>
                  <a:srgbClr val="2154BB"/>
                </a:solidFill>
                <a:latin typeface="LM Sans 8"/>
                <a:cs typeface="LM Sans 8"/>
              </a:rPr>
              <a:t>= </a:t>
            </a:r>
            <a:r>
              <a:rPr sz="800" i="1" spc="-5" dirty="0">
                <a:solidFill>
                  <a:srgbClr val="2154BB"/>
                </a:solidFill>
                <a:latin typeface="LM Sans 8"/>
                <a:cs typeface="LM Sans 8"/>
              </a:rPr>
              <a:t>V</a:t>
            </a:r>
            <a:r>
              <a:rPr sz="900" i="1" spc="-7" baseline="-9259" dirty="0">
                <a:solidFill>
                  <a:srgbClr val="2154BB"/>
                </a:solidFill>
                <a:latin typeface="LM Sans 8"/>
                <a:cs typeface="LM Sans 8"/>
              </a:rPr>
              <a:t>o </a:t>
            </a:r>
            <a:r>
              <a:rPr sz="800" i="1" spc="15" dirty="0">
                <a:solidFill>
                  <a:srgbClr val="2154BB"/>
                </a:solidFill>
                <a:latin typeface="Verdana"/>
                <a:cs typeface="Verdana"/>
              </a:rPr>
              <a:t>/</a:t>
            </a:r>
            <a:r>
              <a:rPr sz="800" i="1" spc="15" dirty="0">
                <a:solidFill>
                  <a:srgbClr val="2154BB"/>
                </a:solidFill>
                <a:latin typeface="LM Sans 8"/>
                <a:cs typeface="LM Sans 8"/>
              </a:rPr>
              <a:t>A</a:t>
            </a:r>
            <a:r>
              <a:rPr sz="900" i="1" spc="22" baseline="-13888" dirty="0">
                <a:solidFill>
                  <a:srgbClr val="2154BB"/>
                </a:solidFill>
                <a:latin typeface="LM Sans 8"/>
                <a:cs typeface="LM Sans 8"/>
              </a:rPr>
              <a:t>V </a:t>
            </a:r>
            <a:r>
              <a:rPr sz="800" spc="-5" dirty="0">
                <a:solidFill>
                  <a:srgbClr val="2154BB"/>
                </a:solidFill>
                <a:latin typeface="LM Sans 8"/>
                <a:cs typeface="LM Sans 8"/>
              </a:rPr>
              <a:t>, which is very</a:t>
            </a:r>
            <a:r>
              <a:rPr sz="800" spc="-90" dirty="0">
                <a:solidFill>
                  <a:srgbClr val="2154BB"/>
                </a:solidFill>
                <a:latin typeface="LM Sans 8"/>
                <a:cs typeface="LM Sans 8"/>
              </a:rPr>
              <a:t> </a:t>
            </a:r>
            <a:r>
              <a:rPr sz="800" spc="-5" dirty="0">
                <a:solidFill>
                  <a:srgbClr val="2154BB"/>
                </a:solidFill>
                <a:latin typeface="LM Sans 8"/>
                <a:cs typeface="LM Sans 8"/>
              </a:rPr>
              <a:t>small</a:t>
            </a:r>
            <a:endParaRPr sz="800">
              <a:latin typeface="LM Sans 8"/>
              <a:cs typeface="LM Sans 8"/>
            </a:endParaRPr>
          </a:p>
          <a:p>
            <a:pPr marL="180340">
              <a:lnSpc>
                <a:spcPts val="955"/>
              </a:lnSpc>
            </a:pPr>
            <a:r>
              <a:rPr sz="800" i="1" spc="175" dirty="0">
                <a:solidFill>
                  <a:srgbClr val="2154BB"/>
                </a:solidFill>
                <a:latin typeface="DejaVu Sans"/>
                <a:cs typeface="DejaVu Sans"/>
              </a:rPr>
              <a:t>→ </a:t>
            </a:r>
            <a:r>
              <a:rPr sz="800" i="1" spc="-5" dirty="0">
                <a:solidFill>
                  <a:srgbClr val="2154BB"/>
                </a:solidFill>
                <a:latin typeface="LM Sans 8"/>
                <a:cs typeface="LM Sans 8"/>
              </a:rPr>
              <a:t>V</a:t>
            </a:r>
            <a:r>
              <a:rPr sz="900" spc="-7" baseline="-9259" dirty="0">
                <a:solidFill>
                  <a:srgbClr val="2154BB"/>
                </a:solidFill>
                <a:latin typeface="LM Sans 8"/>
                <a:cs typeface="LM Sans 8"/>
              </a:rPr>
              <a:t>+ </a:t>
            </a:r>
            <a:r>
              <a:rPr sz="800" spc="-5" dirty="0">
                <a:solidFill>
                  <a:srgbClr val="2154BB"/>
                </a:solidFill>
                <a:latin typeface="LM Sans 8"/>
                <a:cs typeface="LM Sans 8"/>
              </a:rPr>
              <a:t>and </a:t>
            </a:r>
            <a:r>
              <a:rPr sz="800" i="1" spc="125" dirty="0">
                <a:solidFill>
                  <a:srgbClr val="2154BB"/>
                </a:solidFill>
                <a:latin typeface="LM Sans 8"/>
                <a:cs typeface="LM Sans 8"/>
              </a:rPr>
              <a:t>V</a:t>
            </a:r>
            <a:r>
              <a:rPr sz="900" i="1" spc="187" baseline="-9259" dirty="0">
                <a:solidFill>
                  <a:srgbClr val="2154BB"/>
                </a:solidFill>
                <a:latin typeface="Trebuchet MS"/>
                <a:cs typeface="Trebuchet MS"/>
              </a:rPr>
              <a:t>− </a:t>
            </a:r>
            <a:r>
              <a:rPr sz="800" spc="-10" dirty="0">
                <a:solidFill>
                  <a:srgbClr val="2154BB"/>
                </a:solidFill>
                <a:latin typeface="LM Sans 8"/>
                <a:cs typeface="LM Sans 8"/>
              </a:rPr>
              <a:t>are </a:t>
            </a:r>
            <a:r>
              <a:rPr sz="800" i="1" spc="-5" dirty="0">
                <a:solidFill>
                  <a:srgbClr val="2154BB"/>
                </a:solidFill>
                <a:latin typeface="LM Sans 8"/>
                <a:cs typeface="LM Sans 8"/>
              </a:rPr>
              <a:t>virtually </a:t>
            </a:r>
            <a:r>
              <a:rPr sz="800" spc="-5" dirty="0">
                <a:solidFill>
                  <a:srgbClr val="2154BB"/>
                </a:solidFill>
                <a:latin typeface="LM Sans 8"/>
                <a:cs typeface="LM Sans 8"/>
              </a:rPr>
              <a:t>the same.</a:t>
            </a:r>
            <a:endParaRPr sz="800">
              <a:latin typeface="LM Sans 8"/>
              <a:cs typeface="LM Sans 8"/>
            </a:endParaRPr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2440</Words>
  <Application>Microsoft Office PowerPoint</Application>
  <PresentationFormat>Custom</PresentationFormat>
  <Paragraphs>433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4" baseType="lpstr">
      <vt:lpstr>Arial</vt:lpstr>
      <vt:lpstr>Calibri</vt:lpstr>
      <vt:lpstr>Cambria Math</vt:lpstr>
      <vt:lpstr>DejaVu Sans</vt:lpstr>
      <vt:lpstr>Garamond</vt:lpstr>
      <vt:lpstr>LM Mono 10</vt:lpstr>
      <vt:lpstr>LM Mono 8</vt:lpstr>
      <vt:lpstr>LM Roman 12</vt:lpstr>
      <vt:lpstr>LM Sans 10</vt:lpstr>
      <vt:lpstr>LM Sans 12</vt:lpstr>
      <vt:lpstr>LM Sans 8</vt:lpstr>
      <vt:lpstr>LM Sans 9</vt:lpstr>
      <vt:lpstr>Times New Roman</vt:lpstr>
      <vt:lpstr>Trebuchet MS</vt:lpstr>
      <vt:lpstr>Tw Cen MT</vt:lpstr>
      <vt:lpstr>Verdana</vt:lpstr>
      <vt:lpstr>Wingdings</vt:lpstr>
      <vt:lpstr>Office Theme</vt:lpstr>
      <vt:lpstr>Operational Amp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Op-Amp 741</vt:lpstr>
      <vt:lpstr>Op-amp: equivalent circuit</vt:lpstr>
      <vt:lpstr>Op-Amp: equivalent circuit</vt:lpstr>
      <vt:lpstr>Op-amp circuits</vt:lpstr>
      <vt:lpstr>Op-amp circuits (linear region)</vt:lpstr>
      <vt:lpstr>Op-amp circuits (linear region)</vt:lpstr>
      <vt:lpstr>PowerPoint Presentation</vt:lpstr>
      <vt:lpstr>Op-amp circuits (linear region)</vt:lpstr>
      <vt:lpstr>Op-amp circuits (linear region)</vt:lpstr>
      <vt:lpstr>Op-amp circuits (linear region)</vt:lpstr>
      <vt:lpstr>Op-amp circuits (linear region)</vt:lpstr>
      <vt:lpstr>Op-amp circuits: inverting amplifier</vt:lpstr>
      <vt:lpstr>Op-amp circuits: inverting amplifier</vt:lpstr>
      <vt:lpstr>Op-amp circuits: inverting amplifier</vt:lpstr>
      <vt:lpstr>Op-amp circuits: inverting amplifier</vt:lpstr>
      <vt:lpstr>Op-amp circuits (linear region)</vt:lpstr>
      <vt:lpstr>Inverting or non-inverting?</vt:lpstr>
      <vt:lpstr>Inverting and non-inverting amplifiers: summary</vt:lpstr>
      <vt:lpstr>PowerPoint Presentation</vt:lpstr>
      <vt:lpstr>Non-inverting amplifier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Op-amps: introduction</dc:title>
  <dc:creator>herwin</dc:creator>
  <cp:lastModifiedBy>herwin suprijono</cp:lastModifiedBy>
  <cp:revision>29</cp:revision>
  <dcterms:created xsi:type="dcterms:W3CDTF">2020-03-25T03:57:45Z</dcterms:created>
  <dcterms:modified xsi:type="dcterms:W3CDTF">2020-03-25T11:26:54Z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2016-09-23T00:00:00Z</vt:filetime>
  </property>
  <property fmtid="{D5CDD505-2E9C-101B-9397-08002B2CF9AE}" pid="3" name="Creator">
    <vt:lpwstr>LaTeX with Beamer class version 3.24</vt:lpwstr>
  </property>
  <property fmtid="{D5CDD505-2E9C-101B-9397-08002B2CF9AE}" pid="4" name="LastSaved">
    <vt:filetime>2020-03-25T00:00:00Z</vt:filetime>
  </property>
</Properties>
</file>