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2" r:id="rId5"/>
    <p:sldId id="263" r:id="rId6"/>
    <p:sldId id="260" r:id="rId7"/>
    <p:sldId id="258" r:id="rId8"/>
    <p:sldId id="264" r:id="rId9"/>
    <p:sldId id="261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E1D"/>
    <a:srgbClr val="D68B1C"/>
    <a:srgbClr val="609600"/>
    <a:srgbClr val="6CA800"/>
    <a:srgbClr val="EE7D00"/>
    <a:srgbClr val="253600"/>
    <a:srgbClr val="552579"/>
    <a:srgbClr val="2597FF"/>
    <a:srgbClr val="D09622"/>
    <a:srgbClr val="CC99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1670" y="3581705"/>
            <a:ext cx="8093365" cy="1527050"/>
          </a:xfrm>
          <a:effectLst/>
        </p:spPr>
        <p:txBody>
          <a:bodyPr>
            <a:normAutofit/>
          </a:bodyPr>
          <a:lstStyle>
            <a:lvl1pPr algn="r">
              <a:defRPr sz="3600"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1670" y="5108754"/>
            <a:ext cx="8093365" cy="1068935"/>
          </a:xfr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</a:t>
            </a:r>
          </a:p>
          <a:p>
            <a:r>
              <a:rPr lang="en-US" dirty="0" smtClean="0"/>
              <a:t>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03/17/2016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03/17/2016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03/17/2016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03/17/2016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291130"/>
            <a:ext cx="8229600" cy="61082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901950"/>
            <a:ext cx="8229600" cy="4123035"/>
          </a:xfr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03/17/2016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3311" y="374900"/>
            <a:ext cx="6719018" cy="86883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3312" y="1138425"/>
            <a:ext cx="6719018" cy="5039265"/>
          </a:xfr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03/17/2016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03/17/2016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3014"/>
            <a:ext cx="8229600" cy="58462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03/17/2016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443835"/>
            <a:ext cx="8229600" cy="53218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5" y="2054654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2684517"/>
            <a:ext cx="4040188" cy="3035058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2054654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2684517"/>
            <a:ext cx="4041775" cy="3035058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03/17/2016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03/17/2016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03/17/2016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03/17/2016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03/17/2016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14744" y="0"/>
            <a:ext cx="5429256" cy="2143116"/>
          </a:xfrm>
        </p:spPr>
        <p:txBody>
          <a:bodyPr>
            <a:normAutofit/>
          </a:bodyPr>
          <a:lstStyle/>
          <a:p>
            <a:pPr algn="ctr"/>
            <a:r>
              <a:rPr lang="en-US" sz="8800" b="1" dirty="0" smtClean="0">
                <a:latin typeface="Berlin Sans FB Demi" pitchFamily="34" charset="0"/>
              </a:rPr>
              <a:t>What</a:t>
            </a:r>
            <a:r>
              <a:rPr lang="en-US" sz="8800" dirty="0" smtClean="0">
                <a:latin typeface="Berlin Sans FB Demi" pitchFamily="34" charset="0"/>
              </a:rPr>
              <a:t>  </a:t>
            </a:r>
            <a:br>
              <a:rPr lang="en-US" sz="8800" dirty="0" smtClean="0">
                <a:latin typeface="Berlin Sans FB Demi" pitchFamily="34" charset="0"/>
              </a:rPr>
            </a:br>
            <a:r>
              <a:rPr lang="en-US" sz="4000" dirty="0" smtClean="0">
                <a:latin typeface="Bodoni MT Black" pitchFamily="18" charset="0"/>
              </a:rPr>
              <a:t>Am I Offering</a:t>
            </a:r>
            <a:endParaRPr lang="en-US" sz="4000" dirty="0">
              <a:latin typeface="Bodoni MT Black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14810" y="5108755"/>
            <a:ext cx="4714908" cy="1068935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Start Up Business</a:t>
            </a:r>
          </a:p>
          <a:p>
            <a:r>
              <a:rPr lang="en-US" dirty="0" err="1" smtClean="0"/>
              <a:t>Zahrotul</a:t>
            </a:r>
            <a:r>
              <a:rPr lang="en-US" dirty="0" smtClean="0"/>
              <a:t> </a:t>
            </a:r>
            <a:r>
              <a:rPr lang="en-US" dirty="0" err="1" smtClean="0"/>
              <a:t>Umami</a:t>
            </a:r>
            <a:r>
              <a:rPr lang="en-US" dirty="0" smtClean="0"/>
              <a:t>, </a:t>
            </a:r>
            <a:r>
              <a:rPr lang="en-US" dirty="0" err="1" smtClean="0"/>
              <a:t>M.I.Kom</a:t>
            </a:r>
            <a:endParaRPr lang="en-US" dirty="0" smtClean="0"/>
          </a:p>
          <a:p>
            <a:r>
              <a:rPr lang="en-US" dirty="0" smtClean="0"/>
              <a:t>UDINUS - Semarang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3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142976" y="2967335"/>
            <a:ext cx="6429420" cy="1446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sz="88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</a:rPr>
              <a:t>PEMASARAN</a:t>
            </a:r>
            <a:endParaRPr lang="en-US" sz="88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E:\cloud\drive\pptfppt\2982-chalkboard\text-chalk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lum bright="-6000" contrast="-5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1546"/>
            <a:ext cx="9144000" cy="5786454"/>
          </a:xfrm>
          <a:prstGeom prst="rect">
            <a:avLst/>
          </a:prstGeom>
          <a:noFill/>
          <a:ln>
            <a:noFill/>
            <a:prstDash val="sysDot"/>
          </a:ln>
          <a:scene3d>
            <a:camera prst="orthographicFront"/>
            <a:lightRig rig="threePt" dir="t"/>
          </a:scene3d>
          <a:sp3d extrusionH="76200" contourW="12700">
            <a:extrusionClr>
              <a:srgbClr val="C00000"/>
            </a:extrusionClr>
            <a:contourClr>
              <a:srgbClr val="FF0000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000108"/>
            <a:ext cx="4572032" cy="1285884"/>
          </a:xfrm>
        </p:spPr>
        <p:txBody>
          <a:bodyPr>
            <a:normAutofit/>
          </a:bodyPr>
          <a:lstStyle/>
          <a:p>
            <a:r>
              <a:rPr lang="en-US" sz="4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Definisi</a:t>
            </a:r>
            <a:endParaRPr lang="en-US" sz="4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034" y="2214554"/>
            <a:ext cx="878561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Pemasaran</a:t>
            </a:r>
            <a:r>
              <a:rPr lang="en-US" sz="2400" dirty="0" smtClean="0"/>
              <a:t> </a:t>
            </a:r>
            <a:r>
              <a:rPr lang="en-US" sz="2400" dirty="0" err="1" smtClean="0"/>
              <a:t>menurut</a:t>
            </a:r>
            <a:r>
              <a:rPr lang="en-US" sz="2400" dirty="0" smtClean="0"/>
              <a:t> American Marketing </a:t>
            </a:r>
            <a:r>
              <a:rPr lang="en-US" sz="2400" dirty="0" err="1" smtClean="0"/>
              <a:t>Asociation</a:t>
            </a:r>
            <a:r>
              <a:rPr lang="en-US" sz="2400" dirty="0" smtClean="0"/>
              <a:t> :</a:t>
            </a:r>
          </a:p>
          <a:p>
            <a:endParaRPr lang="en-US" sz="2400" dirty="0" smtClean="0"/>
          </a:p>
          <a:p>
            <a:pPr lvl="1" algn="just"/>
            <a:r>
              <a:rPr lang="en-US" sz="2400" dirty="0" err="1" smtClean="0"/>
              <a:t>Fungsi</a:t>
            </a:r>
            <a:r>
              <a:rPr lang="en-US" sz="2400" dirty="0" smtClean="0"/>
              <a:t> </a:t>
            </a:r>
            <a:r>
              <a:rPr lang="en-US" sz="2400" dirty="0" err="1" smtClean="0"/>
              <a:t>organisasi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seperangkat</a:t>
            </a:r>
            <a:r>
              <a:rPr lang="en-US" sz="2400" dirty="0" smtClean="0"/>
              <a:t> </a:t>
            </a:r>
            <a:r>
              <a:rPr lang="en-US" sz="2400" dirty="0" err="1" smtClean="0"/>
              <a:t>proses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menciptakan</a:t>
            </a:r>
            <a:r>
              <a:rPr lang="en-US" sz="2400" dirty="0" smtClean="0"/>
              <a:t>, </a:t>
            </a:r>
          </a:p>
          <a:p>
            <a:pPr lvl="1" algn="just"/>
            <a:r>
              <a:rPr lang="en-US" sz="2400" dirty="0" err="1" smtClean="0"/>
              <a:t>mengkomunikasikan</a:t>
            </a:r>
            <a:r>
              <a:rPr lang="en-US" sz="2400" dirty="0" smtClean="0"/>
              <a:t>,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menyampaikan</a:t>
            </a:r>
            <a:r>
              <a:rPr lang="en-US" sz="2400" dirty="0" smtClean="0"/>
              <a:t> </a:t>
            </a:r>
            <a:r>
              <a:rPr lang="en-US" sz="2400" dirty="0" err="1" smtClean="0"/>
              <a:t>nilai</a:t>
            </a:r>
            <a:r>
              <a:rPr lang="en-US" sz="2400" dirty="0" smtClean="0"/>
              <a:t> </a:t>
            </a:r>
            <a:r>
              <a:rPr lang="en-US" sz="2400" dirty="0" err="1" smtClean="0"/>
              <a:t>kepada</a:t>
            </a:r>
            <a:r>
              <a:rPr lang="en-US" sz="2400" dirty="0" smtClean="0"/>
              <a:t> </a:t>
            </a:r>
            <a:r>
              <a:rPr lang="en-US" sz="2400" dirty="0" err="1" smtClean="0"/>
              <a:t>konsumen</a:t>
            </a:r>
            <a:r>
              <a:rPr lang="en-US" sz="2400" dirty="0" smtClean="0"/>
              <a:t> </a:t>
            </a:r>
          </a:p>
          <a:p>
            <a:pPr lvl="1" algn="just"/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mengatur</a:t>
            </a:r>
            <a:r>
              <a:rPr lang="en-US" sz="2400" dirty="0" smtClean="0"/>
              <a:t> </a:t>
            </a:r>
            <a:r>
              <a:rPr lang="en-US" sz="2400" dirty="0" err="1" smtClean="0"/>
              <a:t>hubungan</a:t>
            </a:r>
            <a:r>
              <a:rPr lang="en-US" sz="2400" dirty="0" smtClean="0"/>
              <a:t> </a:t>
            </a:r>
            <a:r>
              <a:rPr lang="en-US" sz="2400" dirty="0" err="1" smtClean="0"/>
              <a:t>konsumen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jalan</a:t>
            </a:r>
            <a:r>
              <a:rPr lang="en-US" sz="2400" dirty="0" smtClean="0"/>
              <a:t> yang </a:t>
            </a:r>
          </a:p>
          <a:p>
            <a:pPr lvl="1" algn="just"/>
            <a:r>
              <a:rPr lang="en-US" sz="2400" dirty="0" err="1" smtClean="0"/>
              <a:t>Menguntungkan</a:t>
            </a:r>
            <a:r>
              <a:rPr lang="en-US" sz="2400" dirty="0" smtClean="0"/>
              <a:t> </a:t>
            </a:r>
            <a:r>
              <a:rPr lang="en-US" sz="2400" dirty="0" err="1" smtClean="0"/>
              <a:t>organisasi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stakeholder 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500034" y="4929198"/>
            <a:ext cx="56551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Pemasaran</a:t>
            </a:r>
            <a:r>
              <a:rPr lang="en-US" sz="2400" dirty="0" smtClean="0"/>
              <a:t> </a:t>
            </a:r>
            <a:r>
              <a:rPr lang="en-US" sz="2400" dirty="0" err="1" smtClean="0"/>
              <a:t>merupakan</a:t>
            </a:r>
            <a:r>
              <a:rPr lang="en-US" sz="2400" dirty="0" smtClean="0"/>
              <a:t> </a:t>
            </a:r>
            <a:r>
              <a:rPr lang="en-US" sz="2400" dirty="0" err="1" smtClean="0"/>
              <a:t>ujung</a:t>
            </a:r>
            <a:r>
              <a:rPr lang="en-US" sz="2400" dirty="0" smtClean="0"/>
              <a:t> </a:t>
            </a:r>
            <a:r>
              <a:rPr lang="en-US" sz="2400" dirty="0" err="1" smtClean="0"/>
              <a:t>tombak</a:t>
            </a:r>
            <a:r>
              <a:rPr lang="en-US" sz="2400" dirty="0" smtClean="0"/>
              <a:t> </a:t>
            </a:r>
            <a:r>
              <a:rPr lang="en-US" sz="2400" dirty="0" err="1" smtClean="0"/>
              <a:t>usaha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500035" y="5643578"/>
            <a:ext cx="86439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Pemasaran</a:t>
            </a:r>
            <a:r>
              <a:rPr lang="en-US" sz="2400" dirty="0" smtClean="0"/>
              <a:t>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sekedar</a:t>
            </a:r>
            <a:r>
              <a:rPr lang="en-US" sz="2400" dirty="0" smtClean="0"/>
              <a:t> </a:t>
            </a:r>
            <a:r>
              <a:rPr lang="en-US" sz="2400" dirty="0" err="1" smtClean="0"/>
              <a:t>menjual</a:t>
            </a:r>
            <a:r>
              <a:rPr lang="en-US" sz="2400" dirty="0" smtClean="0"/>
              <a:t> (selling)  </a:t>
            </a:r>
            <a:r>
              <a:rPr lang="en-US" sz="2400" dirty="0" err="1" smtClean="0"/>
              <a:t>tetapi</a:t>
            </a:r>
            <a:r>
              <a:rPr lang="en-US" sz="2400" dirty="0" smtClean="0"/>
              <a:t> </a:t>
            </a:r>
          </a:p>
          <a:p>
            <a:r>
              <a:rPr lang="en-US" sz="2400" dirty="0" err="1" smtClean="0"/>
              <a:t>memasarkan</a:t>
            </a:r>
            <a:r>
              <a:rPr lang="en-US" sz="2400" dirty="0" smtClean="0"/>
              <a:t> </a:t>
            </a:r>
            <a:r>
              <a:rPr lang="en-US" sz="2400" dirty="0" err="1" smtClean="0"/>
              <a:t>produk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perencanaan</a:t>
            </a:r>
            <a:r>
              <a:rPr lang="en-US" sz="2400" dirty="0" smtClean="0"/>
              <a:t> 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strategi</a:t>
            </a:r>
            <a:endParaRPr lang="en-US" sz="2400" dirty="0"/>
          </a:p>
        </p:txBody>
      </p:sp>
      <p:sp>
        <p:nvSpPr>
          <p:cNvPr id="14" name="5-Point Star 13"/>
          <p:cNvSpPr/>
          <p:nvPr/>
        </p:nvSpPr>
        <p:spPr>
          <a:xfrm>
            <a:off x="71406" y="2285992"/>
            <a:ext cx="357158" cy="357190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/>
          <p:cNvSpPr/>
          <p:nvPr/>
        </p:nvSpPr>
        <p:spPr>
          <a:xfrm>
            <a:off x="71406" y="4929198"/>
            <a:ext cx="357158" cy="357190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5-Point Star 15"/>
          <p:cNvSpPr/>
          <p:nvPr/>
        </p:nvSpPr>
        <p:spPr>
          <a:xfrm>
            <a:off x="71406" y="5643578"/>
            <a:ext cx="357158" cy="357190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E:\cloud\drive\pptfppt\2982-chalkboard\text-chalk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lum bright="8000" contrast="14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1546"/>
            <a:ext cx="9144000" cy="5786454"/>
          </a:xfrm>
          <a:prstGeom prst="rect">
            <a:avLst/>
          </a:prstGeom>
          <a:noFill/>
          <a:ln>
            <a:noFill/>
            <a:prstDash val="sysDot"/>
          </a:ln>
          <a:scene3d>
            <a:camera prst="orthographicFront"/>
            <a:lightRig rig="threePt" dir="t"/>
          </a:scene3d>
          <a:sp3d extrusionH="76200" contourW="12700">
            <a:extrusionClr>
              <a:srgbClr val="C00000"/>
            </a:extrusionClr>
            <a:contourClr>
              <a:srgbClr val="FF0000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4" name="AutoShape 2" descr="Hasil gambar untuk pasa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56" name="AutoShape 4" descr="Hasil gambar untuk pasa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58" name="AutoShape 6" descr="https://tokobukuistimewa.files.wordpress.com/2012/06/pasar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60" name="AutoShape 8" descr="https://tokobukuistimewa.files.wordpress.com/2012/06/pasar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62" name="AutoShape 10" descr="https://tokobukuistimewa.files.wordpress.com/2012/06/pasar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3563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357430"/>
            <a:ext cx="4000528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TextBox 18"/>
          <p:cNvSpPr txBox="1"/>
          <p:nvPr/>
        </p:nvSpPr>
        <p:spPr>
          <a:xfrm>
            <a:off x="285720" y="1500174"/>
            <a:ext cx="6429420" cy="584775"/>
          </a:xfrm>
          <a:prstGeom prst="rect">
            <a:avLst/>
          </a:prstGeom>
          <a:noFill/>
          <a:ln>
            <a:solidFill>
              <a:schemeClr val="accent2"/>
            </a:solidFill>
            <a:prstDash val="sysDot"/>
          </a:ln>
        </p:spPr>
        <p:txBody>
          <a:bodyPr wrap="square" rtlCol="0">
            <a:noAutofit/>
          </a:bodyPr>
          <a:lstStyle/>
          <a:p>
            <a:r>
              <a:rPr lang="en-US" sz="3600" dirty="0" err="1" smtClean="0">
                <a:latin typeface="Arial Black" pitchFamily="34" charset="0"/>
              </a:rPr>
              <a:t>Apa</a:t>
            </a:r>
            <a:r>
              <a:rPr lang="en-US" sz="3600" dirty="0" smtClean="0">
                <a:latin typeface="Arial Black" pitchFamily="34" charset="0"/>
              </a:rPr>
              <a:t> </a:t>
            </a:r>
            <a:r>
              <a:rPr lang="en-US" sz="3600" dirty="0" err="1" smtClean="0">
                <a:latin typeface="Arial Black" pitchFamily="34" charset="0"/>
              </a:rPr>
              <a:t>Hakekat</a:t>
            </a:r>
            <a:r>
              <a:rPr lang="en-US" sz="3600" dirty="0" smtClean="0">
                <a:latin typeface="Arial Black" pitchFamily="34" charset="0"/>
              </a:rPr>
              <a:t> </a:t>
            </a:r>
            <a:r>
              <a:rPr lang="en-US" sz="3600" dirty="0" err="1" smtClean="0">
                <a:latin typeface="Arial Black" pitchFamily="34" charset="0"/>
              </a:rPr>
              <a:t>Pasar</a:t>
            </a:r>
            <a:r>
              <a:rPr lang="en-US" sz="3600" dirty="0" smtClean="0">
                <a:latin typeface="Arial Black" pitchFamily="34" charset="0"/>
              </a:rPr>
              <a:t>. . . .?</a:t>
            </a:r>
            <a:endParaRPr lang="en-US" sz="3600" dirty="0">
              <a:latin typeface="Arial Black" pitchFamily="34" charset="0"/>
            </a:endParaRPr>
          </a:p>
        </p:txBody>
      </p:sp>
      <p:pic>
        <p:nvPicPr>
          <p:cNvPr id="23564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2400319"/>
            <a:ext cx="4357718" cy="4171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E:\cloud\drive\pptfppt\2982-chalkboard\text-chalk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lum bright="8000" contrast="14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1546"/>
            <a:ext cx="9144000" cy="5786454"/>
          </a:xfrm>
          <a:prstGeom prst="rect">
            <a:avLst/>
          </a:prstGeom>
          <a:noFill/>
          <a:ln>
            <a:noFill/>
            <a:prstDash val="sysDot"/>
          </a:ln>
          <a:scene3d>
            <a:camera prst="orthographicFront"/>
            <a:lightRig rig="threePt" dir="t"/>
          </a:scene3d>
          <a:sp3d extrusionH="76200" contourW="12700">
            <a:extrusionClr>
              <a:srgbClr val="C00000"/>
            </a:extrusionClr>
            <a:contourClr>
              <a:srgbClr val="FF0000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51575" y="1428736"/>
            <a:ext cx="45633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Pasar Adalah....</a:t>
            </a:r>
            <a:endParaRPr lang="en-US" sz="4000" dirty="0">
              <a:latin typeface="Arial Black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5720" y="2428869"/>
            <a:ext cx="864399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Individu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atau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organisasi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dengan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kebutuhan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atau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keinginan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dengan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kemampuan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dan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kemauan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untuk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membeli</a:t>
            </a:r>
            <a:endParaRPr lang="en-US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71538" y="5044401"/>
            <a:ext cx="78581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800" dirty="0" smtClean="0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* </a:t>
            </a:r>
            <a:r>
              <a:rPr lang="en-US" sz="2800" dirty="0" err="1" smtClean="0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Sekelompok</a:t>
            </a:r>
            <a:r>
              <a:rPr lang="en-US" sz="2800" dirty="0" smtClean="0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orang</a:t>
            </a:r>
            <a:r>
              <a:rPr lang="en-US" sz="2800" dirty="0" smtClean="0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yang </a:t>
            </a:r>
            <a:r>
              <a:rPr lang="en-US" sz="2800" dirty="0" err="1" smtClean="0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karakteristiknya</a:t>
            </a:r>
            <a:r>
              <a:rPr lang="en-US" sz="2800" dirty="0" smtClean="0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kurang</a:t>
            </a:r>
            <a:r>
              <a:rPr lang="en-US" sz="2800" dirty="0" smtClean="0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satu</a:t>
            </a:r>
            <a:r>
              <a:rPr lang="en-US" sz="2800" dirty="0" smtClean="0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dari</a:t>
            </a:r>
            <a:r>
              <a:rPr lang="en-US" sz="2800" dirty="0" smtClean="0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karakteristik</a:t>
            </a:r>
            <a:r>
              <a:rPr lang="en-US" sz="2800" dirty="0" smtClean="0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tersebut</a:t>
            </a:r>
            <a:r>
              <a:rPr lang="en-US" sz="2800" dirty="0" smtClean="0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tidak</a:t>
            </a:r>
            <a:r>
              <a:rPr lang="en-US" sz="2800" dirty="0" smtClean="0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dapat</a:t>
            </a:r>
            <a:r>
              <a:rPr lang="en-US" sz="2800" dirty="0" smtClean="0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dikatakan</a:t>
            </a:r>
            <a:r>
              <a:rPr lang="en-US" sz="2800" dirty="0" smtClean="0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sebagai</a:t>
            </a:r>
            <a:r>
              <a:rPr lang="en-US" sz="2800" dirty="0" smtClean="0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pasar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48965" y="1357298"/>
            <a:ext cx="8480753" cy="92869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STP</a:t>
            </a:r>
            <a:b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en-US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Segmentasi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- Targeting - Positioning</a:t>
            </a:r>
            <a:endParaRPr 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228600" y="3243278"/>
            <a:ext cx="1773238" cy="2400300"/>
          </a:xfrm>
          <a:prstGeom prst="rect">
            <a:avLst/>
          </a:prstGeom>
          <a:solidFill>
            <a:schemeClr val="accent1"/>
          </a:solidFill>
          <a:ln w="57150" cmpd="thickThin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b="1" dirty="0">
              <a:solidFill>
                <a:schemeClr val="bg1"/>
              </a:solidFill>
              <a:latin typeface="Tahoma" pitchFamily="34" charset="0"/>
            </a:endParaRPr>
          </a:p>
          <a:p>
            <a:pPr algn="ctr"/>
            <a:endParaRPr lang="en-US" b="1" dirty="0">
              <a:solidFill>
                <a:schemeClr val="bg1"/>
              </a:solidFill>
              <a:latin typeface="Tahoma" pitchFamily="34" charset="0"/>
            </a:endParaRPr>
          </a:p>
          <a:p>
            <a:pPr algn="ctr"/>
            <a:endParaRPr lang="en-US" b="1" dirty="0">
              <a:solidFill>
                <a:schemeClr val="bg1"/>
              </a:solidFill>
              <a:latin typeface="Tahoma" pitchFamily="34" charset="0"/>
            </a:endParaRPr>
          </a:p>
          <a:p>
            <a:pPr algn="ctr"/>
            <a:r>
              <a:rPr lang="en-US" b="1" dirty="0" err="1">
                <a:solidFill>
                  <a:schemeClr val="bg1"/>
                </a:solidFill>
                <a:latin typeface="Tahoma" pitchFamily="34" charset="0"/>
              </a:rPr>
              <a:t>Identifikasi</a:t>
            </a:r>
            <a:endParaRPr lang="en-US" b="1" dirty="0">
              <a:solidFill>
                <a:schemeClr val="bg1"/>
              </a:solidFill>
              <a:latin typeface="Tahoma" pitchFamily="34" charset="0"/>
            </a:endParaRPr>
          </a:p>
          <a:p>
            <a:pPr algn="ctr"/>
            <a:r>
              <a:rPr lang="en-US" b="1" dirty="0" err="1">
                <a:solidFill>
                  <a:schemeClr val="bg1"/>
                </a:solidFill>
                <a:latin typeface="Tahoma" pitchFamily="34" charset="0"/>
              </a:rPr>
              <a:t>Pasar</a:t>
            </a:r>
            <a:endParaRPr lang="en-US" b="1" dirty="0">
              <a:solidFill>
                <a:schemeClr val="bg1"/>
              </a:solidFill>
              <a:latin typeface="Tahoma" pitchFamily="34" charset="0"/>
            </a:endParaRPr>
          </a:p>
          <a:p>
            <a:endParaRPr lang="en-US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533650" y="3243278"/>
            <a:ext cx="1771650" cy="2400300"/>
          </a:xfrm>
          <a:prstGeom prst="rect">
            <a:avLst/>
          </a:prstGeom>
          <a:solidFill>
            <a:schemeClr val="accent1"/>
          </a:solidFill>
          <a:ln w="57150" cmpd="thickThin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b="1">
              <a:solidFill>
                <a:schemeClr val="bg1"/>
              </a:solidFill>
              <a:latin typeface="Tahoma" pitchFamily="34" charset="0"/>
            </a:endParaRPr>
          </a:p>
          <a:p>
            <a:pPr algn="ctr"/>
            <a:endParaRPr lang="en-US" b="1">
              <a:solidFill>
                <a:schemeClr val="bg1"/>
              </a:solidFill>
              <a:latin typeface="Tahoma" pitchFamily="34" charset="0"/>
            </a:endParaRPr>
          </a:p>
          <a:p>
            <a:pPr algn="ctr"/>
            <a:endParaRPr lang="en-US" b="1">
              <a:solidFill>
                <a:schemeClr val="bg1"/>
              </a:solidFill>
              <a:latin typeface="Tahoma" pitchFamily="34" charset="0"/>
            </a:endParaRPr>
          </a:p>
          <a:p>
            <a:pPr algn="ctr"/>
            <a:r>
              <a:rPr lang="en-US" b="1">
                <a:solidFill>
                  <a:schemeClr val="bg1"/>
                </a:solidFill>
                <a:latin typeface="Tahoma" pitchFamily="34" charset="0"/>
              </a:rPr>
              <a:t>Menentukan</a:t>
            </a:r>
          </a:p>
          <a:p>
            <a:pPr algn="ctr"/>
            <a:r>
              <a:rPr lang="en-US" b="1">
                <a:solidFill>
                  <a:schemeClr val="bg1"/>
                </a:solidFill>
                <a:latin typeface="Tahoma" pitchFamily="34" charset="0"/>
              </a:rPr>
              <a:t>Segmentasi</a:t>
            </a:r>
          </a:p>
          <a:p>
            <a:pPr algn="ctr"/>
            <a:r>
              <a:rPr lang="en-US" b="1">
                <a:solidFill>
                  <a:schemeClr val="bg1"/>
                </a:solidFill>
                <a:latin typeface="Tahoma" pitchFamily="34" charset="0"/>
              </a:rPr>
              <a:t>pasar</a:t>
            </a:r>
          </a:p>
          <a:p>
            <a:endParaRPr lang="en-US" b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4838700" y="3243278"/>
            <a:ext cx="1771650" cy="2400300"/>
          </a:xfrm>
          <a:prstGeom prst="rect">
            <a:avLst/>
          </a:prstGeom>
          <a:solidFill>
            <a:schemeClr val="accent1"/>
          </a:solidFill>
          <a:ln w="57150" cmpd="thickThin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b="1">
              <a:solidFill>
                <a:schemeClr val="bg1"/>
              </a:solidFill>
              <a:latin typeface="Tahoma" pitchFamily="34" charset="0"/>
            </a:endParaRPr>
          </a:p>
          <a:p>
            <a:pPr algn="ctr"/>
            <a:endParaRPr lang="en-US" b="1">
              <a:solidFill>
                <a:schemeClr val="bg1"/>
              </a:solidFill>
              <a:latin typeface="Tahoma" pitchFamily="34" charset="0"/>
            </a:endParaRPr>
          </a:p>
          <a:p>
            <a:pPr algn="ctr"/>
            <a:endParaRPr lang="en-US" b="1">
              <a:solidFill>
                <a:schemeClr val="bg1"/>
              </a:solidFill>
              <a:latin typeface="Tahoma" pitchFamily="34" charset="0"/>
            </a:endParaRPr>
          </a:p>
          <a:p>
            <a:pPr algn="ctr"/>
            <a:r>
              <a:rPr lang="en-US" b="1">
                <a:solidFill>
                  <a:schemeClr val="bg1"/>
                </a:solidFill>
                <a:latin typeface="Tahoma" pitchFamily="34" charset="0"/>
              </a:rPr>
              <a:t>Memilih</a:t>
            </a:r>
          </a:p>
          <a:p>
            <a:pPr algn="ctr"/>
            <a:r>
              <a:rPr lang="en-US" b="1">
                <a:solidFill>
                  <a:schemeClr val="bg1"/>
                </a:solidFill>
                <a:latin typeface="Tahoma" pitchFamily="34" charset="0"/>
              </a:rPr>
              <a:t>pasar</a:t>
            </a:r>
          </a:p>
          <a:p>
            <a:pPr algn="ctr"/>
            <a:r>
              <a:rPr lang="en-US" b="1">
                <a:solidFill>
                  <a:schemeClr val="bg1"/>
                </a:solidFill>
                <a:latin typeface="Tahoma" pitchFamily="34" charset="0"/>
              </a:rPr>
              <a:t>sasaran</a:t>
            </a:r>
          </a:p>
          <a:p>
            <a:endParaRPr lang="en-US" b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7142163" y="3243278"/>
            <a:ext cx="1773237" cy="2400300"/>
          </a:xfrm>
          <a:prstGeom prst="rect">
            <a:avLst/>
          </a:prstGeom>
          <a:solidFill>
            <a:schemeClr val="accent1"/>
          </a:solidFill>
          <a:ln w="57150" cmpd="thickThin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b="1">
              <a:solidFill>
                <a:schemeClr val="bg1"/>
              </a:solidFill>
              <a:latin typeface="Tahoma" pitchFamily="34" charset="0"/>
            </a:endParaRPr>
          </a:p>
          <a:p>
            <a:pPr algn="ctr"/>
            <a:endParaRPr lang="en-US" b="1">
              <a:solidFill>
                <a:schemeClr val="bg1"/>
              </a:solidFill>
              <a:latin typeface="Tahoma" pitchFamily="34" charset="0"/>
            </a:endParaRPr>
          </a:p>
          <a:p>
            <a:pPr algn="ctr"/>
            <a:endParaRPr lang="en-US" b="1">
              <a:solidFill>
                <a:schemeClr val="bg1"/>
              </a:solidFill>
              <a:latin typeface="Tahoma" pitchFamily="34" charset="0"/>
            </a:endParaRPr>
          </a:p>
          <a:p>
            <a:pPr algn="ctr"/>
            <a:r>
              <a:rPr lang="en-US" b="1">
                <a:solidFill>
                  <a:schemeClr val="bg1"/>
                </a:solidFill>
                <a:latin typeface="Tahoma" pitchFamily="34" charset="0"/>
              </a:rPr>
              <a:t>Menentukan</a:t>
            </a:r>
          </a:p>
          <a:p>
            <a:pPr algn="ctr"/>
            <a:r>
              <a:rPr lang="en-US" b="1">
                <a:solidFill>
                  <a:schemeClr val="bg1"/>
                </a:solidFill>
                <a:latin typeface="Tahoma" pitchFamily="34" charset="0"/>
              </a:rPr>
              <a:t>Positioning</a:t>
            </a:r>
          </a:p>
          <a:p>
            <a:pPr algn="ctr"/>
            <a:r>
              <a:rPr lang="en-US" b="1">
                <a:solidFill>
                  <a:schemeClr val="bg1"/>
                </a:solidFill>
                <a:latin typeface="Tahoma" pitchFamily="34" charset="0"/>
              </a:rPr>
              <a:t>produk</a:t>
            </a:r>
          </a:p>
          <a:p>
            <a:endParaRPr lang="en-US" b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4" name="AutoShape 8"/>
          <p:cNvSpPr>
            <a:spLocks noChangeArrowheads="1"/>
          </p:cNvSpPr>
          <p:nvPr/>
        </p:nvSpPr>
        <p:spPr bwMode="auto">
          <a:xfrm>
            <a:off x="2001838" y="3792553"/>
            <a:ext cx="531812" cy="10287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folHlink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" name="AutoShape 9"/>
          <p:cNvSpPr>
            <a:spLocks noChangeArrowheads="1"/>
          </p:cNvSpPr>
          <p:nvPr/>
        </p:nvSpPr>
        <p:spPr bwMode="auto">
          <a:xfrm>
            <a:off x="4305300" y="3792553"/>
            <a:ext cx="533400" cy="10287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folHlink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" name="AutoShape 10"/>
          <p:cNvSpPr>
            <a:spLocks noChangeArrowheads="1"/>
          </p:cNvSpPr>
          <p:nvPr/>
        </p:nvSpPr>
        <p:spPr bwMode="auto">
          <a:xfrm>
            <a:off x="6610350" y="3792553"/>
            <a:ext cx="531813" cy="10287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folHlink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762000" y="1741507"/>
            <a:ext cx="76200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just" eaLnBrk="1" hangingPunct="1">
              <a:spcBef>
                <a:spcPct val="50000"/>
              </a:spcBef>
            </a:pPr>
            <a:r>
              <a:rPr lang="id-ID" sz="2400" b="1" dirty="0">
                <a:solidFill>
                  <a:schemeClr val="folHlink"/>
                </a:solidFill>
                <a:latin typeface="Symbol" pitchFamily="18" charset="2"/>
                <a:cs typeface="Tahoma" pitchFamily="34" charset="0"/>
              </a:rPr>
              <a:t>·</a:t>
            </a:r>
            <a:r>
              <a:rPr lang="id-ID" sz="2400" b="1" dirty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   </a:t>
            </a:r>
            <a:r>
              <a:rPr lang="id-ID" sz="2400" b="1" dirty="0">
                <a:solidFill>
                  <a:schemeClr val="folHlink"/>
                </a:solidFill>
                <a:latin typeface="Tahoma" pitchFamily="34" charset="0"/>
                <a:cs typeface="Tahoma" pitchFamily="34" charset="0"/>
              </a:rPr>
              <a:t>Dinamika pasar yang selalu berubah di mana konsumen menjadi lebih terdiversifikasi ditinjau dari kebutuhan</a:t>
            </a:r>
          </a:p>
          <a:p>
            <a:pPr marL="457200" indent="-457200" algn="just" eaLnBrk="1" hangingPunct="1">
              <a:spcBef>
                <a:spcPct val="50000"/>
              </a:spcBef>
            </a:pPr>
            <a:endParaRPr lang="id-ID" sz="2400" b="1" dirty="0">
              <a:solidFill>
                <a:schemeClr val="folHlink"/>
              </a:solidFill>
              <a:latin typeface="Tahoma" pitchFamily="34" charset="0"/>
              <a:cs typeface="Times New Roman" pitchFamily="18" charset="0"/>
            </a:endParaRPr>
          </a:p>
          <a:p>
            <a:pPr marL="457200" indent="-457200" algn="just" eaLnBrk="1" hangingPunct="1">
              <a:spcBef>
                <a:spcPct val="50000"/>
              </a:spcBef>
            </a:pPr>
            <a:r>
              <a:rPr lang="id-ID" sz="2400" b="1" dirty="0">
                <a:solidFill>
                  <a:schemeClr val="accent1"/>
                </a:solidFill>
                <a:latin typeface="Symbol" pitchFamily="18" charset="2"/>
                <a:cs typeface="Tahoma" pitchFamily="34" charset="0"/>
              </a:rPr>
              <a:t>·</a:t>
            </a:r>
            <a:r>
              <a:rPr lang="id-ID" sz="2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    </a:t>
            </a:r>
            <a:r>
              <a:rPr lang="id-ID" sz="2400" b="1" dirty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Sikap dan gaya hidup mereka</a:t>
            </a:r>
          </a:p>
          <a:p>
            <a:pPr marL="457200" indent="-457200" algn="just" eaLnBrk="1" hangingPunct="1">
              <a:spcBef>
                <a:spcPct val="50000"/>
              </a:spcBef>
            </a:pPr>
            <a:endParaRPr lang="id-ID" sz="2400" b="1" dirty="0">
              <a:solidFill>
                <a:schemeClr val="accent1"/>
              </a:solidFill>
              <a:latin typeface="Tahoma" pitchFamily="34" charset="0"/>
              <a:cs typeface="Times New Roman" pitchFamily="18" charset="0"/>
            </a:endParaRPr>
          </a:p>
          <a:p>
            <a:pPr marL="457200" indent="-457200" algn="just" eaLnBrk="1" hangingPunct="1">
              <a:spcBef>
                <a:spcPct val="50000"/>
              </a:spcBef>
            </a:pPr>
            <a:r>
              <a:rPr lang="id-ID" sz="2400" b="1" dirty="0">
                <a:solidFill>
                  <a:schemeClr val="folHlink"/>
                </a:solidFill>
                <a:latin typeface="Symbol" pitchFamily="18" charset="2"/>
                <a:cs typeface="Tahoma" pitchFamily="34" charset="0"/>
              </a:rPr>
              <a:t>·</a:t>
            </a:r>
            <a:r>
              <a:rPr lang="id-ID" sz="2400" b="1" dirty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id-ID" sz="2400" b="1" dirty="0" smtClean="0">
                <a:solidFill>
                  <a:schemeClr val="folHlink"/>
                </a:solidFill>
                <a:latin typeface="Tahoma" pitchFamily="34" charset="0"/>
                <a:cs typeface="Tahoma" pitchFamily="34" charset="0"/>
              </a:rPr>
              <a:t>Pesaing </a:t>
            </a:r>
            <a:r>
              <a:rPr lang="id-ID" sz="2400" b="1" dirty="0">
                <a:solidFill>
                  <a:schemeClr val="folHlink"/>
                </a:solidFill>
                <a:latin typeface="Tahoma" pitchFamily="34" charset="0"/>
                <a:cs typeface="Tahoma" pitchFamily="34" charset="0"/>
              </a:rPr>
              <a:t>yang sudah semakin banyak melakukan pendekatan segmentasi konsumen dalam strategi pemasarannya karena dinilai lebih menguntungkan.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Content Placeholder 3"/>
          <p:cNvGrpSpPr>
            <a:grpSpLocks noGrp="1"/>
          </p:cNvGrpSpPr>
          <p:nvPr>
            <p:ph idx="1"/>
          </p:nvPr>
        </p:nvGrpSpPr>
        <p:grpSpPr bwMode="auto">
          <a:xfrm>
            <a:off x="0" y="1357298"/>
            <a:ext cx="6858016" cy="5214974"/>
            <a:chOff x="288" y="768"/>
            <a:chExt cx="5240" cy="3376"/>
          </a:xfrm>
        </p:grpSpPr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2979" y="3568"/>
              <a:ext cx="2549" cy="576"/>
            </a:xfrm>
            <a:prstGeom prst="rect">
              <a:avLst/>
            </a:prstGeom>
            <a:solidFill>
              <a:srgbClr val="35AEBB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>
              <a:outerShdw dist="89803" dir="2700000" algn="ctr" rotWithShape="0">
                <a:schemeClr val="bg2"/>
              </a:outerShdw>
            </a:effectLst>
          </p:spPr>
          <p:txBody>
            <a:bodyPr wrap="none" lIns="90488" tIns="44450" rIns="90488" bIns="44450" anchor="ctr"/>
            <a:lstStyle/>
            <a:p>
              <a:r>
                <a:rPr lang="id-ID" sz="2400" smtClean="0"/>
                <a:t>       </a:t>
              </a:r>
              <a:r>
                <a:rPr lang="en-US" sz="2400" smtClean="0"/>
                <a:t>Tingkat </a:t>
              </a:r>
              <a:r>
                <a:rPr lang="en-US" sz="2400"/>
                <a:t>pemakaian</a:t>
              </a: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2979" y="2868"/>
              <a:ext cx="2549" cy="576"/>
            </a:xfrm>
            <a:prstGeom prst="rect">
              <a:avLst/>
            </a:prstGeom>
            <a:solidFill>
              <a:srgbClr val="BA7DF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>
              <a:outerShdw dist="89803" dir="2700000" algn="ctr" rotWithShape="0">
                <a:schemeClr val="bg2"/>
              </a:outerShdw>
            </a:effectLst>
          </p:spPr>
          <p:txBody>
            <a:bodyPr wrap="none" lIns="90488" tIns="44450" rIns="90488" bIns="44450" anchor="ctr"/>
            <a:lstStyle/>
            <a:p>
              <a:r>
                <a:rPr lang="id-ID" sz="2400" smtClean="0"/>
                <a:t>      </a:t>
              </a:r>
              <a:r>
                <a:rPr lang="en-US" sz="2400" smtClean="0"/>
                <a:t>Pencarian </a:t>
              </a:r>
              <a:r>
                <a:rPr lang="en-US" sz="2400"/>
                <a:t>Manfaat</a:t>
              </a: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2979" y="2168"/>
              <a:ext cx="2549" cy="576"/>
            </a:xfrm>
            <a:prstGeom prst="rect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>
              <a:outerShdw dist="89803" dir="2700000" algn="ctr" rotWithShape="0">
                <a:schemeClr val="bg2"/>
              </a:outerShdw>
            </a:effectLst>
          </p:spPr>
          <p:txBody>
            <a:bodyPr wrap="none" lIns="90488" tIns="44450" rIns="90488" bIns="44450" anchor="ctr"/>
            <a:lstStyle/>
            <a:p>
              <a:r>
                <a:rPr lang="id-ID" sz="2400" dirty="0" smtClean="0"/>
                <a:t>	</a:t>
              </a:r>
              <a:r>
                <a:rPr lang="en-US" sz="2400" dirty="0" err="1" smtClean="0"/>
                <a:t>Psikografis</a:t>
              </a:r>
              <a:endParaRPr lang="en-US" sz="2400" dirty="0"/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2979" y="1468"/>
              <a:ext cx="2549" cy="576"/>
            </a:xfrm>
            <a:prstGeom prst="rect">
              <a:avLst/>
            </a:prstGeom>
            <a:solidFill>
              <a:srgbClr val="91FBDA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>
              <a:outerShdw dist="89803" dir="2700000" algn="ctr" rotWithShape="0">
                <a:schemeClr val="bg2"/>
              </a:outerShdw>
            </a:effectLst>
          </p:spPr>
          <p:txBody>
            <a:bodyPr wrap="none" lIns="90488" tIns="44450" rIns="90488" bIns="44450" anchor="ctr"/>
            <a:lstStyle/>
            <a:p>
              <a:r>
                <a:rPr lang="id-ID" sz="2400" smtClean="0"/>
                <a:t>	</a:t>
              </a:r>
              <a:r>
                <a:rPr lang="en-US" sz="2400" smtClean="0"/>
                <a:t>Demografis</a:t>
              </a:r>
              <a:endParaRPr lang="en-US" sz="2400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2979" y="768"/>
              <a:ext cx="2549" cy="576"/>
            </a:xfrm>
            <a:prstGeom prst="rect">
              <a:avLst/>
            </a:prstGeom>
            <a:solidFill>
              <a:srgbClr val="FBFDBD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>
              <a:outerShdw dist="89803" dir="2700000" algn="ctr" rotWithShape="0">
                <a:schemeClr val="bg2"/>
              </a:outerShdw>
            </a:effectLst>
          </p:spPr>
          <p:txBody>
            <a:bodyPr wrap="none" lIns="90488" tIns="44450" rIns="90488" bIns="44450" anchor="ctr"/>
            <a:lstStyle/>
            <a:p>
              <a:r>
                <a:rPr lang="id-ID" sz="2400" smtClean="0"/>
                <a:t>	</a:t>
              </a:r>
              <a:r>
                <a:rPr lang="en-US" sz="2400" smtClean="0"/>
                <a:t>Geografis</a:t>
              </a:r>
              <a:endParaRPr lang="en-US" sz="2400"/>
            </a:p>
          </p:txBody>
        </p:sp>
        <p:sp>
          <p:nvSpPr>
            <p:cNvPr id="13" name="Oval 12"/>
            <p:cNvSpPr>
              <a:spLocks noChangeArrowheads="1"/>
            </p:cNvSpPr>
            <p:nvPr/>
          </p:nvSpPr>
          <p:spPr bwMode="auto">
            <a:xfrm>
              <a:off x="3049" y="966"/>
              <a:ext cx="158" cy="156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4" name="Oval 13"/>
            <p:cNvSpPr>
              <a:spLocks noChangeArrowheads="1"/>
            </p:cNvSpPr>
            <p:nvPr/>
          </p:nvSpPr>
          <p:spPr bwMode="auto">
            <a:xfrm>
              <a:off x="3049" y="1655"/>
              <a:ext cx="158" cy="155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3049" y="2367"/>
              <a:ext cx="158" cy="155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auto">
            <a:xfrm>
              <a:off x="3049" y="3078"/>
              <a:ext cx="158" cy="156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7" name="Oval 16"/>
            <p:cNvSpPr>
              <a:spLocks noChangeArrowheads="1"/>
            </p:cNvSpPr>
            <p:nvPr/>
          </p:nvSpPr>
          <p:spPr bwMode="auto">
            <a:xfrm>
              <a:off x="3049" y="3790"/>
              <a:ext cx="158" cy="156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8" name="Line 14"/>
            <p:cNvSpPr>
              <a:spLocks noChangeShapeType="1"/>
            </p:cNvSpPr>
            <p:nvPr/>
          </p:nvSpPr>
          <p:spPr bwMode="auto">
            <a:xfrm>
              <a:off x="1494" y="2444"/>
              <a:ext cx="1630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1455" y="1721"/>
              <a:ext cx="1674" cy="724"/>
            </a:xfrm>
            <a:custGeom>
              <a:avLst/>
              <a:gdLst/>
              <a:ahLst/>
              <a:cxnLst>
                <a:cxn ang="0">
                  <a:pos x="1704" y="0"/>
                </a:cxn>
                <a:cxn ang="0">
                  <a:pos x="744" y="0"/>
                </a:cxn>
                <a:cxn ang="0">
                  <a:pos x="0" y="744"/>
                </a:cxn>
              </a:cxnLst>
              <a:rect l="0" t="0" r="r" b="b"/>
              <a:pathLst>
                <a:path w="1705" h="745">
                  <a:moveTo>
                    <a:pt x="1704" y="0"/>
                  </a:moveTo>
                  <a:lnTo>
                    <a:pt x="744" y="0"/>
                  </a:lnTo>
                  <a:lnTo>
                    <a:pt x="0" y="744"/>
                  </a:lnTo>
                </a:path>
              </a:pathLst>
            </a:custGeom>
            <a:noFill/>
            <a:ln w="12700" cap="rnd" cmpd="sng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id-ID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1455" y="2444"/>
              <a:ext cx="1674" cy="725"/>
            </a:xfrm>
            <a:custGeom>
              <a:avLst/>
              <a:gdLst/>
              <a:ahLst/>
              <a:cxnLst>
                <a:cxn ang="0">
                  <a:pos x="1704" y="744"/>
                </a:cxn>
                <a:cxn ang="0">
                  <a:pos x="744" y="744"/>
                </a:cxn>
                <a:cxn ang="0">
                  <a:pos x="0" y="0"/>
                </a:cxn>
              </a:cxnLst>
              <a:rect l="0" t="0" r="r" b="b"/>
              <a:pathLst>
                <a:path w="1705" h="745">
                  <a:moveTo>
                    <a:pt x="1704" y="744"/>
                  </a:moveTo>
                  <a:lnTo>
                    <a:pt x="744" y="74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id-ID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1455" y="1032"/>
              <a:ext cx="1674" cy="725"/>
            </a:xfrm>
            <a:custGeom>
              <a:avLst/>
              <a:gdLst/>
              <a:ahLst/>
              <a:cxnLst>
                <a:cxn ang="0">
                  <a:pos x="1704" y="0"/>
                </a:cxn>
                <a:cxn ang="0">
                  <a:pos x="744" y="0"/>
                </a:cxn>
                <a:cxn ang="0">
                  <a:pos x="0" y="744"/>
                </a:cxn>
              </a:cxnLst>
              <a:rect l="0" t="0" r="r" b="b"/>
              <a:pathLst>
                <a:path w="1705" h="745">
                  <a:moveTo>
                    <a:pt x="1704" y="0"/>
                  </a:moveTo>
                  <a:lnTo>
                    <a:pt x="744" y="0"/>
                  </a:lnTo>
                  <a:lnTo>
                    <a:pt x="0" y="744"/>
                  </a:lnTo>
                </a:path>
              </a:pathLst>
            </a:custGeom>
            <a:noFill/>
            <a:ln w="12700" cap="rnd" cmpd="sng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id-ID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1455" y="3144"/>
              <a:ext cx="1674" cy="725"/>
            </a:xfrm>
            <a:custGeom>
              <a:avLst/>
              <a:gdLst/>
              <a:ahLst/>
              <a:cxnLst>
                <a:cxn ang="0">
                  <a:pos x="1704" y="744"/>
                </a:cxn>
                <a:cxn ang="0">
                  <a:pos x="744" y="744"/>
                </a:cxn>
                <a:cxn ang="0">
                  <a:pos x="0" y="0"/>
                </a:cxn>
              </a:cxnLst>
              <a:rect l="0" t="0" r="r" b="b"/>
              <a:pathLst>
                <a:path w="1705" h="745">
                  <a:moveTo>
                    <a:pt x="1704" y="744"/>
                  </a:moveTo>
                  <a:lnTo>
                    <a:pt x="744" y="74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id-ID"/>
            </a:p>
          </p:txBody>
        </p:sp>
        <p:sp>
          <p:nvSpPr>
            <p:cNvPr id="23" name="Oval 22"/>
            <p:cNvSpPr>
              <a:spLocks noChangeArrowheads="1"/>
            </p:cNvSpPr>
            <p:nvPr/>
          </p:nvSpPr>
          <p:spPr bwMode="auto">
            <a:xfrm>
              <a:off x="288" y="1476"/>
              <a:ext cx="1988" cy="1910"/>
            </a:xfrm>
            <a:prstGeom prst="ellipse">
              <a:avLst/>
            </a:prstGeom>
            <a:gradFill rotWithShape="0">
              <a:gsLst>
                <a:gs pos="0">
                  <a:srgbClr val="F7CDF4"/>
                </a:gs>
                <a:gs pos="100000">
                  <a:srgbClr val="F3AFEE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000000"/>
              </a:solidFill>
              <a:round/>
              <a:headEnd/>
              <a:tailEnd/>
            </a:ln>
            <a:effectLst>
              <a:outerShdw dist="89803" dir="2700000" algn="ctr" rotWithShape="0">
                <a:schemeClr val="bg2"/>
              </a:outerShdw>
            </a:effectLst>
          </p:spPr>
          <p:txBody>
            <a:bodyPr wrap="none" lIns="90488" tIns="44450" rIns="90488" bIns="44450" anchor="ctr"/>
            <a:lstStyle/>
            <a:p>
              <a:pPr algn="ctr"/>
              <a:r>
                <a:rPr lang="en-US" b="1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Dasar-Dasar</a:t>
              </a:r>
            </a:p>
            <a:p>
              <a:pPr algn="ctr"/>
              <a:r>
                <a:rPr lang="en-US" b="1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Yang digunakan </a:t>
              </a:r>
            </a:p>
            <a:p>
              <a:pPr algn="ctr"/>
              <a:r>
                <a:rPr lang="en-US" b="1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untuk </a:t>
              </a:r>
            </a:p>
            <a:p>
              <a:pPr algn="ctr"/>
              <a:r>
                <a:rPr lang="en-US" b="1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segmentasi</a:t>
              </a:r>
            </a:p>
          </p:txBody>
        </p:sp>
      </p:grpSp>
      <p:sp>
        <p:nvSpPr>
          <p:cNvPr id="24" name="Rectangle 23"/>
          <p:cNvSpPr/>
          <p:nvPr/>
        </p:nvSpPr>
        <p:spPr>
          <a:xfrm>
            <a:off x="6858016" y="1500174"/>
            <a:ext cx="22859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d-ID" dirty="0" smtClean="0">
                <a:solidFill>
                  <a:schemeClr val="accent2">
                    <a:lumMod val="75000"/>
                  </a:schemeClr>
                </a:solidFill>
              </a:rPr>
              <a:t>W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ilayah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n</a:t>
            </a:r>
            <a:r>
              <a:rPr lang="id-ID" dirty="0" smtClean="0">
                <a:solidFill>
                  <a:schemeClr val="accent2">
                    <a:lumMod val="75000"/>
                  </a:schemeClr>
                </a:solidFill>
              </a:rPr>
              <a:t>e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gara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atau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dunia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id-ID" dirty="0" smtClean="0">
                <a:solidFill>
                  <a:schemeClr val="accent2">
                    <a:lumMod val="75000"/>
                  </a:schemeClr>
                </a:solidFill>
              </a:rPr>
              <a:t>I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klim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786578" y="2357430"/>
            <a:ext cx="235742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d-ID" sz="1200" dirty="0" smtClean="0">
                <a:solidFill>
                  <a:schemeClr val="accent2">
                    <a:lumMod val="75000"/>
                  </a:schemeClr>
                </a:solidFill>
              </a:rPr>
              <a:t>U</a:t>
            </a:r>
            <a:r>
              <a:rPr lang="en-US" sz="1200" dirty="0" err="1" smtClean="0">
                <a:solidFill>
                  <a:schemeClr val="accent2">
                    <a:lumMod val="75000"/>
                  </a:schemeClr>
                </a:solidFill>
              </a:rPr>
              <a:t>mur</a:t>
            </a:r>
            <a:r>
              <a:rPr lang="en-US" sz="12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id-ID" sz="12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id-ID" sz="1200" dirty="0" smtClean="0">
                <a:solidFill>
                  <a:schemeClr val="accent2">
                    <a:lumMod val="75000"/>
                  </a:schemeClr>
                </a:solidFill>
              </a:rPr>
              <a:t>J</a:t>
            </a:r>
            <a:r>
              <a:rPr lang="en-US" sz="1200" dirty="0" smtClean="0">
                <a:solidFill>
                  <a:schemeClr val="accent2">
                    <a:lumMod val="75000"/>
                  </a:schemeClr>
                </a:solidFill>
              </a:rPr>
              <a:t>ender </a:t>
            </a:r>
            <a:endParaRPr lang="id-ID" sz="12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id-ID" sz="1200" dirty="0" smtClean="0">
                <a:solidFill>
                  <a:schemeClr val="accent2">
                    <a:lumMod val="75000"/>
                  </a:schemeClr>
                </a:solidFill>
              </a:rPr>
              <a:t>P</a:t>
            </a:r>
            <a:r>
              <a:rPr lang="en-US" sz="1200" dirty="0" err="1" smtClean="0">
                <a:solidFill>
                  <a:schemeClr val="accent2">
                    <a:lumMod val="75000"/>
                  </a:schemeClr>
                </a:solidFill>
              </a:rPr>
              <a:t>endapatan</a:t>
            </a:r>
            <a:r>
              <a:rPr lang="id-ID" sz="12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id-ID" sz="1200" dirty="0" smtClean="0">
                <a:solidFill>
                  <a:schemeClr val="accent2">
                    <a:lumMod val="75000"/>
                  </a:schemeClr>
                </a:solidFill>
              </a:rPr>
              <a:t>E</a:t>
            </a:r>
            <a:r>
              <a:rPr lang="en-US" sz="1200" dirty="0" err="1" smtClean="0">
                <a:solidFill>
                  <a:schemeClr val="accent2">
                    <a:lumMod val="75000"/>
                  </a:schemeClr>
                </a:solidFill>
              </a:rPr>
              <a:t>tnik</a:t>
            </a:r>
            <a:r>
              <a:rPr lang="id-ID" sz="12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id-ID" sz="1200" dirty="0" smtClean="0">
                <a:solidFill>
                  <a:schemeClr val="accent2">
                    <a:lumMod val="75000"/>
                  </a:schemeClr>
                </a:solidFill>
              </a:rPr>
              <a:t>S</a:t>
            </a:r>
            <a:r>
              <a:rPr lang="en-US" sz="1200" dirty="0" err="1" smtClean="0">
                <a:solidFill>
                  <a:schemeClr val="accent2">
                    <a:lumMod val="75000"/>
                  </a:schemeClr>
                </a:solidFill>
              </a:rPr>
              <a:t>iklus</a:t>
            </a:r>
            <a:r>
              <a:rPr lang="en-US" sz="12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200" dirty="0" err="1" smtClean="0">
                <a:solidFill>
                  <a:schemeClr val="accent2">
                    <a:lumMod val="75000"/>
                  </a:schemeClr>
                </a:solidFill>
              </a:rPr>
              <a:t>hidup</a:t>
            </a:r>
            <a:r>
              <a:rPr lang="en-US" sz="12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200" dirty="0" err="1" smtClean="0">
                <a:solidFill>
                  <a:schemeClr val="accent2">
                    <a:lumMod val="75000"/>
                  </a:schemeClr>
                </a:solidFill>
              </a:rPr>
              <a:t>keluarga</a:t>
            </a:r>
            <a:endParaRPr lang="id-ID" sz="1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929454" y="3475025"/>
            <a:ext cx="20002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d-ID" sz="1400" dirty="0" smtClean="0">
                <a:solidFill>
                  <a:schemeClr val="accent2">
                    <a:lumMod val="75000"/>
                  </a:schemeClr>
                </a:solidFill>
              </a:rPr>
              <a:t>P</a:t>
            </a:r>
            <a:r>
              <a:rPr lang="en-US" sz="1400" dirty="0" err="1" smtClean="0">
                <a:solidFill>
                  <a:schemeClr val="accent2">
                    <a:lumMod val="75000"/>
                  </a:schemeClr>
                </a:solidFill>
              </a:rPr>
              <a:t>ersonalitas</a:t>
            </a:r>
            <a:endParaRPr lang="id-ID" sz="1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id-ID" sz="1400" dirty="0" smtClean="0">
                <a:solidFill>
                  <a:schemeClr val="accent2">
                    <a:lumMod val="75000"/>
                  </a:schemeClr>
                </a:solidFill>
              </a:rPr>
              <a:t>M</a:t>
            </a:r>
            <a:r>
              <a:rPr lang="en-US" sz="1400" dirty="0" err="1" smtClean="0">
                <a:solidFill>
                  <a:schemeClr val="accent2">
                    <a:lumMod val="75000"/>
                  </a:schemeClr>
                </a:solidFill>
              </a:rPr>
              <a:t>oti</a:t>
            </a:r>
            <a:r>
              <a:rPr lang="id-ID" sz="1400" dirty="0" smtClean="0">
                <a:solidFill>
                  <a:schemeClr val="accent2">
                    <a:lumMod val="75000"/>
                  </a:schemeClr>
                </a:solidFill>
              </a:rPr>
              <a:t>vasi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id-ID" sz="1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id-ID" sz="1400" dirty="0" smtClean="0">
                <a:solidFill>
                  <a:schemeClr val="accent2">
                    <a:lumMod val="75000"/>
                  </a:schemeClr>
                </a:solidFill>
              </a:rPr>
              <a:t>G</a:t>
            </a:r>
            <a:r>
              <a:rPr lang="en-US" sz="1400" dirty="0" err="1" smtClean="0">
                <a:solidFill>
                  <a:schemeClr val="accent2">
                    <a:lumMod val="75000"/>
                  </a:schemeClr>
                </a:solidFill>
              </a:rPr>
              <a:t>aya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accent2">
                    <a:lumMod val="75000"/>
                  </a:schemeClr>
                </a:solidFill>
              </a:rPr>
              <a:t>hidup</a:t>
            </a:r>
            <a:endParaRPr lang="id-ID" sz="1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id-ID" sz="1400" dirty="0" smtClean="0">
                <a:solidFill>
                  <a:schemeClr val="accent2">
                    <a:lumMod val="75000"/>
                  </a:schemeClr>
                </a:solidFill>
              </a:rPr>
              <a:t>G</a:t>
            </a:r>
            <a:r>
              <a:rPr lang="en-US" sz="1400" dirty="0" err="1" smtClean="0">
                <a:solidFill>
                  <a:schemeClr val="accent2">
                    <a:lumMod val="75000"/>
                  </a:schemeClr>
                </a:solidFill>
              </a:rPr>
              <a:t>eodemografis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929454" y="4763168"/>
            <a:ext cx="30003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 smtClean="0">
                <a:solidFill>
                  <a:schemeClr val="accent2">
                    <a:lumMod val="75000"/>
                  </a:schemeClr>
                </a:solidFill>
              </a:rPr>
              <a:t>manfaat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 yang </a:t>
            </a:r>
            <a:r>
              <a:rPr lang="en-US" sz="1400" dirty="0" err="1" smtClean="0">
                <a:solidFill>
                  <a:schemeClr val="accent2">
                    <a:lumMod val="75000"/>
                  </a:schemeClr>
                </a:solidFill>
              </a:rPr>
              <a:t>mereka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accent2">
                    <a:lumMod val="75000"/>
                  </a:schemeClr>
                </a:solidFill>
              </a:rPr>
              <a:t>cari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r>
              <a:rPr lang="en-US" sz="1400" dirty="0" err="1" smtClean="0">
                <a:solidFill>
                  <a:schemeClr val="accent2">
                    <a:lumMod val="75000"/>
                  </a:schemeClr>
                </a:solidFill>
              </a:rPr>
              <a:t>untuk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accent2">
                    <a:lumMod val="75000"/>
                  </a:schemeClr>
                </a:solidFill>
              </a:rPr>
              <a:t>produk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accent2">
                    <a:lumMod val="75000"/>
                  </a:schemeClr>
                </a:solidFill>
              </a:rPr>
              <a:t>tersebut</a:t>
            </a:r>
            <a:endParaRPr lang="en-US" sz="1400" dirty="0"/>
          </a:p>
        </p:txBody>
      </p:sp>
      <p:sp>
        <p:nvSpPr>
          <p:cNvPr id="28" name="Rectangle 27"/>
          <p:cNvSpPr/>
          <p:nvPr/>
        </p:nvSpPr>
        <p:spPr>
          <a:xfrm>
            <a:off x="6858080" y="5715016"/>
            <a:ext cx="23573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d-ID" sz="1400" dirty="0" smtClean="0">
                <a:solidFill>
                  <a:schemeClr val="accent2">
                    <a:lumMod val="75000"/>
                  </a:schemeClr>
                </a:solidFill>
              </a:rPr>
              <a:t>J</a:t>
            </a:r>
            <a:r>
              <a:rPr lang="en-US" sz="1400" dirty="0" err="1" smtClean="0">
                <a:solidFill>
                  <a:schemeClr val="accent2">
                    <a:lumMod val="75000"/>
                  </a:schemeClr>
                </a:solidFill>
              </a:rPr>
              <a:t>umlah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 yang </a:t>
            </a:r>
            <a:r>
              <a:rPr lang="en-US" sz="1400" dirty="0" err="1" smtClean="0">
                <a:solidFill>
                  <a:schemeClr val="accent2">
                    <a:lumMod val="75000"/>
                  </a:schemeClr>
                </a:solidFill>
              </a:rPr>
              <a:t>dibeli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accent2">
                    <a:lumMod val="75000"/>
                  </a:schemeClr>
                </a:solidFill>
              </a:rPr>
              <a:t>atau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accent2">
                    <a:lumMod val="75000"/>
                  </a:schemeClr>
                </a:solidFill>
              </a:rPr>
              <a:t>dikonsumsi</a:t>
            </a:r>
            <a:endParaRPr lang="id-ID" sz="1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id-ID" sz="1400" dirty="0" smtClean="0">
                <a:solidFill>
                  <a:schemeClr val="accent2">
                    <a:lumMod val="75000"/>
                  </a:schemeClr>
                </a:solidFill>
              </a:rPr>
              <a:t>Tingkat kesenangan (fanatisme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asil gambar untuk segmentasi demografi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285720" y="2786058"/>
            <a:ext cx="3929090" cy="3643338"/>
            <a:chOff x="2643174" y="1804134"/>
            <a:chExt cx="3925024" cy="3987066"/>
          </a:xfrm>
        </p:grpSpPr>
        <p:graphicFrame>
          <p:nvGraphicFramePr>
            <p:cNvPr id="13" name="Object 1024"/>
            <p:cNvGraphicFramePr>
              <a:graphicFrameLocks noChangeAspect="1"/>
            </p:cNvGraphicFramePr>
            <p:nvPr/>
          </p:nvGraphicFramePr>
          <p:xfrm>
            <a:off x="2643174" y="1804134"/>
            <a:ext cx="3851289" cy="3987066"/>
          </p:xfrm>
          <a:graphic>
            <a:graphicData uri="http://schemas.openxmlformats.org/presentationml/2006/ole">
              <p:oleObj spid="_x0000_s1029" name="Clip" r:id="rId3" imgW="2209680" imgH="2288160" progId="">
                <p:embed/>
              </p:oleObj>
            </a:graphicData>
          </a:graphic>
        </p:graphicFrame>
        <p:sp>
          <p:nvSpPr>
            <p:cNvPr id="14" name="Text Box 5"/>
            <p:cNvSpPr txBox="1">
              <a:spLocks noChangeArrowheads="1"/>
            </p:cNvSpPr>
            <p:nvPr/>
          </p:nvSpPr>
          <p:spPr bwMode="auto">
            <a:xfrm>
              <a:off x="4191000" y="2492375"/>
              <a:ext cx="851515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buClr>
                  <a:schemeClr val="folHlink"/>
                </a:buClr>
                <a:buFont typeface="Wingdings" pitchFamily="2" charset="2"/>
                <a:buNone/>
              </a:pPr>
              <a:r>
                <a:rPr lang="id-ID" sz="2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Usia</a:t>
              </a:r>
              <a:endParaRPr 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5" name="Text Box 6"/>
            <p:cNvSpPr txBox="1">
              <a:spLocks noChangeArrowheads="1"/>
            </p:cNvSpPr>
            <p:nvPr/>
          </p:nvSpPr>
          <p:spPr bwMode="auto">
            <a:xfrm>
              <a:off x="2759868" y="4000504"/>
              <a:ext cx="1390124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buClr>
                  <a:schemeClr val="folHlink"/>
                </a:buClr>
                <a:buFont typeface="Wingdings" pitchFamily="2" charset="2"/>
                <a:buNone/>
              </a:pPr>
              <a:r>
                <a:rPr lang="en-US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Status</a:t>
              </a:r>
              <a:r>
                <a:rPr lang="id-ID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/>
              </a:r>
              <a:br>
                <a:rPr lang="id-ID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</a:br>
              <a:r>
                <a:rPr lang="id-ID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Perkawinan</a:t>
              </a:r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6" name="Text Box 7"/>
            <p:cNvSpPr txBox="1">
              <a:spLocks noChangeArrowheads="1"/>
            </p:cNvSpPr>
            <p:nvPr/>
          </p:nvSpPr>
          <p:spPr bwMode="auto">
            <a:xfrm>
              <a:off x="5214942" y="4143380"/>
              <a:ext cx="1353256" cy="892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buClr>
                  <a:schemeClr val="folHlink"/>
                </a:buClr>
                <a:buFont typeface="Wingdings" pitchFamily="2" charset="2"/>
                <a:buNone/>
              </a:pPr>
              <a:r>
                <a:rPr lang="id-ID" sz="2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Jumlah </a:t>
              </a:r>
              <a:br>
                <a:rPr lang="id-ID" sz="2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</a:br>
              <a:r>
                <a:rPr lang="id-ID" sz="2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Anak</a:t>
              </a:r>
              <a:endParaRPr 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1714488"/>
            <a:ext cx="3857652" cy="25755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8" name="TextBox 17"/>
          <p:cNvSpPr txBox="1"/>
          <p:nvPr/>
        </p:nvSpPr>
        <p:spPr>
          <a:xfrm>
            <a:off x="500034" y="1643050"/>
            <a:ext cx="34869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Siklus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Hidup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Keluarga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itchFamily="18" charset="0"/>
            </a:endParaRPr>
          </a:p>
        </p:txBody>
      </p:sp>
      <p:sp>
        <p:nvSpPr>
          <p:cNvPr id="19" name="Down Arrow 18"/>
          <p:cNvSpPr/>
          <p:nvPr/>
        </p:nvSpPr>
        <p:spPr>
          <a:xfrm>
            <a:off x="6643702" y="4429132"/>
            <a:ext cx="285752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500594" y="5143512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GeoDemografis</a:t>
            </a:r>
            <a:endParaRPr lang="en-US" sz="20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Kombinasi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segmentasi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geografis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demografis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gaya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hidup</a:t>
            </a:r>
            <a:endParaRPr lang="id-ID" sz="2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28596" y="1471637"/>
            <a:ext cx="7620000" cy="538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just" eaLnBrk="1" hangingPunct="1">
              <a:spcBef>
                <a:spcPct val="50000"/>
              </a:spcBef>
            </a:pPr>
            <a:r>
              <a:rPr lang="id-ID" sz="2400" b="1" dirty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	Sebelum suatu segmen dimasuki ada beberapa kriteria yang harus dipenuhi yaitu :</a:t>
            </a:r>
          </a:p>
          <a:p>
            <a:pPr marL="457200" indent="-457200" algn="just" eaLnBrk="1" hangingPunct="1">
              <a:spcBef>
                <a:spcPct val="50000"/>
              </a:spcBef>
            </a:pPr>
            <a:r>
              <a:rPr lang="id-ID" sz="2400" b="1" dirty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 </a:t>
            </a:r>
            <a:endParaRPr lang="id-ID" sz="2400" b="1" dirty="0">
              <a:solidFill>
                <a:schemeClr val="accent1"/>
              </a:solidFill>
              <a:latin typeface="Tahoma" pitchFamily="34" charset="0"/>
              <a:cs typeface="Times New Roman" pitchFamily="18" charset="0"/>
            </a:endParaRPr>
          </a:p>
          <a:p>
            <a:pPr marL="457200" indent="-457200" algn="just" eaLnBrk="1" hangingPunct="1">
              <a:spcBef>
                <a:spcPct val="50000"/>
              </a:spcBef>
              <a:buFontTx/>
              <a:buAutoNum type="arabicPeriod"/>
            </a:pPr>
            <a:r>
              <a:rPr lang="en-US" sz="2400" b="1" dirty="0" err="1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rPr>
              <a:t>Apakah</a:t>
            </a:r>
            <a:r>
              <a:rPr lang="en-US" sz="2400" b="1" dirty="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rPr>
              <a:t>segmen</a:t>
            </a:r>
            <a:r>
              <a:rPr lang="en-US" sz="2400" b="1" dirty="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rPr>
              <a:t>itu</a:t>
            </a:r>
            <a:r>
              <a:rPr lang="en-US" sz="2400" b="1" dirty="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rPr>
              <a:t>cukup</a:t>
            </a:r>
            <a:r>
              <a:rPr lang="en-US" sz="2400" b="1" dirty="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rPr>
              <a:t>besar</a:t>
            </a:r>
            <a:r>
              <a:rPr lang="en-US" sz="2400" b="1" dirty="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rPr>
              <a:t> ?</a:t>
            </a:r>
            <a:r>
              <a:rPr lang="en-US" sz="2400" b="1" dirty="0">
                <a:solidFill>
                  <a:schemeClr val="folHlink"/>
                </a:solidFill>
                <a:latin typeface="Tahoma" pitchFamily="34" charset="0"/>
                <a:cs typeface="Tahoma" pitchFamily="34" charset="0"/>
              </a:rPr>
              <a:t> </a:t>
            </a:r>
          </a:p>
          <a:p>
            <a:pPr marL="457200" indent="-457200" algn="just" eaLnBrk="1" hangingPunct="1">
              <a:spcBef>
                <a:spcPct val="50000"/>
              </a:spcBef>
              <a:buFontTx/>
              <a:buAutoNum type="arabicPeriod"/>
            </a:pPr>
            <a:r>
              <a:rPr lang="en-US" sz="2400" b="1" dirty="0" err="1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rPr>
              <a:t>Apakah</a:t>
            </a:r>
            <a:r>
              <a:rPr lang="en-US" sz="2400" b="1" dirty="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rPr>
              <a:t>ada</a:t>
            </a:r>
            <a:r>
              <a:rPr lang="en-US" sz="2400" b="1" dirty="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rPr>
              <a:t>daya</a:t>
            </a:r>
            <a:r>
              <a:rPr lang="en-US" sz="2400" b="1" dirty="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rPr>
              <a:t>belinya</a:t>
            </a:r>
            <a:r>
              <a:rPr lang="en-US" sz="2400" b="1" dirty="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rPr>
              <a:t> ?</a:t>
            </a:r>
            <a:r>
              <a:rPr lang="en-US" sz="2400" b="1" dirty="0">
                <a:solidFill>
                  <a:schemeClr val="folHlink"/>
                </a:solidFill>
                <a:latin typeface="Tahoma" pitchFamily="34" charset="0"/>
                <a:cs typeface="Tahoma" pitchFamily="34" charset="0"/>
              </a:rPr>
              <a:t> </a:t>
            </a:r>
          </a:p>
          <a:p>
            <a:pPr marL="457200" indent="-457200" algn="just" eaLnBrk="1" hangingPunct="1">
              <a:spcBef>
                <a:spcPct val="50000"/>
              </a:spcBef>
              <a:buFontTx/>
              <a:buAutoNum type="arabicPeriod"/>
            </a:pPr>
            <a:r>
              <a:rPr lang="en-US" sz="2400" b="1" dirty="0" err="1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rPr>
              <a:t>Apakah</a:t>
            </a:r>
            <a:r>
              <a:rPr lang="en-US" sz="2400" b="1" dirty="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rPr>
              <a:t>dapat</a:t>
            </a:r>
            <a:r>
              <a:rPr lang="en-US" sz="2400" b="1" dirty="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rPr>
              <a:t>dibedakan</a:t>
            </a:r>
            <a:r>
              <a:rPr lang="en-US" sz="2400" b="1" dirty="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rPr>
              <a:t>dengan</a:t>
            </a:r>
            <a:r>
              <a:rPr lang="en-US" sz="2400" b="1" dirty="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rPr>
              <a:t>segmen</a:t>
            </a:r>
            <a:r>
              <a:rPr lang="en-US" sz="2400" b="1" dirty="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rPr>
              <a:t>lainnya</a:t>
            </a:r>
            <a:r>
              <a:rPr lang="en-US" sz="2400" b="1" dirty="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rPr>
              <a:t> ?</a:t>
            </a:r>
            <a:r>
              <a:rPr lang="en-US" sz="2400" b="1" dirty="0">
                <a:solidFill>
                  <a:schemeClr val="folHlink"/>
                </a:solidFill>
                <a:latin typeface="Tahoma" pitchFamily="34" charset="0"/>
                <a:cs typeface="Tahoma" pitchFamily="34" charset="0"/>
              </a:rPr>
              <a:t> </a:t>
            </a:r>
          </a:p>
          <a:p>
            <a:pPr marL="457200" indent="-457200" algn="just" eaLnBrk="1" hangingPunct="1">
              <a:spcBef>
                <a:spcPct val="50000"/>
              </a:spcBef>
              <a:buFontTx/>
              <a:buAutoNum type="arabicPeriod"/>
            </a:pPr>
            <a:r>
              <a:rPr lang="en-US" sz="2400" b="1" dirty="0" err="1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rPr>
              <a:t>Apakah</a:t>
            </a:r>
            <a:r>
              <a:rPr lang="en-US" sz="2400" b="1" dirty="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rPr>
              <a:t>sudah</a:t>
            </a:r>
            <a:r>
              <a:rPr lang="en-US" sz="2400" b="1" dirty="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rPr>
              <a:t>ada</a:t>
            </a:r>
            <a:r>
              <a:rPr lang="en-US" sz="2400" b="1" dirty="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rPr>
              <a:t>pesaing</a:t>
            </a:r>
            <a:r>
              <a:rPr lang="en-US" sz="2400" b="1" dirty="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rPr>
              <a:t> lain yang </a:t>
            </a:r>
            <a:r>
              <a:rPr lang="en-US" sz="2400" b="1" dirty="0" err="1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rPr>
              <a:t>menguasai</a:t>
            </a:r>
            <a:r>
              <a:rPr lang="en-US" sz="2400" b="1" dirty="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rPr>
              <a:t>segmen</a:t>
            </a:r>
            <a:r>
              <a:rPr lang="en-US" sz="2400" b="1" dirty="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rPr>
              <a:t>itu</a:t>
            </a:r>
            <a:r>
              <a:rPr lang="en-US" sz="2400" b="1" dirty="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rPr>
              <a:t> ?</a:t>
            </a:r>
            <a:r>
              <a:rPr lang="en-US" sz="2400" b="1" dirty="0">
                <a:solidFill>
                  <a:schemeClr val="folHlink"/>
                </a:solidFill>
                <a:latin typeface="Tahoma" pitchFamily="34" charset="0"/>
                <a:cs typeface="Tahoma" pitchFamily="34" charset="0"/>
              </a:rPr>
              <a:t> </a:t>
            </a:r>
          </a:p>
          <a:p>
            <a:pPr marL="457200" indent="-457200" algn="just" eaLnBrk="1" hangingPunct="1">
              <a:spcBef>
                <a:spcPct val="50000"/>
              </a:spcBef>
              <a:buFontTx/>
              <a:buAutoNum type="arabicPeriod"/>
            </a:pPr>
            <a:r>
              <a:rPr lang="en-US" sz="2400" b="1" dirty="0" err="1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rPr>
              <a:t>Apakah</a:t>
            </a:r>
            <a:r>
              <a:rPr lang="en-US" sz="2400" b="1" dirty="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rPr>
              <a:t>segmen</a:t>
            </a:r>
            <a:r>
              <a:rPr lang="en-US" sz="2400" b="1" dirty="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rPr>
              <a:t>itu</a:t>
            </a:r>
            <a:r>
              <a:rPr lang="en-US" sz="2400" b="1" dirty="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rPr>
              <a:t>dapat</a:t>
            </a:r>
            <a:r>
              <a:rPr lang="en-US" sz="2400" b="1" dirty="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rPr>
              <a:t>dijangkau</a:t>
            </a:r>
            <a:r>
              <a:rPr lang="en-US" sz="2400" b="1" dirty="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rPr>
              <a:t> ?</a:t>
            </a:r>
            <a:r>
              <a:rPr lang="en-US" sz="2400" b="1" dirty="0">
                <a:solidFill>
                  <a:schemeClr val="folHlink"/>
                </a:solidFill>
                <a:latin typeface="Tahoma" pitchFamily="34" charset="0"/>
                <a:cs typeface="Tahoma" pitchFamily="34" charset="0"/>
              </a:rPr>
              <a:t> </a:t>
            </a:r>
          </a:p>
          <a:p>
            <a:pPr marL="457200" indent="-457200" algn="just" eaLnBrk="1" hangingPunct="1">
              <a:spcBef>
                <a:spcPct val="50000"/>
              </a:spcBef>
            </a:pPr>
            <a:endParaRPr lang="id-ID" sz="2400" b="1" dirty="0">
              <a:solidFill>
                <a:schemeClr val="folHlink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171572" y="1285860"/>
            <a:ext cx="7258080" cy="1500198"/>
          </a:xfrm>
        </p:spPr>
        <p:txBody>
          <a:bodyPr>
            <a:normAutofit/>
          </a:bodyPr>
          <a:lstStyle/>
          <a:p>
            <a:pPr marL="0" indent="0"/>
            <a:r>
              <a:rPr lang="id-ID" sz="2800" dirty="0" smtClean="0">
                <a:solidFill>
                  <a:schemeClr val="accent2">
                    <a:lumMod val="75000"/>
                  </a:schemeClr>
                </a:solidFill>
              </a:rPr>
              <a:t>Individu atau organisasi yang membidik atau memilih pasar yang dimaksudkan untuk memenuhi kebutuhannya</a:t>
            </a:r>
            <a:endParaRPr lang="id-ID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8" name="Content Placeholder 3"/>
          <p:cNvGrpSpPr>
            <a:grpSpLocks noGrp="1"/>
          </p:cNvGrpSpPr>
          <p:nvPr>
            <p:ph idx="1"/>
          </p:nvPr>
        </p:nvGrpSpPr>
        <p:grpSpPr bwMode="auto">
          <a:xfrm>
            <a:off x="928662" y="3000372"/>
            <a:ext cx="7256295" cy="2928958"/>
            <a:chOff x="392" y="816"/>
            <a:chExt cx="4757" cy="2994"/>
          </a:xfrm>
        </p:grpSpPr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2240" y="2590"/>
              <a:ext cx="1261" cy="770"/>
            </a:xfrm>
            <a:prstGeom prst="rect">
              <a:avLst/>
            </a:prstGeom>
            <a:solidFill>
              <a:schemeClr val="hlink"/>
            </a:solidFill>
            <a:ln w="12700">
              <a:solidFill>
                <a:srgbClr val="5F5F5F"/>
              </a:solidFill>
              <a:miter lim="800000"/>
              <a:headEnd/>
              <a:tailEnd/>
            </a:ln>
            <a:effectLst>
              <a:outerShdw dist="89803" dir="2700000" algn="ctr" rotWithShape="0">
                <a:srgbClr val="4D4D4D"/>
              </a:outerShdw>
            </a:effectLst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2240" y="1729"/>
              <a:ext cx="1261" cy="770"/>
            </a:xfrm>
            <a:prstGeom prst="rect">
              <a:avLst/>
            </a:prstGeom>
            <a:solidFill>
              <a:srgbClr val="00AE00"/>
            </a:solidFill>
            <a:ln w="12700">
              <a:solidFill>
                <a:srgbClr val="5F5F5F"/>
              </a:solidFill>
              <a:miter lim="800000"/>
              <a:headEnd/>
              <a:tailEnd/>
            </a:ln>
            <a:effectLst>
              <a:outerShdw dist="89803" dir="2700000" algn="ctr" rotWithShape="0">
                <a:srgbClr val="4D4D4D"/>
              </a:outerShdw>
            </a:effectLst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2240" y="1341"/>
              <a:ext cx="1261" cy="308"/>
            </a:xfrm>
            <a:prstGeom prst="rect">
              <a:avLst/>
            </a:prstGeom>
            <a:solidFill>
              <a:srgbClr val="00AE00"/>
            </a:solidFill>
            <a:ln w="12700">
              <a:solidFill>
                <a:srgbClr val="5F5F5F"/>
              </a:solidFill>
              <a:miter lim="800000"/>
              <a:headEnd/>
              <a:tailEnd/>
            </a:ln>
            <a:effectLst>
              <a:outerShdw dist="89803" dir="2700000" algn="ctr" rotWithShape="0">
                <a:srgbClr val="4D4D4D"/>
              </a:outerShdw>
            </a:effectLst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2240" y="1015"/>
              <a:ext cx="1261" cy="256"/>
            </a:xfrm>
            <a:prstGeom prst="rect">
              <a:avLst/>
            </a:prstGeom>
            <a:solidFill>
              <a:srgbClr val="00AE00"/>
            </a:solidFill>
            <a:ln w="12700">
              <a:solidFill>
                <a:srgbClr val="5F5F5F"/>
              </a:solidFill>
              <a:miter lim="800000"/>
              <a:headEnd/>
              <a:tailEnd/>
            </a:ln>
            <a:effectLst>
              <a:outerShdw dist="89803" dir="2700000" algn="ctr" rotWithShape="0">
                <a:srgbClr val="4D4D4D"/>
              </a:outerShdw>
            </a:effectLst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2240" y="816"/>
              <a:ext cx="1261" cy="129"/>
            </a:xfrm>
            <a:prstGeom prst="rect">
              <a:avLst/>
            </a:prstGeom>
            <a:solidFill>
              <a:srgbClr val="00AE00"/>
            </a:solidFill>
            <a:ln w="12700">
              <a:solidFill>
                <a:srgbClr val="5F5F5F"/>
              </a:solidFill>
              <a:miter lim="800000"/>
              <a:headEnd/>
              <a:tailEnd/>
            </a:ln>
            <a:effectLst>
              <a:outerShdw dist="89803" dir="2700000" algn="ctr" rotWithShape="0">
                <a:srgbClr val="4D4D4D"/>
              </a:outerShdw>
            </a:effectLst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3876" y="2590"/>
              <a:ext cx="1261" cy="770"/>
            </a:xfrm>
            <a:prstGeom prst="rect">
              <a:avLst/>
            </a:prstGeom>
            <a:solidFill>
              <a:srgbClr val="9900CC"/>
            </a:solidFill>
            <a:ln w="12700">
              <a:solidFill>
                <a:srgbClr val="5F5F5F"/>
              </a:solidFill>
              <a:miter lim="800000"/>
              <a:headEnd/>
              <a:tailEnd/>
            </a:ln>
            <a:effectLst>
              <a:outerShdw dist="89803" dir="2700000" algn="ctr" rotWithShape="0">
                <a:srgbClr val="4D4D4D"/>
              </a:outerShdw>
            </a:effectLst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3876" y="1729"/>
              <a:ext cx="1261" cy="770"/>
            </a:xfrm>
            <a:prstGeom prst="rect">
              <a:avLst/>
            </a:prstGeom>
            <a:solidFill>
              <a:srgbClr val="5816FC"/>
            </a:solidFill>
            <a:ln w="12700">
              <a:solidFill>
                <a:srgbClr val="5F5F5F"/>
              </a:solidFill>
              <a:miter lim="800000"/>
              <a:headEnd/>
              <a:tailEnd/>
            </a:ln>
            <a:effectLst>
              <a:outerShdw dist="89803" dir="2700000" algn="ctr" rotWithShape="0">
                <a:srgbClr val="4D4D4D"/>
              </a:outerShdw>
            </a:effectLst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3876" y="1341"/>
              <a:ext cx="1261" cy="308"/>
            </a:xfrm>
            <a:prstGeom prst="rect">
              <a:avLst/>
            </a:prstGeom>
            <a:solidFill>
              <a:srgbClr val="00AE00"/>
            </a:solidFill>
            <a:ln w="12700">
              <a:solidFill>
                <a:srgbClr val="5F5F5F"/>
              </a:solidFill>
              <a:miter lim="800000"/>
              <a:headEnd/>
              <a:tailEnd/>
            </a:ln>
            <a:effectLst>
              <a:outerShdw dist="89803" dir="2700000" algn="ctr" rotWithShape="0">
                <a:srgbClr val="4D4D4D"/>
              </a:outerShdw>
            </a:effectLst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3876" y="1015"/>
              <a:ext cx="1261" cy="256"/>
            </a:xfrm>
            <a:prstGeom prst="rect">
              <a:avLst/>
            </a:prstGeom>
            <a:solidFill>
              <a:srgbClr val="9234DB"/>
            </a:solidFill>
            <a:ln w="12700">
              <a:solidFill>
                <a:srgbClr val="5F5F5F"/>
              </a:solidFill>
              <a:miter lim="800000"/>
              <a:headEnd/>
              <a:tailEnd/>
            </a:ln>
            <a:effectLst>
              <a:outerShdw dist="89803" dir="2700000" algn="ctr" rotWithShape="0">
                <a:srgbClr val="4D4D4D"/>
              </a:outerShdw>
            </a:effectLst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626" y="2590"/>
              <a:ext cx="1261" cy="770"/>
            </a:xfrm>
            <a:prstGeom prst="rect">
              <a:avLst/>
            </a:prstGeom>
            <a:solidFill>
              <a:srgbClr val="00AE00"/>
            </a:solidFill>
            <a:ln w="12700">
              <a:solidFill>
                <a:srgbClr val="5F5F5F"/>
              </a:solidFill>
              <a:miter lim="800000"/>
              <a:headEnd/>
              <a:tailEnd/>
            </a:ln>
            <a:effectLst>
              <a:outerShdw dist="89803" dir="2700000" algn="ctr" rotWithShape="0">
                <a:srgbClr val="4D4D4D"/>
              </a:outerShdw>
            </a:effectLst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626" y="1729"/>
              <a:ext cx="1261" cy="770"/>
            </a:xfrm>
            <a:prstGeom prst="rect">
              <a:avLst/>
            </a:prstGeom>
            <a:solidFill>
              <a:srgbClr val="00AE00"/>
            </a:solidFill>
            <a:ln w="12700">
              <a:solidFill>
                <a:srgbClr val="5F5F5F"/>
              </a:solidFill>
              <a:miter lim="800000"/>
              <a:headEnd/>
              <a:tailEnd/>
            </a:ln>
            <a:effectLst>
              <a:outerShdw dist="89803" dir="2700000" algn="ctr" rotWithShape="0">
                <a:srgbClr val="4D4D4D"/>
              </a:outerShdw>
            </a:effectLst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626" y="1341"/>
              <a:ext cx="1261" cy="308"/>
            </a:xfrm>
            <a:prstGeom prst="rect">
              <a:avLst/>
            </a:prstGeom>
            <a:solidFill>
              <a:srgbClr val="00AE00"/>
            </a:solidFill>
            <a:ln w="12700">
              <a:solidFill>
                <a:srgbClr val="5F5F5F"/>
              </a:solidFill>
              <a:miter lim="800000"/>
              <a:headEnd/>
              <a:tailEnd/>
            </a:ln>
            <a:effectLst>
              <a:outerShdw dist="89803" dir="2700000" algn="ctr" rotWithShape="0">
                <a:srgbClr val="4D4D4D"/>
              </a:outerShdw>
            </a:effectLst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626" y="1015"/>
              <a:ext cx="1261" cy="256"/>
            </a:xfrm>
            <a:prstGeom prst="rect">
              <a:avLst/>
            </a:prstGeom>
            <a:solidFill>
              <a:srgbClr val="00AE00"/>
            </a:solidFill>
            <a:ln w="12700">
              <a:solidFill>
                <a:srgbClr val="5F5F5F"/>
              </a:solidFill>
              <a:miter lim="800000"/>
              <a:headEnd/>
              <a:tailEnd/>
            </a:ln>
            <a:effectLst>
              <a:outerShdw dist="89803" dir="2700000" algn="ctr" rotWithShape="0">
                <a:srgbClr val="4D4D4D"/>
              </a:outerShdw>
            </a:effectLst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626" y="816"/>
              <a:ext cx="1261" cy="129"/>
            </a:xfrm>
            <a:prstGeom prst="rect">
              <a:avLst/>
            </a:prstGeom>
            <a:solidFill>
              <a:srgbClr val="00AE00"/>
            </a:solidFill>
            <a:ln w="12700">
              <a:solidFill>
                <a:srgbClr val="5F5F5F"/>
              </a:solidFill>
              <a:miter lim="800000"/>
              <a:headEnd/>
              <a:tailEnd/>
            </a:ln>
            <a:effectLst>
              <a:outerShdw dist="89803" dir="2700000" algn="ctr" rotWithShape="0">
                <a:srgbClr val="4D4D4D"/>
              </a:outerShdw>
            </a:effectLst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392" y="3449"/>
              <a:ext cx="123" cy="36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89803" dir="2700000" algn="ctr" rotWithShape="0">
                <a:srgbClr val="4D4D4D"/>
              </a:outerShdw>
            </a:effectLst>
          </p:spPr>
          <p:txBody>
            <a:bodyPr wrap="none" lIns="90488" tIns="44450" rIns="90488" bIns="44450">
              <a:spAutoFit/>
            </a:bodyPr>
            <a:lstStyle/>
            <a:p>
              <a:endParaRPr lang="en-US" sz="260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3888" y="816"/>
              <a:ext cx="1261" cy="129"/>
            </a:xfrm>
            <a:prstGeom prst="rect">
              <a:avLst/>
            </a:prstGeom>
            <a:solidFill>
              <a:srgbClr val="00AE00"/>
            </a:solidFill>
            <a:ln w="12700">
              <a:solidFill>
                <a:srgbClr val="5F5F5F"/>
              </a:solidFill>
              <a:miter lim="800000"/>
              <a:headEnd/>
              <a:tailEnd/>
            </a:ln>
            <a:effectLst>
              <a:outerShdw dist="89803" dir="2700000" algn="ctr" rotWithShape="0">
                <a:srgbClr val="4D4D4D"/>
              </a:outerShdw>
            </a:effectLst>
          </p:spPr>
          <p:txBody>
            <a:bodyPr wrap="none" anchor="ctr"/>
            <a:lstStyle/>
            <a:p>
              <a:endParaRPr lang="id-ID"/>
            </a:p>
          </p:txBody>
        </p:sp>
      </p:grpSp>
      <p:sp>
        <p:nvSpPr>
          <p:cNvPr id="25" name="TextBox 24"/>
          <p:cNvSpPr txBox="1"/>
          <p:nvPr/>
        </p:nvSpPr>
        <p:spPr>
          <a:xfrm flipH="1">
            <a:off x="1214414" y="5792948"/>
            <a:ext cx="2000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600" b="1" dirty="0" smtClean="0">
                <a:solidFill>
                  <a:schemeClr val="accent2">
                    <a:lumMod val="75000"/>
                  </a:schemeClr>
                </a:solidFill>
              </a:rPr>
              <a:t>Strategi </a:t>
            </a:r>
            <a:endParaRPr lang="en-US" sz="16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id-ID" sz="1600" b="1" dirty="0" smtClean="0">
                <a:solidFill>
                  <a:schemeClr val="accent2">
                    <a:lumMod val="75000"/>
                  </a:schemeClr>
                </a:solidFill>
              </a:rPr>
              <a:t>“Tidak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</a:rPr>
              <a:t>M</a:t>
            </a:r>
            <a:r>
              <a:rPr lang="id-ID" sz="1600" b="1" dirty="0" smtClean="0">
                <a:solidFill>
                  <a:schemeClr val="accent2">
                    <a:lumMod val="75000"/>
                  </a:schemeClr>
                </a:solidFill>
              </a:rPr>
              <a:t>embedakan”</a:t>
            </a:r>
            <a:endParaRPr lang="id-ID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 flipH="1">
            <a:off x="3714744" y="5741275"/>
            <a:ext cx="2000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600" b="1" dirty="0" smtClean="0">
                <a:solidFill>
                  <a:schemeClr val="accent2">
                    <a:lumMod val="75000"/>
                  </a:schemeClr>
                </a:solidFill>
              </a:rPr>
              <a:t>Strategi “Terkonsentrasi/Satu Segment”</a:t>
            </a:r>
            <a:endParaRPr lang="id-ID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flipH="1">
            <a:off x="6215074" y="5715016"/>
            <a:ext cx="2000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000" b="1" dirty="0" smtClean="0">
                <a:solidFill>
                  <a:schemeClr val="accent2">
                    <a:lumMod val="75000"/>
                  </a:schemeClr>
                </a:solidFill>
              </a:rPr>
              <a:t>Strategi “Multisegment”</a:t>
            </a:r>
            <a:endParaRPr lang="id-ID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857223" y="4158627"/>
            <a:ext cx="235745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C00000"/>
                </a:solidFill>
                <a:latin typeface="Goudy Stout" pitchFamily="18" charset="0"/>
              </a:rPr>
              <a:t>Ide</a:t>
            </a:r>
            <a:r>
              <a:rPr lang="en-US" dirty="0" smtClean="0">
                <a:latin typeface="Goudy Stout" pitchFamily="18" charset="0"/>
              </a:rPr>
              <a:t> </a:t>
            </a:r>
            <a:r>
              <a:rPr lang="en-US" dirty="0" err="1" smtClean="0">
                <a:latin typeface="Goudy Stout" pitchFamily="18" charset="0"/>
              </a:rPr>
              <a:t>Bisnis</a:t>
            </a:r>
            <a:endParaRPr lang="en-US" dirty="0">
              <a:latin typeface="Goudy Stout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29123" y="3639925"/>
            <a:ext cx="33575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Goudy Stout" pitchFamily="18" charset="0"/>
              </a:rPr>
              <a:t>Barang</a:t>
            </a:r>
            <a:r>
              <a:rPr lang="en-US" dirty="0" smtClean="0">
                <a:latin typeface="Goudy Stout" pitchFamily="18" charset="0"/>
              </a:rPr>
              <a:t> </a:t>
            </a:r>
          </a:p>
          <a:p>
            <a:pPr algn="ctr"/>
            <a:endParaRPr lang="en-US" dirty="0" smtClean="0">
              <a:latin typeface="Goudy Stout" pitchFamily="18" charset="0"/>
            </a:endParaRPr>
          </a:p>
          <a:p>
            <a:pPr algn="ctr"/>
            <a:r>
              <a:rPr lang="en-US" dirty="0" err="1" smtClean="0">
                <a:latin typeface="Goudy Stout" pitchFamily="18" charset="0"/>
              </a:rPr>
              <a:t>Jasa</a:t>
            </a:r>
            <a:endParaRPr lang="en-US" dirty="0">
              <a:latin typeface="Goudy Stout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7158" y="1928803"/>
            <a:ext cx="47149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C00000"/>
                </a:solidFill>
                <a:latin typeface="Rockwell Extra Bold" pitchFamily="18" charset="0"/>
              </a:rPr>
              <a:t>W </a:t>
            </a:r>
            <a:r>
              <a:rPr lang="en-US" sz="4800" dirty="0" smtClean="0">
                <a:latin typeface="Rockwell Extra Bold" pitchFamily="18" charset="0"/>
              </a:rPr>
              <a:t>- </a:t>
            </a:r>
            <a:r>
              <a:rPr lang="en-US" sz="4800" dirty="0" err="1" smtClean="0">
                <a:latin typeface="Rockwell Extra Bold" pitchFamily="18" charset="0"/>
              </a:rPr>
              <a:t>pertama</a:t>
            </a:r>
            <a:endParaRPr lang="en-US" sz="4800" dirty="0">
              <a:latin typeface="Rockwell Extra Bold" pitchFamily="18" charset="0"/>
            </a:endParaRPr>
          </a:p>
        </p:txBody>
      </p:sp>
      <p:cxnSp>
        <p:nvCxnSpPr>
          <p:cNvPr id="13" name="Straight Connector 12"/>
          <p:cNvCxnSpPr>
            <a:stCxn id="11" idx="1"/>
            <a:endCxn id="11" idx="3"/>
          </p:cNvCxnSpPr>
          <p:nvPr/>
        </p:nvCxnSpPr>
        <p:spPr>
          <a:xfrm rot="10800000" flipH="1">
            <a:off x="4429123" y="4101590"/>
            <a:ext cx="3357586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Down Arrow 13"/>
          <p:cNvSpPr/>
          <p:nvPr/>
        </p:nvSpPr>
        <p:spPr>
          <a:xfrm>
            <a:off x="1928794" y="2857496"/>
            <a:ext cx="214314" cy="1285884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Elbow Connector 14"/>
          <p:cNvCxnSpPr/>
          <p:nvPr/>
        </p:nvCxnSpPr>
        <p:spPr>
          <a:xfrm flipV="1">
            <a:off x="1928793" y="4282867"/>
            <a:ext cx="1857388" cy="1500198"/>
          </a:xfrm>
          <a:prstGeom prst="bentConnector3">
            <a:avLst>
              <a:gd name="adj1" fmla="val 71495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 flipH="1" flipV="1">
            <a:off x="1572397" y="5425875"/>
            <a:ext cx="713586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786182" y="5640189"/>
            <a:ext cx="5000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Ide</a:t>
            </a:r>
            <a:r>
              <a:rPr lang="en-US" b="1" dirty="0" smtClean="0"/>
              <a:t> </a:t>
            </a:r>
            <a:r>
              <a:rPr lang="en-US" b="1" dirty="0" err="1" smtClean="0"/>
              <a:t>bisnis</a:t>
            </a:r>
            <a:r>
              <a:rPr lang="en-US" b="1" dirty="0" smtClean="0"/>
              <a:t> </a:t>
            </a:r>
            <a:r>
              <a:rPr lang="en-US" b="1" dirty="0" err="1" smtClean="0"/>
              <a:t>berdasarkan</a:t>
            </a:r>
            <a:r>
              <a:rPr lang="en-US" b="1" dirty="0" smtClean="0"/>
              <a:t> </a:t>
            </a:r>
            <a:r>
              <a:rPr lang="en-US" b="1" dirty="0" err="1" smtClean="0"/>
              <a:t>pengalaman</a:t>
            </a:r>
            <a:r>
              <a:rPr lang="en-US" b="1" dirty="0" smtClean="0"/>
              <a:t> </a:t>
            </a:r>
            <a:r>
              <a:rPr lang="en-US" b="1" dirty="0" err="1" smtClean="0"/>
              <a:t>hidup</a:t>
            </a:r>
            <a:endParaRPr lang="en-US" b="1" dirty="0" smtClean="0"/>
          </a:p>
          <a:p>
            <a:r>
              <a:rPr lang="en-US" b="1" dirty="0" err="1" smtClean="0"/>
              <a:t>Ide</a:t>
            </a:r>
            <a:r>
              <a:rPr lang="en-US" b="1" dirty="0" smtClean="0"/>
              <a:t> </a:t>
            </a:r>
            <a:r>
              <a:rPr lang="en-US" b="1" dirty="0" err="1" smtClean="0"/>
              <a:t>bisnis</a:t>
            </a:r>
            <a:r>
              <a:rPr lang="en-US" b="1" dirty="0" smtClean="0"/>
              <a:t>  </a:t>
            </a:r>
            <a:r>
              <a:rPr lang="en-US" b="1" dirty="0" err="1" smtClean="0"/>
              <a:t>harus</a:t>
            </a:r>
            <a:r>
              <a:rPr lang="en-US" b="1" dirty="0" smtClean="0"/>
              <a:t> </a:t>
            </a:r>
            <a:r>
              <a:rPr lang="en-US" b="1" dirty="0" err="1" smtClean="0"/>
              <a:t>didukung</a:t>
            </a:r>
            <a:r>
              <a:rPr lang="en-US" b="1" dirty="0" smtClean="0"/>
              <a:t> </a:t>
            </a:r>
            <a:r>
              <a:rPr lang="en-US" b="1" dirty="0" err="1" smtClean="0"/>
              <a:t>dasa-dasar</a:t>
            </a:r>
            <a:r>
              <a:rPr lang="en-US" b="1" dirty="0" smtClean="0"/>
              <a:t> yang </a:t>
            </a:r>
            <a:r>
              <a:rPr lang="en-US" b="1" dirty="0" err="1" smtClean="0"/>
              <a:t>kuat</a:t>
            </a:r>
            <a:endParaRPr lang="en-US" b="1" dirty="0"/>
          </a:p>
        </p:txBody>
      </p:sp>
    </p:spTree>
    <p:extLst>
      <p:ext uri="{BB962C8B-B14F-4D97-AF65-F5344CB8AC3E}">
        <p14:creationId xmlns="" xmlns:p14="http://schemas.microsoft.com/office/powerpoint/2010/main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85752" y="4786322"/>
            <a:ext cx="892971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Menempatkan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produk</a:t>
            </a:r>
            <a:r>
              <a:rPr lang="id-ID" sz="20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 atau 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merek</a:t>
            </a:r>
            <a:r>
              <a:rPr lang="id-ID" sz="20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yang 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menempati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dalam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pikiran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konsumen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secara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relatif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dalam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upaya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persaingan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id-ID" sz="20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Perusahaan dapat memposisikan produknya melalui slogannya, misal:</a:t>
            </a:r>
          </a:p>
          <a:p>
            <a:pPr lvl="1">
              <a:buFont typeface="Arial" pitchFamily="34" charset="0"/>
              <a:buChar char="•"/>
            </a:pPr>
            <a:r>
              <a:rPr lang="id-ID" sz="20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Speed You Can Trust (Speedy)</a:t>
            </a:r>
          </a:p>
          <a:p>
            <a:pPr lvl="1">
              <a:buFont typeface="Arial" pitchFamily="34" charset="0"/>
              <a:buChar char="•"/>
            </a:pPr>
            <a:r>
              <a:rPr lang="id-ID" sz="20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Connecting People (Nokia)</a:t>
            </a:r>
            <a:endParaRPr lang="id-ID" sz="2000" dirty="0">
              <a:latin typeface="Arial Black" pitchFamily="34" charset="0"/>
            </a:endParaRPr>
          </a:p>
        </p:txBody>
      </p:sp>
      <p:pic>
        <p:nvPicPr>
          <p:cNvPr id="32770" name="Picture 2" descr="http://relevantinsights.com/wp-content/uploads/2012/06/Product-vs-Positioning-Concept-Tes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9" y="1071546"/>
            <a:ext cx="5286411" cy="37862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285852" y="1992306"/>
            <a:ext cx="6357982" cy="579438"/>
          </a:xfrm>
        </p:spPr>
        <p:txBody>
          <a:bodyPr>
            <a:noAutofit/>
          </a:bodyPr>
          <a:lstStyle/>
          <a:p>
            <a:pPr algn="ctr"/>
            <a:r>
              <a:rPr lang="id-ID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Diferensiasi Produk</a:t>
            </a:r>
            <a:endParaRPr lang="id-ID" sz="4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8596" y="2967335"/>
            <a:ext cx="850112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 smtClean="0">
                <a:solidFill>
                  <a:srgbClr val="0070C0"/>
                </a:solidFill>
              </a:rPr>
              <a:t>Suatu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strategi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posi</a:t>
            </a:r>
            <a:r>
              <a:rPr lang="id-ID" sz="4000" dirty="0" smtClean="0">
                <a:solidFill>
                  <a:srgbClr val="0070C0"/>
                </a:solidFill>
              </a:rPr>
              <a:t>si</a:t>
            </a:r>
            <a:r>
              <a:rPr lang="en-US" sz="4000" dirty="0" smtClean="0">
                <a:solidFill>
                  <a:srgbClr val="0070C0"/>
                </a:solidFill>
              </a:rPr>
              <a:t> yang </a:t>
            </a:r>
            <a:r>
              <a:rPr lang="en-US" sz="4000" dirty="0" err="1" smtClean="0">
                <a:solidFill>
                  <a:srgbClr val="0070C0"/>
                </a:solidFill>
              </a:rPr>
              <a:t>digunakan</a:t>
            </a:r>
            <a:r>
              <a:rPr lang="id-ID" sz="4000" dirty="0" smtClean="0">
                <a:solidFill>
                  <a:srgbClr val="0070C0"/>
                </a:solidFill>
              </a:rPr>
              <a:t> perusahaan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untuk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i="1" dirty="0" err="1" smtClean="0">
                <a:solidFill>
                  <a:srgbClr val="C00000"/>
                </a:solidFill>
              </a:rPr>
              <a:t>membedakan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produk-produk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mereka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dari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pesaingnya</a:t>
            </a:r>
            <a:r>
              <a:rPr lang="en-US" sz="4000" dirty="0" smtClean="0">
                <a:solidFill>
                  <a:srgbClr val="0070C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71867" y="-357214"/>
            <a:ext cx="4970461" cy="1928802"/>
          </a:xfrm>
        </p:spPr>
        <p:txBody>
          <a:bodyPr>
            <a:normAutofit/>
          </a:bodyPr>
          <a:lstStyle/>
          <a:p>
            <a:pPr algn="r"/>
            <a:r>
              <a:rPr lang="en-US" sz="8000" b="1" dirty="0" smtClean="0">
                <a:solidFill>
                  <a:srgbClr val="C00000"/>
                </a:solidFill>
                <a:latin typeface="Berlin Sans FB Demi" pitchFamily="34" charset="0"/>
              </a:rPr>
              <a:t>Creative</a:t>
            </a:r>
            <a:r>
              <a:rPr lang="en-US" sz="6000" b="1" dirty="0" smtClean="0">
                <a:solidFill>
                  <a:srgbClr val="C00000"/>
                </a:solidFill>
                <a:latin typeface="Berlin Sans FB Demi" pitchFamily="34" charset="0"/>
              </a:rPr>
              <a:t> </a:t>
            </a:r>
            <a:endParaRPr lang="en-US" sz="6000" b="1" dirty="0">
              <a:solidFill>
                <a:srgbClr val="C00000"/>
              </a:solidFill>
              <a:latin typeface="Berlin Sans FB Demi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5" y="1643050"/>
            <a:ext cx="4786346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Grp="1" noChangeArrowheads="1"/>
          </p:cNvSpPr>
          <p:nvPr>
            <p:ph idx="1"/>
          </p:nvPr>
        </p:nvSpPr>
        <p:spPr>
          <a:xfrm>
            <a:off x="1214414" y="1138425"/>
            <a:ext cx="7327916" cy="5039265"/>
          </a:xfrm>
        </p:spPr>
        <p:txBody>
          <a:bodyPr/>
          <a:lstStyle/>
          <a:p>
            <a:r>
              <a:rPr lang="en-US" dirty="0" smtClean="0"/>
              <a:t>`</a:t>
            </a:r>
            <a:endParaRPr lang="en-US" dirty="0"/>
          </a:p>
        </p:txBody>
      </p:sp>
      <p:pic>
        <p:nvPicPr>
          <p:cNvPr id="7" name="Picture 4" descr="perspectiv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905000"/>
            <a:ext cx="6477000" cy="332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erspective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968322"/>
            <a:ext cx="8572559" cy="3746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2500306"/>
            <a:ext cx="4572032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28596" y="1571612"/>
            <a:ext cx="3857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C00000"/>
                </a:solidFill>
              </a:rPr>
              <a:t>Hambatan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Kreatifitas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86314" y="3143248"/>
            <a:ext cx="450059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Tx/>
              <a:buAutoNum type="arabicPeriod"/>
            </a:pPr>
            <a:r>
              <a:rPr lang="id-ID" sz="2800" dirty="0" smtClean="0"/>
              <a:t>Membatasi penyelesaian problem dengan asumsi yang tidak perlu</a:t>
            </a:r>
          </a:p>
          <a:p>
            <a:pPr marL="514350" indent="-514350">
              <a:buFontTx/>
              <a:buAutoNum type="arabicPeriod"/>
            </a:pPr>
            <a:r>
              <a:rPr lang="id-ID" sz="2800" dirty="0" smtClean="0"/>
              <a:t>Stereotyping: Berpikir konvensional</a:t>
            </a:r>
          </a:p>
          <a:p>
            <a:pPr marL="514350" indent="-514350">
              <a:buFontTx/>
              <a:buAutoNum type="arabicPeriod"/>
            </a:pPr>
            <a:r>
              <a:rPr lang="id-ID" sz="2800" dirty="0" smtClean="0"/>
              <a:t>Terlalu banyak informasi</a:t>
            </a:r>
            <a:endParaRPr lang="id-ID" sz="2800" dirty="0"/>
          </a:p>
        </p:txBody>
      </p:sp>
      <p:sp>
        <p:nvSpPr>
          <p:cNvPr id="7" name="Rectangle 6"/>
          <p:cNvSpPr/>
          <p:nvPr/>
        </p:nvSpPr>
        <p:spPr>
          <a:xfrm>
            <a:off x="4929190" y="2428868"/>
            <a:ext cx="40874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3200" dirty="0" smtClean="0">
                <a:solidFill>
                  <a:srgbClr val="C00000"/>
                </a:solidFill>
              </a:rPr>
              <a:t>Hambatan Persepsi </a:t>
            </a:r>
            <a:endParaRPr lang="en-US" sz="3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86116" y="857232"/>
            <a:ext cx="5392449" cy="1857388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C00000"/>
                </a:solidFill>
              </a:rPr>
              <a:t>Bagaimana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Berfikir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Kreatif</a:t>
            </a:r>
            <a:r>
              <a:rPr lang="en-US" dirty="0" smtClean="0">
                <a:solidFill>
                  <a:srgbClr val="C00000"/>
                </a:solidFill>
              </a:rPr>
              <a:t> ?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71900" y="2596590"/>
            <a:ext cx="571500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2"/>
              </a:buBlip>
            </a:pPr>
            <a:r>
              <a:rPr lang="en-US" sz="3200" dirty="0" err="1" smtClean="0"/>
              <a:t>Melihat</a:t>
            </a:r>
            <a:r>
              <a:rPr lang="en-US" sz="3200" dirty="0" smtClean="0"/>
              <a:t> </a:t>
            </a:r>
            <a:r>
              <a:rPr lang="en-US" sz="3200" dirty="0" err="1" smtClean="0"/>
              <a:t>dengan</a:t>
            </a:r>
            <a:r>
              <a:rPr lang="en-US" sz="3200" dirty="0" smtClean="0"/>
              <a:t> </a:t>
            </a:r>
            <a:r>
              <a:rPr lang="en-US" sz="3200" dirty="0" err="1" smtClean="0"/>
              <a:t>sudut</a:t>
            </a:r>
            <a:r>
              <a:rPr lang="en-US" sz="3200" dirty="0" smtClean="0"/>
              <a:t> </a:t>
            </a:r>
            <a:r>
              <a:rPr lang="en-US" sz="3200" dirty="0" err="1" smtClean="0"/>
              <a:t>pandang</a:t>
            </a:r>
            <a:r>
              <a:rPr lang="en-US" sz="3200" dirty="0" smtClean="0"/>
              <a:t> </a:t>
            </a:r>
            <a:r>
              <a:rPr lang="en-US" sz="3200" dirty="0" err="1" smtClean="0"/>
              <a:t>baru</a:t>
            </a:r>
            <a:endParaRPr lang="en-US" sz="3200" dirty="0" smtClean="0"/>
          </a:p>
          <a:p>
            <a:pPr>
              <a:buBlip>
                <a:blip r:embed="rId2"/>
              </a:buBlip>
            </a:pPr>
            <a:endParaRPr lang="en-US" sz="3200" dirty="0" smtClean="0"/>
          </a:p>
          <a:p>
            <a:pPr>
              <a:buBlip>
                <a:blip r:embed="rId2"/>
              </a:buBlip>
            </a:pPr>
            <a:r>
              <a:rPr lang="en-US" sz="3200" dirty="0" err="1" smtClean="0"/>
              <a:t>Menemukan</a:t>
            </a:r>
            <a:r>
              <a:rPr lang="en-US" sz="3200" dirty="0" smtClean="0"/>
              <a:t> </a:t>
            </a:r>
            <a:r>
              <a:rPr lang="en-US" sz="3200" dirty="0" err="1" smtClean="0"/>
              <a:t>hubungan</a:t>
            </a:r>
            <a:r>
              <a:rPr lang="en-US" sz="3200" dirty="0" smtClean="0"/>
              <a:t> </a:t>
            </a:r>
            <a:r>
              <a:rPr lang="en-US" sz="3200" dirty="0" err="1" smtClean="0"/>
              <a:t>baru</a:t>
            </a:r>
            <a:endParaRPr lang="en-US" sz="3200" dirty="0" smtClean="0"/>
          </a:p>
          <a:p>
            <a:pPr>
              <a:buBlip>
                <a:blip r:embed="rId2"/>
              </a:buBlip>
            </a:pPr>
            <a:endParaRPr lang="en-US" sz="3200" dirty="0" smtClean="0"/>
          </a:p>
          <a:p>
            <a:pPr>
              <a:buBlip>
                <a:blip r:embed="rId2"/>
              </a:buBlip>
            </a:pPr>
            <a:r>
              <a:rPr lang="en-US" sz="3200" dirty="0" err="1" smtClean="0"/>
              <a:t>Membentuk</a:t>
            </a:r>
            <a:r>
              <a:rPr lang="en-US" sz="3200" dirty="0" smtClean="0"/>
              <a:t> </a:t>
            </a:r>
            <a:r>
              <a:rPr lang="en-US" sz="3200" dirty="0" err="1" smtClean="0"/>
              <a:t>kombinasi</a:t>
            </a:r>
            <a:r>
              <a:rPr lang="en-US" sz="3200" dirty="0" smtClean="0"/>
              <a:t> </a:t>
            </a:r>
            <a:r>
              <a:rPr lang="en-US" sz="3200" dirty="0" err="1" smtClean="0"/>
              <a:t>baru</a:t>
            </a:r>
            <a:endParaRPr lang="en-US" sz="3200" dirty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714488"/>
            <a:ext cx="2928958" cy="2357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http://www.atmdatabase.com/wp-content/uploads/2011/01/atm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4357694"/>
            <a:ext cx="2571768" cy="2071726"/>
          </a:xfrm>
          <a:prstGeom prst="rect">
            <a:avLst/>
          </a:prstGeom>
          <a:noFill/>
        </p:spPr>
      </p:pic>
      <p:sp>
        <p:nvSpPr>
          <p:cNvPr id="24" name="Multiply 23"/>
          <p:cNvSpPr/>
          <p:nvPr/>
        </p:nvSpPr>
        <p:spPr>
          <a:xfrm>
            <a:off x="642910" y="5072074"/>
            <a:ext cx="2357454" cy="1571636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7078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571612"/>
            <a:ext cx="900115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FontTx/>
              <a:buNone/>
            </a:pPr>
            <a:r>
              <a:rPr lang="en-US" sz="4000" dirty="0" smtClean="0">
                <a:latin typeface="Arial Black" pitchFamily="34" charset="0"/>
              </a:rPr>
              <a:t>“  </a:t>
            </a:r>
            <a:r>
              <a:rPr lang="id-ID" sz="4000" dirty="0" smtClean="0">
                <a:latin typeface="Arial Black" pitchFamily="34" charset="0"/>
              </a:rPr>
              <a:t>Kreatifitas terdiri dari</a:t>
            </a:r>
            <a:r>
              <a:rPr lang="en-US" sz="4000" dirty="0" smtClean="0">
                <a:latin typeface="Arial Black" pitchFamily="34" charset="0"/>
              </a:rPr>
              <a:t> </a:t>
            </a:r>
          </a:p>
          <a:p>
            <a:pPr algn="ctr">
              <a:lnSpc>
                <a:spcPct val="150000"/>
              </a:lnSpc>
              <a:buFontTx/>
              <a:buNone/>
            </a:pPr>
            <a:r>
              <a:rPr lang="id-ID" sz="4000" dirty="0" smtClean="0">
                <a:latin typeface="Arial Black" pitchFamily="34" charset="0"/>
              </a:rPr>
              <a:t> 1 </a:t>
            </a:r>
            <a:r>
              <a:rPr lang="en-US" sz="4000" dirty="0" smtClean="0">
                <a:latin typeface="Arial Black" pitchFamily="34" charset="0"/>
              </a:rPr>
              <a:t> </a:t>
            </a:r>
            <a:r>
              <a:rPr lang="id-ID" sz="4000" dirty="0" smtClean="0">
                <a:latin typeface="Arial Black" pitchFamily="34" charset="0"/>
              </a:rPr>
              <a:t>persen inspirasi dan</a:t>
            </a:r>
            <a:endParaRPr lang="en-US" sz="4000" dirty="0" smtClean="0">
              <a:latin typeface="Arial Black" pitchFamily="34" charset="0"/>
            </a:endParaRPr>
          </a:p>
          <a:p>
            <a:pPr algn="ctr">
              <a:lnSpc>
                <a:spcPct val="150000"/>
              </a:lnSpc>
              <a:buFontTx/>
              <a:buNone/>
            </a:pPr>
            <a:r>
              <a:rPr lang="en-US" sz="4000" dirty="0" smtClean="0">
                <a:latin typeface="Arial Black" pitchFamily="34" charset="0"/>
              </a:rPr>
              <a:t> </a:t>
            </a:r>
            <a:r>
              <a:rPr lang="id-ID" sz="4000" dirty="0" smtClean="0">
                <a:latin typeface="Arial Black" pitchFamily="34" charset="0"/>
              </a:rPr>
              <a:t> 9</a:t>
            </a:r>
            <a:r>
              <a:rPr lang="en-US" sz="4000" dirty="0" smtClean="0">
                <a:latin typeface="Arial Black" pitchFamily="34" charset="0"/>
              </a:rPr>
              <a:t>  9   </a:t>
            </a:r>
            <a:r>
              <a:rPr lang="id-ID" sz="4000" dirty="0" smtClean="0">
                <a:latin typeface="Arial Black" pitchFamily="34" charset="0"/>
              </a:rPr>
              <a:t>persen </a:t>
            </a:r>
            <a:r>
              <a:rPr lang="en-US" sz="4000" dirty="0" err="1" smtClean="0">
                <a:latin typeface="Arial Black" pitchFamily="34" charset="0"/>
              </a:rPr>
              <a:t>kerja</a:t>
            </a:r>
            <a:r>
              <a:rPr lang="en-US" sz="4000" dirty="0" smtClean="0">
                <a:latin typeface="Arial Black" pitchFamily="34" charset="0"/>
              </a:rPr>
              <a:t> </a:t>
            </a:r>
            <a:r>
              <a:rPr lang="en-US" sz="4000" dirty="0" err="1" smtClean="0">
                <a:latin typeface="Arial Black" pitchFamily="34" charset="0"/>
              </a:rPr>
              <a:t>keras</a:t>
            </a:r>
            <a:r>
              <a:rPr lang="en-US" sz="4000" dirty="0" smtClean="0">
                <a:latin typeface="Arial Black" pitchFamily="34" charset="0"/>
              </a:rPr>
              <a:t>  ”</a:t>
            </a:r>
            <a:r>
              <a:rPr lang="id-ID" sz="4000" dirty="0" smtClean="0">
                <a:latin typeface="Arial Black" pitchFamily="34" charset="0"/>
              </a:rPr>
              <a:t> </a:t>
            </a:r>
            <a:endParaRPr lang="en-US" sz="4000" dirty="0" smtClean="0">
              <a:latin typeface="Arial Black" pitchFamily="34" charset="0"/>
            </a:endParaRPr>
          </a:p>
          <a:p>
            <a:pPr algn="ctr">
              <a:buFontTx/>
              <a:buNone/>
            </a:pPr>
            <a:endParaRPr lang="en-US" sz="4000" dirty="0" smtClean="0"/>
          </a:p>
          <a:p>
            <a:pPr>
              <a:buFontTx/>
              <a:buNone/>
            </a:pPr>
            <a:r>
              <a:rPr lang="en-US" sz="4000" dirty="0" smtClean="0"/>
              <a:t> [</a:t>
            </a:r>
            <a:r>
              <a:rPr lang="id-ID" sz="4000" dirty="0" smtClean="0"/>
              <a:t>Thomas Alfa Edison</a:t>
            </a:r>
            <a:r>
              <a:rPr lang="en-US" sz="4000" dirty="0" smtClean="0"/>
              <a:t>]</a:t>
            </a:r>
            <a:endParaRPr lang="id-ID" sz="4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967335"/>
            <a:ext cx="9144000" cy="923330"/>
          </a:xfrm>
          <a:prstGeom prst="rect">
            <a:avLst/>
          </a:prstGeom>
          <a:effectLst>
            <a:softEdge rad="1270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>
                  <a:solidFill>
                    <a:schemeClr val="bg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Apa</a:t>
            </a:r>
            <a:r>
              <a:rPr lang="en-US" sz="5400" b="1" cap="none" spc="50" dirty="0" smtClean="0">
                <a:ln w="11430">
                  <a:solidFill>
                    <a:schemeClr val="bg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smtClean="0">
                <a:ln w="11430">
                  <a:solidFill>
                    <a:schemeClr val="bg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yang </a:t>
            </a:r>
            <a:r>
              <a:rPr lang="en-US" sz="5400" b="1" cap="none" spc="50" dirty="0" err="1" smtClean="0">
                <a:ln w="11430">
                  <a:solidFill>
                    <a:schemeClr val="bg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harus</a:t>
            </a:r>
            <a:r>
              <a:rPr lang="en-US" sz="5400" b="1" cap="none" spc="50" dirty="0" smtClean="0">
                <a:ln w="11430">
                  <a:solidFill>
                    <a:schemeClr val="bg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>
                  <a:solidFill>
                    <a:schemeClr val="bg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diperhatikan</a:t>
            </a:r>
            <a:r>
              <a:rPr lang="en-US" sz="5400" b="1" cap="none" spc="50" dirty="0" smtClean="0">
                <a:ln w="11430">
                  <a:solidFill>
                    <a:schemeClr val="bg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en-US" sz="5400" b="1" cap="none" spc="50" dirty="0">
              <a:ln w="11430">
                <a:solidFill>
                  <a:schemeClr val="bg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587</TotalTime>
  <Words>356</Words>
  <Application>Microsoft Office PowerPoint</Application>
  <PresentationFormat>On-screen Show (4:3)</PresentationFormat>
  <Paragraphs>121</Paragraphs>
  <Slides>21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Clip</vt:lpstr>
      <vt:lpstr>What   Am I Offering</vt:lpstr>
      <vt:lpstr>Slide 2</vt:lpstr>
      <vt:lpstr>Creative </vt:lpstr>
      <vt:lpstr>Slide 4</vt:lpstr>
      <vt:lpstr>Slide 5</vt:lpstr>
      <vt:lpstr>Slide 6</vt:lpstr>
      <vt:lpstr>Bagaimana Berfikir Kreatif ?</vt:lpstr>
      <vt:lpstr>Slide 8</vt:lpstr>
      <vt:lpstr>Slide 9</vt:lpstr>
      <vt:lpstr>Slide 10</vt:lpstr>
      <vt:lpstr>Definisi</vt:lpstr>
      <vt:lpstr>Slide 12</vt:lpstr>
      <vt:lpstr>Slide 13</vt:lpstr>
      <vt:lpstr>STP Segmentasi - Targeting - Positioning</vt:lpstr>
      <vt:lpstr>Slide 15</vt:lpstr>
      <vt:lpstr>Slide 16</vt:lpstr>
      <vt:lpstr>Slide 17</vt:lpstr>
      <vt:lpstr>Slide 18</vt:lpstr>
      <vt:lpstr>Slide 19</vt:lpstr>
      <vt:lpstr>Slide 20</vt:lpstr>
      <vt:lpstr>Diferensiasi Produk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TOSHIBA</cp:lastModifiedBy>
  <cp:revision>73</cp:revision>
  <dcterms:created xsi:type="dcterms:W3CDTF">2013-08-21T19:17:07Z</dcterms:created>
  <dcterms:modified xsi:type="dcterms:W3CDTF">2016-03-17T09:53:34Z</dcterms:modified>
</cp:coreProperties>
</file>