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4" r:id="rId21"/>
    <p:sldId id="285" r:id="rId22"/>
    <p:sldId id="276" r:id="rId23"/>
    <p:sldId id="277" r:id="rId24"/>
    <p:sldId id="278" r:id="rId25"/>
    <p:sldId id="279" r:id="rId26"/>
    <p:sldId id="283" r:id="rId27"/>
    <p:sldId id="287" r:id="rId28"/>
    <p:sldId id="280" r:id="rId29"/>
    <p:sldId id="288" r:id="rId30"/>
    <p:sldId id="292" r:id="rId31"/>
    <p:sldId id="289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26D1F-78DC-49F7-B313-D89652AE37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D76FC-8A87-4305-BE72-4BF79A55061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Electronic Code Book (ECB)</a:t>
          </a:r>
          <a:endParaRPr lang="en-US" b="1" dirty="0">
            <a:solidFill>
              <a:srgbClr val="FF0000"/>
            </a:solidFill>
          </a:endParaRPr>
        </a:p>
      </dgm:t>
    </dgm:pt>
    <dgm:pt modelId="{5B9D5AA1-922B-4AD0-ACFB-2C3F3E28851B}" type="parTrans" cxnId="{E5C4D1D3-FB3B-438B-90A9-B8F0D0476EF6}">
      <dgm:prSet/>
      <dgm:spPr/>
      <dgm:t>
        <a:bodyPr/>
        <a:lstStyle/>
        <a:p>
          <a:endParaRPr lang="en-US"/>
        </a:p>
      </dgm:t>
    </dgm:pt>
    <dgm:pt modelId="{154A2A87-A2F5-4A29-94FD-E834DB920683}" type="sibTrans" cxnId="{E5C4D1D3-FB3B-438B-90A9-B8F0D0476EF6}">
      <dgm:prSet/>
      <dgm:spPr/>
      <dgm:t>
        <a:bodyPr/>
        <a:lstStyle/>
        <a:p>
          <a:endParaRPr lang="en-US"/>
        </a:p>
      </dgm:t>
    </dgm:pt>
    <dgm:pt modelId="{39C6605F-7CEF-458E-B8FB-4B69038D0519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Cipher Block </a:t>
          </a:r>
          <a:r>
            <a:rPr lang="en-US" b="1" dirty="0" err="1" smtClean="0">
              <a:solidFill>
                <a:srgbClr val="FF0000"/>
              </a:solidFill>
            </a:rPr>
            <a:t>Chainning</a:t>
          </a:r>
          <a:r>
            <a:rPr lang="en-US" b="1" dirty="0" smtClean="0">
              <a:solidFill>
                <a:srgbClr val="FF0000"/>
              </a:solidFill>
            </a:rPr>
            <a:t> (CBC)</a:t>
          </a:r>
          <a:endParaRPr lang="en-US" b="1" dirty="0">
            <a:solidFill>
              <a:srgbClr val="FF0000"/>
            </a:solidFill>
          </a:endParaRPr>
        </a:p>
      </dgm:t>
    </dgm:pt>
    <dgm:pt modelId="{DF8FCD0C-8933-431E-B4C9-CC892DAEDCE5}" type="parTrans" cxnId="{33B997BA-862C-48FB-9251-C160FDAEEA13}">
      <dgm:prSet/>
      <dgm:spPr/>
      <dgm:t>
        <a:bodyPr/>
        <a:lstStyle/>
        <a:p>
          <a:endParaRPr lang="en-US"/>
        </a:p>
      </dgm:t>
    </dgm:pt>
    <dgm:pt modelId="{7320AD79-D247-43FF-972C-ACC4B3F2B162}" type="sibTrans" cxnId="{33B997BA-862C-48FB-9251-C160FDAEEA13}">
      <dgm:prSet/>
      <dgm:spPr/>
      <dgm:t>
        <a:bodyPr/>
        <a:lstStyle/>
        <a:p>
          <a:endParaRPr lang="en-US"/>
        </a:p>
      </dgm:t>
    </dgm:pt>
    <dgm:pt modelId="{E7DFC4E2-6E2D-45A3-9378-2EBD1651B5B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Cipher </a:t>
          </a:r>
          <a:r>
            <a:rPr lang="en-US" b="1" dirty="0" err="1" smtClean="0">
              <a:solidFill>
                <a:srgbClr val="FF0000"/>
              </a:solidFill>
            </a:rPr>
            <a:t>FeedBack</a:t>
          </a:r>
          <a:endParaRPr lang="en-US" b="1" dirty="0">
            <a:solidFill>
              <a:srgbClr val="FF0000"/>
            </a:solidFill>
          </a:endParaRPr>
        </a:p>
      </dgm:t>
    </dgm:pt>
    <dgm:pt modelId="{F9152D71-3B82-4D82-A890-A70D45FCA118}" type="parTrans" cxnId="{C65273BD-B551-428F-AC2E-0D040C5A22D3}">
      <dgm:prSet/>
      <dgm:spPr/>
      <dgm:t>
        <a:bodyPr/>
        <a:lstStyle/>
        <a:p>
          <a:endParaRPr lang="en-US"/>
        </a:p>
      </dgm:t>
    </dgm:pt>
    <dgm:pt modelId="{EF5F5023-9A66-47BD-9FDF-0E298B3060C1}" type="sibTrans" cxnId="{C65273BD-B551-428F-AC2E-0D040C5A22D3}">
      <dgm:prSet/>
      <dgm:spPr/>
      <dgm:t>
        <a:bodyPr/>
        <a:lstStyle/>
        <a:p>
          <a:endParaRPr lang="en-US"/>
        </a:p>
      </dgm:t>
    </dgm:pt>
    <dgm:pt modelId="{DF3295A6-55BD-417A-8AC4-3DB1D670162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Output Feedback</a:t>
          </a:r>
          <a:endParaRPr lang="en-US" b="1" dirty="0">
            <a:solidFill>
              <a:srgbClr val="FF0000"/>
            </a:solidFill>
          </a:endParaRPr>
        </a:p>
      </dgm:t>
    </dgm:pt>
    <dgm:pt modelId="{45C7F57B-AF48-4B0F-9272-A2A9D47F3016}" type="parTrans" cxnId="{E6056D95-D0EB-4BB5-A2E0-C8A6E45A867A}">
      <dgm:prSet/>
      <dgm:spPr/>
      <dgm:t>
        <a:bodyPr/>
        <a:lstStyle/>
        <a:p>
          <a:endParaRPr lang="en-US"/>
        </a:p>
      </dgm:t>
    </dgm:pt>
    <dgm:pt modelId="{B7A45F6B-C277-4672-AE51-54F3F210DD74}" type="sibTrans" cxnId="{E6056D95-D0EB-4BB5-A2E0-C8A6E45A867A}">
      <dgm:prSet/>
      <dgm:spPr/>
      <dgm:t>
        <a:bodyPr/>
        <a:lstStyle/>
        <a:p>
          <a:endParaRPr lang="en-US"/>
        </a:p>
      </dgm:t>
    </dgm:pt>
    <dgm:pt modelId="{8B68E7C8-C607-430B-A329-DEEB9ECFFA8F}" type="pres">
      <dgm:prSet presAssocID="{6B826D1F-78DC-49F7-B313-D89652AE3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82881-8FFA-4443-A9BD-8D15A7100014}" type="pres">
      <dgm:prSet presAssocID="{6BDD76FC-8A87-4305-BE72-4BF79A550616}" presName="parentText" presStyleLbl="node1" presStyleIdx="0" presStyleCnt="4" custLinFactNeighborY="-68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03A06-417C-4495-BB9E-4641ADF0BBF3}" type="pres">
      <dgm:prSet presAssocID="{154A2A87-A2F5-4A29-94FD-E834DB920683}" presName="spacer" presStyleCnt="0"/>
      <dgm:spPr/>
    </dgm:pt>
    <dgm:pt modelId="{9655910A-AAAD-4326-A174-8B1722A22E6F}" type="pres">
      <dgm:prSet presAssocID="{39C6605F-7CEF-458E-B8FB-4B69038D0519}" presName="parentText" presStyleLbl="node1" presStyleIdx="1" presStyleCnt="4" custScaleY="110000" custLinFactNeighborY="-56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5BC66-9EE0-43A4-ABD3-A387E274DB7B}" type="pres">
      <dgm:prSet presAssocID="{7320AD79-D247-43FF-972C-ACC4B3F2B162}" presName="spacer" presStyleCnt="0"/>
      <dgm:spPr/>
    </dgm:pt>
    <dgm:pt modelId="{E67C57CA-A5B2-4596-BB5B-49C483F70038}" type="pres">
      <dgm:prSet presAssocID="{E7DFC4E2-6E2D-45A3-9378-2EBD1651B5BC}" presName="parentText" presStyleLbl="node1" presStyleIdx="2" presStyleCnt="4" custLinFactY="-2549" custLinFactNeighborX="-1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DF128-85B7-4CA4-8D17-84497B8F8398}" type="pres">
      <dgm:prSet presAssocID="{EF5F5023-9A66-47BD-9FDF-0E298B3060C1}" presName="spacer" presStyleCnt="0"/>
      <dgm:spPr/>
    </dgm:pt>
    <dgm:pt modelId="{F0E85BB5-9D8E-46F3-9F9F-85D1C759CBC8}" type="pres">
      <dgm:prSet presAssocID="{DF3295A6-55BD-417A-8AC4-3DB1D6701620}" presName="parentText" presStyleLbl="node1" presStyleIdx="3" presStyleCnt="4" custLinFactY="-74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997BA-862C-48FB-9251-C160FDAEEA13}" srcId="{6B826D1F-78DC-49F7-B313-D89652AE3700}" destId="{39C6605F-7CEF-458E-B8FB-4B69038D0519}" srcOrd="1" destOrd="0" parTransId="{DF8FCD0C-8933-431E-B4C9-CC892DAEDCE5}" sibTransId="{7320AD79-D247-43FF-972C-ACC4B3F2B162}"/>
    <dgm:cxn modelId="{8D1BD420-3DC2-429E-BF23-368A7BF9DC6B}" type="presOf" srcId="{E7DFC4E2-6E2D-45A3-9378-2EBD1651B5BC}" destId="{E67C57CA-A5B2-4596-BB5B-49C483F70038}" srcOrd="0" destOrd="0" presId="urn:microsoft.com/office/officeart/2005/8/layout/vList2"/>
    <dgm:cxn modelId="{E5C4D1D3-FB3B-438B-90A9-B8F0D0476EF6}" srcId="{6B826D1F-78DC-49F7-B313-D89652AE3700}" destId="{6BDD76FC-8A87-4305-BE72-4BF79A550616}" srcOrd="0" destOrd="0" parTransId="{5B9D5AA1-922B-4AD0-ACFB-2C3F3E28851B}" sibTransId="{154A2A87-A2F5-4A29-94FD-E834DB920683}"/>
    <dgm:cxn modelId="{BB2D0681-B82C-484B-A19A-6AF87A27CD73}" type="presOf" srcId="{39C6605F-7CEF-458E-B8FB-4B69038D0519}" destId="{9655910A-AAAD-4326-A174-8B1722A22E6F}" srcOrd="0" destOrd="0" presId="urn:microsoft.com/office/officeart/2005/8/layout/vList2"/>
    <dgm:cxn modelId="{7D317B3B-39A3-4375-BE27-0324AE4A34D6}" type="presOf" srcId="{6BDD76FC-8A87-4305-BE72-4BF79A550616}" destId="{AC582881-8FFA-4443-A9BD-8D15A7100014}" srcOrd="0" destOrd="0" presId="urn:microsoft.com/office/officeart/2005/8/layout/vList2"/>
    <dgm:cxn modelId="{E6056D95-D0EB-4BB5-A2E0-C8A6E45A867A}" srcId="{6B826D1F-78DC-49F7-B313-D89652AE3700}" destId="{DF3295A6-55BD-417A-8AC4-3DB1D6701620}" srcOrd="3" destOrd="0" parTransId="{45C7F57B-AF48-4B0F-9272-A2A9D47F3016}" sibTransId="{B7A45F6B-C277-4672-AE51-54F3F210DD74}"/>
    <dgm:cxn modelId="{3B371F76-6D8A-4185-BDFC-5B040109DE97}" type="presOf" srcId="{DF3295A6-55BD-417A-8AC4-3DB1D6701620}" destId="{F0E85BB5-9D8E-46F3-9F9F-85D1C759CBC8}" srcOrd="0" destOrd="0" presId="urn:microsoft.com/office/officeart/2005/8/layout/vList2"/>
    <dgm:cxn modelId="{C65273BD-B551-428F-AC2E-0D040C5A22D3}" srcId="{6B826D1F-78DC-49F7-B313-D89652AE3700}" destId="{E7DFC4E2-6E2D-45A3-9378-2EBD1651B5BC}" srcOrd="2" destOrd="0" parTransId="{F9152D71-3B82-4D82-A890-A70D45FCA118}" sibTransId="{EF5F5023-9A66-47BD-9FDF-0E298B3060C1}"/>
    <dgm:cxn modelId="{A281BE17-8F47-48B6-9868-F7F0F25F1343}" type="presOf" srcId="{6B826D1F-78DC-49F7-B313-D89652AE3700}" destId="{8B68E7C8-C607-430B-A329-DEEB9ECFFA8F}" srcOrd="0" destOrd="0" presId="urn:microsoft.com/office/officeart/2005/8/layout/vList2"/>
    <dgm:cxn modelId="{43154467-30EC-49C1-998B-4B819106BF0E}" type="presParOf" srcId="{8B68E7C8-C607-430B-A329-DEEB9ECFFA8F}" destId="{AC582881-8FFA-4443-A9BD-8D15A7100014}" srcOrd="0" destOrd="0" presId="urn:microsoft.com/office/officeart/2005/8/layout/vList2"/>
    <dgm:cxn modelId="{04646FB1-ED30-49F1-9581-8144C3CD197A}" type="presParOf" srcId="{8B68E7C8-C607-430B-A329-DEEB9ECFFA8F}" destId="{47B03A06-417C-4495-BB9E-4641ADF0BBF3}" srcOrd="1" destOrd="0" presId="urn:microsoft.com/office/officeart/2005/8/layout/vList2"/>
    <dgm:cxn modelId="{41A48E7C-3A35-4128-9BC0-C408797D3948}" type="presParOf" srcId="{8B68E7C8-C607-430B-A329-DEEB9ECFFA8F}" destId="{9655910A-AAAD-4326-A174-8B1722A22E6F}" srcOrd="2" destOrd="0" presId="urn:microsoft.com/office/officeart/2005/8/layout/vList2"/>
    <dgm:cxn modelId="{EF86DB30-64D8-4477-B1ED-5E0A263AEAB2}" type="presParOf" srcId="{8B68E7C8-C607-430B-A329-DEEB9ECFFA8F}" destId="{0C05BC66-9EE0-43A4-ABD3-A387E274DB7B}" srcOrd="3" destOrd="0" presId="urn:microsoft.com/office/officeart/2005/8/layout/vList2"/>
    <dgm:cxn modelId="{B4A73F43-653C-4748-B229-36162D07C4D8}" type="presParOf" srcId="{8B68E7C8-C607-430B-A329-DEEB9ECFFA8F}" destId="{E67C57CA-A5B2-4596-BB5B-49C483F70038}" srcOrd="4" destOrd="0" presId="urn:microsoft.com/office/officeart/2005/8/layout/vList2"/>
    <dgm:cxn modelId="{C6BCDFAC-80E9-4E15-BC0E-1FD9F0409814}" type="presParOf" srcId="{8B68E7C8-C607-430B-A329-DEEB9ECFFA8F}" destId="{956DF128-85B7-4CA4-8D17-84497B8F8398}" srcOrd="5" destOrd="0" presId="urn:microsoft.com/office/officeart/2005/8/layout/vList2"/>
    <dgm:cxn modelId="{A6E038E5-89C4-47CF-80C3-0B4A46D2EC78}" type="presParOf" srcId="{8B68E7C8-C607-430B-A329-DEEB9ECFFA8F}" destId="{F0E85BB5-9D8E-46F3-9F9F-85D1C759CB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82881-8FFA-4443-A9BD-8D15A7100014}">
      <dsp:nvSpPr>
        <dsp:cNvPr id="0" name=""/>
        <dsp:cNvSpPr/>
      </dsp:nvSpPr>
      <dsp:spPr>
        <a:xfrm>
          <a:off x="0" y="0"/>
          <a:ext cx="9601200" cy="729367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Electronic Code Book (ECB)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35605" y="35605"/>
        <a:ext cx="9529990" cy="658157"/>
      </dsp:txXfrm>
    </dsp:sp>
    <dsp:sp modelId="{9655910A-AAAD-4326-A174-8B1722A22E6F}">
      <dsp:nvSpPr>
        <dsp:cNvPr id="0" name=""/>
        <dsp:cNvSpPr/>
      </dsp:nvSpPr>
      <dsp:spPr>
        <a:xfrm>
          <a:off x="0" y="798329"/>
          <a:ext cx="9601200" cy="80230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Cipher Block </a:t>
          </a:r>
          <a:r>
            <a:rPr lang="en-US" sz="3100" b="1" kern="1200" dirty="0" err="1" smtClean="0">
              <a:solidFill>
                <a:srgbClr val="FF0000"/>
              </a:solidFill>
            </a:rPr>
            <a:t>Chainning</a:t>
          </a:r>
          <a:r>
            <a:rPr lang="en-US" sz="3100" b="1" kern="1200" dirty="0" smtClean="0">
              <a:solidFill>
                <a:srgbClr val="FF0000"/>
              </a:solidFill>
            </a:rPr>
            <a:t> (CBC)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39165" y="837494"/>
        <a:ext cx="9522870" cy="723973"/>
      </dsp:txXfrm>
    </dsp:sp>
    <dsp:sp modelId="{E67C57CA-A5B2-4596-BB5B-49C483F70038}">
      <dsp:nvSpPr>
        <dsp:cNvPr id="0" name=""/>
        <dsp:cNvSpPr/>
      </dsp:nvSpPr>
      <dsp:spPr>
        <a:xfrm>
          <a:off x="0" y="1632174"/>
          <a:ext cx="9601200" cy="72936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Cipher </a:t>
          </a:r>
          <a:r>
            <a:rPr lang="en-US" sz="3100" b="1" kern="1200" dirty="0" err="1" smtClean="0">
              <a:solidFill>
                <a:srgbClr val="FF0000"/>
              </a:solidFill>
            </a:rPr>
            <a:t>FeedBack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35605" y="1667779"/>
        <a:ext cx="9529990" cy="658157"/>
      </dsp:txXfrm>
    </dsp:sp>
    <dsp:sp modelId="{F0E85BB5-9D8E-46F3-9F9F-85D1C759CBC8}">
      <dsp:nvSpPr>
        <dsp:cNvPr id="0" name=""/>
        <dsp:cNvSpPr/>
      </dsp:nvSpPr>
      <dsp:spPr>
        <a:xfrm>
          <a:off x="0" y="2414878"/>
          <a:ext cx="9601200" cy="72936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Output Feedback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35605" y="2450483"/>
        <a:ext cx="9529990" cy="65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9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8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9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4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4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0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6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A70DF-1084-4DAA-8E7D-4099D659417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CB9F7C-F5A4-4BE7-A998-9F19F98B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BLOCK CIPHER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8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Electronic Code Book (ECB)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0070C0"/>
                </a:solidFill>
              </a:rPr>
              <a:t>Pada</a:t>
            </a:r>
            <a:r>
              <a:rPr lang="en-US" b="1" dirty="0">
                <a:solidFill>
                  <a:srgbClr val="0070C0"/>
                </a:solidFill>
              </a:rPr>
              <a:t> mode </a:t>
            </a:r>
            <a:r>
              <a:rPr lang="en-US" b="1" dirty="0" err="1">
                <a:solidFill>
                  <a:srgbClr val="0070C0"/>
                </a:solidFill>
              </a:rPr>
              <a:t>ini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setiap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blok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plainteks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dienkripsi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secara</a:t>
            </a:r>
            <a:r>
              <a:rPr lang="en-US" b="1" dirty="0">
                <a:solidFill>
                  <a:srgbClr val="0070C0"/>
                </a:solidFill>
              </a:rPr>
              <a:t> individual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independen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 err="1">
                <a:solidFill>
                  <a:srgbClr val="0070C0"/>
                </a:solidFill>
              </a:rPr>
              <a:t>Secara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matematis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enkripsi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mode </a:t>
            </a:r>
            <a:r>
              <a:rPr lang="en-US" b="1" i="1" dirty="0">
                <a:solidFill>
                  <a:srgbClr val="0070C0"/>
                </a:solidFill>
              </a:rPr>
              <a:t>ECB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dinyatakan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sebagai</a:t>
            </a:r>
            <a:endParaRPr lang="en-US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	</a:t>
            </a:r>
            <a:r>
              <a:rPr lang="en-US" b="1" i="1" dirty="0" err="1" smtClean="0">
                <a:solidFill>
                  <a:srgbClr val="0070C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E</a:t>
            </a:r>
            <a:r>
              <a:rPr lang="en-US" b="1" i="1" baseline="-25000" dirty="0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P</a:t>
            </a:r>
            <a:r>
              <a:rPr lang="en-US" b="1" i="1" baseline="-25000" dirty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dan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dekripsi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sebagai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i="1" dirty="0">
                <a:solidFill>
                  <a:srgbClr val="0070C0"/>
                </a:solidFill>
              </a:rPr>
              <a:t>P</a:t>
            </a:r>
            <a:r>
              <a:rPr lang="en-US" b="1" i="1" baseline="-25000" dirty="0">
                <a:solidFill>
                  <a:srgbClr val="0070C0"/>
                </a:solidFill>
              </a:rPr>
              <a:t>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D</a:t>
            </a:r>
            <a:r>
              <a:rPr lang="en-US" b="1" i="1" baseline="-25000" dirty="0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 err="1">
                <a:solidFill>
                  <a:srgbClr val="0070C0"/>
                </a:solidFill>
              </a:rPr>
              <a:t>C</a:t>
            </a:r>
            <a:r>
              <a:rPr lang="en-US" b="1" i="1" baseline="-25000" dirty="0" err="1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Dimana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P</a:t>
            </a:r>
            <a:r>
              <a:rPr lang="en-US" b="1" i="1" baseline="-25000" dirty="0">
                <a:solidFill>
                  <a:srgbClr val="0070C0"/>
                </a:solidFill>
              </a:rPr>
              <a:t>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C</a:t>
            </a:r>
            <a:r>
              <a:rPr lang="en-US" b="1" i="1" baseline="-25000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masing</a:t>
            </a:r>
            <a:r>
              <a:rPr lang="en-US" b="1" dirty="0" smtClean="0">
                <a:solidFill>
                  <a:srgbClr val="0070C0"/>
                </a:solidFill>
              </a:rPr>
              <a:t> –</a:t>
            </a:r>
            <a:r>
              <a:rPr lang="en-US" b="1" dirty="0" err="1" smtClean="0">
                <a:solidFill>
                  <a:srgbClr val="0070C0"/>
                </a:solidFill>
              </a:rPr>
              <a:t>masing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blok</a:t>
            </a:r>
            <a:r>
              <a:rPr lang="en-US" b="1" dirty="0" smtClean="0">
                <a:solidFill>
                  <a:srgbClr val="0070C0"/>
                </a:solidFill>
              </a:rPr>
              <a:t> plaintext </a:t>
            </a:r>
            <a:r>
              <a:rPr lang="en-US" b="1" dirty="0" err="1" smtClean="0">
                <a:solidFill>
                  <a:srgbClr val="0070C0"/>
                </a:solidFill>
              </a:rPr>
              <a:t>dari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ciphertext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ke-</a:t>
            </a:r>
            <a:r>
              <a:rPr lang="en-US" b="1" i="1" dirty="0" err="1" smtClean="0">
                <a:solidFill>
                  <a:srgbClr val="0070C0"/>
                </a:solidFill>
              </a:rPr>
              <a:t>i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53482"/>
            <a:ext cx="9601196" cy="1303867"/>
          </a:xfrm>
        </p:spPr>
        <p:txBody>
          <a:bodyPr/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Electronic Code Book (ECB)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54290"/>
              </p:ext>
            </p:extLst>
          </p:nvPr>
        </p:nvGraphicFramePr>
        <p:xfrm>
          <a:off x="600073" y="1409698"/>
          <a:ext cx="1099185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926"/>
                <a:gridCol w="5495926"/>
              </a:tblGrid>
              <a:tr h="4548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PLAINTEXT (</a:t>
                      </a:r>
                      <a:r>
                        <a:rPr lang="en-US" sz="2400" i="1" dirty="0" smtClean="0"/>
                        <a:t>P)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KUNCI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i="1" baseline="0" dirty="0" smtClean="0"/>
                        <a:t>K)</a:t>
                      </a:r>
                      <a:endParaRPr lang="en-US" sz="2400" dirty="0"/>
                    </a:p>
                  </a:txBody>
                  <a:tcPr/>
                </a:tc>
              </a:tr>
              <a:tr h="24675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err="1" smtClean="0"/>
                        <a:t>Contoh</a:t>
                      </a:r>
                      <a:r>
                        <a:rPr lang="en-US" sz="2400" b="1" dirty="0" smtClean="0"/>
                        <a:t> Plaintext	: </a:t>
                      </a:r>
                    </a:p>
                    <a:p>
                      <a:pPr marL="0" indent="0">
                        <a:buNone/>
                      </a:pPr>
                      <a:endParaRPr lang="en-US" sz="2400" b="1" dirty="0" smtClean="0"/>
                    </a:p>
                    <a:p>
                      <a:pPr marL="914400" indent="0">
                        <a:buNone/>
                      </a:pPr>
                      <a:r>
                        <a:rPr lang="en-US" sz="2400" b="1" dirty="0" smtClean="0"/>
                        <a:t>10100010001110101001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dirty="0" err="1" smtClean="0"/>
                        <a:t>Bagi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plainteks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menjadi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blok-blok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berukuran</a:t>
                      </a:r>
                      <a:r>
                        <a:rPr lang="en-US" sz="2400" dirty="0" smtClean="0"/>
                        <a:t> 4 bit: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		</a:t>
                      </a:r>
                      <a:r>
                        <a:rPr lang="en-US" sz="2400" b="1" dirty="0" smtClean="0"/>
                        <a:t>1010  0010  0011  1010  1001 </a:t>
                      </a:r>
                    </a:p>
                    <a:p>
                      <a:pPr marL="914400" indent="0"/>
                      <a:endParaRPr lang="en-US" sz="2400" dirty="0" smtClean="0"/>
                    </a:p>
                    <a:p>
                      <a:pPr marL="914400" indent="0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dalam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notasi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HEX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adalah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A23A9)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err="1" smtClean="0"/>
                        <a:t>Contoh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kunci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i="1" dirty="0" smtClean="0"/>
                        <a:t>K</a:t>
                      </a:r>
                      <a:r>
                        <a:rPr lang="en-US" sz="2400" b="1" dirty="0" smtClean="0"/>
                        <a:t>) (</a:t>
                      </a:r>
                      <a:r>
                        <a:rPr lang="en-US" sz="2400" b="1" dirty="0" err="1" smtClean="0"/>
                        <a:t>panjangnya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juga</a:t>
                      </a:r>
                      <a:r>
                        <a:rPr lang="en-US" sz="2400" b="1" dirty="0" smtClean="0"/>
                        <a:t> 4 bit)</a:t>
                      </a:r>
                      <a:r>
                        <a:rPr lang="en-US" sz="2400" dirty="0" smtClean="0"/>
                        <a:t> : 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852488" indent="0">
                        <a:buNone/>
                      </a:pPr>
                      <a:r>
                        <a:rPr lang="en-US" sz="2400" b="1" dirty="0" smtClean="0"/>
                        <a:t>1011 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806450" indent="0"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dalam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notasi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HEX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adalah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B.)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48782"/>
            <a:ext cx="9601196" cy="1303867"/>
          </a:xfrm>
        </p:spPr>
        <p:txBody>
          <a:bodyPr/>
          <a:lstStyle/>
          <a:p>
            <a:pPr algn="l"/>
            <a:r>
              <a:rPr lang="en-US" b="1" i="1" dirty="0" err="1" smtClean="0">
                <a:solidFill>
                  <a:srgbClr val="0070C0"/>
                </a:solidFill>
              </a:rPr>
              <a:t>Enkripsi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ECB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60584"/>
              </p:ext>
            </p:extLst>
          </p:nvPr>
        </p:nvGraphicFramePr>
        <p:xfrm>
          <a:off x="1295402" y="2152649"/>
          <a:ext cx="960119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196"/>
              </a:tblGrid>
              <a:tr h="31614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enkripsi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-XOR-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blok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plainteks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kemudian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geser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wrapping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bit-bit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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posisi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Dikeetahui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1010  0010  0011  1010  1001 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1011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9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5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 err="1">
                <a:solidFill>
                  <a:srgbClr val="0070C0"/>
                </a:solidFill>
              </a:rPr>
              <a:t>Enkripsi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ECB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3783"/>
              </p:ext>
            </p:extLst>
          </p:nvPr>
        </p:nvGraphicFramePr>
        <p:xfrm>
          <a:off x="2019301" y="3505200"/>
          <a:ext cx="5124450" cy="230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143"/>
                <a:gridCol w="725307"/>
              </a:tblGrid>
              <a:tr h="875110">
                <a:tc>
                  <a:txBody>
                    <a:bodyPr/>
                    <a:lstStyle/>
                    <a:p>
                      <a:pPr marL="3413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15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010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0010  0011  1010  1001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5110">
                <a:tc>
                  <a:txBody>
                    <a:bodyPr/>
                    <a:lstStyle/>
                    <a:p>
                      <a:pPr marL="3413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1011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1011  1011  1011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1011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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1497">
                <a:tc>
                  <a:txBody>
                    <a:bodyPr/>
                    <a:lstStyle/>
                    <a:p>
                      <a:pPr marL="3413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0001  1001 1000  0001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0010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95402" y="2533649"/>
            <a:ext cx="9601196" cy="1066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err="1"/>
              <a:t>Penghitungan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operator </a:t>
            </a:r>
            <a:r>
              <a:rPr lang="en-US" sz="2400" b="1" dirty="0" smtClean="0"/>
              <a:t>XOR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i="1" dirty="0">
                <a:solidFill>
                  <a:srgbClr val="0070C0"/>
                </a:solidFill>
              </a:rPr>
              <a:t>1. E= Pi 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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K</a:t>
            </a:r>
            <a:endParaRPr lang="en-US" sz="2400" i="1" dirty="0">
              <a:solidFill>
                <a:srgbClr val="0070C0"/>
              </a:solidFill>
            </a:endParaRPr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7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Enkripsi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b="1" dirty="0" err="1" smtClean="0">
                <a:solidFill>
                  <a:srgbClr val="0070C0"/>
                </a:solidFill>
              </a:rPr>
              <a:t>Hasil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E= Pi  </a:t>
            </a:r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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K 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geser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kiri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7450" y="3429000"/>
            <a:ext cx="46291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2" defTabSz="457200">
              <a:defRPr/>
            </a:pPr>
            <a:r>
              <a:rPr lang="en-US" sz="2800" b="1" dirty="0">
                <a:solidFill>
                  <a:schemeClr val="tx1"/>
                </a:solidFill>
              </a:rPr>
              <a:t>0001  1001 1000  0001 0010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71950" y="4076700"/>
            <a:ext cx="6477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57450" y="4610100"/>
            <a:ext cx="46291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2" defTabSz="45720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0010  0011 0001  0010 0100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57450" y="5257800"/>
            <a:ext cx="46291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2  </a:t>
            </a:r>
            <a:r>
              <a:rPr lang="en-US" sz="2800" b="1" dirty="0" smtClean="0">
                <a:solidFill>
                  <a:schemeClr val="tx1"/>
                </a:solidFill>
              </a:rPr>
              <a:t>     3       1       </a:t>
            </a:r>
            <a:r>
              <a:rPr lang="en-US" sz="2800" b="1" dirty="0" smtClean="0">
                <a:solidFill>
                  <a:srgbClr val="FF0000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      4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86600" y="4767943"/>
            <a:ext cx="978408" cy="85331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65008" y="4777015"/>
            <a:ext cx="2831589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CHIPERTEXT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966357" y="3920066"/>
            <a:ext cx="696686" cy="34290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Dekripsi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Electronic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Geser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satu</a:t>
            </a:r>
            <a:r>
              <a:rPr lang="en-US" b="1" dirty="0" smtClean="0">
                <a:solidFill>
                  <a:srgbClr val="0070C0"/>
                </a:solidFill>
              </a:rPr>
              <a:t> bit </a:t>
            </a:r>
            <a:r>
              <a:rPr lang="en-US" b="1" dirty="0" err="1" smtClean="0">
                <a:solidFill>
                  <a:srgbClr val="0070C0"/>
                </a:solidFill>
              </a:rPr>
              <a:t>ke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kiri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57450" y="3429000"/>
            <a:ext cx="46291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2" defTabSz="457200">
              <a:defRPr/>
            </a:pPr>
            <a:r>
              <a:rPr lang="en-US" sz="2800" b="1" dirty="0">
                <a:solidFill>
                  <a:schemeClr val="tx1"/>
                </a:solidFill>
              </a:rPr>
              <a:t>0010  0011 0001  0010 </a:t>
            </a:r>
            <a:r>
              <a:rPr lang="en-US" sz="2800" b="1" dirty="0" smtClean="0">
                <a:solidFill>
                  <a:schemeClr val="tx1"/>
                </a:solidFill>
              </a:rPr>
              <a:t>0100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71950" y="4076700"/>
            <a:ext cx="6477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57450" y="4610100"/>
            <a:ext cx="46291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2" defTabSz="457200">
              <a:defRPr/>
            </a:pPr>
            <a:r>
              <a:rPr lang="en-US" sz="2800" b="1" dirty="0">
                <a:solidFill>
                  <a:schemeClr val="tx1"/>
                </a:solidFill>
              </a:rPr>
              <a:t>0001  1001 1000  0001 0010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0508885">
            <a:off x="2699658" y="3257550"/>
            <a:ext cx="696686" cy="34290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Dekripsi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Electronic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8399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b="1" i="1" dirty="0" smtClean="0">
                <a:solidFill>
                  <a:srgbClr val="0070C0"/>
                </a:solidFill>
              </a:rPr>
              <a:t>Pi= </a:t>
            </a:r>
            <a:r>
              <a:rPr lang="en-US" b="1" i="1" dirty="0" err="1" smtClean="0">
                <a:solidFill>
                  <a:srgbClr val="0070C0"/>
                </a:solidFill>
              </a:rPr>
              <a:t>Ci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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46597"/>
              </p:ext>
            </p:extLst>
          </p:nvPr>
        </p:nvGraphicFramePr>
        <p:xfrm>
          <a:off x="1689100" y="3329516"/>
          <a:ext cx="4368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0"/>
                <a:gridCol w="457200"/>
              </a:tblGrid>
              <a:tr h="0">
                <a:tc>
                  <a:txBody>
                    <a:bodyPr/>
                    <a:lstStyle/>
                    <a:p>
                      <a:pPr marL="341312" defTabSz="457200"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0001  1001 1000  0001 0010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9194">
                <a:tc>
                  <a:txBody>
                    <a:bodyPr/>
                    <a:lstStyle/>
                    <a:p>
                      <a:pPr marL="3413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1011  1011  1011  1011  1011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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13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1010  0010  0011  1010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1001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90700" y="5143500"/>
            <a:ext cx="4210050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HEX =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982132"/>
            <a:ext cx="10877550" cy="1303867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Cipher Block Chaining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556932"/>
            <a:ext cx="10877550" cy="331893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matematis</a:t>
            </a:r>
            <a:r>
              <a:rPr lang="en-US" sz="2800" b="1" dirty="0"/>
              <a:t>, </a:t>
            </a:r>
            <a:r>
              <a:rPr lang="en-US" sz="2800" b="1" dirty="0" err="1"/>
              <a:t>enkripsi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mode </a:t>
            </a:r>
            <a:r>
              <a:rPr lang="en-US" sz="2800" b="1" i="1" dirty="0"/>
              <a:t>CBC</a:t>
            </a:r>
            <a:r>
              <a:rPr lang="en-US" sz="2800" b="1" dirty="0"/>
              <a:t> </a:t>
            </a:r>
            <a:r>
              <a:rPr lang="en-US" sz="2800" b="1" dirty="0" err="1"/>
              <a:t>dinyatakan</a:t>
            </a:r>
            <a:r>
              <a:rPr lang="en-US" sz="2800" b="1" dirty="0"/>
              <a:t> </a:t>
            </a:r>
            <a:r>
              <a:rPr lang="en-US" sz="2800" b="1" dirty="0" err="1" smtClean="0"/>
              <a:t>sebagai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i="1" dirty="0" err="1" smtClean="0"/>
              <a:t>C</a:t>
            </a:r>
            <a:r>
              <a:rPr lang="en-US" sz="2800" b="1" i="1" baseline="-25000" dirty="0" err="1" smtClean="0"/>
              <a:t>i</a:t>
            </a:r>
            <a:r>
              <a:rPr lang="en-US" sz="2800" b="1" i="1" dirty="0" smtClean="0"/>
              <a:t> </a:t>
            </a:r>
            <a:r>
              <a:rPr lang="en-US" sz="2800" b="1" dirty="0"/>
              <a:t>= </a:t>
            </a:r>
            <a:r>
              <a:rPr lang="en-US" sz="2800" b="1" i="1" dirty="0" smtClean="0"/>
              <a:t>E</a:t>
            </a:r>
            <a:r>
              <a:rPr lang="en-US" sz="2800" b="1" i="1" baseline="-25000" dirty="0" smtClean="0"/>
              <a:t>K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i</a:t>
            </a:r>
            <a:r>
              <a:rPr lang="en-US" sz="2800" b="1" i="1" dirty="0" smtClean="0"/>
              <a:t> </a:t>
            </a:r>
            <a:r>
              <a:rPr lang="en-US" sz="2800" b="1" dirty="0">
                <a:sym typeface="Symbol" panose="05050102010706020507" pitchFamily="18" charset="2"/>
              </a:rPr>
              <a:t></a:t>
            </a:r>
            <a:r>
              <a:rPr lang="en-US" sz="2800" b="1" dirty="0"/>
              <a:t> </a:t>
            </a:r>
            <a:r>
              <a:rPr lang="en-US" sz="2800" b="1" i="1" dirty="0" err="1"/>
              <a:t>C</a:t>
            </a:r>
            <a:r>
              <a:rPr lang="en-US" sz="2800" b="1" i="1" baseline="-25000" dirty="0" err="1"/>
              <a:t>i</a:t>
            </a:r>
            <a:r>
              <a:rPr lang="en-US" sz="2800" b="1" baseline="-25000" dirty="0"/>
              <a:t> – 1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dekripsi</a:t>
            </a:r>
            <a:r>
              <a:rPr lang="en-US" sz="2800" b="1" dirty="0"/>
              <a:t> </a:t>
            </a:r>
            <a:r>
              <a:rPr lang="en-US" sz="2800" b="1" dirty="0" err="1" smtClean="0"/>
              <a:t>sebagai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i</a:t>
            </a:r>
            <a:r>
              <a:rPr lang="en-US" sz="2800" b="1" i="1" dirty="0" smtClean="0"/>
              <a:t> </a:t>
            </a:r>
            <a:r>
              <a:rPr lang="en-US" sz="2800" b="1" dirty="0"/>
              <a:t>= </a:t>
            </a:r>
            <a:r>
              <a:rPr lang="en-US" sz="2800" b="1" i="1" dirty="0"/>
              <a:t>D</a:t>
            </a:r>
            <a:r>
              <a:rPr lang="en-US" sz="2800" b="1" i="1" baseline="-25000" dirty="0"/>
              <a:t>K</a:t>
            </a:r>
            <a:r>
              <a:rPr lang="en-US" sz="2800" b="1" dirty="0"/>
              <a:t>(</a:t>
            </a:r>
            <a:r>
              <a:rPr lang="en-US" sz="2800" b="1" i="1" dirty="0" err="1"/>
              <a:t>C</a:t>
            </a:r>
            <a:r>
              <a:rPr lang="en-US" sz="2800" b="1" i="1" baseline="-25000" dirty="0" err="1"/>
              <a:t>i</a:t>
            </a:r>
            <a:r>
              <a:rPr lang="en-US" sz="2800" b="1" dirty="0"/>
              <a:t>) </a:t>
            </a:r>
            <a:r>
              <a:rPr lang="en-US" sz="2800" b="1" dirty="0">
                <a:sym typeface="Symbol" panose="05050102010706020507" pitchFamily="18" charset="2"/>
              </a:rPr>
              <a:t></a:t>
            </a:r>
            <a:r>
              <a:rPr lang="en-US" sz="2800" b="1" dirty="0"/>
              <a:t> </a:t>
            </a:r>
            <a:r>
              <a:rPr lang="en-US" sz="2800" b="1" i="1" dirty="0" err="1"/>
              <a:t>C</a:t>
            </a:r>
            <a:r>
              <a:rPr lang="en-US" sz="2800" b="1" i="1" baseline="-25000" dirty="0" err="1"/>
              <a:t>i</a:t>
            </a:r>
            <a:r>
              <a:rPr lang="en-US" sz="2800" b="1" baseline="-25000" dirty="0"/>
              <a:t> – </a:t>
            </a:r>
            <a:r>
              <a:rPr lang="en-US" sz="2800" b="1" baseline="-25000" dirty="0" smtClean="0"/>
              <a:t>1</a:t>
            </a:r>
          </a:p>
          <a:p>
            <a:pPr marL="0" indent="0">
              <a:buNone/>
            </a:pPr>
            <a:endParaRPr lang="en-US" sz="2800" b="1" baseline="-25000" dirty="0" smtClean="0"/>
          </a:p>
          <a:p>
            <a:pPr marL="0" indent="0">
              <a:buNone/>
            </a:pPr>
            <a:r>
              <a:rPr lang="en-US" sz="2800" b="1" dirty="0"/>
              <a:t>Blok </a:t>
            </a:r>
            <a:r>
              <a:rPr lang="en-US" sz="2800" b="1" dirty="0" err="1"/>
              <a:t>plainteks</a:t>
            </a:r>
            <a:r>
              <a:rPr lang="en-US" sz="2800" b="1" dirty="0"/>
              <a:t> </a:t>
            </a:r>
            <a:r>
              <a:rPr lang="en-US" sz="2800" b="1" dirty="0" err="1"/>
              <a:t>pertama</a:t>
            </a:r>
            <a:r>
              <a:rPr lang="en-US" sz="2800" b="1" dirty="0"/>
              <a:t>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i="1" dirty="0"/>
              <a:t>C</a:t>
            </a:r>
            <a:r>
              <a:rPr lang="en-US" sz="2800" b="1" baseline="-25000" dirty="0"/>
              <a:t>0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vektor</a:t>
            </a:r>
            <a:r>
              <a:rPr lang="en-US" sz="2800" b="1" dirty="0"/>
              <a:t> </a:t>
            </a:r>
            <a:r>
              <a:rPr lang="en-US" sz="2800" b="1" dirty="0" err="1"/>
              <a:t>awal</a:t>
            </a:r>
            <a:r>
              <a:rPr lang="en-US" sz="2800" b="1" dirty="0"/>
              <a:t> (</a:t>
            </a:r>
            <a:r>
              <a:rPr lang="en-US" sz="2800" b="1" i="1" dirty="0"/>
              <a:t>initialization vector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IV). IV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rahasia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57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2132"/>
            <a:ext cx="10896600" cy="1303867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Cipher Block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56932"/>
            <a:ext cx="10896600" cy="36914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2600" b="1" dirty="0"/>
              <a:t>Blok-</a:t>
            </a:r>
            <a:r>
              <a:rPr lang="en-US" sz="2600" b="1" dirty="0" err="1"/>
              <a:t>blok</a:t>
            </a:r>
            <a:r>
              <a:rPr lang="en-US" sz="2600" b="1" dirty="0"/>
              <a:t> </a:t>
            </a:r>
            <a:r>
              <a:rPr lang="en-US" sz="2600" b="1" dirty="0" err="1"/>
              <a:t>plainteks</a:t>
            </a:r>
            <a:r>
              <a:rPr lang="en-US" sz="2600" b="1" dirty="0"/>
              <a:t> yang </a:t>
            </a:r>
            <a:r>
              <a:rPr lang="en-US" sz="2600" b="1" dirty="0" err="1"/>
              <a:t>identik</a:t>
            </a:r>
            <a:r>
              <a:rPr lang="en-US" sz="2600" b="1" dirty="0"/>
              <a:t> </a:t>
            </a:r>
            <a:r>
              <a:rPr lang="en-US" sz="2600" b="1" dirty="0" err="1"/>
              <a:t>dienkripsi</a:t>
            </a:r>
            <a:r>
              <a:rPr lang="en-US" sz="2600" b="1" dirty="0"/>
              <a:t> </a:t>
            </a:r>
            <a:r>
              <a:rPr lang="en-US" sz="2600" b="1" dirty="0" err="1"/>
              <a:t>menjadi</a:t>
            </a:r>
            <a:r>
              <a:rPr lang="en-US" sz="2600" b="1" dirty="0"/>
              <a:t> </a:t>
            </a:r>
            <a:r>
              <a:rPr lang="en-US" sz="2600" b="1" dirty="0" err="1"/>
              <a:t>blok-blok</a:t>
            </a:r>
            <a:r>
              <a:rPr lang="en-US" sz="2600" b="1" dirty="0"/>
              <a:t> </a:t>
            </a:r>
            <a:r>
              <a:rPr lang="en-US" sz="2600" b="1" dirty="0" err="1"/>
              <a:t>cipherteks</a:t>
            </a:r>
            <a:r>
              <a:rPr lang="en-US" sz="2600" b="1" dirty="0"/>
              <a:t> yang </a:t>
            </a:r>
            <a:r>
              <a:rPr lang="en-US" sz="2600" b="1" dirty="0" err="1"/>
              <a:t>berbeda</a:t>
            </a:r>
            <a:r>
              <a:rPr lang="en-US" sz="2600" b="1" dirty="0"/>
              <a:t> </a:t>
            </a:r>
            <a:r>
              <a:rPr lang="en-US" sz="2600" b="1" dirty="0" err="1"/>
              <a:t>hanya</a:t>
            </a:r>
            <a:r>
              <a:rPr lang="en-US" sz="2600" b="1" dirty="0"/>
              <a:t> </a:t>
            </a:r>
            <a:r>
              <a:rPr lang="en-US" sz="2600" b="1" dirty="0" err="1"/>
              <a:t>jika</a:t>
            </a:r>
            <a:r>
              <a:rPr lang="en-US" sz="2600" b="1" dirty="0"/>
              <a:t> </a:t>
            </a:r>
            <a:r>
              <a:rPr lang="en-US" sz="2600" b="1" dirty="0" err="1"/>
              <a:t>blok-blok</a:t>
            </a:r>
            <a:r>
              <a:rPr lang="en-US" sz="2600" b="1" dirty="0"/>
              <a:t> </a:t>
            </a:r>
            <a:r>
              <a:rPr lang="en-US" sz="2600" b="1" dirty="0" err="1"/>
              <a:t>plainteksnya</a:t>
            </a:r>
            <a:r>
              <a:rPr lang="en-US" sz="2600" b="1" dirty="0"/>
              <a:t> </a:t>
            </a:r>
            <a:r>
              <a:rPr lang="en-US" sz="2600" b="1" dirty="0" err="1"/>
              <a:t>sebelumnya</a:t>
            </a:r>
            <a:r>
              <a:rPr lang="en-US" sz="2600" b="1" dirty="0"/>
              <a:t> </a:t>
            </a:r>
            <a:r>
              <a:rPr lang="en-US" sz="2600" b="1" dirty="0" err="1"/>
              <a:t>berbeda</a:t>
            </a:r>
            <a:r>
              <a:rPr lang="en-US" sz="2600" b="1" dirty="0"/>
              <a:t>. </a:t>
            </a:r>
          </a:p>
          <a:p>
            <a:pPr lvl="0"/>
            <a:r>
              <a:rPr lang="en-US" sz="2600" b="1" dirty="0" err="1" smtClean="0"/>
              <a:t>Jika</a:t>
            </a:r>
            <a:r>
              <a:rPr lang="en-US" sz="2600" b="1" dirty="0" smtClean="0"/>
              <a:t> </a:t>
            </a:r>
            <a:r>
              <a:rPr lang="en-US" sz="2600" b="1" dirty="0" err="1"/>
              <a:t>blok-blok</a:t>
            </a:r>
            <a:r>
              <a:rPr lang="en-US" sz="2600" b="1" dirty="0"/>
              <a:t> </a:t>
            </a:r>
            <a:r>
              <a:rPr lang="en-US" sz="2600" b="1" dirty="0" err="1"/>
              <a:t>plainteks</a:t>
            </a:r>
            <a:r>
              <a:rPr lang="en-US" sz="2600" b="1" dirty="0"/>
              <a:t> </a:t>
            </a:r>
            <a:r>
              <a:rPr lang="en-US" sz="2600" b="1" dirty="0" err="1"/>
              <a:t>sebelumnya</a:t>
            </a:r>
            <a:r>
              <a:rPr lang="en-US" sz="2600" b="1" dirty="0"/>
              <a:t> </a:t>
            </a:r>
            <a:r>
              <a:rPr lang="en-US" sz="2600" b="1" dirty="0" err="1"/>
              <a:t>ada</a:t>
            </a:r>
            <a:r>
              <a:rPr lang="en-US" sz="2600" b="1" dirty="0"/>
              <a:t> yang </a:t>
            </a:r>
            <a:r>
              <a:rPr lang="en-US" sz="2600" b="1" dirty="0" err="1"/>
              <a:t>sama</a:t>
            </a:r>
            <a:r>
              <a:rPr lang="en-US" sz="2600" b="1" dirty="0"/>
              <a:t>, </a:t>
            </a:r>
            <a:r>
              <a:rPr lang="en-US" sz="2600" b="1" dirty="0" err="1"/>
              <a:t>maka</a:t>
            </a:r>
            <a:r>
              <a:rPr lang="en-US" sz="2600" b="1" dirty="0"/>
              <a:t> </a:t>
            </a:r>
            <a:r>
              <a:rPr lang="en-US" sz="2600" b="1" dirty="0" err="1"/>
              <a:t>ada</a:t>
            </a:r>
            <a:r>
              <a:rPr lang="en-US" sz="2600" b="1" dirty="0"/>
              <a:t> </a:t>
            </a:r>
            <a:r>
              <a:rPr lang="en-US" sz="2600" b="1" dirty="0" err="1"/>
              <a:t>kemungkinan</a:t>
            </a:r>
            <a:r>
              <a:rPr lang="en-US" sz="2600" b="1" dirty="0"/>
              <a:t> </a:t>
            </a:r>
            <a:r>
              <a:rPr lang="en-US" sz="2600" b="1" dirty="0" err="1"/>
              <a:t>cipherteksnya</a:t>
            </a:r>
            <a:r>
              <a:rPr lang="en-US" sz="2600" b="1" dirty="0"/>
              <a:t> </a:t>
            </a:r>
            <a:r>
              <a:rPr lang="en-US" sz="2600" b="1" dirty="0" err="1"/>
              <a:t>sama</a:t>
            </a:r>
            <a:r>
              <a:rPr lang="en-US" sz="2600" b="1" dirty="0"/>
              <a:t>. </a:t>
            </a:r>
            <a:r>
              <a:rPr lang="en-US" sz="2600" b="1" dirty="0" err="1"/>
              <a:t>Untuk</a:t>
            </a:r>
            <a:r>
              <a:rPr lang="en-US" sz="2600" b="1" dirty="0"/>
              <a:t>  </a:t>
            </a:r>
            <a:r>
              <a:rPr lang="en-US" sz="2600" b="1" dirty="0" err="1"/>
              <a:t>mencegah</a:t>
            </a:r>
            <a:r>
              <a:rPr lang="en-US" sz="2600" b="1" dirty="0"/>
              <a:t> </a:t>
            </a:r>
            <a:r>
              <a:rPr lang="en-US" sz="2600" b="1" dirty="0" err="1"/>
              <a:t>hal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, </a:t>
            </a:r>
            <a:r>
              <a:rPr lang="en-US" sz="2600" b="1" dirty="0" err="1"/>
              <a:t>maka</a:t>
            </a:r>
            <a:r>
              <a:rPr lang="en-US" sz="2600" b="1" dirty="0"/>
              <a:t> </a:t>
            </a:r>
            <a:r>
              <a:rPr lang="en-US" sz="2600" b="1" dirty="0" err="1"/>
              <a:t>digunakan</a:t>
            </a:r>
            <a:r>
              <a:rPr lang="en-US" sz="2600" b="1" dirty="0"/>
              <a:t> </a:t>
            </a:r>
            <a:r>
              <a:rPr lang="en-US" sz="2600" b="1" i="1" dirty="0" smtClean="0">
                <a:solidFill>
                  <a:srgbClr val="0070C0"/>
                </a:solidFill>
              </a:rPr>
              <a:t>Initialization Vector (IV)</a:t>
            </a:r>
            <a:r>
              <a:rPr lang="en-US" sz="2600" b="1" dirty="0" smtClean="0"/>
              <a:t> </a:t>
            </a:r>
            <a:r>
              <a:rPr lang="en-US" sz="2600" b="1" dirty="0"/>
              <a:t>yang </a:t>
            </a:r>
            <a:r>
              <a:rPr lang="en-US" sz="2600" b="1" dirty="0" err="1"/>
              <a:t>merupakan</a:t>
            </a:r>
            <a:r>
              <a:rPr lang="en-US" sz="2600" b="1" dirty="0"/>
              <a:t> data </a:t>
            </a:r>
            <a:r>
              <a:rPr lang="en-US" sz="2600" b="1" dirty="0" err="1"/>
              <a:t>acak</a:t>
            </a:r>
            <a:r>
              <a:rPr lang="en-US" sz="2600" b="1" dirty="0"/>
              <a:t> </a:t>
            </a:r>
            <a:r>
              <a:rPr lang="en-US" sz="2600" b="1" dirty="0" err="1"/>
              <a:t>sebagai</a:t>
            </a:r>
            <a:r>
              <a:rPr lang="en-US" sz="2600" b="1" dirty="0"/>
              <a:t> </a:t>
            </a:r>
            <a:r>
              <a:rPr lang="en-US" sz="2600" b="1" dirty="0" err="1"/>
              <a:t>blok</a:t>
            </a:r>
            <a:r>
              <a:rPr lang="en-US" sz="2600" b="1" dirty="0"/>
              <a:t> </a:t>
            </a:r>
            <a:r>
              <a:rPr lang="en-US" sz="2600" b="1" dirty="0" err="1"/>
              <a:t>pertama</a:t>
            </a:r>
            <a:r>
              <a:rPr lang="en-US" sz="2600" b="1" dirty="0"/>
              <a:t>. </a:t>
            </a:r>
            <a:r>
              <a:rPr lang="en-US" sz="2600" b="1" i="1" dirty="0">
                <a:solidFill>
                  <a:srgbClr val="0070C0"/>
                </a:solidFill>
              </a:rPr>
              <a:t>IV</a:t>
            </a:r>
            <a:r>
              <a:rPr lang="en-US" sz="2600" b="1" i="1" dirty="0"/>
              <a:t> </a:t>
            </a:r>
            <a:r>
              <a:rPr lang="en-US" sz="2600" b="1" dirty="0" err="1" smtClean="0"/>
              <a:t>atau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C</a:t>
            </a:r>
            <a:r>
              <a:rPr lang="en-US" b="1" dirty="0" smtClean="0">
                <a:solidFill>
                  <a:srgbClr val="00B050"/>
                </a:solidFill>
              </a:rPr>
              <a:t>0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sz="2600" b="1" dirty="0" err="1" smtClean="0"/>
              <a:t>mempunyai</a:t>
            </a:r>
            <a:r>
              <a:rPr lang="en-US" sz="2600" b="1" dirty="0" smtClean="0"/>
              <a:t> </a:t>
            </a:r>
            <a:r>
              <a:rPr lang="en-US" sz="2600" b="1" dirty="0" err="1"/>
              <a:t>makna</a:t>
            </a:r>
            <a:r>
              <a:rPr lang="en-US" sz="2600" b="1" dirty="0"/>
              <a:t>, </a:t>
            </a:r>
            <a:r>
              <a:rPr lang="en-US" sz="2600" b="1" dirty="0" err="1"/>
              <a:t>ia</a:t>
            </a:r>
            <a:r>
              <a:rPr lang="en-US" sz="2600" b="1" dirty="0"/>
              <a:t> </a:t>
            </a:r>
            <a:r>
              <a:rPr lang="en-US" sz="2600" b="1" dirty="0" err="1"/>
              <a:t>hanya</a:t>
            </a:r>
            <a:r>
              <a:rPr lang="en-US" sz="2600" b="1" dirty="0"/>
              <a:t> </a:t>
            </a:r>
            <a:r>
              <a:rPr lang="en-US" sz="2600" b="1" dirty="0" err="1"/>
              <a:t>diguanakan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membuat</a:t>
            </a:r>
            <a:r>
              <a:rPr lang="en-US" sz="2600" b="1" dirty="0"/>
              <a:t> </a:t>
            </a:r>
            <a:r>
              <a:rPr lang="en-US" sz="2600" b="1" dirty="0" err="1"/>
              <a:t>tiap</a:t>
            </a:r>
            <a:r>
              <a:rPr lang="en-US" sz="2600" b="1" dirty="0"/>
              <a:t> </a:t>
            </a:r>
            <a:r>
              <a:rPr lang="en-US" sz="2600" b="1" dirty="0" err="1"/>
              <a:t>blok</a:t>
            </a:r>
            <a:r>
              <a:rPr lang="en-US" sz="2600" b="1" dirty="0"/>
              <a:t> </a:t>
            </a:r>
            <a:r>
              <a:rPr lang="en-US" sz="2600" b="1" dirty="0" err="1"/>
              <a:t>cipherteks</a:t>
            </a:r>
            <a:r>
              <a:rPr lang="en-US" sz="2600" b="1" dirty="0"/>
              <a:t> </a:t>
            </a:r>
            <a:r>
              <a:rPr lang="en-US" sz="2600" b="1" dirty="0" err="1"/>
              <a:t>menjadi</a:t>
            </a:r>
            <a:r>
              <a:rPr lang="en-US" sz="2600" b="1" dirty="0"/>
              <a:t> </a:t>
            </a:r>
            <a:r>
              <a:rPr lang="en-US" sz="2600" b="1" dirty="0" err="1"/>
              <a:t>unik</a:t>
            </a:r>
            <a:r>
              <a:rPr lang="en-US" sz="2600" b="1" dirty="0"/>
              <a:t>. </a:t>
            </a:r>
          </a:p>
          <a:p>
            <a:pPr marL="0" indent="0">
              <a:buNone/>
            </a:pPr>
            <a:endParaRPr lang="en-US" sz="2600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418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47699" y="677332"/>
            <a:ext cx="10896600" cy="1303867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i="1" dirty="0" err="1" smtClean="0">
                <a:solidFill>
                  <a:srgbClr val="0070C0"/>
                </a:solidFill>
              </a:rPr>
              <a:t>Enkripsi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Cipher Block Chaining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668" b="8666"/>
          <a:stretch/>
        </p:blipFill>
        <p:spPr>
          <a:xfrm>
            <a:off x="1219199" y="2054225"/>
            <a:ext cx="9753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</a:t>
            </a:r>
            <a:r>
              <a:rPr lang="en-US" dirty="0" err="1"/>
              <a:t>rangkaian</a:t>
            </a:r>
            <a:r>
              <a:rPr lang="en-US" dirty="0"/>
              <a:t> bit-bit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bit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64 bit (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adakalanya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yang –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simetri</a:t>
            </a:r>
            <a:r>
              <a:rPr lang="en-US" dirty="0"/>
              <a:t> – 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,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dienkripsi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pula. </a:t>
            </a:r>
          </a:p>
        </p:txBody>
      </p:sp>
    </p:spTree>
    <p:extLst>
      <p:ext uri="{BB962C8B-B14F-4D97-AF65-F5344CB8AC3E}">
        <p14:creationId xmlns:p14="http://schemas.microsoft.com/office/powerpoint/2010/main" val="17520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XOR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blok</a:t>
            </a:r>
            <a:r>
              <a:rPr lang="en-US" b="1" dirty="0"/>
              <a:t> plaintext</a:t>
            </a:r>
            <a:r>
              <a:rPr lang="en-US" b="1" i="1" dirty="0"/>
              <a:t> P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en-US" b="1" i="1" dirty="0" smtClean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IV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en-US" sz="2800" b="1" i="1" dirty="0" err="1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</a:rPr>
              <a:t>i</a:t>
            </a:r>
            <a:r>
              <a:rPr lang="en-US" sz="2800" b="1" i="1" dirty="0"/>
              <a:t>= P  </a:t>
            </a:r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sz="2800" b="1" dirty="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en-US" sz="2800" b="1" baseline="-25000" dirty="0">
                <a:solidFill>
                  <a:srgbClr val="00B050"/>
                </a:solidFill>
              </a:rPr>
              <a:t> i-1</a:t>
            </a:r>
          </a:p>
          <a:p>
            <a:pPr marL="457200" indent="-457200">
              <a:buAutoNum type="arabicPeriod" startAt="2"/>
            </a:pPr>
            <a:r>
              <a:rPr lang="en-US" b="1" dirty="0" err="1" smtClean="0"/>
              <a:t>Enkripsikan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Key yang </a:t>
            </a:r>
            <a:r>
              <a:rPr lang="en-US" b="1" dirty="0" err="1" smtClean="0"/>
              <a:t>ditentukan</a:t>
            </a:r>
            <a:r>
              <a:rPr lang="en-US" b="1" dirty="0" smtClean="0"/>
              <a:t> </a:t>
            </a:r>
            <a:endParaRPr lang="en-US" sz="28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b="1" dirty="0" smtClean="0">
                <a:sym typeface="Symbol" panose="05050102010706020507" pitchFamily="18" charset="2"/>
              </a:rPr>
              <a:t>3</a:t>
            </a:r>
            <a:r>
              <a:rPr lang="en-US" b="1" dirty="0">
                <a:sym typeface="Symbol" panose="05050102010706020507" pitchFamily="18" charset="2"/>
              </a:rPr>
              <a:t>. 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b="1" dirty="0" err="1" smtClean="0">
                <a:sym typeface="Symbol" panose="05050102010706020507" pitchFamily="18" charset="2"/>
              </a:rPr>
              <a:t>Hasil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b="1" dirty="0" err="1" smtClean="0">
                <a:sym typeface="Symbol" panose="05050102010706020507" pitchFamily="18" charset="2"/>
              </a:rPr>
              <a:t>digeser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satu</a:t>
            </a:r>
            <a:r>
              <a:rPr lang="en-US" b="1" dirty="0">
                <a:sym typeface="Symbol" panose="05050102010706020507" pitchFamily="18" charset="2"/>
              </a:rPr>
              <a:t> bit </a:t>
            </a:r>
            <a:r>
              <a:rPr lang="en-US" b="1" dirty="0" err="1">
                <a:sym typeface="Symbol" panose="05050102010706020507" pitchFamily="18" charset="2"/>
              </a:rPr>
              <a:t>ke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kiri</a:t>
            </a:r>
            <a:endParaRPr lang="en-US" sz="2800" b="1" baseline="-25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i="1" dirty="0" err="1" smtClean="0">
                <a:solidFill>
                  <a:srgbClr val="0070C0"/>
                </a:solidFill>
              </a:rPr>
              <a:t>Algoritma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Cipher Block Chaining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6750" y="982132"/>
            <a:ext cx="10877550" cy="1303867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err="1" smtClean="0">
                <a:solidFill>
                  <a:srgbClr val="0070C0"/>
                </a:solidFill>
              </a:rPr>
              <a:t>Contoh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Cipher Block Chaining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6750" y="2557463"/>
            <a:ext cx="10229850" cy="331787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Plaintext : 10100010001110101001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plainteks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blok-blok</a:t>
            </a:r>
            <a:r>
              <a:rPr lang="en-US" sz="2800" dirty="0"/>
              <a:t> yang </a:t>
            </a:r>
            <a:r>
              <a:rPr lang="en-US" sz="2800" dirty="0" err="1"/>
              <a:t>berukuran</a:t>
            </a:r>
            <a:r>
              <a:rPr lang="en-US" sz="2800" dirty="0"/>
              <a:t> 4 bit</a:t>
            </a:r>
            <a:r>
              <a:rPr lang="en-US" sz="2800" dirty="0" smtClean="0"/>
              <a:t>: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1010  </a:t>
            </a:r>
            <a:r>
              <a:rPr lang="en-US" sz="2800" dirty="0"/>
              <a:t>0010  0011  1010  </a:t>
            </a:r>
            <a:r>
              <a:rPr lang="en-US" sz="2800" dirty="0" smtClean="0"/>
              <a:t>1001</a:t>
            </a:r>
            <a:r>
              <a:rPr lang="en-US" sz="2800" dirty="0"/>
              <a:t>(HEX </a:t>
            </a:r>
            <a:r>
              <a:rPr lang="en-US" sz="2800" dirty="0" smtClean="0"/>
              <a:t>= </a:t>
            </a:r>
            <a:r>
              <a:rPr lang="en-US" sz="2800" dirty="0"/>
              <a:t>A23A9)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70C0"/>
                </a:solidFill>
              </a:rPr>
              <a:t>kunci</a:t>
            </a:r>
            <a:r>
              <a:rPr lang="en-US" sz="2800" b="1" dirty="0" smtClean="0">
                <a:solidFill>
                  <a:srgbClr val="0070C0"/>
                </a:solidFill>
              </a:rPr>
              <a:t> (</a:t>
            </a:r>
            <a:r>
              <a:rPr lang="en-US" sz="2800" b="1" i="1" dirty="0" smtClean="0">
                <a:solidFill>
                  <a:srgbClr val="0070C0"/>
                </a:solidFill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</a:rPr>
              <a:t>) :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1011 (HEX = B)</a:t>
            </a:r>
          </a:p>
          <a:p>
            <a:pPr marL="0" indent="0">
              <a:buNone/>
            </a:pPr>
            <a:r>
              <a:rPr lang="en-US" sz="2800" b="1" i="1" dirty="0" err="1" smtClean="0">
                <a:solidFill>
                  <a:srgbClr val="0070C0"/>
                </a:solidFill>
              </a:rPr>
              <a:t>Initizlization</a:t>
            </a:r>
            <a:r>
              <a:rPr lang="en-US" sz="2800" b="1" i="1" dirty="0" smtClean="0">
                <a:solidFill>
                  <a:srgbClr val="0070C0"/>
                </a:solidFill>
              </a:rPr>
              <a:t> Vector (IV) : </a:t>
            </a:r>
            <a:r>
              <a:rPr lang="en-US" sz="2800" b="1" dirty="0" smtClean="0">
                <a:solidFill>
                  <a:srgbClr val="0070C0"/>
                </a:solidFill>
              </a:rPr>
              <a:t>0000 </a:t>
            </a:r>
            <a:r>
              <a:rPr 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0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600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828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723900"/>
            <a:ext cx="10972800" cy="5151968"/>
          </a:xfrm>
          <a:solidFill>
            <a:schemeClr val="bg2"/>
          </a:solidFill>
        </p:spPr>
        <p:txBody>
          <a:bodyPr numCol="2">
            <a:normAutofit/>
          </a:bodyPr>
          <a:lstStyle/>
          <a:p>
            <a:pPr marL="631825" indent="0">
              <a:buNone/>
            </a:pPr>
            <a:r>
              <a:rPr lang="en-US" sz="2800" b="1" dirty="0" err="1" smtClean="0"/>
              <a:t>Diketahui</a:t>
            </a:r>
            <a:r>
              <a:rPr lang="en-US" sz="2800" b="1" dirty="0" smtClean="0"/>
              <a:t>: </a:t>
            </a:r>
          </a:p>
          <a:p>
            <a:pPr marL="631825" indent="0">
              <a:buNone/>
            </a:pPr>
            <a:r>
              <a:rPr lang="en-US" sz="2800" b="1" i="1" dirty="0" smtClean="0"/>
              <a:t>P : </a:t>
            </a:r>
            <a:r>
              <a:rPr lang="en-US" sz="2800" b="1" dirty="0" smtClean="0"/>
              <a:t>1010 0010 0011 1010 1001</a:t>
            </a:r>
          </a:p>
          <a:p>
            <a:pPr marL="631825" indent="0">
              <a:buNone/>
            </a:pPr>
            <a:r>
              <a:rPr lang="en-US" sz="2800" b="1" i="1" dirty="0" smtClean="0">
                <a:solidFill>
                  <a:srgbClr val="0070C0"/>
                </a:solidFill>
              </a:rPr>
              <a:t>K : 1011</a:t>
            </a:r>
          </a:p>
          <a:p>
            <a:pPr marL="631825" indent="0"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B050"/>
                </a:solidFill>
              </a:rPr>
              <a:t>0 : </a:t>
            </a:r>
            <a:r>
              <a:rPr lang="en-US" sz="2800" b="1" i="1" dirty="0" smtClean="0">
                <a:solidFill>
                  <a:srgbClr val="00B050"/>
                </a:solidFill>
              </a:rPr>
              <a:t>0000 </a:t>
            </a:r>
            <a:r>
              <a:rPr lang="en-US" sz="2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IV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marL="631825" indent="0">
              <a:buNone/>
            </a:pPr>
            <a:r>
              <a:rPr lang="en-US" sz="2800" b="1" dirty="0"/>
              <a:t>ENKRIPSI:</a:t>
            </a:r>
          </a:p>
          <a:p>
            <a:pPr marL="631825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4400" b="1" i="1" dirty="0" err="1">
                <a:solidFill>
                  <a:srgbClr val="FF0000"/>
                </a:solidFill>
              </a:rPr>
              <a:t>C</a:t>
            </a:r>
            <a:r>
              <a:rPr lang="en-US" sz="44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= </a:t>
            </a:r>
            <a:r>
              <a:rPr lang="en-US" sz="4400" b="1" i="1" dirty="0">
                <a:solidFill>
                  <a:srgbClr val="FF0000"/>
                </a:solidFill>
              </a:rPr>
              <a:t>E</a:t>
            </a:r>
            <a:r>
              <a:rPr lang="en-US" sz="4400" b="1" i="1" baseline="-25000" dirty="0">
                <a:solidFill>
                  <a:srgbClr val="FF0000"/>
                </a:solidFill>
              </a:rPr>
              <a:t>K</a:t>
            </a:r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i="1" dirty="0">
                <a:solidFill>
                  <a:srgbClr val="FF0000"/>
                </a:solidFill>
              </a:rPr>
              <a:t>P</a:t>
            </a:r>
            <a:r>
              <a:rPr lang="en-US" sz="4400" b="1" i="1" baseline="-25000" dirty="0">
                <a:solidFill>
                  <a:srgbClr val="FF0000"/>
                </a:solidFill>
              </a:rPr>
              <a:t>i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C</a:t>
            </a:r>
            <a:r>
              <a:rPr lang="en-US" sz="44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4400" b="1" baseline="-25000" dirty="0">
                <a:solidFill>
                  <a:srgbClr val="FF0000"/>
                </a:solidFill>
              </a:rPr>
              <a:t> – 1</a:t>
            </a:r>
            <a:r>
              <a:rPr lang="en-US" sz="4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sz="2800" b="1" i="1" baseline="-25000" dirty="0">
                <a:solidFill>
                  <a:srgbClr val="00B050"/>
                </a:solidFill>
              </a:rPr>
              <a:t>	</a:t>
            </a:r>
            <a:r>
              <a:rPr lang="en-US" sz="2800" b="1" i="1" baseline="-25000" dirty="0" smtClean="0">
                <a:solidFill>
                  <a:srgbClr val="00B050"/>
                </a:solidFill>
              </a:rPr>
              <a:t>	</a:t>
            </a:r>
            <a:r>
              <a:rPr lang="en-US" sz="2800" b="1" i="1" dirty="0" smtClean="0"/>
              <a:t>	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04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609600"/>
            <a:ext cx="10991850" cy="5524500"/>
          </a:xfrm>
          <a:solidFill>
            <a:schemeClr val="bg2"/>
          </a:solidFill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Mekanisme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Proses </a:t>
            </a:r>
            <a:r>
              <a:rPr lang="en-US" sz="2800" b="1" dirty="0" err="1">
                <a:solidFill>
                  <a:srgbClr val="FF0000"/>
                </a:solidFill>
              </a:rPr>
              <a:t>Enskripsi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/>
              <a:t>C</a:t>
            </a:r>
            <a:r>
              <a:rPr lang="en-US" dirty="0" smtClean="0"/>
              <a:t>1</a:t>
            </a:r>
            <a:r>
              <a:rPr lang="en-US" sz="2800" dirty="0" smtClean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P</a:t>
            </a:r>
            <a:r>
              <a:rPr lang="en-US" dirty="0" smtClean="0"/>
              <a:t>1</a:t>
            </a:r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</a:t>
            </a:r>
            <a:r>
              <a:rPr lang="en-US" dirty="0" smtClean="0"/>
              <a:t>0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1010 </a:t>
            </a:r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sz="2800" dirty="0" smtClean="0"/>
              <a:t> </a:t>
            </a:r>
            <a:r>
              <a:rPr lang="en-US" sz="2800" dirty="0"/>
              <a:t>0000 = 1010 </a:t>
            </a:r>
            <a:endParaRPr lang="en-US" sz="2800" dirty="0" smtClean="0"/>
          </a:p>
          <a:p>
            <a:r>
              <a:rPr lang="en-US" sz="2800" dirty="0" err="1" smtClean="0"/>
              <a:t>Enkripsikan</a:t>
            </a:r>
            <a:r>
              <a:rPr lang="en-US" sz="2800" dirty="0" smtClean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E </a:t>
            </a:r>
            <a:r>
              <a:rPr lang="en-US" sz="2800" dirty="0" err="1"/>
              <a:t>sbb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1010 </a:t>
            </a:r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sz="2800" dirty="0" smtClean="0"/>
              <a:t> </a:t>
            </a:r>
            <a:r>
              <a:rPr lang="en-US" sz="2800" dirty="0"/>
              <a:t>K = 1010 </a:t>
            </a:r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sz="2800" dirty="0" smtClean="0"/>
              <a:t> </a:t>
            </a:r>
            <a:r>
              <a:rPr lang="en-US" sz="2800" dirty="0"/>
              <a:t>1011 = 0001 </a:t>
            </a:r>
            <a:endParaRPr lang="en-US" sz="2800" dirty="0" smtClean="0"/>
          </a:p>
          <a:p>
            <a:r>
              <a:rPr lang="en-US" sz="2800" dirty="0" err="1" smtClean="0"/>
              <a:t>Geser</a:t>
            </a:r>
            <a:r>
              <a:rPr lang="en-US" sz="2800" dirty="0" smtClean="0"/>
              <a:t> </a:t>
            </a:r>
            <a:r>
              <a:rPr lang="en-US" sz="2800" dirty="0"/>
              <a:t>(wrapping)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bit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kiri</a:t>
            </a:r>
            <a:r>
              <a:rPr lang="en-US" sz="2800" dirty="0"/>
              <a:t>: 0010 </a:t>
            </a:r>
            <a:endParaRPr lang="en-US" sz="2800" dirty="0" smtClean="0"/>
          </a:p>
          <a:p>
            <a:r>
              <a:rPr lang="en-US" sz="2800" dirty="0" err="1" smtClean="0"/>
              <a:t>Jadi</a:t>
            </a:r>
            <a:r>
              <a:rPr lang="en-US" sz="2800" dirty="0"/>
              <a:t>, C</a:t>
            </a:r>
            <a:r>
              <a:rPr lang="en-US" dirty="0"/>
              <a:t>1</a:t>
            </a:r>
            <a:r>
              <a:rPr lang="en-US" sz="2800" dirty="0"/>
              <a:t> = 0010 (</a:t>
            </a:r>
            <a:r>
              <a:rPr lang="en-US" sz="2800" dirty="0" err="1"/>
              <a:t>atau</a:t>
            </a:r>
            <a:r>
              <a:rPr lang="en-US" sz="2800" dirty="0"/>
              <a:t> 2 </a:t>
            </a:r>
            <a:r>
              <a:rPr lang="en-US" sz="2800" dirty="0" err="1"/>
              <a:t>dalam</a:t>
            </a:r>
            <a:r>
              <a:rPr lang="en-US" sz="2800" dirty="0"/>
              <a:t> HEX) </a:t>
            </a:r>
            <a:endParaRPr lang="en-US" sz="2800" dirty="0" smtClean="0"/>
          </a:p>
          <a:p>
            <a:r>
              <a:rPr lang="en-US" sz="2800" dirty="0" err="1" smtClean="0"/>
              <a:t>Demikian</a:t>
            </a:r>
            <a:r>
              <a:rPr lang="en-US" sz="2800" dirty="0" smtClean="0"/>
              <a:t> </a:t>
            </a:r>
            <a:r>
              <a:rPr lang="en-US" sz="2800" dirty="0" err="1"/>
              <a:t>seterusnya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plainteks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cipherteks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Cipherteks</a:t>
            </a:r>
            <a:r>
              <a:rPr lang="en-US" sz="2800" dirty="0"/>
              <a:t> : 27FDF</a:t>
            </a:r>
            <a:endParaRPr lang="en-US" sz="2800" b="1" baseline="-25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Perbandingan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Ciphertext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03047"/>
              </p:ext>
            </p:extLst>
          </p:nvPr>
        </p:nvGraphicFramePr>
        <p:xfrm>
          <a:off x="1295400" y="2557463"/>
          <a:ext cx="9601198" cy="306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0"/>
                <a:gridCol w="5086348"/>
              </a:tblGrid>
              <a:tr h="102076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Block plaintext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Ciphertext</a:t>
                      </a:r>
                      <a:endParaRPr lang="en-US" sz="2800" b="1" dirty="0"/>
                    </a:p>
                  </a:txBody>
                  <a:tcPr/>
                </a:tc>
              </a:tr>
              <a:tr h="1020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1010</a:t>
                      </a:r>
                      <a:r>
                        <a:rPr lang="en-US" sz="2800" b="1" dirty="0" smtClean="0"/>
                        <a:t>  0010  0011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1010</a:t>
                      </a:r>
                      <a:r>
                        <a:rPr lang="en-US" sz="2800" b="1" dirty="0" smtClean="0"/>
                        <a:t>  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Cipherteks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(mode </a:t>
                      </a:r>
                      <a:r>
                        <a:rPr lang="en-US" sz="2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ECB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</a:tr>
              <a:tr h="102076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(HEX = A23A9)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Cipherteks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(mode </a:t>
                      </a:r>
                      <a:r>
                        <a:rPr lang="en-US" sz="2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CBC</a:t>
                      </a:r>
                      <a:r>
                        <a:rPr lang="en-US" sz="2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  <a:r>
                        <a:rPr lang="en-US" sz="2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27FBF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639233"/>
            <a:ext cx="11010900" cy="1018118"/>
          </a:xfrm>
          <a:solidFill>
            <a:schemeClr val="tx1"/>
          </a:solidFill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Cipher-Feedback</a:t>
            </a:r>
            <a:r>
              <a:rPr lang="en-US" b="1" dirty="0">
                <a:solidFill>
                  <a:srgbClr val="FF0000"/>
                </a:solidFill>
              </a:rPr>
              <a:t> (CFB)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95451"/>
            <a:ext cx="11010900" cy="45719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mode CFB, data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. Unit yang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bit per bit, 2 bit, 3 bit,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 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/>
              <a:t>unit yang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mode </a:t>
            </a:r>
            <a:r>
              <a:rPr lang="en-US" dirty="0" err="1"/>
              <a:t>CFBnya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CFB 8-bit. 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CFB n-bit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bit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, yang </a:t>
            </a:r>
            <a:r>
              <a:rPr lang="en-US" dirty="0" err="1"/>
              <a:t>mana</a:t>
            </a:r>
            <a:r>
              <a:rPr lang="en-US" dirty="0"/>
              <a:t> n ≤ m (m =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). Mode CFB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(queue)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77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677332"/>
            <a:ext cx="10915650" cy="1303867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Enkripsi</a:t>
            </a:r>
            <a:r>
              <a:rPr lang="en-US" b="1" dirty="0" smtClean="0">
                <a:solidFill>
                  <a:srgbClr val="FF0000"/>
                </a:solidFill>
              </a:rPr>
              <a:t> CFB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981199"/>
            <a:ext cx="11182350" cy="445770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diisi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IV (initialization vector). </a:t>
            </a:r>
          </a:p>
          <a:p>
            <a:r>
              <a:rPr lang="en-US" b="1" dirty="0" err="1" smtClean="0"/>
              <a:t>Enkripsikan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K. n bit paling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enkripsi</a:t>
            </a:r>
            <a:r>
              <a:rPr lang="en-US" b="1" dirty="0" smtClean="0"/>
              <a:t> </a:t>
            </a:r>
            <a:r>
              <a:rPr lang="en-US" b="1" dirty="0" err="1" smtClean="0"/>
              <a:t>dimasukkan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(</a:t>
            </a:r>
            <a:r>
              <a:rPr lang="en-US" b="1" dirty="0" err="1" smtClean="0"/>
              <a:t>menempati</a:t>
            </a:r>
            <a:r>
              <a:rPr lang="en-US" b="1" dirty="0" smtClean="0"/>
              <a:t> n </a:t>
            </a:r>
            <a:r>
              <a:rPr lang="en-US" b="1" dirty="0" err="1" smtClean="0"/>
              <a:t>posisi</a:t>
            </a:r>
            <a:r>
              <a:rPr lang="en-US" b="1" dirty="0" smtClean="0"/>
              <a:t> bit paling </a:t>
            </a:r>
            <a:r>
              <a:rPr lang="en-US" b="1" dirty="0" err="1" smtClean="0"/>
              <a:t>kanan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), </a:t>
            </a:r>
            <a:r>
              <a:rPr lang="en-US" b="1" dirty="0" err="1" smtClean="0"/>
              <a:t>dan</a:t>
            </a:r>
            <a:r>
              <a:rPr lang="en-US" b="1" dirty="0" smtClean="0"/>
              <a:t> m-n bit </a:t>
            </a:r>
            <a:r>
              <a:rPr lang="en-US" b="1" dirty="0" err="1" smtClean="0"/>
              <a:t>lainnya</a:t>
            </a:r>
            <a:r>
              <a:rPr lang="en-US" b="1" dirty="0" smtClean="0"/>
              <a:t> di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digeser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menggantikan</a:t>
            </a:r>
            <a:r>
              <a:rPr lang="en-US" b="1" dirty="0" smtClean="0"/>
              <a:t> n bit </a:t>
            </a:r>
            <a:r>
              <a:rPr lang="en-US" b="1" dirty="0" err="1" smtClean="0"/>
              <a:t>pertama</a:t>
            </a:r>
            <a:r>
              <a:rPr lang="en-US" b="1" dirty="0" smtClean="0"/>
              <a:t>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. n bit paling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enkripsi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berlaku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keystream</a:t>
            </a:r>
            <a:r>
              <a:rPr lang="en-US" b="1" dirty="0" smtClean="0"/>
              <a:t> (</a:t>
            </a:r>
            <a:r>
              <a:rPr lang="en-US" b="1" dirty="0" err="1" smtClean="0"/>
              <a:t>ki</a:t>
            </a:r>
            <a:r>
              <a:rPr lang="en-US" b="1" dirty="0" smtClean="0"/>
              <a:t>) yang </a:t>
            </a:r>
            <a:r>
              <a:rPr lang="en-US" b="1" dirty="0" err="1" smtClean="0"/>
              <a:t>kemudian</a:t>
            </a:r>
            <a:r>
              <a:rPr lang="en-US" b="1" dirty="0" smtClean="0"/>
              <a:t> di-XOR-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n-bit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plainteks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n-bit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cipherteks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m-n bit </a:t>
            </a:r>
            <a:r>
              <a:rPr lang="en-US" b="1" dirty="0" err="1" smtClean="0"/>
              <a:t>plainteks</a:t>
            </a:r>
            <a:r>
              <a:rPr lang="en-US" b="1" dirty="0" smtClean="0"/>
              <a:t> </a:t>
            </a:r>
            <a:r>
              <a:rPr lang="en-US" b="1" dirty="0" err="1" smtClean="0"/>
              <a:t>berikutnya</a:t>
            </a:r>
            <a:r>
              <a:rPr lang="en-US" b="1" dirty="0" smtClean="0"/>
              <a:t> </a:t>
            </a:r>
            <a:r>
              <a:rPr lang="en-US" b="1" dirty="0" err="1" smtClean="0"/>
              <a:t>dienkripsikan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seperti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langkah</a:t>
            </a:r>
            <a:r>
              <a:rPr lang="en-US" b="1" dirty="0" smtClean="0"/>
              <a:t> 2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35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332"/>
            <a:ext cx="10915650" cy="1303867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Dekripsi</a:t>
            </a:r>
            <a:r>
              <a:rPr lang="en-US" b="1" dirty="0" smtClean="0">
                <a:solidFill>
                  <a:srgbClr val="FF0000"/>
                </a:solidFill>
              </a:rPr>
              <a:t> CFB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199"/>
            <a:ext cx="11182350" cy="445770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diisi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IV (initialization vector). </a:t>
            </a:r>
          </a:p>
          <a:p>
            <a:r>
              <a:rPr lang="en-US" b="1" dirty="0" err="1" smtClean="0"/>
              <a:t>Dekripsikan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K. n bit paling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dekripsi</a:t>
            </a:r>
            <a:r>
              <a:rPr lang="en-US" b="1" dirty="0" smtClean="0"/>
              <a:t> </a:t>
            </a:r>
            <a:r>
              <a:rPr lang="en-US" b="1" dirty="0" err="1" smtClean="0"/>
              <a:t>dimasukkan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(</a:t>
            </a:r>
            <a:r>
              <a:rPr lang="en-US" b="1" dirty="0" err="1" smtClean="0"/>
              <a:t>menempati</a:t>
            </a:r>
            <a:r>
              <a:rPr lang="en-US" b="1" dirty="0" smtClean="0"/>
              <a:t> n </a:t>
            </a:r>
            <a:r>
              <a:rPr lang="en-US" b="1" dirty="0" err="1" smtClean="0"/>
              <a:t>posisi</a:t>
            </a:r>
            <a:r>
              <a:rPr lang="en-US" b="1" dirty="0" smtClean="0"/>
              <a:t> bit paling </a:t>
            </a:r>
            <a:r>
              <a:rPr lang="en-US" b="1" dirty="0" err="1" smtClean="0"/>
              <a:t>kanan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), </a:t>
            </a:r>
            <a:r>
              <a:rPr lang="en-US" b="1" dirty="0" err="1" smtClean="0"/>
              <a:t>dan</a:t>
            </a:r>
            <a:r>
              <a:rPr lang="en-US" b="1" dirty="0" smtClean="0"/>
              <a:t> m-n bit </a:t>
            </a:r>
            <a:r>
              <a:rPr lang="en-US" b="1" dirty="0" err="1" smtClean="0"/>
              <a:t>lainnya</a:t>
            </a:r>
            <a:r>
              <a:rPr lang="en-US" b="1" dirty="0" smtClean="0"/>
              <a:t> di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 smtClean="0"/>
              <a:t>digeser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menggantikan</a:t>
            </a:r>
            <a:r>
              <a:rPr lang="en-US" b="1" dirty="0" smtClean="0"/>
              <a:t> n bit </a:t>
            </a:r>
            <a:r>
              <a:rPr lang="en-US" b="1" dirty="0" err="1" smtClean="0"/>
              <a:t>pertama</a:t>
            </a:r>
            <a:r>
              <a:rPr lang="en-US" b="1" dirty="0" smtClean="0"/>
              <a:t>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. n bit paling </a:t>
            </a:r>
            <a:r>
              <a:rPr lang="en-US" b="1" dirty="0" err="1" smtClean="0"/>
              <a:t>kiri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dekripsi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berlaku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keystream</a:t>
            </a:r>
            <a:r>
              <a:rPr lang="en-US" b="1" dirty="0" smtClean="0"/>
              <a:t> (</a:t>
            </a:r>
            <a:r>
              <a:rPr lang="en-US" b="1" dirty="0" err="1" smtClean="0"/>
              <a:t>ki</a:t>
            </a:r>
            <a:r>
              <a:rPr lang="en-US" b="1" dirty="0" smtClean="0"/>
              <a:t>) yang </a:t>
            </a:r>
            <a:r>
              <a:rPr lang="en-US" b="1" dirty="0" err="1" smtClean="0"/>
              <a:t>kemudian</a:t>
            </a:r>
            <a:r>
              <a:rPr lang="en-US" b="1" dirty="0" smtClean="0"/>
              <a:t> di-XOR-</a:t>
            </a:r>
            <a:r>
              <a:rPr lang="en-US" b="1" dirty="0" err="1" smtClean="0"/>
              <a:t>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n-bit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cipherteks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n-bit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plainteks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m-n bit </a:t>
            </a:r>
            <a:r>
              <a:rPr lang="en-US" b="1" dirty="0" err="1" smtClean="0"/>
              <a:t>cipherteks</a:t>
            </a:r>
            <a:r>
              <a:rPr lang="en-US" b="1" dirty="0" smtClean="0"/>
              <a:t> </a:t>
            </a:r>
            <a:r>
              <a:rPr lang="en-US" b="1" dirty="0" err="1" smtClean="0"/>
              <a:t>berikutnya</a:t>
            </a:r>
            <a:r>
              <a:rPr lang="en-US" b="1" dirty="0" smtClean="0"/>
              <a:t> </a:t>
            </a:r>
            <a:r>
              <a:rPr lang="en-US" b="1" dirty="0" err="1" smtClean="0"/>
              <a:t>dienkripsikan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seperti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langkah</a:t>
            </a:r>
            <a:r>
              <a:rPr lang="en-US" b="1" dirty="0" smtClean="0"/>
              <a:t> 2.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7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685800"/>
            <a:ext cx="108013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1"/>
            <a:ext cx="11182350" cy="58293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/>
              <a:t>formal, mode CFB n-bit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dinyatakan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Proses </a:t>
            </a:r>
            <a:r>
              <a:rPr lang="en-US" b="1" dirty="0" err="1"/>
              <a:t>Enkripsi</a:t>
            </a:r>
            <a:r>
              <a:rPr lang="en-US" b="1" dirty="0"/>
              <a:t>: </a:t>
            </a:r>
            <a:r>
              <a:rPr lang="en-US" b="1" dirty="0" err="1"/>
              <a:t>Ci</a:t>
            </a:r>
            <a:r>
              <a:rPr lang="en-US" b="1" dirty="0"/>
              <a:t> = Pi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b="1" dirty="0" smtClean="0"/>
              <a:t> </a:t>
            </a:r>
            <a:r>
              <a:rPr lang="en-US" b="1" dirty="0" err="1"/>
              <a:t>MSBm</a:t>
            </a:r>
            <a:r>
              <a:rPr lang="en-US" b="1" dirty="0"/>
              <a:t>(EK (Xi))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Xi+1 = </a:t>
            </a:r>
            <a:r>
              <a:rPr lang="en-US" b="1" dirty="0" err="1" smtClean="0"/>
              <a:t>LSBm</a:t>
            </a:r>
            <a:r>
              <a:rPr lang="en-US" b="1" dirty="0" smtClean="0"/>
              <a:t> </a:t>
            </a:r>
            <a:r>
              <a:rPr lang="en-US" b="1" dirty="0"/>
              <a:t>– n(Xi) || </a:t>
            </a:r>
            <a:r>
              <a:rPr lang="en-US" b="1" dirty="0" err="1"/>
              <a:t>Ci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Proses </a:t>
            </a:r>
            <a:r>
              <a:rPr lang="en-US" b="1" dirty="0" err="1"/>
              <a:t>Dekripsi</a:t>
            </a:r>
            <a:r>
              <a:rPr lang="en-US" b="1" dirty="0"/>
              <a:t>: Pi = </a:t>
            </a:r>
            <a:r>
              <a:rPr lang="en-US" b="1" dirty="0" err="1"/>
              <a:t>Ci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en-US" b="1" dirty="0" smtClean="0"/>
              <a:t> </a:t>
            </a:r>
            <a:r>
              <a:rPr lang="en-US" b="1" dirty="0" err="1"/>
              <a:t>MSBm</a:t>
            </a:r>
            <a:r>
              <a:rPr lang="en-US" b="1" dirty="0"/>
              <a:t>(DK (Xi))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Xi+1 = </a:t>
            </a:r>
            <a:r>
              <a:rPr lang="en-US" b="1" dirty="0" err="1" smtClean="0"/>
              <a:t>LSBm</a:t>
            </a:r>
            <a:r>
              <a:rPr lang="en-US" b="1" dirty="0" smtClean="0"/>
              <a:t> </a:t>
            </a:r>
            <a:r>
              <a:rPr lang="en-US" b="1" dirty="0"/>
              <a:t>– n(Xi) || </a:t>
            </a:r>
            <a:r>
              <a:rPr lang="en-US" b="1" dirty="0" err="1"/>
              <a:t>Ci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yang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Xi </a:t>
            </a:r>
            <a:r>
              <a:rPr lang="en-US" b="1" dirty="0"/>
              <a:t>=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antrian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X1 </a:t>
            </a:r>
            <a:r>
              <a:rPr lang="en-US" b="1" dirty="0" err="1"/>
              <a:t>adalah</a:t>
            </a:r>
            <a:r>
              <a:rPr lang="en-US" b="1" dirty="0"/>
              <a:t> IV </a:t>
            </a:r>
            <a:endParaRPr lang="en-US" b="1" dirty="0" smtClean="0"/>
          </a:p>
          <a:p>
            <a:r>
              <a:rPr lang="en-US" b="1" dirty="0" smtClean="0"/>
              <a:t>E </a:t>
            </a:r>
            <a:r>
              <a:rPr lang="en-US" b="1" dirty="0"/>
              <a:t>=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cipher </a:t>
            </a:r>
            <a:r>
              <a:rPr lang="en-US" b="1" dirty="0" err="1"/>
              <a:t>blok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K </a:t>
            </a:r>
            <a:r>
              <a:rPr lang="en-US" b="1" dirty="0"/>
              <a:t>= </a:t>
            </a:r>
            <a:r>
              <a:rPr lang="en-US" b="1" dirty="0" err="1"/>
              <a:t>kunci</a:t>
            </a:r>
            <a:r>
              <a:rPr lang="en-US" b="1" dirty="0"/>
              <a:t> m =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blok</a:t>
            </a:r>
            <a:r>
              <a:rPr lang="en-US" b="1" dirty="0"/>
              <a:t> </a:t>
            </a:r>
            <a:r>
              <a:rPr lang="en-US" b="1" dirty="0" err="1"/>
              <a:t>enkripsi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n </a:t>
            </a:r>
            <a:r>
              <a:rPr lang="en-US" b="1" dirty="0"/>
              <a:t>= </a:t>
            </a:r>
            <a:r>
              <a:rPr lang="en-US" b="1" dirty="0" err="1"/>
              <a:t>panjang</a:t>
            </a:r>
            <a:r>
              <a:rPr lang="en-US" b="1" dirty="0"/>
              <a:t> unit </a:t>
            </a:r>
            <a:r>
              <a:rPr lang="en-US" b="1" dirty="0" err="1"/>
              <a:t>enkripsi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|| </a:t>
            </a:r>
            <a:r>
              <a:rPr lang="en-US" b="1" dirty="0"/>
              <a:t>= operator </a:t>
            </a:r>
            <a:r>
              <a:rPr lang="en-US" b="1" dirty="0" err="1"/>
              <a:t>penyambungan</a:t>
            </a:r>
            <a:r>
              <a:rPr lang="en-US" b="1" dirty="0"/>
              <a:t> (concatenation) </a:t>
            </a:r>
            <a:endParaRPr lang="en-US" b="1" dirty="0" smtClean="0"/>
          </a:p>
          <a:p>
            <a:r>
              <a:rPr lang="en-US" b="1" dirty="0" smtClean="0"/>
              <a:t>MSB </a:t>
            </a:r>
            <a:r>
              <a:rPr lang="en-US" b="1" dirty="0"/>
              <a:t>= Most Significant Byte </a:t>
            </a:r>
            <a:endParaRPr lang="en-US" b="1" dirty="0" smtClean="0"/>
          </a:p>
          <a:p>
            <a:r>
              <a:rPr lang="en-US" b="1" dirty="0" smtClean="0"/>
              <a:t>LSB </a:t>
            </a:r>
            <a:r>
              <a:rPr lang="en-US" b="1" dirty="0"/>
              <a:t>= Least Significant Byte </a:t>
            </a:r>
          </a:p>
        </p:txBody>
      </p:sp>
    </p:spTree>
    <p:extLst>
      <p:ext uri="{BB962C8B-B14F-4D97-AF65-F5344CB8AC3E}">
        <p14:creationId xmlns:p14="http://schemas.microsoft.com/office/powerpoint/2010/main" val="404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bit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vector</a:t>
            </a:r>
            <a:endParaRPr lang="en-US" dirty="0"/>
          </a:p>
          <a:p>
            <a:pPr marL="0" lv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)</a:t>
            </a:r>
          </a:p>
          <a:p>
            <a:r>
              <a:rPr lang="en-US" dirty="0" smtClean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 </a:t>
            </a:r>
            <a:r>
              <a:rPr lang="en-US" dirty="0" err="1"/>
              <a:t>atau</a:t>
            </a:r>
            <a:r>
              <a:rPr lang="en-US" dirty="0"/>
              <a:t> 1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1, 2, …,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(C) </a:t>
            </a:r>
            <a:r>
              <a:rPr lang="en-US" dirty="0" smtClean="0"/>
              <a:t>	</a:t>
            </a:r>
            <a:r>
              <a:rPr lang="en-US" dirty="0" err="1" smtClean="0"/>
              <a:t>adalah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	C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c</a:t>
            </a:r>
            <a:r>
              <a:rPr lang="en-US" i="1" baseline="-25000" dirty="0"/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 </a:t>
            </a:r>
            <a:r>
              <a:rPr lang="en-US" dirty="0" err="1"/>
              <a:t>atau</a:t>
            </a:r>
            <a:r>
              <a:rPr lang="en-US" dirty="0"/>
              <a:t> 1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1, 2, …, </a:t>
            </a:r>
            <a:r>
              <a:rPr lang="en-US" i="1" dirty="0"/>
              <a:t>m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73" t="14667" r="9473" b="4666"/>
          <a:stretch/>
        </p:blipFill>
        <p:spPr>
          <a:xfrm>
            <a:off x="1371600" y="838200"/>
            <a:ext cx="939164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401"/>
            <a:ext cx="11182350" cy="59055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Dari Gambar di </a:t>
            </a:r>
            <a:r>
              <a:rPr lang="it-IT" dirty="0"/>
              <a:t>atas dapat dilihat bahwa: </a:t>
            </a:r>
          </a:p>
          <a:p>
            <a:r>
              <a:rPr lang="it-IT" i="1" dirty="0"/>
              <a:t>Ci </a:t>
            </a:r>
            <a:r>
              <a:rPr lang="it-IT" dirty="0"/>
              <a:t>= </a:t>
            </a:r>
            <a:r>
              <a:rPr lang="it-IT" i="1" dirty="0"/>
              <a:t>Pi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it-IT" dirty="0" smtClean="0"/>
              <a:t> </a:t>
            </a:r>
            <a:r>
              <a:rPr lang="it-IT" i="1" dirty="0"/>
              <a:t>Ek </a:t>
            </a:r>
            <a:r>
              <a:rPr lang="it-IT" dirty="0"/>
              <a:t>(</a:t>
            </a:r>
            <a:r>
              <a:rPr lang="it-IT" i="1" dirty="0"/>
              <a:t>Ci – </a:t>
            </a:r>
            <a:r>
              <a:rPr lang="it-IT" dirty="0"/>
              <a:t>1 ) </a:t>
            </a:r>
          </a:p>
          <a:p>
            <a:r>
              <a:rPr lang="it-IT" i="1" dirty="0"/>
              <a:t>Pi </a:t>
            </a:r>
            <a:r>
              <a:rPr lang="it-IT" dirty="0"/>
              <a:t>= </a:t>
            </a:r>
            <a:r>
              <a:rPr lang="it-IT" i="1" dirty="0"/>
              <a:t>Ci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</a:t>
            </a:r>
            <a:r>
              <a:rPr lang="it-IT" dirty="0" smtClean="0"/>
              <a:t> </a:t>
            </a:r>
            <a:r>
              <a:rPr lang="it-IT" i="1" dirty="0"/>
              <a:t>Dk </a:t>
            </a:r>
            <a:r>
              <a:rPr lang="it-IT" dirty="0"/>
              <a:t>(</a:t>
            </a:r>
            <a:r>
              <a:rPr lang="it-IT" i="1" dirty="0"/>
              <a:t>Ci – </a:t>
            </a:r>
            <a:r>
              <a:rPr lang="it-IT" dirty="0"/>
              <a:t>1 ) </a:t>
            </a:r>
            <a:endParaRPr lang="it-IT" dirty="0" smtClean="0"/>
          </a:p>
          <a:p>
            <a:pPr marL="0" indent="0">
              <a:buNone/>
            </a:pPr>
            <a:r>
              <a:rPr lang="da-DK" dirty="0" smtClean="0"/>
              <a:t>yang </a:t>
            </a:r>
            <a:r>
              <a:rPr lang="da-DK" dirty="0"/>
              <a:t>dalam hal ini, </a:t>
            </a:r>
            <a:r>
              <a:rPr lang="da-DK" i="1" dirty="0"/>
              <a:t>C</a:t>
            </a:r>
            <a:r>
              <a:rPr lang="da-DK" dirty="0"/>
              <a:t>0 = </a:t>
            </a:r>
            <a:r>
              <a:rPr lang="da-DK" i="1" dirty="0"/>
              <a:t>IV</a:t>
            </a:r>
            <a:r>
              <a:rPr lang="da-DK" dirty="0"/>
              <a:t>. </a:t>
            </a:r>
          </a:p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/>
              <a:t>1-bit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merambat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yang </a:t>
            </a:r>
            <a:r>
              <a:rPr lang="en-US" dirty="0" err="1"/>
              <a:t>berkoesponden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enkripsi</a:t>
            </a:r>
            <a:r>
              <a:rPr lang="en-US" dirty="0"/>
              <a:t>. </a:t>
            </a:r>
          </a:p>
          <a:p>
            <a:r>
              <a:rPr lang="en-US" dirty="0" smtClean="0"/>
              <a:t>Hal </a:t>
            </a:r>
            <a:r>
              <a:rPr lang="en-US" dirty="0"/>
              <a:t>yang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dekripsi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5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0183"/>
            <a:ext cx="11087100" cy="1208618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Output Feedback Cipher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11087100" cy="4552949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mode OFB, data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. Unit yang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bit per bit, 2 bit, 3 bit,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 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/>
              <a:t>unit yang </a:t>
            </a:r>
            <a:r>
              <a:rPr lang="en-US" dirty="0" err="1"/>
              <a:t>dienkripsikan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mode </a:t>
            </a:r>
            <a:r>
              <a:rPr lang="en-US" dirty="0" err="1"/>
              <a:t>OFBnya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OFB 8-bit.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OFB n-bit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bit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, yang </a:t>
            </a:r>
            <a:r>
              <a:rPr lang="en-US" dirty="0" err="1"/>
              <a:t>mana</a:t>
            </a:r>
            <a:r>
              <a:rPr lang="en-US" dirty="0"/>
              <a:t> n ≤ m (m =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). </a:t>
            </a:r>
          </a:p>
          <a:p>
            <a:r>
              <a:rPr lang="en-US" dirty="0" smtClean="0"/>
              <a:t>Mode </a:t>
            </a:r>
            <a:r>
              <a:rPr lang="en-US" dirty="0"/>
              <a:t>OFB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(queue)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ukuran</a:t>
            </a:r>
            <a:r>
              <a:rPr lang="en-US" dirty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/>
              <a:t>masukan</a:t>
            </a:r>
            <a:r>
              <a:rPr lang="en-US" dirty="0"/>
              <a:t>. </a:t>
            </a:r>
          </a:p>
          <a:p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/>
              <a:t>mode OFB n-bit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/>
              <a:t>m-bit.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620183"/>
            <a:ext cx="11087100" cy="1208618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Enkripsi</a:t>
            </a:r>
            <a:r>
              <a:rPr lang="en-US" b="1" dirty="0" smtClean="0">
                <a:solidFill>
                  <a:srgbClr val="FF0000"/>
                </a:solidFill>
              </a:rPr>
              <a:t> OFB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828801"/>
            <a:ext cx="11087100" cy="45529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mode OFB, data </a:t>
            </a:r>
            <a:r>
              <a:rPr lang="en-US" dirty="0" err="1" smtClean="0"/>
              <a:t>dienkripsikan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unit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 Unit yang </a:t>
            </a:r>
            <a:r>
              <a:rPr lang="en-US" dirty="0" err="1" smtClean="0"/>
              <a:t>dienkripsikan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bit per bit, 2 bit, 3 bit,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unit yang </a:t>
            </a:r>
            <a:r>
              <a:rPr lang="en-US" dirty="0" err="1" smtClean="0"/>
              <a:t>dienkripsikan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mode </a:t>
            </a:r>
            <a:r>
              <a:rPr lang="en-US" dirty="0" err="1" smtClean="0"/>
              <a:t>OFBnya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OFB 8-bit.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OFB n-bit </a:t>
            </a:r>
            <a:r>
              <a:rPr lang="en-US" dirty="0" err="1" smtClean="0"/>
              <a:t>mengenkripsi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n bit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n ≤ m (m =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Mode OFB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(queue)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Tinjau</a:t>
            </a:r>
            <a:r>
              <a:rPr lang="en-US" dirty="0" smtClean="0"/>
              <a:t> mode OFB n-bit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m-bit.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20183"/>
            <a:ext cx="11087100" cy="1208618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Dekripsi</a:t>
            </a:r>
            <a:r>
              <a:rPr lang="en-US" b="1" dirty="0" smtClean="0">
                <a:solidFill>
                  <a:srgbClr val="FF0000"/>
                </a:solidFill>
              </a:rPr>
              <a:t> OFB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828801"/>
            <a:ext cx="11087100" cy="45529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Antrian</a:t>
            </a:r>
            <a:r>
              <a:rPr lang="en-US" b="1" dirty="0" smtClean="0"/>
              <a:t> </a:t>
            </a:r>
            <a:r>
              <a:rPr lang="en-US" b="1" dirty="0" err="1"/>
              <a:t>diisi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IV (initialization vector).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Dekripsikan</a:t>
            </a:r>
            <a:r>
              <a:rPr lang="en-US" b="1" dirty="0" smtClean="0"/>
              <a:t> </a:t>
            </a:r>
            <a:r>
              <a:rPr lang="en-US" b="1" dirty="0" err="1"/>
              <a:t>antrian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K. n bit paling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dekripsi</a:t>
            </a:r>
            <a:r>
              <a:rPr lang="en-US" b="1" dirty="0"/>
              <a:t> </a:t>
            </a:r>
            <a:r>
              <a:rPr lang="en-US" b="1" dirty="0" err="1"/>
              <a:t>dimasukkan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antrian</a:t>
            </a:r>
            <a:r>
              <a:rPr lang="en-US" b="1" dirty="0"/>
              <a:t> (</a:t>
            </a:r>
            <a:r>
              <a:rPr lang="en-US" b="1" dirty="0" err="1"/>
              <a:t>menempati</a:t>
            </a:r>
            <a:r>
              <a:rPr lang="en-US" b="1" dirty="0"/>
              <a:t> n </a:t>
            </a:r>
            <a:r>
              <a:rPr lang="en-US" b="1" dirty="0" err="1"/>
              <a:t>posisi</a:t>
            </a:r>
            <a:r>
              <a:rPr lang="en-US" b="1" dirty="0"/>
              <a:t> bit paling </a:t>
            </a:r>
            <a:r>
              <a:rPr lang="en-US" b="1" dirty="0" err="1"/>
              <a:t>kanan</a:t>
            </a:r>
            <a:r>
              <a:rPr lang="en-US" b="1" dirty="0"/>
              <a:t> </a:t>
            </a:r>
            <a:r>
              <a:rPr lang="en-US" b="1" dirty="0" err="1"/>
              <a:t>antrian</a:t>
            </a:r>
            <a:r>
              <a:rPr lang="en-US" b="1" dirty="0"/>
              <a:t>), </a:t>
            </a:r>
            <a:r>
              <a:rPr lang="en-US" b="1" dirty="0" err="1"/>
              <a:t>dan</a:t>
            </a:r>
            <a:r>
              <a:rPr lang="en-US" b="1" dirty="0"/>
              <a:t> m-n bit </a:t>
            </a:r>
            <a:r>
              <a:rPr lang="en-US" b="1" dirty="0" err="1"/>
              <a:t>lainnya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antrian</a:t>
            </a:r>
            <a:r>
              <a:rPr lang="en-US" b="1" dirty="0"/>
              <a:t> </a:t>
            </a:r>
            <a:r>
              <a:rPr lang="en-US" b="1" dirty="0" err="1"/>
              <a:t>digeser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menggantikan</a:t>
            </a:r>
            <a:r>
              <a:rPr lang="en-US" b="1" dirty="0"/>
              <a:t> n bit </a:t>
            </a:r>
            <a:r>
              <a:rPr lang="en-US" b="1" dirty="0" err="1"/>
              <a:t>pertama</a:t>
            </a:r>
            <a:r>
              <a:rPr lang="en-US" b="1" dirty="0"/>
              <a:t> yang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. n bit paling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dekripsi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berlaku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keystream</a:t>
            </a:r>
            <a:r>
              <a:rPr lang="en-US" b="1" dirty="0"/>
              <a:t> (</a:t>
            </a:r>
            <a:r>
              <a:rPr lang="en-US" b="1" dirty="0" err="1"/>
              <a:t>ki</a:t>
            </a:r>
            <a:r>
              <a:rPr lang="en-US" b="1" dirty="0"/>
              <a:t>) yang </a:t>
            </a:r>
            <a:r>
              <a:rPr lang="en-US" b="1" dirty="0" err="1"/>
              <a:t>kemudian</a:t>
            </a:r>
            <a:r>
              <a:rPr lang="en-US" b="1" dirty="0"/>
              <a:t> di-XOR-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n-bit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cipherteks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n-bit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plainteks</a:t>
            </a:r>
            <a:r>
              <a:rPr lang="en-US" b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m-n </a:t>
            </a:r>
            <a:r>
              <a:rPr lang="en-US" b="1" dirty="0"/>
              <a:t>bit </a:t>
            </a:r>
            <a:r>
              <a:rPr lang="en-US" b="1" dirty="0" err="1"/>
              <a:t>cipherteks</a:t>
            </a:r>
            <a:r>
              <a:rPr lang="en-US" b="1" dirty="0"/>
              <a:t> </a:t>
            </a:r>
            <a:r>
              <a:rPr lang="en-US" b="1" dirty="0" err="1"/>
              <a:t>berikutnya</a:t>
            </a:r>
            <a:r>
              <a:rPr lang="en-US" b="1" dirty="0"/>
              <a:t> </a:t>
            </a:r>
            <a:r>
              <a:rPr lang="en-US" b="1" dirty="0" err="1"/>
              <a:t>dienkripsikan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langkah</a:t>
            </a:r>
            <a:r>
              <a:rPr lang="en-US" b="1" dirty="0"/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12050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, bit-bit </a:t>
            </a:r>
            <a:r>
              <a:rPr lang="en-US" dirty="0" err="1"/>
              <a:t>penyusunnya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p</a:t>
            </a:r>
            <a:r>
              <a:rPr lang="en-US" i="1" baseline="-25000" dirty="0" err="1"/>
              <a:t>im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persamaan</a:t>
            </a:r>
            <a:endParaRPr lang="en-US" dirty="0"/>
          </a:p>
          <a:p>
            <a:pPr marL="0" lv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E</a:t>
            </a:r>
            <a:r>
              <a:rPr lang="en-US" i="1" baseline="-25000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/>
              <a:t>) = </a:t>
            </a:r>
            <a:r>
              <a:rPr lang="en-US" i="1" dirty="0" smtClean="0"/>
              <a:t>C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/>
              <a:t>) = </a:t>
            </a:r>
            <a:r>
              <a:rPr lang="en-US" i="1" dirty="0" smtClean="0"/>
              <a:t>P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berkoresponden</a:t>
            </a:r>
            <a:r>
              <a:rPr lang="en-US" dirty="0"/>
              <a:t> </a:t>
            </a:r>
            <a:r>
              <a:rPr lang="en-US" dirty="0" err="1"/>
              <a:t>satu-ke-satu</a:t>
            </a:r>
            <a:r>
              <a:rPr lang="en-US" dirty="0"/>
              <a:t>, </a:t>
            </a:r>
            <a:r>
              <a:rPr lang="en-US" dirty="0" err="1"/>
              <a:t>sehingga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E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Implementasi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/>
              <a:t>Kriptografi</a:t>
            </a:r>
            <a:r>
              <a:rPr lang="en-US" b="1" dirty="0"/>
              <a:t>  </a:t>
            </a:r>
            <a:r>
              <a:rPr lang="en-US" b="1" dirty="0" err="1" smtClean="0"/>
              <a:t>Klasik</a:t>
            </a:r>
            <a:r>
              <a:rPr lang="en-US" b="1" dirty="0" smtClean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smtClean="0"/>
              <a:t>Block Cipher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enkripsi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diacu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super-</a:t>
            </a:r>
            <a:r>
              <a:rPr lang="en-US" dirty="0" err="1"/>
              <a:t>enkripsi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744538" lvl="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Substitusi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4538" lvl="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Transposisi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Substitusi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urutannya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	c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), </a:t>
            </a:r>
            <a:r>
              <a:rPr lang="en-US" i="1" dirty="0" err="1"/>
              <a:t>i</a:t>
            </a:r>
            <a:r>
              <a:rPr lang="en-US" dirty="0"/>
              <a:t> = 1, 2, … (</a:t>
            </a:r>
            <a:r>
              <a:rPr lang="en-US" dirty="0" err="1"/>
              <a:t>urutan</a:t>
            </a:r>
            <a:r>
              <a:rPr lang="en-US" dirty="0"/>
              <a:t> bit</a:t>
            </a:r>
            <a:r>
              <a:rPr lang="en-US" dirty="0" smtClean="0"/>
              <a:t>)</a:t>
            </a:r>
          </a:p>
          <a:p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 err="1"/>
              <a:t>adalah</a:t>
            </a:r>
            <a:r>
              <a:rPr lang="en-US" dirty="0"/>
              <a:t> bit </a:t>
            </a:r>
            <a:r>
              <a:rPr lang="en-US" dirty="0" err="1"/>
              <a:t>cipherteks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 err="1"/>
              <a:t>adalah</a:t>
            </a:r>
            <a:r>
              <a:rPr lang="en-US" dirty="0"/>
              <a:t> bit </a:t>
            </a:r>
            <a:r>
              <a:rPr lang="en-US" dirty="0" err="1"/>
              <a:t>plainteks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Transposisi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transposisi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PM</a:t>
            </a:r>
            <a:endParaRPr lang="en-US" dirty="0"/>
          </a:p>
          <a:p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transposisi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Mode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Operasi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Block Cipher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43934"/>
              </p:ext>
            </p:extLst>
          </p:nvPr>
        </p:nvGraphicFramePr>
        <p:xfrm>
          <a:off x="1295402" y="251847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</TotalTime>
  <Words>1213</Words>
  <Application>Microsoft Office PowerPoint</Application>
  <PresentationFormat>Widescreen</PresentationFormat>
  <Paragraphs>200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Garamond</vt:lpstr>
      <vt:lpstr>Symbol</vt:lpstr>
      <vt:lpstr>Wingdings</vt:lpstr>
      <vt:lpstr>Organic</vt:lpstr>
      <vt:lpstr>BLOCK CIPHER</vt:lpstr>
      <vt:lpstr>Block Cipher?</vt:lpstr>
      <vt:lpstr>Block Cipher</vt:lpstr>
      <vt:lpstr>Block Cipher</vt:lpstr>
      <vt:lpstr>PowerPoint Presentation</vt:lpstr>
      <vt:lpstr> Implementasi Teknik Kriptografi  Klasik pada Block Cipher </vt:lpstr>
      <vt:lpstr>Substitusi</vt:lpstr>
      <vt:lpstr>Transposisi</vt:lpstr>
      <vt:lpstr>Mode Operasi Block Cipher</vt:lpstr>
      <vt:lpstr>Electronic Code Book (ECB)</vt:lpstr>
      <vt:lpstr>Electronic Code Book (ECB)</vt:lpstr>
      <vt:lpstr>Enkripsi ECB</vt:lpstr>
      <vt:lpstr>Enkripsi ECB</vt:lpstr>
      <vt:lpstr>Enkripsi ECB</vt:lpstr>
      <vt:lpstr>Dekripsi Electronic Block Cipher</vt:lpstr>
      <vt:lpstr>Dekripsi Electronic Block Cipher</vt:lpstr>
      <vt:lpstr>Cipher Block Chaining</vt:lpstr>
      <vt:lpstr>Cipher Block Chaining</vt:lpstr>
      <vt:lpstr>Enkripsi Cipher Block Chaining</vt:lpstr>
      <vt:lpstr>Algoritma Cipher Block Chaining</vt:lpstr>
      <vt:lpstr>Contoh </vt:lpstr>
      <vt:lpstr>PowerPoint Presentation</vt:lpstr>
      <vt:lpstr>PowerPoint Presentation</vt:lpstr>
      <vt:lpstr>Perbandingan Hasil Ciphertext</vt:lpstr>
      <vt:lpstr>Cipher-Feedback (CFB)</vt:lpstr>
      <vt:lpstr>PowerPoint Presentation</vt:lpstr>
      <vt:lpstr>Algoritma Dekripsi CFB</vt:lpstr>
      <vt:lpstr>PowerPoint Presentation</vt:lpstr>
      <vt:lpstr>PowerPoint Presentation</vt:lpstr>
      <vt:lpstr>PowerPoint Presentation</vt:lpstr>
      <vt:lpstr>PowerPoint Presentation</vt:lpstr>
      <vt:lpstr>Output Feedback Cipher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 CIPHER</dc:title>
  <dc:creator>Acer</dc:creator>
  <cp:lastModifiedBy>Acer</cp:lastModifiedBy>
  <cp:revision>38</cp:revision>
  <dcterms:created xsi:type="dcterms:W3CDTF">2015-04-06T03:37:58Z</dcterms:created>
  <dcterms:modified xsi:type="dcterms:W3CDTF">2015-04-06T19:21:40Z</dcterms:modified>
</cp:coreProperties>
</file>