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handoutMasterIdLst>
    <p:handoutMasterId r:id="rId31"/>
  </p:handoutMasterIdLst>
  <p:sldIdLst>
    <p:sldId id="284" r:id="rId2"/>
    <p:sldId id="286" r:id="rId3"/>
    <p:sldId id="258" r:id="rId4"/>
    <p:sldId id="298" r:id="rId5"/>
    <p:sldId id="295" r:id="rId6"/>
    <p:sldId id="292" r:id="rId7"/>
    <p:sldId id="296" r:id="rId8"/>
    <p:sldId id="297" r:id="rId9"/>
    <p:sldId id="299" r:id="rId10"/>
    <p:sldId id="300" r:id="rId11"/>
    <p:sldId id="301" r:id="rId12"/>
    <p:sldId id="308" r:id="rId13"/>
    <p:sldId id="302" r:id="rId14"/>
    <p:sldId id="309" r:id="rId15"/>
    <p:sldId id="293" r:id="rId16"/>
    <p:sldId id="303" r:id="rId17"/>
    <p:sldId id="304" r:id="rId18"/>
    <p:sldId id="305" r:id="rId19"/>
    <p:sldId id="291" r:id="rId20"/>
    <p:sldId id="289" r:id="rId21"/>
    <p:sldId id="311" r:id="rId22"/>
    <p:sldId id="290" r:id="rId23"/>
    <p:sldId id="266" r:id="rId24"/>
    <p:sldId id="267" r:id="rId25"/>
    <p:sldId id="307" r:id="rId26"/>
    <p:sldId id="312" r:id="rId27"/>
    <p:sldId id="310" r:id="rId28"/>
    <p:sldId id="285" r:id="rId29"/>
  </p:sldIdLst>
  <p:sldSz cx="9144000" cy="6858000" type="screen4x3"/>
  <p:notesSz cx="7315200" cy="96012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5655" tIns="47828" rIns="95655" bIns="47828" rtlCol="0"/>
          <a:lstStyle>
            <a:lvl1pPr algn="l">
              <a:defRPr sz="13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5655" tIns="47828" rIns="95655" bIns="47828" rtlCol="0"/>
          <a:lstStyle>
            <a:lvl1pPr algn="r">
              <a:defRPr sz="1300"/>
            </a:lvl1pPr>
          </a:lstStyle>
          <a:p>
            <a:pPr>
              <a:defRPr/>
            </a:pPr>
            <a:fld id="{FA801459-F550-4416-AB09-198DE3754A89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5655" tIns="47828" rIns="95655" bIns="4782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5655" tIns="47828" rIns="95655" bIns="47828" rtlCol="0" anchor="b"/>
          <a:lstStyle>
            <a:lvl1pPr algn="r">
              <a:defRPr sz="1300"/>
            </a:lvl1pPr>
          </a:lstStyle>
          <a:p>
            <a:pPr>
              <a:defRPr/>
            </a:pPr>
            <a:fld id="{3F1A70B1-C4F2-4E3B-803D-46191F8F54E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5655" tIns="47828" rIns="95655" bIns="478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5655" tIns="47828" rIns="95655" bIns="4782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94D9AB0-E0EC-43C9-8C7E-73ACF06CF6A4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55" tIns="47828" rIns="95655" bIns="47828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59300"/>
            <a:ext cx="5851525" cy="4321175"/>
          </a:xfrm>
          <a:prstGeom prst="rect">
            <a:avLst/>
          </a:prstGeom>
        </p:spPr>
        <p:txBody>
          <a:bodyPr vert="horz" lIns="95655" tIns="47828" rIns="95655" bIns="4782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5655" tIns="47828" rIns="95655" bIns="478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5655" tIns="47828" rIns="95655" bIns="4782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285A685-4BB1-46EC-B594-085674EA331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8D1A00-DAB7-47E7-B847-16EC07C9C8D6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8D119E-5E7A-4B44-86EB-FDF2DD690D5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AC44-3E5D-485B-BE37-4E4A9D5CC629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2DE99-A537-456B-9ACF-2CC7B35D268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D87F3-8A88-4ABC-8672-17498C42B125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AB382-6CEE-4F81-8687-C0F17ADA649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18012-F77D-4AAB-8F77-2E8F8F0BD982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283FF-14F5-489C-AB2C-F5C82E93F26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C07BA9-C7F5-4045-A355-EC86E00F7643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05C5CB-3D66-4862-ABA9-350967E6C66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B7A84-0ADE-448F-8CB8-F73A1CC3CA97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A0432-33E5-4F32-AE09-2F88D7A37A9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0C4F8-C183-4E34-A5A6-44558858EAFE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D168-3C81-41AF-9E5A-91306C0CFDB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52C6-419B-47E5-8350-534A78E1D0D3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A7F5-A153-482B-804F-6BD02657D70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0A03D0-7DA1-439D-BB9F-2BB6D3643B2A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BFBC84-18D2-4FA2-94B9-28E94FA8780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35B2E-F0DB-4E4E-B00B-07D7302E55C3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02907-7D04-4BB1-A21C-8A46795AF9B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778B4A-2309-4E80-A014-1C04625F3B08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7E9F47-A8B0-4594-BDDA-BA29CB1CA8B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28AA5AC-FC90-4087-A50A-C355F9DA57E3}" type="datetimeFigureOut">
              <a:rPr lang="id-ID"/>
              <a:pPr>
                <a:defRPr/>
              </a:pPr>
              <a:t>17/09/2015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D2D2389-F014-4336-A3AF-83FE072F647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9" r:id="rId2"/>
    <p:sldLayoutId id="2147483877" r:id="rId3"/>
    <p:sldLayoutId id="2147483870" r:id="rId4"/>
    <p:sldLayoutId id="2147483871" r:id="rId5"/>
    <p:sldLayoutId id="2147483872" r:id="rId6"/>
    <p:sldLayoutId id="2147483878" r:id="rId7"/>
    <p:sldLayoutId id="2147483873" r:id="rId8"/>
    <p:sldLayoutId id="2147483879" r:id="rId9"/>
    <p:sldLayoutId id="2147483874" r:id="rId10"/>
    <p:sldLayoutId id="21474838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Motivasi" TargetMode="External"/><Relationship Id="rId2" Type="http://schemas.openxmlformats.org/officeDocument/2006/relationships/hyperlink" Target="http://id.wikipedia.org/w/index.php?title=Alam_bawah_sadar&amp;action=edit&amp;redlink=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79613" y="549275"/>
            <a:ext cx="6181725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u="sng" dirty="0" err="1">
                <a:solidFill>
                  <a:schemeClr val="tx2">
                    <a:satMod val="130000"/>
                  </a:schemeClr>
                </a:solidFill>
              </a:rPr>
              <a:t>Pokok</a:t>
            </a:r>
            <a:r>
              <a:rPr lang="en-US" sz="2000" u="sng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000" u="sng" dirty="0" err="1">
                <a:solidFill>
                  <a:schemeClr val="tx2">
                    <a:satMod val="130000"/>
                  </a:schemeClr>
                </a:solidFill>
              </a:rPr>
              <a:t>Bahasan</a:t>
            </a:r>
            <a:r>
              <a:rPr lang="en-US" sz="2000" u="sng" dirty="0">
                <a:solidFill>
                  <a:schemeClr val="tx2">
                    <a:satMod val="130000"/>
                  </a:schemeClr>
                </a:solidFill>
              </a:rPr>
              <a:t> </a:t>
            </a:r>
            <a:br>
              <a:rPr lang="en-US" sz="2000" u="sng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000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K E P E M I M P I N A N 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116013" y="2349500"/>
            <a:ext cx="396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Gill Sans MT" pitchFamily="34" charset="0"/>
              </a:rPr>
              <a:t>Sub </a:t>
            </a:r>
            <a:r>
              <a:rPr lang="en-US" b="1" dirty="0" err="1">
                <a:latin typeface="Gill Sans MT" pitchFamily="34" charset="0"/>
              </a:rPr>
              <a:t>Pokok</a:t>
            </a:r>
            <a:r>
              <a:rPr lang="en-US" b="1" dirty="0">
                <a:latin typeface="Gill Sans MT" pitchFamily="34" charset="0"/>
              </a:rPr>
              <a:t> </a:t>
            </a:r>
            <a:r>
              <a:rPr lang="en-US" b="1" dirty="0" err="1">
                <a:latin typeface="Gill Sans MT" pitchFamily="34" charset="0"/>
              </a:rPr>
              <a:t>Bahasan</a:t>
            </a:r>
            <a:r>
              <a:rPr lang="en-US" b="1" dirty="0">
                <a:latin typeface="Gill Sans MT" pitchFamily="34" charset="0"/>
              </a:rPr>
              <a:t> :</a:t>
            </a:r>
          </a:p>
          <a:p>
            <a:pPr marL="476250" indent="-476250" algn="ctr">
              <a:defRPr/>
            </a:pPr>
            <a:r>
              <a:rPr lang="id-ID" b="1" dirty="0"/>
              <a:t>Pengertian Kepemimpinan,</a:t>
            </a:r>
          </a:p>
          <a:p>
            <a:pPr marL="476250" indent="-476250" algn="ctr">
              <a:defRPr/>
            </a:pPr>
            <a:r>
              <a:rPr lang="id-ID" b="1" dirty="0"/>
              <a:t>Tipologi Kepemimpinan,</a:t>
            </a:r>
          </a:p>
          <a:p>
            <a:pPr marL="476250" indent="-476250" algn="ctr">
              <a:defRPr/>
            </a:pPr>
            <a:r>
              <a:rPr lang="id-ID" b="1" dirty="0"/>
              <a:t>Fungsi dan Sifat Kepemimpinan,</a:t>
            </a:r>
          </a:p>
          <a:p>
            <a:pPr marL="476250" indent="-476250" algn="ctr">
              <a:defRPr/>
            </a:pPr>
            <a:r>
              <a:rPr lang="id-ID" b="1" dirty="0"/>
              <a:t>Batasan Kepemimpinan,</a:t>
            </a:r>
          </a:p>
          <a:p>
            <a:pPr marL="476250" indent="-476250" algn="ctr">
              <a:defRPr/>
            </a:pPr>
            <a:r>
              <a:rPr lang="id-ID" b="1" dirty="0"/>
              <a:t>Teori Kepemimpinan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971550" y="549275"/>
            <a:ext cx="7921625" cy="5903913"/>
          </a:xfrm>
        </p:spPr>
        <p:txBody>
          <a:bodyPr/>
          <a:lstStyle/>
          <a:p>
            <a:pPr marL="539750" indent="-457200">
              <a:buFont typeface="Gill Sans MT" pitchFamily="34" charset="0"/>
              <a:buAutoNum type="arabicPeriod" startAt="3"/>
            </a:pPr>
            <a:r>
              <a:rPr lang="id-ID" sz="2600" smtClean="0"/>
              <a:t>Kepemimpinan Otoriter</a:t>
            </a:r>
            <a:br>
              <a:rPr lang="id-ID" sz="2600" smtClean="0"/>
            </a:br>
            <a:r>
              <a:rPr lang="id-ID" sz="2600" smtClean="0"/>
              <a:t>Tipe kepemimpinan di mana pemimpin menganggap bahwa kepemimpinan </a:t>
            </a:r>
            <a:r>
              <a:rPr lang="id-ID" sz="2600" smtClean="0">
                <a:solidFill>
                  <a:srgbClr val="FF0000"/>
                </a:solidFill>
              </a:rPr>
              <a:t>adalah hak pribadinya sehingga ia tidak perlu berkonsultasi dengan orang lain dan tidak boleh ada orang lain yang turut campur. </a:t>
            </a:r>
          </a:p>
          <a:p>
            <a:pPr marL="814388" lvl="1" indent="-457200"/>
            <a:r>
              <a:rPr lang="id-ID" sz="2600" smtClean="0"/>
              <a:t>Kekurangan </a:t>
            </a:r>
            <a:r>
              <a:rPr lang="id-ID" sz="2600" smtClean="0">
                <a:sym typeface="Wingdings" pitchFamily="2" charset="2"/>
              </a:rPr>
              <a:t> </a:t>
            </a:r>
            <a:r>
              <a:rPr lang="id-ID" sz="2600" smtClean="0"/>
              <a:t>Kepemimpinan semacam ini sering dianggap berbahaya dan banyak mengandung resiko.</a:t>
            </a:r>
          </a:p>
          <a:p>
            <a:pPr marL="539750" indent="-457200">
              <a:buFont typeface="Gill Sans MT" pitchFamily="34" charset="0"/>
              <a:buAutoNum type="arabicPeriod" startAt="3"/>
            </a:pPr>
            <a:r>
              <a:rPr lang="id-ID" sz="2600" smtClean="0"/>
              <a:t>Kepemimpinan Demokratis</a:t>
            </a:r>
            <a:br>
              <a:rPr lang="id-ID" sz="2600" smtClean="0"/>
            </a:br>
            <a:r>
              <a:rPr lang="id-ID" sz="2600" smtClean="0"/>
              <a:t>Tipe kepemimpinan di mana pemimpin selalu </a:t>
            </a:r>
            <a:r>
              <a:rPr lang="id-ID" sz="2600" smtClean="0">
                <a:solidFill>
                  <a:srgbClr val="FF0000"/>
                </a:solidFill>
              </a:rPr>
              <a:t>bersedia menerima dan menghargai saran-saran, pendapat, dan nasehat dari staf dan bawahan, melalui forum musyawarah untuk mencapai kata sepakat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116013" y="549275"/>
            <a:ext cx="7818437" cy="5975350"/>
          </a:xfrm>
        </p:spPr>
        <p:txBody>
          <a:bodyPr/>
          <a:lstStyle/>
          <a:p>
            <a:pPr marL="539750" indent="-457200">
              <a:buFont typeface="Gill Sans MT" pitchFamily="34" charset="0"/>
              <a:buAutoNum type="arabicPeriod" startAt="5"/>
            </a:pPr>
            <a:r>
              <a:rPr lang="id-ID" smtClean="0"/>
              <a:t>Kepemimpinan Kebapakan</a:t>
            </a:r>
            <a:br>
              <a:rPr lang="id-ID" smtClean="0"/>
            </a:br>
            <a:r>
              <a:rPr lang="id-ID" smtClean="0"/>
              <a:t>Tipe kepemimpinan di mana pemimpin </a:t>
            </a:r>
            <a:r>
              <a:rPr lang="id-ID" smtClean="0">
                <a:solidFill>
                  <a:srgbClr val="FF0000"/>
                </a:solidFill>
              </a:rPr>
              <a:t>bertindak sebagai ayah kepada anak-anaknya: mendidik, mengasuh, mengajar, membimbing, dan menasehati. </a:t>
            </a:r>
          </a:p>
          <a:p>
            <a:pPr marL="814388" lvl="1" indent="-457200"/>
            <a:r>
              <a:rPr lang="id-ID" sz="3200" smtClean="0"/>
              <a:t>Pada dasarnya kepemimpinan semacam ini baik, tetapi kelemahannya </a:t>
            </a:r>
            <a:r>
              <a:rPr lang="id-ID" sz="3200" smtClean="0">
                <a:solidFill>
                  <a:srgbClr val="FF0000"/>
                </a:solidFill>
              </a:rPr>
              <a:t>tidak memberikan kesempatan kepada bawahan untuk tumbuh menjadi dewasa dan lebih bertanggung jawab.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404813"/>
            <a:ext cx="7891462" cy="5843587"/>
          </a:xfrm>
        </p:spPr>
        <p:txBody>
          <a:bodyPr/>
          <a:lstStyle/>
          <a:p>
            <a:pPr marL="539750" indent="-457200">
              <a:buFont typeface="+mj-lt"/>
              <a:buAutoNum type="arabicPeriod" startAt="6"/>
              <a:defRPr/>
            </a:pPr>
            <a:r>
              <a:rPr lang="id-ID" sz="2800" dirty="0" smtClean="0"/>
              <a:t>Kepemimpinan Karismatis</a:t>
            </a:r>
            <a:br>
              <a:rPr lang="id-ID" sz="2800" dirty="0" smtClean="0"/>
            </a:br>
            <a:r>
              <a:rPr lang="id-ID" sz="2800" dirty="0" smtClean="0"/>
              <a:t>Tipe kepemimpinan di mana </a:t>
            </a:r>
            <a:r>
              <a:rPr lang="id-ID" sz="2800" dirty="0" smtClean="0">
                <a:solidFill>
                  <a:srgbClr val="FF0000"/>
                </a:solidFill>
              </a:rPr>
              <a:t>pemimpin memiliki daya tarik yang amat kuat</a:t>
            </a:r>
            <a:r>
              <a:rPr lang="id-ID" sz="2800" dirty="0" smtClean="0"/>
              <a:t>.  Seolah-olah dalam diri pemimpin tersebut terdapat kekuatan yang luar biasa,  sehingga dalam waktu singkat dapat menggerakkan banyak pengikut. </a:t>
            </a:r>
          </a:p>
          <a:p>
            <a:pPr marL="539750" indent="-457200">
              <a:buFont typeface="Wingdings 2" pitchFamily="18" charset="2"/>
              <a:buNone/>
              <a:defRPr/>
            </a:pPr>
            <a:r>
              <a:rPr lang="id-ID" sz="2800" dirty="0" smtClean="0"/>
              <a:t>	</a:t>
            </a:r>
            <a:r>
              <a:rPr lang="id-ID" sz="2800" i="1" dirty="0" smtClean="0">
                <a:solidFill>
                  <a:srgbClr val="FF0000"/>
                </a:solidFill>
              </a:rPr>
              <a:t>contoh  : pemimpin semacam ini misalnya:  Gandhi, J.F.Kennedy dan Khomeini. </a:t>
            </a:r>
          </a:p>
          <a:p>
            <a:pPr marL="814388" lvl="1" indent="-457200">
              <a:defRPr/>
            </a:pPr>
            <a:r>
              <a:rPr lang="id-ID" dirty="0" smtClean="0"/>
              <a:t>Kepemimpinan tipe ini adalah </a:t>
            </a:r>
            <a:r>
              <a:rPr lang="id-ID" dirty="0" smtClean="0">
                <a:solidFill>
                  <a:srgbClr val="FF0000"/>
                </a:solidFill>
              </a:rPr>
              <a:t>baik selama pemimpin berpegang teguh kepada moral yang tinggi dan hukum-hukum yang berlaku. </a:t>
            </a:r>
            <a:br>
              <a:rPr lang="id-ID" dirty="0" smtClean="0">
                <a:solidFill>
                  <a:srgbClr val="FF0000"/>
                </a:solidFill>
              </a:rPr>
            </a:br>
            <a:endParaRPr lang="id-ID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6161088" cy="635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4000" dirty="0" smtClean="0"/>
              <a:t>Aspek – aspek Kepemimpinan </a:t>
            </a:r>
            <a:endParaRPr lang="id-ID" sz="40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42988" y="981075"/>
            <a:ext cx="7891462" cy="5543550"/>
          </a:xfrm>
        </p:spPr>
        <p:txBody>
          <a:bodyPr/>
          <a:lstStyle/>
          <a:p>
            <a:pPr marL="814388" lvl="1" indent="-457200">
              <a:buFont typeface="Gill Sans MT" pitchFamily="34" charset="0"/>
              <a:buAutoNum type="arabicPeriod"/>
            </a:pPr>
            <a:r>
              <a:rPr lang="id-ID" sz="2200" smtClean="0"/>
              <a:t>Aspek internal </a:t>
            </a:r>
            <a:r>
              <a:rPr lang="id-ID" sz="2200" smtClean="0">
                <a:sym typeface="Wingdings" pitchFamily="2" charset="2"/>
              </a:rPr>
              <a:t> </a:t>
            </a:r>
            <a:r>
              <a:rPr lang="id-ID" sz="2200" smtClean="0"/>
              <a:t>adalah pandangan seorang pemimpin ke arah masalah masalah ketata-lembagaan yang meliputi: keadaan,  gerak tuntutan,  dan tujuan organisasi yang dipimpinnya.</a:t>
            </a:r>
          </a:p>
          <a:p>
            <a:pPr marL="814388" lvl="1" indent="-457200"/>
            <a:r>
              <a:rPr lang="id-ID" sz="2200" smtClean="0"/>
              <a:t>Dalam aspek ini harus diperhatikan bahwa :</a:t>
            </a:r>
          </a:p>
          <a:p>
            <a:pPr marL="1271588" lvl="3" indent="-457200">
              <a:buFont typeface="Gill Sans MT" pitchFamily="34" charset="0"/>
              <a:buAutoNum type="alphaLcPeriod"/>
            </a:pPr>
            <a:r>
              <a:rPr lang="id-ID" sz="2200" smtClean="0"/>
              <a:t>Pandangan pemimpin terhadap organisasi harus menyeluruh.</a:t>
            </a:r>
          </a:p>
          <a:p>
            <a:pPr marL="1271588" lvl="3" indent="-457200">
              <a:buFont typeface="Gill Sans MT" pitchFamily="34" charset="0"/>
              <a:buAutoNum type="alphaLcPeriod"/>
            </a:pPr>
            <a:r>
              <a:rPr lang="id-ID" sz="2200" smtClean="0"/>
              <a:t>Pengambilan keputusan harus dilakukan dengan cepat, tepat, dan tegas.</a:t>
            </a:r>
          </a:p>
          <a:p>
            <a:pPr marL="1271588" lvl="3" indent="-457200">
              <a:buFont typeface="Gill Sans MT" pitchFamily="34" charset="0"/>
              <a:buAutoNum type="alphaLcPeriod"/>
            </a:pPr>
            <a:r>
              <a:rPr lang="id-ID" sz="2200" smtClean="0"/>
              <a:t>Pendelegasian wewenang dan tanggung jawab kepada bawahan dilaksanakan dengan baik</a:t>
            </a:r>
          </a:p>
          <a:p>
            <a:pPr marL="1271588" lvl="3" indent="-457200">
              <a:buFont typeface="Gill Sans MT" pitchFamily="34" charset="0"/>
              <a:buAutoNum type="alphaLcPeriod"/>
            </a:pPr>
            <a:r>
              <a:rPr lang="id-ID" sz="2200" smtClean="0"/>
              <a:t>Hubungann dengan bawahan harus terbina baik sehingga mudah mendapatkan dukungan dan menggerakan mereka.</a:t>
            </a:r>
          </a:p>
          <a:p>
            <a:pPr marL="1060450" lvl="2" indent="-457200">
              <a:buFont typeface="Wingdings 2" pitchFamily="18" charset="2"/>
              <a:buNone/>
            </a:pPr>
            <a:endParaRPr lang="id-ID" sz="2200" smtClean="0"/>
          </a:p>
          <a:p>
            <a:pPr marL="1060450" lvl="2" indent="-457200">
              <a:buFont typeface="Gill Sans MT" pitchFamily="34" charset="0"/>
              <a:buAutoNum type="arabicPeriod"/>
            </a:pPr>
            <a:endParaRPr lang="id-ID" sz="2200" smtClean="0"/>
          </a:p>
          <a:p>
            <a:pPr marL="1060450" lvl="2" indent="-457200">
              <a:buFont typeface="Gill Sans MT" pitchFamily="34" charset="0"/>
              <a:buAutoNum type="arabicPeriod"/>
            </a:pPr>
            <a:endParaRPr lang="id-ID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187450" y="620713"/>
            <a:ext cx="7747000" cy="5627687"/>
          </a:xfrm>
        </p:spPr>
        <p:txBody>
          <a:bodyPr/>
          <a:lstStyle/>
          <a:p>
            <a:pPr marL="596900" indent="-514350">
              <a:buFont typeface="Gill Sans MT" pitchFamily="34" charset="0"/>
              <a:buAutoNum type="arabicPeriod" startAt="2"/>
            </a:pPr>
            <a:r>
              <a:rPr lang="id-ID" sz="4400" smtClean="0"/>
              <a:t>Aspek eksternal atau aspek politik </a:t>
            </a:r>
            <a:r>
              <a:rPr lang="id-ID" sz="4400" smtClean="0">
                <a:sym typeface="Wingdings" pitchFamily="2" charset="2"/>
              </a:rPr>
              <a:t> </a:t>
            </a:r>
            <a:r>
              <a:rPr lang="id-ID" sz="4400" smtClean="0"/>
              <a:t>adalah pandangan seorang pemimpin yang diarahkan ke luar organisasi untuk melihat perkembangan situasi masyarakat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404813"/>
            <a:ext cx="7850187" cy="61928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Gill Sans MT" pitchFamily="34" charset="0"/>
              <a:buAutoNum type="arabicPeriod" startAt="3"/>
            </a:pPr>
            <a:r>
              <a:rPr lang="id-ID" smtClean="0"/>
              <a:t>A</a:t>
            </a:r>
            <a:r>
              <a:rPr lang="en-US" smtClean="0"/>
              <a:t>spek tingkah laku </a:t>
            </a:r>
            <a:endParaRPr lang="id-ID" smtClean="0"/>
          </a:p>
          <a:p>
            <a:pPr marL="884238" lvl="1" indent="-609600" eaLnBrk="1" hangingPunct="1">
              <a:lnSpc>
                <a:spcPct val="80000"/>
              </a:lnSpc>
              <a:buFont typeface="Gill Sans MT" pitchFamily="34" charset="0"/>
              <a:buAutoNum type="alphaLcParenR"/>
            </a:pPr>
            <a:r>
              <a:rPr lang="en-US" sz="3200" b="1" smtClean="0"/>
              <a:t>Fungsi Kepemimpinan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	 Aspek yang dipertahankan kelompok </a:t>
            </a:r>
            <a:r>
              <a:rPr lang="id-ID" smtClean="0"/>
              <a:t>	</a:t>
            </a:r>
            <a:r>
              <a:rPr lang="en-US" smtClean="0"/>
              <a:t>dan </a:t>
            </a:r>
            <a:r>
              <a:rPr lang="id-ID" smtClean="0"/>
              <a:t>	</a:t>
            </a:r>
            <a:r>
              <a:rPr lang="en-US" smtClean="0">
                <a:solidFill>
                  <a:srgbClr val="FF0000"/>
                </a:solidFill>
              </a:rPr>
              <a:t>berkaitan  dengan tugas yang harus </a:t>
            </a:r>
            <a:r>
              <a:rPr lang="id-ID" smtClean="0">
                <a:solidFill>
                  <a:srgbClr val="FF0000"/>
                </a:solidFill>
              </a:rPr>
              <a:t>	</a:t>
            </a:r>
            <a:r>
              <a:rPr lang="en-US" smtClean="0">
                <a:solidFill>
                  <a:srgbClr val="FF0000"/>
                </a:solidFill>
              </a:rPr>
              <a:t>dilaksanakan oleh pemimpin </a:t>
            </a:r>
            <a:r>
              <a:rPr lang="en-US" smtClean="0"/>
              <a:t> agar </a:t>
            </a:r>
            <a:r>
              <a:rPr lang="id-ID" smtClean="0"/>
              <a:t>	</a:t>
            </a:r>
            <a:r>
              <a:rPr lang="en-US" smtClean="0"/>
              <a:t>kelompok </a:t>
            </a:r>
            <a:r>
              <a:rPr lang="id-ID" smtClean="0"/>
              <a:t>	</a:t>
            </a:r>
            <a:r>
              <a:rPr lang="en-US" smtClean="0"/>
              <a:t>dapat berfungsi secara efektif.</a:t>
            </a:r>
            <a:endParaRPr lang="id-ID" smtClean="0"/>
          </a:p>
          <a:p>
            <a:pPr marL="884238" lvl="1" indent="-609600" eaLnBrk="1" hangingPunct="1">
              <a:lnSpc>
                <a:spcPct val="80000"/>
              </a:lnSpc>
              <a:buFont typeface="Gill Sans MT" pitchFamily="34" charset="0"/>
              <a:buAutoNum type="alphaLcParenR" startAt="2"/>
            </a:pPr>
            <a:r>
              <a:rPr lang="en-US" sz="3200" b="1" smtClean="0"/>
              <a:t>Gaya Kepemimpinan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		Berbagai pola tingkah laku yang disukai </a:t>
            </a:r>
            <a:r>
              <a:rPr lang="id-ID" smtClean="0"/>
              <a:t>	</a:t>
            </a:r>
            <a:r>
              <a:rPr lang="en-US" smtClean="0"/>
              <a:t>oleh </a:t>
            </a:r>
            <a:r>
              <a:rPr lang="id-ID" smtClean="0"/>
              <a:t>	</a:t>
            </a:r>
            <a:r>
              <a:rPr lang="en-US" smtClean="0"/>
              <a:t>pemimpin 	 dalam </a:t>
            </a:r>
            <a:r>
              <a:rPr lang="en-US" smtClean="0">
                <a:solidFill>
                  <a:srgbClr val="FF0000"/>
                </a:solidFill>
              </a:rPr>
              <a:t>proses </a:t>
            </a:r>
            <a:r>
              <a:rPr lang="id-ID" smtClean="0">
                <a:solidFill>
                  <a:srgbClr val="FF0000"/>
                </a:solidFill>
              </a:rPr>
              <a:t>	</a:t>
            </a:r>
            <a:r>
              <a:rPr lang="en-US" smtClean="0">
                <a:solidFill>
                  <a:srgbClr val="FF0000"/>
                </a:solidFill>
              </a:rPr>
              <a:t>mengarahkan dan mempengaruhi </a:t>
            </a:r>
            <a:r>
              <a:rPr lang="id-ID" smtClean="0">
                <a:solidFill>
                  <a:srgbClr val="FF0000"/>
                </a:solidFill>
              </a:rPr>
              <a:t>	</a:t>
            </a:r>
            <a:r>
              <a:rPr lang="en-US" smtClean="0">
                <a:solidFill>
                  <a:srgbClr val="FF0000"/>
                </a:solidFill>
              </a:rPr>
              <a:t>pekerja.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499350" cy="7921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600" dirty="0" smtClean="0"/>
              <a:t>Syarat yang harus dipenuhi oleh</a:t>
            </a:r>
            <a:br>
              <a:rPr lang="id-ID" sz="2600" dirty="0" smtClean="0"/>
            </a:br>
            <a:r>
              <a:rPr lang="id-ID" sz="2600" dirty="0" smtClean="0"/>
              <a:t>		 seorang pemimpin yang baik :</a:t>
            </a:r>
            <a:endParaRPr lang="id-ID" sz="26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71550" y="1196975"/>
            <a:ext cx="7921625" cy="5256213"/>
          </a:xfrm>
        </p:spPr>
        <p:txBody>
          <a:bodyPr/>
          <a:lstStyle/>
          <a:p>
            <a:pPr marL="539750" indent="-457200">
              <a:buFont typeface="Gill Sans MT" pitchFamily="34" charset="0"/>
              <a:buAutoNum type="arabicPeriod"/>
            </a:pPr>
            <a:r>
              <a:rPr lang="id-ID" sz="2400" smtClean="0">
                <a:solidFill>
                  <a:srgbClr val="FF0000"/>
                </a:solidFill>
              </a:rPr>
              <a:t>Kekuatan atau energi</a:t>
            </a:r>
            <a:r>
              <a:rPr lang="id-ID" sz="2400" smtClean="0"/>
              <a:t/>
            </a:r>
            <a:br>
              <a:rPr lang="id-ID" sz="2400" smtClean="0"/>
            </a:br>
            <a:r>
              <a:rPr lang="id-ID" sz="2400" smtClean="0"/>
              <a:t>Seorang pemimpin harus </a:t>
            </a:r>
            <a:r>
              <a:rPr lang="id-ID" sz="2400" smtClean="0">
                <a:solidFill>
                  <a:srgbClr val="FF0000"/>
                </a:solidFill>
              </a:rPr>
              <a:t>memiliki kekuatan lahiriah dan rokhaniah</a:t>
            </a:r>
            <a:r>
              <a:rPr lang="id-ID" sz="2400" smtClean="0"/>
              <a:t> sehingga mampu bekerja keras dan banyak berfikir untuk memecahkan masalah-masalah yang dihadapi.</a:t>
            </a:r>
          </a:p>
          <a:p>
            <a:pPr marL="539750" indent="-457200">
              <a:buFont typeface="Gill Sans MT" pitchFamily="34" charset="0"/>
              <a:buAutoNum type="arabicPeriod"/>
            </a:pPr>
            <a:r>
              <a:rPr lang="id-ID" sz="2400" smtClean="0">
                <a:solidFill>
                  <a:srgbClr val="FF0000"/>
                </a:solidFill>
              </a:rPr>
              <a:t>Penguasaan emosional</a:t>
            </a:r>
            <a:r>
              <a:rPr lang="id-ID" sz="2400" smtClean="0"/>
              <a:t/>
            </a:r>
            <a:br>
              <a:rPr lang="id-ID" sz="2400" smtClean="0"/>
            </a:br>
            <a:r>
              <a:rPr lang="id-ID" sz="2400" smtClean="0"/>
              <a:t>Seorang pemimpin harus dapat menguasai </a:t>
            </a:r>
            <a:r>
              <a:rPr lang="id-ID" sz="2400" smtClean="0">
                <a:solidFill>
                  <a:srgbClr val="FF0000"/>
                </a:solidFill>
              </a:rPr>
              <a:t>perasaannya dan tidak mudah marah dan putus asa.</a:t>
            </a:r>
          </a:p>
          <a:p>
            <a:pPr marL="539750" indent="-457200">
              <a:buFont typeface="Gill Sans MT" pitchFamily="34" charset="0"/>
              <a:buAutoNum type="arabicPeriod"/>
            </a:pPr>
            <a:r>
              <a:rPr lang="id-ID" sz="2400" smtClean="0">
                <a:solidFill>
                  <a:srgbClr val="FF0000"/>
                </a:solidFill>
              </a:rPr>
              <a:t>Pengetahuan mengenai hubungan kemanusiaan</a:t>
            </a:r>
            <a:r>
              <a:rPr lang="id-ID" sz="2400" smtClean="0"/>
              <a:t/>
            </a:r>
            <a:br>
              <a:rPr lang="id-ID" sz="2400" smtClean="0"/>
            </a:br>
            <a:r>
              <a:rPr lang="id-ID" sz="2400" smtClean="0"/>
              <a:t>Seorang pemimpin harus dapat membangun hubungan yang manusiawi dengan bawahannya dan orang-orang lain, sehingga mudah mendapatkan bantuan dalam setiap kesulitan yang dihadapinya.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116013" y="476250"/>
            <a:ext cx="7818437" cy="6048375"/>
          </a:xfrm>
        </p:spPr>
        <p:txBody>
          <a:bodyPr/>
          <a:lstStyle/>
          <a:p>
            <a:pPr marL="539750" indent="-457200">
              <a:buFont typeface="Gill Sans MT" pitchFamily="34" charset="0"/>
              <a:buAutoNum type="arabicPeriod" startAt="4"/>
            </a:pPr>
            <a:r>
              <a:rPr lang="id-ID" sz="2800" smtClean="0">
                <a:solidFill>
                  <a:srgbClr val="FF0000"/>
                </a:solidFill>
              </a:rPr>
              <a:t>Motivasi dan dorongan pribadi</a:t>
            </a:r>
            <a:r>
              <a:rPr lang="id-ID" sz="2800" smtClean="0"/>
              <a:t>, yang akan mampu menimbulkan semangat, gairah, dan ketekunan dalam bekerja. </a:t>
            </a:r>
          </a:p>
          <a:p>
            <a:pPr marL="539750" indent="-457200">
              <a:buFont typeface="Gill Sans MT" pitchFamily="34" charset="0"/>
              <a:buAutoNum type="arabicPeriod" startAt="4"/>
            </a:pPr>
            <a:r>
              <a:rPr lang="id-ID" sz="2800" smtClean="0">
                <a:solidFill>
                  <a:srgbClr val="FF0000"/>
                </a:solidFill>
              </a:rPr>
              <a:t>Kecakapan berkomunikasi:  </a:t>
            </a:r>
            <a:r>
              <a:rPr lang="id-ID" sz="2800" smtClean="0"/>
              <a:t>kemampuan menyampaikan ide, pendapat serta keinginan dengan baik kepada orang lain, serta dapat dengan mudah mengambil intisari pembicaraan.</a:t>
            </a:r>
          </a:p>
          <a:p>
            <a:pPr marL="539750" indent="-457200">
              <a:buFont typeface="Gill Sans MT" pitchFamily="34" charset="0"/>
              <a:buAutoNum type="arabicPeriod" startAt="4"/>
            </a:pPr>
            <a:r>
              <a:rPr lang="id-ID" sz="2800" smtClean="0">
                <a:solidFill>
                  <a:srgbClr val="FF0000"/>
                </a:solidFill>
              </a:rPr>
              <a:t>Kecakapan mengajar </a:t>
            </a:r>
            <a:r>
              <a:rPr lang="id-ID" sz="2800" smtClean="0"/>
              <a:t>pemimpin</a:t>
            </a:r>
            <a:r>
              <a:rPr lang="id-ID" sz="2800" smtClean="0">
                <a:solidFill>
                  <a:srgbClr val="FF0000"/>
                </a:solidFill>
              </a:rPr>
              <a:t> </a:t>
            </a:r>
            <a:r>
              <a:rPr lang="id-ID" sz="2800" smtClean="0"/>
              <a:t>yang baik adalah guru yang mampu mengajar dan memberikan teladan dan petunjuk-petunjuk, menerangkan yang belum dengan gambaran jelas serta memperbaiki yang salah.</a:t>
            </a:r>
          </a:p>
          <a:p>
            <a:pPr marL="539750" indent="-457200">
              <a:buFont typeface="Gill Sans MT" pitchFamily="34" charset="0"/>
              <a:buAutoNum type="arabicPeriod" startAt="4"/>
            </a:pPr>
            <a:endParaRPr lang="id-ID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042988" y="549275"/>
            <a:ext cx="7891462" cy="5699125"/>
          </a:xfrm>
        </p:spPr>
        <p:txBody>
          <a:bodyPr/>
          <a:lstStyle/>
          <a:p>
            <a:pPr marL="539750" indent="-457200">
              <a:buFont typeface="Gill Sans MT" pitchFamily="34" charset="0"/>
              <a:buAutoNum type="arabicPeriod" startAt="4"/>
            </a:pPr>
            <a:r>
              <a:rPr lang="id-ID" sz="2600" smtClean="0">
                <a:solidFill>
                  <a:srgbClr val="FF0000"/>
                </a:solidFill>
              </a:rPr>
              <a:t>Kecakapan bergaul:  </a:t>
            </a:r>
            <a:r>
              <a:rPr lang="id-ID" sz="2600" smtClean="0"/>
              <a:t>dapat mengetahui sifat dan watak orang lain melalui pergaulan agar dengan mudah dapat memperoleh kesetiaan dan kepercayaan. Sebaiknya bawahan juga bersedia bekerja dengan senang hati dan sukarela untuk mencapai tujuan.</a:t>
            </a:r>
          </a:p>
          <a:p>
            <a:pPr marL="539750" indent="-457200">
              <a:buFont typeface="Gill Sans MT" pitchFamily="34" charset="0"/>
              <a:buAutoNum type="arabicPeriod" startAt="4"/>
            </a:pPr>
            <a:r>
              <a:rPr lang="id-ID" sz="2600" smtClean="0">
                <a:solidFill>
                  <a:srgbClr val="FF0000"/>
                </a:solidFill>
              </a:rPr>
              <a:t>Kemampuan teknis : </a:t>
            </a:r>
            <a:r>
              <a:rPr lang="id-ID" sz="2600" smtClean="0"/>
              <a:t>kepemimpinan  mengetahui azas dan tujuan organisasi. Mampu merencanakan, mengorganisasi, mendelegasikan wewenang, mengambil keputusan, mengawasi, dan lain-lain untuk tercapainya tujuan. Seorang pemimpin harus menguasai baik kemampuan managerial maupun kemampuan teknis dalam bidang usaha yang dipimpinnya.</a:t>
            </a:r>
            <a:br>
              <a:rPr lang="id-ID" sz="2600" smtClean="0"/>
            </a:br>
            <a:endParaRPr lang="id-ID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38237"/>
          </a:xfrm>
          <a:solidFill>
            <a:schemeClr val="accent4">
              <a:lumMod val="5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id-ID" sz="4800" dirty="0" smtClean="0">
                <a:solidFill>
                  <a:schemeClr val="bg1"/>
                </a:solidFill>
                <a:effectLst/>
              </a:rPr>
              <a:t>Teori Kepemimpinan</a:t>
            </a:r>
            <a:endParaRPr lang="id-ID" sz="48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3" y="1628775"/>
            <a:ext cx="7818437" cy="4619625"/>
          </a:xfrm>
        </p:spPr>
        <p:txBody>
          <a:bodyPr/>
          <a:lstStyle/>
          <a:p>
            <a:pPr marL="596900" indent="-514350" eaLnBrk="1" hangingPunct="1">
              <a:buFont typeface="+mj-lt"/>
              <a:buAutoNum type="arabicPeriod"/>
              <a:defRPr/>
            </a:pPr>
            <a:r>
              <a:rPr lang="en-US" sz="3600" b="1" dirty="0" err="1" smtClean="0"/>
              <a:t>Teori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Bakat</a:t>
            </a:r>
            <a:endParaRPr lang="en-US" sz="3600" b="1" dirty="0" smtClean="0"/>
          </a:p>
          <a:p>
            <a:pPr lvl="1" eaLnBrk="1" hangingPunct="1">
              <a:defRPr/>
            </a:pPr>
            <a:r>
              <a:rPr lang="en-US" sz="3600" dirty="0" err="1" smtClean="0"/>
              <a:t>Berusaha</a:t>
            </a:r>
            <a:r>
              <a:rPr lang="en-US" sz="3600" dirty="0" smtClean="0"/>
              <a:t> </a:t>
            </a:r>
            <a:r>
              <a:rPr lang="id-ID" sz="3600" dirty="0" smtClean="0"/>
              <a:t>melihat </a:t>
            </a:r>
            <a:r>
              <a:rPr lang="en-US" sz="3600" dirty="0" smtClean="0"/>
              <a:t> </a:t>
            </a:r>
            <a:r>
              <a:rPr lang="en-US" sz="3600" i="1" dirty="0" err="1" smtClean="0"/>
              <a:t>karakteristik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pemimpin</a:t>
            </a:r>
            <a:r>
              <a:rPr lang="id-ID" sz="3600" i="1" dirty="0" smtClean="0"/>
              <a:t> (dilihat dari 4 karakter  manusia ) </a:t>
            </a:r>
            <a:r>
              <a:rPr lang="en-US" sz="3600" i="1" dirty="0" err="1" smtClean="0"/>
              <a:t>dan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juga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karakteristik</a:t>
            </a:r>
            <a:r>
              <a:rPr lang="en-US" sz="3600" i="1" dirty="0" smtClean="0"/>
              <a:t> yang </a:t>
            </a:r>
            <a:r>
              <a:rPr lang="en-US" sz="3600" i="1" dirty="0" err="1" smtClean="0"/>
              <a:t>membedakan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pemimpin</a:t>
            </a:r>
            <a:r>
              <a:rPr lang="en-US" sz="3600" i="1" dirty="0" smtClean="0"/>
              <a:t> yang </a:t>
            </a:r>
            <a:r>
              <a:rPr lang="en-US" sz="3600" i="1" dirty="0" err="1" smtClean="0"/>
              <a:t>efektif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dengan</a:t>
            </a:r>
            <a:r>
              <a:rPr lang="en-US" sz="3600" i="1" dirty="0" smtClean="0"/>
              <a:t> yang </a:t>
            </a:r>
            <a:r>
              <a:rPr lang="en-US" sz="3600" i="1" dirty="0" err="1" smtClean="0"/>
              <a:t>kurang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efektif</a:t>
            </a:r>
            <a:r>
              <a:rPr lang="id-ID" sz="3600" i="1" dirty="0" smtClean="0"/>
              <a:t> (dilihat dari cara penyelesaian tugasnya )</a:t>
            </a:r>
            <a:endParaRPr lang="en-US" sz="3600" i="1" dirty="0" smtClean="0"/>
          </a:p>
          <a:p>
            <a:pPr>
              <a:defRPr/>
            </a:pP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499350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Kepemimpinan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25538"/>
            <a:ext cx="7891462" cy="5327650"/>
          </a:xfrm>
        </p:spPr>
        <p:txBody>
          <a:bodyPr/>
          <a:lstStyle/>
          <a:p>
            <a:pPr eaLnBrk="1" hangingPunct="1"/>
            <a:r>
              <a:rPr lang="id-ID" sz="3000" smtClean="0"/>
              <a:t>Bagaimana cara m</a:t>
            </a:r>
            <a:r>
              <a:rPr lang="en-US" sz="3000" smtClean="0"/>
              <a:t>endefinisikan </a:t>
            </a:r>
            <a:r>
              <a:rPr lang="id-ID" sz="3000" smtClean="0"/>
              <a:t>seorang p</a:t>
            </a:r>
            <a:r>
              <a:rPr lang="en-US" sz="3000" smtClean="0"/>
              <a:t>emimpin</a:t>
            </a:r>
            <a:r>
              <a:rPr lang="id-ID" sz="3000" smtClean="0"/>
              <a:t> atau bagaimana cara masyarakat membedakan pemimpin dengan manajer</a:t>
            </a:r>
            <a:endParaRPr lang="en-US" sz="3000" smtClean="0"/>
          </a:p>
          <a:p>
            <a:pPr lvl="1" eaLnBrk="1" hangingPunct="1"/>
            <a:r>
              <a:rPr lang="en-US" sz="3000" smtClean="0"/>
              <a:t>Manajer mempunyai kemampuan pengelolaan yang baik. </a:t>
            </a:r>
          </a:p>
          <a:p>
            <a:pPr lvl="1" eaLnBrk="1" hangingPunct="1"/>
            <a:r>
              <a:rPr lang="en-US" sz="3000" smtClean="0"/>
              <a:t>Pemimpin sering diasosiasikan dengan orang yang mempunyai karisma</a:t>
            </a:r>
            <a:r>
              <a:rPr lang="id-ID" sz="3000" smtClean="0"/>
              <a:t>/kekuasaan</a:t>
            </a:r>
            <a:r>
              <a:rPr lang="en-US" sz="3000" smtClean="0"/>
              <a:t> tinggi, </a:t>
            </a:r>
            <a:r>
              <a:rPr lang="id-ID" sz="3000" smtClean="0"/>
              <a:t>sehingga </a:t>
            </a:r>
            <a:r>
              <a:rPr lang="en-US" sz="3000" smtClean="0"/>
              <a:t>dapat menggerakkan orang lain dengan karisma</a:t>
            </a:r>
            <a:r>
              <a:rPr lang="id-ID" sz="3000" smtClean="0"/>
              <a:t>/kekuasaannya</a:t>
            </a: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900113" y="404813"/>
            <a:ext cx="8064500" cy="6119812"/>
          </a:xfrm>
        </p:spPr>
        <p:txBody>
          <a:bodyPr/>
          <a:lstStyle/>
          <a:p>
            <a:r>
              <a:rPr lang="id-ID" sz="2400" smtClean="0">
                <a:solidFill>
                  <a:srgbClr val="FF0000"/>
                </a:solidFill>
              </a:rPr>
              <a:t>pada dasarnya karakter manusia dibagi menjadi 4 golongan besar:</a:t>
            </a:r>
            <a:r>
              <a:rPr lang="id-ID" sz="2300" smtClean="0"/>
              <a:t/>
            </a:r>
            <a:br>
              <a:rPr lang="id-ID" sz="2300" smtClean="0"/>
            </a:br>
            <a:r>
              <a:rPr lang="id-ID" sz="2300" smtClean="0"/>
              <a:t>1. </a:t>
            </a:r>
            <a:r>
              <a:rPr lang="id-ID" sz="2300" b="1" smtClean="0"/>
              <a:t>kolerik/dominant</a:t>
            </a:r>
            <a:br>
              <a:rPr lang="id-ID" sz="2300" b="1" smtClean="0"/>
            </a:br>
            <a:r>
              <a:rPr lang="id-ID" sz="2300" b="1" smtClean="0"/>
              <a:t>	</a:t>
            </a:r>
            <a:r>
              <a:rPr lang="id-ID" sz="2300" smtClean="0"/>
              <a:t>karakter ini kuat, biasanya orang dg karakter memiliki sifat 	tegas, suka memimpin, tidak suka diatur, tidak sulit berkata 	TIDAK.</a:t>
            </a:r>
            <a:br>
              <a:rPr lang="id-ID" sz="2300" smtClean="0"/>
            </a:br>
            <a:r>
              <a:rPr lang="id-ID" sz="2300" smtClean="0"/>
              <a:t>2.</a:t>
            </a:r>
            <a:r>
              <a:rPr lang="id-ID" sz="2300" b="1" smtClean="0"/>
              <a:t> sanguinis/intim</a:t>
            </a:r>
            <a:br>
              <a:rPr lang="id-ID" sz="2300" b="1" smtClean="0"/>
            </a:br>
            <a:r>
              <a:rPr lang="id-ID" sz="2300" b="1" smtClean="0"/>
              <a:t>	</a:t>
            </a:r>
            <a:r>
              <a:rPr lang="id-ID" sz="2300" smtClean="0"/>
              <a:t>sifat dari karakter intim berupa cheerfull, outspoken, suka 	bergaul, sulit berkata TIDAK, diri nya sendiri adalah fokus 	utama, berbicara dahulu baru berpikir.</a:t>
            </a:r>
            <a:br>
              <a:rPr lang="id-ID" sz="2300" smtClean="0"/>
            </a:br>
            <a:r>
              <a:rPr lang="id-ID" sz="2300" smtClean="0"/>
              <a:t>3. </a:t>
            </a:r>
            <a:r>
              <a:rPr lang="id-ID" sz="2300" b="1" smtClean="0"/>
              <a:t>plegmatis/stabil</a:t>
            </a:r>
            <a:br>
              <a:rPr lang="id-ID" sz="2300" b="1" smtClean="0"/>
            </a:br>
            <a:r>
              <a:rPr lang="id-ID" sz="2300" b="1" smtClean="0"/>
              <a:t>	</a:t>
            </a:r>
            <a:r>
              <a:rPr lang="id-ID" sz="2300" smtClean="0"/>
              <a:t>sifat dari karakter stabil adalah pendiam, suka memendam 	perasaan, tidak suka kerumunan, berpikir sebelum 	berbicara.</a:t>
            </a:r>
            <a:br>
              <a:rPr lang="id-ID" sz="2300" smtClean="0"/>
            </a:br>
            <a:r>
              <a:rPr lang="id-ID" sz="2300" smtClean="0"/>
              <a:t>4. </a:t>
            </a:r>
            <a:r>
              <a:rPr lang="id-ID" sz="2300" b="1" smtClean="0"/>
              <a:t>melankolis</a:t>
            </a:r>
            <a:br>
              <a:rPr lang="id-ID" sz="2300" b="1" smtClean="0"/>
            </a:br>
            <a:r>
              <a:rPr lang="id-ID" sz="2300" b="1" smtClean="0"/>
              <a:t>	</a:t>
            </a:r>
            <a:r>
              <a:rPr lang="id-ID" sz="2300" smtClean="0"/>
              <a:t>sifat dari karakter ini biasanya perasa, lembut, mudah 	tersinggung, memendam dendam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042988" y="1268413"/>
            <a:ext cx="7891462" cy="4979987"/>
          </a:xfrm>
        </p:spPr>
        <p:txBody>
          <a:bodyPr/>
          <a:lstStyle/>
          <a:p>
            <a:pPr marL="596900" indent="-514350" eaLnBrk="1" hangingPunct="1">
              <a:lnSpc>
                <a:spcPct val="80000"/>
              </a:lnSpc>
              <a:buFont typeface="Gill Sans MT" pitchFamily="34" charset="0"/>
              <a:buAutoNum type="arabicPeriod" startAt="2"/>
            </a:pPr>
            <a:r>
              <a:rPr lang="en-US" sz="3600" b="1" smtClean="0"/>
              <a:t>Teori Perilaku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600" smtClean="0">
                <a:latin typeface="Calibri" pitchFamily="34" charset="0"/>
                <a:cs typeface="Calibri" pitchFamily="34" charset="0"/>
              </a:rPr>
              <a:t>Berusaha melihat </a:t>
            </a:r>
            <a:r>
              <a:rPr lang="en-US" sz="3600" b="1" smtClean="0">
                <a:latin typeface="Calibri" pitchFamily="34" charset="0"/>
                <a:cs typeface="Calibri" pitchFamily="34" charset="0"/>
              </a:rPr>
              <a:t>perilaku pemimpin yang membedakan dengan perilaku bukan pemimpin,</a:t>
            </a:r>
            <a:r>
              <a:rPr lang="en-US" sz="3600" smtClean="0">
                <a:latin typeface="Calibri" pitchFamily="34" charset="0"/>
                <a:cs typeface="Calibri" pitchFamily="34" charset="0"/>
              </a:rPr>
              <a:t> atau pemimpin efektif dengan kurang efektif. </a:t>
            </a:r>
            <a:r>
              <a:rPr lang="id-ID" sz="3600" smtClean="0">
                <a:latin typeface="Calibri" pitchFamily="34" charset="0"/>
                <a:cs typeface="Calibri" pitchFamily="34" charset="0"/>
              </a:rPr>
              <a:t> Berdasarkan fungsinya yaitu </a:t>
            </a:r>
            <a:r>
              <a:rPr lang="id-ID" sz="3600" b="1" u="sng" smtClean="0">
                <a:latin typeface="Calibri" pitchFamily="34" charset="0"/>
                <a:cs typeface="Calibri" pitchFamily="34" charset="0"/>
              </a:rPr>
              <a:t>berkaitan dengan tugas serta kehidupan sosial seorang pemimpin (fungsi pemimpin</a:t>
            </a:r>
            <a:r>
              <a:rPr lang="id-ID" sz="36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549275"/>
            <a:ext cx="8323262" cy="6048375"/>
          </a:xfrm>
        </p:spPr>
        <p:txBody>
          <a:bodyPr/>
          <a:lstStyle/>
          <a:p>
            <a:pPr marL="917575" lvl="1" indent="-514350" eaLnBrk="1" hangingPunct="1">
              <a:lnSpc>
                <a:spcPct val="80000"/>
              </a:lnSpc>
              <a:buFont typeface="+mj-lt"/>
              <a:buAutoNum type="arabicPeriod" startAt="3"/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Teori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Tannenbaum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Warren H. Schmidt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  <a:endParaRPr lang="id-ID" sz="3200" dirty="0" smtClean="0">
              <a:latin typeface="Calibri" pitchFamily="34" charset="0"/>
              <a:cs typeface="Calibri" pitchFamily="34" charset="0"/>
            </a:endParaRPr>
          </a:p>
          <a:p>
            <a:pPr marL="1163637" lvl="2" indent="-514350" eaLnBrk="1" hangingPunct="1">
              <a:lnSpc>
                <a:spcPct val="80000"/>
              </a:lnSpc>
              <a:buFont typeface="Wingdings" pitchFamily="2" charset="2"/>
              <a:buChar char="à"/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Menggambarkan gaya kepemimpinan yang dipengaruhi oleh :</a:t>
            </a:r>
          </a:p>
          <a:p>
            <a:pPr marL="1374775" lvl="3" indent="-514350" eaLnBrk="1" hangingPunct="1">
              <a:lnSpc>
                <a:spcPct val="80000"/>
              </a:lnSpc>
              <a:buFont typeface="+mj-lt"/>
              <a:buAutoNum type="alphaLcParenR"/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Garis kontinum dengan dua titik ekstreem yaitu</a:t>
            </a:r>
          </a:p>
          <a:p>
            <a:pPr marL="1574800" lvl="4" indent="-51435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</a:rPr>
              <a:t>	- F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okus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atasan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 ( otokratis )</a:t>
            </a:r>
          </a:p>
          <a:p>
            <a:pPr marL="1574800" lvl="4" indent="-51435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</a:rPr>
              <a:t>	-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Fokus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bawahan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 (demokratis )</a:t>
            </a:r>
          </a:p>
          <a:p>
            <a:pPr marL="1438275" lvl="3" indent="-514350" eaLnBrk="1" hangingPunct="1">
              <a:lnSpc>
                <a:spcPct val="80000"/>
              </a:lnSpc>
              <a:buFont typeface="+mj-lt"/>
              <a:buAutoNum type="alphaLcParenR" startAt="2"/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</a:rPr>
              <a:t>Gaya Manajerial dengan menekankan pada beberapa faktor yaitu 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1457325" lvl="4" indent="-3429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</a:rPr>
              <a:t>		-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Faktor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manajer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1457325" lvl="4" indent="-3429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</a:rPr>
              <a:t>		-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Faktor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karyawan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1457325" lvl="4" indent="-3429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id-ID" sz="3200" dirty="0" smtClean="0">
                <a:latin typeface="Calibri" pitchFamily="34" charset="0"/>
                <a:cs typeface="Calibri" pitchFamily="34" charset="0"/>
              </a:rPr>
              <a:t>		-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Faktor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situasi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/kondisi 			  perusahaan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60350"/>
            <a:ext cx="7993063" cy="6264275"/>
          </a:xfrm>
        </p:spPr>
        <p:txBody>
          <a:bodyPr/>
          <a:lstStyle/>
          <a:p>
            <a:pPr marL="596900" indent="-514350" eaLnBrk="1" hangingPunct="1">
              <a:lnSpc>
                <a:spcPct val="80000"/>
              </a:lnSpc>
              <a:buFont typeface="Gill Sans MT" pitchFamily="34" charset="0"/>
              <a:buAutoNum type="arabicPeriod" startAt="4"/>
            </a:pPr>
            <a:r>
              <a:rPr lang="en-US" b="1" smtClean="0"/>
              <a:t>Teori Kepemimpinan Kontemporer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id-ID" sz="3000" smtClean="0">
                <a:sym typeface="Wingdings" pitchFamily="2" charset="2"/>
              </a:rPr>
              <a:t>Yaitu gaya k</a:t>
            </a:r>
            <a:r>
              <a:rPr lang="en-US" sz="3000" smtClean="0"/>
              <a:t>epemimpinan </a:t>
            </a:r>
            <a:r>
              <a:rPr lang="id-ID" sz="3000" smtClean="0"/>
              <a:t>yang 	t</a:t>
            </a:r>
            <a:r>
              <a:rPr lang="en-US" sz="3000" smtClean="0"/>
              <a:t>ranformasional</a:t>
            </a:r>
            <a:r>
              <a:rPr lang="id-ID" sz="3000" smtClean="0"/>
              <a:t>,  transaksional dan 	karismatik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id-ID" sz="3000" smtClean="0">
                <a:solidFill>
                  <a:srgbClr val="FF0000"/>
                </a:solidFill>
              </a:rPr>
              <a:t>Pemimpin karismatik  </a:t>
            </a:r>
            <a:r>
              <a:rPr lang="id-ID" sz="3000" smtClean="0"/>
              <a:t>adalah pemimpin 	memiliki daya tarik yang amat kuat dan 	dengan kekuatannya tersebut bisa 	memgerakan dan mempengaruhi orang 	lain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en-US" sz="3000" smtClean="0">
                <a:solidFill>
                  <a:srgbClr val="FF0000"/>
                </a:solidFill>
              </a:rPr>
              <a:t>Pemimpin transformasional </a:t>
            </a:r>
            <a:r>
              <a:rPr lang="id-ID" sz="3000" smtClean="0"/>
              <a:t>adalah pemimpin 	yang  </a:t>
            </a:r>
            <a:r>
              <a:rPr lang="en-US" sz="3000" smtClean="0"/>
              <a:t>mampu</a:t>
            </a:r>
            <a:r>
              <a:rPr lang="id-ID" sz="3000" smtClean="0"/>
              <a:t> </a:t>
            </a:r>
            <a:r>
              <a:rPr lang="en-US" sz="3000" smtClean="0"/>
              <a:t>memotivasi bawahan </a:t>
            </a:r>
            <a:r>
              <a:rPr lang="id-ID" sz="3000" smtClean="0"/>
              <a:t>	</a:t>
            </a:r>
            <a:r>
              <a:rPr lang="en-US" sz="3000" smtClean="0"/>
              <a:t>mengerjakan lebih dari yang diharapkan. </a:t>
            </a:r>
            <a:endParaRPr lang="id-ID" sz="30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id-ID" sz="3000" smtClean="0">
                <a:solidFill>
                  <a:srgbClr val="FF0000"/>
                </a:solidFill>
              </a:rPr>
              <a:t>Pemimpin </a:t>
            </a:r>
            <a:r>
              <a:rPr lang="en-US" sz="3000" smtClean="0">
                <a:solidFill>
                  <a:srgbClr val="FF0000"/>
                </a:solidFill>
              </a:rPr>
              <a:t>transaksional </a:t>
            </a:r>
            <a:r>
              <a:rPr lang="en-US" sz="3000" smtClean="0"/>
              <a:t>merupakan </a:t>
            </a:r>
            <a:r>
              <a:rPr lang="id-ID" sz="3000" smtClean="0"/>
              <a:t>	</a:t>
            </a:r>
            <a:r>
              <a:rPr lang="en-US" sz="3000" smtClean="0"/>
              <a:t>kepemimpinan pada kondisi “normal”.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549275"/>
            <a:ext cx="8064500" cy="5832475"/>
          </a:xfrm>
        </p:spPr>
        <p:txBody>
          <a:bodyPr/>
          <a:lstStyle/>
          <a:p>
            <a:pPr marL="917575" lvl="1" indent="-514350" eaLnBrk="1" hangingPunct="1">
              <a:buFont typeface="Gill Sans MT" pitchFamily="34" charset="0"/>
              <a:buAutoNum type="arabicPeriod" startAt="5"/>
            </a:pPr>
            <a:r>
              <a:rPr lang="en-US" sz="3500" b="1" smtClean="0"/>
              <a:t>Teori Kepemimpinan Psikoanalisis</a:t>
            </a:r>
          </a:p>
          <a:p>
            <a:pPr lvl="2" eaLnBrk="1" hangingPunct="1"/>
            <a:r>
              <a:rPr lang="en-US" sz="3500" smtClean="0"/>
              <a:t>Kets de Vries menggunakan pendekatan psikoanalisis </a:t>
            </a:r>
            <a:r>
              <a:rPr lang="id-ID" sz="3500" smtClean="0"/>
              <a:t>dalam teori kepemipinannya yaitu dengan </a:t>
            </a:r>
            <a:r>
              <a:rPr lang="en-US" sz="3500" smtClean="0"/>
              <a:t> mengatakan </a:t>
            </a:r>
            <a:r>
              <a:rPr lang="id-ID" sz="3500" smtClean="0"/>
              <a:t>bahwa </a:t>
            </a:r>
            <a:r>
              <a:rPr lang="en-US" sz="3500" smtClean="0"/>
              <a:t>seseorang berperilaku tertentu untuk memenuhi </a:t>
            </a:r>
            <a:r>
              <a:rPr lang="en-US" sz="3500" i="1" smtClean="0">
                <a:solidFill>
                  <a:srgbClr val="FF0000"/>
                </a:solidFill>
              </a:rPr>
              <a:t>kebutuhan bawah sadarnya.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idx="1"/>
          </p:nvPr>
        </p:nvSpPr>
        <p:spPr>
          <a:xfrm>
            <a:off x="971550" y="404813"/>
            <a:ext cx="7848600" cy="6264275"/>
          </a:xfrm>
        </p:spPr>
        <p:txBody>
          <a:bodyPr/>
          <a:lstStyle/>
          <a:p>
            <a:pPr algn="just"/>
            <a:r>
              <a:rPr lang="id-ID" sz="3000" b="1" smtClean="0"/>
              <a:t>Pikiran Bawah Sadar</a:t>
            </a:r>
            <a:r>
              <a:rPr lang="id-ID" sz="3000" smtClean="0"/>
              <a:t> atau yang sering kita sebut sebagai </a:t>
            </a:r>
            <a:r>
              <a:rPr lang="id-ID" sz="3000" b="1" smtClean="0"/>
              <a:t>Alam Bawah Sadar</a:t>
            </a:r>
            <a:r>
              <a:rPr lang="id-ID" sz="3000" smtClean="0"/>
              <a:t> adalah bagian dari pikiran kita sebagai gudang kreativitas  yang memproses intuisi (pengetahuan tanpa belajar) </a:t>
            </a:r>
          </a:p>
          <a:p>
            <a:pPr algn="just"/>
            <a:r>
              <a:rPr lang="id-ID" sz="3000" i="1" smtClean="0"/>
              <a:t>Misalnya melalui pikiran bawah sadar atau alam bawah sadar kita mengetahui hal-hal yang tersembunyi  dan mengetahui berbagai hal penting pada pribadi Anda seperti  </a:t>
            </a:r>
            <a:r>
              <a:rPr lang="id-ID" sz="3000" i="1" smtClean="0">
                <a:solidFill>
                  <a:srgbClr val="FF0000"/>
                </a:solidFill>
              </a:rPr>
              <a:t>mengetahui bakat, pekerjaan yang cocok, bisnis yang cocok, memilih pasangan yang cocok atau untuk mengetahui solusi masalah pribadi Anda.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 bwMode="auto">
          <a:xfrm>
            <a:off x="971550" y="274638"/>
            <a:ext cx="79629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id-ID" sz="3500" smtClean="0">
                <a:effectLst/>
              </a:rPr>
              <a:t>Hubungan dengan teori kepemimpinan melalui pendekatan psikoanalisa adalah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971550" y="1700213"/>
            <a:ext cx="7962900" cy="4548187"/>
          </a:xfrm>
        </p:spPr>
        <p:txBody>
          <a:bodyPr/>
          <a:lstStyle/>
          <a:p>
            <a:r>
              <a:rPr lang="id-ID" sz="2800" smtClean="0"/>
              <a:t>Pendekatan ini menekankan bahwa kehidupan individu sebagian besar dikuasai oleh </a:t>
            </a:r>
            <a:r>
              <a:rPr lang="id-ID" sz="2800" smtClean="0">
                <a:hlinkClick r:id="rId2" tooltip="Alam bawah sadar (halaman belum tersedia)"/>
              </a:rPr>
              <a:t>alam bawah sadar</a:t>
            </a:r>
            <a:r>
              <a:rPr lang="id-ID" sz="2800" smtClean="0"/>
              <a:t>. Sehingga tingkah laku banyak didasari oleh hal-hal yang tidak disadari, seperti keinginan, impuls/ </a:t>
            </a:r>
            <a:r>
              <a:rPr lang="id-ID" sz="2800" smtClean="0">
                <a:hlinkClick r:id="rId3" tooltip="Motivasi"/>
              </a:rPr>
              <a:t>dorongan</a:t>
            </a:r>
            <a:r>
              <a:rPr lang="id-ID" sz="2800" smtClean="0"/>
              <a:t> yang ada dalam diri manusia yang menyebabkan timbulnya macam – macam aktivitas fisik dan psikis , jika  keinginan atau dorongan yang ditekan akan tetap hidup dalam alam bawah sadar dan sewaktu-waktu akan menuntut untuk dipuaskan. </a:t>
            </a:r>
          </a:p>
          <a:p>
            <a:endParaRPr lang="id-ID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755650" y="765175"/>
            <a:ext cx="8178800" cy="5483225"/>
          </a:xfrm>
        </p:spPr>
        <p:txBody>
          <a:bodyPr/>
          <a:lstStyle/>
          <a:p>
            <a:pPr marL="917575" lvl="1" indent="-514350" eaLnBrk="1" hangingPunct="1">
              <a:buFont typeface="Gill Sans MT" pitchFamily="34" charset="0"/>
              <a:buAutoNum type="arabicPeriod" startAt="6"/>
            </a:pPr>
            <a:r>
              <a:rPr lang="en-US" sz="4400" b="1" smtClean="0"/>
              <a:t>Teori Kepemimpinan Romantis</a:t>
            </a:r>
          </a:p>
          <a:p>
            <a:pPr lvl="2" eaLnBrk="1" hangingPunct="1"/>
            <a:r>
              <a:rPr lang="en-US" sz="4400" smtClean="0"/>
              <a:t>Menurut teori ini, pemimpin ada karena ada pengikutnya.</a:t>
            </a:r>
          </a:p>
          <a:p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1187450" y="1916113"/>
            <a:ext cx="67691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6000" b="1">
                <a:latin typeface="Gill Sans MT" pitchFamily="34" charset="0"/>
              </a:rPr>
              <a:t>SEKIAN DAN </a:t>
            </a:r>
          </a:p>
          <a:p>
            <a:pPr algn="ctr"/>
            <a:r>
              <a:rPr lang="id-ID" sz="6000" b="1">
                <a:latin typeface="Gill Sans MT" pitchFamily="34" charset="0"/>
              </a:rPr>
              <a:t>TERIMA KASIH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499350" cy="1008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2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Sumber – sumber kekuasaan yang diperoleh/didapatkan oleh seoran pemimpin</a:t>
            </a:r>
            <a:endParaRPr lang="en-US" sz="3200" dirty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8280400" cy="5183187"/>
          </a:xfrm>
        </p:spPr>
        <p:txBody>
          <a:bodyPr/>
          <a:lstStyle/>
          <a:p>
            <a:pPr marL="1171575" lvl="2" indent="-514350" eaLnBrk="1" hangingPunct="1">
              <a:buFont typeface="Gill Sans MT" pitchFamily="34" charset="0"/>
              <a:buAutoNum type="arabicPeriod"/>
            </a:pPr>
            <a:r>
              <a:rPr lang="en-US" sz="2200" smtClean="0"/>
              <a:t>Kepakaran (Expert Power)</a:t>
            </a:r>
            <a:r>
              <a:rPr lang="id-ID" sz="2200" smtClean="0"/>
              <a:t> </a:t>
            </a:r>
          </a:p>
          <a:p>
            <a:pPr marL="1382713" lvl="3" indent="-514350" eaLnBrk="1" hangingPunct="1">
              <a:buFont typeface="Wingdings 2" pitchFamily="18" charset="2"/>
              <a:buNone/>
            </a:pPr>
            <a:r>
              <a:rPr lang="id-ID" sz="2200" smtClean="0"/>
              <a:t>	</a:t>
            </a:r>
            <a:r>
              <a:rPr lang="id-ID" sz="2200" smtClean="0">
                <a:sym typeface="Wingdings" pitchFamily="2" charset="2"/>
              </a:rPr>
              <a:t>	</a:t>
            </a:r>
            <a:r>
              <a:rPr lang="id-ID" sz="2200" smtClean="0"/>
              <a:t>Orang-orang yang memiliki kemampuan menciptakan  	atau kreatifitas serta memiliki prakarsa (inisiatif) yang 	tinggi, mereka dapat memupuk dan mengembangkan 	kemampuannya sehingga dapat menciptakan suatu 	usaha yang dipimpinnya sendiri secara baik. </a:t>
            </a:r>
          </a:p>
          <a:p>
            <a:pPr marL="1382713" lvl="3" indent="-514350" eaLnBrk="1" hangingPunct="1">
              <a:buFont typeface="Wingdings 2" pitchFamily="18" charset="2"/>
              <a:buNone/>
            </a:pPr>
            <a:r>
              <a:rPr lang="id-ID" sz="2200" smtClean="0"/>
              <a:t>	</a:t>
            </a:r>
            <a:r>
              <a:rPr lang="id-ID" sz="2200" smtClean="0">
                <a:sym typeface="Wingdings" pitchFamily="2" charset="2"/>
              </a:rPr>
              <a:t> 	sumber kepakaran bisa dari bakat atau pendidikan 	tertentu </a:t>
            </a:r>
            <a:r>
              <a:rPr lang="id-ID" sz="2200" smtClean="0"/>
              <a:t/>
            </a:r>
            <a:br>
              <a:rPr lang="id-ID" sz="2200" smtClean="0"/>
            </a:br>
            <a:endParaRPr lang="en-US" sz="2200" smtClean="0"/>
          </a:p>
          <a:p>
            <a:pPr marL="1171575" lvl="2" indent="-514350" eaLnBrk="1" hangingPunct="1">
              <a:buFont typeface="Gill Sans MT" pitchFamily="34" charset="0"/>
              <a:buAutoNum type="arabicPeriod"/>
            </a:pPr>
            <a:r>
              <a:rPr lang="en-US" sz="2200" smtClean="0"/>
              <a:t>Paksaan (Forced Power)</a:t>
            </a:r>
            <a:endParaRPr lang="id-ID" sz="2200" smtClean="0"/>
          </a:p>
          <a:p>
            <a:pPr marL="1171575" lvl="2" indent="-514350" eaLnBrk="1" hangingPunct="1">
              <a:buFont typeface="Wingdings 2" pitchFamily="18" charset="2"/>
              <a:buNone/>
            </a:pPr>
            <a:r>
              <a:rPr lang="id-ID" sz="2200" smtClean="0">
                <a:sym typeface="Wingdings" pitchFamily="2" charset="2"/>
              </a:rPr>
              <a:t>		</a:t>
            </a:r>
            <a:r>
              <a:rPr lang="id-ID" sz="2200" smtClean="0"/>
              <a:t>Melalui penunjukan ataupun kekuasaan seseorang  	artinya 	seseorang dapat menjadi pemimpin karena 	ditunjuk oleh orang lain yang lebih tinggi 	kedudukannya dalam instansi yang bersangkutan.</a:t>
            </a:r>
            <a:br>
              <a:rPr lang="id-ID" sz="2200" smtClean="0"/>
            </a:b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68313" y="260350"/>
            <a:ext cx="8466137" cy="6264275"/>
          </a:xfrm>
        </p:spPr>
        <p:txBody>
          <a:bodyPr/>
          <a:lstStyle/>
          <a:p>
            <a:pPr marL="1171575" lvl="2" indent="-514350" eaLnBrk="1" hangingPunct="1">
              <a:buFont typeface="Gill Sans MT" pitchFamily="34" charset="0"/>
              <a:buAutoNum type="arabicPeriod" startAt="3"/>
            </a:pPr>
            <a:r>
              <a:rPr lang="en-US" smtClean="0"/>
              <a:t>Balasan (Reward Power)</a:t>
            </a:r>
            <a:endParaRPr lang="id-ID" smtClean="0"/>
          </a:p>
          <a:p>
            <a:pPr marL="1382713" lvl="3" indent="-514350" eaLnBrk="1" hangingPunct="1">
              <a:buFont typeface="Wingdings 2" pitchFamily="18" charset="2"/>
              <a:buNone/>
            </a:pPr>
            <a:r>
              <a:rPr lang="id-ID" sz="2400" smtClean="0"/>
              <a:t>	</a:t>
            </a:r>
            <a:r>
              <a:rPr lang="id-ID" sz="2400" smtClean="0">
                <a:sym typeface="Wingdings" pitchFamily="2" charset="2"/>
              </a:rPr>
              <a:t> 	Menunjuk seseorang untuk menjadi pemimpin atas 	dasar kontribusi yang sudah diberikan </a:t>
            </a:r>
            <a:endParaRPr lang="en-US" sz="2400" smtClean="0"/>
          </a:p>
          <a:p>
            <a:pPr marL="1171575" lvl="2" indent="-514350" eaLnBrk="1" hangingPunct="1">
              <a:buFont typeface="Gill Sans MT" pitchFamily="34" charset="0"/>
              <a:buAutoNum type="arabicPeriod" startAt="3"/>
            </a:pPr>
            <a:r>
              <a:rPr lang="en-US" smtClean="0"/>
              <a:t>Legitimasi (Legitimate Power)</a:t>
            </a:r>
            <a:endParaRPr lang="id-ID" smtClean="0"/>
          </a:p>
          <a:p>
            <a:pPr marL="1382713" lvl="3" indent="-514350" eaLnBrk="1" hangingPunct="1">
              <a:buFont typeface="Wingdings 2" pitchFamily="18" charset="2"/>
              <a:buNone/>
            </a:pPr>
            <a:r>
              <a:rPr lang="id-ID" sz="2400" smtClean="0"/>
              <a:t>	</a:t>
            </a:r>
            <a:r>
              <a:rPr lang="id-ID" sz="2400" smtClean="0">
                <a:sym typeface="Wingdings" pitchFamily="2" charset="2"/>
              </a:rPr>
              <a:t>	</a:t>
            </a:r>
            <a:r>
              <a:rPr lang="id-ID" sz="2400" smtClean="0"/>
              <a:t>Melalui pemilihan orang banyak Biasanya hal ini 	terjadi di dalam organisasi-organisasi politik, serikat 	pekerja,  organisasi kesenian, olahraga, dan 	sebagainya. </a:t>
            </a:r>
          </a:p>
          <a:p>
            <a:pPr marL="1382713" lvl="3" indent="-514350" eaLnBrk="1" hangingPunct="1">
              <a:buFont typeface="Wingdings 2" pitchFamily="18" charset="2"/>
              <a:buNone/>
            </a:pPr>
            <a:r>
              <a:rPr lang="id-ID" sz="2400" smtClean="0"/>
              <a:t>	</a:t>
            </a:r>
            <a:r>
              <a:rPr lang="id-ID" sz="2400" smtClean="0">
                <a:sym typeface="Wingdings" pitchFamily="2" charset="2"/>
              </a:rPr>
              <a:t> 	</a:t>
            </a:r>
            <a:r>
              <a:rPr lang="id-ID" sz="2400" smtClean="0"/>
              <a:t>Lazimnya pemimpin yang dipilih orang banyak ini 	bertugas dalam jangka waktu yang terbatas: dua 	tahun, tiga tahun, dan seterusnya.</a:t>
            </a:r>
            <a:endParaRPr lang="en-US" sz="2400" smtClean="0"/>
          </a:p>
          <a:p>
            <a:pPr marL="1171575" lvl="2" indent="-514350" eaLnBrk="1" hangingPunct="1">
              <a:buFont typeface="Gill Sans MT" pitchFamily="34" charset="0"/>
              <a:buAutoNum type="arabicPeriod" startAt="3"/>
            </a:pPr>
            <a:r>
              <a:rPr lang="en-US" smtClean="0"/>
              <a:t>Referensi (Refference Power)</a:t>
            </a:r>
            <a:endParaRPr lang="id-ID" smtClean="0"/>
          </a:p>
          <a:p>
            <a:pPr marL="1171575" lvl="2" indent="-514350" eaLnBrk="1" hangingPunct="1">
              <a:buFont typeface="Wingdings 2" pitchFamily="18" charset="2"/>
              <a:buNone/>
            </a:pPr>
            <a:r>
              <a:rPr lang="id-ID" smtClean="0"/>
              <a:t>	</a:t>
            </a:r>
            <a:r>
              <a:rPr lang="id-ID" smtClean="0">
                <a:sym typeface="Wingdings" pitchFamily="2" charset="2"/>
              </a:rPr>
              <a:t> 	Melalui rekomendasi dari orang  yang memiliki 	kewenangan dan kekuasaan yang lebih tinggi</a:t>
            </a:r>
          </a:p>
          <a:p>
            <a:pPr marL="1171575" lvl="2" indent="-514350" eaLnBrk="1" hangingPunct="1">
              <a:buFont typeface="Wingdings 2" pitchFamily="18" charset="2"/>
              <a:buNone/>
            </a:pPr>
            <a:endParaRPr lang="id-ID" smtClean="0"/>
          </a:p>
          <a:p>
            <a:endParaRPr lang="id-ID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042988" y="1196975"/>
            <a:ext cx="7777162" cy="5327650"/>
          </a:xfrm>
        </p:spPr>
        <p:txBody>
          <a:bodyPr/>
          <a:lstStyle/>
          <a:p>
            <a:r>
              <a:rPr lang="en-US" sz="2400" b="1" smtClean="0">
                <a:solidFill>
                  <a:srgbClr val="FF0000"/>
                </a:solidFill>
              </a:rPr>
              <a:t>Kepemimpinan </a:t>
            </a:r>
            <a:r>
              <a:rPr lang="en-US" sz="2400" smtClean="0"/>
              <a:t>merupakan proses mengarahkan dan mempengaruhi aktivitas yang berkaitan dengan pekerjaan dari anggota kelompok/ organisasi.</a:t>
            </a:r>
            <a:endParaRPr lang="id-ID" sz="2400" smtClean="0"/>
          </a:p>
          <a:p>
            <a:pPr>
              <a:buFont typeface="Wingdings 2" pitchFamily="18" charset="2"/>
              <a:buNone/>
            </a:pPr>
            <a:r>
              <a:rPr lang="id-ID" sz="4000" i="1" smtClean="0"/>
              <a:t>atau</a:t>
            </a:r>
            <a:endParaRPr lang="en-US" sz="4000" i="1" smtClean="0"/>
          </a:p>
          <a:p>
            <a:r>
              <a:rPr lang="id-ID" sz="2400" b="1" smtClean="0">
                <a:solidFill>
                  <a:srgbClr val="FF0000"/>
                </a:solidFill>
              </a:rPr>
              <a:t>Kepemimpinan atau leadership</a:t>
            </a:r>
            <a:r>
              <a:rPr lang="id-ID" sz="2400" smtClean="0"/>
              <a:t> adalah kemampuan seseorang untuk mempengaruhi orang-orang lain agar bekerjasama sesuai dengan rencana demi tercapainya tujuan yang telah ditetapkan sebelumnya. </a:t>
            </a:r>
          </a:p>
          <a:p>
            <a:pPr>
              <a:buFont typeface="Wingdings 2" pitchFamily="18" charset="2"/>
              <a:buNone/>
            </a:pPr>
            <a:r>
              <a:rPr lang="id-ID" sz="2800" i="1" smtClean="0"/>
              <a:t>Kesimpulan</a:t>
            </a:r>
          </a:p>
          <a:p>
            <a:r>
              <a:rPr lang="id-ID" sz="2400" smtClean="0"/>
              <a:t>Dengan demikian kepemimpinan memegang peranan yang sangat penting dalam manajemen, bahkan dapat dinyatakan, kepemimpinan adalah inti dari managemen.</a:t>
            </a:r>
            <a:br>
              <a:rPr lang="id-ID" sz="2400" smtClean="0"/>
            </a:br>
            <a:endParaRPr lang="id-ID" sz="240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4144962" cy="635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b="1" dirty="0" smtClean="0"/>
              <a:t>Pengertian 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idx="1"/>
          </p:nvPr>
        </p:nvSpPr>
        <p:spPr>
          <a:xfrm>
            <a:off x="1116013" y="1125538"/>
            <a:ext cx="7818437" cy="51228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800" smtClean="0"/>
              <a:t>4 unsur penting dari definisi tersebut 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80000"/>
              <a:buFontTx/>
              <a:buChar char="-"/>
            </a:pPr>
            <a:r>
              <a:rPr lang="en-US" smtClean="0"/>
              <a:t>Kepemimpinan melibatkan </a:t>
            </a:r>
            <a:r>
              <a:rPr lang="en-US" smtClean="0">
                <a:solidFill>
                  <a:srgbClr val="FF0000"/>
                </a:solidFill>
              </a:rPr>
              <a:t>orang lain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80000"/>
              <a:buFontTx/>
              <a:buChar char="-"/>
            </a:pPr>
            <a:r>
              <a:rPr lang="en-US" smtClean="0"/>
              <a:t>Kepemimpinan melibatkan </a:t>
            </a:r>
            <a:r>
              <a:rPr lang="en-US" smtClean="0">
                <a:solidFill>
                  <a:srgbClr val="FF0000"/>
                </a:solidFill>
              </a:rPr>
              <a:t>distribusi kekuasaan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80000"/>
              <a:buFontTx/>
              <a:buChar char="-"/>
            </a:pPr>
            <a:r>
              <a:rPr lang="en-US" smtClean="0"/>
              <a:t>Kepemimpinan adalah </a:t>
            </a:r>
            <a:r>
              <a:rPr lang="en-US" smtClean="0">
                <a:solidFill>
                  <a:srgbClr val="FF0000"/>
                </a:solidFill>
              </a:rPr>
              <a:t>kemampuan menggunakan berbagai bentuk kekuasaan untuk mempengaruhi tingkah laku </a:t>
            </a:r>
            <a:r>
              <a:rPr lang="id-ID" smtClean="0">
                <a:solidFill>
                  <a:srgbClr val="FF0000"/>
                </a:solidFill>
              </a:rPr>
              <a:t>pen</a:t>
            </a:r>
            <a:r>
              <a:rPr lang="en-US" smtClean="0">
                <a:solidFill>
                  <a:srgbClr val="FF0000"/>
                </a:solidFill>
              </a:rPr>
              <a:t>gikut</a:t>
            </a:r>
            <a:r>
              <a:rPr lang="id-ID" smtClean="0">
                <a:solidFill>
                  <a:srgbClr val="FF0000"/>
                </a:solidFill>
              </a:rPr>
              <a:t> /bawahan /orang lain</a:t>
            </a:r>
            <a:endParaRPr lang="en-US" smtClean="0">
              <a:solidFill>
                <a:srgbClr val="FF0000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80000"/>
              <a:buFontTx/>
              <a:buChar char="-"/>
            </a:pPr>
            <a:r>
              <a:rPr lang="en-US" smtClean="0"/>
              <a:t>Kepemimpinan adalah </a:t>
            </a:r>
            <a:r>
              <a:rPr lang="en-US" smtClean="0">
                <a:solidFill>
                  <a:srgbClr val="FF0000"/>
                </a:solidFill>
              </a:rPr>
              <a:t>mengenai nilai </a:t>
            </a:r>
            <a:r>
              <a:rPr lang="id-ID" smtClean="0">
                <a:solidFill>
                  <a:srgbClr val="FF0000"/>
                </a:solidFill>
                <a:sym typeface="Wingdings" pitchFamily="2" charset="2"/>
              </a:rPr>
              <a:t> seberapa besar kemampuan dari seorang pemimpin itu bisa mempengaruhi /berpengaruh terhadap orang lain  </a:t>
            </a:r>
            <a:r>
              <a:rPr lang="en-US" smtClean="0">
                <a:solidFill>
                  <a:srgbClr val="FF0000"/>
                </a:solidFill>
              </a:rPr>
              <a:t>(penggabungan dari ketiga hal sebelumnya)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16013" y="260350"/>
            <a:ext cx="7499350" cy="720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Unsur – unsur kepemimpinan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7056437" cy="720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b="1" dirty="0" smtClean="0"/>
              <a:t>Jenis – Jenis Kepemimpinan</a:t>
            </a:r>
            <a:endParaRPr lang="id-ID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116013" y="1268413"/>
            <a:ext cx="7499350" cy="4800600"/>
          </a:xfrm>
        </p:spPr>
        <p:txBody>
          <a:bodyPr/>
          <a:lstStyle/>
          <a:p>
            <a:r>
              <a:rPr lang="id-ID" smtClean="0"/>
              <a:t>Pada dasarnya pemimpin dapat digolongkan berdasarkan berbagai jenis kegiatannya :</a:t>
            </a:r>
          </a:p>
          <a:p>
            <a:pPr>
              <a:buFont typeface="Wingdings 2" pitchFamily="18" charset="2"/>
              <a:buNone/>
            </a:pPr>
            <a:r>
              <a:rPr lang="id-ID" smtClean="0"/>
              <a:t>	1. Kepemimpinan di bidang rohaniah</a:t>
            </a:r>
            <a:br>
              <a:rPr lang="id-ID" smtClean="0"/>
            </a:br>
            <a:r>
              <a:rPr lang="id-ID" smtClean="0"/>
              <a:t>2. Kepemimpinan di bidang politik</a:t>
            </a:r>
            <a:br>
              <a:rPr lang="id-ID" smtClean="0"/>
            </a:br>
            <a:r>
              <a:rPr lang="id-ID" smtClean="0"/>
              <a:t>3. Kepemimpinan di bidang militer, dan</a:t>
            </a:r>
            <a:br>
              <a:rPr lang="id-ID" smtClean="0"/>
            </a:br>
            <a:r>
              <a:rPr lang="id-ID" smtClean="0"/>
              <a:t>4. Kepemimpinan di bidang managerial</a:t>
            </a:r>
            <a:br>
              <a:rPr lang="id-ID" smtClean="0"/>
            </a:br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4895850" cy="6334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Tipe Kepemimpinan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981075"/>
            <a:ext cx="8066087" cy="5616575"/>
          </a:xfrm>
        </p:spPr>
        <p:txBody>
          <a:bodyPr/>
          <a:lstStyle/>
          <a:p>
            <a:pPr>
              <a:defRPr/>
            </a:pPr>
            <a:r>
              <a:rPr lang="id-ID" sz="2200" dirty="0" smtClean="0">
                <a:solidFill>
                  <a:srgbClr val="FF0000"/>
                </a:solidFill>
              </a:rPr>
              <a:t>Berdasarkan sikap-sikap pemimpin dan dari cara mereka menjalankan kepemimpinan, dikenal adanya beberapa tipe kepemimpinan: </a:t>
            </a:r>
          </a:p>
          <a:p>
            <a:pPr marL="539750" indent="-457200">
              <a:buFont typeface="+mj-lt"/>
              <a:buAutoNum type="arabicPeriod"/>
              <a:defRPr/>
            </a:pPr>
            <a:r>
              <a:rPr lang="id-ID" sz="2200" dirty="0" smtClean="0"/>
              <a:t>Kepemimpinan Pribadi</a:t>
            </a:r>
            <a:br>
              <a:rPr lang="id-ID" sz="2200" dirty="0" smtClean="0"/>
            </a:br>
            <a:r>
              <a:rPr lang="id-ID" sz="2200" dirty="0" smtClean="0"/>
              <a:t>Tipe kepemimpinan </a:t>
            </a:r>
            <a:r>
              <a:rPr lang="id-ID" sz="2200" i="1" dirty="0" smtClean="0"/>
              <a:t>di mana pemimpin secara langsung mengadakan kontak dengan bawahan. </a:t>
            </a:r>
          </a:p>
          <a:p>
            <a:pPr marL="814388" lvl="1" indent="-457200">
              <a:defRPr/>
            </a:pPr>
            <a:r>
              <a:rPr lang="id-ID" sz="2200" dirty="0" smtClean="0"/>
              <a:t>Kelebihan  </a:t>
            </a:r>
            <a:r>
              <a:rPr lang="id-ID" sz="2200" dirty="0" smtClean="0">
                <a:sym typeface="Wingdings" pitchFamily="2" charset="2"/>
              </a:rPr>
              <a:t> </a:t>
            </a:r>
            <a:r>
              <a:rPr lang="id-ID" sz="2200" dirty="0" smtClean="0"/>
              <a:t>hasil kerja dan hal yang bersifat  Kecil  langsung diketahui oleh pimpinan tingkat dan biasanya pemimpin ini  menginginkan untuk mengetahui segala hal sampai detail. </a:t>
            </a:r>
          </a:p>
          <a:p>
            <a:pPr marL="814388" lvl="1" indent="-457200">
              <a:defRPr/>
            </a:pPr>
            <a:r>
              <a:rPr lang="id-ID" sz="2200" dirty="0" smtClean="0"/>
              <a:t>Kekurangan </a:t>
            </a:r>
            <a:r>
              <a:rPr lang="id-ID" sz="2200" dirty="0" smtClean="0">
                <a:sym typeface="Wingdings" pitchFamily="2" charset="2"/>
              </a:rPr>
              <a:t> </a:t>
            </a:r>
            <a:r>
              <a:rPr lang="id-ID" sz="2200" dirty="0" smtClean="0"/>
              <a:t>Dalam hal ini mudah timbul </a:t>
            </a:r>
            <a:r>
              <a:rPr lang="id-ID" sz="2200" dirty="0" smtClean="0">
                <a:solidFill>
                  <a:srgbClr val="FF0000"/>
                </a:solidFill>
              </a:rPr>
              <a:t>kepemimpinan yang sentralistis yang kurang memperhatikan hirarki atau pendelegasian wewenang dan tanggung jawab.</a:t>
            </a:r>
            <a:r>
              <a:rPr lang="id-ID" sz="2200" dirty="0" smtClean="0"/>
              <a:t> Akibatnya jika ada pekerjaan yang gagal, banyak pihak tidak mau ikut bertanggung jawab.</a:t>
            </a:r>
            <a:br>
              <a:rPr lang="id-ID" sz="2200" dirty="0" smtClean="0"/>
            </a:br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042988" y="333375"/>
            <a:ext cx="7891462" cy="6119813"/>
          </a:xfrm>
        </p:spPr>
        <p:txBody>
          <a:bodyPr/>
          <a:lstStyle/>
          <a:p>
            <a:pPr marL="596900" indent="-514350">
              <a:buFont typeface="Gill Sans MT" pitchFamily="34" charset="0"/>
              <a:buAutoNum type="arabicPeriod" startAt="2"/>
            </a:pPr>
            <a:r>
              <a:rPr lang="id-ID" sz="3000" smtClean="0"/>
              <a:t>Kepemimpinan Non-Pribadi</a:t>
            </a:r>
            <a:br>
              <a:rPr lang="id-ID" sz="3000" smtClean="0"/>
            </a:br>
            <a:r>
              <a:rPr lang="id-ID" sz="3000" smtClean="0"/>
              <a:t>Tipe kepemimpinan di mana pimpinan tidak mengadakan kontak langsung dengan bawahan, melainkan melalui saluran jenjang hirarki yang sudah ada. </a:t>
            </a:r>
          </a:p>
          <a:p>
            <a:pPr marL="871538" lvl="1" indent="-514350"/>
            <a:r>
              <a:rPr lang="id-ID" sz="3000" smtClean="0"/>
              <a:t>Kelebihan </a:t>
            </a:r>
            <a:r>
              <a:rPr lang="id-ID" sz="3000" smtClean="0">
                <a:sym typeface="Wingdings" pitchFamily="2" charset="2"/>
              </a:rPr>
              <a:t> </a:t>
            </a:r>
            <a:r>
              <a:rPr lang="id-ID" sz="3000" smtClean="0"/>
              <a:t>Dengan demikian masing-masing bagian lebih merasa bertanggung jawab. </a:t>
            </a:r>
          </a:p>
          <a:p>
            <a:pPr marL="871538" lvl="1" indent="-514350"/>
            <a:r>
              <a:rPr lang="id-ID" sz="3000" smtClean="0"/>
              <a:t>Kekurangan </a:t>
            </a:r>
            <a:r>
              <a:rPr lang="id-ID" sz="3000" smtClean="0">
                <a:sym typeface="Wingdings" pitchFamily="2" charset="2"/>
              </a:rPr>
              <a:t> </a:t>
            </a:r>
            <a:r>
              <a:rPr lang="id-ID" sz="3000" smtClean="0"/>
              <a:t>kemungkinan </a:t>
            </a:r>
            <a:r>
              <a:rPr lang="id-ID" sz="3000" smtClean="0">
                <a:solidFill>
                  <a:srgbClr val="FF0000"/>
                </a:solidFill>
              </a:rPr>
              <a:t>pekerjaan dan keputusan berjalan lambat, </a:t>
            </a:r>
            <a:r>
              <a:rPr lang="id-ID" sz="3000" smtClean="0"/>
              <a:t>karena segala sesuatu harus diputuskan melalui tingkatan-tingkatan hirarki yang panjang.</a:t>
            </a:r>
            <a:br>
              <a:rPr lang="id-ID" sz="3000" smtClean="0"/>
            </a:br>
            <a:endParaRPr lang="id-ID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573</TotalTime>
  <Words>636</Words>
  <Application>Microsoft Office PowerPoint</Application>
  <PresentationFormat>On-screen Show (4:3)</PresentationFormat>
  <Paragraphs>108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Pokok Bahasan   K E P E M I M P I N A N </vt:lpstr>
      <vt:lpstr>Kepemimpinan </vt:lpstr>
      <vt:lpstr>Sumber – sumber kekuasaan yang diperoleh/didapatkan oleh seoran pemimpin</vt:lpstr>
      <vt:lpstr>Slide 4</vt:lpstr>
      <vt:lpstr>Pengertian </vt:lpstr>
      <vt:lpstr>Unsur – unsur kepemimpinan</vt:lpstr>
      <vt:lpstr>Jenis – Jenis Kepemimpinan</vt:lpstr>
      <vt:lpstr>Tipe Kepemimpinan</vt:lpstr>
      <vt:lpstr>Slide 9</vt:lpstr>
      <vt:lpstr>Slide 10</vt:lpstr>
      <vt:lpstr>Slide 11</vt:lpstr>
      <vt:lpstr>Slide 12</vt:lpstr>
      <vt:lpstr>Aspek – aspek Kepemimpinan </vt:lpstr>
      <vt:lpstr>Slide 14</vt:lpstr>
      <vt:lpstr>Slide 15</vt:lpstr>
      <vt:lpstr>Syarat yang harus dipenuhi oleh    seorang pemimpin yang baik :</vt:lpstr>
      <vt:lpstr>Slide 17</vt:lpstr>
      <vt:lpstr>Slide 18</vt:lpstr>
      <vt:lpstr>Teori Kepemimpinan</vt:lpstr>
      <vt:lpstr>Slide 20</vt:lpstr>
      <vt:lpstr>Slide 21</vt:lpstr>
      <vt:lpstr>Slide 22</vt:lpstr>
      <vt:lpstr>Slide 23</vt:lpstr>
      <vt:lpstr>Slide 24</vt:lpstr>
      <vt:lpstr>Slide 25</vt:lpstr>
      <vt:lpstr>Hubungan dengan teori kepemimpinan melalui pendekatan psikoanalisa adalah 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Pokok Bahasan   K E P E M I M P I N A N</dc:title>
  <dc:creator>user</dc:creator>
  <cp:lastModifiedBy>user</cp:lastModifiedBy>
  <cp:revision>65</cp:revision>
  <dcterms:created xsi:type="dcterms:W3CDTF">2010-12-16T04:17:49Z</dcterms:created>
  <dcterms:modified xsi:type="dcterms:W3CDTF">2015-09-17T09:26:09Z</dcterms:modified>
</cp:coreProperties>
</file>