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291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5" r:id="rId26"/>
    <p:sldId id="316" r:id="rId27"/>
    <p:sldId id="317" r:id="rId28"/>
    <p:sldId id="318" r:id="rId29"/>
    <p:sldId id="319" r:id="rId30"/>
    <p:sldId id="320" r:id="rId31"/>
    <p:sldId id="321" r:id="rId32"/>
    <p:sldId id="322" r:id="rId33"/>
    <p:sldId id="323" r:id="rId34"/>
    <p:sldId id="324" r:id="rId35"/>
    <p:sldId id="325" r:id="rId36"/>
    <p:sldId id="326" r:id="rId37"/>
    <p:sldId id="327" r:id="rId38"/>
    <p:sldId id="328" r:id="rId39"/>
    <p:sldId id="329" r:id="rId40"/>
    <p:sldId id="330" r:id="rId41"/>
    <p:sldId id="331" r:id="rId42"/>
    <p:sldId id="332" r:id="rId43"/>
    <p:sldId id="333" r:id="rId44"/>
    <p:sldId id="334" r:id="rId45"/>
    <p:sldId id="335" r:id="rId46"/>
    <p:sldId id="336" r:id="rId47"/>
    <p:sldId id="337" r:id="rId48"/>
    <p:sldId id="338" r:id="rId49"/>
    <p:sldId id="339" r:id="rId50"/>
    <p:sldId id="340" r:id="rId51"/>
    <p:sldId id="341" r:id="rId52"/>
    <p:sldId id="342" r:id="rId53"/>
    <p:sldId id="343" r:id="rId54"/>
    <p:sldId id="344" r:id="rId55"/>
    <p:sldId id="345" r:id="rId56"/>
    <p:sldId id="346" r:id="rId57"/>
    <p:sldId id="347" r:id="rId58"/>
    <p:sldId id="348" r:id="rId59"/>
    <p:sldId id="349" r:id="rId60"/>
    <p:sldId id="350" r:id="rId6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25198"/>
    <a:srgbClr val="000099"/>
    <a:srgbClr val="1C1C1C"/>
    <a:srgbClr val="3366FF"/>
    <a:srgbClr val="000058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60EC20-E824-4A0A-A343-3A4D3C062AE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7AA2A-34FD-4EC8-BA38-3F7A684C2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06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262A7C-B758-42FE-970C-245192F2E46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19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043F37-C751-4A67-B7E8-543E86A040CD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25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9D970F-3397-4AC0-83EC-4043BEB52E2B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26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879452-79DC-452C-8BF0-62663F07A7D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280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CF2F86-AEFE-45AD-B161-1DEC2E143AEA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DE64B5-1E54-442F-B965-094AC8D6D075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AE8F42-2745-4601-A970-3368595688C1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CB42E3-0521-4A51-AD3F-9589D8433914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974AB5-FA26-4915-942D-7283D8FCCE77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6F9845-F47F-4E90-AF35-07F9BB58117B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9D8549-D66E-47A8-9847-01DC4A319A6B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4F8B23-4479-4B3F-A6DD-37597A07989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C8EF55-DC8A-49A9-A1FF-F3BDB3C07185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15F067-171B-4800-95C8-12B3C1B73498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45B89F-34A7-419F-BE78-B416E5B36BDB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F32643-0887-49EE-92CF-80176DDCEED6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DBCFA7-B3CF-4318-A3E1-6975B367FA1E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B797F6-DA19-4F50-9A35-D427ED28512D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812F0C-9E20-4A67-8085-088F89EFB858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ACF29B-623E-4551-82C3-6B13C9568A35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Koreksi buat Team penyusun hal 94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8CF89C-49B4-4DAB-A20A-9DD5F130A876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273AC4-BC81-4E99-97CF-88BFBEDC943D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E5E9AC-9ED9-473F-9B13-2DECB606CA8F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8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E304C2-D7E4-43F0-A6AC-7811C6C3E320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0344AD-8E76-4672-B317-B5ADDECC4B05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81755C-86DB-404E-87E3-E064F17CD764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9F4DD9-52BE-442D-8CF5-04DE3672CCD9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A28B7B-275B-4A76-992B-675FEB60B8E6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583AE3-8FFA-434C-95B4-C9016ED58682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6C0F36-1A91-4FBD-A523-313D5EEE87EE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BEDF4D-8278-44E9-A007-DDA2DC23FC6B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5B148B-2A71-41E0-BA37-C1F2C9C12BA5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321557-2B84-4DCD-8700-3DD24D61069B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73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5E9AB6-0D98-4D03-AB76-3777F427EB0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208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79A775-38EF-4E69-996C-FAF8557AB38D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A0852A-E9F6-4684-9A45-3A32FC87070E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830F29-3944-42C3-9B6A-78E3C3A1DC89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7ED845-F13B-4432-9D8F-EB929ED77702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0A7D82-9CCD-41E4-8CA8-057B40E5B50B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992A48-2470-4820-94CB-0C541DE7FD59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86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BF7630-196D-4C44-A73B-1030DF790565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SOP1 – 15C</a:t>
            </a: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B0F074-A16C-439B-81C1-9BF304F29DCA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90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SOP1-7A</a:t>
            </a: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C17F74-9E53-4660-8902-768DF3E53D99}" type="slidenum">
              <a:rPr lang="en-US" altLang="en-US"/>
              <a:pPr/>
              <a:t>48</a:t>
            </a:fld>
            <a:endParaRPr lang="en-US" altLang="en-US"/>
          </a:p>
        </p:txBody>
      </p:sp>
      <p:sp>
        <p:nvSpPr>
          <p:cNvPr id="92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E32E1C-22B6-4DEB-900A-5916BEB8EFEA}" type="slidenum">
              <a:rPr lang="en-US" altLang="en-US"/>
              <a:pPr/>
              <a:t>49</a:t>
            </a:fld>
            <a:endParaRPr lang="en-US" altLang="en-US"/>
          </a:p>
        </p:txBody>
      </p:sp>
      <p:sp>
        <p:nvSpPr>
          <p:cNvPr id="942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963A58-4263-421E-9FCC-3507E461CA2C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218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7229D3-C514-4053-9C4A-A24FBC2BD35E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96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CEA58A-7D29-4F48-8711-00D56386F283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98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0928B1-F80F-4B27-8001-44A553C19B10}" type="slidenum">
              <a:rPr lang="en-US" altLang="en-US"/>
              <a:pPr/>
              <a:t>52</a:t>
            </a:fld>
            <a:endParaRPr lang="en-US" altLang="en-US"/>
          </a:p>
        </p:txBody>
      </p:sp>
      <p:sp>
        <p:nvSpPr>
          <p:cNvPr id="100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6FA439-22ED-4738-AE2D-8AAC3F968B49}" type="slidenum">
              <a:rPr lang="en-US" altLang="en-US"/>
              <a:pPr/>
              <a:t>53</a:t>
            </a:fld>
            <a:endParaRPr lang="en-US" altLang="en-US"/>
          </a:p>
        </p:txBody>
      </p:sp>
      <p:sp>
        <p:nvSpPr>
          <p:cNvPr id="102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8252E4-1E71-4487-9824-10216FD5919B}" type="slidenum">
              <a:rPr lang="en-US" altLang="en-US"/>
              <a:pPr/>
              <a:t>54</a:t>
            </a:fld>
            <a:endParaRPr lang="en-US" altLang="en-US"/>
          </a:p>
        </p:txBody>
      </p:sp>
      <p:sp>
        <p:nvSpPr>
          <p:cNvPr id="104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92558C-BAB9-4DDF-B1AF-F2EAFA558F3E}" type="slidenum">
              <a:rPr lang="en-US" altLang="en-US"/>
              <a:pPr/>
              <a:t>55</a:t>
            </a:fld>
            <a:endParaRPr lang="en-US" altLang="en-US"/>
          </a:p>
        </p:txBody>
      </p:sp>
      <p:sp>
        <p:nvSpPr>
          <p:cNvPr id="106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1C305A-335A-42E9-9313-1A70889CAC34}" type="slidenum">
              <a:rPr lang="en-US" altLang="en-US"/>
              <a:pPr/>
              <a:t>56</a:t>
            </a:fld>
            <a:endParaRPr lang="en-US" altLang="en-US"/>
          </a:p>
        </p:txBody>
      </p:sp>
      <p:sp>
        <p:nvSpPr>
          <p:cNvPr id="1085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4326E6-E4C4-467F-AE25-097570EA5ACD}" type="slidenum">
              <a:rPr lang="en-US" altLang="en-US"/>
              <a:pPr/>
              <a:t>57</a:t>
            </a:fld>
            <a:endParaRPr lang="en-US" altLang="en-US"/>
          </a:p>
        </p:txBody>
      </p:sp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9B856B-0479-4BBA-A3C3-17F1BE8B16BD}" type="slidenum">
              <a:rPr lang="en-US" altLang="en-US"/>
              <a:pPr/>
              <a:t>58</a:t>
            </a:fld>
            <a:endParaRPr lang="en-US" altLang="en-US"/>
          </a:p>
        </p:txBody>
      </p:sp>
      <p:sp>
        <p:nvSpPr>
          <p:cNvPr id="112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7591D0-E69D-4A0B-ACB5-848A3D8BE87E}" type="slidenum">
              <a:rPr lang="en-US" altLang="en-US"/>
              <a:pPr/>
              <a:t>59</a:t>
            </a:fld>
            <a:endParaRPr lang="en-US" altLang="en-US"/>
          </a:p>
        </p:txBody>
      </p:sp>
      <p:sp>
        <p:nvSpPr>
          <p:cNvPr id="114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345BE8-840B-4A4E-99A4-14042038954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228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C1B872-2EAE-40D7-9C77-D51BA2878DE8}" type="slidenum">
              <a:rPr lang="en-US" altLang="en-US"/>
              <a:pPr/>
              <a:t>60</a:t>
            </a:fld>
            <a:endParaRPr lang="en-US" altLang="en-US"/>
          </a:p>
        </p:txBody>
      </p:sp>
      <p:sp>
        <p:nvSpPr>
          <p:cNvPr id="1167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74BE31-BF7F-4F3F-9CAE-3FF25450E81A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239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0BAF7D-05DF-4FC6-A34D-EB05CB99F3A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S1 s/d S5 diganti dengan persamaan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A12B47-6EE8-4C93-A9AC-B59D26344F8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249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F60F3-B3C2-4061-9879-835A231D320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194114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0FADA-4A7F-4DF1-A622-0755C292B79A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121538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F7EBB-C7ED-4FA1-882D-6A2D42993C44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151068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FE5B2EE-B30A-4DE8-814F-7F5078EE95E5}" type="datetime4">
              <a:rPr lang="en-US" altLang="en-US"/>
              <a:pPr/>
              <a:t>September 16, 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EE 2113 - TEKNIK 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4A8A09F-6843-4AD2-906D-D950B43B95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1408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862E366-8E16-41D4-8DEE-9A8851D5FDB2}" type="datetime4">
              <a:rPr lang="en-US" altLang="en-US"/>
              <a:pPr/>
              <a:t>September 16, 2014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EE 2113 - TEKNIK DIGITAL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DD8AA22-0D66-4031-80F8-97887E758E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3201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E76AB-DE3E-4ED5-83A8-A81B446E36FD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79750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EB027-3E5F-4AE9-99AB-E850911DB75B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565888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E2051-63F3-4A5D-A4ED-EF6F1AB8B2BE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032760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B8B40-D70D-4CB2-9AAF-956155AD09F7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32241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A9BA9-A574-45A4-A1E6-D536B51953BC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114533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B4F59D-A3DF-4459-8A7F-4709FE9CD9B2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72109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E95BE-557E-46D5-B2C7-17176583986E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47616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32221-D977-43E6-8E66-8BA9E018FFA4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55995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CADEC4C-0DD0-4731-A42D-4062D3C74238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  <p:sldLayoutId id="2147483663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4FAA-FFA5-493A-9D3C-978AAD4168A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268413"/>
            <a:ext cx="8496300" cy="4681537"/>
          </a:xfrm>
        </p:spPr>
        <p:txBody>
          <a:bodyPr/>
          <a:lstStyle/>
          <a:p>
            <a:r>
              <a:rPr lang="en-US" altLang="en-US" sz="6600"/>
              <a:t>PETA KARNOUGH</a:t>
            </a:r>
            <a:br>
              <a:rPr lang="en-US" altLang="en-US" sz="6600"/>
            </a:br>
            <a:r>
              <a:rPr lang="en-US" altLang="en-US" sz="6600"/>
              <a:t>(K-Map)</a:t>
            </a:r>
            <a:br>
              <a:rPr lang="en-US" altLang="en-US" sz="6600"/>
            </a:br>
            <a:r>
              <a:rPr lang="en-US" altLang="en-US" sz="6600"/>
              <a:t/>
            </a:r>
            <a:br>
              <a:rPr lang="en-US" altLang="en-US" sz="6600"/>
            </a:br>
            <a:endParaRPr lang="en-US" altLang="en-US" sz="280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15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62CC-FF2E-4677-8C1C-97B21580EE67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2938"/>
            <a:ext cx="8229600" cy="620712"/>
          </a:xfrm>
        </p:spPr>
        <p:txBody>
          <a:bodyPr/>
          <a:lstStyle/>
          <a:p>
            <a:pPr algn="l"/>
            <a:r>
              <a:rPr lang="en-US" altLang="en-US" sz="4000"/>
              <a:t>Apakah K-Map itu?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97075"/>
            <a:ext cx="8686800" cy="4251325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	</a:t>
            </a:r>
            <a:r>
              <a:rPr lang="en-US" altLang="en-US" sz="3600">
                <a:solidFill>
                  <a:schemeClr val="folHlink"/>
                </a:solidFill>
              </a:rPr>
              <a:t>K-Map adalah suatu Peta </a:t>
            </a:r>
          </a:p>
          <a:p>
            <a:pPr algn="ctr">
              <a:buFontTx/>
              <a:buNone/>
            </a:pPr>
            <a:r>
              <a:rPr lang="en-US" altLang="en-US" sz="3600">
                <a:solidFill>
                  <a:schemeClr val="folHlink"/>
                </a:solidFill>
              </a:rPr>
              <a:t>	(dilengkapi dengan absis dan ordinat)</a:t>
            </a:r>
            <a:r>
              <a:rPr lang="en-US" altLang="en-US" sz="3600"/>
              <a:t> </a:t>
            </a:r>
          </a:p>
          <a:p>
            <a:pPr algn="ctr">
              <a:buFontTx/>
              <a:buNone/>
            </a:pPr>
            <a:r>
              <a:rPr lang="en-US" altLang="en-US" sz="3600"/>
              <a:t>	yang sebetulnya merupakan perubahan bentuk (modifikasi tampilan) dari</a:t>
            </a:r>
          </a:p>
          <a:p>
            <a:pPr algn="ctr">
              <a:buFontTx/>
              <a:buNone/>
            </a:pPr>
            <a:r>
              <a:rPr lang="en-US" altLang="en-US" sz="3600"/>
              <a:t>	</a:t>
            </a:r>
            <a:r>
              <a:rPr lang="en-US" altLang="en-US" sz="3600">
                <a:solidFill>
                  <a:schemeClr val="folHlink"/>
                </a:solidFill>
              </a:rPr>
              <a:t>Tabel Kebenaran </a:t>
            </a:r>
          </a:p>
          <a:p>
            <a:pPr algn="ctr">
              <a:buFontTx/>
              <a:buNone/>
            </a:pPr>
            <a:r>
              <a:rPr lang="en-US" altLang="en-US" sz="3600">
                <a:solidFill>
                  <a:schemeClr val="folHlink"/>
                </a:solidFill>
              </a:rPr>
              <a:t>	(yang terdiri dari baris dan kolom)</a:t>
            </a:r>
          </a:p>
        </p:txBody>
      </p:sp>
    </p:spTree>
    <p:extLst>
      <p:ext uri="{BB962C8B-B14F-4D97-AF65-F5344CB8AC3E}">
        <p14:creationId xmlns:p14="http://schemas.microsoft.com/office/powerpoint/2010/main" val="146580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C823-9F74-437C-B6F6-499DB575B910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77850"/>
            <a:ext cx="8229600" cy="719138"/>
          </a:xfrm>
        </p:spPr>
        <p:txBody>
          <a:bodyPr/>
          <a:lstStyle/>
          <a:p>
            <a:pPr algn="l"/>
            <a:r>
              <a:rPr lang="en-US" altLang="en-US" sz="3600"/>
              <a:t>Ulas balik </a:t>
            </a:r>
            <a:r>
              <a:rPr lang="en-US" altLang="en-US" sz="3600">
                <a:solidFill>
                  <a:schemeClr val="folHlink"/>
                </a:solidFill>
              </a:rPr>
              <a:t>Tabel Kebenaran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01813"/>
            <a:ext cx="8642350" cy="4751387"/>
          </a:xfrm>
        </p:spPr>
        <p:txBody>
          <a:bodyPr/>
          <a:lstStyle/>
          <a:p>
            <a:pPr marL="609600" indent="-609600"/>
            <a:r>
              <a:rPr lang="en-US" altLang="en-US"/>
              <a:t>Tabel terdiri dari </a:t>
            </a:r>
            <a:r>
              <a:rPr lang="en-US" altLang="en-US">
                <a:solidFill>
                  <a:schemeClr val="folHlink"/>
                </a:solidFill>
              </a:rPr>
              <a:t>m + n kolom</a:t>
            </a:r>
            <a:r>
              <a:rPr lang="en-US" altLang="en-US"/>
              <a:t> dan </a:t>
            </a:r>
            <a:r>
              <a:rPr lang="en-US" altLang="en-US">
                <a:solidFill>
                  <a:schemeClr val="folHlink"/>
                </a:solidFill>
              </a:rPr>
              <a:t>2</a:t>
            </a:r>
            <a:r>
              <a:rPr lang="en-US" altLang="en-US" sz="1800">
                <a:solidFill>
                  <a:schemeClr val="folHlink"/>
                </a:solidFill>
              </a:rPr>
              <a:t> </a:t>
            </a:r>
            <a:r>
              <a:rPr lang="en-US" altLang="en-US" sz="4000" baseline="30000">
                <a:solidFill>
                  <a:schemeClr val="folHlink"/>
                </a:solidFill>
              </a:rPr>
              <a:t>m</a:t>
            </a:r>
            <a:r>
              <a:rPr lang="en-US" altLang="en-US">
                <a:solidFill>
                  <a:schemeClr val="folHlink"/>
                </a:solidFill>
              </a:rPr>
              <a:t> baris</a:t>
            </a:r>
            <a:r>
              <a:rPr lang="en-US" altLang="en-US"/>
              <a:t>, di mana :</a:t>
            </a:r>
          </a:p>
          <a:p>
            <a:pPr marL="1371600" lvl="2" indent="-457200"/>
            <a:r>
              <a:rPr lang="en-US" altLang="en-US" sz="2800">
                <a:solidFill>
                  <a:schemeClr val="folHlink"/>
                </a:solidFill>
              </a:rPr>
              <a:t>m</a:t>
            </a:r>
            <a:r>
              <a:rPr lang="en-US" altLang="en-US" sz="2800"/>
              <a:t> = jumlah Masukan, dan </a:t>
            </a:r>
          </a:p>
          <a:p>
            <a:pPr marL="1371600" lvl="2" indent="-457200"/>
            <a:r>
              <a:rPr lang="en-US" altLang="en-US" sz="2800">
                <a:solidFill>
                  <a:schemeClr val="folHlink"/>
                </a:solidFill>
              </a:rPr>
              <a:t>n</a:t>
            </a:r>
            <a:r>
              <a:rPr lang="en-US" altLang="en-US" sz="2800"/>
              <a:t>  = jumlah Keluaran (umumnya 1 kolom)</a:t>
            </a:r>
          </a:p>
          <a:p>
            <a:pPr marL="609600" indent="-609600"/>
            <a:r>
              <a:rPr lang="en-US" altLang="en-US">
                <a:solidFill>
                  <a:schemeClr val="folHlink"/>
                </a:solidFill>
              </a:rPr>
              <a:t>Tiap baris</a:t>
            </a:r>
            <a:r>
              <a:rPr lang="en-US" altLang="en-US"/>
              <a:t> diisi dengan : </a:t>
            </a:r>
          </a:p>
          <a:p>
            <a:pPr marL="1371600" lvl="2" indent="-457200"/>
            <a:r>
              <a:rPr lang="en-US" altLang="en-US" sz="2800">
                <a:solidFill>
                  <a:schemeClr val="folHlink"/>
                </a:solidFill>
              </a:rPr>
              <a:t>Semua kombinasi Masukan</a:t>
            </a:r>
            <a:r>
              <a:rPr lang="en-US" altLang="en-US" sz="2800"/>
              <a:t> (di  bawah kolom masukan), dan </a:t>
            </a:r>
            <a:endParaRPr lang="en-US" altLang="en-US" sz="2800">
              <a:sym typeface="Symbol" pitchFamily="18" charset="2"/>
            </a:endParaRPr>
          </a:p>
          <a:p>
            <a:pPr marL="1371600" lvl="2" indent="-457200"/>
            <a:r>
              <a:rPr lang="en-US" altLang="en-US" sz="2800">
                <a:solidFill>
                  <a:schemeClr val="folHlink"/>
                </a:solidFill>
              </a:rPr>
              <a:t>Level Keluaran</a:t>
            </a:r>
            <a:r>
              <a:rPr lang="en-US" altLang="en-US" sz="2800"/>
              <a:t>, (di bawah kolom Keluaran) </a:t>
            </a:r>
          </a:p>
        </p:txBody>
      </p:sp>
    </p:spTree>
    <p:extLst>
      <p:ext uri="{BB962C8B-B14F-4D97-AF65-F5344CB8AC3E}">
        <p14:creationId xmlns:p14="http://schemas.microsoft.com/office/powerpoint/2010/main" val="402404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64DE3-1635-4B7A-B4E3-D125CC754D39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36588"/>
            <a:ext cx="8229600" cy="500062"/>
          </a:xfrm>
        </p:spPr>
        <p:txBody>
          <a:bodyPr/>
          <a:lstStyle/>
          <a:p>
            <a:pPr algn="l"/>
            <a:r>
              <a:rPr lang="en-US" altLang="en-US" sz="2400" i="1">
                <a:solidFill>
                  <a:schemeClr val="hlink"/>
                </a:solidFill>
              </a:rPr>
              <a:t>Ulas balik Tabel Kebenaran (lanjutan)</a:t>
            </a:r>
          </a:p>
        </p:txBody>
      </p:sp>
      <p:graphicFrame>
        <p:nvGraphicFramePr>
          <p:cNvPr id="18435" name="Group 3"/>
          <p:cNvGraphicFramePr>
            <a:graphicFrameLocks noGrp="1"/>
          </p:cNvGraphicFramePr>
          <p:nvPr>
            <p:ph idx="1"/>
          </p:nvPr>
        </p:nvGraphicFramePr>
        <p:xfrm>
          <a:off x="4284663" y="1703388"/>
          <a:ext cx="4562475" cy="4389438"/>
        </p:xfrm>
        <a:graphic>
          <a:graphicData uri="http://schemas.openxmlformats.org/drawingml/2006/table">
            <a:tbl>
              <a:tblPr/>
              <a:tblGrid>
                <a:gridCol w="576262"/>
                <a:gridCol w="792163"/>
                <a:gridCol w="719137"/>
                <a:gridCol w="720725"/>
                <a:gridCol w="1511300"/>
                <a:gridCol w="112713"/>
                <a:gridCol w="104775"/>
                <a:gridCol w="25400"/>
              </a:tblGrid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Masukan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Keluaran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F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L="0" marR="0" marT="0" marB="0" anchor="ctr" anchorCtr="1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marL="0" marR="0" marT="0" marB="0" anchor="ctr" anchorCtr="1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marL="0" marR="0" marT="0" marB="0" anchor="ctr" anchorCtr="1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marL="0" marR="0" marT="0" marB="0" anchor="ctr" anchorCtr="1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marL="0" marR="0" marT="0" marB="0" anchor="ctr" anchorCtr="1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574" name="Text Box 142"/>
          <p:cNvSpPr txBox="1">
            <a:spLocks noChangeArrowheads="1"/>
          </p:cNvSpPr>
          <p:nvPr/>
        </p:nvSpPr>
        <p:spPr bwMode="auto">
          <a:xfrm>
            <a:off x="539750" y="2062163"/>
            <a:ext cx="3527425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i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 = A C + B C + A B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400" i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=  A </a:t>
            </a:r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</a:t>
            </a:r>
            <a:r>
              <a:rPr lang="en-US" altLang="en-US" sz="2400" i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C + A </a:t>
            </a:r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</a:t>
            </a:r>
            <a:r>
              <a:rPr lang="en-US" altLang="en-US" sz="2400" i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C</a:t>
            </a:r>
          </a:p>
          <a:p>
            <a:pPr lvl="1" eaLnBrk="0" hangingPunct="0">
              <a:spcBef>
                <a:spcPct val="50000"/>
              </a:spcBef>
            </a:pPr>
            <a:r>
              <a:rPr lang="en-US" altLang="en-US" sz="2400" i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+ </a:t>
            </a:r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</a:t>
            </a:r>
            <a:r>
              <a:rPr lang="en-US" altLang="en-US" sz="2400" i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B C + </a:t>
            </a:r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</a:t>
            </a:r>
            <a:r>
              <a:rPr lang="en-US" altLang="en-US" sz="2400" i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B C</a:t>
            </a:r>
          </a:p>
          <a:p>
            <a:pPr lvl="1" eaLnBrk="0" hangingPunct="0">
              <a:spcBef>
                <a:spcPct val="50000"/>
              </a:spcBef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</a:t>
            </a:r>
            <a:r>
              <a:rPr lang="en-US" altLang="en-US" sz="2400" i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+ A B </a:t>
            </a:r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</a:t>
            </a:r>
            <a:r>
              <a:rPr lang="en-US" altLang="en-US" sz="2400" i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+ A B </a:t>
            </a:r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400" i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400" i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=  A B C + A B C</a:t>
            </a:r>
          </a:p>
          <a:p>
            <a:pPr lvl="1" eaLnBrk="0" hangingPunct="0">
              <a:spcBef>
                <a:spcPct val="50000"/>
              </a:spcBef>
            </a:pPr>
            <a:r>
              <a:rPr lang="en-US" altLang="en-US" sz="2400" i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+ A B C + A B C</a:t>
            </a:r>
          </a:p>
        </p:txBody>
      </p:sp>
      <p:grpSp>
        <p:nvGrpSpPr>
          <p:cNvPr id="18575" name="Group 143"/>
          <p:cNvGrpSpPr>
            <a:grpSpLocks/>
          </p:cNvGrpSpPr>
          <p:nvPr/>
        </p:nvGrpSpPr>
        <p:grpSpPr bwMode="auto">
          <a:xfrm>
            <a:off x="1258888" y="2062163"/>
            <a:ext cx="2305050" cy="3311525"/>
            <a:chOff x="793" y="845"/>
            <a:chExt cx="1452" cy="2086"/>
          </a:xfrm>
        </p:grpSpPr>
        <p:grpSp>
          <p:nvGrpSpPr>
            <p:cNvPr id="18576" name="Group 144"/>
            <p:cNvGrpSpPr>
              <a:grpSpLocks/>
            </p:cNvGrpSpPr>
            <p:nvPr/>
          </p:nvGrpSpPr>
          <p:grpSpPr bwMode="auto">
            <a:xfrm>
              <a:off x="975" y="845"/>
              <a:ext cx="1270" cy="1043"/>
              <a:chOff x="975" y="845"/>
              <a:chExt cx="1270" cy="1043"/>
            </a:xfrm>
          </p:grpSpPr>
          <p:sp>
            <p:nvSpPr>
              <p:cNvPr id="18577" name="Line 145"/>
              <p:cNvSpPr>
                <a:spLocks noChangeShapeType="1"/>
              </p:cNvSpPr>
              <p:nvPr/>
            </p:nvSpPr>
            <p:spPr bwMode="auto">
              <a:xfrm>
                <a:off x="1216" y="1207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8" name="Line 146"/>
              <p:cNvSpPr>
                <a:spLocks noChangeShapeType="1"/>
              </p:cNvSpPr>
              <p:nvPr/>
            </p:nvSpPr>
            <p:spPr bwMode="auto">
              <a:xfrm>
                <a:off x="975" y="845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9" name="Line 147"/>
              <p:cNvSpPr>
                <a:spLocks noChangeShapeType="1"/>
              </p:cNvSpPr>
              <p:nvPr/>
            </p:nvSpPr>
            <p:spPr bwMode="auto">
              <a:xfrm>
                <a:off x="2057" y="845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0" name="Line 148"/>
              <p:cNvSpPr>
                <a:spLocks noChangeShapeType="1"/>
              </p:cNvSpPr>
              <p:nvPr/>
            </p:nvSpPr>
            <p:spPr bwMode="auto">
              <a:xfrm>
                <a:off x="1205" y="1888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1" name="Line 149"/>
              <p:cNvSpPr>
                <a:spLocks noChangeShapeType="1"/>
              </p:cNvSpPr>
              <p:nvPr/>
            </p:nvSpPr>
            <p:spPr bwMode="auto">
              <a:xfrm>
                <a:off x="1321" y="845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2" name="Line 150"/>
              <p:cNvSpPr>
                <a:spLocks noChangeShapeType="1"/>
              </p:cNvSpPr>
              <p:nvPr/>
            </p:nvSpPr>
            <p:spPr bwMode="auto">
              <a:xfrm>
                <a:off x="1527" y="845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3" name="Line 151"/>
              <p:cNvSpPr>
                <a:spLocks noChangeShapeType="1"/>
              </p:cNvSpPr>
              <p:nvPr/>
            </p:nvSpPr>
            <p:spPr bwMode="auto">
              <a:xfrm>
                <a:off x="1927" y="1207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4" name="Line 152"/>
              <p:cNvSpPr>
                <a:spLocks noChangeShapeType="1"/>
              </p:cNvSpPr>
              <p:nvPr/>
            </p:nvSpPr>
            <p:spPr bwMode="auto">
              <a:xfrm>
                <a:off x="1020" y="1207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5" name="Line 153"/>
              <p:cNvSpPr>
                <a:spLocks noChangeShapeType="1"/>
              </p:cNvSpPr>
              <p:nvPr/>
            </p:nvSpPr>
            <p:spPr bwMode="auto">
              <a:xfrm>
                <a:off x="1942" y="1888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6" name="Line 154"/>
              <p:cNvSpPr>
                <a:spLocks noChangeShapeType="1"/>
              </p:cNvSpPr>
              <p:nvPr/>
            </p:nvSpPr>
            <p:spPr bwMode="auto">
              <a:xfrm>
                <a:off x="1401" y="1888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587" name="Group 155"/>
              <p:cNvGrpSpPr>
                <a:grpSpLocks/>
              </p:cNvGrpSpPr>
              <p:nvPr/>
            </p:nvGrpSpPr>
            <p:grpSpPr bwMode="auto">
              <a:xfrm>
                <a:off x="1006" y="1563"/>
                <a:ext cx="520" cy="0"/>
                <a:chOff x="1006" y="1563"/>
                <a:chExt cx="520" cy="0"/>
              </a:xfrm>
            </p:grpSpPr>
            <p:sp>
              <p:nvSpPr>
                <p:cNvPr id="18588" name="Line 156"/>
                <p:cNvSpPr>
                  <a:spLocks noChangeShapeType="1"/>
                </p:cNvSpPr>
                <p:nvPr/>
              </p:nvSpPr>
              <p:spPr bwMode="auto">
                <a:xfrm>
                  <a:off x="1006" y="1563"/>
                  <a:ext cx="13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89" name="Line 157"/>
                <p:cNvSpPr>
                  <a:spLocks noChangeShapeType="1"/>
                </p:cNvSpPr>
                <p:nvPr/>
              </p:nvSpPr>
              <p:spPr bwMode="auto">
                <a:xfrm>
                  <a:off x="1390" y="1563"/>
                  <a:ext cx="136" cy="0"/>
                </a:xfrm>
                <a:prstGeom prst="line">
                  <a:avLst/>
                </a:pr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90" name="Line 158"/>
                <p:cNvSpPr>
                  <a:spLocks noChangeShapeType="1"/>
                </p:cNvSpPr>
                <p:nvPr/>
              </p:nvSpPr>
              <p:spPr bwMode="auto">
                <a:xfrm>
                  <a:off x="1194" y="1563"/>
                  <a:ext cx="136" cy="0"/>
                </a:xfrm>
                <a:prstGeom prst="line">
                  <a:avLst/>
                </a:pr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591" name="Line 159"/>
              <p:cNvSpPr>
                <a:spLocks noChangeShapeType="1"/>
              </p:cNvSpPr>
              <p:nvPr/>
            </p:nvSpPr>
            <p:spPr bwMode="auto">
              <a:xfrm>
                <a:off x="2109" y="1563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92" name="Line 160"/>
              <p:cNvSpPr>
                <a:spLocks noChangeShapeType="1"/>
              </p:cNvSpPr>
              <p:nvPr/>
            </p:nvSpPr>
            <p:spPr bwMode="auto">
              <a:xfrm>
                <a:off x="1913" y="1563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593" name="Group 161"/>
            <p:cNvGrpSpPr>
              <a:grpSpLocks/>
            </p:cNvGrpSpPr>
            <p:nvPr/>
          </p:nvGrpSpPr>
          <p:grpSpPr bwMode="auto">
            <a:xfrm>
              <a:off x="793" y="2593"/>
              <a:ext cx="1340" cy="338"/>
              <a:chOff x="839" y="2251"/>
              <a:chExt cx="1340" cy="338"/>
            </a:xfrm>
          </p:grpSpPr>
          <p:grpSp>
            <p:nvGrpSpPr>
              <p:cNvPr id="18594" name="Group 162"/>
              <p:cNvGrpSpPr>
                <a:grpSpLocks/>
              </p:cNvGrpSpPr>
              <p:nvPr/>
            </p:nvGrpSpPr>
            <p:grpSpPr bwMode="auto">
              <a:xfrm>
                <a:off x="839" y="2251"/>
                <a:ext cx="520" cy="0"/>
                <a:chOff x="1006" y="1563"/>
                <a:chExt cx="520" cy="0"/>
              </a:xfrm>
            </p:grpSpPr>
            <p:sp>
              <p:nvSpPr>
                <p:cNvPr id="18595" name="Line 163"/>
                <p:cNvSpPr>
                  <a:spLocks noChangeShapeType="1"/>
                </p:cNvSpPr>
                <p:nvPr/>
              </p:nvSpPr>
              <p:spPr bwMode="auto">
                <a:xfrm>
                  <a:off x="1006" y="1563"/>
                  <a:ext cx="136" cy="0"/>
                </a:xfrm>
                <a:prstGeom prst="line">
                  <a:avLst/>
                </a:pr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96" name="Line 164"/>
                <p:cNvSpPr>
                  <a:spLocks noChangeShapeType="1"/>
                </p:cNvSpPr>
                <p:nvPr/>
              </p:nvSpPr>
              <p:spPr bwMode="auto">
                <a:xfrm>
                  <a:off x="1390" y="1563"/>
                  <a:ext cx="136" cy="0"/>
                </a:xfrm>
                <a:prstGeom prst="line">
                  <a:avLst/>
                </a:pr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97" name="Line 165"/>
                <p:cNvSpPr>
                  <a:spLocks noChangeShapeType="1"/>
                </p:cNvSpPr>
                <p:nvPr/>
              </p:nvSpPr>
              <p:spPr bwMode="auto">
                <a:xfrm>
                  <a:off x="1194" y="1563"/>
                  <a:ext cx="136" cy="0"/>
                </a:xfrm>
                <a:prstGeom prst="line">
                  <a:avLst/>
                </a:pr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598" name="Line 166"/>
              <p:cNvSpPr>
                <a:spLocks noChangeShapeType="1"/>
              </p:cNvSpPr>
              <p:nvPr/>
            </p:nvSpPr>
            <p:spPr bwMode="auto">
              <a:xfrm>
                <a:off x="1949" y="2251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99" name="Line 167"/>
              <p:cNvSpPr>
                <a:spLocks noChangeShapeType="1"/>
              </p:cNvSpPr>
              <p:nvPr/>
            </p:nvSpPr>
            <p:spPr bwMode="auto">
              <a:xfrm>
                <a:off x="1753" y="2251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00" name="Line 168"/>
              <p:cNvSpPr>
                <a:spLocks noChangeShapeType="1"/>
              </p:cNvSpPr>
              <p:nvPr/>
            </p:nvSpPr>
            <p:spPr bwMode="auto">
              <a:xfrm>
                <a:off x="1146" y="2589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01" name="Line 169"/>
              <p:cNvSpPr>
                <a:spLocks noChangeShapeType="1"/>
              </p:cNvSpPr>
              <p:nvPr/>
            </p:nvSpPr>
            <p:spPr bwMode="auto">
              <a:xfrm>
                <a:off x="2043" y="2582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8602" name="Group 170"/>
          <p:cNvGrpSpPr>
            <a:grpSpLocks/>
          </p:cNvGrpSpPr>
          <p:nvPr/>
        </p:nvGrpSpPr>
        <p:grpSpPr bwMode="auto">
          <a:xfrm>
            <a:off x="2843213" y="3143250"/>
            <a:ext cx="720725" cy="431800"/>
            <a:chOff x="1791" y="1752"/>
            <a:chExt cx="454" cy="272"/>
          </a:xfrm>
        </p:grpSpPr>
        <p:sp>
          <p:nvSpPr>
            <p:cNvPr id="18603" name="Line 171"/>
            <p:cNvSpPr>
              <a:spLocks noChangeShapeType="1"/>
            </p:cNvSpPr>
            <p:nvPr/>
          </p:nvSpPr>
          <p:spPr bwMode="auto">
            <a:xfrm>
              <a:off x="1791" y="1752"/>
              <a:ext cx="454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04" name="Line 172"/>
            <p:cNvSpPr>
              <a:spLocks noChangeShapeType="1"/>
            </p:cNvSpPr>
            <p:nvPr/>
          </p:nvSpPr>
          <p:spPr bwMode="auto">
            <a:xfrm flipH="1">
              <a:off x="1791" y="1752"/>
              <a:ext cx="454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605" name="Group 173"/>
          <p:cNvGrpSpPr>
            <a:grpSpLocks/>
          </p:cNvGrpSpPr>
          <p:nvPr/>
        </p:nvGrpSpPr>
        <p:grpSpPr bwMode="auto">
          <a:xfrm>
            <a:off x="1719263" y="3663950"/>
            <a:ext cx="720725" cy="431800"/>
            <a:chOff x="1791" y="1752"/>
            <a:chExt cx="454" cy="272"/>
          </a:xfrm>
        </p:grpSpPr>
        <p:sp>
          <p:nvSpPr>
            <p:cNvPr id="18606" name="Line 174"/>
            <p:cNvSpPr>
              <a:spLocks noChangeShapeType="1"/>
            </p:cNvSpPr>
            <p:nvPr/>
          </p:nvSpPr>
          <p:spPr bwMode="auto">
            <a:xfrm>
              <a:off x="1791" y="1752"/>
              <a:ext cx="454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07" name="Line 175"/>
            <p:cNvSpPr>
              <a:spLocks noChangeShapeType="1"/>
            </p:cNvSpPr>
            <p:nvPr/>
          </p:nvSpPr>
          <p:spPr bwMode="auto">
            <a:xfrm flipH="1">
              <a:off x="1791" y="1752"/>
              <a:ext cx="454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3003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7D17B-A272-4BAA-897E-CC2615C9F986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500188"/>
            <a:ext cx="7704137" cy="4824412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2800"/>
              <a:t>Terdiri dari kumpulan sel yang jumlahnya 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2800"/>
              <a:t>	= jumlah kemungkinan kombinasi Masukan 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2800"/>
              <a:t>	( = 2</a:t>
            </a:r>
            <a:r>
              <a:rPr lang="en-US" altLang="en-US" sz="3600" baseline="30000"/>
              <a:t>m</a:t>
            </a:r>
            <a:r>
              <a:rPr lang="en-US" altLang="en-US" sz="2800"/>
              <a:t> ).</a:t>
            </a:r>
          </a:p>
          <a:p>
            <a:pPr>
              <a:lnSpc>
                <a:spcPct val="110000"/>
              </a:lnSpc>
            </a:pPr>
            <a:r>
              <a:rPr lang="en-US" altLang="en-US" sz="2800"/>
              <a:t>Untuk 3 buah Masukan (A, B, dan C), akan didapat 2</a:t>
            </a:r>
            <a:r>
              <a:rPr lang="en-US" altLang="en-US" sz="3600" baseline="30000"/>
              <a:t>3</a:t>
            </a:r>
            <a:r>
              <a:rPr lang="en-US" altLang="en-US" sz="2800"/>
              <a:t> kombinasi Masukan = 8 sel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	(= 2 x 4 atau 4 x 2). </a:t>
            </a:r>
          </a:p>
          <a:p>
            <a:pPr>
              <a:buFontTx/>
              <a:buNone/>
            </a:pPr>
            <a:r>
              <a:rPr lang="en-US" altLang="en-US" sz="2800"/>
              <a:t>	Sel-sel disusun dalam tabel yang terdiri dari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	4 baris x 2 kolom atau 2 baris x 4 kolom.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635000"/>
            <a:ext cx="8229600" cy="600075"/>
          </a:xfrm>
        </p:spPr>
        <p:txBody>
          <a:bodyPr/>
          <a:lstStyle/>
          <a:p>
            <a:pPr algn="l"/>
            <a:r>
              <a:rPr lang="en-US" altLang="en-US" sz="3600"/>
              <a:t>Pendahuluan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374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8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D094-8F92-4FB6-966A-66866728D5D0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54050"/>
            <a:ext cx="8229600" cy="379413"/>
          </a:xfrm>
        </p:spPr>
        <p:txBody>
          <a:bodyPr/>
          <a:lstStyle/>
          <a:p>
            <a:pPr algn="l"/>
            <a:r>
              <a:rPr lang="en-US" altLang="en-US" sz="2400" i="1">
                <a:solidFill>
                  <a:schemeClr val="hlink"/>
                </a:solidFill>
              </a:rPr>
              <a:t>Pendahuluan (lanjutan)</a:t>
            </a:r>
          </a:p>
        </p:txBody>
      </p:sp>
      <p:graphicFrame>
        <p:nvGraphicFramePr>
          <p:cNvPr id="21507" name="Group 3"/>
          <p:cNvGraphicFramePr>
            <a:graphicFrameLocks noGrp="1"/>
          </p:cNvGraphicFramePr>
          <p:nvPr>
            <p:ph sz="half" idx="1"/>
          </p:nvPr>
        </p:nvGraphicFramePr>
        <p:xfrm>
          <a:off x="2843213" y="2079625"/>
          <a:ext cx="1235075" cy="2095500"/>
        </p:xfrm>
        <a:graphic>
          <a:graphicData uri="http://schemas.openxmlformats.org/drawingml/2006/table">
            <a:tbl>
              <a:tblPr/>
              <a:tblGrid>
                <a:gridCol w="617537"/>
                <a:gridCol w="617538"/>
              </a:tblGrid>
              <a:tr h="523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524" name="Group 20"/>
          <p:cNvGraphicFramePr>
            <a:graphicFrameLocks noGrp="1"/>
          </p:cNvGraphicFramePr>
          <p:nvPr>
            <p:ph sz="quarter" idx="2"/>
          </p:nvPr>
        </p:nvGraphicFramePr>
        <p:xfrm>
          <a:off x="4932363" y="2079625"/>
          <a:ext cx="2084387" cy="1036320"/>
        </p:xfrm>
        <a:graphic>
          <a:graphicData uri="http://schemas.openxmlformats.org/drawingml/2006/table">
            <a:tbl>
              <a:tblPr/>
              <a:tblGrid>
                <a:gridCol w="520700"/>
                <a:gridCol w="522287"/>
                <a:gridCol w="520700"/>
                <a:gridCol w="520700"/>
              </a:tblGrid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0" y="379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542" name="Group 38"/>
          <p:cNvGraphicFramePr>
            <a:graphicFrameLocks noGrp="1"/>
          </p:cNvGraphicFramePr>
          <p:nvPr>
            <p:ph sz="quarter" idx="3"/>
          </p:nvPr>
        </p:nvGraphicFramePr>
        <p:xfrm>
          <a:off x="5003800" y="4046538"/>
          <a:ext cx="2011363" cy="2278064"/>
        </p:xfrm>
        <a:graphic>
          <a:graphicData uri="http://schemas.openxmlformats.org/drawingml/2006/table">
            <a:tbl>
              <a:tblPr/>
              <a:tblGrid>
                <a:gridCol w="503238"/>
                <a:gridCol w="503237"/>
                <a:gridCol w="501650"/>
                <a:gridCol w="503238"/>
              </a:tblGrid>
              <a:tr h="569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69" name="Rectangle 65"/>
          <p:cNvSpPr>
            <a:spLocks noChangeArrowheads="1"/>
          </p:cNvSpPr>
          <p:nvPr/>
        </p:nvSpPr>
        <p:spPr bwMode="auto">
          <a:xfrm>
            <a:off x="5003800" y="1576388"/>
            <a:ext cx="192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2 baris x 4 kolom</a:t>
            </a:r>
          </a:p>
        </p:txBody>
      </p:sp>
      <p:sp>
        <p:nvSpPr>
          <p:cNvPr id="21570" name="Rectangle 66"/>
          <p:cNvSpPr>
            <a:spLocks noChangeArrowheads="1"/>
          </p:cNvSpPr>
          <p:nvPr/>
        </p:nvSpPr>
        <p:spPr bwMode="auto">
          <a:xfrm>
            <a:off x="2484438" y="1576388"/>
            <a:ext cx="192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4 baris x 2 kolom</a:t>
            </a:r>
          </a:p>
        </p:txBody>
      </p:sp>
      <p:sp>
        <p:nvSpPr>
          <p:cNvPr id="21571" name="Rectangle 67"/>
          <p:cNvSpPr>
            <a:spLocks noChangeArrowheads="1"/>
          </p:cNvSpPr>
          <p:nvPr/>
        </p:nvSpPr>
        <p:spPr bwMode="auto">
          <a:xfrm>
            <a:off x="2124075" y="4887913"/>
            <a:ext cx="2663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4 baris x 4 kolom</a:t>
            </a:r>
          </a:p>
          <a:p>
            <a:pPr eaLnBrk="0" hangingPunct="0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(untuk 4 buah Masukan)</a:t>
            </a:r>
          </a:p>
        </p:txBody>
      </p:sp>
    </p:spTree>
    <p:extLst>
      <p:ext uri="{BB962C8B-B14F-4D97-AF65-F5344CB8AC3E}">
        <p14:creationId xmlns:p14="http://schemas.microsoft.com/office/powerpoint/2010/main" val="19578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C3B6-0878-48E9-927F-3BF120FD5058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1550" y="1662113"/>
            <a:ext cx="7561263" cy="3671887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2800"/>
              <a:t>Kombinasi Nilai Masukan yang ditunjukkan oleh sel tersebut dapat dibaca pada angka-angka yang tercantum pada sisi kiri dan sisi atas dari peta Karnough. </a:t>
            </a:r>
          </a:p>
          <a:p>
            <a:pPr>
              <a:lnSpc>
                <a:spcPct val="110000"/>
              </a:lnSpc>
            </a:pPr>
            <a:endParaRPr lang="en-US" altLang="en-US" sz="2800"/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2800"/>
              <a:t>		</a:t>
            </a:r>
            <a:r>
              <a:rPr lang="en-US" altLang="en-US" sz="4000"/>
              <a:t>“0”  &gt;  X ;   “1”  &gt;  X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581025"/>
            <a:ext cx="8229600" cy="600075"/>
          </a:xfrm>
        </p:spPr>
        <p:txBody>
          <a:bodyPr/>
          <a:lstStyle/>
          <a:p>
            <a:pPr algn="l"/>
            <a:r>
              <a:rPr lang="en-US" altLang="en-US" sz="2400" i="1">
                <a:solidFill>
                  <a:schemeClr val="hlink"/>
                </a:solidFill>
              </a:rPr>
              <a:t>Pendahuluan (lanjutan)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320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V="1">
            <a:off x="3429000" y="4348163"/>
            <a:ext cx="3603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3F549-0868-428F-8C38-3C94ACE0911E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7848600" cy="4319587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2800"/>
              <a:t>Nilai-nilai tersebut disusun sedemikian supaya untuk :</a:t>
            </a:r>
          </a:p>
          <a:p>
            <a:pPr>
              <a:lnSpc>
                <a:spcPct val="110000"/>
              </a:lnSpc>
              <a:spcBef>
                <a:spcPct val="5000"/>
              </a:spcBef>
              <a:buFontTx/>
              <a:buNone/>
            </a:pPr>
            <a:r>
              <a:rPr lang="en-US" altLang="en-US" sz="2800">
                <a:solidFill>
                  <a:schemeClr val="folHlink"/>
                </a:solidFill>
              </a:rPr>
              <a:t>	pasangan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chemeClr val="folHlink"/>
                </a:solidFill>
              </a:rPr>
              <a:t>sel (atau sel-sel) yang bersebelahan</a:t>
            </a:r>
            <a:r>
              <a:rPr lang="en-US" altLang="en-US" sz="2800"/>
              <a:t> (horisontal maupun vertikal) </a:t>
            </a:r>
          </a:p>
          <a:p>
            <a:pPr>
              <a:lnSpc>
                <a:spcPct val="110000"/>
              </a:lnSpc>
              <a:spcBef>
                <a:spcPct val="5000"/>
              </a:spcBef>
              <a:buFontTx/>
              <a:buNone/>
            </a:pPr>
            <a:r>
              <a:rPr lang="en-US" altLang="en-US" sz="2800"/>
              <a:t>	</a:t>
            </a:r>
            <a:r>
              <a:rPr lang="en-US" altLang="en-US" sz="2800">
                <a:solidFill>
                  <a:schemeClr val="folHlink"/>
                </a:solidFill>
              </a:rPr>
              <a:t>berbeda nilai hanya pada 1 Masukan</a:t>
            </a:r>
            <a:r>
              <a:rPr lang="en-US" altLang="en-US" sz="2800"/>
              <a:t> saja. </a:t>
            </a:r>
          </a:p>
          <a:p>
            <a:pPr>
              <a:lnSpc>
                <a:spcPct val="110000"/>
              </a:lnSpc>
            </a:pPr>
            <a:endParaRPr lang="en-US" altLang="en-US" sz="1200"/>
          </a:p>
          <a:p>
            <a:pPr>
              <a:lnSpc>
                <a:spcPct val="110000"/>
              </a:lnSpc>
            </a:pPr>
            <a:r>
              <a:rPr lang="en-US" altLang="en-US" sz="2800"/>
              <a:t>Perhatikan urutan nilai Masukan : 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1000"/>
              <a:t>	</a:t>
            </a:r>
          </a:p>
          <a:p>
            <a:pPr algn="ctr">
              <a:lnSpc>
                <a:spcPct val="110000"/>
              </a:lnSpc>
              <a:buFontTx/>
              <a:buNone/>
            </a:pPr>
            <a:r>
              <a:rPr lang="en-US" altLang="en-US" sz="3600">
                <a:solidFill>
                  <a:schemeClr val="folHlink"/>
                </a:solidFill>
              </a:rPr>
              <a:t>00</a:t>
            </a:r>
            <a:r>
              <a:rPr lang="en-US" altLang="en-US" sz="3600"/>
              <a:t>, </a:t>
            </a:r>
            <a:r>
              <a:rPr lang="en-US" altLang="en-US" sz="3600">
                <a:solidFill>
                  <a:schemeClr val="folHlink"/>
                </a:solidFill>
              </a:rPr>
              <a:t>01</a:t>
            </a:r>
            <a:r>
              <a:rPr lang="en-US" altLang="en-US" sz="3600"/>
              <a:t>, </a:t>
            </a:r>
            <a:r>
              <a:rPr lang="en-US" altLang="en-US" sz="3600">
                <a:solidFill>
                  <a:schemeClr val="folHlink"/>
                </a:solidFill>
              </a:rPr>
              <a:t>11</a:t>
            </a:r>
            <a:r>
              <a:rPr lang="en-US" altLang="en-US" sz="3600"/>
              <a:t>, </a:t>
            </a:r>
            <a:r>
              <a:rPr lang="en-US" altLang="en-US" sz="3600">
                <a:solidFill>
                  <a:schemeClr val="folHlink"/>
                </a:solidFill>
              </a:rPr>
              <a:t>10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619125"/>
            <a:ext cx="8229600" cy="600075"/>
          </a:xfrm>
        </p:spPr>
        <p:txBody>
          <a:bodyPr/>
          <a:lstStyle/>
          <a:p>
            <a:pPr algn="l"/>
            <a:r>
              <a:rPr lang="en-US" altLang="en-US" sz="2400" i="1">
                <a:solidFill>
                  <a:schemeClr val="hlink"/>
                </a:solidFill>
              </a:rPr>
              <a:t>Pendahuluan (lanjutan)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358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7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8C2A-BA4E-46FD-BD20-60AA0017CE8D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31825"/>
            <a:ext cx="8229600" cy="379413"/>
          </a:xfrm>
        </p:spPr>
        <p:txBody>
          <a:bodyPr/>
          <a:lstStyle/>
          <a:p>
            <a:pPr algn="l"/>
            <a:r>
              <a:rPr lang="en-US" altLang="en-US" sz="2400" i="1">
                <a:solidFill>
                  <a:schemeClr val="hlink"/>
                </a:solidFill>
              </a:rPr>
              <a:t>Pendahuluan (lanjutan)</a:t>
            </a:r>
          </a:p>
        </p:txBody>
      </p:sp>
      <p:graphicFrame>
        <p:nvGraphicFramePr>
          <p:cNvPr id="27651" name="Group 3"/>
          <p:cNvGraphicFramePr>
            <a:graphicFrameLocks noGrp="1"/>
          </p:cNvGraphicFramePr>
          <p:nvPr>
            <p:ph sz="half" idx="1"/>
          </p:nvPr>
        </p:nvGraphicFramePr>
        <p:xfrm>
          <a:off x="2266950" y="1985963"/>
          <a:ext cx="1235075" cy="2095500"/>
        </p:xfrm>
        <a:graphic>
          <a:graphicData uri="http://schemas.openxmlformats.org/drawingml/2006/table">
            <a:tbl>
              <a:tblPr/>
              <a:tblGrid>
                <a:gridCol w="617538"/>
                <a:gridCol w="617537"/>
              </a:tblGrid>
              <a:tr h="523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7668" name="Group 20"/>
          <p:cNvGraphicFramePr>
            <a:graphicFrameLocks noGrp="1"/>
          </p:cNvGraphicFramePr>
          <p:nvPr>
            <p:ph sz="quarter" idx="2"/>
          </p:nvPr>
        </p:nvGraphicFramePr>
        <p:xfrm>
          <a:off x="5151438" y="1958975"/>
          <a:ext cx="2084387" cy="1036320"/>
        </p:xfrm>
        <a:graphic>
          <a:graphicData uri="http://schemas.openxmlformats.org/drawingml/2006/table">
            <a:tbl>
              <a:tblPr/>
              <a:tblGrid>
                <a:gridCol w="520700"/>
                <a:gridCol w="522287"/>
                <a:gridCol w="520700"/>
                <a:gridCol w="520700"/>
              </a:tblGrid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85" name="Rectangle 37"/>
          <p:cNvSpPr>
            <a:spLocks noChangeArrowheads="1"/>
          </p:cNvSpPr>
          <p:nvPr/>
        </p:nvSpPr>
        <p:spPr bwMode="auto">
          <a:xfrm>
            <a:off x="0" y="3571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7686" name="Group 38"/>
          <p:cNvGraphicFramePr>
            <a:graphicFrameLocks noGrp="1"/>
          </p:cNvGraphicFramePr>
          <p:nvPr>
            <p:ph sz="quarter" idx="3"/>
          </p:nvPr>
        </p:nvGraphicFramePr>
        <p:xfrm>
          <a:off x="4930775" y="4124325"/>
          <a:ext cx="2011363" cy="2276476"/>
        </p:xfrm>
        <a:graphic>
          <a:graphicData uri="http://schemas.openxmlformats.org/drawingml/2006/table">
            <a:tbl>
              <a:tblPr/>
              <a:tblGrid>
                <a:gridCol w="503238"/>
                <a:gridCol w="503237"/>
                <a:gridCol w="501650"/>
                <a:gridCol w="503238"/>
              </a:tblGrid>
              <a:tr h="569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13" name="Rectangle 65"/>
          <p:cNvSpPr>
            <a:spLocks noChangeArrowheads="1"/>
          </p:cNvSpPr>
          <p:nvPr/>
        </p:nvSpPr>
        <p:spPr bwMode="auto">
          <a:xfrm>
            <a:off x="1619250" y="4794250"/>
            <a:ext cx="2663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4 baris x 4 kolom</a:t>
            </a:r>
          </a:p>
          <a:p>
            <a:pPr eaLnBrk="0" hangingPunct="0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(untuk 4 buah Masukan)</a:t>
            </a:r>
          </a:p>
        </p:txBody>
      </p:sp>
      <p:grpSp>
        <p:nvGrpSpPr>
          <p:cNvPr id="27714" name="Group 66"/>
          <p:cNvGrpSpPr>
            <a:grpSpLocks/>
          </p:cNvGrpSpPr>
          <p:nvPr/>
        </p:nvGrpSpPr>
        <p:grpSpPr bwMode="auto">
          <a:xfrm>
            <a:off x="2400300" y="1627188"/>
            <a:ext cx="974725" cy="274637"/>
            <a:chOff x="1882" y="845"/>
            <a:chExt cx="614" cy="173"/>
          </a:xfrm>
        </p:grpSpPr>
        <p:sp>
          <p:nvSpPr>
            <p:cNvPr id="27715" name="Rectangle 67"/>
            <p:cNvSpPr>
              <a:spLocks noChangeArrowheads="1"/>
            </p:cNvSpPr>
            <p:nvPr/>
          </p:nvSpPr>
          <p:spPr bwMode="auto">
            <a:xfrm>
              <a:off x="1882" y="845"/>
              <a:ext cx="22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0</a:t>
              </a:r>
            </a:p>
          </p:txBody>
        </p:sp>
        <p:sp>
          <p:nvSpPr>
            <p:cNvPr id="27716" name="Rectangle 68"/>
            <p:cNvSpPr>
              <a:spLocks noChangeArrowheads="1"/>
            </p:cNvSpPr>
            <p:nvPr/>
          </p:nvSpPr>
          <p:spPr bwMode="auto">
            <a:xfrm>
              <a:off x="2270" y="845"/>
              <a:ext cx="22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27717" name="Rectangle 69"/>
          <p:cNvSpPr>
            <a:spLocks noChangeArrowheads="1"/>
          </p:cNvSpPr>
          <p:nvPr/>
        </p:nvSpPr>
        <p:spPr bwMode="auto">
          <a:xfrm>
            <a:off x="5224463" y="1600200"/>
            <a:ext cx="3587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altLang="en-US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00</a:t>
            </a:r>
          </a:p>
        </p:txBody>
      </p:sp>
      <p:sp>
        <p:nvSpPr>
          <p:cNvPr id="27718" name="Rectangle 70"/>
          <p:cNvSpPr>
            <a:spLocks noChangeArrowheads="1"/>
          </p:cNvSpPr>
          <p:nvPr/>
        </p:nvSpPr>
        <p:spPr bwMode="auto">
          <a:xfrm>
            <a:off x="5738813" y="1600200"/>
            <a:ext cx="3587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altLang="en-US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01</a:t>
            </a:r>
          </a:p>
        </p:txBody>
      </p:sp>
      <p:sp>
        <p:nvSpPr>
          <p:cNvPr id="27719" name="Rectangle 71"/>
          <p:cNvSpPr>
            <a:spLocks noChangeArrowheads="1"/>
          </p:cNvSpPr>
          <p:nvPr/>
        </p:nvSpPr>
        <p:spPr bwMode="auto">
          <a:xfrm>
            <a:off x="6264275" y="1600200"/>
            <a:ext cx="3587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altLang="en-US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11</a:t>
            </a:r>
          </a:p>
        </p:txBody>
      </p:sp>
      <p:sp>
        <p:nvSpPr>
          <p:cNvPr id="27720" name="Rectangle 72"/>
          <p:cNvSpPr>
            <a:spLocks noChangeArrowheads="1"/>
          </p:cNvSpPr>
          <p:nvPr/>
        </p:nvSpPr>
        <p:spPr bwMode="auto">
          <a:xfrm>
            <a:off x="6784975" y="1600200"/>
            <a:ext cx="3587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altLang="en-US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10</a:t>
            </a:r>
          </a:p>
        </p:txBody>
      </p:sp>
      <p:grpSp>
        <p:nvGrpSpPr>
          <p:cNvPr id="27721" name="Group 73"/>
          <p:cNvGrpSpPr>
            <a:grpSpLocks/>
          </p:cNvGrpSpPr>
          <p:nvPr/>
        </p:nvGrpSpPr>
        <p:grpSpPr bwMode="auto">
          <a:xfrm>
            <a:off x="4975225" y="3733800"/>
            <a:ext cx="1919288" cy="274638"/>
            <a:chOff x="3289" y="981"/>
            <a:chExt cx="1209" cy="173"/>
          </a:xfrm>
        </p:grpSpPr>
        <p:sp>
          <p:nvSpPr>
            <p:cNvPr id="27722" name="Rectangle 74"/>
            <p:cNvSpPr>
              <a:spLocks noChangeArrowheads="1"/>
            </p:cNvSpPr>
            <p:nvPr/>
          </p:nvSpPr>
          <p:spPr bwMode="auto">
            <a:xfrm>
              <a:off x="3289" y="981"/>
              <a:ext cx="22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00</a:t>
              </a:r>
            </a:p>
          </p:txBody>
        </p:sp>
        <p:sp>
          <p:nvSpPr>
            <p:cNvPr id="27723" name="Rectangle 75"/>
            <p:cNvSpPr>
              <a:spLocks noChangeArrowheads="1"/>
            </p:cNvSpPr>
            <p:nvPr/>
          </p:nvSpPr>
          <p:spPr bwMode="auto">
            <a:xfrm>
              <a:off x="3613" y="981"/>
              <a:ext cx="22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01</a:t>
              </a:r>
            </a:p>
          </p:txBody>
        </p:sp>
        <p:sp>
          <p:nvSpPr>
            <p:cNvPr id="27724" name="Rectangle 76"/>
            <p:cNvSpPr>
              <a:spLocks noChangeArrowheads="1"/>
            </p:cNvSpPr>
            <p:nvPr/>
          </p:nvSpPr>
          <p:spPr bwMode="auto">
            <a:xfrm>
              <a:off x="3944" y="981"/>
              <a:ext cx="22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11</a:t>
              </a:r>
            </a:p>
          </p:txBody>
        </p:sp>
        <p:sp>
          <p:nvSpPr>
            <p:cNvPr id="27725" name="Rectangle 77"/>
            <p:cNvSpPr>
              <a:spLocks noChangeArrowheads="1"/>
            </p:cNvSpPr>
            <p:nvPr/>
          </p:nvSpPr>
          <p:spPr bwMode="auto">
            <a:xfrm>
              <a:off x="4272" y="981"/>
              <a:ext cx="22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10</a:t>
              </a:r>
            </a:p>
          </p:txBody>
        </p:sp>
      </p:grpSp>
      <p:grpSp>
        <p:nvGrpSpPr>
          <p:cNvPr id="27726" name="Group 78"/>
          <p:cNvGrpSpPr>
            <a:grpSpLocks/>
          </p:cNvGrpSpPr>
          <p:nvPr/>
        </p:nvGrpSpPr>
        <p:grpSpPr bwMode="auto">
          <a:xfrm>
            <a:off x="1763713" y="2119313"/>
            <a:ext cx="358775" cy="1836737"/>
            <a:chOff x="1520" y="1155"/>
            <a:chExt cx="226" cy="1157"/>
          </a:xfrm>
        </p:grpSpPr>
        <p:sp>
          <p:nvSpPr>
            <p:cNvPr id="27727" name="Rectangle 79"/>
            <p:cNvSpPr>
              <a:spLocks noChangeArrowheads="1"/>
            </p:cNvSpPr>
            <p:nvPr/>
          </p:nvSpPr>
          <p:spPr bwMode="auto">
            <a:xfrm>
              <a:off x="1520" y="1155"/>
              <a:ext cx="22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00</a:t>
              </a:r>
            </a:p>
          </p:txBody>
        </p:sp>
        <p:sp>
          <p:nvSpPr>
            <p:cNvPr id="27728" name="Rectangle 80"/>
            <p:cNvSpPr>
              <a:spLocks noChangeArrowheads="1"/>
            </p:cNvSpPr>
            <p:nvPr/>
          </p:nvSpPr>
          <p:spPr bwMode="auto">
            <a:xfrm>
              <a:off x="1520" y="1480"/>
              <a:ext cx="22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01</a:t>
              </a:r>
            </a:p>
          </p:txBody>
        </p:sp>
        <p:sp>
          <p:nvSpPr>
            <p:cNvPr id="27729" name="Rectangle 81"/>
            <p:cNvSpPr>
              <a:spLocks noChangeArrowheads="1"/>
            </p:cNvSpPr>
            <p:nvPr/>
          </p:nvSpPr>
          <p:spPr bwMode="auto">
            <a:xfrm>
              <a:off x="1520" y="1804"/>
              <a:ext cx="22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11</a:t>
              </a:r>
            </a:p>
          </p:txBody>
        </p:sp>
        <p:sp>
          <p:nvSpPr>
            <p:cNvPr id="27730" name="Rectangle 82"/>
            <p:cNvSpPr>
              <a:spLocks noChangeArrowheads="1"/>
            </p:cNvSpPr>
            <p:nvPr/>
          </p:nvSpPr>
          <p:spPr bwMode="auto">
            <a:xfrm>
              <a:off x="1520" y="2139"/>
              <a:ext cx="22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10</a:t>
              </a:r>
            </a:p>
          </p:txBody>
        </p:sp>
      </p:grpSp>
      <p:grpSp>
        <p:nvGrpSpPr>
          <p:cNvPr id="27731" name="Group 83"/>
          <p:cNvGrpSpPr>
            <a:grpSpLocks/>
          </p:cNvGrpSpPr>
          <p:nvPr/>
        </p:nvGrpSpPr>
        <p:grpSpPr bwMode="auto">
          <a:xfrm>
            <a:off x="4427538" y="4416425"/>
            <a:ext cx="358775" cy="1836738"/>
            <a:chOff x="1520" y="1155"/>
            <a:chExt cx="226" cy="1157"/>
          </a:xfrm>
        </p:grpSpPr>
        <p:sp>
          <p:nvSpPr>
            <p:cNvPr id="27732" name="Rectangle 84"/>
            <p:cNvSpPr>
              <a:spLocks noChangeArrowheads="1"/>
            </p:cNvSpPr>
            <p:nvPr/>
          </p:nvSpPr>
          <p:spPr bwMode="auto">
            <a:xfrm>
              <a:off x="1520" y="1155"/>
              <a:ext cx="22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00</a:t>
              </a:r>
            </a:p>
          </p:txBody>
        </p:sp>
        <p:sp>
          <p:nvSpPr>
            <p:cNvPr id="27733" name="Rectangle 85"/>
            <p:cNvSpPr>
              <a:spLocks noChangeArrowheads="1"/>
            </p:cNvSpPr>
            <p:nvPr/>
          </p:nvSpPr>
          <p:spPr bwMode="auto">
            <a:xfrm>
              <a:off x="1520" y="1480"/>
              <a:ext cx="22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01</a:t>
              </a:r>
            </a:p>
          </p:txBody>
        </p:sp>
        <p:sp>
          <p:nvSpPr>
            <p:cNvPr id="27734" name="Rectangle 86"/>
            <p:cNvSpPr>
              <a:spLocks noChangeArrowheads="1"/>
            </p:cNvSpPr>
            <p:nvPr/>
          </p:nvSpPr>
          <p:spPr bwMode="auto">
            <a:xfrm>
              <a:off x="1520" y="1804"/>
              <a:ext cx="22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11</a:t>
              </a:r>
            </a:p>
          </p:txBody>
        </p:sp>
        <p:sp>
          <p:nvSpPr>
            <p:cNvPr id="27735" name="Rectangle 87"/>
            <p:cNvSpPr>
              <a:spLocks noChangeArrowheads="1"/>
            </p:cNvSpPr>
            <p:nvPr/>
          </p:nvSpPr>
          <p:spPr bwMode="auto">
            <a:xfrm>
              <a:off x="1520" y="2139"/>
              <a:ext cx="22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10</a:t>
              </a:r>
            </a:p>
          </p:txBody>
        </p:sp>
      </p:grpSp>
      <p:sp>
        <p:nvSpPr>
          <p:cNvPr id="27736" name="Rectangle 88"/>
          <p:cNvSpPr>
            <a:spLocks noChangeArrowheads="1"/>
          </p:cNvSpPr>
          <p:nvPr/>
        </p:nvSpPr>
        <p:spPr bwMode="auto">
          <a:xfrm>
            <a:off x="1549400" y="1751013"/>
            <a:ext cx="3587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altLang="en-US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AB</a:t>
            </a:r>
          </a:p>
        </p:txBody>
      </p:sp>
      <p:sp>
        <p:nvSpPr>
          <p:cNvPr id="27737" name="Rectangle 89"/>
          <p:cNvSpPr>
            <a:spLocks noChangeArrowheads="1"/>
          </p:cNvSpPr>
          <p:nvPr/>
        </p:nvSpPr>
        <p:spPr bwMode="auto">
          <a:xfrm>
            <a:off x="2051050" y="1482725"/>
            <a:ext cx="2873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altLang="en-US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</a:t>
            </a:r>
          </a:p>
        </p:txBody>
      </p:sp>
      <p:sp>
        <p:nvSpPr>
          <p:cNvPr id="27738" name="Line 90"/>
          <p:cNvSpPr>
            <a:spLocks noChangeShapeType="1"/>
          </p:cNvSpPr>
          <p:nvPr/>
        </p:nvSpPr>
        <p:spPr bwMode="auto">
          <a:xfrm>
            <a:off x="1835150" y="1627188"/>
            <a:ext cx="431800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39" name="Rectangle 91"/>
          <p:cNvSpPr>
            <a:spLocks noChangeArrowheads="1"/>
          </p:cNvSpPr>
          <p:nvPr/>
        </p:nvSpPr>
        <p:spPr bwMode="auto">
          <a:xfrm>
            <a:off x="1476375" y="1338263"/>
            <a:ext cx="3587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altLang="en-US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</a:t>
            </a:r>
          </a:p>
        </p:txBody>
      </p:sp>
      <p:sp>
        <p:nvSpPr>
          <p:cNvPr id="27740" name="Rectangle 92"/>
          <p:cNvSpPr>
            <a:spLocks noChangeArrowheads="1"/>
          </p:cNvSpPr>
          <p:nvPr/>
        </p:nvSpPr>
        <p:spPr bwMode="auto">
          <a:xfrm>
            <a:off x="4576763" y="1743075"/>
            <a:ext cx="2143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altLang="en-US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</a:t>
            </a:r>
          </a:p>
        </p:txBody>
      </p:sp>
      <p:sp>
        <p:nvSpPr>
          <p:cNvPr id="27741" name="Rectangle 93"/>
          <p:cNvSpPr>
            <a:spLocks noChangeArrowheads="1"/>
          </p:cNvSpPr>
          <p:nvPr/>
        </p:nvSpPr>
        <p:spPr bwMode="auto">
          <a:xfrm>
            <a:off x="4864100" y="1384300"/>
            <a:ext cx="3587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altLang="en-US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BC</a:t>
            </a:r>
          </a:p>
        </p:txBody>
      </p:sp>
      <p:sp>
        <p:nvSpPr>
          <p:cNvPr id="27742" name="Line 94"/>
          <p:cNvSpPr>
            <a:spLocks noChangeShapeType="1"/>
          </p:cNvSpPr>
          <p:nvPr/>
        </p:nvSpPr>
        <p:spPr bwMode="auto">
          <a:xfrm>
            <a:off x="4719638" y="1600200"/>
            <a:ext cx="431800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43" name="Rectangle 95"/>
          <p:cNvSpPr>
            <a:spLocks noChangeArrowheads="1"/>
          </p:cNvSpPr>
          <p:nvPr/>
        </p:nvSpPr>
        <p:spPr bwMode="auto">
          <a:xfrm>
            <a:off x="4360863" y="1311275"/>
            <a:ext cx="3587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altLang="en-US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</a:t>
            </a:r>
          </a:p>
        </p:txBody>
      </p:sp>
      <p:sp>
        <p:nvSpPr>
          <p:cNvPr id="27744" name="Rectangle 96"/>
          <p:cNvSpPr>
            <a:spLocks noChangeArrowheads="1"/>
          </p:cNvSpPr>
          <p:nvPr/>
        </p:nvSpPr>
        <p:spPr bwMode="auto">
          <a:xfrm>
            <a:off x="4211638" y="4092575"/>
            <a:ext cx="3587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altLang="en-US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AB</a:t>
            </a:r>
          </a:p>
        </p:txBody>
      </p:sp>
      <p:sp>
        <p:nvSpPr>
          <p:cNvPr id="27745" name="Rectangle 97"/>
          <p:cNvSpPr>
            <a:spLocks noChangeArrowheads="1"/>
          </p:cNvSpPr>
          <p:nvPr/>
        </p:nvSpPr>
        <p:spPr bwMode="auto">
          <a:xfrm>
            <a:off x="4643438" y="3733800"/>
            <a:ext cx="3587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altLang="en-US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CD</a:t>
            </a:r>
          </a:p>
        </p:txBody>
      </p:sp>
      <p:sp>
        <p:nvSpPr>
          <p:cNvPr id="27746" name="Line 98"/>
          <p:cNvSpPr>
            <a:spLocks noChangeShapeType="1"/>
          </p:cNvSpPr>
          <p:nvPr/>
        </p:nvSpPr>
        <p:spPr bwMode="auto">
          <a:xfrm>
            <a:off x="4498975" y="3949700"/>
            <a:ext cx="431800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47" name="Rectangle 99"/>
          <p:cNvSpPr>
            <a:spLocks noChangeArrowheads="1"/>
          </p:cNvSpPr>
          <p:nvPr/>
        </p:nvSpPr>
        <p:spPr bwMode="auto">
          <a:xfrm>
            <a:off x="4140200" y="3660775"/>
            <a:ext cx="3587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altLang="en-US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</a:t>
            </a:r>
          </a:p>
        </p:txBody>
      </p:sp>
      <p:sp>
        <p:nvSpPr>
          <p:cNvPr id="27748" name="Rectangle 100"/>
          <p:cNvSpPr>
            <a:spLocks noChangeArrowheads="1"/>
          </p:cNvSpPr>
          <p:nvPr/>
        </p:nvSpPr>
        <p:spPr bwMode="auto">
          <a:xfrm>
            <a:off x="4719638" y="2103438"/>
            <a:ext cx="3587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altLang="en-US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0</a:t>
            </a:r>
          </a:p>
        </p:txBody>
      </p:sp>
      <p:sp>
        <p:nvSpPr>
          <p:cNvPr id="27749" name="Rectangle 101"/>
          <p:cNvSpPr>
            <a:spLocks noChangeArrowheads="1"/>
          </p:cNvSpPr>
          <p:nvPr/>
        </p:nvSpPr>
        <p:spPr bwMode="auto">
          <a:xfrm>
            <a:off x="4719638" y="2608263"/>
            <a:ext cx="3587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altLang="en-US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4365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EAB9-3282-4851-8ED9-AC7D5C4F29B6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636713"/>
            <a:ext cx="8424862" cy="4535487"/>
          </a:xfrm>
        </p:spPr>
        <p:txBody>
          <a:bodyPr/>
          <a:lstStyle/>
          <a:p>
            <a:r>
              <a:rPr lang="en-US" altLang="en-US"/>
              <a:t>Sebelum dilakukan proses minimisasi pertama-tama harus </a:t>
            </a:r>
            <a:r>
              <a:rPr lang="en-US" altLang="en-US">
                <a:solidFill>
                  <a:schemeClr val="folHlink"/>
                </a:solidFill>
              </a:rPr>
              <a:t>dipetakan</a:t>
            </a:r>
            <a:r>
              <a:rPr lang="en-US" altLang="en-US"/>
              <a:t> terlebih dahulu nilai-nilai </a:t>
            </a:r>
            <a:r>
              <a:rPr lang="en-US" altLang="en-US">
                <a:solidFill>
                  <a:schemeClr val="folHlink"/>
                </a:solidFill>
              </a:rPr>
              <a:t>Keluaran</a:t>
            </a:r>
            <a:r>
              <a:rPr lang="en-US" altLang="en-US"/>
              <a:t> pada </a:t>
            </a:r>
            <a:r>
              <a:rPr lang="en-US" altLang="en-US">
                <a:solidFill>
                  <a:schemeClr val="folHlink"/>
                </a:solidFill>
              </a:rPr>
              <a:t>masing-masing sel</a:t>
            </a:r>
          </a:p>
          <a:p>
            <a:endParaRPr lang="en-US" altLang="en-US" sz="1800">
              <a:solidFill>
                <a:schemeClr val="folHlink"/>
              </a:solidFill>
            </a:endParaRPr>
          </a:p>
          <a:p>
            <a:r>
              <a:rPr lang="en-US" altLang="en-US">
                <a:solidFill>
                  <a:schemeClr val="folHlink"/>
                </a:solidFill>
              </a:rPr>
              <a:t>Tidak boleh ada sel yang kosong</a:t>
            </a:r>
            <a:r>
              <a:rPr lang="en-US" altLang="en-US"/>
              <a:t>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	tiap sel harus diisi dengan nilai </a:t>
            </a:r>
            <a:r>
              <a:rPr lang="en-US" altLang="en-US">
                <a:solidFill>
                  <a:schemeClr val="folHlink"/>
                </a:solidFill>
              </a:rPr>
              <a:t>0</a:t>
            </a:r>
            <a:r>
              <a:rPr lang="en-US" altLang="en-US"/>
              <a:t>, </a:t>
            </a:r>
            <a:r>
              <a:rPr lang="en-US" altLang="en-US">
                <a:solidFill>
                  <a:schemeClr val="folHlink"/>
                </a:solidFill>
              </a:rPr>
              <a:t>1</a:t>
            </a:r>
            <a:r>
              <a:rPr lang="en-US" altLang="en-US"/>
              <a:t>, atau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	</a:t>
            </a:r>
            <a:r>
              <a:rPr lang="en-US" altLang="en-US">
                <a:solidFill>
                  <a:schemeClr val="folHlink"/>
                </a:solidFill>
              </a:rPr>
              <a:t>0</a:t>
            </a:r>
            <a:r>
              <a:rPr lang="en-US" altLang="en-US"/>
              <a:t>  atau </a:t>
            </a:r>
            <a:r>
              <a:rPr lang="en-US" altLang="en-US">
                <a:solidFill>
                  <a:schemeClr val="folHlink"/>
                </a:solidFill>
              </a:rPr>
              <a:t>X</a:t>
            </a:r>
            <a:r>
              <a:rPr lang="en-US" altLang="en-US"/>
              <a:t> (don’t care, akan diterangkan kemudian)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628650"/>
            <a:ext cx="8229600" cy="600075"/>
          </a:xfrm>
        </p:spPr>
        <p:txBody>
          <a:bodyPr/>
          <a:lstStyle/>
          <a:p>
            <a:pPr algn="l"/>
            <a:r>
              <a:rPr lang="en-US" altLang="en-US" sz="3600"/>
              <a:t>Pemetaan pada K-Map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 flipH="1">
            <a:off x="814388" y="5153025"/>
            <a:ext cx="215900" cy="288925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8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5563-CE02-420E-9B84-7C20B5764188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568325"/>
            <a:ext cx="8229600" cy="576263"/>
          </a:xfrm>
        </p:spPr>
        <p:txBody>
          <a:bodyPr/>
          <a:lstStyle/>
          <a:p>
            <a:pPr algn="l"/>
            <a:r>
              <a:rPr lang="en-US" altLang="en-US" sz="2400" i="1">
                <a:solidFill>
                  <a:schemeClr val="hlink"/>
                </a:solidFill>
              </a:rPr>
              <a:t>Pemetaan pada K-Map (lanjutan)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307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684213" y="1289050"/>
            <a:ext cx="7704137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10000"/>
              </a:lnSpc>
              <a:spcAft>
                <a:spcPct val="20000"/>
              </a:spcAft>
            </a:pPr>
            <a:r>
              <a:rPr lang="en-US" altLang="en-US" sz="2800"/>
              <a:t>Contoh :	Sederhanaan persamaan </a:t>
            </a:r>
          </a:p>
          <a:p>
            <a:pPr>
              <a:lnSpc>
                <a:spcPct val="110000"/>
              </a:lnSpc>
            </a:pPr>
            <a:endParaRPr lang="en-US" altLang="en-US" sz="2800"/>
          </a:p>
          <a:p>
            <a:pPr>
              <a:lnSpc>
                <a:spcPct val="110000"/>
              </a:lnSpc>
            </a:pPr>
            <a:r>
              <a:rPr lang="en-US" altLang="en-US" sz="2800"/>
              <a:t>Tahap pertama : setiap suku diuraikan sehingga memuat semua Masukan yang ada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2800"/>
              <a:t>		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307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469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3656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0" y="3255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3403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0" y="4070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7" name="AutoShape 13"/>
          <p:cNvSpPr>
            <a:spLocks noChangeAspect="1" noChangeArrowheads="1" noTextEdit="1"/>
          </p:cNvSpPr>
          <p:nvPr/>
        </p:nvSpPr>
        <p:spPr bwMode="auto">
          <a:xfrm>
            <a:off x="2193925" y="1936750"/>
            <a:ext cx="49688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3424238" y="1982788"/>
            <a:ext cx="2667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900" b="1"/>
              <a:t>A</a:t>
            </a:r>
            <a:endParaRPr lang="en-US" altLang="en-US"/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2500313" y="1982788"/>
            <a:ext cx="642937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900" b="1"/>
              <a:t>T = </a:t>
            </a:r>
            <a:endParaRPr lang="en-US" alt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3789363" y="1982788"/>
            <a:ext cx="2667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900" b="1"/>
              <a:t>B</a:t>
            </a:r>
            <a:endParaRPr lang="en-US" altLang="en-US"/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4154488" y="1982788"/>
            <a:ext cx="2667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900" b="1"/>
              <a:t>C</a:t>
            </a:r>
            <a:endParaRPr lang="en-US" altLang="en-US"/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5108575" y="1982788"/>
            <a:ext cx="2667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900" b="1"/>
              <a:t>D</a:t>
            </a:r>
            <a:endParaRPr lang="en-US" alt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4465638" y="1982788"/>
            <a:ext cx="214312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900" b="1"/>
              <a:t>+</a:t>
            </a:r>
            <a:endParaRPr lang="en-US" altLang="en-US"/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>
            <a:off x="4191000" y="1966913"/>
            <a:ext cx="228600" cy="1587"/>
          </a:xfrm>
          <a:prstGeom prst="line">
            <a:avLst/>
          </a:prstGeom>
          <a:noFill/>
          <a:ln w="30226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6" name="Line 22"/>
          <p:cNvSpPr>
            <a:spLocks noChangeShapeType="1"/>
          </p:cNvSpPr>
          <p:nvPr/>
        </p:nvSpPr>
        <p:spPr bwMode="auto">
          <a:xfrm>
            <a:off x="5105400" y="1966913"/>
            <a:ext cx="228600" cy="1587"/>
          </a:xfrm>
          <a:prstGeom prst="line">
            <a:avLst/>
          </a:prstGeom>
          <a:noFill/>
          <a:ln w="30226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4743450" y="1982788"/>
            <a:ext cx="2667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900" b="1"/>
              <a:t>C</a:t>
            </a:r>
            <a:endParaRPr lang="en-US" altLang="en-US"/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5840413" y="1982788"/>
            <a:ext cx="2667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900" b="1"/>
              <a:t>B</a:t>
            </a:r>
            <a:endParaRPr lang="en-US" altLang="en-US"/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6205538" y="1982788"/>
            <a:ext cx="2667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900" b="1"/>
              <a:t>C</a:t>
            </a:r>
            <a:endParaRPr lang="en-US" altLang="en-US"/>
          </a:p>
        </p:txBody>
      </p:sp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6570663" y="1982788"/>
            <a:ext cx="2667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900" b="1"/>
              <a:t>D</a:t>
            </a:r>
            <a:endParaRPr lang="en-US" altLang="en-US"/>
          </a:p>
        </p:txBody>
      </p:sp>
      <p:sp>
        <p:nvSpPr>
          <p:cNvPr id="31771" name="Rectangle 27"/>
          <p:cNvSpPr>
            <a:spLocks noChangeArrowheads="1"/>
          </p:cNvSpPr>
          <p:nvPr/>
        </p:nvSpPr>
        <p:spPr bwMode="auto">
          <a:xfrm>
            <a:off x="5470525" y="1982788"/>
            <a:ext cx="214313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900" b="1"/>
              <a:t>+</a:t>
            </a:r>
            <a:endParaRPr lang="en-US" altLang="en-US"/>
          </a:p>
        </p:txBody>
      </p:sp>
      <p:grpSp>
        <p:nvGrpSpPr>
          <p:cNvPr id="31837" name="Group 93"/>
          <p:cNvGrpSpPr>
            <a:grpSpLocks/>
          </p:cNvGrpSpPr>
          <p:nvPr/>
        </p:nvGrpSpPr>
        <p:grpSpPr bwMode="auto">
          <a:xfrm>
            <a:off x="2339975" y="3694113"/>
            <a:ext cx="3683000" cy="2578100"/>
            <a:chOff x="1474" y="2327"/>
            <a:chExt cx="2320" cy="1624"/>
          </a:xfrm>
        </p:grpSpPr>
        <p:sp>
          <p:nvSpPr>
            <p:cNvPr id="31774" name="Rectangle 30"/>
            <p:cNvSpPr>
              <a:spLocks noChangeArrowheads="1"/>
            </p:cNvSpPr>
            <p:nvPr/>
          </p:nvSpPr>
          <p:spPr bwMode="auto">
            <a:xfrm>
              <a:off x="1476" y="2335"/>
              <a:ext cx="6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 b="1"/>
                <a:t>ABC = </a:t>
              </a:r>
              <a:endParaRPr lang="en-US" altLang="en-US"/>
            </a:p>
          </p:txBody>
        </p:sp>
        <p:sp>
          <p:nvSpPr>
            <p:cNvPr id="31775" name="Rectangle 31"/>
            <p:cNvSpPr>
              <a:spLocks noChangeArrowheads="1"/>
            </p:cNvSpPr>
            <p:nvPr/>
          </p:nvSpPr>
          <p:spPr bwMode="auto">
            <a:xfrm>
              <a:off x="3133" y="2342"/>
              <a:ext cx="12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/>
                <a:t>+</a:t>
              </a:r>
              <a:endParaRPr lang="en-US" altLang="en-US"/>
            </a:p>
          </p:txBody>
        </p:sp>
        <p:sp>
          <p:nvSpPr>
            <p:cNvPr id="31776" name="Rectangle 32"/>
            <p:cNvSpPr>
              <a:spLocks noChangeArrowheads="1"/>
            </p:cNvSpPr>
            <p:nvPr/>
          </p:nvSpPr>
          <p:spPr bwMode="auto">
            <a:xfrm>
              <a:off x="3316" y="2342"/>
              <a:ext cx="15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/>
                <a:t>D</a:t>
              </a:r>
              <a:endParaRPr lang="en-US" altLang="en-US"/>
            </a:p>
          </p:txBody>
        </p:sp>
        <p:sp>
          <p:nvSpPr>
            <p:cNvPr id="31777" name="Line 33"/>
            <p:cNvSpPr>
              <a:spLocks noChangeShapeType="1"/>
            </p:cNvSpPr>
            <p:nvPr/>
          </p:nvSpPr>
          <p:spPr bwMode="auto">
            <a:xfrm>
              <a:off x="3312" y="2327"/>
              <a:ext cx="131" cy="1"/>
            </a:xfrm>
            <a:prstGeom prst="line">
              <a:avLst/>
            </a:prstGeom>
            <a:noFill/>
            <a:ln w="27051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8" name="Rectangle 34"/>
            <p:cNvSpPr>
              <a:spLocks noChangeArrowheads="1"/>
            </p:cNvSpPr>
            <p:nvPr/>
          </p:nvSpPr>
          <p:spPr bwMode="auto">
            <a:xfrm>
              <a:off x="3536" y="2342"/>
              <a:ext cx="6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/>
                <a:t>)</a:t>
              </a:r>
              <a:endParaRPr lang="en-US" altLang="en-US"/>
            </a:p>
          </p:txBody>
        </p:sp>
        <p:sp>
          <p:nvSpPr>
            <p:cNvPr id="31779" name="Rectangle 35"/>
            <p:cNvSpPr>
              <a:spLocks noChangeArrowheads="1"/>
            </p:cNvSpPr>
            <p:nvPr/>
          </p:nvSpPr>
          <p:spPr bwMode="auto">
            <a:xfrm>
              <a:off x="2973" y="2659"/>
              <a:ext cx="12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/>
                <a:t>+</a:t>
              </a:r>
              <a:endParaRPr lang="en-US" altLang="en-US"/>
            </a:p>
          </p:txBody>
        </p:sp>
        <p:sp>
          <p:nvSpPr>
            <p:cNvPr id="31780" name="Rectangle 36"/>
            <p:cNvSpPr>
              <a:spLocks noChangeArrowheads="1"/>
            </p:cNvSpPr>
            <p:nvPr/>
          </p:nvSpPr>
          <p:spPr bwMode="auto">
            <a:xfrm>
              <a:off x="3112" y="2659"/>
              <a:ext cx="1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/>
                <a:t>A</a:t>
              </a:r>
              <a:endParaRPr lang="en-US" altLang="en-US"/>
            </a:p>
          </p:txBody>
        </p:sp>
        <p:sp>
          <p:nvSpPr>
            <p:cNvPr id="31781" name="Rectangle 37"/>
            <p:cNvSpPr>
              <a:spLocks noChangeArrowheads="1"/>
            </p:cNvSpPr>
            <p:nvPr/>
          </p:nvSpPr>
          <p:spPr bwMode="auto">
            <a:xfrm>
              <a:off x="3269" y="2659"/>
              <a:ext cx="1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/>
                <a:t>B</a:t>
              </a:r>
              <a:endParaRPr lang="en-US" altLang="en-US"/>
            </a:p>
          </p:txBody>
        </p:sp>
        <p:sp>
          <p:nvSpPr>
            <p:cNvPr id="31782" name="Rectangle 38"/>
            <p:cNvSpPr>
              <a:spLocks noChangeArrowheads="1"/>
            </p:cNvSpPr>
            <p:nvPr/>
          </p:nvSpPr>
          <p:spPr bwMode="auto">
            <a:xfrm>
              <a:off x="3441" y="2659"/>
              <a:ext cx="15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/>
                <a:t>C</a:t>
              </a:r>
              <a:endParaRPr lang="en-US" altLang="en-US"/>
            </a:p>
          </p:txBody>
        </p:sp>
        <p:sp>
          <p:nvSpPr>
            <p:cNvPr id="31783" name="Rectangle 39"/>
            <p:cNvSpPr>
              <a:spLocks noChangeArrowheads="1"/>
            </p:cNvSpPr>
            <p:nvPr/>
          </p:nvSpPr>
          <p:spPr bwMode="auto">
            <a:xfrm>
              <a:off x="3598" y="2659"/>
              <a:ext cx="15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/>
                <a:t>D</a:t>
              </a:r>
              <a:endParaRPr lang="en-US" altLang="en-US"/>
            </a:p>
          </p:txBody>
        </p:sp>
        <p:sp>
          <p:nvSpPr>
            <p:cNvPr id="31784" name="Line 40"/>
            <p:cNvSpPr>
              <a:spLocks noChangeShapeType="1"/>
            </p:cNvSpPr>
            <p:nvPr/>
          </p:nvSpPr>
          <p:spPr bwMode="auto">
            <a:xfrm>
              <a:off x="3421" y="2643"/>
              <a:ext cx="131" cy="1"/>
            </a:xfrm>
            <a:prstGeom prst="line">
              <a:avLst/>
            </a:prstGeom>
            <a:noFill/>
            <a:ln w="27051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5" name="Line 41"/>
            <p:cNvSpPr>
              <a:spLocks noChangeShapeType="1"/>
            </p:cNvSpPr>
            <p:nvPr/>
          </p:nvSpPr>
          <p:spPr bwMode="auto">
            <a:xfrm>
              <a:off x="3600" y="2643"/>
              <a:ext cx="131" cy="1"/>
            </a:xfrm>
            <a:prstGeom prst="line">
              <a:avLst/>
            </a:prstGeom>
            <a:noFill/>
            <a:ln w="27051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6" name="Rectangle 42"/>
            <p:cNvSpPr>
              <a:spLocks noChangeArrowheads="1"/>
            </p:cNvSpPr>
            <p:nvPr/>
          </p:nvSpPr>
          <p:spPr bwMode="auto">
            <a:xfrm>
              <a:off x="3011" y="3028"/>
              <a:ext cx="12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/>
                <a:t>+</a:t>
              </a:r>
              <a:endParaRPr lang="en-US" altLang="en-US"/>
            </a:p>
          </p:txBody>
        </p:sp>
        <p:sp>
          <p:nvSpPr>
            <p:cNvPr id="31787" name="Rectangle 43"/>
            <p:cNvSpPr>
              <a:spLocks noChangeArrowheads="1"/>
            </p:cNvSpPr>
            <p:nvPr/>
          </p:nvSpPr>
          <p:spPr bwMode="auto">
            <a:xfrm>
              <a:off x="3158" y="3028"/>
              <a:ext cx="1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/>
                <a:t>A</a:t>
              </a:r>
              <a:endParaRPr lang="en-US" altLang="en-US"/>
            </a:p>
          </p:txBody>
        </p:sp>
        <p:sp>
          <p:nvSpPr>
            <p:cNvPr id="31788" name="Rectangle 44"/>
            <p:cNvSpPr>
              <a:spLocks noChangeArrowheads="1"/>
            </p:cNvSpPr>
            <p:nvPr/>
          </p:nvSpPr>
          <p:spPr bwMode="auto">
            <a:xfrm>
              <a:off x="3315" y="3028"/>
              <a:ext cx="1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/>
                <a:t>B</a:t>
              </a:r>
              <a:endParaRPr lang="en-US" altLang="en-US"/>
            </a:p>
          </p:txBody>
        </p:sp>
        <p:sp>
          <p:nvSpPr>
            <p:cNvPr id="31789" name="Rectangle 45"/>
            <p:cNvSpPr>
              <a:spLocks noChangeArrowheads="1"/>
            </p:cNvSpPr>
            <p:nvPr/>
          </p:nvSpPr>
          <p:spPr bwMode="auto">
            <a:xfrm>
              <a:off x="3487" y="3028"/>
              <a:ext cx="15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/>
                <a:t>C</a:t>
              </a:r>
              <a:endParaRPr lang="en-US" altLang="en-US"/>
            </a:p>
          </p:txBody>
        </p:sp>
        <p:sp>
          <p:nvSpPr>
            <p:cNvPr id="31790" name="Rectangle 46"/>
            <p:cNvSpPr>
              <a:spLocks noChangeArrowheads="1"/>
            </p:cNvSpPr>
            <p:nvPr/>
          </p:nvSpPr>
          <p:spPr bwMode="auto">
            <a:xfrm>
              <a:off x="3644" y="3028"/>
              <a:ext cx="15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/>
                <a:t>D</a:t>
              </a:r>
              <a:endParaRPr lang="en-US" altLang="en-US"/>
            </a:p>
          </p:txBody>
        </p:sp>
        <p:sp>
          <p:nvSpPr>
            <p:cNvPr id="31791" name="Line 47"/>
            <p:cNvSpPr>
              <a:spLocks noChangeShapeType="1"/>
            </p:cNvSpPr>
            <p:nvPr/>
          </p:nvSpPr>
          <p:spPr bwMode="auto">
            <a:xfrm>
              <a:off x="3648" y="3013"/>
              <a:ext cx="131" cy="1"/>
            </a:xfrm>
            <a:prstGeom prst="line">
              <a:avLst/>
            </a:prstGeom>
            <a:noFill/>
            <a:ln w="27051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92" name="Line 48"/>
            <p:cNvSpPr>
              <a:spLocks noChangeShapeType="1"/>
            </p:cNvSpPr>
            <p:nvPr/>
          </p:nvSpPr>
          <p:spPr bwMode="auto">
            <a:xfrm>
              <a:off x="3168" y="3013"/>
              <a:ext cx="131" cy="1"/>
            </a:xfrm>
            <a:prstGeom prst="line">
              <a:avLst/>
            </a:prstGeom>
            <a:noFill/>
            <a:ln w="27051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93" name="Rectangle 49"/>
            <p:cNvSpPr>
              <a:spLocks noChangeArrowheads="1"/>
            </p:cNvSpPr>
            <p:nvPr/>
          </p:nvSpPr>
          <p:spPr bwMode="auto">
            <a:xfrm>
              <a:off x="3011" y="3345"/>
              <a:ext cx="12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/>
                <a:t>+</a:t>
              </a:r>
              <a:endParaRPr lang="en-US" altLang="en-US"/>
            </a:p>
          </p:txBody>
        </p:sp>
        <p:sp>
          <p:nvSpPr>
            <p:cNvPr id="31794" name="Rectangle 50"/>
            <p:cNvSpPr>
              <a:spLocks noChangeArrowheads="1"/>
            </p:cNvSpPr>
            <p:nvPr/>
          </p:nvSpPr>
          <p:spPr bwMode="auto">
            <a:xfrm>
              <a:off x="3158" y="3345"/>
              <a:ext cx="1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/>
                <a:t>A</a:t>
              </a:r>
              <a:endParaRPr lang="en-US" altLang="en-US"/>
            </a:p>
          </p:txBody>
        </p:sp>
        <p:sp>
          <p:nvSpPr>
            <p:cNvPr id="31795" name="Rectangle 51"/>
            <p:cNvSpPr>
              <a:spLocks noChangeArrowheads="1"/>
            </p:cNvSpPr>
            <p:nvPr/>
          </p:nvSpPr>
          <p:spPr bwMode="auto">
            <a:xfrm>
              <a:off x="3315" y="3345"/>
              <a:ext cx="1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/>
                <a:t>B</a:t>
              </a:r>
              <a:endParaRPr lang="en-US" altLang="en-US"/>
            </a:p>
          </p:txBody>
        </p:sp>
        <p:sp>
          <p:nvSpPr>
            <p:cNvPr id="31796" name="Rectangle 52"/>
            <p:cNvSpPr>
              <a:spLocks noChangeArrowheads="1"/>
            </p:cNvSpPr>
            <p:nvPr/>
          </p:nvSpPr>
          <p:spPr bwMode="auto">
            <a:xfrm>
              <a:off x="3487" y="3338"/>
              <a:ext cx="15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/>
                <a:t>C</a:t>
              </a:r>
              <a:endParaRPr lang="en-US" altLang="en-US"/>
            </a:p>
          </p:txBody>
        </p:sp>
        <p:sp>
          <p:nvSpPr>
            <p:cNvPr id="31797" name="Rectangle 53"/>
            <p:cNvSpPr>
              <a:spLocks noChangeArrowheads="1"/>
            </p:cNvSpPr>
            <p:nvPr/>
          </p:nvSpPr>
          <p:spPr bwMode="auto">
            <a:xfrm>
              <a:off x="3644" y="3338"/>
              <a:ext cx="15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/>
                <a:t>D</a:t>
              </a:r>
              <a:endParaRPr lang="en-US" altLang="en-US"/>
            </a:p>
          </p:txBody>
        </p:sp>
        <p:sp>
          <p:nvSpPr>
            <p:cNvPr id="31798" name="Line 54"/>
            <p:cNvSpPr>
              <a:spLocks noChangeShapeType="1"/>
            </p:cNvSpPr>
            <p:nvPr/>
          </p:nvSpPr>
          <p:spPr bwMode="auto">
            <a:xfrm>
              <a:off x="3648" y="3323"/>
              <a:ext cx="131" cy="1"/>
            </a:xfrm>
            <a:prstGeom prst="line">
              <a:avLst/>
            </a:prstGeom>
            <a:noFill/>
            <a:ln w="27051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99" name="Line 55"/>
            <p:cNvSpPr>
              <a:spLocks noChangeShapeType="1"/>
            </p:cNvSpPr>
            <p:nvPr/>
          </p:nvSpPr>
          <p:spPr bwMode="auto">
            <a:xfrm>
              <a:off x="1776" y="3033"/>
              <a:ext cx="131" cy="1"/>
            </a:xfrm>
            <a:prstGeom prst="line">
              <a:avLst/>
            </a:prstGeom>
            <a:noFill/>
            <a:ln w="27051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00" name="Rectangle 56"/>
            <p:cNvSpPr>
              <a:spLocks noChangeArrowheads="1"/>
            </p:cNvSpPr>
            <p:nvPr/>
          </p:nvSpPr>
          <p:spPr bwMode="auto">
            <a:xfrm>
              <a:off x="2305" y="2342"/>
              <a:ext cx="1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/>
                <a:t>A</a:t>
              </a:r>
              <a:endParaRPr lang="en-US" altLang="en-US"/>
            </a:p>
          </p:txBody>
        </p:sp>
        <p:sp>
          <p:nvSpPr>
            <p:cNvPr id="31801" name="Rectangle 57"/>
            <p:cNvSpPr>
              <a:spLocks noChangeArrowheads="1"/>
            </p:cNvSpPr>
            <p:nvPr/>
          </p:nvSpPr>
          <p:spPr bwMode="auto">
            <a:xfrm>
              <a:off x="2462" y="2342"/>
              <a:ext cx="1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/>
                <a:t>B</a:t>
              </a:r>
              <a:endParaRPr lang="en-US" altLang="en-US"/>
            </a:p>
          </p:txBody>
        </p:sp>
        <p:sp>
          <p:nvSpPr>
            <p:cNvPr id="31802" name="Rectangle 58"/>
            <p:cNvSpPr>
              <a:spLocks noChangeArrowheads="1"/>
            </p:cNvSpPr>
            <p:nvPr/>
          </p:nvSpPr>
          <p:spPr bwMode="auto">
            <a:xfrm>
              <a:off x="2634" y="2342"/>
              <a:ext cx="15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/>
                <a:t>C</a:t>
              </a:r>
              <a:endParaRPr lang="en-US" altLang="en-US"/>
            </a:p>
          </p:txBody>
        </p:sp>
        <p:sp>
          <p:nvSpPr>
            <p:cNvPr id="31803" name="Rectangle 59"/>
            <p:cNvSpPr>
              <a:spLocks noChangeArrowheads="1"/>
            </p:cNvSpPr>
            <p:nvPr/>
          </p:nvSpPr>
          <p:spPr bwMode="auto">
            <a:xfrm>
              <a:off x="2833" y="2342"/>
              <a:ext cx="6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/>
                <a:t>(</a:t>
              </a:r>
              <a:endParaRPr lang="en-US" altLang="en-US"/>
            </a:p>
          </p:txBody>
        </p:sp>
        <p:sp>
          <p:nvSpPr>
            <p:cNvPr id="31804" name="Line 60"/>
            <p:cNvSpPr>
              <a:spLocks noChangeShapeType="1"/>
            </p:cNvSpPr>
            <p:nvPr/>
          </p:nvSpPr>
          <p:spPr bwMode="auto">
            <a:xfrm>
              <a:off x="2928" y="2327"/>
              <a:ext cx="131" cy="1"/>
            </a:xfrm>
            <a:prstGeom prst="line">
              <a:avLst/>
            </a:prstGeom>
            <a:noFill/>
            <a:ln w="27051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05" name="Rectangle 61"/>
            <p:cNvSpPr>
              <a:spLocks noChangeArrowheads="1"/>
            </p:cNvSpPr>
            <p:nvPr/>
          </p:nvSpPr>
          <p:spPr bwMode="auto">
            <a:xfrm>
              <a:off x="2941" y="2342"/>
              <a:ext cx="15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/>
                <a:t>D</a:t>
              </a:r>
              <a:endParaRPr lang="en-US" altLang="en-US"/>
            </a:p>
          </p:txBody>
        </p:sp>
        <p:sp>
          <p:nvSpPr>
            <p:cNvPr id="31806" name="Line 62"/>
            <p:cNvSpPr>
              <a:spLocks noChangeShapeType="1"/>
            </p:cNvSpPr>
            <p:nvPr/>
          </p:nvSpPr>
          <p:spPr bwMode="auto">
            <a:xfrm>
              <a:off x="2640" y="2327"/>
              <a:ext cx="131" cy="1"/>
            </a:xfrm>
            <a:prstGeom prst="line">
              <a:avLst/>
            </a:prstGeom>
            <a:noFill/>
            <a:ln w="27051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07" name="Rectangle 63"/>
            <p:cNvSpPr>
              <a:spLocks noChangeArrowheads="1"/>
            </p:cNvSpPr>
            <p:nvPr/>
          </p:nvSpPr>
          <p:spPr bwMode="auto">
            <a:xfrm>
              <a:off x="2305" y="2659"/>
              <a:ext cx="1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/>
                <a:t>A</a:t>
              </a:r>
              <a:endParaRPr lang="en-US" altLang="en-US"/>
            </a:p>
          </p:txBody>
        </p:sp>
        <p:sp>
          <p:nvSpPr>
            <p:cNvPr id="31808" name="Rectangle 64"/>
            <p:cNvSpPr>
              <a:spLocks noChangeArrowheads="1"/>
            </p:cNvSpPr>
            <p:nvPr/>
          </p:nvSpPr>
          <p:spPr bwMode="auto">
            <a:xfrm>
              <a:off x="2462" y="2659"/>
              <a:ext cx="1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/>
                <a:t>B</a:t>
              </a:r>
              <a:endParaRPr lang="en-US" altLang="en-US"/>
            </a:p>
          </p:txBody>
        </p:sp>
        <p:sp>
          <p:nvSpPr>
            <p:cNvPr id="31809" name="Rectangle 65"/>
            <p:cNvSpPr>
              <a:spLocks noChangeArrowheads="1"/>
            </p:cNvSpPr>
            <p:nvPr/>
          </p:nvSpPr>
          <p:spPr bwMode="auto">
            <a:xfrm>
              <a:off x="2634" y="2659"/>
              <a:ext cx="15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/>
                <a:t>C</a:t>
              </a:r>
              <a:endParaRPr lang="en-US" altLang="en-US"/>
            </a:p>
          </p:txBody>
        </p:sp>
        <p:sp>
          <p:nvSpPr>
            <p:cNvPr id="31810" name="Rectangle 66"/>
            <p:cNvSpPr>
              <a:spLocks noChangeArrowheads="1"/>
            </p:cNvSpPr>
            <p:nvPr/>
          </p:nvSpPr>
          <p:spPr bwMode="auto">
            <a:xfrm>
              <a:off x="2791" y="2659"/>
              <a:ext cx="15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/>
                <a:t>D</a:t>
              </a:r>
              <a:endParaRPr lang="en-US" altLang="en-US"/>
            </a:p>
          </p:txBody>
        </p:sp>
        <p:sp>
          <p:nvSpPr>
            <p:cNvPr id="31811" name="Line 67"/>
            <p:cNvSpPr>
              <a:spLocks noChangeShapeType="1"/>
            </p:cNvSpPr>
            <p:nvPr/>
          </p:nvSpPr>
          <p:spPr bwMode="auto">
            <a:xfrm>
              <a:off x="2653" y="2643"/>
              <a:ext cx="131" cy="1"/>
            </a:xfrm>
            <a:prstGeom prst="line">
              <a:avLst/>
            </a:prstGeom>
            <a:noFill/>
            <a:ln w="27051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12" name="Rectangle 68"/>
            <p:cNvSpPr>
              <a:spLocks noChangeArrowheads="1"/>
            </p:cNvSpPr>
            <p:nvPr/>
          </p:nvSpPr>
          <p:spPr bwMode="auto">
            <a:xfrm>
              <a:off x="2298" y="3028"/>
              <a:ext cx="1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/>
                <a:t>A</a:t>
              </a:r>
              <a:endParaRPr lang="en-US" altLang="en-US"/>
            </a:p>
          </p:txBody>
        </p:sp>
        <p:sp>
          <p:nvSpPr>
            <p:cNvPr id="31813" name="Rectangle 69"/>
            <p:cNvSpPr>
              <a:spLocks noChangeArrowheads="1"/>
            </p:cNvSpPr>
            <p:nvPr/>
          </p:nvSpPr>
          <p:spPr bwMode="auto">
            <a:xfrm>
              <a:off x="2455" y="3028"/>
              <a:ext cx="1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/>
                <a:t>B</a:t>
              </a:r>
              <a:endParaRPr lang="en-US" altLang="en-US"/>
            </a:p>
          </p:txBody>
        </p:sp>
        <p:sp>
          <p:nvSpPr>
            <p:cNvPr id="31814" name="Line 70"/>
            <p:cNvSpPr>
              <a:spLocks noChangeShapeType="1"/>
            </p:cNvSpPr>
            <p:nvPr/>
          </p:nvSpPr>
          <p:spPr bwMode="auto">
            <a:xfrm>
              <a:off x="2461" y="3013"/>
              <a:ext cx="131" cy="1"/>
            </a:xfrm>
            <a:prstGeom prst="line">
              <a:avLst/>
            </a:prstGeom>
            <a:noFill/>
            <a:ln w="27051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15" name="Rectangle 71"/>
            <p:cNvSpPr>
              <a:spLocks noChangeArrowheads="1"/>
            </p:cNvSpPr>
            <p:nvPr/>
          </p:nvSpPr>
          <p:spPr bwMode="auto">
            <a:xfrm>
              <a:off x="2627" y="3028"/>
              <a:ext cx="15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/>
                <a:t>C</a:t>
              </a:r>
              <a:endParaRPr lang="en-US" altLang="en-US"/>
            </a:p>
          </p:txBody>
        </p:sp>
        <p:sp>
          <p:nvSpPr>
            <p:cNvPr id="31816" name="Rectangle 72"/>
            <p:cNvSpPr>
              <a:spLocks noChangeArrowheads="1"/>
            </p:cNvSpPr>
            <p:nvPr/>
          </p:nvSpPr>
          <p:spPr bwMode="auto">
            <a:xfrm>
              <a:off x="2784" y="3028"/>
              <a:ext cx="15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/>
                <a:t>D</a:t>
              </a:r>
              <a:endParaRPr lang="en-US" altLang="en-US"/>
            </a:p>
          </p:txBody>
        </p:sp>
        <p:sp>
          <p:nvSpPr>
            <p:cNvPr id="31817" name="Line 73"/>
            <p:cNvSpPr>
              <a:spLocks noChangeShapeType="1"/>
            </p:cNvSpPr>
            <p:nvPr/>
          </p:nvSpPr>
          <p:spPr bwMode="auto">
            <a:xfrm>
              <a:off x="2784" y="3013"/>
              <a:ext cx="131" cy="1"/>
            </a:xfrm>
            <a:prstGeom prst="line">
              <a:avLst/>
            </a:prstGeom>
            <a:noFill/>
            <a:ln w="27051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18" name="Line 74"/>
            <p:cNvSpPr>
              <a:spLocks noChangeShapeType="1"/>
            </p:cNvSpPr>
            <p:nvPr/>
          </p:nvSpPr>
          <p:spPr bwMode="auto">
            <a:xfrm>
              <a:off x="2304" y="3013"/>
              <a:ext cx="131" cy="1"/>
            </a:xfrm>
            <a:prstGeom prst="line">
              <a:avLst/>
            </a:prstGeom>
            <a:noFill/>
            <a:ln w="27051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19" name="Rectangle 75"/>
            <p:cNvSpPr>
              <a:spLocks noChangeArrowheads="1"/>
            </p:cNvSpPr>
            <p:nvPr/>
          </p:nvSpPr>
          <p:spPr bwMode="auto">
            <a:xfrm>
              <a:off x="2298" y="3345"/>
              <a:ext cx="1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/>
                <a:t>A</a:t>
              </a:r>
              <a:endParaRPr lang="en-US" altLang="en-US"/>
            </a:p>
          </p:txBody>
        </p:sp>
        <p:sp>
          <p:nvSpPr>
            <p:cNvPr id="31820" name="Rectangle 76"/>
            <p:cNvSpPr>
              <a:spLocks noChangeArrowheads="1"/>
            </p:cNvSpPr>
            <p:nvPr/>
          </p:nvSpPr>
          <p:spPr bwMode="auto">
            <a:xfrm>
              <a:off x="2455" y="3345"/>
              <a:ext cx="1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/>
                <a:t>B</a:t>
              </a:r>
              <a:endParaRPr lang="en-US" altLang="en-US"/>
            </a:p>
          </p:txBody>
        </p:sp>
        <p:sp>
          <p:nvSpPr>
            <p:cNvPr id="31821" name="Line 77"/>
            <p:cNvSpPr>
              <a:spLocks noChangeShapeType="1"/>
            </p:cNvSpPr>
            <p:nvPr/>
          </p:nvSpPr>
          <p:spPr bwMode="auto">
            <a:xfrm>
              <a:off x="2448" y="3323"/>
              <a:ext cx="131" cy="1"/>
            </a:xfrm>
            <a:prstGeom prst="line">
              <a:avLst/>
            </a:prstGeom>
            <a:noFill/>
            <a:ln w="27051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22" name="Rectangle 78"/>
            <p:cNvSpPr>
              <a:spLocks noChangeArrowheads="1"/>
            </p:cNvSpPr>
            <p:nvPr/>
          </p:nvSpPr>
          <p:spPr bwMode="auto">
            <a:xfrm>
              <a:off x="2627" y="3338"/>
              <a:ext cx="15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/>
                <a:t>C</a:t>
              </a:r>
              <a:endParaRPr lang="en-US" altLang="en-US"/>
            </a:p>
          </p:txBody>
        </p:sp>
        <p:sp>
          <p:nvSpPr>
            <p:cNvPr id="31823" name="Rectangle 79"/>
            <p:cNvSpPr>
              <a:spLocks noChangeArrowheads="1"/>
            </p:cNvSpPr>
            <p:nvPr/>
          </p:nvSpPr>
          <p:spPr bwMode="auto">
            <a:xfrm>
              <a:off x="2784" y="3338"/>
              <a:ext cx="15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/>
                <a:t>D</a:t>
              </a:r>
              <a:endParaRPr lang="en-US" altLang="en-US"/>
            </a:p>
          </p:txBody>
        </p:sp>
        <p:sp>
          <p:nvSpPr>
            <p:cNvPr id="31824" name="Line 80"/>
            <p:cNvSpPr>
              <a:spLocks noChangeShapeType="1"/>
            </p:cNvSpPr>
            <p:nvPr/>
          </p:nvSpPr>
          <p:spPr bwMode="auto">
            <a:xfrm>
              <a:off x="2784" y="3323"/>
              <a:ext cx="131" cy="1"/>
            </a:xfrm>
            <a:prstGeom prst="line">
              <a:avLst/>
            </a:prstGeom>
            <a:noFill/>
            <a:ln w="27051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25" name="Rectangle 81"/>
            <p:cNvSpPr>
              <a:spLocks noChangeArrowheads="1"/>
            </p:cNvSpPr>
            <p:nvPr/>
          </p:nvSpPr>
          <p:spPr bwMode="auto">
            <a:xfrm>
              <a:off x="1633" y="3024"/>
              <a:ext cx="53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 b="1"/>
                <a:t>CD = </a:t>
              </a:r>
              <a:endParaRPr lang="en-US" altLang="en-US"/>
            </a:p>
          </p:txBody>
        </p:sp>
        <p:sp>
          <p:nvSpPr>
            <p:cNvPr id="31826" name="Rectangle 82"/>
            <p:cNvSpPr>
              <a:spLocks noChangeArrowheads="1"/>
            </p:cNvSpPr>
            <p:nvPr/>
          </p:nvSpPr>
          <p:spPr bwMode="auto">
            <a:xfrm>
              <a:off x="3011" y="3701"/>
              <a:ext cx="12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/>
                <a:t>+</a:t>
              </a:r>
              <a:endParaRPr lang="en-US" altLang="en-US"/>
            </a:p>
          </p:txBody>
        </p:sp>
        <p:sp>
          <p:nvSpPr>
            <p:cNvPr id="31827" name="Rectangle 83"/>
            <p:cNvSpPr>
              <a:spLocks noChangeArrowheads="1"/>
            </p:cNvSpPr>
            <p:nvPr/>
          </p:nvSpPr>
          <p:spPr bwMode="auto">
            <a:xfrm>
              <a:off x="3158" y="3701"/>
              <a:ext cx="1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/>
                <a:t>A</a:t>
              </a:r>
              <a:endParaRPr lang="en-US" altLang="en-US"/>
            </a:p>
          </p:txBody>
        </p:sp>
        <p:sp>
          <p:nvSpPr>
            <p:cNvPr id="31828" name="Rectangle 84"/>
            <p:cNvSpPr>
              <a:spLocks noChangeArrowheads="1"/>
            </p:cNvSpPr>
            <p:nvPr/>
          </p:nvSpPr>
          <p:spPr bwMode="auto">
            <a:xfrm>
              <a:off x="3315" y="3701"/>
              <a:ext cx="1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/>
                <a:t>B</a:t>
              </a:r>
              <a:endParaRPr lang="en-US" altLang="en-US"/>
            </a:p>
          </p:txBody>
        </p:sp>
        <p:sp>
          <p:nvSpPr>
            <p:cNvPr id="31829" name="Rectangle 85"/>
            <p:cNvSpPr>
              <a:spLocks noChangeArrowheads="1"/>
            </p:cNvSpPr>
            <p:nvPr/>
          </p:nvSpPr>
          <p:spPr bwMode="auto">
            <a:xfrm>
              <a:off x="3487" y="3701"/>
              <a:ext cx="15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/>
                <a:t>C</a:t>
              </a:r>
              <a:endParaRPr lang="en-US" altLang="en-US"/>
            </a:p>
          </p:txBody>
        </p:sp>
        <p:sp>
          <p:nvSpPr>
            <p:cNvPr id="31830" name="Rectangle 86"/>
            <p:cNvSpPr>
              <a:spLocks noChangeArrowheads="1"/>
            </p:cNvSpPr>
            <p:nvPr/>
          </p:nvSpPr>
          <p:spPr bwMode="auto">
            <a:xfrm>
              <a:off x="3644" y="3701"/>
              <a:ext cx="15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/>
                <a:t>D</a:t>
              </a:r>
              <a:endParaRPr lang="en-US" altLang="en-US"/>
            </a:p>
          </p:txBody>
        </p:sp>
        <p:sp>
          <p:nvSpPr>
            <p:cNvPr id="31831" name="Rectangle 87"/>
            <p:cNvSpPr>
              <a:spLocks noChangeArrowheads="1"/>
            </p:cNvSpPr>
            <p:nvPr/>
          </p:nvSpPr>
          <p:spPr bwMode="auto">
            <a:xfrm>
              <a:off x="2298" y="3701"/>
              <a:ext cx="1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/>
                <a:t>A</a:t>
              </a:r>
              <a:endParaRPr lang="en-US" altLang="en-US"/>
            </a:p>
          </p:txBody>
        </p:sp>
        <p:sp>
          <p:nvSpPr>
            <p:cNvPr id="31832" name="Rectangle 88"/>
            <p:cNvSpPr>
              <a:spLocks noChangeArrowheads="1"/>
            </p:cNvSpPr>
            <p:nvPr/>
          </p:nvSpPr>
          <p:spPr bwMode="auto">
            <a:xfrm>
              <a:off x="2455" y="3701"/>
              <a:ext cx="1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/>
                <a:t>B</a:t>
              </a:r>
              <a:endParaRPr lang="en-US" altLang="en-US"/>
            </a:p>
          </p:txBody>
        </p:sp>
        <p:sp>
          <p:nvSpPr>
            <p:cNvPr id="31833" name="Rectangle 89"/>
            <p:cNvSpPr>
              <a:spLocks noChangeArrowheads="1"/>
            </p:cNvSpPr>
            <p:nvPr/>
          </p:nvSpPr>
          <p:spPr bwMode="auto">
            <a:xfrm>
              <a:off x="2627" y="3701"/>
              <a:ext cx="15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/>
                <a:t>C</a:t>
              </a:r>
              <a:endParaRPr lang="en-US" altLang="en-US"/>
            </a:p>
          </p:txBody>
        </p:sp>
        <p:sp>
          <p:nvSpPr>
            <p:cNvPr id="31834" name="Rectangle 90"/>
            <p:cNvSpPr>
              <a:spLocks noChangeArrowheads="1"/>
            </p:cNvSpPr>
            <p:nvPr/>
          </p:nvSpPr>
          <p:spPr bwMode="auto">
            <a:xfrm>
              <a:off x="2784" y="3701"/>
              <a:ext cx="15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/>
                <a:t>D</a:t>
              </a:r>
              <a:endParaRPr lang="en-US" altLang="en-US"/>
            </a:p>
          </p:txBody>
        </p:sp>
        <p:sp>
          <p:nvSpPr>
            <p:cNvPr id="31835" name="Line 91"/>
            <p:cNvSpPr>
              <a:spLocks noChangeShapeType="1"/>
            </p:cNvSpPr>
            <p:nvPr/>
          </p:nvSpPr>
          <p:spPr bwMode="auto">
            <a:xfrm>
              <a:off x="2304" y="3685"/>
              <a:ext cx="131" cy="1"/>
            </a:xfrm>
            <a:prstGeom prst="line">
              <a:avLst/>
            </a:prstGeom>
            <a:noFill/>
            <a:ln w="27051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36" name="Rectangle 92"/>
            <p:cNvSpPr>
              <a:spLocks noChangeArrowheads="1"/>
            </p:cNvSpPr>
            <p:nvPr/>
          </p:nvSpPr>
          <p:spPr bwMode="auto">
            <a:xfrm>
              <a:off x="1474" y="3694"/>
              <a:ext cx="6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600" b="1"/>
                <a:t>BCD = </a:t>
              </a:r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2378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A68DE-5332-4419-92E8-4D73BFB4E6E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42988" y="1844675"/>
            <a:ext cx="7561262" cy="3960813"/>
          </a:xfrm>
        </p:spPr>
        <p:txBody>
          <a:bodyPr/>
          <a:lstStyle/>
          <a:p>
            <a:r>
              <a:rPr lang="en-US" altLang="en-US"/>
              <a:t>Mengetahui konsep dasar minimisasi dengan bantuan K-Map</a:t>
            </a:r>
          </a:p>
          <a:p>
            <a:r>
              <a:rPr lang="en-US" altLang="en-US"/>
              <a:t>Mengetahui aturan penggabungan sel</a:t>
            </a:r>
          </a:p>
          <a:p>
            <a:r>
              <a:rPr lang="en-US" altLang="en-US"/>
              <a:t>Mampu memilih gabungan yang paling sederhana</a:t>
            </a:r>
          </a:p>
          <a:p>
            <a:r>
              <a:rPr lang="en-US" altLang="en-US"/>
              <a:t>Mengetahui keterbatasan kemampuan K-Map dalam proses minimisasi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592138"/>
            <a:ext cx="8229600" cy="635000"/>
          </a:xfrm>
        </p:spPr>
        <p:txBody>
          <a:bodyPr/>
          <a:lstStyle/>
          <a:p>
            <a:pPr algn="l"/>
            <a:r>
              <a:rPr lang="en-US" altLang="en-US" sz="4000"/>
              <a:t>Obyektif Pokok Bahasan:</a:t>
            </a:r>
          </a:p>
        </p:txBody>
      </p:sp>
    </p:spTree>
    <p:extLst>
      <p:ext uri="{BB962C8B-B14F-4D97-AF65-F5344CB8AC3E}">
        <p14:creationId xmlns:p14="http://schemas.microsoft.com/office/powerpoint/2010/main" val="382268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23D8-CE29-4E60-9216-3561EDE2E909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39763"/>
            <a:ext cx="8229600" cy="647700"/>
          </a:xfrm>
        </p:spPr>
        <p:txBody>
          <a:bodyPr/>
          <a:lstStyle/>
          <a:p>
            <a:pPr algn="l"/>
            <a:r>
              <a:rPr lang="en-US" altLang="en-US" sz="2400" i="1">
                <a:solidFill>
                  <a:schemeClr val="hlink"/>
                </a:solidFill>
              </a:rPr>
              <a:t>Pemetaan pada K-Map (lanjutan)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379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468313" y="1360488"/>
            <a:ext cx="7704137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Sehingga didapat persamaan baru sebagai berikut: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379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541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3327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3475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611188" y="3448050"/>
            <a:ext cx="41052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atau (dalam format 0/1) :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3995738" y="3376613"/>
            <a:ext cx="4752975" cy="122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   </a:t>
            </a:r>
            <a:r>
              <a:rPr lang="en-US" altLang="en-US" sz="2400"/>
              <a:t>T = 1100 + 1101 + 0010 +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		0110 + 1010 + 1110 +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		0111 + 1111</a:t>
            </a: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611188" y="4745038"/>
            <a:ext cx="7704137" cy="165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2800"/>
              <a:t>Tahap kedua : nilai-nilai Keluaran tersebut (atau T=1) kemudian dipetakan pada K-Map. Sel yang kosong diisi dengan nilai 0</a:t>
            </a:r>
          </a:p>
        </p:txBody>
      </p:sp>
      <p:grpSp>
        <p:nvGrpSpPr>
          <p:cNvPr id="33859" name="Group 67"/>
          <p:cNvGrpSpPr>
            <a:grpSpLocks/>
          </p:cNvGrpSpPr>
          <p:nvPr/>
        </p:nvGrpSpPr>
        <p:grpSpPr bwMode="auto">
          <a:xfrm>
            <a:off x="1476375" y="1936750"/>
            <a:ext cx="5184775" cy="1390650"/>
            <a:chOff x="930" y="1220"/>
            <a:chExt cx="3266" cy="876"/>
          </a:xfrm>
        </p:grpSpPr>
        <p:sp>
          <p:nvSpPr>
            <p:cNvPr id="33805" name="AutoShape 13"/>
            <p:cNvSpPr>
              <a:spLocks noChangeAspect="1" noChangeArrowheads="1" noTextEdit="1"/>
            </p:cNvSpPr>
            <p:nvPr/>
          </p:nvSpPr>
          <p:spPr bwMode="auto">
            <a:xfrm>
              <a:off x="930" y="1220"/>
              <a:ext cx="3266" cy="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7" name="Rectangle 15"/>
            <p:cNvSpPr>
              <a:spLocks noChangeArrowheads="1"/>
            </p:cNvSpPr>
            <p:nvPr/>
          </p:nvSpPr>
          <p:spPr bwMode="auto">
            <a:xfrm>
              <a:off x="1091" y="1245"/>
              <a:ext cx="351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500" b="1"/>
                <a:t>T = </a:t>
              </a:r>
              <a:endParaRPr lang="en-US" altLang="en-US"/>
            </a:p>
          </p:txBody>
        </p:sp>
        <p:sp>
          <p:nvSpPr>
            <p:cNvPr id="33808" name="Rectangle 16"/>
            <p:cNvSpPr>
              <a:spLocks noChangeArrowheads="1"/>
            </p:cNvSpPr>
            <p:nvPr/>
          </p:nvSpPr>
          <p:spPr bwMode="auto">
            <a:xfrm>
              <a:off x="2270" y="1251"/>
              <a:ext cx="117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500"/>
                <a:t>+</a:t>
              </a:r>
              <a:endParaRPr lang="en-US" altLang="en-US"/>
            </a:p>
          </p:txBody>
        </p:sp>
        <p:sp>
          <p:nvSpPr>
            <p:cNvPr id="33809" name="Rectangle 17"/>
            <p:cNvSpPr>
              <a:spLocks noChangeArrowheads="1"/>
            </p:cNvSpPr>
            <p:nvPr/>
          </p:nvSpPr>
          <p:spPr bwMode="auto">
            <a:xfrm>
              <a:off x="2406" y="1251"/>
              <a:ext cx="133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500"/>
                <a:t>A</a:t>
              </a:r>
              <a:endParaRPr lang="en-US" altLang="en-US"/>
            </a:p>
          </p:txBody>
        </p:sp>
        <p:sp>
          <p:nvSpPr>
            <p:cNvPr id="33810" name="Rectangle 18"/>
            <p:cNvSpPr>
              <a:spLocks noChangeArrowheads="1"/>
            </p:cNvSpPr>
            <p:nvPr/>
          </p:nvSpPr>
          <p:spPr bwMode="auto">
            <a:xfrm>
              <a:off x="2558" y="1251"/>
              <a:ext cx="133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500"/>
                <a:t>B</a:t>
              </a:r>
              <a:endParaRPr lang="en-US" altLang="en-US"/>
            </a:p>
          </p:txBody>
        </p:sp>
        <p:sp>
          <p:nvSpPr>
            <p:cNvPr id="33811" name="Rectangle 19"/>
            <p:cNvSpPr>
              <a:spLocks noChangeArrowheads="1"/>
            </p:cNvSpPr>
            <p:nvPr/>
          </p:nvSpPr>
          <p:spPr bwMode="auto">
            <a:xfrm>
              <a:off x="2724" y="1251"/>
              <a:ext cx="14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500"/>
                <a:t>C</a:t>
              </a:r>
              <a:endParaRPr lang="en-US" altLang="en-US"/>
            </a:p>
          </p:txBody>
        </p:sp>
        <p:sp>
          <p:nvSpPr>
            <p:cNvPr id="33812" name="Rectangle 20"/>
            <p:cNvSpPr>
              <a:spLocks noChangeArrowheads="1"/>
            </p:cNvSpPr>
            <p:nvPr/>
          </p:nvSpPr>
          <p:spPr bwMode="auto">
            <a:xfrm>
              <a:off x="2876" y="1251"/>
              <a:ext cx="14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500"/>
                <a:t>D</a:t>
              </a:r>
              <a:endParaRPr lang="en-US" altLang="en-US"/>
            </a:p>
          </p:txBody>
        </p:sp>
        <p:sp>
          <p:nvSpPr>
            <p:cNvPr id="33813" name="Line 21"/>
            <p:cNvSpPr>
              <a:spLocks noChangeShapeType="1"/>
            </p:cNvSpPr>
            <p:nvPr/>
          </p:nvSpPr>
          <p:spPr bwMode="auto">
            <a:xfrm>
              <a:off x="2736" y="1237"/>
              <a:ext cx="126" cy="1"/>
            </a:xfrm>
            <a:prstGeom prst="line">
              <a:avLst/>
            </a:prstGeom>
            <a:noFill/>
            <a:ln w="27051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4" name="Rectangle 22"/>
            <p:cNvSpPr>
              <a:spLocks noChangeArrowheads="1"/>
            </p:cNvSpPr>
            <p:nvPr/>
          </p:nvSpPr>
          <p:spPr bwMode="auto">
            <a:xfrm>
              <a:off x="3083" y="1251"/>
              <a:ext cx="117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500"/>
                <a:t>+</a:t>
              </a:r>
              <a:endParaRPr lang="en-US" altLang="en-US"/>
            </a:p>
          </p:txBody>
        </p:sp>
        <p:sp>
          <p:nvSpPr>
            <p:cNvPr id="33815" name="Rectangle 23"/>
            <p:cNvSpPr>
              <a:spLocks noChangeArrowheads="1"/>
            </p:cNvSpPr>
            <p:nvPr/>
          </p:nvSpPr>
          <p:spPr bwMode="auto">
            <a:xfrm>
              <a:off x="2270" y="1554"/>
              <a:ext cx="117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500"/>
                <a:t>+</a:t>
              </a:r>
              <a:endParaRPr lang="en-US" altLang="en-US"/>
            </a:p>
          </p:txBody>
        </p:sp>
        <p:sp>
          <p:nvSpPr>
            <p:cNvPr id="33816" name="Rectangle 24"/>
            <p:cNvSpPr>
              <a:spLocks noChangeArrowheads="1"/>
            </p:cNvSpPr>
            <p:nvPr/>
          </p:nvSpPr>
          <p:spPr bwMode="auto">
            <a:xfrm>
              <a:off x="2406" y="1554"/>
              <a:ext cx="133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500"/>
                <a:t>A</a:t>
              </a:r>
              <a:endParaRPr lang="en-US" altLang="en-US"/>
            </a:p>
          </p:txBody>
        </p:sp>
        <p:sp>
          <p:nvSpPr>
            <p:cNvPr id="33817" name="Rectangle 25"/>
            <p:cNvSpPr>
              <a:spLocks noChangeArrowheads="1"/>
            </p:cNvSpPr>
            <p:nvPr/>
          </p:nvSpPr>
          <p:spPr bwMode="auto">
            <a:xfrm>
              <a:off x="2558" y="1554"/>
              <a:ext cx="133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500"/>
                <a:t>B</a:t>
              </a:r>
              <a:endParaRPr lang="en-US" altLang="en-US"/>
            </a:p>
          </p:txBody>
        </p:sp>
        <p:sp>
          <p:nvSpPr>
            <p:cNvPr id="33818" name="Line 26"/>
            <p:cNvSpPr>
              <a:spLocks noChangeShapeType="1"/>
            </p:cNvSpPr>
            <p:nvPr/>
          </p:nvSpPr>
          <p:spPr bwMode="auto">
            <a:xfrm>
              <a:off x="2544" y="1539"/>
              <a:ext cx="127" cy="1"/>
            </a:xfrm>
            <a:prstGeom prst="line">
              <a:avLst/>
            </a:prstGeom>
            <a:noFill/>
            <a:ln w="27051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9" name="Rectangle 27"/>
            <p:cNvSpPr>
              <a:spLocks noChangeArrowheads="1"/>
            </p:cNvSpPr>
            <p:nvPr/>
          </p:nvSpPr>
          <p:spPr bwMode="auto">
            <a:xfrm>
              <a:off x="2724" y="1554"/>
              <a:ext cx="14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500"/>
                <a:t>C</a:t>
              </a:r>
              <a:endParaRPr lang="en-US" altLang="en-US"/>
            </a:p>
          </p:txBody>
        </p:sp>
        <p:sp>
          <p:nvSpPr>
            <p:cNvPr id="33820" name="Rectangle 28"/>
            <p:cNvSpPr>
              <a:spLocks noChangeArrowheads="1"/>
            </p:cNvSpPr>
            <p:nvPr/>
          </p:nvSpPr>
          <p:spPr bwMode="auto">
            <a:xfrm>
              <a:off x="2876" y="1554"/>
              <a:ext cx="14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500"/>
                <a:t>D</a:t>
              </a:r>
              <a:endParaRPr lang="en-US" altLang="en-US"/>
            </a:p>
          </p:txBody>
        </p:sp>
        <p:sp>
          <p:nvSpPr>
            <p:cNvPr id="33821" name="Line 29"/>
            <p:cNvSpPr>
              <a:spLocks noChangeShapeType="1"/>
            </p:cNvSpPr>
            <p:nvPr/>
          </p:nvSpPr>
          <p:spPr bwMode="auto">
            <a:xfrm>
              <a:off x="2880" y="1539"/>
              <a:ext cx="126" cy="1"/>
            </a:xfrm>
            <a:prstGeom prst="line">
              <a:avLst/>
            </a:prstGeom>
            <a:noFill/>
            <a:ln w="27051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2" name="Rectangle 30"/>
            <p:cNvSpPr>
              <a:spLocks noChangeArrowheads="1"/>
            </p:cNvSpPr>
            <p:nvPr/>
          </p:nvSpPr>
          <p:spPr bwMode="auto">
            <a:xfrm>
              <a:off x="3083" y="1554"/>
              <a:ext cx="117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500"/>
                <a:t>+</a:t>
              </a:r>
              <a:endParaRPr lang="en-US" altLang="en-US"/>
            </a:p>
          </p:txBody>
        </p:sp>
        <p:sp>
          <p:nvSpPr>
            <p:cNvPr id="33823" name="Rectangle 31"/>
            <p:cNvSpPr>
              <a:spLocks noChangeArrowheads="1"/>
            </p:cNvSpPr>
            <p:nvPr/>
          </p:nvSpPr>
          <p:spPr bwMode="auto">
            <a:xfrm>
              <a:off x="2262" y="1856"/>
              <a:ext cx="117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500"/>
                <a:t>+</a:t>
              </a:r>
              <a:endParaRPr lang="en-US" altLang="en-US"/>
            </a:p>
          </p:txBody>
        </p:sp>
        <p:sp>
          <p:nvSpPr>
            <p:cNvPr id="33824" name="Rectangle 32"/>
            <p:cNvSpPr>
              <a:spLocks noChangeArrowheads="1"/>
            </p:cNvSpPr>
            <p:nvPr/>
          </p:nvSpPr>
          <p:spPr bwMode="auto">
            <a:xfrm>
              <a:off x="2406" y="1856"/>
              <a:ext cx="133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500"/>
                <a:t>A</a:t>
              </a:r>
              <a:endParaRPr lang="en-US" altLang="en-US"/>
            </a:p>
          </p:txBody>
        </p:sp>
        <p:sp>
          <p:nvSpPr>
            <p:cNvPr id="33825" name="Rectangle 33"/>
            <p:cNvSpPr>
              <a:spLocks noChangeArrowheads="1"/>
            </p:cNvSpPr>
            <p:nvPr/>
          </p:nvSpPr>
          <p:spPr bwMode="auto">
            <a:xfrm>
              <a:off x="2558" y="1856"/>
              <a:ext cx="133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500"/>
                <a:t>B</a:t>
              </a:r>
              <a:endParaRPr lang="en-US" altLang="en-US"/>
            </a:p>
          </p:txBody>
        </p:sp>
        <p:sp>
          <p:nvSpPr>
            <p:cNvPr id="33826" name="Rectangle 34"/>
            <p:cNvSpPr>
              <a:spLocks noChangeArrowheads="1"/>
            </p:cNvSpPr>
            <p:nvPr/>
          </p:nvSpPr>
          <p:spPr bwMode="auto">
            <a:xfrm>
              <a:off x="2724" y="1856"/>
              <a:ext cx="14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500"/>
                <a:t>C</a:t>
              </a:r>
              <a:endParaRPr lang="en-US" altLang="en-US"/>
            </a:p>
          </p:txBody>
        </p:sp>
        <p:sp>
          <p:nvSpPr>
            <p:cNvPr id="33827" name="Rectangle 35"/>
            <p:cNvSpPr>
              <a:spLocks noChangeArrowheads="1"/>
            </p:cNvSpPr>
            <p:nvPr/>
          </p:nvSpPr>
          <p:spPr bwMode="auto">
            <a:xfrm>
              <a:off x="2876" y="1856"/>
              <a:ext cx="14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500"/>
                <a:t>D</a:t>
              </a:r>
              <a:endParaRPr lang="en-US" altLang="en-US"/>
            </a:p>
          </p:txBody>
        </p:sp>
        <p:sp>
          <p:nvSpPr>
            <p:cNvPr id="33828" name="Rectangle 36"/>
            <p:cNvSpPr>
              <a:spLocks noChangeArrowheads="1"/>
            </p:cNvSpPr>
            <p:nvPr/>
          </p:nvSpPr>
          <p:spPr bwMode="auto">
            <a:xfrm>
              <a:off x="3223" y="1251"/>
              <a:ext cx="133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500"/>
                <a:t>A</a:t>
              </a:r>
              <a:endParaRPr lang="en-US" altLang="en-US"/>
            </a:p>
          </p:txBody>
        </p:sp>
        <p:sp>
          <p:nvSpPr>
            <p:cNvPr id="33829" name="Rectangle 37"/>
            <p:cNvSpPr>
              <a:spLocks noChangeArrowheads="1"/>
            </p:cNvSpPr>
            <p:nvPr/>
          </p:nvSpPr>
          <p:spPr bwMode="auto">
            <a:xfrm>
              <a:off x="3375" y="1251"/>
              <a:ext cx="133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500"/>
                <a:t>B</a:t>
              </a:r>
              <a:endParaRPr lang="en-US" altLang="en-US"/>
            </a:p>
          </p:txBody>
        </p:sp>
        <p:sp>
          <p:nvSpPr>
            <p:cNvPr id="33830" name="Line 38"/>
            <p:cNvSpPr>
              <a:spLocks noChangeShapeType="1"/>
            </p:cNvSpPr>
            <p:nvPr/>
          </p:nvSpPr>
          <p:spPr bwMode="auto">
            <a:xfrm>
              <a:off x="3378" y="1237"/>
              <a:ext cx="126" cy="1"/>
            </a:xfrm>
            <a:prstGeom prst="line">
              <a:avLst/>
            </a:prstGeom>
            <a:noFill/>
            <a:ln w="27051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31" name="Rectangle 39"/>
            <p:cNvSpPr>
              <a:spLocks noChangeArrowheads="1"/>
            </p:cNvSpPr>
            <p:nvPr/>
          </p:nvSpPr>
          <p:spPr bwMode="auto">
            <a:xfrm>
              <a:off x="3541" y="1251"/>
              <a:ext cx="14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500"/>
                <a:t>C</a:t>
              </a:r>
              <a:endParaRPr lang="en-US" altLang="en-US"/>
            </a:p>
          </p:txBody>
        </p:sp>
        <p:sp>
          <p:nvSpPr>
            <p:cNvPr id="33832" name="Rectangle 40"/>
            <p:cNvSpPr>
              <a:spLocks noChangeArrowheads="1"/>
            </p:cNvSpPr>
            <p:nvPr/>
          </p:nvSpPr>
          <p:spPr bwMode="auto">
            <a:xfrm>
              <a:off x="3693" y="1251"/>
              <a:ext cx="14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500"/>
                <a:t>D</a:t>
              </a:r>
              <a:endParaRPr lang="en-US" altLang="en-US"/>
            </a:p>
          </p:txBody>
        </p:sp>
        <p:sp>
          <p:nvSpPr>
            <p:cNvPr id="33833" name="Line 41"/>
            <p:cNvSpPr>
              <a:spLocks noChangeShapeType="1"/>
            </p:cNvSpPr>
            <p:nvPr/>
          </p:nvSpPr>
          <p:spPr bwMode="auto">
            <a:xfrm>
              <a:off x="3696" y="1237"/>
              <a:ext cx="127" cy="1"/>
            </a:xfrm>
            <a:prstGeom prst="line">
              <a:avLst/>
            </a:prstGeom>
            <a:noFill/>
            <a:ln w="27051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34" name="Line 42"/>
            <p:cNvSpPr>
              <a:spLocks noChangeShapeType="1"/>
            </p:cNvSpPr>
            <p:nvPr/>
          </p:nvSpPr>
          <p:spPr bwMode="auto">
            <a:xfrm>
              <a:off x="3216" y="1237"/>
              <a:ext cx="126" cy="1"/>
            </a:xfrm>
            <a:prstGeom prst="line">
              <a:avLst/>
            </a:prstGeom>
            <a:noFill/>
            <a:ln w="27051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35" name="Rectangle 43"/>
            <p:cNvSpPr>
              <a:spLocks noChangeArrowheads="1"/>
            </p:cNvSpPr>
            <p:nvPr/>
          </p:nvSpPr>
          <p:spPr bwMode="auto">
            <a:xfrm>
              <a:off x="3223" y="1554"/>
              <a:ext cx="133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500"/>
                <a:t>A</a:t>
              </a:r>
              <a:endParaRPr lang="en-US" altLang="en-US"/>
            </a:p>
          </p:txBody>
        </p:sp>
        <p:sp>
          <p:nvSpPr>
            <p:cNvPr id="33836" name="Rectangle 44"/>
            <p:cNvSpPr>
              <a:spLocks noChangeArrowheads="1"/>
            </p:cNvSpPr>
            <p:nvPr/>
          </p:nvSpPr>
          <p:spPr bwMode="auto">
            <a:xfrm>
              <a:off x="3375" y="1554"/>
              <a:ext cx="133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500"/>
                <a:t>B</a:t>
              </a:r>
              <a:endParaRPr lang="en-US" altLang="en-US"/>
            </a:p>
          </p:txBody>
        </p:sp>
        <p:sp>
          <p:nvSpPr>
            <p:cNvPr id="33837" name="Rectangle 45"/>
            <p:cNvSpPr>
              <a:spLocks noChangeArrowheads="1"/>
            </p:cNvSpPr>
            <p:nvPr/>
          </p:nvSpPr>
          <p:spPr bwMode="auto">
            <a:xfrm>
              <a:off x="3541" y="1554"/>
              <a:ext cx="14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500"/>
                <a:t>C</a:t>
              </a:r>
              <a:endParaRPr lang="en-US" altLang="en-US"/>
            </a:p>
          </p:txBody>
        </p:sp>
        <p:sp>
          <p:nvSpPr>
            <p:cNvPr id="33838" name="Rectangle 46"/>
            <p:cNvSpPr>
              <a:spLocks noChangeArrowheads="1"/>
            </p:cNvSpPr>
            <p:nvPr/>
          </p:nvSpPr>
          <p:spPr bwMode="auto">
            <a:xfrm>
              <a:off x="3693" y="1554"/>
              <a:ext cx="14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500"/>
                <a:t>D</a:t>
              </a:r>
              <a:endParaRPr lang="en-US" altLang="en-US"/>
            </a:p>
          </p:txBody>
        </p:sp>
        <p:sp>
          <p:nvSpPr>
            <p:cNvPr id="33839" name="Line 47"/>
            <p:cNvSpPr>
              <a:spLocks noChangeShapeType="1"/>
            </p:cNvSpPr>
            <p:nvPr/>
          </p:nvSpPr>
          <p:spPr bwMode="auto">
            <a:xfrm>
              <a:off x="3696" y="1539"/>
              <a:ext cx="127" cy="1"/>
            </a:xfrm>
            <a:prstGeom prst="line">
              <a:avLst/>
            </a:prstGeom>
            <a:noFill/>
            <a:ln w="27051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40" name="Rectangle 48"/>
            <p:cNvSpPr>
              <a:spLocks noChangeArrowheads="1"/>
            </p:cNvSpPr>
            <p:nvPr/>
          </p:nvSpPr>
          <p:spPr bwMode="auto">
            <a:xfrm>
              <a:off x="1575" y="1251"/>
              <a:ext cx="133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500"/>
                <a:t>A</a:t>
              </a:r>
              <a:endParaRPr lang="en-US" altLang="en-US"/>
            </a:p>
          </p:txBody>
        </p:sp>
        <p:sp>
          <p:nvSpPr>
            <p:cNvPr id="33841" name="Rectangle 49"/>
            <p:cNvSpPr>
              <a:spLocks noChangeArrowheads="1"/>
            </p:cNvSpPr>
            <p:nvPr/>
          </p:nvSpPr>
          <p:spPr bwMode="auto">
            <a:xfrm>
              <a:off x="1727" y="1251"/>
              <a:ext cx="133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500"/>
                <a:t>B</a:t>
              </a:r>
              <a:endParaRPr lang="en-US" altLang="en-US"/>
            </a:p>
          </p:txBody>
        </p:sp>
        <p:sp>
          <p:nvSpPr>
            <p:cNvPr id="33842" name="Rectangle 50"/>
            <p:cNvSpPr>
              <a:spLocks noChangeArrowheads="1"/>
            </p:cNvSpPr>
            <p:nvPr/>
          </p:nvSpPr>
          <p:spPr bwMode="auto">
            <a:xfrm>
              <a:off x="1893" y="1251"/>
              <a:ext cx="14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500"/>
                <a:t>C</a:t>
              </a:r>
              <a:endParaRPr lang="en-US" altLang="en-US"/>
            </a:p>
          </p:txBody>
        </p:sp>
        <p:sp>
          <p:nvSpPr>
            <p:cNvPr id="33843" name="Rectangle 51"/>
            <p:cNvSpPr>
              <a:spLocks noChangeArrowheads="1"/>
            </p:cNvSpPr>
            <p:nvPr/>
          </p:nvSpPr>
          <p:spPr bwMode="auto">
            <a:xfrm>
              <a:off x="2045" y="1251"/>
              <a:ext cx="14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500"/>
                <a:t>D</a:t>
              </a:r>
              <a:endParaRPr lang="en-US" altLang="en-US"/>
            </a:p>
          </p:txBody>
        </p:sp>
        <p:sp>
          <p:nvSpPr>
            <p:cNvPr id="33844" name="Line 52"/>
            <p:cNvSpPr>
              <a:spLocks noChangeShapeType="1"/>
            </p:cNvSpPr>
            <p:nvPr/>
          </p:nvSpPr>
          <p:spPr bwMode="auto">
            <a:xfrm>
              <a:off x="1889" y="1237"/>
              <a:ext cx="127" cy="1"/>
            </a:xfrm>
            <a:prstGeom prst="line">
              <a:avLst/>
            </a:prstGeom>
            <a:noFill/>
            <a:ln w="27051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45" name="Line 53"/>
            <p:cNvSpPr>
              <a:spLocks noChangeShapeType="1"/>
            </p:cNvSpPr>
            <p:nvPr/>
          </p:nvSpPr>
          <p:spPr bwMode="auto">
            <a:xfrm>
              <a:off x="2064" y="1237"/>
              <a:ext cx="127" cy="1"/>
            </a:xfrm>
            <a:prstGeom prst="line">
              <a:avLst/>
            </a:prstGeom>
            <a:noFill/>
            <a:ln w="27051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46" name="Rectangle 54"/>
            <p:cNvSpPr>
              <a:spLocks noChangeArrowheads="1"/>
            </p:cNvSpPr>
            <p:nvPr/>
          </p:nvSpPr>
          <p:spPr bwMode="auto">
            <a:xfrm>
              <a:off x="1575" y="1554"/>
              <a:ext cx="133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500"/>
                <a:t>A</a:t>
              </a:r>
              <a:endParaRPr lang="en-US" altLang="en-US"/>
            </a:p>
          </p:txBody>
        </p:sp>
        <p:sp>
          <p:nvSpPr>
            <p:cNvPr id="33847" name="Rectangle 55"/>
            <p:cNvSpPr>
              <a:spLocks noChangeArrowheads="1"/>
            </p:cNvSpPr>
            <p:nvPr/>
          </p:nvSpPr>
          <p:spPr bwMode="auto">
            <a:xfrm>
              <a:off x="1727" y="1554"/>
              <a:ext cx="133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500"/>
                <a:t>B</a:t>
              </a:r>
              <a:endParaRPr lang="en-US" altLang="en-US"/>
            </a:p>
          </p:txBody>
        </p:sp>
        <p:sp>
          <p:nvSpPr>
            <p:cNvPr id="33848" name="Rectangle 56"/>
            <p:cNvSpPr>
              <a:spLocks noChangeArrowheads="1"/>
            </p:cNvSpPr>
            <p:nvPr/>
          </p:nvSpPr>
          <p:spPr bwMode="auto">
            <a:xfrm>
              <a:off x="1893" y="1554"/>
              <a:ext cx="14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500"/>
                <a:t>C</a:t>
              </a:r>
              <a:endParaRPr lang="en-US" altLang="en-US"/>
            </a:p>
          </p:txBody>
        </p:sp>
        <p:sp>
          <p:nvSpPr>
            <p:cNvPr id="33849" name="Rectangle 57"/>
            <p:cNvSpPr>
              <a:spLocks noChangeArrowheads="1"/>
            </p:cNvSpPr>
            <p:nvPr/>
          </p:nvSpPr>
          <p:spPr bwMode="auto">
            <a:xfrm>
              <a:off x="2045" y="1554"/>
              <a:ext cx="14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500"/>
                <a:t>D</a:t>
              </a:r>
              <a:endParaRPr lang="en-US" altLang="en-US"/>
            </a:p>
          </p:txBody>
        </p:sp>
        <p:sp>
          <p:nvSpPr>
            <p:cNvPr id="33850" name="Line 58"/>
            <p:cNvSpPr>
              <a:spLocks noChangeShapeType="1"/>
            </p:cNvSpPr>
            <p:nvPr/>
          </p:nvSpPr>
          <p:spPr bwMode="auto">
            <a:xfrm>
              <a:off x="2033" y="1539"/>
              <a:ext cx="127" cy="1"/>
            </a:xfrm>
            <a:prstGeom prst="line">
              <a:avLst/>
            </a:prstGeom>
            <a:noFill/>
            <a:ln w="27051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51" name="Line 59"/>
            <p:cNvSpPr>
              <a:spLocks noChangeShapeType="1"/>
            </p:cNvSpPr>
            <p:nvPr/>
          </p:nvSpPr>
          <p:spPr bwMode="auto">
            <a:xfrm>
              <a:off x="1584" y="1539"/>
              <a:ext cx="127" cy="1"/>
            </a:xfrm>
            <a:prstGeom prst="line">
              <a:avLst/>
            </a:prstGeom>
            <a:noFill/>
            <a:ln w="27051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52" name="Rectangle 60"/>
            <p:cNvSpPr>
              <a:spLocks noChangeArrowheads="1"/>
            </p:cNvSpPr>
            <p:nvPr/>
          </p:nvSpPr>
          <p:spPr bwMode="auto">
            <a:xfrm>
              <a:off x="1575" y="1856"/>
              <a:ext cx="133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500"/>
                <a:t>A</a:t>
              </a:r>
              <a:endParaRPr lang="en-US" altLang="en-US"/>
            </a:p>
          </p:txBody>
        </p:sp>
        <p:sp>
          <p:nvSpPr>
            <p:cNvPr id="33853" name="Rectangle 61"/>
            <p:cNvSpPr>
              <a:spLocks noChangeArrowheads="1"/>
            </p:cNvSpPr>
            <p:nvPr/>
          </p:nvSpPr>
          <p:spPr bwMode="auto">
            <a:xfrm>
              <a:off x="1727" y="1856"/>
              <a:ext cx="133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500"/>
                <a:t>B</a:t>
              </a:r>
              <a:endParaRPr lang="en-US" altLang="en-US"/>
            </a:p>
          </p:txBody>
        </p:sp>
        <p:sp>
          <p:nvSpPr>
            <p:cNvPr id="33854" name="Rectangle 62"/>
            <p:cNvSpPr>
              <a:spLocks noChangeArrowheads="1"/>
            </p:cNvSpPr>
            <p:nvPr/>
          </p:nvSpPr>
          <p:spPr bwMode="auto">
            <a:xfrm>
              <a:off x="1893" y="1856"/>
              <a:ext cx="14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500"/>
                <a:t>C</a:t>
              </a:r>
              <a:endParaRPr lang="en-US" altLang="en-US"/>
            </a:p>
          </p:txBody>
        </p:sp>
        <p:sp>
          <p:nvSpPr>
            <p:cNvPr id="33855" name="Rectangle 63"/>
            <p:cNvSpPr>
              <a:spLocks noChangeArrowheads="1"/>
            </p:cNvSpPr>
            <p:nvPr/>
          </p:nvSpPr>
          <p:spPr bwMode="auto">
            <a:xfrm>
              <a:off x="2045" y="1856"/>
              <a:ext cx="14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500"/>
                <a:t>D</a:t>
              </a:r>
              <a:endParaRPr lang="en-US" altLang="en-US"/>
            </a:p>
          </p:txBody>
        </p:sp>
        <p:sp>
          <p:nvSpPr>
            <p:cNvPr id="33856" name="Line 64"/>
            <p:cNvSpPr>
              <a:spLocks noChangeShapeType="1"/>
            </p:cNvSpPr>
            <p:nvPr/>
          </p:nvSpPr>
          <p:spPr bwMode="auto">
            <a:xfrm>
              <a:off x="1584" y="1842"/>
              <a:ext cx="127" cy="1"/>
            </a:xfrm>
            <a:prstGeom prst="line">
              <a:avLst/>
            </a:prstGeom>
            <a:noFill/>
            <a:ln w="27051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57" name="Rectangle 65"/>
            <p:cNvSpPr>
              <a:spLocks noChangeArrowheads="1"/>
            </p:cNvSpPr>
            <p:nvPr/>
          </p:nvSpPr>
          <p:spPr bwMode="auto">
            <a:xfrm>
              <a:off x="3894" y="1251"/>
              <a:ext cx="117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500"/>
                <a:t>+</a:t>
              </a:r>
              <a:endParaRPr lang="en-US" altLang="en-US"/>
            </a:p>
          </p:txBody>
        </p:sp>
        <p:sp>
          <p:nvSpPr>
            <p:cNvPr id="33858" name="Rectangle 66"/>
            <p:cNvSpPr>
              <a:spLocks noChangeArrowheads="1"/>
            </p:cNvSpPr>
            <p:nvPr/>
          </p:nvSpPr>
          <p:spPr bwMode="auto">
            <a:xfrm>
              <a:off x="3894" y="1554"/>
              <a:ext cx="117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500"/>
                <a:t>+</a:t>
              </a:r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51510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20577-BD38-46D6-BEEA-D6DD38C20B01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22300"/>
            <a:ext cx="8229600" cy="647700"/>
          </a:xfrm>
        </p:spPr>
        <p:txBody>
          <a:bodyPr/>
          <a:lstStyle/>
          <a:p>
            <a:pPr algn="l"/>
            <a:r>
              <a:rPr lang="en-US" altLang="en-US" sz="2400" i="1">
                <a:solidFill>
                  <a:schemeClr val="hlink"/>
                </a:solidFill>
              </a:rPr>
              <a:t>Pemetaan pada K-Map (lanjutan)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361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361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523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468313" y="1703388"/>
            <a:ext cx="813593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i="1"/>
              <a:t>T = 1100 + 1101 + 0010 + 0110 + 1010 + 1110 + 0111 + 1111</a:t>
            </a:r>
          </a:p>
        </p:txBody>
      </p:sp>
      <p:graphicFrame>
        <p:nvGraphicFramePr>
          <p:cNvPr id="35847" name="Group 7"/>
          <p:cNvGraphicFramePr>
            <a:graphicFrameLocks noGrp="1"/>
          </p:cNvGraphicFramePr>
          <p:nvPr/>
        </p:nvGraphicFramePr>
        <p:xfrm>
          <a:off x="3059113" y="3143250"/>
          <a:ext cx="3168650" cy="2952752"/>
        </p:xfrm>
        <a:graphic>
          <a:graphicData uri="http://schemas.openxmlformats.org/drawingml/2006/table">
            <a:tbl>
              <a:tblPr/>
              <a:tblGrid>
                <a:gridCol w="792162"/>
                <a:gridCol w="793750"/>
                <a:gridCol w="790575"/>
                <a:gridCol w="792163"/>
              </a:tblGrid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5874" name="Group 34"/>
          <p:cNvGrpSpPr>
            <a:grpSpLocks/>
          </p:cNvGrpSpPr>
          <p:nvPr/>
        </p:nvGrpSpPr>
        <p:grpSpPr bwMode="auto">
          <a:xfrm>
            <a:off x="3103563" y="2782888"/>
            <a:ext cx="3024187" cy="274637"/>
            <a:chOff x="3289" y="981"/>
            <a:chExt cx="1209" cy="121"/>
          </a:xfrm>
        </p:grpSpPr>
        <p:sp>
          <p:nvSpPr>
            <p:cNvPr id="35875" name="Rectangle 35"/>
            <p:cNvSpPr>
              <a:spLocks noChangeArrowheads="1"/>
            </p:cNvSpPr>
            <p:nvPr/>
          </p:nvSpPr>
          <p:spPr bwMode="auto">
            <a:xfrm>
              <a:off x="3289" y="981"/>
              <a:ext cx="226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00</a:t>
              </a:r>
            </a:p>
          </p:txBody>
        </p:sp>
        <p:sp>
          <p:nvSpPr>
            <p:cNvPr id="35876" name="Rectangle 36"/>
            <p:cNvSpPr>
              <a:spLocks noChangeArrowheads="1"/>
            </p:cNvSpPr>
            <p:nvPr/>
          </p:nvSpPr>
          <p:spPr bwMode="auto">
            <a:xfrm>
              <a:off x="3613" y="981"/>
              <a:ext cx="226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01</a:t>
              </a:r>
            </a:p>
          </p:txBody>
        </p:sp>
        <p:sp>
          <p:nvSpPr>
            <p:cNvPr id="35877" name="Rectangle 37"/>
            <p:cNvSpPr>
              <a:spLocks noChangeArrowheads="1"/>
            </p:cNvSpPr>
            <p:nvPr/>
          </p:nvSpPr>
          <p:spPr bwMode="auto">
            <a:xfrm>
              <a:off x="3944" y="981"/>
              <a:ext cx="226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11</a:t>
              </a:r>
            </a:p>
          </p:txBody>
        </p:sp>
        <p:sp>
          <p:nvSpPr>
            <p:cNvPr id="35878" name="Rectangle 38"/>
            <p:cNvSpPr>
              <a:spLocks noChangeArrowheads="1"/>
            </p:cNvSpPr>
            <p:nvPr/>
          </p:nvSpPr>
          <p:spPr bwMode="auto">
            <a:xfrm>
              <a:off x="4272" y="981"/>
              <a:ext cx="226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10</a:t>
              </a:r>
            </a:p>
          </p:txBody>
        </p:sp>
      </p:grpSp>
      <p:grpSp>
        <p:nvGrpSpPr>
          <p:cNvPr id="35879" name="Group 39"/>
          <p:cNvGrpSpPr>
            <a:grpSpLocks/>
          </p:cNvGrpSpPr>
          <p:nvPr/>
        </p:nvGrpSpPr>
        <p:grpSpPr bwMode="auto">
          <a:xfrm>
            <a:off x="2422525" y="3376613"/>
            <a:ext cx="565150" cy="2439987"/>
            <a:chOff x="1520" y="1155"/>
            <a:chExt cx="226" cy="1109"/>
          </a:xfrm>
        </p:grpSpPr>
        <p:sp>
          <p:nvSpPr>
            <p:cNvPr id="35880" name="Rectangle 40"/>
            <p:cNvSpPr>
              <a:spLocks noChangeArrowheads="1"/>
            </p:cNvSpPr>
            <p:nvPr/>
          </p:nvSpPr>
          <p:spPr bwMode="auto">
            <a:xfrm>
              <a:off x="1520" y="1155"/>
              <a:ext cx="226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00</a:t>
              </a:r>
            </a:p>
          </p:txBody>
        </p:sp>
        <p:sp>
          <p:nvSpPr>
            <p:cNvPr id="35881" name="Rectangle 41"/>
            <p:cNvSpPr>
              <a:spLocks noChangeArrowheads="1"/>
            </p:cNvSpPr>
            <p:nvPr/>
          </p:nvSpPr>
          <p:spPr bwMode="auto">
            <a:xfrm>
              <a:off x="1520" y="1480"/>
              <a:ext cx="226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01</a:t>
              </a:r>
            </a:p>
          </p:txBody>
        </p:sp>
        <p:sp>
          <p:nvSpPr>
            <p:cNvPr id="35882" name="Rectangle 42"/>
            <p:cNvSpPr>
              <a:spLocks noChangeArrowheads="1"/>
            </p:cNvSpPr>
            <p:nvPr/>
          </p:nvSpPr>
          <p:spPr bwMode="auto">
            <a:xfrm>
              <a:off x="1520" y="1804"/>
              <a:ext cx="226" cy="1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11</a:t>
              </a:r>
            </a:p>
          </p:txBody>
        </p:sp>
        <p:sp>
          <p:nvSpPr>
            <p:cNvPr id="35883" name="Rectangle 43"/>
            <p:cNvSpPr>
              <a:spLocks noChangeArrowheads="1"/>
            </p:cNvSpPr>
            <p:nvPr/>
          </p:nvSpPr>
          <p:spPr bwMode="auto">
            <a:xfrm>
              <a:off x="1520" y="2139"/>
              <a:ext cx="226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10</a:t>
              </a:r>
            </a:p>
          </p:txBody>
        </p:sp>
      </p:grpSp>
      <p:sp>
        <p:nvSpPr>
          <p:cNvPr id="35884" name="Rectangle 44"/>
          <p:cNvSpPr>
            <a:spLocks noChangeArrowheads="1"/>
          </p:cNvSpPr>
          <p:nvPr/>
        </p:nvSpPr>
        <p:spPr bwMode="auto">
          <a:xfrm>
            <a:off x="2268538" y="2927350"/>
            <a:ext cx="565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altLang="en-US" sz="20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 B</a:t>
            </a:r>
          </a:p>
        </p:txBody>
      </p:sp>
      <p:sp>
        <p:nvSpPr>
          <p:cNvPr id="35885" name="Rectangle 45"/>
          <p:cNvSpPr>
            <a:spLocks noChangeArrowheads="1"/>
          </p:cNvSpPr>
          <p:nvPr/>
        </p:nvSpPr>
        <p:spPr bwMode="auto">
          <a:xfrm>
            <a:off x="2700338" y="2495550"/>
            <a:ext cx="565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altLang="en-US" sz="20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 D</a:t>
            </a:r>
          </a:p>
        </p:txBody>
      </p:sp>
      <p:sp>
        <p:nvSpPr>
          <p:cNvPr id="35886" name="Line 46"/>
          <p:cNvSpPr>
            <a:spLocks noChangeShapeType="1"/>
          </p:cNvSpPr>
          <p:nvPr/>
        </p:nvSpPr>
        <p:spPr bwMode="auto">
          <a:xfrm>
            <a:off x="2627313" y="2784475"/>
            <a:ext cx="431800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7" name="Rectangle 47"/>
          <p:cNvSpPr>
            <a:spLocks noChangeArrowheads="1"/>
          </p:cNvSpPr>
          <p:nvPr/>
        </p:nvSpPr>
        <p:spPr bwMode="auto">
          <a:xfrm>
            <a:off x="2195513" y="2422525"/>
            <a:ext cx="431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56654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CBFD-17A8-488A-A377-31EC1A7D4959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39763"/>
            <a:ext cx="8229600" cy="576262"/>
          </a:xfrm>
        </p:spPr>
        <p:txBody>
          <a:bodyPr/>
          <a:lstStyle/>
          <a:p>
            <a:pPr algn="l"/>
            <a:r>
              <a:rPr lang="en-US" altLang="en-US" sz="3600"/>
              <a:t>Penggabungan sel pada K-Map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47825"/>
            <a:ext cx="7920038" cy="4752975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2800"/>
              <a:t>Karena </a:t>
            </a:r>
            <a:r>
              <a:rPr lang="en-US" altLang="en-US" sz="2800">
                <a:solidFill>
                  <a:schemeClr val="folHlink"/>
                </a:solidFill>
              </a:rPr>
              <a:t>pasangan sel</a:t>
            </a:r>
            <a:r>
              <a:rPr lang="en-US" altLang="en-US" sz="2800"/>
              <a:t> (atau sel-sel) yang bersebelahan </a:t>
            </a:r>
            <a:r>
              <a:rPr lang="en-US" altLang="en-US" sz="2800">
                <a:solidFill>
                  <a:schemeClr val="folHlink"/>
                </a:solidFill>
              </a:rPr>
              <a:t>berbeda nilai hanya pada 1 Masukan</a:t>
            </a:r>
            <a:r>
              <a:rPr lang="en-US" altLang="en-US" sz="2800"/>
              <a:t> saja, maka pasangan sel (atau sel-sel) tersebut dapat </a:t>
            </a:r>
            <a:r>
              <a:rPr lang="en-US" altLang="en-US" sz="2800">
                <a:solidFill>
                  <a:schemeClr val="folHlink"/>
                </a:solidFill>
              </a:rPr>
              <a:t>digabungkan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folHlink"/>
                </a:solidFill>
              </a:rPr>
              <a:t>	</a:t>
            </a:r>
            <a:r>
              <a:rPr lang="en-US" altLang="en-US" sz="2800"/>
              <a:t>Teorema</a:t>
            </a:r>
            <a:r>
              <a:rPr lang="en-US" altLang="en-US" sz="2800">
                <a:solidFill>
                  <a:schemeClr val="folHlink"/>
                </a:solidFill>
              </a:rPr>
              <a:t> </a:t>
            </a:r>
            <a:r>
              <a:rPr lang="en-US" altLang="en-US" sz="2800"/>
              <a:t>Aljabar Boole: </a:t>
            </a:r>
            <a:r>
              <a:rPr lang="en-US" altLang="en-US" sz="2800" i="1"/>
              <a:t>X + X = 1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800"/>
              <a:t>	jadi : </a:t>
            </a:r>
            <a:r>
              <a:rPr lang="en-US" altLang="en-US" sz="2800" i="1"/>
              <a:t>A B </a:t>
            </a:r>
            <a:r>
              <a:rPr lang="en-US" altLang="en-US" sz="2800" i="1">
                <a:solidFill>
                  <a:schemeClr val="folHlink"/>
                </a:solidFill>
              </a:rPr>
              <a:t>C</a:t>
            </a:r>
            <a:r>
              <a:rPr lang="en-US" altLang="en-US" sz="2800" i="1"/>
              <a:t> D + A B </a:t>
            </a:r>
            <a:r>
              <a:rPr lang="en-US" altLang="en-US" sz="2800" i="1">
                <a:solidFill>
                  <a:schemeClr val="folHlink"/>
                </a:solidFill>
              </a:rPr>
              <a:t>C</a:t>
            </a:r>
            <a:r>
              <a:rPr lang="en-US" altLang="en-US" sz="2800" i="1"/>
              <a:t> D = A B </a:t>
            </a:r>
            <a:r>
              <a:rPr lang="en-US" altLang="en-US" sz="2800" i="1">
                <a:solidFill>
                  <a:schemeClr val="folHlink"/>
                </a:solidFill>
              </a:rPr>
              <a:t>(1)</a:t>
            </a:r>
            <a:r>
              <a:rPr lang="en-US" altLang="en-US" sz="2800" i="1"/>
              <a:t> D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800"/>
              <a:t>					     </a:t>
            </a:r>
            <a:r>
              <a:rPr lang="en-US" altLang="en-US" sz="2800" i="1"/>
              <a:t>= A B 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i="1"/>
              <a:t>	</a:t>
            </a:r>
            <a:r>
              <a:rPr lang="en-US" altLang="en-US" sz="2800"/>
              <a:t>atau : </a:t>
            </a:r>
            <a:r>
              <a:rPr lang="en-US" altLang="en-US" sz="2800" i="1"/>
              <a:t>0101 + 0111 = 01</a:t>
            </a:r>
            <a:r>
              <a:rPr lang="en-US" altLang="en-US" sz="2800" i="1">
                <a:solidFill>
                  <a:schemeClr val="folHlink"/>
                </a:solidFill>
              </a:rPr>
              <a:t>_</a:t>
            </a:r>
            <a:r>
              <a:rPr lang="en-US" altLang="en-US" sz="2800" i="1"/>
              <a:t>1  </a:t>
            </a:r>
            <a:endParaRPr lang="en-US" altLang="en-US" sz="2800"/>
          </a:p>
          <a:p>
            <a:pPr>
              <a:spcBef>
                <a:spcPct val="50000"/>
              </a:spcBef>
            </a:pPr>
            <a:r>
              <a:rPr lang="en-US" altLang="en-US" sz="2800"/>
              <a:t>Perhatikan implementasi persamaan tersebut pada K-Map</a:t>
            </a: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 flipV="1">
            <a:off x="5486400" y="3448050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 flipV="1">
            <a:off x="2590800" y="3930650"/>
            <a:ext cx="2159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 flipV="1">
            <a:off x="1841500" y="3930650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 flipV="1">
            <a:off x="5257800" y="3930650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 flipV="1">
            <a:off x="3581400" y="3930650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V="1">
            <a:off x="5194300" y="4397375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9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EC68-B95E-4174-819A-322496B5A7E3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14363"/>
            <a:ext cx="8229600" cy="576262"/>
          </a:xfrm>
        </p:spPr>
        <p:txBody>
          <a:bodyPr/>
          <a:lstStyle/>
          <a:p>
            <a:pPr algn="l"/>
            <a:r>
              <a:rPr lang="en-US" altLang="en-US" sz="3600"/>
              <a:t>Penggabungan sel pada K-Map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838325"/>
            <a:ext cx="7704138" cy="4105275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Ingat: </a:t>
            </a:r>
          </a:p>
          <a:p>
            <a:pPr>
              <a:buFontTx/>
              <a:buNone/>
            </a:pPr>
            <a:endParaRPr lang="en-US" altLang="en-US" sz="1600">
              <a:solidFill>
                <a:schemeClr val="folHlink"/>
              </a:solidFill>
            </a:endParaRPr>
          </a:p>
          <a:p>
            <a:pPr>
              <a:buFontTx/>
              <a:buNone/>
            </a:pPr>
            <a:r>
              <a:rPr lang="en-US" altLang="en-US">
                <a:solidFill>
                  <a:schemeClr val="folHlink"/>
                </a:solidFill>
              </a:rPr>
              <a:t>	</a:t>
            </a:r>
            <a:r>
              <a:rPr lang="en-US" altLang="en-US" sz="4000">
                <a:solidFill>
                  <a:schemeClr val="folHlink"/>
                </a:solidFill>
              </a:rPr>
              <a:t>Kolom pertama bersebelahan dengan Kolom terakhir, </a:t>
            </a:r>
          </a:p>
          <a:p>
            <a:pPr>
              <a:buFontTx/>
              <a:buNone/>
            </a:pPr>
            <a:r>
              <a:rPr lang="en-US" altLang="en-US" sz="4000">
                <a:solidFill>
                  <a:schemeClr val="folHlink"/>
                </a:solidFill>
              </a:rPr>
              <a:t>	baris paling atas bersebelahan dengan baris paling bawah</a:t>
            </a:r>
          </a:p>
        </p:txBody>
      </p:sp>
    </p:spTree>
    <p:extLst>
      <p:ext uri="{BB962C8B-B14F-4D97-AF65-F5344CB8AC3E}">
        <p14:creationId xmlns:p14="http://schemas.microsoft.com/office/powerpoint/2010/main" val="324099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8774-DA97-4E7E-96DB-8187A6B1D854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95513" y="1500188"/>
            <a:ext cx="6357937" cy="4824412"/>
          </a:xfrm>
        </p:spPr>
        <p:txBody>
          <a:bodyPr/>
          <a:lstStyle/>
          <a:p>
            <a:r>
              <a:rPr lang="en-US" altLang="en-US" sz="2800" i="1"/>
              <a:t>01</a:t>
            </a:r>
            <a:r>
              <a:rPr lang="en-US" altLang="en-US" sz="2800" i="1">
                <a:solidFill>
                  <a:schemeClr val="folHlink"/>
                </a:solidFill>
              </a:rPr>
              <a:t>0</a:t>
            </a:r>
            <a:r>
              <a:rPr lang="en-US" altLang="en-US" sz="2800" i="1"/>
              <a:t>1 + 01</a:t>
            </a:r>
            <a:r>
              <a:rPr lang="en-US" altLang="en-US" sz="2800" i="1">
                <a:solidFill>
                  <a:schemeClr val="folHlink"/>
                </a:solidFill>
              </a:rPr>
              <a:t>1</a:t>
            </a:r>
            <a:r>
              <a:rPr lang="en-US" altLang="en-US" sz="2800" i="1"/>
              <a:t>1 = 01</a:t>
            </a:r>
            <a:r>
              <a:rPr lang="en-US" altLang="en-US" sz="2800" i="1">
                <a:solidFill>
                  <a:schemeClr val="folHlink"/>
                </a:solidFill>
              </a:rPr>
              <a:t>_</a:t>
            </a:r>
            <a:r>
              <a:rPr lang="en-US" altLang="en-US" sz="2800" i="1"/>
              <a:t>1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635000"/>
            <a:ext cx="8229600" cy="576263"/>
          </a:xfrm>
        </p:spPr>
        <p:txBody>
          <a:bodyPr/>
          <a:lstStyle/>
          <a:p>
            <a:pPr algn="l"/>
            <a:r>
              <a:rPr lang="en-US" altLang="en-US" sz="2400" i="1">
                <a:solidFill>
                  <a:schemeClr val="hlink"/>
                </a:solidFill>
              </a:rPr>
              <a:t>Penggabungan sel … (lanjutan)</a:t>
            </a:r>
          </a:p>
        </p:txBody>
      </p:sp>
      <p:grpSp>
        <p:nvGrpSpPr>
          <p:cNvPr id="41988" name="Group 4"/>
          <p:cNvGrpSpPr>
            <a:grpSpLocks/>
          </p:cNvGrpSpPr>
          <p:nvPr/>
        </p:nvGrpSpPr>
        <p:grpSpPr bwMode="auto">
          <a:xfrm>
            <a:off x="2339975" y="2381250"/>
            <a:ext cx="3168650" cy="3035300"/>
            <a:chOff x="1474" y="1264"/>
            <a:chExt cx="1996" cy="1912"/>
          </a:xfrm>
        </p:grpSpPr>
        <p:sp>
          <p:nvSpPr>
            <p:cNvPr id="41989" name="AutoShape 5"/>
            <p:cNvSpPr>
              <a:spLocks noChangeArrowheads="1"/>
            </p:cNvSpPr>
            <p:nvPr/>
          </p:nvSpPr>
          <p:spPr bwMode="auto">
            <a:xfrm>
              <a:off x="2493" y="2205"/>
              <a:ext cx="635" cy="272"/>
            </a:xfrm>
            <a:prstGeom prst="roundRect">
              <a:avLst>
                <a:gd name="adj" fmla="val 16667"/>
              </a:avLst>
            </a:prstGeom>
            <a:solidFill>
              <a:srgbClr val="FFCC00">
                <a:alpha val="64999"/>
              </a:srgbClr>
            </a:solidFill>
            <a:ln w="19050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990" name="Group 6"/>
            <p:cNvGrpSpPr>
              <a:grpSpLocks/>
            </p:cNvGrpSpPr>
            <p:nvPr/>
          </p:nvGrpSpPr>
          <p:grpSpPr bwMode="auto">
            <a:xfrm>
              <a:off x="1474" y="1264"/>
              <a:ext cx="1996" cy="1912"/>
              <a:chOff x="1702" y="1525"/>
              <a:chExt cx="1735" cy="1605"/>
            </a:xfrm>
          </p:grpSpPr>
          <p:grpSp>
            <p:nvGrpSpPr>
              <p:cNvPr id="41991" name="Group 7"/>
              <p:cNvGrpSpPr>
                <a:grpSpLocks/>
              </p:cNvGrpSpPr>
              <p:nvPr/>
            </p:nvGrpSpPr>
            <p:grpSpPr bwMode="auto">
              <a:xfrm>
                <a:off x="2228" y="1706"/>
                <a:ext cx="1209" cy="145"/>
                <a:chOff x="3289" y="981"/>
                <a:chExt cx="1209" cy="145"/>
              </a:xfrm>
            </p:grpSpPr>
            <p:sp>
              <p:nvSpPr>
                <p:cNvPr id="41992" name="Rectangle 8"/>
                <p:cNvSpPr>
                  <a:spLocks noChangeArrowheads="1"/>
                </p:cNvSpPr>
                <p:nvPr/>
              </p:nvSpPr>
              <p:spPr bwMode="auto">
                <a:xfrm>
                  <a:off x="3289" y="981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00</a:t>
                  </a:r>
                </a:p>
              </p:txBody>
            </p:sp>
            <p:sp>
              <p:nvSpPr>
                <p:cNvPr id="41993" name="Rectangle 9"/>
                <p:cNvSpPr>
                  <a:spLocks noChangeArrowheads="1"/>
                </p:cNvSpPr>
                <p:nvPr/>
              </p:nvSpPr>
              <p:spPr bwMode="auto">
                <a:xfrm>
                  <a:off x="3613" y="981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01</a:t>
                  </a:r>
                </a:p>
              </p:txBody>
            </p:sp>
            <p:sp>
              <p:nvSpPr>
                <p:cNvPr id="41994" name="Rectangle 10"/>
                <p:cNvSpPr>
                  <a:spLocks noChangeArrowheads="1"/>
                </p:cNvSpPr>
                <p:nvPr/>
              </p:nvSpPr>
              <p:spPr bwMode="auto">
                <a:xfrm>
                  <a:off x="3944" y="981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11</a:t>
                  </a:r>
                </a:p>
              </p:txBody>
            </p:sp>
            <p:sp>
              <p:nvSpPr>
                <p:cNvPr id="41995" name="Rectangle 11"/>
                <p:cNvSpPr>
                  <a:spLocks noChangeArrowheads="1"/>
                </p:cNvSpPr>
                <p:nvPr/>
              </p:nvSpPr>
              <p:spPr bwMode="auto">
                <a:xfrm>
                  <a:off x="4272" y="981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10</a:t>
                  </a:r>
                </a:p>
              </p:txBody>
            </p:sp>
          </p:grpSp>
          <p:grpSp>
            <p:nvGrpSpPr>
              <p:cNvPr id="41996" name="Group 12"/>
              <p:cNvGrpSpPr>
                <a:grpSpLocks/>
              </p:cNvGrpSpPr>
              <p:nvPr/>
            </p:nvGrpSpPr>
            <p:grpSpPr bwMode="auto">
              <a:xfrm>
                <a:off x="1883" y="2001"/>
                <a:ext cx="226" cy="1129"/>
                <a:chOff x="1520" y="1155"/>
                <a:chExt cx="226" cy="1129"/>
              </a:xfrm>
            </p:grpSpPr>
            <p:sp>
              <p:nvSpPr>
                <p:cNvPr id="41997" name="Rectangle 13"/>
                <p:cNvSpPr>
                  <a:spLocks noChangeArrowheads="1"/>
                </p:cNvSpPr>
                <p:nvPr/>
              </p:nvSpPr>
              <p:spPr bwMode="auto">
                <a:xfrm>
                  <a:off x="1520" y="1155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00</a:t>
                  </a:r>
                </a:p>
              </p:txBody>
            </p:sp>
            <p:sp>
              <p:nvSpPr>
                <p:cNvPr id="41998" name="Rectangle 14"/>
                <p:cNvSpPr>
                  <a:spLocks noChangeArrowheads="1"/>
                </p:cNvSpPr>
                <p:nvPr/>
              </p:nvSpPr>
              <p:spPr bwMode="auto">
                <a:xfrm>
                  <a:off x="1520" y="1480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01</a:t>
                  </a:r>
                </a:p>
              </p:txBody>
            </p:sp>
            <p:sp>
              <p:nvSpPr>
                <p:cNvPr id="41999" name="Rectangle 15"/>
                <p:cNvSpPr>
                  <a:spLocks noChangeArrowheads="1"/>
                </p:cNvSpPr>
                <p:nvPr/>
              </p:nvSpPr>
              <p:spPr bwMode="auto">
                <a:xfrm>
                  <a:off x="1520" y="1804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11</a:t>
                  </a:r>
                </a:p>
              </p:txBody>
            </p:sp>
            <p:sp>
              <p:nvSpPr>
                <p:cNvPr id="42000" name="Rectangle 16"/>
                <p:cNvSpPr>
                  <a:spLocks noChangeArrowheads="1"/>
                </p:cNvSpPr>
                <p:nvPr/>
              </p:nvSpPr>
              <p:spPr bwMode="auto">
                <a:xfrm>
                  <a:off x="1520" y="2139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10</a:t>
                  </a:r>
                </a:p>
              </p:txBody>
            </p:sp>
          </p:grpSp>
          <p:sp>
            <p:nvSpPr>
              <p:cNvPr id="42001" name="Rectangle 17"/>
              <p:cNvSpPr>
                <a:spLocks noChangeArrowheads="1"/>
              </p:cNvSpPr>
              <p:nvPr/>
            </p:nvSpPr>
            <p:spPr bwMode="auto">
              <a:xfrm>
                <a:off x="1747" y="1797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AB</a:t>
                </a:r>
              </a:p>
            </p:txBody>
          </p:sp>
          <p:sp>
            <p:nvSpPr>
              <p:cNvPr id="42002" name="Rectangle 18"/>
              <p:cNvSpPr>
                <a:spLocks noChangeArrowheads="1"/>
              </p:cNvSpPr>
              <p:nvPr/>
            </p:nvSpPr>
            <p:spPr bwMode="auto">
              <a:xfrm>
                <a:off x="2019" y="1571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CD</a:t>
                </a:r>
              </a:p>
            </p:txBody>
          </p:sp>
          <p:sp>
            <p:nvSpPr>
              <p:cNvPr id="42003" name="Line 19"/>
              <p:cNvSpPr>
                <a:spLocks noChangeShapeType="1"/>
              </p:cNvSpPr>
              <p:nvPr/>
            </p:nvSpPr>
            <p:spPr bwMode="auto">
              <a:xfrm>
                <a:off x="1928" y="1707"/>
                <a:ext cx="272" cy="22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4" name="Rectangle 20"/>
              <p:cNvSpPr>
                <a:spLocks noChangeArrowheads="1"/>
              </p:cNvSpPr>
              <p:nvPr/>
            </p:nvSpPr>
            <p:spPr bwMode="auto">
              <a:xfrm>
                <a:off x="1702" y="1525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F</a:t>
                </a:r>
              </a:p>
            </p:txBody>
          </p:sp>
        </p:grpSp>
      </p:grpSp>
      <p:graphicFrame>
        <p:nvGraphicFramePr>
          <p:cNvPr id="42005" name="Group 21"/>
          <p:cNvGraphicFramePr>
            <a:graphicFrameLocks noGrp="1"/>
          </p:cNvGraphicFramePr>
          <p:nvPr/>
        </p:nvGraphicFramePr>
        <p:xfrm>
          <a:off x="3238500" y="3154363"/>
          <a:ext cx="2447925" cy="2449513"/>
        </p:xfrm>
        <a:graphic>
          <a:graphicData uri="http://schemas.openxmlformats.org/drawingml/2006/table">
            <a:tbl>
              <a:tblPr/>
              <a:tblGrid>
                <a:gridCol w="612775"/>
                <a:gridCol w="612775"/>
                <a:gridCol w="609600"/>
                <a:gridCol w="612775"/>
              </a:tblGrid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250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9703-A96E-4EFF-BE58-46752C58BA3C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00188"/>
            <a:ext cx="8229600" cy="4824412"/>
          </a:xfrm>
        </p:spPr>
        <p:txBody>
          <a:bodyPr/>
          <a:lstStyle/>
          <a:p>
            <a:r>
              <a:rPr lang="en-US" altLang="en-US" sz="2800" i="1"/>
              <a:t>01</a:t>
            </a:r>
            <a:r>
              <a:rPr lang="en-US" altLang="en-US" sz="2800" i="1">
                <a:solidFill>
                  <a:schemeClr val="folHlink"/>
                </a:solidFill>
              </a:rPr>
              <a:t>0</a:t>
            </a:r>
            <a:r>
              <a:rPr lang="en-US" altLang="en-US" sz="2800" i="1"/>
              <a:t>1 + 01</a:t>
            </a:r>
            <a:r>
              <a:rPr lang="en-US" altLang="en-US" sz="2800" i="1">
                <a:solidFill>
                  <a:schemeClr val="folHlink"/>
                </a:solidFill>
              </a:rPr>
              <a:t>1</a:t>
            </a:r>
            <a:r>
              <a:rPr lang="en-US" altLang="en-US" sz="2800" i="1"/>
              <a:t>1 = 01</a:t>
            </a:r>
            <a:r>
              <a:rPr lang="en-US" altLang="en-US" sz="2800" i="1">
                <a:solidFill>
                  <a:schemeClr val="folHlink"/>
                </a:solidFill>
              </a:rPr>
              <a:t>_</a:t>
            </a:r>
            <a:r>
              <a:rPr lang="en-US" altLang="en-US" sz="2800" i="1"/>
              <a:t>1 atau = A B _ D</a:t>
            </a:r>
          </a:p>
          <a:p>
            <a:r>
              <a:rPr lang="en-US" altLang="en-US" sz="2800" i="1"/>
              <a:t>11</a:t>
            </a:r>
            <a:r>
              <a:rPr lang="en-US" altLang="en-US" sz="2800" i="1">
                <a:solidFill>
                  <a:schemeClr val="folHlink"/>
                </a:solidFill>
              </a:rPr>
              <a:t>0</a:t>
            </a:r>
            <a:r>
              <a:rPr lang="en-US" altLang="en-US" sz="2800" i="1"/>
              <a:t>1 + 11</a:t>
            </a:r>
            <a:r>
              <a:rPr lang="en-US" altLang="en-US" sz="2800" i="1">
                <a:solidFill>
                  <a:schemeClr val="folHlink"/>
                </a:solidFill>
              </a:rPr>
              <a:t>1</a:t>
            </a:r>
            <a:r>
              <a:rPr lang="en-US" altLang="en-US" sz="2800" i="1"/>
              <a:t>1 = 11</a:t>
            </a:r>
            <a:r>
              <a:rPr lang="en-US" altLang="en-US" sz="2800" i="1">
                <a:solidFill>
                  <a:schemeClr val="folHlink"/>
                </a:solidFill>
              </a:rPr>
              <a:t>_</a:t>
            </a:r>
            <a:r>
              <a:rPr lang="en-US" altLang="en-US" sz="2800" i="1"/>
              <a:t>1 atau = A B _ D</a:t>
            </a:r>
          </a:p>
          <a:p>
            <a:pPr>
              <a:buFontTx/>
              <a:buNone/>
            </a:pPr>
            <a:r>
              <a:rPr lang="en-US" altLang="en-US" sz="2800" i="1"/>
              <a:t>	Apakah</a:t>
            </a:r>
            <a:r>
              <a:rPr lang="en-US" altLang="en-US" sz="2800" i="1">
                <a:solidFill>
                  <a:schemeClr val="folHlink"/>
                </a:solidFill>
              </a:rPr>
              <a:t> </a:t>
            </a:r>
            <a:r>
              <a:rPr lang="en-US" altLang="en-US" sz="2800" i="1"/>
              <a:t>01_1 dan 11_1</a:t>
            </a:r>
            <a:r>
              <a:rPr lang="en-US" altLang="en-US" sz="2800" i="1">
                <a:solidFill>
                  <a:schemeClr val="folHlink"/>
                </a:solidFill>
              </a:rPr>
              <a:t> </a:t>
            </a:r>
            <a:r>
              <a:rPr lang="en-US" altLang="en-US" sz="2800" i="1"/>
              <a:t>dapat digabungkan?</a:t>
            </a:r>
            <a:endParaRPr lang="en-US" altLang="en-US" sz="2800" i="1">
              <a:solidFill>
                <a:schemeClr val="folHlink"/>
              </a:solidFill>
            </a:endParaRPr>
          </a:p>
          <a:p>
            <a:pPr>
              <a:buFontTx/>
              <a:buNone/>
            </a:pPr>
            <a:endParaRPr lang="en-US" altLang="en-US" sz="2800" i="1"/>
          </a:p>
          <a:p>
            <a:pPr>
              <a:buFontTx/>
              <a:buNone/>
            </a:pPr>
            <a:r>
              <a:rPr lang="en-US" altLang="en-US" sz="2800" i="1"/>
              <a:t>	Karena hanya berbeda</a:t>
            </a:r>
          </a:p>
          <a:p>
            <a:pPr>
              <a:buFontTx/>
              <a:buNone/>
            </a:pPr>
            <a:r>
              <a:rPr lang="en-US" altLang="en-US" sz="2800" i="1"/>
              <a:t> 	1 Masukan, maka</a:t>
            </a:r>
          </a:p>
          <a:p>
            <a:pPr>
              <a:buFontTx/>
              <a:buNone/>
            </a:pPr>
            <a:endParaRPr lang="en-US" altLang="en-US" sz="1200" i="1"/>
          </a:p>
          <a:p>
            <a:r>
              <a:rPr lang="en-US" altLang="en-US" sz="2800" i="1">
                <a:solidFill>
                  <a:schemeClr val="folHlink"/>
                </a:solidFill>
              </a:rPr>
              <a:t>0</a:t>
            </a:r>
            <a:r>
              <a:rPr lang="en-US" altLang="en-US" sz="2800" i="1"/>
              <a:t>1_1 + </a:t>
            </a:r>
            <a:r>
              <a:rPr lang="en-US" altLang="en-US" sz="2800" i="1">
                <a:solidFill>
                  <a:schemeClr val="folHlink"/>
                </a:solidFill>
              </a:rPr>
              <a:t>1</a:t>
            </a:r>
            <a:r>
              <a:rPr lang="en-US" altLang="en-US" sz="2800" i="1"/>
              <a:t>1_1</a:t>
            </a:r>
            <a:r>
              <a:rPr lang="en-US" altLang="en-US" sz="2800" i="1">
                <a:solidFill>
                  <a:schemeClr val="folHlink"/>
                </a:solidFill>
              </a:rPr>
              <a:t> </a:t>
            </a:r>
            <a:r>
              <a:rPr lang="en-US" altLang="en-US" sz="2800" i="1"/>
              <a:t>= </a:t>
            </a:r>
            <a:r>
              <a:rPr lang="en-US" altLang="en-US" sz="2800" i="1">
                <a:solidFill>
                  <a:schemeClr val="folHlink"/>
                </a:solidFill>
              </a:rPr>
              <a:t>_</a:t>
            </a:r>
            <a:r>
              <a:rPr lang="en-US" altLang="en-US" sz="2800" i="1"/>
              <a:t>1_1</a:t>
            </a:r>
          </a:p>
          <a:p>
            <a:pPr>
              <a:buFontTx/>
              <a:buNone/>
            </a:pPr>
            <a:r>
              <a:rPr lang="en-US" altLang="en-US" sz="2800" i="1"/>
              <a:t>	atau = B D</a:t>
            </a:r>
          </a:p>
          <a:p>
            <a:endParaRPr lang="en-US" altLang="en-US" sz="2800" i="1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635000"/>
            <a:ext cx="8229600" cy="576263"/>
          </a:xfrm>
        </p:spPr>
        <p:txBody>
          <a:bodyPr/>
          <a:lstStyle/>
          <a:p>
            <a:pPr algn="l"/>
            <a:r>
              <a:rPr lang="en-US" altLang="en-US" sz="2400" i="1">
                <a:solidFill>
                  <a:schemeClr val="hlink"/>
                </a:solidFill>
              </a:rPr>
              <a:t>Penggabungan sel … (lanjutan)</a:t>
            </a:r>
          </a:p>
        </p:txBody>
      </p:sp>
      <p:grpSp>
        <p:nvGrpSpPr>
          <p:cNvPr id="44036" name="Group 4"/>
          <p:cNvGrpSpPr>
            <a:grpSpLocks/>
          </p:cNvGrpSpPr>
          <p:nvPr/>
        </p:nvGrpSpPr>
        <p:grpSpPr bwMode="auto">
          <a:xfrm>
            <a:off x="4859338" y="3101975"/>
            <a:ext cx="3168650" cy="3035300"/>
            <a:chOff x="3061" y="1718"/>
            <a:chExt cx="1996" cy="1912"/>
          </a:xfrm>
        </p:grpSpPr>
        <p:sp>
          <p:nvSpPr>
            <p:cNvPr id="44037" name="AutoShape 5"/>
            <p:cNvSpPr>
              <a:spLocks noChangeArrowheads="1"/>
            </p:cNvSpPr>
            <p:nvPr/>
          </p:nvSpPr>
          <p:spPr bwMode="auto">
            <a:xfrm>
              <a:off x="4066" y="2652"/>
              <a:ext cx="681" cy="680"/>
            </a:xfrm>
            <a:prstGeom prst="roundRect">
              <a:avLst>
                <a:gd name="adj" fmla="val 16667"/>
              </a:avLst>
            </a:prstGeom>
            <a:solidFill>
              <a:srgbClr val="CCCCFF">
                <a:alpha val="50000"/>
              </a:srgbClr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4038" name="Group 6"/>
            <p:cNvGrpSpPr>
              <a:grpSpLocks/>
            </p:cNvGrpSpPr>
            <p:nvPr/>
          </p:nvGrpSpPr>
          <p:grpSpPr bwMode="auto">
            <a:xfrm>
              <a:off x="3061" y="1718"/>
              <a:ext cx="1996" cy="1912"/>
              <a:chOff x="1702" y="1525"/>
              <a:chExt cx="1735" cy="1605"/>
            </a:xfrm>
          </p:grpSpPr>
          <p:grpSp>
            <p:nvGrpSpPr>
              <p:cNvPr id="44039" name="Group 7"/>
              <p:cNvGrpSpPr>
                <a:grpSpLocks/>
              </p:cNvGrpSpPr>
              <p:nvPr/>
            </p:nvGrpSpPr>
            <p:grpSpPr bwMode="auto">
              <a:xfrm>
                <a:off x="2228" y="1706"/>
                <a:ext cx="1209" cy="145"/>
                <a:chOff x="3289" y="981"/>
                <a:chExt cx="1209" cy="145"/>
              </a:xfrm>
            </p:grpSpPr>
            <p:sp>
              <p:nvSpPr>
                <p:cNvPr id="44040" name="Rectangle 8"/>
                <p:cNvSpPr>
                  <a:spLocks noChangeArrowheads="1"/>
                </p:cNvSpPr>
                <p:nvPr/>
              </p:nvSpPr>
              <p:spPr bwMode="auto">
                <a:xfrm>
                  <a:off x="3289" y="981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00</a:t>
                  </a:r>
                </a:p>
              </p:txBody>
            </p:sp>
            <p:sp>
              <p:nvSpPr>
                <p:cNvPr id="44041" name="Rectangle 9"/>
                <p:cNvSpPr>
                  <a:spLocks noChangeArrowheads="1"/>
                </p:cNvSpPr>
                <p:nvPr/>
              </p:nvSpPr>
              <p:spPr bwMode="auto">
                <a:xfrm>
                  <a:off x="3613" y="981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01</a:t>
                  </a:r>
                </a:p>
              </p:txBody>
            </p:sp>
            <p:sp>
              <p:nvSpPr>
                <p:cNvPr id="44042" name="Rectangle 10"/>
                <p:cNvSpPr>
                  <a:spLocks noChangeArrowheads="1"/>
                </p:cNvSpPr>
                <p:nvPr/>
              </p:nvSpPr>
              <p:spPr bwMode="auto">
                <a:xfrm>
                  <a:off x="3944" y="981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11</a:t>
                  </a:r>
                </a:p>
              </p:txBody>
            </p:sp>
            <p:sp>
              <p:nvSpPr>
                <p:cNvPr id="44043" name="Rectangle 11"/>
                <p:cNvSpPr>
                  <a:spLocks noChangeArrowheads="1"/>
                </p:cNvSpPr>
                <p:nvPr/>
              </p:nvSpPr>
              <p:spPr bwMode="auto">
                <a:xfrm>
                  <a:off x="4272" y="981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10</a:t>
                  </a:r>
                </a:p>
              </p:txBody>
            </p:sp>
          </p:grpSp>
          <p:grpSp>
            <p:nvGrpSpPr>
              <p:cNvPr id="44044" name="Group 12"/>
              <p:cNvGrpSpPr>
                <a:grpSpLocks/>
              </p:cNvGrpSpPr>
              <p:nvPr/>
            </p:nvGrpSpPr>
            <p:grpSpPr bwMode="auto">
              <a:xfrm>
                <a:off x="1883" y="2001"/>
                <a:ext cx="226" cy="1129"/>
                <a:chOff x="1520" y="1155"/>
                <a:chExt cx="226" cy="1129"/>
              </a:xfrm>
            </p:grpSpPr>
            <p:sp>
              <p:nvSpPr>
                <p:cNvPr id="44045" name="Rectangle 13"/>
                <p:cNvSpPr>
                  <a:spLocks noChangeArrowheads="1"/>
                </p:cNvSpPr>
                <p:nvPr/>
              </p:nvSpPr>
              <p:spPr bwMode="auto">
                <a:xfrm>
                  <a:off x="1520" y="1155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00</a:t>
                  </a:r>
                </a:p>
              </p:txBody>
            </p:sp>
            <p:sp>
              <p:nvSpPr>
                <p:cNvPr id="44046" name="Rectangle 14"/>
                <p:cNvSpPr>
                  <a:spLocks noChangeArrowheads="1"/>
                </p:cNvSpPr>
                <p:nvPr/>
              </p:nvSpPr>
              <p:spPr bwMode="auto">
                <a:xfrm>
                  <a:off x="1520" y="1480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01</a:t>
                  </a:r>
                </a:p>
              </p:txBody>
            </p:sp>
            <p:sp>
              <p:nvSpPr>
                <p:cNvPr id="44047" name="Rectangle 15"/>
                <p:cNvSpPr>
                  <a:spLocks noChangeArrowheads="1"/>
                </p:cNvSpPr>
                <p:nvPr/>
              </p:nvSpPr>
              <p:spPr bwMode="auto">
                <a:xfrm>
                  <a:off x="1520" y="1804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11</a:t>
                  </a:r>
                </a:p>
              </p:txBody>
            </p:sp>
            <p:sp>
              <p:nvSpPr>
                <p:cNvPr id="44048" name="Rectangle 16"/>
                <p:cNvSpPr>
                  <a:spLocks noChangeArrowheads="1"/>
                </p:cNvSpPr>
                <p:nvPr/>
              </p:nvSpPr>
              <p:spPr bwMode="auto">
                <a:xfrm>
                  <a:off x="1520" y="2139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10</a:t>
                  </a:r>
                </a:p>
              </p:txBody>
            </p:sp>
          </p:grpSp>
          <p:sp>
            <p:nvSpPr>
              <p:cNvPr id="44049" name="Rectangle 17"/>
              <p:cNvSpPr>
                <a:spLocks noChangeArrowheads="1"/>
              </p:cNvSpPr>
              <p:nvPr/>
            </p:nvSpPr>
            <p:spPr bwMode="auto">
              <a:xfrm>
                <a:off x="1747" y="1797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AB</a:t>
                </a:r>
              </a:p>
            </p:txBody>
          </p:sp>
          <p:sp>
            <p:nvSpPr>
              <p:cNvPr id="44050" name="Rectangle 18"/>
              <p:cNvSpPr>
                <a:spLocks noChangeArrowheads="1"/>
              </p:cNvSpPr>
              <p:nvPr/>
            </p:nvSpPr>
            <p:spPr bwMode="auto">
              <a:xfrm>
                <a:off x="2019" y="1571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CD</a:t>
                </a:r>
              </a:p>
            </p:txBody>
          </p:sp>
          <p:sp>
            <p:nvSpPr>
              <p:cNvPr id="44051" name="Line 19"/>
              <p:cNvSpPr>
                <a:spLocks noChangeShapeType="1"/>
              </p:cNvSpPr>
              <p:nvPr/>
            </p:nvSpPr>
            <p:spPr bwMode="auto">
              <a:xfrm>
                <a:off x="1928" y="1707"/>
                <a:ext cx="272" cy="22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52" name="Rectangle 20"/>
              <p:cNvSpPr>
                <a:spLocks noChangeArrowheads="1"/>
              </p:cNvSpPr>
              <p:nvPr/>
            </p:nvSpPr>
            <p:spPr bwMode="auto">
              <a:xfrm>
                <a:off x="1702" y="1525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F</a:t>
                </a:r>
              </a:p>
            </p:txBody>
          </p:sp>
        </p:grpSp>
        <p:sp>
          <p:nvSpPr>
            <p:cNvPr id="44053" name="AutoShape 21"/>
            <p:cNvSpPr>
              <a:spLocks noChangeArrowheads="1"/>
            </p:cNvSpPr>
            <p:nvPr/>
          </p:nvSpPr>
          <p:spPr bwMode="auto">
            <a:xfrm>
              <a:off x="4122" y="3081"/>
              <a:ext cx="572" cy="213"/>
            </a:xfrm>
            <a:prstGeom prst="roundRect">
              <a:avLst>
                <a:gd name="adj" fmla="val 16667"/>
              </a:avLst>
            </a:prstGeom>
            <a:solidFill>
              <a:srgbClr val="FFCC00">
                <a:alpha val="30000"/>
              </a:srgbClr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4" name="AutoShape 22"/>
            <p:cNvSpPr>
              <a:spLocks noChangeArrowheads="1"/>
            </p:cNvSpPr>
            <p:nvPr/>
          </p:nvSpPr>
          <p:spPr bwMode="auto">
            <a:xfrm>
              <a:off x="4126" y="2690"/>
              <a:ext cx="572" cy="213"/>
            </a:xfrm>
            <a:prstGeom prst="roundRect">
              <a:avLst>
                <a:gd name="adj" fmla="val 16667"/>
              </a:avLst>
            </a:prstGeom>
            <a:solidFill>
              <a:srgbClr val="FFCC00">
                <a:alpha val="30000"/>
              </a:srgbClr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55" name="Line 23"/>
          <p:cNvSpPr>
            <a:spLocks noChangeShapeType="1"/>
          </p:cNvSpPr>
          <p:nvPr/>
        </p:nvSpPr>
        <p:spPr bwMode="auto">
          <a:xfrm flipV="1">
            <a:off x="5181600" y="1571625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4056" name="Group 24"/>
          <p:cNvGraphicFramePr>
            <a:graphicFrameLocks noGrp="1"/>
          </p:cNvGraphicFramePr>
          <p:nvPr/>
        </p:nvGraphicFramePr>
        <p:xfrm>
          <a:off x="5757863" y="3875088"/>
          <a:ext cx="2447925" cy="2449513"/>
        </p:xfrm>
        <a:graphic>
          <a:graphicData uri="http://schemas.openxmlformats.org/drawingml/2006/table">
            <a:tbl>
              <a:tblPr/>
              <a:tblGrid>
                <a:gridCol w="612775"/>
                <a:gridCol w="612775"/>
                <a:gridCol w="609600"/>
                <a:gridCol w="612775"/>
              </a:tblGrid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386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777E-8738-4227-922C-F1CE11375784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00188"/>
            <a:ext cx="8229600" cy="4824412"/>
          </a:xfrm>
        </p:spPr>
        <p:txBody>
          <a:bodyPr/>
          <a:lstStyle/>
          <a:p>
            <a:r>
              <a:rPr lang="en-US" altLang="en-US" sz="2800" i="1"/>
              <a:t>010</a:t>
            </a:r>
            <a:r>
              <a:rPr lang="en-US" altLang="en-US" sz="2800" i="1">
                <a:solidFill>
                  <a:schemeClr val="folHlink"/>
                </a:solidFill>
              </a:rPr>
              <a:t>0</a:t>
            </a:r>
            <a:r>
              <a:rPr lang="en-US" altLang="en-US" sz="2800" i="1"/>
              <a:t> + 010</a:t>
            </a:r>
            <a:r>
              <a:rPr lang="en-US" altLang="en-US" sz="2800" i="1">
                <a:solidFill>
                  <a:schemeClr val="folHlink"/>
                </a:solidFill>
              </a:rPr>
              <a:t>1</a:t>
            </a:r>
            <a:r>
              <a:rPr lang="en-US" altLang="en-US" sz="2800" i="1"/>
              <a:t> = 010</a:t>
            </a:r>
            <a:r>
              <a:rPr lang="en-US" altLang="en-US" sz="2800" i="1">
                <a:solidFill>
                  <a:schemeClr val="folHlink"/>
                </a:solidFill>
              </a:rPr>
              <a:t>_</a:t>
            </a:r>
            <a:r>
              <a:rPr lang="en-US" altLang="en-US" sz="2800" i="1"/>
              <a:t> atau = A B C </a:t>
            </a:r>
            <a:r>
              <a:rPr lang="en-US" altLang="en-US" sz="2800" i="1">
                <a:solidFill>
                  <a:schemeClr val="folHlink"/>
                </a:solidFill>
              </a:rPr>
              <a:t>_</a:t>
            </a:r>
          </a:p>
          <a:p>
            <a:r>
              <a:rPr lang="en-US" altLang="en-US" sz="2800" i="1"/>
              <a:t>011</a:t>
            </a:r>
            <a:r>
              <a:rPr lang="en-US" altLang="en-US" sz="2800" i="1">
                <a:solidFill>
                  <a:schemeClr val="folHlink"/>
                </a:solidFill>
              </a:rPr>
              <a:t>1</a:t>
            </a:r>
            <a:r>
              <a:rPr lang="en-US" altLang="en-US" sz="2800" i="1"/>
              <a:t> + 011</a:t>
            </a:r>
            <a:r>
              <a:rPr lang="en-US" altLang="en-US" sz="2800" i="1">
                <a:solidFill>
                  <a:schemeClr val="folHlink"/>
                </a:solidFill>
              </a:rPr>
              <a:t>0</a:t>
            </a:r>
            <a:r>
              <a:rPr lang="en-US" altLang="en-US" sz="2800" i="1"/>
              <a:t> = 011</a:t>
            </a:r>
            <a:r>
              <a:rPr lang="en-US" altLang="en-US" sz="2800" i="1">
                <a:solidFill>
                  <a:schemeClr val="folHlink"/>
                </a:solidFill>
              </a:rPr>
              <a:t>_</a:t>
            </a:r>
            <a:r>
              <a:rPr lang="en-US" altLang="en-US" sz="2800" i="1"/>
              <a:t> atau = A B C </a:t>
            </a:r>
            <a:r>
              <a:rPr lang="en-US" altLang="en-US" sz="2800" i="1">
                <a:solidFill>
                  <a:schemeClr val="folHlink"/>
                </a:solidFill>
              </a:rPr>
              <a:t>_</a:t>
            </a:r>
            <a:endParaRPr lang="en-US" altLang="en-US" sz="2800" i="1"/>
          </a:p>
          <a:p>
            <a:pPr>
              <a:buFontTx/>
              <a:buNone/>
            </a:pPr>
            <a:r>
              <a:rPr lang="en-US" altLang="en-US" sz="2800" i="1"/>
              <a:t>	Apakah</a:t>
            </a:r>
            <a:r>
              <a:rPr lang="en-US" altLang="en-US" sz="2800" i="1">
                <a:solidFill>
                  <a:schemeClr val="folHlink"/>
                </a:solidFill>
              </a:rPr>
              <a:t> </a:t>
            </a:r>
            <a:r>
              <a:rPr lang="en-US" altLang="en-US" sz="2800" i="1"/>
              <a:t>010_ dan 011_</a:t>
            </a:r>
            <a:r>
              <a:rPr lang="en-US" altLang="en-US" sz="2800" i="1">
                <a:solidFill>
                  <a:schemeClr val="folHlink"/>
                </a:solidFill>
              </a:rPr>
              <a:t> </a:t>
            </a:r>
            <a:r>
              <a:rPr lang="en-US" altLang="en-US" sz="2800" i="1"/>
              <a:t>dapat digabungkan?</a:t>
            </a:r>
            <a:endParaRPr lang="en-US" altLang="en-US" sz="2800" i="1">
              <a:solidFill>
                <a:schemeClr val="folHlink"/>
              </a:solidFill>
            </a:endParaRPr>
          </a:p>
          <a:p>
            <a:pPr>
              <a:buFontTx/>
              <a:buNone/>
            </a:pPr>
            <a:endParaRPr lang="en-US" altLang="en-US" sz="2800" i="1"/>
          </a:p>
          <a:p>
            <a:pPr>
              <a:buFontTx/>
              <a:buNone/>
            </a:pPr>
            <a:r>
              <a:rPr lang="en-US" altLang="en-US" sz="2800" i="1"/>
              <a:t>	Karena hanya berbeda</a:t>
            </a:r>
          </a:p>
          <a:p>
            <a:pPr>
              <a:buFontTx/>
              <a:buNone/>
            </a:pPr>
            <a:r>
              <a:rPr lang="en-US" altLang="en-US" sz="2800" i="1"/>
              <a:t> 	1 Masukan, maka</a:t>
            </a:r>
          </a:p>
          <a:p>
            <a:pPr>
              <a:buFontTx/>
              <a:buNone/>
            </a:pPr>
            <a:endParaRPr lang="en-US" altLang="en-US" sz="1200" i="1"/>
          </a:p>
          <a:p>
            <a:r>
              <a:rPr lang="en-US" altLang="en-US" sz="2800" i="1"/>
              <a:t>01</a:t>
            </a:r>
            <a:r>
              <a:rPr lang="en-US" altLang="en-US" sz="2800" i="1">
                <a:solidFill>
                  <a:schemeClr val="folHlink"/>
                </a:solidFill>
              </a:rPr>
              <a:t>0</a:t>
            </a:r>
            <a:r>
              <a:rPr lang="en-US" altLang="en-US" sz="2800" i="1"/>
              <a:t>_ + 01</a:t>
            </a:r>
            <a:r>
              <a:rPr lang="en-US" altLang="en-US" sz="2800" i="1">
                <a:solidFill>
                  <a:schemeClr val="folHlink"/>
                </a:solidFill>
              </a:rPr>
              <a:t>1</a:t>
            </a:r>
            <a:r>
              <a:rPr lang="en-US" altLang="en-US" sz="2800" i="1"/>
              <a:t>_</a:t>
            </a:r>
            <a:r>
              <a:rPr lang="en-US" altLang="en-US" sz="2800" i="1">
                <a:solidFill>
                  <a:schemeClr val="folHlink"/>
                </a:solidFill>
              </a:rPr>
              <a:t> </a:t>
            </a:r>
            <a:r>
              <a:rPr lang="en-US" altLang="en-US" sz="2800" i="1"/>
              <a:t>= 01 </a:t>
            </a:r>
            <a:r>
              <a:rPr lang="en-US" altLang="en-US" sz="2800" i="1">
                <a:solidFill>
                  <a:schemeClr val="folHlink"/>
                </a:solidFill>
              </a:rPr>
              <a:t>_</a:t>
            </a:r>
            <a:r>
              <a:rPr lang="en-US" altLang="en-US" sz="2800" i="1"/>
              <a:t> _</a:t>
            </a:r>
          </a:p>
          <a:p>
            <a:r>
              <a:rPr lang="en-US" altLang="en-US" sz="2800" i="1"/>
              <a:t>atau = A B</a:t>
            </a:r>
          </a:p>
          <a:p>
            <a:endParaRPr lang="en-US" altLang="en-US" sz="2800" i="1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635000"/>
            <a:ext cx="8229600" cy="576263"/>
          </a:xfrm>
        </p:spPr>
        <p:txBody>
          <a:bodyPr/>
          <a:lstStyle/>
          <a:p>
            <a:pPr algn="l"/>
            <a:r>
              <a:rPr lang="en-US" altLang="en-US" sz="2400" i="1">
                <a:solidFill>
                  <a:schemeClr val="hlink"/>
                </a:solidFill>
              </a:rPr>
              <a:t>Penggabungan sel … (lanjutan)</a:t>
            </a: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 flipV="1">
            <a:off x="5181600" y="1571625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 flipV="1">
            <a:off x="5867400" y="1571625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 flipV="1">
            <a:off x="5181600" y="2074863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 flipV="1">
            <a:off x="1905000" y="5387975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6088" name="Group 8"/>
          <p:cNvGrpSpPr>
            <a:grpSpLocks/>
          </p:cNvGrpSpPr>
          <p:nvPr/>
        </p:nvGrpSpPr>
        <p:grpSpPr bwMode="auto">
          <a:xfrm>
            <a:off x="4859338" y="3101975"/>
            <a:ext cx="3268662" cy="3035300"/>
            <a:chOff x="3061" y="1718"/>
            <a:chExt cx="2059" cy="1912"/>
          </a:xfrm>
        </p:grpSpPr>
        <p:sp>
          <p:nvSpPr>
            <p:cNvPr id="46089" name="AutoShape 9"/>
            <p:cNvSpPr>
              <a:spLocks noChangeArrowheads="1"/>
            </p:cNvSpPr>
            <p:nvPr/>
          </p:nvSpPr>
          <p:spPr bwMode="auto">
            <a:xfrm>
              <a:off x="3714" y="2631"/>
              <a:ext cx="1406" cy="317"/>
            </a:xfrm>
            <a:prstGeom prst="roundRect">
              <a:avLst>
                <a:gd name="adj" fmla="val 16667"/>
              </a:avLst>
            </a:prstGeom>
            <a:solidFill>
              <a:srgbClr val="E5FFFF">
                <a:alpha val="30000"/>
              </a:srgbClr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6090" name="Group 10"/>
            <p:cNvGrpSpPr>
              <a:grpSpLocks/>
            </p:cNvGrpSpPr>
            <p:nvPr/>
          </p:nvGrpSpPr>
          <p:grpSpPr bwMode="auto">
            <a:xfrm>
              <a:off x="3061" y="1718"/>
              <a:ext cx="1996" cy="1912"/>
              <a:chOff x="1702" y="1525"/>
              <a:chExt cx="1735" cy="1605"/>
            </a:xfrm>
          </p:grpSpPr>
          <p:grpSp>
            <p:nvGrpSpPr>
              <p:cNvPr id="46091" name="Group 11"/>
              <p:cNvGrpSpPr>
                <a:grpSpLocks/>
              </p:cNvGrpSpPr>
              <p:nvPr/>
            </p:nvGrpSpPr>
            <p:grpSpPr bwMode="auto">
              <a:xfrm>
                <a:off x="2228" y="1706"/>
                <a:ext cx="1209" cy="145"/>
                <a:chOff x="3289" y="981"/>
                <a:chExt cx="1209" cy="145"/>
              </a:xfrm>
            </p:grpSpPr>
            <p:sp>
              <p:nvSpPr>
                <p:cNvPr id="46092" name="Rectangle 12"/>
                <p:cNvSpPr>
                  <a:spLocks noChangeArrowheads="1"/>
                </p:cNvSpPr>
                <p:nvPr/>
              </p:nvSpPr>
              <p:spPr bwMode="auto">
                <a:xfrm>
                  <a:off x="3289" y="981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00</a:t>
                  </a:r>
                </a:p>
              </p:txBody>
            </p:sp>
            <p:sp>
              <p:nvSpPr>
                <p:cNvPr id="46093" name="Rectangle 13"/>
                <p:cNvSpPr>
                  <a:spLocks noChangeArrowheads="1"/>
                </p:cNvSpPr>
                <p:nvPr/>
              </p:nvSpPr>
              <p:spPr bwMode="auto">
                <a:xfrm>
                  <a:off x="3613" y="981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01</a:t>
                  </a:r>
                </a:p>
              </p:txBody>
            </p:sp>
            <p:sp>
              <p:nvSpPr>
                <p:cNvPr id="46094" name="Rectangle 14"/>
                <p:cNvSpPr>
                  <a:spLocks noChangeArrowheads="1"/>
                </p:cNvSpPr>
                <p:nvPr/>
              </p:nvSpPr>
              <p:spPr bwMode="auto">
                <a:xfrm>
                  <a:off x="3944" y="981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11</a:t>
                  </a:r>
                </a:p>
              </p:txBody>
            </p:sp>
            <p:sp>
              <p:nvSpPr>
                <p:cNvPr id="46095" name="Rectangle 15"/>
                <p:cNvSpPr>
                  <a:spLocks noChangeArrowheads="1"/>
                </p:cNvSpPr>
                <p:nvPr/>
              </p:nvSpPr>
              <p:spPr bwMode="auto">
                <a:xfrm>
                  <a:off x="4272" y="981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10</a:t>
                  </a:r>
                </a:p>
              </p:txBody>
            </p:sp>
          </p:grpSp>
          <p:grpSp>
            <p:nvGrpSpPr>
              <p:cNvPr id="46096" name="Group 16"/>
              <p:cNvGrpSpPr>
                <a:grpSpLocks/>
              </p:cNvGrpSpPr>
              <p:nvPr/>
            </p:nvGrpSpPr>
            <p:grpSpPr bwMode="auto">
              <a:xfrm>
                <a:off x="1883" y="2001"/>
                <a:ext cx="226" cy="1129"/>
                <a:chOff x="1520" y="1155"/>
                <a:chExt cx="226" cy="1129"/>
              </a:xfrm>
            </p:grpSpPr>
            <p:sp>
              <p:nvSpPr>
                <p:cNvPr id="46097" name="Rectangle 17"/>
                <p:cNvSpPr>
                  <a:spLocks noChangeArrowheads="1"/>
                </p:cNvSpPr>
                <p:nvPr/>
              </p:nvSpPr>
              <p:spPr bwMode="auto">
                <a:xfrm>
                  <a:off x="1520" y="1155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00</a:t>
                  </a:r>
                </a:p>
              </p:txBody>
            </p:sp>
            <p:sp>
              <p:nvSpPr>
                <p:cNvPr id="46098" name="Rectangle 18"/>
                <p:cNvSpPr>
                  <a:spLocks noChangeArrowheads="1"/>
                </p:cNvSpPr>
                <p:nvPr/>
              </p:nvSpPr>
              <p:spPr bwMode="auto">
                <a:xfrm>
                  <a:off x="1520" y="1480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01</a:t>
                  </a:r>
                </a:p>
              </p:txBody>
            </p:sp>
            <p:sp>
              <p:nvSpPr>
                <p:cNvPr id="46099" name="Rectangle 19"/>
                <p:cNvSpPr>
                  <a:spLocks noChangeArrowheads="1"/>
                </p:cNvSpPr>
                <p:nvPr/>
              </p:nvSpPr>
              <p:spPr bwMode="auto">
                <a:xfrm>
                  <a:off x="1520" y="1804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11</a:t>
                  </a:r>
                </a:p>
              </p:txBody>
            </p:sp>
            <p:sp>
              <p:nvSpPr>
                <p:cNvPr id="46100" name="Rectangle 20"/>
                <p:cNvSpPr>
                  <a:spLocks noChangeArrowheads="1"/>
                </p:cNvSpPr>
                <p:nvPr/>
              </p:nvSpPr>
              <p:spPr bwMode="auto">
                <a:xfrm>
                  <a:off x="1520" y="2139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10</a:t>
                  </a:r>
                </a:p>
              </p:txBody>
            </p:sp>
          </p:grpSp>
          <p:sp>
            <p:nvSpPr>
              <p:cNvPr id="46101" name="Rectangle 21"/>
              <p:cNvSpPr>
                <a:spLocks noChangeArrowheads="1"/>
              </p:cNvSpPr>
              <p:nvPr/>
            </p:nvSpPr>
            <p:spPr bwMode="auto">
              <a:xfrm>
                <a:off x="1747" y="1797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AB</a:t>
                </a:r>
              </a:p>
            </p:txBody>
          </p:sp>
          <p:sp>
            <p:nvSpPr>
              <p:cNvPr id="46102" name="Rectangle 22"/>
              <p:cNvSpPr>
                <a:spLocks noChangeArrowheads="1"/>
              </p:cNvSpPr>
              <p:nvPr/>
            </p:nvSpPr>
            <p:spPr bwMode="auto">
              <a:xfrm>
                <a:off x="2019" y="1571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CD</a:t>
                </a:r>
              </a:p>
            </p:txBody>
          </p:sp>
          <p:sp>
            <p:nvSpPr>
              <p:cNvPr id="46103" name="Line 23"/>
              <p:cNvSpPr>
                <a:spLocks noChangeShapeType="1"/>
              </p:cNvSpPr>
              <p:nvPr/>
            </p:nvSpPr>
            <p:spPr bwMode="auto">
              <a:xfrm>
                <a:off x="1928" y="1707"/>
                <a:ext cx="272" cy="22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4" name="Rectangle 24"/>
              <p:cNvSpPr>
                <a:spLocks noChangeArrowheads="1"/>
              </p:cNvSpPr>
              <p:nvPr/>
            </p:nvSpPr>
            <p:spPr bwMode="auto">
              <a:xfrm>
                <a:off x="1702" y="1525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F</a:t>
                </a:r>
              </a:p>
            </p:txBody>
          </p:sp>
        </p:grpSp>
        <p:sp>
          <p:nvSpPr>
            <p:cNvPr id="46105" name="AutoShape 25"/>
            <p:cNvSpPr>
              <a:spLocks noChangeArrowheads="1"/>
            </p:cNvSpPr>
            <p:nvPr/>
          </p:nvSpPr>
          <p:spPr bwMode="auto">
            <a:xfrm>
              <a:off x="4524" y="2687"/>
              <a:ext cx="572" cy="213"/>
            </a:xfrm>
            <a:prstGeom prst="roundRect">
              <a:avLst>
                <a:gd name="adj" fmla="val 16667"/>
              </a:avLst>
            </a:prstGeom>
            <a:solidFill>
              <a:srgbClr val="FFCC00">
                <a:alpha val="30000"/>
              </a:srgbClr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6" name="AutoShape 26"/>
            <p:cNvSpPr>
              <a:spLocks noChangeArrowheads="1"/>
            </p:cNvSpPr>
            <p:nvPr/>
          </p:nvSpPr>
          <p:spPr bwMode="auto">
            <a:xfrm>
              <a:off x="3749" y="2690"/>
              <a:ext cx="572" cy="213"/>
            </a:xfrm>
            <a:prstGeom prst="roundRect">
              <a:avLst>
                <a:gd name="adj" fmla="val 16667"/>
              </a:avLst>
            </a:prstGeom>
            <a:solidFill>
              <a:srgbClr val="FFCC00">
                <a:alpha val="30000"/>
              </a:srgbClr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46107" name="Group 27"/>
          <p:cNvGraphicFramePr>
            <a:graphicFrameLocks noGrp="1"/>
          </p:cNvGraphicFramePr>
          <p:nvPr/>
        </p:nvGraphicFramePr>
        <p:xfrm>
          <a:off x="5757863" y="3875088"/>
          <a:ext cx="2447925" cy="2449513"/>
        </p:xfrm>
        <a:graphic>
          <a:graphicData uri="http://schemas.openxmlformats.org/drawingml/2006/table">
            <a:tbl>
              <a:tblPr/>
              <a:tblGrid>
                <a:gridCol w="612775"/>
                <a:gridCol w="612775"/>
                <a:gridCol w="609600"/>
                <a:gridCol w="612775"/>
              </a:tblGrid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59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4F4F4-646A-4C27-833E-DC4449880679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00188"/>
            <a:ext cx="8229600" cy="4824412"/>
          </a:xfrm>
        </p:spPr>
        <p:txBody>
          <a:bodyPr/>
          <a:lstStyle/>
          <a:p>
            <a:r>
              <a:rPr lang="en-US" altLang="en-US" sz="2800" i="1"/>
              <a:t>0100 + 1100 = _100 atau = _ B CD</a:t>
            </a:r>
            <a:endParaRPr lang="en-US" altLang="en-US" sz="2800" i="1">
              <a:solidFill>
                <a:schemeClr val="folHlink"/>
              </a:solidFill>
            </a:endParaRPr>
          </a:p>
          <a:p>
            <a:r>
              <a:rPr lang="en-US" altLang="en-US" sz="2800" i="1"/>
              <a:t>011</a:t>
            </a:r>
            <a:r>
              <a:rPr lang="en-US" altLang="en-US" sz="2800" i="1">
                <a:solidFill>
                  <a:schemeClr val="folHlink"/>
                </a:solidFill>
              </a:rPr>
              <a:t>0</a:t>
            </a:r>
            <a:r>
              <a:rPr lang="en-US" altLang="en-US" sz="2800" i="1"/>
              <a:t> + 1110 = _110 atau = _ B CD</a:t>
            </a:r>
          </a:p>
          <a:p>
            <a:pPr>
              <a:buFontTx/>
              <a:buNone/>
            </a:pPr>
            <a:r>
              <a:rPr lang="en-US" altLang="en-US" sz="2800" i="1"/>
              <a:t>	Apakah</a:t>
            </a:r>
            <a:r>
              <a:rPr lang="en-US" altLang="en-US" sz="2800" i="1">
                <a:solidFill>
                  <a:schemeClr val="folHlink"/>
                </a:solidFill>
              </a:rPr>
              <a:t> </a:t>
            </a:r>
            <a:r>
              <a:rPr lang="en-US" altLang="en-US" sz="2800" i="1"/>
              <a:t>_100 dan _110 dapat digabungkan?</a:t>
            </a:r>
            <a:endParaRPr lang="en-US" altLang="en-US" sz="2800" i="1">
              <a:solidFill>
                <a:schemeClr val="folHlink"/>
              </a:solidFill>
            </a:endParaRPr>
          </a:p>
          <a:p>
            <a:pPr>
              <a:buFontTx/>
              <a:buNone/>
            </a:pPr>
            <a:endParaRPr lang="en-US" altLang="en-US" sz="2800" i="1"/>
          </a:p>
          <a:p>
            <a:pPr>
              <a:buFontTx/>
              <a:buNone/>
            </a:pPr>
            <a:r>
              <a:rPr lang="en-US" altLang="en-US" sz="2800" i="1"/>
              <a:t>	Karena hanya berbeda</a:t>
            </a:r>
          </a:p>
          <a:p>
            <a:pPr>
              <a:buFontTx/>
              <a:buNone/>
            </a:pPr>
            <a:r>
              <a:rPr lang="en-US" altLang="en-US" sz="2800" i="1"/>
              <a:t> 	1 Masukan, maka</a:t>
            </a:r>
          </a:p>
          <a:p>
            <a:pPr>
              <a:buFontTx/>
              <a:buNone/>
            </a:pPr>
            <a:endParaRPr lang="en-US" altLang="en-US" sz="1200" i="1"/>
          </a:p>
          <a:p>
            <a:r>
              <a:rPr lang="en-US" altLang="en-US" sz="2800" i="1"/>
              <a:t>_100 + _110 =  </a:t>
            </a:r>
            <a:r>
              <a:rPr lang="en-US" altLang="en-US" sz="2800" i="1">
                <a:solidFill>
                  <a:schemeClr val="folHlink"/>
                </a:solidFill>
              </a:rPr>
              <a:t>_B</a:t>
            </a:r>
            <a:r>
              <a:rPr lang="en-US" altLang="en-US" sz="2800" i="1"/>
              <a:t> _D</a:t>
            </a:r>
          </a:p>
          <a:p>
            <a:r>
              <a:rPr lang="en-US" altLang="en-US" sz="2800" i="1"/>
              <a:t>atau =  BD</a:t>
            </a:r>
          </a:p>
          <a:p>
            <a:endParaRPr lang="en-US" altLang="en-US" sz="2800" i="1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635000"/>
            <a:ext cx="8229600" cy="576263"/>
          </a:xfrm>
        </p:spPr>
        <p:txBody>
          <a:bodyPr/>
          <a:lstStyle/>
          <a:p>
            <a:pPr algn="l"/>
            <a:r>
              <a:rPr lang="en-US" altLang="en-US" sz="2400" i="1">
                <a:solidFill>
                  <a:schemeClr val="hlink"/>
                </a:solidFill>
              </a:rPr>
              <a:t>Penggabungan sel … (lanjutan)</a:t>
            </a:r>
          </a:p>
        </p:txBody>
      </p:sp>
      <p:graphicFrame>
        <p:nvGraphicFramePr>
          <p:cNvPr id="48132" name="Group 4"/>
          <p:cNvGraphicFramePr>
            <a:graphicFrameLocks noGrp="1"/>
          </p:cNvGraphicFramePr>
          <p:nvPr/>
        </p:nvGraphicFramePr>
        <p:xfrm>
          <a:off x="5757863" y="3875088"/>
          <a:ext cx="2447925" cy="2449513"/>
        </p:xfrm>
        <a:graphic>
          <a:graphicData uri="http://schemas.openxmlformats.org/drawingml/2006/table">
            <a:tbl>
              <a:tblPr/>
              <a:tblGrid>
                <a:gridCol w="612775"/>
                <a:gridCol w="612775"/>
                <a:gridCol w="609600"/>
                <a:gridCol w="612775"/>
              </a:tblGrid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159" name="Line 31"/>
          <p:cNvSpPr>
            <a:spLocks noChangeShapeType="1"/>
          </p:cNvSpPr>
          <p:nvPr/>
        </p:nvSpPr>
        <p:spPr bwMode="auto">
          <a:xfrm flipV="1">
            <a:off x="5803900" y="1571625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1" name="Line 33"/>
          <p:cNvSpPr>
            <a:spLocks noChangeShapeType="1"/>
          </p:cNvSpPr>
          <p:nvPr/>
        </p:nvSpPr>
        <p:spPr bwMode="auto">
          <a:xfrm flipV="1">
            <a:off x="6096000" y="2057400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2" name="Line 34"/>
          <p:cNvSpPr>
            <a:spLocks noChangeShapeType="1"/>
          </p:cNvSpPr>
          <p:nvPr/>
        </p:nvSpPr>
        <p:spPr bwMode="auto">
          <a:xfrm flipV="1">
            <a:off x="2286000" y="5387975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8163" name="Group 35"/>
          <p:cNvGrpSpPr>
            <a:grpSpLocks/>
          </p:cNvGrpSpPr>
          <p:nvPr/>
        </p:nvGrpSpPr>
        <p:grpSpPr bwMode="auto">
          <a:xfrm>
            <a:off x="4859338" y="3101975"/>
            <a:ext cx="3457575" cy="3035300"/>
            <a:chOff x="3061" y="1718"/>
            <a:chExt cx="2178" cy="1912"/>
          </a:xfrm>
        </p:grpSpPr>
        <p:sp>
          <p:nvSpPr>
            <p:cNvPr id="48164" name="AutoShape 36"/>
            <p:cNvSpPr>
              <a:spLocks noChangeArrowheads="1"/>
            </p:cNvSpPr>
            <p:nvPr/>
          </p:nvSpPr>
          <p:spPr bwMode="auto">
            <a:xfrm>
              <a:off x="3710" y="2676"/>
              <a:ext cx="220" cy="604"/>
            </a:xfrm>
            <a:prstGeom prst="roundRect">
              <a:avLst>
                <a:gd name="adj" fmla="val 16667"/>
              </a:avLst>
            </a:prstGeom>
            <a:solidFill>
              <a:srgbClr val="FFCC00">
                <a:alpha val="30000"/>
              </a:srgbClr>
            </a:solidFill>
            <a:ln w="9525">
              <a:solidFill>
                <a:srgbClr val="FFCC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5" name="AutoShape 37"/>
            <p:cNvSpPr>
              <a:spLocks noChangeArrowheads="1"/>
            </p:cNvSpPr>
            <p:nvPr/>
          </p:nvSpPr>
          <p:spPr bwMode="auto">
            <a:xfrm>
              <a:off x="4890" y="2683"/>
              <a:ext cx="220" cy="604"/>
            </a:xfrm>
            <a:prstGeom prst="roundRect">
              <a:avLst>
                <a:gd name="adj" fmla="val 16667"/>
              </a:avLst>
            </a:prstGeom>
            <a:solidFill>
              <a:srgbClr val="FFCC00">
                <a:alpha val="39999"/>
              </a:srgbClr>
            </a:solidFill>
            <a:ln w="9525">
              <a:solidFill>
                <a:srgbClr val="FFCC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8166" name="Group 38"/>
            <p:cNvGrpSpPr>
              <a:grpSpLocks/>
            </p:cNvGrpSpPr>
            <p:nvPr/>
          </p:nvGrpSpPr>
          <p:grpSpPr bwMode="auto">
            <a:xfrm>
              <a:off x="3061" y="1718"/>
              <a:ext cx="1996" cy="1912"/>
              <a:chOff x="1702" y="1525"/>
              <a:chExt cx="1735" cy="1605"/>
            </a:xfrm>
          </p:grpSpPr>
          <p:grpSp>
            <p:nvGrpSpPr>
              <p:cNvPr id="48167" name="Group 39"/>
              <p:cNvGrpSpPr>
                <a:grpSpLocks/>
              </p:cNvGrpSpPr>
              <p:nvPr/>
            </p:nvGrpSpPr>
            <p:grpSpPr bwMode="auto">
              <a:xfrm>
                <a:off x="2228" y="1706"/>
                <a:ext cx="1209" cy="145"/>
                <a:chOff x="3289" y="981"/>
                <a:chExt cx="1209" cy="145"/>
              </a:xfrm>
            </p:grpSpPr>
            <p:sp>
              <p:nvSpPr>
                <p:cNvPr id="48168" name="Rectangle 40"/>
                <p:cNvSpPr>
                  <a:spLocks noChangeArrowheads="1"/>
                </p:cNvSpPr>
                <p:nvPr/>
              </p:nvSpPr>
              <p:spPr bwMode="auto">
                <a:xfrm>
                  <a:off x="3289" y="981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00</a:t>
                  </a:r>
                </a:p>
              </p:txBody>
            </p:sp>
            <p:sp>
              <p:nvSpPr>
                <p:cNvPr id="48169" name="Rectangle 41"/>
                <p:cNvSpPr>
                  <a:spLocks noChangeArrowheads="1"/>
                </p:cNvSpPr>
                <p:nvPr/>
              </p:nvSpPr>
              <p:spPr bwMode="auto">
                <a:xfrm>
                  <a:off x="3613" y="981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01</a:t>
                  </a:r>
                </a:p>
              </p:txBody>
            </p:sp>
            <p:sp>
              <p:nvSpPr>
                <p:cNvPr id="48170" name="Rectangle 42"/>
                <p:cNvSpPr>
                  <a:spLocks noChangeArrowheads="1"/>
                </p:cNvSpPr>
                <p:nvPr/>
              </p:nvSpPr>
              <p:spPr bwMode="auto">
                <a:xfrm>
                  <a:off x="3944" y="981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11</a:t>
                  </a:r>
                </a:p>
              </p:txBody>
            </p:sp>
            <p:sp>
              <p:nvSpPr>
                <p:cNvPr id="48171" name="Rectangle 43"/>
                <p:cNvSpPr>
                  <a:spLocks noChangeArrowheads="1"/>
                </p:cNvSpPr>
                <p:nvPr/>
              </p:nvSpPr>
              <p:spPr bwMode="auto">
                <a:xfrm>
                  <a:off x="4272" y="981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10</a:t>
                  </a:r>
                </a:p>
              </p:txBody>
            </p:sp>
          </p:grpSp>
          <p:grpSp>
            <p:nvGrpSpPr>
              <p:cNvPr id="48172" name="Group 44"/>
              <p:cNvGrpSpPr>
                <a:grpSpLocks/>
              </p:cNvGrpSpPr>
              <p:nvPr/>
            </p:nvGrpSpPr>
            <p:grpSpPr bwMode="auto">
              <a:xfrm>
                <a:off x="1883" y="2001"/>
                <a:ext cx="226" cy="1129"/>
                <a:chOff x="1520" y="1155"/>
                <a:chExt cx="226" cy="1129"/>
              </a:xfrm>
            </p:grpSpPr>
            <p:sp>
              <p:nvSpPr>
                <p:cNvPr id="48173" name="Rectangle 45"/>
                <p:cNvSpPr>
                  <a:spLocks noChangeArrowheads="1"/>
                </p:cNvSpPr>
                <p:nvPr/>
              </p:nvSpPr>
              <p:spPr bwMode="auto">
                <a:xfrm>
                  <a:off x="1520" y="1155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00</a:t>
                  </a:r>
                </a:p>
              </p:txBody>
            </p:sp>
            <p:sp>
              <p:nvSpPr>
                <p:cNvPr id="48174" name="Rectangle 46"/>
                <p:cNvSpPr>
                  <a:spLocks noChangeArrowheads="1"/>
                </p:cNvSpPr>
                <p:nvPr/>
              </p:nvSpPr>
              <p:spPr bwMode="auto">
                <a:xfrm>
                  <a:off x="1520" y="1480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01</a:t>
                  </a:r>
                </a:p>
              </p:txBody>
            </p:sp>
            <p:sp>
              <p:nvSpPr>
                <p:cNvPr id="48175" name="Rectangle 47"/>
                <p:cNvSpPr>
                  <a:spLocks noChangeArrowheads="1"/>
                </p:cNvSpPr>
                <p:nvPr/>
              </p:nvSpPr>
              <p:spPr bwMode="auto">
                <a:xfrm>
                  <a:off x="1520" y="1804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11</a:t>
                  </a:r>
                </a:p>
              </p:txBody>
            </p:sp>
            <p:sp>
              <p:nvSpPr>
                <p:cNvPr id="48176" name="Rectangle 48"/>
                <p:cNvSpPr>
                  <a:spLocks noChangeArrowheads="1"/>
                </p:cNvSpPr>
                <p:nvPr/>
              </p:nvSpPr>
              <p:spPr bwMode="auto">
                <a:xfrm>
                  <a:off x="1520" y="2139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10</a:t>
                  </a:r>
                </a:p>
              </p:txBody>
            </p:sp>
          </p:grpSp>
          <p:sp>
            <p:nvSpPr>
              <p:cNvPr id="48177" name="Rectangle 49"/>
              <p:cNvSpPr>
                <a:spLocks noChangeArrowheads="1"/>
              </p:cNvSpPr>
              <p:nvPr/>
            </p:nvSpPr>
            <p:spPr bwMode="auto">
              <a:xfrm>
                <a:off x="1747" y="1797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AB</a:t>
                </a:r>
              </a:p>
            </p:txBody>
          </p:sp>
          <p:sp>
            <p:nvSpPr>
              <p:cNvPr id="48178" name="Rectangle 50"/>
              <p:cNvSpPr>
                <a:spLocks noChangeArrowheads="1"/>
              </p:cNvSpPr>
              <p:nvPr/>
            </p:nvSpPr>
            <p:spPr bwMode="auto">
              <a:xfrm>
                <a:off x="2019" y="1571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CD</a:t>
                </a:r>
              </a:p>
            </p:txBody>
          </p:sp>
          <p:sp>
            <p:nvSpPr>
              <p:cNvPr id="48179" name="Line 51"/>
              <p:cNvSpPr>
                <a:spLocks noChangeShapeType="1"/>
              </p:cNvSpPr>
              <p:nvPr/>
            </p:nvSpPr>
            <p:spPr bwMode="auto">
              <a:xfrm>
                <a:off x="1928" y="1707"/>
                <a:ext cx="272" cy="22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80" name="Rectangle 52"/>
              <p:cNvSpPr>
                <a:spLocks noChangeArrowheads="1"/>
              </p:cNvSpPr>
              <p:nvPr/>
            </p:nvSpPr>
            <p:spPr bwMode="auto">
              <a:xfrm>
                <a:off x="1702" y="1525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F</a:t>
                </a:r>
              </a:p>
            </p:txBody>
          </p:sp>
        </p:grpSp>
        <p:grpSp>
          <p:nvGrpSpPr>
            <p:cNvPr id="48181" name="Group 53"/>
            <p:cNvGrpSpPr>
              <a:grpSpLocks/>
            </p:cNvGrpSpPr>
            <p:nvPr/>
          </p:nvGrpSpPr>
          <p:grpSpPr bwMode="auto">
            <a:xfrm>
              <a:off x="3560" y="2638"/>
              <a:ext cx="414" cy="680"/>
              <a:chOff x="2699" y="3158"/>
              <a:chExt cx="459" cy="680"/>
            </a:xfrm>
          </p:grpSpPr>
          <p:sp>
            <p:nvSpPr>
              <p:cNvPr id="48182" name="Arc 54"/>
              <p:cNvSpPr>
                <a:spLocks/>
              </p:cNvSpPr>
              <p:nvPr/>
            </p:nvSpPr>
            <p:spPr bwMode="auto">
              <a:xfrm>
                <a:off x="3064" y="3159"/>
                <a:ext cx="94" cy="88"/>
              </a:xfrm>
              <a:custGeom>
                <a:avLst/>
                <a:gdLst>
                  <a:gd name="G0" fmla="+- 1499 0 0"/>
                  <a:gd name="G1" fmla="+- 21600 0 0"/>
                  <a:gd name="G2" fmla="+- 21600 0 0"/>
                  <a:gd name="T0" fmla="*/ 0 w 23099"/>
                  <a:gd name="T1" fmla="*/ 52 h 21647"/>
                  <a:gd name="T2" fmla="*/ 23099 w 23099"/>
                  <a:gd name="T3" fmla="*/ 21647 h 21647"/>
                  <a:gd name="T4" fmla="*/ 1499 w 23099"/>
                  <a:gd name="T5" fmla="*/ 21600 h 216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099" h="21647" fill="none" extrusionOk="0">
                    <a:moveTo>
                      <a:pt x="0" y="52"/>
                    </a:moveTo>
                    <a:cubicBezTo>
                      <a:pt x="498" y="17"/>
                      <a:pt x="998" y="-1"/>
                      <a:pt x="1499" y="0"/>
                    </a:cubicBezTo>
                    <a:cubicBezTo>
                      <a:pt x="13428" y="0"/>
                      <a:pt x="23099" y="9670"/>
                      <a:pt x="23099" y="21600"/>
                    </a:cubicBezTo>
                    <a:cubicBezTo>
                      <a:pt x="23099" y="21615"/>
                      <a:pt x="23098" y="21631"/>
                      <a:pt x="23098" y="21646"/>
                    </a:cubicBezTo>
                  </a:path>
                  <a:path w="23099" h="21647" stroke="0" extrusionOk="0">
                    <a:moveTo>
                      <a:pt x="0" y="52"/>
                    </a:moveTo>
                    <a:cubicBezTo>
                      <a:pt x="498" y="17"/>
                      <a:pt x="998" y="-1"/>
                      <a:pt x="1499" y="0"/>
                    </a:cubicBezTo>
                    <a:cubicBezTo>
                      <a:pt x="13428" y="0"/>
                      <a:pt x="23099" y="9670"/>
                      <a:pt x="23099" y="21600"/>
                    </a:cubicBezTo>
                    <a:cubicBezTo>
                      <a:pt x="23099" y="21615"/>
                      <a:pt x="23098" y="21631"/>
                      <a:pt x="23098" y="21646"/>
                    </a:cubicBezTo>
                    <a:lnTo>
                      <a:pt x="1499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83" name="Line 55"/>
              <p:cNvSpPr>
                <a:spLocks noChangeShapeType="1"/>
              </p:cNvSpPr>
              <p:nvPr/>
            </p:nvSpPr>
            <p:spPr bwMode="auto">
              <a:xfrm>
                <a:off x="3158" y="3244"/>
                <a:ext cx="0" cy="25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84" name="Line 56"/>
              <p:cNvSpPr>
                <a:spLocks noChangeShapeType="1"/>
              </p:cNvSpPr>
              <p:nvPr/>
            </p:nvSpPr>
            <p:spPr bwMode="auto">
              <a:xfrm flipH="1">
                <a:off x="2699" y="3158"/>
                <a:ext cx="36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85" name="Arc 57"/>
              <p:cNvSpPr>
                <a:spLocks/>
              </p:cNvSpPr>
              <p:nvPr/>
            </p:nvSpPr>
            <p:spPr bwMode="auto">
              <a:xfrm flipV="1">
                <a:off x="3064" y="3749"/>
                <a:ext cx="94" cy="88"/>
              </a:xfrm>
              <a:custGeom>
                <a:avLst/>
                <a:gdLst>
                  <a:gd name="G0" fmla="+- 1499 0 0"/>
                  <a:gd name="G1" fmla="+- 21600 0 0"/>
                  <a:gd name="G2" fmla="+- 21600 0 0"/>
                  <a:gd name="T0" fmla="*/ 0 w 23099"/>
                  <a:gd name="T1" fmla="*/ 52 h 21647"/>
                  <a:gd name="T2" fmla="*/ 23099 w 23099"/>
                  <a:gd name="T3" fmla="*/ 21647 h 21647"/>
                  <a:gd name="T4" fmla="*/ 1499 w 23099"/>
                  <a:gd name="T5" fmla="*/ 21600 h 216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099" h="21647" fill="none" extrusionOk="0">
                    <a:moveTo>
                      <a:pt x="0" y="52"/>
                    </a:moveTo>
                    <a:cubicBezTo>
                      <a:pt x="498" y="17"/>
                      <a:pt x="998" y="-1"/>
                      <a:pt x="1499" y="0"/>
                    </a:cubicBezTo>
                    <a:cubicBezTo>
                      <a:pt x="13428" y="0"/>
                      <a:pt x="23099" y="9670"/>
                      <a:pt x="23099" y="21600"/>
                    </a:cubicBezTo>
                    <a:cubicBezTo>
                      <a:pt x="23099" y="21615"/>
                      <a:pt x="23098" y="21631"/>
                      <a:pt x="23098" y="21646"/>
                    </a:cubicBezTo>
                  </a:path>
                  <a:path w="23099" h="21647" stroke="0" extrusionOk="0">
                    <a:moveTo>
                      <a:pt x="0" y="52"/>
                    </a:moveTo>
                    <a:cubicBezTo>
                      <a:pt x="498" y="17"/>
                      <a:pt x="998" y="-1"/>
                      <a:pt x="1499" y="0"/>
                    </a:cubicBezTo>
                    <a:cubicBezTo>
                      <a:pt x="13428" y="0"/>
                      <a:pt x="23099" y="9670"/>
                      <a:pt x="23099" y="21600"/>
                    </a:cubicBezTo>
                    <a:cubicBezTo>
                      <a:pt x="23099" y="21615"/>
                      <a:pt x="23098" y="21631"/>
                      <a:pt x="23098" y="21646"/>
                    </a:cubicBezTo>
                    <a:lnTo>
                      <a:pt x="1499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86" name="Line 58"/>
              <p:cNvSpPr>
                <a:spLocks noChangeShapeType="1"/>
              </p:cNvSpPr>
              <p:nvPr/>
            </p:nvSpPr>
            <p:spPr bwMode="auto">
              <a:xfrm flipV="1">
                <a:off x="3158" y="3498"/>
                <a:ext cx="0" cy="25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87" name="Line 59"/>
              <p:cNvSpPr>
                <a:spLocks noChangeShapeType="1"/>
              </p:cNvSpPr>
              <p:nvPr/>
            </p:nvSpPr>
            <p:spPr bwMode="auto">
              <a:xfrm flipH="1" flipV="1">
                <a:off x="2699" y="3838"/>
                <a:ext cx="36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8188" name="Group 60"/>
            <p:cNvGrpSpPr>
              <a:grpSpLocks/>
            </p:cNvGrpSpPr>
            <p:nvPr/>
          </p:nvGrpSpPr>
          <p:grpSpPr bwMode="auto">
            <a:xfrm flipH="1">
              <a:off x="4832" y="2642"/>
              <a:ext cx="407" cy="680"/>
              <a:chOff x="2699" y="3158"/>
              <a:chExt cx="459" cy="680"/>
            </a:xfrm>
          </p:grpSpPr>
          <p:sp>
            <p:nvSpPr>
              <p:cNvPr id="48189" name="Arc 61"/>
              <p:cNvSpPr>
                <a:spLocks/>
              </p:cNvSpPr>
              <p:nvPr/>
            </p:nvSpPr>
            <p:spPr bwMode="auto">
              <a:xfrm>
                <a:off x="3064" y="3159"/>
                <a:ext cx="94" cy="88"/>
              </a:xfrm>
              <a:custGeom>
                <a:avLst/>
                <a:gdLst>
                  <a:gd name="G0" fmla="+- 1499 0 0"/>
                  <a:gd name="G1" fmla="+- 21600 0 0"/>
                  <a:gd name="G2" fmla="+- 21600 0 0"/>
                  <a:gd name="T0" fmla="*/ 0 w 23099"/>
                  <a:gd name="T1" fmla="*/ 52 h 21647"/>
                  <a:gd name="T2" fmla="*/ 23099 w 23099"/>
                  <a:gd name="T3" fmla="*/ 21647 h 21647"/>
                  <a:gd name="T4" fmla="*/ 1499 w 23099"/>
                  <a:gd name="T5" fmla="*/ 21600 h 216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099" h="21647" fill="none" extrusionOk="0">
                    <a:moveTo>
                      <a:pt x="0" y="52"/>
                    </a:moveTo>
                    <a:cubicBezTo>
                      <a:pt x="498" y="17"/>
                      <a:pt x="998" y="-1"/>
                      <a:pt x="1499" y="0"/>
                    </a:cubicBezTo>
                    <a:cubicBezTo>
                      <a:pt x="13428" y="0"/>
                      <a:pt x="23099" y="9670"/>
                      <a:pt x="23099" y="21600"/>
                    </a:cubicBezTo>
                    <a:cubicBezTo>
                      <a:pt x="23099" y="21615"/>
                      <a:pt x="23098" y="21631"/>
                      <a:pt x="23098" y="21646"/>
                    </a:cubicBezTo>
                  </a:path>
                  <a:path w="23099" h="21647" stroke="0" extrusionOk="0">
                    <a:moveTo>
                      <a:pt x="0" y="52"/>
                    </a:moveTo>
                    <a:cubicBezTo>
                      <a:pt x="498" y="17"/>
                      <a:pt x="998" y="-1"/>
                      <a:pt x="1499" y="0"/>
                    </a:cubicBezTo>
                    <a:cubicBezTo>
                      <a:pt x="13428" y="0"/>
                      <a:pt x="23099" y="9670"/>
                      <a:pt x="23099" y="21600"/>
                    </a:cubicBezTo>
                    <a:cubicBezTo>
                      <a:pt x="23099" y="21615"/>
                      <a:pt x="23098" y="21631"/>
                      <a:pt x="23098" y="21646"/>
                    </a:cubicBezTo>
                    <a:lnTo>
                      <a:pt x="1499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90" name="Line 62"/>
              <p:cNvSpPr>
                <a:spLocks noChangeShapeType="1"/>
              </p:cNvSpPr>
              <p:nvPr/>
            </p:nvSpPr>
            <p:spPr bwMode="auto">
              <a:xfrm>
                <a:off x="3158" y="3244"/>
                <a:ext cx="0" cy="25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91" name="Line 63"/>
              <p:cNvSpPr>
                <a:spLocks noChangeShapeType="1"/>
              </p:cNvSpPr>
              <p:nvPr/>
            </p:nvSpPr>
            <p:spPr bwMode="auto">
              <a:xfrm flipH="1">
                <a:off x="2699" y="3158"/>
                <a:ext cx="36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92" name="Arc 64"/>
              <p:cNvSpPr>
                <a:spLocks/>
              </p:cNvSpPr>
              <p:nvPr/>
            </p:nvSpPr>
            <p:spPr bwMode="auto">
              <a:xfrm flipV="1">
                <a:off x="3064" y="3749"/>
                <a:ext cx="94" cy="88"/>
              </a:xfrm>
              <a:custGeom>
                <a:avLst/>
                <a:gdLst>
                  <a:gd name="G0" fmla="+- 1499 0 0"/>
                  <a:gd name="G1" fmla="+- 21600 0 0"/>
                  <a:gd name="G2" fmla="+- 21600 0 0"/>
                  <a:gd name="T0" fmla="*/ 0 w 23099"/>
                  <a:gd name="T1" fmla="*/ 52 h 21647"/>
                  <a:gd name="T2" fmla="*/ 23099 w 23099"/>
                  <a:gd name="T3" fmla="*/ 21647 h 21647"/>
                  <a:gd name="T4" fmla="*/ 1499 w 23099"/>
                  <a:gd name="T5" fmla="*/ 21600 h 216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099" h="21647" fill="none" extrusionOk="0">
                    <a:moveTo>
                      <a:pt x="0" y="52"/>
                    </a:moveTo>
                    <a:cubicBezTo>
                      <a:pt x="498" y="17"/>
                      <a:pt x="998" y="-1"/>
                      <a:pt x="1499" y="0"/>
                    </a:cubicBezTo>
                    <a:cubicBezTo>
                      <a:pt x="13428" y="0"/>
                      <a:pt x="23099" y="9670"/>
                      <a:pt x="23099" y="21600"/>
                    </a:cubicBezTo>
                    <a:cubicBezTo>
                      <a:pt x="23099" y="21615"/>
                      <a:pt x="23098" y="21631"/>
                      <a:pt x="23098" y="21646"/>
                    </a:cubicBezTo>
                  </a:path>
                  <a:path w="23099" h="21647" stroke="0" extrusionOk="0">
                    <a:moveTo>
                      <a:pt x="0" y="52"/>
                    </a:moveTo>
                    <a:cubicBezTo>
                      <a:pt x="498" y="17"/>
                      <a:pt x="998" y="-1"/>
                      <a:pt x="1499" y="0"/>
                    </a:cubicBezTo>
                    <a:cubicBezTo>
                      <a:pt x="13428" y="0"/>
                      <a:pt x="23099" y="9670"/>
                      <a:pt x="23099" y="21600"/>
                    </a:cubicBezTo>
                    <a:cubicBezTo>
                      <a:pt x="23099" y="21615"/>
                      <a:pt x="23098" y="21631"/>
                      <a:pt x="23098" y="21646"/>
                    </a:cubicBezTo>
                    <a:lnTo>
                      <a:pt x="1499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93" name="Line 65"/>
              <p:cNvSpPr>
                <a:spLocks noChangeShapeType="1"/>
              </p:cNvSpPr>
              <p:nvPr/>
            </p:nvSpPr>
            <p:spPr bwMode="auto">
              <a:xfrm flipV="1">
                <a:off x="3158" y="3498"/>
                <a:ext cx="0" cy="25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94" name="Line 66"/>
              <p:cNvSpPr>
                <a:spLocks noChangeShapeType="1"/>
              </p:cNvSpPr>
              <p:nvPr/>
            </p:nvSpPr>
            <p:spPr bwMode="auto">
              <a:xfrm flipH="1" flipV="1">
                <a:off x="2699" y="3838"/>
                <a:ext cx="36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8195" name="Line 67"/>
          <p:cNvSpPr>
            <a:spLocks noChangeShapeType="1"/>
          </p:cNvSpPr>
          <p:nvPr/>
        </p:nvSpPr>
        <p:spPr bwMode="auto">
          <a:xfrm flipV="1">
            <a:off x="6096000" y="1524000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96" name="Line 68"/>
          <p:cNvSpPr>
            <a:spLocks noChangeShapeType="1"/>
          </p:cNvSpPr>
          <p:nvPr/>
        </p:nvSpPr>
        <p:spPr bwMode="auto">
          <a:xfrm flipV="1">
            <a:off x="4038600" y="4800600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6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6653-C669-4848-9E1B-915276408C11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00188"/>
            <a:ext cx="8229600" cy="1511300"/>
          </a:xfrm>
        </p:spPr>
        <p:txBody>
          <a:bodyPr/>
          <a:lstStyle/>
          <a:p>
            <a:r>
              <a:rPr lang="en-US" altLang="en-US" sz="2800" i="1"/>
              <a:t>Dengan cara yang sama, gabungan 4 sel dapat </a:t>
            </a:r>
            <a:r>
              <a:rPr lang="en-US" altLang="en-US" sz="2800" i="1">
                <a:solidFill>
                  <a:schemeClr val="folHlink"/>
                </a:solidFill>
              </a:rPr>
              <a:t>digabungkan lagi </a:t>
            </a:r>
            <a:r>
              <a:rPr lang="en-US" altLang="en-US" sz="2800" i="1"/>
              <a:t>dengan gabungan 4 sel yang bersebelahan, menjadi gabungan 8 sel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635000"/>
            <a:ext cx="8229600" cy="576263"/>
          </a:xfrm>
        </p:spPr>
        <p:txBody>
          <a:bodyPr/>
          <a:lstStyle/>
          <a:p>
            <a:pPr algn="l"/>
            <a:r>
              <a:rPr lang="en-US" altLang="en-US" sz="2400" i="1">
                <a:solidFill>
                  <a:schemeClr val="hlink"/>
                </a:solidFill>
              </a:rPr>
              <a:t>Penggabungan sel … (lanjutan)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395288" y="2867025"/>
            <a:ext cx="4175125" cy="280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i="1"/>
              <a:t>Demikian juga, gabungan 8 sel dapat </a:t>
            </a:r>
            <a:r>
              <a:rPr lang="en-US" altLang="en-US" sz="2800" i="1">
                <a:solidFill>
                  <a:schemeClr val="folHlink"/>
                </a:solidFill>
              </a:rPr>
              <a:t>digabungkan lagi </a:t>
            </a:r>
            <a:r>
              <a:rPr lang="en-US" altLang="en-US" sz="2800" i="1"/>
              <a:t>dengan gabungan 8 sel yang bersebelahan, menjadi gabungan 16 sel, </a:t>
            </a:r>
            <a:r>
              <a:rPr lang="en-US" altLang="en-US" sz="2800" i="1">
                <a:solidFill>
                  <a:schemeClr val="folHlink"/>
                </a:solidFill>
              </a:rPr>
              <a:t>“dan seterusnya”</a:t>
            </a:r>
          </a:p>
        </p:txBody>
      </p:sp>
      <p:grpSp>
        <p:nvGrpSpPr>
          <p:cNvPr id="50181" name="Group 5"/>
          <p:cNvGrpSpPr>
            <a:grpSpLocks/>
          </p:cNvGrpSpPr>
          <p:nvPr/>
        </p:nvGrpSpPr>
        <p:grpSpPr bwMode="auto">
          <a:xfrm>
            <a:off x="4859338" y="3101975"/>
            <a:ext cx="3268662" cy="3178175"/>
            <a:chOff x="3061" y="1718"/>
            <a:chExt cx="2059" cy="2002"/>
          </a:xfrm>
        </p:grpSpPr>
        <p:sp>
          <p:nvSpPr>
            <p:cNvPr id="50182" name="AutoShape 6"/>
            <p:cNvSpPr>
              <a:spLocks noChangeArrowheads="1"/>
            </p:cNvSpPr>
            <p:nvPr/>
          </p:nvSpPr>
          <p:spPr bwMode="auto">
            <a:xfrm>
              <a:off x="3714" y="2251"/>
              <a:ext cx="1406" cy="697"/>
            </a:xfrm>
            <a:prstGeom prst="roundRect">
              <a:avLst>
                <a:gd name="adj" fmla="val 16667"/>
              </a:avLst>
            </a:prstGeom>
            <a:solidFill>
              <a:srgbClr val="FFFFFF">
                <a:alpha val="30000"/>
              </a:srgbClr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3" name="AutoShape 7"/>
            <p:cNvSpPr>
              <a:spLocks noChangeArrowheads="1"/>
            </p:cNvSpPr>
            <p:nvPr/>
          </p:nvSpPr>
          <p:spPr bwMode="auto">
            <a:xfrm>
              <a:off x="3696" y="3012"/>
              <a:ext cx="1424" cy="708"/>
            </a:xfrm>
            <a:prstGeom prst="roundRect">
              <a:avLst>
                <a:gd name="adj" fmla="val 16667"/>
              </a:avLst>
            </a:prstGeom>
            <a:solidFill>
              <a:srgbClr val="FFFFFF">
                <a:alpha val="39999"/>
              </a:srgbClr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0184" name="Group 8"/>
            <p:cNvGrpSpPr>
              <a:grpSpLocks/>
            </p:cNvGrpSpPr>
            <p:nvPr/>
          </p:nvGrpSpPr>
          <p:grpSpPr bwMode="auto">
            <a:xfrm>
              <a:off x="3061" y="1718"/>
              <a:ext cx="1996" cy="1912"/>
              <a:chOff x="1702" y="1525"/>
              <a:chExt cx="1735" cy="1605"/>
            </a:xfrm>
          </p:grpSpPr>
          <p:grpSp>
            <p:nvGrpSpPr>
              <p:cNvPr id="50185" name="Group 9"/>
              <p:cNvGrpSpPr>
                <a:grpSpLocks/>
              </p:cNvGrpSpPr>
              <p:nvPr/>
            </p:nvGrpSpPr>
            <p:grpSpPr bwMode="auto">
              <a:xfrm>
                <a:off x="2228" y="1706"/>
                <a:ext cx="1209" cy="145"/>
                <a:chOff x="3289" y="981"/>
                <a:chExt cx="1209" cy="145"/>
              </a:xfrm>
            </p:grpSpPr>
            <p:sp>
              <p:nvSpPr>
                <p:cNvPr id="50186" name="Rectangle 10"/>
                <p:cNvSpPr>
                  <a:spLocks noChangeArrowheads="1"/>
                </p:cNvSpPr>
                <p:nvPr/>
              </p:nvSpPr>
              <p:spPr bwMode="auto">
                <a:xfrm>
                  <a:off x="3289" y="981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00</a:t>
                  </a:r>
                </a:p>
              </p:txBody>
            </p:sp>
            <p:sp>
              <p:nvSpPr>
                <p:cNvPr id="50187" name="Rectangle 11"/>
                <p:cNvSpPr>
                  <a:spLocks noChangeArrowheads="1"/>
                </p:cNvSpPr>
                <p:nvPr/>
              </p:nvSpPr>
              <p:spPr bwMode="auto">
                <a:xfrm>
                  <a:off x="3613" y="981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01</a:t>
                  </a:r>
                </a:p>
              </p:txBody>
            </p:sp>
            <p:sp>
              <p:nvSpPr>
                <p:cNvPr id="50188" name="Rectangle 12"/>
                <p:cNvSpPr>
                  <a:spLocks noChangeArrowheads="1"/>
                </p:cNvSpPr>
                <p:nvPr/>
              </p:nvSpPr>
              <p:spPr bwMode="auto">
                <a:xfrm>
                  <a:off x="3944" y="981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11</a:t>
                  </a:r>
                </a:p>
              </p:txBody>
            </p:sp>
            <p:sp>
              <p:nvSpPr>
                <p:cNvPr id="50189" name="Rectangle 13"/>
                <p:cNvSpPr>
                  <a:spLocks noChangeArrowheads="1"/>
                </p:cNvSpPr>
                <p:nvPr/>
              </p:nvSpPr>
              <p:spPr bwMode="auto">
                <a:xfrm>
                  <a:off x="4272" y="981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10</a:t>
                  </a:r>
                </a:p>
              </p:txBody>
            </p:sp>
          </p:grpSp>
          <p:grpSp>
            <p:nvGrpSpPr>
              <p:cNvPr id="50190" name="Group 14"/>
              <p:cNvGrpSpPr>
                <a:grpSpLocks/>
              </p:cNvGrpSpPr>
              <p:nvPr/>
            </p:nvGrpSpPr>
            <p:grpSpPr bwMode="auto">
              <a:xfrm>
                <a:off x="1883" y="2001"/>
                <a:ext cx="226" cy="1129"/>
                <a:chOff x="1520" y="1155"/>
                <a:chExt cx="226" cy="1129"/>
              </a:xfrm>
            </p:grpSpPr>
            <p:sp>
              <p:nvSpPr>
                <p:cNvPr id="50191" name="Rectangle 15"/>
                <p:cNvSpPr>
                  <a:spLocks noChangeArrowheads="1"/>
                </p:cNvSpPr>
                <p:nvPr/>
              </p:nvSpPr>
              <p:spPr bwMode="auto">
                <a:xfrm>
                  <a:off x="1520" y="1155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00</a:t>
                  </a:r>
                </a:p>
              </p:txBody>
            </p:sp>
            <p:sp>
              <p:nvSpPr>
                <p:cNvPr id="50192" name="Rectangle 16"/>
                <p:cNvSpPr>
                  <a:spLocks noChangeArrowheads="1"/>
                </p:cNvSpPr>
                <p:nvPr/>
              </p:nvSpPr>
              <p:spPr bwMode="auto">
                <a:xfrm>
                  <a:off x="1520" y="1480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01</a:t>
                  </a:r>
                </a:p>
              </p:txBody>
            </p:sp>
            <p:sp>
              <p:nvSpPr>
                <p:cNvPr id="50193" name="Rectangle 17"/>
                <p:cNvSpPr>
                  <a:spLocks noChangeArrowheads="1"/>
                </p:cNvSpPr>
                <p:nvPr/>
              </p:nvSpPr>
              <p:spPr bwMode="auto">
                <a:xfrm>
                  <a:off x="1520" y="1804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11</a:t>
                  </a:r>
                </a:p>
              </p:txBody>
            </p:sp>
            <p:sp>
              <p:nvSpPr>
                <p:cNvPr id="50194" name="Rectangle 18"/>
                <p:cNvSpPr>
                  <a:spLocks noChangeArrowheads="1"/>
                </p:cNvSpPr>
                <p:nvPr/>
              </p:nvSpPr>
              <p:spPr bwMode="auto">
                <a:xfrm>
                  <a:off x="1520" y="2139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10</a:t>
                  </a:r>
                </a:p>
              </p:txBody>
            </p:sp>
          </p:grpSp>
          <p:sp>
            <p:nvSpPr>
              <p:cNvPr id="50195" name="Rectangle 19"/>
              <p:cNvSpPr>
                <a:spLocks noChangeArrowheads="1"/>
              </p:cNvSpPr>
              <p:nvPr/>
            </p:nvSpPr>
            <p:spPr bwMode="auto">
              <a:xfrm>
                <a:off x="1747" y="1797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AB</a:t>
                </a:r>
              </a:p>
            </p:txBody>
          </p:sp>
          <p:sp>
            <p:nvSpPr>
              <p:cNvPr id="50196" name="Rectangle 20"/>
              <p:cNvSpPr>
                <a:spLocks noChangeArrowheads="1"/>
              </p:cNvSpPr>
              <p:nvPr/>
            </p:nvSpPr>
            <p:spPr bwMode="auto">
              <a:xfrm>
                <a:off x="2019" y="1571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CD</a:t>
                </a:r>
              </a:p>
            </p:txBody>
          </p:sp>
          <p:sp>
            <p:nvSpPr>
              <p:cNvPr id="50197" name="Line 21"/>
              <p:cNvSpPr>
                <a:spLocks noChangeShapeType="1"/>
              </p:cNvSpPr>
              <p:nvPr/>
            </p:nvSpPr>
            <p:spPr bwMode="auto">
              <a:xfrm>
                <a:off x="1928" y="1707"/>
                <a:ext cx="272" cy="22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98" name="Rectangle 22"/>
              <p:cNvSpPr>
                <a:spLocks noChangeArrowheads="1"/>
              </p:cNvSpPr>
              <p:nvPr/>
            </p:nvSpPr>
            <p:spPr bwMode="auto">
              <a:xfrm>
                <a:off x="1702" y="1525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F</a:t>
                </a:r>
              </a:p>
            </p:txBody>
          </p:sp>
        </p:grpSp>
        <p:sp>
          <p:nvSpPr>
            <p:cNvPr id="50199" name="AutoShape 23"/>
            <p:cNvSpPr>
              <a:spLocks noChangeArrowheads="1"/>
            </p:cNvSpPr>
            <p:nvPr/>
          </p:nvSpPr>
          <p:spPr bwMode="auto">
            <a:xfrm>
              <a:off x="4468" y="3068"/>
              <a:ext cx="628" cy="607"/>
            </a:xfrm>
            <a:prstGeom prst="roundRect">
              <a:avLst>
                <a:gd name="adj" fmla="val 16667"/>
              </a:avLst>
            </a:prstGeom>
            <a:solidFill>
              <a:srgbClr val="FFCC00">
                <a:alpha val="30000"/>
              </a:srgbClr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0" name="AutoShape 24"/>
            <p:cNvSpPr>
              <a:spLocks noChangeArrowheads="1"/>
            </p:cNvSpPr>
            <p:nvPr/>
          </p:nvSpPr>
          <p:spPr bwMode="auto">
            <a:xfrm>
              <a:off x="3742" y="3071"/>
              <a:ext cx="579" cy="604"/>
            </a:xfrm>
            <a:prstGeom prst="roundRect">
              <a:avLst>
                <a:gd name="adj" fmla="val 16667"/>
              </a:avLst>
            </a:prstGeom>
            <a:solidFill>
              <a:srgbClr val="FFCC00">
                <a:alpha val="30000"/>
              </a:srgbClr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1" name="AutoShape 25"/>
            <p:cNvSpPr>
              <a:spLocks noChangeArrowheads="1"/>
            </p:cNvSpPr>
            <p:nvPr/>
          </p:nvSpPr>
          <p:spPr bwMode="auto">
            <a:xfrm>
              <a:off x="3773" y="2659"/>
              <a:ext cx="1309" cy="241"/>
            </a:xfrm>
            <a:prstGeom prst="roundRect">
              <a:avLst>
                <a:gd name="adj" fmla="val 16667"/>
              </a:avLst>
            </a:prstGeom>
            <a:solidFill>
              <a:srgbClr val="FFCC00">
                <a:alpha val="30000"/>
              </a:srgbClr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2" name="AutoShape 26"/>
            <p:cNvSpPr>
              <a:spLocks noChangeArrowheads="1"/>
            </p:cNvSpPr>
            <p:nvPr/>
          </p:nvSpPr>
          <p:spPr bwMode="auto">
            <a:xfrm>
              <a:off x="3763" y="2303"/>
              <a:ext cx="1315" cy="213"/>
            </a:xfrm>
            <a:prstGeom prst="roundRect">
              <a:avLst>
                <a:gd name="adj" fmla="val 16667"/>
              </a:avLst>
            </a:prstGeom>
            <a:solidFill>
              <a:srgbClr val="FFCC00">
                <a:alpha val="30000"/>
              </a:srgbClr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50203" name="Group 27"/>
          <p:cNvGraphicFramePr>
            <a:graphicFrameLocks noGrp="1"/>
          </p:cNvGraphicFramePr>
          <p:nvPr/>
        </p:nvGraphicFramePr>
        <p:xfrm>
          <a:off x="5757863" y="3875088"/>
          <a:ext cx="2447925" cy="2449513"/>
        </p:xfrm>
        <a:graphic>
          <a:graphicData uri="http://schemas.openxmlformats.org/drawingml/2006/table">
            <a:tbl>
              <a:tblPr/>
              <a:tblGrid>
                <a:gridCol w="612775"/>
                <a:gridCol w="612775"/>
                <a:gridCol w="609600"/>
                <a:gridCol w="612775"/>
              </a:tblGrid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2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FC1B-B936-43DD-BCA6-8ECB842FA182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441450"/>
            <a:ext cx="8229600" cy="13668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i="1">
                <a:solidFill>
                  <a:schemeClr val="folHlink"/>
                </a:solidFill>
              </a:rPr>
              <a:t>Apakah sel (atau sel-sel) yang sudah masuk dalam satu gabungan, masih boleh digabungkan dengan gabungan sel yang berbeda?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576263"/>
            <a:ext cx="8229600" cy="576262"/>
          </a:xfrm>
        </p:spPr>
        <p:txBody>
          <a:bodyPr/>
          <a:lstStyle/>
          <a:p>
            <a:pPr algn="l"/>
            <a:r>
              <a:rPr lang="en-US" altLang="en-US" sz="2400" i="1">
                <a:solidFill>
                  <a:schemeClr val="hlink"/>
                </a:solidFill>
              </a:rPr>
              <a:t>Penggabungan sel … (lanjutan)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395288" y="2808288"/>
            <a:ext cx="4175125" cy="374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i="1"/>
              <a:t>Sel atau gabungan sel dapat digabungkan berkali-kali berdasarkan teorema: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chemeClr val="folHlink"/>
                </a:solidFill>
              </a:rPr>
              <a:t>	</a:t>
            </a:r>
            <a:r>
              <a:rPr lang="en-US" altLang="en-US" sz="2800" i="1">
                <a:solidFill>
                  <a:schemeClr val="folHlink"/>
                </a:solidFill>
              </a:rPr>
              <a:t>X = X + X + . . . . .</a:t>
            </a:r>
          </a:p>
          <a:p>
            <a:r>
              <a:rPr lang="en-US" altLang="en-US" sz="2800" i="1"/>
              <a:t>Sebutkan nama-nama gabungan pada K-Map di sebelah ini</a:t>
            </a:r>
          </a:p>
        </p:txBody>
      </p:sp>
      <p:grpSp>
        <p:nvGrpSpPr>
          <p:cNvPr id="52229" name="Group 5"/>
          <p:cNvGrpSpPr>
            <a:grpSpLocks/>
          </p:cNvGrpSpPr>
          <p:nvPr/>
        </p:nvGrpSpPr>
        <p:grpSpPr bwMode="auto">
          <a:xfrm>
            <a:off x="4859338" y="3043238"/>
            <a:ext cx="3268662" cy="3155950"/>
            <a:chOff x="3061" y="1718"/>
            <a:chExt cx="2059" cy="1988"/>
          </a:xfrm>
        </p:grpSpPr>
        <p:sp>
          <p:nvSpPr>
            <p:cNvPr id="52230" name="AutoShape 6"/>
            <p:cNvSpPr>
              <a:spLocks noChangeArrowheads="1"/>
            </p:cNvSpPr>
            <p:nvPr/>
          </p:nvSpPr>
          <p:spPr bwMode="auto">
            <a:xfrm>
              <a:off x="3689" y="2237"/>
              <a:ext cx="681" cy="1469"/>
            </a:xfrm>
            <a:prstGeom prst="roundRect">
              <a:avLst>
                <a:gd name="adj" fmla="val 16667"/>
              </a:avLst>
            </a:prstGeom>
            <a:solidFill>
              <a:srgbClr val="003366">
                <a:alpha val="30000"/>
              </a:srgbClr>
            </a:solidFill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1" name="AutoShape 7"/>
            <p:cNvSpPr>
              <a:spLocks noChangeArrowheads="1"/>
            </p:cNvSpPr>
            <p:nvPr/>
          </p:nvSpPr>
          <p:spPr bwMode="auto">
            <a:xfrm>
              <a:off x="3714" y="2251"/>
              <a:ext cx="1406" cy="697"/>
            </a:xfrm>
            <a:prstGeom prst="roundRect">
              <a:avLst>
                <a:gd name="adj" fmla="val 16667"/>
              </a:avLst>
            </a:prstGeom>
            <a:solidFill>
              <a:srgbClr val="FFCC99">
                <a:alpha val="30000"/>
              </a:srgbClr>
            </a:solidFill>
            <a:ln w="19050">
              <a:solidFill>
                <a:srgbClr val="FFCC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2232" name="Group 8"/>
            <p:cNvGrpSpPr>
              <a:grpSpLocks/>
            </p:cNvGrpSpPr>
            <p:nvPr/>
          </p:nvGrpSpPr>
          <p:grpSpPr bwMode="auto">
            <a:xfrm>
              <a:off x="3061" y="1718"/>
              <a:ext cx="1996" cy="1912"/>
              <a:chOff x="1702" y="1525"/>
              <a:chExt cx="1735" cy="1605"/>
            </a:xfrm>
          </p:grpSpPr>
          <p:grpSp>
            <p:nvGrpSpPr>
              <p:cNvPr id="52233" name="Group 9"/>
              <p:cNvGrpSpPr>
                <a:grpSpLocks/>
              </p:cNvGrpSpPr>
              <p:nvPr/>
            </p:nvGrpSpPr>
            <p:grpSpPr bwMode="auto">
              <a:xfrm>
                <a:off x="2228" y="1706"/>
                <a:ext cx="1209" cy="145"/>
                <a:chOff x="3289" y="981"/>
                <a:chExt cx="1209" cy="145"/>
              </a:xfrm>
            </p:grpSpPr>
            <p:sp>
              <p:nvSpPr>
                <p:cNvPr id="52234" name="Rectangle 10"/>
                <p:cNvSpPr>
                  <a:spLocks noChangeArrowheads="1"/>
                </p:cNvSpPr>
                <p:nvPr/>
              </p:nvSpPr>
              <p:spPr bwMode="auto">
                <a:xfrm>
                  <a:off x="3289" y="981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00</a:t>
                  </a:r>
                </a:p>
              </p:txBody>
            </p:sp>
            <p:sp>
              <p:nvSpPr>
                <p:cNvPr id="52235" name="Rectangle 11"/>
                <p:cNvSpPr>
                  <a:spLocks noChangeArrowheads="1"/>
                </p:cNvSpPr>
                <p:nvPr/>
              </p:nvSpPr>
              <p:spPr bwMode="auto">
                <a:xfrm>
                  <a:off x="3613" y="981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01</a:t>
                  </a:r>
                </a:p>
              </p:txBody>
            </p:sp>
            <p:sp>
              <p:nvSpPr>
                <p:cNvPr id="52236" name="Rectangle 12"/>
                <p:cNvSpPr>
                  <a:spLocks noChangeArrowheads="1"/>
                </p:cNvSpPr>
                <p:nvPr/>
              </p:nvSpPr>
              <p:spPr bwMode="auto">
                <a:xfrm>
                  <a:off x="3944" y="981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11</a:t>
                  </a:r>
                </a:p>
              </p:txBody>
            </p:sp>
            <p:sp>
              <p:nvSpPr>
                <p:cNvPr id="52237" name="Rectangle 13"/>
                <p:cNvSpPr>
                  <a:spLocks noChangeArrowheads="1"/>
                </p:cNvSpPr>
                <p:nvPr/>
              </p:nvSpPr>
              <p:spPr bwMode="auto">
                <a:xfrm>
                  <a:off x="4272" y="981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10</a:t>
                  </a:r>
                </a:p>
              </p:txBody>
            </p:sp>
          </p:grpSp>
          <p:grpSp>
            <p:nvGrpSpPr>
              <p:cNvPr id="52238" name="Group 14"/>
              <p:cNvGrpSpPr>
                <a:grpSpLocks/>
              </p:cNvGrpSpPr>
              <p:nvPr/>
            </p:nvGrpSpPr>
            <p:grpSpPr bwMode="auto">
              <a:xfrm>
                <a:off x="1883" y="2001"/>
                <a:ext cx="226" cy="1129"/>
                <a:chOff x="1520" y="1155"/>
                <a:chExt cx="226" cy="1129"/>
              </a:xfrm>
            </p:grpSpPr>
            <p:sp>
              <p:nvSpPr>
                <p:cNvPr id="52239" name="Rectangle 15"/>
                <p:cNvSpPr>
                  <a:spLocks noChangeArrowheads="1"/>
                </p:cNvSpPr>
                <p:nvPr/>
              </p:nvSpPr>
              <p:spPr bwMode="auto">
                <a:xfrm>
                  <a:off x="1520" y="1155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00</a:t>
                  </a:r>
                </a:p>
              </p:txBody>
            </p:sp>
            <p:sp>
              <p:nvSpPr>
                <p:cNvPr id="52240" name="Rectangle 16"/>
                <p:cNvSpPr>
                  <a:spLocks noChangeArrowheads="1"/>
                </p:cNvSpPr>
                <p:nvPr/>
              </p:nvSpPr>
              <p:spPr bwMode="auto">
                <a:xfrm>
                  <a:off x="1520" y="1480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01</a:t>
                  </a:r>
                </a:p>
              </p:txBody>
            </p:sp>
            <p:sp>
              <p:nvSpPr>
                <p:cNvPr id="52241" name="Rectangle 17"/>
                <p:cNvSpPr>
                  <a:spLocks noChangeArrowheads="1"/>
                </p:cNvSpPr>
                <p:nvPr/>
              </p:nvSpPr>
              <p:spPr bwMode="auto">
                <a:xfrm>
                  <a:off x="1520" y="1804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11</a:t>
                  </a:r>
                </a:p>
              </p:txBody>
            </p:sp>
            <p:sp>
              <p:nvSpPr>
                <p:cNvPr id="52242" name="Rectangle 18"/>
                <p:cNvSpPr>
                  <a:spLocks noChangeArrowheads="1"/>
                </p:cNvSpPr>
                <p:nvPr/>
              </p:nvSpPr>
              <p:spPr bwMode="auto">
                <a:xfrm>
                  <a:off x="1520" y="2139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10</a:t>
                  </a:r>
                </a:p>
              </p:txBody>
            </p:sp>
          </p:grpSp>
          <p:sp>
            <p:nvSpPr>
              <p:cNvPr id="52243" name="Rectangle 19"/>
              <p:cNvSpPr>
                <a:spLocks noChangeArrowheads="1"/>
              </p:cNvSpPr>
              <p:nvPr/>
            </p:nvSpPr>
            <p:spPr bwMode="auto">
              <a:xfrm>
                <a:off x="1747" y="1797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AB</a:t>
                </a:r>
              </a:p>
            </p:txBody>
          </p:sp>
          <p:sp>
            <p:nvSpPr>
              <p:cNvPr id="52244" name="Rectangle 20"/>
              <p:cNvSpPr>
                <a:spLocks noChangeArrowheads="1"/>
              </p:cNvSpPr>
              <p:nvPr/>
            </p:nvSpPr>
            <p:spPr bwMode="auto">
              <a:xfrm>
                <a:off x="2019" y="1571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CD</a:t>
                </a:r>
              </a:p>
            </p:txBody>
          </p:sp>
          <p:sp>
            <p:nvSpPr>
              <p:cNvPr id="52245" name="Line 21"/>
              <p:cNvSpPr>
                <a:spLocks noChangeShapeType="1"/>
              </p:cNvSpPr>
              <p:nvPr/>
            </p:nvSpPr>
            <p:spPr bwMode="auto">
              <a:xfrm>
                <a:off x="1928" y="1707"/>
                <a:ext cx="272" cy="22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46" name="Rectangle 22"/>
              <p:cNvSpPr>
                <a:spLocks noChangeArrowheads="1"/>
              </p:cNvSpPr>
              <p:nvPr/>
            </p:nvSpPr>
            <p:spPr bwMode="auto">
              <a:xfrm>
                <a:off x="1702" y="1525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F</a:t>
                </a:r>
              </a:p>
            </p:txBody>
          </p:sp>
        </p:grpSp>
        <p:sp>
          <p:nvSpPr>
            <p:cNvPr id="52247" name="AutoShape 23"/>
            <p:cNvSpPr>
              <a:spLocks noChangeArrowheads="1"/>
            </p:cNvSpPr>
            <p:nvPr/>
          </p:nvSpPr>
          <p:spPr bwMode="auto">
            <a:xfrm>
              <a:off x="3735" y="3022"/>
              <a:ext cx="597" cy="646"/>
            </a:xfrm>
            <a:prstGeom prst="roundRect">
              <a:avLst>
                <a:gd name="adj" fmla="val 16667"/>
              </a:avLst>
            </a:prstGeom>
            <a:solidFill>
              <a:srgbClr val="CCCCFF">
                <a:alpha val="20000"/>
              </a:srgbClr>
            </a:solidFill>
            <a:ln w="9525">
              <a:solidFill>
                <a:srgbClr val="CC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8" name="AutoShape 24"/>
            <p:cNvSpPr>
              <a:spLocks noChangeArrowheads="1"/>
            </p:cNvSpPr>
            <p:nvPr/>
          </p:nvSpPr>
          <p:spPr bwMode="auto">
            <a:xfrm>
              <a:off x="3742" y="2296"/>
              <a:ext cx="579" cy="625"/>
            </a:xfrm>
            <a:prstGeom prst="roundRect">
              <a:avLst>
                <a:gd name="adj" fmla="val 16667"/>
              </a:avLst>
            </a:prstGeom>
            <a:solidFill>
              <a:srgbClr val="CCCCFF">
                <a:alpha val="20000"/>
              </a:srgbClr>
            </a:solidFill>
            <a:ln w="9525">
              <a:solidFill>
                <a:srgbClr val="CC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9" name="AutoShape 25"/>
            <p:cNvSpPr>
              <a:spLocks noChangeArrowheads="1"/>
            </p:cNvSpPr>
            <p:nvPr/>
          </p:nvSpPr>
          <p:spPr bwMode="auto">
            <a:xfrm>
              <a:off x="3787" y="2659"/>
              <a:ext cx="1309" cy="241"/>
            </a:xfrm>
            <a:prstGeom prst="roundRect">
              <a:avLst>
                <a:gd name="adj" fmla="val 16667"/>
              </a:avLst>
            </a:prstGeom>
            <a:solidFill>
              <a:srgbClr val="FFCC00">
                <a:alpha val="20000"/>
              </a:srgbClr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0" name="AutoShape 26"/>
            <p:cNvSpPr>
              <a:spLocks noChangeArrowheads="1"/>
            </p:cNvSpPr>
            <p:nvPr/>
          </p:nvSpPr>
          <p:spPr bwMode="auto">
            <a:xfrm>
              <a:off x="3763" y="2271"/>
              <a:ext cx="1315" cy="269"/>
            </a:xfrm>
            <a:prstGeom prst="roundRect">
              <a:avLst>
                <a:gd name="adj" fmla="val 16667"/>
              </a:avLst>
            </a:prstGeom>
            <a:solidFill>
              <a:srgbClr val="FFCC00">
                <a:alpha val="20000"/>
              </a:srgbClr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1" name="AutoShape 27"/>
            <p:cNvSpPr>
              <a:spLocks noChangeArrowheads="1"/>
            </p:cNvSpPr>
            <p:nvPr/>
          </p:nvSpPr>
          <p:spPr bwMode="auto">
            <a:xfrm>
              <a:off x="4059" y="2628"/>
              <a:ext cx="681" cy="680"/>
            </a:xfrm>
            <a:prstGeom prst="roundRect">
              <a:avLst>
                <a:gd name="adj" fmla="val 16667"/>
              </a:avLst>
            </a:prstGeom>
            <a:solidFill>
              <a:srgbClr val="FFFFFF">
                <a:alpha val="20000"/>
              </a:srgbClr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52252" name="Group 28"/>
          <p:cNvGraphicFramePr>
            <a:graphicFrameLocks noGrp="1"/>
          </p:cNvGraphicFramePr>
          <p:nvPr/>
        </p:nvGraphicFramePr>
        <p:xfrm>
          <a:off x="5757863" y="3816350"/>
          <a:ext cx="2447925" cy="2449513"/>
        </p:xfrm>
        <a:graphic>
          <a:graphicData uri="http://schemas.openxmlformats.org/drawingml/2006/table">
            <a:tbl>
              <a:tblPr/>
              <a:tblGrid>
                <a:gridCol w="612775"/>
                <a:gridCol w="612775"/>
                <a:gridCol w="609600"/>
                <a:gridCol w="612775"/>
              </a:tblGrid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56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88D5-F733-4B2A-B354-A89C60F1F1F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16013" y="1355725"/>
            <a:ext cx="7200900" cy="496887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2800"/>
              <a:t>Ulas balik </a:t>
            </a:r>
            <a:r>
              <a:rPr lang="en-US" altLang="en-US" sz="2800">
                <a:solidFill>
                  <a:schemeClr val="folHlink"/>
                </a:solidFill>
              </a:rPr>
              <a:t>Aljabar Boole			 </a:t>
            </a:r>
            <a:r>
              <a:rPr lang="en-US" altLang="en-US" sz="2800"/>
              <a:t>4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2800"/>
              <a:t>Apakah K-Map itu?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/>
              <a:t>	(ulas balik </a:t>
            </a:r>
            <a:r>
              <a:rPr lang="en-US" altLang="en-US" sz="2800">
                <a:solidFill>
                  <a:schemeClr val="folHlink"/>
                </a:solidFill>
              </a:rPr>
              <a:t>Tabel Kebenaran)		</a:t>
            </a:r>
            <a:r>
              <a:rPr lang="en-US" altLang="en-US" sz="2800"/>
              <a:t>10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</a:pPr>
            <a:r>
              <a:rPr lang="en-US" altLang="en-US" sz="2800"/>
              <a:t>Pendahuluan 					13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</a:pPr>
            <a:r>
              <a:rPr lang="en-US" altLang="en-US" sz="2800"/>
              <a:t>Pemetaan					18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</a:pPr>
            <a:r>
              <a:rPr lang="en-US" altLang="en-US" sz="2800"/>
              <a:t>Penggabungan sel				22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</a:pPr>
            <a:r>
              <a:rPr lang="en-US" altLang="en-US" sz="2800"/>
              <a:t>Pemilihan gabungan				31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</a:pPr>
            <a:r>
              <a:rPr lang="en-US" altLang="en-US" sz="2800"/>
              <a:t>Permasalahan					33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</a:pPr>
            <a:r>
              <a:rPr lang="en-US" altLang="en-US" sz="2800" i="1">
                <a:solidFill>
                  <a:schemeClr val="bg2"/>
                </a:solidFill>
              </a:rPr>
              <a:t>Don’t Care</a:t>
            </a:r>
            <a:r>
              <a:rPr lang="en-US" altLang="en-US" sz="2800" i="1"/>
              <a:t>					</a:t>
            </a:r>
            <a:r>
              <a:rPr lang="en-US" altLang="en-US" sz="2800"/>
              <a:t>44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</a:pPr>
            <a:r>
              <a:rPr lang="en-US" altLang="en-US" sz="2800" i="1">
                <a:solidFill>
                  <a:schemeClr val="bg2"/>
                </a:solidFill>
              </a:rPr>
              <a:t>SOP</a:t>
            </a:r>
            <a:r>
              <a:rPr lang="en-US" altLang="en-US" sz="2800">
                <a:solidFill>
                  <a:schemeClr val="bg2"/>
                </a:solidFill>
              </a:rPr>
              <a:t> dan </a:t>
            </a:r>
            <a:r>
              <a:rPr lang="en-US" altLang="en-US" sz="2800" i="1">
                <a:solidFill>
                  <a:schemeClr val="bg2"/>
                </a:solidFill>
              </a:rPr>
              <a:t>POS</a:t>
            </a:r>
            <a:r>
              <a:rPr lang="en-US" altLang="en-US" sz="2800" i="1"/>
              <a:t>					</a:t>
            </a:r>
            <a:r>
              <a:rPr lang="en-US" altLang="en-US" sz="2800"/>
              <a:t>48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</a:pPr>
            <a:r>
              <a:rPr lang="en-US" altLang="en-US" sz="2800"/>
              <a:t>Keterbatasan kemampuan K-Map	51</a:t>
            </a:r>
          </a:p>
          <a:p>
            <a:pPr eaLnBrk="0" hangingPunct="0"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en-US" altLang="en-US" sz="2800"/>
              <a:t>	</a:t>
            </a:r>
            <a:r>
              <a:rPr lang="en-US" altLang="en-US" sz="2800">
                <a:solidFill>
                  <a:schemeClr val="hlink"/>
                </a:solidFill>
              </a:rPr>
              <a:t>Soal-soal K-Map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0" y="636588"/>
            <a:ext cx="7940675" cy="576262"/>
          </a:xfrm>
        </p:spPr>
        <p:txBody>
          <a:bodyPr/>
          <a:lstStyle/>
          <a:p>
            <a:pPr algn="l"/>
            <a:r>
              <a:rPr lang="en-US" altLang="en-US" sz="3200"/>
              <a:t>Sub-pokok Bahasan</a:t>
            </a:r>
          </a:p>
        </p:txBody>
      </p:sp>
    </p:spTree>
    <p:extLst>
      <p:ext uri="{BB962C8B-B14F-4D97-AF65-F5344CB8AC3E}">
        <p14:creationId xmlns:p14="http://schemas.microsoft.com/office/powerpoint/2010/main" val="268702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A00BC-279C-4187-A4AE-979924409F43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293813"/>
            <a:ext cx="8158162" cy="50323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KESIMPULAN (pemetaan dan penggabungan)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573088"/>
            <a:ext cx="8301037" cy="576262"/>
          </a:xfrm>
        </p:spPr>
        <p:txBody>
          <a:bodyPr/>
          <a:lstStyle/>
          <a:p>
            <a:pPr algn="l"/>
            <a:r>
              <a:rPr lang="en-US" altLang="en-US" sz="2400" i="1">
                <a:solidFill>
                  <a:schemeClr val="hlink"/>
                </a:solidFill>
              </a:rPr>
              <a:t>Penggabungan sel … (lanjutan)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395288" y="1941513"/>
            <a:ext cx="8497887" cy="453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/>
              <a:t>Berbeda dengan </a:t>
            </a:r>
            <a:r>
              <a:rPr lang="en-US" altLang="en-US" sz="2800">
                <a:solidFill>
                  <a:schemeClr val="folHlink"/>
                </a:solidFill>
              </a:rPr>
              <a:t>Aljabar Boole</a:t>
            </a:r>
            <a:r>
              <a:rPr lang="en-US" altLang="en-US" sz="2800"/>
              <a:t> di mana proses dilakukan berdasarkan pada </a:t>
            </a:r>
            <a:r>
              <a:rPr lang="en-US" altLang="en-US" sz="2800">
                <a:solidFill>
                  <a:schemeClr val="folHlink"/>
                </a:solidFill>
              </a:rPr>
              <a:t>teorema</a:t>
            </a:r>
            <a:r>
              <a:rPr lang="en-US" altLang="en-US" sz="2800"/>
              <a:t> yang telah ditetapkan, pada </a:t>
            </a:r>
            <a:r>
              <a:rPr lang="en-US" altLang="en-US" sz="2800">
                <a:solidFill>
                  <a:schemeClr val="folHlink"/>
                </a:solidFill>
              </a:rPr>
              <a:t>K-Map</a:t>
            </a:r>
            <a:r>
              <a:rPr lang="en-US" altLang="en-US" sz="2800"/>
              <a:t> hal tersebut dilakukan </a:t>
            </a:r>
            <a:r>
              <a:rPr lang="en-US" altLang="en-US" sz="2800">
                <a:solidFill>
                  <a:schemeClr val="folHlink"/>
                </a:solidFill>
              </a:rPr>
              <a:t>secara visual</a:t>
            </a:r>
            <a:r>
              <a:rPr lang="en-US" altLang="en-US" sz="2800"/>
              <a:t>. Hal ini menjadikan K-Map sebagai alat bantu yang sederhana dan mudah dianalisa.</a:t>
            </a:r>
          </a:p>
          <a:p>
            <a:pPr>
              <a:spcBef>
                <a:spcPct val="50000"/>
              </a:spcBef>
            </a:pPr>
            <a:r>
              <a:rPr lang="en-US" altLang="en-US" sz="2800"/>
              <a:t>Penggabungan sel dilakukan mulai dari gabungan yang paling besar (mengapa?), diikuti dengan gabungan yang lebih kecil, untuk sel-sel “1” yang belum masuk dalam gabungan yang telah ada.</a:t>
            </a:r>
          </a:p>
        </p:txBody>
      </p:sp>
    </p:spTree>
    <p:extLst>
      <p:ext uri="{BB962C8B-B14F-4D97-AF65-F5344CB8AC3E}">
        <p14:creationId xmlns:p14="http://schemas.microsoft.com/office/powerpoint/2010/main" val="47637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8C280-C32B-4164-BDBD-B70CD4F4BBEA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568450"/>
            <a:ext cx="8064500" cy="467995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chemeClr val="hlink"/>
                </a:solidFill>
              </a:rPr>
              <a:t>Pendahuluan</a:t>
            </a:r>
            <a:r>
              <a:rPr lang="en-US" altLang="en-US"/>
              <a:t> </a:t>
            </a:r>
          </a:p>
          <a:p>
            <a:r>
              <a:rPr lang="en-US" altLang="en-US" sz="2800"/>
              <a:t>Karena proses penggabungan ternyata dapat menghasilkan </a:t>
            </a:r>
            <a:r>
              <a:rPr lang="en-US" altLang="en-US" sz="2800">
                <a:solidFill>
                  <a:schemeClr val="folHlink"/>
                </a:solidFill>
              </a:rPr>
              <a:t>beberapa kemungkinan penggabungan</a:t>
            </a:r>
            <a:r>
              <a:rPr lang="en-US" altLang="en-US" sz="2800"/>
              <a:t> dengan dimensi yang berbeda-beda, dan karena tujuan utama K-Map adalah sebagai alat bantu </a:t>
            </a:r>
            <a:r>
              <a:rPr lang="en-US" altLang="en-US" sz="2800">
                <a:solidFill>
                  <a:schemeClr val="folHlink"/>
                </a:solidFill>
              </a:rPr>
              <a:t>penyederhanaan persamaan</a:t>
            </a:r>
            <a:r>
              <a:rPr lang="en-US" altLang="en-US" sz="2800"/>
              <a:t> Keluaran, maka proses pemilihan gabungan menjadi sangat penting dan harus dilakukan (proses ini merupakan proses yang dapat menyulitkan pemakaian K-Map)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631825"/>
            <a:ext cx="8229600" cy="576263"/>
          </a:xfrm>
        </p:spPr>
        <p:txBody>
          <a:bodyPr/>
          <a:lstStyle/>
          <a:p>
            <a:pPr algn="l"/>
            <a:r>
              <a:rPr lang="en-US" altLang="en-US" sz="3600">
                <a:solidFill>
                  <a:schemeClr val="tx1"/>
                </a:solidFill>
              </a:rPr>
              <a:t>Pemilihan gabungan</a:t>
            </a:r>
          </a:p>
        </p:txBody>
      </p:sp>
    </p:spTree>
    <p:extLst>
      <p:ext uri="{BB962C8B-B14F-4D97-AF65-F5344CB8AC3E}">
        <p14:creationId xmlns:p14="http://schemas.microsoft.com/office/powerpoint/2010/main" val="61296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62D5-50DB-420F-86C2-A784753990C9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419225"/>
            <a:ext cx="8280400" cy="47529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>
                <a:solidFill>
                  <a:schemeClr val="hlink"/>
                </a:solidFill>
              </a:rPr>
              <a:t>Proses pemilihan gabungan</a:t>
            </a:r>
          </a:p>
          <a:p>
            <a:r>
              <a:rPr lang="en-US" altLang="en-US" sz="2800"/>
              <a:t>Tahap awal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	Sebelum memilih gabungan (yang dimulai dengan pemilihan gabungan yang paling besar), harus dipilih terlebih dahulu gabungan yang memuat </a:t>
            </a:r>
            <a:r>
              <a:rPr lang="en-US" altLang="en-US" sz="2800">
                <a:solidFill>
                  <a:schemeClr val="folHlink"/>
                </a:solidFill>
              </a:rPr>
              <a:t>sel “1” yang hanya memiliki satu kemungkinan gabungan</a:t>
            </a:r>
            <a:r>
              <a:rPr lang="en-US" altLang="en-US" sz="2800"/>
              <a:t> saja.</a:t>
            </a:r>
          </a:p>
          <a:p>
            <a:pPr>
              <a:spcBef>
                <a:spcPct val="40000"/>
              </a:spcBef>
            </a:pPr>
            <a:r>
              <a:rPr lang="en-US" altLang="en-US" sz="2800"/>
              <a:t>Tahap berikutnya adalah </a:t>
            </a:r>
            <a:r>
              <a:rPr lang="en-US" altLang="en-US" sz="2800">
                <a:solidFill>
                  <a:schemeClr val="folHlink"/>
                </a:solidFill>
              </a:rPr>
              <a:t>memilih</a:t>
            </a:r>
            <a:r>
              <a:rPr lang="en-US" altLang="en-US" sz="2800"/>
              <a:t> gabungan (yang paling besar) untuk sel-sel “1” yang lain.</a:t>
            </a:r>
          </a:p>
          <a:p>
            <a:endParaRPr lang="en-US" altLang="en-US" sz="280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627063"/>
            <a:ext cx="8229600" cy="576262"/>
          </a:xfrm>
        </p:spPr>
        <p:txBody>
          <a:bodyPr/>
          <a:lstStyle/>
          <a:p>
            <a:pPr algn="l"/>
            <a:r>
              <a:rPr lang="en-US" altLang="en-US" sz="2400" i="1">
                <a:solidFill>
                  <a:schemeClr val="hlink"/>
                </a:solidFill>
              </a:rPr>
              <a:t>Pemilihan gabungan (lanjutan)</a:t>
            </a:r>
          </a:p>
        </p:txBody>
      </p:sp>
    </p:spTree>
    <p:extLst>
      <p:ext uri="{BB962C8B-B14F-4D97-AF65-F5344CB8AC3E}">
        <p14:creationId xmlns:p14="http://schemas.microsoft.com/office/powerpoint/2010/main" val="313375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78FD-F638-4E3C-A08E-53D55B7C2541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708150"/>
            <a:ext cx="8158162" cy="4464050"/>
          </a:xfrm>
        </p:spPr>
        <p:txBody>
          <a:bodyPr/>
          <a:lstStyle/>
          <a:p>
            <a:r>
              <a:rPr lang="en-US" altLang="en-US" sz="2800"/>
              <a:t>Kemungkinan diperoleh beberapa </a:t>
            </a:r>
            <a:r>
              <a:rPr lang="en-US" altLang="en-US" sz="2800">
                <a:solidFill>
                  <a:schemeClr val="folHlink"/>
                </a:solidFill>
              </a:rPr>
              <a:t>kombinasi pilihan</a:t>
            </a:r>
            <a:r>
              <a:rPr lang="en-US" altLang="en-US" sz="2800"/>
              <a:t> gabungan</a:t>
            </a:r>
          </a:p>
          <a:p>
            <a:r>
              <a:rPr lang="en-US" altLang="en-US" sz="2800"/>
              <a:t>Harus diambil kombinasi pilihan dengan </a:t>
            </a:r>
            <a:r>
              <a:rPr lang="en-US" altLang="en-US" sz="2800">
                <a:solidFill>
                  <a:schemeClr val="folHlink"/>
                </a:solidFill>
              </a:rPr>
              <a:t>jumlah gabungan</a:t>
            </a:r>
            <a:r>
              <a:rPr lang="en-US" altLang="en-US" sz="2800"/>
              <a:t> yang paling sedikit (minimum, proses “minimisasi”)</a:t>
            </a:r>
          </a:p>
          <a:p>
            <a:r>
              <a:rPr lang="en-US" altLang="en-US" sz="2800"/>
              <a:t>Masih mungkin diperoleh beberapa kombinasi pilihan minimum yang sama sederhananya. </a:t>
            </a:r>
          </a:p>
          <a:p>
            <a:pPr>
              <a:buFontTx/>
              <a:buNone/>
            </a:pPr>
            <a:r>
              <a:rPr lang="en-US" altLang="en-US" sz="2800"/>
              <a:t>	Dalam hal ini </a:t>
            </a:r>
            <a:r>
              <a:rPr lang="en-US" altLang="en-US" sz="2800">
                <a:solidFill>
                  <a:schemeClr val="folHlink"/>
                </a:solidFill>
              </a:rPr>
              <a:t>cukup dipilih salah satu</a:t>
            </a:r>
            <a:r>
              <a:rPr lang="en-US" altLang="en-US" sz="2800"/>
              <a:t> saja.</a:t>
            </a:r>
          </a:p>
          <a:p>
            <a:pPr>
              <a:buFontTx/>
              <a:buNone/>
            </a:pPr>
            <a:r>
              <a:rPr lang="en-US" altLang="en-US" sz="2800"/>
              <a:t>	(lihat catatan pada slide berikut)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700088"/>
            <a:ext cx="8229600" cy="576262"/>
          </a:xfrm>
        </p:spPr>
        <p:txBody>
          <a:bodyPr/>
          <a:lstStyle/>
          <a:p>
            <a:pPr algn="l"/>
            <a:r>
              <a:rPr lang="en-US" altLang="en-US" sz="3600">
                <a:solidFill>
                  <a:schemeClr val="tx1"/>
                </a:solidFill>
              </a:rPr>
              <a:t>Permasalahan yang terjadi</a:t>
            </a:r>
          </a:p>
        </p:txBody>
      </p:sp>
    </p:spTree>
    <p:extLst>
      <p:ext uri="{BB962C8B-B14F-4D97-AF65-F5344CB8AC3E}">
        <p14:creationId xmlns:p14="http://schemas.microsoft.com/office/powerpoint/2010/main" val="13865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71C3D-CDAB-431C-BC41-BBB45F714830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800225"/>
            <a:ext cx="7920038" cy="3457575"/>
          </a:xfrm>
        </p:spPr>
        <p:txBody>
          <a:bodyPr/>
          <a:lstStyle/>
          <a:p>
            <a:pPr algn="ctr">
              <a:lnSpc>
                <a:spcPct val="120000"/>
              </a:lnSpc>
              <a:buFontTx/>
              <a:buNone/>
            </a:pPr>
            <a:r>
              <a:rPr lang="en-US" altLang="en-US"/>
              <a:t>	</a:t>
            </a:r>
            <a:r>
              <a:rPr lang="en-US" altLang="en-US" sz="3600"/>
              <a:t>Bila diperoleh beberapa kemungkinan kombinasi plihan yang sama sederhananya, pemilihan berikutnya dapat didasarkan pada implementasi rangkaian :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576263"/>
            <a:ext cx="8229600" cy="576262"/>
          </a:xfrm>
        </p:spPr>
        <p:txBody>
          <a:bodyPr/>
          <a:lstStyle/>
          <a:p>
            <a:pPr algn="l"/>
            <a:r>
              <a:rPr lang="en-US" altLang="en-US" sz="2400" i="1">
                <a:solidFill>
                  <a:schemeClr val="hlink"/>
                </a:solidFill>
              </a:rPr>
              <a:t>Permasalahan yang terjadi (lanjutan)</a:t>
            </a:r>
          </a:p>
        </p:txBody>
      </p:sp>
    </p:spTree>
    <p:extLst>
      <p:ext uri="{BB962C8B-B14F-4D97-AF65-F5344CB8AC3E}">
        <p14:creationId xmlns:p14="http://schemas.microsoft.com/office/powerpoint/2010/main" val="262915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F935-CEB9-46AF-A9C6-864D6925671B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703388"/>
            <a:ext cx="8353425" cy="4392612"/>
          </a:xfrm>
        </p:spPr>
        <p:txBody>
          <a:bodyPr/>
          <a:lstStyle/>
          <a:p>
            <a:pPr lvl="1">
              <a:spcBef>
                <a:spcPct val="50000"/>
              </a:spcBef>
            </a:pPr>
            <a:r>
              <a:rPr lang="en-US" altLang="en-US" sz="3000">
                <a:solidFill>
                  <a:schemeClr val="folHlink"/>
                </a:solidFill>
              </a:rPr>
              <a:t>Ragam Masukan (termasuk komplemennya) yang dapat berpengaruh pada kesederhanaan rangkaian</a:t>
            </a:r>
          </a:p>
          <a:p>
            <a:pPr lvl="1">
              <a:spcBef>
                <a:spcPct val="50000"/>
              </a:spcBef>
            </a:pPr>
            <a:r>
              <a:rPr lang="en-US" altLang="en-US" sz="3000">
                <a:solidFill>
                  <a:schemeClr val="folHlink"/>
                </a:solidFill>
              </a:rPr>
              <a:t>Kemungkinan digunakannya Komponen yang sejenis atau sesedikit mungkin jenisnya</a:t>
            </a:r>
          </a:p>
          <a:p>
            <a:pPr lvl="1">
              <a:spcBef>
                <a:spcPct val="50000"/>
              </a:spcBef>
            </a:pPr>
            <a:r>
              <a:rPr lang="en-US" altLang="en-US" sz="3000">
                <a:solidFill>
                  <a:schemeClr val="folHlink"/>
                </a:solidFill>
              </a:rPr>
              <a:t>Tersedianya lebih dari 1 buah komponen dalam 1 buah chip IC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622300"/>
            <a:ext cx="8229600" cy="576263"/>
          </a:xfrm>
        </p:spPr>
        <p:txBody>
          <a:bodyPr/>
          <a:lstStyle/>
          <a:p>
            <a:pPr algn="l"/>
            <a:r>
              <a:rPr lang="en-US" altLang="en-US" sz="2400" i="1">
                <a:solidFill>
                  <a:schemeClr val="hlink"/>
                </a:solidFill>
              </a:rPr>
              <a:t>Permasalahan yang terjadi (lanjutan)</a:t>
            </a:r>
          </a:p>
        </p:txBody>
      </p:sp>
    </p:spTree>
    <p:extLst>
      <p:ext uri="{BB962C8B-B14F-4D97-AF65-F5344CB8AC3E}">
        <p14:creationId xmlns:p14="http://schemas.microsoft.com/office/powerpoint/2010/main" val="65054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0E888-4EC9-4D3C-8952-FC538A501018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558925"/>
            <a:ext cx="8569325" cy="5762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i="1"/>
              <a:t>Contoh soal 1 (slide 21)</a:t>
            </a:r>
            <a:r>
              <a:rPr lang="en-US" altLang="en-US" sz="2800"/>
              <a:t> </a:t>
            </a: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4859338" y="3359150"/>
            <a:ext cx="4033837" cy="207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 = </a:t>
            </a:r>
            <a:r>
              <a:rPr lang="en-US" altLang="en-US" sz="3200" i="1">
                <a:solidFill>
                  <a:srgbClr val="FFCC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 B</a:t>
            </a:r>
            <a:r>
              <a:rPr lang="en-US" altLang="en-US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+ </a:t>
            </a:r>
            <a:r>
              <a:rPr lang="en-US" altLang="en-US" sz="3200" i="1">
                <a:solidFill>
                  <a:srgbClr val="CCCC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 C</a:t>
            </a:r>
            <a:r>
              <a:rPr lang="en-US" altLang="en-US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+ </a:t>
            </a:r>
            <a:r>
              <a:rPr lang="en-US" altLang="en-US" sz="3200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 D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Perhatikan sel-sel yang mempunyai lebih dari 1 kemungkinan gabungan</a:t>
            </a:r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 flipV="1">
            <a:off x="8458200" y="3430588"/>
            <a:ext cx="287338" cy="1587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6565" name="Group 5"/>
          <p:cNvGrpSpPr>
            <a:grpSpLocks/>
          </p:cNvGrpSpPr>
          <p:nvPr/>
        </p:nvGrpSpPr>
        <p:grpSpPr bwMode="auto">
          <a:xfrm>
            <a:off x="468313" y="2422525"/>
            <a:ext cx="3960812" cy="3556000"/>
            <a:chOff x="295" y="1298"/>
            <a:chExt cx="2495" cy="2240"/>
          </a:xfrm>
        </p:grpSpPr>
        <p:grpSp>
          <p:nvGrpSpPr>
            <p:cNvPr id="66566" name="Group 6"/>
            <p:cNvGrpSpPr>
              <a:grpSpLocks/>
            </p:cNvGrpSpPr>
            <p:nvPr/>
          </p:nvGrpSpPr>
          <p:grpSpPr bwMode="auto">
            <a:xfrm>
              <a:off x="867" y="1525"/>
              <a:ext cx="1905" cy="173"/>
              <a:chOff x="3289" y="981"/>
              <a:chExt cx="1209" cy="121"/>
            </a:xfrm>
          </p:grpSpPr>
          <p:sp>
            <p:nvSpPr>
              <p:cNvPr id="66567" name="Rectangle 7"/>
              <p:cNvSpPr>
                <a:spLocks noChangeArrowheads="1"/>
              </p:cNvSpPr>
              <p:nvPr/>
            </p:nvSpPr>
            <p:spPr bwMode="auto">
              <a:xfrm>
                <a:off x="3289" y="981"/>
                <a:ext cx="226" cy="1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00</a:t>
                </a:r>
              </a:p>
            </p:txBody>
          </p:sp>
          <p:sp>
            <p:nvSpPr>
              <p:cNvPr id="66568" name="Rectangle 8"/>
              <p:cNvSpPr>
                <a:spLocks noChangeArrowheads="1"/>
              </p:cNvSpPr>
              <p:nvPr/>
            </p:nvSpPr>
            <p:spPr bwMode="auto">
              <a:xfrm>
                <a:off x="3613" y="981"/>
                <a:ext cx="226" cy="1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01</a:t>
                </a:r>
              </a:p>
            </p:txBody>
          </p:sp>
          <p:sp>
            <p:nvSpPr>
              <p:cNvPr id="66569" name="Rectangle 9"/>
              <p:cNvSpPr>
                <a:spLocks noChangeArrowheads="1"/>
              </p:cNvSpPr>
              <p:nvPr/>
            </p:nvSpPr>
            <p:spPr bwMode="auto">
              <a:xfrm>
                <a:off x="3944" y="981"/>
                <a:ext cx="226" cy="1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11</a:t>
                </a:r>
              </a:p>
            </p:txBody>
          </p:sp>
          <p:sp>
            <p:nvSpPr>
              <p:cNvPr id="66570" name="Rectangle 10"/>
              <p:cNvSpPr>
                <a:spLocks noChangeArrowheads="1"/>
              </p:cNvSpPr>
              <p:nvPr/>
            </p:nvSpPr>
            <p:spPr bwMode="auto">
              <a:xfrm>
                <a:off x="4272" y="981"/>
                <a:ext cx="226" cy="1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10</a:t>
                </a:r>
              </a:p>
            </p:txBody>
          </p:sp>
        </p:grpSp>
        <p:grpSp>
          <p:nvGrpSpPr>
            <p:cNvPr id="66571" name="Group 11"/>
            <p:cNvGrpSpPr>
              <a:grpSpLocks/>
            </p:cNvGrpSpPr>
            <p:nvPr/>
          </p:nvGrpSpPr>
          <p:grpSpPr bwMode="auto">
            <a:xfrm>
              <a:off x="438" y="1899"/>
              <a:ext cx="356" cy="1537"/>
              <a:chOff x="1520" y="1155"/>
              <a:chExt cx="226" cy="1109"/>
            </a:xfrm>
          </p:grpSpPr>
          <p:sp>
            <p:nvSpPr>
              <p:cNvPr id="66572" name="Rectangle 12"/>
              <p:cNvSpPr>
                <a:spLocks noChangeArrowheads="1"/>
              </p:cNvSpPr>
              <p:nvPr/>
            </p:nvSpPr>
            <p:spPr bwMode="auto">
              <a:xfrm>
                <a:off x="1520" y="1155"/>
                <a:ext cx="226" cy="1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00</a:t>
                </a:r>
              </a:p>
            </p:txBody>
          </p:sp>
          <p:sp>
            <p:nvSpPr>
              <p:cNvPr id="66573" name="Rectangle 13"/>
              <p:cNvSpPr>
                <a:spLocks noChangeArrowheads="1"/>
              </p:cNvSpPr>
              <p:nvPr/>
            </p:nvSpPr>
            <p:spPr bwMode="auto">
              <a:xfrm>
                <a:off x="1520" y="1480"/>
                <a:ext cx="226" cy="1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01</a:t>
                </a:r>
              </a:p>
            </p:txBody>
          </p:sp>
          <p:sp>
            <p:nvSpPr>
              <p:cNvPr id="66574" name="Rectangle 14"/>
              <p:cNvSpPr>
                <a:spLocks noChangeArrowheads="1"/>
              </p:cNvSpPr>
              <p:nvPr/>
            </p:nvSpPr>
            <p:spPr bwMode="auto">
              <a:xfrm>
                <a:off x="1520" y="1804"/>
                <a:ext cx="226" cy="1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11</a:t>
                </a:r>
              </a:p>
            </p:txBody>
          </p:sp>
          <p:sp>
            <p:nvSpPr>
              <p:cNvPr id="66575" name="Rectangle 15"/>
              <p:cNvSpPr>
                <a:spLocks noChangeArrowheads="1"/>
              </p:cNvSpPr>
              <p:nvPr/>
            </p:nvSpPr>
            <p:spPr bwMode="auto">
              <a:xfrm>
                <a:off x="1520" y="2139"/>
                <a:ext cx="226" cy="1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10</a:t>
                </a:r>
              </a:p>
            </p:txBody>
          </p:sp>
        </p:grpSp>
        <p:sp>
          <p:nvSpPr>
            <p:cNvPr id="66576" name="Rectangle 16"/>
            <p:cNvSpPr>
              <a:spLocks noChangeArrowheads="1"/>
            </p:cNvSpPr>
            <p:nvPr/>
          </p:nvSpPr>
          <p:spPr bwMode="auto">
            <a:xfrm>
              <a:off x="341" y="1616"/>
              <a:ext cx="35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en-US" altLang="en-US" sz="20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A B</a:t>
              </a:r>
            </a:p>
          </p:txBody>
        </p:sp>
        <p:sp>
          <p:nvSpPr>
            <p:cNvPr id="66577" name="Rectangle 17"/>
            <p:cNvSpPr>
              <a:spLocks noChangeArrowheads="1"/>
            </p:cNvSpPr>
            <p:nvPr/>
          </p:nvSpPr>
          <p:spPr bwMode="auto">
            <a:xfrm>
              <a:off x="613" y="1344"/>
              <a:ext cx="35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sz="20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C D</a:t>
              </a:r>
            </a:p>
          </p:txBody>
        </p:sp>
        <p:sp>
          <p:nvSpPr>
            <p:cNvPr id="66578" name="Line 18"/>
            <p:cNvSpPr>
              <a:spLocks noChangeShapeType="1"/>
            </p:cNvSpPr>
            <p:nvPr/>
          </p:nvSpPr>
          <p:spPr bwMode="auto">
            <a:xfrm>
              <a:off x="567" y="1526"/>
              <a:ext cx="272" cy="2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9" name="Rectangle 19"/>
            <p:cNvSpPr>
              <a:spLocks noChangeArrowheads="1"/>
            </p:cNvSpPr>
            <p:nvPr/>
          </p:nvSpPr>
          <p:spPr bwMode="auto">
            <a:xfrm>
              <a:off x="295" y="1298"/>
              <a:ext cx="27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sz="24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T</a:t>
              </a:r>
            </a:p>
          </p:txBody>
        </p:sp>
        <p:sp>
          <p:nvSpPr>
            <p:cNvPr id="66580" name="AutoShape 20"/>
            <p:cNvSpPr>
              <a:spLocks noChangeArrowheads="1"/>
            </p:cNvSpPr>
            <p:nvPr/>
          </p:nvSpPr>
          <p:spPr bwMode="auto">
            <a:xfrm>
              <a:off x="2405" y="1842"/>
              <a:ext cx="318" cy="1696"/>
            </a:xfrm>
            <a:prstGeom prst="roundRect">
              <a:avLst>
                <a:gd name="adj" fmla="val 16667"/>
              </a:avLst>
            </a:prstGeom>
            <a:solidFill>
              <a:srgbClr val="003366">
                <a:alpha val="30000"/>
              </a:srgbClr>
            </a:solidFill>
            <a:ln w="19050">
              <a:solidFill>
                <a:srgbClr val="0033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1" name="AutoShape 21"/>
            <p:cNvSpPr>
              <a:spLocks noChangeArrowheads="1"/>
            </p:cNvSpPr>
            <p:nvPr/>
          </p:nvSpPr>
          <p:spPr bwMode="auto">
            <a:xfrm>
              <a:off x="930" y="2735"/>
              <a:ext cx="1860" cy="364"/>
            </a:xfrm>
            <a:prstGeom prst="roundRect">
              <a:avLst>
                <a:gd name="adj" fmla="val 16667"/>
              </a:avLst>
            </a:prstGeom>
            <a:solidFill>
              <a:srgbClr val="FFCC99">
                <a:alpha val="30000"/>
              </a:srgbClr>
            </a:solidFill>
            <a:ln w="19050">
              <a:solidFill>
                <a:srgbClr val="FFCC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2" name="AutoShape 22"/>
            <p:cNvSpPr>
              <a:spLocks noChangeArrowheads="1"/>
            </p:cNvSpPr>
            <p:nvPr/>
          </p:nvSpPr>
          <p:spPr bwMode="auto">
            <a:xfrm>
              <a:off x="1917" y="2296"/>
              <a:ext cx="841" cy="758"/>
            </a:xfrm>
            <a:prstGeom prst="roundRect">
              <a:avLst>
                <a:gd name="adj" fmla="val 16667"/>
              </a:avLst>
            </a:prstGeom>
            <a:solidFill>
              <a:srgbClr val="CCCCFF">
                <a:alpha val="30000"/>
              </a:srgbClr>
            </a:solidFill>
            <a:ln w="19050">
              <a:solidFill>
                <a:srgbClr val="CC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83" name="Rectangle 23"/>
          <p:cNvSpPr>
            <a:spLocks noChangeArrowheads="1"/>
          </p:cNvSpPr>
          <p:nvPr/>
        </p:nvSpPr>
        <p:spPr bwMode="auto">
          <a:xfrm>
            <a:off x="323850" y="622300"/>
            <a:ext cx="82296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sz="2400" i="1">
                <a:solidFill>
                  <a:schemeClr val="hlink"/>
                </a:solidFill>
              </a:rPr>
              <a:t>Permasalahan yang terjadi (lanjutan)</a:t>
            </a:r>
          </a:p>
        </p:txBody>
      </p:sp>
      <p:graphicFrame>
        <p:nvGraphicFramePr>
          <p:cNvPr id="66584" name="Group 24"/>
          <p:cNvGraphicFramePr>
            <a:graphicFrameLocks noGrp="1"/>
          </p:cNvGraphicFramePr>
          <p:nvPr/>
        </p:nvGraphicFramePr>
        <p:xfrm>
          <a:off x="1331913" y="3143250"/>
          <a:ext cx="3168650" cy="2952750"/>
        </p:xfrm>
        <a:graphic>
          <a:graphicData uri="http://schemas.openxmlformats.org/drawingml/2006/table">
            <a:tbl>
              <a:tblPr/>
              <a:tblGrid>
                <a:gridCol w="792162"/>
                <a:gridCol w="793750"/>
                <a:gridCol w="790575"/>
                <a:gridCol w="792163"/>
              </a:tblGrid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CCFF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CC99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CC99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508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2B44-C9C2-40A7-8DB8-9F1A6208E497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17538"/>
            <a:ext cx="8229600" cy="576262"/>
          </a:xfrm>
        </p:spPr>
        <p:txBody>
          <a:bodyPr/>
          <a:lstStyle/>
          <a:p>
            <a:pPr algn="l"/>
            <a:r>
              <a:rPr lang="en-US" altLang="en-US" sz="2400" i="1">
                <a:solidFill>
                  <a:schemeClr val="hlink"/>
                </a:solidFill>
              </a:rPr>
              <a:t>Permasalahan yang terjadi (lanjutan)</a:t>
            </a:r>
          </a:p>
        </p:txBody>
      </p:sp>
      <p:graphicFrame>
        <p:nvGraphicFramePr>
          <p:cNvPr id="68611" name="Group 3"/>
          <p:cNvGraphicFramePr>
            <a:graphicFrameLocks noGrp="1"/>
          </p:cNvGraphicFramePr>
          <p:nvPr/>
        </p:nvGraphicFramePr>
        <p:xfrm>
          <a:off x="1187450" y="2922588"/>
          <a:ext cx="3168650" cy="2952750"/>
        </p:xfrm>
        <a:graphic>
          <a:graphicData uri="http://schemas.openxmlformats.org/drawingml/2006/table">
            <a:tbl>
              <a:tblPr/>
              <a:tblGrid>
                <a:gridCol w="792163"/>
                <a:gridCol w="793750"/>
                <a:gridCol w="790575"/>
                <a:gridCol w="792162"/>
              </a:tblGrid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CC99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CCFF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8638" name="Group 30"/>
          <p:cNvGrpSpPr>
            <a:grpSpLocks/>
          </p:cNvGrpSpPr>
          <p:nvPr/>
        </p:nvGrpSpPr>
        <p:grpSpPr bwMode="auto">
          <a:xfrm>
            <a:off x="1231900" y="2562225"/>
            <a:ext cx="3024188" cy="274638"/>
            <a:chOff x="3289" y="981"/>
            <a:chExt cx="1209" cy="121"/>
          </a:xfrm>
        </p:grpSpPr>
        <p:sp>
          <p:nvSpPr>
            <p:cNvPr id="68639" name="Rectangle 31"/>
            <p:cNvSpPr>
              <a:spLocks noChangeArrowheads="1"/>
            </p:cNvSpPr>
            <p:nvPr/>
          </p:nvSpPr>
          <p:spPr bwMode="auto">
            <a:xfrm>
              <a:off x="3289" y="981"/>
              <a:ext cx="226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00</a:t>
              </a:r>
            </a:p>
          </p:txBody>
        </p:sp>
        <p:sp>
          <p:nvSpPr>
            <p:cNvPr id="68640" name="Rectangle 32"/>
            <p:cNvSpPr>
              <a:spLocks noChangeArrowheads="1"/>
            </p:cNvSpPr>
            <p:nvPr/>
          </p:nvSpPr>
          <p:spPr bwMode="auto">
            <a:xfrm>
              <a:off x="3613" y="981"/>
              <a:ext cx="226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01</a:t>
              </a:r>
            </a:p>
          </p:txBody>
        </p:sp>
        <p:sp>
          <p:nvSpPr>
            <p:cNvPr id="68641" name="Rectangle 33"/>
            <p:cNvSpPr>
              <a:spLocks noChangeArrowheads="1"/>
            </p:cNvSpPr>
            <p:nvPr/>
          </p:nvSpPr>
          <p:spPr bwMode="auto">
            <a:xfrm>
              <a:off x="3944" y="981"/>
              <a:ext cx="226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11</a:t>
              </a:r>
            </a:p>
          </p:txBody>
        </p:sp>
        <p:sp>
          <p:nvSpPr>
            <p:cNvPr id="68642" name="Rectangle 34"/>
            <p:cNvSpPr>
              <a:spLocks noChangeArrowheads="1"/>
            </p:cNvSpPr>
            <p:nvPr/>
          </p:nvSpPr>
          <p:spPr bwMode="auto">
            <a:xfrm>
              <a:off x="4272" y="981"/>
              <a:ext cx="226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10</a:t>
              </a:r>
            </a:p>
          </p:txBody>
        </p:sp>
      </p:grpSp>
      <p:grpSp>
        <p:nvGrpSpPr>
          <p:cNvPr id="68643" name="Group 35"/>
          <p:cNvGrpSpPr>
            <a:grpSpLocks/>
          </p:cNvGrpSpPr>
          <p:nvPr/>
        </p:nvGrpSpPr>
        <p:grpSpPr bwMode="auto">
          <a:xfrm>
            <a:off x="550863" y="3155950"/>
            <a:ext cx="565150" cy="2439988"/>
            <a:chOff x="1520" y="1155"/>
            <a:chExt cx="226" cy="1109"/>
          </a:xfrm>
        </p:grpSpPr>
        <p:sp>
          <p:nvSpPr>
            <p:cNvPr id="68644" name="Rectangle 36"/>
            <p:cNvSpPr>
              <a:spLocks noChangeArrowheads="1"/>
            </p:cNvSpPr>
            <p:nvPr/>
          </p:nvSpPr>
          <p:spPr bwMode="auto">
            <a:xfrm>
              <a:off x="1520" y="1155"/>
              <a:ext cx="226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00</a:t>
              </a:r>
            </a:p>
          </p:txBody>
        </p:sp>
        <p:sp>
          <p:nvSpPr>
            <p:cNvPr id="68645" name="Rectangle 37"/>
            <p:cNvSpPr>
              <a:spLocks noChangeArrowheads="1"/>
            </p:cNvSpPr>
            <p:nvPr/>
          </p:nvSpPr>
          <p:spPr bwMode="auto">
            <a:xfrm>
              <a:off x="1520" y="1480"/>
              <a:ext cx="226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01</a:t>
              </a:r>
            </a:p>
          </p:txBody>
        </p:sp>
        <p:sp>
          <p:nvSpPr>
            <p:cNvPr id="68646" name="Rectangle 38"/>
            <p:cNvSpPr>
              <a:spLocks noChangeArrowheads="1"/>
            </p:cNvSpPr>
            <p:nvPr/>
          </p:nvSpPr>
          <p:spPr bwMode="auto">
            <a:xfrm>
              <a:off x="1520" y="1804"/>
              <a:ext cx="226" cy="1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11</a:t>
              </a:r>
            </a:p>
          </p:txBody>
        </p:sp>
        <p:sp>
          <p:nvSpPr>
            <p:cNvPr id="68647" name="Rectangle 39"/>
            <p:cNvSpPr>
              <a:spLocks noChangeArrowheads="1"/>
            </p:cNvSpPr>
            <p:nvPr/>
          </p:nvSpPr>
          <p:spPr bwMode="auto">
            <a:xfrm>
              <a:off x="1520" y="2139"/>
              <a:ext cx="226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10</a:t>
              </a:r>
            </a:p>
          </p:txBody>
        </p:sp>
      </p:grpSp>
      <p:sp>
        <p:nvSpPr>
          <p:cNvPr id="68648" name="Rectangle 40"/>
          <p:cNvSpPr>
            <a:spLocks noChangeArrowheads="1"/>
          </p:cNvSpPr>
          <p:nvPr/>
        </p:nvSpPr>
        <p:spPr bwMode="auto">
          <a:xfrm>
            <a:off x="396875" y="2706688"/>
            <a:ext cx="565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altLang="en-US" sz="20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 B</a:t>
            </a:r>
          </a:p>
        </p:txBody>
      </p:sp>
      <p:sp>
        <p:nvSpPr>
          <p:cNvPr id="68649" name="Rectangle 41"/>
          <p:cNvSpPr>
            <a:spLocks noChangeArrowheads="1"/>
          </p:cNvSpPr>
          <p:nvPr/>
        </p:nvSpPr>
        <p:spPr bwMode="auto">
          <a:xfrm>
            <a:off x="828675" y="2274888"/>
            <a:ext cx="565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altLang="en-US" sz="20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 D</a:t>
            </a:r>
          </a:p>
        </p:txBody>
      </p:sp>
      <p:sp>
        <p:nvSpPr>
          <p:cNvPr id="68650" name="Line 42"/>
          <p:cNvSpPr>
            <a:spLocks noChangeShapeType="1"/>
          </p:cNvSpPr>
          <p:nvPr/>
        </p:nvSpPr>
        <p:spPr bwMode="auto">
          <a:xfrm>
            <a:off x="755650" y="2563813"/>
            <a:ext cx="431800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51" name="Rectangle 43"/>
          <p:cNvSpPr>
            <a:spLocks noChangeArrowheads="1"/>
          </p:cNvSpPr>
          <p:nvPr/>
        </p:nvSpPr>
        <p:spPr bwMode="auto">
          <a:xfrm>
            <a:off x="323850" y="2201863"/>
            <a:ext cx="431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</a:t>
            </a:r>
          </a:p>
        </p:txBody>
      </p:sp>
      <p:sp>
        <p:nvSpPr>
          <p:cNvPr id="68652" name="AutoShape 44"/>
          <p:cNvSpPr>
            <a:spLocks noChangeArrowheads="1"/>
          </p:cNvSpPr>
          <p:nvPr/>
        </p:nvSpPr>
        <p:spPr bwMode="auto">
          <a:xfrm>
            <a:off x="2914650" y="4508500"/>
            <a:ext cx="503238" cy="125095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CC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53" name="AutoShape 45"/>
          <p:cNvSpPr>
            <a:spLocks noChangeArrowheads="1"/>
          </p:cNvSpPr>
          <p:nvPr/>
        </p:nvSpPr>
        <p:spPr bwMode="auto">
          <a:xfrm>
            <a:off x="2914650" y="3787775"/>
            <a:ext cx="1296988" cy="503238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CC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54" name="AutoShape 46"/>
          <p:cNvSpPr>
            <a:spLocks noChangeArrowheads="1"/>
          </p:cNvSpPr>
          <p:nvPr/>
        </p:nvSpPr>
        <p:spPr bwMode="auto">
          <a:xfrm>
            <a:off x="2084388" y="3716338"/>
            <a:ext cx="1406525" cy="1366837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55" name="AutoShape 47"/>
          <p:cNvSpPr>
            <a:spLocks noChangeArrowheads="1"/>
          </p:cNvSpPr>
          <p:nvPr/>
        </p:nvSpPr>
        <p:spPr bwMode="auto">
          <a:xfrm>
            <a:off x="1331913" y="4508500"/>
            <a:ext cx="1296987" cy="503238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56" name="AutoShape 48"/>
          <p:cNvSpPr>
            <a:spLocks noChangeArrowheads="1"/>
          </p:cNvSpPr>
          <p:nvPr/>
        </p:nvSpPr>
        <p:spPr bwMode="auto">
          <a:xfrm>
            <a:off x="2146300" y="3044825"/>
            <a:ext cx="503238" cy="125095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8657" name="Group 49"/>
          <p:cNvGrpSpPr>
            <a:grpSpLocks/>
          </p:cNvGrpSpPr>
          <p:nvPr/>
        </p:nvGrpSpPr>
        <p:grpSpPr bwMode="auto">
          <a:xfrm>
            <a:off x="4643438" y="1985963"/>
            <a:ext cx="4249737" cy="4262437"/>
            <a:chOff x="2925" y="1026"/>
            <a:chExt cx="2677" cy="2685"/>
          </a:xfrm>
        </p:grpSpPr>
        <p:sp>
          <p:nvSpPr>
            <p:cNvPr id="68658" name="Text Box 50"/>
            <p:cNvSpPr txBox="1">
              <a:spLocks noChangeArrowheads="1"/>
            </p:cNvSpPr>
            <p:nvPr/>
          </p:nvSpPr>
          <p:spPr bwMode="auto">
            <a:xfrm>
              <a:off x="2925" y="1026"/>
              <a:ext cx="2677" cy="26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4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Dengan adanya sel-sel yang hanya mempunyai 1 kemungkinan gabungan, mengakibatkan gabungan yang lebih besar (4 sel) tidak diperlukan lagi karena sel-sel yang yang ada sudah tergabung semua</a:t>
              </a:r>
            </a:p>
            <a:p>
              <a:pPr eaLnBrk="0" hangingPunct="0"/>
              <a:endParaRPr lang="en-US" altLang="en-US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  <a:p>
              <a:pPr eaLnBrk="0" hangingPunct="0"/>
              <a:r>
                <a:rPr lang="en-US" altLang="en-US" sz="32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T = </a:t>
              </a:r>
              <a:r>
                <a:rPr lang="en-US" altLang="en-US" sz="3200" i="1">
                  <a:solidFill>
                    <a:srgbClr val="FFCC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A B C </a:t>
              </a:r>
              <a:r>
                <a:rPr lang="en-US" altLang="en-US" sz="32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+ </a:t>
              </a:r>
              <a:r>
                <a:rPr lang="en-US" altLang="en-US" sz="3200" i="1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A B C</a:t>
              </a:r>
              <a:r>
                <a:rPr lang="en-US" altLang="en-US" sz="32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 + </a:t>
              </a:r>
            </a:p>
            <a:p>
              <a:pPr eaLnBrk="0" hangingPunct="0"/>
              <a:r>
                <a:rPr lang="en-US" altLang="en-US" sz="3200" i="1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      A C D + </a:t>
              </a:r>
              <a:r>
                <a:rPr lang="en-US" altLang="en-US" sz="3200" i="1">
                  <a:solidFill>
                    <a:srgbClr val="CCCC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A C D</a:t>
              </a:r>
              <a:endParaRPr lang="en-US" altLang="en-US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grpSp>
          <p:nvGrpSpPr>
            <p:cNvPr id="68659" name="Group 51"/>
            <p:cNvGrpSpPr>
              <a:grpSpLocks/>
            </p:cNvGrpSpPr>
            <p:nvPr/>
          </p:nvGrpSpPr>
          <p:grpSpPr bwMode="auto">
            <a:xfrm>
              <a:off x="3501" y="3074"/>
              <a:ext cx="1633" cy="333"/>
              <a:chOff x="3515" y="3074"/>
              <a:chExt cx="1577" cy="333"/>
            </a:xfrm>
          </p:grpSpPr>
          <p:sp>
            <p:nvSpPr>
              <p:cNvPr id="68660" name="Line 52"/>
              <p:cNvSpPr>
                <a:spLocks noChangeShapeType="1"/>
              </p:cNvSpPr>
              <p:nvPr/>
            </p:nvSpPr>
            <p:spPr bwMode="auto">
              <a:xfrm flipV="1">
                <a:off x="3553" y="3081"/>
                <a:ext cx="136" cy="1"/>
              </a:xfrm>
              <a:prstGeom prst="line">
                <a:avLst/>
              </a:prstGeom>
              <a:noFill/>
              <a:ln w="28575">
                <a:solidFill>
                  <a:srgbClr val="FFCC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661" name="Line 53"/>
              <p:cNvSpPr>
                <a:spLocks noChangeShapeType="1"/>
              </p:cNvSpPr>
              <p:nvPr/>
            </p:nvSpPr>
            <p:spPr bwMode="auto">
              <a:xfrm flipV="1">
                <a:off x="4956" y="3074"/>
                <a:ext cx="136" cy="1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662" name="Line 54"/>
              <p:cNvSpPr>
                <a:spLocks noChangeShapeType="1"/>
              </p:cNvSpPr>
              <p:nvPr/>
            </p:nvSpPr>
            <p:spPr bwMode="auto">
              <a:xfrm flipV="1">
                <a:off x="3515" y="3406"/>
                <a:ext cx="136" cy="1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663" name="Line 55"/>
              <p:cNvSpPr>
                <a:spLocks noChangeShapeType="1"/>
              </p:cNvSpPr>
              <p:nvPr/>
            </p:nvSpPr>
            <p:spPr bwMode="auto">
              <a:xfrm flipV="1">
                <a:off x="3777" y="3406"/>
                <a:ext cx="136" cy="1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8664" name="Rectangle 56"/>
          <p:cNvSpPr>
            <a:spLocks noGrp="1" noChangeArrowheads="1"/>
          </p:cNvSpPr>
          <p:nvPr>
            <p:ph type="body" idx="1"/>
          </p:nvPr>
        </p:nvSpPr>
        <p:spPr>
          <a:xfrm>
            <a:off x="395288" y="1482725"/>
            <a:ext cx="8569325" cy="503238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i="1"/>
              <a:t>Contoh soal 2</a:t>
            </a: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88875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81FD-8509-4E0E-802D-FC22848083C2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31825"/>
            <a:ext cx="8229600" cy="576263"/>
          </a:xfrm>
        </p:spPr>
        <p:txBody>
          <a:bodyPr/>
          <a:lstStyle/>
          <a:p>
            <a:pPr algn="l"/>
            <a:r>
              <a:rPr lang="en-US" altLang="en-US" sz="2400" i="1">
                <a:solidFill>
                  <a:schemeClr val="hlink"/>
                </a:solidFill>
              </a:rPr>
              <a:t>Permasalahan yang terjadi (lanjutan)</a:t>
            </a:r>
          </a:p>
        </p:txBody>
      </p:sp>
      <p:graphicFrame>
        <p:nvGraphicFramePr>
          <p:cNvPr id="70659" name="Group 3"/>
          <p:cNvGraphicFramePr>
            <a:graphicFrameLocks noGrp="1"/>
          </p:cNvGraphicFramePr>
          <p:nvPr/>
        </p:nvGraphicFramePr>
        <p:xfrm>
          <a:off x="1258888" y="2792413"/>
          <a:ext cx="3168650" cy="2952750"/>
        </p:xfrm>
        <a:graphic>
          <a:graphicData uri="http://schemas.openxmlformats.org/drawingml/2006/table">
            <a:tbl>
              <a:tblPr/>
              <a:tblGrid>
                <a:gridCol w="792162"/>
                <a:gridCol w="793750"/>
                <a:gridCol w="790575"/>
                <a:gridCol w="792163"/>
              </a:tblGrid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70686" name="Group 30"/>
          <p:cNvGrpSpPr>
            <a:grpSpLocks/>
          </p:cNvGrpSpPr>
          <p:nvPr/>
        </p:nvGrpSpPr>
        <p:grpSpPr bwMode="auto">
          <a:xfrm>
            <a:off x="1303338" y="2432050"/>
            <a:ext cx="3024187" cy="274638"/>
            <a:chOff x="3289" y="981"/>
            <a:chExt cx="1209" cy="121"/>
          </a:xfrm>
        </p:grpSpPr>
        <p:sp>
          <p:nvSpPr>
            <p:cNvPr id="70687" name="Rectangle 31"/>
            <p:cNvSpPr>
              <a:spLocks noChangeArrowheads="1"/>
            </p:cNvSpPr>
            <p:nvPr/>
          </p:nvSpPr>
          <p:spPr bwMode="auto">
            <a:xfrm>
              <a:off x="3289" y="981"/>
              <a:ext cx="226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00</a:t>
              </a:r>
            </a:p>
          </p:txBody>
        </p:sp>
        <p:sp>
          <p:nvSpPr>
            <p:cNvPr id="70688" name="Rectangle 32"/>
            <p:cNvSpPr>
              <a:spLocks noChangeArrowheads="1"/>
            </p:cNvSpPr>
            <p:nvPr/>
          </p:nvSpPr>
          <p:spPr bwMode="auto">
            <a:xfrm>
              <a:off x="3613" y="981"/>
              <a:ext cx="226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01</a:t>
              </a:r>
            </a:p>
          </p:txBody>
        </p:sp>
        <p:sp>
          <p:nvSpPr>
            <p:cNvPr id="70689" name="Rectangle 33"/>
            <p:cNvSpPr>
              <a:spLocks noChangeArrowheads="1"/>
            </p:cNvSpPr>
            <p:nvPr/>
          </p:nvSpPr>
          <p:spPr bwMode="auto">
            <a:xfrm>
              <a:off x="3944" y="981"/>
              <a:ext cx="226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11</a:t>
              </a:r>
            </a:p>
          </p:txBody>
        </p:sp>
        <p:sp>
          <p:nvSpPr>
            <p:cNvPr id="70690" name="Rectangle 34"/>
            <p:cNvSpPr>
              <a:spLocks noChangeArrowheads="1"/>
            </p:cNvSpPr>
            <p:nvPr/>
          </p:nvSpPr>
          <p:spPr bwMode="auto">
            <a:xfrm>
              <a:off x="4272" y="981"/>
              <a:ext cx="226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10</a:t>
              </a:r>
            </a:p>
          </p:txBody>
        </p:sp>
      </p:grpSp>
      <p:grpSp>
        <p:nvGrpSpPr>
          <p:cNvPr id="70691" name="Group 35"/>
          <p:cNvGrpSpPr>
            <a:grpSpLocks/>
          </p:cNvGrpSpPr>
          <p:nvPr/>
        </p:nvGrpSpPr>
        <p:grpSpPr bwMode="auto">
          <a:xfrm>
            <a:off x="622300" y="3025775"/>
            <a:ext cx="565150" cy="2439988"/>
            <a:chOff x="1520" y="1155"/>
            <a:chExt cx="226" cy="1109"/>
          </a:xfrm>
        </p:grpSpPr>
        <p:sp>
          <p:nvSpPr>
            <p:cNvPr id="70692" name="Rectangle 36"/>
            <p:cNvSpPr>
              <a:spLocks noChangeArrowheads="1"/>
            </p:cNvSpPr>
            <p:nvPr/>
          </p:nvSpPr>
          <p:spPr bwMode="auto">
            <a:xfrm>
              <a:off x="1520" y="1155"/>
              <a:ext cx="226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00</a:t>
              </a:r>
            </a:p>
          </p:txBody>
        </p:sp>
        <p:sp>
          <p:nvSpPr>
            <p:cNvPr id="70693" name="Rectangle 37"/>
            <p:cNvSpPr>
              <a:spLocks noChangeArrowheads="1"/>
            </p:cNvSpPr>
            <p:nvPr/>
          </p:nvSpPr>
          <p:spPr bwMode="auto">
            <a:xfrm>
              <a:off x="1520" y="1480"/>
              <a:ext cx="226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01</a:t>
              </a:r>
            </a:p>
          </p:txBody>
        </p:sp>
        <p:sp>
          <p:nvSpPr>
            <p:cNvPr id="70694" name="Rectangle 38"/>
            <p:cNvSpPr>
              <a:spLocks noChangeArrowheads="1"/>
            </p:cNvSpPr>
            <p:nvPr/>
          </p:nvSpPr>
          <p:spPr bwMode="auto">
            <a:xfrm>
              <a:off x="1520" y="1804"/>
              <a:ext cx="226" cy="1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11</a:t>
              </a:r>
            </a:p>
          </p:txBody>
        </p:sp>
        <p:sp>
          <p:nvSpPr>
            <p:cNvPr id="70695" name="Rectangle 39"/>
            <p:cNvSpPr>
              <a:spLocks noChangeArrowheads="1"/>
            </p:cNvSpPr>
            <p:nvPr/>
          </p:nvSpPr>
          <p:spPr bwMode="auto">
            <a:xfrm>
              <a:off x="1520" y="2139"/>
              <a:ext cx="226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10</a:t>
              </a:r>
            </a:p>
          </p:txBody>
        </p:sp>
      </p:grpSp>
      <p:sp>
        <p:nvSpPr>
          <p:cNvPr id="70696" name="Rectangle 40"/>
          <p:cNvSpPr>
            <a:spLocks noChangeArrowheads="1"/>
          </p:cNvSpPr>
          <p:nvPr/>
        </p:nvSpPr>
        <p:spPr bwMode="auto">
          <a:xfrm>
            <a:off x="468313" y="2576513"/>
            <a:ext cx="565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altLang="en-US" sz="20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 B</a:t>
            </a:r>
          </a:p>
        </p:txBody>
      </p:sp>
      <p:sp>
        <p:nvSpPr>
          <p:cNvPr id="70697" name="Rectangle 41"/>
          <p:cNvSpPr>
            <a:spLocks noChangeArrowheads="1"/>
          </p:cNvSpPr>
          <p:nvPr/>
        </p:nvSpPr>
        <p:spPr bwMode="auto">
          <a:xfrm>
            <a:off x="900113" y="2144713"/>
            <a:ext cx="565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altLang="en-US" sz="20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 D</a:t>
            </a:r>
          </a:p>
        </p:txBody>
      </p:sp>
      <p:sp>
        <p:nvSpPr>
          <p:cNvPr id="70698" name="Line 42"/>
          <p:cNvSpPr>
            <a:spLocks noChangeShapeType="1"/>
          </p:cNvSpPr>
          <p:nvPr/>
        </p:nvSpPr>
        <p:spPr bwMode="auto">
          <a:xfrm>
            <a:off x="827088" y="2433638"/>
            <a:ext cx="431800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99" name="Rectangle 43"/>
          <p:cNvSpPr>
            <a:spLocks noChangeArrowheads="1"/>
          </p:cNvSpPr>
          <p:nvPr/>
        </p:nvSpPr>
        <p:spPr bwMode="auto">
          <a:xfrm>
            <a:off x="395288" y="2071688"/>
            <a:ext cx="431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</a:t>
            </a:r>
          </a:p>
        </p:txBody>
      </p:sp>
      <p:sp>
        <p:nvSpPr>
          <p:cNvPr id="70700" name="AutoShape 44"/>
          <p:cNvSpPr>
            <a:spLocks noChangeArrowheads="1"/>
          </p:cNvSpPr>
          <p:nvPr/>
        </p:nvSpPr>
        <p:spPr bwMode="auto">
          <a:xfrm>
            <a:off x="1403350" y="3627438"/>
            <a:ext cx="1296988" cy="1296987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CC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701" name="AutoShape 45"/>
          <p:cNvSpPr>
            <a:spLocks noChangeArrowheads="1"/>
          </p:cNvSpPr>
          <p:nvPr/>
        </p:nvSpPr>
        <p:spPr bwMode="auto">
          <a:xfrm>
            <a:off x="2139950" y="2852738"/>
            <a:ext cx="1406525" cy="1366837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CC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702" name="AutoShape 46"/>
          <p:cNvSpPr>
            <a:spLocks noChangeArrowheads="1"/>
          </p:cNvSpPr>
          <p:nvPr/>
        </p:nvSpPr>
        <p:spPr bwMode="auto">
          <a:xfrm>
            <a:off x="2998788" y="2935288"/>
            <a:ext cx="431800" cy="2690812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703" name="AutoShape 47"/>
          <p:cNvSpPr>
            <a:spLocks noChangeArrowheads="1"/>
          </p:cNvSpPr>
          <p:nvPr/>
        </p:nvSpPr>
        <p:spPr bwMode="auto">
          <a:xfrm>
            <a:off x="2190750" y="3594100"/>
            <a:ext cx="1284288" cy="1357313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704" name="AutoShape 48"/>
          <p:cNvSpPr>
            <a:spLocks noChangeArrowheads="1"/>
          </p:cNvSpPr>
          <p:nvPr/>
        </p:nvSpPr>
        <p:spPr bwMode="auto">
          <a:xfrm rot="5400000">
            <a:off x="2613819" y="3259931"/>
            <a:ext cx="504825" cy="2735263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705" name="Text Box 49"/>
          <p:cNvSpPr txBox="1">
            <a:spLocks noChangeArrowheads="1"/>
          </p:cNvSpPr>
          <p:nvPr/>
        </p:nvSpPr>
        <p:spPr bwMode="auto">
          <a:xfrm>
            <a:off x="4716463" y="2360613"/>
            <a:ext cx="40338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Kombinasi pilihan manakah yang harus dipilih?</a:t>
            </a:r>
          </a:p>
        </p:txBody>
      </p:sp>
      <p:sp>
        <p:nvSpPr>
          <p:cNvPr id="70706" name="Text Box 50"/>
          <p:cNvSpPr txBox="1">
            <a:spLocks noChangeArrowheads="1"/>
          </p:cNvSpPr>
          <p:nvPr/>
        </p:nvSpPr>
        <p:spPr bwMode="auto">
          <a:xfrm>
            <a:off x="4716463" y="3584575"/>
            <a:ext cx="4033837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Tentukan terlebih dahulu sel-sel yang hanya mempunyai 1 kemungkinan gabungan dan pilih gabungan dari sel-sel tersebut</a:t>
            </a:r>
          </a:p>
        </p:txBody>
      </p:sp>
      <p:sp>
        <p:nvSpPr>
          <p:cNvPr id="70707" name="AutoShape 51"/>
          <p:cNvSpPr>
            <a:spLocks noChangeArrowheads="1"/>
          </p:cNvSpPr>
          <p:nvPr/>
        </p:nvSpPr>
        <p:spPr bwMode="auto">
          <a:xfrm>
            <a:off x="3059113" y="4303713"/>
            <a:ext cx="1225550" cy="1368425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708" name="Rectangle 52"/>
          <p:cNvSpPr>
            <a:spLocks noGrp="1" noChangeArrowheads="1"/>
          </p:cNvSpPr>
          <p:nvPr>
            <p:ph type="body" idx="1"/>
          </p:nvPr>
        </p:nvSpPr>
        <p:spPr>
          <a:xfrm>
            <a:off x="395288" y="1352550"/>
            <a:ext cx="8569325" cy="431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i="1"/>
              <a:t>Contoh soal 3</a:t>
            </a: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221295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69E07-D148-4950-BB85-C30EC73212F8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72706" name="AutoShape 2"/>
          <p:cNvSpPr>
            <a:spLocks noChangeArrowheads="1"/>
          </p:cNvSpPr>
          <p:nvPr/>
        </p:nvSpPr>
        <p:spPr bwMode="auto">
          <a:xfrm>
            <a:off x="2139950" y="2776538"/>
            <a:ext cx="1406525" cy="1366837"/>
          </a:xfrm>
          <a:prstGeom prst="roundRect">
            <a:avLst>
              <a:gd name="adj" fmla="val 16667"/>
            </a:avLst>
          </a:prstGeom>
          <a:solidFill>
            <a:srgbClr val="CCCCFF">
              <a:alpha val="30000"/>
            </a:srgbClr>
          </a:solidFill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07" name="AutoShape 3"/>
          <p:cNvSpPr>
            <a:spLocks noChangeArrowheads="1"/>
          </p:cNvSpPr>
          <p:nvPr/>
        </p:nvSpPr>
        <p:spPr bwMode="auto">
          <a:xfrm>
            <a:off x="1403350" y="3551238"/>
            <a:ext cx="1296988" cy="1296987"/>
          </a:xfrm>
          <a:prstGeom prst="roundRect">
            <a:avLst>
              <a:gd name="adj" fmla="val 16667"/>
            </a:avLst>
          </a:prstGeom>
          <a:solidFill>
            <a:srgbClr val="FFCC99">
              <a:alpha val="30000"/>
            </a:srgbClr>
          </a:solidFill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08" name="AutoShape 4"/>
          <p:cNvSpPr>
            <a:spLocks noChangeArrowheads="1"/>
          </p:cNvSpPr>
          <p:nvPr/>
        </p:nvSpPr>
        <p:spPr bwMode="auto">
          <a:xfrm>
            <a:off x="3059113" y="4227513"/>
            <a:ext cx="1225550" cy="1368425"/>
          </a:xfrm>
          <a:prstGeom prst="roundRect">
            <a:avLst>
              <a:gd name="adj" fmla="val 16667"/>
            </a:avLst>
          </a:prstGeom>
          <a:solidFill>
            <a:srgbClr val="00CC00">
              <a:alpha val="30000"/>
            </a:srgbClr>
          </a:solidFill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title"/>
          </p:nvPr>
        </p:nvSpPr>
        <p:spPr>
          <a:xfrm>
            <a:off x="395288" y="627063"/>
            <a:ext cx="8229600" cy="576262"/>
          </a:xfrm>
        </p:spPr>
        <p:txBody>
          <a:bodyPr/>
          <a:lstStyle/>
          <a:p>
            <a:pPr algn="l"/>
            <a:r>
              <a:rPr lang="en-US" altLang="en-US" sz="2400" i="1">
                <a:solidFill>
                  <a:schemeClr val="hlink"/>
                </a:solidFill>
              </a:rPr>
              <a:t>Permasalahan yang terjadi (lanjutan)</a:t>
            </a: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4716463" y="2571750"/>
            <a:ext cx="403383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Periksa apakah masih ada sel yang belum tercakup pada gabungan tersebut</a:t>
            </a:r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288" y="1347788"/>
            <a:ext cx="8569325" cy="431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i="1"/>
              <a:t>Contoh soal 3</a:t>
            </a:r>
            <a:endParaRPr lang="en-US" altLang="en-US" sz="2800"/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4787900" y="4130675"/>
            <a:ext cx="40338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Bila semua sel sudah tercakup, tuliskan persamaan Keluarannya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4787900" y="5715000"/>
            <a:ext cx="4033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T= </a:t>
            </a:r>
          </a:p>
        </p:txBody>
      </p:sp>
      <p:graphicFrame>
        <p:nvGraphicFramePr>
          <p:cNvPr id="72714" name="Group 10"/>
          <p:cNvGraphicFramePr>
            <a:graphicFrameLocks noGrp="1"/>
          </p:cNvGraphicFramePr>
          <p:nvPr/>
        </p:nvGraphicFramePr>
        <p:xfrm>
          <a:off x="1258888" y="2716213"/>
          <a:ext cx="3168650" cy="2952750"/>
        </p:xfrm>
        <a:graphic>
          <a:graphicData uri="http://schemas.openxmlformats.org/drawingml/2006/table">
            <a:tbl>
              <a:tblPr/>
              <a:tblGrid>
                <a:gridCol w="792162"/>
                <a:gridCol w="793750"/>
                <a:gridCol w="790575"/>
                <a:gridCol w="792163"/>
              </a:tblGrid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72741" name="Group 37"/>
          <p:cNvGrpSpPr>
            <a:grpSpLocks/>
          </p:cNvGrpSpPr>
          <p:nvPr/>
        </p:nvGrpSpPr>
        <p:grpSpPr bwMode="auto">
          <a:xfrm>
            <a:off x="1303338" y="2355850"/>
            <a:ext cx="3024187" cy="274638"/>
            <a:chOff x="3289" y="981"/>
            <a:chExt cx="1209" cy="121"/>
          </a:xfrm>
        </p:grpSpPr>
        <p:sp>
          <p:nvSpPr>
            <p:cNvPr id="72742" name="Rectangle 38"/>
            <p:cNvSpPr>
              <a:spLocks noChangeArrowheads="1"/>
            </p:cNvSpPr>
            <p:nvPr/>
          </p:nvSpPr>
          <p:spPr bwMode="auto">
            <a:xfrm>
              <a:off x="3289" y="981"/>
              <a:ext cx="226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00</a:t>
              </a:r>
            </a:p>
          </p:txBody>
        </p:sp>
        <p:sp>
          <p:nvSpPr>
            <p:cNvPr id="72743" name="Rectangle 39"/>
            <p:cNvSpPr>
              <a:spLocks noChangeArrowheads="1"/>
            </p:cNvSpPr>
            <p:nvPr/>
          </p:nvSpPr>
          <p:spPr bwMode="auto">
            <a:xfrm>
              <a:off x="3613" y="981"/>
              <a:ext cx="226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01</a:t>
              </a:r>
            </a:p>
          </p:txBody>
        </p:sp>
        <p:sp>
          <p:nvSpPr>
            <p:cNvPr id="72744" name="Rectangle 40"/>
            <p:cNvSpPr>
              <a:spLocks noChangeArrowheads="1"/>
            </p:cNvSpPr>
            <p:nvPr/>
          </p:nvSpPr>
          <p:spPr bwMode="auto">
            <a:xfrm>
              <a:off x="3944" y="981"/>
              <a:ext cx="226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11</a:t>
              </a:r>
            </a:p>
          </p:txBody>
        </p:sp>
        <p:sp>
          <p:nvSpPr>
            <p:cNvPr id="72745" name="Rectangle 41"/>
            <p:cNvSpPr>
              <a:spLocks noChangeArrowheads="1"/>
            </p:cNvSpPr>
            <p:nvPr/>
          </p:nvSpPr>
          <p:spPr bwMode="auto">
            <a:xfrm>
              <a:off x="4272" y="981"/>
              <a:ext cx="226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10</a:t>
              </a:r>
            </a:p>
          </p:txBody>
        </p:sp>
      </p:grpSp>
      <p:grpSp>
        <p:nvGrpSpPr>
          <p:cNvPr id="72746" name="Group 42"/>
          <p:cNvGrpSpPr>
            <a:grpSpLocks/>
          </p:cNvGrpSpPr>
          <p:nvPr/>
        </p:nvGrpSpPr>
        <p:grpSpPr bwMode="auto">
          <a:xfrm>
            <a:off x="622300" y="2949575"/>
            <a:ext cx="565150" cy="2439988"/>
            <a:chOff x="1520" y="1155"/>
            <a:chExt cx="226" cy="1109"/>
          </a:xfrm>
        </p:grpSpPr>
        <p:sp>
          <p:nvSpPr>
            <p:cNvPr id="72747" name="Rectangle 43"/>
            <p:cNvSpPr>
              <a:spLocks noChangeArrowheads="1"/>
            </p:cNvSpPr>
            <p:nvPr/>
          </p:nvSpPr>
          <p:spPr bwMode="auto">
            <a:xfrm>
              <a:off x="1520" y="1155"/>
              <a:ext cx="226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00</a:t>
              </a:r>
            </a:p>
          </p:txBody>
        </p:sp>
        <p:sp>
          <p:nvSpPr>
            <p:cNvPr id="72748" name="Rectangle 44"/>
            <p:cNvSpPr>
              <a:spLocks noChangeArrowheads="1"/>
            </p:cNvSpPr>
            <p:nvPr/>
          </p:nvSpPr>
          <p:spPr bwMode="auto">
            <a:xfrm>
              <a:off x="1520" y="1480"/>
              <a:ext cx="226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01</a:t>
              </a:r>
            </a:p>
          </p:txBody>
        </p:sp>
        <p:sp>
          <p:nvSpPr>
            <p:cNvPr id="72749" name="Rectangle 45"/>
            <p:cNvSpPr>
              <a:spLocks noChangeArrowheads="1"/>
            </p:cNvSpPr>
            <p:nvPr/>
          </p:nvSpPr>
          <p:spPr bwMode="auto">
            <a:xfrm>
              <a:off x="1520" y="1804"/>
              <a:ext cx="226" cy="1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11</a:t>
              </a:r>
            </a:p>
          </p:txBody>
        </p:sp>
        <p:sp>
          <p:nvSpPr>
            <p:cNvPr id="72750" name="Rectangle 46"/>
            <p:cNvSpPr>
              <a:spLocks noChangeArrowheads="1"/>
            </p:cNvSpPr>
            <p:nvPr/>
          </p:nvSpPr>
          <p:spPr bwMode="auto">
            <a:xfrm>
              <a:off x="1520" y="2139"/>
              <a:ext cx="226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10</a:t>
              </a:r>
            </a:p>
          </p:txBody>
        </p:sp>
      </p:grpSp>
      <p:sp>
        <p:nvSpPr>
          <p:cNvPr id="72751" name="Rectangle 47"/>
          <p:cNvSpPr>
            <a:spLocks noChangeArrowheads="1"/>
          </p:cNvSpPr>
          <p:nvPr/>
        </p:nvSpPr>
        <p:spPr bwMode="auto">
          <a:xfrm>
            <a:off x="468313" y="2500313"/>
            <a:ext cx="565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altLang="en-US" sz="20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 B</a:t>
            </a:r>
          </a:p>
        </p:txBody>
      </p:sp>
      <p:sp>
        <p:nvSpPr>
          <p:cNvPr id="72752" name="Rectangle 48"/>
          <p:cNvSpPr>
            <a:spLocks noChangeArrowheads="1"/>
          </p:cNvSpPr>
          <p:nvPr/>
        </p:nvSpPr>
        <p:spPr bwMode="auto">
          <a:xfrm>
            <a:off x="900113" y="2068513"/>
            <a:ext cx="565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altLang="en-US" sz="20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 D</a:t>
            </a:r>
          </a:p>
        </p:txBody>
      </p:sp>
      <p:sp>
        <p:nvSpPr>
          <p:cNvPr id="72753" name="Line 49"/>
          <p:cNvSpPr>
            <a:spLocks noChangeShapeType="1"/>
          </p:cNvSpPr>
          <p:nvPr/>
        </p:nvSpPr>
        <p:spPr bwMode="auto">
          <a:xfrm>
            <a:off x="827088" y="2357438"/>
            <a:ext cx="431800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54" name="Rectangle 50"/>
          <p:cNvSpPr>
            <a:spLocks noChangeArrowheads="1"/>
          </p:cNvSpPr>
          <p:nvPr/>
        </p:nvSpPr>
        <p:spPr bwMode="auto">
          <a:xfrm>
            <a:off x="395288" y="1995488"/>
            <a:ext cx="431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</a:t>
            </a:r>
          </a:p>
        </p:txBody>
      </p:sp>
      <p:sp>
        <p:nvSpPr>
          <p:cNvPr id="72755" name="AutoShape 51"/>
          <p:cNvSpPr>
            <a:spLocks noChangeArrowheads="1"/>
          </p:cNvSpPr>
          <p:nvPr/>
        </p:nvSpPr>
        <p:spPr bwMode="auto">
          <a:xfrm>
            <a:off x="2998788" y="2859088"/>
            <a:ext cx="431800" cy="2690812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56" name="AutoShape 52"/>
          <p:cNvSpPr>
            <a:spLocks noChangeArrowheads="1"/>
          </p:cNvSpPr>
          <p:nvPr/>
        </p:nvSpPr>
        <p:spPr bwMode="auto">
          <a:xfrm>
            <a:off x="2190750" y="3517900"/>
            <a:ext cx="1284288" cy="1357313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57" name="AutoShape 53"/>
          <p:cNvSpPr>
            <a:spLocks noChangeArrowheads="1"/>
          </p:cNvSpPr>
          <p:nvPr/>
        </p:nvSpPr>
        <p:spPr bwMode="auto">
          <a:xfrm rot="5400000">
            <a:off x="2613819" y="3183731"/>
            <a:ext cx="504825" cy="2735263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4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EA1F-080F-42F5-B275-8ECA1AA09BA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68325"/>
            <a:ext cx="8229600" cy="1439863"/>
          </a:xfrm>
        </p:spPr>
        <p:txBody>
          <a:bodyPr/>
          <a:lstStyle/>
          <a:p>
            <a:pPr algn="l"/>
            <a:r>
              <a:rPr lang="en-US" altLang="en-US" sz="3600"/>
              <a:t>Ulas balik penyederhanaan dengan teorema-teorema </a:t>
            </a:r>
            <a:r>
              <a:rPr lang="en-US" altLang="en-US" sz="3600">
                <a:solidFill>
                  <a:schemeClr val="folHlink"/>
                </a:solidFill>
              </a:rPr>
              <a:t>Aljabar Boole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368550"/>
            <a:ext cx="8642350" cy="4032250"/>
          </a:xfrm>
        </p:spPr>
        <p:txBody>
          <a:bodyPr/>
          <a:lstStyle/>
          <a:p>
            <a:r>
              <a:rPr lang="en-US" altLang="en-US"/>
              <a:t>Seperti pemecahan soal-soal Aljabar biasa, tidak dapat dipastikan persamaan yang kita peroleh sudah merupakan </a:t>
            </a:r>
            <a:r>
              <a:rPr lang="en-US" altLang="en-US">
                <a:solidFill>
                  <a:schemeClr val="folHlink"/>
                </a:solidFill>
              </a:rPr>
              <a:t>persamaan minimum</a:t>
            </a:r>
            <a:r>
              <a:rPr lang="en-US" altLang="en-US"/>
              <a:t>, apalagi untuk persamaan dengan jumlah Masukan lebih dari 3 buah, </a:t>
            </a:r>
            <a:r>
              <a:rPr lang="en-US" altLang="en-US">
                <a:solidFill>
                  <a:schemeClr val="folHlink"/>
                </a:solidFill>
              </a:rPr>
              <a:t>kecuali</a:t>
            </a:r>
            <a:r>
              <a:rPr lang="en-US" altLang="en-US"/>
              <a:t> bila hasil akhir terdiri dari </a:t>
            </a:r>
            <a:r>
              <a:rPr lang="en-US" altLang="en-US">
                <a:solidFill>
                  <a:schemeClr val="folHlink"/>
                </a:solidFill>
              </a:rPr>
              <a:t>1 atau 2 suku</a:t>
            </a:r>
            <a:r>
              <a:rPr lang="en-US" altLang="en-US"/>
              <a:t> saja</a:t>
            </a:r>
          </a:p>
        </p:txBody>
      </p:sp>
    </p:spTree>
    <p:extLst>
      <p:ext uri="{BB962C8B-B14F-4D97-AF65-F5344CB8AC3E}">
        <p14:creationId xmlns:p14="http://schemas.microsoft.com/office/powerpoint/2010/main" val="313116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002B-10D0-4F6E-8E32-0BAA64F1CA5F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36588"/>
            <a:ext cx="8229600" cy="576262"/>
          </a:xfrm>
        </p:spPr>
        <p:txBody>
          <a:bodyPr/>
          <a:lstStyle/>
          <a:p>
            <a:pPr algn="l"/>
            <a:r>
              <a:rPr lang="en-US" altLang="en-US" sz="2400" i="1">
                <a:solidFill>
                  <a:schemeClr val="hlink"/>
                </a:solidFill>
              </a:rPr>
              <a:t>Permasalahan yang terjadi (lanjutan)</a:t>
            </a:r>
          </a:p>
        </p:txBody>
      </p:sp>
      <p:graphicFrame>
        <p:nvGraphicFramePr>
          <p:cNvPr id="74755" name="Group 3"/>
          <p:cNvGraphicFramePr>
            <a:graphicFrameLocks noGrp="1"/>
          </p:cNvGraphicFramePr>
          <p:nvPr/>
        </p:nvGraphicFramePr>
        <p:xfrm>
          <a:off x="1258888" y="2868613"/>
          <a:ext cx="3168650" cy="2952750"/>
        </p:xfrm>
        <a:graphic>
          <a:graphicData uri="http://schemas.openxmlformats.org/drawingml/2006/table">
            <a:tbl>
              <a:tblPr/>
              <a:tblGrid>
                <a:gridCol w="792162"/>
                <a:gridCol w="793750"/>
                <a:gridCol w="790575"/>
                <a:gridCol w="792163"/>
              </a:tblGrid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74782" name="Group 30"/>
          <p:cNvGrpSpPr>
            <a:grpSpLocks/>
          </p:cNvGrpSpPr>
          <p:nvPr/>
        </p:nvGrpSpPr>
        <p:grpSpPr bwMode="auto">
          <a:xfrm>
            <a:off x="1303338" y="2508250"/>
            <a:ext cx="3024187" cy="274638"/>
            <a:chOff x="3289" y="981"/>
            <a:chExt cx="1209" cy="121"/>
          </a:xfrm>
        </p:grpSpPr>
        <p:sp>
          <p:nvSpPr>
            <p:cNvPr id="74783" name="Rectangle 31"/>
            <p:cNvSpPr>
              <a:spLocks noChangeArrowheads="1"/>
            </p:cNvSpPr>
            <p:nvPr/>
          </p:nvSpPr>
          <p:spPr bwMode="auto">
            <a:xfrm>
              <a:off x="3289" y="981"/>
              <a:ext cx="226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00</a:t>
              </a:r>
            </a:p>
          </p:txBody>
        </p:sp>
        <p:sp>
          <p:nvSpPr>
            <p:cNvPr id="74784" name="Rectangle 32"/>
            <p:cNvSpPr>
              <a:spLocks noChangeArrowheads="1"/>
            </p:cNvSpPr>
            <p:nvPr/>
          </p:nvSpPr>
          <p:spPr bwMode="auto">
            <a:xfrm>
              <a:off x="3613" y="981"/>
              <a:ext cx="226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01</a:t>
              </a:r>
            </a:p>
          </p:txBody>
        </p:sp>
        <p:sp>
          <p:nvSpPr>
            <p:cNvPr id="74785" name="Rectangle 33"/>
            <p:cNvSpPr>
              <a:spLocks noChangeArrowheads="1"/>
            </p:cNvSpPr>
            <p:nvPr/>
          </p:nvSpPr>
          <p:spPr bwMode="auto">
            <a:xfrm>
              <a:off x="3944" y="981"/>
              <a:ext cx="226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11</a:t>
              </a:r>
            </a:p>
          </p:txBody>
        </p:sp>
        <p:sp>
          <p:nvSpPr>
            <p:cNvPr id="74786" name="Rectangle 34"/>
            <p:cNvSpPr>
              <a:spLocks noChangeArrowheads="1"/>
            </p:cNvSpPr>
            <p:nvPr/>
          </p:nvSpPr>
          <p:spPr bwMode="auto">
            <a:xfrm>
              <a:off x="4272" y="981"/>
              <a:ext cx="226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10</a:t>
              </a:r>
            </a:p>
          </p:txBody>
        </p:sp>
      </p:grpSp>
      <p:grpSp>
        <p:nvGrpSpPr>
          <p:cNvPr id="74787" name="Group 35"/>
          <p:cNvGrpSpPr>
            <a:grpSpLocks/>
          </p:cNvGrpSpPr>
          <p:nvPr/>
        </p:nvGrpSpPr>
        <p:grpSpPr bwMode="auto">
          <a:xfrm>
            <a:off x="622300" y="3101975"/>
            <a:ext cx="565150" cy="2439988"/>
            <a:chOff x="1520" y="1155"/>
            <a:chExt cx="226" cy="1109"/>
          </a:xfrm>
        </p:grpSpPr>
        <p:sp>
          <p:nvSpPr>
            <p:cNvPr id="74788" name="Rectangle 36"/>
            <p:cNvSpPr>
              <a:spLocks noChangeArrowheads="1"/>
            </p:cNvSpPr>
            <p:nvPr/>
          </p:nvSpPr>
          <p:spPr bwMode="auto">
            <a:xfrm>
              <a:off x="1520" y="1155"/>
              <a:ext cx="226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00</a:t>
              </a:r>
            </a:p>
          </p:txBody>
        </p:sp>
        <p:sp>
          <p:nvSpPr>
            <p:cNvPr id="74789" name="Rectangle 37"/>
            <p:cNvSpPr>
              <a:spLocks noChangeArrowheads="1"/>
            </p:cNvSpPr>
            <p:nvPr/>
          </p:nvSpPr>
          <p:spPr bwMode="auto">
            <a:xfrm>
              <a:off x="1520" y="1480"/>
              <a:ext cx="226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01</a:t>
              </a:r>
            </a:p>
          </p:txBody>
        </p:sp>
        <p:sp>
          <p:nvSpPr>
            <p:cNvPr id="74790" name="Rectangle 38"/>
            <p:cNvSpPr>
              <a:spLocks noChangeArrowheads="1"/>
            </p:cNvSpPr>
            <p:nvPr/>
          </p:nvSpPr>
          <p:spPr bwMode="auto">
            <a:xfrm>
              <a:off x="1520" y="1804"/>
              <a:ext cx="226" cy="1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11</a:t>
              </a:r>
            </a:p>
          </p:txBody>
        </p:sp>
        <p:sp>
          <p:nvSpPr>
            <p:cNvPr id="74791" name="Rectangle 39"/>
            <p:cNvSpPr>
              <a:spLocks noChangeArrowheads="1"/>
            </p:cNvSpPr>
            <p:nvPr/>
          </p:nvSpPr>
          <p:spPr bwMode="auto">
            <a:xfrm>
              <a:off x="1520" y="2139"/>
              <a:ext cx="226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10</a:t>
              </a:r>
            </a:p>
          </p:txBody>
        </p:sp>
      </p:grpSp>
      <p:sp>
        <p:nvSpPr>
          <p:cNvPr id="74792" name="Rectangle 40"/>
          <p:cNvSpPr>
            <a:spLocks noChangeArrowheads="1"/>
          </p:cNvSpPr>
          <p:nvPr/>
        </p:nvSpPr>
        <p:spPr bwMode="auto">
          <a:xfrm>
            <a:off x="468313" y="2652713"/>
            <a:ext cx="565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altLang="en-US" sz="20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 B</a:t>
            </a:r>
          </a:p>
        </p:txBody>
      </p:sp>
      <p:sp>
        <p:nvSpPr>
          <p:cNvPr id="74793" name="Rectangle 41"/>
          <p:cNvSpPr>
            <a:spLocks noChangeArrowheads="1"/>
          </p:cNvSpPr>
          <p:nvPr/>
        </p:nvSpPr>
        <p:spPr bwMode="auto">
          <a:xfrm>
            <a:off x="900113" y="2220913"/>
            <a:ext cx="565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altLang="en-US" sz="20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 D</a:t>
            </a:r>
          </a:p>
        </p:txBody>
      </p:sp>
      <p:sp>
        <p:nvSpPr>
          <p:cNvPr id="74794" name="Line 42"/>
          <p:cNvSpPr>
            <a:spLocks noChangeShapeType="1"/>
          </p:cNvSpPr>
          <p:nvPr/>
        </p:nvSpPr>
        <p:spPr bwMode="auto">
          <a:xfrm>
            <a:off x="827088" y="2509838"/>
            <a:ext cx="431800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95" name="Rectangle 43"/>
          <p:cNvSpPr>
            <a:spLocks noChangeArrowheads="1"/>
          </p:cNvSpPr>
          <p:nvPr/>
        </p:nvSpPr>
        <p:spPr bwMode="auto">
          <a:xfrm>
            <a:off x="395288" y="2147888"/>
            <a:ext cx="431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</a:t>
            </a:r>
          </a:p>
        </p:txBody>
      </p:sp>
      <p:sp>
        <p:nvSpPr>
          <p:cNvPr id="74796" name="AutoShape 44"/>
          <p:cNvSpPr>
            <a:spLocks noChangeArrowheads="1"/>
          </p:cNvSpPr>
          <p:nvPr/>
        </p:nvSpPr>
        <p:spPr bwMode="auto">
          <a:xfrm>
            <a:off x="1403350" y="3703638"/>
            <a:ext cx="1296988" cy="1296987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CC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97" name="AutoShape 45"/>
          <p:cNvSpPr>
            <a:spLocks noChangeArrowheads="1"/>
          </p:cNvSpPr>
          <p:nvPr/>
        </p:nvSpPr>
        <p:spPr bwMode="auto">
          <a:xfrm>
            <a:off x="2139950" y="2928938"/>
            <a:ext cx="1406525" cy="1366837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CC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98" name="AutoShape 46"/>
          <p:cNvSpPr>
            <a:spLocks noChangeArrowheads="1"/>
          </p:cNvSpPr>
          <p:nvPr/>
        </p:nvSpPr>
        <p:spPr bwMode="auto">
          <a:xfrm>
            <a:off x="2998788" y="3011488"/>
            <a:ext cx="431800" cy="2690812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99" name="AutoShape 47"/>
          <p:cNvSpPr>
            <a:spLocks noChangeArrowheads="1"/>
          </p:cNvSpPr>
          <p:nvPr/>
        </p:nvSpPr>
        <p:spPr bwMode="auto">
          <a:xfrm>
            <a:off x="2190750" y="3670300"/>
            <a:ext cx="1284288" cy="1357313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00" name="AutoShape 48"/>
          <p:cNvSpPr>
            <a:spLocks noChangeArrowheads="1"/>
          </p:cNvSpPr>
          <p:nvPr/>
        </p:nvSpPr>
        <p:spPr bwMode="auto">
          <a:xfrm rot="5400000">
            <a:off x="2613819" y="3336131"/>
            <a:ext cx="504825" cy="2735263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01" name="Text Box 49"/>
          <p:cNvSpPr txBox="1">
            <a:spLocks noChangeArrowheads="1"/>
          </p:cNvSpPr>
          <p:nvPr/>
        </p:nvSpPr>
        <p:spPr bwMode="auto">
          <a:xfrm>
            <a:off x="4716463" y="2292350"/>
            <a:ext cx="40338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Kombinasi pilihan manakah yang harus dipilih?</a:t>
            </a:r>
          </a:p>
        </p:txBody>
      </p:sp>
      <p:sp>
        <p:nvSpPr>
          <p:cNvPr id="74802" name="Text Box 50"/>
          <p:cNvSpPr txBox="1">
            <a:spLocks noChangeArrowheads="1"/>
          </p:cNvSpPr>
          <p:nvPr/>
        </p:nvSpPr>
        <p:spPr bwMode="auto">
          <a:xfrm>
            <a:off x="4716463" y="3660775"/>
            <a:ext cx="4033837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Tentukan terlebih dahulu sel-sel yang hanya mempunyai 1 kemungkinan gabungan dan pilih gabungan dari sel-sel tersebut</a:t>
            </a:r>
          </a:p>
        </p:txBody>
      </p:sp>
      <p:sp>
        <p:nvSpPr>
          <p:cNvPr id="74803" name="AutoShape 51"/>
          <p:cNvSpPr>
            <a:spLocks noChangeArrowheads="1"/>
          </p:cNvSpPr>
          <p:nvPr/>
        </p:nvSpPr>
        <p:spPr bwMode="auto">
          <a:xfrm>
            <a:off x="3059113" y="4379913"/>
            <a:ext cx="1225550" cy="1368425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04" name="AutoShape 52"/>
          <p:cNvSpPr>
            <a:spLocks noChangeArrowheads="1"/>
          </p:cNvSpPr>
          <p:nvPr/>
        </p:nvSpPr>
        <p:spPr bwMode="auto">
          <a:xfrm>
            <a:off x="1476375" y="3011488"/>
            <a:ext cx="1296988" cy="1236662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805" name="Rectangle 53"/>
          <p:cNvSpPr>
            <a:spLocks noGrp="1" noChangeArrowheads="1"/>
          </p:cNvSpPr>
          <p:nvPr>
            <p:ph type="body" idx="1"/>
          </p:nvPr>
        </p:nvSpPr>
        <p:spPr>
          <a:xfrm>
            <a:off x="395288" y="1357313"/>
            <a:ext cx="8569325" cy="431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i="1"/>
              <a:t>Contoh soal 4</a:t>
            </a:r>
          </a:p>
        </p:txBody>
      </p:sp>
    </p:spTree>
    <p:extLst>
      <p:ext uri="{BB962C8B-B14F-4D97-AF65-F5344CB8AC3E}">
        <p14:creationId xmlns:p14="http://schemas.microsoft.com/office/powerpoint/2010/main" val="266415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414E0-0944-4DE2-BE7A-6338D6CF2F90}" type="slidenum">
              <a:rPr lang="en-US" altLang="en-US"/>
              <a:pPr/>
              <a:t>41</a:t>
            </a:fld>
            <a:endParaRPr lang="en-US" altLang="en-US"/>
          </a:p>
        </p:txBody>
      </p:sp>
      <p:graphicFrame>
        <p:nvGraphicFramePr>
          <p:cNvPr id="76802" name="Group 2"/>
          <p:cNvGraphicFramePr>
            <a:graphicFrameLocks noGrp="1"/>
          </p:cNvGraphicFramePr>
          <p:nvPr/>
        </p:nvGraphicFramePr>
        <p:xfrm>
          <a:off x="1258888" y="2859088"/>
          <a:ext cx="3168650" cy="2952750"/>
        </p:xfrm>
        <a:graphic>
          <a:graphicData uri="http://schemas.openxmlformats.org/drawingml/2006/table">
            <a:tbl>
              <a:tblPr/>
              <a:tblGrid>
                <a:gridCol w="792162"/>
                <a:gridCol w="793750"/>
                <a:gridCol w="790575"/>
                <a:gridCol w="792163"/>
              </a:tblGrid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6829" name="AutoShape 29"/>
          <p:cNvSpPr>
            <a:spLocks noChangeArrowheads="1"/>
          </p:cNvSpPr>
          <p:nvPr/>
        </p:nvSpPr>
        <p:spPr bwMode="auto">
          <a:xfrm>
            <a:off x="3059113" y="4370388"/>
            <a:ext cx="1225550" cy="1368425"/>
          </a:xfrm>
          <a:prstGeom prst="roundRect">
            <a:avLst>
              <a:gd name="adj" fmla="val 16667"/>
            </a:avLst>
          </a:prstGeom>
          <a:solidFill>
            <a:srgbClr val="00CC00">
              <a:alpha val="10001"/>
            </a:srgbClr>
          </a:solidFill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30" name="AutoShape 30"/>
          <p:cNvSpPr>
            <a:spLocks noChangeArrowheads="1"/>
          </p:cNvSpPr>
          <p:nvPr/>
        </p:nvSpPr>
        <p:spPr bwMode="auto">
          <a:xfrm>
            <a:off x="1476375" y="3001963"/>
            <a:ext cx="1296988" cy="1236662"/>
          </a:xfrm>
          <a:prstGeom prst="roundRect">
            <a:avLst>
              <a:gd name="adj" fmla="val 16667"/>
            </a:avLst>
          </a:prstGeom>
          <a:solidFill>
            <a:srgbClr val="0000CC">
              <a:alpha val="10001"/>
            </a:srgbClr>
          </a:solidFill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31" name="Rectangle 31"/>
          <p:cNvSpPr>
            <a:spLocks noGrp="1" noChangeArrowheads="1"/>
          </p:cNvSpPr>
          <p:nvPr>
            <p:ph type="title"/>
          </p:nvPr>
        </p:nvSpPr>
        <p:spPr>
          <a:xfrm>
            <a:off x="395288" y="627063"/>
            <a:ext cx="8229600" cy="576262"/>
          </a:xfrm>
        </p:spPr>
        <p:txBody>
          <a:bodyPr/>
          <a:lstStyle/>
          <a:p>
            <a:pPr algn="l"/>
            <a:r>
              <a:rPr lang="en-US" altLang="en-US" sz="2400" i="1">
                <a:solidFill>
                  <a:schemeClr val="hlink"/>
                </a:solidFill>
              </a:rPr>
              <a:t>Permasalahan yang terjadi (lanjutan)</a:t>
            </a:r>
          </a:p>
        </p:txBody>
      </p:sp>
      <p:grpSp>
        <p:nvGrpSpPr>
          <p:cNvPr id="76832" name="Group 32"/>
          <p:cNvGrpSpPr>
            <a:grpSpLocks/>
          </p:cNvGrpSpPr>
          <p:nvPr/>
        </p:nvGrpSpPr>
        <p:grpSpPr bwMode="auto">
          <a:xfrm>
            <a:off x="1303338" y="2498725"/>
            <a:ext cx="3024187" cy="274638"/>
            <a:chOff x="3289" y="981"/>
            <a:chExt cx="1209" cy="121"/>
          </a:xfrm>
        </p:grpSpPr>
        <p:sp>
          <p:nvSpPr>
            <p:cNvPr id="76833" name="Rectangle 33"/>
            <p:cNvSpPr>
              <a:spLocks noChangeArrowheads="1"/>
            </p:cNvSpPr>
            <p:nvPr/>
          </p:nvSpPr>
          <p:spPr bwMode="auto">
            <a:xfrm>
              <a:off x="3289" y="981"/>
              <a:ext cx="226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00</a:t>
              </a:r>
            </a:p>
          </p:txBody>
        </p:sp>
        <p:sp>
          <p:nvSpPr>
            <p:cNvPr id="76834" name="Rectangle 34"/>
            <p:cNvSpPr>
              <a:spLocks noChangeArrowheads="1"/>
            </p:cNvSpPr>
            <p:nvPr/>
          </p:nvSpPr>
          <p:spPr bwMode="auto">
            <a:xfrm>
              <a:off x="3613" y="981"/>
              <a:ext cx="226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01</a:t>
              </a:r>
            </a:p>
          </p:txBody>
        </p:sp>
        <p:sp>
          <p:nvSpPr>
            <p:cNvPr id="76835" name="Rectangle 35"/>
            <p:cNvSpPr>
              <a:spLocks noChangeArrowheads="1"/>
            </p:cNvSpPr>
            <p:nvPr/>
          </p:nvSpPr>
          <p:spPr bwMode="auto">
            <a:xfrm>
              <a:off x="3944" y="981"/>
              <a:ext cx="226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11</a:t>
              </a:r>
            </a:p>
          </p:txBody>
        </p:sp>
        <p:sp>
          <p:nvSpPr>
            <p:cNvPr id="76836" name="Rectangle 36"/>
            <p:cNvSpPr>
              <a:spLocks noChangeArrowheads="1"/>
            </p:cNvSpPr>
            <p:nvPr/>
          </p:nvSpPr>
          <p:spPr bwMode="auto">
            <a:xfrm>
              <a:off x="4272" y="981"/>
              <a:ext cx="226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10</a:t>
              </a:r>
            </a:p>
          </p:txBody>
        </p:sp>
      </p:grpSp>
      <p:grpSp>
        <p:nvGrpSpPr>
          <p:cNvPr id="76837" name="Group 37"/>
          <p:cNvGrpSpPr>
            <a:grpSpLocks/>
          </p:cNvGrpSpPr>
          <p:nvPr/>
        </p:nvGrpSpPr>
        <p:grpSpPr bwMode="auto">
          <a:xfrm>
            <a:off x="622300" y="3092450"/>
            <a:ext cx="565150" cy="2439988"/>
            <a:chOff x="1520" y="1155"/>
            <a:chExt cx="226" cy="1109"/>
          </a:xfrm>
        </p:grpSpPr>
        <p:sp>
          <p:nvSpPr>
            <p:cNvPr id="76838" name="Rectangle 38"/>
            <p:cNvSpPr>
              <a:spLocks noChangeArrowheads="1"/>
            </p:cNvSpPr>
            <p:nvPr/>
          </p:nvSpPr>
          <p:spPr bwMode="auto">
            <a:xfrm>
              <a:off x="1520" y="1155"/>
              <a:ext cx="226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00</a:t>
              </a:r>
            </a:p>
          </p:txBody>
        </p:sp>
        <p:sp>
          <p:nvSpPr>
            <p:cNvPr id="76839" name="Rectangle 39"/>
            <p:cNvSpPr>
              <a:spLocks noChangeArrowheads="1"/>
            </p:cNvSpPr>
            <p:nvPr/>
          </p:nvSpPr>
          <p:spPr bwMode="auto">
            <a:xfrm>
              <a:off x="1520" y="1480"/>
              <a:ext cx="226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01</a:t>
              </a:r>
            </a:p>
          </p:txBody>
        </p:sp>
        <p:sp>
          <p:nvSpPr>
            <p:cNvPr id="76840" name="Rectangle 40"/>
            <p:cNvSpPr>
              <a:spLocks noChangeArrowheads="1"/>
            </p:cNvSpPr>
            <p:nvPr/>
          </p:nvSpPr>
          <p:spPr bwMode="auto">
            <a:xfrm>
              <a:off x="1520" y="1804"/>
              <a:ext cx="226" cy="1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11</a:t>
              </a:r>
            </a:p>
          </p:txBody>
        </p:sp>
        <p:sp>
          <p:nvSpPr>
            <p:cNvPr id="76841" name="Rectangle 41"/>
            <p:cNvSpPr>
              <a:spLocks noChangeArrowheads="1"/>
            </p:cNvSpPr>
            <p:nvPr/>
          </p:nvSpPr>
          <p:spPr bwMode="auto">
            <a:xfrm>
              <a:off x="1520" y="2139"/>
              <a:ext cx="226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10</a:t>
              </a:r>
            </a:p>
          </p:txBody>
        </p:sp>
      </p:grpSp>
      <p:sp>
        <p:nvSpPr>
          <p:cNvPr id="76842" name="Rectangle 42"/>
          <p:cNvSpPr>
            <a:spLocks noChangeArrowheads="1"/>
          </p:cNvSpPr>
          <p:nvPr/>
        </p:nvSpPr>
        <p:spPr bwMode="auto">
          <a:xfrm>
            <a:off x="468313" y="2643188"/>
            <a:ext cx="565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altLang="en-US" sz="20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 B</a:t>
            </a:r>
          </a:p>
        </p:txBody>
      </p:sp>
      <p:sp>
        <p:nvSpPr>
          <p:cNvPr id="76843" name="Rectangle 43"/>
          <p:cNvSpPr>
            <a:spLocks noChangeArrowheads="1"/>
          </p:cNvSpPr>
          <p:nvPr/>
        </p:nvSpPr>
        <p:spPr bwMode="auto">
          <a:xfrm>
            <a:off x="900113" y="2211388"/>
            <a:ext cx="565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altLang="en-US" sz="20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 D</a:t>
            </a:r>
          </a:p>
        </p:txBody>
      </p:sp>
      <p:sp>
        <p:nvSpPr>
          <p:cNvPr id="76844" name="Line 44"/>
          <p:cNvSpPr>
            <a:spLocks noChangeShapeType="1"/>
          </p:cNvSpPr>
          <p:nvPr/>
        </p:nvSpPr>
        <p:spPr bwMode="auto">
          <a:xfrm>
            <a:off x="827088" y="2500313"/>
            <a:ext cx="431800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45" name="Rectangle 45"/>
          <p:cNvSpPr>
            <a:spLocks noChangeArrowheads="1"/>
          </p:cNvSpPr>
          <p:nvPr/>
        </p:nvSpPr>
        <p:spPr bwMode="auto">
          <a:xfrm>
            <a:off x="395288" y="2138363"/>
            <a:ext cx="431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</a:t>
            </a:r>
          </a:p>
        </p:txBody>
      </p:sp>
      <p:sp>
        <p:nvSpPr>
          <p:cNvPr id="76846" name="AutoShape 46"/>
          <p:cNvSpPr>
            <a:spLocks noChangeArrowheads="1"/>
          </p:cNvSpPr>
          <p:nvPr/>
        </p:nvSpPr>
        <p:spPr bwMode="auto">
          <a:xfrm>
            <a:off x="1403350" y="3694113"/>
            <a:ext cx="1296988" cy="1296987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CC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47" name="AutoShape 47"/>
          <p:cNvSpPr>
            <a:spLocks noChangeArrowheads="1"/>
          </p:cNvSpPr>
          <p:nvPr/>
        </p:nvSpPr>
        <p:spPr bwMode="auto">
          <a:xfrm>
            <a:off x="2139950" y="2919413"/>
            <a:ext cx="1406525" cy="1366837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CC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48" name="AutoShape 48"/>
          <p:cNvSpPr>
            <a:spLocks noChangeArrowheads="1"/>
          </p:cNvSpPr>
          <p:nvPr/>
        </p:nvSpPr>
        <p:spPr bwMode="auto">
          <a:xfrm>
            <a:off x="2998788" y="3001963"/>
            <a:ext cx="431800" cy="2690812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49" name="AutoShape 49"/>
          <p:cNvSpPr>
            <a:spLocks noChangeArrowheads="1"/>
          </p:cNvSpPr>
          <p:nvPr/>
        </p:nvSpPr>
        <p:spPr bwMode="auto">
          <a:xfrm>
            <a:off x="2190750" y="3660775"/>
            <a:ext cx="1284288" cy="1357313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50" name="AutoShape 50"/>
          <p:cNvSpPr>
            <a:spLocks noChangeArrowheads="1"/>
          </p:cNvSpPr>
          <p:nvPr/>
        </p:nvSpPr>
        <p:spPr bwMode="auto">
          <a:xfrm rot="5400000">
            <a:off x="2613819" y="3326606"/>
            <a:ext cx="504825" cy="2735263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51" name="Text Box 51"/>
          <p:cNvSpPr txBox="1">
            <a:spLocks noChangeArrowheads="1"/>
          </p:cNvSpPr>
          <p:nvPr/>
        </p:nvSpPr>
        <p:spPr bwMode="auto">
          <a:xfrm>
            <a:off x="4716463" y="1851025"/>
            <a:ext cx="40338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Kombinasi pilihan manakah yang harus dipilih?</a:t>
            </a:r>
          </a:p>
        </p:txBody>
      </p:sp>
      <p:sp>
        <p:nvSpPr>
          <p:cNvPr id="76852" name="Text Box 52"/>
          <p:cNvSpPr txBox="1">
            <a:spLocks noChangeArrowheads="1"/>
          </p:cNvSpPr>
          <p:nvPr/>
        </p:nvSpPr>
        <p:spPr bwMode="auto">
          <a:xfrm>
            <a:off x="4716463" y="3074988"/>
            <a:ext cx="4033837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Tentukan terlebih dahulu sel-sel yang hanya mempunyai 1 kemungkinan gabungan dan pilih gabungan dari sel-sel tersebut</a:t>
            </a:r>
          </a:p>
        </p:txBody>
      </p:sp>
      <p:sp>
        <p:nvSpPr>
          <p:cNvPr id="76853" name="Rectangle 53"/>
          <p:cNvSpPr>
            <a:spLocks noGrp="1" noChangeArrowheads="1"/>
          </p:cNvSpPr>
          <p:nvPr>
            <p:ph type="body" idx="1"/>
          </p:nvPr>
        </p:nvSpPr>
        <p:spPr>
          <a:xfrm>
            <a:off x="395288" y="1347788"/>
            <a:ext cx="8569325" cy="431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i="1"/>
              <a:t>Contoh soal 4</a:t>
            </a:r>
          </a:p>
        </p:txBody>
      </p:sp>
      <p:sp>
        <p:nvSpPr>
          <p:cNvPr id="76854" name="Text Box 54"/>
          <p:cNvSpPr txBox="1">
            <a:spLocks noChangeArrowheads="1"/>
          </p:cNvSpPr>
          <p:nvPr/>
        </p:nvSpPr>
        <p:spPr bwMode="auto">
          <a:xfrm>
            <a:off x="4787900" y="5715000"/>
            <a:ext cx="4033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T= A C + A C + . . . . </a:t>
            </a:r>
          </a:p>
        </p:txBody>
      </p:sp>
      <p:sp>
        <p:nvSpPr>
          <p:cNvPr id="76855" name="Line 55"/>
          <p:cNvSpPr>
            <a:spLocks noChangeShapeType="1"/>
          </p:cNvSpPr>
          <p:nvPr/>
        </p:nvSpPr>
        <p:spPr bwMode="auto">
          <a:xfrm flipV="1">
            <a:off x="5364163" y="5740400"/>
            <a:ext cx="247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56" name="Line 56"/>
          <p:cNvSpPr>
            <a:spLocks noChangeShapeType="1"/>
          </p:cNvSpPr>
          <p:nvPr/>
        </p:nvSpPr>
        <p:spPr bwMode="auto">
          <a:xfrm flipV="1">
            <a:off x="5724525" y="5740400"/>
            <a:ext cx="247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63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7CF4-A33E-4A1F-964D-3F923FC6C1FA}" type="slidenum">
              <a:rPr lang="en-US" altLang="en-US"/>
              <a:pPr/>
              <a:t>42</a:t>
            </a:fld>
            <a:endParaRPr lang="en-US" altLang="en-US"/>
          </a:p>
        </p:txBody>
      </p:sp>
      <p:graphicFrame>
        <p:nvGraphicFramePr>
          <p:cNvPr id="78850" name="Group 2"/>
          <p:cNvGraphicFramePr>
            <a:graphicFrameLocks noGrp="1"/>
          </p:cNvGraphicFramePr>
          <p:nvPr/>
        </p:nvGraphicFramePr>
        <p:xfrm>
          <a:off x="1258888" y="2863850"/>
          <a:ext cx="3168650" cy="2952750"/>
        </p:xfrm>
        <a:graphic>
          <a:graphicData uri="http://schemas.openxmlformats.org/drawingml/2006/table">
            <a:tbl>
              <a:tblPr/>
              <a:tblGrid>
                <a:gridCol w="792162"/>
                <a:gridCol w="793750"/>
                <a:gridCol w="790575"/>
                <a:gridCol w="792163"/>
              </a:tblGrid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8877" name="AutoShape 29"/>
          <p:cNvSpPr>
            <a:spLocks noChangeArrowheads="1"/>
          </p:cNvSpPr>
          <p:nvPr/>
        </p:nvSpPr>
        <p:spPr bwMode="auto">
          <a:xfrm>
            <a:off x="3059113" y="4375150"/>
            <a:ext cx="1225550" cy="1368425"/>
          </a:xfrm>
          <a:prstGeom prst="roundRect">
            <a:avLst>
              <a:gd name="adj" fmla="val 16667"/>
            </a:avLst>
          </a:prstGeom>
          <a:solidFill>
            <a:srgbClr val="00CC00">
              <a:alpha val="10001"/>
            </a:srgbClr>
          </a:solidFill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78" name="AutoShape 30"/>
          <p:cNvSpPr>
            <a:spLocks noChangeArrowheads="1"/>
          </p:cNvSpPr>
          <p:nvPr/>
        </p:nvSpPr>
        <p:spPr bwMode="auto">
          <a:xfrm>
            <a:off x="1476375" y="3006725"/>
            <a:ext cx="1296988" cy="1236663"/>
          </a:xfrm>
          <a:prstGeom prst="roundRect">
            <a:avLst>
              <a:gd name="adj" fmla="val 16667"/>
            </a:avLst>
          </a:prstGeom>
          <a:solidFill>
            <a:srgbClr val="0000CC">
              <a:alpha val="10001"/>
            </a:srgbClr>
          </a:solidFill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79" name="Rectangle 31"/>
          <p:cNvSpPr>
            <a:spLocks noGrp="1" noChangeArrowheads="1"/>
          </p:cNvSpPr>
          <p:nvPr>
            <p:ph type="title"/>
          </p:nvPr>
        </p:nvSpPr>
        <p:spPr>
          <a:xfrm>
            <a:off x="395288" y="631825"/>
            <a:ext cx="8229600" cy="576263"/>
          </a:xfrm>
        </p:spPr>
        <p:txBody>
          <a:bodyPr/>
          <a:lstStyle/>
          <a:p>
            <a:pPr algn="l"/>
            <a:r>
              <a:rPr lang="en-US" altLang="en-US" sz="2400" i="1">
                <a:solidFill>
                  <a:schemeClr val="hlink"/>
                </a:solidFill>
              </a:rPr>
              <a:t>Permasalahan yang terjadi (lanjutan)</a:t>
            </a:r>
          </a:p>
        </p:txBody>
      </p:sp>
      <p:grpSp>
        <p:nvGrpSpPr>
          <p:cNvPr id="78880" name="Group 32"/>
          <p:cNvGrpSpPr>
            <a:grpSpLocks/>
          </p:cNvGrpSpPr>
          <p:nvPr/>
        </p:nvGrpSpPr>
        <p:grpSpPr bwMode="auto">
          <a:xfrm>
            <a:off x="395288" y="2143125"/>
            <a:ext cx="3932237" cy="3394075"/>
            <a:chOff x="249" y="1116"/>
            <a:chExt cx="2477" cy="2138"/>
          </a:xfrm>
        </p:grpSpPr>
        <p:grpSp>
          <p:nvGrpSpPr>
            <p:cNvPr id="78881" name="Group 33"/>
            <p:cNvGrpSpPr>
              <a:grpSpLocks/>
            </p:cNvGrpSpPr>
            <p:nvPr/>
          </p:nvGrpSpPr>
          <p:grpSpPr bwMode="auto">
            <a:xfrm>
              <a:off x="821" y="1343"/>
              <a:ext cx="1905" cy="173"/>
              <a:chOff x="3289" y="981"/>
              <a:chExt cx="1209" cy="121"/>
            </a:xfrm>
          </p:grpSpPr>
          <p:sp>
            <p:nvSpPr>
              <p:cNvPr id="78882" name="Rectangle 34"/>
              <p:cNvSpPr>
                <a:spLocks noChangeArrowheads="1"/>
              </p:cNvSpPr>
              <p:nvPr/>
            </p:nvSpPr>
            <p:spPr bwMode="auto">
              <a:xfrm>
                <a:off x="3289" y="981"/>
                <a:ext cx="226" cy="1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00</a:t>
                </a:r>
              </a:p>
            </p:txBody>
          </p:sp>
          <p:sp>
            <p:nvSpPr>
              <p:cNvPr id="78883" name="Rectangle 35"/>
              <p:cNvSpPr>
                <a:spLocks noChangeArrowheads="1"/>
              </p:cNvSpPr>
              <p:nvPr/>
            </p:nvSpPr>
            <p:spPr bwMode="auto">
              <a:xfrm>
                <a:off x="3613" y="981"/>
                <a:ext cx="226" cy="1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01</a:t>
                </a:r>
              </a:p>
            </p:txBody>
          </p:sp>
          <p:sp>
            <p:nvSpPr>
              <p:cNvPr id="78884" name="Rectangle 36"/>
              <p:cNvSpPr>
                <a:spLocks noChangeArrowheads="1"/>
              </p:cNvSpPr>
              <p:nvPr/>
            </p:nvSpPr>
            <p:spPr bwMode="auto">
              <a:xfrm>
                <a:off x="3944" y="981"/>
                <a:ext cx="226" cy="1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11</a:t>
                </a:r>
              </a:p>
            </p:txBody>
          </p:sp>
          <p:sp>
            <p:nvSpPr>
              <p:cNvPr id="78885" name="Rectangle 37"/>
              <p:cNvSpPr>
                <a:spLocks noChangeArrowheads="1"/>
              </p:cNvSpPr>
              <p:nvPr/>
            </p:nvSpPr>
            <p:spPr bwMode="auto">
              <a:xfrm>
                <a:off x="4272" y="981"/>
                <a:ext cx="226" cy="1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10</a:t>
                </a:r>
              </a:p>
            </p:txBody>
          </p:sp>
        </p:grpSp>
        <p:grpSp>
          <p:nvGrpSpPr>
            <p:cNvPr id="78886" name="Group 38"/>
            <p:cNvGrpSpPr>
              <a:grpSpLocks/>
            </p:cNvGrpSpPr>
            <p:nvPr/>
          </p:nvGrpSpPr>
          <p:grpSpPr bwMode="auto">
            <a:xfrm>
              <a:off x="392" y="1717"/>
              <a:ext cx="356" cy="1537"/>
              <a:chOff x="1520" y="1155"/>
              <a:chExt cx="226" cy="1109"/>
            </a:xfrm>
          </p:grpSpPr>
          <p:sp>
            <p:nvSpPr>
              <p:cNvPr id="78887" name="Rectangle 39"/>
              <p:cNvSpPr>
                <a:spLocks noChangeArrowheads="1"/>
              </p:cNvSpPr>
              <p:nvPr/>
            </p:nvSpPr>
            <p:spPr bwMode="auto">
              <a:xfrm>
                <a:off x="1520" y="1155"/>
                <a:ext cx="226" cy="1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00</a:t>
                </a:r>
              </a:p>
            </p:txBody>
          </p:sp>
          <p:sp>
            <p:nvSpPr>
              <p:cNvPr id="78888" name="Rectangle 40"/>
              <p:cNvSpPr>
                <a:spLocks noChangeArrowheads="1"/>
              </p:cNvSpPr>
              <p:nvPr/>
            </p:nvSpPr>
            <p:spPr bwMode="auto">
              <a:xfrm>
                <a:off x="1520" y="1480"/>
                <a:ext cx="226" cy="1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01</a:t>
                </a:r>
              </a:p>
            </p:txBody>
          </p:sp>
          <p:sp>
            <p:nvSpPr>
              <p:cNvPr id="78889" name="Rectangle 41"/>
              <p:cNvSpPr>
                <a:spLocks noChangeArrowheads="1"/>
              </p:cNvSpPr>
              <p:nvPr/>
            </p:nvSpPr>
            <p:spPr bwMode="auto">
              <a:xfrm>
                <a:off x="1520" y="1804"/>
                <a:ext cx="226" cy="1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11</a:t>
                </a:r>
              </a:p>
            </p:txBody>
          </p:sp>
          <p:sp>
            <p:nvSpPr>
              <p:cNvPr id="78890" name="Rectangle 42"/>
              <p:cNvSpPr>
                <a:spLocks noChangeArrowheads="1"/>
              </p:cNvSpPr>
              <p:nvPr/>
            </p:nvSpPr>
            <p:spPr bwMode="auto">
              <a:xfrm>
                <a:off x="1520" y="2139"/>
                <a:ext cx="226" cy="1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10</a:t>
                </a:r>
              </a:p>
            </p:txBody>
          </p:sp>
        </p:grpSp>
        <p:sp>
          <p:nvSpPr>
            <p:cNvPr id="78891" name="Rectangle 43"/>
            <p:cNvSpPr>
              <a:spLocks noChangeArrowheads="1"/>
            </p:cNvSpPr>
            <p:nvPr/>
          </p:nvSpPr>
          <p:spPr bwMode="auto">
            <a:xfrm>
              <a:off x="295" y="1434"/>
              <a:ext cx="35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en-US" altLang="en-US" sz="20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A B</a:t>
              </a:r>
            </a:p>
          </p:txBody>
        </p:sp>
        <p:sp>
          <p:nvSpPr>
            <p:cNvPr id="78892" name="Rectangle 44"/>
            <p:cNvSpPr>
              <a:spLocks noChangeArrowheads="1"/>
            </p:cNvSpPr>
            <p:nvPr/>
          </p:nvSpPr>
          <p:spPr bwMode="auto">
            <a:xfrm>
              <a:off x="567" y="1162"/>
              <a:ext cx="35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sz="20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C D</a:t>
              </a:r>
            </a:p>
          </p:txBody>
        </p:sp>
        <p:sp>
          <p:nvSpPr>
            <p:cNvPr id="78893" name="Line 45"/>
            <p:cNvSpPr>
              <a:spLocks noChangeShapeType="1"/>
            </p:cNvSpPr>
            <p:nvPr/>
          </p:nvSpPr>
          <p:spPr bwMode="auto">
            <a:xfrm>
              <a:off x="521" y="1344"/>
              <a:ext cx="272" cy="2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94" name="Rectangle 46"/>
            <p:cNvSpPr>
              <a:spLocks noChangeArrowheads="1"/>
            </p:cNvSpPr>
            <p:nvPr/>
          </p:nvSpPr>
          <p:spPr bwMode="auto">
            <a:xfrm>
              <a:off x="249" y="1116"/>
              <a:ext cx="27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sz="24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T</a:t>
              </a:r>
            </a:p>
          </p:txBody>
        </p:sp>
      </p:grpSp>
      <p:sp>
        <p:nvSpPr>
          <p:cNvPr id="78895" name="AutoShape 47"/>
          <p:cNvSpPr>
            <a:spLocks noChangeArrowheads="1"/>
          </p:cNvSpPr>
          <p:nvPr/>
        </p:nvSpPr>
        <p:spPr bwMode="auto">
          <a:xfrm>
            <a:off x="1403350" y="3698875"/>
            <a:ext cx="1296988" cy="1296988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CC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96" name="AutoShape 48"/>
          <p:cNvSpPr>
            <a:spLocks noChangeArrowheads="1"/>
          </p:cNvSpPr>
          <p:nvPr/>
        </p:nvSpPr>
        <p:spPr bwMode="auto">
          <a:xfrm>
            <a:off x="2139950" y="2924175"/>
            <a:ext cx="1406525" cy="1366838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CC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97" name="AutoShape 49"/>
          <p:cNvSpPr>
            <a:spLocks noChangeArrowheads="1"/>
          </p:cNvSpPr>
          <p:nvPr/>
        </p:nvSpPr>
        <p:spPr bwMode="auto">
          <a:xfrm>
            <a:off x="2998788" y="3006725"/>
            <a:ext cx="431800" cy="2690813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98" name="AutoShape 50"/>
          <p:cNvSpPr>
            <a:spLocks noChangeArrowheads="1"/>
          </p:cNvSpPr>
          <p:nvPr/>
        </p:nvSpPr>
        <p:spPr bwMode="auto">
          <a:xfrm>
            <a:off x="2190750" y="3665538"/>
            <a:ext cx="1284288" cy="1357312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99" name="AutoShape 51"/>
          <p:cNvSpPr>
            <a:spLocks noChangeArrowheads="1"/>
          </p:cNvSpPr>
          <p:nvPr/>
        </p:nvSpPr>
        <p:spPr bwMode="auto">
          <a:xfrm rot="5400000">
            <a:off x="2613819" y="3331369"/>
            <a:ext cx="504825" cy="2735263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900" name="Text Box 52"/>
          <p:cNvSpPr txBox="1">
            <a:spLocks noChangeArrowheads="1"/>
          </p:cNvSpPr>
          <p:nvPr/>
        </p:nvSpPr>
        <p:spPr bwMode="auto">
          <a:xfrm>
            <a:off x="4716463" y="3295650"/>
            <a:ext cx="424815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i="1">
                <a:solidFill>
                  <a:srgbClr val="FFCC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Gabungan mana saja?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400" i="1">
                <a:solidFill>
                  <a:srgbClr val="FFCC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Ada berapa kemungkinan kombinasi pilihan?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400" i="1">
                <a:solidFill>
                  <a:srgbClr val="FFCC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Tuliskan semua kemungkinan kombinasi pilihan gabungan tersebut</a:t>
            </a:r>
          </a:p>
        </p:txBody>
      </p:sp>
      <p:sp>
        <p:nvSpPr>
          <p:cNvPr id="78901" name="Rectangle 53"/>
          <p:cNvSpPr>
            <a:spLocks noGrp="1" noChangeArrowheads="1"/>
          </p:cNvSpPr>
          <p:nvPr>
            <p:ph type="body" idx="1"/>
          </p:nvPr>
        </p:nvSpPr>
        <p:spPr>
          <a:xfrm>
            <a:off x="395288" y="1352550"/>
            <a:ext cx="8569325" cy="431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i="1"/>
              <a:t>Contoh soal 4</a:t>
            </a:r>
          </a:p>
        </p:txBody>
      </p:sp>
      <p:sp>
        <p:nvSpPr>
          <p:cNvPr id="78902" name="Text Box 54"/>
          <p:cNvSpPr txBox="1">
            <a:spLocks noChangeArrowheads="1"/>
          </p:cNvSpPr>
          <p:nvPr/>
        </p:nvSpPr>
        <p:spPr bwMode="auto">
          <a:xfrm>
            <a:off x="4787900" y="1784350"/>
            <a:ext cx="396081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Kemudian tentukan gabungan dari sel-sel yang belum masuk dalam gabungan yang sudah dipilih.</a:t>
            </a:r>
          </a:p>
        </p:txBody>
      </p:sp>
    </p:spTree>
    <p:extLst>
      <p:ext uri="{BB962C8B-B14F-4D97-AF65-F5344CB8AC3E}">
        <p14:creationId xmlns:p14="http://schemas.microsoft.com/office/powerpoint/2010/main" val="257375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B3C3A-3C0E-4FC4-BEB7-D05687B83F2B}" type="slidenum">
              <a:rPr lang="en-US" altLang="en-US"/>
              <a:pPr/>
              <a:t>43</a:t>
            </a:fld>
            <a:endParaRPr lang="en-US" altLang="en-US"/>
          </a:p>
        </p:txBody>
      </p:sp>
      <p:graphicFrame>
        <p:nvGraphicFramePr>
          <p:cNvPr id="80898" name="Group 2"/>
          <p:cNvGraphicFramePr>
            <a:graphicFrameLocks noGrp="1"/>
          </p:cNvGraphicFramePr>
          <p:nvPr/>
        </p:nvGraphicFramePr>
        <p:xfrm>
          <a:off x="1258888" y="2808288"/>
          <a:ext cx="3168650" cy="2952750"/>
        </p:xfrm>
        <a:graphic>
          <a:graphicData uri="http://schemas.openxmlformats.org/drawingml/2006/table">
            <a:tbl>
              <a:tblPr/>
              <a:tblGrid>
                <a:gridCol w="792162"/>
                <a:gridCol w="793750"/>
                <a:gridCol w="790575"/>
                <a:gridCol w="792163"/>
              </a:tblGrid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0925" name="AutoShape 29"/>
          <p:cNvSpPr>
            <a:spLocks noChangeArrowheads="1"/>
          </p:cNvSpPr>
          <p:nvPr/>
        </p:nvSpPr>
        <p:spPr bwMode="auto">
          <a:xfrm>
            <a:off x="3059113" y="4319588"/>
            <a:ext cx="1225550" cy="1368425"/>
          </a:xfrm>
          <a:prstGeom prst="roundRect">
            <a:avLst>
              <a:gd name="adj" fmla="val 16667"/>
            </a:avLst>
          </a:prstGeom>
          <a:solidFill>
            <a:srgbClr val="00CC00">
              <a:alpha val="10001"/>
            </a:srgbClr>
          </a:solidFill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26" name="AutoShape 30"/>
          <p:cNvSpPr>
            <a:spLocks noChangeArrowheads="1"/>
          </p:cNvSpPr>
          <p:nvPr/>
        </p:nvSpPr>
        <p:spPr bwMode="auto">
          <a:xfrm>
            <a:off x="1476375" y="2951163"/>
            <a:ext cx="1296988" cy="1236662"/>
          </a:xfrm>
          <a:prstGeom prst="roundRect">
            <a:avLst>
              <a:gd name="adj" fmla="val 16667"/>
            </a:avLst>
          </a:prstGeom>
          <a:solidFill>
            <a:srgbClr val="0000CC">
              <a:alpha val="10001"/>
            </a:srgbClr>
          </a:solidFill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27" name="Rectangle 31"/>
          <p:cNvSpPr>
            <a:spLocks noGrp="1" noChangeArrowheads="1"/>
          </p:cNvSpPr>
          <p:nvPr>
            <p:ph type="title"/>
          </p:nvPr>
        </p:nvSpPr>
        <p:spPr>
          <a:xfrm>
            <a:off x="395288" y="576263"/>
            <a:ext cx="8229600" cy="576262"/>
          </a:xfrm>
        </p:spPr>
        <p:txBody>
          <a:bodyPr/>
          <a:lstStyle/>
          <a:p>
            <a:pPr algn="l"/>
            <a:r>
              <a:rPr lang="en-US" altLang="en-US" sz="2400" i="1">
                <a:solidFill>
                  <a:schemeClr val="hlink"/>
                </a:solidFill>
              </a:rPr>
              <a:t>Permasalahan yang terjadi (lanjutan)</a:t>
            </a:r>
          </a:p>
        </p:txBody>
      </p:sp>
      <p:grpSp>
        <p:nvGrpSpPr>
          <p:cNvPr id="80928" name="Group 32"/>
          <p:cNvGrpSpPr>
            <a:grpSpLocks/>
          </p:cNvGrpSpPr>
          <p:nvPr/>
        </p:nvGrpSpPr>
        <p:grpSpPr bwMode="auto">
          <a:xfrm>
            <a:off x="395288" y="2087563"/>
            <a:ext cx="3932237" cy="3394075"/>
            <a:chOff x="249" y="1116"/>
            <a:chExt cx="2477" cy="2138"/>
          </a:xfrm>
        </p:grpSpPr>
        <p:grpSp>
          <p:nvGrpSpPr>
            <p:cNvPr id="80929" name="Group 33"/>
            <p:cNvGrpSpPr>
              <a:grpSpLocks/>
            </p:cNvGrpSpPr>
            <p:nvPr/>
          </p:nvGrpSpPr>
          <p:grpSpPr bwMode="auto">
            <a:xfrm>
              <a:off x="821" y="1343"/>
              <a:ext cx="1905" cy="173"/>
              <a:chOff x="3289" y="981"/>
              <a:chExt cx="1209" cy="121"/>
            </a:xfrm>
          </p:grpSpPr>
          <p:sp>
            <p:nvSpPr>
              <p:cNvPr id="80930" name="Rectangle 34"/>
              <p:cNvSpPr>
                <a:spLocks noChangeArrowheads="1"/>
              </p:cNvSpPr>
              <p:nvPr/>
            </p:nvSpPr>
            <p:spPr bwMode="auto">
              <a:xfrm>
                <a:off x="3289" y="981"/>
                <a:ext cx="226" cy="1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00</a:t>
                </a:r>
              </a:p>
            </p:txBody>
          </p:sp>
          <p:sp>
            <p:nvSpPr>
              <p:cNvPr id="80931" name="Rectangle 35"/>
              <p:cNvSpPr>
                <a:spLocks noChangeArrowheads="1"/>
              </p:cNvSpPr>
              <p:nvPr/>
            </p:nvSpPr>
            <p:spPr bwMode="auto">
              <a:xfrm>
                <a:off x="3613" y="981"/>
                <a:ext cx="226" cy="1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01</a:t>
                </a:r>
              </a:p>
            </p:txBody>
          </p:sp>
          <p:sp>
            <p:nvSpPr>
              <p:cNvPr id="80932" name="Rectangle 36"/>
              <p:cNvSpPr>
                <a:spLocks noChangeArrowheads="1"/>
              </p:cNvSpPr>
              <p:nvPr/>
            </p:nvSpPr>
            <p:spPr bwMode="auto">
              <a:xfrm>
                <a:off x="3944" y="981"/>
                <a:ext cx="226" cy="1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11</a:t>
                </a:r>
              </a:p>
            </p:txBody>
          </p:sp>
          <p:sp>
            <p:nvSpPr>
              <p:cNvPr id="80933" name="Rectangle 37"/>
              <p:cNvSpPr>
                <a:spLocks noChangeArrowheads="1"/>
              </p:cNvSpPr>
              <p:nvPr/>
            </p:nvSpPr>
            <p:spPr bwMode="auto">
              <a:xfrm>
                <a:off x="4272" y="981"/>
                <a:ext cx="226" cy="1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10</a:t>
                </a:r>
              </a:p>
            </p:txBody>
          </p:sp>
        </p:grpSp>
        <p:grpSp>
          <p:nvGrpSpPr>
            <p:cNvPr id="80934" name="Group 38"/>
            <p:cNvGrpSpPr>
              <a:grpSpLocks/>
            </p:cNvGrpSpPr>
            <p:nvPr/>
          </p:nvGrpSpPr>
          <p:grpSpPr bwMode="auto">
            <a:xfrm>
              <a:off x="392" y="1717"/>
              <a:ext cx="356" cy="1537"/>
              <a:chOff x="1520" y="1155"/>
              <a:chExt cx="226" cy="1109"/>
            </a:xfrm>
          </p:grpSpPr>
          <p:sp>
            <p:nvSpPr>
              <p:cNvPr id="80935" name="Rectangle 39"/>
              <p:cNvSpPr>
                <a:spLocks noChangeArrowheads="1"/>
              </p:cNvSpPr>
              <p:nvPr/>
            </p:nvSpPr>
            <p:spPr bwMode="auto">
              <a:xfrm>
                <a:off x="1520" y="1155"/>
                <a:ext cx="226" cy="1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00</a:t>
                </a:r>
              </a:p>
            </p:txBody>
          </p:sp>
          <p:sp>
            <p:nvSpPr>
              <p:cNvPr id="80936" name="Rectangle 40"/>
              <p:cNvSpPr>
                <a:spLocks noChangeArrowheads="1"/>
              </p:cNvSpPr>
              <p:nvPr/>
            </p:nvSpPr>
            <p:spPr bwMode="auto">
              <a:xfrm>
                <a:off x="1520" y="1480"/>
                <a:ext cx="226" cy="1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01</a:t>
                </a:r>
              </a:p>
            </p:txBody>
          </p:sp>
          <p:sp>
            <p:nvSpPr>
              <p:cNvPr id="80937" name="Rectangle 41"/>
              <p:cNvSpPr>
                <a:spLocks noChangeArrowheads="1"/>
              </p:cNvSpPr>
              <p:nvPr/>
            </p:nvSpPr>
            <p:spPr bwMode="auto">
              <a:xfrm>
                <a:off x="1520" y="1804"/>
                <a:ext cx="226" cy="1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11</a:t>
                </a:r>
              </a:p>
            </p:txBody>
          </p:sp>
          <p:sp>
            <p:nvSpPr>
              <p:cNvPr id="80938" name="Rectangle 42"/>
              <p:cNvSpPr>
                <a:spLocks noChangeArrowheads="1"/>
              </p:cNvSpPr>
              <p:nvPr/>
            </p:nvSpPr>
            <p:spPr bwMode="auto">
              <a:xfrm>
                <a:off x="1520" y="2139"/>
                <a:ext cx="226" cy="1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10</a:t>
                </a:r>
              </a:p>
            </p:txBody>
          </p:sp>
        </p:grpSp>
        <p:sp>
          <p:nvSpPr>
            <p:cNvPr id="80939" name="Rectangle 43"/>
            <p:cNvSpPr>
              <a:spLocks noChangeArrowheads="1"/>
            </p:cNvSpPr>
            <p:nvPr/>
          </p:nvSpPr>
          <p:spPr bwMode="auto">
            <a:xfrm>
              <a:off x="295" y="1434"/>
              <a:ext cx="35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en-US" altLang="en-US" sz="20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A B</a:t>
              </a:r>
            </a:p>
          </p:txBody>
        </p:sp>
        <p:sp>
          <p:nvSpPr>
            <p:cNvPr id="80940" name="Rectangle 44"/>
            <p:cNvSpPr>
              <a:spLocks noChangeArrowheads="1"/>
            </p:cNvSpPr>
            <p:nvPr/>
          </p:nvSpPr>
          <p:spPr bwMode="auto">
            <a:xfrm>
              <a:off x="567" y="1162"/>
              <a:ext cx="35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sz="20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C D</a:t>
              </a:r>
            </a:p>
          </p:txBody>
        </p:sp>
        <p:sp>
          <p:nvSpPr>
            <p:cNvPr id="80941" name="Line 45"/>
            <p:cNvSpPr>
              <a:spLocks noChangeShapeType="1"/>
            </p:cNvSpPr>
            <p:nvPr/>
          </p:nvSpPr>
          <p:spPr bwMode="auto">
            <a:xfrm>
              <a:off x="521" y="1344"/>
              <a:ext cx="272" cy="2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42" name="Rectangle 46"/>
            <p:cNvSpPr>
              <a:spLocks noChangeArrowheads="1"/>
            </p:cNvSpPr>
            <p:nvPr/>
          </p:nvSpPr>
          <p:spPr bwMode="auto">
            <a:xfrm>
              <a:off x="249" y="1116"/>
              <a:ext cx="27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sz="24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T</a:t>
              </a:r>
            </a:p>
          </p:txBody>
        </p:sp>
      </p:grpSp>
      <p:sp>
        <p:nvSpPr>
          <p:cNvPr id="80943" name="AutoShape 47"/>
          <p:cNvSpPr>
            <a:spLocks noChangeArrowheads="1"/>
          </p:cNvSpPr>
          <p:nvPr/>
        </p:nvSpPr>
        <p:spPr bwMode="auto">
          <a:xfrm>
            <a:off x="1403350" y="3643313"/>
            <a:ext cx="1296988" cy="1296987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CC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44" name="AutoShape 48"/>
          <p:cNvSpPr>
            <a:spLocks noChangeArrowheads="1"/>
          </p:cNvSpPr>
          <p:nvPr/>
        </p:nvSpPr>
        <p:spPr bwMode="auto">
          <a:xfrm>
            <a:off x="2139950" y="2868613"/>
            <a:ext cx="1406525" cy="1366837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CC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45" name="AutoShape 49"/>
          <p:cNvSpPr>
            <a:spLocks noChangeArrowheads="1"/>
          </p:cNvSpPr>
          <p:nvPr/>
        </p:nvSpPr>
        <p:spPr bwMode="auto">
          <a:xfrm>
            <a:off x="2998788" y="2951163"/>
            <a:ext cx="431800" cy="2690812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46" name="AutoShape 50"/>
          <p:cNvSpPr>
            <a:spLocks noChangeArrowheads="1"/>
          </p:cNvSpPr>
          <p:nvPr/>
        </p:nvSpPr>
        <p:spPr bwMode="auto">
          <a:xfrm>
            <a:off x="2190750" y="3609975"/>
            <a:ext cx="1284288" cy="1357313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47" name="AutoShape 51"/>
          <p:cNvSpPr>
            <a:spLocks noChangeArrowheads="1"/>
          </p:cNvSpPr>
          <p:nvPr/>
        </p:nvSpPr>
        <p:spPr bwMode="auto">
          <a:xfrm rot="5400000">
            <a:off x="2613819" y="3275806"/>
            <a:ext cx="504825" cy="2735263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48" name="Text Box 52"/>
          <p:cNvSpPr txBox="1">
            <a:spLocks noChangeArrowheads="1"/>
          </p:cNvSpPr>
          <p:nvPr/>
        </p:nvSpPr>
        <p:spPr bwMode="auto">
          <a:xfrm>
            <a:off x="4787900" y="1728788"/>
            <a:ext cx="4105275" cy="451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Kemungkinan gabungan:</a:t>
            </a:r>
          </a:p>
          <a:p>
            <a:pPr eaLnBrk="0" hangingPunct="0">
              <a:spcBef>
                <a:spcPct val="50000"/>
              </a:spcBef>
            </a:pPr>
            <a:endParaRPr lang="en-US" altLang="en-US" sz="1000" i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 D   atau   C D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 B   atau   B C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Dengan memperhatikan gabungan yang sudah diperoleh sebelumnya, </a:t>
            </a:r>
          </a:p>
          <a:p>
            <a:pPr eaLnBrk="0" hangingPunct="0">
              <a:spcBef>
                <a:spcPct val="50000"/>
              </a:spcBef>
            </a:pPr>
            <a:endParaRPr lang="en-US" altLang="en-US" sz="2400" i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Kombinasi yang mana yang sebaiknya dipilih?</a:t>
            </a:r>
          </a:p>
        </p:txBody>
      </p:sp>
      <p:sp>
        <p:nvSpPr>
          <p:cNvPr id="80949" name="Rectangle 53"/>
          <p:cNvSpPr>
            <a:spLocks noGrp="1" noChangeArrowheads="1"/>
          </p:cNvSpPr>
          <p:nvPr>
            <p:ph type="body" idx="1"/>
          </p:nvPr>
        </p:nvSpPr>
        <p:spPr>
          <a:xfrm>
            <a:off x="395288" y="1296988"/>
            <a:ext cx="8569325" cy="431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i="1"/>
              <a:t>Contoh soal 4</a:t>
            </a:r>
          </a:p>
        </p:txBody>
      </p:sp>
      <p:sp>
        <p:nvSpPr>
          <p:cNvPr id="80950" name="Line 54"/>
          <p:cNvSpPr>
            <a:spLocks noChangeShapeType="1"/>
          </p:cNvSpPr>
          <p:nvPr/>
        </p:nvSpPr>
        <p:spPr bwMode="auto">
          <a:xfrm flipV="1">
            <a:off x="5832475" y="2520950"/>
            <a:ext cx="187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51" name="Line 55"/>
          <p:cNvSpPr>
            <a:spLocks noChangeShapeType="1"/>
          </p:cNvSpPr>
          <p:nvPr/>
        </p:nvSpPr>
        <p:spPr bwMode="auto">
          <a:xfrm flipV="1">
            <a:off x="7467600" y="3097213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52" name="Text Box 56"/>
          <p:cNvSpPr txBox="1">
            <a:spLocks noChangeArrowheads="1"/>
          </p:cNvSpPr>
          <p:nvPr/>
        </p:nvSpPr>
        <p:spPr bwMode="auto">
          <a:xfrm>
            <a:off x="4716463" y="4897438"/>
            <a:ext cx="4033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T= A C + A C + . . . . </a:t>
            </a:r>
          </a:p>
        </p:txBody>
      </p:sp>
      <p:sp>
        <p:nvSpPr>
          <p:cNvPr id="80953" name="Line 57"/>
          <p:cNvSpPr>
            <a:spLocks noChangeShapeType="1"/>
          </p:cNvSpPr>
          <p:nvPr/>
        </p:nvSpPr>
        <p:spPr bwMode="auto">
          <a:xfrm flipV="1">
            <a:off x="5341938" y="4935538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54" name="Line 58"/>
          <p:cNvSpPr>
            <a:spLocks noChangeShapeType="1"/>
          </p:cNvSpPr>
          <p:nvPr/>
        </p:nvSpPr>
        <p:spPr bwMode="auto">
          <a:xfrm flipV="1">
            <a:off x="5629275" y="4935538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3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DFE6-7D55-43AE-831E-AD754E96F69F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695450"/>
            <a:ext cx="7777162" cy="4248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Kondisi </a:t>
            </a:r>
            <a:r>
              <a:rPr lang="en-US" altLang="en-US" sz="2800" i="1">
                <a:solidFill>
                  <a:schemeClr val="folHlink"/>
                </a:solidFill>
              </a:rPr>
              <a:t>don’t care</a:t>
            </a:r>
            <a:r>
              <a:rPr lang="en-US" altLang="en-US" sz="2800"/>
              <a:t> (ditulis sebagai d, X atau </a:t>
            </a:r>
            <a:r>
              <a:rPr lang="en-US" altLang="en-US" sz="2800">
                <a:sym typeface="Math A"/>
              </a:rPr>
              <a:t>0</a:t>
            </a:r>
            <a:r>
              <a:rPr lang="en-US" altLang="en-US" sz="2800"/>
              <a:t>) adalah bentuk nilai Keluaran yang level-nya "</a:t>
            </a:r>
            <a:r>
              <a:rPr lang="en-US" altLang="en-US" sz="2800">
                <a:solidFill>
                  <a:schemeClr val="folHlink"/>
                </a:solidFill>
              </a:rPr>
              <a:t>tidak didefinisikan </a:t>
            </a:r>
            <a:r>
              <a:rPr lang="en-US" altLang="en-US" sz="2800"/>
              <a:t>" (boleh dianggap/dibaca sebagai "0" atau "1"; </a:t>
            </a:r>
            <a:r>
              <a:rPr lang="en-US" altLang="en-US" sz="2800">
                <a:solidFill>
                  <a:schemeClr val="folHlink"/>
                </a:solidFill>
              </a:rPr>
              <a:t>tetapi</a:t>
            </a:r>
            <a:r>
              <a:rPr lang="en-US" altLang="en-US" sz="2800"/>
              <a:t> bukan "0" dan bukan pula "1").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/>
              <a:t>Kapan berharga "0" dan kapan berharga "1", ditentukan pada </a:t>
            </a:r>
            <a:r>
              <a:rPr lang="en-US" altLang="en-US" sz="2800">
                <a:solidFill>
                  <a:schemeClr val="folHlink"/>
                </a:solidFill>
              </a:rPr>
              <a:t>saat penggabungan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chemeClr val="folHlink"/>
                </a:solidFill>
              </a:rPr>
              <a:t>sel</a:t>
            </a:r>
            <a:r>
              <a:rPr lang="en-US" altLang="en-US" sz="2800"/>
              <a:t>, dengan tujuan supaya penggabungan sel akan dapat menghasilkan </a:t>
            </a:r>
            <a:r>
              <a:rPr lang="en-US" altLang="en-US" sz="2800">
                <a:solidFill>
                  <a:schemeClr val="folHlink"/>
                </a:solidFill>
              </a:rPr>
              <a:t>persamaan</a:t>
            </a:r>
            <a:r>
              <a:rPr lang="en-US" altLang="en-US" sz="2800"/>
              <a:t> Keluaran yang </a:t>
            </a:r>
            <a:r>
              <a:rPr lang="en-US" altLang="en-US" sz="2800">
                <a:solidFill>
                  <a:schemeClr val="folHlink"/>
                </a:solidFill>
              </a:rPr>
              <a:t>paling sederhana</a:t>
            </a:r>
            <a:r>
              <a:rPr lang="en-US" altLang="en-US" sz="2800"/>
              <a:t>.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687388"/>
            <a:ext cx="8229600" cy="576262"/>
          </a:xfrm>
        </p:spPr>
        <p:txBody>
          <a:bodyPr/>
          <a:lstStyle/>
          <a:p>
            <a:pPr algn="l"/>
            <a:r>
              <a:rPr lang="en-US" altLang="en-US" sz="3600"/>
              <a:t>"</a:t>
            </a:r>
            <a:r>
              <a:rPr lang="en-US" altLang="en-US" sz="3600">
                <a:solidFill>
                  <a:schemeClr val="tx1"/>
                </a:solidFill>
              </a:rPr>
              <a:t>Don’t Care</a:t>
            </a:r>
            <a:r>
              <a:rPr lang="en-US" altLang="en-US" sz="3600"/>
              <a:t>"</a:t>
            </a:r>
          </a:p>
        </p:txBody>
      </p:sp>
      <p:sp>
        <p:nvSpPr>
          <p:cNvPr id="82948" name="Line 4"/>
          <p:cNvSpPr>
            <a:spLocks noChangeShapeType="1"/>
          </p:cNvSpPr>
          <p:nvPr/>
        </p:nvSpPr>
        <p:spPr bwMode="auto">
          <a:xfrm flipV="1">
            <a:off x="7972425" y="1789113"/>
            <a:ext cx="144463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85AC-5ACD-43BD-A421-228C27AB013F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350963"/>
            <a:ext cx="8137525" cy="1368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Pada contoh berikut, terlihat dengan jelas sel “don’t care” yang </a:t>
            </a:r>
            <a:r>
              <a:rPr lang="en-US" altLang="en-US" sz="2800">
                <a:solidFill>
                  <a:srgbClr val="FFCC00"/>
                </a:solidFill>
              </a:rPr>
              <a:t>boleh</a:t>
            </a:r>
            <a:r>
              <a:rPr lang="en-US" altLang="en-US" sz="2800"/>
              <a:t> dianggap sama dengan “1” dan yang </a:t>
            </a:r>
            <a:r>
              <a:rPr lang="en-US" altLang="en-US" sz="2800">
                <a:solidFill>
                  <a:srgbClr val="FFCC00"/>
                </a:solidFill>
              </a:rPr>
              <a:t>harus</a:t>
            </a:r>
            <a:r>
              <a:rPr lang="en-US" altLang="en-US" sz="2800"/>
              <a:t> dianggap sebagai “0” 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703263"/>
            <a:ext cx="8229600" cy="503237"/>
          </a:xfrm>
        </p:spPr>
        <p:txBody>
          <a:bodyPr/>
          <a:lstStyle/>
          <a:p>
            <a:pPr algn="l"/>
            <a:r>
              <a:rPr lang="en-US" altLang="en-US" sz="2400" i="1">
                <a:solidFill>
                  <a:schemeClr val="hlink"/>
                </a:solidFill>
              </a:rPr>
              <a:t>"Don’t Care“  (lanjutan)</a:t>
            </a:r>
          </a:p>
        </p:txBody>
      </p:sp>
      <p:graphicFrame>
        <p:nvGraphicFramePr>
          <p:cNvPr id="84996" name="Group 4"/>
          <p:cNvGraphicFramePr>
            <a:graphicFrameLocks noGrp="1"/>
          </p:cNvGraphicFramePr>
          <p:nvPr/>
        </p:nvGraphicFramePr>
        <p:xfrm>
          <a:off x="1692275" y="3440113"/>
          <a:ext cx="2447925" cy="2449512"/>
        </p:xfrm>
        <a:graphic>
          <a:graphicData uri="http://schemas.openxmlformats.org/drawingml/2006/table">
            <a:tbl>
              <a:tblPr/>
              <a:tblGrid>
                <a:gridCol w="612775"/>
                <a:gridCol w="612775"/>
                <a:gridCol w="609600"/>
                <a:gridCol w="612775"/>
              </a:tblGrid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CC99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85023" name="Group 31"/>
          <p:cNvGrpSpPr>
            <a:grpSpLocks/>
          </p:cNvGrpSpPr>
          <p:nvPr/>
        </p:nvGrpSpPr>
        <p:grpSpPr bwMode="auto">
          <a:xfrm>
            <a:off x="793750" y="2667000"/>
            <a:ext cx="3168650" cy="3035300"/>
            <a:chOff x="1702" y="1525"/>
            <a:chExt cx="1735" cy="1605"/>
          </a:xfrm>
        </p:grpSpPr>
        <p:grpSp>
          <p:nvGrpSpPr>
            <p:cNvPr id="85024" name="Group 32"/>
            <p:cNvGrpSpPr>
              <a:grpSpLocks/>
            </p:cNvGrpSpPr>
            <p:nvPr/>
          </p:nvGrpSpPr>
          <p:grpSpPr bwMode="auto">
            <a:xfrm>
              <a:off x="2228" y="1706"/>
              <a:ext cx="1209" cy="145"/>
              <a:chOff x="3289" y="981"/>
              <a:chExt cx="1209" cy="145"/>
            </a:xfrm>
          </p:grpSpPr>
          <p:sp>
            <p:nvSpPr>
              <p:cNvPr id="85025" name="Rectangle 33"/>
              <p:cNvSpPr>
                <a:spLocks noChangeArrowheads="1"/>
              </p:cNvSpPr>
              <p:nvPr/>
            </p:nvSpPr>
            <p:spPr bwMode="auto">
              <a:xfrm>
                <a:off x="3289" y="981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00</a:t>
                </a:r>
              </a:p>
            </p:txBody>
          </p:sp>
          <p:sp>
            <p:nvSpPr>
              <p:cNvPr id="85026" name="Rectangle 34"/>
              <p:cNvSpPr>
                <a:spLocks noChangeArrowheads="1"/>
              </p:cNvSpPr>
              <p:nvPr/>
            </p:nvSpPr>
            <p:spPr bwMode="auto">
              <a:xfrm>
                <a:off x="3613" y="981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01</a:t>
                </a:r>
              </a:p>
            </p:txBody>
          </p:sp>
          <p:sp>
            <p:nvSpPr>
              <p:cNvPr id="85027" name="Rectangle 35"/>
              <p:cNvSpPr>
                <a:spLocks noChangeArrowheads="1"/>
              </p:cNvSpPr>
              <p:nvPr/>
            </p:nvSpPr>
            <p:spPr bwMode="auto">
              <a:xfrm>
                <a:off x="3944" y="981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11</a:t>
                </a:r>
              </a:p>
            </p:txBody>
          </p:sp>
          <p:sp>
            <p:nvSpPr>
              <p:cNvPr id="85028" name="Rectangle 36"/>
              <p:cNvSpPr>
                <a:spLocks noChangeArrowheads="1"/>
              </p:cNvSpPr>
              <p:nvPr/>
            </p:nvSpPr>
            <p:spPr bwMode="auto">
              <a:xfrm>
                <a:off x="4272" y="981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10</a:t>
                </a:r>
              </a:p>
            </p:txBody>
          </p:sp>
        </p:grpSp>
        <p:grpSp>
          <p:nvGrpSpPr>
            <p:cNvPr id="85029" name="Group 37"/>
            <p:cNvGrpSpPr>
              <a:grpSpLocks/>
            </p:cNvGrpSpPr>
            <p:nvPr/>
          </p:nvGrpSpPr>
          <p:grpSpPr bwMode="auto">
            <a:xfrm>
              <a:off x="1883" y="2001"/>
              <a:ext cx="226" cy="1129"/>
              <a:chOff x="1520" y="1155"/>
              <a:chExt cx="226" cy="1129"/>
            </a:xfrm>
          </p:grpSpPr>
          <p:sp>
            <p:nvSpPr>
              <p:cNvPr id="85030" name="Rectangle 38"/>
              <p:cNvSpPr>
                <a:spLocks noChangeArrowheads="1"/>
              </p:cNvSpPr>
              <p:nvPr/>
            </p:nvSpPr>
            <p:spPr bwMode="auto">
              <a:xfrm>
                <a:off x="1520" y="1155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00</a:t>
                </a:r>
              </a:p>
            </p:txBody>
          </p:sp>
          <p:sp>
            <p:nvSpPr>
              <p:cNvPr id="85031" name="Rectangle 39"/>
              <p:cNvSpPr>
                <a:spLocks noChangeArrowheads="1"/>
              </p:cNvSpPr>
              <p:nvPr/>
            </p:nvSpPr>
            <p:spPr bwMode="auto">
              <a:xfrm>
                <a:off x="1520" y="1480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01</a:t>
                </a:r>
              </a:p>
            </p:txBody>
          </p:sp>
          <p:sp>
            <p:nvSpPr>
              <p:cNvPr id="85032" name="Rectangle 40"/>
              <p:cNvSpPr>
                <a:spLocks noChangeArrowheads="1"/>
              </p:cNvSpPr>
              <p:nvPr/>
            </p:nvSpPr>
            <p:spPr bwMode="auto">
              <a:xfrm>
                <a:off x="1520" y="1804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11</a:t>
                </a:r>
              </a:p>
            </p:txBody>
          </p:sp>
          <p:sp>
            <p:nvSpPr>
              <p:cNvPr id="85033" name="Rectangle 41"/>
              <p:cNvSpPr>
                <a:spLocks noChangeArrowheads="1"/>
              </p:cNvSpPr>
              <p:nvPr/>
            </p:nvSpPr>
            <p:spPr bwMode="auto">
              <a:xfrm>
                <a:off x="1520" y="2139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10</a:t>
                </a:r>
              </a:p>
            </p:txBody>
          </p:sp>
        </p:grpSp>
        <p:sp>
          <p:nvSpPr>
            <p:cNvPr id="85034" name="Rectangle 42"/>
            <p:cNvSpPr>
              <a:spLocks noChangeArrowheads="1"/>
            </p:cNvSpPr>
            <p:nvPr/>
          </p:nvSpPr>
          <p:spPr bwMode="auto">
            <a:xfrm>
              <a:off x="1747" y="1797"/>
              <a:ext cx="226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AB</a:t>
              </a:r>
            </a:p>
          </p:txBody>
        </p:sp>
        <p:sp>
          <p:nvSpPr>
            <p:cNvPr id="85035" name="Rectangle 43"/>
            <p:cNvSpPr>
              <a:spLocks noChangeArrowheads="1"/>
            </p:cNvSpPr>
            <p:nvPr/>
          </p:nvSpPr>
          <p:spPr bwMode="auto">
            <a:xfrm>
              <a:off x="2019" y="1571"/>
              <a:ext cx="226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CD</a:t>
              </a:r>
            </a:p>
          </p:txBody>
        </p:sp>
        <p:sp>
          <p:nvSpPr>
            <p:cNvPr id="85036" name="Line 44"/>
            <p:cNvSpPr>
              <a:spLocks noChangeShapeType="1"/>
            </p:cNvSpPr>
            <p:nvPr/>
          </p:nvSpPr>
          <p:spPr bwMode="auto">
            <a:xfrm>
              <a:off x="1928" y="1707"/>
              <a:ext cx="272" cy="2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37" name="Rectangle 45"/>
            <p:cNvSpPr>
              <a:spLocks noChangeArrowheads="1"/>
            </p:cNvSpPr>
            <p:nvPr/>
          </p:nvSpPr>
          <p:spPr bwMode="auto">
            <a:xfrm>
              <a:off x="1702" y="1525"/>
              <a:ext cx="226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T</a:t>
              </a:r>
            </a:p>
          </p:txBody>
        </p:sp>
      </p:grpSp>
      <p:sp>
        <p:nvSpPr>
          <p:cNvPr id="85038" name="AutoShape 46"/>
          <p:cNvSpPr>
            <a:spLocks noChangeArrowheads="1"/>
          </p:cNvSpPr>
          <p:nvPr/>
        </p:nvSpPr>
        <p:spPr bwMode="auto">
          <a:xfrm>
            <a:off x="2378075" y="4127500"/>
            <a:ext cx="1081088" cy="10795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39" name="Text Box 47"/>
          <p:cNvSpPr txBox="1">
            <a:spLocks noChangeArrowheads="1"/>
          </p:cNvSpPr>
          <p:nvPr/>
        </p:nvSpPr>
        <p:spPr bwMode="auto">
          <a:xfrm>
            <a:off x="4500563" y="3295650"/>
            <a:ext cx="4392612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400" i="1">
                <a:solidFill>
                  <a:srgbClr val="FFCC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Apa yang akan didapat bila</a:t>
            </a:r>
          </a:p>
          <a:p>
            <a:pPr eaLnBrk="0" hangingPunct="0">
              <a:buFontTx/>
              <a:buChar char="•"/>
            </a:pPr>
            <a:r>
              <a:rPr lang="en-US" altLang="en-US" sz="2400" i="1">
                <a:solidFill>
                  <a:srgbClr val="FFCC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semua “X” dianggap sebagai “1”, atau </a:t>
            </a:r>
          </a:p>
          <a:p>
            <a:pPr eaLnBrk="0" hangingPunct="0">
              <a:buFontTx/>
              <a:buChar char="•"/>
            </a:pPr>
            <a:r>
              <a:rPr lang="en-US" altLang="en-US" sz="2400" i="1">
                <a:solidFill>
                  <a:srgbClr val="FFCC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semua “X” dianggap sebagai “0” ?</a:t>
            </a:r>
          </a:p>
          <a:p>
            <a:pPr eaLnBrk="0" hangingPunct="0">
              <a:buFontTx/>
              <a:buChar char="•"/>
            </a:pPr>
            <a:r>
              <a:rPr lang="en-US" altLang="en-US" sz="2400" i="1">
                <a:solidFill>
                  <a:srgbClr val="FFCC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samakah hasil akhir persamaan yang diperoleh ?</a:t>
            </a:r>
          </a:p>
        </p:txBody>
      </p:sp>
    </p:spTree>
    <p:extLst>
      <p:ext uri="{BB962C8B-B14F-4D97-AF65-F5344CB8AC3E}">
        <p14:creationId xmlns:p14="http://schemas.microsoft.com/office/powerpoint/2010/main" val="66021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7FEA-6FD9-4976-ACAC-025EAE151940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346200"/>
            <a:ext cx="8064500" cy="14398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Pada contoh berikut, tentukan terlebih dahulu gabungan yang mutlak harus dipilih, kemudian pilih kombinasi gabungan lainnya untuk memperoleh hasil yang paling sederhana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698500"/>
            <a:ext cx="8229600" cy="503238"/>
          </a:xfrm>
        </p:spPr>
        <p:txBody>
          <a:bodyPr/>
          <a:lstStyle/>
          <a:p>
            <a:pPr algn="l"/>
            <a:r>
              <a:rPr lang="en-US" altLang="en-US" sz="2400" i="1">
                <a:solidFill>
                  <a:schemeClr val="hlink"/>
                </a:solidFill>
              </a:rPr>
              <a:t>"Don’t Care“  (lanjutan)</a:t>
            </a:r>
          </a:p>
        </p:txBody>
      </p:sp>
      <p:graphicFrame>
        <p:nvGraphicFramePr>
          <p:cNvPr id="87044" name="Group 4"/>
          <p:cNvGraphicFramePr>
            <a:graphicFrameLocks noGrp="1"/>
          </p:cNvGraphicFramePr>
          <p:nvPr/>
        </p:nvGraphicFramePr>
        <p:xfrm>
          <a:off x="1836738" y="3722688"/>
          <a:ext cx="2447925" cy="2449512"/>
        </p:xfrm>
        <a:graphic>
          <a:graphicData uri="http://schemas.openxmlformats.org/drawingml/2006/table">
            <a:tbl>
              <a:tblPr/>
              <a:tblGrid>
                <a:gridCol w="612775"/>
                <a:gridCol w="612775"/>
                <a:gridCol w="609600"/>
                <a:gridCol w="612775"/>
              </a:tblGrid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CC99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CC99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87071" name="Group 31"/>
          <p:cNvGrpSpPr>
            <a:grpSpLocks/>
          </p:cNvGrpSpPr>
          <p:nvPr/>
        </p:nvGrpSpPr>
        <p:grpSpPr bwMode="auto">
          <a:xfrm>
            <a:off x="938213" y="2949575"/>
            <a:ext cx="3168650" cy="3035300"/>
            <a:chOff x="1702" y="1525"/>
            <a:chExt cx="1735" cy="1605"/>
          </a:xfrm>
        </p:grpSpPr>
        <p:grpSp>
          <p:nvGrpSpPr>
            <p:cNvPr id="87072" name="Group 32"/>
            <p:cNvGrpSpPr>
              <a:grpSpLocks/>
            </p:cNvGrpSpPr>
            <p:nvPr/>
          </p:nvGrpSpPr>
          <p:grpSpPr bwMode="auto">
            <a:xfrm>
              <a:off x="2228" y="1706"/>
              <a:ext cx="1209" cy="145"/>
              <a:chOff x="3289" y="981"/>
              <a:chExt cx="1209" cy="145"/>
            </a:xfrm>
          </p:grpSpPr>
          <p:sp>
            <p:nvSpPr>
              <p:cNvPr id="87073" name="Rectangle 33"/>
              <p:cNvSpPr>
                <a:spLocks noChangeArrowheads="1"/>
              </p:cNvSpPr>
              <p:nvPr/>
            </p:nvSpPr>
            <p:spPr bwMode="auto">
              <a:xfrm>
                <a:off x="3289" y="981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00</a:t>
                </a:r>
              </a:p>
            </p:txBody>
          </p:sp>
          <p:sp>
            <p:nvSpPr>
              <p:cNvPr id="87074" name="Rectangle 34"/>
              <p:cNvSpPr>
                <a:spLocks noChangeArrowheads="1"/>
              </p:cNvSpPr>
              <p:nvPr/>
            </p:nvSpPr>
            <p:spPr bwMode="auto">
              <a:xfrm>
                <a:off x="3613" y="981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01</a:t>
                </a:r>
              </a:p>
            </p:txBody>
          </p:sp>
          <p:sp>
            <p:nvSpPr>
              <p:cNvPr id="87075" name="Rectangle 35"/>
              <p:cNvSpPr>
                <a:spLocks noChangeArrowheads="1"/>
              </p:cNvSpPr>
              <p:nvPr/>
            </p:nvSpPr>
            <p:spPr bwMode="auto">
              <a:xfrm>
                <a:off x="3944" y="981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11</a:t>
                </a:r>
              </a:p>
            </p:txBody>
          </p:sp>
          <p:sp>
            <p:nvSpPr>
              <p:cNvPr id="87076" name="Rectangle 36"/>
              <p:cNvSpPr>
                <a:spLocks noChangeArrowheads="1"/>
              </p:cNvSpPr>
              <p:nvPr/>
            </p:nvSpPr>
            <p:spPr bwMode="auto">
              <a:xfrm>
                <a:off x="4272" y="981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10</a:t>
                </a:r>
              </a:p>
            </p:txBody>
          </p:sp>
        </p:grpSp>
        <p:grpSp>
          <p:nvGrpSpPr>
            <p:cNvPr id="87077" name="Group 37"/>
            <p:cNvGrpSpPr>
              <a:grpSpLocks/>
            </p:cNvGrpSpPr>
            <p:nvPr/>
          </p:nvGrpSpPr>
          <p:grpSpPr bwMode="auto">
            <a:xfrm>
              <a:off x="1883" y="2001"/>
              <a:ext cx="226" cy="1129"/>
              <a:chOff x="1520" y="1155"/>
              <a:chExt cx="226" cy="1129"/>
            </a:xfrm>
          </p:grpSpPr>
          <p:sp>
            <p:nvSpPr>
              <p:cNvPr id="87078" name="Rectangle 38"/>
              <p:cNvSpPr>
                <a:spLocks noChangeArrowheads="1"/>
              </p:cNvSpPr>
              <p:nvPr/>
            </p:nvSpPr>
            <p:spPr bwMode="auto">
              <a:xfrm>
                <a:off x="1520" y="1155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00</a:t>
                </a:r>
              </a:p>
            </p:txBody>
          </p:sp>
          <p:sp>
            <p:nvSpPr>
              <p:cNvPr id="87079" name="Rectangle 39"/>
              <p:cNvSpPr>
                <a:spLocks noChangeArrowheads="1"/>
              </p:cNvSpPr>
              <p:nvPr/>
            </p:nvSpPr>
            <p:spPr bwMode="auto">
              <a:xfrm>
                <a:off x="1520" y="1480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01</a:t>
                </a:r>
              </a:p>
            </p:txBody>
          </p:sp>
          <p:sp>
            <p:nvSpPr>
              <p:cNvPr id="87080" name="Rectangle 40"/>
              <p:cNvSpPr>
                <a:spLocks noChangeArrowheads="1"/>
              </p:cNvSpPr>
              <p:nvPr/>
            </p:nvSpPr>
            <p:spPr bwMode="auto">
              <a:xfrm>
                <a:off x="1520" y="1804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11</a:t>
                </a:r>
              </a:p>
            </p:txBody>
          </p:sp>
          <p:sp>
            <p:nvSpPr>
              <p:cNvPr id="87081" name="Rectangle 41"/>
              <p:cNvSpPr>
                <a:spLocks noChangeArrowheads="1"/>
              </p:cNvSpPr>
              <p:nvPr/>
            </p:nvSpPr>
            <p:spPr bwMode="auto">
              <a:xfrm>
                <a:off x="1520" y="2139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10</a:t>
                </a:r>
              </a:p>
            </p:txBody>
          </p:sp>
        </p:grpSp>
        <p:sp>
          <p:nvSpPr>
            <p:cNvPr id="87082" name="Rectangle 42"/>
            <p:cNvSpPr>
              <a:spLocks noChangeArrowheads="1"/>
            </p:cNvSpPr>
            <p:nvPr/>
          </p:nvSpPr>
          <p:spPr bwMode="auto">
            <a:xfrm>
              <a:off x="1747" y="1797"/>
              <a:ext cx="226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AB</a:t>
              </a:r>
            </a:p>
          </p:txBody>
        </p:sp>
        <p:sp>
          <p:nvSpPr>
            <p:cNvPr id="87083" name="Rectangle 43"/>
            <p:cNvSpPr>
              <a:spLocks noChangeArrowheads="1"/>
            </p:cNvSpPr>
            <p:nvPr/>
          </p:nvSpPr>
          <p:spPr bwMode="auto">
            <a:xfrm>
              <a:off x="2019" y="1571"/>
              <a:ext cx="226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CD</a:t>
              </a:r>
            </a:p>
          </p:txBody>
        </p:sp>
        <p:sp>
          <p:nvSpPr>
            <p:cNvPr id="87084" name="Line 44"/>
            <p:cNvSpPr>
              <a:spLocks noChangeShapeType="1"/>
            </p:cNvSpPr>
            <p:nvPr/>
          </p:nvSpPr>
          <p:spPr bwMode="auto">
            <a:xfrm>
              <a:off x="1928" y="1707"/>
              <a:ext cx="272" cy="2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85" name="Rectangle 45"/>
            <p:cNvSpPr>
              <a:spLocks noChangeArrowheads="1"/>
            </p:cNvSpPr>
            <p:nvPr/>
          </p:nvSpPr>
          <p:spPr bwMode="auto">
            <a:xfrm>
              <a:off x="1702" y="1525"/>
              <a:ext cx="226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T</a:t>
              </a:r>
            </a:p>
          </p:txBody>
        </p:sp>
      </p:grpSp>
      <p:sp>
        <p:nvSpPr>
          <p:cNvPr id="87086" name="Text Box 46"/>
          <p:cNvSpPr txBox="1">
            <a:spLocks noChangeArrowheads="1"/>
          </p:cNvSpPr>
          <p:nvPr/>
        </p:nvSpPr>
        <p:spPr bwMode="auto">
          <a:xfrm>
            <a:off x="4787900" y="3506788"/>
            <a:ext cx="3816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 = </a:t>
            </a:r>
          </a:p>
        </p:txBody>
      </p:sp>
    </p:spTree>
    <p:extLst>
      <p:ext uri="{BB962C8B-B14F-4D97-AF65-F5344CB8AC3E}">
        <p14:creationId xmlns:p14="http://schemas.microsoft.com/office/powerpoint/2010/main" val="334412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EC79F-BBED-4739-86BB-8917DAD9F7E0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563688"/>
            <a:ext cx="8064500" cy="936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Tentukan persemaan Keluaran yang paling sederhana dari contoh soal di bawah ini. 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700088"/>
            <a:ext cx="8229600" cy="503237"/>
          </a:xfrm>
        </p:spPr>
        <p:txBody>
          <a:bodyPr/>
          <a:lstStyle/>
          <a:p>
            <a:pPr algn="l"/>
            <a:r>
              <a:rPr lang="en-US" altLang="en-US" sz="2400" i="1">
                <a:solidFill>
                  <a:schemeClr val="hlink"/>
                </a:solidFill>
              </a:rPr>
              <a:t>"Don’t Care“  (lanjutan)</a:t>
            </a:r>
          </a:p>
        </p:txBody>
      </p:sp>
      <p:graphicFrame>
        <p:nvGraphicFramePr>
          <p:cNvPr id="89092" name="Group 4"/>
          <p:cNvGraphicFramePr>
            <a:graphicFrameLocks noGrp="1"/>
          </p:cNvGraphicFramePr>
          <p:nvPr/>
        </p:nvGraphicFramePr>
        <p:xfrm>
          <a:off x="1798638" y="3417888"/>
          <a:ext cx="2447925" cy="2449512"/>
        </p:xfrm>
        <a:graphic>
          <a:graphicData uri="http://schemas.openxmlformats.org/drawingml/2006/table">
            <a:tbl>
              <a:tblPr/>
              <a:tblGrid>
                <a:gridCol w="612775"/>
                <a:gridCol w="612775"/>
                <a:gridCol w="609600"/>
                <a:gridCol w="612775"/>
              </a:tblGrid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89119" name="Group 31"/>
          <p:cNvGrpSpPr>
            <a:grpSpLocks/>
          </p:cNvGrpSpPr>
          <p:nvPr/>
        </p:nvGrpSpPr>
        <p:grpSpPr bwMode="auto">
          <a:xfrm>
            <a:off x="900113" y="2644775"/>
            <a:ext cx="3168650" cy="3035300"/>
            <a:chOff x="1702" y="1525"/>
            <a:chExt cx="1735" cy="1605"/>
          </a:xfrm>
        </p:grpSpPr>
        <p:grpSp>
          <p:nvGrpSpPr>
            <p:cNvPr id="89120" name="Group 32"/>
            <p:cNvGrpSpPr>
              <a:grpSpLocks/>
            </p:cNvGrpSpPr>
            <p:nvPr/>
          </p:nvGrpSpPr>
          <p:grpSpPr bwMode="auto">
            <a:xfrm>
              <a:off x="2228" y="1706"/>
              <a:ext cx="1209" cy="145"/>
              <a:chOff x="3289" y="981"/>
              <a:chExt cx="1209" cy="145"/>
            </a:xfrm>
          </p:grpSpPr>
          <p:sp>
            <p:nvSpPr>
              <p:cNvPr id="89121" name="Rectangle 33"/>
              <p:cNvSpPr>
                <a:spLocks noChangeArrowheads="1"/>
              </p:cNvSpPr>
              <p:nvPr/>
            </p:nvSpPr>
            <p:spPr bwMode="auto">
              <a:xfrm>
                <a:off x="3289" y="981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00</a:t>
                </a:r>
              </a:p>
            </p:txBody>
          </p:sp>
          <p:sp>
            <p:nvSpPr>
              <p:cNvPr id="89122" name="Rectangle 34"/>
              <p:cNvSpPr>
                <a:spLocks noChangeArrowheads="1"/>
              </p:cNvSpPr>
              <p:nvPr/>
            </p:nvSpPr>
            <p:spPr bwMode="auto">
              <a:xfrm>
                <a:off x="3613" y="981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01</a:t>
                </a:r>
              </a:p>
            </p:txBody>
          </p:sp>
          <p:sp>
            <p:nvSpPr>
              <p:cNvPr id="89123" name="Rectangle 35"/>
              <p:cNvSpPr>
                <a:spLocks noChangeArrowheads="1"/>
              </p:cNvSpPr>
              <p:nvPr/>
            </p:nvSpPr>
            <p:spPr bwMode="auto">
              <a:xfrm>
                <a:off x="3944" y="981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11</a:t>
                </a:r>
              </a:p>
            </p:txBody>
          </p:sp>
          <p:sp>
            <p:nvSpPr>
              <p:cNvPr id="89124" name="Rectangle 36"/>
              <p:cNvSpPr>
                <a:spLocks noChangeArrowheads="1"/>
              </p:cNvSpPr>
              <p:nvPr/>
            </p:nvSpPr>
            <p:spPr bwMode="auto">
              <a:xfrm>
                <a:off x="4272" y="981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10</a:t>
                </a:r>
              </a:p>
            </p:txBody>
          </p:sp>
        </p:grpSp>
        <p:grpSp>
          <p:nvGrpSpPr>
            <p:cNvPr id="89125" name="Group 37"/>
            <p:cNvGrpSpPr>
              <a:grpSpLocks/>
            </p:cNvGrpSpPr>
            <p:nvPr/>
          </p:nvGrpSpPr>
          <p:grpSpPr bwMode="auto">
            <a:xfrm>
              <a:off x="1883" y="2001"/>
              <a:ext cx="226" cy="1129"/>
              <a:chOff x="1520" y="1155"/>
              <a:chExt cx="226" cy="1129"/>
            </a:xfrm>
          </p:grpSpPr>
          <p:sp>
            <p:nvSpPr>
              <p:cNvPr id="89126" name="Rectangle 38"/>
              <p:cNvSpPr>
                <a:spLocks noChangeArrowheads="1"/>
              </p:cNvSpPr>
              <p:nvPr/>
            </p:nvSpPr>
            <p:spPr bwMode="auto">
              <a:xfrm>
                <a:off x="1520" y="1155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00</a:t>
                </a:r>
              </a:p>
            </p:txBody>
          </p:sp>
          <p:sp>
            <p:nvSpPr>
              <p:cNvPr id="89127" name="Rectangle 39"/>
              <p:cNvSpPr>
                <a:spLocks noChangeArrowheads="1"/>
              </p:cNvSpPr>
              <p:nvPr/>
            </p:nvSpPr>
            <p:spPr bwMode="auto">
              <a:xfrm>
                <a:off x="1520" y="1480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01</a:t>
                </a:r>
              </a:p>
            </p:txBody>
          </p:sp>
          <p:sp>
            <p:nvSpPr>
              <p:cNvPr id="89128" name="Rectangle 40"/>
              <p:cNvSpPr>
                <a:spLocks noChangeArrowheads="1"/>
              </p:cNvSpPr>
              <p:nvPr/>
            </p:nvSpPr>
            <p:spPr bwMode="auto">
              <a:xfrm>
                <a:off x="1520" y="1804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11</a:t>
                </a:r>
              </a:p>
            </p:txBody>
          </p:sp>
          <p:sp>
            <p:nvSpPr>
              <p:cNvPr id="89129" name="Rectangle 41"/>
              <p:cNvSpPr>
                <a:spLocks noChangeArrowheads="1"/>
              </p:cNvSpPr>
              <p:nvPr/>
            </p:nvSpPr>
            <p:spPr bwMode="auto">
              <a:xfrm>
                <a:off x="1520" y="2139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10</a:t>
                </a:r>
              </a:p>
            </p:txBody>
          </p:sp>
        </p:grpSp>
        <p:sp>
          <p:nvSpPr>
            <p:cNvPr id="89130" name="Rectangle 42"/>
            <p:cNvSpPr>
              <a:spLocks noChangeArrowheads="1"/>
            </p:cNvSpPr>
            <p:nvPr/>
          </p:nvSpPr>
          <p:spPr bwMode="auto">
            <a:xfrm>
              <a:off x="1747" y="1797"/>
              <a:ext cx="226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AB</a:t>
              </a:r>
            </a:p>
          </p:txBody>
        </p:sp>
        <p:sp>
          <p:nvSpPr>
            <p:cNvPr id="89131" name="Rectangle 43"/>
            <p:cNvSpPr>
              <a:spLocks noChangeArrowheads="1"/>
            </p:cNvSpPr>
            <p:nvPr/>
          </p:nvSpPr>
          <p:spPr bwMode="auto">
            <a:xfrm>
              <a:off x="2019" y="1571"/>
              <a:ext cx="226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CD</a:t>
              </a:r>
            </a:p>
          </p:txBody>
        </p:sp>
        <p:sp>
          <p:nvSpPr>
            <p:cNvPr id="89132" name="Line 44"/>
            <p:cNvSpPr>
              <a:spLocks noChangeShapeType="1"/>
            </p:cNvSpPr>
            <p:nvPr/>
          </p:nvSpPr>
          <p:spPr bwMode="auto">
            <a:xfrm>
              <a:off x="1928" y="1707"/>
              <a:ext cx="272" cy="2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33" name="Rectangle 45"/>
            <p:cNvSpPr>
              <a:spLocks noChangeArrowheads="1"/>
            </p:cNvSpPr>
            <p:nvPr/>
          </p:nvSpPr>
          <p:spPr bwMode="auto">
            <a:xfrm>
              <a:off x="1702" y="1525"/>
              <a:ext cx="226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T</a:t>
              </a:r>
            </a:p>
          </p:txBody>
        </p:sp>
      </p:grpSp>
      <p:sp>
        <p:nvSpPr>
          <p:cNvPr id="89134" name="Text Box 46"/>
          <p:cNvSpPr txBox="1">
            <a:spLocks noChangeArrowheads="1"/>
          </p:cNvSpPr>
          <p:nvPr/>
        </p:nvSpPr>
        <p:spPr bwMode="auto">
          <a:xfrm>
            <a:off x="4500563" y="3292475"/>
            <a:ext cx="4392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 = </a:t>
            </a:r>
          </a:p>
        </p:txBody>
      </p:sp>
    </p:spTree>
    <p:extLst>
      <p:ext uri="{BB962C8B-B14F-4D97-AF65-F5344CB8AC3E}">
        <p14:creationId xmlns:p14="http://schemas.microsoft.com/office/powerpoint/2010/main" val="69510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F870-59D2-4719-9FE9-20105D2CD1CC}" type="slidenum">
              <a:rPr lang="en-US" altLang="en-US"/>
              <a:pPr/>
              <a:t>48</a:t>
            </a:fld>
            <a:endParaRPr lang="en-US" alt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232025"/>
            <a:ext cx="8497887" cy="2808288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/>
              <a:t>	Penulisan persamaan Keluaran dalam bentuk:</a:t>
            </a:r>
          </a:p>
          <a:p>
            <a:pPr>
              <a:buFontTx/>
              <a:buNone/>
            </a:pPr>
            <a:r>
              <a:rPr lang="en-US" altLang="en-US" sz="2400"/>
              <a:t>	</a:t>
            </a:r>
            <a:r>
              <a:rPr lang="en-US" altLang="en-US" sz="2400" i="1"/>
              <a:t>T = . . + . . . + . . + . . . . </a:t>
            </a:r>
            <a:r>
              <a:rPr lang="en-US" altLang="en-US" sz="2400"/>
              <a:t>	</a:t>
            </a:r>
          </a:p>
          <a:p>
            <a:pPr>
              <a:buFontTx/>
              <a:buNone/>
            </a:pPr>
            <a:r>
              <a:rPr lang="en-US" altLang="en-US" sz="2400"/>
              <a:t>	dikenal sebagai bentuk penulisan </a:t>
            </a:r>
            <a:r>
              <a:rPr lang="en-US" altLang="en-US" sz="2400" i="1"/>
              <a:t>SOP</a:t>
            </a:r>
            <a:r>
              <a:rPr lang="en-US" altLang="en-US" sz="2400"/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000"/>
              <a:t> </a:t>
            </a:r>
          </a:p>
          <a:p>
            <a:pPr>
              <a:buFontTx/>
              <a:buNone/>
            </a:pPr>
            <a:r>
              <a:rPr lang="en-US" altLang="en-US" sz="2400"/>
              <a:t>	Selain itu dikenal juga penulisan dalam bentuk </a:t>
            </a:r>
            <a:r>
              <a:rPr lang="en-US" altLang="en-US" sz="2400" i="1">
                <a:solidFill>
                  <a:srgbClr val="FFCC00"/>
                </a:solidFill>
              </a:rPr>
              <a:t>POS</a:t>
            </a:r>
            <a:r>
              <a:rPr lang="en-US" altLang="en-US" sz="2400"/>
              <a:t>, seperti berikut:</a:t>
            </a:r>
          </a:p>
          <a:p>
            <a:pPr>
              <a:buFontTx/>
              <a:buNone/>
            </a:pPr>
            <a:r>
              <a:rPr lang="en-US" altLang="en-US" sz="2400"/>
              <a:t>	</a:t>
            </a:r>
            <a:r>
              <a:rPr lang="en-US" altLang="en-US" sz="2400" i="1">
                <a:solidFill>
                  <a:srgbClr val="FFCC00"/>
                </a:solidFill>
              </a:rPr>
              <a:t>T = (. .+. .)(. .+. . .)(. . .+. . .)</a:t>
            </a:r>
            <a:endParaRPr lang="en-US" altLang="en-US" sz="240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647700"/>
            <a:ext cx="8229600" cy="576263"/>
          </a:xfrm>
        </p:spPr>
        <p:txBody>
          <a:bodyPr/>
          <a:lstStyle/>
          <a:p>
            <a:pPr algn="l"/>
            <a:r>
              <a:rPr lang="en-US" altLang="en-US" sz="3600" i="1">
                <a:solidFill>
                  <a:schemeClr val="tx1"/>
                </a:solidFill>
              </a:rPr>
              <a:t>SOP</a:t>
            </a:r>
            <a:r>
              <a:rPr lang="en-US" altLang="en-US" sz="3600">
                <a:solidFill>
                  <a:schemeClr val="tx1"/>
                </a:solidFill>
              </a:rPr>
              <a:t> dan </a:t>
            </a:r>
            <a:r>
              <a:rPr lang="en-US" altLang="en-US" sz="3600" i="1">
                <a:solidFill>
                  <a:schemeClr val="tx1"/>
                </a:solidFill>
              </a:rPr>
              <a:t>POS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395288" y="1223963"/>
            <a:ext cx="82296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sz="2200" i="1">
                <a:solidFill>
                  <a:schemeClr val="folHlink"/>
                </a:solidFill>
              </a:rPr>
              <a:t>SOP = Sum Of Products (jumlah dari perkalian)</a:t>
            </a:r>
            <a:br>
              <a:rPr lang="en-US" altLang="en-US" sz="2200" i="1">
                <a:solidFill>
                  <a:schemeClr val="folHlink"/>
                </a:solidFill>
              </a:rPr>
            </a:br>
            <a:r>
              <a:rPr lang="en-US" altLang="en-US" sz="2200" i="1">
                <a:solidFill>
                  <a:schemeClr val="folHlink"/>
                </a:solidFill>
              </a:rPr>
              <a:t>POS = Product Of Sums (perkalian dari jumlah)</a:t>
            </a:r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611188" y="5256213"/>
            <a:ext cx="8158162" cy="129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ctr">
              <a:defRPr sz="4400">
                <a:solidFill>
                  <a:schemeClr val="tx2"/>
                </a:solidFill>
                <a:latin typeface="Arial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>
              <a:spcBef>
                <a:spcPct val="40000"/>
              </a:spcBef>
            </a:pPr>
            <a:r>
              <a:rPr lang="en-US" altLang="en-US" sz="2400">
                <a:solidFill>
                  <a:schemeClr val="tx1"/>
                </a:solidFill>
              </a:rPr>
              <a:t>Dengan K-Map, kita bisa memperoleh hasil persamaan Keluaran langsung dalam bentuk </a:t>
            </a:r>
            <a:r>
              <a:rPr lang="en-US" altLang="en-US" sz="2400" i="1">
                <a:solidFill>
                  <a:srgbClr val="FF3300"/>
                </a:solidFill>
              </a:rPr>
              <a:t>POS</a:t>
            </a:r>
            <a:r>
              <a:rPr lang="en-US" altLang="en-US" sz="2400" i="1">
                <a:solidFill>
                  <a:schemeClr val="tx1"/>
                </a:solidFill>
              </a:rPr>
              <a:t>.</a:t>
            </a:r>
            <a:r>
              <a:rPr lang="en-US" altLang="en-US" sz="2400">
                <a:solidFill>
                  <a:schemeClr val="tx1"/>
                </a:solidFill>
              </a:rPr>
              <a:t> </a:t>
            </a:r>
            <a:br>
              <a:rPr lang="en-US" altLang="en-US" sz="2400">
                <a:solidFill>
                  <a:schemeClr val="tx1"/>
                </a:solidFill>
              </a:rPr>
            </a:br>
            <a:r>
              <a:rPr lang="en-US" altLang="en-US" sz="2400">
                <a:solidFill>
                  <a:schemeClr val="tx1"/>
                </a:solidFill>
              </a:rPr>
              <a:t>Bagaimana caranya?</a:t>
            </a:r>
          </a:p>
        </p:txBody>
      </p:sp>
    </p:spTree>
    <p:extLst>
      <p:ext uri="{BB962C8B-B14F-4D97-AF65-F5344CB8AC3E}">
        <p14:creationId xmlns:p14="http://schemas.microsoft.com/office/powerpoint/2010/main" val="203373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5471-4B02-4773-AC2A-357F7E9369C2}" type="slidenum">
              <a:rPr lang="en-US" altLang="en-US"/>
              <a:pPr/>
              <a:t>49</a:t>
            </a:fld>
            <a:endParaRPr lang="en-US" alt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84213"/>
            <a:ext cx="8229600" cy="431800"/>
          </a:xfrm>
        </p:spPr>
        <p:txBody>
          <a:bodyPr/>
          <a:lstStyle/>
          <a:p>
            <a:pPr algn="l"/>
            <a:r>
              <a:rPr lang="en-US" altLang="en-US" sz="2400" i="1">
                <a:solidFill>
                  <a:schemeClr val="hlink"/>
                </a:solidFill>
              </a:rPr>
              <a:t>SOP dan POS (lanjutan)</a:t>
            </a:r>
          </a:p>
        </p:txBody>
      </p:sp>
      <p:grpSp>
        <p:nvGrpSpPr>
          <p:cNvPr id="93187" name="Group 3"/>
          <p:cNvGrpSpPr>
            <a:grpSpLocks/>
          </p:cNvGrpSpPr>
          <p:nvPr/>
        </p:nvGrpSpPr>
        <p:grpSpPr bwMode="auto">
          <a:xfrm>
            <a:off x="539750" y="1331913"/>
            <a:ext cx="8229600" cy="2882900"/>
            <a:chOff x="340" y="572"/>
            <a:chExt cx="5184" cy="1816"/>
          </a:xfrm>
        </p:grpSpPr>
        <p:sp>
          <p:nvSpPr>
            <p:cNvPr id="93188" name="Rectangle 4"/>
            <p:cNvSpPr>
              <a:spLocks noChangeArrowheads="1"/>
            </p:cNvSpPr>
            <p:nvPr/>
          </p:nvSpPr>
          <p:spPr bwMode="auto">
            <a:xfrm>
              <a:off x="340" y="572"/>
              <a:ext cx="5184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algn="ctr">
                <a:defRPr sz="4400">
                  <a:solidFill>
                    <a:schemeClr val="tx2"/>
                  </a:solidFill>
                  <a:latin typeface="Arial" pitchFamily="34" charset="0"/>
                </a:defRPr>
              </a:lvl1pPr>
              <a:lvl2pPr algn="ctr">
                <a:defRPr sz="4400">
                  <a:solidFill>
                    <a:schemeClr val="tx2"/>
                  </a:solidFill>
                  <a:latin typeface="Arial" pitchFamily="34" charset="0"/>
                </a:defRPr>
              </a:lvl2pPr>
              <a:lvl3pPr algn="ctr">
                <a:defRPr sz="4400">
                  <a:solidFill>
                    <a:schemeClr val="tx2"/>
                  </a:solidFill>
                  <a:latin typeface="Arial" pitchFamily="34" charset="0"/>
                </a:defRPr>
              </a:lvl3pPr>
              <a:lvl4pPr algn="ctr">
                <a:defRPr sz="4400">
                  <a:solidFill>
                    <a:schemeClr val="tx2"/>
                  </a:solidFill>
                  <a:latin typeface="Arial" pitchFamily="34" charset="0"/>
                </a:defRPr>
              </a:lvl4pPr>
              <a:lvl5pPr algn="ctr">
                <a:defRPr sz="4400">
                  <a:solidFill>
                    <a:schemeClr val="tx2"/>
                  </a:solidFill>
                  <a:latin typeface="Arial" pitchFamily="34" charset="0"/>
                </a:defRPr>
              </a:lvl5pPr>
              <a:lvl6pPr marL="4572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itchFamily="34" charset="0"/>
                </a:defRPr>
              </a:lvl6pPr>
              <a:lvl7pPr marL="9144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itchFamily="34" charset="0"/>
                </a:defRPr>
              </a:lvl7pPr>
              <a:lvl8pPr marL="13716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itchFamily="34" charset="0"/>
                </a:defRPr>
              </a:lvl8pPr>
              <a:lvl9pPr marL="18288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itchFamily="34" charset="0"/>
                </a:defRPr>
              </a:lvl9pPr>
            </a:lstStyle>
            <a:p>
              <a:pPr algn="l"/>
              <a:r>
                <a:rPr lang="en-US" altLang="en-US" sz="2400">
                  <a:solidFill>
                    <a:schemeClr val="tx1"/>
                  </a:solidFill>
                </a:rPr>
                <a:t>Perhatikan persamaan berikut:</a:t>
              </a:r>
            </a:p>
          </p:txBody>
        </p:sp>
        <p:sp>
          <p:nvSpPr>
            <p:cNvPr id="93189" name="Text Box 5"/>
            <p:cNvSpPr txBox="1">
              <a:spLocks noChangeArrowheads="1"/>
            </p:cNvSpPr>
            <p:nvPr/>
          </p:nvSpPr>
          <p:spPr bwMode="auto">
            <a:xfrm>
              <a:off x="430" y="890"/>
              <a:ext cx="34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4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T = A B + C D   (SOP)</a:t>
              </a:r>
            </a:p>
          </p:txBody>
        </p:sp>
        <p:sp>
          <p:nvSpPr>
            <p:cNvPr id="93190" name="Line 6"/>
            <p:cNvSpPr>
              <a:spLocks noChangeShapeType="1"/>
            </p:cNvSpPr>
            <p:nvPr/>
          </p:nvSpPr>
          <p:spPr bwMode="auto">
            <a:xfrm flipV="1">
              <a:off x="1620" y="935"/>
              <a:ext cx="13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91" name="Rectangle 7"/>
            <p:cNvSpPr>
              <a:spLocks noChangeArrowheads="1"/>
            </p:cNvSpPr>
            <p:nvPr/>
          </p:nvSpPr>
          <p:spPr bwMode="auto">
            <a:xfrm>
              <a:off x="340" y="1207"/>
              <a:ext cx="5184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algn="ctr">
                <a:defRPr sz="4400">
                  <a:solidFill>
                    <a:schemeClr val="tx2"/>
                  </a:solidFill>
                  <a:latin typeface="Arial" pitchFamily="34" charset="0"/>
                </a:defRPr>
              </a:lvl1pPr>
              <a:lvl2pPr algn="ctr">
                <a:defRPr sz="4400">
                  <a:solidFill>
                    <a:schemeClr val="tx2"/>
                  </a:solidFill>
                  <a:latin typeface="Arial" pitchFamily="34" charset="0"/>
                </a:defRPr>
              </a:lvl2pPr>
              <a:lvl3pPr algn="ctr">
                <a:defRPr sz="4400">
                  <a:solidFill>
                    <a:schemeClr val="tx2"/>
                  </a:solidFill>
                  <a:latin typeface="Arial" pitchFamily="34" charset="0"/>
                </a:defRPr>
              </a:lvl3pPr>
              <a:lvl4pPr algn="ctr">
                <a:defRPr sz="4400">
                  <a:solidFill>
                    <a:schemeClr val="tx2"/>
                  </a:solidFill>
                  <a:latin typeface="Arial" pitchFamily="34" charset="0"/>
                </a:defRPr>
              </a:lvl4pPr>
              <a:lvl5pPr algn="ctr">
                <a:defRPr sz="4400">
                  <a:solidFill>
                    <a:schemeClr val="tx2"/>
                  </a:solidFill>
                  <a:latin typeface="Arial" pitchFamily="34" charset="0"/>
                </a:defRPr>
              </a:lvl5pPr>
              <a:lvl6pPr marL="4572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itchFamily="34" charset="0"/>
                </a:defRPr>
              </a:lvl6pPr>
              <a:lvl7pPr marL="9144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itchFamily="34" charset="0"/>
                </a:defRPr>
              </a:lvl7pPr>
              <a:lvl8pPr marL="13716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itchFamily="34" charset="0"/>
                </a:defRPr>
              </a:lvl8pPr>
              <a:lvl9pPr marL="18288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itchFamily="34" charset="0"/>
                </a:defRPr>
              </a:lvl9pPr>
            </a:lstStyle>
            <a:p>
              <a:pPr algn="l"/>
              <a:r>
                <a:rPr lang="en-US" altLang="en-US" sz="2400">
                  <a:solidFill>
                    <a:schemeClr val="tx1"/>
                  </a:solidFill>
                </a:rPr>
                <a:t>Dengan teorema de Morgan akan diperoleh untuk </a:t>
              </a:r>
              <a:r>
                <a:rPr lang="en-US" altLang="en-US" sz="2400" i="1">
                  <a:solidFill>
                    <a:schemeClr val="tx1"/>
                  </a:solidFill>
                </a:rPr>
                <a:t>T </a:t>
              </a:r>
              <a:r>
                <a:rPr lang="en-US" altLang="en-US" sz="240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93192" name="Text Box 8"/>
            <p:cNvSpPr txBox="1">
              <a:spLocks noChangeArrowheads="1"/>
            </p:cNvSpPr>
            <p:nvPr/>
          </p:nvSpPr>
          <p:spPr bwMode="auto">
            <a:xfrm>
              <a:off x="476" y="1525"/>
              <a:ext cx="4627" cy="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4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T = A B + C D = ( A + B ).( C + D )    (POS)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altLang="en-US" sz="2400" i="1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Artinya  adalah, persamaan f (ABCD) tersebut berlaku untuk T = 0</a:t>
              </a:r>
            </a:p>
          </p:txBody>
        </p:sp>
        <p:sp>
          <p:nvSpPr>
            <p:cNvPr id="93193" name="Line 9"/>
            <p:cNvSpPr>
              <a:spLocks noChangeShapeType="1"/>
            </p:cNvSpPr>
            <p:nvPr/>
          </p:nvSpPr>
          <p:spPr bwMode="auto">
            <a:xfrm flipV="1">
              <a:off x="1655" y="1569"/>
              <a:ext cx="13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94" name="Line 10"/>
            <p:cNvSpPr>
              <a:spLocks noChangeShapeType="1"/>
            </p:cNvSpPr>
            <p:nvPr/>
          </p:nvSpPr>
          <p:spPr bwMode="auto">
            <a:xfrm flipV="1">
              <a:off x="4649" y="1207"/>
              <a:ext cx="13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95" name="Line 11"/>
            <p:cNvSpPr>
              <a:spLocks noChangeShapeType="1"/>
            </p:cNvSpPr>
            <p:nvPr/>
          </p:nvSpPr>
          <p:spPr bwMode="auto">
            <a:xfrm flipV="1">
              <a:off x="567" y="1556"/>
              <a:ext cx="13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96" name="Line 12"/>
            <p:cNvSpPr>
              <a:spLocks noChangeShapeType="1"/>
            </p:cNvSpPr>
            <p:nvPr/>
          </p:nvSpPr>
          <p:spPr bwMode="auto">
            <a:xfrm flipV="1">
              <a:off x="930" y="1525"/>
              <a:ext cx="907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97" name="Line 13"/>
            <p:cNvSpPr>
              <a:spLocks noChangeShapeType="1"/>
            </p:cNvSpPr>
            <p:nvPr/>
          </p:nvSpPr>
          <p:spPr bwMode="auto">
            <a:xfrm flipV="1">
              <a:off x="2168" y="1563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98" name="Line 14"/>
            <p:cNvSpPr>
              <a:spLocks noChangeShapeType="1"/>
            </p:cNvSpPr>
            <p:nvPr/>
          </p:nvSpPr>
          <p:spPr bwMode="auto">
            <a:xfrm flipV="1">
              <a:off x="2555" y="1553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99" name="Line 15"/>
            <p:cNvSpPr>
              <a:spLocks noChangeShapeType="1"/>
            </p:cNvSpPr>
            <p:nvPr/>
          </p:nvSpPr>
          <p:spPr bwMode="auto">
            <a:xfrm flipV="1">
              <a:off x="2999" y="1556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200" name="Text Box 16"/>
          <p:cNvSpPr txBox="1">
            <a:spLocks noChangeArrowheads="1"/>
          </p:cNvSpPr>
          <p:nvPr/>
        </p:nvSpPr>
        <p:spPr bwMode="auto">
          <a:xfrm>
            <a:off x="539750" y="4573588"/>
            <a:ext cx="7993063" cy="137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Bagaimana implementasinya pada K-Map?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400" i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Bila untuk SOP dicari gabungan dari sel-sel bernilai “1”, maka untuk POS dicari gabungan dari sel bernilai “0”.</a:t>
            </a:r>
          </a:p>
        </p:txBody>
      </p:sp>
    </p:spTree>
    <p:extLst>
      <p:ext uri="{BB962C8B-B14F-4D97-AF65-F5344CB8AC3E}">
        <p14:creationId xmlns:p14="http://schemas.microsoft.com/office/powerpoint/2010/main" val="424344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63F4B-390B-461B-972A-5F0CD10A991E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566863"/>
            <a:ext cx="8281988" cy="4681537"/>
          </a:xfrm>
        </p:spPr>
        <p:txBody>
          <a:bodyPr/>
          <a:lstStyle/>
          <a:p>
            <a:r>
              <a:rPr lang="en-US" altLang="en-US"/>
              <a:t>Kesulitan dalam memanfaatkan teorema yang tersedia, misalkan teorema :</a:t>
            </a:r>
          </a:p>
          <a:p>
            <a:pPr lvl="1"/>
            <a:r>
              <a:rPr lang="en-US" altLang="en-US">
                <a:solidFill>
                  <a:schemeClr val="folHlink"/>
                </a:solidFill>
              </a:rPr>
              <a:t>x = x + x</a:t>
            </a:r>
          </a:p>
          <a:p>
            <a:pPr lvl="1"/>
            <a:r>
              <a:rPr lang="en-US" altLang="en-US">
                <a:solidFill>
                  <a:schemeClr val="folHlink"/>
                </a:solidFill>
              </a:rPr>
              <a:t>De Morgan (untuk suku yang terdiri dari 2 masukan atau lebih)</a:t>
            </a:r>
          </a:p>
          <a:p>
            <a:pPr lvl="1"/>
            <a:r>
              <a:rPr lang="en-US" altLang="en-US">
                <a:solidFill>
                  <a:schemeClr val="folHlink"/>
                </a:solidFill>
              </a:rPr>
              <a:t>x + x y = x + y, dlsb</a:t>
            </a:r>
          </a:p>
          <a:p>
            <a:r>
              <a:rPr lang="en-US" altLang="en-US"/>
              <a:t>Minimisasi dengan Aljabar Boole membutuhkan ketelitian penulisan persamaan kanonik secara berulang-ulang</a:t>
            </a: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1692275" y="4159250"/>
            <a:ext cx="2159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179388" y="631825"/>
            <a:ext cx="8229600" cy="503238"/>
          </a:xfrm>
          <a:noFill/>
          <a:ln/>
        </p:spPr>
        <p:txBody>
          <a:bodyPr/>
          <a:lstStyle/>
          <a:p>
            <a:pPr algn="l"/>
            <a:r>
              <a:rPr lang="en-US" altLang="en-US" sz="2400" i="1">
                <a:solidFill>
                  <a:schemeClr val="hlink"/>
                </a:solidFill>
              </a:rPr>
              <a:t>Ulas balik Aljabar Boole (lanjutan)</a:t>
            </a:r>
          </a:p>
        </p:txBody>
      </p:sp>
    </p:spTree>
    <p:extLst>
      <p:ext uri="{BB962C8B-B14F-4D97-AF65-F5344CB8AC3E}">
        <p14:creationId xmlns:p14="http://schemas.microsoft.com/office/powerpoint/2010/main" val="222833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9A6F6-6E7B-475F-A76F-88F6EC8DC40E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95234" name="AutoShape 2"/>
          <p:cNvSpPr>
            <a:spLocks noChangeArrowheads="1"/>
          </p:cNvSpPr>
          <p:nvPr/>
        </p:nvSpPr>
        <p:spPr bwMode="auto">
          <a:xfrm>
            <a:off x="2195513" y="4398963"/>
            <a:ext cx="1079500" cy="1068387"/>
          </a:xfrm>
          <a:prstGeom prst="roundRect">
            <a:avLst>
              <a:gd name="adj" fmla="val 16667"/>
            </a:avLst>
          </a:prstGeom>
          <a:solidFill>
            <a:schemeClr val="hlink">
              <a:alpha val="20000"/>
            </a:schemeClr>
          </a:solidFill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5235" name="Group 3"/>
          <p:cNvGraphicFramePr>
            <a:graphicFrameLocks noGrp="1"/>
          </p:cNvGraphicFramePr>
          <p:nvPr/>
        </p:nvGraphicFramePr>
        <p:xfrm>
          <a:off x="1509713" y="3082925"/>
          <a:ext cx="2447925" cy="2449513"/>
        </p:xfrm>
        <a:graphic>
          <a:graphicData uri="http://schemas.openxmlformats.org/drawingml/2006/table">
            <a:tbl>
              <a:tblPr/>
              <a:tblGrid>
                <a:gridCol w="612775"/>
                <a:gridCol w="612775"/>
                <a:gridCol w="609600"/>
                <a:gridCol w="612775"/>
              </a:tblGrid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5262" name="Rectangle 30"/>
          <p:cNvSpPr>
            <a:spLocks noGrp="1" noChangeArrowheads="1"/>
          </p:cNvSpPr>
          <p:nvPr>
            <p:ph type="body" idx="1"/>
          </p:nvPr>
        </p:nvSpPr>
        <p:spPr>
          <a:xfrm>
            <a:off x="4419600" y="2771775"/>
            <a:ext cx="4176713" cy="32480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/>
              <a:t>	</a:t>
            </a:r>
            <a:r>
              <a:rPr lang="en-US" altLang="en-US" sz="2400" i="1"/>
              <a:t>T = A D + B C, atau</a:t>
            </a:r>
          </a:p>
          <a:p>
            <a:pPr>
              <a:spcBef>
                <a:spcPct val="60000"/>
              </a:spcBef>
              <a:buFontTx/>
              <a:buNone/>
            </a:pPr>
            <a:r>
              <a:rPr lang="en-US" altLang="en-US" sz="2400" i="1"/>
              <a:t>	T = A D + B C</a:t>
            </a:r>
          </a:p>
          <a:p>
            <a:pPr>
              <a:spcBef>
                <a:spcPct val="40000"/>
              </a:spcBef>
              <a:buFontTx/>
              <a:buNone/>
            </a:pPr>
            <a:r>
              <a:rPr lang="en-US" altLang="en-US" sz="2400" i="1"/>
              <a:t>	dengan de Morgan persamaan tersebut dapat  ditulis menjadi:</a:t>
            </a:r>
          </a:p>
          <a:p>
            <a:pPr>
              <a:spcBef>
                <a:spcPct val="60000"/>
              </a:spcBef>
              <a:buFontTx/>
              <a:buNone/>
            </a:pPr>
            <a:r>
              <a:rPr lang="en-US" altLang="en-US" sz="2400" i="1"/>
              <a:t>	T = (A + D)(B + C)</a:t>
            </a:r>
          </a:p>
        </p:txBody>
      </p:sp>
      <p:sp>
        <p:nvSpPr>
          <p:cNvPr id="95263" name="Rectangle 31"/>
          <p:cNvSpPr>
            <a:spLocks noGrp="1" noChangeArrowheads="1"/>
          </p:cNvSpPr>
          <p:nvPr>
            <p:ph type="title"/>
          </p:nvPr>
        </p:nvSpPr>
        <p:spPr>
          <a:xfrm>
            <a:off x="395288" y="654050"/>
            <a:ext cx="8229600" cy="431800"/>
          </a:xfrm>
        </p:spPr>
        <p:txBody>
          <a:bodyPr/>
          <a:lstStyle/>
          <a:p>
            <a:pPr algn="l"/>
            <a:r>
              <a:rPr lang="en-US" altLang="en-US" sz="2400" i="1">
                <a:solidFill>
                  <a:schemeClr val="hlink"/>
                </a:solidFill>
              </a:rPr>
              <a:t>SOP dan POS (lanjutan)</a:t>
            </a:r>
          </a:p>
        </p:txBody>
      </p:sp>
      <p:sp>
        <p:nvSpPr>
          <p:cNvPr id="95264" name="Rectangle 32"/>
          <p:cNvSpPr>
            <a:spLocks noChangeArrowheads="1"/>
          </p:cNvSpPr>
          <p:nvPr/>
        </p:nvSpPr>
        <p:spPr bwMode="auto">
          <a:xfrm>
            <a:off x="539750" y="1230313"/>
            <a:ext cx="82296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ctr">
              <a:defRPr sz="4400">
                <a:solidFill>
                  <a:schemeClr val="tx2"/>
                </a:solidFill>
                <a:latin typeface="Arial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sz="2200">
                <a:solidFill>
                  <a:schemeClr val="tx1"/>
                </a:solidFill>
              </a:rPr>
              <a:t>Perhatikan soal berikut. Tentukan terlebih dahulu gabungan dari sel “0” (termasuk kemungkinan pemanfaatan sel “X”. Kemudian tuliskan persamaannya (untuk T=0) seperti pada SOP.</a:t>
            </a:r>
          </a:p>
        </p:txBody>
      </p:sp>
      <p:grpSp>
        <p:nvGrpSpPr>
          <p:cNvPr id="95265" name="Group 33"/>
          <p:cNvGrpSpPr>
            <a:grpSpLocks/>
          </p:cNvGrpSpPr>
          <p:nvPr/>
        </p:nvGrpSpPr>
        <p:grpSpPr bwMode="auto">
          <a:xfrm>
            <a:off x="611188" y="2309813"/>
            <a:ext cx="3168650" cy="3035300"/>
            <a:chOff x="1702" y="1525"/>
            <a:chExt cx="1735" cy="1605"/>
          </a:xfrm>
        </p:grpSpPr>
        <p:grpSp>
          <p:nvGrpSpPr>
            <p:cNvPr id="95266" name="Group 34"/>
            <p:cNvGrpSpPr>
              <a:grpSpLocks/>
            </p:cNvGrpSpPr>
            <p:nvPr/>
          </p:nvGrpSpPr>
          <p:grpSpPr bwMode="auto">
            <a:xfrm>
              <a:off x="2228" y="1706"/>
              <a:ext cx="1209" cy="145"/>
              <a:chOff x="3289" y="981"/>
              <a:chExt cx="1209" cy="145"/>
            </a:xfrm>
          </p:grpSpPr>
          <p:sp>
            <p:nvSpPr>
              <p:cNvPr id="95267" name="Rectangle 35"/>
              <p:cNvSpPr>
                <a:spLocks noChangeArrowheads="1"/>
              </p:cNvSpPr>
              <p:nvPr/>
            </p:nvSpPr>
            <p:spPr bwMode="auto">
              <a:xfrm>
                <a:off x="3289" y="981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00</a:t>
                </a:r>
              </a:p>
            </p:txBody>
          </p:sp>
          <p:sp>
            <p:nvSpPr>
              <p:cNvPr id="95268" name="Rectangle 36"/>
              <p:cNvSpPr>
                <a:spLocks noChangeArrowheads="1"/>
              </p:cNvSpPr>
              <p:nvPr/>
            </p:nvSpPr>
            <p:spPr bwMode="auto">
              <a:xfrm>
                <a:off x="3613" y="981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01</a:t>
                </a:r>
              </a:p>
            </p:txBody>
          </p:sp>
          <p:sp>
            <p:nvSpPr>
              <p:cNvPr id="95269" name="Rectangle 37"/>
              <p:cNvSpPr>
                <a:spLocks noChangeArrowheads="1"/>
              </p:cNvSpPr>
              <p:nvPr/>
            </p:nvSpPr>
            <p:spPr bwMode="auto">
              <a:xfrm>
                <a:off x="3944" y="981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11</a:t>
                </a:r>
              </a:p>
            </p:txBody>
          </p:sp>
          <p:sp>
            <p:nvSpPr>
              <p:cNvPr id="95270" name="Rectangle 38"/>
              <p:cNvSpPr>
                <a:spLocks noChangeArrowheads="1"/>
              </p:cNvSpPr>
              <p:nvPr/>
            </p:nvSpPr>
            <p:spPr bwMode="auto">
              <a:xfrm>
                <a:off x="4272" y="981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10</a:t>
                </a:r>
              </a:p>
            </p:txBody>
          </p:sp>
        </p:grpSp>
        <p:grpSp>
          <p:nvGrpSpPr>
            <p:cNvPr id="95271" name="Group 39"/>
            <p:cNvGrpSpPr>
              <a:grpSpLocks/>
            </p:cNvGrpSpPr>
            <p:nvPr/>
          </p:nvGrpSpPr>
          <p:grpSpPr bwMode="auto">
            <a:xfrm>
              <a:off x="1883" y="2001"/>
              <a:ext cx="226" cy="1129"/>
              <a:chOff x="1520" y="1155"/>
              <a:chExt cx="226" cy="1129"/>
            </a:xfrm>
          </p:grpSpPr>
          <p:sp>
            <p:nvSpPr>
              <p:cNvPr id="95272" name="Rectangle 40"/>
              <p:cNvSpPr>
                <a:spLocks noChangeArrowheads="1"/>
              </p:cNvSpPr>
              <p:nvPr/>
            </p:nvSpPr>
            <p:spPr bwMode="auto">
              <a:xfrm>
                <a:off x="1520" y="1155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00</a:t>
                </a:r>
              </a:p>
            </p:txBody>
          </p:sp>
          <p:sp>
            <p:nvSpPr>
              <p:cNvPr id="95273" name="Rectangle 41"/>
              <p:cNvSpPr>
                <a:spLocks noChangeArrowheads="1"/>
              </p:cNvSpPr>
              <p:nvPr/>
            </p:nvSpPr>
            <p:spPr bwMode="auto">
              <a:xfrm>
                <a:off x="1520" y="1480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01</a:t>
                </a:r>
              </a:p>
            </p:txBody>
          </p:sp>
          <p:sp>
            <p:nvSpPr>
              <p:cNvPr id="95274" name="Rectangle 42"/>
              <p:cNvSpPr>
                <a:spLocks noChangeArrowheads="1"/>
              </p:cNvSpPr>
              <p:nvPr/>
            </p:nvSpPr>
            <p:spPr bwMode="auto">
              <a:xfrm>
                <a:off x="1520" y="1804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11</a:t>
                </a:r>
              </a:p>
            </p:txBody>
          </p:sp>
          <p:sp>
            <p:nvSpPr>
              <p:cNvPr id="95275" name="Rectangle 43"/>
              <p:cNvSpPr>
                <a:spLocks noChangeArrowheads="1"/>
              </p:cNvSpPr>
              <p:nvPr/>
            </p:nvSpPr>
            <p:spPr bwMode="auto">
              <a:xfrm>
                <a:off x="1520" y="2139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10</a:t>
                </a:r>
              </a:p>
            </p:txBody>
          </p:sp>
        </p:grpSp>
        <p:sp>
          <p:nvSpPr>
            <p:cNvPr id="95276" name="Rectangle 44"/>
            <p:cNvSpPr>
              <a:spLocks noChangeArrowheads="1"/>
            </p:cNvSpPr>
            <p:nvPr/>
          </p:nvSpPr>
          <p:spPr bwMode="auto">
            <a:xfrm>
              <a:off x="1747" y="1797"/>
              <a:ext cx="226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AB</a:t>
              </a:r>
            </a:p>
          </p:txBody>
        </p:sp>
        <p:sp>
          <p:nvSpPr>
            <p:cNvPr id="95277" name="Rectangle 45"/>
            <p:cNvSpPr>
              <a:spLocks noChangeArrowheads="1"/>
            </p:cNvSpPr>
            <p:nvPr/>
          </p:nvSpPr>
          <p:spPr bwMode="auto">
            <a:xfrm>
              <a:off x="2019" y="1571"/>
              <a:ext cx="226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CD</a:t>
              </a:r>
            </a:p>
          </p:txBody>
        </p:sp>
        <p:sp>
          <p:nvSpPr>
            <p:cNvPr id="95278" name="Line 46"/>
            <p:cNvSpPr>
              <a:spLocks noChangeShapeType="1"/>
            </p:cNvSpPr>
            <p:nvPr/>
          </p:nvSpPr>
          <p:spPr bwMode="auto">
            <a:xfrm>
              <a:off x="1928" y="1707"/>
              <a:ext cx="272" cy="2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79" name="Rectangle 47"/>
            <p:cNvSpPr>
              <a:spLocks noChangeArrowheads="1"/>
            </p:cNvSpPr>
            <p:nvPr/>
          </p:nvSpPr>
          <p:spPr bwMode="auto">
            <a:xfrm>
              <a:off x="1702" y="1525"/>
              <a:ext cx="226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T</a:t>
              </a:r>
            </a:p>
          </p:txBody>
        </p:sp>
      </p:grpSp>
      <p:sp>
        <p:nvSpPr>
          <p:cNvPr id="95280" name="Arc 48"/>
          <p:cNvSpPr>
            <a:spLocks/>
          </p:cNvSpPr>
          <p:nvPr/>
        </p:nvSpPr>
        <p:spPr bwMode="auto">
          <a:xfrm rot="5400000">
            <a:off x="3178969" y="2839244"/>
            <a:ext cx="336550" cy="5762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43200"/>
              <a:gd name="T2" fmla="*/ 136 w 21600"/>
              <a:gd name="T3" fmla="*/ 43200 h 43200"/>
              <a:gd name="T4" fmla="*/ 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76"/>
                  <a:pt x="12012" y="43124"/>
                  <a:pt x="135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76"/>
                  <a:pt x="12012" y="43124"/>
                  <a:pt x="135" y="43199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eaLnBrk="0" hangingPunct="0"/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95281" name="Arc 49"/>
          <p:cNvSpPr>
            <a:spLocks/>
          </p:cNvSpPr>
          <p:nvPr/>
        </p:nvSpPr>
        <p:spPr bwMode="auto">
          <a:xfrm rot="16200000" flipV="1">
            <a:off x="3178969" y="5236369"/>
            <a:ext cx="336550" cy="5762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43200"/>
              <a:gd name="T2" fmla="*/ 136 w 21600"/>
              <a:gd name="T3" fmla="*/ 43200 h 43200"/>
              <a:gd name="T4" fmla="*/ 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76"/>
                  <a:pt x="12012" y="43124"/>
                  <a:pt x="135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76"/>
                  <a:pt x="12012" y="43124"/>
                  <a:pt x="135" y="43199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eaLnBrk="0" hangingPunct="0"/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grpSp>
        <p:nvGrpSpPr>
          <p:cNvPr id="95282" name="Group 50"/>
          <p:cNvGrpSpPr>
            <a:grpSpLocks/>
          </p:cNvGrpSpPr>
          <p:nvPr/>
        </p:nvGrpSpPr>
        <p:grpSpPr bwMode="auto">
          <a:xfrm>
            <a:off x="4860925" y="2813050"/>
            <a:ext cx="2519363" cy="2376488"/>
            <a:chOff x="3062" y="1207"/>
            <a:chExt cx="1587" cy="1497"/>
          </a:xfrm>
        </p:grpSpPr>
        <p:sp>
          <p:nvSpPr>
            <p:cNvPr id="95283" name="Line 51"/>
            <p:cNvSpPr>
              <a:spLocks noChangeShapeType="1"/>
            </p:cNvSpPr>
            <p:nvPr/>
          </p:nvSpPr>
          <p:spPr bwMode="auto">
            <a:xfrm>
              <a:off x="3062" y="1207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84" name="Line 52"/>
            <p:cNvSpPr>
              <a:spLocks noChangeShapeType="1"/>
            </p:cNvSpPr>
            <p:nvPr/>
          </p:nvSpPr>
          <p:spPr bwMode="auto">
            <a:xfrm>
              <a:off x="3969" y="1207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85" name="Line 53"/>
            <p:cNvSpPr>
              <a:spLocks noChangeShapeType="1"/>
            </p:cNvSpPr>
            <p:nvPr/>
          </p:nvSpPr>
          <p:spPr bwMode="auto">
            <a:xfrm>
              <a:off x="3969" y="1570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86" name="Line 54"/>
            <p:cNvSpPr>
              <a:spLocks noChangeShapeType="1"/>
            </p:cNvSpPr>
            <p:nvPr/>
          </p:nvSpPr>
          <p:spPr bwMode="auto">
            <a:xfrm>
              <a:off x="3424" y="1525"/>
              <a:ext cx="8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87" name="Line 55"/>
            <p:cNvSpPr>
              <a:spLocks noChangeShapeType="1"/>
            </p:cNvSpPr>
            <p:nvPr/>
          </p:nvSpPr>
          <p:spPr bwMode="auto">
            <a:xfrm>
              <a:off x="3470" y="270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88" name="Line 56"/>
            <p:cNvSpPr>
              <a:spLocks noChangeShapeType="1"/>
            </p:cNvSpPr>
            <p:nvPr/>
          </p:nvSpPr>
          <p:spPr bwMode="auto">
            <a:xfrm>
              <a:off x="3854" y="270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89" name="Line 57"/>
            <p:cNvSpPr>
              <a:spLocks noChangeShapeType="1"/>
            </p:cNvSpPr>
            <p:nvPr/>
          </p:nvSpPr>
          <p:spPr bwMode="auto">
            <a:xfrm>
              <a:off x="4513" y="270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5290" name="Rectangle 58"/>
          <p:cNvSpPr>
            <a:spLocks noChangeArrowheads="1"/>
          </p:cNvSpPr>
          <p:nvPr/>
        </p:nvSpPr>
        <p:spPr bwMode="auto">
          <a:xfrm>
            <a:off x="539750" y="5910263"/>
            <a:ext cx="82296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ctr">
              <a:defRPr sz="4400">
                <a:solidFill>
                  <a:schemeClr val="tx2"/>
                </a:solidFill>
                <a:latin typeface="Arial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sz="2200">
                <a:solidFill>
                  <a:srgbClr val="FFCC00"/>
                </a:solidFill>
              </a:rPr>
              <a:t>Dapatkah saudara menuliskan persamaan tersebut langsung dari K-Map tanpa mempergunakan teorema de Morgan?</a:t>
            </a:r>
          </a:p>
        </p:txBody>
      </p:sp>
    </p:spTree>
    <p:extLst>
      <p:ext uri="{BB962C8B-B14F-4D97-AF65-F5344CB8AC3E}">
        <p14:creationId xmlns:p14="http://schemas.microsoft.com/office/powerpoint/2010/main" val="212414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BCEC7-7806-4731-9A2C-902A9D2D9251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30238"/>
            <a:ext cx="8229600" cy="576262"/>
          </a:xfrm>
        </p:spPr>
        <p:txBody>
          <a:bodyPr/>
          <a:lstStyle/>
          <a:p>
            <a:pPr algn="l"/>
            <a:r>
              <a:rPr lang="en-US" altLang="en-US" sz="3600">
                <a:solidFill>
                  <a:schemeClr val="tx1"/>
                </a:solidFill>
              </a:rPr>
              <a:t>Keterbatasan K-Map</a:t>
            </a:r>
          </a:p>
        </p:txBody>
      </p:sp>
      <p:graphicFrame>
        <p:nvGraphicFramePr>
          <p:cNvPr id="97283" name="Group 3"/>
          <p:cNvGraphicFramePr>
            <a:graphicFrameLocks noGrp="1"/>
          </p:cNvGraphicFramePr>
          <p:nvPr/>
        </p:nvGraphicFramePr>
        <p:xfrm>
          <a:off x="1438275" y="2195513"/>
          <a:ext cx="2447925" cy="2449512"/>
        </p:xfrm>
        <a:graphic>
          <a:graphicData uri="http://schemas.openxmlformats.org/drawingml/2006/table">
            <a:tbl>
              <a:tblPr/>
              <a:tblGrid>
                <a:gridCol w="612775"/>
                <a:gridCol w="612775"/>
                <a:gridCol w="609600"/>
                <a:gridCol w="612775"/>
              </a:tblGrid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97310" name="Group 30"/>
          <p:cNvGrpSpPr>
            <a:grpSpLocks/>
          </p:cNvGrpSpPr>
          <p:nvPr/>
        </p:nvGrpSpPr>
        <p:grpSpPr bwMode="auto">
          <a:xfrm>
            <a:off x="539750" y="1422400"/>
            <a:ext cx="3168650" cy="3035300"/>
            <a:chOff x="1702" y="1525"/>
            <a:chExt cx="1735" cy="1605"/>
          </a:xfrm>
        </p:grpSpPr>
        <p:grpSp>
          <p:nvGrpSpPr>
            <p:cNvPr id="97311" name="Group 31"/>
            <p:cNvGrpSpPr>
              <a:grpSpLocks/>
            </p:cNvGrpSpPr>
            <p:nvPr/>
          </p:nvGrpSpPr>
          <p:grpSpPr bwMode="auto">
            <a:xfrm>
              <a:off x="2228" y="1706"/>
              <a:ext cx="1209" cy="145"/>
              <a:chOff x="3289" y="981"/>
              <a:chExt cx="1209" cy="145"/>
            </a:xfrm>
          </p:grpSpPr>
          <p:sp>
            <p:nvSpPr>
              <p:cNvPr id="97312" name="Rectangle 32"/>
              <p:cNvSpPr>
                <a:spLocks noChangeArrowheads="1"/>
              </p:cNvSpPr>
              <p:nvPr/>
            </p:nvSpPr>
            <p:spPr bwMode="auto">
              <a:xfrm>
                <a:off x="3289" y="981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00</a:t>
                </a:r>
              </a:p>
            </p:txBody>
          </p:sp>
          <p:sp>
            <p:nvSpPr>
              <p:cNvPr id="97313" name="Rectangle 33"/>
              <p:cNvSpPr>
                <a:spLocks noChangeArrowheads="1"/>
              </p:cNvSpPr>
              <p:nvPr/>
            </p:nvSpPr>
            <p:spPr bwMode="auto">
              <a:xfrm>
                <a:off x="3613" y="981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01</a:t>
                </a:r>
              </a:p>
            </p:txBody>
          </p:sp>
          <p:sp>
            <p:nvSpPr>
              <p:cNvPr id="97314" name="Rectangle 34"/>
              <p:cNvSpPr>
                <a:spLocks noChangeArrowheads="1"/>
              </p:cNvSpPr>
              <p:nvPr/>
            </p:nvSpPr>
            <p:spPr bwMode="auto">
              <a:xfrm>
                <a:off x="3944" y="981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11</a:t>
                </a:r>
              </a:p>
            </p:txBody>
          </p:sp>
          <p:sp>
            <p:nvSpPr>
              <p:cNvPr id="97315" name="Rectangle 35"/>
              <p:cNvSpPr>
                <a:spLocks noChangeArrowheads="1"/>
              </p:cNvSpPr>
              <p:nvPr/>
            </p:nvSpPr>
            <p:spPr bwMode="auto">
              <a:xfrm>
                <a:off x="4272" y="981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10</a:t>
                </a:r>
              </a:p>
            </p:txBody>
          </p:sp>
        </p:grpSp>
        <p:grpSp>
          <p:nvGrpSpPr>
            <p:cNvPr id="97316" name="Group 36"/>
            <p:cNvGrpSpPr>
              <a:grpSpLocks/>
            </p:cNvGrpSpPr>
            <p:nvPr/>
          </p:nvGrpSpPr>
          <p:grpSpPr bwMode="auto">
            <a:xfrm>
              <a:off x="1883" y="2001"/>
              <a:ext cx="226" cy="1129"/>
              <a:chOff x="1520" y="1155"/>
              <a:chExt cx="226" cy="1129"/>
            </a:xfrm>
          </p:grpSpPr>
          <p:sp>
            <p:nvSpPr>
              <p:cNvPr id="97317" name="Rectangle 37"/>
              <p:cNvSpPr>
                <a:spLocks noChangeArrowheads="1"/>
              </p:cNvSpPr>
              <p:nvPr/>
            </p:nvSpPr>
            <p:spPr bwMode="auto">
              <a:xfrm>
                <a:off x="1520" y="1155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00</a:t>
                </a:r>
              </a:p>
            </p:txBody>
          </p:sp>
          <p:sp>
            <p:nvSpPr>
              <p:cNvPr id="97318" name="Rectangle 38"/>
              <p:cNvSpPr>
                <a:spLocks noChangeArrowheads="1"/>
              </p:cNvSpPr>
              <p:nvPr/>
            </p:nvSpPr>
            <p:spPr bwMode="auto">
              <a:xfrm>
                <a:off x="1520" y="1480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01</a:t>
                </a:r>
              </a:p>
            </p:txBody>
          </p:sp>
          <p:sp>
            <p:nvSpPr>
              <p:cNvPr id="97319" name="Rectangle 39"/>
              <p:cNvSpPr>
                <a:spLocks noChangeArrowheads="1"/>
              </p:cNvSpPr>
              <p:nvPr/>
            </p:nvSpPr>
            <p:spPr bwMode="auto">
              <a:xfrm>
                <a:off x="1520" y="1804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11</a:t>
                </a:r>
              </a:p>
            </p:txBody>
          </p:sp>
          <p:sp>
            <p:nvSpPr>
              <p:cNvPr id="97320" name="Rectangle 40"/>
              <p:cNvSpPr>
                <a:spLocks noChangeArrowheads="1"/>
              </p:cNvSpPr>
              <p:nvPr/>
            </p:nvSpPr>
            <p:spPr bwMode="auto">
              <a:xfrm>
                <a:off x="1520" y="2139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10</a:t>
                </a:r>
              </a:p>
            </p:txBody>
          </p:sp>
        </p:grpSp>
        <p:sp>
          <p:nvSpPr>
            <p:cNvPr id="97321" name="Rectangle 41"/>
            <p:cNvSpPr>
              <a:spLocks noChangeArrowheads="1"/>
            </p:cNvSpPr>
            <p:nvPr/>
          </p:nvSpPr>
          <p:spPr bwMode="auto">
            <a:xfrm>
              <a:off x="1747" y="1797"/>
              <a:ext cx="226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AB</a:t>
              </a:r>
            </a:p>
          </p:txBody>
        </p:sp>
        <p:sp>
          <p:nvSpPr>
            <p:cNvPr id="97322" name="Rectangle 42"/>
            <p:cNvSpPr>
              <a:spLocks noChangeArrowheads="1"/>
            </p:cNvSpPr>
            <p:nvPr/>
          </p:nvSpPr>
          <p:spPr bwMode="auto">
            <a:xfrm>
              <a:off x="2019" y="1571"/>
              <a:ext cx="226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CD</a:t>
              </a:r>
            </a:p>
          </p:txBody>
        </p:sp>
        <p:sp>
          <p:nvSpPr>
            <p:cNvPr id="97323" name="Line 43"/>
            <p:cNvSpPr>
              <a:spLocks noChangeShapeType="1"/>
            </p:cNvSpPr>
            <p:nvPr/>
          </p:nvSpPr>
          <p:spPr bwMode="auto">
            <a:xfrm>
              <a:off x="1928" y="1707"/>
              <a:ext cx="272" cy="2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24" name="Rectangle 44"/>
            <p:cNvSpPr>
              <a:spLocks noChangeArrowheads="1"/>
            </p:cNvSpPr>
            <p:nvPr/>
          </p:nvSpPr>
          <p:spPr bwMode="auto">
            <a:xfrm>
              <a:off x="1702" y="1525"/>
              <a:ext cx="226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F</a:t>
              </a:r>
            </a:p>
          </p:txBody>
        </p:sp>
      </p:grpSp>
      <p:sp>
        <p:nvSpPr>
          <p:cNvPr id="97325" name="Text Box 45"/>
          <p:cNvSpPr txBox="1">
            <a:spLocks noChangeArrowheads="1"/>
          </p:cNvSpPr>
          <p:nvPr/>
        </p:nvSpPr>
        <p:spPr bwMode="auto">
          <a:xfrm>
            <a:off x="4140200" y="1350963"/>
            <a:ext cx="4752975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2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Karena minimisasi dilakukan secara visual dengan K-Map, keterbatasan pemakaian K-Map tergantung pada:</a:t>
            </a:r>
          </a:p>
        </p:txBody>
      </p:sp>
      <p:sp>
        <p:nvSpPr>
          <p:cNvPr id="97326" name="Rectangle 46"/>
          <p:cNvSpPr>
            <a:spLocks noGrp="1" noChangeArrowheads="1"/>
          </p:cNvSpPr>
          <p:nvPr>
            <p:ph type="body" idx="1"/>
          </p:nvPr>
        </p:nvSpPr>
        <p:spPr>
          <a:xfrm>
            <a:off x="4067175" y="2503488"/>
            <a:ext cx="4895850" cy="2159000"/>
          </a:xfrm>
          <a:noFill/>
          <a:ln/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  <a:buSzPct val="80000"/>
              <a:buFont typeface="Wingdings" pitchFamily="2" charset="2"/>
              <a:buChar char="§"/>
            </a:pPr>
            <a:r>
              <a:rPr lang="en-US" altLang="en-US" sz="2200"/>
              <a:t>kemampuan </a:t>
            </a:r>
            <a:r>
              <a:rPr lang="en-US" altLang="en-US" sz="2200">
                <a:solidFill>
                  <a:srgbClr val="FFCC00"/>
                </a:solidFill>
              </a:rPr>
              <a:t>membayangkan</a:t>
            </a:r>
            <a:r>
              <a:rPr lang="en-US" altLang="en-US" sz="2200"/>
              <a:t> dimensi dari K-Map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buSzPct val="80000"/>
              <a:buFont typeface="Wingdings" pitchFamily="2" charset="2"/>
              <a:buChar char="§"/>
            </a:pPr>
            <a:r>
              <a:rPr lang="en-US" altLang="en-US" sz="2200"/>
              <a:t>kemampuan </a:t>
            </a:r>
            <a:r>
              <a:rPr lang="en-US" altLang="en-US" sz="2200">
                <a:solidFill>
                  <a:srgbClr val="FFCC00"/>
                </a:solidFill>
              </a:rPr>
              <a:t>melihat</a:t>
            </a:r>
            <a:r>
              <a:rPr lang="en-US" altLang="en-US" sz="2200"/>
              <a:t> gabungan yang bisa dibuat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buSzPct val="80000"/>
              <a:buFont typeface="Wingdings" pitchFamily="2" charset="2"/>
              <a:buChar char="§"/>
            </a:pPr>
            <a:r>
              <a:rPr lang="en-US" altLang="en-US" sz="2200"/>
              <a:t>kemampuan </a:t>
            </a:r>
            <a:r>
              <a:rPr lang="en-US" altLang="en-US" sz="2200">
                <a:solidFill>
                  <a:srgbClr val="FFCC00"/>
                </a:solidFill>
              </a:rPr>
              <a:t>memilih</a:t>
            </a:r>
            <a:r>
              <a:rPr lang="en-US" altLang="en-US" sz="2200"/>
              <a:t> kombinasi gabungan yang paling sederhana</a:t>
            </a:r>
          </a:p>
        </p:txBody>
      </p:sp>
      <p:sp>
        <p:nvSpPr>
          <p:cNvPr id="97327" name="Text Box 47"/>
          <p:cNvSpPr txBox="1">
            <a:spLocks noChangeArrowheads="1"/>
          </p:cNvSpPr>
          <p:nvPr/>
        </p:nvSpPr>
        <p:spPr bwMode="auto">
          <a:xfrm>
            <a:off x="684213" y="4951413"/>
            <a:ext cx="7775575" cy="152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i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Kolom kiri bersebelahan dengan kolom kanan (silinder vertikal?)</a:t>
            </a:r>
          </a:p>
          <a:p>
            <a:pPr eaLnBrk="0" hangingPunct="0">
              <a:spcBef>
                <a:spcPct val="10000"/>
              </a:spcBef>
            </a:pPr>
            <a:r>
              <a:rPr lang="en-US" altLang="en-US" sz="2000" i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Baris atas bersebelahan dengan baris bawah (silinder horisontal?)</a:t>
            </a:r>
          </a:p>
          <a:p>
            <a:pPr eaLnBrk="0" hangingPunct="0">
              <a:spcBef>
                <a:spcPct val="30000"/>
              </a:spcBef>
              <a:buFont typeface="Wingdings" pitchFamily="2" charset="2"/>
              <a:buNone/>
            </a:pPr>
            <a:r>
              <a:rPr lang="en-US" altLang="en-US" sz="2000" i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&gt; &gt; &gt; &gt;  jadi K-Map (4 X 4) berbentuk seperti . . . . . . . .  (!)</a:t>
            </a:r>
          </a:p>
          <a:p>
            <a:pPr eaLnBrk="0" hangingPunct="0">
              <a:spcBef>
                <a:spcPct val="30000"/>
              </a:spcBef>
              <a:buFont typeface="Wingdings" pitchFamily="2" charset="2"/>
              <a:buNone/>
            </a:pPr>
            <a:r>
              <a:rPr lang="en-US" altLang="en-US" sz="2000" i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Benarkah ?</a:t>
            </a:r>
          </a:p>
        </p:txBody>
      </p:sp>
    </p:spTree>
    <p:extLst>
      <p:ext uri="{BB962C8B-B14F-4D97-AF65-F5344CB8AC3E}">
        <p14:creationId xmlns:p14="http://schemas.microsoft.com/office/powerpoint/2010/main" val="210376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370C5-8250-429D-B555-B3F2B369A80E}" type="slidenum">
              <a:rPr lang="en-US" altLang="en-US"/>
              <a:pPr/>
              <a:t>52</a:t>
            </a:fld>
            <a:endParaRPr lang="en-US" alt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23888"/>
            <a:ext cx="8229600" cy="431800"/>
          </a:xfrm>
        </p:spPr>
        <p:txBody>
          <a:bodyPr/>
          <a:lstStyle/>
          <a:p>
            <a:pPr algn="l"/>
            <a:r>
              <a:rPr lang="en-US" altLang="en-US" sz="2400" i="1">
                <a:solidFill>
                  <a:schemeClr val="hlink"/>
                </a:solidFill>
              </a:rPr>
              <a:t>Keterbatasan K-Map (lanjutan)</a:t>
            </a: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395288" y="1200150"/>
            <a:ext cx="842486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2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Bagaimana dengan dimensi K-Map untuk 5 Masukan (32 sel) ini? </a:t>
            </a:r>
          </a:p>
        </p:txBody>
      </p:sp>
      <p:graphicFrame>
        <p:nvGraphicFramePr>
          <p:cNvPr id="99332" name="Group 4"/>
          <p:cNvGraphicFramePr>
            <a:graphicFrameLocks noGrp="1"/>
          </p:cNvGraphicFramePr>
          <p:nvPr/>
        </p:nvGraphicFramePr>
        <p:xfrm>
          <a:off x="5580063" y="2981325"/>
          <a:ext cx="2447925" cy="2449513"/>
        </p:xfrm>
        <a:graphic>
          <a:graphicData uri="http://schemas.openxmlformats.org/drawingml/2006/table">
            <a:tbl>
              <a:tblPr/>
              <a:tblGrid>
                <a:gridCol w="612775"/>
                <a:gridCol w="612775"/>
                <a:gridCol w="609600"/>
                <a:gridCol w="612775"/>
              </a:tblGrid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9359" name="Group 31"/>
          <p:cNvGraphicFramePr>
            <a:graphicFrameLocks noGrp="1"/>
          </p:cNvGraphicFramePr>
          <p:nvPr/>
        </p:nvGraphicFramePr>
        <p:xfrm>
          <a:off x="1582738" y="2981325"/>
          <a:ext cx="2447925" cy="2449513"/>
        </p:xfrm>
        <a:graphic>
          <a:graphicData uri="http://schemas.openxmlformats.org/drawingml/2006/table">
            <a:tbl>
              <a:tblPr/>
              <a:tblGrid>
                <a:gridCol w="612775"/>
                <a:gridCol w="612775"/>
                <a:gridCol w="609600"/>
                <a:gridCol w="612775"/>
              </a:tblGrid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99386" name="Group 58"/>
          <p:cNvGrpSpPr>
            <a:grpSpLocks/>
          </p:cNvGrpSpPr>
          <p:nvPr/>
        </p:nvGrpSpPr>
        <p:grpSpPr bwMode="auto">
          <a:xfrm>
            <a:off x="684213" y="2208213"/>
            <a:ext cx="7154862" cy="3659187"/>
            <a:chOff x="431" y="1117"/>
            <a:chExt cx="4507" cy="2305"/>
          </a:xfrm>
        </p:grpSpPr>
        <p:grpSp>
          <p:nvGrpSpPr>
            <p:cNvPr id="99387" name="Group 59"/>
            <p:cNvGrpSpPr>
              <a:grpSpLocks/>
            </p:cNvGrpSpPr>
            <p:nvPr/>
          </p:nvGrpSpPr>
          <p:grpSpPr bwMode="auto">
            <a:xfrm>
              <a:off x="2942" y="1117"/>
              <a:ext cx="1996" cy="1912"/>
              <a:chOff x="2942" y="1117"/>
              <a:chExt cx="1996" cy="1912"/>
            </a:xfrm>
          </p:grpSpPr>
          <p:grpSp>
            <p:nvGrpSpPr>
              <p:cNvPr id="99388" name="Group 60"/>
              <p:cNvGrpSpPr>
                <a:grpSpLocks/>
              </p:cNvGrpSpPr>
              <p:nvPr/>
            </p:nvGrpSpPr>
            <p:grpSpPr bwMode="auto">
              <a:xfrm>
                <a:off x="3547" y="1333"/>
                <a:ext cx="1391" cy="172"/>
                <a:chOff x="3289" y="981"/>
                <a:chExt cx="1209" cy="145"/>
              </a:xfrm>
            </p:grpSpPr>
            <p:sp>
              <p:nvSpPr>
                <p:cNvPr id="99389" name="Rectangle 61"/>
                <p:cNvSpPr>
                  <a:spLocks noChangeArrowheads="1"/>
                </p:cNvSpPr>
                <p:nvPr/>
              </p:nvSpPr>
              <p:spPr bwMode="auto">
                <a:xfrm>
                  <a:off x="3289" y="981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00</a:t>
                  </a:r>
                </a:p>
              </p:txBody>
            </p:sp>
            <p:sp>
              <p:nvSpPr>
                <p:cNvPr id="99390" name="Rectangle 62"/>
                <p:cNvSpPr>
                  <a:spLocks noChangeArrowheads="1"/>
                </p:cNvSpPr>
                <p:nvPr/>
              </p:nvSpPr>
              <p:spPr bwMode="auto">
                <a:xfrm>
                  <a:off x="3613" y="981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01</a:t>
                  </a:r>
                </a:p>
              </p:txBody>
            </p:sp>
            <p:sp>
              <p:nvSpPr>
                <p:cNvPr id="99391" name="Rectangle 63"/>
                <p:cNvSpPr>
                  <a:spLocks noChangeArrowheads="1"/>
                </p:cNvSpPr>
                <p:nvPr/>
              </p:nvSpPr>
              <p:spPr bwMode="auto">
                <a:xfrm>
                  <a:off x="3944" y="981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11</a:t>
                  </a:r>
                </a:p>
              </p:txBody>
            </p:sp>
            <p:sp>
              <p:nvSpPr>
                <p:cNvPr id="99392" name="Rectangle 64"/>
                <p:cNvSpPr>
                  <a:spLocks noChangeArrowheads="1"/>
                </p:cNvSpPr>
                <p:nvPr/>
              </p:nvSpPr>
              <p:spPr bwMode="auto">
                <a:xfrm>
                  <a:off x="4272" y="981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10</a:t>
                  </a:r>
                </a:p>
              </p:txBody>
            </p:sp>
          </p:grpSp>
          <p:grpSp>
            <p:nvGrpSpPr>
              <p:cNvPr id="99393" name="Group 65"/>
              <p:cNvGrpSpPr>
                <a:grpSpLocks/>
              </p:cNvGrpSpPr>
              <p:nvPr/>
            </p:nvGrpSpPr>
            <p:grpSpPr bwMode="auto">
              <a:xfrm>
                <a:off x="3150" y="1684"/>
                <a:ext cx="260" cy="1345"/>
                <a:chOff x="1520" y="1155"/>
                <a:chExt cx="226" cy="1129"/>
              </a:xfrm>
            </p:grpSpPr>
            <p:sp>
              <p:nvSpPr>
                <p:cNvPr id="99394" name="Rectangle 66"/>
                <p:cNvSpPr>
                  <a:spLocks noChangeArrowheads="1"/>
                </p:cNvSpPr>
                <p:nvPr/>
              </p:nvSpPr>
              <p:spPr bwMode="auto">
                <a:xfrm>
                  <a:off x="1520" y="1155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00</a:t>
                  </a:r>
                </a:p>
              </p:txBody>
            </p:sp>
            <p:sp>
              <p:nvSpPr>
                <p:cNvPr id="99395" name="Rectangle 67"/>
                <p:cNvSpPr>
                  <a:spLocks noChangeArrowheads="1"/>
                </p:cNvSpPr>
                <p:nvPr/>
              </p:nvSpPr>
              <p:spPr bwMode="auto">
                <a:xfrm>
                  <a:off x="1520" y="1480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01</a:t>
                  </a:r>
                </a:p>
              </p:txBody>
            </p:sp>
            <p:sp>
              <p:nvSpPr>
                <p:cNvPr id="99396" name="Rectangle 68"/>
                <p:cNvSpPr>
                  <a:spLocks noChangeArrowheads="1"/>
                </p:cNvSpPr>
                <p:nvPr/>
              </p:nvSpPr>
              <p:spPr bwMode="auto">
                <a:xfrm>
                  <a:off x="1520" y="1804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11</a:t>
                  </a:r>
                </a:p>
              </p:txBody>
            </p:sp>
            <p:sp>
              <p:nvSpPr>
                <p:cNvPr id="99397" name="Rectangle 69"/>
                <p:cNvSpPr>
                  <a:spLocks noChangeArrowheads="1"/>
                </p:cNvSpPr>
                <p:nvPr/>
              </p:nvSpPr>
              <p:spPr bwMode="auto">
                <a:xfrm>
                  <a:off x="1520" y="2139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10</a:t>
                  </a:r>
                </a:p>
              </p:txBody>
            </p:sp>
          </p:grpSp>
          <p:sp>
            <p:nvSpPr>
              <p:cNvPr id="99398" name="Rectangle 70"/>
              <p:cNvSpPr>
                <a:spLocks noChangeArrowheads="1"/>
              </p:cNvSpPr>
              <p:nvPr/>
            </p:nvSpPr>
            <p:spPr bwMode="auto">
              <a:xfrm>
                <a:off x="2994" y="1441"/>
                <a:ext cx="26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AB</a:t>
                </a:r>
              </a:p>
            </p:txBody>
          </p:sp>
          <p:sp>
            <p:nvSpPr>
              <p:cNvPr id="99399" name="Rectangle 71"/>
              <p:cNvSpPr>
                <a:spLocks noChangeArrowheads="1"/>
              </p:cNvSpPr>
              <p:nvPr/>
            </p:nvSpPr>
            <p:spPr bwMode="auto">
              <a:xfrm>
                <a:off x="3307" y="1172"/>
                <a:ext cx="26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CD</a:t>
                </a:r>
              </a:p>
            </p:txBody>
          </p:sp>
          <p:sp>
            <p:nvSpPr>
              <p:cNvPr id="99400" name="Line 72"/>
              <p:cNvSpPr>
                <a:spLocks noChangeShapeType="1"/>
              </p:cNvSpPr>
              <p:nvPr/>
            </p:nvSpPr>
            <p:spPr bwMode="auto">
              <a:xfrm>
                <a:off x="3202" y="1334"/>
                <a:ext cx="313" cy="26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01" name="Rectangle 73"/>
              <p:cNvSpPr>
                <a:spLocks noChangeArrowheads="1"/>
              </p:cNvSpPr>
              <p:nvPr/>
            </p:nvSpPr>
            <p:spPr bwMode="auto">
              <a:xfrm>
                <a:off x="2942" y="1117"/>
                <a:ext cx="26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T</a:t>
                </a:r>
              </a:p>
            </p:txBody>
          </p:sp>
        </p:grpSp>
        <p:grpSp>
          <p:nvGrpSpPr>
            <p:cNvPr id="99402" name="Group 74"/>
            <p:cNvGrpSpPr>
              <a:grpSpLocks/>
            </p:cNvGrpSpPr>
            <p:nvPr/>
          </p:nvGrpSpPr>
          <p:grpSpPr bwMode="auto">
            <a:xfrm>
              <a:off x="431" y="1117"/>
              <a:ext cx="1996" cy="1912"/>
              <a:chOff x="1702" y="1525"/>
              <a:chExt cx="1735" cy="1605"/>
            </a:xfrm>
          </p:grpSpPr>
          <p:grpSp>
            <p:nvGrpSpPr>
              <p:cNvPr id="99403" name="Group 75"/>
              <p:cNvGrpSpPr>
                <a:grpSpLocks/>
              </p:cNvGrpSpPr>
              <p:nvPr/>
            </p:nvGrpSpPr>
            <p:grpSpPr bwMode="auto">
              <a:xfrm>
                <a:off x="2228" y="1706"/>
                <a:ext cx="1209" cy="145"/>
                <a:chOff x="3289" y="981"/>
                <a:chExt cx="1209" cy="145"/>
              </a:xfrm>
            </p:grpSpPr>
            <p:sp>
              <p:nvSpPr>
                <p:cNvPr id="99404" name="Rectangle 76"/>
                <p:cNvSpPr>
                  <a:spLocks noChangeArrowheads="1"/>
                </p:cNvSpPr>
                <p:nvPr/>
              </p:nvSpPr>
              <p:spPr bwMode="auto">
                <a:xfrm>
                  <a:off x="3289" y="981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00</a:t>
                  </a:r>
                </a:p>
              </p:txBody>
            </p:sp>
            <p:sp>
              <p:nvSpPr>
                <p:cNvPr id="99405" name="Rectangle 77"/>
                <p:cNvSpPr>
                  <a:spLocks noChangeArrowheads="1"/>
                </p:cNvSpPr>
                <p:nvPr/>
              </p:nvSpPr>
              <p:spPr bwMode="auto">
                <a:xfrm>
                  <a:off x="3613" y="981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01</a:t>
                  </a:r>
                </a:p>
              </p:txBody>
            </p:sp>
            <p:sp>
              <p:nvSpPr>
                <p:cNvPr id="99406" name="Rectangle 78"/>
                <p:cNvSpPr>
                  <a:spLocks noChangeArrowheads="1"/>
                </p:cNvSpPr>
                <p:nvPr/>
              </p:nvSpPr>
              <p:spPr bwMode="auto">
                <a:xfrm>
                  <a:off x="3944" y="981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11</a:t>
                  </a:r>
                </a:p>
              </p:txBody>
            </p:sp>
            <p:sp>
              <p:nvSpPr>
                <p:cNvPr id="99407" name="Rectangle 79"/>
                <p:cNvSpPr>
                  <a:spLocks noChangeArrowheads="1"/>
                </p:cNvSpPr>
                <p:nvPr/>
              </p:nvSpPr>
              <p:spPr bwMode="auto">
                <a:xfrm>
                  <a:off x="4272" y="981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10</a:t>
                  </a:r>
                </a:p>
              </p:txBody>
            </p:sp>
          </p:grpSp>
          <p:grpSp>
            <p:nvGrpSpPr>
              <p:cNvPr id="99408" name="Group 80"/>
              <p:cNvGrpSpPr>
                <a:grpSpLocks/>
              </p:cNvGrpSpPr>
              <p:nvPr/>
            </p:nvGrpSpPr>
            <p:grpSpPr bwMode="auto">
              <a:xfrm>
                <a:off x="1883" y="2001"/>
                <a:ext cx="226" cy="1129"/>
                <a:chOff x="1520" y="1155"/>
                <a:chExt cx="226" cy="1129"/>
              </a:xfrm>
            </p:grpSpPr>
            <p:sp>
              <p:nvSpPr>
                <p:cNvPr id="99409" name="Rectangle 81"/>
                <p:cNvSpPr>
                  <a:spLocks noChangeArrowheads="1"/>
                </p:cNvSpPr>
                <p:nvPr/>
              </p:nvSpPr>
              <p:spPr bwMode="auto">
                <a:xfrm>
                  <a:off x="1520" y="1155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00</a:t>
                  </a:r>
                </a:p>
              </p:txBody>
            </p:sp>
            <p:sp>
              <p:nvSpPr>
                <p:cNvPr id="99410" name="Rectangle 82"/>
                <p:cNvSpPr>
                  <a:spLocks noChangeArrowheads="1"/>
                </p:cNvSpPr>
                <p:nvPr/>
              </p:nvSpPr>
              <p:spPr bwMode="auto">
                <a:xfrm>
                  <a:off x="1520" y="1480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01</a:t>
                  </a:r>
                </a:p>
              </p:txBody>
            </p:sp>
            <p:sp>
              <p:nvSpPr>
                <p:cNvPr id="99411" name="Rectangle 83"/>
                <p:cNvSpPr>
                  <a:spLocks noChangeArrowheads="1"/>
                </p:cNvSpPr>
                <p:nvPr/>
              </p:nvSpPr>
              <p:spPr bwMode="auto">
                <a:xfrm>
                  <a:off x="1520" y="1804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11</a:t>
                  </a:r>
                </a:p>
              </p:txBody>
            </p:sp>
            <p:sp>
              <p:nvSpPr>
                <p:cNvPr id="99412" name="Rectangle 84"/>
                <p:cNvSpPr>
                  <a:spLocks noChangeArrowheads="1"/>
                </p:cNvSpPr>
                <p:nvPr/>
              </p:nvSpPr>
              <p:spPr bwMode="auto">
                <a:xfrm>
                  <a:off x="1520" y="2139"/>
                  <a:ext cx="226" cy="1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10</a:t>
                  </a:r>
                </a:p>
              </p:txBody>
            </p:sp>
          </p:grpSp>
          <p:sp>
            <p:nvSpPr>
              <p:cNvPr id="99413" name="Rectangle 85"/>
              <p:cNvSpPr>
                <a:spLocks noChangeArrowheads="1"/>
              </p:cNvSpPr>
              <p:nvPr/>
            </p:nvSpPr>
            <p:spPr bwMode="auto">
              <a:xfrm>
                <a:off x="1747" y="1797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AB</a:t>
                </a:r>
              </a:p>
            </p:txBody>
          </p:sp>
          <p:sp>
            <p:nvSpPr>
              <p:cNvPr id="99414" name="Rectangle 86"/>
              <p:cNvSpPr>
                <a:spLocks noChangeArrowheads="1"/>
              </p:cNvSpPr>
              <p:nvPr/>
            </p:nvSpPr>
            <p:spPr bwMode="auto">
              <a:xfrm>
                <a:off x="2019" y="1571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CD</a:t>
                </a:r>
              </a:p>
            </p:txBody>
          </p:sp>
          <p:sp>
            <p:nvSpPr>
              <p:cNvPr id="99415" name="Line 87"/>
              <p:cNvSpPr>
                <a:spLocks noChangeShapeType="1"/>
              </p:cNvSpPr>
              <p:nvPr/>
            </p:nvSpPr>
            <p:spPr bwMode="auto">
              <a:xfrm>
                <a:off x="1928" y="1707"/>
                <a:ext cx="272" cy="22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416" name="Rectangle 88"/>
              <p:cNvSpPr>
                <a:spLocks noChangeArrowheads="1"/>
              </p:cNvSpPr>
              <p:nvPr/>
            </p:nvSpPr>
            <p:spPr bwMode="auto">
              <a:xfrm>
                <a:off x="1702" y="1525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T</a:t>
                </a:r>
              </a:p>
            </p:txBody>
          </p:sp>
        </p:grpSp>
        <p:sp>
          <p:nvSpPr>
            <p:cNvPr id="99417" name="Rectangle 89"/>
            <p:cNvSpPr>
              <a:spLocks noChangeArrowheads="1"/>
            </p:cNvSpPr>
            <p:nvPr/>
          </p:nvSpPr>
          <p:spPr bwMode="auto">
            <a:xfrm>
              <a:off x="1582" y="3249"/>
              <a:ext cx="37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E = 0</a:t>
              </a:r>
            </a:p>
          </p:txBody>
        </p:sp>
        <p:sp>
          <p:nvSpPr>
            <p:cNvPr id="99418" name="Rectangle 90"/>
            <p:cNvSpPr>
              <a:spLocks noChangeArrowheads="1"/>
            </p:cNvSpPr>
            <p:nvPr/>
          </p:nvSpPr>
          <p:spPr bwMode="auto">
            <a:xfrm>
              <a:off x="4098" y="3249"/>
              <a:ext cx="37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E =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4002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9217-A05D-4289-A791-F5F85F27C059}" type="slidenum">
              <a:rPr lang="en-US" altLang="en-US"/>
              <a:pPr/>
              <a:t>53</a:t>
            </a:fld>
            <a:endParaRPr lang="en-US" alt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73088"/>
            <a:ext cx="8229600" cy="431800"/>
          </a:xfrm>
        </p:spPr>
        <p:txBody>
          <a:bodyPr/>
          <a:lstStyle/>
          <a:p>
            <a:pPr algn="l"/>
            <a:r>
              <a:rPr lang="en-US" altLang="en-US" sz="2400" i="1">
                <a:solidFill>
                  <a:schemeClr val="hlink"/>
                </a:solidFill>
              </a:rPr>
              <a:t>Keterbatasan K-Map (lanjutan)</a:t>
            </a: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468313" y="1220788"/>
            <a:ext cx="82804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2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Bagaimana dengan pilihan penggambaran seperti ini? </a:t>
            </a:r>
          </a:p>
        </p:txBody>
      </p:sp>
      <p:graphicFrame>
        <p:nvGraphicFramePr>
          <p:cNvPr id="101380" name="Group 4"/>
          <p:cNvGraphicFramePr>
            <a:graphicFrameLocks noGrp="1"/>
          </p:cNvGraphicFramePr>
          <p:nvPr>
            <p:ph idx="1"/>
          </p:nvPr>
        </p:nvGraphicFramePr>
        <p:xfrm>
          <a:off x="1955800" y="2055813"/>
          <a:ext cx="5184775" cy="2692400"/>
        </p:xfrm>
        <a:graphic>
          <a:graphicData uri="http://schemas.openxmlformats.org/drawingml/2006/table">
            <a:tbl>
              <a:tblPr/>
              <a:tblGrid>
                <a:gridCol w="654050"/>
                <a:gridCol w="642938"/>
                <a:gridCol w="647700"/>
                <a:gridCol w="647700"/>
                <a:gridCol w="647700"/>
                <a:gridCol w="649287"/>
                <a:gridCol w="647700"/>
                <a:gridCol w="647700"/>
              </a:tblGrid>
              <a:tr h="674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01427" name="Group 51"/>
          <p:cNvGrpSpPr>
            <a:grpSpLocks/>
          </p:cNvGrpSpPr>
          <p:nvPr/>
        </p:nvGrpSpPr>
        <p:grpSpPr bwMode="auto">
          <a:xfrm>
            <a:off x="1042988" y="1654175"/>
            <a:ext cx="5970587" cy="3052763"/>
            <a:chOff x="445" y="1176"/>
            <a:chExt cx="3761" cy="1923"/>
          </a:xfrm>
        </p:grpSpPr>
        <p:grpSp>
          <p:nvGrpSpPr>
            <p:cNvPr id="101428" name="Group 52"/>
            <p:cNvGrpSpPr>
              <a:grpSpLocks/>
            </p:cNvGrpSpPr>
            <p:nvPr/>
          </p:nvGrpSpPr>
          <p:grpSpPr bwMode="auto">
            <a:xfrm>
              <a:off x="703" y="1776"/>
              <a:ext cx="260" cy="1323"/>
              <a:chOff x="703" y="1776"/>
              <a:chExt cx="260" cy="1323"/>
            </a:xfrm>
          </p:grpSpPr>
          <p:sp>
            <p:nvSpPr>
              <p:cNvPr id="101429" name="Rectangle 53"/>
              <p:cNvSpPr>
                <a:spLocks noChangeArrowheads="1"/>
              </p:cNvSpPr>
              <p:nvPr/>
            </p:nvSpPr>
            <p:spPr bwMode="auto">
              <a:xfrm>
                <a:off x="703" y="1776"/>
                <a:ext cx="26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00</a:t>
                </a:r>
              </a:p>
            </p:txBody>
          </p:sp>
          <p:sp>
            <p:nvSpPr>
              <p:cNvPr id="101430" name="Rectangle 54"/>
              <p:cNvSpPr>
                <a:spLocks noChangeArrowheads="1"/>
              </p:cNvSpPr>
              <p:nvPr/>
            </p:nvSpPr>
            <p:spPr bwMode="auto">
              <a:xfrm>
                <a:off x="703" y="2155"/>
                <a:ext cx="26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01</a:t>
                </a:r>
              </a:p>
            </p:txBody>
          </p:sp>
          <p:sp>
            <p:nvSpPr>
              <p:cNvPr id="101431" name="Rectangle 55"/>
              <p:cNvSpPr>
                <a:spLocks noChangeArrowheads="1"/>
              </p:cNvSpPr>
              <p:nvPr/>
            </p:nvSpPr>
            <p:spPr bwMode="auto">
              <a:xfrm>
                <a:off x="703" y="2541"/>
                <a:ext cx="26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11</a:t>
                </a:r>
              </a:p>
            </p:txBody>
          </p:sp>
          <p:sp>
            <p:nvSpPr>
              <p:cNvPr id="101432" name="Rectangle 56"/>
              <p:cNvSpPr>
                <a:spLocks noChangeArrowheads="1"/>
              </p:cNvSpPr>
              <p:nvPr/>
            </p:nvSpPr>
            <p:spPr bwMode="auto">
              <a:xfrm>
                <a:off x="703" y="2926"/>
                <a:ext cx="26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10</a:t>
                </a:r>
              </a:p>
            </p:txBody>
          </p:sp>
        </p:grpSp>
        <p:grpSp>
          <p:nvGrpSpPr>
            <p:cNvPr id="101433" name="Group 57"/>
            <p:cNvGrpSpPr>
              <a:grpSpLocks/>
            </p:cNvGrpSpPr>
            <p:nvPr/>
          </p:nvGrpSpPr>
          <p:grpSpPr bwMode="auto">
            <a:xfrm>
              <a:off x="445" y="1176"/>
              <a:ext cx="711" cy="497"/>
              <a:chOff x="445" y="1176"/>
              <a:chExt cx="711" cy="497"/>
            </a:xfrm>
          </p:grpSpPr>
          <p:sp>
            <p:nvSpPr>
              <p:cNvPr id="101434" name="Rectangle 58"/>
              <p:cNvSpPr>
                <a:spLocks noChangeArrowheads="1"/>
              </p:cNvSpPr>
              <p:nvPr/>
            </p:nvSpPr>
            <p:spPr bwMode="auto">
              <a:xfrm>
                <a:off x="497" y="1500"/>
                <a:ext cx="39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AB</a:t>
                </a:r>
              </a:p>
            </p:txBody>
          </p:sp>
          <p:sp>
            <p:nvSpPr>
              <p:cNvPr id="101435" name="Rectangle 59"/>
              <p:cNvSpPr>
                <a:spLocks noChangeArrowheads="1"/>
              </p:cNvSpPr>
              <p:nvPr/>
            </p:nvSpPr>
            <p:spPr bwMode="auto">
              <a:xfrm>
                <a:off x="764" y="1307"/>
                <a:ext cx="39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CDE</a:t>
                </a:r>
              </a:p>
            </p:txBody>
          </p:sp>
          <p:sp>
            <p:nvSpPr>
              <p:cNvPr id="101436" name="Line 60"/>
              <p:cNvSpPr>
                <a:spLocks noChangeShapeType="1"/>
              </p:cNvSpPr>
              <p:nvPr/>
            </p:nvSpPr>
            <p:spPr bwMode="auto">
              <a:xfrm>
                <a:off x="705" y="1393"/>
                <a:ext cx="315" cy="26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37" name="Rectangle 61"/>
              <p:cNvSpPr>
                <a:spLocks noChangeArrowheads="1"/>
              </p:cNvSpPr>
              <p:nvPr/>
            </p:nvSpPr>
            <p:spPr bwMode="auto">
              <a:xfrm>
                <a:off x="445" y="1176"/>
                <a:ext cx="39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T</a:t>
                </a:r>
              </a:p>
            </p:txBody>
          </p:sp>
        </p:grpSp>
        <p:grpSp>
          <p:nvGrpSpPr>
            <p:cNvPr id="101438" name="Group 62"/>
            <p:cNvGrpSpPr>
              <a:grpSpLocks/>
            </p:cNvGrpSpPr>
            <p:nvPr/>
          </p:nvGrpSpPr>
          <p:grpSpPr bwMode="auto">
            <a:xfrm>
              <a:off x="1081" y="1443"/>
              <a:ext cx="3125" cy="173"/>
              <a:chOff x="1081" y="1443"/>
              <a:chExt cx="3125" cy="173"/>
            </a:xfrm>
          </p:grpSpPr>
          <p:sp>
            <p:nvSpPr>
              <p:cNvPr id="101439" name="Rectangle 63"/>
              <p:cNvSpPr>
                <a:spLocks noChangeArrowheads="1"/>
              </p:cNvSpPr>
              <p:nvPr/>
            </p:nvSpPr>
            <p:spPr bwMode="auto">
              <a:xfrm>
                <a:off x="1081" y="1444"/>
                <a:ext cx="260" cy="1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000</a:t>
                </a:r>
              </a:p>
            </p:txBody>
          </p:sp>
          <p:sp>
            <p:nvSpPr>
              <p:cNvPr id="101440" name="Rectangle 64"/>
              <p:cNvSpPr>
                <a:spLocks noChangeArrowheads="1"/>
              </p:cNvSpPr>
              <p:nvPr/>
            </p:nvSpPr>
            <p:spPr bwMode="auto">
              <a:xfrm>
                <a:off x="1495" y="1444"/>
                <a:ext cx="260" cy="1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001</a:t>
                </a:r>
              </a:p>
            </p:txBody>
          </p:sp>
          <p:sp>
            <p:nvSpPr>
              <p:cNvPr id="101441" name="Rectangle 65"/>
              <p:cNvSpPr>
                <a:spLocks noChangeArrowheads="1"/>
              </p:cNvSpPr>
              <p:nvPr/>
            </p:nvSpPr>
            <p:spPr bwMode="auto">
              <a:xfrm>
                <a:off x="1906" y="1444"/>
                <a:ext cx="260" cy="1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011</a:t>
                </a:r>
              </a:p>
            </p:txBody>
          </p:sp>
          <p:sp>
            <p:nvSpPr>
              <p:cNvPr id="101442" name="Rectangle 66"/>
              <p:cNvSpPr>
                <a:spLocks noChangeArrowheads="1"/>
              </p:cNvSpPr>
              <p:nvPr/>
            </p:nvSpPr>
            <p:spPr bwMode="auto">
              <a:xfrm>
                <a:off x="2310" y="1444"/>
                <a:ext cx="260" cy="1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010</a:t>
                </a:r>
              </a:p>
            </p:txBody>
          </p:sp>
          <p:sp>
            <p:nvSpPr>
              <p:cNvPr id="101443" name="Rectangle 67"/>
              <p:cNvSpPr>
                <a:spLocks noChangeArrowheads="1"/>
              </p:cNvSpPr>
              <p:nvPr/>
            </p:nvSpPr>
            <p:spPr bwMode="auto">
              <a:xfrm>
                <a:off x="2724" y="1443"/>
                <a:ext cx="260" cy="1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110</a:t>
                </a:r>
              </a:p>
            </p:txBody>
          </p:sp>
          <p:sp>
            <p:nvSpPr>
              <p:cNvPr id="101444" name="Rectangle 68"/>
              <p:cNvSpPr>
                <a:spLocks noChangeArrowheads="1"/>
              </p:cNvSpPr>
              <p:nvPr/>
            </p:nvSpPr>
            <p:spPr bwMode="auto">
              <a:xfrm>
                <a:off x="3132" y="1443"/>
                <a:ext cx="260" cy="1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111</a:t>
                </a:r>
              </a:p>
            </p:txBody>
          </p:sp>
          <p:sp>
            <p:nvSpPr>
              <p:cNvPr id="101445" name="Rectangle 69"/>
              <p:cNvSpPr>
                <a:spLocks noChangeArrowheads="1"/>
              </p:cNvSpPr>
              <p:nvPr/>
            </p:nvSpPr>
            <p:spPr bwMode="auto">
              <a:xfrm>
                <a:off x="3534" y="1443"/>
                <a:ext cx="260" cy="1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101</a:t>
                </a:r>
              </a:p>
            </p:txBody>
          </p:sp>
          <p:sp>
            <p:nvSpPr>
              <p:cNvPr id="101446" name="Rectangle 70"/>
              <p:cNvSpPr>
                <a:spLocks noChangeArrowheads="1"/>
              </p:cNvSpPr>
              <p:nvPr/>
            </p:nvSpPr>
            <p:spPr bwMode="auto">
              <a:xfrm>
                <a:off x="3946" y="1443"/>
                <a:ext cx="260" cy="1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100</a:t>
                </a:r>
              </a:p>
            </p:txBody>
          </p:sp>
        </p:grpSp>
      </p:grpSp>
      <p:sp>
        <p:nvSpPr>
          <p:cNvPr id="101447" name="Text Box 71"/>
          <p:cNvSpPr txBox="1">
            <a:spLocks noChangeArrowheads="1"/>
          </p:cNvSpPr>
          <p:nvPr/>
        </p:nvSpPr>
        <p:spPr bwMode="auto">
          <a:xfrm>
            <a:off x="539750" y="5470525"/>
            <a:ext cx="8064500" cy="108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Bentuk seperti di atas sangat tidak dianjurkan. Sel yang bersebelahan memang hanya berbeda 1 bit, tetapi tidak sebaliknya. </a:t>
            </a:r>
          </a:p>
          <a:p>
            <a:pPr algn="ctr" eaLnBrk="0" hangingPunct="0">
              <a:spcBef>
                <a:spcPct val="25000"/>
              </a:spcBef>
            </a:pPr>
            <a:r>
              <a:rPr lang="en-US" altLang="en-US" sz="20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Sel yang berbeda 1 bit tidak selalu bersebelahan.</a:t>
            </a:r>
          </a:p>
        </p:txBody>
      </p:sp>
      <p:sp>
        <p:nvSpPr>
          <p:cNvPr id="101448" name="Arc 72"/>
          <p:cNvSpPr>
            <a:spLocks/>
          </p:cNvSpPr>
          <p:nvPr/>
        </p:nvSpPr>
        <p:spPr bwMode="auto">
          <a:xfrm rot="5400000">
            <a:off x="4176713" y="4059238"/>
            <a:ext cx="720725" cy="1812925"/>
          </a:xfrm>
          <a:custGeom>
            <a:avLst/>
            <a:gdLst>
              <a:gd name="G0" fmla="+- 0 0 0"/>
              <a:gd name="G1" fmla="+- 19623 0 0"/>
              <a:gd name="G2" fmla="+- 21600 0 0"/>
              <a:gd name="T0" fmla="*/ 9028 w 21600"/>
              <a:gd name="T1" fmla="*/ 0 h 39203"/>
              <a:gd name="T2" fmla="*/ 9120 w 21600"/>
              <a:gd name="T3" fmla="*/ 39203 h 39203"/>
              <a:gd name="T4" fmla="*/ 0 w 21600"/>
              <a:gd name="T5" fmla="*/ 19623 h 39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9203" fill="none" extrusionOk="0">
                <a:moveTo>
                  <a:pt x="9027" y="0"/>
                </a:moveTo>
                <a:cubicBezTo>
                  <a:pt x="16690" y="3525"/>
                  <a:pt x="21600" y="11188"/>
                  <a:pt x="21600" y="19623"/>
                </a:cubicBezTo>
                <a:cubicBezTo>
                  <a:pt x="21600" y="28020"/>
                  <a:pt x="16732" y="35657"/>
                  <a:pt x="9120" y="39203"/>
                </a:cubicBezTo>
              </a:path>
              <a:path w="21600" h="39203" stroke="0" extrusionOk="0">
                <a:moveTo>
                  <a:pt x="9027" y="0"/>
                </a:moveTo>
                <a:cubicBezTo>
                  <a:pt x="16690" y="3525"/>
                  <a:pt x="21600" y="11188"/>
                  <a:pt x="21600" y="19623"/>
                </a:cubicBezTo>
                <a:cubicBezTo>
                  <a:pt x="21600" y="28020"/>
                  <a:pt x="16732" y="35657"/>
                  <a:pt x="9120" y="39203"/>
                </a:cubicBezTo>
                <a:lnTo>
                  <a:pt x="0" y="19623"/>
                </a:lnTo>
                <a:close/>
              </a:path>
            </a:pathLst>
          </a:custGeom>
          <a:noFill/>
          <a:ln w="28575">
            <a:solidFill>
              <a:srgbClr val="FFCC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449" name="Arc 73"/>
          <p:cNvSpPr>
            <a:spLocks/>
          </p:cNvSpPr>
          <p:nvPr/>
        </p:nvSpPr>
        <p:spPr bwMode="auto">
          <a:xfrm rot="5400000">
            <a:off x="4067969" y="3453606"/>
            <a:ext cx="936625" cy="3097213"/>
          </a:xfrm>
          <a:custGeom>
            <a:avLst/>
            <a:gdLst>
              <a:gd name="G0" fmla="+- 0 0 0"/>
              <a:gd name="G1" fmla="+- 19623 0 0"/>
              <a:gd name="G2" fmla="+- 21600 0 0"/>
              <a:gd name="T0" fmla="*/ 9028 w 21600"/>
              <a:gd name="T1" fmla="*/ 0 h 39203"/>
              <a:gd name="T2" fmla="*/ 9120 w 21600"/>
              <a:gd name="T3" fmla="*/ 39203 h 39203"/>
              <a:gd name="T4" fmla="*/ 0 w 21600"/>
              <a:gd name="T5" fmla="*/ 19623 h 39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9203" fill="none" extrusionOk="0">
                <a:moveTo>
                  <a:pt x="9027" y="0"/>
                </a:moveTo>
                <a:cubicBezTo>
                  <a:pt x="16690" y="3525"/>
                  <a:pt x="21600" y="11188"/>
                  <a:pt x="21600" y="19623"/>
                </a:cubicBezTo>
                <a:cubicBezTo>
                  <a:pt x="21600" y="28020"/>
                  <a:pt x="16732" y="35657"/>
                  <a:pt x="9120" y="39203"/>
                </a:cubicBezTo>
              </a:path>
              <a:path w="21600" h="39203" stroke="0" extrusionOk="0">
                <a:moveTo>
                  <a:pt x="9027" y="0"/>
                </a:moveTo>
                <a:cubicBezTo>
                  <a:pt x="16690" y="3525"/>
                  <a:pt x="21600" y="11188"/>
                  <a:pt x="21600" y="19623"/>
                </a:cubicBezTo>
                <a:cubicBezTo>
                  <a:pt x="21600" y="28020"/>
                  <a:pt x="16732" y="35657"/>
                  <a:pt x="9120" y="39203"/>
                </a:cubicBezTo>
                <a:lnTo>
                  <a:pt x="0" y="19623"/>
                </a:lnTo>
                <a:close/>
              </a:path>
            </a:pathLst>
          </a:custGeom>
          <a:noFill/>
          <a:ln w="28575">
            <a:solidFill>
              <a:schemeClr val="hlink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7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C32D-C805-4FC4-ACD7-CD7DEF1767A1}" type="slidenum">
              <a:rPr lang="en-US" altLang="en-US"/>
              <a:pPr/>
              <a:t>54</a:t>
            </a:fld>
            <a:endParaRPr lang="en-US" alt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19125"/>
            <a:ext cx="8229600" cy="431800"/>
          </a:xfrm>
        </p:spPr>
        <p:txBody>
          <a:bodyPr/>
          <a:lstStyle/>
          <a:p>
            <a:pPr algn="l"/>
            <a:r>
              <a:rPr lang="en-US" altLang="en-US" sz="2400" i="1">
                <a:solidFill>
                  <a:schemeClr val="hlink"/>
                </a:solidFill>
              </a:rPr>
              <a:t>Keterbatasan K-Map (lanjutan)</a:t>
            </a: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395288" y="1195388"/>
            <a:ext cx="84248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Biasanya lebih mudah untuk membayangkan bahwa K-Map yang pertama ini terletak di atas K-Map yang kedua</a:t>
            </a:r>
            <a:endParaRPr lang="en-US" altLang="en-US" sz="220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grpSp>
        <p:nvGrpSpPr>
          <p:cNvPr id="103428" name="Group 4"/>
          <p:cNvGrpSpPr>
            <a:grpSpLocks/>
          </p:cNvGrpSpPr>
          <p:nvPr/>
        </p:nvGrpSpPr>
        <p:grpSpPr bwMode="auto">
          <a:xfrm>
            <a:off x="1814513" y="2203450"/>
            <a:ext cx="4713287" cy="3816350"/>
            <a:chOff x="1143" y="1162"/>
            <a:chExt cx="2969" cy="2404"/>
          </a:xfrm>
        </p:grpSpPr>
        <p:grpSp>
          <p:nvGrpSpPr>
            <p:cNvPr id="103429" name="Group 5"/>
            <p:cNvGrpSpPr>
              <a:grpSpLocks/>
            </p:cNvGrpSpPr>
            <p:nvPr/>
          </p:nvGrpSpPr>
          <p:grpSpPr bwMode="auto">
            <a:xfrm>
              <a:off x="1428" y="1570"/>
              <a:ext cx="2495" cy="726"/>
              <a:chOff x="3152" y="1344"/>
              <a:chExt cx="2177" cy="1270"/>
            </a:xfrm>
          </p:grpSpPr>
          <p:sp>
            <p:nvSpPr>
              <p:cNvPr id="103430" name="AutoShape 6"/>
              <p:cNvSpPr>
                <a:spLocks noChangeArrowheads="1"/>
              </p:cNvSpPr>
              <p:nvPr/>
            </p:nvSpPr>
            <p:spPr bwMode="auto">
              <a:xfrm>
                <a:off x="3152" y="1344"/>
                <a:ext cx="2177" cy="1270"/>
              </a:xfrm>
              <a:prstGeom prst="parallelogram">
                <a:avLst>
                  <a:gd name="adj" fmla="val 42854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31" name="Line 7"/>
              <p:cNvSpPr>
                <a:spLocks noChangeShapeType="1"/>
              </p:cNvSpPr>
              <p:nvPr/>
            </p:nvSpPr>
            <p:spPr bwMode="auto">
              <a:xfrm>
                <a:off x="3560" y="1661"/>
                <a:ext cx="163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32" name="Line 8"/>
              <p:cNvSpPr>
                <a:spLocks noChangeShapeType="1"/>
              </p:cNvSpPr>
              <p:nvPr/>
            </p:nvSpPr>
            <p:spPr bwMode="auto">
              <a:xfrm flipH="1">
                <a:off x="3560" y="1344"/>
                <a:ext cx="545" cy="1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33" name="Line 9"/>
              <p:cNvSpPr>
                <a:spLocks noChangeShapeType="1"/>
              </p:cNvSpPr>
              <p:nvPr/>
            </p:nvSpPr>
            <p:spPr bwMode="auto">
              <a:xfrm flipH="1">
                <a:off x="4377" y="1344"/>
                <a:ext cx="545" cy="1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34" name="Line 10"/>
              <p:cNvSpPr>
                <a:spLocks noChangeShapeType="1"/>
              </p:cNvSpPr>
              <p:nvPr/>
            </p:nvSpPr>
            <p:spPr bwMode="auto">
              <a:xfrm flipH="1">
                <a:off x="3969" y="1344"/>
                <a:ext cx="544" cy="1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35" name="Line 11"/>
              <p:cNvSpPr>
                <a:spLocks noChangeShapeType="1"/>
              </p:cNvSpPr>
              <p:nvPr/>
            </p:nvSpPr>
            <p:spPr bwMode="auto">
              <a:xfrm>
                <a:off x="3288" y="2296"/>
                <a:ext cx="163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36" name="Line 12"/>
              <p:cNvSpPr>
                <a:spLocks noChangeShapeType="1"/>
              </p:cNvSpPr>
              <p:nvPr/>
            </p:nvSpPr>
            <p:spPr bwMode="auto">
              <a:xfrm>
                <a:off x="3424" y="1979"/>
                <a:ext cx="163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437" name="Group 13"/>
            <p:cNvGrpSpPr>
              <a:grpSpLocks/>
            </p:cNvGrpSpPr>
            <p:nvPr/>
          </p:nvGrpSpPr>
          <p:grpSpPr bwMode="auto">
            <a:xfrm>
              <a:off x="1428" y="2840"/>
              <a:ext cx="2495" cy="726"/>
              <a:chOff x="3152" y="1344"/>
              <a:chExt cx="2177" cy="1270"/>
            </a:xfrm>
          </p:grpSpPr>
          <p:sp>
            <p:nvSpPr>
              <p:cNvPr id="103438" name="AutoShape 14"/>
              <p:cNvSpPr>
                <a:spLocks noChangeArrowheads="1"/>
              </p:cNvSpPr>
              <p:nvPr/>
            </p:nvSpPr>
            <p:spPr bwMode="auto">
              <a:xfrm>
                <a:off x="3152" y="1344"/>
                <a:ext cx="2177" cy="1270"/>
              </a:xfrm>
              <a:prstGeom prst="parallelogram">
                <a:avLst>
                  <a:gd name="adj" fmla="val 42854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39" name="Line 15"/>
              <p:cNvSpPr>
                <a:spLocks noChangeShapeType="1"/>
              </p:cNvSpPr>
              <p:nvPr/>
            </p:nvSpPr>
            <p:spPr bwMode="auto">
              <a:xfrm>
                <a:off x="3560" y="1661"/>
                <a:ext cx="163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40" name="Line 16"/>
              <p:cNvSpPr>
                <a:spLocks noChangeShapeType="1"/>
              </p:cNvSpPr>
              <p:nvPr/>
            </p:nvSpPr>
            <p:spPr bwMode="auto">
              <a:xfrm flipH="1">
                <a:off x="3560" y="1344"/>
                <a:ext cx="545" cy="1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41" name="Line 17"/>
              <p:cNvSpPr>
                <a:spLocks noChangeShapeType="1"/>
              </p:cNvSpPr>
              <p:nvPr/>
            </p:nvSpPr>
            <p:spPr bwMode="auto">
              <a:xfrm flipH="1">
                <a:off x="4377" y="1344"/>
                <a:ext cx="545" cy="1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42" name="Line 18"/>
              <p:cNvSpPr>
                <a:spLocks noChangeShapeType="1"/>
              </p:cNvSpPr>
              <p:nvPr/>
            </p:nvSpPr>
            <p:spPr bwMode="auto">
              <a:xfrm flipH="1">
                <a:off x="3969" y="1344"/>
                <a:ext cx="544" cy="1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43" name="Line 19"/>
              <p:cNvSpPr>
                <a:spLocks noChangeShapeType="1"/>
              </p:cNvSpPr>
              <p:nvPr/>
            </p:nvSpPr>
            <p:spPr bwMode="auto">
              <a:xfrm>
                <a:off x="3288" y="2296"/>
                <a:ext cx="163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44" name="Line 20"/>
              <p:cNvSpPr>
                <a:spLocks noChangeShapeType="1"/>
              </p:cNvSpPr>
              <p:nvPr/>
            </p:nvSpPr>
            <p:spPr bwMode="auto">
              <a:xfrm>
                <a:off x="3424" y="1979"/>
                <a:ext cx="163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445" name="Group 21"/>
            <p:cNvGrpSpPr>
              <a:grpSpLocks/>
            </p:cNvGrpSpPr>
            <p:nvPr/>
          </p:nvGrpSpPr>
          <p:grpSpPr bwMode="auto">
            <a:xfrm>
              <a:off x="1144" y="1162"/>
              <a:ext cx="2676" cy="1094"/>
              <a:chOff x="1144" y="1162"/>
              <a:chExt cx="2676" cy="1094"/>
            </a:xfrm>
          </p:grpSpPr>
          <p:grpSp>
            <p:nvGrpSpPr>
              <p:cNvPr id="103446" name="Group 22"/>
              <p:cNvGrpSpPr>
                <a:grpSpLocks/>
              </p:cNvGrpSpPr>
              <p:nvPr/>
            </p:nvGrpSpPr>
            <p:grpSpPr bwMode="auto">
              <a:xfrm>
                <a:off x="2154" y="1352"/>
                <a:ext cx="1666" cy="173"/>
                <a:chOff x="2154" y="1352"/>
                <a:chExt cx="1666" cy="173"/>
              </a:xfrm>
            </p:grpSpPr>
            <p:sp>
              <p:nvSpPr>
                <p:cNvPr id="103447" name="Rectangle 23"/>
                <p:cNvSpPr>
                  <a:spLocks noChangeArrowheads="1"/>
                </p:cNvSpPr>
                <p:nvPr/>
              </p:nvSpPr>
              <p:spPr bwMode="auto">
                <a:xfrm>
                  <a:off x="2154" y="1352"/>
                  <a:ext cx="260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00</a:t>
                  </a:r>
                </a:p>
              </p:txBody>
            </p:sp>
            <p:sp>
              <p:nvSpPr>
                <p:cNvPr id="103448" name="Rectangle 24"/>
                <p:cNvSpPr>
                  <a:spLocks noChangeArrowheads="1"/>
                </p:cNvSpPr>
                <p:nvPr/>
              </p:nvSpPr>
              <p:spPr bwMode="auto">
                <a:xfrm>
                  <a:off x="2620" y="1352"/>
                  <a:ext cx="260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01</a:t>
                  </a:r>
                </a:p>
              </p:txBody>
            </p:sp>
            <p:sp>
              <p:nvSpPr>
                <p:cNvPr id="103449" name="Rectangle 25"/>
                <p:cNvSpPr>
                  <a:spLocks noChangeArrowheads="1"/>
                </p:cNvSpPr>
                <p:nvPr/>
              </p:nvSpPr>
              <p:spPr bwMode="auto">
                <a:xfrm>
                  <a:off x="3073" y="1352"/>
                  <a:ext cx="260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11</a:t>
                  </a:r>
                </a:p>
              </p:txBody>
            </p:sp>
            <p:sp>
              <p:nvSpPr>
                <p:cNvPr id="103450" name="Rectangle 26"/>
                <p:cNvSpPr>
                  <a:spLocks noChangeArrowheads="1"/>
                </p:cNvSpPr>
                <p:nvPr/>
              </p:nvSpPr>
              <p:spPr bwMode="auto">
                <a:xfrm>
                  <a:off x="3560" y="1352"/>
                  <a:ext cx="260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10</a:t>
                  </a:r>
                </a:p>
              </p:txBody>
            </p:sp>
          </p:grpSp>
          <p:grpSp>
            <p:nvGrpSpPr>
              <p:cNvPr id="103451" name="Group 27"/>
              <p:cNvGrpSpPr>
                <a:grpSpLocks/>
              </p:cNvGrpSpPr>
              <p:nvPr/>
            </p:nvGrpSpPr>
            <p:grpSpPr bwMode="auto">
              <a:xfrm>
                <a:off x="1144" y="1539"/>
                <a:ext cx="731" cy="717"/>
                <a:chOff x="1144" y="1539"/>
                <a:chExt cx="731" cy="717"/>
              </a:xfrm>
            </p:grpSpPr>
            <p:sp>
              <p:nvSpPr>
                <p:cNvPr id="103452" name="Rectangle 28"/>
                <p:cNvSpPr>
                  <a:spLocks noChangeArrowheads="1"/>
                </p:cNvSpPr>
                <p:nvPr/>
              </p:nvSpPr>
              <p:spPr bwMode="auto">
                <a:xfrm>
                  <a:off x="1615" y="1539"/>
                  <a:ext cx="260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00</a:t>
                  </a:r>
                </a:p>
              </p:txBody>
            </p:sp>
            <p:sp>
              <p:nvSpPr>
                <p:cNvPr id="103453" name="Rectangle 29"/>
                <p:cNvSpPr>
                  <a:spLocks noChangeArrowheads="1"/>
                </p:cNvSpPr>
                <p:nvPr/>
              </p:nvSpPr>
              <p:spPr bwMode="auto">
                <a:xfrm>
                  <a:off x="1448" y="1722"/>
                  <a:ext cx="260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01</a:t>
                  </a:r>
                </a:p>
              </p:txBody>
            </p:sp>
            <p:sp>
              <p:nvSpPr>
                <p:cNvPr id="103454" name="Rectangle 30"/>
                <p:cNvSpPr>
                  <a:spLocks noChangeArrowheads="1"/>
                </p:cNvSpPr>
                <p:nvPr/>
              </p:nvSpPr>
              <p:spPr bwMode="auto">
                <a:xfrm>
                  <a:off x="1305" y="1903"/>
                  <a:ext cx="260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11</a:t>
                  </a:r>
                </a:p>
              </p:txBody>
            </p:sp>
            <p:sp>
              <p:nvSpPr>
                <p:cNvPr id="103455" name="Rectangle 31"/>
                <p:cNvSpPr>
                  <a:spLocks noChangeArrowheads="1"/>
                </p:cNvSpPr>
                <p:nvPr/>
              </p:nvSpPr>
              <p:spPr bwMode="auto">
                <a:xfrm>
                  <a:off x="1144" y="2083"/>
                  <a:ext cx="260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10</a:t>
                  </a:r>
                </a:p>
              </p:txBody>
            </p:sp>
          </p:grpSp>
          <p:grpSp>
            <p:nvGrpSpPr>
              <p:cNvPr id="103456" name="Group 32"/>
              <p:cNvGrpSpPr>
                <a:grpSpLocks/>
              </p:cNvGrpSpPr>
              <p:nvPr/>
            </p:nvGrpSpPr>
            <p:grpSpPr bwMode="auto">
              <a:xfrm>
                <a:off x="1474" y="1162"/>
                <a:ext cx="759" cy="405"/>
                <a:chOff x="1474" y="1162"/>
                <a:chExt cx="759" cy="405"/>
              </a:xfrm>
            </p:grpSpPr>
            <p:sp>
              <p:nvSpPr>
                <p:cNvPr id="103457" name="Rectangle 33"/>
                <p:cNvSpPr>
                  <a:spLocks noChangeArrowheads="1"/>
                </p:cNvSpPr>
                <p:nvPr/>
              </p:nvSpPr>
              <p:spPr bwMode="auto">
                <a:xfrm>
                  <a:off x="1474" y="1344"/>
                  <a:ext cx="260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AB</a:t>
                  </a:r>
                </a:p>
              </p:txBody>
            </p:sp>
            <p:sp>
              <p:nvSpPr>
                <p:cNvPr id="103458" name="Rectangle 34"/>
                <p:cNvSpPr>
                  <a:spLocks noChangeArrowheads="1"/>
                </p:cNvSpPr>
                <p:nvPr/>
              </p:nvSpPr>
              <p:spPr bwMode="auto">
                <a:xfrm>
                  <a:off x="1973" y="1162"/>
                  <a:ext cx="260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CD</a:t>
                  </a:r>
                </a:p>
              </p:txBody>
            </p:sp>
            <p:sp>
              <p:nvSpPr>
                <p:cNvPr id="103459" name="Line 35"/>
                <p:cNvSpPr>
                  <a:spLocks noChangeShapeType="1"/>
                </p:cNvSpPr>
                <p:nvPr/>
              </p:nvSpPr>
              <p:spPr bwMode="auto">
                <a:xfrm>
                  <a:off x="1882" y="1344"/>
                  <a:ext cx="177" cy="22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460" name="Rectangle 36"/>
                <p:cNvSpPr>
                  <a:spLocks noChangeArrowheads="1"/>
                </p:cNvSpPr>
                <p:nvPr/>
              </p:nvSpPr>
              <p:spPr bwMode="auto">
                <a:xfrm>
                  <a:off x="1667" y="1162"/>
                  <a:ext cx="260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T</a:t>
                  </a:r>
                </a:p>
              </p:txBody>
            </p:sp>
          </p:grpSp>
        </p:grpSp>
        <p:sp>
          <p:nvSpPr>
            <p:cNvPr id="103461" name="Rectangle 37"/>
            <p:cNvSpPr>
              <a:spLocks noChangeArrowheads="1"/>
            </p:cNvSpPr>
            <p:nvPr/>
          </p:nvSpPr>
          <p:spPr bwMode="auto">
            <a:xfrm>
              <a:off x="3742" y="1842"/>
              <a:ext cx="37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E = 0</a:t>
              </a:r>
            </a:p>
          </p:txBody>
        </p:sp>
        <p:sp>
          <p:nvSpPr>
            <p:cNvPr id="103462" name="Rectangle 38"/>
            <p:cNvSpPr>
              <a:spLocks noChangeArrowheads="1"/>
            </p:cNvSpPr>
            <p:nvPr/>
          </p:nvSpPr>
          <p:spPr bwMode="auto">
            <a:xfrm>
              <a:off x="3742" y="3113"/>
              <a:ext cx="37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E = 1</a:t>
              </a:r>
            </a:p>
          </p:txBody>
        </p:sp>
        <p:grpSp>
          <p:nvGrpSpPr>
            <p:cNvPr id="103463" name="Group 39"/>
            <p:cNvGrpSpPr>
              <a:grpSpLocks/>
            </p:cNvGrpSpPr>
            <p:nvPr/>
          </p:nvGrpSpPr>
          <p:grpSpPr bwMode="auto">
            <a:xfrm>
              <a:off x="1143" y="2434"/>
              <a:ext cx="2676" cy="1094"/>
              <a:chOff x="1144" y="1162"/>
              <a:chExt cx="2676" cy="1094"/>
            </a:xfrm>
          </p:grpSpPr>
          <p:grpSp>
            <p:nvGrpSpPr>
              <p:cNvPr id="103464" name="Group 40"/>
              <p:cNvGrpSpPr>
                <a:grpSpLocks/>
              </p:cNvGrpSpPr>
              <p:nvPr/>
            </p:nvGrpSpPr>
            <p:grpSpPr bwMode="auto">
              <a:xfrm>
                <a:off x="2154" y="1352"/>
                <a:ext cx="1666" cy="173"/>
                <a:chOff x="2154" y="1352"/>
                <a:chExt cx="1666" cy="173"/>
              </a:xfrm>
            </p:grpSpPr>
            <p:sp>
              <p:nvSpPr>
                <p:cNvPr id="103465" name="Rectangle 41"/>
                <p:cNvSpPr>
                  <a:spLocks noChangeArrowheads="1"/>
                </p:cNvSpPr>
                <p:nvPr/>
              </p:nvSpPr>
              <p:spPr bwMode="auto">
                <a:xfrm>
                  <a:off x="2154" y="1352"/>
                  <a:ext cx="260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00</a:t>
                  </a:r>
                </a:p>
              </p:txBody>
            </p:sp>
            <p:sp>
              <p:nvSpPr>
                <p:cNvPr id="103466" name="Rectangle 42"/>
                <p:cNvSpPr>
                  <a:spLocks noChangeArrowheads="1"/>
                </p:cNvSpPr>
                <p:nvPr/>
              </p:nvSpPr>
              <p:spPr bwMode="auto">
                <a:xfrm>
                  <a:off x="2620" y="1352"/>
                  <a:ext cx="260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01</a:t>
                  </a:r>
                </a:p>
              </p:txBody>
            </p:sp>
            <p:sp>
              <p:nvSpPr>
                <p:cNvPr id="103467" name="Rectangle 43"/>
                <p:cNvSpPr>
                  <a:spLocks noChangeArrowheads="1"/>
                </p:cNvSpPr>
                <p:nvPr/>
              </p:nvSpPr>
              <p:spPr bwMode="auto">
                <a:xfrm>
                  <a:off x="3073" y="1352"/>
                  <a:ext cx="260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11</a:t>
                  </a:r>
                </a:p>
              </p:txBody>
            </p:sp>
            <p:sp>
              <p:nvSpPr>
                <p:cNvPr id="103468" name="Rectangle 44"/>
                <p:cNvSpPr>
                  <a:spLocks noChangeArrowheads="1"/>
                </p:cNvSpPr>
                <p:nvPr/>
              </p:nvSpPr>
              <p:spPr bwMode="auto">
                <a:xfrm>
                  <a:off x="3560" y="1352"/>
                  <a:ext cx="260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10</a:t>
                  </a:r>
                </a:p>
              </p:txBody>
            </p:sp>
          </p:grpSp>
          <p:grpSp>
            <p:nvGrpSpPr>
              <p:cNvPr id="103469" name="Group 45"/>
              <p:cNvGrpSpPr>
                <a:grpSpLocks/>
              </p:cNvGrpSpPr>
              <p:nvPr/>
            </p:nvGrpSpPr>
            <p:grpSpPr bwMode="auto">
              <a:xfrm>
                <a:off x="1144" y="1539"/>
                <a:ext cx="731" cy="717"/>
                <a:chOff x="1144" y="1539"/>
                <a:chExt cx="731" cy="717"/>
              </a:xfrm>
            </p:grpSpPr>
            <p:sp>
              <p:nvSpPr>
                <p:cNvPr id="103470" name="Rectangle 46"/>
                <p:cNvSpPr>
                  <a:spLocks noChangeArrowheads="1"/>
                </p:cNvSpPr>
                <p:nvPr/>
              </p:nvSpPr>
              <p:spPr bwMode="auto">
                <a:xfrm>
                  <a:off x="1615" y="1539"/>
                  <a:ext cx="260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00</a:t>
                  </a:r>
                </a:p>
              </p:txBody>
            </p:sp>
            <p:sp>
              <p:nvSpPr>
                <p:cNvPr id="103471" name="Rectangle 47"/>
                <p:cNvSpPr>
                  <a:spLocks noChangeArrowheads="1"/>
                </p:cNvSpPr>
                <p:nvPr/>
              </p:nvSpPr>
              <p:spPr bwMode="auto">
                <a:xfrm>
                  <a:off x="1448" y="1722"/>
                  <a:ext cx="260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01</a:t>
                  </a:r>
                </a:p>
              </p:txBody>
            </p:sp>
            <p:sp>
              <p:nvSpPr>
                <p:cNvPr id="103472" name="Rectangle 48"/>
                <p:cNvSpPr>
                  <a:spLocks noChangeArrowheads="1"/>
                </p:cNvSpPr>
                <p:nvPr/>
              </p:nvSpPr>
              <p:spPr bwMode="auto">
                <a:xfrm>
                  <a:off x="1305" y="1903"/>
                  <a:ext cx="260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11</a:t>
                  </a:r>
                </a:p>
              </p:txBody>
            </p:sp>
            <p:sp>
              <p:nvSpPr>
                <p:cNvPr id="103473" name="Rectangle 49"/>
                <p:cNvSpPr>
                  <a:spLocks noChangeArrowheads="1"/>
                </p:cNvSpPr>
                <p:nvPr/>
              </p:nvSpPr>
              <p:spPr bwMode="auto">
                <a:xfrm>
                  <a:off x="1144" y="2083"/>
                  <a:ext cx="260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10</a:t>
                  </a:r>
                </a:p>
              </p:txBody>
            </p:sp>
          </p:grpSp>
          <p:grpSp>
            <p:nvGrpSpPr>
              <p:cNvPr id="103474" name="Group 50"/>
              <p:cNvGrpSpPr>
                <a:grpSpLocks/>
              </p:cNvGrpSpPr>
              <p:nvPr/>
            </p:nvGrpSpPr>
            <p:grpSpPr bwMode="auto">
              <a:xfrm>
                <a:off x="1474" y="1162"/>
                <a:ext cx="759" cy="405"/>
                <a:chOff x="1474" y="1162"/>
                <a:chExt cx="759" cy="405"/>
              </a:xfrm>
            </p:grpSpPr>
            <p:sp>
              <p:nvSpPr>
                <p:cNvPr id="103475" name="Rectangle 51"/>
                <p:cNvSpPr>
                  <a:spLocks noChangeArrowheads="1"/>
                </p:cNvSpPr>
                <p:nvPr/>
              </p:nvSpPr>
              <p:spPr bwMode="auto">
                <a:xfrm>
                  <a:off x="1474" y="1344"/>
                  <a:ext cx="260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AB</a:t>
                  </a:r>
                </a:p>
              </p:txBody>
            </p:sp>
            <p:sp>
              <p:nvSpPr>
                <p:cNvPr id="103476" name="Rectangle 52"/>
                <p:cNvSpPr>
                  <a:spLocks noChangeArrowheads="1"/>
                </p:cNvSpPr>
                <p:nvPr/>
              </p:nvSpPr>
              <p:spPr bwMode="auto">
                <a:xfrm>
                  <a:off x="1973" y="1162"/>
                  <a:ext cx="260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CD</a:t>
                  </a:r>
                </a:p>
              </p:txBody>
            </p:sp>
            <p:sp>
              <p:nvSpPr>
                <p:cNvPr id="103477" name="Line 53"/>
                <p:cNvSpPr>
                  <a:spLocks noChangeShapeType="1"/>
                </p:cNvSpPr>
                <p:nvPr/>
              </p:nvSpPr>
              <p:spPr bwMode="auto">
                <a:xfrm>
                  <a:off x="1882" y="1344"/>
                  <a:ext cx="177" cy="22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478" name="Rectangle 54"/>
                <p:cNvSpPr>
                  <a:spLocks noChangeArrowheads="1"/>
                </p:cNvSpPr>
                <p:nvPr/>
              </p:nvSpPr>
              <p:spPr bwMode="auto">
                <a:xfrm>
                  <a:off x="1667" y="1162"/>
                  <a:ext cx="260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T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22256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8ADE-3D8B-4FD0-84D9-17E7628BA749}" type="slidenum">
              <a:rPr lang="en-US" altLang="en-US"/>
              <a:pPr/>
              <a:t>55</a:t>
            </a:fld>
            <a:endParaRPr lang="en-US" alt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84200"/>
            <a:ext cx="8229600" cy="431800"/>
          </a:xfrm>
        </p:spPr>
        <p:txBody>
          <a:bodyPr/>
          <a:lstStyle/>
          <a:p>
            <a:pPr algn="l"/>
            <a:r>
              <a:rPr lang="en-US" altLang="en-US" sz="2400" i="1">
                <a:solidFill>
                  <a:schemeClr val="hlink"/>
                </a:solidFill>
              </a:rPr>
              <a:t>Keterbatasan K-Map (lanjutan)</a:t>
            </a: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395288" y="944563"/>
            <a:ext cx="842486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2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Bagaimana dengan dimensi K-Map untuk 6 Masukan (64 sel) ini? </a:t>
            </a:r>
          </a:p>
        </p:txBody>
      </p:sp>
      <p:graphicFrame>
        <p:nvGraphicFramePr>
          <p:cNvPr id="105476" name="Group 4"/>
          <p:cNvGraphicFramePr>
            <a:graphicFrameLocks noGrp="1"/>
          </p:cNvGraphicFramePr>
          <p:nvPr/>
        </p:nvGraphicFramePr>
        <p:xfrm>
          <a:off x="2030413" y="1928813"/>
          <a:ext cx="1836737" cy="1819275"/>
        </p:xfrm>
        <a:graphic>
          <a:graphicData uri="http://schemas.openxmlformats.org/drawingml/2006/table">
            <a:tbl>
              <a:tblPr/>
              <a:tblGrid>
                <a:gridCol w="460375"/>
                <a:gridCol w="458787"/>
                <a:gridCol w="457200"/>
                <a:gridCol w="460375"/>
              </a:tblGrid>
              <a:tr h="455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5503" name="Group 31"/>
          <p:cNvGraphicFramePr>
            <a:graphicFrameLocks noGrp="1"/>
          </p:cNvGraphicFramePr>
          <p:nvPr/>
        </p:nvGraphicFramePr>
        <p:xfrm>
          <a:off x="2046288" y="4568825"/>
          <a:ext cx="1836737" cy="1819275"/>
        </p:xfrm>
        <a:graphic>
          <a:graphicData uri="http://schemas.openxmlformats.org/drawingml/2006/table">
            <a:tbl>
              <a:tblPr/>
              <a:tblGrid>
                <a:gridCol w="460375"/>
                <a:gridCol w="458787"/>
                <a:gridCol w="457200"/>
                <a:gridCol w="460375"/>
              </a:tblGrid>
              <a:tr h="455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5530" name="Group 58"/>
          <p:cNvGraphicFramePr>
            <a:graphicFrameLocks noGrp="1"/>
          </p:cNvGraphicFramePr>
          <p:nvPr/>
        </p:nvGraphicFramePr>
        <p:xfrm>
          <a:off x="5430838" y="1928813"/>
          <a:ext cx="1836737" cy="1819275"/>
        </p:xfrm>
        <a:graphic>
          <a:graphicData uri="http://schemas.openxmlformats.org/drawingml/2006/table">
            <a:tbl>
              <a:tblPr/>
              <a:tblGrid>
                <a:gridCol w="460375"/>
                <a:gridCol w="458787"/>
                <a:gridCol w="457200"/>
                <a:gridCol w="460375"/>
              </a:tblGrid>
              <a:tr h="455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5557" name="Group 85"/>
          <p:cNvGraphicFramePr>
            <a:graphicFrameLocks noGrp="1"/>
          </p:cNvGraphicFramePr>
          <p:nvPr/>
        </p:nvGraphicFramePr>
        <p:xfrm>
          <a:off x="5446713" y="4568825"/>
          <a:ext cx="1836737" cy="1819275"/>
        </p:xfrm>
        <a:graphic>
          <a:graphicData uri="http://schemas.openxmlformats.org/drawingml/2006/table">
            <a:tbl>
              <a:tblPr/>
              <a:tblGrid>
                <a:gridCol w="460375"/>
                <a:gridCol w="458787"/>
                <a:gridCol w="457200"/>
                <a:gridCol w="460375"/>
              </a:tblGrid>
              <a:tr h="455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05584" name="Group 112"/>
          <p:cNvGrpSpPr>
            <a:grpSpLocks/>
          </p:cNvGrpSpPr>
          <p:nvPr/>
        </p:nvGrpSpPr>
        <p:grpSpPr bwMode="auto">
          <a:xfrm>
            <a:off x="1331913" y="1376363"/>
            <a:ext cx="3184525" cy="2687637"/>
            <a:chOff x="829" y="572"/>
            <a:chExt cx="2006" cy="1693"/>
          </a:xfrm>
        </p:grpSpPr>
        <p:grpSp>
          <p:nvGrpSpPr>
            <p:cNvPr id="105585" name="Group 113"/>
            <p:cNvGrpSpPr>
              <a:grpSpLocks/>
            </p:cNvGrpSpPr>
            <p:nvPr/>
          </p:nvGrpSpPr>
          <p:grpSpPr bwMode="auto">
            <a:xfrm>
              <a:off x="1275" y="732"/>
              <a:ext cx="1128" cy="154"/>
              <a:chOff x="3289" y="981"/>
              <a:chExt cx="1209" cy="138"/>
            </a:xfrm>
          </p:grpSpPr>
          <p:sp>
            <p:nvSpPr>
              <p:cNvPr id="105586" name="Rectangle 114"/>
              <p:cNvSpPr>
                <a:spLocks noChangeArrowheads="1"/>
              </p:cNvSpPr>
              <p:nvPr/>
            </p:nvSpPr>
            <p:spPr bwMode="auto">
              <a:xfrm>
                <a:off x="3289" y="981"/>
                <a:ext cx="226" cy="1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sz="1600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00</a:t>
                </a:r>
              </a:p>
            </p:txBody>
          </p:sp>
          <p:sp>
            <p:nvSpPr>
              <p:cNvPr id="105587" name="Rectangle 115"/>
              <p:cNvSpPr>
                <a:spLocks noChangeArrowheads="1"/>
              </p:cNvSpPr>
              <p:nvPr/>
            </p:nvSpPr>
            <p:spPr bwMode="auto">
              <a:xfrm>
                <a:off x="3613" y="981"/>
                <a:ext cx="226" cy="1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sz="1600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01</a:t>
                </a:r>
              </a:p>
            </p:txBody>
          </p:sp>
          <p:sp>
            <p:nvSpPr>
              <p:cNvPr id="105588" name="Rectangle 116"/>
              <p:cNvSpPr>
                <a:spLocks noChangeArrowheads="1"/>
              </p:cNvSpPr>
              <p:nvPr/>
            </p:nvSpPr>
            <p:spPr bwMode="auto">
              <a:xfrm>
                <a:off x="3944" y="981"/>
                <a:ext cx="226" cy="1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sz="1600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11</a:t>
                </a:r>
              </a:p>
            </p:txBody>
          </p:sp>
          <p:sp>
            <p:nvSpPr>
              <p:cNvPr id="105589" name="Rectangle 117"/>
              <p:cNvSpPr>
                <a:spLocks noChangeArrowheads="1"/>
              </p:cNvSpPr>
              <p:nvPr/>
            </p:nvSpPr>
            <p:spPr bwMode="auto">
              <a:xfrm>
                <a:off x="4272" y="981"/>
                <a:ext cx="226" cy="1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sz="1600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10</a:t>
                </a:r>
              </a:p>
            </p:txBody>
          </p:sp>
        </p:grpSp>
        <p:grpSp>
          <p:nvGrpSpPr>
            <p:cNvPr id="105590" name="Group 118"/>
            <p:cNvGrpSpPr>
              <a:grpSpLocks/>
            </p:cNvGrpSpPr>
            <p:nvPr/>
          </p:nvGrpSpPr>
          <p:grpSpPr bwMode="auto">
            <a:xfrm>
              <a:off x="987" y="979"/>
              <a:ext cx="237" cy="1041"/>
              <a:chOff x="1520" y="1155"/>
              <a:chExt cx="226" cy="1155"/>
            </a:xfrm>
          </p:grpSpPr>
          <p:sp>
            <p:nvSpPr>
              <p:cNvPr id="105591" name="Rectangle 119"/>
              <p:cNvSpPr>
                <a:spLocks noChangeArrowheads="1"/>
              </p:cNvSpPr>
              <p:nvPr/>
            </p:nvSpPr>
            <p:spPr bwMode="auto">
              <a:xfrm>
                <a:off x="1520" y="1155"/>
                <a:ext cx="226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sz="1600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00</a:t>
                </a:r>
              </a:p>
            </p:txBody>
          </p:sp>
          <p:sp>
            <p:nvSpPr>
              <p:cNvPr id="105592" name="Rectangle 120"/>
              <p:cNvSpPr>
                <a:spLocks noChangeArrowheads="1"/>
              </p:cNvSpPr>
              <p:nvPr/>
            </p:nvSpPr>
            <p:spPr bwMode="auto">
              <a:xfrm>
                <a:off x="1520" y="1480"/>
                <a:ext cx="226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sz="1600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01</a:t>
                </a:r>
              </a:p>
            </p:txBody>
          </p:sp>
          <p:sp>
            <p:nvSpPr>
              <p:cNvPr id="105593" name="Rectangle 121"/>
              <p:cNvSpPr>
                <a:spLocks noChangeArrowheads="1"/>
              </p:cNvSpPr>
              <p:nvPr/>
            </p:nvSpPr>
            <p:spPr bwMode="auto">
              <a:xfrm>
                <a:off x="1520" y="1804"/>
                <a:ext cx="226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sz="1600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11</a:t>
                </a:r>
              </a:p>
            </p:txBody>
          </p:sp>
          <p:sp>
            <p:nvSpPr>
              <p:cNvPr id="105594" name="Rectangle 122"/>
              <p:cNvSpPr>
                <a:spLocks noChangeArrowheads="1"/>
              </p:cNvSpPr>
              <p:nvPr/>
            </p:nvSpPr>
            <p:spPr bwMode="auto">
              <a:xfrm>
                <a:off x="1520" y="2139"/>
                <a:ext cx="226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sz="1600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10</a:t>
                </a:r>
              </a:p>
            </p:txBody>
          </p:sp>
        </p:grpSp>
        <p:sp>
          <p:nvSpPr>
            <p:cNvPr id="105595" name="Rectangle 123"/>
            <p:cNvSpPr>
              <a:spLocks noChangeArrowheads="1"/>
            </p:cNvSpPr>
            <p:nvPr/>
          </p:nvSpPr>
          <p:spPr bwMode="auto">
            <a:xfrm>
              <a:off x="856" y="778"/>
              <a:ext cx="2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sz="16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AB</a:t>
              </a:r>
            </a:p>
          </p:txBody>
        </p:sp>
        <p:sp>
          <p:nvSpPr>
            <p:cNvPr id="105596" name="Rectangle 124"/>
            <p:cNvSpPr>
              <a:spLocks noChangeArrowheads="1"/>
            </p:cNvSpPr>
            <p:nvPr/>
          </p:nvSpPr>
          <p:spPr bwMode="auto">
            <a:xfrm>
              <a:off x="1122" y="597"/>
              <a:ext cx="23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sz="16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CD</a:t>
              </a:r>
            </a:p>
          </p:txBody>
        </p:sp>
        <p:sp>
          <p:nvSpPr>
            <p:cNvPr id="105597" name="Line 125"/>
            <p:cNvSpPr>
              <a:spLocks noChangeShapeType="1"/>
            </p:cNvSpPr>
            <p:nvPr/>
          </p:nvSpPr>
          <p:spPr bwMode="auto">
            <a:xfrm>
              <a:off x="1052" y="716"/>
              <a:ext cx="217" cy="20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98" name="Rectangle 126"/>
            <p:cNvSpPr>
              <a:spLocks noChangeArrowheads="1"/>
            </p:cNvSpPr>
            <p:nvPr/>
          </p:nvSpPr>
          <p:spPr bwMode="auto">
            <a:xfrm>
              <a:off x="829" y="572"/>
              <a:ext cx="2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sz="16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T</a:t>
              </a:r>
            </a:p>
          </p:txBody>
        </p:sp>
        <p:sp>
          <p:nvSpPr>
            <p:cNvPr id="105599" name="Rectangle 127"/>
            <p:cNvSpPr>
              <a:spLocks noChangeArrowheads="1"/>
            </p:cNvSpPr>
            <p:nvPr/>
          </p:nvSpPr>
          <p:spPr bwMode="auto">
            <a:xfrm>
              <a:off x="1655" y="2111"/>
              <a:ext cx="38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sz="1600" i="1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E = 0</a:t>
              </a:r>
            </a:p>
          </p:txBody>
        </p:sp>
        <p:sp>
          <p:nvSpPr>
            <p:cNvPr id="105600" name="Rectangle 128"/>
            <p:cNvSpPr>
              <a:spLocks noChangeArrowheads="1"/>
            </p:cNvSpPr>
            <p:nvPr/>
          </p:nvSpPr>
          <p:spPr bwMode="auto">
            <a:xfrm>
              <a:off x="2499" y="1416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sz="1600" i="1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F = 0</a:t>
              </a:r>
            </a:p>
          </p:txBody>
        </p:sp>
      </p:grpSp>
      <p:grpSp>
        <p:nvGrpSpPr>
          <p:cNvPr id="105601" name="Group 129"/>
          <p:cNvGrpSpPr>
            <a:grpSpLocks/>
          </p:cNvGrpSpPr>
          <p:nvPr/>
        </p:nvGrpSpPr>
        <p:grpSpPr bwMode="auto">
          <a:xfrm>
            <a:off x="4727575" y="1376363"/>
            <a:ext cx="3184525" cy="2687637"/>
            <a:chOff x="829" y="572"/>
            <a:chExt cx="2006" cy="1693"/>
          </a:xfrm>
        </p:grpSpPr>
        <p:grpSp>
          <p:nvGrpSpPr>
            <p:cNvPr id="105602" name="Group 130"/>
            <p:cNvGrpSpPr>
              <a:grpSpLocks/>
            </p:cNvGrpSpPr>
            <p:nvPr/>
          </p:nvGrpSpPr>
          <p:grpSpPr bwMode="auto">
            <a:xfrm>
              <a:off x="1275" y="732"/>
              <a:ext cx="1128" cy="154"/>
              <a:chOff x="3289" y="981"/>
              <a:chExt cx="1209" cy="138"/>
            </a:xfrm>
          </p:grpSpPr>
          <p:sp>
            <p:nvSpPr>
              <p:cNvPr id="105603" name="Rectangle 131"/>
              <p:cNvSpPr>
                <a:spLocks noChangeArrowheads="1"/>
              </p:cNvSpPr>
              <p:nvPr/>
            </p:nvSpPr>
            <p:spPr bwMode="auto">
              <a:xfrm>
                <a:off x="3289" y="981"/>
                <a:ext cx="226" cy="1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sz="1600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00</a:t>
                </a:r>
              </a:p>
            </p:txBody>
          </p:sp>
          <p:sp>
            <p:nvSpPr>
              <p:cNvPr id="105604" name="Rectangle 132"/>
              <p:cNvSpPr>
                <a:spLocks noChangeArrowheads="1"/>
              </p:cNvSpPr>
              <p:nvPr/>
            </p:nvSpPr>
            <p:spPr bwMode="auto">
              <a:xfrm>
                <a:off x="3613" y="981"/>
                <a:ext cx="226" cy="1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sz="1600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01</a:t>
                </a:r>
              </a:p>
            </p:txBody>
          </p:sp>
          <p:sp>
            <p:nvSpPr>
              <p:cNvPr id="105605" name="Rectangle 133"/>
              <p:cNvSpPr>
                <a:spLocks noChangeArrowheads="1"/>
              </p:cNvSpPr>
              <p:nvPr/>
            </p:nvSpPr>
            <p:spPr bwMode="auto">
              <a:xfrm>
                <a:off x="3944" y="981"/>
                <a:ext cx="226" cy="1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sz="1600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11</a:t>
                </a:r>
              </a:p>
            </p:txBody>
          </p:sp>
          <p:sp>
            <p:nvSpPr>
              <p:cNvPr id="105606" name="Rectangle 134"/>
              <p:cNvSpPr>
                <a:spLocks noChangeArrowheads="1"/>
              </p:cNvSpPr>
              <p:nvPr/>
            </p:nvSpPr>
            <p:spPr bwMode="auto">
              <a:xfrm>
                <a:off x="4272" y="981"/>
                <a:ext cx="226" cy="1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sz="1600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10</a:t>
                </a:r>
              </a:p>
            </p:txBody>
          </p:sp>
        </p:grpSp>
        <p:grpSp>
          <p:nvGrpSpPr>
            <p:cNvPr id="105607" name="Group 135"/>
            <p:cNvGrpSpPr>
              <a:grpSpLocks/>
            </p:cNvGrpSpPr>
            <p:nvPr/>
          </p:nvGrpSpPr>
          <p:grpSpPr bwMode="auto">
            <a:xfrm>
              <a:off x="987" y="979"/>
              <a:ext cx="237" cy="1041"/>
              <a:chOff x="1520" y="1155"/>
              <a:chExt cx="226" cy="1155"/>
            </a:xfrm>
          </p:grpSpPr>
          <p:sp>
            <p:nvSpPr>
              <p:cNvPr id="105608" name="Rectangle 136"/>
              <p:cNvSpPr>
                <a:spLocks noChangeArrowheads="1"/>
              </p:cNvSpPr>
              <p:nvPr/>
            </p:nvSpPr>
            <p:spPr bwMode="auto">
              <a:xfrm>
                <a:off x="1520" y="1155"/>
                <a:ext cx="226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sz="1600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00</a:t>
                </a:r>
              </a:p>
            </p:txBody>
          </p:sp>
          <p:sp>
            <p:nvSpPr>
              <p:cNvPr id="105609" name="Rectangle 137"/>
              <p:cNvSpPr>
                <a:spLocks noChangeArrowheads="1"/>
              </p:cNvSpPr>
              <p:nvPr/>
            </p:nvSpPr>
            <p:spPr bwMode="auto">
              <a:xfrm>
                <a:off x="1520" y="1480"/>
                <a:ext cx="226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sz="1600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01</a:t>
                </a:r>
              </a:p>
            </p:txBody>
          </p:sp>
          <p:sp>
            <p:nvSpPr>
              <p:cNvPr id="105610" name="Rectangle 138"/>
              <p:cNvSpPr>
                <a:spLocks noChangeArrowheads="1"/>
              </p:cNvSpPr>
              <p:nvPr/>
            </p:nvSpPr>
            <p:spPr bwMode="auto">
              <a:xfrm>
                <a:off x="1520" y="1804"/>
                <a:ext cx="226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sz="1600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11</a:t>
                </a:r>
              </a:p>
            </p:txBody>
          </p:sp>
          <p:sp>
            <p:nvSpPr>
              <p:cNvPr id="105611" name="Rectangle 139"/>
              <p:cNvSpPr>
                <a:spLocks noChangeArrowheads="1"/>
              </p:cNvSpPr>
              <p:nvPr/>
            </p:nvSpPr>
            <p:spPr bwMode="auto">
              <a:xfrm>
                <a:off x="1520" y="2139"/>
                <a:ext cx="226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sz="1600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10</a:t>
                </a:r>
              </a:p>
            </p:txBody>
          </p:sp>
        </p:grpSp>
        <p:sp>
          <p:nvSpPr>
            <p:cNvPr id="105612" name="Rectangle 140"/>
            <p:cNvSpPr>
              <a:spLocks noChangeArrowheads="1"/>
            </p:cNvSpPr>
            <p:nvPr/>
          </p:nvSpPr>
          <p:spPr bwMode="auto">
            <a:xfrm>
              <a:off x="856" y="778"/>
              <a:ext cx="2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sz="16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AB</a:t>
              </a:r>
            </a:p>
          </p:txBody>
        </p:sp>
        <p:sp>
          <p:nvSpPr>
            <p:cNvPr id="105613" name="Rectangle 141"/>
            <p:cNvSpPr>
              <a:spLocks noChangeArrowheads="1"/>
            </p:cNvSpPr>
            <p:nvPr/>
          </p:nvSpPr>
          <p:spPr bwMode="auto">
            <a:xfrm>
              <a:off x="1122" y="597"/>
              <a:ext cx="23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sz="16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CD</a:t>
              </a:r>
            </a:p>
          </p:txBody>
        </p:sp>
        <p:sp>
          <p:nvSpPr>
            <p:cNvPr id="105614" name="Line 142"/>
            <p:cNvSpPr>
              <a:spLocks noChangeShapeType="1"/>
            </p:cNvSpPr>
            <p:nvPr/>
          </p:nvSpPr>
          <p:spPr bwMode="auto">
            <a:xfrm>
              <a:off x="1052" y="716"/>
              <a:ext cx="217" cy="20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15" name="Rectangle 143"/>
            <p:cNvSpPr>
              <a:spLocks noChangeArrowheads="1"/>
            </p:cNvSpPr>
            <p:nvPr/>
          </p:nvSpPr>
          <p:spPr bwMode="auto">
            <a:xfrm>
              <a:off x="829" y="572"/>
              <a:ext cx="2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sz="16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T</a:t>
              </a:r>
            </a:p>
          </p:txBody>
        </p:sp>
        <p:sp>
          <p:nvSpPr>
            <p:cNvPr id="105616" name="Rectangle 144"/>
            <p:cNvSpPr>
              <a:spLocks noChangeArrowheads="1"/>
            </p:cNvSpPr>
            <p:nvPr/>
          </p:nvSpPr>
          <p:spPr bwMode="auto">
            <a:xfrm>
              <a:off x="1655" y="2111"/>
              <a:ext cx="38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sz="1600" i="1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E = 1</a:t>
              </a:r>
            </a:p>
          </p:txBody>
        </p:sp>
        <p:sp>
          <p:nvSpPr>
            <p:cNvPr id="105617" name="Rectangle 145"/>
            <p:cNvSpPr>
              <a:spLocks noChangeArrowheads="1"/>
            </p:cNvSpPr>
            <p:nvPr/>
          </p:nvSpPr>
          <p:spPr bwMode="auto">
            <a:xfrm>
              <a:off x="2499" y="1416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sz="1600" i="1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F = 0</a:t>
              </a:r>
            </a:p>
          </p:txBody>
        </p:sp>
      </p:grpSp>
      <p:grpSp>
        <p:nvGrpSpPr>
          <p:cNvPr id="105618" name="Group 146"/>
          <p:cNvGrpSpPr>
            <a:grpSpLocks/>
          </p:cNvGrpSpPr>
          <p:nvPr/>
        </p:nvGrpSpPr>
        <p:grpSpPr bwMode="auto">
          <a:xfrm>
            <a:off x="4743450" y="4017963"/>
            <a:ext cx="3184525" cy="2687637"/>
            <a:chOff x="829" y="572"/>
            <a:chExt cx="2006" cy="1693"/>
          </a:xfrm>
        </p:grpSpPr>
        <p:grpSp>
          <p:nvGrpSpPr>
            <p:cNvPr id="105619" name="Group 147"/>
            <p:cNvGrpSpPr>
              <a:grpSpLocks/>
            </p:cNvGrpSpPr>
            <p:nvPr/>
          </p:nvGrpSpPr>
          <p:grpSpPr bwMode="auto">
            <a:xfrm>
              <a:off x="1275" y="732"/>
              <a:ext cx="1128" cy="154"/>
              <a:chOff x="3289" y="981"/>
              <a:chExt cx="1209" cy="138"/>
            </a:xfrm>
          </p:grpSpPr>
          <p:sp>
            <p:nvSpPr>
              <p:cNvPr id="105620" name="Rectangle 148"/>
              <p:cNvSpPr>
                <a:spLocks noChangeArrowheads="1"/>
              </p:cNvSpPr>
              <p:nvPr/>
            </p:nvSpPr>
            <p:spPr bwMode="auto">
              <a:xfrm>
                <a:off x="3289" y="981"/>
                <a:ext cx="226" cy="1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sz="1600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00</a:t>
                </a:r>
              </a:p>
            </p:txBody>
          </p:sp>
          <p:sp>
            <p:nvSpPr>
              <p:cNvPr id="105621" name="Rectangle 149"/>
              <p:cNvSpPr>
                <a:spLocks noChangeArrowheads="1"/>
              </p:cNvSpPr>
              <p:nvPr/>
            </p:nvSpPr>
            <p:spPr bwMode="auto">
              <a:xfrm>
                <a:off x="3613" y="981"/>
                <a:ext cx="226" cy="1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sz="1600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01</a:t>
                </a:r>
              </a:p>
            </p:txBody>
          </p:sp>
          <p:sp>
            <p:nvSpPr>
              <p:cNvPr id="105622" name="Rectangle 150"/>
              <p:cNvSpPr>
                <a:spLocks noChangeArrowheads="1"/>
              </p:cNvSpPr>
              <p:nvPr/>
            </p:nvSpPr>
            <p:spPr bwMode="auto">
              <a:xfrm>
                <a:off x="3944" y="981"/>
                <a:ext cx="226" cy="1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sz="1600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11</a:t>
                </a:r>
              </a:p>
            </p:txBody>
          </p:sp>
          <p:sp>
            <p:nvSpPr>
              <p:cNvPr id="105623" name="Rectangle 151"/>
              <p:cNvSpPr>
                <a:spLocks noChangeArrowheads="1"/>
              </p:cNvSpPr>
              <p:nvPr/>
            </p:nvSpPr>
            <p:spPr bwMode="auto">
              <a:xfrm>
                <a:off x="4272" y="981"/>
                <a:ext cx="226" cy="1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sz="1600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10</a:t>
                </a:r>
              </a:p>
            </p:txBody>
          </p:sp>
        </p:grpSp>
        <p:grpSp>
          <p:nvGrpSpPr>
            <p:cNvPr id="105624" name="Group 152"/>
            <p:cNvGrpSpPr>
              <a:grpSpLocks/>
            </p:cNvGrpSpPr>
            <p:nvPr/>
          </p:nvGrpSpPr>
          <p:grpSpPr bwMode="auto">
            <a:xfrm>
              <a:off x="987" y="979"/>
              <a:ext cx="237" cy="1041"/>
              <a:chOff x="1520" y="1155"/>
              <a:chExt cx="226" cy="1155"/>
            </a:xfrm>
          </p:grpSpPr>
          <p:sp>
            <p:nvSpPr>
              <p:cNvPr id="105625" name="Rectangle 153"/>
              <p:cNvSpPr>
                <a:spLocks noChangeArrowheads="1"/>
              </p:cNvSpPr>
              <p:nvPr/>
            </p:nvSpPr>
            <p:spPr bwMode="auto">
              <a:xfrm>
                <a:off x="1520" y="1155"/>
                <a:ext cx="226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sz="1600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00</a:t>
                </a:r>
              </a:p>
            </p:txBody>
          </p:sp>
          <p:sp>
            <p:nvSpPr>
              <p:cNvPr id="105626" name="Rectangle 154"/>
              <p:cNvSpPr>
                <a:spLocks noChangeArrowheads="1"/>
              </p:cNvSpPr>
              <p:nvPr/>
            </p:nvSpPr>
            <p:spPr bwMode="auto">
              <a:xfrm>
                <a:off x="1520" y="1480"/>
                <a:ext cx="226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sz="1600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01</a:t>
                </a:r>
              </a:p>
            </p:txBody>
          </p:sp>
          <p:sp>
            <p:nvSpPr>
              <p:cNvPr id="105627" name="Rectangle 155"/>
              <p:cNvSpPr>
                <a:spLocks noChangeArrowheads="1"/>
              </p:cNvSpPr>
              <p:nvPr/>
            </p:nvSpPr>
            <p:spPr bwMode="auto">
              <a:xfrm>
                <a:off x="1520" y="1804"/>
                <a:ext cx="226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sz="1600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11</a:t>
                </a:r>
              </a:p>
            </p:txBody>
          </p:sp>
          <p:sp>
            <p:nvSpPr>
              <p:cNvPr id="105628" name="Rectangle 156"/>
              <p:cNvSpPr>
                <a:spLocks noChangeArrowheads="1"/>
              </p:cNvSpPr>
              <p:nvPr/>
            </p:nvSpPr>
            <p:spPr bwMode="auto">
              <a:xfrm>
                <a:off x="1520" y="2139"/>
                <a:ext cx="226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sz="1600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10</a:t>
                </a:r>
              </a:p>
            </p:txBody>
          </p:sp>
        </p:grpSp>
        <p:sp>
          <p:nvSpPr>
            <p:cNvPr id="105629" name="Rectangle 157"/>
            <p:cNvSpPr>
              <a:spLocks noChangeArrowheads="1"/>
            </p:cNvSpPr>
            <p:nvPr/>
          </p:nvSpPr>
          <p:spPr bwMode="auto">
            <a:xfrm>
              <a:off x="856" y="778"/>
              <a:ext cx="2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sz="16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AB</a:t>
              </a:r>
            </a:p>
          </p:txBody>
        </p:sp>
        <p:sp>
          <p:nvSpPr>
            <p:cNvPr id="105630" name="Rectangle 158"/>
            <p:cNvSpPr>
              <a:spLocks noChangeArrowheads="1"/>
            </p:cNvSpPr>
            <p:nvPr/>
          </p:nvSpPr>
          <p:spPr bwMode="auto">
            <a:xfrm>
              <a:off x="1122" y="597"/>
              <a:ext cx="23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sz="16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CD</a:t>
              </a:r>
            </a:p>
          </p:txBody>
        </p:sp>
        <p:sp>
          <p:nvSpPr>
            <p:cNvPr id="105631" name="Line 159"/>
            <p:cNvSpPr>
              <a:spLocks noChangeShapeType="1"/>
            </p:cNvSpPr>
            <p:nvPr/>
          </p:nvSpPr>
          <p:spPr bwMode="auto">
            <a:xfrm>
              <a:off x="1052" y="716"/>
              <a:ext cx="217" cy="20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32" name="Rectangle 160"/>
            <p:cNvSpPr>
              <a:spLocks noChangeArrowheads="1"/>
            </p:cNvSpPr>
            <p:nvPr/>
          </p:nvSpPr>
          <p:spPr bwMode="auto">
            <a:xfrm>
              <a:off x="829" y="572"/>
              <a:ext cx="2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sz="16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T</a:t>
              </a:r>
            </a:p>
          </p:txBody>
        </p:sp>
        <p:sp>
          <p:nvSpPr>
            <p:cNvPr id="105633" name="Rectangle 161"/>
            <p:cNvSpPr>
              <a:spLocks noChangeArrowheads="1"/>
            </p:cNvSpPr>
            <p:nvPr/>
          </p:nvSpPr>
          <p:spPr bwMode="auto">
            <a:xfrm>
              <a:off x="1655" y="2111"/>
              <a:ext cx="38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sz="1600" i="1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E = 1</a:t>
              </a:r>
            </a:p>
          </p:txBody>
        </p:sp>
        <p:sp>
          <p:nvSpPr>
            <p:cNvPr id="105634" name="Rectangle 162"/>
            <p:cNvSpPr>
              <a:spLocks noChangeArrowheads="1"/>
            </p:cNvSpPr>
            <p:nvPr/>
          </p:nvSpPr>
          <p:spPr bwMode="auto">
            <a:xfrm>
              <a:off x="2499" y="1416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sz="1600" i="1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F = 1</a:t>
              </a:r>
            </a:p>
          </p:txBody>
        </p:sp>
      </p:grpSp>
      <p:grpSp>
        <p:nvGrpSpPr>
          <p:cNvPr id="105635" name="Group 163"/>
          <p:cNvGrpSpPr>
            <a:grpSpLocks/>
          </p:cNvGrpSpPr>
          <p:nvPr/>
        </p:nvGrpSpPr>
        <p:grpSpPr bwMode="auto">
          <a:xfrm>
            <a:off x="1347788" y="4017963"/>
            <a:ext cx="3184525" cy="2687637"/>
            <a:chOff x="829" y="572"/>
            <a:chExt cx="2006" cy="1693"/>
          </a:xfrm>
        </p:grpSpPr>
        <p:grpSp>
          <p:nvGrpSpPr>
            <p:cNvPr id="105636" name="Group 164"/>
            <p:cNvGrpSpPr>
              <a:grpSpLocks/>
            </p:cNvGrpSpPr>
            <p:nvPr/>
          </p:nvGrpSpPr>
          <p:grpSpPr bwMode="auto">
            <a:xfrm>
              <a:off x="1275" y="732"/>
              <a:ext cx="1128" cy="154"/>
              <a:chOff x="3289" y="981"/>
              <a:chExt cx="1209" cy="138"/>
            </a:xfrm>
          </p:grpSpPr>
          <p:sp>
            <p:nvSpPr>
              <p:cNvPr id="105637" name="Rectangle 165"/>
              <p:cNvSpPr>
                <a:spLocks noChangeArrowheads="1"/>
              </p:cNvSpPr>
              <p:nvPr/>
            </p:nvSpPr>
            <p:spPr bwMode="auto">
              <a:xfrm>
                <a:off x="3289" y="981"/>
                <a:ext cx="226" cy="1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sz="1600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00</a:t>
                </a:r>
              </a:p>
            </p:txBody>
          </p:sp>
          <p:sp>
            <p:nvSpPr>
              <p:cNvPr id="105638" name="Rectangle 166"/>
              <p:cNvSpPr>
                <a:spLocks noChangeArrowheads="1"/>
              </p:cNvSpPr>
              <p:nvPr/>
            </p:nvSpPr>
            <p:spPr bwMode="auto">
              <a:xfrm>
                <a:off x="3613" y="981"/>
                <a:ext cx="226" cy="1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sz="1600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01</a:t>
                </a:r>
              </a:p>
            </p:txBody>
          </p:sp>
          <p:sp>
            <p:nvSpPr>
              <p:cNvPr id="105639" name="Rectangle 167"/>
              <p:cNvSpPr>
                <a:spLocks noChangeArrowheads="1"/>
              </p:cNvSpPr>
              <p:nvPr/>
            </p:nvSpPr>
            <p:spPr bwMode="auto">
              <a:xfrm>
                <a:off x="3944" y="981"/>
                <a:ext cx="226" cy="1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sz="1600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11</a:t>
                </a:r>
              </a:p>
            </p:txBody>
          </p:sp>
          <p:sp>
            <p:nvSpPr>
              <p:cNvPr id="105640" name="Rectangle 168"/>
              <p:cNvSpPr>
                <a:spLocks noChangeArrowheads="1"/>
              </p:cNvSpPr>
              <p:nvPr/>
            </p:nvSpPr>
            <p:spPr bwMode="auto">
              <a:xfrm>
                <a:off x="4272" y="981"/>
                <a:ext cx="226" cy="1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sz="1600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10</a:t>
                </a:r>
              </a:p>
            </p:txBody>
          </p:sp>
        </p:grpSp>
        <p:grpSp>
          <p:nvGrpSpPr>
            <p:cNvPr id="105641" name="Group 169"/>
            <p:cNvGrpSpPr>
              <a:grpSpLocks/>
            </p:cNvGrpSpPr>
            <p:nvPr/>
          </p:nvGrpSpPr>
          <p:grpSpPr bwMode="auto">
            <a:xfrm>
              <a:off x="987" y="979"/>
              <a:ext cx="237" cy="1041"/>
              <a:chOff x="1520" y="1155"/>
              <a:chExt cx="226" cy="1155"/>
            </a:xfrm>
          </p:grpSpPr>
          <p:sp>
            <p:nvSpPr>
              <p:cNvPr id="105642" name="Rectangle 170"/>
              <p:cNvSpPr>
                <a:spLocks noChangeArrowheads="1"/>
              </p:cNvSpPr>
              <p:nvPr/>
            </p:nvSpPr>
            <p:spPr bwMode="auto">
              <a:xfrm>
                <a:off x="1520" y="1155"/>
                <a:ext cx="226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sz="1600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00</a:t>
                </a:r>
              </a:p>
            </p:txBody>
          </p:sp>
          <p:sp>
            <p:nvSpPr>
              <p:cNvPr id="105643" name="Rectangle 171"/>
              <p:cNvSpPr>
                <a:spLocks noChangeArrowheads="1"/>
              </p:cNvSpPr>
              <p:nvPr/>
            </p:nvSpPr>
            <p:spPr bwMode="auto">
              <a:xfrm>
                <a:off x="1520" y="1480"/>
                <a:ext cx="226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sz="1600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01</a:t>
                </a:r>
              </a:p>
            </p:txBody>
          </p:sp>
          <p:sp>
            <p:nvSpPr>
              <p:cNvPr id="105644" name="Rectangle 172"/>
              <p:cNvSpPr>
                <a:spLocks noChangeArrowheads="1"/>
              </p:cNvSpPr>
              <p:nvPr/>
            </p:nvSpPr>
            <p:spPr bwMode="auto">
              <a:xfrm>
                <a:off x="1520" y="1804"/>
                <a:ext cx="226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sz="1600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11</a:t>
                </a:r>
              </a:p>
            </p:txBody>
          </p:sp>
          <p:sp>
            <p:nvSpPr>
              <p:cNvPr id="105645" name="Rectangle 173"/>
              <p:cNvSpPr>
                <a:spLocks noChangeArrowheads="1"/>
              </p:cNvSpPr>
              <p:nvPr/>
            </p:nvSpPr>
            <p:spPr bwMode="auto">
              <a:xfrm>
                <a:off x="1520" y="2139"/>
                <a:ext cx="226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sz="1600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10</a:t>
                </a:r>
              </a:p>
            </p:txBody>
          </p:sp>
        </p:grpSp>
        <p:sp>
          <p:nvSpPr>
            <p:cNvPr id="105646" name="Rectangle 174"/>
            <p:cNvSpPr>
              <a:spLocks noChangeArrowheads="1"/>
            </p:cNvSpPr>
            <p:nvPr/>
          </p:nvSpPr>
          <p:spPr bwMode="auto">
            <a:xfrm>
              <a:off x="856" y="778"/>
              <a:ext cx="2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sz="16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AB</a:t>
              </a:r>
            </a:p>
          </p:txBody>
        </p:sp>
        <p:sp>
          <p:nvSpPr>
            <p:cNvPr id="105647" name="Rectangle 175"/>
            <p:cNvSpPr>
              <a:spLocks noChangeArrowheads="1"/>
            </p:cNvSpPr>
            <p:nvPr/>
          </p:nvSpPr>
          <p:spPr bwMode="auto">
            <a:xfrm>
              <a:off x="1122" y="597"/>
              <a:ext cx="23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sz="16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CD</a:t>
              </a:r>
            </a:p>
          </p:txBody>
        </p:sp>
        <p:sp>
          <p:nvSpPr>
            <p:cNvPr id="105648" name="Line 176"/>
            <p:cNvSpPr>
              <a:spLocks noChangeShapeType="1"/>
            </p:cNvSpPr>
            <p:nvPr/>
          </p:nvSpPr>
          <p:spPr bwMode="auto">
            <a:xfrm>
              <a:off x="1052" y="716"/>
              <a:ext cx="217" cy="20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49" name="Rectangle 177"/>
            <p:cNvSpPr>
              <a:spLocks noChangeArrowheads="1"/>
            </p:cNvSpPr>
            <p:nvPr/>
          </p:nvSpPr>
          <p:spPr bwMode="auto">
            <a:xfrm>
              <a:off x="829" y="572"/>
              <a:ext cx="2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sz="16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T</a:t>
              </a:r>
            </a:p>
          </p:txBody>
        </p:sp>
        <p:sp>
          <p:nvSpPr>
            <p:cNvPr id="105650" name="Rectangle 178"/>
            <p:cNvSpPr>
              <a:spLocks noChangeArrowheads="1"/>
            </p:cNvSpPr>
            <p:nvPr/>
          </p:nvSpPr>
          <p:spPr bwMode="auto">
            <a:xfrm>
              <a:off x="1655" y="2111"/>
              <a:ext cx="38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sz="1600" i="1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E = 0</a:t>
              </a:r>
            </a:p>
          </p:txBody>
        </p:sp>
        <p:sp>
          <p:nvSpPr>
            <p:cNvPr id="105651" name="Rectangle 179"/>
            <p:cNvSpPr>
              <a:spLocks noChangeArrowheads="1"/>
            </p:cNvSpPr>
            <p:nvPr/>
          </p:nvSpPr>
          <p:spPr bwMode="auto">
            <a:xfrm>
              <a:off x="2499" y="1416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sz="1600" i="1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F =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898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57E9-6738-4720-BEC8-3533A67CD39C}" type="slidenum">
              <a:rPr lang="en-US" altLang="en-US"/>
              <a:pPr/>
              <a:t>56</a:t>
            </a:fld>
            <a:endParaRPr lang="en-US" alt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71500"/>
            <a:ext cx="5184775" cy="431800"/>
          </a:xfrm>
        </p:spPr>
        <p:txBody>
          <a:bodyPr/>
          <a:lstStyle/>
          <a:p>
            <a:pPr algn="l"/>
            <a:r>
              <a:rPr lang="en-US" altLang="en-US" sz="2400" i="1">
                <a:solidFill>
                  <a:schemeClr val="hlink"/>
                </a:solidFill>
              </a:rPr>
              <a:t>Keterbatasan K-Map (lanjutan)</a:t>
            </a:r>
          </a:p>
        </p:txBody>
      </p:sp>
      <p:sp>
        <p:nvSpPr>
          <p:cNvPr id="107523" name="Text Box 3"/>
          <p:cNvSpPr txBox="1">
            <a:spLocks noChangeArrowheads="1"/>
          </p:cNvSpPr>
          <p:nvPr/>
        </p:nvSpPr>
        <p:spPr bwMode="auto">
          <a:xfrm>
            <a:off x="395288" y="1147763"/>
            <a:ext cx="84248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Apakah dengan menyusun K-Map seperti ini dapat mempermudah membayangkan posisi dari sel-sel ?</a:t>
            </a:r>
            <a:endParaRPr lang="en-US" altLang="en-US" sz="220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grpSp>
        <p:nvGrpSpPr>
          <p:cNvPr id="107524" name="Group 4"/>
          <p:cNvGrpSpPr>
            <a:grpSpLocks/>
          </p:cNvGrpSpPr>
          <p:nvPr/>
        </p:nvGrpSpPr>
        <p:grpSpPr bwMode="auto">
          <a:xfrm>
            <a:off x="395288" y="2228850"/>
            <a:ext cx="8281987" cy="4248150"/>
            <a:chOff x="249" y="1117"/>
            <a:chExt cx="5217" cy="2676"/>
          </a:xfrm>
        </p:grpSpPr>
        <p:grpSp>
          <p:nvGrpSpPr>
            <p:cNvPr id="107525" name="Group 5"/>
            <p:cNvGrpSpPr>
              <a:grpSpLocks/>
            </p:cNvGrpSpPr>
            <p:nvPr/>
          </p:nvGrpSpPr>
          <p:grpSpPr bwMode="auto">
            <a:xfrm>
              <a:off x="490" y="1502"/>
              <a:ext cx="2107" cy="685"/>
              <a:chOff x="3152" y="1344"/>
              <a:chExt cx="2177" cy="1270"/>
            </a:xfrm>
          </p:grpSpPr>
          <p:sp>
            <p:nvSpPr>
              <p:cNvPr id="107526" name="AutoShape 6"/>
              <p:cNvSpPr>
                <a:spLocks noChangeArrowheads="1"/>
              </p:cNvSpPr>
              <p:nvPr/>
            </p:nvSpPr>
            <p:spPr bwMode="auto">
              <a:xfrm>
                <a:off x="3152" y="1344"/>
                <a:ext cx="2177" cy="1270"/>
              </a:xfrm>
              <a:prstGeom prst="parallelogram">
                <a:avLst>
                  <a:gd name="adj" fmla="val 42854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27" name="Line 7"/>
              <p:cNvSpPr>
                <a:spLocks noChangeShapeType="1"/>
              </p:cNvSpPr>
              <p:nvPr/>
            </p:nvSpPr>
            <p:spPr bwMode="auto">
              <a:xfrm>
                <a:off x="3560" y="1661"/>
                <a:ext cx="163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28" name="Line 8"/>
              <p:cNvSpPr>
                <a:spLocks noChangeShapeType="1"/>
              </p:cNvSpPr>
              <p:nvPr/>
            </p:nvSpPr>
            <p:spPr bwMode="auto">
              <a:xfrm flipH="1">
                <a:off x="3560" y="1344"/>
                <a:ext cx="545" cy="1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29" name="Line 9"/>
              <p:cNvSpPr>
                <a:spLocks noChangeShapeType="1"/>
              </p:cNvSpPr>
              <p:nvPr/>
            </p:nvSpPr>
            <p:spPr bwMode="auto">
              <a:xfrm flipH="1">
                <a:off x="4377" y="1344"/>
                <a:ext cx="545" cy="1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30" name="Line 10"/>
              <p:cNvSpPr>
                <a:spLocks noChangeShapeType="1"/>
              </p:cNvSpPr>
              <p:nvPr/>
            </p:nvSpPr>
            <p:spPr bwMode="auto">
              <a:xfrm flipH="1">
                <a:off x="3969" y="1344"/>
                <a:ext cx="544" cy="1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31" name="Line 11"/>
              <p:cNvSpPr>
                <a:spLocks noChangeShapeType="1"/>
              </p:cNvSpPr>
              <p:nvPr/>
            </p:nvSpPr>
            <p:spPr bwMode="auto">
              <a:xfrm>
                <a:off x="3288" y="2296"/>
                <a:ext cx="163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32" name="Line 12"/>
              <p:cNvSpPr>
                <a:spLocks noChangeShapeType="1"/>
              </p:cNvSpPr>
              <p:nvPr/>
            </p:nvSpPr>
            <p:spPr bwMode="auto">
              <a:xfrm>
                <a:off x="3424" y="1979"/>
                <a:ext cx="163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7533" name="Group 13"/>
            <p:cNvGrpSpPr>
              <a:grpSpLocks/>
            </p:cNvGrpSpPr>
            <p:nvPr/>
          </p:nvGrpSpPr>
          <p:grpSpPr bwMode="auto">
            <a:xfrm>
              <a:off x="490" y="2909"/>
              <a:ext cx="2107" cy="685"/>
              <a:chOff x="3152" y="1344"/>
              <a:chExt cx="2177" cy="1270"/>
            </a:xfrm>
          </p:grpSpPr>
          <p:sp>
            <p:nvSpPr>
              <p:cNvPr id="107534" name="AutoShape 14"/>
              <p:cNvSpPr>
                <a:spLocks noChangeArrowheads="1"/>
              </p:cNvSpPr>
              <p:nvPr/>
            </p:nvSpPr>
            <p:spPr bwMode="auto">
              <a:xfrm>
                <a:off x="3152" y="1344"/>
                <a:ext cx="2177" cy="1270"/>
              </a:xfrm>
              <a:prstGeom prst="parallelogram">
                <a:avLst>
                  <a:gd name="adj" fmla="val 42854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35" name="Line 15"/>
              <p:cNvSpPr>
                <a:spLocks noChangeShapeType="1"/>
              </p:cNvSpPr>
              <p:nvPr/>
            </p:nvSpPr>
            <p:spPr bwMode="auto">
              <a:xfrm>
                <a:off x="3560" y="1661"/>
                <a:ext cx="163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36" name="Line 16"/>
              <p:cNvSpPr>
                <a:spLocks noChangeShapeType="1"/>
              </p:cNvSpPr>
              <p:nvPr/>
            </p:nvSpPr>
            <p:spPr bwMode="auto">
              <a:xfrm flipH="1">
                <a:off x="3560" y="1344"/>
                <a:ext cx="545" cy="1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37" name="Line 17"/>
              <p:cNvSpPr>
                <a:spLocks noChangeShapeType="1"/>
              </p:cNvSpPr>
              <p:nvPr/>
            </p:nvSpPr>
            <p:spPr bwMode="auto">
              <a:xfrm flipH="1">
                <a:off x="4377" y="1344"/>
                <a:ext cx="545" cy="1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38" name="Line 18"/>
              <p:cNvSpPr>
                <a:spLocks noChangeShapeType="1"/>
              </p:cNvSpPr>
              <p:nvPr/>
            </p:nvSpPr>
            <p:spPr bwMode="auto">
              <a:xfrm flipH="1">
                <a:off x="3969" y="1344"/>
                <a:ext cx="544" cy="1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39" name="Line 19"/>
              <p:cNvSpPr>
                <a:spLocks noChangeShapeType="1"/>
              </p:cNvSpPr>
              <p:nvPr/>
            </p:nvSpPr>
            <p:spPr bwMode="auto">
              <a:xfrm>
                <a:off x="3288" y="2296"/>
                <a:ext cx="163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40" name="Line 20"/>
              <p:cNvSpPr>
                <a:spLocks noChangeShapeType="1"/>
              </p:cNvSpPr>
              <p:nvPr/>
            </p:nvSpPr>
            <p:spPr bwMode="auto">
              <a:xfrm>
                <a:off x="3424" y="1979"/>
                <a:ext cx="163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7541" name="Group 21"/>
            <p:cNvGrpSpPr>
              <a:grpSpLocks/>
            </p:cNvGrpSpPr>
            <p:nvPr/>
          </p:nvGrpSpPr>
          <p:grpSpPr bwMode="auto">
            <a:xfrm>
              <a:off x="250" y="1117"/>
              <a:ext cx="2260" cy="1023"/>
              <a:chOff x="1144" y="1162"/>
              <a:chExt cx="2676" cy="1085"/>
            </a:xfrm>
          </p:grpSpPr>
          <p:grpSp>
            <p:nvGrpSpPr>
              <p:cNvPr id="107542" name="Group 22"/>
              <p:cNvGrpSpPr>
                <a:grpSpLocks/>
              </p:cNvGrpSpPr>
              <p:nvPr/>
            </p:nvGrpSpPr>
            <p:grpSpPr bwMode="auto">
              <a:xfrm>
                <a:off x="2154" y="1352"/>
                <a:ext cx="1666" cy="163"/>
                <a:chOff x="2154" y="1352"/>
                <a:chExt cx="1666" cy="163"/>
              </a:xfrm>
            </p:grpSpPr>
            <p:sp>
              <p:nvSpPr>
                <p:cNvPr id="107543" name="Rectangle 23"/>
                <p:cNvSpPr>
                  <a:spLocks noChangeArrowheads="1"/>
                </p:cNvSpPr>
                <p:nvPr/>
              </p:nvSpPr>
              <p:spPr bwMode="auto">
                <a:xfrm>
                  <a:off x="2154" y="1352"/>
                  <a:ext cx="260" cy="1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sz="1600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00</a:t>
                  </a:r>
                </a:p>
              </p:txBody>
            </p:sp>
            <p:sp>
              <p:nvSpPr>
                <p:cNvPr id="107544" name="Rectangle 24"/>
                <p:cNvSpPr>
                  <a:spLocks noChangeArrowheads="1"/>
                </p:cNvSpPr>
                <p:nvPr/>
              </p:nvSpPr>
              <p:spPr bwMode="auto">
                <a:xfrm>
                  <a:off x="2621" y="1352"/>
                  <a:ext cx="259" cy="1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sz="1600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01</a:t>
                  </a:r>
                </a:p>
              </p:txBody>
            </p:sp>
            <p:sp>
              <p:nvSpPr>
                <p:cNvPr id="107545" name="Rectangle 25"/>
                <p:cNvSpPr>
                  <a:spLocks noChangeArrowheads="1"/>
                </p:cNvSpPr>
                <p:nvPr/>
              </p:nvSpPr>
              <p:spPr bwMode="auto">
                <a:xfrm>
                  <a:off x="3073" y="1352"/>
                  <a:ext cx="260" cy="1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sz="1600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11</a:t>
                  </a:r>
                </a:p>
              </p:txBody>
            </p:sp>
            <p:sp>
              <p:nvSpPr>
                <p:cNvPr id="107546" name="Rectangle 26"/>
                <p:cNvSpPr>
                  <a:spLocks noChangeArrowheads="1"/>
                </p:cNvSpPr>
                <p:nvPr/>
              </p:nvSpPr>
              <p:spPr bwMode="auto">
                <a:xfrm>
                  <a:off x="3560" y="1352"/>
                  <a:ext cx="260" cy="1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sz="1600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10</a:t>
                  </a:r>
                </a:p>
              </p:txBody>
            </p:sp>
          </p:grpSp>
          <p:grpSp>
            <p:nvGrpSpPr>
              <p:cNvPr id="107547" name="Group 27"/>
              <p:cNvGrpSpPr>
                <a:grpSpLocks/>
              </p:cNvGrpSpPr>
              <p:nvPr/>
            </p:nvGrpSpPr>
            <p:grpSpPr bwMode="auto">
              <a:xfrm>
                <a:off x="1144" y="1539"/>
                <a:ext cx="731" cy="708"/>
                <a:chOff x="1144" y="1539"/>
                <a:chExt cx="731" cy="708"/>
              </a:xfrm>
            </p:grpSpPr>
            <p:sp>
              <p:nvSpPr>
                <p:cNvPr id="107548" name="Rectangle 28"/>
                <p:cNvSpPr>
                  <a:spLocks noChangeArrowheads="1"/>
                </p:cNvSpPr>
                <p:nvPr/>
              </p:nvSpPr>
              <p:spPr bwMode="auto">
                <a:xfrm>
                  <a:off x="1616" y="1539"/>
                  <a:ext cx="259" cy="1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sz="1600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00</a:t>
                  </a:r>
                </a:p>
              </p:txBody>
            </p:sp>
            <p:sp>
              <p:nvSpPr>
                <p:cNvPr id="107549" name="Rectangle 29"/>
                <p:cNvSpPr>
                  <a:spLocks noChangeArrowheads="1"/>
                </p:cNvSpPr>
                <p:nvPr/>
              </p:nvSpPr>
              <p:spPr bwMode="auto">
                <a:xfrm>
                  <a:off x="1448" y="1722"/>
                  <a:ext cx="260" cy="1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sz="1600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01</a:t>
                  </a:r>
                </a:p>
              </p:txBody>
            </p:sp>
            <p:sp>
              <p:nvSpPr>
                <p:cNvPr id="107550" name="Rectangle 30"/>
                <p:cNvSpPr>
                  <a:spLocks noChangeArrowheads="1"/>
                </p:cNvSpPr>
                <p:nvPr/>
              </p:nvSpPr>
              <p:spPr bwMode="auto">
                <a:xfrm>
                  <a:off x="1305" y="1903"/>
                  <a:ext cx="260" cy="1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sz="1600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11</a:t>
                  </a:r>
                </a:p>
              </p:txBody>
            </p:sp>
            <p:sp>
              <p:nvSpPr>
                <p:cNvPr id="107551" name="Rectangle 31"/>
                <p:cNvSpPr>
                  <a:spLocks noChangeArrowheads="1"/>
                </p:cNvSpPr>
                <p:nvPr/>
              </p:nvSpPr>
              <p:spPr bwMode="auto">
                <a:xfrm>
                  <a:off x="1144" y="2083"/>
                  <a:ext cx="259" cy="1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sz="1600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10</a:t>
                  </a:r>
                </a:p>
              </p:txBody>
            </p:sp>
          </p:grpSp>
          <p:grpSp>
            <p:nvGrpSpPr>
              <p:cNvPr id="107552" name="Group 32"/>
              <p:cNvGrpSpPr>
                <a:grpSpLocks/>
              </p:cNvGrpSpPr>
              <p:nvPr/>
            </p:nvGrpSpPr>
            <p:grpSpPr bwMode="auto">
              <a:xfrm>
                <a:off x="1474" y="1162"/>
                <a:ext cx="759" cy="405"/>
                <a:chOff x="1474" y="1162"/>
                <a:chExt cx="759" cy="405"/>
              </a:xfrm>
            </p:grpSpPr>
            <p:sp>
              <p:nvSpPr>
                <p:cNvPr id="107553" name="Rectangle 33"/>
                <p:cNvSpPr>
                  <a:spLocks noChangeArrowheads="1"/>
                </p:cNvSpPr>
                <p:nvPr/>
              </p:nvSpPr>
              <p:spPr bwMode="auto">
                <a:xfrm>
                  <a:off x="1474" y="1344"/>
                  <a:ext cx="260" cy="1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sz="1600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AB</a:t>
                  </a:r>
                </a:p>
              </p:txBody>
            </p:sp>
            <p:sp>
              <p:nvSpPr>
                <p:cNvPr id="107554" name="Rectangle 34"/>
                <p:cNvSpPr>
                  <a:spLocks noChangeArrowheads="1"/>
                </p:cNvSpPr>
                <p:nvPr/>
              </p:nvSpPr>
              <p:spPr bwMode="auto">
                <a:xfrm>
                  <a:off x="1973" y="1162"/>
                  <a:ext cx="260" cy="1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sz="1600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CD</a:t>
                  </a:r>
                </a:p>
              </p:txBody>
            </p:sp>
            <p:sp>
              <p:nvSpPr>
                <p:cNvPr id="107555" name="Line 35"/>
                <p:cNvSpPr>
                  <a:spLocks noChangeShapeType="1"/>
                </p:cNvSpPr>
                <p:nvPr/>
              </p:nvSpPr>
              <p:spPr bwMode="auto">
                <a:xfrm>
                  <a:off x="1882" y="1344"/>
                  <a:ext cx="177" cy="22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556" name="Rectangle 36"/>
                <p:cNvSpPr>
                  <a:spLocks noChangeArrowheads="1"/>
                </p:cNvSpPr>
                <p:nvPr/>
              </p:nvSpPr>
              <p:spPr bwMode="auto">
                <a:xfrm>
                  <a:off x="1667" y="1162"/>
                  <a:ext cx="261" cy="1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sz="1600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T</a:t>
                  </a:r>
                </a:p>
              </p:txBody>
            </p:sp>
          </p:grpSp>
        </p:grpSp>
        <p:sp>
          <p:nvSpPr>
            <p:cNvPr id="107557" name="Rectangle 37"/>
            <p:cNvSpPr>
              <a:spLocks noChangeArrowheads="1"/>
            </p:cNvSpPr>
            <p:nvPr/>
          </p:nvSpPr>
          <p:spPr bwMode="auto">
            <a:xfrm>
              <a:off x="2398" y="1759"/>
              <a:ext cx="39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sz="1600" i="1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F = 0</a:t>
              </a:r>
            </a:p>
          </p:txBody>
        </p:sp>
        <p:sp>
          <p:nvSpPr>
            <p:cNvPr id="107558" name="Rectangle 38"/>
            <p:cNvSpPr>
              <a:spLocks noChangeArrowheads="1"/>
            </p:cNvSpPr>
            <p:nvPr/>
          </p:nvSpPr>
          <p:spPr bwMode="auto">
            <a:xfrm>
              <a:off x="2399" y="3167"/>
              <a:ext cx="4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sz="1600" i="1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F = 1</a:t>
              </a:r>
            </a:p>
          </p:txBody>
        </p:sp>
        <p:grpSp>
          <p:nvGrpSpPr>
            <p:cNvPr id="107559" name="Group 39"/>
            <p:cNvGrpSpPr>
              <a:grpSpLocks/>
            </p:cNvGrpSpPr>
            <p:nvPr/>
          </p:nvGrpSpPr>
          <p:grpSpPr bwMode="auto">
            <a:xfrm>
              <a:off x="249" y="2526"/>
              <a:ext cx="2260" cy="1023"/>
              <a:chOff x="1144" y="1162"/>
              <a:chExt cx="2676" cy="1084"/>
            </a:xfrm>
          </p:grpSpPr>
          <p:grpSp>
            <p:nvGrpSpPr>
              <p:cNvPr id="107560" name="Group 40"/>
              <p:cNvGrpSpPr>
                <a:grpSpLocks/>
              </p:cNvGrpSpPr>
              <p:nvPr/>
            </p:nvGrpSpPr>
            <p:grpSpPr bwMode="auto">
              <a:xfrm>
                <a:off x="2154" y="1352"/>
                <a:ext cx="1666" cy="163"/>
                <a:chOff x="2154" y="1352"/>
                <a:chExt cx="1666" cy="163"/>
              </a:xfrm>
            </p:grpSpPr>
            <p:sp>
              <p:nvSpPr>
                <p:cNvPr id="107561" name="Rectangle 41"/>
                <p:cNvSpPr>
                  <a:spLocks noChangeArrowheads="1"/>
                </p:cNvSpPr>
                <p:nvPr/>
              </p:nvSpPr>
              <p:spPr bwMode="auto">
                <a:xfrm>
                  <a:off x="2154" y="1352"/>
                  <a:ext cx="260" cy="1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sz="1600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00</a:t>
                  </a:r>
                </a:p>
              </p:txBody>
            </p:sp>
            <p:sp>
              <p:nvSpPr>
                <p:cNvPr id="107562" name="Rectangle 42"/>
                <p:cNvSpPr>
                  <a:spLocks noChangeArrowheads="1"/>
                </p:cNvSpPr>
                <p:nvPr/>
              </p:nvSpPr>
              <p:spPr bwMode="auto">
                <a:xfrm>
                  <a:off x="2621" y="1352"/>
                  <a:ext cx="259" cy="1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sz="1600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01</a:t>
                  </a:r>
                </a:p>
              </p:txBody>
            </p:sp>
            <p:sp>
              <p:nvSpPr>
                <p:cNvPr id="107563" name="Rectangle 43"/>
                <p:cNvSpPr>
                  <a:spLocks noChangeArrowheads="1"/>
                </p:cNvSpPr>
                <p:nvPr/>
              </p:nvSpPr>
              <p:spPr bwMode="auto">
                <a:xfrm>
                  <a:off x="3073" y="1352"/>
                  <a:ext cx="260" cy="1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sz="1600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11</a:t>
                  </a:r>
                </a:p>
              </p:txBody>
            </p:sp>
            <p:sp>
              <p:nvSpPr>
                <p:cNvPr id="107564" name="Rectangle 44"/>
                <p:cNvSpPr>
                  <a:spLocks noChangeArrowheads="1"/>
                </p:cNvSpPr>
                <p:nvPr/>
              </p:nvSpPr>
              <p:spPr bwMode="auto">
                <a:xfrm>
                  <a:off x="3560" y="1352"/>
                  <a:ext cx="260" cy="1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sz="1600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10</a:t>
                  </a:r>
                </a:p>
              </p:txBody>
            </p:sp>
          </p:grpSp>
          <p:grpSp>
            <p:nvGrpSpPr>
              <p:cNvPr id="107565" name="Group 45"/>
              <p:cNvGrpSpPr>
                <a:grpSpLocks/>
              </p:cNvGrpSpPr>
              <p:nvPr/>
            </p:nvGrpSpPr>
            <p:grpSpPr bwMode="auto">
              <a:xfrm>
                <a:off x="1144" y="1539"/>
                <a:ext cx="731" cy="707"/>
                <a:chOff x="1144" y="1539"/>
                <a:chExt cx="731" cy="707"/>
              </a:xfrm>
            </p:grpSpPr>
            <p:sp>
              <p:nvSpPr>
                <p:cNvPr id="107566" name="Rectangle 46"/>
                <p:cNvSpPr>
                  <a:spLocks noChangeArrowheads="1"/>
                </p:cNvSpPr>
                <p:nvPr/>
              </p:nvSpPr>
              <p:spPr bwMode="auto">
                <a:xfrm>
                  <a:off x="1616" y="1539"/>
                  <a:ext cx="259" cy="1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sz="1600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00</a:t>
                  </a:r>
                </a:p>
              </p:txBody>
            </p:sp>
            <p:sp>
              <p:nvSpPr>
                <p:cNvPr id="107567" name="Rectangle 47"/>
                <p:cNvSpPr>
                  <a:spLocks noChangeArrowheads="1"/>
                </p:cNvSpPr>
                <p:nvPr/>
              </p:nvSpPr>
              <p:spPr bwMode="auto">
                <a:xfrm>
                  <a:off x="1448" y="1722"/>
                  <a:ext cx="260" cy="1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sz="1600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01</a:t>
                  </a:r>
                </a:p>
              </p:txBody>
            </p:sp>
            <p:sp>
              <p:nvSpPr>
                <p:cNvPr id="107568" name="Rectangle 48"/>
                <p:cNvSpPr>
                  <a:spLocks noChangeArrowheads="1"/>
                </p:cNvSpPr>
                <p:nvPr/>
              </p:nvSpPr>
              <p:spPr bwMode="auto">
                <a:xfrm>
                  <a:off x="1305" y="1904"/>
                  <a:ext cx="260" cy="1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sz="1600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11</a:t>
                  </a:r>
                </a:p>
              </p:txBody>
            </p:sp>
            <p:sp>
              <p:nvSpPr>
                <p:cNvPr id="107569" name="Rectangle 49"/>
                <p:cNvSpPr>
                  <a:spLocks noChangeArrowheads="1"/>
                </p:cNvSpPr>
                <p:nvPr/>
              </p:nvSpPr>
              <p:spPr bwMode="auto">
                <a:xfrm>
                  <a:off x="1144" y="2083"/>
                  <a:ext cx="259" cy="1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sz="1600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10</a:t>
                  </a:r>
                </a:p>
              </p:txBody>
            </p:sp>
          </p:grpSp>
          <p:grpSp>
            <p:nvGrpSpPr>
              <p:cNvPr id="107570" name="Group 50"/>
              <p:cNvGrpSpPr>
                <a:grpSpLocks/>
              </p:cNvGrpSpPr>
              <p:nvPr/>
            </p:nvGrpSpPr>
            <p:grpSpPr bwMode="auto">
              <a:xfrm>
                <a:off x="1474" y="1162"/>
                <a:ext cx="759" cy="405"/>
                <a:chOff x="1474" y="1162"/>
                <a:chExt cx="759" cy="405"/>
              </a:xfrm>
            </p:grpSpPr>
            <p:sp>
              <p:nvSpPr>
                <p:cNvPr id="107571" name="Rectangle 51"/>
                <p:cNvSpPr>
                  <a:spLocks noChangeArrowheads="1"/>
                </p:cNvSpPr>
                <p:nvPr/>
              </p:nvSpPr>
              <p:spPr bwMode="auto">
                <a:xfrm>
                  <a:off x="1474" y="1344"/>
                  <a:ext cx="260" cy="1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sz="1600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AB</a:t>
                  </a:r>
                </a:p>
              </p:txBody>
            </p:sp>
            <p:sp>
              <p:nvSpPr>
                <p:cNvPr id="107572" name="Rectangle 52"/>
                <p:cNvSpPr>
                  <a:spLocks noChangeArrowheads="1"/>
                </p:cNvSpPr>
                <p:nvPr/>
              </p:nvSpPr>
              <p:spPr bwMode="auto">
                <a:xfrm>
                  <a:off x="1973" y="1162"/>
                  <a:ext cx="260" cy="1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sz="1600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CD</a:t>
                  </a:r>
                </a:p>
              </p:txBody>
            </p:sp>
            <p:sp>
              <p:nvSpPr>
                <p:cNvPr id="107573" name="Line 53"/>
                <p:cNvSpPr>
                  <a:spLocks noChangeShapeType="1"/>
                </p:cNvSpPr>
                <p:nvPr/>
              </p:nvSpPr>
              <p:spPr bwMode="auto">
                <a:xfrm>
                  <a:off x="1882" y="1344"/>
                  <a:ext cx="177" cy="22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574" name="Rectangle 54"/>
                <p:cNvSpPr>
                  <a:spLocks noChangeArrowheads="1"/>
                </p:cNvSpPr>
                <p:nvPr/>
              </p:nvSpPr>
              <p:spPr bwMode="auto">
                <a:xfrm>
                  <a:off x="1667" y="1162"/>
                  <a:ext cx="261" cy="1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sz="1600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T</a:t>
                  </a:r>
                </a:p>
              </p:txBody>
            </p:sp>
          </p:grpSp>
        </p:grpSp>
        <p:grpSp>
          <p:nvGrpSpPr>
            <p:cNvPr id="107575" name="Group 55"/>
            <p:cNvGrpSpPr>
              <a:grpSpLocks/>
            </p:cNvGrpSpPr>
            <p:nvPr/>
          </p:nvGrpSpPr>
          <p:grpSpPr bwMode="auto">
            <a:xfrm>
              <a:off x="3121" y="1502"/>
              <a:ext cx="2107" cy="685"/>
              <a:chOff x="3152" y="1344"/>
              <a:chExt cx="2177" cy="1270"/>
            </a:xfrm>
          </p:grpSpPr>
          <p:sp>
            <p:nvSpPr>
              <p:cNvPr id="107576" name="AutoShape 56"/>
              <p:cNvSpPr>
                <a:spLocks noChangeArrowheads="1"/>
              </p:cNvSpPr>
              <p:nvPr/>
            </p:nvSpPr>
            <p:spPr bwMode="auto">
              <a:xfrm>
                <a:off x="3152" y="1344"/>
                <a:ext cx="2177" cy="1270"/>
              </a:xfrm>
              <a:prstGeom prst="parallelogram">
                <a:avLst>
                  <a:gd name="adj" fmla="val 42854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77" name="Line 57"/>
              <p:cNvSpPr>
                <a:spLocks noChangeShapeType="1"/>
              </p:cNvSpPr>
              <p:nvPr/>
            </p:nvSpPr>
            <p:spPr bwMode="auto">
              <a:xfrm>
                <a:off x="3560" y="1661"/>
                <a:ext cx="163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78" name="Line 58"/>
              <p:cNvSpPr>
                <a:spLocks noChangeShapeType="1"/>
              </p:cNvSpPr>
              <p:nvPr/>
            </p:nvSpPr>
            <p:spPr bwMode="auto">
              <a:xfrm flipH="1">
                <a:off x="3560" y="1344"/>
                <a:ext cx="545" cy="1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79" name="Line 59"/>
              <p:cNvSpPr>
                <a:spLocks noChangeShapeType="1"/>
              </p:cNvSpPr>
              <p:nvPr/>
            </p:nvSpPr>
            <p:spPr bwMode="auto">
              <a:xfrm flipH="1">
                <a:off x="4377" y="1344"/>
                <a:ext cx="545" cy="1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80" name="Line 60"/>
              <p:cNvSpPr>
                <a:spLocks noChangeShapeType="1"/>
              </p:cNvSpPr>
              <p:nvPr/>
            </p:nvSpPr>
            <p:spPr bwMode="auto">
              <a:xfrm flipH="1">
                <a:off x="3969" y="1344"/>
                <a:ext cx="544" cy="1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81" name="Line 61"/>
              <p:cNvSpPr>
                <a:spLocks noChangeShapeType="1"/>
              </p:cNvSpPr>
              <p:nvPr/>
            </p:nvSpPr>
            <p:spPr bwMode="auto">
              <a:xfrm>
                <a:off x="3288" y="2296"/>
                <a:ext cx="163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82" name="Line 62"/>
              <p:cNvSpPr>
                <a:spLocks noChangeShapeType="1"/>
              </p:cNvSpPr>
              <p:nvPr/>
            </p:nvSpPr>
            <p:spPr bwMode="auto">
              <a:xfrm>
                <a:off x="3424" y="1979"/>
                <a:ext cx="163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7583" name="Group 63"/>
            <p:cNvGrpSpPr>
              <a:grpSpLocks/>
            </p:cNvGrpSpPr>
            <p:nvPr/>
          </p:nvGrpSpPr>
          <p:grpSpPr bwMode="auto">
            <a:xfrm>
              <a:off x="3121" y="2909"/>
              <a:ext cx="2107" cy="685"/>
              <a:chOff x="3152" y="1344"/>
              <a:chExt cx="2177" cy="1270"/>
            </a:xfrm>
          </p:grpSpPr>
          <p:sp>
            <p:nvSpPr>
              <p:cNvPr id="107584" name="AutoShape 64"/>
              <p:cNvSpPr>
                <a:spLocks noChangeArrowheads="1"/>
              </p:cNvSpPr>
              <p:nvPr/>
            </p:nvSpPr>
            <p:spPr bwMode="auto">
              <a:xfrm>
                <a:off x="3152" y="1344"/>
                <a:ext cx="2177" cy="1270"/>
              </a:xfrm>
              <a:prstGeom prst="parallelogram">
                <a:avLst>
                  <a:gd name="adj" fmla="val 42854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85" name="Line 65"/>
              <p:cNvSpPr>
                <a:spLocks noChangeShapeType="1"/>
              </p:cNvSpPr>
              <p:nvPr/>
            </p:nvSpPr>
            <p:spPr bwMode="auto">
              <a:xfrm>
                <a:off x="3560" y="1661"/>
                <a:ext cx="163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86" name="Line 66"/>
              <p:cNvSpPr>
                <a:spLocks noChangeShapeType="1"/>
              </p:cNvSpPr>
              <p:nvPr/>
            </p:nvSpPr>
            <p:spPr bwMode="auto">
              <a:xfrm flipH="1">
                <a:off x="3560" y="1344"/>
                <a:ext cx="545" cy="1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87" name="Line 67"/>
              <p:cNvSpPr>
                <a:spLocks noChangeShapeType="1"/>
              </p:cNvSpPr>
              <p:nvPr/>
            </p:nvSpPr>
            <p:spPr bwMode="auto">
              <a:xfrm flipH="1">
                <a:off x="4377" y="1344"/>
                <a:ext cx="545" cy="1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88" name="Line 68"/>
              <p:cNvSpPr>
                <a:spLocks noChangeShapeType="1"/>
              </p:cNvSpPr>
              <p:nvPr/>
            </p:nvSpPr>
            <p:spPr bwMode="auto">
              <a:xfrm flipH="1">
                <a:off x="3969" y="1344"/>
                <a:ext cx="544" cy="1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89" name="Line 69"/>
              <p:cNvSpPr>
                <a:spLocks noChangeShapeType="1"/>
              </p:cNvSpPr>
              <p:nvPr/>
            </p:nvSpPr>
            <p:spPr bwMode="auto">
              <a:xfrm>
                <a:off x="3288" y="2296"/>
                <a:ext cx="163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90" name="Line 70"/>
              <p:cNvSpPr>
                <a:spLocks noChangeShapeType="1"/>
              </p:cNvSpPr>
              <p:nvPr/>
            </p:nvSpPr>
            <p:spPr bwMode="auto">
              <a:xfrm>
                <a:off x="3424" y="1979"/>
                <a:ext cx="163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7591" name="Group 71"/>
            <p:cNvGrpSpPr>
              <a:grpSpLocks/>
            </p:cNvGrpSpPr>
            <p:nvPr/>
          </p:nvGrpSpPr>
          <p:grpSpPr bwMode="auto">
            <a:xfrm>
              <a:off x="2881" y="1117"/>
              <a:ext cx="2260" cy="1023"/>
              <a:chOff x="1144" y="1162"/>
              <a:chExt cx="2676" cy="1085"/>
            </a:xfrm>
          </p:grpSpPr>
          <p:grpSp>
            <p:nvGrpSpPr>
              <p:cNvPr id="107592" name="Group 72"/>
              <p:cNvGrpSpPr>
                <a:grpSpLocks/>
              </p:cNvGrpSpPr>
              <p:nvPr/>
            </p:nvGrpSpPr>
            <p:grpSpPr bwMode="auto">
              <a:xfrm>
                <a:off x="2154" y="1352"/>
                <a:ext cx="1666" cy="163"/>
                <a:chOff x="2154" y="1352"/>
                <a:chExt cx="1666" cy="163"/>
              </a:xfrm>
            </p:grpSpPr>
            <p:sp>
              <p:nvSpPr>
                <p:cNvPr id="107593" name="Rectangle 73"/>
                <p:cNvSpPr>
                  <a:spLocks noChangeArrowheads="1"/>
                </p:cNvSpPr>
                <p:nvPr/>
              </p:nvSpPr>
              <p:spPr bwMode="auto">
                <a:xfrm>
                  <a:off x="2154" y="1352"/>
                  <a:ext cx="260" cy="1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sz="1600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00</a:t>
                  </a:r>
                </a:p>
              </p:txBody>
            </p:sp>
            <p:sp>
              <p:nvSpPr>
                <p:cNvPr id="107594" name="Rectangle 74"/>
                <p:cNvSpPr>
                  <a:spLocks noChangeArrowheads="1"/>
                </p:cNvSpPr>
                <p:nvPr/>
              </p:nvSpPr>
              <p:spPr bwMode="auto">
                <a:xfrm>
                  <a:off x="2621" y="1352"/>
                  <a:ext cx="259" cy="1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sz="1600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01</a:t>
                  </a:r>
                </a:p>
              </p:txBody>
            </p:sp>
            <p:sp>
              <p:nvSpPr>
                <p:cNvPr id="107595" name="Rectangle 75"/>
                <p:cNvSpPr>
                  <a:spLocks noChangeArrowheads="1"/>
                </p:cNvSpPr>
                <p:nvPr/>
              </p:nvSpPr>
              <p:spPr bwMode="auto">
                <a:xfrm>
                  <a:off x="3073" y="1352"/>
                  <a:ext cx="260" cy="1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sz="1600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11</a:t>
                  </a:r>
                </a:p>
              </p:txBody>
            </p:sp>
            <p:sp>
              <p:nvSpPr>
                <p:cNvPr id="107596" name="Rectangle 76"/>
                <p:cNvSpPr>
                  <a:spLocks noChangeArrowheads="1"/>
                </p:cNvSpPr>
                <p:nvPr/>
              </p:nvSpPr>
              <p:spPr bwMode="auto">
                <a:xfrm>
                  <a:off x="3560" y="1352"/>
                  <a:ext cx="260" cy="1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sz="1600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10</a:t>
                  </a:r>
                </a:p>
              </p:txBody>
            </p:sp>
          </p:grpSp>
          <p:grpSp>
            <p:nvGrpSpPr>
              <p:cNvPr id="107597" name="Group 77"/>
              <p:cNvGrpSpPr>
                <a:grpSpLocks/>
              </p:cNvGrpSpPr>
              <p:nvPr/>
            </p:nvGrpSpPr>
            <p:grpSpPr bwMode="auto">
              <a:xfrm>
                <a:off x="1144" y="1539"/>
                <a:ext cx="731" cy="708"/>
                <a:chOff x="1144" y="1539"/>
                <a:chExt cx="731" cy="708"/>
              </a:xfrm>
            </p:grpSpPr>
            <p:sp>
              <p:nvSpPr>
                <p:cNvPr id="107598" name="Rectangle 78"/>
                <p:cNvSpPr>
                  <a:spLocks noChangeArrowheads="1"/>
                </p:cNvSpPr>
                <p:nvPr/>
              </p:nvSpPr>
              <p:spPr bwMode="auto">
                <a:xfrm>
                  <a:off x="1616" y="1539"/>
                  <a:ext cx="259" cy="1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sz="1600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00</a:t>
                  </a:r>
                </a:p>
              </p:txBody>
            </p:sp>
            <p:sp>
              <p:nvSpPr>
                <p:cNvPr id="107599" name="Rectangle 79"/>
                <p:cNvSpPr>
                  <a:spLocks noChangeArrowheads="1"/>
                </p:cNvSpPr>
                <p:nvPr/>
              </p:nvSpPr>
              <p:spPr bwMode="auto">
                <a:xfrm>
                  <a:off x="1448" y="1722"/>
                  <a:ext cx="260" cy="1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sz="1600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01</a:t>
                  </a:r>
                </a:p>
              </p:txBody>
            </p:sp>
            <p:sp>
              <p:nvSpPr>
                <p:cNvPr id="107600" name="Rectangle 80"/>
                <p:cNvSpPr>
                  <a:spLocks noChangeArrowheads="1"/>
                </p:cNvSpPr>
                <p:nvPr/>
              </p:nvSpPr>
              <p:spPr bwMode="auto">
                <a:xfrm>
                  <a:off x="1305" y="1903"/>
                  <a:ext cx="260" cy="1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sz="1600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11</a:t>
                  </a:r>
                </a:p>
              </p:txBody>
            </p:sp>
            <p:sp>
              <p:nvSpPr>
                <p:cNvPr id="107601" name="Rectangle 81"/>
                <p:cNvSpPr>
                  <a:spLocks noChangeArrowheads="1"/>
                </p:cNvSpPr>
                <p:nvPr/>
              </p:nvSpPr>
              <p:spPr bwMode="auto">
                <a:xfrm>
                  <a:off x="1144" y="2083"/>
                  <a:ext cx="259" cy="1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sz="1600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10</a:t>
                  </a:r>
                </a:p>
              </p:txBody>
            </p:sp>
          </p:grpSp>
          <p:grpSp>
            <p:nvGrpSpPr>
              <p:cNvPr id="107602" name="Group 82"/>
              <p:cNvGrpSpPr>
                <a:grpSpLocks/>
              </p:cNvGrpSpPr>
              <p:nvPr/>
            </p:nvGrpSpPr>
            <p:grpSpPr bwMode="auto">
              <a:xfrm>
                <a:off x="1474" y="1162"/>
                <a:ext cx="759" cy="405"/>
                <a:chOff x="1474" y="1162"/>
                <a:chExt cx="759" cy="405"/>
              </a:xfrm>
            </p:grpSpPr>
            <p:sp>
              <p:nvSpPr>
                <p:cNvPr id="107603" name="Rectangle 83"/>
                <p:cNvSpPr>
                  <a:spLocks noChangeArrowheads="1"/>
                </p:cNvSpPr>
                <p:nvPr/>
              </p:nvSpPr>
              <p:spPr bwMode="auto">
                <a:xfrm>
                  <a:off x="1474" y="1344"/>
                  <a:ext cx="260" cy="1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sz="1600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AB</a:t>
                  </a:r>
                </a:p>
              </p:txBody>
            </p:sp>
            <p:sp>
              <p:nvSpPr>
                <p:cNvPr id="107604" name="Rectangle 84"/>
                <p:cNvSpPr>
                  <a:spLocks noChangeArrowheads="1"/>
                </p:cNvSpPr>
                <p:nvPr/>
              </p:nvSpPr>
              <p:spPr bwMode="auto">
                <a:xfrm>
                  <a:off x="1973" y="1162"/>
                  <a:ext cx="260" cy="1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sz="1600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CD</a:t>
                  </a:r>
                </a:p>
              </p:txBody>
            </p:sp>
            <p:sp>
              <p:nvSpPr>
                <p:cNvPr id="107605" name="Line 85"/>
                <p:cNvSpPr>
                  <a:spLocks noChangeShapeType="1"/>
                </p:cNvSpPr>
                <p:nvPr/>
              </p:nvSpPr>
              <p:spPr bwMode="auto">
                <a:xfrm>
                  <a:off x="1882" y="1344"/>
                  <a:ext cx="177" cy="22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606" name="Rectangle 86"/>
                <p:cNvSpPr>
                  <a:spLocks noChangeArrowheads="1"/>
                </p:cNvSpPr>
                <p:nvPr/>
              </p:nvSpPr>
              <p:spPr bwMode="auto">
                <a:xfrm>
                  <a:off x="1667" y="1162"/>
                  <a:ext cx="261" cy="1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sz="1600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T</a:t>
                  </a:r>
                </a:p>
              </p:txBody>
            </p:sp>
          </p:grpSp>
        </p:grpSp>
        <p:sp>
          <p:nvSpPr>
            <p:cNvPr id="107607" name="Rectangle 87"/>
            <p:cNvSpPr>
              <a:spLocks noChangeArrowheads="1"/>
            </p:cNvSpPr>
            <p:nvPr/>
          </p:nvSpPr>
          <p:spPr bwMode="auto">
            <a:xfrm>
              <a:off x="5029" y="1759"/>
              <a:ext cx="39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sz="1600" i="1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F = 0</a:t>
              </a:r>
            </a:p>
          </p:txBody>
        </p:sp>
        <p:sp>
          <p:nvSpPr>
            <p:cNvPr id="107608" name="Rectangle 88"/>
            <p:cNvSpPr>
              <a:spLocks noChangeArrowheads="1"/>
            </p:cNvSpPr>
            <p:nvPr/>
          </p:nvSpPr>
          <p:spPr bwMode="auto">
            <a:xfrm>
              <a:off x="5030" y="3167"/>
              <a:ext cx="4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sz="1600" i="1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F = 1</a:t>
              </a:r>
            </a:p>
          </p:txBody>
        </p:sp>
        <p:grpSp>
          <p:nvGrpSpPr>
            <p:cNvPr id="107609" name="Group 89"/>
            <p:cNvGrpSpPr>
              <a:grpSpLocks/>
            </p:cNvGrpSpPr>
            <p:nvPr/>
          </p:nvGrpSpPr>
          <p:grpSpPr bwMode="auto">
            <a:xfrm>
              <a:off x="2880" y="2526"/>
              <a:ext cx="2260" cy="1023"/>
              <a:chOff x="1144" y="1162"/>
              <a:chExt cx="2676" cy="1084"/>
            </a:xfrm>
          </p:grpSpPr>
          <p:grpSp>
            <p:nvGrpSpPr>
              <p:cNvPr id="107610" name="Group 90"/>
              <p:cNvGrpSpPr>
                <a:grpSpLocks/>
              </p:cNvGrpSpPr>
              <p:nvPr/>
            </p:nvGrpSpPr>
            <p:grpSpPr bwMode="auto">
              <a:xfrm>
                <a:off x="2154" y="1352"/>
                <a:ext cx="1666" cy="163"/>
                <a:chOff x="2154" y="1352"/>
                <a:chExt cx="1666" cy="163"/>
              </a:xfrm>
            </p:grpSpPr>
            <p:sp>
              <p:nvSpPr>
                <p:cNvPr id="107611" name="Rectangle 91"/>
                <p:cNvSpPr>
                  <a:spLocks noChangeArrowheads="1"/>
                </p:cNvSpPr>
                <p:nvPr/>
              </p:nvSpPr>
              <p:spPr bwMode="auto">
                <a:xfrm>
                  <a:off x="2154" y="1352"/>
                  <a:ext cx="260" cy="1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sz="1600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00</a:t>
                  </a:r>
                </a:p>
              </p:txBody>
            </p:sp>
            <p:sp>
              <p:nvSpPr>
                <p:cNvPr id="107612" name="Rectangle 92"/>
                <p:cNvSpPr>
                  <a:spLocks noChangeArrowheads="1"/>
                </p:cNvSpPr>
                <p:nvPr/>
              </p:nvSpPr>
              <p:spPr bwMode="auto">
                <a:xfrm>
                  <a:off x="2621" y="1352"/>
                  <a:ext cx="259" cy="1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sz="1600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01</a:t>
                  </a:r>
                </a:p>
              </p:txBody>
            </p:sp>
            <p:sp>
              <p:nvSpPr>
                <p:cNvPr id="107613" name="Rectangle 93"/>
                <p:cNvSpPr>
                  <a:spLocks noChangeArrowheads="1"/>
                </p:cNvSpPr>
                <p:nvPr/>
              </p:nvSpPr>
              <p:spPr bwMode="auto">
                <a:xfrm>
                  <a:off x="3073" y="1352"/>
                  <a:ext cx="260" cy="1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sz="1600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11</a:t>
                  </a:r>
                </a:p>
              </p:txBody>
            </p:sp>
            <p:sp>
              <p:nvSpPr>
                <p:cNvPr id="107614" name="Rectangle 94"/>
                <p:cNvSpPr>
                  <a:spLocks noChangeArrowheads="1"/>
                </p:cNvSpPr>
                <p:nvPr/>
              </p:nvSpPr>
              <p:spPr bwMode="auto">
                <a:xfrm>
                  <a:off x="3560" y="1352"/>
                  <a:ext cx="260" cy="1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sz="1600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10</a:t>
                  </a:r>
                </a:p>
              </p:txBody>
            </p:sp>
          </p:grpSp>
          <p:grpSp>
            <p:nvGrpSpPr>
              <p:cNvPr id="107615" name="Group 95"/>
              <p:cNvGrpSpPr>
                <a:grpSpLocks/>
              </p:cNvGrpSpPr>
              <p:nvPr/>
            </p:nvGrpSpPr>
            <p:grpSpPr bwMode="auto">
              <a:xfrm>
                <a:off x="1144" y="1539"/>
                <a:ext cx="731" cy="707"/>
                <a:chOff x="1144" y="1539"/>
                <a:chExt cx="731" cy="707"/>
              </a:xfrm>
            </p:grpSpPr>
            <p:sp>
              <p:nvSpPr>
                <p:cNvPr id="107616" name="Rectangle 96"/>
                <p:cNvSpPr>
                  <a:spLocks noChangeArrowheads="1"/>
                </p:cNvSpPr>
                <p:nvPr/>
              </p:nvSpPr>
              <p:spPr bwMode="auto">
                <a:xfrm>
                  <a:off x="1616" y="1539"/>
                  <a:ext cx="259" cy="1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sz="1600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00</a:t>
                  </a:r>
                </a:p>
              </p:txBody>
            </p:sp>
            <p:sp>
              <p:nvSpPr>
                <p:cNvPr id="107617" name="Rectangle 97"/>
                <p:cNvSpPr>
                  <a:spLocks noChangeArrowheads="1"/>
                </p:cNvSpPr>
                <p:nvPr/>
              </p:nvSpPr>
              <p:spPr bwMode="auto">
                <a:xfrm>
                  <a:off x="1448" y="1722"/>
                  <a:ext cx="260" cy="1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sz="1600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01</a:t>
                  </a:r>
                </a:p>
              </p:txBody>
            </p:sp>
            <p:sp>
              <p:nvSpPr>
                <p:cNvPr id="107618" name="Rectangle 98"/>
                <p:cNvSpPr>
                  <a:spLocks noChangeArrowheads="1"/>
                </p:cNvSpPr>
                <p:nvPr/>
              </p:nvSpPr>
              <p:spPr bwMode="auto">
                <a:xfrm>
                  <a:off x="1305" y="1904"/>
                  <a:ext cx="260" cy="1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sz="1600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11</a:t>
                  </a:r>
                </a:p>
              </p:txBody>
            </p:sp>
            <p:sp>
              <p:nvSpPr>
                <p:cNvPr id="107619" name="Rectangle 99"/>
                <p:cNvSpPr>
                  <a:spLocks noChangeArrowheads="1"/>
                </p:cNvSpPr>
                <p:nvPr/>
              </p:nvSpPr>
              <p:spPr bwMode="auto">
                <a:xfrm>
                  <a:off x="1144" y="2083"/>
                  <a:ext cx="259" cy="1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sz="1600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10</a:t>
                  </a:r>
                </a:p>
              </p:txBody>
            </p:sp>
          </p:grpSp>
          <p:grpSp>
            <p:nvGrpSpPr>
              <p:cNvPr id="107620" name="Group 100"/>
              <p:cNvGrpSpPr>
                <a:grpSpLocks/>
              </p:cNvGrpSpPr>
              <p:nvPr/>
            </p:nvGrpSpPr>
            <p:grpSpPr bwMode="auto">
              <a:xfrm>
                <a:off x="1474" y="1162"/>
                <a:ext cx="759" cy="405"/>
                <a:chOff x="1474" y="1162"/>
                <a:chExt cx="759" cy="405"/>
              </a:xfrm>
            </p:grpSpPr>
            <p:sp>
              <p:nvSpPr>
                <p:cNvPr id="107621" name="Rectangle 101"/>
                <p:cNvSpPr>
                  <a:spLocks noChangeArrowheads="1"/>
                </p:cNvSpPr>
                <p:nvPr/>
              </p:nvSpPr>
              <p:spPr bwMode="auto">
                <a:xfrm>
                  <a:off x="1474" y="1344"/>
                  <a:ext cx="260" cy="1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sz="1600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AB</a:t>
                  </a:r>
                </a:p>
              </p:txBody>
            </p:sp>
            <p:sp>
              <p:nvSpPr>
                <p:cNvPr id="107622" name="Rectangle 102"/>
                <p:cNvSpPr>
                  <a:spLocks noChangeArrowheads="1"/>
                </p:cNvSpPr>
                <p:nvPr/>
              </p:nvSpPr>
              <p:spPr bwMode="auto">
                <a:xfrm>
                  <a:off x="1973" y="1162"/>
                  <a:ext cx="260" cy="1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sz="1600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CD</a:t>
                  </a:r>
                </a:p>
              </p:txBody>
            </p:sp>
            <p:sp>
              <p:nvSpPr>
                <p:cNvPr id="107623" name="Line 103"/>
                <p:cNvSpPr>
                  <a:spLocks noChangeShapeType="1"/>
                </p:cNvSpPr>
                <p:nvPr/>
              </p:nvSpPr>
              <p:spPr bwMode="auto">
                <a:xfrm>
                  <a:off x="1882" y="1344"/>
                  <a:ext cx="177" cy="22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624" name="Rectangle 104"/>
                <p:cNvSpPr>
                  <a:spLocks noChangeArrowheads="1"/>
                </p:cNvSpPr>
                <p:nvPr/>
              </p:nvSpPr>
              <p:spPr bwMode="auto">
                <a:xfrm>
                  <a:off x="1667" y="1162"/>
                  <a:ext cx="261" cy="1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/>
                  <a:r>
                    <a:rPr lang="en-US" altLang="en-US" sz="1600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ahoma" pitchFamily="34" charset="0"/>
                    </a:rPr>
                    <a:t>T</a:t>
                  </a:r>
                </a:p>
              </p:txBody>
            </p:sp>
          </p:grpSp>
        </p:grpSp>
        <p:sp>
          <p:nvSpPr>
            <p:cNvPr id="107625" name="Rectangle 105"/>
            <p:cNvSpPr>
              <a:spLocks noChangeArrowheads="1"/>
            </p:cNvSpPr>
            <p:nvPr/>
          </p:nvSpPr>
          <p:spPr bwMode="auto">
            <a:xfrm>
              <a:off x="3696" y="3639"/>
              <a:ext cx="4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sz="1600" i="1">
                  <a:solidFill>
                    <a:srgbClr val="FF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E = 1</a:t>
              </a:r>
            </a:p>
          </p:txBody>
        </p:sp>
        <p:sp>
          <p:nvSpPr>
            <p:cNvPr id="107626" name="Rectangle 106"/>
            <p:cNvSpPr>
              <a:spLocks noChangeArrowheads="1"/>
            </p:cNvSpPr>
            <p:nvPr/>
          </p:nvSpPr>
          <p:spPr bwMode="auto">
            <a:xfrm>
              <a:off x="1066" y="3639"/>
              <a:ext cx="4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sz="1600" i="1">
                  <a:solidFill>
                    <a:srgbClr val="FF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E = 0</a:t>
              </a:r>
            </a:p>
          </p:txBody>
        </p:sp>
        <p:sp>
          <p:nvSpPr>
            <p:cNvPr id="107627" name="Rectangle 107"/>
            <p:cNvSpPr>
              <a:spLocks noChangeArrowheads="1"/>
            </p:cNvSpPr>
            <p:nvPr/>
          </p:nvSpPr>
          <p:spPr bwMode="auto">
            <a:xfrm>
              <a:off x="3696" y="2233"/>
              <a:ext cx="4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sz="1600" i="1">
                  <a:solidFill>
                    <a:srgbClr val="FF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E = 1</a:t>
              </a:r>
            </a:p>
          </p:txBody>
        </p:sp>
        <p:sp>
          <p:nvSpPr>
            <p:cNvPr id="107628" name="Rectangle 108"/>
            <p:cNvSpPr>
              <a:spLocks noChangeArrowheads="1"/>
            </p:cNvSpPr>
            <p:nvPr/>
          </p:nvSpPr>
          <p:spPr bwMode="auto">
            <a:xfrm>
              <a:off x="1066" y="2233"/>
              <a:ext cx="4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sz="1600" i="1">
                  <a:solidFill>
                    <a:srgbClr val="FF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E = 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243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79FBC-A3AC-41FE-804B-4C22F6B9228F}" type="slidenum">
              <a:rPr lang="en-US" altLang="en-US"/>
              <a:pPr/>
              <a:t>57</a:t>
            </a:fld>
            <a:endParaRPr lang="en-US" alt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14363"/>
            <a:ext cx="8229600" cy="431800"/>
          </a:xfrm>
        </p:spPr>
        <p:txBody>
          <a:bodyPr/>
          <a:lstStyle/>
          <a:p>
            <a:pPr algn="l"/>
            <a:r>
              <a:rPr lang="en-US" altLang="en-US" sz="2400" i="1">
                <a:solidFill>
                  <a:schemeClr val="hlink"/>
                </a:solidFill>
              </a:rPr>
              <a:t>Keterbatasan K-Map (lanjutan)</a:t>
            </a:r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827088" y="1622425"/>
            <a:ext cx="7777162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Untuk penyederhanaan persamaan Keluaran dengan jumlah </a:t>
            </a:r>
            <a:r>
              <a:rPr lang="en-US" altLang="en-US" sz="2400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lebih dari 5 buah Masukan</a:t>
            </a:r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, minimisasi dengan K-Map menjadi tidak mudah lagi (sangat bergantung pada kemampuan </a:t>
            </a:r>
            <a:r>
              <a:rPr lang="en-US" altLang="en-US" sz="2400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visualisasi konsep ruang</a:t>
            </a:r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).</a:t>
            </a:r>
          </a:p>
          <a:p>
            <a:pPr eaLnBrk="0" hangingPunct="0">
              <a:spcBef>
                <a:spcPct val="50000"/>
              </a:spcBef>
            </a:pPr>
            <a:endParaRPr lang="en-US" altLang="en-US" sz="2400" i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Untuk jumlah Masukan lebih dari 5 buah digunakan Minimisasi dengan </a:t>
            </a:r>
            <a:r>
              <a:rPr lang="en-US" altLang="en-US" sz="2400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metoda Quine Mc Cluskey</a:t>
            </a:r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, di mana penyederhanaan tidak dilakukan secara visual tetapi </a:t>
            </a:r>
            <a:r>
              <a:rPr lang="en-US" altLang="en-US" sz="2400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secara numerik</a:t>
            </a:r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sehingga dapat digunakan untuk penyederhanaan persamaan Keluaran dengan jumlah Masukan “</a:t>
            </a:r>
            <a:r>
              <a:rPr lang="en-US" altLang="en-US" sz="2400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tanpa batas</a:t>
            </a:r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189653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9871-B7EF-456A-A8B1-0785A45C0D1C}" type="slidenum">
              <a:rPr lang="en-US" altLang="en-US"/>
              <a:pPr/>
              <a:t>58</a:t>
            </a:fld>
            <a:endParaRPr lang="en-US" alt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365250"/>
            <a:ext cx="8640762" cy="1223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200"/>
              <a:t>	Untuk menyederhanakan penulisan dan mempermudah proses pemetaannya, soal K-Map sering dituliskan dengan menuliskan nilai desimal dari </a:t>
            </a:r>
            <a:r>
              <a:rPr lang="en-US" altLang="en-US" sz="2200">
                <a:solidFill>
                  <a:schemeClr val="folHlink"/>
                </a:solidFill>
              </a:rPr>
              <a:t>koordinat</a:t>
            </a:r>
            <a:r>
              <a:rPr lang="en-US" altLang="en-US" sz="2200"/>
              <a:t> sel-sel yang ada.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573088"/>
            <a:ext cx="8229600" cy="576262"/>
          </a:xfrm>
        </p:spPr>
        <p:txBody>
          <a:bodyPr/>
          <a:lstStyle/>
          <a:p>
            <a:pPr algn="l"/>
            <a:r>
              <a:rPr lang="en-US" altLang="en-US" sz="3600">
                <a:solidFill>
                  <a:schemeClr val="tx1"/>
                </a:solidFill>
              </a:rPr>
              <a:t>Soal-soal K-Map</a:t>
            </a:r>
          </a:p>
        </p:txBody>
      </p:sp>
      <p:graphicFrame>
        <p:nvGraphicFramePr>
          <p:cNvPr id="111620" name="Group 4"/>
          <p:cNvGraphicFramePr>
            <a:graphicFrameLocks noGrp="1"/>
          </p:cNvGraphicFramePr>
          <p:nvPr/>
        </p:nvGraphicFramePr>
        <p:xfrm>
          <a:off x="1366838" y="3452813"/>
          <a:ext cx="2447925" cy="2449512"/>
        </p:xfrm>
        <a:graphic>
          <a:graphicData uri="http://schemas.openxmlformats.org/drawingml/2006/table">
            <a:tbl>
              <a:tblPr/>
              <a:tblGrid>
                <a:gridCol w="612775"/>
                <a:gridCol w="612775"/>
                <a:gridCol w="609600"/>
                <a:gridCol w="612775"/>
              </a:tblGrid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72000" marR="108000" marT="36000" marB="36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marL="72000" marR="108000" marT="36000" marB="36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marL="72000" marR="108000" marT="36000" marB="36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marL="72000" marR="108000" marT="36000" marB="3600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marL="72000" marR="108000" marT="36000" marB="36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11647" name="Group 31"/>
          <p:cNvGrpSpPr>
            <a:grpSpLocks/>
          </p:cNvGrpSpPr>
          <p:nvPr/>
        </p:nvGrpSpPr>
        <p:grpSpPr bwMode="auto">
          <a:xfrm>
            <a:off x="468313" y="2679700"/>
            <a:ext cx="3168650" cy="3035300"/>
            <a:chOff x="1702" y="1525"/>
            <a:chExt cx="1735" cy="1605"/>
          </a:xfrm>
        </p:grpSpPr>
        <p:grpSp>
          <p:nvGrpSpPr>
            <p:cNvPr id="111648" name="Group 32"/>
            <p:cNvGrpSpPr>
              <a:grpSpLocks/>
            </p:cNvGrpSpPr>
            <p:nvPr/>
          </p:nvGrpSpPr>
          <p:grpSpPr bwMode="auto">
            <a:xfrm>
              <a:off x="2228" y="1706"/>
              <a:ext cx="1209" cy="145"/>
              <a:chOff x="3289" y="981"/>
              <a:chExt cx="1209" cy="145"/>
            </a:xfrm>
          </p:grpSpPr>
          <p:sp>
            <p:nvSpPr>
              <p:cNvPr id="111649" name="Rectangle 33"/>
              <p:cNvSpPr>
                <a:spLocks noChangeArrowheads="1"/>
              </p:cNvSpPr>
              <p:nvPr/>
            </p:nvSpPr>
            <p:spPr bwMode="auto">
              <a:xfrm>
                <a:off x="3289" y="981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00</a:t>
                </a:r>
              </a:p>
            </p:txBody>
          </p:sp>
          <p:sp>
            <p:nvSpPr>
              <p:cNvPr id="111650" name="Rectangle 34"/>
              <p:cNvSpPr>
                <a:spLocks noChangeArrowheads="1"/>
              </p:cNvSpPr>
              <p:nvPr/>
            </p:nvSpPr>
            <p:spPr bwMode="auto">
              <a:xfrm>
                <a:off x="3613" y="981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01</a:t>
                </a:r>
              </a:p>
            </p:txBody>
          </p:sp>
          <p:sp>
            <p:nvSpPr>
              <p:cNvPr id="111651" name="Rectangle 35"/>
              <p:cNvSpPr>
                <a:spLocks noChangeArrowheads="1"/>
              </p:cNvSpPr>
              <p:nvPr/>
            </p:nvSpPr>
            <p:spPr bwMode="auto">
              <a:xfrm>
                <a:off x="3944" y="981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11</a:t>
                </a:r>
              </a:p>
            </p:txBody>
          </p:sp>
          <p:sp>
            <p:nvSpPr>
              <p:cNvPr id="111652" name="Rectangle 36"/>
              <p:cNvSpPr>
                <a:spLocks noChangeArrowheads="1"/>
              </p:cNvSpPr>
              <p:nvPr/>
            </p:nvSpPr>
            <p:spPr bwMode="auto">
              <a:xfrm>
                <a:off x="4272" y="981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10</a:t>
                </a:r>
              </a:p>
            </p:txBody>
          </p:sp>
        </p:grpSp>
        <p:grpSp>
          <p:nvGrpSpPr>
            <p:cNvPr id="111653" name="Group 37"/>
            <p:cNvGrpSpPr>
              <a:grpSpLocks/>
            </p:cNvGrpSpPr>
            <p:nvPr/>
          </p:nvGrpSpPr>
          <p:grpSpPr bwMode="auto">
            <a:xfrm>
              <a:off x="1883" y="2001"/>
              <a:ext cx="226" cy="1129"/>
              <a:chOff x="1520" y="1155"/>
              <a:chExt cx="226" cy="1129"/>
            </a:xfrm>
          </p:grpSpPr>
          <p:sp>
            <p:nvSpPr>
              <p:cNvPr id="111654" name="Rectangle 38"/>
              <p:cNvSpPr>
                <a:spLocks noChangeArrowheads="1"/>
              </p:cNvSpPr>
              <p:nvPr/>
            </p:nvSpPr>
            <p:spPr bwMode="auto">
              <a:xfrm>
                <a:off x="1520" y="1155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00</a:t>
                </a:r>
              </a:p>
            </p:txBody>
          </p:sp>
          <p:sp>
            <p:nvSpPr>
              <p:cNvPr id="111655" name="Rectangle 39"/>
              <p:cNvSpPr>
                <a:spLocks noChangeArrowheads="1"/>
              </p:cNvSpPr>
              <p:nvPr/>
            </p:nvSpPr>
            <p:spPr bwMode="auto">
              <a:xfrm>
                <a:off x="1520" y="1480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01</a:t>
                </a:r>
              </a:p>
            </p:txBody>
          </p:sp>
          <p:sp>
            <p:nvSpPr>
              <p:cNvPr id="111656" name="Rectangle 40"/>
              <p:cNvSpPr>
                <a:spLocks noChangeArrowheads="1"/>
              </p:cNvSpPr>
              <p:nvPr/>
            </p:nvSpPr>
            <p:spPr bwMode="auto">
              <a:xfrm>
                <a:off x="1520" y="1804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11</a:t>
                </a:r>
              </a:p>
            </p:txBody>
          </p:sp>
          <p:sp>
            <p:nvSpPr>
              <p:cNvPr id="111657" name="Rectangle 41"/>
              <p:cNvSpPr>
                <a:spLocks noChangeArrowheads="1"/>
              </p:cNvSpPr>
              <p:nvPr/>
            </p:nvSpPr>
            <p:spPr bwMode="auto">
              <a:xfrm>
                <a:off x="1520" y="2139"/>
                <a:ext cx="226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altLang="en-US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10</a:t>
                </a:r>
              </a:p>
            </p:txBody>
          </p:sp>
        </p:grpSp>
        <p:sp>
          <p:nvSpPr>
            <p:cNvPr id="111658" name="Rectangle 42"/>
            <p:cNvSpPr>
              <a:spLocks noChangeArrowheads="1"/>
            </p:cNvSpPr>
            <p:nvPr/>
          </p:nvSpPr>
          <p:spPr bwMode="auto">
            <a:xfrm>
              <a:off x="1747" y="1797"/>
              <a:ext cx="226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AB</a:t>
              </a:r>
            </a:p>
          </p:txBody>
        </p:sp>
        <p:sp>
          <p:nvSpPr>
            <p:cNvPr id="111659" name="Rectangle 43"/>
            <p:cNvSpPr>
              <a:spLocks noChangeArrowheads="1"/>
            </p:cNvSpPr>
            <p:nvPr/>
          </p:nvSpPr>
          <p:spPr bwMode="auto">
            <a:xfrm>
              <a:off x="2019" y="1571"/>
              <a:ext cx="226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CD</a:t>
              </a:r>
            </a:p>
          </p:txBody>
        </p:sp>
        <p:sp>
          <p:nvSpPr>
            <p:cNvPr id="111660" name="Line 44"/>
            <p:cNvSpPr>
              <a:spLocks noChangeShapeType="1"/>
            </p:cNvSpPr>
            <p:nvPr/>
          </p:nvSpPr>
          <p:spPr bwMode="auto">
            <a:xfrm>
              <a:off x="1928" y="1707"/>
              <a:ext cx="272" cy="2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61" name="Rectangle 45"/>
            <p:cNvSpPr>
              <a:spLocks noChangeArrowheads="1"/>
            </p:cNvSpPr>
            <p:nvPr/>
          </p:nvSpPr>
          <p:spPr bwMode="auto">
            <a:xfrm>
              <a:off x="1702" y="1525"/>
              <a:ext cx="226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F</a:t>
              </a:r>
            </a:p>
          </p:txBody>
        </p:sp>
      </p:grpSp>
      <p:sp>
        <p:nvSpPr>
          <p:cNvPr id="111662" name="Text Box 46"/>
          <p:cNvSpPr txBox="1">
            <a:spLocks noChangeArrowheads="1"/>
          </p:cNvSpPr>
          <p:nvPr/>
        </p:nvSpPr>
        <p:spPr bwMode="auto">
          <a:xfrm>
            <a:off x="4067175" y="2662238"/>
            <a:ext cx="4752975" cy="163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2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Untuk </a:t>
            </a:r>
            <a:r>
              <a:rPr lang="en-US" altLang="en-US" sz="22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SOP</a:t>
            </a:r>
            <a:r>
              <a:rPr lang="en-US" altLang="en-US" sz="22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(nilai “1” dan “X”):</a:t>
            </a:r>
          </a:p>
          <a:p>
            <a:pPr eaLnBrk="0" hangingPunct="0">
              <a:spcBef>
                <a:spcPct val="25000"/>
              </a:spcBef>
            </a:pPr>
            <a:r>
              <a:rPr lang="en-US" altLang="en-US" sz="22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 = </a:t>
            </a:r>
            <a:r>
              <a:rPr lang="en-US" altLang="en-US" sz="22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S</a:t>
            </a:r>
            <a:r>
              <a:rPr lang="en-US" altLang="en-US" sz="2200" i="1"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 </a:t>
            </a:r>
            <a:r>
              <a:rPr lang="en-US" altLang="en-US" sz="22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(1,3,4,5,9,13,15) + </a:t>
            </a:r>
            <a:r>
              <a:rPr lang="en-US" altLang="en-US" sz="22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</a:t>
            </a:r>
            <a:r>
              <a:rPr lang="en-US" altLang="en-US" sz="22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(7,8,10)</a:t>
            </a:r>
          </a:p>
          <a:p>
            <a:pPr eaLnBrk="0" hangingPunct="0">
              <a:spcBef>
                <a:spcPct val="10000"/>
              </a:spcBef>
            </a:pPr>
            <a:r>
              <a:rPr lang="en-US" altLang="en-US" sz="22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atau</a:t>
            </a:r>
          </a:p>
          <a:p>
            <a:pPr eaLnBrk="0" hangingPunct="0">
              <a:spcBef>
                <a:spcPct val="25000"/>
              </a:spcBef>
            </a:pPr>
            <a:r>
              <a:rPr lang="en-US" altLang="en-US" sz="22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 = </a:t>
            </a:r>
            <a:r>
              <a:rPr lang="en-US" altLang="en-US" sz="22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m</a:t>
            </a:r>
            <a:r>
              <a:rPr lang="en-US" altLang="en-US" sz="22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(1,3,4,5,9,13,15) + </a:t>
            </a:r>
            <a:r>
              <a:rPr lang="en-US" altLang="en-US" sz="22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</a:t>
            </a:r>
            <a:r>
              <a:rPr lang="en-US" altLang="en-US" sz="22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(7,8,10)</a:t>
            </a:r>
          </a:p>
        </p:txBody>
      </p:sp>
      <p:sp>
        <p:nvSpPr>
          <p:cNvPr id="111663" name="Text Box 47"/>
          <p:cNvSpPr txBox="1">
            <a:spLocks noChangeArrowheads="1"/>
          </p:cNvSpPr>
          <p:nvPr/>
        </p:nvSpPr>
        <p:spPr bwMode="auto">
          <a:xfrm>
            <a:off x="4140200" y="4462463"/>
            <a:ext cx="4752975" cy="163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2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Untuk </a:t>
            </a:r>
            <a:r>
              <a:rPr lang="en-US" altLang="en-US" sz="2200" i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POS</a:t>
            </a:r>
            <a:r>
              <a:rPr lang="en-US" altLang="en-US" sz="22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(nilai “0” dan “X”):</a:t>
            </a:r>
          </a:p>
          <a:p>
            <a:pPr eaLnBrk="0" hangingPunct="0">
              <a:spcBef>
                <a:spcPct val="25000"/>
              </a:spcBef>
            </a:pPr>
            <a:r>
              <a:rPr lang="en-US" altLang="en-US" sz="22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 = </a:t>
            </a:r>
            <a:r>
              <a:rPr lang="en-US" altLang="en-US" sz="2200" i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P</a:t>
            </a:r>
            <a:r>
              <a:rPr lang="en-US" altLang="en-US" sz="2200" i="1"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 </a:t>
            </a:r>
            <a:r>
              <a:rPr lang="en-US" altLang="en-US" sz="22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(0,2,6,11,12,14) + </a:t>
            </a:r>
            <a:r>
              <a:rPr lang="en-US" altLang="en-US" sz="2200" i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 </a:t>
            </a:r>
            <a:r>
              <a:rPr lang="en-US" altLang="en-US" sz="22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(7,8,10)</a:t>
            </a:r>
          </a:p>
          <a:p>
            <a:pPr eaLnBrk="0" hangingPunct="0">
              <a:spcBef>
                <a:spcPct val="10000"/>
              </a:spcBef>
            </a:pPr>
            <a:r>
              <a:rPr lang="en-US" altLang="en-US" sz="22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atau</a:t>
            </a:r>
          </a:p>
          <a:p>
            <a:pPr eaLnBrk="0" hangingPunct="0">
              <a:spcBef>
                <a:spcPct val="25000"/>
              </a:spcBef>
            </a:pPr>
            <a:r>
              <a:rPr lang="en-US" altLang="en-US" sz="22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 = </a:t>
            </a:r>
            <a:r>
              <a:rPr lang="en-US" altLang="en-US" sz="2200" i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M</a:t>
            </a:r>
            <a:r>
              <a:rPr lang="en-US" altLang="en-US" sz="22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(0,2,6,11,12,14) + </a:t>
            </a:r>
            <a:r>
              <a:rPr lang="en-US" altLang="en-US" sz="2200" i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</a:t>
            </a:r>
            <a:r>
              <a:rPr lang="en-US" altLang="en-US" sz="2200" i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(7,8,10)</a:t>
            </a:r>
          </a:p>
        </p:txBody>
      </p:sp>
    </p:spTree>
    <p:extLst>
      <p:ext uri="{BB962C8B-B14F-4D97-AF65-F5344CB8AC3E}">
        <p14:creationId xmlns:p14="http://schemas.microsoft.com/office/powerpoint/2010/main" val="236644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B993-4FEE-4E70-B7CB-18682A58BF48}" type="slidenum">
              <a:rPr lang="en-US" altLang="en-US"/>
              <a:pPr/>
              <a:t>59</a:t>
            </a:fld>
            <a:endParaRPr lang="en-US" alt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66738"/>
            <a:ext cx="8229600" cy="504825"/>
          </a:xfrm>
        </p:spPr>
        <p:txBody>
          <a:bodyPr/>
          <a:lstStyle/>
          <a:p>
            <a:pPr algn="l"/>
            <a:r>
              <a:rPr lang="en-US" altLang="en-US" sz="2400" i="1">
                <a:solidFill>
                  <a:schemeClr val="hlink"/>
                </a:solidFill>
              </a:rPr>
              <a:t>Soal-soal K-Map (lanjutan)</a:t>
            </a:r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3278188" y="29273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684213" y="2570163"/>
            <a:ext cx="5670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i="1">
                <a:latin typeface="Tahoma" pitchFamily="34" charset="0"/>
              </a:rPr>
              <a:t>3.	T	=	</a:t>
            </a:r>
            <a:r>
              <a:rPr lang="en-US" altLang="en-US" sz="2000" i="1">
                <a:latin typeface="Symbol" pitchFamily="18" charset="2"/>
              </a:rPr>
              <a:t>S</a:t>
            </a:r>
            <a:r>
              <a:rPr lang="en-US" altLang="en-US" i="1">
                <a:latin typeface="Tahoma" pitchFamily="34" charset="0"/>
              </a:rPr>
              <a:t> (1,3,4,5,6,7,9,11,14) + d (12, 15)		</a:t>
            </a:r>
          </a:p>
        </p:txBody>
      </p:sp>
      <p:grpSp>
        <p:nvGrpSpPr>
          <p:cNvPr id="113669" name="Group 5"/>
          <p:cNvGrpSpPr>
            <a:grpSpLocks/>
          </p:cNvGrpSpPr>
          <p:nvPr/>
        </p:nvGrpSpPr>
        <p:grpSpPr bwMode="auto">
          <a:xfrm>
            <a:off x="673100" y="1431925"/>
            <a:ext cx="4756150" cy="366713"/>
            <a:chOff x="456" y="2473"/>
            <a:chExt cx="2996" cy="231"/>
          </a:xfrm>
        </p:grpSpPr>
        <p:sp>
          <p:nvSpPr>
            <p:cNvPr id="113670" name="Rectangle 6"/>
            <p:cNvSpPr>
              <a:spLocks noChangeArrowheads="1"/>
            </p:cNvSpPr>
            <p:nvPr/>
          </p:nvSpPr>
          <p:spPr bwMode="auto">
            <a:xfrm>
              <a:off x="456" y="2473"/>
              <a:ext cx="29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tabLst>
                  <a:tab pos="450850" algn="r"/>
                  <a:tab pos="630238" algn="ctr"/>
                  <a:tab pos="9001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tabLst>
                  <a:tab pos="450850" algn="r"/>
                  <a:tab pos="630238" algn="ctr"/>
                  <a:tab pos="9001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tabLst>
                  <a:tab pos="450850" algn="r"/>
                  <a:tab pos="630238" algn="ctr"/>
                  <a:tab pos="9001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tabLst>
                  <a:tab pos="450850" algn="r"/>
                  <a:tab pos="630238" algn="ctr"/>
                  <a:tab pos="9001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tabLst>
                  <a:tab pos="450850" algn="r"/>
                  <a:tab pos="630238" algn="ctr"/>
                  <a:tab pos="9001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450850" algn="r"/>
                  <a:tab pos="630238" algn="ctr"/>
                  <a:tab pos="9001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450850" algn="r"/>
                  <a:tab pos="630238" algn="ctr"/>
                  <a:tab pos="9001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450850" algn="r"/>
                  <a:tab pos="630238" algn="ctr"/>
                  <a:tab pos="9001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450850" algn="r"/>
                  <a:tab pos="630238" algn="ctr"/>
                  <a:tab pos="9001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 altLang="en-US" i="1">
                  <a:latin typeface="Tahoma" pitchFamily="34" charset="0"/>
                </a:rPr>
                <a:t>1.	T	=	A B C + B C + A B		</a:t>
              </a:r>
            </a:p>
          </p:txBody>
        </p:sp>
        <p:sp>
          <p:nvSpPr>
            <p:cNvPr id="113671" name="Line 7"/>
            <p:cNvSpPr>
              <a:spLocks noChangeShapeType="1"/>
            </p:cNvSpPr>
            <p:nvPr/>
          </p:nvSpPr>
          <p:spPr bwMode="auto">
            <a:xfrm>
              <a:off x="1111" y="2478"/>
              <a:ext cx="9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72" name="Line 8"/>
            <p:cNvSpPr>
              <a:spLocks noChangeShapeType="1"/>
            </p:cNvSpPr>
            <p:nvPr/>
          </p:nvSpPr>
          <p:spPr bwMode="auto">
            <a:xfrm>
              <a:off x="1247" y="2478"/>
              <a:ext cx="9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73" name="Line 9"/>
            <p:cNvSpPr>
              <a:spLocks noChangeShapeType="1"/>
            </p:cNvSpPr>
            <p:nvPr/>
          </p:nvSpPr>
          <p:spPr bwMode="auto">
            <a:xfrm>
              <a:off x="1383" y="2478"/>
              <a:ext cx="9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74" name="Line 10"/>
            <p:cNvSpPr>
              <a:spLocks noChangeShapeType="1"/>
            </p:cNvSpPr>
            <p:nvPr/>
          </p:nvSpPr>
          <p:spPr bwMode="auto">
            <a:xfrm>
              <a:off x="1655" y="2478"/>
              <a:ext cx="9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75" name="Line 11"/>
            <p:cNvSpPr>
              <a:spLocks noChangeShapeType="1"/>
            </p:cNvSpPr>
            <p:nvPr/>
          </p:nvSpPr>
          <p:spPr bwMode="auto">
            <a:xfrm>
              <a:off x="2063" y="2478"/>
              <a:ext cx="9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676" name="Group 12"/>
          <p:cNvGrpSpPr>
            <a:grpSpLocks/>
          </p:cNvGrpSpPr>
          <p:nvPr/>
        </p:nvGrpSpPr>
        <p:grpSpPr bwMode="auto">
          <a:xfrm>
            <a:off x="673100" y="2008188"/>
            <a:ext cx="5670550" cy="366712"/>
            <a:chOff x="456" y="2156"/>
            <a:chExt cx="3572" cy="231"/>
          </a:xfrm>
        </p:grpSpPr>
        <p:sp>
          <p:nvSpPr>
            <p:cNvPr id="113677" name="Rectangle 13"/>
            <p:cNvSpPr>
              <a:spLocks noChangeArrowheads="1"/>
            </p:cNvSpPr>
            <p:nvPr/>
          </p:nvSpPr>
          <p:spPr bwMode="auto">
            <a:xfrm>
              <a:off x="456" y="2156"/>
              <a:ext cx="35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tabLst>
                  <a:tab pos="450850" algn="r"/>
                  <a:tab pos="630238" algn="ctr"/>
                  <a:tab pos="9001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tabLst>
                  <a:tab pos="450850" algn="r"/>
                  <a:tab pos="630238" algn="ctr"/>
                  <a:tab pos="9001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tabLst>
                  <a:tab pos="450850" algn="r"/>
                  <a:tab pos="630238" algn="ctr"/>
                  <a:tab pos="9001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tabLst>
                  <a:tab pos="450850" algn="r"/>
                  <a:tab pos="630238" algn="ctr"/>
                  <a:tab pos="9001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tabLst>
                  <a:tab pos="450850" algn="r"/>
                  <a:tab pos="630238" algn="ctr"/>
                  <a:tab pos="9001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450850" algn="r"/>
                  <a:tab pos="630238" algn="ctr"/>
                  <a:tab pos="9001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450850" algn="r"/>
                  <a:tab pos="630238" algn="ctr"/>
                  <a:tab pos="9001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450850" algn="r"/>
                  <a:tab pos="630238" algn="ctr"/>
                  <a:tab pos="9001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450850" algn="r"/>
                  <a:tab pos="630238" algn="ctr"/>
                  <a:tab pos="9001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 altLang="en-US" i="1">
                  <a:latin typeface="Tahoma" pitchFamily="34" charset="0"/>
                </a:rPr>
                <a:t>2.	T	=	(C + D) + A C D + A B C + A B C D + A C D	</a:t>
              </a:r>
            </a:p>
          </p:txBody>
        </p:sp>
        <p:sp>
          <p:nvSpPr>
            <p:cNvPr id="113678" name="Line 14"/>
            <p:cNvSpPr>
              <a:spLocks noChangeShapeType="1"/>
            </p:cNvSpPr>
            <p:nvPr/>
          </p:nvSpPr>
          <p:spPr bwMode="auto">
            <a:xfrm>
              <a:off x="1791" y="2160"/>
              <a:ext cx="9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79" name="Line 15"/>
            <p:cNvSpPr>
              <a:spLocks noChangeShapeType="1"/>
            </p:cNvSpPr>
            <p:nvPr/>
          </p:nvSpPr>
          <p:spPr bwMode="auto">
            <a:xfrm>
              <a:off x="2063" y="2160"/>
              <a:ext cx="9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80" name="Line 16"/>
            <p:cNvSpPr>
              <a:spLocks noChangeShapeType="1"/>
            </p:cNvSpPr>
            <p:nvPr/>
          </p:nvSpPr>
          <p:spPr bwMode="auto">
            <a:xfrm>
              <a:off x="2471" y="2160"/>
              <a:ext cx="9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81" name="Line 17"/>
            <p:cNvSpPr>
              <a:spLocks noChangeShapeType="1"/>
            </p:cNvSpPr>
            <p:nvPr/>
          </p:nvSpPr>
          <p:spPr bwMode="auto">
            <a:xfrm>
              <a:off x="2608" y="2160"/>
              <a:ext cx="9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82" name="Line 18"/>
            <p:cNvSpPr>
              <a:spLocks noChangeShapeType="1"/>
            </p:cNvSpPr>
            <p:nvPr/>
          </p:nvSpPr>
          <p:spPr bwMode="auto">
            <a:xfrm>
              <a:off x="3832" y="2160"/>
              <a:ext cx="9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83" name="Line 19"/>
            <p:cNvSpPr>
              <a:spLocks noChangeShapeType="1"/>
            </p:cNvSpPr>
            <p:nvPr/>
          </p:nvSpPr>
          <p:spPr bwMode="auto">
            <a:xfrm>
              <a:off x="2880" y="2160"/>
              <a:ext cx="9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84" name="Line 20"/>
            <p:cNvSpPr>
              <a:spLocks noChangeShapeType="1"/>
            </p:cNvSpPr>
            <p:nvPr/>
          </p:nvSpPr>
          <p:spPr bwMode="auto">
            <a:xfrm>
              <a:off x="3017" y="2160"/>
              <a:ext cx="9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85" name="Line 21"/>
            <p:cNvSpPr>
              <a:spLocks noChangeShapeType="1"/>
            </p:cNvSpPr>
            <p:nvPr/>
          </p:nvSpPr>
          <p:spPr bwMode="auto">
            <a:xfrm>
              <a:off x="1156" y="2160"/>
              <a:ext cx="40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686" name="Rectangle 22"/>
          <p:cNvSpPr>
            <a:spLocks noChangeArrowheads="1"/>
          </p:cNvSpPr>
          <p:nvPr/>
        </p:nvSpPr>
        <p:spPr bwMode="auto">
          <a:xfrm>
            <a:off x="3238500" y="46656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113687" name="Rectangle 23"/>
          <p:cNvSpPr>
            <a:spLocks noChangeArrowheads="1"/>
          </p:cNvSpPr>
          <p:nvPr/>
        </p:nvSpPr>
        <p:spPr bwMode="auto">
          <a:xfrm>
            <a:off x="684213" y="4322763"/>
            <a:ext cx="1084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i="1">
                <a:latin typeface="Tahoma" pitchFamily="34" charset="0"/>
              </a:rPr>
              <a:t>6.	T	=	</a:t>
            </a:r>
          </a:p>
        </p:txBody>
      </p:sp>
      <p:sp>
        <p:nvSpPr>
          <p:cNvPr id="113688" name="Rectangle 24"/>
          <p:cNvSpPr>
            <a:spLocks noChangeArrowheads="1"/>
          </p:cNvSpPr>
          <p:nvPr/>
        </p:nvSpPr>
        <p:spPr bwMode="auto">
          <a:xfrm>
            <a:off x="684213" y="3160713"/>
            <a:ext cx="1098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i="1">
                <a:latin typeface="Tahoma" pitchFamily="34" charset="0"/>
              </a:rPr>
              <a:t>4.	T	=		</a:t>
            </a:r>
          </a:p>
        </p:txBody>
      </p:sp>
      <p:sp>
        <p:nvSpPr>
          <p:cNvPr id="113689" name="Rectangle 25"/>
          <p:cNvSpPr>
            <a:spLocks noChangeArrowheads="1"/>
          </p:cNvSpPr>
          <p:nvPr/>
        </p:nvSpPr>
        <p:spPr bwMode="auto">
          <a:xfrm>
            <a:off x="684213" y="3746500"/>
            <a:ext cx="1084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i="1">
                <a:latin typeface="Tahoma" pitchFamily="34" charset="0"/>
              </a:rPr>
              <a:t>5.	T	=	</a:t>
            </a:r>
          </a:p>
        </p:txBody>
      </p:sp>
      <p:sp>
        <p:nvSpPr>
          <p:cNvPr id="113690" name="Rectangle 26"/>
          <p:cNvSpPr>
            <a:spLocks noChangeArrowheads="1"/>
          </p:cNvSpPr>
          <p:nvPr/>
        </p:nvSpPr>
        <p:spPr bwMode="auto">
          <a:xfrm>
            <a:off x="665163" y="6034088"/>
            <a:ext cx="1084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i="1">
                <a:latin typeface="Tahoma" pitchFamily="34" charset="0"/>
              </a:rPr>
              <a:t>9.	T	=	</a:t>
            </a:r>
          </a:p>
        </p:txBody>
      </p:sp>
      <p:sp>
        <p:nvSpPr>
          <p:cNvPr id="113691" name="Rectangle 27"/>
          <p:cNvSpPr>
            <a:spLocks noChangeArrowheads="1"/>
          </p:cNvSpPr>
          <p:nvPr/>
        </p:nvSpPr>
        <p:spPr bwMode="auto">
          <a:xfrm>
            <a:off x="665163" y="4872038"/>
            <a:ext cx="1098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i="1">
                <a:latin typeface="Tahoma" pitchFamily="34" charset="0"/>
              </a:rPr>
              <a:t>7.	T	=		</a:t>
            </a:r>
          </a:p>
        </p:txBody>
      </p:sp>
      <p:sp>
        <p:nvSpPr>
          <p:cNvPr id="113692" name="Rectangle 28"/>
          <p:cNvSpPr>
            <a:spLocks noChangeArrowheads="1"/>
          </p:cNvSpPr>
          <p:nvPr/>
        </p:nvSpPr>
        <p:spPr bwMode="auto">
          <a:xfrm>
            <a:off x="665163" y="5457825"/>
            <a:ext cx="1084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i="1">
                <a:latin typeface="Tahoma" pitchFamily="34" charset="0"/>
              </a:rPr>
              <a:t>8.	T	=	</a:t>
            </a:r>
          </a:p>
        </p:txBody>
      </p:sp>
    </p:spTree>
    <p:extLst>
      <p:ext uri="{BB962C8B-B14F-4D97-AF65-F5344CB8AC3E}">
        <p14:creationId xmlns:p14="http://schemas.microsoft.com/office/powerpoint/2010/main" val="10140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88B5E-1C27-4F43-B416-0FD42499112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860550"/>
            <a:ext cx="8281988" cy="4464050"/>
          </a:xfrm>
        </p:spPr>
        <p:txBody>
          <a:bodyPr/>
          <a:lstStyle/>
          <a:p>
            <a:r>
              <a:rPr lang="en-US" altLang="en-US"/>
              <a:t>Jumlah langkah pengerjaan akan sangat bergantung pada kemampuan </a:t>
            </a:r>
            <a:r>
              <a:rPr lang="en-US" altLang="en-US">
                <a:solidFill>
                  <a:schemeClr val="folHlink"/>
                </a:solidFill>
              </a:rPr>
              <a:t>memilih teorema</a:t>
            </a:r>
            <a:r>
              <a:rPr lang="en-US" altLang="en-US"/>
              <a:t>. </a:t>
            </a:r>
          </a:p>
          <a:p>
            <a:pPr>
              <a:buFontTx/>
              <a:buNone/>
            </a:pPr>
            <a:r>
              <a:rPr lang="en-US" altLang="en-US"/>
              <a:t>	Sebagai contoh: penyederhanaan sepanjang 10 langkah seharusnya dapat dilakukan dengan 3 langkah saja, hanya dengan memilih teorema yang cocok.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636588"/>
            <a:ext cx="8229600" cy="503237"/>
          </a:xfrm>
          <a:noFill/>
          <a:ln/>
        </p:spPr>
        <p:txBody>
          <a:bodyPr/>
          <a:lstStyle/>
          <a:p>
            <a:pPr algn="l"/>
            <a:r>
              <a:rPr lang="en-US" altLang="en-US" sz="2400" i="1">
                <a:solidFill>
                  <a:schemeClr val="hlink"/>
                </a:solidFill>
              </a:rPr>
              <a:t>Ulas balik Aljabar Boole (lanjutan)</a:t>
            </a:r>
          </a:p>
        </p:txBody>
      </p:sp>
    </p:spTree>
    <p:extLst>
      <p:ext uri="{BB962C8B-B14F-4D97-AF65-F5344CB8AC3E}">
        <p14:creationId xmlns:p14="http://schemas.microsoft.com/office/powerpoint/2010/main" val="16536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19EC-3B5E-41A9-97F2-5F03CCAD9563}" type="slidenum">
              <a:rPr lang="en-US" altLang="en-US"/>
              <a:pPr/>
              <a:t>60</a:t>
            </a:fld>
            <a:endParaRPr lang="en-US" altLang="en-US"/>
          </a:p>
        </p:txBody>
      </p:sp>
      <p:sp>
        <p:nvSpPr>
          <p:cNvPr id="115715" name="Arc 3"/>
          <p:cNvSpPr>
            <a:spLocks/>
          </p:cNvSpPr>
          <p:nvPr/>
        </p:nvSpPr>
        <p:spPr bwMode="auto">
          <a:xfrm rot="5400000" flipV="1">
            <a:off x="2358232" y="1312069"/>
            <a:ext cx="608012" cy="704850"/>
          </a:xfrm>
          <a:custGeom>
            <a:avLst/>
            <a:gdLst>
              <a:gd name="G0" fmla="+- 21600 0 0"/>
              <a:gd name="G1" fmla="+- 18300 0 0"/>
              <a:gd name="G2" fmla="+- 21600 0 0"/>
              <a:gd name="T0" fmla="*/ 987 w 21600"/>
              <a:gd name="T1" fmla="*/ 24755 h 24755"/>
              <a:gd name="T2" fmla="*/ 10125 w 21600"/>
              <a:gd name="T3" fmla="*/ 0 h 24755"/>
              <a:gd name="T4" fmla="*/ 21600 w 21600"/>
              <a:gd name="T5" fmla="*/ 18300 h 247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4755" fill="none" extrusionOk="0">
                <a:moveTo>
                  <a:pt x="987" y="24754"/>
                </a:moveTo>
                <a:cubicBezTo>
                  <a:pt x="332" y="22665"/>
                  <a:pt x="0" y="20489"/>
                  <a:pt x="0" y="18300"/>
                </a:cubicBezTo>
                <a:cubicBezTo>
                  <a:pt x="-1" y="10863"/>
                  <a:pt x="3825" y="3950"/>
                  <a:pt x="10125" y="0"/>
                </a:cubicBezTo>
              </a:path>
              <a:path w="21600" h="24755" stroke="0" extrusionOk="0">
                <a:moveTo>
                  <a:pt x="987" y="24754"/>
                </a:moveTo>
                <a:cubicBezTo>
                  <a:pt x="332" y="22665"/>
                  <a:pt x="0" y="20489"/>
                  <a:pt x="0" y="18300"/>
                </a:cubicBezTo>
                <a:cubicBezTo>
                  <a:pt x="-1" y="10863"/>
                  <a:pt x="3825" y="3950"/>
                  <a:pt x="10125" y="0"/>
                </a:cubicBezTo>
                <a:lnTo>
                  <a:pt x="21600" y="183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16" name="Arc 4"/>
          <p:cNvSpPr>
            <a:spLocks/>
          </p:cNvSpPr>
          <p:nvPr/>
        </p:nvSpPr>
        <p:spPr bwMode="auto">
          <a:xfrm rot="-5400000" flipH="1" flipV="1">
            <a:off x="1380331" y="1339057"/>
            <a:ext cx="608013" cy="704850"/>
          </a:xfrm>
          <a:custGeom>
            <a:avLst/>
            <a:gdLst>
              <a:gd name="G0" fmla="+- 21600 0 0"/>
              <a:gd name="G1" fmla="+- 18300 0 0"/>
              <a:gd name="G2" fmla="+- 21600 0 0"/>
              <a:gd name="T0" fmla="*/ 987 w 21600"/>
              <a:gd name="T1" fmla="*/ 24755 h 24755"/>
              <a:gd name="T2" fmla="*/ 10125 w 21600"/>
              <a:gd name="T3" fmla="*/ 0 h 24755"/>
              <a:gd name="T4" fmla="*/ 21600 w 21600"/>
              <a:gd name="T5" fmla="*/ 18300 h 247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4755" fill="none" extrusionOk="0">
                <a:moveTo>
                  <a:pt x="987" y="24754"/>
                </a:moveTo>
                <a:cubicBezTo>
                  <a:pt x="332" y="22665"/>
                  <a:pt x="0" y="20489"/>
                  <a:pt x="0" y="18300"/>
                </a:cubicBezTo>
                <a:cubicBezTo>
                  <a:pt x="-1" y="10863"/>
                  <a:pt x="3825" y="3950"/>
                  <a:pt x="10125" y="0"/>
                </a:cubicBezTo>
              </a:path>
              <a:path w="21600" h="24755" stroke="0" extrusionOk="0">
                <a:moveTo>
                  <a:pt x="987" y="24754"/>
                </a:moveTo>
                <a:cubicBezTo>
                  <a:pt x="332" y="22665"/>
                  <a:pt x="0" y="20489"/>
                  <a:pt x="0" y="18300"/>
                </a:cubicBezTo>
                <a:cubicBezTo>
                  <a:pt x="-1" y="10863"/>
                  <a:pt x="3825" y="3950"/>
                  <a:pt x="10125" y="0"/>
                </a:cubicBezTo>
                <a:lnTo>
                  <a:pt x="21600" y="183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title"/>
          </p:nvPr>
        </p:nvSpPr>
        <p:spPr>
          <a:xfrm>
            <a:off x="395288" y="563563"/>
            <a:ext cx="8229600" cy="576262"/>
          </a:xfrm>
        </p:spPr>
        <p:txBody>
          <a:bodyPr/>
          <a:lstStyle/>
          <a:p>
            <a:pPr algn="l"/>
            <a:r>
              <a:rPr lang="en-US" altLang="en-US" sz="2400" i="1">
                <a:solidFill>
                  <a:schemeClr val="hlink"/>
                </a:solidFill>
              </a:rPr>
              <a:t>Soal-soal K-Map (lanjutan)</a:t>
            </a:r>
          </a:p>
        </p:txBody>
      </p:sp>
      <p:sp>
        <p:nvSpPr>
          <p:cNvPr id="115718" name="Rectangle 6"/>
          <p:cNvSpPr>
            <a:spLocks noChangeArrowheads="1"/>
          </p:cNvSpPr>
          <p:nvPr/>
        </p:nvSpPr>
        <p:spPr bwMode="auto">
          <a:xfrm>
            <a:off x="2827338" y="2365375"/>
            <a:ext cx="34893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5719" name="Rectangle 7"/>
          <p:cNvSpPr>
            <a:spLocks noChangeArrowheads="1"/>
          </p:cNvSpPr>
          <p:nvPr/>
        </p:nvSpPr>
        <p:spPr bwMode="auto">
          <a:xfrm>
            <a:off x="3924300" y="1284288"/>
            <a:ext cx="4824413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2743200" algn="ctr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743200" algn="ctr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743200" algn="ctr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743200" algn="ctr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743200" algn="ctr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743200" algn="ctr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743200" algn="ctr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743200" algn="ctr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743200" algn="ctr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hangingPunct="0"/>
            <a:r>
              <a:rPr lang="en-US" altLang="en-US" sz="2400">
                <a:latin typeface="Tahoma" pitchFamily="34" charset="0"/>
              </a:rPr>
              <a:t>Sebuah ruangan memiliki 4 buah pintu (A, B, C, dan D) dengan susunan engsel seperti gambar di samping. </a:t>
            </a:r>
          </a:p>
          <a:p>
            <a:pPr eaLnBrk="0" hangingPunct="0"/>
            <a:r>
              <a:rPr lang="en-US" altLang="en-US" sz="2400">
                <a:latin typeface="Tahoma" pitchFamily="34" charset="0"/>
              </a:rPr>
              <a:t>Di tiap pintu terpasang sensor yang akan memberikan Masukan "1" bila pintu terbuka</a:t>
            </a:r>
            <a:r>
              <a:rPr lang="en-US" alt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en-US" altLang="en-US" sz="2400">
                <a:latin typeface="Tahoma" pitchFamily="34" charset="0"/>
              </a:rPr>
              <a:t>dan "0" bila pintu tertutup.</a:t>
            </a:r>
          </a:p>
        </p:txBody>
      </p:sp>
      <p:sp>
        <p:nvSpPr>
          <p:cNvPr id="115720" name="Rectangle 8"/>
          <p:cNvSpPr>
            <a:spLocks noChangeArrowheads="1"/>
          </p:cNvSpPr>
          <p:nvPr/>
        </p:nvSpPr>
        <p:spPr bwMode="auto">
          <a:xfrm>
            <a:off x="468313" y="4270375"/>
            <a:ext cx="84963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2743200" algn="ctr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743200" algn="ctr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743200" algn="ctr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743200" algn="ctr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743200" algn="ctr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743200" algn="ctr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743200" algn="ctr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743200" algn="ctr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743200" algn="ctr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hangingPunct="0"/>
            <a:r>
              <a:rPr lang="en-US" altLang="en-US" sz="2400">
                <a:latin typeface="Tahoma" pitchFamily="34" charset="0"/>
              </a:rPr>
              <a:t>Susun Rangkaian digital yang akan memberikan Keluaran "1" bila ada 1, 2, atau 3 buah daun pintu yang terbuka, yang akan menyalakan lampu. </a:t>
            </a:r>
          </a:p>
          <a:p>
            <a:pPr eaLnBrk="0" hangingPunct="0"/>
            <a:r>
              <a:rPr lang="en-US" altLang="en-US" sz="2400">
                <a:latin typeface="Tahoma" pitchFamily="34" charset="0"/>
              </a:rPr>
              <a:t>Bila semua pintu tertutup atau semua pintu</a:t>
            </a:r>
            <a:r>
              <a:rPr lang="en-US" alt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en-US" altLang="en-US" sz="2400">
                <a:latin typeface="Tahoma" pitchFamily="34" charset="0"/>
              </a:rPr>
              <a:t>terbuka Keluaran berharga "0" atau lampu padam. </a:t>
            </a:r>
          </a:p>
          <a:p>
            <a:pPr eaLnBrk="0" hangingPunct="0"/>
            <a:r>
              <a:rPr lang="en-US" altLang="en-US" sz="2400">
                <a:latin typeface="Tahoma" pitchFamily="34" charset="0"/>
              </a:rPr>
              <a:t>Gunakan K-Map untuk menyederhanakan rangkaian.</a:t>
            </a:r>
          </a:p>
        </p:txBody>
      </p:sp>
      <p:sp>
        <p:nvSpPr>
          <p:cNvPr id="115721" name="Rectangle 9"/>
          <p:cNvSpPr>
            <a:spLocks noChangeArrowheads="1"/>
          </p:cNvSpPr>
          <p:nvPr/>
        </p:nvSpPr>
        <p:spPr bwMode="auto">
          <a:xfrm>
            <a:off x="539750" y="127793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r"/>
                <a:tab pos="630238" algn="ctr"/>
                <a:tab pos="9001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i="1">
                <a:latin typeface="Tahoma" pitchFamily="34" charset="0"/>
              </a:rPr>
              <a:t>10.</a:t>
            </a:r>
          </a:p>
        </p:txBody>
      </p:sp>
      <p:sp>
        <p:nvSpPr>
          <p:cNvPr id="115722" name="Oval 10"/>
          <p:cNvSpPr>
            <a:spLocks noChangeArrowheads="1"/>
          </p:cNvSpPr>
          <p:nvPr/>
        </p:nvSpPr>
        <p:spPr bwMode="auto">
          <a:xfrm>
            <a:off x="1096963" y="2114550"/>
            <a:ext cx="71437" cy="73025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23" name="Oval 11"/>
          <p:cNvSpPr>
            <a:spLocks noChangeArrowheads="1"/>
          </p:cNvSpPr>
          <p:nvPr/>
        </p:nvSpPr>
        <p:spPr bwMode="auto">
          <a:xfrm>
            <a:off x="1528763" y="1885950"/>
            <a:ext cx="71437" cy="73025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24" name="Oval 12"/>
          <p:cNvSpPr>
            <a:spLocks noChangeArrowheads="1"/>
          </p:cNvSpPr>
          <p:nvPr/>
        </p:nvSpPr>
        <p:spPr bwMode="auto">
          <a:xfrm>
            <a:off x="3132138" y="2116138"/>
            <a:ext cx="71437" cy="73025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25" name="Oval 13"/>
          <p:cNvSpPr>
            <a:spLocks noChangeArrowheads="1"/>
          </p:cNvSpPr>
          <p:nvPr/>
        </p:nvSpPr>
        <p:spPr bwMode="auto">
          <a:xfrm>
            <a:off x="2700338" y="1866900"/>
            <a:ext cx="71437" cy="73025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26" name="Arc 14"/>
          <p:cNvSpPr>
            <a:spLocks/>
          </p:cNvSpPr>
          <p:nvPr/>
        </p:nvSpPr>
        <p:spPr bwMode="auto">
          <a:xfrm rot="-5400000" flipH="1" flipV="1">
            <a:off x="1184275" y="1749426"/>
            <a:ext cx="454025" cy="4381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504 w 23850"/>
              <a:gd name="T1" fmla="*/ 26239 h 26239"/>
              <a:gd name="T2" fmla="*/ 23850 w 23850"/>
              <a:gd name="T3" fmla="*/ 118 h 26239"/>
              <a:gd name="T4" fmla="*/ 21600 w 23850"/>
              <a:gd name="T5" fmla="*/ 21600 h 26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850" h="26239" fill="none" extrusionOk="0">
                <a:moveTo>
                  <a:pt x="504" y="26238"/>
                </a:moveTo>
                <a:cubicBezTo>
                  <a:pt x="168" y="24715"/>
                  <a:pt x="0" y="231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2351" y="-1"/>
                  <a:pt x="23102" y="39"/>
                  <a:pt x="23850" y="117"/>
                </a:cubicBezTo>
              </a:path>
              <a:path w="23850" h="26239" stroke="0" extrusionOk="0">
                <a:moveTo>
                  <a:pt x="504" y="26238"/>
                </a:moveTo>
                <a:cubicBezTo>
                  <a:pt x="168" y="24715"/>
                  <a:pt x="0" y="231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2351" y="-1"/>
                  <a:pt x="23102" y="39"/>
                  <a:pt x="23850" y="117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27" name="Arc 15"/>
          <p:cNvSpPr>
            <a:spLocks/>
          </p:cNvSpPr>
          <p:nvPr/>
        </p:nvSpPr>
        <p:spPr bwMode="auto">
          <a:xfrm rot="5400000" flipV="1">
            <a:off x="2627313" y="1757363"/>
            <a:ext cx="479425" cy="39687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120 w 23512"/>
              <a:gd name="T1" fmla="*/ 23875 h 23875"/>
              <a:gd name="T2" fmla="*/ 23512 w 23512"/>
              <a:gd name="T3" fmla="*/ 85 h 23875"/>
              <a:gd name="T4" fmla="*/ 21600 w 23512"/>
              <a:gd name="T5" fmla="*/ 21600 h 238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512" h="23875" fill="none" extrusionOk="0">
                <a:moveTo>
                  <a:pt x="120" y="23874"/>
                </a:moveTo>
                <a:cubicBezTo>
                  <a:pt x="40" y="23119"/>
                  <a:pt x="0" y="223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2238" y="-1"/>
                  <a:pt x="22876" y="28"/>
                  <a:pt x="23512" y="84"/>
                </a:cubicBezTo>
              </a:path>
              <a:path w="23512" h="23875" stroke="0" extrusionOk="0">
                <a:moveTo>
                  <a:pt x="120" y="23874"/>
                </a:moveTo>
                <a:cubicBezTo>
                  <a:pt x="40" y="23119"/>
                  <a:pt x="0" y="223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2238" y="-1"/>
                  <a:pt x="22876" y="28"/>
                  <a:pt x="23512" y="84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47" name="AutoShape 35"/>
          <p:cNvSpPr>
            <a:spLocks noChangeAspect="1" noChangeArrowheads="1" noTextEdit="1"/>
          </p:cNvSpPr>
          <p:nvPr/>
        </p:nvSpPr>
        <p:spPr bwMode="auto">
          <a:xfrm>
            <a:off x="611188" y="1428750"/>
            <a:ext cx="3076575" cy="275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49" name="Line 37"/>
          <p:cNvSpPr>
            <a:spLocks noChangeShapeType="1"/>
          </p:cNvSpPr>
          <p:nvPr/>
        </p:nvSpPr>
        <p:spPr bwMode="auto">
          <a:xfrm flipV="1">
            <a:off x="1139825" y="2130425"/>
            <a:ext cx="1588" cy="71438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50" name="Line 38"/>
          <p:cNvSpPr>
            <a:spLocks noChangeShapeType="1"/>
          </p:cNvSpPr>
          <p:nvPr/>
        </p:nvSpPr>
        <p:spPr bwMode="auto">
          <a:xfrm>
            <a:off x="3159125" y="2130425"/>
            <a:ext cx="1588" cy="7302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51" name="Freeform 39"/>
          <p:cNvSpPr>
            <a:spLocks/>
          </p:cNvSpPr>
          <p:nvPr/>
        </p:nvSpPr>
        <p:spPr bwMode="auto">
          <a:xfrm>
            <a:off x="635000" y="2130425"/>
            <a:ext cx="3028950" cy="2032000"/>
          </a:xfrm>
          <a:custGeom>
            <a:avLst/>
            <a:gdLst>
              <a:gd name="T0" fmla="*/ 0 w 3816"/>
              <a:gd name="T1" fmla="*/ 0 h 2560"/>
              <a:gd name="T2" fmla="*/ 0 w 3816"/>
              <a:gd name="T3" fmla="*/ 2560 h 2560"/>
              <a:gd name="T4" fmla="*/ 3816 w 3816"/>
              <a:gd name="T5" fmla="*/ 2560 h 2560"/>
              <a:gd name="T6" fmla="*/ 3816 w 3816"/>
              <a:gd name="T7" fmla="*/ 0 h 2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16" h="2560">
                <a:moveTo>
                  <a:pt x="0" y="0"/>
                </a:moveTo>
                <a:lnTo>
                  <a:pt x="0" y="2560"/>
                </a:lnTo>
                <a:lnTo>
                  <a:pt x="3816" y="2560"/>
                </a:lnTo>
                <a:lnTo>
                  <a:pt x="3816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52" name="Line 40"/>
          <p:cNvSpPr>
            <a:spLocks noChangeShapeType="1"/>
          </p:cNvSpPr>
          <p:nvPr/>
        </p:nvSpPr>
        <p:spPr bwMode="auto">
          <a:xfrm>
            <a:off x="635000" y="2130425"/>
            <a:ext cx="504825" cy="1588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53" name="Line 41"/>
          <p:cNvSpPr>
            <a:spLocks noChangeShapeType="1"/>
          </p:cNvSpPr>
          <p:nvPr/>
        </p:nvSpPr>
        <p:spPr bwMode="auto">
          <a:xfrm>
            <a:off x="3159125" y="2130425"/>
            <a:ext cx="504825" cy="1588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54" name="Line 42"/>
          <p:cNvSpPr>
            <a:spLocks noChangeShapeType="1"/>
          </p:cNvSpPr>
          <p:nvPr/>
        </p:nvSpPr>
        <p:spPr bwMode="auto">
          <a:xfrm flipV="1">
            <a:off x="1573213" y="1481138"/>
            <a:ext cx="215900" cy="430212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55" name="Line 43"/>
          <p:cNvSpPr>
            <a:spLocks noChangeShapeType="1"/>
          </p:cNvSpPr>
          <p:nvPr/>
        </p:nvSpPr>
        <p:spPr bwMode="auto">
          <a:xfrm flipV="1">
            <a:off x="1139825" y="1911350"/>
            <a:ext cx="433388" cy="219075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56" name="Line 44"/>
          <p:cNvSpPr>
            <a:spLocks noChangeShapeType="1"/>
          </p:cNvSpPr>
          <p:nvPr/>
        </p:nvSpPr>
        <p:spPr bwMode="auto">
          <a:xfrm>
            <a:off x="2725738" y="1912938"/>
            <a:ext cx="433387" cy="217487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57" name="Line 45"/>
          <p:cNvSpPr>
            <a:spLocks noChangeShapeType="1"/>
          </p:cNvSpPr>
          <p:nvPr/>
        </p:nvSpPr>
        <p:spPr bwMode="auto">
          <a:xfrm>
            <a:off x="2509838" y="1476375"/>
            <a:ext cx="215900" cy="436563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58" name="Freeform 46"/>
          <p:cNvSpPr>
            <a:spLocks/>
          </p:cNvSpPr>
          <p:nvPr/>
        </p:nvSpPr>
        <p:spPr bwMode="auto">
          <a:xfrm>
            <a:off x="708025" y="2203450"/>
            <a:ext cx="2882900" cy="1885950"/>
          </a:xfrm>
          <a:custGeom>
            <a:avLst/>
            <a:gdLst>
              <a:gd name="T0" fmla="*/ 3089 w 3634"/>
              <a:gd name="T1" fmla="*/ 0 h 2377"/>
              <a:gd name="T2" fmla="*/ 3634 w 3634"/>
              <a:gd name="T3" fmla="*/ 0 h 2377"/>
              <a:gd name="T4" fmla="*/ 3634 w 3634"/>
              <a:gd name="T5" fmla="*/ 2377 h 2377"/>
              <a:gd name="T6" fmla="*/ 0 w 3634"/>
              <a:gd name="T7" fmla="*/ 2377 h 2377"/>
              <a:gd name="T8" fmla="*/ 0 w 3634"/>
              <a:gd name="T9" fmla="*/ 0 h 2377"/>
              <a:gd name="T10" fmla="*/ 545 w 3634"/>
              <a:gd name="T11" fmla="*/ 0 h 2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634" h="2377">
                <a:moveTo>
                  <a:pt x="3089" y="0"/>
                </a:moveTo>
                <a:lnTo>
                  <a:pt x="3634" y="0"/>
                </a:lnTo>
                <a:lnTo>
                  <a:pt x="3634" y="2377"/>
                </a:lnTo>
                <a:lnTo>
                  <a:pt x="0" y="2377"/>
                </a:lnTo>
                <a:lnTo>
                  <a:pt x="0" y="0"/>
                </a:lnTo>
                <a:lnTo>
                  <a:pt x="545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59" name="Rectangle 47"/>
          <p:cNvSpPr>
            <a:spLocks noChangeArrowheads="1"/>
          </p:cNvSpPr>
          <p:nvPr/>
        </p:nvSpPr>
        <p:spPr bwMode="auto">
          <a:xfrm>
            <a:off x="1179513" y="1795463"/>
            <a:ext cx="119062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300" b="1"/>
              <a:t>A</a:t>
            </a:r>
            <a:endParaRPr lang="en-US" altLang="en-US"/>
          </a:p>
        </p:txBody>
      </p:sp>
      <p:sp>
        <p:nvSpPr>
          <p:cNvPr id="115760" name="Rectangle 48"/>
          <p:cNvSpPr>
            <a:spLocks noChangeArrowheads="1"/>
          </p:cNvSpPr>
          <p:nvPr/>
        </p:nvSpPr>
        <p:spPr bwMode="auto">
          <a:xfrm>
            <a:off x="1466850" y="1506538"/>
            <a:ext cx="11906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300" b="1"/>
              <a:t>B</a:t>
            </a:r>
            <a:endParaRPr lang="en-US" altLang="en-US"/>
          </a:p>
        </p:txBody>
      </p:sp>
      <p:sp>
        <p:nvSpPr>
          <p:cNvPr id="115761" name="Rectangle 49"/>
          <p:cNvSpPr>
            <a:spLocks noChangeArrowheads="1"/>
          </p:cNvSpPr>
          <p:nvPr/>
        </p:nvSpPr>
        <p:spPr bwMode="auto">
          <a:xfrm>
            <a:off x="2624138" y="1506538"/>
            <a:ext cx="119062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300" b="1"/>
              <a:t>C</a:t>
            </a:r>
            <a:endParaRPr lang="en-US" altLang="en-US"/>
          </a:p>
        </p:txBody>
      </p:sp>
      <p:sp>
        <p:nvSpPr>
          <p:cNvPr id="115762" name="Rectangle 50"/>
          <p:cNvSpPr>
            <a:spLocks noChangeArrowheads="1"/>
          </p:cNvSpPr>
          <p:nvPr/>
        </p:nvSpPr>
        <p:spPr bwMode="auto">
          <a:xfrm>
            <a:off x="2908300" y="1795463"/>
            <a:ext cx="11906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300" b="1"/>
              <a:t>D</a:t>
            </a:r>
            <a:endParaRPr lang="en-US" altLang="en-US"/>
          </a:p>
        </p:txBody>
      </p:sp>
      <p:sp>
        <p:nvSpPr>
          <p:cNvPr id="115763" name="Freeform 51"/>
          <p:cNvSpPr>
            <a:spLocks/>
          </p:cNvSpPr>
          <p:nvPr/>
        </p:nvSpPr>
        <p:spPr bwMode="auto">
          <a:xfrm>
            <a:off x="635000" y="2130425"/>
            <a:ext cx="3028950" cy="2032000"/>
          </a:xfrm>
          <a:custGeom>
            <a:avLst/>
            <a:gdLst>
              <a:gd name="T0" fmla="*/ 3180 w 3816"/>
              <a:gd name="T1" fmla="*/ 91 h 2560"/>
              <a:gd name="T2" fmla="*/ 3180 w 3816"/>
              <a:gd name="T3" fmla="*/ 0 h 2560"/>
              <a:gd name="T4" fmla="*/ 3816 w 3816"/>
              <a:gd name="T5" fmla="*/ 0 h 2560"/>
              <a:gd name="T6" fmla="*/ 3816 w 3816"/>
              <a:gd name="T7" fmla="*/ 2560 h 2560"/>
              <a:gd name="T8" fmla="*/ 0 w 3816"/>
              <a:gd name="T9" fmla="*/ 2560 h 2560"/>
              <a:gd name="T10" fmla="*/ 0 w 3816"/>
              <a:gd name="T11" fmla="*/ 0 h 2560"/>
              <a:gd name="T12" fmla="*/ 636 w 3816"/>
              <a:gd name="T13" fmla="*/ 0 h 2560"/>
              <a:gd name="T14" fmla="*/ 636 w 3816"/>
              <a:gd name="T15" fmla="*/ 91 h 2560"/>
              <a:gd name="T16" fmla="*/ 91 w 3816"/>
              <a:gd name="T17" fmla="*/ 91 h 2560"/>
              <a:gd name="T18" fmla="*/ 91 w 3816"/>
              <a:gd name="T19" fmla="*/ 2468 h 2560"/>
              <a:gd name="T20" fmla="*/ 3725 w 3816"/>
              <a:gd name="T21" fmla="*/ 2468 h 2560"/>
              <a:gd name="T22" fmla="*/ 3725 w 3816"/>
              <a:gd name="T23" fmla="*/ 91 h 2560"/>
              <a:gd name="T24" fmla="*/ 3180 w 3816"/>
              <a:gd name="T25" fmla="*/ 91 h 2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816" h="2560">
                <a:moveTo>
                  <a:pt x="3180" y="91"/>
                </a:moveTo>
                <a:lnTo>
                  <a:pt x="3180" y="0"/>
                </a:lnTo>
                <a:lnTo>
                  <a:pt x="3816" y="0"/>
                </a:lnTo>
                <a:lnTo>
                  <a:pt x="3816" y="2560"/>
                </a:lnTo>
                <a:lnTo>
                  <a:pt x="0" y="2560"/>
                </a:lnTo>
                <a:lnTo>
                  <a:pt x="0" y="0"/>
                </a:lnTo>
                <a:lnTo>
                  <a:pt x="636" y="0"/>
                </a:lnTo>
                <a:lnTo>
                  <a:pt x="636" y="91"/>
                </a:lnTo>
                <a:lnTo>
                  <a:pt x="91" y="91"/>
                </a:lnTo>
                <a:lnTo>
                  <a:pt x="91" y="2468"/>
                </a:lnTo>
                <a:lnTo>
                  <a:pt x="3725" y="2468"/>
                </a:lnTo>
                <a:lnTo>
                  <a:pt x="3725" y="91"/>
                </a:lnTo>
                <a:lnTo>
                  <a:pt x="3180" y="91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64" name="Line 52"/>
          <p:cNvSpPr>
            <a:spLocks noChangeShapeType="1"/>
          </p:cNvSpPr>
          <p:nvPr/>
        </p:nvSpPr>
        <p:spPr bwMode="auto">
          <a:xfrm>
            <a:off x="1139825" y="2203450"/>
            <a:ext cx="20193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65" name="Line 53"/>
          <p:cNvSpPr>
            <a:spLocks noChangeShapeType="1"/>
          </p:cNvSpPr>
          <p:nvPr/>
        </p:nvSpPr>
        <p:spPr bwMode="auto">
          <a:xfrm>
            <a:off x="1139825" y="2130425"/>
            <a:ext cx="20193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79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A36E-3B0A-4CA0-A975-7E814F2B0BC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860550"/>
            <a:ext cx="8281988" cy="4464050"/>
          </a:xfrm>
        </p:spPr>
        <p:txBody>
          <a:bodyPr/>
          <a:lstStyle/>
          <a:p>
            <a:r>
              <a:rPr lang="en-US" altLang="en-US"/>
              <a:t>Bentuk gabungan 2 suku secara otomatis akan menggantikan </a:t>
            </a:r>
            <a:r>
              <a:rPr lang="en-US" altLang="en-US">
                <a:solidFill>
                  <a:schemeClr val="folHlink"/>
                </a:solidFill>
              </a:rPr>
              <a:t>(menghilangkan)</a:t>
            </a:r>
            <a:r>
              <a:rPr lang="en-US" altLang="en-US"/>
              <a:t> suku-suku yang digabungkan, kecuali bila salah satu (atau lebih) suku tersebut digandakan dengan teorema </a:t>
            </a:r>
          </a:p>
          <a:p>
            <a:pPr>
              <a:buFontTx/>
              <a:buNone/>
            </a:pPr>
            <a:r>
              <a:rPr lang="en-US" altLang="en-US">
                <a:solidFill>
                  <a:schemeClr val="folHlink"/>
                </a:solidFill>
              </a:rPr>
              <a:t>	x = x + x + . . . . . .</a:t>
            </a:r>
          </a:p>
          <a:p>
            <a:endParaRPr lang="en-US" altLang="en-US"/>
          </a:p>
          <a:p>
            <a:pPr algn="r">
              <a:buFontTx/>
              <a:buNone/>
            </a:pPr>
            <a:r>
              <a:rPr lang="en-US" altLang="en-US"/>
              <a:t>Contoh: . . . 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636588"/>
            <a:ext cx="8229600" cy="503237"/>
          </a:xfrm>
          <a:noFill/>
          <a:ln/>
        </p:spPr>
        <p:txBody>
          <a:bodyPr/>
          <a:lstStyle/>
          <a:p>
            <a:pPr algn="l"/>
            <a:r>
              <a:rPr lang="en-US" altLang="en-US" sz="2400" i="1">
                <a:solidFill>
                  <a:schemeClr val="hlink"/>
                </a:solidFill>
              </a:rPr>
              <a:t>Ulas balik Aljabar Boole (lanjutan)</a:t>
            </a:r>
          </a:p>
        </p:txBody>
      </p:sp>
    </p:spTree>
    <p:extLst>
      <p:ext uri="{BB962C8B-B14F-4D97-AF65-F5344CB8AC3E}">
        <p14:creationId xmlns:p14="http://schemas.microsoft.com/office/powerpoint/2010/main" val="191835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465F-7F23-4F11-AAD9-4B5A2AE6E12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284288"/>
            <a:ext cx="7705725" cy="504031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Contoh: . . . 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F = S1 + S2 + S3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F = </a:t>
            </a:r>
            <a:r>
              <a:rPr lang="en-US" altLang="en-US" sz="2800">
                <a:solidFill>
                  <a:schemeClr val="folHlink"/>
                </a:solidFill>
              </a:rPr>
              <a:t>S4</a:t>
            </a:r>
            <a:r>
              <a:rPr lang="en-US" altLang="en-US" sz="2800"/>
              <a:t> + S3 			</a:t>
            </a:r>
            <a:r>
              <a:rPr lang="en-US" altLang="en-US" sz="2800">
                <a:solidFill>
                  <a:schemeClr val="folHlink"/>
                </a:solidFill>
              </a:rPr>
              <a:t>(S4 = S1 + S2)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	</a:t>
            </a:r>
            <a:r>
              <a:rPr lang="en-US" altLang="en-US" sz="2400">
                <a:solidFill>
                  <a:schemeClr val="folHlink"/>
                </a:solidFill>
              </a:rPr>
              <a:t>(sudah tidak dapat disederhanakan lagi)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60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F = S1 + S2 + S3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F = S1 + </a:t>
            </a:r>
            <a:r>
              <a:rPr lang="en-US" altLang="en-US" sz="2800">
                <a:solidFill>
                  <a:schemeClr val="folHlink"/>
                </a:solidFill>
              </a:rPr>
              <a:t>S2 + S2</a:t>
            </a:r>
            <a:r>
              <a:rPr lang="en-US" altLang="en-US" sz="2800"/>
              <a:t> + S3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F = </a:t>
            </a:r>
            <a:r>
              <a:rPr lang="en-US" altLang="en-US" sz="2800">
                <a:solidFill>
                  <a:schemeClr val="folHlink"/>
                </a:solidFill>
              </a:rPr>
              <a:t>S4</a:t>
            </a:r>
            <a:r>
              <a:rPr lang="en-US" altLang="en-US" sz="2800"/>
              <a:t> + </a:t>
            </a:r>
            <a:r>
              <a:rPr lang="en-US" altLang="en-US" sz="2800">
                <a:solidFill>
                  <a:schemeClr val="folHlink"/>
                </a:solidFill>
              </a:rPr>
              <a:t>S5</a:t>
            </a:r>
            <a:r>
              <a:rPr lang="en-US" altLang="en-US" sz="2800"/>
              <a:t> 			</a:t>
            </a:r>
            <a:r>
              <a:rPr lang="en-US" altLang="en-US" sz="2800">
                <a:solidFill>
                  <a:schemeClr val="folHlink"/>
                </a:solidFill>
              </a:rPr>
              <a:t>(S4 = S1 + S2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folHlink"/>
                </a:solidFill>
              </a:rPr>
              <a:t>						 S5 = S2 + S3)</a:t>
            </a:r>
            <a:endParaRPr lang="en-US" alt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	</a:t>
            </a:r>
            <a:r>
              <a:rPr lang="en-US" altLang="en-US" sz="2400">
                <a:solidFill>
                  <a:schemeClr val="folHlink"/>
                </a:solidFill>
              </a:rPr>
              <a:t>Jelas terlihat bahwa bentuk yang kedua akan lebih sederhana daripada yang pertama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636588"/>
            <a:ext cx="8229600" cy="503237"/>
          </a:xfrm>
          <a:noFill/>
          <a:ln/>
        </p:spPr>
        <p:txBody>
          <a:bodyPr/>
          <a:lstStyle/>
          <a:p>
            <a:pPr algn="l"/>
            <a:r>
              <a:rPr lang="en-US" altLang="en-US" sz="2400" i="1">
                <a:solidFill>
                  <a:schemeClr val="hlink"/>
                </a:solidFill>
              </a:rPr>
              <a:t>Ulas balik Aljabar Boole (lanjutan)</a:t>
            </a:r>
          </a:p>
        </p:txBody>
      </p:sp>
    </p:spTree>
    <p:extLst>
      <p:ext uri="{BB962C8B-B14F-4D97-AF65-F5344CB8AC3E}">
        <p14:creationId xmlns:p14="http://schemas.microsoft.com/office/powerpoint/2010/main" val="226377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D6EB-72B4-4182-A5B2-A1C1E0CF53E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765175"/>
            <a:ext cx="7777162" cy="504031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	</a:t>
            </a:r>
            <a:r>
              <a:rPr lang="en-US" altLang="en-US">
                <a:solidFill>
                  <a:schemeClr val="hlink"/>
                </a:solidFill>
              </a:rPr>
              <a:t>Kesulitan atau ketidak-pastian ini, dapat diatasi dengan menggunakan K-Map sebagai alat bantu minimisasi.</a:t>
            </a:r>
          </a:p>
          <a:p>
            <a:pPr>
              <a:buFontTx/>
              <a:buNone/>
            </a:pPr>
            <a:endParaRPr lang="en-US" altLang="en-US" sz="2000"/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/>
              <a:t>	</a:t>
            </a:r>
            <a:r>
              <a:rPr lang="en-US" altLang="en-US">
                <a:solidFill>
                  <a:schemeClr val="tx2"/>
                </a:solidFill>
              </a:rPr>
              <a:t>Minimisasi dengan Peta Karnough 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(K-Map, berdasar pada pemetaan) dilakukan secara </a:t>
            </a:r>
            <a:r>
              <a:rPr lang="en-US" altLang="en-US">
                <a:solidFill>
                  <a:schemeClr val="folHlink"/>
                </a:solidFill>
              </a:rPr>
              <a:t>visual</a:t>
            </a:r>
            <a:r>
              <a:rPr lang="en-US" altLang="en-US">
                <a:solidFill>
                  <a:schemeClr val="tx2"/>
                </a:solidFill>
              </a:rPr>
              <a:t>, tanpa harus memilih sekian banyak </a:t>
            </a:r>
            <a:r>
              <a:rPr lang="en-US" altLang="en-US">
                <a:solidFill>
                  <a:schemeClr val="folHlink"/>
                </a:solidFill>
              </a:rPr>
              <a:t>teorema</a:t>
            </a:r>
            <a:r>
              <a:rPr lang="en-US" altLang="en-US">
                <a:solidFill>
                  <a:schemeClr val="tx2"/>
                </a:solidFill>
              </a:rPr>
              <a:t> sebagaimana pada penyederhanaan dengan </a:t>
            </a:r>
            <a:r>
              <a:rPr lang="en-US" altLang="en-US">
                <a:solidFill>
                  <a:schemeClr val="folHlink"/>
                </a:solidFill>
              </a:rPr>
              <a:t>Aljabar Boole</a:t>
            </a:r>
          </a:p>
        </p:txBody>
      </p:sp>
    </p:spTree>
    <p:extLst>
      <p:ext uri="{BB962C8B-B14F-4D97-AF65-F5344CB8AC3E}">
        <p14:creationId xmlns:p14="http://schemas.microsoft.com/office/powerpoint/2010/main" val="322952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8421</TotalTime>
  <Words>3232</Words>
  <Application>Microsoft Office PowerPoint</Application>
  <PresentationFormat>On-screen Show (4:3)</PresentationFormat>
  <Paragraphs>1349</Paragraphs>
  <Slides>60</Slides>
  <Notes>60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Diseño predeterminado</vt:lpstr>
      <vt:lpstr>PETA KARNOUGH (K-Map)  </vt:lpstr>
      <vt:lpstr>Obyektif Pokok Bahasan:</vt:lpstr>
      <vt:lpstr>Sub-pokok Bahasan</vt:lpstr>
      <vt:lpstr>Ulas balik penyederhanaan dengan teorema-teorema Aljabar Boole</vt:lpstr>
      <vt:lpstr>Ulas balik Aljabar Boole (lanjutan)</vt:lpstr>
      <vt:lpstr>Ulas balik Aljabar Boole (lanjutan)</vt:lpstr>
      <vt:lpstr>Ulas balik Aljabar Boole (lanjutan)</vt:lpstr>
      <vt:lpstr>Ulas balik Aljabar Boole (lanjutan)</vt:lpstr>
      <vt:lpstr>PowerPoint Presentation</vt:lpstr>
      <vt:lpstr>Apakah K-Map itu?</vt:lpstr>
      <vt:lpstr>Ulas balik Tabel Kebenaran</vt:lpstr>
      <vt:lpstr>Ulas balik Tabel Kebenaran (lanjutan)</vt:lpstr>
      <vt:lpstr>Pendahuluan</vt:lpstr>
      <vt:lpstr>Pendahuluan (lanjutan)</vt:lpstr>
      <vt:lpstr>Pendahuluan (lanjutan)</vt:lpstr>
      <vt:lpstr>Pendahuluan (lanjutan)</vt:lpstr>
      <vt:lpstr>Pendahuluan (lanjutan)</vt:lpstr>
      <vt:lpstr>Pemetaan pada K-Map</vt:lpstr>
      <vt:lpstr>Pemetaan pada K-Map (lanjutan)</vt:lpstr>
      <vt:lpstr>Pemetaan pada K-Map (lanjutan)</vt:lpstr>
      <vt:lpstr>Pemetaan pada K-Map (lanjutan)</vt:lpstr>
      <vt:lpstr>Penggabungan sel pada K-Map </vt:lpstr>
      <vt:lpstr>Penggabungan sel pada K-Map </vt:lpstr>
      <vt:lpstr>Penggabungan sel … (lanjutan)</vt:lpstr>
      <vt:lpstr>Penggabungan sel … (lanjutan)</vt:lpstr>
      <vt:lpstr>Penggabungan sel … (lanjutan)</vt:lpstr>
      <vt:lpstr>Penggabungan sel … (lanjutan)</vt:lpstr>
      <vt:lpstr>Penggabungan sel … (lanjutan)</vt:lpstr>
      <vt:lpstr>Penggabungan sel … (lanjutan)</vt:lpstr>
      <vt:lpstr>Penggabungan sel … (lanjutan)</vt:lpstr>
      <vt:lpstr>Pemilihan gabungan</vt:lpstr>
      <vt:lpstr>Pemilihan gabungan (lanjutan)</vt:lpstr>
      <vt:lpstr>Permasalahan yang terjadi</vt:lpstr>
      <vt:lpstr>Permasalahan yang terjadi (lanjutan)</vt:lpstr>
      <vt:lpstr>Permasalahan yang terjadi (lanjutan)</vt:lpstr>
      <vt:lpstr>PowerPoint Presentation</vt:lpstr>
      <vt:lpstr>Permasalahan yang terjadi (lanjutan)</vt:lpstr>
      <vt:lpstr>Permasalahan yang terjadi (lanjutan)</vt:lpstr>
      <vt:lpstr>Permasalahan yang terjadi (lanjutan)</vt:lpstr>
      <vt:lpstr>Permasalahan yang terjadi (lanjutan)</vt:lpstr>
      <vt:lpstr>Permasalahan yang terjadi (lanjutan)</vt:lpstr>
      <vt:lpstr>Permasalahan yang terjadi (lanjutan)</vt:lpstr>
      <vt:lpstr>Permasalahan yang terjadi (lanjutan)</vt:lpstr>
      <vt:lpstr>"Don’t Care"</vt:lpstr>
      <vt:lpstr>"Don’t Care“  (lanjutan)</vt:lpstr>
      <vt:lpstr>"Don’t Care“  (lanjutan)</vt:lpstr>
      <vt:lpstr>"Don’t Care“  (lanjutan)</vt:lpstr>
      <vt:lpstr>SOP dan POS</vt:lpstr>
      <vt:lpstr>SOP dan POS (lanjutan)</vt:lpstr>
      <vt:lpstr>SOP dan POS (lanjutan)</vt:lpstr>
      <vt:lpstr>Keterbatasan K-Map</vt:lpstr>
      <vt:lpstr>Keterbatasan K-Map (lanjutan)</vt:lpstr>
      <vt:lpstr>Keterbatasan K-Map (lanjutan)</vt:lpstr>
      <vt:lpstr>Keterbatasan K-Map (lanjutan)</vt:lpstr>
      <vt:lpstr>Keterbatasan K-Map (lanjutan)</vt:lpstr>
      <vt:lpstr>Keterbatasan K-Map (lanjutan)</vt:lpstr>
      <vt:lpstr>Keterbatasan K-Map (lanjutan)</vt:lpstr>
      <vt:lpstr>Soal-soal K-Map</vt:lpstr>
      <vt:lpstr>Soal-soal K-Map (lanjutan)</vt:lpstr>
      <vt:lpstr>Soal-soal K-Map (lanjutan)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user</cp:lastModifiedBy>
  <cp:revision>622</cp:revision>
  <dcterms:created xsi:type="dcterms:W3CDTF">2010-05-23T14:28:12Z</dcterms:created>
  <dcterms:modified xsi:type="dcterms:W3CDTF">2014-09-16T10:09:58Z</dcterms:modified>
</cp:coreProperties>
</file>