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handoutMasterIdLst>
    <p:handoutMasterId r:id="rId31"/>
  </p:handoutMasterIdLst>
  <p:sldIdLst>
    <p:sldId id="329" r:id="rId2"/>
    <p:sldId id="257" r:id="rId3"/>
    <p:sldId id="258" r:id="rId4"/>
    <p:sldId id="307" r:id="rId5"/>
    <p:sldId id="330" r:id="rId6"/>
    <p:sldId id="282" r:id="rId7"/>
    <p:sldId id="323" r:id="rId8"/>
    <p:sldId id="325" r:id="rId9"/>
    <p:sldId id="326" r:id="rId10"/>
    <p:sldId id="280" r:id="rId11"/>
    <p:sldId id="259" r:id="rId12"/>
    <p:sldId id="265" r:id="rId13"/>
    <p:sldId id="266" r:id="rId14"/>
    <p:sldId id="293" r:id="rId15"/>
    <p:sldId id="296" r:id="rId16"/>
    <p:sldId id="286" r:id="rId17"/>
    <p:sldId id="309" r:id="rId18"/>
    <p:sldId id="310" r:id="rId19"/>
    <p:sldId id="311" r:id="rId20"/>
    <p:sldId id="312" r:id="rId21"/>
    <p:sldId id="313" r:id="rId22"/>
    <p:sldId id="324" r:id="rId23"/>
    <p:sldId id="299" r:id="rId24"/>
    <p:sldId id="321" r:id="rId25"/>
    <p:sldId id="319" r:id="rId26"/>
    <p:sldId id="317" r:id="rId27"/>
    <p:sldId id="327" r:id="rId28"/>
    <p:sldId id="288" r:id="rId29"/>
    <p:sldId id="328" r:id="rId30"/>
  </p:sldIdLst>
  <p:sldSz cx="9906000" cy="6858000" type="A4"/>
  <p:notesSz cx="6858000" cy="97107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AF5F"/>
    <a:srgbClr val="FFFF66"/>
    <a:srgbClr val="00FFFF"/>
    <a:srgbClr val="49C4CD"/>
    <a:srgbClr val="00FF00"/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896" autoAdjust="0"/>
    <p:restoredTop sz="95904" autoAdjust="0"/>
  </p:normalViewPr>
  <p:slideViewPr>
    <p:cSldViewPr>
      <p:cViewPr varScale="1">
        <p:scale>
          <a:sx n="69" d="100"/>
          <a:sy n="69" d="100"/>
        </p:scale>
        <p:origin x="-222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4.xml"/><Relationship Id="rId2" Type="http://schemas.openxmlformats.org/officeDocument/2006/relationships/slide" Target="slides/slide14.xml"/><Relationship Id="rId1" Type="http://schemas.openxmlformats.org/officeDocument/2006/relationships/slide" Target="slides/slide2.xml"/><Relationship Id="rId5" Type="http://schemas.openxmlformats.org/officeDocument/2006/relationships/slide" Target="slides/slide28.xml"/><Relationship Id="rId4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DBCF1A0-E9E7-48CE-B4D4-CF924A9C0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FB90B-DEEF-45D9-91B9-405FA67781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5E973-60B8-41CC-9F69-6BBF03D235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7" y="27464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89902-E506-4CA6-B0F8-D5EFBDBA95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915400" cy="4495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4BEFB4-D972-4A7C-A2C4-8E89CF72E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95300" y="1600200"/>
            <a:ext cx="4381501" cy="4495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199" y="1600200"/>
            <a:ext cx="4381501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EDAFD4-AAB0-41D8-9DE0-B4C0B922C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1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199" y="1600200"/>
            <a:ext cx="4381501" cy="4495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B7BB8D-C309-4FC1-992E-7CC36DC12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34704-AEC0-4F73-B4D9-54C379066E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7B0DB-F0D6-4900-81F5-10295984B5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D1C5A-213E-4DFE-A42D-72DCF1C022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FA70F-A8A3-4BF6-940E-ACDB1BF4C9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B3397-45D8-41D1-9385-D17A010645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140EE-2607-447B-A0C8-5C5E9446F8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0E709F-D12F-489F-8AB3-1CF577A08F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69DCA-3AD8-43B3-AEB6-661E588541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E8E80B-9820-4237-9B91-DAA35E5044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cell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5199"/>
            <a:ext cx="4803617" cy="3352801"/>
          </a:xfrm>
          <a:prstGeom prst="rect">
            <a:avLst/>
          </a:prstGeom>
        </p:spPr>
      </p:pic>
      <p:pic>
        <p:nvPicPr>
          <p:cNvPr id="5" name="Picture 4" descr="excell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0"/>
            <a:ext cx="4572000" cy="3191139"/>
          </a:xfrm>
          <a:prstGeom prst="rect">
            <a:avLst/>
          </a:prstGeom>
        </p:spPr>
      </p:pic>
      <p:pic>
        <p:nvPicPr>
          <p:cNvPr id="6" name="Picture 5" descr="nurse smi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977116" cy="2133600"/>
          </a:xfrm>
          <a:prstGeom prst="rect">
            <a:avLst/>
          </a:prstGeom>
        </p:spPr>
      </p:pic>
      <p:pic>
        <p:nvPicPr>
          <p:cNvPr id="8" name="Picture 7" descr="konseling.jpg"/>
          <p:cNvPicPr>
            <a:picLocks noChangeAspect="1"/>
          </p:cNvPicPr>
          <p:nvPr/>
        </p:nvPicPr>
        <p:blipFill>
          <a:blip r:embed="rId4"/>
          <a:srcRect t="9375"/>
          <a:stretch>
            <a:fillRect/>
          </a:stretch>
        </p:blipFill>
        <p:spPr>
          <a:xfrm>
            <a:off x="7467600" y="0"/>
            <a:ext cx="2438400" cy="2209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30"/>
            <a:ext cx="9906000" cy="147002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PELAYANAN PRIMA &amp; KEPUASAN PELANGGAN </a:t>
            </a:r>
            <a:endParaRPr lang="en-US" sz="4000" dirty="0"/>
          </a:p>
        </p:txBody>
      </p:sp>
      <p:pic>
        <p:nvPicPr>
          <p:cNvPr id="9" name="Picture 8" descr="organisas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3527" y="3962401"/>
            <a:ext cx="5352473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PELAYANAN PRIMA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3 UNSUR POKOK</a:t>
            </a: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2641600" y="1752600"/>
            <a:ext cx="2971800" cy="2514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ORANG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4375150" y="3276600"/>
            <a:ext cx="2971800" cy="2514600"/>
          </a:xfrm>
          <a:prstGeom prst="ellipse">
            <a:avLst/>
          </a:prstGeom>
          <a:solidFill>
            <a:srgbClr val="DFEBA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STANDAR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1568450" y="3505200"/>
            <a:ext cx="2971800" cy="2514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PROSES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1603375"/>
          </a:xfrm>
        </p:spPr>
        <p:txBody>
          <a:bodyPr/>
          <a:lstStyle/>
          <a:p>
            <a:r>
              <a:rPr lang="en-US" sz="3600" dirty="0" err="1" smtClean="0"/>
              <a:t>Aspek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 </a:t>
            </a:r>
            <a:r>
              <a:rPr lang="en-US" sz="3600" dirty="0" smtClean="0"/>
              <a:t>PELANGGAN</a:t>
            </a:r>
            <a:br>
              <a:rPr lang="en-US" sz="3600" dirty="0" smtClean="0"/>
            </a:br>
            <a:r>
              <a:rPr lang="en-US" sz="2400" dirty="0" err="1" smtClean="0"/>
              <a:t>Pelanggan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3600" dirty="0" smtClean="0"/>
              <a:t> </a:t>
            </a:r>
            <a:r>
              <a:rPr lang="en-US" sz="2400" dirty="0" err="1" smtClean="0"/>
              <a:t>se</a:t>
            </a:r>
            <a:r>
              <a:rPr lang="en-US" sz="2000" dirty="0" err="1" smtClean="0"/>
              <a:t>seorang</a:t>
            </a:r>
            <a:r>
              <a:rPr lang="en-US" sz="2000" dirty="0" smtClean="0"/>
              <a:t>/ </a:t>
            </a:r>
            <a:r>
              <a:rPr lang="en-US" sz="2000" dirty="0" err="1" smtClean="0"/>
              <a:t>sekelompok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membeli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/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jasa</a:t>
            </a:r>
            <a:r>
              <a:rPr lang="en-US" sz="2000" dirty="0" smtClean="0"/>
              <a:t>/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/ </a:t>
            </a:r>
            <a:r>
              <a:rPr lang="en-US" sz="2000" dirty="0" err="1" smtClean="0"/>
              <a:t>perusahaan</a:t>
            </a:r>
            <a:endParaRPr lang="en-US" sz="2000" dirty="0" smtClean="0"/>
          </a:p>
        </p:txBody>
      </p:sp>
      <p:sp>
        <p:nvSpPr>
          <p:cNvPr id="19459" name="AutoShape 80"/>
          <p:cNvSpPr>
            <a:spLocks noChangeArrowheads="1"/>
          </p:cNvSpPr>
          <p:nvPr/>
        </p:nvSpPr>
        <p:spPr bwMode="auto">
          <a:xfrm>
            <a:off x="5365750" y="1524000"/>
            <a:ext cx="4540250" cy="1905000"/>
          </a:xfrm>
          <a:prstGeom prst="cloudCallout">
            <a:avLst>
              <a:gd name="adj1" fmla="val -78824"/>
              <a:gd name="adj2" fmla="val 38917"/>
            </a:avLst>
          </a:prstGeom>
          <a:solidFill>
            <a:srgbClr val="DFEBA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solidFill>
                  <a:srgbClr val="0033CC"/>
                </a:solidFill>
              </a:rPr>
              <a:t>SIAPA PELANGGAN SAYA ?</a:t>
            </a:r>
          </a:p>
        </p:txBody>
      </p:sp>
      <p:sp>
        <p:nvSpPr>
          <p:cNvPr id="19460" name="Rectangle 81"/>
          <p:cNvSpPr>
            <a:spLocks noChangeArrowheads="1"/>
          </p:cNvSpPr>
          <p:nvPr/>
        </p:nvSpPr>
        <p:spPr bwMode="auto">
          <a:xfrm>
            <a:off x="3714750" y="3505200"/>
            <a:ext cx="3302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PELANGGAN</a:t>
            </a:r>
          </a:p>
          <a:p>
            <a:pPr algn="ctr"/>
            <a:r>
              <a:rPr lang="en-US" sz="2800"/>
              <a:t>INTERNAL ?</a:t>
            </a:r>
          </a:p>
        </p:txBody>
      </p:sp>
      <p:sp>
        <p:nvSpPr>
          <p:cNvPr id="19461" name="Rectangle 82"/>
          <p:cNvSpPr>
            <a:spLocks noChangeArrowheads="1"/>
          </p:cNvSpPr>
          <p:nvPr/>
        </p:nvSpPr>
        <p:spPr bwMode="auto">
          <a:xfrm>
            <a:off x="2228850" y="4953000"/>
            <a:ext cx="38798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PELANGGAN </a:t>
            </a:r>
          </a:p>
          <a:p>
            <a:pPr algn="ctr"/>
            <a:r>
              <a:rPr lang="en-US" sz="2800"/>
              <a:t>EKSTERNAL ?</a:t>
            </a:r>
          </a:p>
        </p:txBody>
      </p:sp>
      <p:pic>
        <p:nvPicPr>
          <p:cNvPr id="19462" name="Picture 83" descr="bd0002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0" y="2133600"/>
            <a:ext cx="28892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0" y="3352800"/>
            <a:ext cx="4705350" cy="2895600"/>
          </a:xfrm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20483" name="AutoShape 96"/>
          <p:cNvSpPr>
            <a:spLocks noChangeArrowheads="1"/>
          </p:cNvSpPr>
          <p:nvPr/>
        </p:nvSpPr>
        <p:spPr bwMode="auto">
          <a:xfrm>
            <a:off x="2476500" y="0"/>
            <a:ext cx="5861050" cy="1676400"/>
          </a:xfrm>
          <a:prstGeom prst="cloudCallout">
            <a:avLst>
              <a:gd name="adj1" fmla="val -58421"/>
              <a:gd name="adj2" fmla="val 55116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dirty="0"/>
              <a:t>SIAPA PELANGGAN </a:t>
            </a:r>
          </a:p>
          <a:p>
            <a:pPr algn="ctr"/>
            <a:r>
              <a:rPr lang="en-US" sz="2400" dirty="0"/>
              <a:t>INTERNAL SAYA ?</a:t>
            </a:r>
          </a:p>
        </p:txBody>
      </p:sp>
      <p:pic>
        <p:nvPicPr>
          <p:cNvPr id="20484" name="Picture 98" descr="pe0102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272415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AutoShape 100"/>
          <p:cNvSpPr>
            <a:spLocks noChangeArrowheads="1"/>
          </p:cNvSpPr>
          <p:nvPr/>
        </p:nvSpPr>
        <p:spPr bwMode="auto">
          <a:xfrm>
            <a:off x="2476500" y="1752600"/>
            <a:ext cx="7594600" cy="2971800"/>
          </a:xfrm>
          <a:prstGeom prst="downArrowCallout">
            <a:avLst>
              <a:gd name="adj1" fmla="val 57169"/>
              <a:gd name="adj2" fmla="val 63889"/>
              <a:gd name="adj3" fmla="val 20458"/>
              <a:gd name="adj4" fmla="val 61486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rgbClr val="00FF00"/>
                </a:solidFill>
              </a:rPr>
              <a:t>PELANGGAN INTERNAL</a:t>
            </a:r>
          </a:p>
          <a:p>
            <a:pPr algn="ctr"/>
            <a:r>
              <a:rPr lang="en-US" sz="2400" dirty="0" err="1">
                <a:solidFill>
                  <a:srgbClr val="00FF00"/>
                </a:solidFill>
              </a:rPr>
              <a:t>Seseorang</a:t>
            </a:r>
            <a:r>
              <a:rPr lang="en-US" sz="2400" dirty="0">
                <a:solidFill>
                  <a:srgbClr val="00FF00"/>
                </a:solidFill>
              </a:rPr>
              <a:t>/ </a:t>
            </a:r>
            <a:r>
              <a:rPr lang="en-US" sz="2400" dirty="0" err="1">
                <a:solidFill>
                  <a:srgbClr val="00FF00"/>
                </a:solidFill>
              </a:rPr>
              <a:t>pihak</a:t>
            </a:r>
            <a:r>
              <a:rPr lang="en-US" sz="2400" dirty="0">
                <a:solidFill>
                  <a:srgbClr val="00FF00"/>
                </a:solidFill>
              </a:rPr>
              <a:t> lain </a:t>
            </a:r>
            <a:r>
              <a:rPr lang="en-US" sz="2400" dirty="0" err="1">
                <a:solidFill>
                  <a:srgbClr val="00FF00"/>
                </a:solidFill>
              </a:rPr>
              <a:t>dalam</a:t>
            </a:r>
            <a:r>
              <a:rPr lang="en-US" sz="2400" dirty="0">
                <a:solidFill>
                  <a:srgbClr val="00FF00"/>
                </a:solidFill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00FF00"/>
                </a:solidFill>
              </a:rPr>
              <a:t>Organisasi</a:t>
            </a:r>
            <a:r>
              <a:rPr lang="en-US" sz="2400" dirty="0">
                <a:solidFill>
                  <a:srgbClr val="00FF00"/>
                </a:solidFill>
              </a:rPr>
              <a:t>/ </a:t>
            </a:r>
            <a:r>
              <a:rPr lang="en-US" sz="2400" dirty="0" err="1">
                <a:solidFill>
                  <a:srgbClr val="00FF00"/>
                </a:solidFill>
              </a:rPr>
              <a:t>perusahaan</a:t>
            </a:r>
            <a:r>
              <a:rPr lang="en-US" sz="2400" dirty="0">
                <a:solidFill>
                  <a:srgbClr val="00FF00"/>
                </a:solidFill>
              </a:rPr>
              <a:t> </a:t>
            </a:r>
            <a:r>
              <a:rPr lang="en-US" sz="2400" dirty="0" err="1">
                <a:solidFill>
                  <a:srgbClr val="00FF00"/>
                </a:solidFill>
              </a:rPr>
              <a:t>yg</a:t>
            </a:r>
            <a:r>
              <a:rPr lang="en-US" sz="2400" dirty="0">
                <a:solidFill>
                  <a:srgbClr val="00FF00"/>
                </a:solidFill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00FF00"/>
                </a:solidFill>
              </a:rPr>
              <a:t>melakukan</a:t>
            </a:r>
            <a:r>
              <a:rPr lang="en-US" sz="2400" dirty="0">
                <a:solidFill>
                  <a:srgbClr val="00FF00"/>
                </a:solidFill>
              </a:rPr>
              <a:t>/ </a:t>
            </a:r>
            <a:r>
              <a:rPr lang="en-US" sz="2400" dirty="0" err="1">
                <a:solidFill>
                  <a:srgbClr val="00FF00"/>
                </a:solidFill>
              </a:rPr>
              <a:t>pekerjaan</a:t>
            </a:r>
            <a:r>
              <a:rPr lang="en-US" sz="2400" dirty="0">
                <a:solidFill>
                  <a:srgbClr val="00FF00"/>
                </a:solidFill>
              </a:rPr>
              <a:t> </a:t>
            </a:r>
            <a:r>
              <a:rPr lang="en-US" sz="2400" dirty="0" err="1">
                <a:solidFill>
                  <a:srgbClr val="FFFF66"/>
                </a:solidFill>
              </a:rPr>
              <a:t>setelah</a:t>
            </a:r>
            <a:r>
              <a:rPr lang="en-US" sz="2400" dirty="0">
                <a:solidFill>
                  <a:srgbClr val="FFFF66"/>
                </a:solidFill>
              </a:rPr>
              <a:t> </a:t>
            </a:r>
            <a:r>
              <a:rPr lang="en-US" sz="2400" dirty="0" err="1">
                <a:solidFill>
                  <a:srgbClr val="FFFF66"/>
                </a:solidFill>
              </a:rPr>
              <a:t>kita</a:t>
            </a:r>
            <a:r>
              <a:rPr lang="en-US" sz="2400" dirty="0">
                <a:solidFill>
                  <a:srgbClr val="00FF00"/>
                </a:solidFill>
              </a:rPr>
              <a:t>  </a:t>
            </a:r>
          </a:p>
          <a:p>
            <a:pPr algn="ctr"/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20486" name="Rectangle 101"/>
          <p:cNvSpPr>
            <a:spLocks noChangeArrowheads="1"/>
          </p:cNvSpPr>
          <p:nvPr/>
        </p:nvSpPr>
        <p:spPr bwMode="auto">
          <a:xfrm>
            <a:off x="1981200" y="4724400"/>
            <a:ext cx="79248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 err="1">
                <a:solidFill>
                  <a:srgbClr val="FF0000"/>
                </a:solidFill>
              </a:rPr>
              <a:t>Apa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harapan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pelanggan</a:t>
            </a:r>
            <a:r>
              <a:rPr lang="en-US" sz="2800" b="1" dirty="0">
                <a:solidFill>
                  <a:srgbClr val="FF0000"/>
                </a:solidFill>
              </a:rPr>
              <a:t> internal ?</a:t>
            </a:r>
          </a:p>
          <a:p>
            <a:pPr>
              <a:buFontTx/>
              <a:buChar char="•"/>
            </a:pPr>
            <a:r>
              <a:rPr lang="en-US" sz="2800" b="1" dirty="0"/>
              <a:t> </a:t>
            </a:r>
            <a:r>
              <a:rPr lang="en-US" sz="2800" b="1" dirty="0" err="1"/>
              <a:t>kerjasama</a:t>
            </a:r>
            <a:endParaRPr lang="en-US" sz="2800" b="1" dirty="0"/>
          </a:p>
          <a:p>
            <a:pPr>
              <a:buFontTx/>
              <a:buChar char="•"/>
            </a:pPr>
            <a:r>
              <a:rPr lang="en-US" sz="2800" b="1" dirty="0"/>
              <a:t> </a:t>
            </a:r>
            <a:r>
              <a:rPr lang="en-US" sz="2800" b="1" dirty="0" err="1"/>
              <a:t>Saling</a:t>
            </a:r>
            <a:r>
              <a:rPr lang="en-US" sz="2800" b="1" dirty="0"/>
              <a:t> </a:t>
            </a:r>
            <a:r>
              <a:rPr lang="en-US" sz="2800" b="1" dirty="0" err="1"/>
              <a:t>membantu</a:t>
            </a:r>
            <a:endParaRPr lang="en-US" sz="2800" b="1" dirty="0"/>
          </a:p>
          <a:p>
            <a:pPr>
              <a:buFontTx/>
              <a:buChar char="•"/>
            </a:pPr>
            <a:r>
              <a:rPr lang="en-US" sz="2800" b="1" dirty="0"/>
              <a:t> </a:t>
            </a:r>
            <a:r>
              <a:rPr lang="en-US" sz="2800" b="1" dirty="0" err="1"/>
              <a:t>Kualitas</a:t>
            </a:r>
            <a:r>
              <a:rPr lang="en-US" sz="2800" b="1" dirty="0"/>
              <a:t> </a:t>
            </a:r>
            <a:r>
              <a:rPr lang="en-US" sz="2800" b="1" dirty="0" err="1"/>
              <a:t>kerja</a:t>
            </a:r>
            <a:endParaRPr lang="en-US" sz="2800" b="1" dirty="0"/>
          </a:p>
          <a:p>
            <a:pPr>
              <a:buFontTx/>
              <a:buChar char="•"/>
            </a:pPr>
            <a:r>
              <a:rPr lang="en-US" sz="2800" b="1" dirty="0"/>
              <a:t> </a:t>
            </a:r>
            <a:r>
              <a:rPr lang="en-US" sz="2800" b="1" dirty="0" err="1"/>
              <a:t>struktur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/>
              <a:t>kerja</a:t>
            </a:r>
            <a:r>
              <a:rPr lang="en-US" sz="2800" b="1" dirty="0"/>
              <a:t> </a:t>
            </a:r>
            <a:r>
              <a:rPr lang="en-US" sz="2800" b="1" dirty="0" err="1"/>
              <a:t>yg</a:t>
            </a:r>
            <a:r>
              <a:rPr lang="en-US" sz="2800" b="1" dirty="0"/>
              <a:t> </a:t>
            </a:r>
            <a:r>
              <a:rPr lang="en-US" sz="2800" b="1" dirty="0" err="1"/>
              <a:t>efisien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03"/>
          <p:cNvSpPr>
            <a:spLocks noChangeArrowheads="1"/>
          </p:cNvSpPr>
          <p:nvPr/>
        </p:nvSpPr>
        <p:spPr bwMode="auto">
          <a:xfrm>
            <a:off x="3879850" y="76200"/>
            <a:ext cx="4292600" cy="1828800"/>
          </a:xfrm>
          <a:prstGeom prst="cloudCallout">
            <a:avLst>
              <a:gd name="adj1" fmla="val -94792"/>
              <a:gd name="adj2" fmla="val 14843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dirty="0"/>
              <a:t>SIAPA PELANGGAN </a:t>
            </a:r>
          </a:p>
          <a:p>
            <a:pPr algn="ctr"/>
            <a:r>
              <a:rPr lang="en-US" sz="2400" dirty="0"/>
              <a:t>EKSTERNAL SAYA ?</a:t>
            </a:r>
          </a:p>
        </p:txBody>
      </p:sp>
      <p:pic>
        <p:nvPicPr>
          <p:cNvPr id="21507" name="Picture 104" descr="pe0102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264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AutoShape 105"/>
          <p:cNvSpPr>
            <a:spLocks noChangeArrowheads="1"/>
          </p:cNvSpPr>
          <p:nvPr/>
        </p:nvSpPr>
        <p:spPr bwMode="auto">
          <a:xfrm>
            <a:off x="2476500" y="1981200"/>
            <a:ext cx="7099300" cy="2819400"/>
          </a:xfrm>
          <a:prstGeom prst="downArrowCallout">
            <a:avLst>
              <a:gd name="adj1" fmla="val 55886"/>
              <a:gd name="adj2" fmla="val 62950"/>
              <a:gd name="adj3" fmla="val 16667"/>
              <a:gd name="adj4" fmla="val 6453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PELANGGAN EKSTERNAL</a:t>
            </a:r>
            <a:r>
              <a:rPr lang="en-US" sz="2800" dirty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sz="2800" dirty="0">
                <a:solidFill>
                  <a:schemeClr val="tx2"/>
                </a:solidFill>
              </a:rPr>
              <a:t/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Seseorang</a:t>
            </a:r>
            <a:r>
              <a:rPr lang="en-US" sz="2400" b="1" dirty="0">
                <a:solidFill>
                  <a:srgbClr val="FF0000"/>
                </a:solidFill>
              </a:rPr>
              <a:t>/ </a:t>
            </a:r>
            <a:r>
              <a:rPr lang="en-US" sz="2400" b="1" dirty="0" err="1">
                <a:solidFill>
                  <a:srgbClr val="FF0000"/>
                </a:solidFill>
              </a:rPr>
              <a:t>pihak</a:t>
            </a:r>
            <a:r>
              <a:rPr lang="en-US" sz="2400" b="1" dirty="0">
                <a:solidFill>
                  <a:srgbClr val="FF0000"/>
                </a:solidFill>
              </a:rPr>
              <a:t> lain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di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luar</a:t>
            </a:r>
            <a:r>
              <a:rPr lang="en-US" sz="2400" b="1" dirty="0">
                <a:solidFill>
                  <a:srgbClr val="FF0000"/>
                </a:solidFill>
              </a:rPr>
              <a:t> org/</a:t>
            </a:r>
            <a:r>
              <a:rPr lang="en-US" sz="2400" b="1" dirty="0" err="1">
                <a:solidFill>
                  <a:srgbClr val="FF0000"/>
                </a:solidFill>
              </a:rPr>
              <a:t>perusahaan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yg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menerima</a:t>
            </a:r>
            <a:r>
              <a:rPr lang="en-US" sz="2400" b="1" dirty="0">
                <a:solidFill>
                  <a:srgbClr val="FF0000"/>
                </a:solidFill>
              </a:rPr>
              <a:t>/ </a:t>
            </a:r>
            <a:r>
              <a:rPr lang="en-US" sz="2400" b="1" dirty="0" err="1">
                <a:solidFill>
                  <a:srgbClr val="FF0000"/>
                </a:solidFill>
              </a:rPr>
              <a:t>menggunakan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produk</a:t>
            </a:r>
            <a:r>
              <a:rPr lang="en-US" sz="2400" b="1" dirty="0">
                <a:solidFill>
                  <a:srgbClr val="FF0000"/>
                </a:solidFill>
              </a:rPr>
              <a:t>/ </a:t>
            </a:r>
            <a:r>
              <a:rPr lang="en-US" sz="2400" b="1" dirty="0" err="1">
                <a:solidFill>
                  <a:srgbClr val="FF0000"/>
                </a:solidFill>
              </a:rPr>
              <a:t>jasa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dari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kita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509" name="Rectangle 108"/>
          <p:cNvSpPr>
            <a:spLocks noChangeArrowheads="1"/>
          </p:cNvSpPr>
          <p:nvPr/>
        </p:nvSpPr>
        <p:spPr bwMode="auto">
          <a:xfrm>
            <a:off x="2063750" y="4800600"/>
            <a:ext cx="784225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>
                <a:solidFill>
                  <a:srgbClr val="FF0000"/>
                </a:solidFill>
              </a:rPr>
              <a:t>APA HARAPAN PELANGGAN EKSTERNAL:</a:t>
            </a: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>
              <a:buFontTx/>
              <a:buChar char="•"/>
            </a:pPr>
            <a:r>
              <a:rPr lang="en-US" sz="2400" b="1" dirty="0"/>
              <a:t> KELAYAKAN PRODUK/ JASA</a:t>
            </a:r>
          </a:p>
          <a:p>
            <a:pPr>
              <a:buFontTx/>
              <a:buChar char="•"/>
            </a:pPr>
            <a:r>
              <a:rPr lang="en-US" sz="2400" b="1" dirty="0"/>
              <a:t> HARGA KOMPETITIF</a:t>
            </a:r>
          </a:p>
          <a:p>
            <a:pPr>
              <a:buFontTx/>
              <a:buChar char="•"/>
            </a:pPr>
            <a:r>
              <a:rPr lang="en-US" sz="2400" b="1" dirty="0"/>
              <a:t> KUALITAS &amp; KEANDALAN</a:t>
            </a:r>
          </a:p>
          <a:p>
            <a:pPr>
              <a:buFontTx/>
              <a:buChar char="•"/>
            </a:pPr>
            <a:r>
              <a:rPr lang="en-US" sz="2400" b="1" dirty="0"/>
              <a:t> PELAYANAN ( TERMASUK PASCA JUAL)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2"/>
            <a:ext cx="9906000" cy="841375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?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54350" y="1219200"/>
            <a:ext cx="67691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paling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err="1" smtClean="0">
                <a:sym typeface="Wingdings" pitchFamily="2" charset="2"/>
              </a:rPr>
              <a:t>tujuan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pekerjaan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kita</a:t>
            </a:r>
            <a:endParaRPr lang="en-US" sz="2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err="1" smtClean="0"/>
              <a:t>ttp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kesempatan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err="1" smtClean="0">
                <a:sym typeface="Wingdings" pitchFamily="2" charset="2"/>
              </a:rPr>
              <a:t>melayani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dia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Kita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endParaRPr lang="en-US" sz="2800" dirty="0" smtClean="0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0" y="6019800"/>
            <a:ext cx="990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FF00"/>
                </a:solidFill>
              </a:rPr>
              <a:t>PENTING </a:t>
            </a:r>
            <a:r>
              <a:rPr lang="en-US" sz="2400" dirty="0">
                <a:solidFill>
                  <a:srgbClr val="00FF00"/>
                </a:solidFill>
                <a:sym typeface="Wingdings" pitchFamily="2" charset="2"/>
              </a:rPr>
              <a:t></a:t>
            </a:r>
            <a:r>
              <a:rPr lang="en-US" sz="2400" dirty="0">
                <a:solidFill>
                  <a:srgbClr val="00FF00"/>
                </a:solidFill>
              </a:rPr>
              <a:t> DISOSIALISASIKAN TERUS MENERUS </a:t>
            </a:r>
          </a:p>
          <a:p>
            <a:pPr algn="ctr"/>
            <a:r>
              <a:rPr lang="en-US" sz="2400" dirty="0">
                <a:solidFill>
                  <a:srgbClr val="00FF00"/>
                </a:solidFill>
              </a:rPr>
              <a:t>KEPADA KARYAWAN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FAKTOR PENDORONG KEPUASAN PELANGGAN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76400"/>
            <a:ext cx="899795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KEPUASAN PELANGGAN DITENTUKAN </a:t>
            </a:r>
            <a:r>
              <a:rPr lang="en-US" sz="2400" dirty="0" smtClean="0">
                <a:sym typeface="Wingdings" pitchFamily="2" charset="2"/>
              </a:rPr>
              <a:t> PERSEPSI PELANGGAN ATAS </a:t>
            </a:r>
            <a:r>
              <a:rPr lang="en-US" sz="2400" i="1" dirty="0" smtClean="0">
                <a:sym typeface="Wingdings" pitchFamily="2" charset="2"/>
              </a:rPr>
              <a:t>PERFORMANCE</a:t>
            </a:r>
            <a:r>
              <a:rPr lang="en-US" sz="2400" dirty="0" smtClean="0">
                <a:sym typeface="Wingdings" pitchFamily="2" charset="2"/>
              </a:rPr>
              <a:t> PRODUK/ JASA DALAM MEMENUHI HARAPAN PELANGGAN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ym typeface="Wingdings" pitchFamily="2" charset="2"/>
              </a:rPr>
              <a:t>PELANGGAN PUAS  HARAPAN TERPENUHI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ym typeface="Wingdings" pitchFamily="2" charset="2"/>
              </a:rPr>
              <a:t>PELANGGAN SANGAT PUAS  HARAPAN TERLAMPAUI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5 FAKTOR PENDORONG KEPUASAN PELANGGAN 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KUALITAS PRODUK/ JASA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HARGA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KUALITAS PELAYANAN/ SERVICE ( DOMINAN)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EMOSIONAL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KEMUDAHAN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4677"/>
            <a:ext cx="9906000" cy="1025523"/>
          </a:xfrm>
          <a:solidFill>
            <a:srgbClr val="C000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66"/>
                </a:solidFill>
              </a:rPr>
              <a:t>DIMENSI </a:t>
            </a:r>
            <a:r>
              <a:rPr lang="en-US" sz="3200" dirty="0" err="1" smtClean="0">
                <a:solidFill>
                  <a:srgbClr val="FFFF66"/>
                </a:solidFill>
              </a:rPr>
              <a:t>kualitas</a:t>
            </a:r>
            <a:r>
              <a:rPr lang="en-US" sz="3200" dirty="0" smtClean="0">
                <a:solidFill>
                  <a:srgbClr val="FFFF66"/>
                </a:solidFill>
              </a:rPr>
              <a:t> PELAYANAN</a:t>
            </a:r>
            <a:br>
              <a:rPr lang="en-US" sz="3200" dirty="0" smtClean="0">
                <a:solidFill>
                  <a:srgbClr val="FFFF66"/>
                </a:solidFill>
              </a:rPr>
            </a:br>
            <a:r>
              <a:rPr lang="en-US" sz="3200" dirty="0" smtClean="0">
                <a:solidFill>
                  <a:srgbClr val="FFFF66"/>
                </a:solidFill>
              </a:rPr>
              <a:t>( </a:t>
            </a:r>
            <a:r>
              <a:rPr lang="en-US" sz="3200" dirty="0" err="1" smtClean="0">
                <a:solidFill>
                  <a:srgbClr val="FFFF66"/>
                </a:solidFill>
              </a:rPr>
              <a:t>ServQual</a:t>
            </a:r>
            <a:r>
              <a:rPr lang="en-US" sz="3200" dirty="0" smtClean="0">
                <a:solidFill>
                  <a:srgbClr val="FFFF66"/>
                </a:solidFill>
              </a:rPr>
              <a:t>: Benny, </a:t>
            </a:r>
            <a:r>
              <a:rPr lang="en-US" sz="3200" dirty="0" err="1" smtClean="0">
                <a:solidFill>
                  <a:srgbClr val="FFFF66"/>
                </a:solidFill>
              </a:rPr>
              <a:t>dkk</a:t>
            </a:r>
            <a:r>
              <a:rPr lang="en-US" sz="3200" dirty="0" smtClean="0">
                <a:solidFill>
                  <a:srgbClr val="FFFF66"/>
                </a:solidFill>
              </a:rPr>
              <a:t>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990600" y="1981200"/>
            <a:ext cx="7099300" cy="40386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Clr>
                <a:srgbClr val="FF33CC"/>
              </a:buClr>
              <a:buFontTx/>
              <a:buAutoNum type="arabicPeriod"/>
            </a:pPr>
            <a:r>
              <a:rPr lang="en-US" sz="2800">
                <a:solidFill>
                  <a:srgbClr val="00FFFF"/>
                </a:solidFill>
              </a:rPr>
              <a:t>  </a:t>
            </a:r>
            <a:r>
              <a:rPr lang="en-US" sz="3600">
                <a:solidFill>
                  <a:srgbClr val="00FFFF"/>
                </a:solidFill>
              </a:rPr>
              <a:t>TANGIBLE</a:t>
            </a:r>
          </a:p>
          <a:p>
            <a:pPr marL="342900" indent="-342900">
              <a:buClr>
                <a:srgbClr val="FF33CC"/>
              </a:buClr>
              <a:buFontTx/>
              <a:buAutoNum type="arabicPeriod"/>
            </a:pPr>
            <a:r>
              <a:rPr lang="en-US" sz="3600">
                <a:solidFill>
                  <a:srgbClr val="FF3399"/>
                </a:solidFill>
              </a:rPr>
              <a:t> </a:t>
            </a:r>
            <a:r>
              <a:rPr lang="en-US" sz="3600">
                <a:solidFill>
                  <a:srgbClr val="00FFFF"/>
                </a:solidFill>
              </a:rPr>
              <a:t>RELIABILITY</a:t>
            </a:r>
          </a:p>
          <a:p>
            <a:pPr marL="342900" indent="-342900">
              <a:buClr>
                <a:srgbClr val="FF33CC"/>
              </a:buClr>
              <a:buFontTx/>
              <a:buAutoNum type="arabicPeriod"/>
            </a:pPr>
            <a:r>
              <a:rPr lang="en-US" sz="3600">
                <a:solidFill>
                  <a:srgbClr val="00FFFF"/>
                </a:solidFill>
              </a:rPr>
              <a:t> RESPONSIVENESS</a:t>
            </a:r>
          </a:p>
          <a:p>
            <a:pPr marL="342900" indent="-342900">
              <a:buClr>
                <a:srgbClr val="FF33CC"/>
              </a:buClr>
              <a:buFontTx/>
              <a:buAutoNum type="arabicPeriod"/>
            </a:pPr>
            <a:r>
              <a:rPr lang="en-US" sz="3600">
                <a:solidFill>
                  <a:srgbClr val="00FFFF"/>
                </a:solidFill>
              </a:rPr>
              <a:t> ASSURANCE</a:t>
            </a:r>
          </a:p>
          <a:p>
            <a:pPr marL="342900" indent="-342900">
              <a:buClr>
                <a:srgbClr val="FF33CC"/>
              </a:buClr>
              <a:buFontTx/>
              <a:buAutoNum type="arabicPeriod"/>
            </a:pPr>
            <a:r>
              <a:rPr lang="en-US" sz="3600">
                <a:solidFill>
                  <a:srgbClr val="00FFFF"/>
                </a:solidFill>
              </a:rPr>
              <a:t> EMPATHY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3384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ASPEK PROSES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TANGIBLE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9372600" cy="4419600"/>
          </a:xfrm>
          <a:solidFill>
            <a:schemeClr val="tx2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 SERVICE : TDK BISA DILIHAT, TIDAK BISA DICIUM  DAN TDK BISA DIRABA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smtClean="0">
                <a:solidFill>
                  <a:srgbClr val="FFFF99"/>
                </a:solidFill>
                <a:sym typeface="Wingdings" pitchFamily="2" charset="2"/>
              </a:rPr>
              <a:t>ASPEK TANGIBLE  PENTING  MEMPENGARUHI PERSEPSI PELANGGAN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ym typeface="Wingdings" pitchFamily="2" charset="2"/>
              </a:rPr>
              <a:t>INDRA PENGLIHATAN  MENILAI KUALITAS PELAYANAN :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FF99"/>
                </a:solidFill>
              </a:rPr>
              <a:t>SERAGAM/ PENAMPILAN KARYAWAN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FF99"/>
                </a:solidFill>
              </a:rPr>
              <a:t>LEAFLET, BROSUR INFORMASI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FF99"/>
                </a:solidFill>
              </a:rPr>
              <a:t>PETUNJUK ARAH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FF99"/>
                </a:solidFill>
              </a:rPr>
              <a:t>PERALATAN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FF99"/>
                </a:solidFill>
              </a:rPr>
              <a:t>FASILITAS FISIK DAN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FF99"/>
                </a:solidFill>
              </a:rPr>
              <a:t>PERALATAN KOMUNIKASI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1625"/>
            <a:ext cx="8750300" cy="1462088"/>
          </a:xfrm>
        </p:spPr>
        <p:txBody>
          <a:bodyPr/>
          <a:lstStyle/>
          <a:p>
            <a:r>
              <a:rPr lang="en-US" sz="3600" dirty="0" smtClean="0"/>
              <a:t>KEHANDALAN </a:t>
            </a:r>
            <a:r>
              <a:rPr lang="en-US" sz="3600" dirty="0" smtClean="0"/>
              <a:t>( </a:t>
            </a:r>
            <a:r>
              <a:rPr lang="en-US" sz="3600" i="1" dirty="0" smtClean="0"/>
              <a:t>RELIABILITY</a:t>
            </a:r>
            <a:r>
              <a:rPr lang="en-US" sz="3600" dirty="0" smtClean="0"/>
              <a:t>)</a:t>
            </a:r>
            <a:r>
              <a:rPr lang="en-US" dirty="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60400" y="1752600"/>
            <a:ext cx="8502650" cy="487680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FF33CC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dirty="0" smtClean="0">
              <a:solidFill>
                <a:srgbClr val="00FF00"/>
              </a:solidFill>
            </a:endParaRPr>
          </a:p>
          <a:p>
            <a:r>
              <a:rPr lang="en-US" dirty="0" smtClean="0"/>
              <a:t>KEMAMPUAN MEMBERIKAN PELAYANAN SESUAI DENGAN YG DIINFORMASIKAN ATAU DIJANJIKAN</a:t>
            </a:r>
          </a:p>
          <a:p>
            <a:r>
              <a:rPr lang="en-US" dirty="0" smtClean="0"/>
              <a:t>SEBERAPA JAUH RS MAMPU MEMBERIKAN PELAYANAN YANG AKURAT ATAU TIDAK ADA ERROR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40"/>
            <a:ext cx="8915400" cy="1133475"/>
          </a:xfrm>
        </p:spPr>
        <p:txBody>
          <a:bodyPr rtlCol="0">
            <a:normAutofit fontScale="90000"/>
          </a:bodyPr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FF00"/>
                </a:solidFill>
              </a:rPr>
              <a:t/>
            </a:r>
            <a:br>
              <a:rPr lang="en-US" dirty="0" smtClean="0">
                <a:solidFill>
                  <a:srgbClr val="00FF00"/>
                </a:solidFill>
              </a:rPr>
            </a:br>
            <a:r>
              <a:rPr lang="en-US" dirty="0" smtClean="0">
                <a:solidFill>
                  <a:srgbClr val="00FF00"/>
                </a:solidFill>
              </a:rPr>
              <a:t>KETANGGAPAN ( </a:t>
            </a:r>
            <a:r>
              <a:rPr lang="en-US" dirty="0" smtClean="0">
                <a:solidFill>
                  <a:srgbClr val="00FFFF"/>
                </a:solidFill>
              </a:rPr>
              <a:t>RESPONSIVENESS)</a:t>
            </a:r>
            <a:br>
              <a:rPr lang="en-US" dirty="0" smtClean="0">
                <a:solidFill>
                  <a:srgbClr val="00FFFF"/>
                </a:solidFill>
              </a:rPr>
            </a:br>
            <a:endParaRPr lang="en-US" dirty="0" smtClean="0">
              <a:solidFill>
                <a:srgbClr val="00FFFF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763000" cy="4191000"/>
          </a:xfr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2800" dirty="0" smtClean="0"/>
          </a:p>
          <a:p>
            <a:r>
              <a:rPr lang="en-US" sz="2800" dirty="0" smtClean="0"/>
              <a:t>KEMAMPUAN UNTUK MEMBANTU PELANGGAN DENGAN PELAYANAN YANG CEPAT</a:t>
            </a:r>
          </a:p>
          <a:p>
            <a:r>
              <a:rPr lang="en-US" sz="2800" dirty="0" smtClean="0"/>
              <a:t>HARAPAN PELANGGAN </a:t>
            </a:r>
            <a:r>
              <a:rPr lang="en-US" sz="2800" dirty="0" smtClean="0">
                <a:sym typeface="Wingdings" pitchFamily="2" charset="2"/>
              </a:rPr>
              <a:t> KECEPATAN PELAYANAN  </a:t>
            </a:r>
            <a:r>
              <a:rPr lang="en-US" sz="2800" dirty="0" smtClean="0">
                <a:solidFill>
                  <a:srgbClr val="FFFF99"/>
                </a:solidFill>
                <a:sym typeface="Wingdings" pitchFamily="2" charset="2"/>
              </a:rPr>
              <a:t>DIPASTIKAN AKAN BERUBAH DG KECENDERUNGAN NAIK DARI WAKTU KEWAKTU</a:t>
            </a:r>
            <a:endParaRPr lang="en-US" sz="2800" dirty="0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7159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8915400" cy="5486399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ERA GLOBALISASI </a:t>
            </a:r>
            <a:r>
              <a:rPr lang="en-US" sz="2800" dirty="0" smtClean="0">
                <a:sym typeface="Wingdings" pitchFamily="2" charset="2"/>
              </a:rPr>
              <a:t> INFORMASI </a:t>
            </a: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66FF33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66FF33"/>
                </a:solidFill>
              </a:rPr>
              <a:t>     </a:t>
            </a:r>
            <a:r>
              <a:rPr lang="en-US" sz="2400" dirty="0" smtClean="0"/>
              <a:t>PERSAINGAN </a:t>
            </a:r>
            <a:r>
              <a:rPr lang="en-US" sz="2400" dirty="0" smtClean="0"/>
              <a:t>PEL. RS 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sz="2400" dirty="0" smtClean="0">
                <a:solidFill>
                  <a:srgbClr val="66FF33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PELANGGAN TIDAK PUAS </a:t>
            </a:r>
            <a:endParaRPr lang="en-US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solidFill>
                  <a:srgbClr val="66FF33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66FF33"/>
                </a:solidFill>
                <a:sym typeface="Wingdings" pitchFamily="2" charset="2"/>
              </a:rPr>
              <a:t>     </a:t>
            </a:r>
            <a:r>
              <a:rPr lang="en-US" sz="2400" dirty="0" smtClean="0">
                <a:solidFill>
                  <a:srgbClr val="0070C0"/>
                </a:solidFill>
                <a:sym typeface="Wingdings" pitchFamily="2" charset="2"/>
              </a:rPr>
              <a:t></a:t>
            </a:r>
            <a:r>
              <a:rPr lang="en-US" sz="2400" dirty="0" smtClean="0">
                <a:solidFill>
                  <a:srgbClr val="66FF33"/>
                </a:solidFill>
                <a:sym typeface="Wingdings" pitchFamily="2" charset="2"/>
              </a:rPr>
              <a:t>  </a:t>
            </a:r>
            <a:r>
              <a:rPr lang="en-US" sz="2400" dirty="0" smtClean="0">
                <a:solidFill>
                  <a:srgbClr val="0070C0"/>
                </a:solidFill>
                <a:sym typeface="Wingdings" pitchFamily="2" charset="2"/>
              </a:rPr>
              <a:t>PINDAH </a:t>
            </a:r>
            <a:r>
              <a:rPr lang="en-US" sz="2400" dirty="0" smtClean="0">
                <a:solidFill>
                  <a:srgbClr val="0070C0"/>
                </a:solidFill>
                <a:sym typeface="Wingdings" pitchFamily="2" charset="2"/>
              </a:rPr>
              <a:t>KE RS  PESAING</a:t>
            </a:r>
            <a:r>
              <a:rPr lang="en-US" sz="2400" dirty="0" smtClean="0">
                <a:solidFill>
                  <a:srgbClr val="66FF33"/>
                </a:solidFill>
                <a:sym typeface="Wingdings" pitchFamily="2" charset="2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66FF33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3333CC"/>
                </a:solidFill>
                <a:sym typeface="Wingdings" pitchFamily="2" charset="2"/>
              </a:rPr>
              <a:t>PELAYANAN PRIMA  </a:t>
            </a:r>
            <a:r>
              <a:rPr lang="en-US" sz="2400" dirty="0" err="1" smtClean="0">
                <a:sym typeface="Wingdings" pitchFamily="2" charset="2"/>
              </a:rPr>
              <a:t>t</a:t>
            </a:r>
            <a:r>
              <a:rPr lang="en-US" sz="2800" dirty="0" err="1" smtClean="0"/>
              <a:t>untutan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,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RS &amp;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pembiayaan</a:t>
            </a:r>
            <a:r>
              <a:rPr lang="en-US" sz="2800" dirty="0" smtClean="0"/>
              <a:t>, </a:t>
            </a:r>
            <a:r>
              <a:rPr lang="en-US" sz="2800" dirty="0" err="1" smtClean="0"/>
              <a:t>tuntutan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</a:t>
            </a:r>
            <a:r>
              <a:rPr lang="en-US" sz="2800" dirty="0"/>
              <a:t>.</a:t>
            </a:r>
            <a:endParaRPr lang="en-US" sz="2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ym typeface="Wingdings" pitchFamily="2" charset="2"/>
              </a:rPr>
              <a:t>KUALITAS PELAYANAN RS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 PELAYANAN PRIMA </a:t>
            </a:r>
            <a:endParaRPr lang="en-US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solidFill>
                  <a:srgbClr val="66FF33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66FF33"/>
                </a:solidFill>
                <a:sym typeface="Wingdings" pitchFamily="2" charset="2"/>
              </a:rPr>
              <a:t>    </a:t>
            </a:r>
            <a:r>
              <a:rPr lang="en-US" sz="2400" dirty="0" smtClean="0">
                <a:solidFill>
                  <a:srgbClr val="3333CC"/>
                </a:solidFill>
                <a:sym typeface="Wingdings" pitchFamily="2" charset="2"/>
              </a:rPr>
              <a:t> </a:t>
            </a:r>
            <a:r>
              <a:rPr lang="en-US" sz="2400" dirty="0" smtClean="0">
                <a:solidFill>
                  <a:srgbClr val="3333CC"/>
                </a:solidFill>
                <a:sym typeface="Wingdings" pitchFamily="2" charset="2"/>
              </a:rPr>
              <a:t>STRATEGI BERSAING.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66FF33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PELANGGAN TIDAK PUAS  </a:t>
            </a:r>
            <a:r>
              <a:rPr lang="en-US" sz="2400" dirty="0" smtClean="0">
                <a:sym typeface="Wingdings" pitchFamily="2" charset="2"/>
              </a:rPr>
              <a:t>70 % </a:t>
            </a:r>
            <a:r>
              <a:rPr lang="en-US" sz="2400" dirty="0" err="1" smtClean="0">
                <a:sym typeface="Wingdings" pitchFamily="2" charset="2"/>
              </a:rPr>
              <a:t>Unsur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Manusia</a:t>
            </a:r>
            <a:r>
              <a:rPr lang="en-US" sz="2400" dirty="0" smtClean="0">
                <a:sym typeface="Wingdings" pitchFamily="2" charset="2"/>
              </a:rPr>
              <a:t> </a:t>
            </a:r>
            <a:r>
              <a:rPr lang="en-US" sz="2400" b="1" i="1" dirty="0" smtClean="0">
                <a:solidFill>
                  <a:srgbClr val="3333CC"/>
                </a:solidFill>
                <a:sym typeface="Wingdings" pitchFamily="2" charset="2"/>
              </a:rPr>
              <a:t>ATTITUDE</a:t>
            </a:r>
            <a:r>
              <a:rPr lang="en-US" sz="2400" dirty="0" smtClean="0">
                <a:solidFill>
                  <a:srgbClr val="00FFFF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  </a:t>
            </a:r>
            <a:r>
              <a:rPr lang="en-US" sz="2400" dirty="0" err="1" smtClean="0">
                <a:sym typeface="Wingdings" pitchFamily="2" charset="2"/>
              </a:rPr>
              <a:t>Penting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  <a:sym typeface="Wingdings" pitchFamily="2" charset="2"/>
              </a:rPr>
              <a:t>BUDAYA</a:t>
            </a:r>
            <a:r>
              <a:rPr lang="en-US" sz="2400" dirty="0" smtClean="0">
                <a:sym typeface="Wingdings" pitchFamily="2" charset="2"/>
              </a:rPr>
              <a:t> 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PELAYANAN PRIMA</a:t>
            </a:r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914400" y="1752600"/>
            <a:ext cx="304800" cy="381000"/>
          </a:xfrm>
          <a:prstGeom prst="upArrow">
            <a:avLst>
              <a:gd name="adj1" fmla="val 50000"/>
              <a:gd name="adj2" fmla="val 258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906000" cy="1143000"/>
          </a:xfrm>
          <a:solidFill>
            <a:schemeClr val="accent6"/>
          </a:solidFill>
        </p:spPr>
        <p:txBody>
          <a:bodyPr rtlCol="0">
            <a:normAutofit/>
          </a:bodyPr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en-US" sz="3600" dirty="0" smtClean="0"/>
              <a:t>JAMINAN </a:t>
            </a:r>
            <a:r>
              <a:rPr lang="en-US" sz="3600" dirty="0" smtClean="0"/>
              <a:t>(</a:t>
            </a:r>
            <a:r>
              <a:rPr lang="en-US" sz="3600" dirty="0" smtClean="0"/>
              <a:t>ASSURANCE</a:t>
            </a:r>
            <a:r>
              <a:rPr lang="en-US" sz="3600" dirty="0" smtClean="0"/>
              <a:t>)</a:t>
            </a:r>
            <a:endParaRPr lang="en-US" sz="36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60400" y="1600200"/>
            <a:ext cx="8502650" cy="5257800"/>
          </a:xfrm>
          <a:ln>
            <a:solidFill>
              <a:srgbClr val="FF33CC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PERILAKU PETUGAS </a:t>
            </a:r>
            <a:r>
              <a:rPr lang="en-US" i="1" dirty="0" smtClean="0"/>
              <a:t>FRONT LINER </a:t>
            </a:r>
            <a:r>
              <a:rPr lang="en-US" i="1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MENANAMKAN RASA PERCAYA DAN KEYAKINAN KEPADA PELANGGAN 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FF00"/>
                </a:solidFill>
              </a:rPr>
              <a:t>KERAMAHAN/ SOPAN SANTUN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FF00"/>
                </a:solidFill>
              </a:rPr>
              <a:t>KOMPETENSI </a:t>
            </a:r>
            <a:r>
              <a:rPr lang="en-US" dirty="0" smtClean="0"/>
              <a:t>(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FF00"/>
                </a:solidFill>
              </a:rPr>
              <a:t>KREDIBILITAS, REPUTASI </a:t>
            </a:r>
            <a:r>
              <a:rPr lang="en-US" dirty="0" smtClean="0"/>
              <a:t>(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kejujuran</a:t>
            </a:r>
            <a:r>
              <a:rPr lang="en-US" dirty="0" smtClean="0"/>
              <a:t> )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FF00"/>
                </a:solidFill>
              </a:rPr>
              <a:t>SECURITY / RASA AMAN</a:t>
            </a: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906000" cy="1066800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EMPATHY</a:t>
            </a:r>
            <a:endParaRPr lang="en-US" sz="40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524000"/>
            <a:ext cx="866775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Empati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err="1" smtClean="0">
                <a:sym typeface="Wingdings" pitchFamily="2" charset="2"/>
              </a:rPr>
              <a:t>Upaya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kemampuan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seseorang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untuk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mengerti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menghayati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merasakan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apa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dirasakan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orang</a:t>
            </a:r>
            <a:r>
              <a:rPr lang="en-US" sz="2800" dirty="0" smtClean="0">
                <a:sym typeface="Wingdings" pitchFamily="2" charset="2"/>
              </a:rPr>
              <a:t> lain  </a:t>
            </a:r>
            <a:r>
              <a:rPr lang="en-US" sz="2800" dirty="0" err="1" smtClean="0">
                <a:sym typeface="Wingdings" pitchFamily="2" charset="2"/>
              </a:rPr>
              <a:t>menempatkan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dirinya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tempat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orang</a:t>
            </a:r>
            <a:r>
              <a:rPr lang="en-US" sz="2800" dirty="0" smtClean="0">
                <a:sym typeface="Wingdings" pitchFamily="2" charset="2"/>
              </a:rPr>
              <a:t> lain,  </a:t>
            </a:r>
            <a:r>
              <a:rPr lang="en-US" sz="2800" dirty="0" err="1" smtClean="0">
                <a:sym typeface="Wingdings" pitchFamily="2" charset="2"/>
              </a:rPr>
              <a:t>sesuai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: 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Identitas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 :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nama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usia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jenis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kelamin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kondisi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fisik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, status,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pddk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tradisi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budaya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, agama,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nilai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Pikiran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perasaan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keinginan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perilaku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dari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orang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 lain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 smtClean="0">
                <a:solidFill>
                  <a:srgbClr val="00FF00"/>
                </a:solidFill>
                <a:sym typeface="Wingdings" pitchFamily="2" charset="2"/>
              </a:rPr>
              <a:t>Tanpa</a:t>
            </a:r>
            <a:r>
              <a:rPr lang="en-US" sz="2800" dirty="0" smtClean="0">
                <a:solidFill>
                  <a:srgbClr val="00FF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sym typeface="Wingdings" pitchFamily="2" charset="2"/>
              </a:rPr>
              <a:t>mencampurbaurkan</a:t>
            </a:r>
            <a:r>
              <a:rPr lang="en-US" sz="2800" dirty="0" smtClean="0">
                <a:solidFill>
                  <a:srgbClr val="00FF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sym typeface="Wingdings" pitchFamily="2" charset="2"/>
              </a:rPr>
              <a:t>nilai</a:t>
            </a:r>
            <a:r>
              <a:rPr lang="en-US" sz="2800" dirty="0" smtClean="0">
                <a:solidFill>
                  <a:srgbClr val="00FF00"/>
                </a:solidFill>
                <a:sym typeface="Wingdings" pitchFamily="2" charset="2"/>
              </a:rPr>
              <a:t>- </a:t>
            </a:r>
            <a:r>
              <a:rPr lang="en-US" sz="2800" dirty="0" err="1" smtClean="0">
                <a:solidFill>
                  <a:srgbClr val="00FF00"/>
                </a:solidFill>
                <a:sym typeface="Wingdings" pitchFamily="2" charset="2"/>
              </a:rPr>
              <a:t>nilai</a:t>
            </a:r>
            <a:r>
              <a:rPr lang="en-US" sz="2800" dirty="0" smtClean="0">
                <a:solidFill>
                  <a:srgbClr val="00FF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sym typeface="Wingdings" pitchFamily="2" charset="2"/>
              </a:rPr>
              <a:t>atau</a:t>
            </a:r>
            <a:r>
              <a:rPr lang="en-US" sz="2800" dirty="0" smtClean="0">
                <a:solidFill>
                  <a:srgbClr val="00FF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sym typeface="Wingdings" pitchFamily="2" charset="2"/>
              </a:rPr>
              <a:t>selera</a:t>
            </a:r>
            <a:r>
              <a:rPr lang="en-US" sz="2800" dirty="0" smtClean="0">
                <a:solidFill>
                  <a:srgbClr val="00FF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sym typeface="Wingdings" pitchFamily="2" charset="2"/>
              </a:rPr>
              <a:t>pribadinya</a:t>
            </a:r>
            <a:r>
              <a:rPr lang="en-US" sz="2800" dirty="0" smtClean="0">
                <a:solidFill>
                  <a:srgbClr val="00FF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sym typeface="Wingdings" pitchFamily="2" charset="2"/>
              </a:rPr>
              <a:t>dengan</a:t>
            </a:r>
            <a:r>
              <a:rPr lang="en-US" sz="2800" dirty="0" smtClean="0">
                <a:solidFill>
                  <a:srgbClr val="00FF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sym typeface="Wingdings" pitchFamily="2" charset="2"/>
              </a:rPr>
              <a:t>nilai</a:t>
            </a:r>
            <a:r>
              <a:rPr lang="en-US" sz="2800" dirty="0" smtClean="0">
                <a:solidFill>
                  <a:srgbClr val="00FF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sym typeface="Wingdings" pitchFamily="2" charset="2"/>
              </a:rPr>
              <a:t>orang</a:t>
            </a:r>
            <a:r>
              <a:rPr lang="en-US" sz="2800" dirty="0" smtClean="0">
                <a:solidFill>
                  <a:srgbClr val="00FF00"/>
                </a:solidFill>
                <a:sym typeface="Wingdings" pitchFamily="2" charset="2"/>
              </a:rPr>
              <a:t> yang </a:t>
            </a:r>
            <a:r>
              <a:rPr lang="en-US" sz="2800" dirty="0" err="1" smtClean="0">
                <a:solidFill>
                  <a:srgbClr val="00FF00"/>
                </a:solidFill>
                <a:sym typeface="Wingdings" pitchFamily="2" charset="2"/>
              </a:rPr>
              <a:t>dilayani</a:t>
            </a:r>
            <a:r>
              <a:rPr lang="en-US" sz="2800" dirty="0" smtClean="0">
                <a:solidFill>
                  <a:srgbClr val="00FF00"/>
                </a:solidFill>
                <a:sym typeface="Wingdings" pitchFamily="2" charset="2"/>
              </a:rPr>
              <a:t>.</a:t>
            </a:r>
            <a:r>
              <a:rPr lang="en-US" sz="2800" dirty="0" smtClean="0">
                <a:solidFill>
                  <a:srgbClr val="00FFFF"/>
                </a:solidFill>
                <a:sym typeface="Wingdings" pitchFamily="2" charset="2"/>
              </a:rPr>
              <a:t>    </a:t>
            </a:r>
            <a:endParaRPr lang="en-US" sz="2800" dirty="0" smtClean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40"/>
            <a:ext cx="8915400" cy="896937"/>
          </a:xfrm>
        </p:spPr>
        <p:txBody>
          <a:bodyPr/>
          <a:lstStyle/>
          <a:p>
            <a:r>
              <a:rPr lang="en-US" smtClean="0"/>
              <a:t>EMPATI berarti 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12750" y="1447800"/>
            <a:ext cx="8997950" cy="5181600"/>
          </a:xfrm>
        </p:spPr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menghakimi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menyalahkan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membenarkan</a:t>
            </a:r>
            <a:endParaRPr lang="en-US" dirty="0" smtClean="0"/>
          </a:p>
          <a:p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endParaRPr lang="en-US" dirty="0" smtClean="0"/>
          </a:p>
          <a:p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DASAR EMPATI : </a:t>
            </a:r>
            <a:r>
              <a:rPr lang="en-US" dirty="0" err="1" smtClean="0">
                <a:solidFill>
                  <a:srgbClr val="00FF00"/>
                </a:solidFill>
              </a:rPr>
              <a:t>Kasih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sayang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FF00"/>
                </a:solidFill>
              </a:rPr>
              <a:t>  (compassion/ brotherly love/ </a:t>
            </a:r>
            <a:r>
              <a:rPr lang="en-US" dirty="0" err="1" smtClean="0">
                <a:solidFill>
                  <a:srgbClr val="00FF00"/>
                </a:solidFill>
              </a:rPr>
              <a:t>ukhuwah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insaniyah</a:t>
            </a:r>
            <a:r>
              <a:rPr lang="en-US" dirty="0" smtClean="0">
                <a:solidFill>
                  <a:srgbClr val="00FF00"/>
                </a:solidFill>
              </a:rPr>
              <a:t>) </a:t>
            </a:r>
            <a:r>
              <a:rPr lang="en-US" dirty="0" smtClean="0">
                <a:solidFill>
                  <a:srgbClr val="00FF00"/>
                </a:solidFill>
                <a:sym typeface="Wingdings" pitchFamily="2" charset="2"/>
              </a:rPr>
              <a:t> 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tanpa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pamrih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terhadap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sesama</a:t>
            </a:r>
            <a:r>
              <a:rPr lang="en-US" dirty="0" smtClean="0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sym typeface="Wingdings" pitchFamily="2" charset="2"/>
              </a:rPr>
              <a:t>manusia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63050" cy="838200"/>
          </a:xfrm>
        </p:spPr>
        <p:txBody>
          <a:bodyPr/>
          <a:lstStyle/>
          <a:p>
            <a:r>
              <a:rPr lang="en-US" sz="3600" smtClean="0"/>
              <a:t>PERILAKU PELAYANAN PRIMA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914400"/>
            <a:ext cx="8997950" cy="5638800"/>
          </a:xfrm>
          <a:ln>
            <a:solidFill>
              <a:srgbClr val="FF33CC"/>
            </a:solidFill>
          </a:ln>
        </p:spPr>
        <p:txBody>
          <a:bodyPr/>
          <a:lstStyle/>
          <a:p>
            <a:r>
              <a:rPr lang="en-US" sz="2000" dirty="0" smtClean="0">
                <a:solidFill>
                  <a:srgbClr val="3333CC"/>
                </a:solidFill>
              </a:rPr>
              <a:t>TAMPIL RAPI, RAMAH, SOPAN, PENUH HORMAT, BAHASA  YANG HALUS DAN TEPAT </a:t>
            </a:r>
          </a:p>
          <a:p>
            <a:r>
              <a:rPr lang="en-US" sz="2000" dirty="0" smtClean="0">
                <a:solidFill>
                  <a:srgbClr val="3333CC"/>
                </a:solidFill>
              </a:rPr>
              <a:t>SENYUM </a:t>
            </a:r>
            <a:r>
              <a:rPr lang="en-US" sz="2000" dirty="0" smtClean="0">
                <a:solidFill>
                  <a:srgbClr val="3333CC"/>
                </a:solidFill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rgbClr val="3333CC"/>
                </a:solidFill>
              </a:rPr>
              <a:t>TULUS</a:t>
            </a:r>
          </a:p>
          <a:p>
            <a:r>
              <a:rPr lang="en-US" sz="2000" dirty="0" smtClean="0">
                <a:solidFill>
                  <a:srgbClr val="3333CC"/>
                </a:solidFill>
              </a:rPr>
              <a:t>SIKAP ANTUSIAS</a:t>
            </a:r>
          </a:p>
          <a:p>
            <a:r>
              <a:rPr lang="en-US" sz="2000" dirty="0" smtClean="0">
                <a:solidFill>
                  <a:srgbClr val="3333CC"/>
                </a:solidFill>
              </a:rPr>
              <a:t>BERIKAN PERHATIAN YANG PENUH/ KONTAK MATA</a:t>
            </a:r>
          </a:p>
          <a:p>
            <a:r>
              <a:rPr lang="en-US" sz="2000" dirty="0" smtClean="0">
                <a:solidFill>
                  <a:srgbClr val="3333CC"/>
                </a:solidFill>
              </a:rPr>
              <a:t>PANGGIL PELANGGAN </a:t>
            </a:r>
            <a:r>
              <a:rPr lang="en-US" sz="2000" dirty="0" smtClean="0">
                <a:solidFill>
                  <a:srgbClr val="3333CC"/>
                </a:solidFill>
                <a:sym typeface="Wingdings" pitchFamily="2" charset="2"/>
              </a:rPr>
              <a:t> </a:t>
            </a:r>
            <a:r>
              <a:rPr lang="en-US" sz="2000" dirty="0" smtClean="0">
                <a:solidFill>
                  <a:srgbClr val="3333CC"/>
                </a:solidFill>
              </a:rPr>
              <a:t>NAMA YG DISENANGI </a:t>
            </a:r>
            <a:endParaRPr lang="en-US" sz="2000" dirty="0" smtClean="0">
              <a:solidFill>
                <a:srgbClr val="3333CC"/>
              </a:solidFill>
              <a:sym typeface="Wingdings" pitchFamily="2" charset="2"/>
            </a:endParaRPr>
          </a:p>
          <a:p>
            <a:r>
              <a:rPr lang="en-US" sz="2000" dirty="0" smtClean="0">
                <a:solidFill>
                  <a:srgbClr val="3333CC"/>
                </a:solidFill>
                <a:sym typeface="Wingdings" pitchFamily="2" charset="2"/>
              </a:rPr>
              <a:t>MENJADI PENDENGAR YANG BAIK  AKTIF</a:t>
            </a:r>
          </a:p>
          <a:p>
            <a:r>
              <a:rPr lang="en-US" sz="2000" dirty="0" smtClean="0">
                <a:solidFill>
                  <a:srgbClr val="3333CC"/>
                </a:solidFill>
                <a:sym typeface="Wingdings" pitchFamily="2" charset="2"/>
              </a:rPr>
              <a:t>DENGARKAN KEBUTUHAN PELANGGAN</a:t>
            </a:r>
          </a:p>
          <a:p>
            <a:r>
              <a:rPr lang="en-US" sz="2000" dirty="0" smtClean="0">
                <a:solidFill>
                  <a:srgbClr val="3333CC"/>
                </a:solidFill>
              </a:rPr>
              <a:t>BICARAKAN HAL YANG DIMINATI PELANGGAN</a:t>
            </a:r>
          </a:p>
          <a:p>
            <a:r>
              <a:rPr lang="en-US" sz="2000" dirty="0" smtClean="0">
                <a:solidFill>
                  <a:srgbClr val="3333CC"/>
                </a:solidFill>
              </a:rPr>
              <a:t>BUAT PELANGGAN MERASA DIRINYA PENTING ( VIP) DAN LAKUKAN DG TULUS </a:t>
            </a:r>
          </a:p>
          <a:p>
            <a:r>
              <a:rPr lang="en-US" sz="2000" dirty="0" smtClean="0">
                <a:solidFill>
                  <a:srgbClr val="3333CC"/>
                </a:solidFill>
              </a:rPr>
              <a:t>BERIKAN APRESIASI YANG TULUS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MENGUASAI SEMUA JENIS PELAYANAN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MENYAMPAIKAN PROSES </a:t>
            </a:r>
            <a:r>
              <a:rPr lang="en-US" sz="2000" dirty="0" smtClean="0">
                <a:solidFill>
                  <a:srgbClr val="C00000"/>
                </a:solidFill>
                <a:sym typeface="Wingdings" pitchFamily="2" charset="2"/>
              </a:rPr>
              <a:t> SUDAH/SEDANG DAN AKAN DIKERJAKAN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40"/>
            <a:ext cx="8915400" cy="776287"/>
          </a:xfrm>
        </p:spPr>
        <p:txBody>
          <a:bodyPr/>
          <a:lstStyle/>
          <a:p>
            <a:r>
              <a:rPr lang="en-US" smtClean="0"/>
              <a:t>MASALAH BEKERJA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9289" y="2154238"/>
            <a:ext cx="4294187" cy="3582987"/>
          </a:xfrm>
        </p:spPr>
        <p:txBody>
          <a:bodyPr/>
          <a:lstStyle/>
          <a:p>
            <a:r>
              <a:rPr lang="en-US" sz="2800" dirty="0" smtClean="0"/>
              <a:t>AKU TAHU  : </a:t>
            </a:r>
            <a:r>
              <a:rPr lang="en-US" sz="2800" dirty="0" smtClean="0">
                <a:solidFill>
                  <a:srgbClr val="00FF00"/>
                </a:solidFill>
              </a:rPr>
              <a:t>PENGETAHUAN</a:t>
            </a:r>
          </a:p>
          <a:p>
            <a:r>
              <a:rPr lang="en-US" sz="2800" dirty="0" smtClean="0"/>
              <a:t>AKU MAMPU : </a:t>
            </a:r>
            <a:r>
              <a:rPr lang="en-US" sz="2800" dirty="0" smtClean="0">
                <a:solidFill>
                  <a:srgbClr val="00FF00"/>
                </a:solidFill>
              </a:rPr>
              <a:t>KETRAMPILAN DAN PENGALAMAN</a:t>
            </a:r>
          </a:p>
          <a:p>
            <a:r>
              <a:rPr lang="en-US" sz="2800" dirty="0" smtClean="0"/>
              <a:t>AKU MAU :  </a:t>
            </a:r>
            <a:r>
              <a:rPr lang="en-US" sz="2800" dirty="0" smtClean="0">
                <a:solidFill>
                  <a:srgbClr val="00FF00"/>
                </a:solidFill>
              </a:rPr>
              <a:t>SIKAP 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  <p:pic>
        <p:nvPicPr>
          <p:cNvPr id="32772" name="Picture 4" descr="bd06517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10050" y="1885950"/>
            <a:ext cx="5083176" cy="3689350"/>
          </a:xfrm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5867400"/>
            <a:ext cx="7924800" cy="990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3333CC"/>
                </a:solidFill>
              </a:rPr>
              <a:t>PELATIHAN PELAYANAN PRIMA </a:t>
            </a:r>
          </a:p>
          <a:p>
            <a:pPr algn="ctr"/>
            <a:r>
              <a:rPr lang="en-US" sz="2800">
                <a:solidFill>
                  <a:srgbClr val="3333CC"/>
                </a:solidFill>
              </a:rPr>
              <a:t>DAN PENGUKURAN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36552"/>
            <a:ext cx="8915400" cy="536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PELANGGAN PUAS !!!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12750" y="1295400"/>
            <a:ext cx="949325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puas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siap</a:t>
            </a:r>
            <a:r>
              <a:rPr lang="en-US" sz="2800" dirty="0" smtClean="0"/>
              <a:t> </a:t>
            </a:r>
            <a:r>
              <a:rPr lang="en-US" sz="2800" dirty="0" err="1" smtClean="0"/>
              <a:t>membayar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premium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puas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err="1" smtClean="0">
                <a:sym typeface="Wingdings" pitchFamily="2" charset="2"/>
              </a:rPr>
              <a:t>penyebar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promosi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mulut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mulut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baik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Pelanggan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puas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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bercerita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kpd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2-4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orang</a:t>
            </a:r>
            <a:endParaRPr lang="en-US" sz="2400" dirty="0" smtClean="0">
              <a:solidFill>
                <a:srgbClr val="C00000"/>
              </a:solidFill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Pelanggan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tidak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puas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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bercerita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kpd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8-12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orang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ym typeface="Wingdings" pitchFamily="2" charset="2"/>
              </a:rPr>
              <a:t>Perusahaan </a:t>
            </a:r>
            <a:r>
              <a:rPr lang="en-US" sz="2800" dirty="0" err="1" smtClean="0">
                <a:sym typeface="Wingdings" pitchFamily="2" charset="2"/>
              </a:rPr>
              <a:t>yg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mempunyai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pelanggan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puas</a:t>
            </a:r>
            <a:r>
              <a:rPr lang="en-US" sz="2800" dirty="0" smtClean="0">
                <a:sym typeface="Wingdings" pitchFamily="2" charset="2"/>
              </a:rPr>
              <a:t> , </a:t>
            </a:r>
            <a:r>
              <a:rPr lang="en-US" sz="2800" dirty="0" err="1" smtClean="0">
                <a:sym typeface="Wingdings" pitchFamily="2" charset="2"/>
              </a:rPr>
              <a:t>biaya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operasional</a:t>
            </a:r>
            <a:r>
              <a:rPr lang="en-US" sz="2800" dirty="0" smtClean="0">
                <a:sym typeface="Wingdings" pitchFamily="2" charset="2"/>
              </a:rPr>
              <a:t>  </a:t>
            </a:r>
            <a:r>
              <a:rPr lang="en-US" sz="2800" dirty="0" err="1" smtClean="0">
                <a:sym typeface="Wingdings" pitchFamily="2" charset="2"/>
              </a:rPr>
              <a:t>lebih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efisien</a:t>
            </a:r>
            <a:endParaRPr lang="en-US" sz="2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puas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&gt;&gt;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solidFill>
                  <a:srgbClr val="C00000"/>
                </a:solidFill>
              </a:rPr>
              <a:t>Tantangan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Direktur</a:t>
            </a:r>
            <a:r>
              <a:rPr lang="en-US" sz="2800" dirty="0" smtClean="0">
                <a:solidFill>
                  <a:srgbClr val="C00000"/>
                </a:solidFill>
              </a:rPr>
              <a:t> RS 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 </a:t>
            </a:r>
            <a:r>
              <a:rPr lang="en-US" sz="2800" dirty="0" err="1" smtClean="0">
                <a:solidFill>
                  <a:srgbClr val="C00000"/>
                </a:solidFill>
                <a:sym typeface="Wingdings" pitchFamily="2" charset="2"/>
              </a:rPr>
              <a:t>karyawan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  <a:sym typeface="Wingdings" pitchFamily="2" charset="2"/>
              </a:rPr>
              <a:t>puaslah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  <a:sym typeface="Wingdings" pitchFamily="2" charset="2"/>
              </a:rPr>
              <a:t>mampu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sym typeface="Wingdings" pitchFamily="2" charset="2"/>
              </a:rPr>
              <a:t>memberikan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sym typeface="Wingdings" pitchFamily="2" charset="2"/>
              </a:rPr>
              <a:t>kepuasan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sym typeface="Wingdings" pitchFamily="2" charset="2"/>
              </a:rPr>
              <a:t>kpd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sym typeface="Wingdings" pitchFamily="2" charset="2"/>
              </a:rPr>
              <a:t>pelanggan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65100" y="990600"/>
            <a:ext cx="9658350" cy="5715000"/>
          </a:xfrm>
        </p:spPr>
        <p:txBody>
          <a:bodyPr/>
          <a:lstStyle/>
          <a:p>
            <a:r>
              <a:rPr lang="en-US" sz="2800" dirty="0" smtClean="0"/>
              <a:t>KEPUASAN PELANGGAN  BUKAN HANYA HASIL KERJA KERAS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smtClean="0">
                <a:solidFill>
                  <a:srgbClr val="00FF00"/>
                </a:solidFill>
                <a:sym typeface="Wingdings" pitchFamily="2" charset="2"/>
              </a:rPr>
              <a:t>CIPTAKAN BUDAYA MUTU</a:t>
            </a:r>
            <a:r>
              <a:rPr lang="en-US" sz="2800" dirty="0" smtClean="0">
                <a:solidFill>
                  <a:srgbClr val="66FFFF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sym typeface="Wingdings" pitchFamily="2" charset="2"/>
              </a:rPr>
              <a:t>pelayanan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prima.</a:t>
            </a:r>
          </a:p>
          <a:p>
            <a:r>
              <a:rPr lang="en-US" sz="2800" dirty="0" smtClean="0">
                <a:sym typeface="Wingdings" pitchFamily="2" charset="2"/>
              </a:rPr>
              <a:t>PERLU DUKUNGAN  MANAJEMEN PUNCAK</a:t>
            </a:r>
          </a:p>
          <a:p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BIASAKAN MENDENGARKAN SUARA PELANGGAN SISTEM INFORMASI  MENAMPUNG SUARA PELANGGAN  </a:t>
            </a:r>
            <a:r>
              <a:rPr lang="en-US" sz="2800" dirty="0" smtClean="0">
                <a:solidFill>
                  <a:srgbClr val="00FF00"/>
                </a:solidFill>
                <a:sym typeface="Wingdings" pitchFamily="2" charset="2"/>
              </a:rPr>
              <a:t>PENGUKURAN KEPUASAN PELANGGAN  MUTLAK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MENENTUKAN PRIORITAS PERBAIKAN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MENGGALANG KOMITMEN DARI SEMUA LAPISAN ORGANISASI  PERBAIKAN KUALITAS PELAYANAN</a:t>
            </a:r>
            <a:r>
              <a:rPr lang="en-US" sz="2000" dirty="0" smtClean="0">
                <a:solidFill>
                  <a:srgbClr val="66FFFF"/>
                </a:solidFill>
                <a:sym typeface="Wingdings" pitchFamily="2" charset="2"/>
              </a:rPr>
              <a:t> </a:t>
            </a:r>
            <a:endParaRPr lang="en-US" sz="2000" dirty="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915400" cy="715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KESIMPULAN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828800"/>
            <a:ext cx="866775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PELAYANAN PRIMA </a:t>
            </a:r>
            <a:r>
              <a:rPr lang="en-US" sz="2800" dirty="0" smtClean="0">
                <a:sym typeface="Wingdings" pitchFamily="2" charset="2"/>
              </a:rPr>
              <a:t> PERUBAHAN PARADIGMA PELAYANAN   BERFOCUS PADA PELANGGAN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PELAYANAN PRIMA DALAM KEPERAWATAN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i="1" dirty="0" smtClean="0">
                <a:solidFill>
                  <a:srgbClr val="00FF00"/>
                </a:solidFill>
                <a:sym typeface="Wingdings" pitchFamily="2" charset="2"/>
              </a:rPr>
              <a:t>CARING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INTI PELAYANAN PRIMA</a:t>
            </a:r>
            <a:r>
              <a:rPr lang="en-US" sz="2800" dirty="0" smtClean="0">
                <a:sym typeface="Wingdings" pitchFamily="2" charset="2"/>
              </a:rPr>
              <a:t> KOMUNIKASI  EMPATI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ym typeface="Wingdings" pitchFamily="2" charset="2"/>
              </a:rPr>
              <a:t>PENTING : STANDARISASI, SOP, INDIKATOR  PENGUKURAN TERUS MENERUS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PENGUKURAN PERILAKU </a:t>
            </a:r>
            <a:r>
              <a:rPr lang="en-US" sz="2800" dirty="0" smtClean="0">
                <a:sym typeface="Wingdings" pitchFamily="2" charset="2"/>
              </a:rPr>
              <a:t>  PELAYANAN PRIMA  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BERHASIL  PENGHARGAAN  BUDAYA </a:t>
            </a:r>
            <a:r>
              <a:rPr lang="en-US" sz="2800" dirty="0" err="1" smtClean="0">
                <a:solidFill>
                  <a:srgbClr val="C00000"/>
                </a:solidFill>
                <a:sym typeface="Wingdings" pitchFamily="2" charset="2"/>
              </a:rPr>
              <a:t>Pelayanan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  Prima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4"/>
          <p:cNvSpPr>
            <a:spLocks noChangeArrowheads="1"/>
          </p:cNvSpPr>
          <p:nvPr/>
        </p:nvSpPr>
        <p:spPr bwMode="auto">
          <a:xfrm>
            <a:off x="412750" y="609600"/>
            <a:ext cx="7016750" cy="56388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600" dirty="0">
                <a:solidFill>
                  <a:schemeClr val="bg1"/>
                </a:solidFill>
              </a:rPr>
              <a:t>CUSTOMER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600" dirty="0">
                <a:solidFill>
                  <a:schemeClr val="bg1"/>
                </a:solidFill>
              </a:rPr>
              <a:t>SERVICE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600" dirty="0">
                <a:solidFill>
                  <a:schemeClr val="bg1"/>
                </a:solidFill>
              </a:rPr>
              <a:t>EXCELLENCE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rgbClr val="C00000"/>
                </a:solidFill>
              </a:rPr>
              <a:t>IS A SYSTEM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600" dirty="0">
                <a:solidFill>
                  <a:schemeClr val="bg1"/>
                </a:solidFill>
              </a:rPr>
              <a:t>    NOT ONLY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600" dirty="0">
                <a:solidFill>
                  <a:srgbClr val="C00000"/>
                </a:solidFill>
              </a:rPr>
              <a:t>SMILES</a:t>
            </a:r>
          </a:p>
          <a:p>
            <a:pPr algn="ctr"/>
            <a:endParaRPr lang="en-US" sz="3600" dirty="0">
              <a:solidFill>
                <a:srgbClr val="00FF00"/>
              </a:solidFill>
            </a:endParaRPr>
          </a:p>
        </p:txBody>
      </p:sp>
      <p:sp>
        <p:nvSpPr>
          <p:cNvPr id="36867" name="WordArt 6"/>
          <p:cNvSpPr>
            <a:spLocks noChangeArrowheads="1" noChangeShapeType="1" noTextEdit="1"/>
          </p:cNvSpPr>
          <p:nvPr/>
        </p:nvSpPr>
        <p:spPr bwMode="auto">
          <a:xfrm>
            <a:off x="5448300" y="5105400"/>
            <a:ext cx="3962400" cy="1219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76202"/>
            <a:ext cx="8420100" cy="231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smtClean="0"/>
              <a:t>DAFTAR PUSTAKA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12750" y="533400"/>
            <a:ext cx="9080500" cy="6324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/>
              <a:t>Depdiknas, Dewan Pendidikan Tinggi, Komisi Displin Ilu Keperawatan, </a:t>
            </a:r>
            <a:r>
              <a:rPr lang="en-US" sz="1400" i="1" smtClean="0"/>
              <a:t>Praktek Keperawatan Ilmiah</a:t>
            </a:r>
            <a:r>
              <a:rPr lang="en-US" sz="1400" smtClean="0"/>
              <a:t>, Jakarta, 2002.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/>
              <a:t>Depkes, </a:t>
            </a:r>
            <a:r>
              <a:rPr lang="en-US" sz="1400" i="1" smtClean="0"/>
              <a:t>laporan hasil Pengkajian pengelolaan Keerawatan dan Kebidanan di sarana Kesehatan Kabupaten/Kota</a:t>
            </a:r>
            <a:r>
              <a:rPr lang="en-US" sz="1400" smtClean="0"/>
              <a:t>, Jakarta, Ditjenyanmed, 2001.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/>
              <a:t>Greenhalgh,J,Vanhannen,L&amp; Kyngas,H, </a:t>
            </a:r>
            <a:r>
              <a:rPr lang="en-US" sz="1400" i="1" smtClean="0"/>
              <a:t>Nurse caring Behaviors</a:t>
            </a:r>
            <a:r>
              <a:rPr lang="en-US" sz="1400" smtClean="0"/>
              <a:t>, Jurnal,of Advanced Nursing, 1998</a:t>
            </a:r>
            <a:r>
              <a:rPr lang="en-US" sz="1600" smtClean="0"/>
              <a:t>.</a:t>
            </a:r>
            <a:endParaRPr lang="en-US" sz="1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/>
              <a:t>Irawan, Handi, </a:t>
            </a:r>
            <a:r>
              <a:rPr lang="en-US" sz="1400" i="1" smtClean="0"/>
              <a:t>Sepuluh Prinsip Kepuasan Pelanggan</a:t>
            </a:r>
            <a:r>
              <a:rPr lang="en-US" sz="1400" smtClean="0"/>
              <a:t>,  jakarta, Elex Media Komputindo,PT, 2002.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/>
              <a:t>Loveridge, Catherine and Susan H Cumming, </a:t>
            </a:r>
            <a:r>
              <a:rPr lang="en-US" sz="1400" i="1" smtClean="0"/>
              <a:t>Nursing Management in New Paradigm, </a:t>
            </a:r>
            <a:r>
              <a:rPr lang="en-US" sz="1400" smtClean="0"/>
              <a:t>Maryland, Aspen Publishers,Inc, 1996.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/>
              <a:t>Nurahmah,E, </a:t>
            </a:r>
            <a:r>
              <a:rPr lang="en-US" sz="1400" i="1" smtClean="0"/>
              <a:t>How Nurse Express Their Caring Behavior to Patient with Spescialist Needs ( research Report</a:t>
            </a:r>
            <a:r>
              <a:rPr lang="en-US" sz="1400" smtClean="0"/>
              <a:t>), Jurnal Keperawatan Indonesia, jakarta, 2001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/>
              <a:t>Scottm Dru, </a:t>
            </a:r>
            <a:r>
              <a:rPr lang="en-US" sz="1400" i="1" smtClean="0"/>
              <a:t>Customer Satisfaction</a:t>
            </a:r>
            <a:r>
              <a:rPr lang="en-US" sz="1400" smtClean="0"/>
              <a:t>, Jakarta, PPM 2003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/>
              <a:t>Sri Purwaningsih, </a:t>
            </a:r>
            <a:r>
              <a:rPr lang="en-US" sz="1400" i="1" smtClean="0"/>
              <a:t>Pengaruh Penerapan faktro karatif caring dalam Asuhan keperawatan terhadap Kinerja Perawat Pelaksana(  laporan riset)</a:t>
            </a:r>
            <a:r>
              <a:rPr lang="en-US" sz="1400" smtClean="0"/>
              <a:t> Jakarta, 2003.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/>
              <a:t>Supranto, Pengukuran Tingkat Kepuasan Pelanggan Untuk Menaikan Pasar, Jakarta, Rineka Cipta, 2001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/>
              <a:t>Tjong, Andri Erik Steven,</a:t>
            </a:r>
            <a:r>
              <a:rPr lang="en-US" sz="1400" i="1" smtClean="0"/>
              <a:t> Perubahan Paradigma ke arah Budaya Melayani dalam Pelayanan Prima si Rumah sakit, </a:t>
            </a:r>
            <a:r>
              <a:rPr lang="en-US" sz="1400" smtClean="0"/>
              <a:t>Jakarta, Jurnal MARSI, Vol V, 2004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/>
              <a:t>Wijono, Djoko, </a:t>
            </a:r>
            <a:r>
              <a:rPr lang="en-US" sz="1400" i="1" smtClean="0"/>
              <a:t>Manajemen Mutu Pelayanan Kesehatan ( teori, strategi dan Aplikasi),</a:t>
            </a:r>
            <a:r>
              <a:rPr lang="en-US" sz="1400" smtClean="0"/>
              <a:t> Surabaya, Airlangga University Press,1999.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92150"/>
            <a:ext cx="8915400" cy="4191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/>
              <a:t>DEFINISI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828800"/>
            <a:ext cx="8420100" cy="4800600"/>
          </a:xfrm>
        </p:spPr>
        <p:txBody>
          <a:bodyPr/>
          <a:lstStyle/>
          <a:p>
            <a:pPr lvl="1"/>
            <a:endParaRPr lang="en-US" smtClean="0"/>
          </a:p>
          <a:p>
            <a:endParaRPr lang="en-US" sz="280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12750" y="1981200"/>
            <a:ext cx="8997950" cy="4343400"/>
          </a:xfrm>
          <a:prstGeom prst="rect">
            <a:avLst/>
          </a:prstGeom>
          <a:solidFill>
            <a:srgbClr val="0033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CC"/>
            </a:extrusionClr>
          </a:sp3d>
        </p:spPr>
        <p:txBody>
          <a:bodyPr wrap="none" anchor="ctr">
            <a:flatTx/>
          </a:bodyPr>
          <a:lstStyle/>
          <a:p>
            <a:pPr>
              <a:buFontTx/>
              <a:buChar char="•"/>
            </a:pPr>
            <a:r>
              <a:rPr lang="en-US" sz="3200"/>
              <a:t> </a:t>
            </a:r>
            <a:r>
              <a:rPr lang="en-US" sz="3200">
                <a:solidFill>
                  <a:srgbClr val="FFFFFF"/>
                </a:solidFill>
              </a:rPr>
              <a:t>PELAYANAN</a:t>
            </a:r>
          </a:p>
          <a:p>
            <a:pPr lvl="1">
              <a:buClr>
                <a:srgbClr val="00FF00"/>
              </a:buClr>
              <a:buFontTx/>
              <a:buChar char="•"/>
            </a:pPr>
            <a:r>
              <a:rPr lang="en-US" sz="3200">
                <a:solidFill>
                  <a:srgbClr val="66FF33"/>
                </a:solidFill>
              </a:rPr>
              <a:t> </a:t>
            </a:r>
            <a:r>
              <a:rPr lang="en-US" sz="2800">
                <a:solidFill>
                  <a:srgbClr val="FFFF00"/>
                </a:solidFill>
              </a:rPr>
              <a:t>Tindakan/ bantuan yg bermanfaat</a:t>
            </a:r>
          </a:p>
          <a:p>
            <a:pPr lvl="1">
              <a:buClr>
                <a:srgbClr val="00FF00"/>
              </a:buClr>
            </a:pPr>
            <a:r>
              <a:rPr lang="en-US" sz="2800">
                <a:solidFill>
                  <a:srgbClr val="FFFF00"/>
                </a:solidFill>
              </a:rPr>
              <a:t>   bagi orang lain dan diri sendiri</a:t>
            </a:r>
          </a:p>
          <a:p>
            <a:pPr lvl="1">
              <a:buClr>
                <a:srgbClr val="00FF00"/>
              </a:buClr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  Usaha melayani kebutuhan </a:t>
            </a:r>
          </a:p>
          <a:p>
            <a:pPr lvl="1">
              <a:buClr>
                <a:srgbClr val="00FF00"/>
              </a:buClr>
            </a:pPr>
            <a:r>
              <a:rPr lang="en-US" sz="2800">
                <a:solidFill>
                  <a:srgbClr val="FFFF00"/>
                </a:solidFill>
              </a:rPr>
              <a:t>   orang lain</a:t>
            </a:r>
          </a:p>
          <a:p>
            <a:pPr>
              <a:buFontTx/>
              <a:buChar char="•"/>
            </a:pPr>
            <a:r>
              <a:rPr lang="en-US" sz="3200">
                <a:solidFill>
                  <a:srgbClr val="FFFFCC"/>
                </a:solidFill>
              </a:rPr>
              <a:t> </a:t>
            </a:r>
            <a:r>
              <a:rPr lang="en-US" sz="3200">
                <a:solidFill>
                  <a:srgbClr val="FFFFFF"/>
                </a:solidFill>
              </a:rPr>
              <a:t>MELAYANI:</a:t>
            </a:r>
            <a:r>
              <a:rPr lang="en-US" sz="3200">
                <a:solidFill>
                  <a:srgbClr val="FFFFCC"/>
                </a:solidFill>
              </a:rPr>
              <a:t> </a:t>
            </a:r>
            <a:r>
              <a:rPr lang="en-US" sz="2800">
                <a:solidFill>
                  <a:srgbClr val="FFFF00"/>
                </a:solidFill>
              </a:rPr>
              <a:t>membantu pihak lain </a:t>
            </a:r>
          </a:p>
          <a:p>
            <a:r>
              <a:rPr lang="en-US" sz="2800">
                <a:solidFill>
                  <a:srgbClr val="FFFF00"/>
                </a:solidFill>
              </a:rPr>
              <a:t>    sehingga tujuan orang lain dan diri</a:t>
            </a:r>
          </a:p>
          <a:p>
            <a:r>
              <a:rPr lang="en-US" sz="2800">
                <a:solidFill>
                  <a:srgbClr val="FFFF00"/>
                </a:solidFill>
              </a:rPr>
              <a:t>    sendiri dapat tercapai dg memuaskan</a:t>
            </a:r>
            <a:r>
              <a:rPr lang="en-US" sz="2800">
                <a:solidFill>
                  <a:schemeClr val="accent2"/>
                </a:solidFill>
              </a:rPr>
              <a:t>.</a:t>
            </a:r>
            <a:r>
              <a:rPr lang="en-US" sz="3200">
                <a:solidFill>
                  <a:schemeClr val="accent2"/>
                </a:solidFill>
              </a:rPr>
              <a:t> </a:t>
            </a:r>
          </a:p>
          <a:p>
            <a:r>
              <a:rPr lang="en-US" sz="3200">
                <a:solidFill>
                  <a:schemeClr val="accent2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2"/>
            <a:ext cx="9906000" cy="715963"/>
          </a:xfrm>
          <a:solidFill>
            <a:srgbClr val="FFC000"/>
          </a:solidFill>
        </p:spPr>
        <p:txBody>
          <a:bodyPr/>
          <a:lstStyle/>
          <a:p>
            <a:r>
              <a:rPr lang="en-US" sz="3600" dirty="0" smtClean="0"/>
              <a:t>PELAYANAN PRIMA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3333CC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solidFill>
                  <a:srgbClr val="3333CC"/>
                </a:solidFill>
              </a:rPr>
              <a:t>Memberikan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kepada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pelanggan</a:t>
            </a:r>
            <a:r>
              <a:rPr lang="en-US" dirty="0" smtClean="0">
                <a:solidFill>
                  <a:srgbClr val="3333CC"/>
                </a:solidFill>
              </a:rPr>
              <a:t> APA </a:t>
            </a:r>
            <a:r>
              <a:rPr lang="en-US" dirty="0" smtClean="0">
                <a:solidFill>
                  <a:srgbClr val="FF0000"/>
                </a:solidFill>
              </a:rPr>
              <a:t>(YANG LEBIH DARIPADA)</a:t>
            </a:r>
            <a:r>
              <a:rPr lang="en-US" dirty="0" smtClean="0">
                <a:solidFill>
                  <a:srgbClr val="3333CC"/>
                </a:solidFill>
              </a:rPr>
              <a:t> yang </a:t>
            </a:r>
            <a:r>
              <a:rPr lang="en-US" dirty="0" err="1" smtClean="0">
                <a:solidFill>
                  <a:srgbClr val="3333CC"/>
                </a:solidFill>
              </a:rPr>
              <a:t>memang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mereka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harapkan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pada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saat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mereka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membutuhkan</a:t>
            </a:r>
            <a:r>
              <a:rPr lang="en-US" dirty="0" smtClean="0">
                <a:solidFill>
                  <a:srgbClr val="3333CC"/>
                </a:solidFill>
              </a:rPr>
              <a:t>, </a:t>
            </a:r>
            <a:r>
              <a:rPr lang="en-US" dirty="0" err="1" smtClean="0">
                <a:solidFill>
                  <a:srgbClr val="3333CC"/>
                </a:solidFill>
              </a:rPr>
              <a:t>dengan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cara</a:t>
            </a:r>
            <a:r>
              <a:rPr lang="en-US" dirty="0" smtClean="0">
                <a:solidFill>
                  <a:srgbClr val="3333CC"/>
                </a:solidFill>
              </a:rPr>
              <a:t> yang </a:t>
            </a:r>
            <a:r>
              <a:rPr lang="en-US" dirty="0" err="1" smtClean="0">
                <a:solidFill>
                  <a:srgbClr val="3333CC"/>
                </a:solidFill>
              </a:rPr>
              <a:t>mereka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inginkan</a:t>
            </a:r>
            <a:r>
              <a:rPr lang="en-US" dirty="0" smtClean="0">
                <a:solidFill>
                  <a:srgbClr val="3333CC"/>
                </a:solidFill>
              </a:rPr>
              <a:t>.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PELAYANAN PRIMA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SISTEM MANAJEMEN YG DILAKUKAN OLEH SETIAP KARYAWAN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US" sz="2800" dirty="0" smtClean="0">
                <a:solidFill>
                  <a:srgbClr val="FF0000"/>
                </a:solidFill>
              </a:rPr>
              <a:t>UNTUK MENCAPAI 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SOLUSI PERMASALAHAN PELANGGAN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KEPUASAN PELANGGAN INTERNAL &amp; EKSTERNAL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RASA SENANG PADA PELANGGAN </a:t>
            </a:r>
            <a:r>
              <a:rPr lang="en-US" dirty="0" smtClean="0">
                <a:sym typeface="Wingdings" pitchFamily="2" charset="2"/>
              </a:rPr>
              <a:t> MENCIPTAKAN SUASANA KERJA YANG MENYENANGKAN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BISNIS TETAP MENGUNTUNGKAN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6550"/>
            <a:ext cx="9906000" cy="846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prima</a:t>
            </a:r>
            <a:br>
              <a:rPr lang="en-US" dirty="0" smtClean="0"/>
            </a:br>
            <a:r>
              <a:rPr lang="en-US" sz="3200" dirty="0" smtClean="0"/>
              <a:t>( continuous improvement )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330200" y="1676400"/>
            <a:ext cx="9575800" cy="3962400"/>
          </a:xfrm>
          <a:prstGeom prst="downArrowCallout">
            <a:avLst>
              <a:gd name="adj1" fmla="val 60417"/>
              <a:gd name="adj2" fmla="val 60417"/>
              <a:gd name="adj3" fmla="val 16667"/>
              <a:gd name="adj4" fmla="val 66667"/>
            </a:avLst>
          </a:prstGeom>
          <a:solidFill>
            <a:srgbClr val="D06800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Clr>
                <a:srgbClr val="FFFFCC"/>
              </a:buClr>
              <a:buFontTx/>
              <a:buAutoNum type="arabicPeriod"/>
            </a:pPr>
            <a:r>
              <a:rPr lang="en-US" sz="3200">
                <a:solidFill>
                  <a:srgbClr val="66FF33"/>
                </a:solidFill>
              </a:rPr>
              <a:t> LEBIH BAIK ( BETTER)</a:t>
            </a:r>
          </a:p>
          <a:p>
            <a:pPr marL="342900" indent="-342900" algn="ctr">
              <a:buClr>
                <a:srgbClr val="FFFFCC"/>
              </a:buClr>
              <a:buFontTx/>
              <a:buAutoNum type="arabicPeriod"/>
            </a:pPr>
            <a:r>
              <a:rPr lang="en-US" sz="3200">
                <a:solidFill>
                  <a:srgbClr val="66FF33"/>
                </a:solidFill>
              </a:rPr>
              <a:t> LEBIH CEPAT ( FASTER)</a:t>
            </a:r>
          </a:p>
          <a:p>
            <a:pPr marL="342900" indent="-342900" algn="ctr">
              <a:buClr>
                <a:srgbClr val="FFFFCC"/>
              </a:buClr>
              <a:buFontTx/>
              <a:buAutoNum type="arabicPeriod"/>
            </a:pPr>
            <a:r>
              <a:rPr lang="en-US" sz="3200">
                <a:solidFill>
                  <a:srgbClr val="66FF33"/>
                </a:solidFill>
              </a:rPr>
              <a:t> LEBIH BARU ( NEWER)</a:t>
            </a:r>
          </a:p>
          <a:p>
            <a:pPr marL="342900" indent="-342900" algn="ctr">
              <a:buClr>
                <a:srgbClr val="FFFFCC"/>
              </a:buClr>
              <a:buFontTx/>
              <a:buAutoNum type="arabicPeriod"/>
            </a:pPr>
            <a:r>
              <a:rPr lang="en-US" sz="3200">
                <a:solidFill>
                  <a:srgbClr val="66FF33"/>
                </a:solidFill>
              </a:rPr>
              <a:t> LEBIH MURAH ( CHEAPER)</a:t>
            </a:r>
          </a:p>
          <a:p>
            <a:pPr marL="342900" indent="-342900" algn="ctr">
              <a:buClr>
                <a:srgbClr val="FFFFCC"/>
              </a:buClr>
              <a:buFontTx/>
              <a:buAutoNum type="arabicPeriod"/>
            </a:pPr>
            <a:r>
              <a:rPr lang="en-US" sz="3200">
                <a:solidFill>
                  <a:srgbClr val="66FF33"/>
                </a:solidFill>
              </a:rPr>
              <a:t> LEBIH SEDERHANA ( MORE SIMPLE)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51000" y="5638800"/>
            <a:ext cx="6851650" cy="1219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KEPUASAN PELANGGAN</a:t>
            </a:r>
          </a:p>
          <a:p>
            <a:pPr algn="ctr"/>
            <a:r>
              <a:rPr lang="en-US" sz="3200">
                <a:solidFill>
                  <a:schemeClr val="bg1"/>
                </a:solidFill>
              </a:rPr>
              <a:t>(SECARA TOTAL)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5087938" y="3276600"/>
            <a:ext cx="1681162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2943227" y="152400"/>
            <a:ext cx="4156075" cy="3860800"/>
          </a:xfrm>
          <a:custGeom>
            <a:avLst/>
            <a:gdLst>
              <a:gd name="T0" fmla="*/ 1244 w 2417"/>
              <a:gd name="T1" fmla="*/ 547 h 2117"/>
              <a:gd name="T2" fmla="*/ 1152 w 2417"/>
              <a:gd name="T3" fmla="*/ 328 h 2117"/>
              <a:gd name="T4" fmla="*/ 1129 w 2417"/>
              <a:gd name="T5" fmla="*/ 282 h 2117"/>
              <a:gd name="T6" fmla="*/ 1060 w 2417"/>
              <a:gd name="T7" fmla="*/ 236 h 2117"/>
              <a:gd name="T8" fmla="*/ 1003 w 2417"/>
              <a:gd name="T9" fmla="*/ 132 h 2117"/>
              <a:gd name="T10" fmla="*/ 991 w 2417"/>
              <a:gd name="T11" fmla="*/ 97 h 2117"/>
              <a:gd name="T12" fmla="*/ 956 w 2417"/>
              <a:gd name="T13" fmla="*/ 86 h 2117"/>
              <a:gd name="T14" fmla="*/ 933 w 2417"/>
              <a:gd name="T15" fmla="*/ 51 h 2117"/>
              <a:gd name="T16" fmla="*/ 864 w 2417"/>
              <a:gd name="T17" fmla="*/ 5 h 2117"/>
              <a:gd name="T18" fmla="*/ 415 w 2417"/>
              <a:gd name="T19" fmla="*/ 51 h 2117"/>
              <a:gd name="T20" fmla="*/ 380 w 2417"/>
              <a:gd name="T21" fmla="*/ 74 h 2117"/>
              <a:gd name="T22" fmla="*/ 346 w 2417"/>
              <a:gd name="T23" fmla="*/ 86 h 2117"/>
              <a:gd name="T24" fmla="*/ 265 w 2417"/>
              <a:gd name="T25" fmla="*/ 178 h 2117"/>
              <a:gd name="T26" fmla="*/ 208 w 2417"/>
              <a:gd name="T27" fmla="*/ 224 h 2117"/>
              <a:gd name="T28" fmla="*/ 173 w 2417"/>
              <a:gd name="T29" fmla="*/ 270 h 2117"/>
              <a:gd name="T30" fmla="*/ 127 w 2417"/>
              <a:gd name="T31" fmla="*/ 374 h 2117"/>
              <a:gd name="T32" fmla="*/ 104 w 2417"/>
              <a:gd name="T33" fmla="*/ 443 h 2117"/>
              <a:gd name="T34" fmla="*/ 58 w 2417"/>
              <a:gd name="T35" fmla="*/ 512 h 2117"/>
              <a:gd name="T36" fmla="*/ 46 w 2417"/>
              <a:gd name="T37" fmla="*/ 558 h 2117"/>
              <a:gd name="T38" fmla="*/ 12 w 2417"/>
              <a:gd name="T39" fmla="*/ 593 h 2117"/>
              <a:gd name="T40" fmla="*/ 0 w 2417"/>
              <a:gd name="T41" fmla="*/ 662 h 2117"/>
              <a:gd name="T42" fmla="*/ 12 w 2417"/>
              <a:gd name="T43" fmla="*/ 1042 h 2117"/>
              <a:gd name="T44" fmla="*/ 35 w 2417"/>
              <a:gd name="T45" fmla="*/ 1134 h 2117"/>
              <a:gd name="T46" fmla="*/ 104 w 2417"/>
              <a:gd name="T47" fmla="*/ 1203 h 2117"/>
              <a:gd name="T48" fmla="*/ 162 w 2417"/>
              <a:gd name="T49" fmla="*/ 1307 h 2117"/>
              <a:gd name="T50" fmla="*/ 208 w 2417"/>
              <a:gd name="T51" fmla="*/ 1457 h 2117"/>
              <a:gd name="T52" fmla="*/ 277 w 2417"/>
              <a:gd name="T53" fmla="*/ 1606 h 2117"/>
              <a:gd name="T54" fmla="*/ 403 w 2417"/>
              <a:gd name="T55" fmla="*/ 1871 h 2117"/>
              <a:gd name="T56" fmla="*/ 461 w 2417"/>
              <a:gd name="T57" fmla="*/ 1987 h 2117"/>
              <a:gd name="T58" fmla="*/ 542 w 2417"/>
              <a:gd name="T59" fmla="*/ 2113 h 2117"/>
              <a:gd name="T60" fmla="*/ 634 w 2417"/>
              <a:gd name="T61" fmla="*/ 2102 h 2117"/>
              <a:gd name="T62" fmla="*/ 680 w 2417"/>
              <a:gd name="T63" fmla="*/ 2033 h 2117"/>
              <a:gd name="T64" fmla="*/ 772 w 2417"/>
              <a:gd name="T65" fmla="*/ 2010 h 2117"/>
              <a:gd name="T66" fmla="*/ 887 w 2417"/>
              <a:gd name="T67" fmla="*/ 1917 h 2117"/>
              <a:gd name="T68" fmla="*/ 968 w 2417"/>
              <a:gd name="T69" fmla="*/ 1894 h 2117"/>
              <a:gd name="T70" fmla="*/ 1221 w 2417"/>
              <a:gd name="T71" fmla="*/ 1814 h 2117"/>
              <a:gd name="T72" fmla="*/ 1360 w 2417"/>
              <a:gd name="T73" fmla="*/ 1756 h 2117"/>
              <a:gd name="T74" fmla="*/ 1590 w 2417"/>
              <a:gd name="T75" fmla="*/ 1676 h 2117"/>
              <a:gd name="T76" fmla="*/ 1717 w 2417"/>
              <a:gd name="T77" fmla="*/ 1641 h 2117"/>
              <a:gd name="T78" fmla="*/ 1797 w 2417"/>
              <a:gd name="T79" fmla="*/ 1618 h 2117"/>
              <a:gd name="T80" fmla="*/ 1832 w 2417"/>
              <a:gd name="T81" fmla="*/ 1595 h 2117"/>
              <a:gd name="T82" fmla="*/ 1901 w 2417"/>
              <a:gd name="T83" fmla="*/ 1572 h 2117"/>
              <a:gd name="T84" fmla="*/ 1970 w 2417"/>
              <a:gd name="T85" fmla="*/ 1514 h 2117"/>
              <a:gd name="T86" fmla="*/ 2062 w 2417"/>
              <a:gd name="T87" fmla="*/ 1376 h 2117"/>
              <a:gd name="T88" fmla="*/ 2178 w 2417"/>
              <a:gd name="T89" fmla="*/ 1192 h 2117"/>
              <a:gd name="T90" fmla="*/ 2224 w 2417"/>
              <a:gd name="T91" fmla="*/ 1123 h 2117"/>
              <a:gd name="T92" fmla="*/ 2247 w 2417"/>
              <a:gd name="T93" fmla="*/ 1088 h 2117"/>
              <a:gd name="T94" fmla="*/ 2270 w 2417"/>
              <a:gd name="T95" fmla="*/ 1007 h 2117"/>
              <a:gd name="T96" fmla="*/ 2281 w 2417"/>
              <a:gd name="T97" fmla="*/ 973 h 2117"/>
              <a:gd name="T98" fmla="*/ 2335 w 2417"/>
              <a:gd name="T99" fmla="*/ 800 h 2117"/>
              <a:gd name="T100" fmla="*/ 2316 w 2417"/>
              <a:gd name="T101" fmla="*/ 754 h 2117"/>
              <a:gd name="T102" fmla="*/ 2339 w 2417"/>
              <a:gd name="T103" fmla="*/ 673 h 2117"/>
              <a:gd name="T104" fmla="*/ 2373 w 2417"/>
              <a:gd name="T105" fmla="*/ 477 h 2117"/>
              <a:gd name="T106" fmla="*/ 2316 w 2417"/>
              <a:gd name="T107" fmla="*/ 74 h 2117"/>
              <a:gd name="T108" fmla="*/ 2143 w 2417"/>
              <a:gd name="T109" fmla="*/ 97 h 2117"/>
              <a:gd name="T110" fmla="*/ 1913 w 2417"/>
              <a:gd name="T111" fmla="*/ 166 h 2117"/>
              <a:gd name="T112" fmla="*/ 1797 w 2417"/>
              <a:gd name="T113" fmla="*/ 236 h 2117"/>
              <a:gd name="T114" fmla="*/ 1613 w 2417"/>
              <a:gd name="T115" fmla="*/ 293 h 2117"/>
              <a:gd name="T116" fmla="*/ 1498 w 2417"/>
              <a:gd name="T117" fmla="*/ 362 h 2117"/>
              <a:gd name="T118" fmla="*/ 1371 w 2417"/>
              <a:gd name="T119" fmla="*/ 408 h 2117"/>
              <a:gd name="T120" fmla="*/ 1360 w 2417"/>
              <a:gd name="T121" fmla="*/ 443 h 2117"/>
              <a:gd name="T122" fmla="*/ 1244 w 2417"/>
              <a:gd name="T123" fmla="*/ 547 h 211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417"/>
              <a:gd name="T187" fmla="*/ 0 h 2117"/>
              <a:gd name="T188" fmla="*/ 2417 w 2417"/>
              <a:gd name="T189" fmla="*/ 2117 h 211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417" h="2117">
                <a:moveTo>
                  <a:pt x="1244" y="547"/>
                </a:moveTo>
                <a:cubicBezTo>
                  <a:pt x="1231" y="450"/>
                  <a:pt x="1206" y="409"/>
                  <a:pt x="1152" y="328"/>
                </a:cubicBezTo>
                <a:cubicBezTo>
                  <a:pt x="1142" y="314"/>
                  <a:pt x="1141" y="294"/>
                  <a:pt x="1129" y="282"/>
                </a:cubicBezTo>
                <a:cubicBezTo>
                  <a:pt x="1109" y="262"/>
                  <a:pt x="1060" y="236"/>
                  <a:pt x="1060" y="236"/>
                </a:cubicBezTo>
                <a:cubicBezTo>
                  <a:pt x="1041" y="175"/>
                  <a:pt x="1056" y="211"/>
                  <a:pt x="1003" y="132"/>
                </a:cubicBezTo>
                <a:cubicBezTo>
                  <a:pt x="996" y="122"/>
                  <a:pt x="1000" y="106"/>
                  <a:pt x="991" y="97"/>
                </a:cubicBezTo>
                <a:cubicBezTo>
                  <a:pt x="982" y="88"/>
                  <a:pt x="968" y="90"/>
                  <a:pt x="956" y="86"/>
                </a:cubicBezTo>
                <a:cubicBezTo>
                  <a:pt x="948" y="74"/>
                  <a:pt x="943" y="60"/>
                  <a:pt x="933" y="51"/>
                </a:cubicBezTo>
                <a:cubicBezTo>
                  <a:pt x="912" y="33"/>
                  <a:pt x="864" y="5"/>
                  <a:pt x="864" y="5"/>
                </a:cubicBezTo>
                <a:cubicBezTo>
                  <a:pt x="646" y="13"/>
                  <a:pt x="579" y="0"/>
                  <a:pt x="415" y="51"/>
                </a:cubicBezTo>
                <a:cubicBezTo>
                  <a:pt x="403" y="59"/>
                  <a:pt x="392" y="68"/>
                  <a:pt x="380" y="74"/>
                </a:cubicBezTo>
                <a:cubicBezTo>
                  <a:pt x="369" y="79"/>
                  <a:pt x="354" y="77"/>
                  <a:pt x="346" y="86"/>
                </a:cubicBezTo>
                <a:cubicBezTo>
                  <a:pt x="219" y="215"/>
                  <a:pt x="360" y="115"/>
                  <a:pt x="265" y="178"/>
                </a:cubicBezTo>
                <a:cubicBezTo>
                  <a:pt x="194" y="282"/>
                  <a:pt x="291" y="154"/>
                  <a:pt x="208" y="224"/>
                </a:cubicBezTo>
                <a:cubicBezTo>
                  <a:pt x="193" y="236"/>
                  <a:pt x="185" y="255"/>
                  <a:pt x="173" y="270"/>
                </a:cubicBezTo>
                <a:cubicBezTo>
                  <a:pt x="160" y="310"/>
                  <a:pt x="146" y="337"/>
                  <a:pt x="127" y="374"/>
                </a:cubicBezTo>
                <a:cubicBezTo>
                  <a:pt x="116" y="396"/>
                  <a:pt x="116" y="422"/>
                  <a:pt x="104" y="443"/>
                </a:cubicBezTo>
                <a:cubicBezTo>
                  <a:pt x="91" y="467"/>
                  <a:pt x="58" y="512"/>
                  <a:pt x="58" y="512"/>
                </a:cubicBezTo>
                <a:cubicBezTo>
                  <a:pt x="54" y="527"/>
                  <a:pt x="54" y="544"/>
                  <a:pt x="46" y="558"/>
                </a:cubicBezTo>
                <a:cubicBezTo>
                  <a:pt x="38" y="572"/>
                  <a:pt x="19" y="578"/>
                  <a:pt x="12" y="593"/>
                </a:cubicBezTo>
                <a:cubicBezTo>
                  <a:pt x="3" y="614"/>
                  <a:pt x="4" y="639"/>
                  <a:pt x="0" y="662"/>
                </a:cubicBezTo>
                <a:cubicBezTo>
                  <a:pt x="4" y="789"/>
                  <a:pt x="3" y="916"/>
                  <a:pt x="12" y="1042"/>
                </a:cubicBezTo>
                <a:cubicBezTo>
                  <a:pt x="14" y="1074"/>
                  <a:pt x="13" y="1112"/>
                  <a:pt x="35" y="1134"/>
                </a:cubicBezTo>
                <a:cubicBezTo>
                  <a:pt x="58" y="1157"/>
                  <a:pt x="104" y="1203"/>
                  <a:pt x="104" y="1203"/>
                </a:cubicBezTo>
                <a:cubicBezTo>
                  <a:pt x="119" y="1251"/>
                  <a:pt x="125" y="1270"/>
                  <a:pt x="162" y="1307"/>
                </a:cubicBezTo>
                <a:cubicBezTo>
                  <a:pt x="171" y="1366"/>
                  <a:pt x="175" y="1408"/>
                  <a:pt x="208" y="1457"/>
                </a:cubicBezTo>
                <a:cubicBezTo>
                  <a:pt x="229" y="1522"/>
                  <a:pt x="227" y="1557"/>
                  <a:pt x="277" y="1606"/>
                </a:cubicBezTo>
                <a:cubicBezTo>
                  <a:pt x="299" y="1699"/>
                  <a:pt x="360" y="1786"/>
                  <a:pt x="403" y="1871"/>
                </a:cubicBezTo>
                <a:cubicBezTo>
                  <a:pt x="432" y="1927"/>
                  <a:pt x="409" y="1934"/>
                  <a:pt x="461" y="1987"/>
                </a:cubicBezTo>
                <a:cubicBezTo>
                  <a:pt x="477" y="2048"/>
                  <a:pt x="476" y="2092"/>
                  <a:pt x="542" y="2113"/>
                </a:cubicBezTo>
                <a:cubicBezTo>
                  <a:pt x="573" y="2109"/>
                  <a:pt x="607" y="2117"/>
                  <a:pt x="634" y="2102"/>
                </a:cubicBezTo>
                <a:cubicBezTo>
                  <a:pt x="658" y="2088"/>
                  <a:pt x="665" y="2056"/>
                  <a:pt x="680" y="2033"/>
                </a:cubicBezTo>
                <a:cubicBezTo>
                  <a:pt x="686" y="2024"/>
                  <a:pt x="759" y="2013"/>
                  <a:pt x="772" y="2010"/>
                </a:cubicBezTo>
                <a:cubicBezTo>
                  <a:pt x="813" y="1983"/>
                  <a:pt x="843" y="1939"/>
                  <a:pt x="887" y="1917"/>
                </a:cubicBezTo>
                <a:cubicBezTo>
                  <a:pt x="912" y="1904"/>
                  <a:pt x="941" y="1903"/>
                  <a:pt x="968" y="1894"/>
                </a:cubicBezTo>
                <a:cubicBezTo>
                  <a:pt x="1027" y="1807"/>
                  <a:pt x="1122" y="1822"/>
                  <a:pt x="1221" y="1814"/>
                </a:cubicBezTo>
                <a:cubicBezTo>
                  <a:pt x="1268" y="1783"/>
                  <a:pt x="1304" y="1768"/>
                  <a:pt x="1360" y="1756"/>
                </a:cubicBezTo>
                <a:cubicBezTo>
                  <a:pt x="1448" y="1697"/>
                  <a:pt x="1477" y="1699"/>
                  <a:pt x="1590" y="1676"/>
                </a:cubicBezTo>
                <a:cubicBezTo>
                  <a:pt x="1640" y="1624"/>
                  <a:pt x="1594" y="1662"/>
                  <a:pt x="1717" y="1641"/>
                </a:cubicBezTo>
                <a:cubicBezTo>
                  <a:pt x="1744" y="1636"/>
                  <a:pt x="1770" y="1624"/>
                  <a:pt x="1797" y="1618"/>
                </a:cubicBezTo>
                <a:cubicBezTo>
                  <a:pt x="1809" y="1610"/>
                  <a:pt x="1819" y="1601"/>
                  <a:pt x="1832" y="1595"/>
                </a:cubicBezTo>
                <a:cubicBezTo>
                  <a:pt x="1854" y="1585"/>
                  <a:pt x="1901" y="1572"/>
                  <a:pt x="1901" y="1572"/>
                </a:cubicBezTo>
                <a:cubicBezTo>
                  <a:pt x="1922" y="1551"/>
                  <a:pt x="1951" y="1537"/>
                  <a:pt x="1970" y="1514"/>
                </a:cubicBezTo>
                <a:cubicBezTo>
                  <a:pt x="2014" y="1461"/>
                  <a:pt x="1986" y="1403"/>
                  <a:pt x="2062" y="1376"/>
                </a:cubicBezTo>
                <a:cubicBezTo>
                  <a:pt x="2104" y="1314"/>
                  <a:pt x="2135" y="1253"/>
                  <a:pt x="2178" y="1192"/>
                </a:cubicBezTo>
                <a:cubicBezTo>
                  <a:pt x="2194" y="1169"/>
                  <a:pt x="2209" y="1146"/>
                  <a:pt x="2224" y="1123"/>
                </a:cubicBezTo>
                <a:cubicBezTo>
                  <a:pt x="2232" y="1111"/>
                  <a:pt x="2247" y="1088"/>
                  <a:pt x="2247" y="1088"/>
                </a:cubicBezTo>
                <a:cubicBezTo>
                  <a:pt x="2277" y="994"/>
                  <a:pt x="2237" y="1122"/>
                  <a:pt x="2270" y="1007"/>
                </a:cubicBezTo>
                <a:cubicBezTo>
                  <a:pt x="2273" y="996"/>
                  <a:pt x="2281" y="973"/>
                  <a:pt x="2281" y="973"/>
                </a:cubicBezTo>
                <a:cubicBezTo>
                  <a:pt x="2299" y="915"/>
                  <a:pt x="2325" y="860"/>
                  <a:pt x="2335" y="800"/>
                </a:cubicBezTo>
                <a:cubicBezTo>
                  <a:pt x="2338" y="784"/>
                  <a:pt x="2317" y="771"/>
                  <a:pt x="2316" y="754"/>
                </a:cubicBezTo>
                <a:cubicBezTo>
                  <a:pt x="2314" y="735"/>
                  <a:pt x="2334" y="693"/>
                  <a:pt x="2339" y="673"/>
                </a:cubicBezTo>
                <a:cubicBezTo>
                  <a:pt x="2355" y="608"/>
                  <a:pt x="2353" y="541"/>
                  <a:pt x="2373" y="477"/>
                </a:cubicBezTo>
                <a:cubicBezTo>
                  <a:pt x="2387" y="344"/>
                  <a:pt x="2417" y="178"/>
                  <a:pt x="2316" y="74"/>
                </a:cubicBezTo>
                <a:cubicBezTo>
                  <a:pt x="2259" y="84"/>
                  <a:pt x="2198" y="78"/>
                  <a:pt x="2143" y="97"/>
                </a:cubicBezTo>
                <a:cubicBezTo>
                  <a:pt x="1878" y="190"/>
                  <a:pt x="2258" y="139"/>
                  <a:pt x="1913" y="166"/>
                </a:cubicBezTo>
                <a:cubicBezTo>
                  <a:pt x="1874" y="189"/>
                  <a:pt x="1837" y="216"/>
                  <a:pt x="1797" y="236"/>
                </a:cubicBezTo>
                <a:cubicBezTo>
                  <a:pt x="1740" y="265"/>
                  <a:pt x="1672" y="269"/>
                  <a:pt x="1613" y="293"/>
                </a:cubicBezTo>
                <a:cubicBezTo>
                  <a:pt x="1575" y="308"/>
                  <a:pt x="1533" y="338"/>
                  <a:pt x="1498" y="362"/>
                </a:cubicBezTo>
                <a:cubicBezTo>
                  <a:pt x="1443" y="445"/>
                  <a:pt x="1520" y="348"/>
                  <a:pt x="1371" y="408"/>
                </a:cubicBezTo>
                <a:cubicBezTo>
                  <a:pt x="1360" y="413"/>
                  <a:pt x="1364" y="431"/>
                  <a:pt x="1360" y="443"/>
                </a:cubicBezTo>
                <a:cubicBezTo>
                  <a:pt x="1337" y="512"/>
                  <a:pt x="1334" y="575"/>
                  <a:pt x="1244" y="547"/>
                </a:cubicBez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302000" y="1371600"/>
            <a:ext cx="31369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MELAYANI </a:t>
            </a:r>
          </a:p>
          <a:p>
            <a:pPr algn="ctr"/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DENGAN </a:t>
            </a:r>
          </a:p>
          <a:p>
            <a:pPr algn="ctr"/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HATI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743200" y="4267200"/>
            <a:ext cx="63373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dirty="0">
              <a:solidFill>
                <a:srgbClr val="FFFFCC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LIBATKAN SEMUA 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PANCA INDERA :</a:t>
            </a:r>
          </a:p>
          <a:p>
            <a:pPr algn="ctr">
              <a:buFontTx/>
              <a:buChar char="•"/>
            </a:pPr>
            <a:r>
              <a:rPr lang="en-US" sz="2000" dirty="0"/>
              <a:t> BERBICARA </a:t>
            </a:r>
            <a:r>
              <a:rPr lang="en-US" dirty="0"/>
              <a:t> </a:t>
            </a:r>
          </a:p>
          <a:p>
            <a:pPr algn="ctr">
              <a:buFontTx/>
              <a:buChar char="•"/>
            </a:pPr>
            <a:r>
              <a:rPr lang="en-US" sz="2000" dirty="0"/>
              <a:t> MEMANDANG</a:t>
            </a:r>
            <a:r>
              <a:rPr lang="en-US" sz="2000" dirty="0">
                <a:sym typeface="Wingdings" pitchFamily="2" charset="2"/>
              </a:rPr>
              <a:t></a:t>
            </a:r>
            <a:r>
              <a:rPr lang="en-US" sz="2000" dirty="0"/>
              <a:t> KONTAK MATA </a:t>
            </a:r>
          </a:p>
          <a:p>
            <a:pPr algn="ctr">
              <a:buFontTx/>
              <a:buChar char="•"/>
            </a:pPr>
            <a:r>
              <a:rPr lang="en-US" sz="2000" dirty="0"/>
              <a:t> MENDENGAR</a:t>
            </a:r>
          </a:p>
          <a:p>
            <a:pPr algn="ctr">
              <a:buFontTx/>
              <a:buChar char="•"/>
            </a:pPr>
            <a:r>
              <a:rPr lang="en-US" sz="2000" dirty="0"/>
              <a:t> BERJABAT TANGAN/ SENTUHAN</a:t>
            </a:r>
          </a:p>
          <a:p>
            <a:pPr algn="ctr">
              <a:buFontTx/>
              <a:buChar char="•"/>
            </a:pPr>
            <a:r>
              <a:rPr lang="en-US" sz="2000" dirty="0"/>
              <a:t> DLL</a:t>
            </a:r>
          </a:p>
          <a:p>
            <a:pPr algn="ctr">
              <a:buFontTx/>
              <a:buChar char="•"/>
            </a:pPr>
            <a:endParaRPr lang="en-US" sz="2000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76200"/>
            <a:ext cx="3797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PELAYANAN 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PRIMA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01627"/>
            <a:ext cx="8420100" cy="1527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smtClean="0"/>
              <a:t>PERUBAHAN PARADIGMA</a:t>
            </a:r>
            <a:br>
              <a:rPr lang="en-US" sz="3200" smtClean="0"/>
            </a:br>
            <a:r>
              <a:rPr lang="en-US" sz="3200" smtClean="0">
                <a:solidFill>
                  <a:srgbClr val="66FF33"/>
                </a:solidFill>
              </a:rPr>
              <a:t>ORGANISASI PELAYANAN PRIMA</a:t>
            </a:r>
            <a:br>
              <a:rPr lang="en-US" sz="3200" smtClean="0">
                <a:solidFill>
                  <a:srgbClr val="66FF33"/>
                </a:solidFill>
              </a:rPr>
            </a:br>
            <a:r>
              <a:rPr lang="en-US" sz="1600" smtClean="0">
                <a:solidFill>
                  <a:srgbClr val="66FF33"/>
                </a:solidFill>
              </a:rPr>
              <a:t>( Bill Marriot,at all)</a:t>
            </a:r>
            <a:r>
              <a:rPr lang="en-US" sz="3200" smtClean="0"/>
              <a:t> 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118100" y="3048000"/>
            <a:ext cx="4622800" cy="3505200"/>
          </a:xfrm>
          <a:prstGeom prst="flowChartMerge">
            <a:avLst/>
          </a:prstGeom>
          <a:solidFill>
            <a:srgbClr val="DFEBA5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sz="2400" dirty="0"/>
          </a:p>
          <a:p>
            <a:pPr algn="ctr"/>
            <a:r>
              <a:rPr lang="en-US" sz="2000" dirty="0"/>
              <a:t>PELAKSANA LINI DEPAN</a:t>
            </a:r>
          </a:p>
          <a:p>
            <a:pPr algn="ctr"/>
            <a:endParaRPr lang="en-US" sz="2400" dirty="0"/>
          </a:p>
          <a:p>
            <a:pPr algn="ctr"/>
            <a:r>
              <a:rPr lang="en-US" sz="2000" dirty="0"/>
              <a:t>MANAJEMEN </a:t>
            </a:r>
          </a:p>
          <a:p>
            <a:pPr algn="ctr"/>
            <a:r>
              <a:rPr lang="en-US" sz="2000" dirty="0"/>
              <a:t>MENENGAH</a:t>
            </a:r>
          </a:p>
          <a:p>
            <a:pPr algn="ctr"/>
            <a:endParaRPr lang="en-US" sz="2400" dirty="0"/>
          </a:p>
          <a:p>
            <a:pPr algn="ctr"/>
            <a:r>
              <a:rPr lang="en-US" sz="2000" dirty="0"/>
              <a:t>MANAJEM</a:t>
            </a:r>
          </a:p>
          <a:p>
            <a:pPr algn="ctr"/>
            <a:r>
              <a:rPr lang="en-US" sz="2000" dirty="0"/>
              <a:t> PUNCAK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 rot="10801978">
            <a:off x="241300" y="1901825"/>
            <a:ext cx="4540250" cy="3506788"/>
          </a:xfrm>
          <a:prstGeom prst="flowChartMerge">
            <a:avLst/>
          </a:prstGeom>
          <a:solidFill>
            <a:schemeClr val="accent2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85000"/>
              </a:lnSpc>
            </a:pPr>
            <a:r>
              <a:rPr lang="en-US" sz="2000">
                <a:solidFill>
                  <a:schemeClr val="bg1"/>
                </a:solidFill>
              </a:rPr>
              <a:t>MANAJEMEN</a:t>
            </a:r>
          </a:p>
          <a:p>
            <a:pPr algn="ctr">
              <a:lnSpc>
                <a:spcPct val="85000"/>
              </a:lnSpc>
            </a:pPr>
            <a:r>
              <a:rPr lang="en-US" sz="2000">
                <a:solidFill>
                  <a:schemeClr val="bg1"/>
                </a:solidFill>
              </a:rPr>
              <a:t>PUNCAK</a:t>
            </a:r>
          </a:p>
          <a:p>
            <a:pPr algn="ctr">
              <a:lnSpc>
                <a:spcPct val="85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2000">
                <a:solidFill>
                  <a:schemeClr val="bg1"/>
                </a:solidFill>
              </a:rPr>
              <a:t>MANAJEMEN</a:t>
            </a:r>
          </a:p>
          <a:p>
            <a:pPr algn="ctr">
              <a:lnSpc>
                <a:spcPct val="85000"/>
              </a:lnSpc>
            </a:pPr>
            <a:r>
              <a:rPr lang="en-US" sz="2000">
                <a:solidFill>
                  <a:schemeClr val="bg1"/>
                </a:solidFill>
              </a:rPr>
              <a:t>MENENGAH  </a:t>
            </a:r>
          </a:p>
          <a:p>
            <a:pPr algn="ctr">
              <a:lnSpc>
                <a:spcPct val="85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2000">
                <a:solidFill>
                  <a:schemeClr val="bg1"/>
                </a:solidFill>
              </a:rPr>
              <a:t>PELAKSANA  LINI DEPAN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118100" y="1981200"/>
            <a:ext cx="4622800" cy="914400"/>
          </a:xfrm>
          <a:prstGeom prst="rect">
            <a:avLst/>
          </a:prstGeom>
          <a:solidFill>
            <a:srgbClr val="DFEBA5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3333CC"/>
                </a:solidFill>
              </a:rPr>
              <a:t>PELANGGAN 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47650" y="5638800"/>
            <a:ext cx="44577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2"/>
                </a:solidFill>
              </a:rPr>
              <a:t>PELANGGAN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1073150" y="4267200"/>
            <a:ext cx="28892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577850" y="4876800"/>
            <a:ext cx="37973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6273800" y="4648200"/>
            <a:ext cx="2476500" cy="0"/>
          </a:xfrm>
          <a:prstGeom prst="line">
            <a:avLst/>
          </a:prstGeom>
          <a:noFill/>
          <a:ln w="9525">
            <a:solidFill>
              <a:srgbClr val="E472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5778500" y="3962400"/>
            <a:ext cx="3467100" cy="0"/>
          </a:xfrm>
          <a:prstGeom prst="line">
            <a:avLst/>
          </a:prstGeom>
          <a:noFill/>
          <a:ln w="9525">
            <a:solidFill>
              <a:srgbClr val="E472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4127500" y="3352800"/>
            <a:ext cx="1320800" cy="1143000"/>
          </a:xfrm>
          <a:prstGeom prst="rightArrow">
            <a:avLst>
              <a:gd name="adj1" fmla="val 50000"/>
              <a:gd name="adj2" fmla="val 28889"/>
            </a:avLst>
          </a:prstGeom>
          <a:solidFill>
            <a:srgbClr val="66FF33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1627"/>
            <a:ext cx="9575800" cy="1298575"/>
          </a:xfrm>
          <a:ln>
            <a:solidFill>
              <a:srgbClr val="FF33CC"/>
            </a:solidFill>
          </a:ln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PERUBAHAN CARA PANDANG lama 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 PEMBERIAN PELAYANAN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60400" y="1752600"/>
            <a:ext cx="850265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PRODUK DIPISAHKAN DARI SERVICE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SATU UKURAN DIPAKAI UNTUK SEMUA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DATA BASE PELANGGAN TIDAK ADA GUNANYA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MENOMORDUAKAN KUALITAS DARIPADA BIAYA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MENEMPATKAN KONSUMEN PADA POSISI LEMAH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5486</TotalTime>
  <Words>1243</Words>
  <Application>Microsoft PowerPoint</Application>
  <PresentationFormat>A4 Paper (210x297 mm)</PresentationFormat>
  <Paragraphs>240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 Black</vt:lpstr>
      <vt:lpstr>Arial</vt:lpstr>
      <vt:lpstr>Calibri</vt:lpstr>
      <vt:lpstr>Times New Roman</vt:lpstr>
      <vt:lpstr>Wingdings</vt:lpstr>
      <vt:lpstr>Comic Sans MS</vt:lpstr>
      <vt:lpstr>Office Theme</vt:lpstr>
      <vt:lpstr>PELAYANAN PRIMA &amp; KEPUASAN PELANGGAN </vt:lpstr>
      <vt:lpstr>Introduction</vt:lpstr>
      <vt:lpstr>DEFINISI (1)</vt:lpstr>
      <vt:lpstr>PELAYANAN PRIMA</vt:lpstr>
      <vt:lpstr>PELAYANAN PRIMA</vt:lpstr>
      <vt:lpstr>Prinsip pelayanan prima ( continuous improvement )</vt:lpstr>
      <vt:lpstr>Slide 7</vt:lpstr>
      <vt:lpstr>PERUBAHAN PARADIGMA ORGANISASI PELAYANAN PRIMA ( Bill Marriot,at all) </vt:lpstr>
      <vt:lpstr>PERUBAHAN CARA PANDANG lama  PEMBERIAN PELAYANAN</vt:lpstr>
      <vt:lpstr>PELAYANAN PRIMA 3 UNSUR POKOK</vt:lpstr>
      <vt:lpstr>Aspek orang  PELANGGAN Pelanggan adalah seseorang/ sekelompok orang membeli produk/ menggunakan jasa/ pelayanan dari suatu organisasi/ perusahaan</vt:lpstr>
      <vt:lpstr> </vt:lpstr>
      <vt:lpstr>Slide 13</vt:lpstr>
      <vt:lpstr>Siapa pelanggan itu ?</vt:lpstr>
      <vt:lpstr>FAKTOR PENDORONG KEPUASAN PELANGGAN</vt:lpstr>
      <vt:lpstr>DIMENSI kualitas PELAYANAN ( ServQual: Benny, dkk)</vt:lpstr>
      <vt:lpstr>TANGIBLE</vt:lpstr>
      <vt:lpstr>KEHANDALAN ( RELIABILITY) </vt:lpstr>
      <vt:lpstr> KETANGGAPAN ( RESPONSIVENESS) </vt:lpstr>
      <vt:lpstr>JAMINAN (ASSURANCE)</vt:lpstr>
      <vt:lpstr>EMPATHY</vt:lpstr>
      <vt:lpstr>EMPATI berarti :</vt:lpstr>
      <vt:lpstr>PERILAKU PELAYANAN PRIMA</vt:lpstr>
      <vt:lpstr>MASALAH BEKERJA</vt:lpstr>
      <vt:lpstr>PELANGGAN PUAS !!! </vt:lpstr>
      <vt:lpstr>Slide 26</vt:lpstr>
      <vt:lpstr>KESIMPULAN</vt:lpstr>
      <vt:lpstr>Slide 28</vt:lpstr>
      <vt:lpstr>DAFTAR PUSTAKA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ROKIAH</dc:creator>
  <cp:lastModifiedBy>user</cp:lastModifiedBy>
  <cp:revision>57</cp:revision>
  <dcterms:created xsi:type="dcterms:W3CDTF">2004-03-17T10:13:13Z</dcterms:created>
  <dcterms:modified xsi:type="dcterms:W3CDTF">2015-12-17T01:57:29Z</dcterms:modified>
</cp:coreProperties>
</file>