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3" r:id="rId4"/>
    <p:sldId id="311" r:id="rId5"/>
    <p:sldId id="313" r:id="rId6"/>
    <p:sldId id="314" r:id="rId7"/>
    <p:sldId id="312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10" r:id="rId19"/>
    <p:sldId id="30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A9FFBCA-CEB6-405D-955D-59439FC67AEC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DD5DBDA-2494-43C0-9145-6DAD4D7DF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FBCA-CEB6-405D-955D-59439FC67AEC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DBDA-2494-43C0-9145-6DAD4D7DF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FBCA-CEB6-405D-955D-59439FC67AEC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DBDA-2494-43C0-9145-6DAD4D7DF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FBCA-CEB6-405D-955D-59439FC67AEC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DBDA-2494-43C0-9145-6DAD4D7DF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FBCA-CEB6-405D-955D-59439FC67AEC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DBDA-2494-43C0-9145-6DAD4D7DF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FBCA-CEB6-405D-955D-59439FC67AEC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DBDA-2494-43C0-9145-6DAD4D7DF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A9FFBCA-CEB6-405D-955D-59439FC67AEC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DD5DBDA-2494-43C0-9145-6DAD4D7DFD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A9FFBCA-CEB6-405D-955D-59439FC67AEC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DD5DBDA-2494-43C0-9145-6DAD4D7DF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FBCA-CEB6-405D-955D-59439FC67AEC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DBDA-2494-43C0-9145-6DAD4D7DF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FBCA-CEB6-405D-955D-59439FC67AEC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DBDA-2494-43C0-9145-6DAD4D7DF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FBCA-CEB6-405D-955D-59439FC67AEC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DBDA-2494-43C0-9145-6DAD4D7DF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A9FFBCA-CEB6-405D-955D-59439FC67AEC}" type="datetimeFigureOut">
              <a:rPr lang="en-US" smtClean="0"/>
              <a:pPr/>
              <a:t>9/23/2010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DD5DBDA-2494-43C0-9145-6DAD4D7DF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teri/teori-multimedia/NINJA.M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01917"/>
            <a:ext cx="9144000" cy="827083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id-ID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id-ID" sz="53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Pengantar Multimedia #3</a:t>
            </a:r>
            <a:endParaRPr lang="en-US" sz="53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35164"/>
            <a:ext cx="9144000" cy="707886"/>
          </a:xfrm>
          <a:prstGeom prst="rect">
            <a:avLst/>
          </a:prstGeom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4000" b="1" smtClean="0">
                <a:latin typeface="Arno Pro Smbd Caption" pitchFamily="18" charset="0"/>
              </a:rPr>
              <a:t>Plain Text</a:t>
            </a:r>
            <a:endParaRPr lang="en-US" sz="4000" b="1">
              <a:latin typeface="Arno Pro Smbd Captio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1928802"/>
            <a:ext cx="8812028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71550" lvl="1" indent="-514350">
              <a:buFont typeface="Arial" pitchFamily="34" charset="0"/>
              <a:buChar char="•"/>
            </a:pPr>
            <a:r>
              <a:rPr lang="en-US" sz="2800" smtClean="0">
                <a:latin typeface="Arno Pro" pitchFamily="18" charset="0"/>
              </a:rPr>
              <a:t>Contoh plain text adalah pada saat kita mengetik dengan</a:t>
            </a:r>
          </a:p>
          <a:p>
            <a:pPr lvl="1"/>
            <a:r>
              <a:rPr lang="id-ID" sz="2800" smtClean="0">
                <a:latin typeface="Arno Pro" pitchFamily="18" charset="0"/>
              </a:rPr>
              <a:t>        </a:t>
            </a:r>
            <a:r>
              <a:rPr lang="en-US" sz="2800" smtClean="0">
                <a:latin typeface="Arno Pro" pitchFamily="18" charset="0"/>
              </a:rPr>
              <a:t>menggunakan notepad (.txt).</a:t>
            </a:r>
          </a:p>
          <a:p>
            <a:pPr lvl="1">
              <a:buFont typeface="Arial" pitchFamily="34" charset="0"/>
              <a:buChar char="•"/>
            </a:pPr>
            <a:r>
              <a:rPr lang="id-ID" sz="2800" smtClean="0">
                <a:latin typeface="Arno Pro" pitchFamily="18" charset="0"/>
              </a:rPr>
              <a:t>      </a:t>
            </a:r>
            <a:r>
              <a:rPr lang="en-US" sz="2800" smtClean="0">
                <a:latin typeface="Arno Pro" pitchFamily="18" charset="0"/>
              </a:rPr>
              <a:t>Plain Text berjenis MIME text/plain.</a:t>
            </a:r>
          </a:p>
          <a:p>
            <a:pPr lvl="1">
              <a:buFont typeface="Arial" pitchFamily="34" charset="0"/>
              <a:buChar char="•"/>
            </a:pPr>
            <a:r>
              <a:rPr lang="id-ID" sz="2800" smtClean="0">
                <a:latin typeface="Arno Pro" pitchFamily="18" charset="0"/>
              </a:rPr>
              <a:t>  </a:t>
            </a:r>
            <a:r>
              <a:rPr lang="en-US" sz="2800" smtClean="0">
                <a:latin typeface="Arno Pro" pitchFamily="18" charset="0"/>
              </a:rPr>
              <a:t> </a:t>
            </a:r>
            <a:r>
              <a:rPr lang="id-ID" sz="2800" smtClean="0">
                <a:latin typeface="Arno Pro" pitchFamily="18" charset="0"/>
              </a:rPr>
              <a:t>   </a:t>
            </a:r>
            <a:r>
              <a:rPr lang="en-US" sz="2800" smtClean="0">
                <a:latin typeface="Arno Pro" pitchFamily="18" charset="0"/>
              </a:rPr>
              <a:t>Teks file tidak terenkrispsi, tidak mengandung embedded</a:t>
            </a:r>
          </a:p>
          <a:p>
            <a:pPr lvl="1"/>
            <a:r>
              <a:rPr lang="id-ID" sz="2800" smtClean="0">
                <a:latin typeface="Arno Pro" pitchFamily="18" charset="0"/>
              </a:rPr>
              <a:t>        </a:t>
            </a:r>
            <a:r>
              <a:rPr lang="en-US" sz="2800" smtClean="0">
                <a:latin typeface="Arno Pro" pitchFamily="18" charset="0"/>
              </a:rPr>
              <a:t>information, seperti informasi font, tidak mengandung </a:t>
            </a:r>
            <a:endParaRPr lang="id-ID" sz="2800" smtClean="0">
              <a:latin typeface="Arno Pro" pitchFamily="18" charset="0"/>
            </a:endParaRPr>
          </a:p>
          <a:p>
            <a:pPr lvl="1"/>
            <a:r>
              <a:rPr lang="id-ID" sz="2800" smtClean="0">
                <a:latin typeface="Arno Pro" pitchFamily="18" charset="0"/>
              </a:rPr>
              <a:t>        </a:t>
            </a:r>
            <a:r>
              <a:rPr lang="en-US" sz="2800" smtClean="0">
                <a:latin typeface="Arno Pro" pitchFamily="18" charset="0"/>
              </a:rPr>
              <a:t>link, dan</a:t>
            </a:r>
            <a:r>
              <a:rPr lang="id-ID" sz="2800" smtClean="0">
                <a:latin typeface="Arno Pro" pitchFamily="18" charset="0"/>
              </a:rPr>
              <a:t> </a:t>
            </a:r>
            <a:r>
              <a:rPr lang="en-US" sz="2800" smtClean="0">
                <a:latin typeface="Arno Pro" pitchFamily="18" charset="0"/>
              </a:rPr>
              <a:t>inline-image.</a:t>
            </a:r>
            <a:endParaRPr lang="en-US" sz="2800">
              <a:latin typeface="Arno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35164"/>
            <a:ext cx="9144000" cy="707886"/>
          </a:xfrm>
          <a:prstGeom prst="rect">
            <a:avLst/>
          </a:prstGeom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4000" b="1" smtClean="0">
                <a:latin typeface="Arno Pro Smbd Caption" pitchFamily="18" charset="0"/>
              </a:rPr>
              <a:t>Jenis- jenis TEKS</a:t>
            </a:r>
            <a:endParaRPr lang="en-US" sz="4000" b="1">
              <a:latin typeface="Arno Pro Smbd Captio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1928802"/>
            <a:ext cx="7526419" cy="33547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id-ID" sz="2800" b="1" smtClean="0"/>
              <a:t>2. 	</a:t>
            </a:r>
            <a:r>
              <a:rPr lang="en-US" sz="2800" b="1" smtClean="0"/>
              <a:t>Formatted Text (Rich Text Format)</a:t>
            </a:r>
            <a:endParaRPr lang="id-ID" sz="2800" b="1" smtClean="0">
              <a:latin typeface="Arno Pro" pitchFamily="18" charset="0"/>
            </a:endParaRPr>
          </a:p>
          <a:p>
            <a:pPr marL="971550" lvl="1" indent="-514350">
              <a:buFont typeface="Arial" pitchFamily="34" charset="0"/>
              <a:buChar char="•"/>
            </a:pPr>
            <a:r>
              <a:rPr lang="nn-NO" sz="2800" smtClean="0"/>
              <a:t>Serangkaian karakter format yang telah </a:t>
            </a:r>
            <a:endParaRPr lang="id-ID" sz="2800" smtClean="0"/>
          </a:p>
          <a:p>
            <a:pPr marL="971550" lvl="1" indent="-514350"/>
            <a:r>
              <a:rPr lang="id-ID" sz="2800" smtClean="0"/>
              <a:t>	</a:t>
            </a:r>
            <a:r>
              <a:rPr lang="nn-NO" sz="2800" smtClean="0"/>
              <a:t>didefinisikan </a:t>
            </a:r>
            <a:r>
              <a:rPr lang="id-ID" sz="2800" smtClean="0"/>
              <a:t> -   wordpad</a:t>
            </a:r>
            <a:endParaRPr lang="id-ID" sz="2800" smtClean="0">
              <a:latin typeface="Arno Pro" pitchFamily="18" charset="0"/>
            </a:endParaRPr>
          </a:p>
          <a:p>
            <a:pPr lvl="1"/>
            <a:r>
              <a:rPr lang="id-ID" sz="2800" smtClean="0">
                <a:latin typeface="Arno Pro" pitchFamily="18" charset="0"/>
              </a:rPr>
              <a:t>Contoh  dokumen RTF  : </a:t>
            </a:r>
          </a:p>
          <a:p>
            <a:pPr lvl="1"/>
            <a:r>
              <a:rPr lang="en-US" smtClean="0"/>
              <a:t>{\rtf</a:t>
            </a:r>
          </a:p>
          <a:p>
            <a:pPr lvl="1"/>
            <a:r>
              <a:rPr lang="en-US" smtClean="0"/>
              <a:t>Hello!\par</a:t>
            </a:r>
          </a:p>
          <a:p>
            <a:pPr lvl="1"/>
            <a:r>
              <a:rPr lang="en-US" smtClean="0"/>
              <a:t>This is some {\b bold} text.\par</a:t>
            </a:r>
          </a:p>
          <a:p>
            <a:pPr lvl="1"/>
            <a:r>
              <a:rPr lang="en-US" sz="1050" smtClean="0"/>
              <a:t>}</a:t>
            </a:r>
            <a:r>
              <a:rPr lang="id-ID" smtClean="0">
                <a:latin typeface="Arno Pro" pitchFamily="18" charset="0"/>
              </a:rPr>
              <a:t> </a:t>
            </a:r>
          </a:p>
          <a:p>
            <a:pPr marL="971550" lvl="1" indent="-514350">
              <a:buFont typeface="Arial" pitchFamily="34" charset="0"/>
              <a:buChar char="•"/>
            </a:pPr>
            <a:endParaRPr lang="en-US" sz="2800">
              <a:latin typeface="Arno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35164"/>
            <a:ext cx="9144000" cy="707886"/>
          </a:xfrm>
          <a:prstGeom prst="rect">
            <a:avLst/>
          </a:prstGeom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4000" b="1" smtClean="0">
                <a:latin typeface="Arno Pro Smbd Caption" pitchFamily="18" charset="0"/>
              </a:rPr>
              <a:t>Formated Text</a:t>
            </a:r>
            <a:endParaRPr lang="en-US" sz="4000" b="1">
              <a:latin typeface="Arno Pro Smbd Captio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1928802"/>
            <a:ext cx="491352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id-ID" sz="2800" b="1" smtClean="0"/>
              <a:t>Ada 2 jenis formated Text</a:t>
            </a:r>
            <a:endParaRPr lang="id-ID" sz="2800" b="1" smtClean="0">
              <a:latin typeface="Arno Pro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id-ID" sz="2800" smtClean="0">
                <a:latin typeface="Arno Pro" pitchFamily="18" charset="0"/>
              </a:rPr>
              <a:t>   B</a:t>
            </a:r>
            <a:r>
              <a:rPr lang="en-US" sz="2800" smtClean="0">
                <a:latin typeface="Arno Pro" pitchFamily="18" charset="0"/>
              </a:rPr>
              <a:t>itmapped fonts </a:t>
            </a:r>
            <a:endParaRPr lang="id-ID" sz="2800" smtClean="0">
              <a:latin typeface="Arno Pro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id-ID" sz="2800" smtClean="0">
                <a:latin typeface="Arno Pro" pitchFamily="18" charset="0"/>
              </a:rPr>
              <a:t>   </a:t>
            </a:r>
            <a:r>
              <a:rPr lang="en-US" sz="2800" smtClean="0">
                <a:latin typeface="Arno Pro" pitchFamily="18" charset="0"/>
              </a:rPr>
              <a:t>Outline</a:t>
            </a:r>
            <a:r>
              <a:rPr lang="id-ID" sz="2800" smtClean="0">
                <a:latin typeface="Arno Pro" pitchFamily="18" charset="0"/>
              </a:rPr>
              <a:t> </a:t>
            </a:r>
            <a:r>
              <a:rPr lang="en-US" sz="2800" smtClean="0">
                <a:latin typeface="Arno Pro" pitchFamily="18" charset="0"/>
              </a:rPr>
              <a:t>fonts.</a:t>
            </a:r>
            <a:endParaRPr lang="en-US" sz="2800">
              <a:latin typeface="Arno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35164"/>
            <a:ext cx="9144000" cy="707886"/>
          </a:xfrm>
          <a:prstGeom prst="rect">
            <a:avLst/>
          </a:prstGeom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4000" b="1" smtClean="0">
                <a:latin typeface="Arno Pro" pitchFamily="18" charset="0"/>
              </a:rPr>
              <a:t>Formated Text &gt;&gt;</a:t>
            </a:r>
            <a:r>
              <a:rPr lang="id-ID" sz="2800" b="1" smtClean="0">
                <a:latin typeface="Arno Pro" pitchFamily="18" charset="0"/>
              </a:rPr>
              <a:t>B</a:t>
            </a:r>
            <a:r>
              <a:rPr lang="en-US" sz="2800" b="1" smtClean="0">
                <a:latin typeface="Arno Pro" pitchFamily="18" charset="0"/>
              </a:rPr>
              <a:t>itmapped fonts </a:t>
            </a:r>
            <a:endParaRPr lang="en-US" sz="2800" b="1">
              <a:latin typeface="Arno Pro Smbd Captio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1928802"/>
            <a:ext cx="6413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fr-FR" sz="2400" smtClean="0"/>
              <a:t>Cara penulisan Bitmapped Font (Raster Font)</a:t>
            </a:r>
            <a:endParaRPr lang="en-US" sz="2400">
              <a:latin typeface="Arno Pro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4023" t="41250" r="35547" b="10937"/>
          <a:stretch>
            <a:fillRect/>
          </a:stretch>
        </p:blipFill>
        <p:spPr bwMode="auto">
          <a:xfrm>
            <a:off x="1071538" y="2500306"/>
            <a:ext cx="4929190" cy="364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35164"/>
            <a:ext cx="9144000" cy="707886"/>
          </a:xfrm>
          <a:prstGeom prst="rect">
            <a:avLst/>
          </a:prstGeom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4000" b="1" smtClean="0">
                <a:latin typeface="Arno Pro" pitchFamily="18" charset="0"/>
              </a:rPr>
              <a:t>Formated Text &gt;&gt;</a:t>
            </a:r>
            <a:r>
              <a:rPr lang="id-ID" sz="2800" b="1" smtClean="0">
                <a:latin typeface="Arno Pro" pitchFamily="18" charset="0"/>
              </a:rPr>
              <a:t>B</a:t>
            </a:r>
            <a:r>
              <a:rPr lang="en-US" sz="2800" b="1" smtClean="0">
                <a:latin typeface="Arno Pro" pitchFamily="18" charset="0"/>
              </a:rPr>
              <a:t>itmapped fonts </a:t>
            </a:r>
            <a:endParaRPr lang="en-US" sz="2800" b="1">
              <a:latin typeface="Arno Pro Smbd Captio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1133" t="49688" r="39062" b="11875"/>
          <a:stretch>
            <a:fillRect/>
          </a:stretch>
        </p:blipFill>
        <p:spPr bwMode="auto">
          <a:xfrm>
            <a:off x="1142976" y="2428868"/>
            <a:ext cx="607223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35164"/>
            <a:ext cx="9144000" cy="707886"/>
          </a:xfrm>
          <a:prstGeom prst="rect">
            <a:avLst/>
          </a:prstGeom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4000" b="1" smtClean="0">
                <a:latin typeface="Arno Pro" pitchFamily="18" charset="0"/>
              </a:rPr>
              <a:t>Formated Text &gt;&gt;</a:t>
            </a:r>
            <a:r>
              <a:rPr lang="en-US" sz="2800" smtClean="0">
                <a:latin typeface="Arno Pro" pitchFamily="18" charset="0"/>
              </a:rPr>
              <a:t> </a:t>
            </a:r>
            <a:r>
              <a:rPr lang="en-US" sz="2800" b="1" smtClean="0">
                <a:latin typeface="Arno Pro" pitchFamily="18" charset="0"/>
              </a:rPr>
              <a:t>Outline</a:t>
            </a:r>
            <a:r>
              <a:rPr lang="en-US" sz="2800" smtClean="0">
                <a:latin typeface="Arno Pro" pitchFamily="18" charset="0"/>
              </a:rPr>
              <a:t> </a:t>
            </a:r>
            <a:r>
              <a:rPr lang="en-US" sz="2800" b="1" smtClean="0">
                <a:latin typeface="Arno Pro" pitchFamily="18" charset="0"/>
              </a:rPr>
              <a:t>fonts </a:t>
            </a:r>
            <a:endParaRPr lang="en-US" sz="2800" b="1">
              <a:latin typeface="Arno Pro Smbd Captio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1928802"/>
            <a:ext cx="8670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en-US" sz="2400" smtClean="0"/>
              <a:t>Cara penulisan Outline Font, contoh: PostScript dan TrueType</a:t>
            </a:r>
            <a:endParaRPr lang="en-US" sz="2400">
              <a:latin typeface="Arno Pro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9961" t="42187" r="67773" b="23125"/>
          <a:stretch>
            <a:fillRect/>
          </a:stretch>
        </p:blipFill>
        <p:spPr bwMode="auto">
          <a:xfrm>
            <a:off x="928662" y="3071810"/>
            <a:ext cx="271464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54688" t="42500" r="15429" b="21875"/>
          <a:stretch>
            <a:fillRect/>
          </a:stretch>
        </p:blipFill>
        <p:spPr bwMode="auto">
          <a:xfrm>
            <a:off x="4000496" y="3071810"/>
            <a:ext cx="364333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35164"/>
            <a:ext cx="9144000" cy="707886"/>
          </a:xfrm>
          <a:prstGeom prst="rect">
            <a:avLst/>
          </a:prstGeom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4000" b="1" smtClean="0">
                <a:latin typeface="Arno Pro Smbd Caption" pitchFamily="18" charset="0"/>
              </a:rPr>
              <a:t>Jenis- jenis TEKS</a:t>
            </a:r>
            <a:endParaRPr lang="en-US" sz="4000" b="1">
              <a:latin typeface="Arno Pro Smbd Captio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1928802"/>
            <a:ext cx="8422498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id-ID" sz="2800" b="1" smtClean="0"/>
              <a:t>3. 	Hyperlink</a:t>
            </a:r>
            <a:endParaRPr lang="id-ID" sz="2800" b="1" smtClean="0">
              <a:latin typeface="Arno Pro" pitchFamily="18" charset="0"/>
            </a:endParaRPr>
          </a:p>
          <a:p>
            <a:pPr marL="971550" lvl="1" indent="-514350">
              <a:buFont typeface="Arial" pitchFamily="34" charset="0"/>
              <a:buChar char="•"/>
            </a:pPr>
            <a:r>
              <a:rPr lang="sv-SE" sz="2800" smtClean="0"/>
              <a:t>Diperkenalkan oleh Ted Nelson (1965)</a:t>
            </a:r>
            <a:endParaRPr lang="id-ID" sz="2800" smtClean="0"/>
          </a:p>
          <a:p>
            <a:pPr lvl="1">
              <a:buFont typeface="Arial" pitchFamily="34" charset="0"/>
              <a:buChar char="•"/>
            </a:pPr>
            <a:r>
              <a:rPr lang="id-ID" sz="2800" smtClean="0"/>
              <a:t>     </a:t>
            </a:r>
            <a:r>
              <a:rPr lang="en-US" sz="2800" smtClean="0"/>
              <a:t>Hypertext adalah teks yang memiliki fasilitas </a:t>
            </a:r>
            <a:endParaRPr lang="id-ID" sz="2800" smtClean="0"/>
          </a:p>
          <a:p>
            <a:pPr lvl="1"/>
            <a:r>
              <a:rPr lang="id-ID" sz="2800" smtClean="0"/>
              <a:t>	 </a:t>
            </a:r>
            <a:r>
              <a:rPr lang="en-US" sz="2800" smtClean="0"/>
              <a:t>linking.</a:t>
            </a:r>
          </a:p>
          <a:p>
            <a:r>
              <a:rPr lang="id-ID" sz="2800" smtClean="0"/>
              <a:t>	</a:t>
            </a:r>
          </a:p>
          <a:p>
            <a:r>
              <a:rPr lang="id-ID" sz="2800" smtClean="0"/>
              <a:t>	</a:t>
            </a:r>
            <a:r>
              <a:rPr lang="en-US" sz="2800" smtClean="0"/>
              <a:t>Contoh hypertext :</a:t>
            </a:r>
          </a:p>
          <a:p>
            <a:r>
              <a:rPr lang="id-ID" sz="2800" smtClean="0"/>
              <a:t>	  </a:t>
            </a:r>
            <a:r>
              <a:rPr lang="en-US" sz="2800" smtClean="0"/>
              <a:t>HTML : Hypertext Markup Language</a:t>
            </a:r>
          </a:p>
          <a:p>
            <a:r>
              <a:rPr lang="id-ID" sz="2800" smtClean="0"/>
              <a:t>	  </a:t>
            </a:r>
            <a:r>
              <a:rPr lang="en-US" sz="2800" smtClean="0"/>
              <a:t>XML </a:t>
            </a:r>
            <a:r>
              <a:rPr lang="id-ID" sz="2800" smtClean="0"/>
              <a:t>   </a:t>
            </a:r>
            <a:r>
              <a:rPr lang="en-US" sz="2800" smtClean="0"/>
              <a:t>: eXtensible Markup Language</a:t>
            </a:r>
            <a:endParaRPr lang="en-US" sz="2800">
              <a:latin typeface="Arno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35164"/>
            <a:ext cx="9144000" cy="707886"/>
          </a:xfrm>
          <a:prstGeom prst="rect">
            <a:avLst/>
          </a:prstGeom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4000" b="1" smtClean="0">
                <a:latin typeface="Arno Pro Smbd Caption" pitchFamily="18" charset="0"/>
              </a:rPr>
              <a:t>Hyperlink &gt;&gt; </a:t>
            </a:r>
            <a:r>
              <a:rPr lang="id-ID" sz="2800" b="1" smtClean="0">
                <a:latin typeface="Arno Pro Smbd Caption" pitchFamily="18" charset="0"/>
              </a:rPr>
              <a:t>HTML</a:t>
            </a:r>
            <a:endParaRPr lang="en-US" sz="2800" b="1">
              <a:latin typeface="Arno Pro Smbd Captio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24" y="2000240"/>
            <a:ext cx="7402989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id-ID" sz="2800" b="1" smtClean="0"/>
              <a:t>HTML</a:t>
            </a:r>
            <a:endParaRPr lang="id-ID" sz="2800" b="1" smtClean="0">
              <a:latin typeface="Arno Pro" pitchFamily="18" charset="0"/>
            </a:endParaRPr>
          </a:p>
          <a:p>
            <a:r>
              <a:rPr lang="id-ID" sz="2800" smtClean="0"/>
              <a:t>	</a:t>
            </a:r>
          </a:p>
          <a:p>
            <a:r>
              <a:rPr lang="en-US" sz="2800" smtClean="0"/>
              <a:t>Merupakan standard bahasa yang digunakan </a:t>
            </a:r>
            <a:endParaRPr lang="id-ID" sz="2800" smtClean="0"/>
          </a:p>
          <a:p>
            <a:r>
              <a:rPr lang="en-US" sz="2800" smtClean="0"/>
              <a:t>untuk menampilkan</a:t>
            </a:r>
            <a:r>
              <a:rPr lang="id-ID" sz="2800" smtClean="0"/>
              <a:t> </a:t>
            </a:r>
            <a:r>
              <a:rPr lang="en-US" sz="2800" smtClean="0"/>
              <a:t>document web</a:t>
            </a:r>
            <a:endParaRPr lang="en-US" sz="2800">
              <a:latin typeface="Arno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35164"/>
            <a:ext cx="9144000" cy="707886"/>
          </a:xfrm>
          <a:prstGeom prst="rect">
            <a:avLst/>
          </a:prstGeom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4000" b="1" smtClean="0">
                <a:latin typeface="Arno Pro Smbd Caption" pitchFamily="18" charset="0"/>
              </a:rPr>
              <a:t>Hyperlink &gt;&gt; </a:t>
            </a:r>
            <a:r>
              <a:rPr lang="id-ID" sz="2800" b="1" smtClean="0">
                <a:latin typeface="Arno Pro Smbd Caption" pitchFamily="18" charset="0"/>
              </a:rPr>
              <a:t>HTML</a:t>
            </a:r>
            <a:endParaRPr lang="en-US" sz="2800" b="1">
              <a:latin typeface="Arno Pro Smbd Captio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59" y="2000240"/>
            <a:ext cx="842968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id-ID" sz="2800" b="1" smtClean="0"/>
              <a:t>Penanganan HTML</a:t>
            </a:r>
            <a:endParaRPr lang="id-ID" sz="2800" b="1" smtClean="0">
              <a:latin typeface="Arno Pro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d-ID" sz="2400" smtClean="0"/>
              <a:t> </a:t>
            </a:r>
            <a:r>
              <a:rPr lang="en-US" sz="2400" smtClean="0"/>
              <a:t>Mengontrol tampilan dari web page dan contentnya.</a:t>
            </a:r>
          </a:p>
          <a:p>
            <a:pPr>
              <a:buFont typeface="Arial" pitchFamily="34" charset="0"/>
              <a:buChar char="•"/>
            </a:pPr>
            <a:r>
              <a:rPr lang="id-ID" sz="2400" smtClean="0"/>
              <a:t> </a:t>
            </a:r>
            <a:r>
              <a:rPr lang="en-US" sz="2400" smtClean="0"/>
              <a:t>Mempublikasikan document secara online sehingga bisa di </a:t>
            </a:r>
            <a:r>
              <a:rPr lang="id-ID" sz="2400" smtClean="0"/>
              <a:t> </a:t>
            </a:r>
          </a:p>
          <a:p>
            <a:r>
              <a:rPr lang="id-ID" sz="2400" smtClean="0"/>
              <a:t>   </a:t>
            </a:r>
            <a:r>
              <a:rPr lang="en-US" sz="2400" smtClean="0"/>
              <a:t>akses</a:t>
            </a:r>
            <a:r>
              <a:rPr lang="id-ID" sz="2400" smtClean="0"/>
              <a:t> </a:t>
            </a:r>
            <a:r>
              <a:rPr lang="en-US" sz="2400" smtClean="0"/>
              <a:t>dari seluruh dunia.</a:t>
            </a:r>
          </a:p>
          <a:p>
            <a:pPr>
              <a:buFont typeface="Arial" pitchFamily="34" charset="0"/>
              <a:buChar char="•"/>
            </a:pPr>
            <a:r>
              <a:rPr lang="id-ID" sz="2400" smtClean="0"/>
              <a:t> </a:t>
            </a:r>
            <a:r>
              <a:rPr lang="en-US" sz="2400" smtClean="0"/>
              <a:t>Membuat online form yang bisa di gunakan untuk </a:t>
            </a:r>
            <a:r>
              <a:rPr lang="id-ID" sz="2400" smtClean="0"/>
              <a:t> </a:t>
            </a:r>
          </a:p>
          <a:p>
            <a:r>
              <a:rPr lang="id-ID" sz="2400" smtClean="0"/>
              <a:t>   </a:t>
            </a:r>
            <a:r>
              <a:rPr lang="en-US" sz="2400" smtClean="0"/>
              <a:t>menangani</a:t>
            </a:r>
            <a:r>
              <a:rPr lang="id-ID" sz="2400" smtClean="0"/>
              <a:t> </a:t>
            </a:r>
            <a:r>
              <a:rPr lang="en-US" sz="2400" smtClean="0"/>
              <a:t>pendaftaran, transaksi secara online.</a:t>
            </a:r>
          </a:p>
          <a:p>
            <a:pPr>
              <a:buFont typeface="Arial" pitchFamily="34" charset="0"/>
              <a:buChar char="•"/>
            </a:pPr>
            <a:r>
              <a:rPr lang="id-ID" sz="2400" smtClean="0"/>
              <a:t> </a:t>
            </a:r>
            <a:r>
              <a:rPr lang="en-US" sz="2400" smtClean="0"/>
              <a:t>Menambahkan object-object seperti image, audio, video</a:t>
            </a:r>
            <a:r>
              <a:rPr lang="id-ID" sz="2400" smtClean="0"/>
              <a:t>    </a:t>
            </a:r>
          </a:p>
          <a:p>
            <a:r>
              <a:rPr lang="id-ID" sz="2400" smtClean="0"/>
              <a:t>   </a:t>
            </a:r>
            <a:r>
              <a:rPr lang="en-US" sz="2400" smtClean="0"/>
              <a:t>dan juga</a:t>
            </a:r>
            <a:r>
              <a:rPr lang="id-ID" sz="2400" smtClean="0"/>
              <a:t> </a:t>
            </a:r>
            <a:r>
              <a:rPr lang="en-US" sz="2400" smtClean="0"/>
              <a:t>java applet dalam document HTML.</a:t>
            </a:r>
          </a:p>
          <a:p>
            <a:pPr>
              <a:buFont typeface="Arial" pitchFamily="34" charset="0"/>
              <a:buChar char="•"/>
            </a:pPr>
            <a:r>
              <a:rPr lang="id-ID" sz="2400" smtClean="0"/>
              <a:t> </a:t>
            </a:r>
            <a:r>
              <a:rPr lang="en-US" sz="2400" smtClean="0"/>
              <a:t>Mendukung link (sebuah hubungan dari satu dokumen ke</a:t>
            </a:r>
          </a:p>
          <a:p>
            <a:r>
              <a:rPr lang="id-ID" sz="2400" smtClean="0"/>
              <a:t>  </a:t>
            </a:r>
            <a:r>
              <a:rPr lang="en-US" sz="2400" smtClean="0"/>
              <a:t>dokumen lain) antar dokumen.</a:t>
            </a:r>
            <a:endParaRPr lang="id-ID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35164"/>
            <a:ext cx="9144000" cy="707886"/>
          </a:xfrm>
          <a:prstGeom prst="rect">
            <a:avLst/>
          </a:prstGeom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4000" b="1" smtClean="0">
                <a:latin typeface="Arno Pro Smbd Caption" pitchFamily="18" charset="0"/>
              </a:rPr>
              <a:t>Hyperlink &gt;&gt; </a:t>
            </a:r>
            <a:r>
              <a:rPr lang="id-ID" sz="2800" b="1" smtClean="0">
                <a:latin typeface="Arno Pro Smbd Caption" pitchFamily="18" charset="0"/>
              </a:rPr>
              <a:t>XML</a:t>
            </a:r>
            <a:endParaRPr lang="en-US" sz="2800" b="1">
              <a:latin typeface="Arno Pro Smbd Captio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58" y="2000240"/>
            <a:ext cx="80345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id-ID" sz="2800" b="1" smtClean="0"/>
              <a:t>XML</a:t>
            </a:r>
            <a:endParaRPr lang="id-ID" sz="2800" b="1" smtClean="0">
              <a:latin typeface="Arno Pro" pitchFamily="18" charset="0"/>
            </a:endParaRPr>
          </a:p>
          <a:p>
            <a:r>
              <a:rPr lang="en-US" sz="2800" smtClean="0"/>
              <a:t>Keunggulan dan keuntungan dari XML adalah</a:t>
            </a:r>
            <a:r>
              <a:rPr lang="id-ID" sz="2800" smtClean="0"/>
              <a:t> :</a:t>
            </a:r>
          </a:p>
          <a:p>
            <a:pPr>
              <a:buFont typeface="Wingdings" pitchFamily="2" charset="2"/>
              <a:buChar char="ü"/>
            </a:pPr>
            <a:r>
              <a:rPr lang="en-US" sz="2800" smtClean="0"/>
              <a:t>Simple</a:t>
            </a:r>
            <a:endParaRPr lang="id-ID" sz="2800" smtClean="0"/>
          </a:p>
          <a:p>
            <a:pPr>
              <a:buFont typeface="Wingdings" pitchFamily="2" charset="2"/>
              <a:buChar char="ü"/>
            </a:pPr>
            <a:r>
              <a:rPr lang="en-US" sz="2800" smtClean="0"/>
              <a:t>Intelligence</a:t>
            </a:r>
            <a:endParaRPr lang="id-ID" sz="2800" smtClean="0"/>
          </a:p>
          <a:p>
            <a:pPr>
              <a:buFont typeface="Wingdings" pitchFamily="2" charset="2"/>
              <a:buChar char="ü"/>
            </a:pPr>
            <a:r>
              <a:rPr lang="en-US" sz="2800" smtClean="0"/>
              <a:t>Portable</a:t>
            </a:r>
            <a:endParaRPr lang="id-ID" sz="2800" smtClean="0"/>
          </a:p>
          <a:p>
            <a:pPr>
              <a:buFont typeface="Wingdings" pitchFamily="2" charset="2"/>
              <a:buChar char="ü"/>
            </a:pPr>
            <a:r>
              <a:rPr lang="en-US" sz="2800" smtClean="0"/>
              <a:t>Fast</a:t>
            </a:r>
            <a:endParaRPr lang="id-ID" sz="2800" smtClean="0"/>
          </a:p>
          <a:p>
            <a:pPr>
              <a:buFont typeface="Wingdings" pitchFamily="2" charset="2"/>
              <a:buChar char="ü"/>
            </a:pPr>
            <a:r>
              <a:rPr lang="en-US" sz="2800" smtClean="0"/>
              <a:t>Extensible</a:t>
            </a:r>
            <a:endParaRPr lang="id-ID" sz="2800" smtClean="0"/>
          </a:p>
          <a:p>
            <a:pPr>
              <a:buFont typeface="Wingdings" pitchFamily="2" charset="2"/>
              <a:buChar char="ü"/>
            </a:pPr>
            <a:r>
              <a:rPr lang="en-US" sz="2800" smtClean="0"/>
              <a:t>Maintenance</a:t>
            </a:r>
            <a:endParaRPr lang="id-ID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90538" y="2317761"/>
            <a:ext cx="789671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>
                <a:latin typeface="Bauhaus 93" pitchFamily="82" charset="0"/>
              </a:rPr>
              <a:t> </a:t>
            </a:r>
            <a:r>
              <a:rPr lang="en-US" sz="2000" b="1">
                <a:latin typeface="Tempus Sans ITC" pitchFamily="82" charset="0"/>
              </a:rPr>
              <a:t>Walaupun terdapat berbagai elemen media yang bersifat lebih </a:t>
            </a:r>
          </a:p>
          <a:p>
            <a:r>
              <a:rPr lang="en-US" sz="2000" b="1">
                <a:latin typeface="Tempus Sans ITC" pitchFamily="82" charset="0"/>
              </a:rPr>
              <a:t>    menarik dan dinamis, teks masih diperlukan sebagai salah satu elemen</a:t>
            </a:r>
          </a:p>
          <a:p>
            <a:r>
              <a:rPr lang="en-US" sz="2000" b="1">
                <a:latin typeface="Tempus Sans ITC" pitchFamily="82" charset="0"/>
              </a:rPr>
              <a:t>    dalam proses penyampaian informasi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66725" y="3460761"/>
            <a:ext cx="76931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>
                <a:latin typeface="Bauhaus 93" pitchFamily="82" charset="0"/>
              </a:rPr>
              <a:t> </a:t>
            </a:r>
            <a:r>
              <a:rPr lang="en-US" sz="2000" b="1">
                <a:latin typeface="Tempus Sans ITC" pitchFamily="82" charset="0"/>
              </a:rPr>
              <a:t>Dalam sistem multimedia interaktif, teks turut memainkan peranan </a:t>
            </a:r>
          </a:p>
          <a:p>
            <a:r>
              <a:rPr lang="en-US" sz="2000" b="1">
                <a:latin typeface="Tempus Sans ITC" pitchFamily="82" charset="0"/>
              </a:rPr>
              <a:t>    penting dalam proses penyampaian informasi kepada pengguna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57200" y="4298961"/>
            <a:ext cx="82365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>
                <a:latin typeface="Bauhaus 93" pitchFamily="82" charset="0"/>
              </a:rPr>
              <a:t> </a:t>
            </a:r>
            <a:r>
              <a:rPr lang="en-US" sz="2000" b="1">
                <a:latin typeface="Tempus Sans ITC" pitchFamily="82" charset="0"/>
              </a:rPr>
              <a:t>Teks amat penting untuk memberikan kesan / makna secara menyeluruh</a:t>
            </a:r>
          </a:p>
          <a:p>
            <a:r>
              <a:rPr lang="en-US" sz="2000" b="1">
                <a:latin typeface="Tempus Sans ITC" pitchFamily="82" charset="0"/>
              </a:rPr>
              <a:t>    apabila elemen media yang lain gagal mencapai tujuan tersebut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935164"/>
            <a:ext cx="9144000" cy="707886"/>
          </a:xfrm>
          <a:prstGeom prst="rect">
            <a:avLst/>
          </a:prstGeom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4000" b="1" smtClean="0">
                <a:latin typeface="Arno Pro Smbd Caption" pitchFamily="18" charset="0"/>
              </a:rPr>
              <a:t>Elemen Multimedia  - TEKS</a:t>
            </a:r>
            <a:endParaRPr lang="en-US" sz="4000" b="1">
              <a:latin typeface="Arno Pro Smbd Captio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41325" y="1846267"/>
            <a:ext cx="74703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b="1" smtClean="0">
                <a:latin typeface="Tempus Sans ITC" pitchFamily="82" charset="0"/>
              </a:rPr>
              <a:t> </a:t>
            </a:r>
            <a:r>
              <a:rPr lang="en-US" sz="2800" b="1">
                <a:latin typeface="Tempus Sans ITC" pitchFamily="82" charset="0"/>
              </a:rPr>
              <a:t>pastikan teks yang digunakan ringkas tapi padat</a:t>
            </a:r>
          </a:p>
          <a:p>
            <a:endParaRPr lang="en-US" sz="2000" b="1">
              <a:latin typeface="Tempus Sans ITC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35164"/>
            <a:ext cx="9144000" cy="707886"/>
          </a:xfrm>
          <a:prstGeom prst="rect">
            <a:avLst/>
          </a:prstGeom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4000" b="1" smtClean="0">
                <a:latin typeface="Arno Pro Smbd Caption" pitchFamily="18" charset="0"/>
              </a:rPr>
              <a:t>TEKS &gt;&gt; </a:t>
            </a:r>
            <a:r>
              <a:rPr lang="en-US" sz="2000" b="1" smtClean="0">
                <a:latin typeface="Tempus Sans ITC" pitchFamily="82" charset="0"/>
              </a:rPr>
              <a:t>Pedoman menggunakan teks dalam sistem multimedia </a:t>
            </a:r>
            <a:endParaRPr lang="en-US" sz="2000" b="1">
              <a:latin typeface="Arno Pro Smbd Caption" pitchFamily="18" charset="0"/>
            </a:endParaRPr>
          </a:p>
        </p:txBody>
      </p:sp>
      <p:pic>
        <p:nvPicPr>
          <p:cNvPr id="9" name="Picture 8" descr="pelemmenculikmino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643182"/>
            <a:ext cx="2750346" cy="39290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Bernyanyilah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643182"/>
            <a:ext cx="2828819" cy="40005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41325" y="1846267"/>
            <a:ext cx="79592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b="1" smtClean="0">
                <a:latin typeface="Tempus Sans ITC" pitchFamily="82" charset="0"/>
              </a:rPr>
              <a:t> </a:t>
            </a:r>
            <a:r>
              <a:rPr lang="en-US" sz="2800" b="1">
                <a:latin typeface="Tempus Sans ITC" pitchFamily="82" charset="0"/>
              </a:rPr>
              <a:t>gunakan tipeface, warna dan font yang bersesuaian</a:t>
            </a:r>
          </a:p>
          <a:p>
            <a:endParaRPr lang="en-US" sz="2000" b="1">
              <a:latin typeface="Tempus Sans ITC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35164"/>
            <a:ext cx="9144000" cy="707886"/>
          </a:xfrm>
          <a:prstGeom prst="rect">
            <a:avLst/>
          </a:prstGeom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4000" b="1" smtClean="0">
                <a:latin typeface="Arno Pro Smbd Caption" pitchFamily="18" charset="0"/>
              </a:rPr>
              <a:t>TEKS &gt;&gt; </a:t>
            </a:r>
            <a:r>
              <a:rPr lang="en-US" sz="2000" b="1" smtClean="0">
                <a:latin typeface="Tempus Sans ITC" pitchFamily="82" charset="0"/>
              </a:rPr>
              <a:t>Pedoman menggunakan teks dalam sistem multimedia </a:t>
            </a:r>
            <a:endParaRPr lang="en-US" sz="2000" b="1">
              <a:latin typeface="Arno Pro Smbd Caption" pitchFamily="18" charset="0"/>
            </a:endParaRPr>
          </a:p>
        </p:txBody>
      </p:sp>
      <p:pic>
        <p:nvPicPr>
          <p:cNvPr id="7" name="Picture 6" descr="fil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571744"/>
            <a:ext cx="3372423" cy="38446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 descr="hendra-poster-fil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2571744"/>
            <a:ext cx="2524126" cy="3786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41325" y="1846267"/>
            <a:ext cx="58512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 b="1" smtClean="0">
                <a:latin typeface="Tempus Sans ITC" pitchFamily="82" charset="0"/>
              </a:rPr>
              <a:t> pastikan teks tersebut mudah dibaca</a:t>
            </a:r>
          </a:p>
          <a:p>
            <a:endParaRPr lang="en-US" sz="2000" b="1">
              <a:latin typeface="Tempus Sans ITC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35164"/>
            <a:ext cx="9144000" cy="707886"/>
          </a:xfrm>
          <a:prstGeom prst="rect">
            <a:avLst/>
          </a:prstGeom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4000" b="1" smtClean="0">
                <a:latin typeface="Arno Pro Smbd Caption" pitchFamily="18" charset="0"/>
              </a:rPr>
              <a:t>TEKS &gt;&gt; </a:t>
            </a:r>
            <a:r>
              <a:rPr lang="en-US" sz="2000" b="1" smtClean="0">
                <a:latin typeface="Tempus Sans ITC" pitchFamily="82" charset="0"/>
              </a:rPr>
              <a:t>Pedoman menggunakan teks dalam sistem multimedia </a:t>
            </a:r>
            <a:endParaRPr lang="en-US" sz="2000" b="1">
              <a:latin typeface="Arno Pro Smbd Caption" pitchFamily="18" charset="0"/>
            </a:endParaRPr>
          </a:p>
        </p:txBody>
      </p:sp>
      <p:pic>
        <p:nvPicPr>
          <p:cNvPr id="6" name="Picture 5" descr="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357430"/>
            <a:ext cx="2809598" cy="4214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428868"/>
            <a:ext cx="2857639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41325" y="1846267"/>
            <a:ext cx="60660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b="1" smtClean="0">
                <a:latin typeface="Tempus Sans ITC" pitchFamily="82" charset="0"/>
              </a:rPr>
              <a:t> </a:t>
            </a:r>
            <a:r>
              <a:rPr lang="en-US" sz="2800" b="1" smtClean="0">
                <a:latin typeface="Tempus Sans ITC" pitchFamily="82" charset="0"/>
              </a:rPr>
              <a:t>Menjaga konsistensi penggunaan font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35164"/>
            <a:ext cx="9144000" cy="707886"/>
          </a:xfrm>
          <a:prstGeom prst="rect">
            <a:avLst/>
          </a:prstGeom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4000" b="1" smtClean="0">
                <a:latin typeface="Arno Pro Smbd Caption" pitchFamily="18" charset="0"/>
              </a:rPr>
              <a:t>TEKS &gt;&gt; </a:t>
            </a:r>
            <a:r>
              <a:rPr lang="en-US" sz="2000" b="1" smtClean="0">
                <a:latin typeface="Tempus Sans ITC" pitchFamily="82" charset="0"/>
              </a:rPr>
              <a:t>Pedoman menggunakan teks dalam sistem multimedia </a:t>
            </a:r>
            <a:endParaRPr lang="en-US" sz="2000" b="1">
              <a:latin typeface="Arno Pro Smbd Caption" pitchFamily="18" charset="0"/>
            </a:endParaRPr>
          </a:p>
        </p:txBody>
      </p:sp>
      <p:sp>
        <p:nvSpPr>
          <p:cNvPr id="6" name="Text Box 5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7286644" y="5857892"/>
            <a:ext cx="13292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hlinkClick r:id="rId2" action="ppaction://hlinkfile"/>
              </a:rPr>
              <a:t>Contoh </a:t>
            </a:r>
            <a:r>
              <a:rPr lang="en-US" sz="2000">
                <a:latin typeface="Bauhaus 93" pitchFamily="82" charset="0"/>
                <a:sym typeface="Wingdings" pitchFamily="2" charset="2"/>
                <a:hlinkClick r:id="rId2" action="ppaction://hlinkfile"/>
              </a:rPr>
              <a:t></a:t>
            </a:r>
            <a:endParaRPr lang="en-US" sz="2000"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41325" y="1846267"/>
            <a:ext cx="79672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b="1" smtClean="0">
                <a:latin typeface="Tempus Sans ITC" pitchFamily="82" charset="0"/>
              </a:rPr>
              <a:t> </a:t>
            </a:r>
            <a:r>
              <a:rPr lang="en-US" sz="2800" b="1" smtClean="0">
                <a:latin typeface="Tempus Sans ITC" pitchFamily="82" charset="0"/>
              </a:rPr>
              <a:t>Pastikan font yang digunakan tersedia pada sistem </a:t>
            </a:r>
            <a:endParaRPr lang="id-ID" sz="2800" b="1" smtClean="0">
              <a:latin typeface="Tempus Sans ITC" pitchFamily="82" charset="0"/>
            </a:endParaRPr>
          </a:p>
          <a:p>
            <a:r>
              <a:rPr lang="id-ID" sz="2800" b="1" smtClean="0">
                <a:latin typeface="Tempus Sans ITC" pitchFamily="82" charset="0"/>
              </a:rPr>
              <a:t>  </a:t>
            </a:r>
            <a:r>
              <a:rPr lang="en-US" sz="2800" b="1" smtClean="0">
                <a:latin typeface="Tempus Sans ITC" pitchFamily="82" charset="0"/>
              </a:rPr>
              <a:t>komputer yang lain</a:t>
            </a:r>
            <a:endParaRPr lang="en-US" sz="2800" b="1">
              <a:latin typeface="Tempus Sans ITC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35164"/>
            <a:ext cx="9144000" cy="707886"/>
          </a:xfrm>
          <a:prstGeom prst="rect">
            <a:avLst/>
          </a:prstGeom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4000" b="1" smtClean="0">
                <a:latin typeface="Arno Pro Smbd Caption" pitchFamily="18" charset="0"/>
              </a:rPr>
              <a:t>TEKS &gt;&gt; </a:t>
            </a:r>
            <a:r>
              <a:rPr lang="en-US" sz="2000" b="1" smtClean="0">
                <a:latin typeface="Tempus Sans ITC" pitchFamily="82" charset="0"/>
              </a:rPr>
              <a:t>Pedoman menggunakan teks dalam sistem multimedia </a:t>
            </a:r>
            <a:endParaRPr lang="en-US" sz="2000" b="1">
              <a:latin typeface="Arno Pro Smbd Captio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35164"/>
            <a:ext cx="9144000" cy="707886"/>
          </a:xfrm>
          <a:prstGeom prst="rect">
            <a:avLst/>
          </a:prstGeom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4000" b="1" smtClean="0">
                <a:latin typeface="Arno Pro Smbd Caption" pitchFamily="18" charset="0"/>
              </a:rPr>
              <a:t>Jenis- jenis TEKS</a:t>
            </a:r>
            <a:endParaRPr lang="en-US" sz="4000" b="1">
              <a:latin typeface="Arno Pro Smbd Captio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1928802"/>
            <a:ext cx="8929047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smtClean="0">
                <a:latin typeface="Arno Pro" pitchFamily="18" charset="0"/>
              </a:rPr>
              <a:t>Plain Text (Unformatted Text)</a:t>
            </a:r>
            <a:endParaRPr lang="id-ID" sz="2800" b="1" smtClean="0">
              <a:latin typeface="Arno Pro" pitchFamily="18" charset="0"/>
            </a:endParaRPr>
          </a:p>
          <a:p>
            <a:pPr marL="971550" lvl="1" indent="-514350">
              <a:buFont typeface="Arial" pitchFamily="34" charset="0"/>
              <a:buChar char="•"/>
            </a:pPr>
            <a:r>
              <a:rPr lang="nb-NO" sz="2800" smtClean="0">
                <a:latin typeface="Arno Pro" pitchFamily="18" charset="0"/>
              </a:rPr>
              <a:t>Teks adalah data dalam bentuk karakter</a:t>
            </a:r>
            <a:endParaRPr lang="id-ID" sz="2800" smtClean="0">
              <a:latin typeface="Arno Pro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id-ID" sz="2800" smtClean="0">
                <a:latin typeface="Arno Pro" pitchFamily="18" charset="0"/>
              </a:rPr>
              <a:t>      </a:t>
            </a:r>
            <a:r>
              <a:rPr lang="en-US" sz="2800" smtClean="0">
                <a:latin typeface="Arno Pro" pitchFamily="18" charset="0"/>
              </a:rPr>
              <a:t>Teks dalam hal ini adalah kode ASCII </a:t>
            </a:r>
            <a:endParaRPr lang="id-ID" sz="2800" smtClean="0">
              <a:latin typeface="Arno Pro" pitchFamily="18" charset="0"/>
            </a:endParaRPr>
          </a:p>
          <a:p>
            <a:pPr lvl="1"/>
            <a:r>
              <a:rPr lang="id-ID" sz="2800" smtClean="0">
                <a:latin typeface="Arno Pro" pitchFamily="18" charset="0"/>
              </a:rPr>
              <a:t>       </a:t>
            </a:r>
            <a:r>
              <a:rPr lang="en-US" sz="2800" smtClean="0">
                <a:latin typeface="Arno Pro" pitchFamily="18" charset="0"/>
              </a:rPr>
              <a:t>(</a:t>
            </a:r>
            <a:r>
              <a:rPr lang="en-US" sz="2800" b="1" i="1" smtClean="0">
                <a:latin typeface="Arno Pro" pitchFamily="18" charset="0"/>
              </a:rPr>
              <a:t>American Standard Code for</a:t>
            </a:r>
            <a:r>
              <a:rPr lang="id-ID" sz="2800" b="1" i="1" smtClean="0">
                <a:latin typeface="Arno Pro" pitchFamily="18" charset="0"/>
              </a:rPr>
              <a:t> </a:t>
            </a:r>
            <a:r>
              <a:rPr lang="fr-FR" sz="2800" b="1" i="1" smtClean="0">
                <a:latin typeface="Arno Pro" pitchFamily="18" charset="0"/>
              </a:rPr>
              <a:t>Information Interchange) </a:t>
            </a:r>
            <a:endParaRPr lang="id-ID" sz="2800" b="1" i="1" smtClean="0">
              <a:latin typeface="Arno Pro" pitchFamily="18" charset="0"/>
            </a:endParaRPr>
          </a:p>
          <a:p>
            <a:pPr lvl="1"/>
            <a:r>
              <a:rPr lang="id-ID" sz="2800" b="1" i="1" smtClean="0">
                <a:latin typeface="Arno Pro" pitchFamily="18" charset="0"/>
              </a:rPr>
              <a:t>       </a:t>
            </a:r>
            <a:r>
              <a:rPr lang="fr-FR" sz="2800" b="1" i="1" smtClean="0">
                <a:latin typeface="Arno Pro" pitchFamily="18" charset="0"/>
              </a:rPr>
              <a:t>dan ASCII extension seperti UNICODE</a:t>
            </a:r>
            <a:r>
              <a:rPr lang="id-ID" sz="2800" b="1" i="1" smtClean="0">
                <a:latin typeface="Arno Pro" pitchFamily="18" charset="0"/>
              </a:rPr>
              <a:t> </a:t>
            </a:r>
            <a:r>
              <a:rPr lang="en-US" sz="2800" smtClean="0">
                <a:latin typeface="Arno Pro" pitchFamily="18" charset="0"/>
              </a:rPr>
              <a:t>murni. </a:t>
            </a:r>
            <a:endParaRPr lang="id-ID" sz="2800" smtClean="0">
              <a:latin typeface="Arno Pro" pitchFamily="18" charset="0"/>
            </a:endParaRPr>
          </a:p>
          <a:p>
            <a:pPr lvl="1"/>
            <a:r>
              <a:rPr lang="id-ID" sz="2800" smtClean="0">
                <a:latin typeface="Arno Pro" pitchFamily="18" charset="0"/>
              </a:rPr>
              <a:t>      </a:t>
            </a:r>
            <a:r>
              <a:rPr lang="en-US" sz="2800" smtClean="0">
                <a:latin typeface="Arno Pro" pitchFamily="18" charset="0"/>
              </a:rPr>
              <a:t>Tiap-tiap karakter direpresentasikan oleh 7 bit “binary</a:t>
            </a:r>
          </a:p>
          <a:p>
            <a:r>
              <a:rPr lang="id-ID" sz="2800" smtClean="0">
                <a:latin typeface="Arno Pro" pitchFamily="18" charset="0"/>
              </a:rPr>
              <a:t>             </a:t>
            </a:r>
            <a:r>
              <a:rPr lang="en-US" sz="2800" smtClean="0">
                <a:latin typeface="Arno Pro" pitchFamily="18" charset="0"/>
              </a:rPr>
              <a:t>digit” (desimal = 0-127).</a:t>
            </a:r>
            <a:endParaRPr lang="id-ID" sz="2800" smtClean="0">
              <a:latin typeface="Arno Pro" pitchFamily="18" charset="0"/>
            </a:endParaRPr>
          </a:p>
          <a:p>
            <a:pPr marL="971550" lvl="1" indent="-514350">
              <a:buFont typeface="Arial" pitchFamily="34" charset="0"/>
              <a:buChar char="•"/>
            </a:pPr>
            <a:endParaRPr lang="en-US" sz="2800">
              <a:latin typeface="Arno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35164"/>
            <a:ext cx="9144000" cy="707886"/>
          </a:xfrm>
          <a:prstGeom prst="rect">
            <a:avLst/>
          </a:prstGeom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4000" b="1" smtClean="0">
                <a:latin typeface="Arno Pro Smbd Caption" pitchFamily="18" charset="0"/>
              </a:rPr>
              <a:t>ASCII</a:t>
            </a:r>
            <a:endParaRPr lang="en-US" sz="4000" b="1">
              <a:latin typeface="Arno Pro Smbd Captio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00240"/>
            <a:ext cx="4524397" cy="44585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572132" y="2643182"/>
            <a:ext cx="30003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latin typeface="Arno Pro" pitchFamily="18" charset="0"/>
              </a:rPr>
              <a:t>M = 1001101</a:t>
            </a:r>
          </a:p>
          <a:p>
            <a:r>
              <a:rPr lang="en-US" sz="2800" smtClean="0">
                <a:latin typeface="Arno Pro" pitchFamily="18" charset="0"/>
              </a:rPr>
              <a:t>N = 1001110</a:t>
            </a:r>
            <a:endParaRPr lang="en-US" sz="2800">
              <a:latin typeface="Arno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281</TotalTime>
  <Words>429</Words>
  <Application>Microsoft Office PowerPoint</Application>
  <PresentationFormat>On-screen Show (4:3)</PresentationFormat>
  <Paragraphs>91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Urban</vt:lpstr>
      <vt:lpstr>  Pengantar Multimedia #3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Pengantar Multimedia</dc:title>
  <dc:creator>Kangmouse</dc:creator>
  <cp:lastModifiedBy>Kangmouse</cp:lastModifiedBy>
  <cp:revision>57</cp:revision>
  <dcterms:created xsi:type="dcterms:W3CDTF">2010-09-06T22:00:46Z</dcterms:created>
  <dcterms:modified xsi:type="dcterms:W3CDTF">2010-09-23T13:29:23Z</dcterms:modified>
</cp:coreProperties>
</file>