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activeX/activeX2.xml" ContentType="application/vnd.ms-office.activeX+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activeX/activeX1.xml" ContentType="application/vnd.ms-office.activeX+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activeX/activeX3.xml" ContentType="application/vnd.ms-office.activeX+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1"/>
  </p:notesMasterIdLst>
  <p:handoutMasterIdLst>
    <p:handoutMasterId r:id="rId32"/>
  </p:handoutMasterIdLst>
  <p:sldIdLst>
    <p:sldId id="256" r:id="rId2"/>
    <p:sldId id="285" r:id="rId3"/>
    <p:sldId id="326" r:id="rId4"/>
    <p:sldId id="351" r:id="rId5"/>
    <p:sldId id="278" r:id="rId6"/>
    <p:sldId id="327" r:id="rId7"/>
    <p:sldId id="328" r:id="rId8"/>
    <p:sldId id="329" r:id="rId9"/>
    <p:sldId id="330" r:id="rId10"/>
    <p:sldId id="352" r:id="rId11"/>
    <p:sldId id="331" r:id="rId12"/>
    <p:sldId id="332" r:id="rId13"/>
    <p:sldId id="333" r:id="rId14"/>
    <p:sldId id="334" r:id="rId15"/>
    <p:sldId id="335" r:id="rId16"/>
    <p:sldId id="336" r:id="rId17"/>
    <p:sldId id="353" r:id="rId18"/>
    <p:sldId id="337" r:id="rId19"/>
    <p:sldId id="338" r:id="rId20"/>
    <p:sldId id="339" r:id="rId21"/>
    <p:sldId id="340" r:id="rId22"/>
    <p:sldId id="341" r:id="rId23"/>
    <p:sldId id="342" r:id="rId24"/>
    <p:sldId id="345" r:id="rId25"/>
    <p:sldId id="344" r:id="rId26"/>
    <p:sldId id="343" r:id="rId27"/>
    <p:sldId id="349" r:id="rId28"/>
    <p:sldId id="346" r:id="rId29"/>
    <p:sldId id="347"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005"/>
    <a:srgbClr val="572C9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227" autoAdjust="0"/>
    <p:restoredTop sz="94660"/>
  </p:normalViewPr>
  <p:slideViewPr>
    <p:cSldViewPr>
      <p:cViewPr varScale="1">
        <p:scale>
          <a:sx n="69" d="100"/>
          <a:sy n="69" d="100"/>
        </p:scale>
        <p:origin x="-101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activeX/activeX1.xml><?xml version="1.0" encoding="utf-8"?>
<ax:ocx xmlns:ax="http://schemas.microsoft.com/office/2006/activeX" xmlns:r="http://schemas.openxmlformats.org/officeDocument/2006/relationships" ax:classid="{D27CDB6E-AE6D-11CF-96B8-444553540000}" ax:persistence="persistPropertyBag">
  <ax:ocxPr ax:name="_cx" ax:value="13123"/>
  <ax:ocxPr ax:name="_cy" ax:value="12832"/>
  <ax:ocxPr ax:name="FlashVars" ax:value=""/>
  <ax:ocxPr ax:name="Movie" ax:value="D:\Data Ngajar\FASILKOM\Ganjil2010-2011\pengantar multimedia\animasi\sprite.swf"/>
  <ax:ocxPr ax:name="Src" ax:value="D:\Data Ngajar\FASILKOM\Ganjil2010-2011\pengantar multimedia\animasi\sprite.swf"/>
  <ax:ocxPr ax:name="WMode" ax:value="Window"/>
  <ax:ocxPr ax:name="Play" ax:value="-1"/>
  <ax:ocxPr ax:name="Loop" ax:value="-1"/>
  <ax:ocxPr ax:name="Quality" ax:value="High"/>
  <ax:ocxPr ax:name="SAlign" ax:value=""/>
  <ax:ocxPr ax:name="Menu" ax:value="-1"/>
  <ax:ocxPr ax:name="Base" ax:value=""/>
  <ax:ocxPr ax:name="AllowScriptAccess" ax:value=""/>
  <ax:ocxPr ax:name="Scale" ax:value="ShowAll"/>
  <ax:ocxPr ax:name="DeviceFont" ax:value="0"/>
  <ax:ocxPr ax:name="EmbedMovie" ax:value="0"/>
  <ax:ocxPr ax:name="BGColor" ax:value=""/>
  <ax:ocxPr ax:name="SWRemote" ax:value=""/>
  <ax:ocxPr ax:name="MovieData" ax:value=""/>
  <ax:ocxPr ax:name="SeamlessTabbing" ax:value="1"/>
  <ax:ocxPr ax:name="Profile" ax:value="0"/>
  <ax:ocxPr ax:name="ProfileAddress" ax:value=""/>
  <ax:ocxPr ax:name="ProfilePort" ax:value="0"/>
  <ax:ocxPr ax:name="AllowNetworking" ax:value="all"/>
  <ax:ocxPr ax:name="AllowFullScreen" ax:value="false"/>
</ax:ocx>
</file>

<file path=ppt/activeX/activeX2.xml><?xml version="1.0" encoding="utf-8"?>
<ax:ocx xmlns:ax="http://schemas.microsoft.com/office/2006/activeX" xmlns:r="http://schemas.openxmlformats.org/officeDocument/2006/relationships" ax:classid="{D27CDB6E-AE6D-11CF-96B8-444553540000}" ax:persistence="persistPropertyBag">
  <ax:ocxPr ax:name="_cx" ax:value="11430"/>
  <ax:ocxPr ax:name="_cy" ax:value="9525"/>
  <ax:ocxPr ax:name="FlashVars" ax:value=""/>
  <ax:ocxPr ax:name="Movie" ax:value="D:\Data Ngajar\FASILKOM\Ganjil2010-2011\pengantar multimedia\animasi\motiondynamic.swf"/>
  <ax:ocxPr ax:name="Src" ax:value="D:\Data Ngajar\FASILKOM\Ganjil2010-2011\pengantar multimedia\animasi\motiondynamic.swf"/>
  <ax:ocxPr ax:name="WMode" ax:value="Window"/>
  <ax:ocxPr ax:name="Play" ax:value="-1"/>
  <ax:ocxPr ax:name="Loop" ax:value="-1"/>
  <ax:ocxPr ax:name="Quality" ax:value="High"/>
  <ax:ocxPr ax:name="SAlign" ax:value=""/>
  <ax:ocxPr ax:name="Menu" ax:value="-1"/>
  <ax:ocxPr ax:name="Base" ax:value=""/>
  <ax:ocxPr ax:name="AllowScriptAccess" ax:value=""/>
  <ax:ocxPr ax:name="Scale" ax:value="ShowAll"/>
  <ax:ocxPr ax:name="DeviceFont" ax:value="0"/>
  <ax:ocxPr ax:name="EmbedMovie" ax:value="0"/>
  <ax:ocxPr ax:name="BGColor" ax:value=""/>
  <ax:ocxPr ax:name="SWRemote" ax:value=""/>
  <ax:ocxPr ax:name="MovieData" ax:value=""/>
  <ax:ocxPr ax:name="SeamlessTabbing" ax:value="1"/>
  <ax:ocxPr ax:name="Profile" ax:value="0"/>
  <ax:ocxPr ax:name="ProfileAddress" ax:value=""/>
  <ax:ocxPr ax:name="ProfilePort" ax:value="0"/>
  <ax:ocxPr ax:name="AllowNetworking" ax:value="all"/>
  <ax:ocxPr ax:name="AllowFullScreen" ax:value="false"/>
</ax:ocx>
</file>

<file path=ppt/activeX/activeX3.xml><?xml version="1.0" encoding="utf-8"?>
<ax:ocx xmlns:ax="http://schemas.microsoft.com/office/2006/activeX" xmlns:r="http://schemas.openxmlformats.org/officeDocument/2006/relationships" ax:classid="{D27CDB6E-AE6D-11CF-96B8-444553540000}" ax:persistence="persistPropertyBag">
  <ax:ocxPr ax:name="_cx" ax:value="11218"/>
  <ax:ocxPr ax:name="_cy" ax:value="8467"/>
  <ax:ocxPr ax:name="FlashVars" ax:value=""/>
  <ax:ocxPr ax:name="Movie" ax:value="D:\Data Ngajar\FASILKOM\Ganjil2010-2011\pengantar multimedia\animasi\ombak.swf"/>
  <ax:ocxPr ax:name="Src" ax:value="D:\Data Ngajar\FASILKOM\Ganjil2010-2011\pengantar multimedia\animasi\ombak.swf"/>
  <ax:ocxPr ax:name="WMode" ax:value="Window"/>
  <ax:ocxPr ax:name="Play" ax:value="-1"/>
  <ax:ocxPr ax:name="Loop" ax:value="-1"/>
  <ax:ocxPr ax:name="Quality" ax:value="High"/>
  <ax:ocxPr ax:name="SAlign" ax:value=""/>
  <ax:ocxPr ax:name="Menu" ax:value="-1"/>
  <ax:ocxPr ax:name="Base" ax:value=""/>
  <ax:ocxPr ax:name="AllowScriptAccess" ax:value=""/>
  <ax:ocxPr ax:name="Scale" ax:value="ShowAll"/>
  <ax:ocxPr ax:name="DeviceFont" ax:value="0"/>
  <ax:ocxPr ax:name="EmbedMovie" ax:value="0"/>
  <ax:ocxPr ax:name="BGColor" ax:value=""/>
  <ax:ocxPr ax:name="SWRemote" ax:value=""/>
  <ax:ocxPr ax:name="MovieData" ax:value=""/>
  <ax:ocxPr ax:name="SeamlessTabbing" ax:value="1"/>
  <ax:ocxPr ax:name="Profile" ax:value="0"/>
  <ax:ocxPr ax:name="ProfileAddress" ax:value=""/>
  <ax:ocxPr ax:name="ProfilePort" ax:value="0"/>
  <ax:ocxPr ax:name="AllowNetworking" ax:value="all"/>
  <ax:ocxPr ax:name="AllowFullScreen" ax:value="false"/>
</ax:ocx>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67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2467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2467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2467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2200E6F8-0F73-4B97-A102-471C4C958E39}"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130ACD0B-1C0E-44BE-AC67-BB5D50C74A8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7B688B11-1968-494A-9021-7DACB48F4C10}"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r>
              <a:rPr lang="en-US"/>
              <a:t>Teknik Elektro Unibraw</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4FCE175C-5257-4B22-9278-15AB20CBF1A3}"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r>
              <a:rPr lang="en-US"/>
              <a:t>Teknik Elektro Unibraw</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2A8F04AF-5F1E-4AD8-BF6F-B01701A2784A}"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r>
              <a:rPr lang="en-US"/>
              <a:t>Teknik Elektro Unibraw</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E83E8313-79B3-4935-8E35-16DC0B7D216F}"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r>
              <a:rPr lang="en-US"/>
              <a:t>Teknik Elektro Unibraw</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3D0E7FE3-EE27-43C5-AB41-4F8863BF6958}"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r>
              <a:rPr lang="en-US"/>
              <a:t>Teknik Elektro Unibraw</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F6545720-2F48-4F6D-9B4D-6FA0068657AE}"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r>
              <a:rPr lang="en-US"/>
              <a:t>Teknik Elektro Unibraw</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AD14AADB-1A70-4CA7-9DB0-75017BCCD021}" type="slidenum">
              <a:rPr lang="en-US"/>
              <a:pPr/>
              <a:t>‹#›</a:t>
            </a:fld>
            <a:endParaRPr lang="en-US"/>
          </a:p>
        </p:txBody>
      </p:sp>
      <p:sp>
        <p:nvSpPr>
          <p:cNvPr id="9" name="Footer Placeholder 8"/>
          <p:cNvSpPr>
            <a:spLocks noGrp="1"/>
          </p:cNvSpPr>
          <p:nvPr>
            <p:ph type="ftr" sz="quarter" idx="12"/>
          </p:nvPr>
        </p:nvSpPr>
        <p:spPr/>
        <p:txBody>
          <a:bodyPr/>
          <a:lstStyle>
            <a:lvl1pPr>
              <a:defRPr/>
            </a:lvl1pPr>
          </a:lstStyle>
          <a:p>
            <a:r>
              <a:rPr lang="en-US"/>
              <a:t>Teknik Elektro Unibraw</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B66C88FD-F824-4335-BDB5-1EEE0B9B76A4}" type="slidenum">
              <a:rPr lang="en-US"/>
              <a:pPr/>
              <a:t>‹#›</a:t>
            </a:fld>
            <a:endParaRPr lang="en-US"/>
          </a:p>
        </p:txBody>
      </p:sp>
      <p:sp>
        <p:nvSpPr>
          <p:cNvPr id="5" name="Footer Placeholder 4"/>
          <p:cNvSpPr>
            <a:spLocks noGrp="1"/>
          </p:cNvSpPr>
          <p:nvPr>
            <p:ph type="ftr" sz="quarter" idx="12"/>
          </p:nvPr>
        </p:nvSpPr>
        <p:spPr/>
        <p:txBody>
          <a:bodyPr/>
          <a:lstStyle>
            <a:lvl1pPr>
              <a:defRPr/>
            </a:lvl1pPr>
          </a:lstStyle>
          <a:p>
            <a:r>
              <a:rPr lang="en-US"/>
              <a:t>Teknik Elektro Unibraw</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9F16A321-1C27-4E0E-AB57-A4913EED9228}" type="slidenum">
              <a:rPr lang="en-US"/>
              <a:pPr/>
              <a:t>‹#›</a:t>
            </a:fld>
            <a:endParaRPr lang="en-US"/>
          </a:p>
        </p:txBody>
      </p:sp>
      <p:sp>
        <p:nvSpPr>
          <p:cNvPr id="4" name="Footer Placeholder 3"/>
          <p:cNvSpPr>
            <a:spLocks noGrp="1"/>
          </p:cNvSpPr>
          <p:nvPr>
            <p:ph type="ftr" sz="quarter" idx="12"/>
          </p:nvPr>
        </p:nvSpPr>
        <p:spPr/>
        <p:txBody>
          <a:bodyPr/>
          <a:lstStyle>
            <a:lvl1pPr>
              <a:defRPr/>
            </a:lvl1pPr>
          </a:lstStyle>
          <a:p>
            <a:r>
              <a:rPr lang="en-US"/>
              <a:t>Teknik Elektro Unibraw</a:t>
            </a: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C4F216E1-900D-412A-868E-E76E1F568A39}"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r>
              <a:rPr lang="en-US"/>
              <a:t>Teknik Elektro Unibraw</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782223C7-5516-4283-8D5B-D455C5E5B574}"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r>
              <a:rPr lang="en-US"/>
              <a:t>Teknik Elektro Unibraw</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bwMode="auto">
          <a:xfrm>
            <a:off x="457200" y="3048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601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60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p>
        </p:txBody>
      </p:sp>
      <p:sp>
        <p:nvSpPr>
          <p:cNvPr id="86022" name="Rectangle 6"/>
          <p:cNvSpPr>
            <a:spLocks noGrp="1" noChangeArrowheads="1"/>
          </p:cNvSpPr>
          <p:nvPr>
            <p:ph type="sldNum" sz="quarter" idx="4"/>
          </p:nvPr>
        </p:nvSpPr>
        <p:spPr bwMode="auto">
          <a:xfrm>
            <a:off x="6858000" y="65532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CE3700F-06CA-4353-BEF6-539B211ECA41}" type="slidenum">
              <a:rPr lang="en-US"/>
              <a:pPr/>
              <a:t>‹#›</a:t>
            </a:fld>
            <a:endParaRPr lang="en-US"/>
          </a:p>
        </p:txBody>
      </p:sp>
      <p:sp>
        <p:nvSpPr>
          <p:cNvPr id="86023" name="Rectangle 7"/>
          <p:cNvSpPr>
            <a:spLocks noChangeArrowheads="1"/>
          </p:cNvSpPr>
          <p:nvPr userDrawn="1"/>
        </p:nvSpPr>
        <p:spPr bwMode="auto">
          <a:xfrm>
            <a:off x="0" y="6553200"/>
            <a:ext cx="6019800" cy="304800"/>
          </a:xfrm>
          <a:prstGeom prst="rect">
            <a:avLst/>
          </a:prstGeom>
          <a:solidFill>
            <a:srgbClr val="C00005"/>
          </a:solidFill>
          <a:ln w="9525">
            <a:noFill/>
            <a:miter lim="800000"/>
            <a:headEnd/>
            <a:tailEnd/>
          </a:ln>
          <a:effectLst/>
        </p:spPr>
        <p:txBody>
          <a:bodyPr wrap="none" anchor="ctr"/>
          <a:lstStyle/>
          <a:p>
            <a:pPr algn="ctr"/>
            <a:r>
              <a:rPr lang="en-US" sz="1200">
                <a:solidFill>
                  <a:schemeClr val="bg1"/>
                </a:solidFill>
                <a:latin typeface="Trebuchet MS" pitchFamily="34" charset="0"/>
              </a:rPr>
              <a:t>MULTIMEDIA</a:t>
            </a:r>
          </a:p>
        </p:txBody>
      </p:sp>
      <p:sp>
        <p:nvSpPr>
          <p:cNvPr id="86024" name="Rectangle 8"/>
          <p:cNvSpPr>
            <a:spLocks noChangeArrowheads="1"/>
          </p:cNvSpPr>
          <p:nvPr userDrawn="1"/>
        </p:nvSpPr>
        <p:spPr bwMode="auto">
          <a:xfrm>
            <a:off x="6019800" y="6553200"/>
            <a:ext cx="3124200" cy="304800"/>
          </a:xfrm>
          <a:prstGeom prst="rect">
            <a:avLst/>
          </a:prstGeom>
          <a:solidFill>
            <a:schemeClr val="tx1"/>
          </a:solidFill>
          <a:ln w="9525">
            <a:noFill/>
            <a:miter lim="800000"/>
            <a:headEnd/>
            <a:tailEnd/>
          </a:ln>
          <a:effectLst/>
        </p:spPr>
        <p:txBody>
          <a:bodyPr wrap="none" anchor="ctr"/>
          <a:lstStyle/>
          <a:p>
            <a:endParaRPr lang="en-US"/>
          </a:p>
        </p:txBody>
      </p:sp>
      <p:sp>
        <p:nvSpPr>
          <p:cNvPr id="86021" name="Rectangle 5"/>
          <p:cNvSpPr>
            <a:spLocks noGrp="1" noChangeArrowheads="1"/>
          </p:cNvSpPr>
          <p:nvPr>
            <p:ph type="ftr" sz="quarter" idx="3"/>
          </p:nvPr>
        </p:nvSpPr>
        <p:spPr bwMode="auto">
          <a:xfrm>
            <a:off x="6019800" y="6553200"/>
            <a:ext cx="3124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solidFill>
                  <a:schemeClr val="bg1"/>
                </a:solidFill>
                <a:latin typeface="+mn-lt"/>
              </a:defRPr>
            </a:lvl1pPr>
          </a:lstStyle>
          <a:p>
            <a:r>
              <a:rPr lang="en-US"/>
              <a:t>Teknik Elektro Unibraw</a:t>
            </a:r>
          </a:p>
        </p:txBody>
      </p:sp>
      <p:sp>
        <p:nvSpPr>
          <p:cNvPr id="86025" name="Line 9"/>
          <p:cNvSpPr>
            <a:spLocks noChangeShapeType="1"/>
          </p:cNvSpPr>
          <p:nvPr userDrawn="1"/>
        </p:nvSpPr>
        <p:spPr bwMode="auto">
          <a:xfrm>
            <a:off x="457200" y="1219200"/>
            <a:ext cx="8272463"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86018"/>
                                        </p:tgtEl>
                                        <p:attrNameLst>
                                          <p:attrName>style.visibility</p:attrName>
                                        </p:attrNameLst>
                                      </p:cBhvr>
                                      <p:to>
                                        <p:strVal val="visible"/>
                                      </p:to>
                                    </p:set>
                                    <p:anim calcmode="lin" valueType="num">
                                      <p:cBhvr>
                                        <p:cTn id="7" dur="500" fill="hold"/>
                                        <p:tgtEl>
                                          <p:spTgt spid="86018"/>
                                        </p:tgtEl>
                                        <p:attrNameLst>
                                          <p:attrName>ppt_w</p:attrName>
                                        </p:attrNameLst>
                                      </p:cBhvr>
                                      <p:tavLst>
                                        <p:tav tm="0">
                                          <p:val>
                                            <p:fltVal val="0"/>
                                          </p:val>
                                        </p:tav>
                                        <p:tav tm="100000">
                                          <p:val>
                                            <p:strVal val="#ppt_w"/>
                                          </p:val>
                                        </p:tav>
                                      </p:tavLst>
                                    </p:anim>
                                    <p:anim calcmode="lin" valueType="num">
                                      <p:cBhvr>
                                        <p:cTn id="8" dur="500" fill="hold"/>
                                        <p:tgtEl>
                                          <p:spTgt spid="8601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86019">
                                            <p:txEl>
                                              <p:pRg st="0" end="0"/>
                                            </p:txEl>
                                          </p:spTgt>
                                        </p:tgtEl>
                                        <p:attrNameLst>
                                          <p:attrName>style.visibility</p:attrName>
                                        </p:attrNameLst>
                                      </p:cBhvr>
                                      <p:to>
                                        <p:strVal val="visible"/>
                                      </p:to>
                                    </p:set>
                                    <p:anim calcmode="lin" valueType="num">
                                      <p:cBhvr>
                                        <p:cTn id="13" dur="500" fill="hold"/>
                                        <p:tgtEl>
                                          <p:spTgt spid="8601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86019">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86019">
                                            <p:txEl>
                                              <p:pRg st="1" end="1"/>
                                            </p:txEl>
                                          </p:spTgt>
                                        </p:tgtEl>
                                        <p:attrNameLst>
                                          <p:attrName>style.visibility</p:attrName>
                                        </p:attrNameLst>
                                      </p:cBhvr>
                                      <p:to>
                                        <p:strVal val="visible"/>
                                      </p:to>
                                    </p:set>
                                    <p:anim calcmode="lin" valueType="num">
                                      <p:cBhvr>
                                        <p:cTn id="17" dur="500" fill="hold"/>
                                        <p:tgtEl>
                                          <p:spTgt spid="86019">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86019">
                                            <p:txEl>
                                              <p:pRg st="1" end="1"/>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86019">
                                            <p:txEl>
                                              <p:pRg st="2" end="2"/>
                                            </p:txEl>
                                          </p:spTgt>
                                        </p:tgtEl>
                                        <p:attrNameLst>
                                          <p:attrName>style.visibility</p:attrName>
                                        </p:attrNameLst>
                                      </p:cBhvr>
                                      <p:to>
                                        <p:strVal val="visible"/>
                                      </p:to>
                                    </p:set>
                                    <p:anim calcmode="lin" valueType="num">
                                      <p:cBhvr>
                                        <p:cTn id="21" dur="500" fill="hold"/>
                                        <p:tgtEl>
                                          <p:spTgt spid="8601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6019">
                                            <p:txEl>
                                              <p:pRg st="2" end="2"/>
                                            </p:txEl>
                                          </p:spTgt>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86019">
                                            <p:txEl>
                                              <p:pRg st="3" end="3"/>
                                            </p:txEl>
                                          </p:spTgt>
                                        </p:tgtEl>
                                        <p:attrNameLst>
                                          <p:attrName>style.visibility</p:attrName>
                                        </p:attrNameLst>
                                      </p:cBhvr>
                                      <p:to>
                                        <p:strVal val="visible"/>
                                      </p:to>
                                    </p:set>
                                    <p:anim calcmode="lin" valueType="num">
                                      <p:cBhvr>
                                        <p:cTn id="25" dur="500" fill="hold"/>
                                        <p:tgtEl>
                                          <p:spTgt spid="8601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86019">
                                            <p:txEl>
                                              <p:pRg st="3" end="3"/>
                                            </p:txEl>
                                          </p:spTgt>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86019">
                                            <p:txEl>
                                              <p:pRg st="4" end="4"/>
                                            </p:txEl>
                                          </p:spTgt>
                                        </p:tgtEl>
                                        <p:attrNameLst>
                                          <p:attrName>style.visibility</p:attrName>
                                        </p:attrNameLst>
                                      </p:cBhvr>
                                      <p:to>
                                        <p:strVal val="visible"/>
                                      </p:to>
                                    </p:set>
                                    <p:anim calcmode="lin" valueType="num">
                                      <p:cBhvr>
                                        <p:cTn id="29" dur="500" fill="hold"/>
                                        <p:tgtEl>
                                          <p:spTgt spid="86019">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86019">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p:bldP spid="86019" grpId="0" build="p">
        <p:tmplLst>
          <p:tmpl lvl="1">
            <p:tnLst>
              <p:par>
                <p:cTn presetID="23" presetClass="entr" presetSubtype="16" fill="hold" nodeType="clickEffect">
                  <p:stCondLst>
                    <p:cond delay="0"/>
                  </p:stCondLst>
                  <p:childTnLst>
                    <p:set>
                      <p:cBhvr>
                        <p:cTn dur="1" fill="hold">
                          <p:stCondLst>
                            <p:cond delay="0"/>
                          </p:stCondLst>
                        </p:cTn>
                        <p:tgtEl>
                          <p:spTgt spid="86019"/>
                        </p:tgtEl>
                        <p:attrNameLst>
                          <p:attrName>style.visibility</p:attrName>
                        </p:attrNameLst>
                      </p:cBhvr>
                      <p:to>
                        <p:strVal val="visible"/>
                      </p:to>
                    </p:set>
                    <p:anim calcmode="lin" valueType="num">
                      <p:cBhvr>
                        <p:cTn dur="500" fill="hold"/>
                        <p:tgtEl>
                          <p:spTgt spid="86019"/>
                        </p:tgtEl>
                        <p:attrNameLst>
                          <p:attrName>ppt_w</p:attrName>
                        </p:attrNameLst>
                      </p:cBhvr>
                      <p:tavLst>
                        <p:tav tm="0">
                          <p:val>
                            <p:fltVal val="0"/>
                          </p:val>
                        </p:tav>
                        <p:tav tm="100000">
                          <p:val>
                            <p:strVal val="#ppt_w"/>
                          </p:val>
                        </p:tav>
                      </p:tavLst>
                    </p:anim>
                    <p:anim calcmode="lin" valueType="num">
                      <p:cBhvr>
                        <p:cTn dur="500" fill="hold"/>
                        <p:tgtEl>
                          <p:spTgt spid="86019"/>
                        </p:tgtEl>
                        <p:attrNameLst>
                          <p:attrName>ppt_h</p:attrName>
                        </p:attrNameLst>
                      </p:cBhvr>
                      <p:tavLst>
                        <p:tav tm="0">
                          <p:val>
                            <p:fltVal val="0"/>
                          </p:val>
                        </p:tav>
                        <p:tav tm="100000">
                          <p:val>
                            <p:strVal val="#ppt_h"/>
                          </p:val>
                        </p:tav>
                      </p:tavLst>
                    </p:anim>
                  </p:childTnLst>
                </p:cTn>
              </p:par>
            </p:tnLst>
          </p:tmpl>
          <p:tmpl lvl="2">
            <p:tnLst>
              <p:par>
                <p:cTn presetID="23" presetClass="entr" presetSubtype="16" fill="hold" nodeType="withEffect">
                  <p:stCondLst>
                    <p:cond delay="0"/>
                  </p:stCondLst>
                  <p:childTnLst>
                    <p:set>
                      <p:cBhvr>
                        <p:cTn dur="1" fill="hold">
                          <p:stCondLst>
                            <p:cond delay="0"/>
                          </p:stCondLst>
                        </p:cTn>
                        <p:tgtEl>
                          <p:spTgt spid="86019"/>
                        </p:tgtEl>
                        <p:attrNameLst>
                          <p:attrName>style.visibility</p:attrName>
                        </p:attrNameLst>
                      </p:cBhvr>
                      <p:to>
                        <p:strVal val="visible"/>
                      </p:to>
                    </p:set>
                    <p:anim calcmode="lin" valueType="num">
                      <p:cBhvr>
                        <p:cTn dur="500" fill="hold"/>
                        <p:tgtEl>
                          <p:spTgt spid="86019"/>
                        </p:tgtEl>
                        <p:attrNameLst>
                          <p:attrName>ppt_w</p:attrName>
                        </p:attrNameLst>
                      </p:cBhvr>
                      <p:tavLst>
                        <p:tav tm="0">
                          <p:val>
                            <p:fltVal val="0"/>
                          </p:val>
                        </p:tav>
                        <p:tav tm="100000">
                          <p:val>
                            <p:strVal val="#ppt_w"/>
                          </p:val>
                        </p:tav>
                      </p:tavLst>
                    </p:anim>
                    <p:anim calcmode="lin" valueType="num">
                      <p:cBhvr>
                        <p:cTn dur="500" fill="hold"/>
                        <p:tgtEl>
                          <p:spTgt spid="86019"/>
                        </p:tgtEl>
                        <p:attrNameLst>
                          <p:attrName>ppt_h</p:attrName>
                        </p:attrNameLst>
                      </p:cBhvr>
                      <p:tavLst>
                        <p:tav tm="0">
                          <p:val>
                            <p:fltVal val="0"/>
                          </p:val>
                        </p:tav>
                        <p:tav tm="100000">
                          <p:val>
                            <p:strVal val="#ppt_h"/>
                          </p:val>
                        </p:tav>
                      </p:tavLst>
                    </p:anim>
                  </p:childTnLst>
                </p:cTn>
              </p:par>
            </p:tnLst>
          </p:tmpl>
          <p:tmpl lvl="3">
            <p:tnLst>
              <p:par>
                <p:cTn presetID="23" presetClass="entr" presetSubtype="16" fill="hold" nodeType="withEffect">
                  <p:stCondLst>
                    <p:cond delay="0"/>
                  </p:stCondLst>
                  <p:childTnLst>
                    <p:set>
                      <p:cBhvr>
                        <p:cTn dur="1" fill="hold">
                          <p:stCondLst>
                            <p:cond delay="0"/>
                          </p:stCondLst>
                        </p:cTn>
                        <p:tgtEl>
                          <p:spTgt spid="86019"/>
                        </p:tgtEl>
                        <p:attrNameLst>
                          <p:attrName>style.visibility</p:attrName>
                        </p:attrNameLst>
                      </p:cBhvr>
                      <p:to>
                        <p:strVal val="visible"/>
                      </p:to>
                    </p:set>
                    <p:anim calcmode="lin" valueType="num">
                      <p:cBhvr>
                        <p:cTn dur="500" fill="hold"/>
                        <p:tgtEl>
                          <p:spTgt spid="86019"/>
                        </p:tgtEl>
                        <p:attrNameLst>
                          <p:attrName>ppt_w</p:attrName>
                        </p:attrNameLst>
                      </p:cBhvr>
                      <p:tavLst>
                        <p:tav tm="0">
                          <p:val>
                            <p:fltVal val="0"/>
                          </p:val>
                        </p:tav>
                        <p:tav tm="100000">
                          <p:val>
                            <p:strVal val="#ppt_w"/>
                          </p:val>
                        </p:tav>
                      </p:tavLst>
                    </p:anim>
                    <p:anim calcmode="lin" valueType="num">
                      <p:cBhvr>
                        <p:cTn dur="500" fill="hold"/>
                        <p:tgtEl>
                          <p:spTgt spid="86019"/>
                        </p:tgtEl>
                        <p:attrNameLst>
                          <p:attrName>ppt_h</p:attrName>
                        </p:attrNameLst>
                      </p:cBhvr>
                      <p:tavLst>
                        <p:tav tm="0">
                          <p:val>
                            <p:fltVal val="0"/>
                          </p:val>
                        </p:tav>
                        <p:tav tm="100000">
                          <p:val>
                            <p:strVal val="#ppt_h"/>
                          </p:val>
                        </p:tav>
                      </p:tavLst>
                    </p:anim>
                  </p:childTnLst>
                </p:cTn>
              </p:par>
            </p:tnLst>
          </p:tmpl>
          <p:tmpl lvl="4">
            <p:tnLst>
              <p:par>
                <p:cTn presetID="23" presetClass="entr" presetSubtype="16" fill="hold" nodeType="withEffect">
                  <p:stCondLst>
                    <p:cond delay="0"/>
                  </p:stCondLst>
                  <p:childTnLst>
                    <p:set>
                      <p:cBhvr>
                        <p:cTn dur="1" fill="hold">
                          <p:stCondLst>
                            <p:cond delay="0"/>
                          </p:stCondLst>
                        </p:cTn>
                        <p:tgtEl>
                          <p:spTgt spid="86019"/>
                        </p:tgtEl>
                        <p:attrNameLst>
                          <p:attrName>style.visibility</p:attrName>
                        </p:attrNameLst>
                      </p:cBhvr>
                      <p:to>
                        <p:strVal val="visible"/>
                      </p:to>
                    </p:set>
                    <p:anim calcmode="lin" valueType="num">
                      <p:cBhvr>
                        <p:cTn dur="500" fill="hold"/>
                        <p:tgtEl>
                          <p:spTgt spid="86019"/>
                        </p:tgtEl>
                        <p:attrNameLst>
                          <p:attrName>ppt_w</p:attrName>
                        </p:attrNameLst>
                      </p:cBhvr>
                      <p:tavLst>
                        <p:tav tm="0">
                          <p:val>
                            <p:fltVal val="0"/>
                          </p:val>
                        </p:tav>
                        <p:tav tm="100000">
                          <p:val>
                            <p:strVal val="#ppt_w"/>
                          </p:val>
                        </p:tav>
                      </p:tavLst>
                    </p:anim>
                    <p:anim calcmode="lin" valueType="num">
                      <p:cBhvr>
                        <p:cTn dur="500" fill="hold"/>
                        <p:tgtEl>
                          <p:spTgt spid="86019"/>
                        </p:tgtEl>
                        <p:attrNameLst>
                          <p:attrName>ppt_h</p:attrName>
                        </p:attrNameLst>
                      </p:cBhvr>
                      <p:tavLst>
                        <p:tav tm="0">
                          <p:val>
                            <p:fltVal val="0"/>
                          </p:val>
                        </p:tav>
                        <p:tav tm="100000">
                          <p:val>
                            <p:strVal val="#ppt_h"/>
                          </p:val>
                        </p:tav>
                      </p:tavLst>
                    </p:anim>
                  </p:childTnLst>
                </p:cTn>
              </p:par>
            </p:tnLst>
          </p:tmpl>
          <p:tmpl lvl="5">
            <p:tnLst>
              <p:par>
                <p:cTn presetID="23" presetClass="entr" presetSubtype="16" fill="hold" nodeType="withEffect">
                  <p:stCondLst>
                    <p:cond delay="0"/>
                  </p:stCondLst>
                  <p:childTnLst>
                    <p:set>
                      <p:cBhvr>
                        <p:cTn dur="1" fill="hold">
                          <p:stCondLst>
                            <p:cond delay="0"/>
                          </p:stCondLst>
                        </p:cTn>
                        <p:tgtEl>
                          <p:spTgt spid="86019"/>
                        </p:tgtEl>
                        <p:attrNameLst>
                          <p:attrName>style.visibility</p:attrName>
                        </p:attrNameLst>
                      </p:cBhvr>
                      <p:to>
                        <p:strVal val="visible"/>
                      </p:to>
                    </p:set>
                    <p:anim calcmode="lin" valueType="num">
                      <p:cBhvr>
                        <p:cTn dur="500" fill="hold"/>
                        <p:tgtEl>
                          <p:spTgt spid="86019"/>
                        </p:tgtEl>
                        <p:attrNameLst>
                          <p:attrName>ppt_w</p:attrName>
                        </p:attrNameLst>
                      </p:cBhvr>
                      <p:tavLst>
                        <p:tav tm="0">
                          <p:val>
                            <p:fltVal val="0"/>
                          </p:val>
                        </p:tav>
                        <p:tav tm="100000">
                          <p:val>
                            <p:strVal val="#ppt_w"/>
                          </p:val>
                        </p:tav>
                      </p:tavLst>
                    </p:anim>
                    <p:anim calcmode="lin" valueType="num">
                      <p:cBhvr>
                        <p:cTn dur="500" fill="hold"/>
                        <p:tgtEl>
                          <p:spTgt spid="86019"/>
                        </p:tgtEl>
                        <p:attrNameLst>
                          <p:attrName>ppt_h</p:attrName>
                        </p:attrNameLst>
                      </p:cBhvr>
                      <p:tavLst>
                        <p:tav tm="0">
                          <p:val>
                            <p:fltVal val="0"/>
                          </p:val>
                        </p:tav>
                        <p:tav tm="100000">
                          <p:val>
                            <p:strVal val="#ppt_h"/>
                          </p:val>
                        </p:tav>
                      </p:tavLst>
                    </p:anim>
                  </p:childTnLst>
                </p:cTn>
              </p:par>
            </p:tnLst>
          </p:tmpl>
        </p:tmplLst>
      </p:bldP>
    </p:bldLst>
  </p:timing>
  <p:hf sldNum="0" hdr="0" dt="0"/>
  <p:txStyles>
    <p:titleStyle>
      <a:lvl1pPr algn="l" rtl="0" fontAlgn="base">
        <a:spcBef>
          <a:spcPct val="0"/>
        </a:spcBef>
        <a:spcAft>
          <a:spcPct val="0"/>
        </a:spcAft>
        <a:defRPr sz="3200" b="1">
          <a:solidFill>
            <a:srgbClr val="C00005"/>
          </a:solidFill>
          <a:latin typeface="+mj-lt"/>
          <a:ea typeface="+mj-ea"/>
          <a:cs typeface="+mj-cs"/>
        </a:defRPr>
      </a:lvl1pPr>
      <a:lvl2pPr algn="l" rtl="0" fontAlgn="base">
        <a:spcBef>
          <a:spcPct val="0"/>
        </a:spcBef>
        <a:spcAft>
          <a:spcPct val="0"/>
        </a:spcAft>
        <a:defRPr sz="3200" b="1">
          <a:solidFill>
            <a:srgbClr val="C00005"/>
          </a:solidFill>
          <a:latin typeface="Verdana" pitchFamily="34" charset="0"/>
        </a:defRPr>
      </a:lvl2pPr>
      <a:lvl3pPr algn="l" rtl="0" fontAlgn="base">
        <a:spcBef>
          <a:spcPct val="0"/>
        </a:spcBef>
        <a:spcAft>
          <a:spcPct val="0"/>
        </a:spcAft>
        <a:defRPr sz="3200" b="1">
          <a:solidFill>
            <a:srgbClr val="C00005"/>
          </a:solidFill>
          <a:latin typeface="Verdana" pitchFamily="34" charset="0"/>
        </a:defRPr>
      </a:lvl3pPr>
      <a:lvl4pPr algn="l" rtl="0" fontAlgn="base">
        <a:spcBef>
          <a:spcPct val="0"/>
        </a:spcBef>
        <a:spcAft>
          <a:spcPct val="0"/>
        </a:spcAft>
        <a:defRPr sz="3200" b="1">
          <a:solidFill>
            <a:srgbClr val="C00005"/>
          </a:solidFill>
          <a:latin typeface="Verdana" pitchFamily="34" charset="0"/>
        </a:defRPr>
      </a:lvl4pPr>
      <a:lvl5pPr algn="l" rtl="0" fontAlgn="base">
        <a:spcBef>
          <a:spcPct val="0"/>
        </a:spcBef>
        <a:spcAft>
          <a:spcPct val="0"/>
        </a:spcAft>
        <a:defRPr sz="3200" b="1">
          <a:solidFill>
            <a:srgbClr val="C00005"/>
          </a:solidFill>
          <a:latin typeface="Verdana" pitchFamily="34" charset="0"/>
        </a:defRPr>
      </a:lvl5pPr>
      <a:lvl6pPr marL="457200" algn="l" rtl="0" fontAlgn="base">
        <a:spcBef>
          <a:spcPct val="0"/>
        </a:spcBef>
        <a:spcAft>
          <a:spcPct val="0"/>
        </a:spcAft>
        <a:defRPr sz="3200" b="1">
          <a:solidFill>
            <a:srgbClr val="C00005"/>
          </a:solidFill>
          <a:latin typeface="Verdana" pitchFamily="34" charset="0"/>
        </a:defRPr>
      </a:lvl6pPr>
      <a:lvl7pPr marL="914400" algn="l" rtl="0" fontAlgn="base">
        <a:spcBef>
          <a:spcPct val="0"/>
        </a:spcBef>
        <a:spcAft>
          <a:spcPct val="0"/>
        </a:spcAft>
        <a:defRPr sz="3200" b="1">
          <a:solidFill>
            <a:srgbClr val="C00005"/>
          </a:solidFill>
          <a:latin typeface="Verdana" pitchFamily="34" charset="0"/>
        </a:defRPr>
      </a:lvl7pPr>
      <a:lvl8pPr marL="1371600" algn="l" rtl="0" fontAlgn="base">
        <a:spcBef>
          <a:spcPct val="0"/>
        </a:spcBef>
        <a:spcAft>
          <a:spcPct val="0"/>
        </a:spcAft>
        <a:defRPr sz="3200" b="1">
          <a:solidFill>
            <a:srgbClr val="C00005"/>
          </a:solidFill>
          <a:latin typeface="Verdana" pitchFamily="34" charset="0"/>
        </a:defRPr>
      </a:lvl8pPr>
      <a:lvl9pPr marL="1828800" algn="l" rtl="0" fontAlgn="base">
        <a:spcBef>
          <a:spcPct val="0"/>
        </a:spcBef>
        <a:spcAft>
          <a:spcPct val="0"/>
        </a:spcAft>
        <a:defRPr sz="3200" b="1">
          <a:solidFill>
            <a:srgbClr val="C00005"/>
          </a:solidFill>
          <a:latin typeface="Verdana"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ontrol" Target="../activeX/activeX3.xml"/><Relationship Id="rId2" Type="http://schemas.openxmlformats.org/officeDocument/2006/relationships/control" Target="../activeX/activeX2.xml"/><Relationship Id="rId1" Type="http://schemas.openxmlformats.org/officeDocument/2006/relationships/vmlDrawing" Target="../drawings/vmlDrawing2.v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609600" y="1371600"/>
            <a:ext cx="8020050" cy="449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d-ID" sz="1800" b="1" i="0" u="none" strike="noStrike" kern="0" cap="none" spc="0" normalizeH="0" baseline="0" noProof="0" smtClean="0">
                <a:ln>
                  <a:noFill/>
                </a:ln>
                <a:solidFill>
                  <a:srgbClr val="C00005"/>
                </a:solidFill>
                <a:effectLst/>
                <a:uLnTx/>
                <a:uFillTx/>
                <a:latin typeface="+mj-lt"/>
                <a:ea typeface="+mj-ea"/>
                <a:cs typeface="+mj-cs"/>
              </a:rPr>
              <a:t>PENGANTAR </a:t>
            </a:r>
            <a:r>
              <a:rPr kumimoji="0" lang="en-US" sz="1800" b="1" i="0" u="none" strike="noStrike" kern="0" cap="none" spc="0" normalizeH="0" baseline="0" noProof="0" smtClean="0">
                <a:ln>
                  <a:noFill/>
                </a:ln>
                <a:solidFill>
                  <a:srgbClr val="C00005"/>
                </a:solidFill>
                <a:effectLst/>
                <a:uLnTx/>
                <a:uFillTx/>
                <a:latin typeface="+mj-lt"/>
                <a:ea typeface="+mj-ea"/>
                <a:cs typeface="+mj-cs"/>
              </a:rPr>
              <a:t>MULTIMEDIA</a:t>
            </a:r>
            <a:r>
              <a:rPr kumimoji="0" lang="en-US" sz="1800" b="0" i="0" u="none" strike="noStrike" kern="0" cap="none" spc="0" normalizeH="0" baseline="0" noProof="0" smtClean="0">
                <a:ln>
                  <a:noFill/>
                </a:ln>
                <a:solidFill>
                  <a:srgbClr val="C00005"/>
                </a:solidFill>
                <a:effectLst/>
                <a:uLnTx/>
                <a:uFillTx/>
                <a:latin typeface="+mj-lt"/>
                <a:ea typeface="+mj-ea"/>
                <a:cs typeface="+mj-cs"/>
              </a:rPr>
              <a:t/>
            </a:r>
            <a:br>
              <a:rPr kumimoji="0" lang="en-US" sz="1800" b="0" i="0" u="none" strike="noStrike" kern="0" cap="none" spc="0" normalizeH="0" baseline="0" noProof="0" smtClean="0">
                <a:ln>
                  <a:noFill/>
                </a:ln>
                <a:solidFill>
                  <a:srgbClr val="C00005"/>
                </a:solidFill>
                <a:effectLst/>
                <a:uLnTx/>
                <a:uFillTx/>
                <a:latin typeface="+mj-lt"/>
                <a:ea typeface="+mj-ea"/>
                <a:cs typeface="+mj-cs"/>
              </a:rPr>
            </a:br>
            <a:r>
              <a:rPr kumimoji="0" lang="en-US" sz="1600" b="0" i="0" u="none" strike="noStrike" kern="0" cap="none" spc="0" normalizeH="0" baseline="0" noProof="0" smtClean="0">
                <a:ln>
                  <a:noFill/>
                </a:ln>
                <a:solidFill>
                  <a:srgbClr val="C00005"/>
                </a:solidFill>
                <a:effectLst/>
                <a:uLnTx/>
                <a:uFillTx/>
                <a:latin typeface="+mj-lt"/>
                <a:ea typeface="+mj-ea"/>
                <a:cs typeface="+mj-cs"/>
              </a:rPr>
              <a:t>(</a:t>
            </a:r>
            <a:r>
              <a:rPr kumimoji="0" lang="id-ID" sz="1200" b="0" i="0" u="none" strike="noStrike" kern="0" cap="none" spc="0" normalizeH="0" baseline="0" noProof="0" smtClean="0">
                <a:ln>
                  <a:noFill/>
                </a:ln>
                <a:solidFill>
                  <a:srgbClr val="C00005"/>
                </a:solidFill>
                <a:effectLst/>
                <a:uLnTx/>
                <a:uFillTx/>
                <a:latin typeface="+mj-lt"/>
                <a:ea typeface="+mj-ea"/>
                <a:cs typeface="+mj-cs"/>
              </a:rPr>
              <a:t>Ganjil 2010/2011</a:t>
            </a:r>
            <a:r>
              <a:rPr kumimoji="0" lang="en-US" sz="1200" b="0" i="0" u="none" strike="noStrike" kern="0" cap="none" spc="0" normalizeH="0" baseline="0" noProof="0" smtClean="0">
                <a:ln>
                  <a:noFill/>
                </a:ln>
                <a:solidFill>
                  <a:srgbClr val="C00005"/>
                </a:solidFill>
                <a:effectLst/>
                <a:uLnTx/>
                <a:uFillTx/>
                <a:latin typeface="+mj-lt"/>
                <a:ea typeface="+mj-ea"/>
                <a:cs typeface="+mj-cs"/>
              </a:rPr>
              <a:t>)</a:t>
            </a:r>
            <a:br>
              <a:rPr kumimoji="0" lang="en-US" sz="1200" b="0" i="0" u="none" strike="noStrike" kern="0" cap="none" spc="0" normalizeH="0" baseline="0" noProof="0" smtClean="0">
                <a:ln>
                  <a:noFill/>
                </a:ln>
                <a:solidFill>
                  <a:srgbClr val="C00005"/>
                </a:solidFill>
                <a:effectLst/>
                <a:uLnTx/>
                <a:uFillTx/>
                <a:latin typeface="+mj-lt"/>
                <a:ea typeface="+mj-ea"/>
                <a:cs typeface="+mj-cs"/>
              </a:rPr>
            </a:br>
            <a:r>
              <a:rPr kumimoji="0" lang="en-US" sz="2400" b="0" i="0" u="none" strike="noStrike" kern="0" cap="none" spc="0" normalizeH="0" baseline="0" noProof="0" smtClean="0">
                <a:ln>
                  <a:noFill/>
                </a:ln>
                <a:solidFill>
                  <a:srgbClr val="C00005"/>
                </a:solidFill>
                <a:effectLst/>
                <a:uLnTx/>
                <a:uFillTx/>
                <a:latin typeface="+mj-lt"/>
                <a:ea typeface="+mj-ea"/>
                <a:cs typeface="+mj-cs"/>
              </a:rPr>
              <a:t/>
            </a:r>
            <a:br>
              <a:rPr kumimoji="0" lang="en-US" sz="2400" b="0" i="0" u="none" strike="noStrike" kern="0" cap="none" spc="0" normalizeH="0" baseline="0" noProof="0" smtClean="0">
                <a:ln>
                  <a:noFill/>
                </a:ln>
                <a:solidFill>
                  <a:srgbClr val="C00005"/>
                </a:solidFill>
                <a:effectLst/>
                <a:uLnTx/>
                <a:uFillTx/>
                <a:latin typeface="+mj-lt"/>
                <a:ea typeface="+mj-ea"/>
                <a:cs typeface="+mj-cs"/>
              </a:rPr>
            </a:br>
            <a:r>
              <a:rPr kumimoji="0" lang="en-US" sz="2400" b="0" i="0" u="none" strike="noStrike" kern="0" cap="none" spc="0" normalizeH="0" baseline="0" noProof="0" smtClean="0">
                <a:ln>
                  <a:noFill/>
                </a:ln>
                <a:solidFill>
                  <a:srgbClr val="C00005"/>
                </a:solidFill>
                <a:effectLst/>
                <a:uLnTx/>
                <a:uFillTx/>
                <a:latin typeface="+mj-lt"/>
                <a:ea typeface="+mj-ea"/>
                <a:cs typeface="+mj-cs"/>
              </a:rPr>
              <a:t/>
            </a:r>
            <a:br>
              <a:rPr kumimoji="0" lang="en-US" sz="2400" b="0" i="0" u="none" strike="noStrike" kern="0" cap="none" spc="0" normalizeH="0" baseline="0" noProof="0" smtClean="0">
                <a:ln>
                  <a:noFill/>
                </a:ln>
                <a:solidFill>
                  <a:srgbClr val="C00005"/>
                </a:solidFill>
                <a:effectLst/>
                <a:uLnTx/>
                <a:uFillTx/>
                <a:latin typeface="+mj-lt"/>
                <a:ea typeface="+mj-ea"/>
                <a:cs typeface="+mj-cs"/>
              </a:rPr>
            </a:br>
            <a:r>
              <a:rPr kumimoji="0" lang="en-US" sz="3200" b="1" i="0" u="none" strike="noStrike" kern="0" cap="none" spc="0" normalizeH="0" baseline="0" noProof="0" smtClean="0">
                <a:ln>
                  <a:noFill/>
                </a:ln>
                <a:solidFill>
                  <a:srgbClr val="C00005"/>
                </a:solidFill>
                <a:effectLst/>
                <a:uLnTx/>
                <a:uFillTx/>
                <a:latin typeface="+mj-lt"/>
                <a:ea typeface="+mj-ea"/>
                <a:cs typeface="+mj-cs"/>
              </a:rPr>
              <a:t>REPRESENTASI DATA</a:t>
            </a:r>
            <a:br>
              <a:rPr kumimoji="0" lang="en-US" sz="3200" b="1" i="0" u="none" strike="noStrike" kern="0" cap="none" spc="0" normalizeH="0" baseline="0" noProof="0" smtClean="0">
                <a:ln>
                  <a:noFill/>
                </a:ln>
                <a:solidFill>
                  <a:srgbClr val="C00005"/>
                </a:solidFill>
                <a:effectLst/>
                <a:uLnTx/>
                <a:uFillTx/>
                <a:latin typeface="+mj-lt"/>
                <a:ea typeface="+mj-ea"/>
                <a:cs typeface="+mj-cs"/>
              </a:rPr>
            </a:br>
            <a:r>
              <a:rPr kumimoji="0" lang="en-US" sz="3200" b="1" i="0" u="none" strike="noStrike" kern="0" cap="none" spc="0" normalizeH="0" baseline="0" noProof="0" smtClean="0">
                <a:ln>
                  <a:noFill/>
                </a:ln>
                <a:solidFill>
                  <a:srgbClr val="C00005"/>
                </a:solidFill>
                <a:effectLst/>
                <a:uLnTx/>
                <a:uFillTx/>
                <a:latin typeface="+mj-lt"/>
                <a:ea typeface="+mj-ea"/>
                <a:cs typeface="+mj-cs"/>
              </a:rPr>
              <a:t>MULTIMEDIA: </a:t>
            </a:r>
            <a:r>
              <a:rPr kumimoji="0" lang="id-ID" sz="3200" b="1" i="0" u="none" strike="noStrike" kern="0" cap="none" spc="0" normalizeH="0" baseline="0" noProof="0" smtClean="0">
                <a:ln>
                  <a:noFill/>
                </a:ln>
                <a:solidFill>
                  <a:srgbClr val="C00005"/>
                </a:solidFill>
                <a:effectLst/>
                <a:uLnTx/>
                <a:uFillTx/>
                <a:latin typeface="+mj-lt"/>
                <a:ea typeface="+mj-ea"/>
                <a:cs typeface="+mj-cs"/>
              </a:rPr>
              <a:t>ANIMATION</a:t>
            </a:r>
            <a:r>
              <a:rPr kumimoji="0" lang="en-US" sz="3200" b="1" i="0" u="none" strike="noStrike" kern="0" cap="none" spc="0" normalizeH="0" baseline="0" noProof="0" smtClean="0">
                <a:ln>
                  <a:noFill/>
                </a:ln>
                <a:solidFill>
                  <a:srgbClr val="C00005"/>
                </a:solidFill>
                <a:effectLst/>
                <a:uLnTx/>
                <a:uFillTx/>
                <a:latin typeface="+mj-lt"/>
                <a:ea typeface="+mj-ea"/>
                <a:cs typeface="+mj-cs"/>
              </a:rPr>
              <a:t/>
            </a:r>
            <a:br>
              <a:rPr kumimoji="0" lang="en-US" sz="3200" b="1" i="0" u="none" strike="noStrike" kern="0" cap="none" spc="0" normalizeH="0" baseline="0" noProof="0" smtClean="0">
                <a:ln>
                  <a:noFill/>
                </a:ln>
                <a:solidFill>
                  <a:srgbClr val="C00005"/>
                </a:solidFill>
                <a:effectLst/>
                <a:uLnTx/>
                <a:uFillTx/>
                <a:latin typeface="+mj-lt"/>
                <a:ea typeface="+mj-ea"/>
                <a:cs typeface="+mj-cs"/>
              </a:rPr>
            </a:br>
            <a:r>
              <a:rPr kumimoji="0" lang="en-US" sz="2400" b="0" i="0" u="none" strike="noStrike" kern="0" cap="none" spc="0" normalizeH="0" baseline="0" noProof="0" smtClean="0">
                <a:ln>
                  <a:noFill/>
                </a:ln>
                <a:solidFill>
                  <a:srgbClr val="C00005"/>
                </a:solidFill>
                <a:effectLst/>
                <a:uLnTx/>
                <a:uFillTx/>
                <a:latin typeface="+mj-lt"/>
                <a:ea typeface="+mj-ea"/>
                <a:cs typeface="+mj-cs"/>
              </a:rPr>
              <a:t/>
            </a:r>
            <a:br>
              <a:rPr kumimoji="0" lang="en-US" sz="2400" b="0" i="0" u="none" strike="noStrike" kern="0" cap="none" spc="0" normalizeH="0" baseline="0" noProof="0" smtClean="0">
                <a:ln>
                  <a:noFill/>
                </a:ln>
                <a:solidFill>
                  <a:srgbClr val="C00005"/>
                </a:solidFill>
                <a:effectLst/>
                <a:uLnTx/>
                <a:uFillTx/>
                <a:latin typeface="+mj-lt"/>
                <a:ea typeface="+mj-ea"/>
                <a:cs typeface="+mj-cs"/>
              </a:rPr>
            </a:br>
            <a:r>
              <a:rPr kumimoji="0" lang="en-US" sz="2400" b="0" i="0" u="none" strike="noStrike" kern="0" cap="none" spc="0" normalizeH="0" baseline="0" noProof="0" smtClean="0">
                <a:ln>
                  <a:noFill/>
                </a:ln>
                <a:solidFill>
                  <a:srgbClr val="C00005"/>
                </a:solidFill>
                <a:effectLst/>
                <a:uLnTx/>
                <a:uFillTx/>
                <a:latin typeface="+mj-lt"/>
                <a:ea typeface="+mj-ea"/>
                <a:cs typeface="+mj-cs"/>
              </a:rPr>
              <a:t>©</a:t>
            </a:r>
            <a:r>
              <a:rPr kumimoji="0" lang="id-ID" sz="2000" b="0" i="0" u="none" strike="noStrike" kern="0" cap="none" spc="0" normalizeH="0" baseline="0" noProof="0" smtClean="0">
                <a:ln>
                  <a:noFill/>
                </a:ln>
                <a:solidFill>
                  <a:srgbClr val="C00005"/>
                </a:solidFill>
                <a:effectLst/>
                <a:uLnTx/>
                <a:uFillTx/>
                <a:latin typeface="+mj-lt"/>
                <a:ea typeface="+mj-ea"/>
                <a:cs typeface="+mj-cs"/>
              </a:rPr>
              <a:t>kangmouse</a:t>
            </a:r>
            <a:r>
              <a:rPr kumimoji="0" lang="en-US" sz="2400" b="0" i="0" u="none" strike="noStrike" kern="0" cap="none" spc="0" normalizeH="0" baseline="0" noProof="0" smtClean="0">
                <a:ln>
                  <a:noFill/>
                </a:ln>
                <a:solidFill>
                  <a:srgbClr val="C00005"/>
                </a:solidFill>
                <a:effectLst/>
                <a:uLnTx/>
                <a:uFillTx/>
                <a:latin typeface="+mj-lt"/>
                <a:ea typeface="+mj-ea"/>
                <a:cs typeface="+mj-cs"/>
              </a:rPr>
              <a:t/>
            </a:r>
            <a:br>
              <a:rPr kumimoji="0" lang="en-US" sz="2400" b="0" i="0" u="none" strike="noStrike" kern="0" cap="none" spc="0" normalizeH="0" baseline="0" noProof="0" smtClean="0">
                <a:ln>
                  <a:noFill/>
                </a:ln>
                <a:solidFill>
                  <a:srgbClr val="C00005"/>
                </a:solidFill>
                <a:effectLst/>
                <a:uLnTx/>
                <a:uFillTx/>
                <a:latin typeface="+mj-lt"/>
                <a:ea typeface="+mj-ea"/>
                <a:cs typeface="+mj-cs"/>
              </a:rPr>
            </a:br>
            <a:r>
              <a:rPr kumimoji="0" lang="en-US" sz="2000" b="0" i="0" u="none" strike="noStrike" kern="0" cap="none" spc="0" normalizeH="0" baseline="0" noProof="0" smtClean="0">
                <a:ln>
                  <a:noFill/>
                </a:ln>
                <a:solidFill>
                  <a:srgbClr val="C00005"/>
                </a:solidFill>
                <a:effectLst/>
                <a:uLnTx/>
                <a:uFillTx/>
                <a:latin typeface="+mj-lt"/>
                <a:ea typeface="+mj-ea"/>
                <a:cs typeface="+mj-cs"/>
              </a:rPr>
              <a:t/>
            </a:r>
            <a:br>
              <a:rPr kumimoji="0" lang="en-US" sz="2000" b="0" i="0" u="none" strike="noStrike" kern="0" cap="none" spc="0" normalizeH="0" baseline="0" noProof="0" smtClean="0">
                <a:ln>
                  <a:noFill/>
                </a:ln>
                <a:solidFill>
                  <a:srgbClr val="C00005"/>
                </a:solidFill>
                <a:effectLst/>
                <a:uLnTx/>
                <a:uFillTx/>
                <a:latin typeface="+mj-lt"/>
                <a:ea typeface="+mj-ea"/>
                <a:cs typeface="+mj-cs"/>
              </a:rPr>
            </a:br>
            <a:r>
              <a:rPr kumimoji="0" lang="en-US" sz="2000" b="0" i="0" u="none" strike="noStrike" kern="0" cap="none" spc="0" normalizeH="0" baseline="0" noProof="0" smtClean="0">
                <a:ln>
                  <a:noFill/>
                </a:ln>
                <a:solidFill>
                  <a:srgbClr val="C00005"/>
                </a:solidFill>
                <a:effectLst/>
                <a:uLnTx/>
                <a:uFillTx/>
                <a:latin typeface="+mj-lt"/>
                <a:ea typeface="+mj-ea"/>
                <a:cs typeface="+mj-cs"/>
              </a:rPr>
              <a:t/>
            </a:r>
            <a:br>
              <a:rPr kumimoji="0" lang="en-US" sz="2000" b="0" i="0" u="none" strike="noStrike" kern="0" cap="none" spc="0" normalizeH="0" baseline="0" noProof="0" smtClean="0">
                <a:ln>
                  <a:noFill/>
                </a:ln>
                <a:solidFill>
                  <a:srgbClr val="C00005"/>
                </a:solidFill>
                <a:effectLst/>
                <a:uLnTx/>
                <a:uFillTx/>
                <a:latin typeface="+mj-lt"/>
                <a:ea typeface="+mj-ea"/>
                <a:cs typeface="+mj-cs"/>
              </a:rPr>
            </a:br>
            <a:endParaRPr kumimoji="0" lang="en-GB" sz="1600" b="1" i="0" u="sng" strike="noStrike" kern="0" cap="none" spc="0" normalizeH="0" baseline="0" noProof="0">
              <a:ln>
                <a:noFill/>
              </a:ln>
              <a:solidFill>
                <a:schemeClr val="tx1"/>
              </a:solidFill>
              <a:effectLst/>
              <a:uLnTx/>
              <a:uFillTx/>
              <a:latin typeface="+mj-lt"/>
              <a:ea typeface="+mj-ea"/>
              <a:cs typeface="+mj-cs"/>
            </a:endParaRPr>
          </a:p>
        </p:txBody>
      </p:sp>
      <p:sp>
        <p:nvSpPr>
          <p:cNvPr id="7" name="Footer Placeholder 5"/>
          <p:cNvSpPr>
            <a:spLocks noGrp="1"/>
          </p:cNvSpPr>
          <p:nvPr>
            <p:ph type="ftr" sz="quarter" idx="12"/>
          </p:nvPr>
        </p:nvSpPr>
        <p:spPr>
          <a:xfrm>
            <a:off x="6019800" y="6553200"/>
            <a:ext cx="3124200" cy="304800"/>
          </a:xfrm>
        </p:spPr>
        <p:txBody>
          <a:bodyPr/>
          <a:lstStyle/>
          <a:p>
            <a:pPr algn="ctr"/>
            <a:r>
              <a:rPr lang="en-US" sz="1200">
                <a:solidFill>
                  <a:schemeClr val="bg1"/>
                </a:solidFill>
                <a:latin typeface="+mn-lt"/>
              </a:rPr>
              <a:t>Teknik </a:t>
            </a:r>
            <a:r>
              <a:rPr lang="id-ID" sz="1200" smtClean="0">
                <a:solidFill>
                  <a:schemeClr val="bg1"/>
                </a:solidFill>
                <a:latin typeface="+mn-lt"/>
              </a:rPr>
              <a:t>Informatika - UDINUS </a:t>
            </a:r>
            <a:endParaRPr lang="en-US" sz="1200">
              <a:solidFill>
                <a:schemeClr val="bg1"/>
              </a:solidFill>
              <a:latin typeface="+mn-l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mtClean="0"/>
              <a:t>Contoh animasi sprite</a:t>
            </a:r>
            <a:endParaRPr lang="en-US"/>
          </a:p>
        </p:txBody>
      </p:sp>
      <p:sp>
        <p:nvSpPr>
          <p:cNvPr id="4" name="Footer Placeholder 3"/>
          <p:cNvSpPr>
            <a:spLocks noGrp="1"/>
          </p:cNvSpPr>
          <p:nvPr>
            <p:ph type="ftr" sz="quarter" idx="12"/>
          </p:nvPr>
        </p:nvSpPr>
        <p:spPr/>
        <p:txBody>
          <a:bodyPr/>
          <a:lstStyle/>
          <a:p>
            <a:r>
              <a:rPr lang="en-US" smtClean="0"/>
              <a:t>Teknik Elektro Unibraw</a:t>
            </a:r>
            <a:endParaRPr lang="en-US"/>
          </a:p>
        </p:txBody>
      </p:sp>
    </p:spTree>
    <p:controls>
      <p:control spid="1026" name="ShockwaveFlash1" r:id="rId2" imgW="4723810" imgH="4619048"/>
    </p:controls>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r>
              <a:rPr lang="en-US"/>
              <a:t>Animasi Path</a:t>
            </a:r>
          </a:p>
        </p:txBody>
      </p:sp>
      <p:sp>
        <p:nvSpPr>
          <p:cNvPr id="362499" name="Rectangle 3"/>
          <p:cNvSpPr>
            <a:spLocks noGrp="1" noChangeArrowheads="1"/>
          </p:cNvSpPr>
          <p:nvPr>
            <p:ph type="body" idx="1"/>
          </p:nvPr>
        </p:nvSpPr>
        <p:spPr/>
        <p:txBody>
          <a:bodyPr/>
          <a:lstStyle/>
          <a:p>
            <a:r>
              <a:rPr lang="sv-SE" sz="2800"/>
              <a:t>Animasi path adalah animasi dari obyek yang bergerak sepanjang garis kurva yang ditentukan sebagai lintasan. </a:t>
            </a:r>
          </a:p>
          <a:p>
            <a:r>
              <a:rPr lang="sv-SE" sz="2800"/>
              <a:t>Misalnya dalam pembuatan animasi kereta api, persawat terbang, burung dan lain-lain yang membutuhkan lintasan gerak tertentu. </a:t>
            </a:r>
          </a:p>
          <a:p>
            <a:r>
              <a:rPr lang="sv-SE" sz="2800"/>
              <a:t>Pada kebanyakan animasi path dilakukan juga efek looping yang membuat gerakan path terjadi secara terus menerus. </a:t>
            </a:r>
            <a:endParaRPr lang="en-US" sz="2800"/>
          </a:p>
        </p:txBody>
      </p:sp>
      <p:sp>
        <p:nvSpPr>
          <p:cNvPr id="6" name="Footer Placeholder 5"/>
          <p:cNvSpPr>
            <a:spLocks noGrp="1"/>
          </p:cNvSpPr>
          <p:nvPr>
            <p:ph type="ftr" sz="quarter" idx="12"/>
          </p:nvPr>
        </p:nvSpPr>
        <p:spPr>
          <a:xfrm>
            <a:off x="6019800" y="6553200"/>
            <a:ext cx="3124200" cy="304800"/>
          </a:xfrm>
        </p:spPr>
        <p:txBody>
          <a:bodyPr/>
          <a:lstStyle/>
          <a:p>
            <a:pPr algn="ctr"/>
            <a:r>
              <a:rPr lang="en-US" sz="1200">
                <a:solidFill>
                  <a:schemeClr val="bg1"/>
                </a:solidFill>
                <a:latin typeface="+mn-lt"/>
              </a:rPr>
              <a:t>Teknik </a:t>
            </a:r>
            <a:r>
              <a:rPr lang="id-ID" sz="1200" smtClean="0">
                <a:solidFill>
                  <a:schemeClr val="bg1"/>
                </a:solidFill>
                <a:latin typeface="+mn-lt"/>
              </a:rPr>
              <a:t>Informatika - UDINUS </a:t>
            </a:r>
            <a:endParaRPr lang="en-US" sz="1200">
              <a:solidFill>
                <a:schemeClr val="bg1"/>
              </a:solidFill>
              <a:latin typeface="+mn-lt"/>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r>
              <a:rPr lang="en-US"/>
              <a:t>Animasi Spline</a:t>
            </a:r>
          </a:p>
        </p:txBody>
      </p:sp>
      <p:sp>
        <p:nvSpPr>
          <p:cNvPr id="363523" name="Rectangle 3"/>
          <p:cNvSpPr>
            <a:spLocks noGrp="1" noChangeArrowheads="1"/>
          </p:cNvSpPr>
          <p:nvPr>
            <p:ph type="body" idx="1"/>
          </p:nvPr>
        </p:nvSpPr>
        <p:spPr/>
        <p:txBody>
          <a:bodyPr/>
          <a:lstStyle/>
          <a:p>
            <a:r>
              <a:rPr lang="es-ES"/>
              <a:t>Spline adalah representasi matematis dari kurva. Sehingga gerakan obyek tidak hanya mengikuti garis lurus melainkan berbentuk kurva. </a:t>
            </a:r>
            <a:endParaRPr lang="en-US"/>
          </a:p>
        </p:txBody>
      </p:sp>
      <p:sp>
        <p:nvSpPr>
          <p:cNvPr id="6" name="Footer Placeholder 5"/>
          <p:cNvSpPr>
            <a:spLocks noGrp="1"/>
          </p:cNvSpPr>
          <p:nvPr>
            <p:ph type="ftr" sz="quarter" idx="12"/>
          </p:nvPr>
        </p:nvSpPr>
        <p:spPr>
          <a:xfrm>
            <a:off x="6019800" y="6553200"/>
            <a:ext cx="3124200" cy="304800"/>
          </a:xfrm>
        </p:spPr>
        <p:txBody>
          <a:bodyPr/>
          <a:lstStyle/>
          <a:p>
            <a:pPr algn="ctr"/>
            <a:r>
              <a:rPr lang="en-US" sz="1200">
                <a:solidFill>
                  <a:schemeClr val="bg1"/>
                </a:solidFill>
                <a:latin typeface="+mn-lt"/>
              </a:rPr>
              <a:t>Teknik </a:t>
            </a:r>
            <a:r>
              <a:rPr lang="id-ID" sz="1200" smtClean="0">
                <a:solidFill>
                  <a:schemeClr val="bg1"/>
                </a:solidFill>
                <a:latin typeface="+mn-lt"/>
              </a:rPr>
              <a:t>Informatika - UDINUS </a:t>
            </a:r>
            <a:endParaRPr lang="en-US" sz="1200">
              <a:solidFill>
                <a:schemeClr val="bg1"/>
              </a:solidFill>
              <a:latin typeface="+mn-lt"/>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p:txBody>
          <a:bodyPr/>
          <a:lstStyle/>
          <a:p>
            <a:r>
              <a:rPr lang="en-US"/>
              <a:t>Animasi Vektor</a:t>
            </a:r>
          </a:p>
        </p:txBody>
      </p:sp>
      <p:sp>
        <p:nvSpPr>
          <p:cNvPr id="364547" name="Rectangle 3"/>
          <p:cNvSpPr>
            <a:spLocks noGrp="1" noChangeArrowheads="1"/>
          </p:cNvSpPr>
          <p:nvPr>
            <p:ph type="body" idx="1"/>
          </p:nvPr>
        </p:nvSpPr>
        <p:spPr/>
        <p:txBody>
          <a:bodyPr/>
          <a:lstStyle/>
          <a:p>
            <a:r>
              <a:rPr lang="es-ES"/>
              <a:t>Vektor adalah garis yang memiliki ujung-pangkal, arah, dan panjang. </a:t>
            </a:r>
          </a:p>
          <a:p>
            <a:r>
              <a:rPr lang="es-ES"/>
              <a:t>Animasi vektor mirip dengan animasi </a:t>
            </a:r>
            <a:r>
              <a:rPr lang="es-ES" i="1"/>
              <a:t>sprite</a:t>
            </a:r>
            <a:r>
              <a:rPr lang="es-ES"/>
              <a:t>, tetapi animasi </a:t>
            </a:r>
            <a:r>
              <a:rPr lang="es-ES" i="1"/>
              <a:t>sprite</a:t>
            </a:r>
            <a:r>
              <a:rPr lang="es-ES"/>
              <a:t> menggunakan bitmap sedangkan animasi vektor menggunakan rumus matematika untuk menggambarkan </a:t>
            </a:r>
            <a:r>
              <a:rPr lang="es-ES" i="1"/>
              <a:t>sprite</a:t>
            </a:r>
            <a:r>
              <a:rPr lang="es-ES"/>
              <a:t>-nya. </a:t>
            </a:r>
            <a:endParaRPr lang="en-US"/>
          </a:p>
        </p:txBody>
      </p:sp>
      <p:sp>
        <p:nvSpPr>
          <p:cNvPr id="6" name="Footer Placeholder 5"/>
          <p:cNvSpPr>
            <a:spLocks noGrp="1"/>
          </p:cNvSpPr>
          <p:nvPr>
            <p:ph type="ftr" sz="quarter" idx="12"/>
          </p:nvPr>
        </p:nvSpPr>
        <p:spPr>
          <a:xfrm>
            <a:off x="6019800" y="6553200"/>
            <a:ext cx="3124200" cy="304800"/>
          </a:xfrm>
        </p:spPr>
        <p:txBody>
          <a:bodyPr/>
          <a:lstStyle/>
          <a:p>
            <a:pPr algn="ctr"/>
            <a:r>
              <a:rPr lang="en-US" sz="1200">
                <a:solidFill>
                  <a:schemeClr val="bg1"/>
                </a:solidFill>
                <a:latin typeface="+mn-lt"/>
              </a:rPr>
              <a:t>Teknik </a:t>
            </a:r>
            <a:r>
              <a:rPr lang="id-ID" sz="1200" smtClean="0">
                <a:solidFill>
                  <a:schemeClr val="bg1"/>
                </a:solidFill>
                <a:latin typeface="+mn-lt"/>
              </a:rPr>
              <a:t>Informatika - UDINUS </a:t>
            </a:r>
            <a:endParaRPr lang="en-US" sz="1200">
              <a:solidFill>
                <a:schemeClr val="bg1"/>
              </a:solidFill>
              <a:latin typeface="+mn-lt"/>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t>Animasi Karakter</a:t>
            </a:r>
          </a:p>
        </p:txBody>
      </p:sp>
      <p:sp>
        <p:nvSpPr>
          <p:cNvPr id="365571" name="Rectangle 3"/>
          <p:cNvSpPr>
            <a:spLocks noGrp="1" noChangeArrowheads="1"/>
          </p:cNvSpPr>
          <p:nvPr>
            <p:ph type="body" idx="1"/>
          </p:nvPr>
        </p:nvSpPr>
        <p:spPr/>
        <p:txBody>
          <a:bodyPr/>
          <a:lstStyle/>
          <a:p>
            <a:pPr>
              <a:lnSpc>
                <a:spcPct val="90000"/>
              </a:lnSpc>
            </a:pPr>
            <a:r>
              <a:rPr lang="sv-SE" sz="2400"/>
              <a:t>Biasanya terdapat di film kartun, </a:t>
            </a:r>
            <a:r>
              <a:rPr lang="es-ES" sz="2400"/>
              <a:t>semua bagian selalu bergerak bersamaan. </a:t>
            </a:r>
          </a:p>
          <a:p>
            <a:pPr>
              <a:lnSpc>
                <a:spcPct val="90000"/>
              </a:lnSpc>
            </a:pPr>
            <a:r>
              <a:rPr lang="es-ES" sz="2400"/>
              <a:t>Software yang biasa digunakan adalah </a:t>
            </a:r>
            <a:r>
              <a:rPr lang="es-ES" sz="2400" b="1"/>
              <a:t>Maya Unlimited</a:t>
            </a:r>
            <a:r>
              <a:rPr lang="es-ES" sz="2400"/>
              <a:t>. Contoh: Film Toy Story dan Monster Inc. </a:t>
            </a:r>
          </a:p>
          <a:p>
            <a:pPr>
              <a:lnSpc>
                <a:spcPct val="90000"/>
              </a:lnSpc>
            </a:pPr>
            <a:r>
              <a:rPr lang="es-ES" sz="2400"/>
              <a:t>Apapun jenis animasinya, yang penting adalah memberikan efek “hidup” (visual efek) pada gambar atau obyek. </a:t>
            </a:r>
          </a:p>
          <a:p>
            <a:pPr>
              <a:lnSpc>
                <a:spcPct val="90000"/>
              </a:lnSpc>
            </a:pPr>
            <a:r>
              <a:rPr lang="es-ES" sz="2400"/>
              <a:t>Visual efek dapat dibuat dengan cara: </a:t>
            </a:r>
          </a:p>
          <a:p>
            <a:pPr lvl="1">
              <a:lnSpc>
                <a:spcPct val="90000"/>
              </a:lnSpc>
            </a:pPr>
            <a:r>
              <a:rPr lang="es-ES" sz="2000" i="1"/>
              <a:t>Motion dynamics</a:t>
            </a:r>
            <a:r>
              <a:rPr lang="es-ES" sz="2000"/>
              <a:t>, efek yang disebabkan perubahan posisi terhadap waktu. </a:t>
            </a:r>
          </a:p>
          <a:p>
            <a:pPr lvl="1">
              <a:lnSpc>
                <a:spcPct val="90000"/>
              </a:lnSpc>
            </a:pPr>
            <a:r>
              <a:rPr lang="es-ES" sz="2000" i="1"/>
              <a:t>Update dynamics</a:t>
            </a:r>
            <a:r>
              <a:rPr lang="es-ES" sz="2000"/>
              <a:t>, efek yang disebabkan perubahan pada suatu obyek (bentuk, warna, struktur, dan tekstur) </a:t>
            </a:r>
          </a:p>
          <a:p>
            <a:pPr lvl="1">
              <a:lnSpc>
                <a:spcPct val="90000"/>
              </a:lnSpc>
            </a:pPr>
            <a:r>
              <a:rPr lang="es-ES" sz="2000"/>
              <a:t>Perubahan cahaya, posisi, orientasi dan fokus kamera. </a:t>
            </a:r>
            <a:endParaRPr lang="en-US" sz="2000"/>
          </a:p>
        </p:txBody>
      </p:sp>
      <p:sp>
        <p:nvSpPr>
          <p:cNvPr id="6" name="Footer Placeholder 5"/>
          <p:cNvSpPr>
            <a:spLocks noGrp="1"/>
          </p:cNvSpPr>
          <p:nvPr>
            <p:ph type="ftr" sz="quarter" idx="12"/>
          </p:nvPr>
        </p:nvSpPr>
        <p:spPr>
          <a:xfrm>
            <a:off x="6019800" y="6553200"/>
            <a:ext cx="3124200" cy="304800"/>
          </a:xfrm>
        </p:spPr>
        <p:txBody>
          <a:bodyPr/>
          <a:lstStyle/>
          <a:p>
            <a:pPr algn="ctr"/>
            <a:r>
              <a:rPr lang="en-US" sz="1200">
                <a:solidFill>
                  <a:schemeClr val="bg1"/>
                </a:solidFill>
                <a:latin typeface="+mn-lt"/>
              </a:rPr>
              <a:t>Teknik </a:t>
            </a:r>
            <a:r>
              <a:rPr lang="id-ID" sz="1200" smtClean="0">
                <a:solidFill>
                  <a:schemeClr val="bg1"/>
                </a:solidFill>
                <a:latin typeface="+mn-lt"/>
              </a:rPr>
              <a:t>Informatika - UDINUS </a:t>
            </a:r>
            <a:endParaRPr lang="en-US" sz="1200">
              <a:solidFill>
                <a:schemeClr val="bg1"/>
              </a:solidFill>
              <a:latin typeface="+mn-lt"/>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p:txBody>
          <a:bodyPr/>
          <a:lstStyle/>
          <a:p>
            <a:r>
              <a:rPr lang="en-US"/>
              <a:t>Morphing</a:t>
            </a:r>
          </a:p>
        </p:txBody>
      </p:sp>
      <p:sp>
        <p:nvSpPr>
          <p:cNvPr id="373763" name="Rectangle 3"/>
          <p:cNvSpPr>
            <a:spLocks noGrp="1" noChangeArrowheads="1"/>
          </p:cNvSpPr>
          <p:nvPr>
            <p:ph type="body" idx="1"/>
          </p:nvPr>
        </p:nvSpPr>
        <p:spPr/>
        <p:txBody>
          <a:bodyPr/>
          <a:lstStyle/>
          <a:p>
            <a:r>
              <a:rPr lang="en-US"/>
              <a:t>Perubahan (transisi) bentuk objek satu ke objek yang lainnya</a:t>
            </a:r>
          </a:p>
          <a:p>
            <a:endParaRPr lang="en-US"/>
          </a:p>
        </p:txBody>
      </p:sp>
      <p:sp>
        <p:nvSpPr>
          <p:cNvPr id="6" name="Footer Placeholder 5"/>
          <p:cNvSpPr>
            <a:spLocks noGrp="1"/>
          </p:cNvSpPr>
          <p:nvPr>
            <p:ph type="ftr" sz="quarter" idx="12"/>
          </p:nvPr>
        </p:nvSpPr>
        <p:spPr>
          <a:xfrm>
            <a:off x="6019800" y="6553200"/>
            <a:ext cx="3124200" cy="304800"/>
          </a:xfrm>
        </p:spPr>
        <p:txBody>
          <a:bodyPr/>
          <a:lstStyle/>
          <a:p>
            <a:pPr algn="ctr"/>
            <a:r>
              <a:rPr lang="en-US" sz="1200">
                <a:solidFill>
                  <a:schemeClr val="bg1"/>
                </a:solidFill>
                <a:latin typeface="+mn-lt"/>
              </a:rPr>
              <a:t>Teknik </a:t>
            </a:r>
            <a:r>
              <a:rPr lang="id-ID" sz="1200" smtClean="0">
                <a:solidFill>
                  <a:schemeClr val="bg1"/>
                </a:solidFill>
                <a:latin typeface="+mn-lt"/>
              </a:rPr>
              <a:t>Informatika - UDINUS </a:t>
            </a:r>
            <a:endParaRPr lang="en-US" sz="1200">
              <a:solidFill>
                <a:schemeClr val="bg1"/>
              </a:solidFill>
              <a:latin typeface="+mn-lt"/>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p:cNvSpPr>
            <a:spLocks noGrp="1" noChangeArrowheads="1"/>
          </p:cNvSpPr>
          <p:nvPr>
            <p:ph type="title"/>
          </p:nvPr>
        </p:nvSpPr>
        <p:spPr/>
        <p:txBody>
          <a:bodyPr/>
          <a:lstStyle/>
          <a:p>
            <a:r>
              <a:rPr lang="en-US"/>
              <a:t>Visual Efek</a:t>
            </a:r>
          </a:p>
        </p:txBody>
      </p:sp>
      <p:sp>
        <p:nvSpPr>
          <p:cNvPr id="374787" name="Rectangle 3"/>
          <p:cNvSpPr>
            <a:spLocks noGrp="1" noChangeArrowheads="1"/>
          </p:cNvSpPr>
          <p:nvPr>
            <p:ph type="body" idx="1"/>
          </p:nvPr>
        </p:nvSpPr>
        <p:spPr/>
        <p:txBody>
          <a:bodyPr/>
          <a:lstStyle/>
          <a:p>
            <a:pPr>
              <a:lnSpc>
                <a:spcPct val="80000"/>
              </a:lnSpc>
            </a:pPr>
            <a:r>
              <a:rPr lang="en-US" sz="2800"/>
              <a:t>Apapun jenis animasinya, yang penting adalah memberikan efek “hidup” (visual efek) pada gambar atau obyek </a:t>
            </a:r>
          </a:p>
          <a:p>
            <a:pPr>
              <a:lnSpc>
                <a:spcPct val="80000"/>
              </a:lnSpc>
              <a:buFontTx/>
              <a:buNone/>
            </a:pPr>
            <a:r>
              <a:rPr lang="en-US" sz="2800"/>
              <a:t>Visual efek dapat dibuat dengan cara:</a:t>
            </a:r>
          </a:p>
          <a:p>
            <a:pPr>
              <a:lnSpc>
                <a:spcPct val="80000"/>
              </a:lnSpc>
            </a:pPr>
            <a:r>
              <a:rPr lang="en-US" sz="2800" i="1"/>
              <a:t>Motion dynamics</a:t>
            </a:r>
            <a:r>
              <a:rPr lang="en-US" sz="2800"/>
              <a:t>, efek yang disebabkan perubahan posisi terhadap waktu.</a:t>
            </a:r>
          </a:p>
          <a:p>
            <a:pPr>
              <a:lnSpc>
                <a:spcPct val="80000"/>
              </a:lnSpc>
            </a:pPr>
            <a:r>
              <a:rPr lang="en-US" sz="2800" i="1"/>
              <a:t>Update dynamics</a:t>
            </a:r>
            <a:r>
              <a:rPr lang="en-US" sz="2800"/>
              <a:t>, efek yang disebabkan perubahan pada suatu obyek (bentuk, warna, struktur, dan tekstur)</a:t>
            </a:r>
          </a:p>
          <a:p>
            <a:pPr>
              <a:lnSpc>
                <a:spcPct val="80000"/>
              </a:lnSpc>
            </a:pPr>
            <a:r>
              <a:rPr lang="en-US" sz="2800"/>
              <a:t>Perubahan cahaya, posisi, orientasi dan fokus kamera.</a:t>
            </a:r>
          </a:p>
          <a:p>
            <a:pPr>
              <a:lnSpc>
                <a:spcPct val="80000"/>
              </a:lnSpc>
            </a:pPr>
            <a:endParaRPr lang="en-US" sz="2800"/>
          </a:p>
        </p:txBody>
      </p:sp>
      <p:sp>
        <p:nvSpPr>
          <p:cNvPr id="6" name="Footer Placeholder 5"/>
          <p:cNvSpPr>
            <a:spLocks noGrp="1"/>
          </p:cNvSpPr>
          <p:nvPr>
            <p:ph type="ftr" sz="quarter" idx="12"/>
          </p:nvPr>
        </p:nvSpPr>
        <p:spPr>
          <a:xfrm>
            <a:off x="6019800" y="6553200"/>
            <a:ext cx="3124200" cy="304800"/>
          </a:xfrm>
        </p:spPr>
        <p:txBody>
          <a:bodyPr/>
          <a:lstStyle/>
          <a:p>
            <a:pPr algn="ctr"/>
            <a:r>
              <a:rPr lang="en-US" sz="1200">
                <a:solidFill>
                  <a:schemeClr val="bg1"/>
                </a:solidFill>
                <a:latin typeface="+mn-lt"/>
              </a:rPr>
              <a:t>Teknik </a:t>
            </a:r>
            <a:r>
              <a:rPr lang="id-ID" sz="1200" smtClean="0">
                <a:solidFill>
                  <a:schemeClr val="bg1"/>
                </a:solidFill>
                <a:latin typeface="+mn-lt"/>
              </a:rPr>
              <a:t>Informatika - UDINUS </a:t>
            </a:r>
            <a:endParaRPr lang="en-US" sz="1200">
              <a:solidFill>
                <a:schemeClr val="bg1"/>
              </a:solidFill>
              <a:latin typeface="+mn-lt"/>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mtClean="0"/>
              <a:t>Contoh :</a:t>
            </a:r>
            <a:endParaRPr lang="en-US"/>
          </a:p>
        </p:txBody>
      </p:sp>
      <p:sp>
        <p:nvSpPr>
          <p:cNvPr id="3" name="Content Placeholder 2"/>
          <p:cNvSpPr>
            <a:spLocks noGrp="1"/>
          </p:cNvSpPr>
          <p:nvPr>
            <p:ph idx="1"/>
          </p:nvPr>
        </p:nvSpPr>
        <p:spPr/>
        <p:txBody>
          <a:bodyPr/>
          <a:lstStyle/>
          <a:p>
            <a:pPr>
              <a:buNone/>
            </a:pPr>
            <a:r>
              <a:rPr lang="id-ID" smtClean="0"/>
              <a:t>Motion Dynamic	           Update Dynamic</a:t>
            </a:r>
            <a:endParaRPr lang="en-US"/>
          </a:p>
        </p:txBody>
      </p:sp>
      <p:sp>
        <p:nvSpPr>
          <p:cNvPr id="6" name="Footer Placeholder 5"/>
          <p:cNvSpPr>
            <a:spLocks noGrp="1"/>
          </p:cNvSpPr>
          <p:nvPr>
            <p:ph type="ftr" sz="quarter" idx="12"/>
          </p:nvPr>
        </p:nvSpPr>
        <p:spPr>
          <a:xfrm>
            <a:off x="6019800" y="6553200"/>
            <a:ext cx="3124200" cy="304800"/>
          </a:xfrm>
        </p:spPr>
        <p:txBody>
          <a:bodyPr/>
          <a:lstStyle/>
          <a:p>
            <a:pPr algn="ctr"/>
            <a:r>
              <a:rPr lang="en-US" sz="1200">
                <a:solidFill>
                  <a:schemeClr val="bg1"/>
                </a:solidFill>
                <a:latin typeface="+mn-lt"/>
              </a:rPr>
              <a:t>Teknik </a:t>
            </a:r>
            <a:r>
              <a:rPr lang="id-ID" sz="1200" smtClean="0">
                <a:solidFill>
                  <a:schemeClr val="bg1"/>
                </a:solidFill>
                <a:latin typeface="+mn-lt"/>
              </a:rPr>
              <a:t>Informatika - UDINUS </a:t>
            </a:r>
            <a:endParaRPr lang="en-US" sz="1200">
              <a:solidFill>
                <a:schemeClr val="bg1"/>
              </a:solidFill>
              <a:latin typeface="+mn-lt"/>
            </a:endParaRPr>
          </a:p>
        </p:txBody>
      </p:sp>
    </p:spTree>
    <p:controls>
      <p:control spid="2050" name="ShockwaveFlash1" r:id="rId2" imgW="4114286" imgH="3428571"/>
      <p:control spid="2051" name="ShockwaveFlash2" r:id="rId3" imgW="4038095" imgH="3048426"/>
    </p:controls>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p:txBody>
          <a:bodyPr/>
          <a:lstStyle/>
          <a:p>
            <a:r>
              <a:rPr lang="en-US"/>
              <a:t>Computer Based Animation</a:t>
            </a:r>
          </a:p>
        </p:txBody>
      </p:sp>
      <p:sp>
        <p:nvSpPr>
          <p:cNvPr id="375811" name="Rectangle 3"/>
          <p:cNvSpPr>
            <a:spLocks noGrp="1" noChangeArrowheads="1"/>
          </p:cNvSpPr>
          <p:nvPr>
            <p:ph type="body" idx="1"/>
          </p:nvPr>
        </p:nvSpPr>
        <p:spPr/>
        <p:txBody>
          <a:bodyPr/>
          <a:lstStyle/>
          <a:p>
            <a:pPr marL="381000" indent="-381000">
              <a:lnSpc>
                <a:spcPct val="80000"/>
              </a:lnSpc>
              <a:buFontTx/>
              <a:buNone/>
            </a:pPr>
            <a:r>
              <a:rPr lang="en-US" sz="3600"/>
              <a:t>Adalah teknik pengolahan animasi menggunakan komputer dengan tool untuk membuat visual effect. </a:t>
            </a:r>
            <a:endParaRPr lang="en-US" sz="3600" b="1" i="1"/>
          </a:p>
          <a:p>
            <a:pPr marL="381000" indent="-381000">
              <a:lnSpc>
                <a:spcPct val="80000"/>
              </a:lnSpc>
              <a:buFontTx/>
              <a:buAutoNum type="arabicPeriod"/>
            </a:pPr>
            <a:r>
              <a:rPr lang="en-US" sz="3600" b="1" i="1"/>
              <a:t>Input process</a:t>
            </a:r>
          </a:p>
          <a:p>
            <a:pPr marL="381000" indent="-381000">
              <a:lnSpc>
                <a:spcPct val="80000"/>
              </a:lnSpc>
              <a:buFontTx/>
              <a:buAutoNum type="arabicPeriod"/>
            </a:pPr>
            <a:r>
              <a:rPr lang="en-US" sz="3600" b="1" i="1"/>
              <a:t>Composition Stage</a:t>
            </a:r>
            <a:r>
              <a:rPr lang="en-US" sz="3600"/>
              <a:t> </a:t>
            </a:r>
          </a:p>
          <a:p>
            <a:pPr marL="381000" indent="-381000">
              <a:lnSpc>
                <a:spcPct val="80000"/>
              </a:lnSpc>
              <a:buFontTx/>
              <a:buAutoNum type="arabicPeriod"/>
            </a:pPr>
            <a:r>
              <a:rPr lang="en-US" sz="3600" b="1" i="1"/>
              <a:t>In-between Process</a:t>
            </a:r>
          </a:p>
          <a:p>
            <a:pPr marL="381000" indent="-381000">
              <a:lnSpc>
                <a:spcPct val="80000"/>
              </a:lnSpc>
              <a:buFontTx/>
              <a:buAutoNum type="arabicPeriod"/>
            </a:pPr>
            <a:r>
              <a:rPr lang="en-US" sz="3600" b="1"/>
              <a:t>Pengubahan Warna</a:t>
            </a:r>
            <a:endParaRPr lang="en-US" sz="3600"/>
          </a:p>
        </p:txBody>
      </p:sp>
      <p:sp>
        <p:nvSpPr>
          <p:cNvPr id="6" name="Footer Placeholder 5"/>
          <p:cNvSpPr>
            <a:spLocks noGrp="1"/>
          </p:cNvSpPr>
          <p:nvPr>
            <p:ph type="ftr" sz="quarter" idx="12"/>
          </p:nvPr>
        </p:nvSpPr>
        <p:spPr>
          <a:xfrm>
            <a:off x="6019800" y="6553200"/>
            <a:ext cx="3124200" cy="304800"/>
          </a:xfrm>
        </p:spPr>
        <p:txBody>
          <a:bodyPr/>
          <a:lstStyle/>
          <a:p>
            <a:pPr algn="ctr"/>
            <a:r>
              <a:rPr lang="en-US" sz="1200">
                <a:solidFill>
                  <a:schemeClr val="bg1"/>
                </a:solidFill>
                <a:latin typeface="+mn-lt"/>
              </a:rPr>
              <a:t>Teknik </a:t>
            </a:r>
            <a:r>
              <a:rPr lang="id-ID" sz="1200" smtClean="0">
                <a:solidFill>
                  <a:schemeClr val="bg1"/>
                </a:solidFill>
                <a:latin typeface="+mn-lt"/>
              </a:rPr>
              <a:t>Informatika - UDINUS </a:t>
            </a:r>
            <a:endParaRPr lang="en-US" sz="1200">
              <a:solidFill>
                <a:schemeClr val="bg1"/>
              </a:solidFill>
              <a:latin typeface="+mn-lt"/>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endParaRPr lang="en-US"/>
          </a:p>
        </p:txBody>
      </p:sp>
      <p:sp>
        <p:nvSpPr>
          <p:cNvPr id="376835" name="Rectangle 3"/>
          <p:cNvSpPr>
            <a:spLocks noGrp="1" noChangeArrowheads="1"/>
          </p:cNvSpPr>
          <p:nvPr>
            <p:ph type="body" idx="1"/>
          </p:nvPr>
        </p:nvSpPr>
        <p:spPr/>
        <p:txBody>
          <a:bodyPr/>
          <a:lstStyle/>
          <a:p>
            <a:r>
              <a:rPr lang="en-US" b="1" i="1"/>
              <a:t>Input process:</a:t>
            </a:r>
            <a:r>
              <a:rPr lang="en-US"/>
              <a:t> Sebelum komputer dapat dipakai dalam animasi, gambar harus didigitalisasi untuk membentuk </a:t>
            </a:r>
            <a:r>
              <a:rPr lang="en-US" i="1"/>
              <a:t>keyframe</a:t>
            </a:r>
            <a:r>
              <a:rPr lang="en-US"/>
              <a:t> terdigitasi. </a:t>
            </a:r>
            <a:endParaRPr lang="en-US" b="1" i="1"/>
          </a:p>
          <a:p>
            <a:r>
              <a:rPr lang="en-US" b="1" i="1"/>
              <a:t>Composition Stage</a:t>
            </a:r>
            <a:r>
              <a:rPr lang="en-US"/>
              <a:t>: Adalah stage dimana </a:t>
            </a:r>
            <a:r>
              <a:rPr lang="en-US" i="1"/>
              <a:t>foreground</a:t>
            </a:r>
            <a:r>
              <a:rPr lang="en-US"/>
              <a:t> dan </a:t>
            </a:r>
            <a:r>
              <a:rPr lang="en-US" i="1"/>
              <a:t>background</a:t>
            </a:r>
            <a:r>
              <a:rPr lang="en-US"/>
              <a:t> dikombinasikan untuk menghasilkan individual frame untuk animasi final. </a:t>
            </a:r>
          </a:p>
          <a:p>
            <a:endParaRPr lang="en-US"/>
          </a:p>
          <a:p>
            <a:endParaRPr lang="en-US"/>
          </a:p>
        </p:txBody>
      </p:sp>
      <p:sp>
        <p:nvSpPr>
          <p:cNvPr id="6" name="Footer Placeholder 5"/>
          <p:cNvSpPr>
            <a:spLocks noGrp="1"/>
          </p:cNvSpPr>
          <p:nvPr>
            <p:ph type="ftr" sz="quarter" idx="12"/>
          </p:nvPr>
        </p:nvSpPr>
        <p:spPr>
          <a:xfrm>
            <a:off x="6019800" y="6553200"/>
            <a:ext cx="3124200" cy="304800"/>
          </a:xfrm>
        </p:spPr>
        <p:txBody>
          <a:bodyPr/>
          <a:lstStyle/>
          <a:p>
            <a:pPr algn="ctr"/>
            <a:r>
              <a:rPr lang="en-US" sz="1200">
                <a:solidFill>
                  <a:schemeClr val="bg1"/>
                </a:solidFill>
                <a:latin typeface="+mn-lt"/>
              </a:rPr>
              <a:t>Teknik </a:t>
            </a:r>
            <a:r>
              <a:rPr lang="id-ID" sz="1200" smtClean="0">
                <a:solidFill>
                  <a:schemeClr val="bg1"/>
                </a:solidFill>
                <a:latin typeface="+mn-lt"/>
              </a:rPr>
              <a:t>Informatika - UDINUS </a:t>
            </a:r>
            <a:endParaRPr lang="en-US" sz="1200">
              <a:solidFill>
                <a:schemeClr val="bg1"/>
              </a:solidFill>
              <a:latin typeface="+mn-lt"/>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p:txBody>
          <a:bodyPr/>
          <a:lstStyle/>
          <a:p>
            <a:r>
              <a:rPr lang="en-US"/>
              <a:t>Media Representation</a:t>
            </a:r>
          </a:p>
        </p:txBody>
      </p:sp>
      <p:sp>
        <p:nvSpPr>
          <p:cNvPr id="302083" name="Rectangle 3"/>
          <p:cNvSpPr>
            <a:spLocks noGrp="1" noChangeArrowheads="1"/>
          </p:cNvSpPr>
          <p:nvPr>
            <p:ph type="body" idx="1"/>
          </p:nvPr>
        </p:nvSpPr>
        <p:spPr/>
        <p:txBody>
          <a:bodyPr/>
          <a:lstStyle/>
          <a:p>
            <a:r>
              <a:rPr lang="en-US"/>
              <a:t>Text</a:t>
            </a:r>
          </a:p>
          <a:p>
            <a:r>
              <a:rPr lang="en-US" smtClean="0"/>
              <a:t>Image</a:t>
            </a:r>
            <a:endParaRPr lang="id-ID" smtClean="0"/>
          </a:p>
          <a:p>
            <a:r>
              <a:rPr lang="en-US" smtClean="0"/>
              <a:t>Animation</a:t>
            </a:r>
          </a:p>
          <a:p>
            <a:r>
              <a:rPr lang="en-US" smtClean="0"/>
              <a:t>Audio</a:t>
            </a:r>
            <a:endParaRPr lang="en-US"/>
          </a:p>
          <a:p>
            <a:r>
              <a:rPr lang="en-US" smtClean="0"/>
              <a:t>Video</a:t>
            </a:r>
            <a:endParaRPr lang="en-US"/>
          </a:p>
        </p:txBody>
      </p:sp>
      <p:sp>
        <p:nvSpPr>
          <p:cNvPr id="6" name="Footer Placeholder 5"/>
          <p:cNvSpPr>
            <a:spLocks noGrp="1"/>
          </p:cNvSpPr>
          <p:nvPr>
            <p:ph type="ftr" sz="quarter" idx="12"/>
          </p:nvPr>
        </p:nvSpPr>
        <p:spPr>
          <a:xfrm>
            <a:off x="6019800" y="6553200"/>
            <a:ext cx="3124200" cy="304800"/>
          </a:xfrm>
        </p:spPr>
        <p:txBody>
          <a:bodyPr/>
          <a:lstStyle/>
          <a:p>
            <a:pPr algn="ctr"/>
            <a:r>
              <a:rPr lang="en-US" sz="1200">
                <a:solidFill>
                  <a:schemeClr val="bg1"/>
                </a:solidFill>
                <a:latin typeface="+mn-lt"/>
              </a:rPr>
              <a:t>Teknik </a:t>
            </a:r>
            <a:r>
              <a:rPr lang="id-ID" sz="1200" smtClean="0">
                <a:solidFill>
                  <a:schemeClr val="bg1"/>
                </a:solidFill>
                <a:latin typeface="+mn-lt"/>
              </a:rPr>
              <a:t>Informatika - UDINUS </a:t>
            </a:r>
            <a:endParaRPr lang="en-US" sz="1200">
              <a:solidFill>
                <a:schemeClr val="bg1"/>
              </a:solidFill>
              <a:latin typeface="+mn-lt"/>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endParaRPr lang="en-US"/>
          </a:p>
        </p:txBody>
      </p:sp>
      <p:sp>
        <p:nvSpPr>
          <p:cNvPr id="377859" name="Rectangle 3"/>
          <p:cNvSpPr>
            <a:spLocks noGrp="1" noChangeArrowheads="1"/>
          </p:cNvSpPr>
          <p:nvPr>
            <p:ph type="body" idx="1"/>
          </p:nvPr>
        </p:nvSpPr>
        <p:spPr/>
        <p:txBody>
          <a:bodyPr/>
          <a:lstStyle/>
          <a:p>
            <a:pPr>
              <a:lnSpc>
                <a:spcPct val="90000"/>
              </a:lnSpc>
            </a:pPr>
            <a:r>
              <a:rPr lang="en-US" sz="2400" b="1" i="1"/>
              <a:t>In-between Process:</a:t>
            </a:r>
            <a:r>
              <a:rPr lang="en-US" sz="2400"/>
              <a:t> Pergerakan dari satu posisi ke posisi lain membutuhkan komposisi frame dengan posisi intermediate antar key frame. Proses tersebut dilakukan dengan menggunakan interpolasi.</a:t>
            </a:r>
          </a:p>
          <a:p>
            <a:pPr>
              <a:lnSpc>
                <a:spcPct val="90000"/>
              </a:lnSpc>
            </a:pPr>
            <a:endParaRPr lang="en-US" sz="2400"/>
          </a:p>
          <a:p>
            <a:pPr>
              <a:lnSpc>
                <a:spcPct val="90000"/>
              </a:lnSpc>
            </a:pPr>
            <a:endParaRPr lang="en-US" sz="2800"/>
          </a:p>
          <a:p>
            <a:pPr>
              <a:lnSpc>
                <a:spcPct val="90000"/>
              </a:lnSpc>
            </a:pPr>
            <a:endParaRPr lang="en-US" sz="2800"/>
          </a:p>
          <a:p>
            <a:pPr>
              <a:lnSpc>
                <a:spcPct val="90000"/>
              </a:lnSpc>
            </a:pPr>
            <a:endParaRPr lang="en-US" sz="2800"/>
          </a:p>
          <a:p>
            <a:pPr>
              <a:lnSpc>
                <a:spcPct val="90000"/>
              </a:lnSpc>
            </a:pPr>
            <a:r>
              <a:rPr lang="en-US" sz="2400"/>
              <a:t>Kelemahan interpolasi adalah kurang realistis. Sehingga dapat pula dilakukan dengan menggunakan </a:t>
            </a:r>
            <a:r>
              <a:rPr lang="en-US" sz="2400" i="1"/>
              <a:t>spline</a:t>
            </a:r>
            <a:r>
              <a:rPr lang="en-US" sz="2400"/>
              <a:t> (menggunakan vektor). </a:t>
            </a:r>
          </a:p>
        </p:txBody>
      </p:sp>
      <p:pic>
        <p:nvPicPr>
          <p:cNvPr id="377860" name="Picture 4"/>
          <p:cNvPicPr>
            <a:picLocks noChangeAspect="1" noChangeArrowheads="1"/>
          </p:cNvPicPr>
          <p:nvPr/>
        </p:nvPicPr>
        <p:blipFill>
          <a:blip r:embed="rId2"/>
          <a:srcRect/>
          <a:stretch>
            <a:fillRect/>
          </a:stretch>
        </p:blipFill>
        <p:spPr bwMode="auto">
          <a:xfrm>
            <a:off x="838200" y="2971800"/>
            <a:ext cx="5610225" cy="1790700"/>
          </a:xfrm>
          <a:prstGeom prst="rect">
            <a:avLst/>
          </a:prstGeom>
          <a:noFill/>
          <a:ln w="9525">
            <a:noFill/>
            <a:miter lim="800000"/>
            <a:headEnd/>
            <a:tailEnd/>
          </a:ln>
          <a:effectLst/>
        </p:spPr>
      </p:pic>
      <p:sp>
        <p:nvSpPr>
          <p:cNvPr id="7" name="Footer Placeholder 5"/>
          <p:cNvSpPr>
            <a:spLocks noGrp="1"/>
          </p:cNvSpPr>
          <p:nvPr>
            <p:ph type="ftr" sz="quarter" idx="12"/>
          </p:nvPr>
        </p:nvSpPr>
        <p:spPr>
          <a:xfrm>
            <a:off x="6019800" y="6553200"/>
            <a:ext cx="3124200" cy="304800"/>
          </a:xfrm>
        </p:spPr>
        <p:txBody>
          <a:bodyPr/>
          <a:lstStyle/>
          <a:p>
            <a:pPr algn="ctr"/>
            <a:r>
              <a:rPr lang="en-US" sz="1200">
                <a:solidFill>
                  <a:schemeClr val="bg1"/>
                </a:solidFill>
                <a:latin typeface="+mn-lt"/>
              </a:rPr>
              <a:t>Teknik </a:t>
            </a:r>
            <a:r>
              <a:rPr lang="id-ID" sz="1200" smtClean="0">
                <a:solidFill>
                  <a:schemeClr val="bg1"/>
                </a:solidFill>
                <a:latin typeface="+mn-lt"/>
              </a:rPr>
              <a:t>Informatika - UDINUS </a:t>
            </a:r>
            <a:endParaRPr lang="en-US" sz="1200">
              <a:solidFill>
                <a:schemeClr val="bg1"/>
              </a:solidFill>
              <a:latin typeface="+mn-lt"/>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r>
              <a:rPr lang="en-US"/>
              <a:t>Transmisi Animasi</a:t>
            </a:r>
          </a:p>
        </p:txBody>
      </p:sp>
      <p:sp>
        <p:nvSpPr>
          <p:cNvPr id="378883" name="Rectangle 3"/>
          <p:cNvSpPr>
            <a:spLocks noGrp="1" noChangeArrowheads="1"/>
          </p:cNvSpPr>
          <p:nvPr>
            <p:ph type="body" idx="1"/>
          </p:nvPr>
        </p:nvSpPr>
        <p:spPr/>
        <p:txBody>
          <a:bodyPr/>
          <a:lstStyle/>
          <a:p>
            <a:pPr>
              <a:lnSpc>
                <a:spcPct val="80000"/>
              </a:lnSpc>
              <a:buFontTx/>
              <a:buNone/>
            </a:pPr>
            <a:r>
              <a:rPr lang="en-US" sz="2800" b="1" i="1"/>
              <a:t>Symbolic Representation </a:t>
            </a:r>
            <a:endParaRPr lang="en-US" sz="2800"/>
          </a:p>
          <a:p>
            <a:pPr>
              <a:lnSpc>
                <a:spcPct val="80000"/>
              </a:lnSpc>
            </a:pPr>
            <a:r>
              <a:rPr lang="en-US" sz="2800"/>
              <a:t>Obyek animasi (misal bola) direpresentasikan bersamaan dengan perintah operasinya (bola digelindingkan), kemudian di sisi penerima baru ditampilkan. Ukuran file lebih kecil, tetapi waktu untuk mendisplay akan lebih lama karena harus ada </a:t>
            </a:r>
            <a:r>
              <a:rPr lang="en-US" sz="2800" i="1"/>
              <a:t>scan-converting</a:t>
            </a:r>
            <a:r>
              <a:rPr lang="en-US" sz="2800"/>
              <a:t> telebih dahulu di sisi penerima. </a:t>
            </a:r>
            <a:endParaRPr lang="en-US" sz="2800" b="1" i="1"/>
          </a:p>
          <a:p>
            <a:pPr>
              <a:lnSpc>
                <a:spcPct val="80000"/>
              </a:lnSpc>
              <a:buFontTx/>
              <a:buNone/>
            </a:pPr>
            <a:r>
              <a:rPr lang="en-US" sz="2800" b="1" i="1"/>
              <a:t>Pixmap Representation</a:t>
            </a:r>
            <a:endParaRPr lang="en-US" sz="2800"/>
          </a:p>
          <a:p>
            <a:pPr>
              <a:lnSpc>
                <a:spcPct val="80000"/>
              </a:lnSpc>
            </a:pPr>
            <a:r>
              <a:rPr lang="en-US" sz="2800"/>
              <a:t>Pixmap ditransmisikan semua dan ditampilkan di sisi penerima.Waktu transmisi lebih lama, namun waktu mendisplay lebih cepat</a:t>
            </a:r>
          </a:p>
        </p:txBody>
      </p:sp>
      <p:sp>
        <p:nvSpPr>
          <p:cNvPr id="6" name="Footer Placeholder 5"/>
          <p:cNvSpPr>
            <a:spLocks noGrp="1"/>
          </p:cNvSpPr>
          <p:nvPr>
            <p:ph type="ftr" sz="quarter" idx="12"/>
          </p:nvPr>
        </p:nvSpPr>
        <p:spPr>
          <a:xfrm>
            <a:off x="6019800" y="6553200"/>
            <a:ext cx="3124200" cy="304800"/>
          </a:xfrm>
        </p:spPr>
        <p:txBody>
          <a:bodyPr/>
          <a:lstStyle/>
          <a:p>
            <a:pPr algn="ctr"/>
            <a:r>
              <a:rPr lang="en-US" sz="1200">
                <a:solidFill>
                  <a:schemeClr val="bg1"/>
                </a:solidFill>
                <a:latin typeface="+mn-lt"/>
              </a:rPr>
              <a:t>Teknik </a:t>
            </a:r>
            <a:r>
              <a:rPr lang="id-ID" sz="1200" smtClean="0">
                <a:solidFill>
                  <a:schemeClr val="bg1"/>
                </a:solidFill>
                <a:latin typeface="+mn-lt"/>
              </a:rPr>
              <a:t>Informatika - UDINUS </a:t>
            </a:r>
            <a:endParaRPr lang="en-US" sz="1200">
              <a:solidFill>
                <a:schemeClr val="bg1"/>
              </a:solidFill>
              <a:latin typeface="+mn-lt"/>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p:txBody>
          <a:bodyPr/>
          <a:lstStyle/>
          <a:p>
            <a:r>
              <a:rPr lang="en-US"/>
              <a:t>Flash &amp; Animasi Web</a:t>
            </a:r>
          </a:p>
        </p:txBody>
      </p:sp>
      <p:sp>
        <p:nvSpPr>
          <p:cNvPr id="379907" name="Rectangle 3"/>
          <p:cNvSpPr>
            <a:spLocks noGrp="1" noChangeArrowheads="1"/>
          </p:cNvSpPr>
          <p:nvPr>
            <p:ph type="body" idx="1"/>
          </p:nvPr>
        </p:nvSpPr>
        <p:spPr/>
        <p:txBody>
          <a:bodyPr/>
          <a:lstStyle/>
          <a:p>
            <a:pPr>
              <a:lnSpc>
                <a:spcPct val="80000"/>
              </a:lnSpc>
            </a:pPr>
            <a:r>
              <a:rPr lang="en-US" sz="2400"/>
              <a:t>Animasi dapat ditambahkan ke dalam halaman web dalam bentuk animasi GIF atau video embedded. </a:t>
            </a:r>
          </a:p>
          <a:p>
            <a:pPr>
              <a:lnSpc>
                <a:spcPct val="80000"/>
              </a:lnSpc>
            </a:pPr>
            <a:r>
              <a:rPr lang="en-US" sz="2400"/>
              <a:t>Format yang paling populer untuk animasi web adalah SHOCKWAVE FLASH (SWF), biasanya di-generate menggunakan Macromedia Flash, yang berupa animasi vektor. </a:t>
            </a:r>
          </a:p>
          <a:p>
            <a:pPr>
              <a:lnSpc>
                <a:spcPct val="80000"/>
              </a:lnSpc>
            </a:pPr>
            <a:r>
              <a:rPr lang="en-US" sz="2400"/>
              <a:t>Animasi SWF memerlukan bandwidth yang lebih rendah dibandingkan video dan format bitmap. </a:t>
            </a:r>
          </a:p>
          <a:p>
            <a:pPr>
              <a:lnSpc>
                <a:spcPct val="80000"/>
              </a:lnSpc>
            </a:pPr>
            <a:r>
              <a:rPr lang="en-US" sz="2400"/>
              <a:t>Flash lebih dari sekedar program animasi. Flash mendukung scripting language, yang disebut Action Script, sehingga dimungkingkan untuk membuat animasi yang interaktif dan membuat aplikasi web dengan user­interface berupa Flash </a:t>
            </a:r>
          </a:p>
        </p:txBody>
      </p:sp>
      <p:sp>
        <p:nvSpPr>
          <p:cNvPr id="6" name="Footer Placeholder 5"/>
          <p:cNvSpPr>
            <a:spLocks noGrp="1"/>
          </p:cNvSpPr>
          <p:nvPr>
            <p:ph type="ftr" sz="quarter" idx="12"/>
          </p:nvPr>
        </p:nvSpPr>
        <p:spPr>
          <a:xfrm>
            <a:off x="6019800" y="6553200"/>
            <a:ext cx="3124200" cy="304800"/>
          </a:xfrm>
        </p:spPr>
        <p:txBody>
          <a:bodyPr/>
          <a:lstStyle/>
          <a:p>
            <a:pPr algn="ctr"/>
            <a:r>
              <a:rPr lang="en-US" sz="1200">
                <a:solidFill>
                  <a:schemeClr val="bg1"/>
                </a:solidFill>
                <a:latin typeface="+mn-lt"/>
              </a:rPr>
              <a:t>Teknik </a:t>
            </a:r>
            <a:r>
              <a:rPr lang="id-ID" sz="1200" smtClean="0">
                <a:solidFill>
                  <a:schemeClr val="bg1"/>
                </a:solidFill>
                <a:latin typeface="+mn-lt"/>
              </a:rPr>
              <a:t>Informatika - UDINUS </a:t>
            </a:r>
            <a:endParaRPr lang="en-US" sz="1200">
              <a:solidFill>
                <a:schemeClr val="bg1"/>
              </a:solidFill>
              <a:latin typeface="+mn-lt"/>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p:txBody>
          <a:bodyPr/>
          <a:lstStyle/>
          <a:p>
            <a:r>
              <a:rPr lang="en-US"/>
              <a:t>Flash: Timeline dan Stage</a:t>
            </a:r>
          </a:p>
        </p:txBody>
      </p:sp>
      <p:sp>
        <p:nvSpPr>
          <p:cNvPr id="380931" name="Rectangle 3"/>
          <p:cNvSpPr>
            <a:spLocks noGrp="1" noChangeArrowheads="1"/>
          </p:cNvSpPr>
          <p:nvPr>
            <p:ph type="body" idx="1"/>
          </p:nvPr>
        </p:nvSpPr>
        <p:spPr/>
        <p:txBody>
          <a:bodyPr/>
          <a:lstStyle/>
          <a:p>
            <a:pPr>
              <a:lnSpc>
                <a:spcPct val="80000"/>
              </a:lnSpc>
            </a:pPr>
            <a:r>
              <a:rPr lang="en-US" sz="2400"/>
              <a:t>Animasi Flash diorganisasikan dengan </a:t>
            </a:r>
            <a:r>
              <a:rPr lang="en-US" sz="2400" i="1"/>
              <a:t>timeline </a:t>
            </a:r>
            <a:r>
              <a:rPr lang="en-US" sz="2400"/>
              <a:t>(representasi grafik yang terdiri dari kumpulan frame). </a:t>
            </a:r>
            <a:endParaRPr lang="en-US" sz="2400" i="1"/>
          </a:p>
          <a:p>
            <a:pPr>
              <a:lnSpc>
                <a:spcPct val="80000"/>
              </a:lnSpc>
            </a:pPr>
            <a:r>
              <a:rPr lang="en-US" sz="2400" i="1"/>
              <a:t>Stage </a:t>
            </a:r>
            <a:r>
              <a:rPr lang="en-US" sz="2400"/>
              <a:t>adalah </a:t>
            </a:r>
            <a:r>
              <a:rPr lang="en-US" sz="2400" i="1"/>
              <a:t>sub-window </a:t>
            </a:r>
            <a:r>
              <a:rPr lang="en-US" sz="2400"/>
              <a:t>di mana </a:t>
            </a:r>
            <a:r>
              <a:rPr lang="en-US" sz="2400" i="1"/>
              <a:t>frame </a:t>
            </a:r>
            <a:r>
              <a:rPr lang="en-US" sz="2400"/>
              <a:t>dibuat dengan menggambarkan objek. Objek dapat dibuat dengan menggunakan </a:t>
            </a:r>
            <a:r>
              <a:rPr lang="en-US" sz="2400" i="1"/>
              <a:t>drawing­tool </a:t>
            </a:r>
            <a:r>
              <a:rPr lang="en-US" sz="2400"/>
              <a:t>(hampir sama dengan Illustrator dan Corel), import dari aplikasi lain (BMP, JPG, PNG, fasilitas </a:t>
            </a:r>
            <a:r>
              <a:rPr lang="en-US" sz="2400" i="1"/>
              <a:t>auto-trace</a:t>
            </a:r>
            <a:r>
              <a:rPr lang="en-US" sz="2400"/>
              <a:t>), animasi text (outline font). </a:t>
            </a:r>
            <a:endParaRPr lang="en-US" sz="2400" i="1"/>
          </a:p>
          <a:p>
            <a:pPr>
              <a:lnSpc>
                <a:spcPct val="80000"/>
              </a:lnSpc>
            </a:pPr>
            <a:r>
              <a:rPr lang="en-US" sz="2400" i="1"/>
              <a:t>Layer </a:t>
            </a:r>
            <a:r>
              <a:rPr lang="en-US" sz="2400"/>
              <a:t>dapat dipergunakan untuk mengorganisasikan elemen </a:t>
            </a:r>
            <a:r>
              <a:rPr lang="en-US" sz="2400" i="1"/>
              <a:t>frame </a:t>
            </a:r>
            <a:r>
              <a:rPr lang="en-US" sz="2400"/>
              <a:t>(layer background, layer tanaman, layer awan, layer…) </a:t>
            </a:r>
          </a:p>
          <a:p>
            <a:pPr>
              <a:lnSpc>
                <a:spcPct val="80000"/>
              </a:lnSpc>
            </a:pPr>
            <a:r>
              <a:rPr lang="en-US" sz="2400"/>
              <a:t>Flash </a:t>
            </a:r>
            <a:r>
              <a:rPr lang="en-US" sz="2400" i="1"/>
              <a:t>interface </a:t>
            </a:r>
            <a:r>
              <a:rPr lang="en-US" sz="2400"/>
              <a:t>berisi </a:t>
            </a:r>
            <a:r>
              <a:rPr lang="en-US" sz="2400" i="1"/>
              <a:t>vector drawing tool</a:t>
            </a:r>
            <a:r>
              <a:rPr lang="en-US" sz="2400"/>
              <a:t>, </a:t>
            </a:r>
            <a:r>
              <a:rPr lang="en-US" sz="2400" i="1"/>
              <a:t>host of palletes</a:t>
            </a:r>
            <a:r>
              <a:rPr lang="en-US" sz="2400"/>
              <a:t> (</a:t>
            </a:r>
            <a:r>
              <a:rPr lang="en-US" sz="2400" i="1"/>
              <a:t>colour mixing, alignment, applying transformations, setting typographics options</a:t>
            </a:r>
            <a:r>
              <a:rPr lang="en-US" sz="2400"/>
              <a:t>, ….) </a:t>
            </a:r>
          </a:p>
        </p:txBody>
      </p:sp>
      <p:sp>
        <p:nvSpPr>
          <p:cNvPr id="6" name="Footer Placeholder 5"/>
          <p:cNvSpPr>
            <a:spLocks noGrp="1"/>
          </p:cNvSpPr>
          <p:nvPr>
            <p:ph type="ftr" sz="quarter" idx="12"/>
          </p:nvPr>
        </p:nvSpPr>
        <p:spPr>
          <a:xfrm>
            <a:off x="6019800" y="6553200"/>
            <a:ext cx="3124200" cy="304800"/>
          </a:xfrm>
        </p:spPr>
        <p:txBody>
          <a:bodyPr/>
          <a:lstStyle/>
          <a:p>
            <a:pPr algn="ctr"/>
            <a:r>
              <a:rPr lang="en-US" sz="1200">
                <a:solidFill>
                  <a:schemeClr val="bg1"/>
                </a:solidFill>
                <a:latin typeface="+mn-lt"/>
              </a:rPr>
              <a:t>Teknik </a:t>
            </a:r>
            <a:r>
              <a:rPr lang="id-ID" sz="1200" smtClean="0">
                <a:solidFill>
                  <a:schemeClr val="bg1"/>
                </a:solidFill>
                <a:latin typeface="+mn-lt"/>
              </a:rPr>
              <a:t>Informatika - UDINUS </a:t>
            </a:r>
            <a:endParaRPr lang="en-US" sz="1200">
              <a:solidFill>
                <a:schemeClr val="bg1"/>
              </a:solidFill>
              <a:latin typeface="+mn-lt"/>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p:txBody>
          <a:bodyPr/>
          <a:lstStyle/>
          <a:p>
            <a:r>
              <a:rPr lang="en-US"/>
              <a:t>Flash: Symbol dan Tweening</a:t>
            </a:r>
          </a:p>
        </p:txBody>
      </p:sp>
      <p:sp>
        <p:nvSpPr>
          <p:cNvPr id="384003" name="Rectangle 3"/>
          <p:cNvSpPr>
            <a:spLocks noGrp="1" noChangeArrowheads="1"/>
          </p:cNvSpPr>
          <p:nvPr>
            <p:ph type="body" idx="1"/>
          </p:nvPr>
        </p:nvSpPr>
        <p:spPr/>
        <p:txBody>
          <a:bodyPr/>
          <a:lstStyle/>
          <a:p>
            <a:pPr>
              <a:lnSpc>
                <a:spcPct val="80000"/>
              </a:lnSpc>
            </a:pPr>
            <a:r>
              <a:rPr lang="en-US" sz="2800"/>
              <a:t>Objek dapat disimpan pada library dalam bentuk khusus, yang dinamakan </a:t>
            </a:r>
            <a:r>
              <a:rPr lang="en-US" sz="2800" i="1"/>
              <a:t>symbol</a:t>
            </a:r>
            <a:r>
              <a:rPr lang="en-US" sz="2800"/>
              <a:t>, sehingga dapat dipergunakan ulang. Beberapa </a:t>
            </a:r>
            <a:r>
              <a:rPr lang="en-US" sz="2800" i="1"/>
              <a:t>instance symbol </a:t>
            </a:r>
            <a:r>
              <a:rPr lang="en-US" sz="2800"/>
              <a:t>dapat ditempatkan pada stage. </a:t>
            </a:r>
            <a:r>
              <a:rPr lang="en-US" sz="2800" i="1"/>
              <a:t>Symbol </a:t>
            </a:r>
            <a:r>
              <a:rPr lang="en-US" sz="2800"/>
              <a:t>dapat ditransformasi (ukuran, orientasi). </a:t>
            </a:r>
          </a:p>
          <a:p>
            <a:pPr>
              <a:lnSpc>
                <a:spcPct val="80000"/>
              </a:lnSpc>
            </a:pPr>
            <a:r>
              <a:rPr lang="en-US" sz="2800"/>
              <a:t>Tweening: animasi /pergerakan objek</a:t>
            </a:r>
          </a:p>
          <a:p>
            <a:pPr>
              <a:lnSpc>
                <a:spcPct val="80000"/>
              </a:lnSpc>
            </a:pPr>
            <a:r>
              <a:rPr lang="en-US" sz="2800"/>
              <a:t>Motion tweening: Gerakan gambar ditentukan terlebih dahulu dengan membuat motion path. </a:t>
            </a:r>
          </a:p>
          <a:p>
            <a:pPr>
              <a:lnSpc>
                <a:spcPct val="80000"/>
              </a:lnSpc>
            </a:pPr>
            <a:r>
              <a:rPr lang="en-US" sz="2800"/>
              <a:t>Shape tweening: Dikenal dengan nama morphing. Perubahan bentuk suatu objek menjadi bentuk baru. </a:t>
            </a:r>
          </a:p>
        </p:txBody>
      </p:sp>
      <p:sp>
        <p:nvSpPr>
          <p:cNvPr id="6" name="Footer Placeholder 5"/>
          <p:cNvSpPr>
            <a:spLocks noGrp="1"/>
          </p:cNvSpPr>
          <p:nvPr>
            <p:ph type="ftr" sz="quarter" idx="12"/>
          </p:nvPr>
        </p:nvSpPr>
        <p:spPr>
          <a:xfrm>
            <a:off x="6019800" y="6553200"/>
            <a:ext cx="3124200" cy="304800"/>
          </a:xfrm>
        </p:spPr>
        <p:txBody>
          <a:bodyPr/>
          <a:lstStyle/>
          <a:p>
            <a:pPr algn="ctr"/>
            <a:r>
              <a:rPr lang="en-US" sz="1200">
                <a:solidFill>
                  <a:schemeClr val="bg1"/>
                </a:solidFill>
                <a:latin typeface="+mn-lt"/>
              </a:rPr>
              <a:t>Teknik </a:t>
            </a:r>
            <a:r>
              <a:rPr lang="id-ID" sz="1200" smtClean="0">
                <a:solidFill>
                  <a:schemeClr val="bg1"/>
                </a:solidFill>
                <a:latin typeface="+mn-lt"/>
              </a:rPr>
              <a:t>Informatika - UDINUS </a:t>
            </a:r>
            <a:endParaRPr lang="en-US" sz="1200">
              <a:solidFill>
                <a:schemeClr val="bg1"/>
              </a:solidFill>
              <a:latin typeface="+mn-lt"/>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p:txBody>
          <a:bodyPr/>
          <a:lstStyle/>
          <a:p>
            <a:endParaRPr lang="en-US"/>
          </a:p>
        </p:txBody>
      </p:sp>
      <p:sp>
        <p:nvSpPr>
          <p:cNvPr id="382979" name="Rectangle 3"/>
          <p:cNvSpPr>
            <a:spLocks noGrp="1" noChangeArrowheads="1"/>
          </p:cNvSpPr>
          <p:nvPr>
            <p:ph type="body" idx="1"/>
          </p:nvPr>
        </p:nvSpPr>
        <p:spPr/>
        <p:txBody>
          <a:bodyPr/>
          <a:lstStyle/>
          <a:p>
            <a:pPr marL="609600" indent="-609600"/>
            <a:r>
              <a:rPr lang="en-US"/>
              <a:t>Tiga macam symbol di dalam Flash : </a:t>
            </a:r>
            <a:endParaRPr lang="en-US" i="1"/>
          </a:p>
          <a:p>
            <a:pPr marL="609600" indent="-609600">
              <a:buFontTx/>
              <a:buAutoNum type="arabicPeriod"/>
            </a:pPr>
            <a:r>
              <a:rPr lang="en-US" i="1"/>
              <a:t>Graphic symbol</a:t>
            </a:r>
            <a:r>
              <a:rPr lang="en-US"/>
              <a:t>. Objek vektor atau bitmap yang bisa digunakan. Dipergunakan untuk </a:t>
            </a:r>
            <a:r>
              <a:rPr lang="en-US" i="1"/>
              <a:t>motion tweening</a:t>
            </a:r>
            <a:r>
              <a:rPr lang="en-US"/>
              <a:t>. </a:t>
            </a:r>
            <a:endParaRPr lang="en-US" i="1"/>
          </a:p>
          <a:p>
            <a:pPr marL="609600" indent="-609600">
              <a:buFontTx/>
              <a:buAutoNum type="arabicPeriod"/>
            </a:pPr>
            <a:r>
              <a:rPr lang="en-US" i="1"/>
              <a:t>Button symbol</a:t>
            </a:r>
            <a:r>
              <a:rPr lang="en-US"/>
              <a:t>. Dipergunakan untuk membuat bagian interaktif (tombol). </a:t>
            </a:r>
            <a:endParaRPr lang="en-US" i="1"/>
          </a:p>
          <a:p>
            <a:pPr marL="609600" indent="-609600">
              <a:buFontTx/>
              <a:buAutoNum type="arabicPeriod"/>
            </a:pPr>
            <a:r>
              <a:rPr lang="en-US" i="1"/>
              <a:t>Movie clip symbol</a:t>
            </a:r>
            <a:r>
              <a:rPr lang="en-US"/>
              <a:t>. Animasi yang dapat ditambahkan ke dalam movie utama. </a:t>
            </a:r>
          </a:p>
        </p:txBody>
      </p:sp>
      <p:sp>
        <p:nvSpPr>
          <p:cNvPr id="6" name="Footer Placeholder 5"/>
          <p:cNvSpPr>
            <a:spLocks noGrp="1"/>
          </p:cNvSpPr>
          <p:nvPr>
            <p:ph type="ftr" sz="quarter" idx="12"/>
          </p:nvPr>
        </p:nvSpPr>
        <p:spPr>
          <a:xfrm>
            <a:off x="6019800" y="6553200"/>
            <a:ext cx="3124200" cy="304800"/>
          </a:xfrm>
        </p:spPr>
        <p:txBody>
          <a:bodyPr/>
          <a:lstStyle/>
          <a:p>
            <a:pPr algn="ctr"/>
            <a:r>
              <a:rPr lang="en-US" sz="1200">
                <a:solidFill>
                  <a:schemeClr val="bg1"/>
                </a:solidFill>
                <a:latin typeface="+mn-lt"/>
              </a:rPr>
              <a:t>Teknik </a:t>
            </a:r>
            <a:r>
              <a:rPr lang="id-ID" sz="1200" smtClean="0">
                <a:solidFill>
                  <a:schemeClr val="bg1"/>
                </a:solidFill>
                <a:latin typeface="+mn-lt"/>
              </a:rPr>
              <a:t>Informatika - UDINUS </a:t>
            </a:r>
            <a:endParaRPr lang="en-US" sz="1200">
              <a:solidFill>
                <a:schemeClr val="bg1"/>
              </a:solidFill>
              <a:latin typeface="+mn-lt"/>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p:txBody>
          <a:bodyPr/>
          <a:lstStyle/>
          <a:p>
            <a:r>
              <a:rPr lang="en-US"/>
              <a:t>Anime</a:t>
            </a:r>
          </a:p>
        </p:txBody>
      </p:sp>
      <p:sp>
        <p:nvSpPr>
          <p:cNvPr id="381955" name="Rectangle 3"/>
          <p:cNvSpPr>
            <a:spLocks noGrp="1" noChangeArrowheads="1"/>
          </p:cNvSpPr>
          <p:nvPr>
            <p:ph type="body" idx="1"/>
          </p:nvPr>
        </p:nvSpPr>
        <p:spPr/>
        <p:txBody>
          <a:bodyPr/>
          <a:lstStyle/>
          <a:p>
            <a:pPr>
              <a:lnSpc>
                <a:spcPct val="90000"/>
              </a:lnSpc>
            </a:pPr>
            <a:r>
              <a:rPr lang="en-US" sz="2400"/>
              <a:t>Animasi buatan Jepang. </a:t>
            </a:r>
          </a:p>
          <a:p>
            <a:pPr>
              <a:lnSpc>
                <a:spcPct val="90000"/>
              </a:lnSpc>
            </a:pPr>
            <a:r>
              <a:rPr lang="en-US" sz="2400"/>
              <a:t>Anime biasanya menggunakan tokoh-tokoh karakter dan </a:t>
            </a:r>
            <a:r>
              <a:rPr lang="en-US" sz="2400" i="1"/>
              <a:t>background</a:t>
            </a:r>
            <a:r>
              <a:rPr lang="en-US" sz="2400"/>
              <a:t> yang digambar menggunakan tangan dan sedikit bantuan komputer. </a:t>
            </a:r>
          </a:p>
          <a:p>
            <a:pPr>
              <a:lnSpc>
                <a:spcPct val="90000"/>
              </a:lnSpc>
            </a:pPr>
            <a:r>
              <a:rPr lang="en-US" sz="2400"/>
              <a:t>Cerita anime biasanya bermacam-macam jenis (adventure, science fiction, children, romance, medieval fantasy, erotica/hentai, horror, action, dan drama), memiliki banyak tokoh cerita, dan ada yang dibukukan dalam bentuk komik (atau disebut manga) dan disiarkan di televisi dan video, bahkan ada yang dibuat game-nya. </a:t>
            </a:r>
          </a:p>
        </p:txBody>
      </p:sp>
      <p:sp>
        <p:nvSpPr>
          <p:cNvPr id="7" name="Footer Placeholder 5"/>
          <p:cNvSpPr>
            <a:spLocks noGrp="1"/>
          </p:cNvSpPr>
          <p:nvPr>
            <p:ph type="ftr" sz="quarter" idx="12"/>
          </p:nvPr>
        </p:nvSpPr>
        <p:spPr>
          <a:xfrm>
            <a:off x="6019800" y="6553200"/>
            <a:ext cx="3124200" cy="304800"/>
          </a:xfrm>
        </p:spPr>
        <p:txBody>
          <a:bodyPr/>
          <a:lstStyle/>
          <a:p>
            <a:pPr algn="ctr"/>
            <a:r>
              <a:rPr lang="en-US" sz="1200">
                <a:solidFill>
                  <a:schemeClr val="bg1"/>
                </a:solidFill>
                <a:latin typeface="+mn-lt"/>
              </a:rPr>
              <a:t>Teknik </a:t>
            </a:r>
            <a:r>
              <a:rPr lang="id-ID" sz="1200" smtClean="0">
                <a:solidFill>
                  <a:schemeClr val="bg1"/>
                </a:solidFill>
                <a:latin typeface="+mn-lt"/>
              </a:rPr>
              <a:t>Informatika - UDINUS </a:t>
            </a:r>
            <a:endParaRPr lang="en-US" sz="1200">
              <a:solidFill>
                <a:schemeClr val="bg1"/>
              </a:solidFill>
              <a:latin typeface="+mn-lt"/>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p:txBody>
          <a:bodyPr/>
          <a:lstStyle/>
          <a:p>
            <a:endParaRPr lang="en-US"/>
          </a:p>
        </p:txBody>
      </p:sp>
      <p:sp>
        <p:nvSpPr>
          <p:cNvPr id="388099" name="Rectangle 3"/>
          <p:cNvSpPr>
            <a:spLocks noGrp="1" noChangeArrowheads="1"/>
          </p:cNvSpPr>
          <p:nvPr>
            <p:ph type="body" idx="1"/>
          </p:nvPr>
        </p:nvSpPr>
        <p:spPr/>
        <p:txBody>
          <a:bodyPr/>
          <a:lstStyle/>
          <a:p>
            <a:endParaRPr lang="en-US"/>
          </a:p>
        </p:txBody>
      </p:sp>
      <p:pic>
        <p:nvPicPr>
          <p:cNvPr id="388100" name="Picture 4" descr="index_naruto"/>
          <p:cNvPicPr>
            <a:picLocks noChangeAspect="1" noChangeArrowheads="1"/>
          </p:cNvPicPr>
          <p:nvPr/>
        </p:nvPicPr>
        <p:blipFill>
          <a:blip r:embed="rId2"/>
          <a:srcRect/>
          <a:stretch>
            <a:fillRect/>
          </a:stretch>
        </p:blipFill>
        <p:spPr bwMode="auto">
          <a:xfrm>
            <a:off x="533400" y="1676400"/>
            <a:ext cx="3508375" cy="4419600"/>
          </a:xfrm>
          <a:prstGeom prst="rect">
            <a:avLst/>
          </a:prstGeom>
          <a:noFill/>
        </p:spPr>
      </p:pic>
      <p:pic>
        <p:nvPicPr>
          <p:cNvPr id="388101" name="Picture 5" descr="naruto vs sasuke"/>
          <p:cNvPicPr>
            <a:picLocks noChangeAspect="1" noChangeArrowheads="1"/>
          </p:cNvPicPr>
          <p:nvPr/>
        </p:nvPicPr>
        <p:blipFill>
          <a:blip r:embed="rId3" cstate="print"/>
          <a:srcRect/>
          <a:stretch>
            <a:fillRect/>
          </a:stretch>
        </p:blipFill>
        <p:spPr bwMode="auto">
          <a:xfrm>
            <a:off x="4800600" y="2286000"/>
            <a:ext cx="3429000" cy="2743200"/>
          </a:xfrm>
          <a:prstGeom prst="rect">
            <a:avLst/>
          </a:prstGeom>
          <a:noFill/>
        </p:spPr>
      </p:pic>
      <p:sp>
        <p:nvSpPr>
          <p:cNvPr id="8" name="Footer Placeholder 5"/>
          <p:cNvSpPr>
            <a:spLocks noGrp="1"/>
          </p:cNvSpPr>
          <p:nvPr>
            <p:ph type="ftr" sz="quarter" idx="12"/>
          </p:nvPr>
        </p:nvSpPr>
        <p:spPr>
          <a:xfrm>
            <a:off x="6019800" y="6553200"/>
            <a:ext cx="3124200" cy="304800"/>
          </a:xfrm>
        </p:spPr>
        <p:txBody>
          <a:bodyPr/>
          <a:lstStyle/>
          <a:p>
            <a:pPr algn="ctr"/>
            <a:r>
              <a:rPr lang="en-US" sz="1200">
                <a:solidFill>
                  <a:schemeClr val="bg1"/>
                </a:solidFill>
                <a:latin typeface="+mn-lt"/>
              </a:rPr>
              <a:t>Teknik </a:t>
            </a:r>
            <a:r>
              <a:rPr lang="id-ID" sz="1200" smtClean="0">
                <a:solidFill>
                  <a:schemeClr val="bg1"/>
                </a:solidFill>
                <a:latin typeface="+mn-lt"/>
              </a:rPr>
              <a:t>Informatika - UDINUS </a:t>
            </a:r>
            <a:endParaRPr lang="en-US" sz="1200">
              <a:solidFill>
                <a:schemeClr val="bg1"/>
              </a:solidFill>
              <a:latin typeface="+mn-lt"/>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p:txBody>
          <a:bodyPr/>
          <a:lstStyle/>
          <a:p>
            <a:r>
              <a:rPr lang="en-US"/>
              <a:t>Animasi 3 Dimensi</a:t>
            </a:r>
          </a:p>
        </p:txBody>
      </p:sp>
      <p:sp>
        <p:nvSpPr>
          <p:cNvPr id="385027" name="Rectangle 3"/>
          <p:cNvSpPr>
            <a:spLocks noGrp="1" noChangeArrowheads="1"/>
          </p:cNvSpPr>
          <p:nvPr>
            <p:ph type="body" idx="1"/>
          </p:nvPr>
        </p:nvSpPr>
        <p:spPr/>
        <p:txBody>
          <a:bodyPr/>
          <a:lstStyle/>
          <a:p>
            <a:r>
              <a:rPr lang="en-US"/>
              <a:t>Animasi objek dalam bentuk 3 dimensi</a:t>
            </a:r>
          </a:p>
          <a:p>
            <a:r>
              <a:rPr lang="en-US"/>
              <a:t>Animasi 3D mudah untuk di deskripsikan, tapi lebih sulit untuk dikerjakan. Properties 3D model didefinisikan dengan angka-angka. Dengan merubah angka bisa merubah posisi objek, rotasi, karakteristik permukaan, dan bahkan bentuk.</a:t>
            </a:r>
          </a:p>
          <a:p>
            <a:endParaRPr lang="en-US"/>
          </a:p>
        </p:txBody>
      </p:sp>
      <p:sp>
        <p:nvSpPr>
          <p:cNvPr id="6" name="Footer Placeholder 5"/>
          <p:cNvSpPr>
            <a:spLocks noGrp="1"/>
          </p:cNvSpPr>
          <p:nvPr>
            <p:ph type="ftr" sz="quarter" idx="12"/>
          </p:nvPr>
        </p:nvSpPr>
        <p:spPr>
          <a:xfrm>
            <a:off x="6019800" y="6553200"/>
            <a:ext cx="3124200" cy="304800"/>
          </a:xfrm>
        </p:spPr>
        <p:txBody>
          <a:bodyPr/>
          <a:lstStyle/>
          <a:p>
            <a:pPr algn="ctr"/>
            <a:r>
              <a:rPr lang="en-US" sz="1200">
                <a:solidFill>
                  <a:schemeClr val="bg1"/>
                </a:solidFill>
                <a:latin typeface="+mn-lt"/>
              </a:rPr>
              <a:t>Teknik </a:t>
            </a:r>
            <a:r>
              <a:rPr lang="id-ID" sz="1200" smtClean="0">
                <a:solidFill>
                  <a:schemeClr val="bg1"/>
                </a:solidFill>
                <a:latin typeface="+mn-lt"/>
              </a:rPr>
              <a:t>Informatika - UDINUS </a:t>
            </a:r>
            <a:endParaRPr lang="en-US" sz="1200">
              <a:solidFill>
                <a:schemeClr val="bg1"/>
              </a:solidFill>
              <a:latin typeface="+mn-lt"/>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p:txBody>
          <a:bodyPr/>
          <a:lstStyle/>
          <a:p>
            <a:r>
              <a:rPr lang="en-US"/>
              <a:t>Animation Authoring Tools</a:t>
            </a:r>
          </a:p>
        </p:txBody>
      </p:sp>
      <p:sp>
        <p:nvSpPr>
          <p:cNvPr id="386051" name="Rectangle 3"/>
          <p:cNvSpPr>
            <a:spLocks noGrp="1" noChangeArrowheads="1"/>
          </p:cNvSpPr>
          <p:nvPr>
            <p:ph type="body" idx="1"/>
          </p:nvPr>
        </p:nvSpPr>
        <p:spPr/>
        <p:txBody>
          <a:bodyPr/>
          <a:lstStyle/>
          <a:p>
            <a:pPr>
              <a:lnSpc>
                <a:spcPct val="90000"/>
              </a:lnSpc>
              <a:buFontTx/>
              <a:buNone/>
            </a:pPr>
            <a:r>
              <a:rPr lang="en-US"/>
              <a:t>Animasi 2D</a:t>
            </a:r>
          </a:p>
          <a:p>
            <a:pPr>
              <a:lnSpc>
                <a:spcPct val="90000"/>
              </a:lnSpc>
            </a:pPr>
            <a:r>
              <a:rPr lang="en-US"/>
              <a:t>Macromedia Flash, Swish Max, GIF Animator, ULead Animator</a:t>
            </a:r>
          </a:p>
          <a:p>
            <a:pPr>
              <a:lnSpc>
                <a:spcPct val="90000"/>
              </a:lnSpc>
              <a:buFontTx/>
              <a:buNone/>
            </a:pPr>
            <a:r>
              <a:rPr lang="en-US"/>
              <a:t>Animasi 3D:</a:t>
            </a:r>
          </a:p>
          <a:p>
            <a:pPr>
              <a:lnSpc>
                <a:spcPct val="90000"/>
              </a:lnSpc>
            </a:pPr>
            <a:r>
              <a:rPr lang="en-US"/>
              <a:t>3D Studio MAX, </a:t>
            </a:r>
          </a:p>
          <a:p>
            <a:pPr>
              <a:lnSpc>
                <a:spcPct val="90000"/>
              </a:lnSpc>
            </a:pPr>
            <a:r>
              <a:rPr lang="en-US"/>
              <a:t>Maya, Softimage, </a:t>
            </a:r>
          </a:p>
          <a:p>
            <a:pPr>
              <a:lnSpc>
                <a:spcPct val="90000"/>
              </a:lnSpc>
            </a:pPr>
            <a:r>
              <a:rPr lang="en-US"/>
              <a:t>Light-wave, </a:t>
            </a:r>
          </a:p>
          <a:p>
            <a:pPr>
              <a:lnSpc>
                <a:spcPct val="90000"/>
              </a:lnSpc>
            </a:pPr>
            <a:r>
              <a:rPr lang="en-US"/>
              <a:t>Poser</a:t>
            </a:r>
          </a:p>
        </p:txBody>
      </p:sp>
      <p:sp>
        <p:nvSpPr>
          <p:cNvPr id="6" name="Footer Placeholder 5"/>
          <p:cNvSpPr>
            <a:spLocks noGrp="1"/>
          </p:cNvSpPr>
          <p:nvPr>
            <p:ph type="ftr" sz="quarter" idx="12"/>
          </p:nvPr>
        </p:nvSpPr>
        <p:spPr>
          <a:xfrm>
            <a:off x="6019800" y="6553200"/>
            <a:ext cx="3124200" cy="304800"/>
          </a:xfrm>
        </p:spPr>
        <p:txBody>
          <a:bodyPr/>
          <a:lstStyle/>
          <a:p>
            <a:pPr algn="ctr"/>
            <a:r>
              <a:rPr lang="en-US" sz="1200">
                <a:solidFill>
                  <a:schemeClr val="bg1"/>
                </a:solidFill>
                <a:latin typeface="+mn-lt"/>
              </a:rPr>
              <a:t>Teknik </a:t>
            </a:r>
            <a:r>
              <a:rPr lang="id-ID" sz="1200" smtClean="0">
                <a:solidFill>
                  <a:schemeClr val="bg1"/>
                </a:solidFill>
                <a:latin typeface="+mn-lt"/>
              </a:rPr>
              <a:t>Informatika - UDINUS </a:t>
            </a:r>
            <a:endParaRPr lang="en-US" sz="1200">
              <a:solidFill>
                <a:schemeClr val="bg1"/>
              </a:solidFill>
              <a:latin typeface="+mn-lt"/>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endParaRPr lang="en-US"/>
          </a:p>
        </p:txBody>
      </p:sp>
      <p:sp>
        <p:nvSpPr>
          <p:cNvPr id="357379" name="Rectangle 3"/>
          <p:cNvSpPr>
            <a:spLocks noGrp="1" noChangeArrowheads="1"/>
          </p:cNvSpPr>
          <p:nvPr>
            <p:ph type="body" idx="1"/>
          </p:nvPr>
        </p:nvSpPr>
        <p:spPr/>
        <p:txBody>
          <a:bodyPr/>
          <a:lstStyle/>
          <a:p>
            <a:r>
              <a:rPr lang="sv-SE" b="1"/>
              <a:t>Animation </a:t>
            </a:r>
            <a:r>
              <a:rPr lang="sv-SE"/>
              <a:t>adalah “</a:t>
            </a:r>
            <a:r>
              <a:rPr lang="sv-SE" i="1"/>
              <a:t>illusion of motion</a:t>
            </a:r>
            <a:r>
              <a:rPr lang="sv-SE"/>
              <a:t>” yang dibuat dari image statis yang ditampilkan secara berurutan. </a:t>
            </a:r>
            <a:endParaRPr lang="en-US"/>
          </a:p>
        </p:txBody>
      </p:sp>
      <p:pic>
        <p:nvPicPr>
          <p:cNvPr id="357380" name="Picture 4"/>
          <p:cNvPicPr>
            <a:picLocks noChangeAspect="1" noChangeArrowheads="1"/>
          </p:cNvPicPr>
          <p:nvPr/>
        </p:nvPicPr>
        <p:blipFill>
          <a:blip r:embed="rId2"/>
          <a:srcRect/>
          <a:stretch>
            <a:fillRect/>
          </a:stretch>
        </p:blipFill>
        <p:spPr bwMode="auto">
          <a:xfrm>
            <a:off x="990600" y="3657600"/>
            <a:ext cx="7239000" cy="1654175"/>
          </a:xfrm>
          <a:prstGeom prst="rect">
            <a:avLst/>
          </a:prstGeom>
          <a:noFill/>
          <a:ln w="9525">
            <a:noFill/>
            <a:miter lim="800000"/>
            <a:headEnd/>
            <a:tailEnd/>
          </a:ln>
        </p:spPr>
      </p:pic>
      <p:sp>
        <p:nvSpPr>
          <p:cNvPr id="7" name="Footer Placeholder 5"/>
          <p:cNvSpPr>
            <a:spLocks noGrp="1"/>
          </p:cNvSpPr>
          <p:nvPr>
            <p:ph type="ftr" sz="quarter" idx="12"/>
          </p:nvPr>
        </p:nvSpPr>
        <p:spPr>
          <a:xfrm>
            <a:off x="6019800" y="6553200"/>
            <a:ext cx="3124200" cy="304800"/>
          </a:xfrm>
        </p:spPr>
        <p:txBody>
          <a:bodyPr/>
          <a:lstStyle/>
          <a:p>
            <a:pPr algn="ctr"/>
            <a:r>
              <a:rPr lang="en-US" sz="1200">
                <a:solidFill>
                  <a:schemeClr val="bg1"/>
                </a:solidFill>
                <a:latin typeface="+mn-lt"/>
              </a:rPr>
              <a:t>Teknik </a:t>
            </a:r>
            <a:r>
              <a:rPr lang="id-ID" sz="1200" smtClean="0">
                <a:solidFill>
                  <a:schemeClr val="bg1"/>
                </a:solidFill>
                <a:latin typeface="+mn-lt"/>
              </a:rPr>
              <a:t>Informatika - UDINUS </a:t>
            </a:r>
            <a:endParaRPr lang="en-US" sz="1200">
              <a:solidFill>
                <a:schemeClr val="bg1"/>
              </a:solidFill>
              <a:latin typeface="+mn-lt"/>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p:cNvSpPr>
            <a:spLocks noGrp="1" noChangeArrowheads="1"/>
          </p:cNvSpPr>
          <p:nvPr>
            <p:ph type="title"/>
          </p:nvPr>
        </p:nvSpPr>
        <p:spPr/>
        <p:txBody>
          <a:bodyPr/>
          <a:lstStyle/>
          <a:p>
            <a:r>
              <a:rPr lang="en-US"/>
              <a:t>Aplikasi Animasi</a:t>
            </a:r>
          </a:p>
        </p:txBody>
      </p:sp>
      <p:sp>
        <p:nvSpPr>
          <p:cNvPr id="390147" name="Rectangle 3"/>
          <p:cNvSpPr>
            <a:spLocks noGrp="1" noChangeArrowheads="1"/>
          </p:cNvSpPr>
          <p:nvPr>
            <p:ph type="body" idx="1"/>
          </p:nvPr>
        </p:nvSpPr>
        <p:spPr/>
        <p:txBody>
          <a:bodyPr/>
          <a:lstStyle/>
          <a:p>
            <a:r>
              <a:rPr lang="en-US"/>
              <a:t>Film</a:t>
            </a:r>
          </a:p>
          <a:p>
            <a:r>
              <a:rPr lang="en-US"/>
              <a:t>Video Clip</a:t>
            </a:r>
          </a:p>
          <a:p>
            <a:r>
              <a:rPr lang="en-US"/>
              <a:t>Advertising</a:t>
            </a:r>
          </a:p>
          <a:p>
            <a:r>
              <a:rPr lang="en-US"/>
              <a:t>Presentation</a:t>
            </a:r>
          </a:p>
          <a:p>
            <a:r>
              <a:rPr lang="en-US"/>
              <a:t>Web Content</a:t>
            </a:r>
          </a:p>
          <a:p>
            <a:r>
              <a:rPr lang="en-US"/>
              <a:t>Game</a:t>
            </a:r>
          </a:p>
          <a:p>
            <a:r>
              <a:rPr lang="en-US"/>
              <a:t>dll</a:t>
            </a:r>
          </a:p>
        </p:txBody>
      </p:sp>
      <p:sp>
        <p:nvSpPr>
          <p:cNvPr id="6" name="Footer Placeholder 5"/>
          <p:cNvSpPr>
            <a:spLocks noGrp="1"/>
          </p:cNvSpPr>
          <p:nvPr>
            <p:ph type="ftr" sz="quarter" idx="12"/>
          </p:nvPr>
        </p:nvSpPr>
        <p:spPr>
          <a:xfrm>
            <a:off x="6019800" y="6553200"/>
            <a:ext cx="3124200" cy="304800"/>
          </a:xfrm>
        </p:spPr>
        <p:txBody>
          <a:bodyPr/>
          <a:lstStyle/>
          <a:p>
            <a:pPr algn="ctr"/>
            <a:r>
              <a:rPr lang="en-US" sz="1200">
                <a:solidFill>
                  <a:schemeClr val="bg1"/>
                </a:solidFill>
                <a:latin typeface="+mn-lt"/>
              </a:rPr>
              <a:t>Teknik </a:t>
            </a:r>
            <a:r>
              <a:rPr lang="id-ID" sz="1200" smtClean="0">
                <a:solidFill>
                  <a:schemeClr val="bg1"/>
                </a:solidFill>
                <a:latin typeface="+mn-lt"/>
              </a:rPr>
              <a:t>Informatika - UDINUS </a:t>
            </a:r>
            <a:endParaRPr lang="en-US" sz="1200">
              <a:solidFill>
                <a:schemeClr val="bg1"/>
              </a:solidFill>
              <a:latin typeface="+mn-lt"/>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lstStyle/>
          <a:p>
            <a:r>
              <a:rPr lang="en-US"/>
              <a:t>JENIS ANIMASI</a:t>
            </a:r>
          </a:p>
        </p:txBody>
      </p:sp>
      <p:sp>
        <p:nvSpPr>
          <p:cNvPr id="294915" name="Rectangle 3"/>
          <p:cNvSpPr>
            <a:spLocks noGrp="1" noChangeArrowheads="1"/>
          </p:cNvSpPr>
          <p:nvPr>
            <p:ph type="body" idx="1"/>
          </p:nvPr>
        </p:nvSpPr>
        <p:spPr/>
        <p:txBody>
          <a:bodyPr/>
          <a:lstStyle/>
          <a:p>
            <a:pPr>
              <a:lnSpc>
                <a:spcPct val="90000"/>
              </a:lnSpc>
            </a:pPr>
            <a:r>
              <a:rPr lang="en-US" sz="2800"/>
              <a:t>Animasi Sel (seluloid)</a:t>
            </a:r>
          </a:p>
          <a:p>
            <a:pPr>
              <a:lnSpc>
                <a:spcPct val="90000"/>
              </a:lnSpc>
            </a:pPr>
            <a:r>
              <a:rPr lang="en-US" sz="2800"/>
              <a:t>Animasi </a:t>
            </a:r>
            <a:r>
              <a:rPr lang="en-US" sz="2800" i="1"/>
              <a:t>Frame</a:t>
            </a:r>
          </a:p>
          <a:p>
            <a:pPr>
              <a:lnSpc>
                <a:spcPct val="90000"/>
              </a:lnSpc>
            </a:pPr>
            <a:r>
              <a:rPr lang="en-US" sz="2800"/>
              <a:t>Animasi </a:t>
            </a:r>
            <a:r>
              <a:rPr lang="en-US" sz="2800" i="1"/>
              <a:t>Sprite</a:t>
            </a:r>
          </a:p>
          <a:p>
            <a:pPr>
              <a:lnSpc>
                <a:spcPct val="90000"/>
              </a:lnSpc>
            </a:pPr>
            <a:r>
              <a:rPr lang="en-US" sz="2800"/>
              <a:t>Animasi Lintasan</a:t>
            </a:r>
          </a:p>
          <a:p>
            <a:pPr>
              <a:lnSpc>
                <a:spcPct val="90000"/>
              </a:lnSpc>
            </a:pPr>
            <a:r>
              <a:rPr lang="en-US" sz="2800"/>
              <a:t>Animasi </a:t>
            </a:r>
            <a:r>
              <a:rPr lang="en-US" sz="2800" i="1"/>
              <a:t>Spline</a:t>
            </a:r>
          </a:p>
          <a:p>
            <a:pPr>
              <a:lnSpc>
                <a:spcPct val="90000"/>
              </a:lnSpc>
            </a:pPr>
            <a:r>
              <a:rPr lang="en-US" sz="2800"/>
              <a:t>Animasi Vektor</a:t>
            </a:r>
          </a:p>
          <a:p>
            <a:pPr>
              <a:lnSpc>
                <a:spcPct val="90000"/>
              </a:lnSpc>
            </a:pPr>
            <a:r>
              <a:rPr lang="en-US" sz="2800"/>
              <a:t>Animasi Karakter</a:t>
            </a:r>
          </a:p>
          <a:p>
            <a:pPr>
              <a:lnSpc>
                <a:spcPct val="90000"/>
              </a:lnSpc>
            </a:pPr>
            <a:r>
              <a:rPr lang="en-US" sz="2800"/>
              <a:t>Animasi Komputasional</a:t>
            </a:r>
          </a:p>
          <a:p>
            <a:pPr>
              <a:lnSpc>
                <a:spcPct val="90000"/>
              </a:lnSpc>
            </a:pPr>
            <a:r>
              <a:rPr lang="en-US" sz="2800"/>
              <a:t>Morphing</a:t>
            </a:r>
          </a:p>
        </p:txBody>
      </p:sp>
      <p:sp>
        <p:nvSpPr>
          <p:cNvPr id="6" name="Footer Placeholder 5"/>
          <p:cNvSpPr>
            <a:spLocks noGrp="1"/>
          </p:cNvSpPr>
          <p:nvPr>
            <p:ph type="ftr" sz="quarter" idx="12"/>
          </p:nvPr>
        </p:nvSpPr>
        <p:spPr>
          <a:xfrm>
            <a:off x="6019800" y="6553200"/>
            <a:ext cx="3124200" cy="304800"/>
          </a:xfrm>
        </p:spPr>
        <p:txBody>
          <a:bodyPr/>
          <a:lstStyle/>
          <a:p>
            <a:pPr algn="ctr"/>
            <a:r>
              <a:rPr lang="en-US" sz="1200">
                <a:solidFill>
                  <a:schemeClr val="bg1"/>
                </a:solidFill>
                <a:latin typeface="+mn-lt"/>
              </a:rPr>
              <a:t>Teknik </a:t>
            </a:r>
            <a:r>
              <a:rPr lang="id-ID" sz="1200" smtClean="0">
                <a:solidFill>
                  <a:schemeClr val="bg1"/>
                </a:solidFill>
                <a:latin typeface="+mn-lt"/>
              </a:rPr>
              <a:t>Informatika - UDINUS </a:t>
            </a:r>
            <a:endParaRPr lang="en-US" sz="1200">
              <a:solidFill>
                <a:schemeClr val="bg1"/>
              </a:solidFill>
              <a:latin typeface="+mn-lt"/>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p:txBody>
          <a:bodyPr/>
          <a:lstStyle/>
          <a:p>
            <a:r>
              <a:rPr lang="en-US"/>
              <a:t>Animasi Sel</a:t>
            </a:r>
          </a:p>
        </p:txBody>
      </p:sp>
      <p:sp>
        <p:nvSpPr>
          <p:cNvPr id="358403" name="Rectangle 3"/>
          <p:cNvSpPr>
            <a:spLocks noGrp="1" noChangeArrowheads="1"/>
          </p:cNvSpPr>
          <p:nvPr>
            <p:ph type="body" idx="1"/>
          </p:nvPr>
        </p:nvSpPr>
        <p:spPr/>
        <p:txBody>
          <a:bodyPr/>
          <a:lstStyle/>
          <a:p>
            <a:pPr>
              <a:lnSpc>
                <a:spcPct val="90000"/>
              </a:lnSpc>
            </a:pPr>
            <a:r>
              <a:rPr lang="es-ES" sz="2400"/>
              <a:t>Kata </a:t>
            </a:r>
            <a:r>
              <a:rPr lang="es-ES" sz="2400" i="1"/>
              <a:t>cel</a:t>
            </a:r>
            <a:r>
              <a:rPr lang="es-ES" sz="2400"/>
              <a:t> berasal dari kata “</a:t>
            </a:r>
            <a:r>
              <a:rPr lang="es-ES" sz="2400" i="1"/>
              <a:t>celluloid</a:t>
            </a:r>
            <a:r>
              <a:rPr lang="es-ES" sz="2400"/>
              <a:t>” yang merupakan materi yang digunakan untuk membuat film gambar bergerak pada tahun-tahun awal animasi. </a:t>
            </a:r>
            <a:endParaRPr lang="en-US" sz="2400"/>
          </a:p>
          <a:p>
            <a:pPr>
              <a:lnSpc>
                <a:spcPct val="90000"/>
              </a:lnSpc>
            </a:pPr>
            <a:r>
              <a:rPr lang="en-US" sz="2400"/>
              <a:t>Sekarang material film dibuat dari asetat (</a:t>
            </a:r>
            <a:r>
              <a:rPr lang="en-US" sz="2400" i="1"/>
              <a:t>acetate</a:t>
            </a:r>
            <a:r>
              <a:rPr lang="en-US" sz="2400"/>
              <a:t>) </a:t>
            </a:r>
            <a:endParaRPr lang="sv-SE" sz="2400"/>
          </a:p>
          <a:p>
            <a:pPr>
              <a:lnSpc>
                <a:spcPct val="90000"/>
              </a:lnSpc>
            </a:pPr>
            <a:r>
              <a:rPr lang="sv-SE" sz="2400"/>
              <a:t>Biasanya digambar dengan menggunakan tangan (</a:t>
            </a:r>
            <a:r>
              <a:rPr lang="sv-SE" sz="2400" i="1"/>
              <a:t>hand-drawn animation</a:t>
            </a:r>
            <a:r>
              <a:rPr lang="sv-SE" sz="2400"/>
              <a:t>) </a:t>
            </a:r>
          </a:p>
          <a:p>
            <a:pPr>
              <a:lnSpc>
                <a:spcPct val="90000"/>
              </a:lnSpc>
            </a:pPr>
            <a:r>
              <a:rPr lang="es-ES" sz="2400"/>
              <a:t>Merupakan lembaran-lembaran yang membentuk animasi tunggal. Masing-masing sel merupakan bagian yang terpisah, misalnya antara obyek dengan latar belakangnya, sehingga dapat saling bergerak mandiri.</a:t>
            </a:r>
          </a:p>
          <a:p>
            <a:pPr>
              <a:lnSpc>
                <a:spcPct val="90000"/>
              </a:lnSpc>
            </a:pPr>
            <a:r>
              <a:rPr lang="es-ES" sz="2400"/>
              <a:t>Animasi Cel disebut juga Animasi Tradisional  </a:t>
            </a:r>
            <a:endParaRPr lang="en-US" sz="2400"/>
          </a:p>
        </p:txBody>
      </p:sp>
      <p:sp>
        <p:nvSpPr>
          <p:cNvPr id="6" name="Footer Placeholder 5"/>
          <p:cNvSpPr>
            <a:spLocks noGrp="1"/>
          </p:cNvSpPr>
          <p:nvPr>
            <p:ph type="ftr" sz="quarter" idx="12"/>
          </p:nvPr>
        </p:nvSpPr>
        <p:spPr>
          <a:xfrm>
            <a:off x="6019800" y="6553200"/>
            <a:ext cx="3124200" cy="304800"/>
          </a:xfrm>
        </p:spPr>
        <p:txBody>
          <a:bodyPr/>
          <a:lstStyle/>
          <a:p>
            <a:pPr algn="ctr"/>
            <a:r>
              <a:rPr lang="en-US" sz="1200">
                <a:solidFill>
                  <a:schemeClr val="bg1"/>
                </a:solidFill>
                <a:latin typeface="+mn-lt"/>
              </a:rPr>
              <a:t>Teknik </a:t>
            </a:r>
            <a:r>
              <a:rPr lang="id-ID" sz="1200" smtClean="0">
                <a:solidFill>
                  <a:schemeClr val="bg1"/>
                </a:solidFill>
                <a:latin typeface="+mn-lt"/>
              </a:rPr>
              <a:t>Informatika - UDINUS </a:t>
            </a:r>
            <a:endParaRPr lang="en-US" sz="1200">
              <a:solidFill>
                <a:schemeClr val="bg1"/>
              </a:solidFill>
              <a:latin typeface="+mn-lt"/>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p:txBody>
          <a:bodyPr/>
          <a:lstStyle/>
          <a:p>
            <a:r>
              <a:rPr lang="en-US"/>
              <a:t>Proses Animasi Sel</a:t>
            </a:r>
          </a:p>
        </p:txBody>
      </p:sp>
      <p:sp>
        <p:nvSpPr>
          <p:cNvPr id="359427" name="Rectangle 3"/>
          <p:cNvSpPr>
            <a:spLocks noGrp="1" noChangeArrowheads="1"/>
          </p:cNvSpPr>
          <p:nvPr>
            <p:ph type="body" idx="1"/>
          </p:nvPr>
        </p:nvSpPr>
        <p:spPr>
          <a:xfrm>
            <a:off x="457200" y="1600200"/>
            <a:ext cx="4267200" cy="4525963"/>
          </a:xfrm>
        </p:spPr>
        <p:txBody>
          <a:bodyPr/>
          <a:lstStyle/>
          <a:p>
            <a:pPr>
              <a:lnSpc>
                <a:spcPct val="80000"/>
              </a:lnSpc>
            </a:pPr>
            <a:r>
              <a:rPr lang="en-US" sz="2800" i="1"/>
              <a:t>Storyboard</a:t>
            </a:r>
          </a:p>
          <a:p>
            <a:pPr>
              <a:lnSpc>
                <a:spcPct val="80000"/>
              </a:lnSpc>
            </a:pPr>
            <a:r>
              <a:rPr lang="en-US" sz="2800" i="1"/>
              <a:t>Voice Recordings</a:t>
            </a:r>
          </a:p>
          <a:p>
            <a:pPr>
              <a:lnSpc>
                <a:spcPct val="80000"/>
              </a:lnSpc>
            </a:pPr>
            <a:r>
              <a:rPr lang="en-US" sz="2800" i="1"/>
              <a:t>Animatics </a:t>
            </a:r>
            <a:r>
              <a:rPr lang="es-ES" sz="2400" i="1"/>
              <a:t>(story reel):</a:t>
            </a:r>
            <a:r>
              <a:rPr lang="es-ES"/>
              <a:t> </a:t>
            </a:r>
            <a:endParaRPr lang="en-US" sz="2800" i="1"/>
          </a:p>
          <a:p>
            <a:pPr>
              <a:lnSpc>
                <a:spcPct val="80000"/>
              </a:lnSpc>
            </a:pPr>
            <a:r>
              <a:rPr lang="en-US" sz="2800" i="1"/>
              <a:t>Design &amp; Timing</a:t>
            </a:r>
          </a:p>
          <a:p>
            <a:pPr>
              <a:lnSpc>
                <a:spcPct val="80000"/>
              </a:lnSpc>
            </a:pPr>
            <a:r>
              <a:rPr lang="en-US" sz="2800" i="1"/>
              <a:t>Layout</a:t>
            </a:r>
          </a:p>
          <a:p>
            <a:pPr>
              <a:lnSpc>
                <a:spcPct val="80000"/>
              </a:lnSpc>
            </a:pPr>
            <a:r>
              <a:rPr lang="en-US" sz="2800" i="1"/>
              <a:t>Animation</a:t>
            </a:r>
          </a:p>
          <a:p>
            <a:pPr>
              <a:lnSpc>
                <a:spcPct val="80000"/>
              </a:lnSpc>
            </a:pPr>
            <a:r>
              <a:rPr lang="en-US" sz="2800" i="1"/>
              <a:t>Background</a:t>
            </a:r>
          </a:p>
          <a:p>
            <a:pPr>
              <a:lnSpc>
                <a:spcPct val="80000"/>
              </a:lnSpc>
            </a:pPr>
            <a:r>
              <a:rPr lang="en-US" sz="2800" i="1"/>
              <a:t>Traditional ink-&amp;-paint and camera</a:t>
            </a:r>
          </a:p>
          <a:p>
            <a:pPr>
              <a:lnSpc>
                <a:spcPct val="80000"/>
              </a:lnSpc>
            </a:pPr>
            <a:r>
              <a:rPr lang="en-US" sz="2800" i="1"/>
              <a:t>Digital ink &amp; paint</a:t>
            </a:r>
          </a:p>
        </p:txBody>
      </p:sp>
      <p:pic>
        <p:nvPicPr>
          <p:cNvPr id="359428" name="Picture 4"/>
          <p:cNvPicPr>
            <a:picLocks noChangeAspect="1" noChangeArrowheads="1"/>
          </p:cNvPicPr>
          <p:nvPr/>
        </p:nvPicPr>
        <p:blipFill>
          <a:blip r:embed="rId2"/>
          <a:srcRect/>
          <a:stretch>
            <a:fillRect/>
          </a:stretch>
        </p:blipFill>
        <p:spPr bwMode="auto">
          <a:xfrm>
            <a:off x="4876800" y="2174875"/>
            <a:ext cx="3752850" cy="3330575"/>
          </a:xfrm>
          <a:prstGeom prst="rect">
            <a:avLst/>
          </a:prstGeom>
          <a:noFill/>
          <a:ln w="9525">
            <a:noFill/>
            <a:miter lim="800000"/>
            <a:headEnd/>
            <a:tailEnd/>
          </a:ln>
        </p:spPr>
      </p:pic>
      <p:sp>
        <p:nvSpPr>
          <p:cNvPr id="7" name="Footer Placeholder 5"/>
          <p:cNvSpPr>
            <a:spLocks noGrp="1"/>
          </p:cNvSpPr>
          <p:nvPr>
            <p:ph type="ftr" sz="quarter" idx="12"/>
          </p:nvPr>
        </p:nvSpPr>
        <p:spPr>
          <a:xfrm>
            <a:off x="6019800" y="6553200"/>
            <a:ext cx="3124200" cy="304800"/>
          </a:xfrm>
        </p:spPr>
        <p:txBody>
          <a:bodyPr/>
          <a:lstStyle/>
          <a:p>
            <a:pPr algn="ctr"/>
            <a:r>
              <a:rPr lang="en-US" sz="1200">
                <a:solidFill>
                  <a:schemeClr val="bg1"/>
                </a:solidFill>
                <a:latin typeface="+mn-lt"/>
              </a:rPr>
              <a:t>Teknik </a:t>
            </a:r>
            <a:r>
              <a:rPr lang="id-ID" sz="1200" smtClean="0">
                <a:solidFill>
                  <a:schemeClr val="bg1"/>
                </a:solidFill>
                <a:latin typeface="+mn-lt"/>
              </a:rPr>
              <a:t>Informatika - UDINUS </a:t>
            </a:r>
            <a:endParaRPr lang="en-US" sz="1200">
              <a:solidFill>
                <a:schemeClr val="bg1"/>
              </a:solidFill>
              <a:latin typeface="+mn-lt"/>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lstStyle/>
          <a:p>
            <a:r>
              <a:rPr lang="en-US"/>
              <a:t>Animasi Frame</a:t>
            </a:r>
          </a:p>
        </p:txBody>
      </p:sp>
      <p:sp>
        <p:nvSpPr>
          <p:cNvPr id="360451" name="Rectangle 3"/>
          <p:cNvSpPr>
            <a:spLocks noGrp="1" noChangeArrowheads="1"/>
          </p:cNvSpPr>
          <p:nvPr>
            <p:ph type="body" idx="1"/>
          </p:nvPr>
        </p:nvSpPr>
        <p:spPr/>
        <p:txBody>
          <a:bodyPr/>
          <a:lstStyle/>
          <a:p>
            <a:r>
              <a:rPr lang="es-ES" sz="2800"/>
              <a:t>Animasi frame adalah bentuk animasi paling sederhana. </a:t>
            </a:r>
          </a:p>
          <a:p>
            <a:r>
              <a:rPr lang="es-ES" sz="2800"/>
              <a:t>Contohnya ketika kita membuat gambar-gambar yang berbeda­beda gerakannya pada sebuah tepian buku kemudian kita buka buku tersebut dengan menggunakan jempol secara cepat maka gambar akan kelihatan bergerak. </a:t>
            </a:r>
          </a:p>
          <a:p>
            <a:r>
              <a:rPr lang="sv-SE" sz="2800"/>
              <a:t>Dalam sebuah film, serangkaian frame bergerak dengan kecepatan minimal 24 frame per detik. </a:t>
            </a:r>
            <a:endParaRPr lang="en-US" sz="2800"/>
          </a:p>
        </p:txBody>
      </p:sp>
      <p:sp>
        <p:nvSpPr>
          <p:cNvPr id="6" name="Footer Placeholder 5"/>
          <p:cNvSpPr txBox="1">
            <a:spLocks/>
          </p:cNvSpPr>
          <p:nvPr/>
        </p:nvSpPr>
        <p:spPr bwMode="auto">
          <a:xfrm>
            <a:off x="6019800" y="6553200"/>
            <a:ext cx="3124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bg1"/>
                </a:solidFill>
                <a:effectLst/>
                <a:uLnTx/>
                <a:uFillTx/>
                <a:latin typeface="+mn-lt"/>
                <a:ea typeface="+mn-ea"/>
                <a:cs typeface="+mn-cs"/>
              </a:rPr>
              <a:t>Teknik </a:t>
            </a:r>
            <a:r>
              <a:rPr kumimoji="0" lang="id-ID" sz="1200" b="0" i="0" u="none" strike="noStrike" kern="1200" cap="none" spc="0" normalizeH="0" baseline="0" noProof="0" smtClean="0">
                <a:ln>
                  <a:noFill/>
                </a:ln>
                <a:solidFill>
                  <a:schemeClr val="bg1"/>
                </a:solidFill>
                <a:effectLst/>
                <a:uLnTx/>
                <a:uFillTx/>
                <a:latin typeface="+mn-lt"/>
                <a:ea typeface="+mn-ea"/>
                <a:cs typeface="+mn-cs"/>
              </a:rPr>
              <a:t>Informatika - UDINUS </a:t>
            </a:r>
            <a:endParaRPr kumimoji="0" lang="en-US" sz="1200" b="0" i="0" u="none" strike="noStrike" kern="1200" cap="none" spc="0" normalizeH="0" baseline="0" noProof="0">
              <a:ln>
                <a:noFill/>
              </a:ln>
              <a:solidFill>
                <a:schemeClr val="bg1"/>
              </a:solidFill>
              <a:effectLst/>
              <a:uLnTx/>
              <a:uFillTx/>
              <a:latin typeface="+mn-lt"/>
              <a:ea typeface="+mn-ea"/>
              <a:cs typeface="+mn-cs"/>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p:txBody>
          <a:bodyPr/>
          <a:lstStyle/>
          <a:p>
            <a:r>
              <a:rPr lang="en-US"/>
              <a:t>Animasi Sprite</a:t>
            </a:r>
          </a:p>
        </p:txBody>
      </p:sp>
      <p:sp>
        <p:nvSpPr>
          <p:cNvPr id="361475" name="Rectangle 3"/>
          <p:cNvSpPr>
            <a:spLocks noGrp="1" noChangeArrowheads="1"/>
          </p:cNvSpPr>
          <p:nvPr>
            <p:ph type="body" idx="1"/>
          </p:nvPr>
        </p:nvSpPr>
        <p:spPr/>
        <p:txBody>
          <a:bodyPr/>
          <a:lstStyle/>
          <a:p>
            <a:pPr>
              <a:lnSpc>
                <a:spcPct val="90000"/>
              </a:lnSpc>
            </a:pPr>
            <a:r>
              <a:rPr lang="sv-SE" sz="2800"/>
              <a:t>Pada animasi sprite, gambar digerakkan dengan latar belakang yang diam. </a:t>
            </a:r>
          </a:p>
          <a:p>
            <a:pPr>
              <a:lnSpc>
                <a:spcPct val="90000"/>
              </a:lnSpc>
            </a:pPr>
            <a:r>
              <a:rPr lang="sv-SE" sz="2800"/>
              <a:t>Sprite adalah bagian dari animasi yang bergerak secara mandiri, seperti misalnya: burung terbang, planet yang berotasi, bola memantul, ataupun logo yang berputar. </a:t>
            </a:r>
          </a:p>
          <a:p>
            <a:pPr>
              <a:lnSpc>
                <a:spcPct val="90000"/>
              </a:lnSpc>
            </a:pPr>
            <a:r>
              <a:rPr lang="sv-SE" sz="2800"/>
              <a:t>Dalam animasi sprite yang dapat kita edit adalah animasi dari layar yang mengandung sprite, kita tidak dapat mengedit bagian dalam yang ditampilkan oleh layar untuk masing-masing frame seperti pada animasi frame. </a:t>
            </a:r>
            <a:endParaRPr lang="en-US" sz="2800"/>
          </a:p>
        </p:txBody>
      </p:sp>
      <p:sp>
        <p:nvSpPr>
          <p:cNvPr id="6" name="Footer Placeholder 5"/>
          <p:cNvSpPr>
            <a:spLocks noGrp="1"/>
          </p:cNvSpPr>
          <p:nvPr>
            <p:ph type="ftr" sz="quarter" idx="12"/>
          </p:nvPr>
        </p:nvSpPr>
        <p:spPr>
          <a:xfrm>
            <a:off x="6019800" y="6553200"/>
            <a:ext cx="3124200" cy="304800"/>
          </a:xfrm>
        </p:spPr>
        <p:txBody>
          <a:bodyPr/>
          <a:lstStyle/>
          <a:p>
            <a:pPr algn="ctr"/>
            <a:r>
              <a:rPr lang="en-US" sz="1200">
                <a:solidFill>
                  <a:schemeClr val="bg1"/>
                </a:solidFill>
                <a:latin typeface="+mn-lt"/>
              </a:rPr>
              <a:t>Teknik </a:t>
            </a:r>
            <a:r>
              <a:rPr lang="id-ID" sz="1200" smtClean="0">
                <a:solidFill>
                  <a:schemeClr val="bg1"/>
                </a:solidFill>
                <a:latin typeface="+mn-lt"/>
              </a:rPr>
              <a:t>Informatika - UDINUS </a:t>
            </a:r>
            <a:endParaRPr lang="en-US" sz="1200">
              <a:solidFill>
                <a:schemeClr val="bg1"/>
              </a:solidFill>
              <a:latin typeface="+mn-lt"/>
            </a:endParaRPr>
          </a:p>
        </p:txBody>
      </p:sp>
    </p:spTree>
  </p:cSld>
  <p:clrMapOvr>
    <a:masterClrMapping/>
  </p:clrMapOv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1779</TotalTime>
  <Words>1346</Words>
  <Application>Microsoft PowerPoint</Application>
  <PresentationFormat>On-screen Show (4:3)</PresentationFormat>
  <Paragraphs>160</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Default Design</vt:lpstr>
      <vt:lpstr>Slide 1</vt:lpstr>
      <vt:lpstr>Media Representation</vt:lpstr>
      <vt:lpstr>Slide 3</vt:lpstr>
      <vt:lpstr>Aplikasi Animasi</vt:lpstr>
      <vt:lpstr>JENIS ANIMASI</vt:lpstr>
      <vt:lpstr>Animasi Sel</vt:lpstr>
      <vt:lpstr>Proses Animasi Sel</vt:lpstr>
      <vt:lpstr>Animasi Frame</vt:lpstr>
      <vt:lpstr>Animasi Sprite</vt:lpstr>
      <vt:lpstr>Contoh animasi sprite</vt:lpstr>
      <vt:lpstr>Animasi Path</vt:lpstr>
      <vt:lpstr>Animasi Spline</vt:lpstr>
      <vt:lpstr>Animasi Vektor</vt:lpstr>
      <vt:lpstr>Animasi Karakter</vt:lpstr>
      <vt:lpstr>Morphing</vt:lpstr>
      <vt:lpstr>Visual Efek</vt:lpstr>
      <vt:lpstr>Contoh :</vt:lpstr>
      <vt:lpstr>Computer Based Animation</vt:lpstr>
      <vt:lpstr>Slide 19</vt:lpstr>
      <vt:lpstr>Slide 20</vt:lpstr>
      <vt:lpstr>Transmisi Animasi</vt:lpstr>
      <vt:lpstr>Flash &amp; Animasi Web</vt:lpstr>
      <vt:lpstr>Flash: Timeline dan Stage</vt:lpstr>
      <vt:lpstr>Flash: Symbol dan Tweening</vt:lpstr>
      <vt:lpstr>Slide 25</vt:lpstr>
      <vt:lpstr>Anime</vt:lpstr>
      <vt:lpstr>Slide 27</vt:lpstr>
      <vt:lpstr>Animasi 3 Dimensi</vt:lpstr>
      <vt:lpstr>Animation Authoring Tools</vt:lpstr>
    </vt:vector>
  </TitlesOfParts>
  <Company>Virgil StudioCom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TEKNOLOGI KOMPRESI MULTIMEDIA</dc:title>
  <dc:creator>Herman Tolle</dc:creator>
  <cp:lastModifiedBy>Kangmouse</cp:lastModifiedBy>
  <cp:revision>35</cp:revision>
  <dcterms:created xsi:type="dcterms:W3CDTF">2004-11-28T11:22:31Z</dcterms:created>
  <dcterms:modified xsi:type="dcterms:W3CDTF">2011-10-20T02:42:18Z</dcterms:modified>
</cp:coreProperties>
</file>