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7BF7-4C1D-4559-B527-75F4A433BD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080DF-0CDB-44D4-B863-4D7666209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C143E-7BFF-4D0D-A5D6-8726715E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4DA12-E6EC-40C4-A133-65D31FA2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E4231-E901-47B4-9EF1-C3FBF0EE5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167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69CD8-32EC-4CF4-8C42-86AA3EED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ECA170-5C01-4436-932D-DFD4D8AF88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754B6-5E55-4552-9DA5-61589B4A1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1E007-D76D-4C4D-A8B4-7FC70B00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92DF9-9F07-434C-AAFF-8DB89561A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077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CB8B05-27FF-4A19-9A7A-7AE1C3FAD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8A-A6AB-4BDB-9BD9-17C63C303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3BDD0-6D34-4BF2-AAF9-44F3D256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83904-F1F2-4996-A08E-257B6268B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1DF15-757B-4A39-9F63-48D622E2C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875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BCE8-E192-4BC3-9872-47E23C687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08F5B-59DC-4AF8-A5E6-2D924F130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4D07D-2311-4419-9F07-98B4A10B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4EDE9-33F2-4CF5-BD5C-0BBBB428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1310D-F5C5-4F03-B025-06C60FF55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581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F3125-10A6-4085-8A9A-10275019D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8A640-6D03-4859-A2AD-38E4468F8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866B8-0CE2-4C32-9F22-F3127ED9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0A268-70C0-467A-878A-A5073247E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E8118-B25E-4150-B1C9-DAD772A6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851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6B475-F05E-4309-8336-1FF04B7C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DF4B5-1D01-4188-9D0A-C968EBAE7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CD5E0-52ED-4182-A218-3D892B277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FEA45-E2B7-45FD-945C-8CB52BE98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29234-E0AA-425C-9707-1D1F8CFF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A6BA7-B379-4BD8-B86B-BAB80772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121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2928F-A009-4D95-8507-7471A3A74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19AFF-66F0-4474-93A5-F179C85B5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8658F-D528-45BC-835C-CE73110FA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78F232-3447-4BB4-A491-3C64A8D7AA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F9E16-F0AE-4C7A-B9C2-03B7BBB83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0C61F1-79B1-4A9C-B2E4-9BB216B5D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42E55-2EAE-43F3-8592-13101A4D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DAB26A-CF95-47F0-A6FF-B5B9EB1F9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2713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8892A-B181-4C69-837F-34B826333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D4F197-BC32-4EDF-A5EC-D82CA25B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949A43-16D2-4E6C-91C1-FD70AC09A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3E2BE-1B1F-46A3-BEB8-074264A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968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87379-5409-4113-A66F-86DE6762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EA86CC-5A70-44AE-986A-41C7730C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466C9-858A-43CF-9FAD-4908179A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859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3FBC-4806-4368-A55D-3DFD2A23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32890-973D-4705-8D0B-A4ED8C43B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FBDCB8-7576-417F-A305-7BA609E00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DC0B8-D7C3-4DA9-922F-DF926770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C3475-A942-4BE0-804A-2F4E20FE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B1413-05F5-4CB0-A690-D56422B4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214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983D-43D8-4141-9F8E-C985C66AC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5ED3E-4F84-4215-8AE0-24B5EFC8A4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CA1AB-8B64-4A6E-AD6B-B27749736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1946C-53DA-4D28-80AC-F2195E55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29293-D281-46A7-ABF8-684959DE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AED86-EDB3-4C69-BF40-9040F215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978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FBB58-FEC2-4E35-99AE-FDB7144F8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24537-262F-4599-B34E-CF61535EC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0056B-FAC6-474F-9725-576AA3A67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7D94-4E49-4A96-B307-169AFC6F9769}" type="datetimeFigureOut">
              <a:rPr lang="en-ID" smtClean="0"/>
              <a:t>09/12/2020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3C46-9AEA-4A5D-9413-4272DC026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1EFEA-94A4-4622-84CE-A2D8C8BB16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693F2-6498-453F-89B3-86D3531F09B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5127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C2962-4D86-4406-9F9A-709BC2692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ID" sz="3600" dirty="0">
                <a:solidFill>
                  <a:srgbClr val="080808"/>
                </a:solidFill>
              </a:rPr>
              <a:t>Analisa </a:t>
            </a:r>
            <a:r>
              <a:rPr lang="en-ID" sz="3600" dirty="0" err="1">
                <a:solidFill>
                  <a:srgbClr val="080808"/>
                </a:solidFill>
              </a:rPr>
              <a:t>Laporan</a:t>
            </a:r>
            <a:r>
              <a:rPr lang="en-ID" sz="3600" dirty="0">
                <a:solidFill>
                  <a:srgbClr val="080808"/>
                </a:solidFill>
              </a:rPr>
              <a:t> </a:t>
            </a:r>
            <a:r>
              <a:rPr lang="en-ID" sz="3600" dirty="0" err="1">
                <a:solidFill>
                  <a:srgbClr val="080808"/>
                </a:solidFill>
              </a:rPr>
              <a:t>Keuangan</a:t>
            </a:r>
            <a:r>
              <a:rPr lang="en-ID" sz="3600" dirty="0">
                <a:solidFill>
                  <a:srgbClr val="080808"/>
                </a:solidFill>
              </a:rPr>
              <a:t> </a:t>
            </a:r>
            <a:r>
              <a:rPr lang="en-ID" sz="3600" dirty="0" err="1">
                <a:solidFill>
                  <a:srgbClr val="080808"/>
                </a:solidFill>
              </a:rPr>
              <a:t>Perbankan</a:t>
            </a:r>
            <a:endParaRPr lang="en-ID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6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D08D6-3448-4B6F-A7F1-B6C4E2DBC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Risiko</a:t>
            </a:r>
            <a:r>
              <a:rPr lang="en-ID" dirty="0"/>
              <a:t> Bank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CF53-536A-46E4-99E6-310135CC7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1.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dirty="0" err="1"/>
              <a:t>kredit</a:t>
            </a:r>
            <a:endParaRPr lang="en-ID" dirty="0"/>
          </a:p>
          <a:p>
            <a:r>
              <a:rPr lang="en-ID" dirty="0"/>
              <a:t>2.Risiko </a:t>
            </a:r>
            <a:r>
              <a:rPr lang="en-ID" dirty="0" err="1"/>
              <a:t>likuiditas</a:t>
            </a:r>
            <a:endParaRPr lang="en-ID" dirty="0"/>
          </a:p>
          <a:p>
            <a:r>
              <a:rPr lang="en-ID" dirty="0"/>
              <a:t>3.Risiko </a:t>
            </a:r>
            <a:r>
              <a:rPr lang="en-ID" dirty="0" err="1"/>
              <a:t>suku</a:t>
            </a:r>
            <a:endParaRPr lang="en-ID" dirty="0"/>
          </a:p>
          <a:p>
            <a:r>
              <a:rPr lang="en-ID" dirty="0"/>
              <a:t>4.Risiko </a:t>
            </a:r>
            <a:r>
              <a:rPr lang="en-ID" dirty="0" err="1"/>
              <a:t>operasional</a:t>
            </a:r>
            <a:endParaRPr lang="en-ID" dirty="0"/>
          </a:p>
          <a:p>
            <a:r>
              <a:rPr lang="en-ID" dirty="0"/>
              <a:t>5.Risiko legal</a:t>
            </a:r>
          </a:p>
          <a:p>
            <a:r>
              <a:rPr lang="en-ID" dirty="0"/>
              <a:t>6.Risiko </a:t>
            </a:r>
            <a:r>
              <a:rPr lang="en-ID" dirty="0" err="1"/>
              <a:t>reputasi</a:t>
            </a:r>
            <a:endParaRPr lang="en-ID" dirty="0"/>
          </a:p>
          <a:p>
            <a:r>
              <a:rPr lang="en-ID" dirty="0"/>
              <a:t>7. </a:t>
            </a:r>
            <a:r>
              <a:rPr lang="en-ID" dirty="0" err="1"/>
              <a:t>Risiko</a:t>
            </a:r>
            <a:r>
              <a:rPr lang="en-ID" dirty="0"/>
              <a:t> </a:t>
            </a:r>
            <a:r>
              <a:rPr lang="en-ID" i="1" dirty="0"/>
              <a:t>off balance sheet</a:t>
            </a:r>
          </a:p>
        </p:txBody>
      </p:sp>
    </p:spTree>
    <p:extLst>
      <p:ext uri="{BB962C8B-B14F-4D97-AF65-F5344CB8AC3E}">
        <p14:creationId xmlns:p14="http://schemas.microsoft.com/office/powerpoint/2010/main" val="106084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05226-4D44-4B52-A7B3-7A0BD7610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2844"/>
            <a:ext cx="10515600" cy="575734"/>
          </a:xfrm>
        </p:spPr>
        <p:txBody>
          <a:bodyPr>
            <a:normAutofit/>
          </a:bodyPr>
          <a:lstStyle/>
          <a:p>
            <a:r>
              <a:rPr lang="en-ID" sz="2800" dirty="0" err="1"/>
              <a:t>Rasio-rasio</a:t>
            </a:r>
            <a:r>
              <a:rPr lang="en-ID" sz="2800" dirty="0"/>
              <a:t> yang </a:t>
            </a:r>
            <a:r>
              <a:rPr lang="en-ID" sz="2800" dirty="0" err="1"/>
              <a:t>digunakan</a:t>
            </a:r>
            <a:endParaRPr lang="en-ID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73018-C2AE-4557-B337-297E1724D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802489"/>
          </a:xfrm>
        </p:spPr>
        <p:txBody>
          <a:bodyPr>
            <a:normAutofit lnSpcReduction="10000"/>
          </a:bodyPr>
          <a:lstStyle/>
          <a:p>
            <a:r>
              <a:rPr lang="en-ID" dirty="0"/>
              <a:t>1. Return On Equity </a:t>
            </a:r>
            <a:r>
              <a:rPr lang="en-ID" dirty="0" err="1"/>
              <a:t>sbb</a:t>
            </a:r>
            <a:r>
              <a:rPr lang="en-ID" dirty="0"/>
              <a:t>:</a:t>
            </a:r>
          </a:p>
          <a:p>
            <a:pPr marL="0" indent="0">
              <a:buNone/>
            </a:pPr>
            <a:r>
              <a:rPr lang="en-ID" dirty="0"/>
              <a:t>                               Net Income/Owner Equity</a:t>
            </a:r>
          </a:p>
          <a:p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menghitung</a:t>
            </a:r>
            <a:r>
              <a:rPr lang="en-ID" dirty="0"/>
              <a:t> </a:t>
            </a:r>
            <a:r>
              <a:rPr lang="en-ID" dirty="0" err="1"/>
              <a:t>pengembalian</a:t>
            </a:r>
            <a:r>
              <a:rPr lang="en-ID" dirty="0"/>
              <a:t> </a:t>
            </a:r>
            <a:r>
              <a:rPr lang="en-ID" dirty="0" err="1"/>
              <a:t>investasi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pemilik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mengindikasikan</a:t>
            </a:r>
            <a:r>
              <a:rPr lang="en-ID" dirty="0"/>
              <a:t> </a:t>
            </a:r>
            <a:r>
              <a:rPr lang="en-ID" dirty="0" err="1"/>
              <a:t>pengelolaan</a:t>
            </a:r>
            <a:r>
              <a:rPr lang="en-ID" dirty="0"/>
              <a:t> yang </a:t>
            </a:r>
            <a:r>
              <a:rPr lang="en-ID" dirty="0" err="1"/>
              <a:t>baik</a:t>
            </a:r>
            <a:r>
              <a:rPr lang="en-ID" dirty="0"/>
              <a:t> oleh para </a:t>
            </a:r>
            <a:r>
              <a:rPr lang="en-ID" dirty="0" err="1"/>
              <a:t>manajer</a:t>
            </a:r>
            <a:r>
              <a:rPr lang="en-ID" dirty="0"/>
              <a:t> </a:t>
            </a:r>
            <a:r>
              <a:rPr lang="en-ID" dirty="0" err="1"/>
              <a:t>perbankan</a:t>
            </a:r>
            <a:r>
              <a:rPr lang="en-ID" dirty="0"/>
              <a:t>  </a:t>
            </a:r>
          </a:p>
          <a:p>
            <a:r>
              <a:rPr lang="en-ID" dirty="0"/>
              <a:t>2. </a:t>
            </a:r>
            <a:r>
              <a:rPr lang="en-ID" dirty="0" err="1"/>
              <a:t>Mengukur</a:t>
            </a:r>
            <a:r>
              <a:rPr lang="en-ID" dirty="0"/>
              <a:t> Capital Position </a:t>
            </a:r>
            <a:r>
              <a:rPr lang="en-ID" dirty="0" err="1"/>
              <a:t>sbb</a:t>
            </a:r>
            <a:r>
              <a:rPr lang="en-ID" dirty="0"/>
              <a:t>:</a:t>
            </a:r>
          </a:p>
          <a:p>
            <a:pPr marL="0" indent="0">
              <a:buNone/>
            </a:pPr>
            <a:r>
              <a:rPr lang="en-ID" dirty="0"/>
              <a:t>                       Equity Multiplier : Total assets/ Equity Capital</a:t>
            </a:r>
          </a:p>
          <a:p>
            <a:pPr marL="0" indent="0">
              <a:buNone/>
            </a:pPr>
            <a:r>
              <a:rPr lang="en-ID" dirty="0"/>
              <a:t>   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efektifitas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financial leverage</a:t>
            </a:r>
          </a:p>
          <a:p>
            <a:r>
              <a:rPr lang="en-ID" dirty="0"/>
              <a:t>2. </a:t>
            </a:r>
            <a:r>
              <a:rPr lang="en-ID" dirty="0" err="1"/>
              <a:t>Mengukur</a:t>
            </a:r>
            <a:r>
              <a:rPr lang="en-ID" dirty="0"/>
              <a:t> Operational Profitability  </a:t>
            </a:r>
            <a:r>
              <a:rPr lang="en-ID" dirty="0" err="1"/>
              <a:t>sbb</a:t>
            </a:r>
            <a:r>
              <a:rPr lang="en-ID" dirty="0"/>
              <a:t>:</a:t>
            </a:r>
          </a:p>
          <a:p>
            <a:r>
              <a:rPr lang="en-ID" dirty="0"/>
              <a:t>                     ROA = Net Income / Total Assets</a:t>
            </a:r>
          </a:p>
          <a:p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operasional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para </a:t>
            </a:r>
            <a:r>
              <a:rPr lang="en-ID" dirty="0" err="1"/>
              <a:t>manajer</a:t>
            </a:r>
            <a:r>
              <a:rPr lang="en-ID" dirty="0"/>
              <a:t> dan </a:t>
            </a:r>
            <a:r>
              <a:rPr lang="en-ID" dirty="0" err="1"/>
              <a:t>pegawai</a:t>
            </a:r>
            <a:r>
              <a:rPr lang="en-ID" dirty="0"/>
              <a:t> bank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mengelola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dan fungsi2 </a:t>
            </a:r>
            <a:r>
              <a:rPr lang="en-ID" dirty="0" err="1"/>
              <a:t>harian</a:t>
            </a:r>
            <a:r>
              <a:rPr lang="en-ID" dirty="0"/>
              <a:t> bank.</a:t>
            </a:r>
          </a:p>
          <a:p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6552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5103-7A71-4E28-907B-A9D90C4D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r>
              <a:rPr lang="en-ID" sz="2400" dirty="0"/>
              <a:t>Assets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95F43-DC0C-4C09-92E6-2A3788632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5689"/>
            <a:ext cx="10515600" cy="5251274"/>
          </a:xfrm>
        </p:spPr>
        <p:txBody>
          <a:bodyPr/>
          <a:lstStyle/>
          <a:p>
            <a:r>
              <a:rPr lang="en-ID" dirty="0" err="1"/>
              <a:t>Rasio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aktiva</a:t>
            </a:r>
            <a:r>
              <a:rPr lang="en-ID" dirty="0"/>
              <a:t> bank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formula </a:t>
            </a:r>
            <a:r>
              <a:rPr lang="en-ID" dirty="0" err="1"/>
              <a:t>sbb</a:t>
            </a:r>
            <a:r>
              <a:rPr lang="en-ID" dirty="0"/>
              <a:t>:</a:t>
            </a:r>
          </a:p>
          <a:p>
            <a:r>
              <a:rPr lang="en-ID" dirty="0"/>
              <a:t> ROA : Net Operating Revenue/Total asset</a:t>
            </a:r>
          </a:p>
          <a:p>
            <a:pPr marL="0" indent="0">
              <a:buNone/>
            </a:pPr>
            <a:r>
              <a:rPr lang="en-ID" dirty="0"/>
              <a:t>Net Profit Margin</a:t>
            </a:r>
          </a:p>
          <a:p>
            <a:pPr marL="0" indent="0">
              <a:buNone/>
            </a:pPr>
            <a:r>
              <a:rPr lang="en-ID" dirty="0" err="1"/>
              <a:t>Rasio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para </a:t>
            </a:r>
            <a:r>
              <a:rPr lang="en-ID" dirty="0" err="1"/>
              <a:t>manajer</a:t>
            </a:r>
            <a:r>
              <a:rPr lang="en-ID" dirty="0"/>
              <a:t> bank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dan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 dan non </a:t>
            </a:r>
            <a:r>
              <a:rPr lang="en-ID" dirty="0" err="1"/>
              <a:t>bunga</a:t>
            </a:r>
            <a:r>
              <a:rPr lang="en-ID" dirty="0"/>
              <a:t>. NPM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sbb</a:t>
            </a:r>
            <a:r>
              <a:rPr lang="en-ID" dirty="0"/>
              <a:t>:</a:t>
            </a:r>
          </a:p>
          <a:p>
            <a:pPr marL="0" indent="0">
              <a:buNone/>
            </a:pPr>
            <a:r>
              <a:rPr lang="en-ID" dirty="0"/>
              <a:t> 1. NPM : Net Income/   Total Operating Revenue </a:t>
            </a:r>
          </a:p>
          <a:p>
            <a:pPr marL="0" indent="0">
              <a:buNone/>
            </a:pPr>
            <a:r>
              <a:rPr lang="en-ID" dirty="0"/>
              <a:t> 2. NPM=( Net Income/pre-tax operating income) x(pre-tax operating   	       income/ Total operating revenue)</a:t>
            </a:r>
          </a:p>
          <a:p>
            <a:pPr marL="0" indent="0">
              <a:buNone/>
            </a:pPr>
            <a:r>
              <a:rPr lang="en-ID" dirty="0"/>
              <a:t>Net Interest Margin dan Efficiency Ratio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757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09612-B4EB-4162-9FAC-A121D8E9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194"/>
            <a:ext cx="10515600" cy="5835769"/>
          </a:xfrm>
        </p:spPr>
        <p:txBody>
          <a:bodyPr>
            <a:normAutofit lnSpcReduction="10000"/>
          </a:bodyPr>
          <a:lstStyle/>
          <a:p>
            <a:r>
              <a:rPr lang="en-ID" dirty="0"/>
              <a:t>Net Interest Margin dan Efficiency Ratio</a:t>
            </a:r>
          </a:p>
          <a:p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dan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pendapatan</a:t>
            </a:r>
            <a:r>
              <a:rPr lang="en-ID" dirty="0"/>
              <a:t> </a:t>
            </a:r>
          </a:p>
          <a:p>
            <a:r>
              <a:rPr lang="en-ID" dirty="0"/>
              <a:t>Net Interest Margin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sbb</a:t>
            </a:r>
            <a:r>
              <a:rPr lang="en-ID" dirty="0"/>
              <a:t>:</a:t>
            </a:r>
          </a:p>
          <a:p>
            <a:pPr marL="0" indent="0">
              <a:buNone/>
            </a:pPr>
            <a:r>
              <a:rPr lang="en-ID" dirty="0"/>
              <a:t>      Net Interest Income/Earning assets</a:t>
            </a:r>
          </a:p>
          <a:p>
            <a:r>
              <a:rPr lang="en-ID" dirty="0"/>
              <a:t>Efficiency Ratio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sbb</a:t>
            </a:r>
            <a:r>
              <a:rPr lang="en-ID" dirty="0"/>
              <a:t>:</a:t>
            </a:r>
          </a:p>
          <a:p>
            <a:pPr marL="0" indent="0">
              <a:buNone/>
            </a:pPr>
            <a:r>
              <a:rPr lang="en-ID" dirty="0"/>
              <a:t>      Non Interest Expense/ (Net Interest Income+ Non –Interest Income)</a:t>
            </a:r>
          </a:p>
          <a:p>
            <a:r>
              <a:rPr lang="en-ID" dirty="0"/>
              <a:t>Non Interest Income:</a:t>
            </a:r>
          </a:p>
          <a:p>
            <a:r>
              <a:rPr lang="en-ID" dirty="0" err="1"/>
              <a:t>Rasio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dihitung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:</a:t>
            </a:r>
          </a:p>
          <a:p>
            <a:pPr marL="0" indent="0">
              <a:buNone/>
            </a:pPr>
            <a:r>
              <a:rPr lang="en-ID"/>
              <a:t> </a:t>
            </a:r>
            <a:r>
              <a:rPr lang="en-ID" dirty="0" err="1"/>
              <a:t>rasio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mengindikasikan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overhead </a:t>
            </a:r>
            <a:r>
              <a:rPr lang="en-ID" dirty="0" err="1"/>
              <a:t>pabrik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ditutup</a:t>
            </a:r>
            <a:r>
              <a:rPr lang="en-ID" dirty="0"/>
              <a:t> oleh </a:t>
            </a:r>
            <a:r>
              <a:rPr lang="en-ID" dirty="0" err="1"/>
              <a:t>pendapatan</a:t>
            </a:r>
            <a:r>
              <a:rPr lang="en-ID" dirty="0"/>
              <a:t> </a:t>
            </a:r>
            <a:r>
              <a:rPr lang="en-ID" dirty="0" err="1"/>
              <a:t>bunga</a:t>
            </a:r>
            <a:r>
              <a:rPr lang="en-ID" dirty="0"/>
              <a:t>.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rasio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perbankan</a:t>
            </a:r>
            <a:r>
              <a:rPr lang="en-ID" dirty="0"/>
              <a:t> </a:t>
            </a:r>
            <a:r>
              <a:rPr lang="en-ID" dirty="0" err="1"/>
              <a:t>mempunyai</a:t>
            </a:r>
            <a:r>
              <a:rPr lang="en-ID" dirty="0"/>
              <a:t> BOP yang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thd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aktiva</a:t>
            </a:r>
            <a:r>
              <a:rPr lang="en-ID" dirty="0"/>
              <a:t> yang </a:t>
            </a:r>
            <a:r>
              <a:rPr lang="en-ID" dirty="0" err="1"/>
              <a:t>dikelolanya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7975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312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Analisa Laporan Keuangan Perbankan</vt:lpstr>
      <vt:lpstr>Risiko Bank </vt:lpstr>
      <vt:lpstr>Rasio-rasio yang digunakan</vt:lpstr>
      <vt:lpstr>Assets utilization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Laporan Keuangan Perbankan</dc:title>
  <dc:creator>Aspire-E14</dc:creator>
  <cp:lastModifiedBy>Aspire-E14</cp:lastModifiedBy>
  <cp:revision>10</cp:revision>
  <dcterms:created xsi:type="dcterms:W3CDTF">2020-11-01T08:09:27Z</dcterms:created>
  <dcterms:modified xsi:type="dcterms:W3CDTF">2020-12-08T19:28:11Z</dcterms:modified>
</cp:coreProperties>
</file>