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73" r:id="rId11"/>
    <p:sldId id="272" r:id="rId12"/>
    <p:sldId id="274" r:id="rId13"/>
    <p:sldId id="265" r:id="rId14"/>
    <p:sldId id="266" r:id="rId15"/>
    <p:sldId id="267" r:id="rId16"/>
    <p:sldId id="268" r:id="rId17"/>
    <p:sldId id="269" r:id="rId18"/>
    <p:sldId id="270" r:id="rId19"/>
    <p:sldId id="271"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62" autoAdjust="0"/>
    <p:restoredTop sz="94660"/>
  </p:normalViewPr>
  <p:slideViewPr>
    <p:cSldViewPr>
      <p:cViewPr varScale="1">
        <p:scale>
          <a:sx n="74" d="100"/>
          <a:sy n="74" d="100"/>
        </p:scale>
        <p:origin x="1248" y="72"/>
      </p:cViewPr>
      <p:guideLst>
        <p:guide orient="horz" pos="2160"/>
        <p:guide pos="2880"/>
      </p:guideLst>
    </p:cSldViewPr>
  </p:slideViewPr>
  <p:notesTextViewPr>
    <p:cViewPr>
      <p:scale>
        <a:sx n="1" d="1"/>
        <a:sy n="1" d="1"/>
      </p:scale>
      <p:origin x="0" y="0"/>
    </p:cViewPr>
  </p:notesTextViewPr>
  <p:sorterViewPr>
    <p:cViewPr>
      <p:scale>
        <a:sx n="100" d="100"/>
        <a:sy n="100" d="100"/>
      </p:scale>
      <p:origin x="0" y="5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46DAFB55-6403-43FD-8407-153495C5A990}" type="datetimeFigureOut">
              <a:rPr lang="id-ID" smtClean="0"/>
              <a:t>23/05/2017</a:t>
            </a:fld>
            <a:endParaRPr lang="id-ID"/>
          </a:p>
        </p:txBody>
      </p:sp>
      <p:sp>
        <p:nvSpPr>
          <p:cNvPr id="8" name="Footer Placeholder 7"/>
          <p:cNvSpPr>
            <a:spLocks noGrp="1"/>
          </p:cNvSpPr>
          <p:nvPr>
            <p:ph type="ftr" sz="quarter" idx="11"/>
          </p:nvPr>
        </p:nvSpPr>
        <p:spPr/>
        <p:txBody>
          <a:bodyPr/>
          <a:lstStyle/>
          <a:p>
            <a:endParaRPr lang="id-ID"/>
          </a:p>
        </p:txBody>
      </p:sp>
      <p:sp>
        <p:nvSpPr>
          <p:cNvPr id="11" name="Slide Number Placeholder 10"/>
          <p:cNvSpPr>
            <a:spLocks noGrp="1"/>
          </p:cNvSpPr>
          <p:nvPr>
            <p:ph type="sldNum" sz="quarter" idx="12"/>
          </p:nvPr>
        </p:nvSpPr>
        <p:spPr/>
        <p:txBody>
          <a:bodyPr/>
          <a:lstStyle/>
          <a:p>
            <a:fld id="{12FB2A7D-F082-4153-BF7A-B7860D9E4F28}"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DAFB55-6403-43FD-8407-153495C5A990}" type="datetimeFigureOut">
              <a:rPr lang="id-ID" smtClean="0"/>
              <a:t>23/05/2017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2FB2A7D-F082-4153-BF7A-B7860D9E4F2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DAFB55-6403-43FD-8407-153495C5A990}" type="datetimeFigureOut">
              <a:rPr lang="id-ID" smtClean="0"/>
              <a:t>23/05/2017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2FB2A7D-F082-4153-BF7A-B7860D9E4F2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DAFB55-6403-43FD-8407-153495C5A990}" type="datetimeFigureOut">
              <a:rPr lang="id-ID" smtClean="0"/>
              <a:t>23/05/2017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2FB2A7D-F082-4153-BF7A-B7860D9E4F2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DAFB55-6403-43FD-8407-153495C5A990}" type="datetimeFigureOut">
              <a:rPr lang="id-ID" smtClean="0"/>
              <a:t>23/05/2017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2FB2A7D-F082-4153-BF7A-B7860D9E4F28}"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DAFB55-6403-43FD-8407-153495C5A990}" type="datetimeFigureOut">
              <a:rPr lang="id-ID" smtClean="0"/>
              <a:t>23/05/2017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2FB2A7D-F082-4153-BF7A-B7860D9E4F2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6DAFB55-6403-43FD-8407-153495C5A990}" type="datetimeFigureOut">
              <a:rPr lang="id-ID" smtClean="0"/>
              <a:t>23/05/2017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2FB2A7D-F082-4153-BF7A-B7860D9E4F2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DAFB55-6403-43FD-8407-153495C5A990}" type="datetimeFigureOut">
              <a:rPr lang="id-ID" smtClean="0"/>
              <a:t>23/05/2017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2FB2A7D-F082-4153-BF7A-B7860D9E4F2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46DAFB55-6403-43FD-8407-153495C5A990}" type="datetimeFigureOut">
              <a:rPr lang="id-ID" smtClean="0"/>
              <a:t>23/05/2017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2FB2A7D-F082-4153-BF7A-B7860D9E4F2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DAFB55-6403-43FD-8407-153495C5A990}" type="datetimeFigureOut">
              <a:rPr lang="id-ID" smtClean="0"/>
              <a:t>23/05/2017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2FB2A7D-F082-4153-BF7A-B7860D9E4F2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DAFB55-6403-43FD-8407-153495C5A990}" type="datetimeFigureOut">
              <a:rPr lang="id-ID" smtClean="0"/>
              <a:t>23/05/2017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2FB2A7D-F082-4153-BF7A-B7860D9E4F28}" type="slidenum">
              <a:rPr lang="id-ID" smtClean="0"/>
              <a:t>‹#›</a:t>
            </a:fld>
            <a:endParaRPr lang="id-ID"/>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6DAFB55-6403-43FD-8407-153495C5A990}" type="datetimeFigureOut">
              <a:rPr lang="id-ID" smtClean="0"/>
              <a:t>23/05/2017</a:t>
            </a:fld>
            <a:endParaRPr lang="id-ID"/>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id-ID"/>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2FB2A7D-F082-4153-BF7A-B7860D9E4F28}"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548681"/>
            <a:ext cx="7772400" cy="1224136"/>
          </a:xfrm>
        </p:spPr>
        <p:txBody>
          <a:bodyPr>
            <a:normAutofit fontScale="90000"/>
          </a:bodyPr>
          <a:lstStyle/>
          <a:p>
            <a:r>
              <a:rPr lang="en-US" sz="2800" b="1" dirty="0" smtClean="0"/>
              <a:t>TUGAS KEWIRAUSAHAAN</a:t>
            </a:r>
            <a:r>
              <a:rPr lang="id-ID" sz="2800" b="1" dirty="0" smtClean="0"/>
              <a:t/>
            </a:r>
            <a:br>
              <a:rPr lang="id-ID" sz="2800" b="1" dirty="0" smtClean="0"/>
            </a:br>
            <a:r>
              <a:rPr lang="en-US" sz="2800" b="1" dirty="0" smtClean="0"/>
              <a:t>PROPOSAL USAHA  “ </a:t>
            </a:r>
            <a:r>
              <a:rPr lang="id-ID" sz="2800" b="1" dirty="0" smtClean="0"/>
              <a:t>ROTI BAKAR SWEETY</a:t>
            </a:r>
            <a:r>
              <a:rPr lang="en-US" sz="2800" b="1" dirty="0" smtClean="0"/>
              <a:t>”</a:t>
            </a:r>
            <a:endParaRPr lang="id-ID" sz="2800" b="1" dirty="0"/>
          </a:p>
        </p:txBody>
      </p:sp>
      <p:pic>
        <p:nvPicPr>
          <p:cNvPr id="4" name="irc_mi" descr="http://andriyanikurniaputri.weblog.esaunggul.ac.id/wp-content/uploads/sites/430/2013/04/LOGO-ESA-UNGGUL.jpg"/>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5724128" y="1844824"/>
            <a:ext cx="1905000" cy="1628775"/>
          </a:xfrm>
          <a:prstGeom prst="rect">
            <a:avLst/>
          </a:prstGeom>
          <a:noFill/>
          <a:ln w="9525">
            <a:noFill/>
            <a:miter lim="800000"/>
            <a:headEnd/>
            <a:tailEnd/>
          </a:ln>
        </p:spPr>
      </p:pic>
    </p:spTree>
    <p:extLst>
      <p:ext uri="{BB962C8B-B14F-4D97-AF65-F5344CB8AC3E}">
        <p14:creationId xmlns:p14="http://schemas.microsoft.com/office/powerpoint/2010/main" val="193777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lvl="0" indent="0">
              <a:buNone/>
            </a:pPr>
            <a:r>
              <a:rPr lang="en-US" sz="2000" dirty="0" smtClean="0">
                <a:latin typeface="Arial Narrow" panose="020B0606020202030204" pitchFamily="34" charset="0"/>
              </a:rPr>
              <a:t>    </a:t>
            </a:r>
            <a:r>
              <a:rPr lang="en-US" sz="2000" dirty="0" err="1" smtClean="0">
                <a:latin typeface="Arial Narrow" panose="020B0606020202030204" pitchFamily="34" charset="0"/>
              </a:rPr>
              <a:t>Biaya</a:t>
            </a:r>
            <a:r>
              <a:rPr lang="en-US" sz="2000" dirty="0" smtClean="0">
                <a:latin typeface="Arial Narrow" panose="020B0606020202030204" pitchFamily="34" charset="0"/>
              </a:rPr>
              <a:t> </a:t>
            </a:r>
            <a:r>
              <a:rPr lang="en-US" sz="2000" dirty="0" err="1" smtClean="0">
                <a:latin typeface="Arial Narrow" panose="020B0606020202030204" pitchFamily="34" charset="0"/>
              </a:rPr>
              <a:t>Operasional</a:t>
            </a:r>
            <a:r>
              <a:rPr lang="en-US" sz="2000" dirty="0" smtClean="0">
                <a:latin typeface="Arial Narrow" panose="020B0606020202030204" pitchFamily="34" charset="0"/>
              </a:rPr>
              <a:t> (per </a:t>
            </a:r>
            <a:r>
              <a:rPr lang="en-US" sz="2000" dirty="0" err="1" smtClean="0">
                <a:latin typeface="Arial Narrow" panose="020B0606020202030204" pitchFamily="34" charset="0"/>
              </a:rPr>
              <a:t>Bulan</a:t>
            </a:r>
            <a:r>
              <a:rPr lang="en-US" sz="2000" dirty="0" smtClean="0">
                <a:latin typeface="Arial Narrow" panose="020B0606020202030204" pitchFamily="34" charset="0"/>
              </a:rPr>
              <a:t>)</a:t>
            </a:r>
            <a:r>
              <a:rPr lang="en-US" sz="2000" dirty="0">
                <a:latin typeface="Arial Narrow" panose="020B0606020202030204" pitchFamily="34" charset="0"/>
              </a:rPr>
              <a:t>			</a:t>
            </a:r>
          </a:p>
          <a:p>
            <a:pPr>
              <a:buFont typeface="Wingdings" panose="05000000000000000000" pitchFamily="2" charset="2"/>
              <a:buChar char="v"/>
            </a:pPr>
            <a:r>
              <a:rPr lang="en-US" sz="2000" dirty="0" smtClean="0">
                <a:latin typeface="Arial Narrow" panose="020B0606020202030204" pitchFamily="34" charset="0"/>
              </a:rPr>
              <a:t>    </a:t>
            </a:r>
            <a:r>
              <a:rPr lang="en-US" sz="2000" dirty="0" err="1" smtClean="0">
                <a:latin typeface="Arial Narrow" panose="020B0606020202030204" pitchFamily="34" charset="0"/>
              </a:rPr>
              <a:t>Gaji</a:t>
            </a:r>
            <a:r>
              <a:rPr lang="en-US" sz="2000" dirty="0" smtClean="0">
                <a:latin typeface="Arial Narrow" panose="020B0606020202030204" pitchFamily="34" charset="0"/>
              </a:rPr>
              <a:t> </a:t>
            </a:r>
            <a:r>
              <a:rPr lang="en-US" sz="2000" dirty="0" err="1" smtClean="0">
                <a:latin typeface="Arial Narrow" panose="020B0606020202030204" pitchFamily="34" charset="0"/>
              </a:rPr>
              <a:t>Karyawan</a:t>
            </a:r>
            <a:r>
              <a:rPr lang="en-US" sz="2000" dirty="0">
                <a:latin typeface="Arial Narrow" panose="020B0606020202030204" pitchFamily="34" charset="0"/>
              </a:rPr>
              <a:t>	</a:t>
            </a:r>
            <a:r>
              <a:rPr lang="en-US" sz="2000" dirty="0" smtClean="0">
                <a:latin typeface="Arial Narrow" panose="020B0606020202030204" pitchFamily="34" charset="0"/>
              </a:rPr>
              <a:t>		: </a:t>
            </a:r>
            <a:r>
              <a:rPr lang="en-US" sz="2000" dirty="0" err="1">
                <a:latin typeface="Arial Narrow" panose="020B0606020202030204" pitchFamily="34" charset="0"/>
              </a:rPr>
              <a:t>Rp</a:t>
            </a:r>
            <a:r>
              <a:rPr lang="en-US" sz="2000" dirty="0">
                <a:latin typeface="Arial Narrow" panose="020B0606020202030204" pitchFamily="34" charset="0"/>
              </a:rPr>
              <a:t>.   </a:t>
            </a:r>
            <a:r>
              <a:rPr lang="en-US" sz="2000" dirty="0" smtClean="0">
                <a:latin typeface="Arial Narrow" panose="020B0606020202030204" pitchFamily="34" charset="0"/>
              </a:rPr>
              <a:t>2.000.000</a:t>
            </a:r>
          </a:p>
          <a:p>
            <a:pPr>
              <a:buFont typeface="Wingdings" panose="05000000000000000000" pitchFamily="2" charset="2"/>
              <a:buChar char="v"/>
            </a:pPr>
            <a:r>
              <a:rPr lang="en-US" sz="2000" dirty="0" smtClean="0">
                <a:latin typeface="Arial Narrow" panose="020B0606020202030204" pitchFamily="34" charset="0"/>
              </a:rPr>
              <a:t>    </a:t>
            </a:r>
            <a:r>
              <a:rPr lang="en-US" sz="2000" dirty="0" err="1" smtClean="0">
                <a:latin typeface="Arial Narrow" panose="020B0606020202030204" pitchFamily="34" charset="0"/>
              </a:rPr>
              <a:t>Lisrik</a:t>
            </a:r>
            <a:r>
              <a:rPr lang="en-US" sz="2000" dirty="0" smtClean="0">
                <a:latin typeface="Arial Narrow" panose="020B0606020202030204" pitchFamily="34" charset="0"/>
              </a:rPr>
              <a:t> </a:t>
            </a:r>
            <a:r>
              <a:rPr lang="en-US" sz="2000" dirty="0" err="1" smtClean="0">
                <a:latin typeface="Arial Narrow" panose="020B0606020202030204" pitchFamily="34" charset="0"/>
              </a:rPr>
              <a:t>dan</a:t>
            </a:r>
            <a:r>
              <a:rPr lang="en-US" sz="2000" dirty="0" smtClean="0">
                <a:latin typeface="Arial Narrow" panose="020B0606020202030204" pitchFamily="34" charset="0"/>
              </a:rPr>
              <a:t> air				: </a:t>
            </a:r>
            <a:r>
              <a:rPr lang="en-US" sz="2000" dirty="0" err="1" smtClean="0">
                <a:latin typeface="Arial Narrow" panose="020B0606020202030204" pitchFamily="34" charset="0"/>
              </a:rPr>
              <a:t>Rp</a:t>
            </a:r>
            <a:r>
              <a:rPr lang="en-US" sz="2000" dirty="0" smtClean="0">
                <a:latin typeface="Arial Narrow" panose="020B0606020202030204" pitchFamily="34" charset="0"/>
              </a:rPr>
              <a:t>.     300.000</a:t>
            </a:r>
            <a:endParaRPr lang="en-US" sz="2000" dirty="0">
              <a:latin typeface="Arial Narrow" panose="020B0606020202030204" pitchFamily="34" charset="0"/>
            </a:endParaRPr>
          </a:p>
          <a:p>
            <a:pPr>
              <a:buFont typeface="Wingdings" panose="05000000000000000000" pitchFamily="2" charset="2"/>
              <a:buChar char="v"/>
            </a:pPr>
            <a:r>
              <a:rPr lang="en-US" sz="2000" dirty="0" smtClean="0">
                <a:latin typeface="Arial Narrow" panose="020B0606020202030204" pitchFamily="34" charset="0"/>
              </a:rPr>
              <a:t>    </a:t>
            </a:r>
            <a:r>
              <a:rPr lang="en-US" sz="2000" dirty="0" err="1" smtClean="0">
                <a:latin typeface="Arial Narrow" panose="020B0606020202030204" pitchFamily="34" charset="0"/>
              </a:rPr>
              <a:t>Sewa</a:t>
            </a:r>
            <a:r>
              <a:rPr lang="en-US" sz="2000" dirty="0" smtClean="0">
                <a:latin typeface="Arial Narrow" panose="020B0606020202030204" pitchFamily="34" charset="0"/>
              </a:rPr>
              <a:t> </a:t>
            </a:r>
            <a:r>
              <a:rPr lang="en-US" sz="2000" dirty="0" err="1" smtClean="0">
                <a:latin typeface="Arial Narrow" panose="020B0606020202030204" pitchFamily="34" charset="0"/>
              </a:rPr>
              <a:t>Temapat</a:t>
            </a:r>
            <a:r>
              <a:rPr lang="en-US" sz="2000" dirty="0">
                <a:latin typeface="Arial Narrow" panose="020B0606020202030204" pitchFamily="34" charset="0"/>
              </a:rPr>
              <a:t>	</a:t>
            </a:r>
            <a:r>
              <a:rPr lang="en-US" sz="2000" dirty="0" smtClean="0">
                <a:latin typeface="Arial Narrow" panose="020B0606020202030204" pitchFamily="34" charset="0"/>
              </a:rPr>
              <a:t>		: </a:t>
            </a:r>
            <a:r>
              <a:rPr lang="en-US" sz="2000" dirty="0" err="1">
                <a:latin typeface="Arial Narrow" panose="020B0606020202030204" pitchFamily="34" charset="0"/>
              </a:rPr>
              <a:t>Rp</a:t>
            </a:r>
            <a:r>
              <a:rPr lang="en-US" sz="2000" dirty="0">
                <a:latin typeface="Arial Narrow" panose="020B0606020202030204" pitchFamily="34" charset="0"/>
              </a:rPr>
              <a:t>.   </a:t>
            </a:r>
            <a:r>
              <a:rPr lang="en-US" sz="2000" dirty="0" smtClean="0">
                <a:latin typeface="Arial Narrow" panose="020B0606020202030204" pitchFamily="34" charset="0"/>
              </a:rPr>
              <a:t>  500.000</a:t>
            </a:r>
            <a:endParaRPr lang="en-US" sz="2000" dirty="0">
              <a:latin typeface="Arial Narrow" panose="020B0606020202030204" pitchFamily="34" charset="0"/>
            </a:endParaRPr>
          </a:p>
          <a:p>
            <a:pPr>
              <a:buFont typeface="Wingdings" panose="05000000000000000000" pitchFamily="2" charset="2"/>
              <a:buChar char="v"/>
            </a:pPr>
            <a:r>
              <a:rPr lang="en-US" sz="2000" dirty="0" smtClean="0">
                <a:latin typeface="Arial Narrow" panose="020B0606020202030204" pitchFamily="34" charset="0"/>
              </a:rPr>
              <a:t>    Isi </a:t>
            </a:r>
            <a:r>
              <a:rPr lang="en-US" sz="2000" dirty="0" err="1" smtClean="0">
                <a:latin typeface="Arial Narrow" panose="020B0606020202030204" pitchFamily="34" charset="0"/>
              </a:rPr>
              <a:t>Tabung</a:t>
            </a:r>
            <a:r>
              <a:rPr lang="en-US" sz="2000" dirty="0" smtClean="0">
                <a:latin typeface="Arial Narrow" panose="020B0606020202030204" pitchFamily="34" charset="0"/>
              </a:rPr>
              <a:t> gas </a:t>
            </a:r>
          </a:p>
          <a:p>
            <a:pPr marL="0" indent="0">
              <a:buNone/>
            </a:pPr>
            <a:r>
              <a:rPr lang="en-US" sz="2000" dirty="0" smtClean="0">
                <a:latin typeface="Arial Narrow" panose="020B0606020202030204" pitchFamily="34" charset="0"/>
              </a:rPr>
              <a:t>       (</a:t>
            </a:r>
            <a:r>
              <a:rPr lang="en-US" sz="2000" dirty="0" err="1" smtClean="0">
                <a:latin typeface="Arial Narrow" panose="020B0606020202030204" pitchFamily="34" charset="0"/>
              </a:rPr>
              <a:t>untuk</a:t>
            </a:r>
            <a:r>
              <a:rPr lang="en-US" sz="2000" dirty="0" smtClean="0">
                <a:latin typeface="Arial Narrow" panose="020B0606020202030204" pitchFamily="34" charset="0"/>
              </a:rPr>
              <a:t> </a:t>
            </a:r>
            <a:r>
              <a:rPr lang="en-US" sz="2000" dirty="0" err="1" smtClean="0">
                <a:latin typeface="Arial Narrow" panose="020B0606020202030204" pitchFamily="34" charset="0"/>
              </a:rPr>
              <a:t>bulan</a:t>
            </a:r>
            <a:r>
              <a:rPr lang="en-US" sz="2000" dirty="0" smtClean="0">
                <a:latin typeface="Arial Narrow" panose="020B0606020202030204" pitchFamily="34" charset="0"/>
              </a:rPr>
              <a:t> </a:t>
            </a:r>
            <a:r>
              <a:rPr lang="en-US" sz="2000" dirty="0" err="1" smtClean="0">
                <a:latin typeface="Arial Narrow" panose="020B0606020202030204" pitchFamily="34" charset="0"/>
              </a:rPr>
              <a:t>ke</a:t>
            </a:r>
            <a:r>
              <a:rPr lang="en-US" sz="2000" dirty="0" smtClean="0">
                <a:latin typeface="Arial Narrow" panose="020B0606020202030204" pitchFamily="34" charset="0"/>
              </a:rPr>
              <a:t> </a:t>
            </a:r>
            <a:r>
              <a:rPr lang="en-US" sz="2000" dirty="0" err="1" smtClean="0">
                <a:latin typeface="Arial Narrow" panose="020B0606020202030204" pitchFamily="34" charset="0"/>
              </a:rPr>
              <a:t>dua</a:t>
            </a:r>
            <a:r>
              <a:rPr lang="en-US" sz="2000" dirty="0" smtClean="0">
                <a:latin typeface="Arial Narrow" panose="020B0606020202030204" pitchFamily="34" charset="0"/>
              </a:rPr>
              <a:t> </a:t>
            </a:r>
            <a:r>
              <a:rPr lang="en-US" sz="2000" dirty="0" err="1" smtClean="0">
                <a:latin typeface="Arial Narrow" panose="020B0606020202030204" pitchFamily="34" charset="0"/>
              </a:rPr>
              <a:t>dan</a:t>
            </a:r>
            <a:r>
              <a:rPr lang="en-US" sz="2000" dirty="0" smtClean="0">
                <a:latin typeface="Arial Narrow" panose="020B0606020202030204" pitchFamily="34" charset="0"/>
              </a:rPr>
              <a:t> </a:t>
            </a:r>
            <a:r>
              <a:rPr lang="en-US" sz="2000" dirty="0" err="1" smtClean="0">
                <a:latin typeface="Arial Narrow" panose="020B0606020202030204" pitchFamily="34" charset="0"/>
              </a:rPr>
              <a:t>seterusnya</a:t>
            </a:r>
            <a:r>
              <a:rPr lang="en-US" sz="2000" dirty="0" smtClean="0">
                <a:latin typeface="Arial Narrow" panose="020B0606020202030204" pitchFamily="34" charset="0"/>
              </a:rPr>
              <a:t>)</a:t>
            </a:r>
            <a:r>
              <a:rPr lang="en-US" sz="2000" dirty="0">
                <a:latin typeface="Arial Narrow" panose="020B0606020202030204" pitchFamily="34" charset="0"/>
              </a:rPr>
              <a:t>	</a:t>
            </a:r>
            <a:r>
              <a:rPr lang="en-US" sz="2000" dirty="0" smtClean="0">
                <a:latin typeface="Arial Narrow" panose="020B0606020202030204" pitchFamily="34" charset="0"/>
              </a:rPr>
              <a:t>: </a:t>
            </a:r>
            <a:r>
              <a:rPr lang="en-US" sz="2000" dirty="0" err="1">
                <a:latin typeface="Arial Narrow" panose="020B0606020202030204" pitchFamily="34" charset="0"/>
              </a:rPr>
              <a:t>Rp</a:t>
            </a:r>
            <a:r>
              <a:rPr lang="en-US" sz="2000" dirty="0">
                <a:latin typeface="Arial Narrow" panose="020B0606020202030204" pitchFamily="34" charset="0"/>
              </a:rPr>
              <a:t>.   </a:t>
            </a:r>
            <a:r>
              <a:rPr lang="en-US" sz="2000" dirty="0" smtClean="0">
                <a:latin typeface="Arial Narrow" panose="020B0606020202030204" pitchFamily="34" charset="0"/>
              </a:rPr>
              <a:t>   100.000</a:t>
            </a:r>
          </a:p>
          <a:p>
            <a:pPr marL="0" indent="0">
              <a:buNone/>
            </a:pPr>
            <a:endParaRPr lang="en-US" sz="2000" dirty="0">
              <a:latin typeface="Arial Narrow" panose="020B0606020202030204" pitchFamily="34" charset="0"/>
            </a:endParaRPr>
          </a:p>
          <a:p>
            <a:pPr marL="0" indent="0">
              <a:buNone/>
            </a:pPr>
            <a:r>
              <a:rPr lang="en-US" sz="2000" dirty="0" smtClean="0">
                <a:latin typeface="Arial Narrow" panose="020B0606020202030204" pitchFamily="34" charset="0"/>
              </a:rPr>
              <a:t>    Total </a:t>
            </a:r>
            <a:r>
              <a:rPr lang="en-US" sz="2000" dirty="0" err="1" smtClean="0">
                <a:latin typeface="Arial Narrow" panose="020B0606020202030204" pitchFamily="34" charset="0"/>
              </a:rPr>
              <a:t>biaya</a:t>
            </a:r>
            <a:r>
              <a:rPr lang="en-US" sz="2000" dirty="0" smtClean="0">
                <a:latin typeface="Arial Narrow" panose="020B0606020202030204" pitchFamily="34" charset="0"/>
              </a:rPr>
              <a:t> </a:t>
            </a:r>
            <a:r>
              <a:rPr lang="en-US" sz="2000" dirty="0" err="1" smtClean="0">
                <a:latin typeface="Arial Narrow" panose="020B0606020202030204" pitchFamily="34" charset="0"/>
              </a:rPr>
              <a:t>operasional</a:t>
            </a:r>
            <a:r>
              <a:rPr lang="en-US" sz="2000" dirty="0" smtClean="0">
                <a:latin typeface="Arial Narrow" panose="020B0606020202030204" pitchFamily="34" charset="0"/>
              </a:rPr>
              <a:t> </a:t>
            </a:r>
            <a:r>
              <a:rPr lang="en-US" sz="2000" dirty="0" err="1" smtClean="0">
                <a:latin typeface="Arial Narrow" panose="020B0606020202030204" pitchFamily="34" charset="0"/>
              </a:rPr>
              <a:t>bulan</a:t>
            </a:r>
            <a:r>
              <a:rPr lang="en-US" sz="2000" dirty="0" smtClean="0">
                <a:latin typeface="Arial Narrow" panose="020B0606020202030204" pitchFamily="34" charset="0"/>
              </a:rPr>
              <a:t> </a:t>
            </a:r>
            <a:r>
              <a:rPr lang="en-US" sz="2000" dirty="0" err="1" smtClean="0">
                <a:latin typeface="Arial Narrow" panose="020B0606020202030204" pitchFamily="34" charset="0"/>
              </a:rPr>
              <a:t>pertama</a:t>
            </a:r>
            <a:r>
              <a:rPr lang="en-US" sz="2000" dirty="0">
                <a:latin typeface="Arial Narrow" panose="020B0606020202030204" pitchFamily="34" charset="0"/>
              </a:rPr>
              <a:t>	</a:t>
            </a:r>
            <a:r>
              <a:rPr lang="en-US" sz="2000" dirty="0" smtClean="0">
                <a:latin typeface="Arial Narrow" panose="020B0606020202030204" pitchFamily="34" charset="0"/>
              </a:rPr>
              <a:t>: </a:t>
            </a:r>
            <a:r>
              <a:rPr lang="en-US" sz="2000" dirty="0" err="1">
                <a:latin typeface="Arial Narrow" panose="020B0606020202030204" pitchFamily="34" charset="0"/>
              </a:rPr>
              <a:t>Rp</a:t>
            </a:r>
            <a:r>
              <a:rPr lang="en-US" sz="2000" dirty="0">
                <a:latin typeface="Arial Narrow" panose="020B0606020202030204" pitchFamily="34" charset="0"/>
              </a:rPr>
              <a:t>. </a:t>
            </a:r>
            <a:r>
              <a:rPr lang="en-US" sz="2000" dirty="0" smtClean="0">
                <a:latin typeface="Arial Narrow" panose="020B0606020202030204" pitchFamily="34" charset="0"/>
              </a:rPr>
              <a:t>   2.800.000</a:t>
            </a:r>
            <a:endParaRPr lang="en-US" sz="2000" dirty="0">
              <a:latin typeface="Arial Narrow" panose="020B0606020202030204" pitchFamily="34" charset="0"/>
            </a:endParaRPr>
          </a:p>
          <a:p>
            <a:pPr marL="0" indent="0">
              <a:buNone/>
            </a:pPr>
            <a:r>
              <a:rPr lang="en-US" sz="2000" dirty="0">
                <a:latin typeface="Arial Narrow" panose="020B0606020202030204" pitchFamily="34" charset="0"/>
              </a:rPr>
              <a:t> </a:t>
            </a:r>
            <a:r>
              <a:rPr lang="en-US" sz="2000" dirty="0" smtClean="0">
                <a:latin typeface="Arial Narrow" panose="020B0606020202030204" pitchFamily="34" charset="0"/>
              </a:rPr>
              <a:t>    Total </a:t>
            </a:r>
            <a:r>
              <a:rPr lang="en-US" sz="2000" dirty="0" err="1" smtClean="0">
                <a:latin typeface="Arial Narrow" panose="020B0606020202030204" pitchFamily="34" charset="0"/>
              </a:rPr>
              <a:t>biaya</a:t>
            </a:r>
            <a:r>
              <a:rPr lang="en-US" sz="2000" dirty="0" smtClean="0">
                <a:latin typeface="Arial Narrow" panose="020B0606020202030204" pitchFamily="34" charset="0"/>
              </a:rPr>
              <a:t> </a:t>
            </a:r>
            <a:r>
              <a:rPr lang="en-US" sz="2000" dirty="0" err="1" smtClean="0">
                <a:latin typeface="Arial Narrow" panose="020B0606020202030204" pitchFamily="34" charset="0"/>
              </a:rPr>
              <a:t>operasional</a:t>
            </a:r>
            <a:r>
              <a:rPr lang="en-US" sz="2000" dirty="0" smtClean="0">
                <a:latin typeface="Arial Narrow" panose="020B0606020202030204" pitchFamily="34" charset="0"/>
              </a:rPr>
              <a:t> </a:t>
            </a:r>
            <a:r>
              <a:rPr lang="en-US" sz="2000" dirty="0" err="1" smtClean="0">
                <a:latin typeface="Arial Narrow" panose="020B0606020202030204" pitchFamily="34" charset="0"/>
              </a:rPr>
              <a:t>bulan</a:t>
            </a:r>
            <a:r>
              <a:rPr lang="en-US" sz="2000" dirty="0" smtClean="0">
                <a:latin typeface="Arial Narrow" panose="020B0606020202030204" pitchFamily="34" charset="0"/>
              </a:rPr>
              <a:t> </a:t>
            </a:r>
            <a:r>
              <a:rPr lang="en-US" sz="2000" dirty="0" err="1" smtClean="0">
                <a:latin typeface="Arial Narrow" panose="020B0606020202030204" pitchFamily="34" charset="0"/>
              </a:rPr>
              <a:t>ke</a:t>
            </a:r>
            <a:r>
              <a:rPr lang="en-US" sz="2000" dirty="0" smtClean="0">
                <a:latin typeface="Arial Narrow" panose="020B0606020202030204" pitchFamily="34" charset="0"/>
              </a:rPr>
              <a:t> </a:t>
            </a:r>
            <a:r>
              <a:rPr lang="en-US" sz="2000" dirty="0" err="1" smtClean="0">
                <a:latin typeface="Arial Narrow" panose="020B0606020202030204" pitchFamily="34" charset="0"/>
              </a:rPr>
              <a:t>dua</a:t>
            </a:r>
            <a:r>
              <a:rPr lang="en-US" sz="2000" dirty="0" smtClean="0">
                <a:latin typeface="Arial Narrow" panose="020B0606020202030204" pitchFamily="34" charset="0"/>
              </a:rPr>
              <a:t> </a:t>
            </a:r>
            <a:r>
              <a:rPr lang="en-US" sz="2000" dirty="0" err="1" smtClean="0">
                <a:latin typeface="Arial Narrow" panose="020B0606020202030204" pitchFamily="34" charset="0"/>
              </a:rPr>
              <a:t>dst</a:t>
            </a:r>
            <a:r>
              <a:rPr lang="en-US" sz="2000" dirty="0" smtClean="0">
                <a:latin typeface="Arial Narrow" panose="020B0606020202030204" pitchFamily="34" charset="0"/>
              </a:rPr>
              <a:t>	: </a:t>
            </a:r>
            <a:r>
              <a:rPr lang="en-US" sz="2000" dirty="0" err="1" smtClean="0">
                <a:latin typeface="Arial Narrow" panose="020B0606020202030204" pitchFamily="34" charset="0"/>
              </a:rPr>
              <a:t>Rp</a:t>
            </a:r>
            <a:r>
              <a:rPr lang="en-US" sz="2000" dirty="0" smtClean="0">
                <a:latin typeface="Arial Narrow" panose="020B0606020202030204" pitchFamily="34" charset="0"/>
              </a:rPr>
              <a:t>.    2.900.000</a:t>
            </a:r>
          </a:p>
          <a:p>
            <a:pPr marL="0" indent="0">
              <a:buNone/>
            </a:pPr>
            <a:r>
              <a:rPr lang="en-US" sz="2000" dirty="0">
                <a:latin typeface="Arial Narrow" panose="020B0606020202030204" pitchFamily="34" charset="0"/>
              </a:rPr>
              <a:t>	</a:t>
            </a:r>
            <a:endParaRPr lang="en-US" sz="2000" dirty="0" smtClean="0">
              <a:latin typeface="Arial Narrow" panose="020B0606020202030204" pitchFamily="34" charset="0"/>
            </a:endParaRPr>
          </a:p>
          <a:p>
            <a:pPr>
              <a:buFont typeface="Wingdings" panose="05000000000000000000" pitchFamily="2" charset="2"/>
              <a:buChar char="Ø"/>
            </a:pPr>
            <a:r>
              <a:rPr lang="en-US" sz="2000" dirty="0" smtClean="0">
                <a:latin typeface="Arial Narrow" panose="020B0606020202030204" pitchFamily="34" charset="0"/>
              </a:rPr>
              <a:t>TOTAL BIAYA UNTUK BULAN PERTAMA</a:t>
            </a:r>
            <a:r>
              <a:rPr lang="en-US" sz="2000" dirty="0">
                <a:latin typeface="Arial Narrow" panose="020B0606020202030204" pitchFamily="34" charset="0"/>
              </a:rPr>
              <a:t>	</a:t>
            </a:r>
            <a:r>
              <a:rPr lang="en-US" sz="2000" dirty="0" smtClean="0">
                <a:latin typeface="Arial Narrow" panose="020B0606020202030204" pitchFamily="34" charset="0"/>
              </a:rPr>
              <a:t>: </a:t>
            </a:r>
            <a:r>
              <a:rPr lang="en-US" sz="2000" dirty="0" err="1">
                <a:latin typeface="Arial Narrow" panose="020B0606020202030204" pitchFamily="34" charset="0"/>
              </a:rPr>
              <a:t>Rp</a:t>
            </a:r>
            <a:r>
              <a:rPr lang="en-US" sz="2000" dirty="0">
                <a:latin typeface="Arial Narrow" panose="020B0606020202030204" pitchFamily="34" charset="0"/>
              </a:rPr>
              <a:t>.   </a:t>
            </a:r>
            <a:r>
              <a:rPr lang="en-US" sz="2000" dirty="0" smtClean="0">
                <a:latin typeface="Arial Narrow" panose="020B0606020202030204" pitchFamily="34" charset="0"/>
              </a:rPr>
              <a:t>18.450.000</a:t>
            </a:r>
          </a:p>
          <a:p>
            <a:pPr>
              <a:buFont typeface="Wingdings" panose="05000000000000000000" pitchFamily="2" charset="2"/>
              <a:buChar char="Ø"/>
            </a:pPr>
            <a:r>
              <a:rPr lang="en-US" sz="2000" dirty="0" smtClean="0">
                <a:latin typeface="Arial Narrow" panose="020B0606020202030204" pitchFamily="34" charset="0"/>
              </a:rPr>
              <a:t>TOTAL BIAYA BULAN KEDUA DST		: </a:t>
            </a:r>
            <a:r>
              <a:rPr lang="en-US" sz="2000" dirty="0" err="1" smtClean="0">
                <a:latin typeface="Arial Narrow" panose="020B0606020202030204" pitchFamily="34" charset="0"/>
              </a:rPr>
              <a:t>Rp</a:t>
            </a:r>
            <a:r>
              <a:rPr lang="en-US" sz="2000" dirty="0" smtClean="0">
                <a:latin typeface="Arial Narrow" panose="020B0606020202030204" pitchFamily="34" charset="0"/>
              </a:rPr>
              <a:t>.   13.970.000</a:t>
            </a:r>
            <a:endParaRPr lang="en-US" sz="2000" dirty="0">
              <a:latin typeface="Arial Narrow" panose="020B0606020202030204" pitchFamily="34" charset="0"/>
            </a:endParaRPr>
          </a:p>
          <a:p>
            <a:pPr marL="0" indent="0">
              <a:buNone/>
            </a:pPr>
            <a:r>
              <a:rPr lang="en-US" sz="2000" dirty="0" smtClean="0">
                <a:latin typeface="Arial Narrow" panose="020B0606020202030204" pitchFamily="34" charset="0"/>
              </a:rPr>
              <a:t>       </a:t>
            </a:r>
            <a:endParaRPr lang="en-US" sz="2000" dirty="0">
              <a:latin typeface="Arial Narrow" panose="020B0606020202030204" pitchFamily="34" charset="0"/>
            </a:endParaRPr>
          </a:p>
        </p:txBody>
      </p:sp>
    </p:spTree>
    <p:extLst>
      <p:ext uri="{BB962C8B-B14F-4D97-AF65-F5344CB8AC3E}">
        <p14:creationId xmlns:p14="http://schemas.microsoft.com/office/powerpoint/2010/main" val="29229015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609200"/>
            <a:ext cx="8183880" cy="4187952"/>
          </a:xfrm>
        </p:spPr>
        <p:txBody>
          <a:bodyPr>
            <a:noAutofit/>
          </a:bodyPr>
          <a:lstStyle/>
          <a:p>
            <a:pPr marL="0" indent="0">
              <a:buNone/>
            </a:pPr>
            <a:r>
              <a:rPr lang="en-US" sz="1800" dirty="0" smtClean="0">
                <a:latin typeface="Arial Narrow" panose="020B0606020202030204" pitchFamily="34" charset="0"/>
              </a:rPr>
              <a:t>3. </a:t>
            </a:r>
            <a:r>
              <a:rPr lang="en-US" sz="1800" dirty="0" err="1" smtClean="0">
                <a:latin typeface="Arial Narrow" panose="020B0606020202030204" pitchFamily="34" charset="0"/>
              </a:rPr>
              <a:t>Laba</a:t>
            </a:r>
            <a:r>
              <a:rPr lang="en-US" sz="1800" dirty="0" smtClean="0">
                <a:latin typeface="Arial Narrow" panose="020B0606020202030204" pitchFamily="34" charset="0"/>
              </a:rPr>
              <a:t> </a:t>
            </a:r>
            <a:r>
              <a:rPr lang="en-US" sz="1800" dirty="0" err="1" smtClean="0">
                <a:latin typeface="Arial Narrow" panose="020B0606020202030204" pitchFamily="34" charset="0"/>
              </a:rPr>
              <a:t>Rugi</a:t>
            </a:r>
            <a:endParaRPr lang="en-US" sz="1800" dirty="0" smtClean="0">
              <a:latin typeface="Arial Narrow" panose="020B0606020202030204" pitchFamily="34" charset="0"/>
            </a:endParaRPr>
          </a:p>
          <a:p>
            <a:pPr marL="0" indent="0">
              <a:buNone/>
            </a:pPr>
            <a:r>
              <a:rPr lang="en-US" sz="1800" dirty="0">
                <a:latin typeface="Arial Narrow" panose="020B0606020202030204" pitchFamily="34" charset="0"/>
              </a:rPr>
              <a:t> </a:t>
            </a:r>
            <a:r>
              <a:rPr lang="en-US" sz="1800" dirty="0" smtClean="0">
                <a:latin typeface="Arial Narrow" panose="020B0606020202030204" pitchFamily="34" charset="0"/>
              </a:rPr>
              <a:t>   </a:t>
            </a:r>
            <a:r>
              <a:rPr lang="en-US" sz="1800" dirty="0" err="1" smtClean="0">
                <a:latin typeface="Arial Narrow" panose="020B0606020202030204" pitchFamily="34" charset="0"/>
              </a:rPr>
              <a:t>Asumsi</a:t>
            </a:r>
            <a:r>
              <a:rPr lang="en-US" sz="1800" dirty="0" smtClean="0">
                <a:latin typeface="Arial Narrow" panose="020B0606020202030204" pitchFamily="34" charset="0"/>
              </a:rPr>
              <a:t> </a:t>
            </a:r>
            <a:r>
              <a:rPr lang="en-US" sz="1800" dirty="0" err="1" smtClean="0">
                <a:latin typeface="Arial Narrow" panose="020B0606020202030204" pitchFamily="34" charset="0"/>
              </a:rPr>
              <a:t>penjualan</a:t>
            </a:r>
            <a:r>
              <a:rPr lang="en-US" sz="1800" dirty="0" smtClean="0">
                <a:latin typeface="Arial Narrow" panose="020B0606020202030204" pitchFamily="34" charset="0"/>
              </a:rPr>
              <a:t> per </a:t>
            </a:r>
            <a:r>
              <a:rPr lang="en-US" sz="1800" dirty="0" err="1" smtClean="0">
                <a:latin typeface="Arial Narrow" panose="020B0606020202030204" pitchFamily="34" charset="0"/>
              </a:rPr>
              <a:t>hari</a:t>
            </a:r>
            <a:r>
              <a:rPr lang="en-US" sz="1800" dirty="0" smtClean="0">
                <a:latin typeface="Arial Narrow" panose="020B0606020202030204" pitchFamily="34" charset="0"/>
              </a:rPr>
              <a:t> 50 </a:t>
            </a:r>
            <a:r>
              <a:rPr lang="en-US" sz="1800" dirty="0" err="1" smtClean="0">
                <a:latin typeface="Arial Narrow" panose="020B0606020202030204" pitchFamily="34" charset="0"/>
              </a:rPr>
              <a:t>tangkap</a:t>
            </a:r>
            <a:r>
              <a:rPr lang="en-US" sz="1800" dirty="0" smtClean="0">
                <a:latin typeface="Arial Narrow" panose="020B0606020202030204" pitchFamily="34" charset="0"/>
              </a:rPr>
              <a:t> roti </a:t>
            </a:r>
            <a:r>
              <a:rPr lang="en-US" sz="1800" dirty="0" err="1" smtClean="0">
                <a:latin typeface="Arial Narrow" panose="020B0606020202030204" pitchFamily="34" charset="0"/>
              </a:rPr>
              <a:t>bakar</a:t>
            </a:r>
            <a:endParaRPr lang="en-US" sz="1800" dirty="0" smtClean="0">
              <a:latin typeface="Arial Narrow" panose="020B0606020202030204" pitchFamily="34" charset="0"/>
            </a:endParaRPr>
          </a:p>
          <a:p>
            <a:pPr marL="0" indent="0">
              <a:buNone/>
            </a:pPr>
            <a:r>
              <a:rPr lang="en-US" sz="1800" dirty="0" smtClean="0">
                <a:latin typeface="Arial Narrow" panose="020B0606020202030204" pitchFamily="34" charset="0"/>
              </a:rPr>
              <a:t>    Total </a:t>
            </a:r>
            <a:r>
              <a:rPr lang="en-US" sz="1800" dirty="0" err="1" smtClean="0">
                <a:latin typeface="Arial Narrow" panose="020B0606020202030204" pitchFamily="34" charset="0"/>
              </a:rPr>
              <a:t>penjualan</a:t>
            </a:r>
            <a:r>
              <a:rPr lang="en-US" sz="1800" dirty="0" smtClean="0">
                <a:latin typeface="Arial Narrow" panose="020B0606020202030204" pitchFamily="34" charset="0"/>
              </a:rPr>
              <a:t> per </a:t>
            </a:r>
            <a:r>
              <a:rPr lang="en-US" sz="1800" dirty="0" err="1" smtClean="0">
                <a:latin typeface="Arial Narrow" panose="020B0606020202030204" pitchFamily="34" charset="0"/>
              </a:rPr>
              <a:t>bulan</a:t>
            </a:r>
            <a:r>
              <a:rPr lang="en-US" sz="1800" dirty="0" smtClean="0">
                <a:latin typeface="Arial Narrow" panose="020B0606020202030204" pitchFamily="34" charset="0"/>
              </a:rPr>
              <a:t> : </a:t>
            </a:r>
          </a:p>
          <a:p>
            <a:pPr marL="0" indent="0">
              <a:buNone/>
            </a:pPr>
            <a:r>
              <a:rPr lang="en-US" sz="1800" dirty="0">
                <a:latin typeface="Arial Narrow" panose="020B0606020202030204" pitchFamily="34" charset="0"/>
              </a:rPr>
              <a:t>	</a:t>
            </a:r>
            <a:r>
              <a:rPr lang="en-US" sz="1800" dirty="0" smtClean="0">
                <a:latin typeface="Arial Narrow" panose="020B0606020202030204" pitchFamily="34" charset="0"/>
              </a:rPr>
              <a:t>50 </a:t>
            </a:r>
            <a:r>
              <a:rPr lang="en-US" sz="1800" dirty="0" err="1" smtClean="0">
                <a:latin typeface="Arial Narrow" panose="020B0606020202030204" pitchFamily="34" charset="0"/>
              </a:rPr>
              <a:t>tangkap</a:t>
            </a:r>
            <a:r>
              <a:rPr lang="en-US" sz="1800" dirty="0" smtClean="0">
                <a:latin typeface="Arial Narrow" panose="020B0606020202030204" pitchFamily="34" charset="0"/>
              </a:rPr>
              <a:t> </a:t>
            </a:r>
            <a:r>
              <a:rPr lang="en-US" sz="1800" dirty="0" err="1" smtClean="0">
                <a:latin typeface="Arial Narrow" panose="020B0606020202030204" pitchFamily="34" charset="0"/>
              </a:rPr>
              <a:t>rioti</a:t>
            </a:r>
            <a:r>
              <a:rPr lang="en-US" sz="1800" dirty="0" smtClean="0">
                <a:latin typeface="Arial Narrow" panose="020B0606020202030204" pitchFamily="34" charset="0"/>
              </a:rPr>
              <a:t> x </a:t>
            </a:r>
            <a:r>
              <a:rPr lang="en-US" sz="1800" dirty="0" err="1" smtClean="0">
                <a:latin typeface="Arial Narrow" panose="020B0606020202030204" pitchFamily="34" charset="0"/>
              </a:rPr>
              <a:t>Rp</a:t>
            </a:r>
            <a:r>
              <a:rPr lang="en-US" sz="1800" dirty="0" smtClean="0">
                <a:latin typeface="Arial Narrow" panose="020B0606020202030204" pitchFamily="34" charset="0"/>
              </a:rPr>
              <a:t>. 11.000/ </a:t>
            </a:r>
            <a:r>
              <a:rPr lang="en-US" sz="1800" dirty="0" err="1" smtClean="0">
                <a:latin typeface="Arial Narrow" panose="020B0606020202030204" pitchFamily="34" charset="0"/>
              </a:rPr>
              <a:t>tangkap</a:t>
            </a:r>
            <a:r>
              <a:rPr lang="en-US" sz="1800" dirty="0" smtClean="0">
                <a:latin typeface="Arial Narrow" panose="020B0606020202030204" pitchFamily="34" charset="0"/>
              </a:rPr>
              <a:t> x 30 </a:t>
            </a:r>
            <a:r>
              <a:rPr lang="en-US" sz="1800" dirty="0" err="1" smtClean="0">
                <a:latin typeface="Arial Narrow" panose="020B0606020202030204" pitchFamily="34" charset="0"/>
              </a:rPr>
              <a:t>hari</a:t>
            </a:r>
            <a:r>
              <a:rPr lang="en-US" sz="1800" dirty="0" smtClean="0">
                <a:latin typeface="Arial Narrow" panose="020B0606020202030204" pitchFamily="34" charset="0"/>
              </a:rPr>
              <a:t> = </a:t>
            </a:r>
            <a:r>
              <a:rPr lang="en-US" sz="1800" dirty="0" err="1" smtClean="0">
                <a:latin typeface="Arial Narrow" panose="020B0606020202030204" pitchFamily="34" charset="0"/>
              </a:rPr>
              <a:t>Rp</a:t>
            </a:r>
            <a:r>
              <a:rPr lang="en-US" sz="1800" dirty="0" smtClean="0">
                <a:latin typeface="Arial Narrow" panose="020B0606020202030204" pitchFamily="34" charset="0"/>
              </a:rPr>
              <a:t>. 16.500.000</a:t>
            </a:r>
          </a:p>
          <a:p>
            <a:pPr marL="0" indent="0">
              <a:buNone/>
            </a:pPr>
            <a:r>
              <a:rPr lang="en-US" sz="1800" dirty="0" smtClean="0">
                <a:latin typeface="Arial Narrow" panose="020B0606020202030204" pitchFamily="34" charset="0"/>
              </a:rPr>
              <a:t>     </a:t>
            </a:r>
          </a:p>
          <a:p>
            <a:pPr marL="0" indent="0">
              <a:buNone/>
            </a:pPr>
            <a:r>
              <a:rPr lang="en-US" sz="1800" dirty="0" err="1" smtClean="0">
                <a:latin typeface="Arial Narrow" panose="020B0606020202030204" pitchFamily="34" charset="0"/>
              </a:rPr>
              <a:t>Bulan</a:t>
            </a:r>
            <a:r>
              <a:rPr lang="en-US" sz="1800" dirty="0" smtClean="0">
                <a:latin typeface="Arial Narrow" panose="020B0606020202030204" pitchFamily="34" charset="0"/>
              </a:rPr>
              <a:t> </a:t>
            </a:r>
            <a:r>
              <a:rPr lang="en-US" sz="1800" dirty="0" err="1" smtClean="0">
                <a:latin typeface="Arial Narrow" panose="020B0606020202030204" pitchFamily="34" charset="0"/>
              </a:rPr>
              <a:t>pertama</a:t>
            </a:r>
            <a:r>
              <a:rPr lang="en-US" sz="1800" dirty="0" smtClean="0">
                <a:latin typeface="Arial Narrow" panose="020B0606020202030204" pitchFamily="34" charset="0"/>
              </a:rPr>
              <a:t> :</a:t>
            </a:r>
            <a:r>
              <a:rPr lang="en-US" sz="1800" dirty="0">
                <a:latin typeface="Arial Narrow" panose="020B0606020202030204" pitchFamily="34" charset="0"/>
              </a:rPr>
              <a:t>		</a:t>
            </a:r>
          </a:p>
          <a:p>
            <a:pPr marL="0" indent="0">
              <a:buNone/>
            </a:pPr>
            <a:r>
              <a:rPr lang="en-US" sz="1800" dirty="0" smtClean="0">
                <a:latin typeface="Arial Narrow" panose="020B0606020202030204" pitchFamily="34" charset="0"/>
              </a:rPr>
              <a:t>    </a:t>
            </a:r>
            <a:r>
              <a:rPr lang="en-US" sz="1800" dirty="0" err="1" smtClean="0">
                <a:latin typeface="Arial Narrow" panose="020B0606020202030204" pitchFamily="34" charset="0"/>
              </a:rPr>
              <a:t>Penjualan</a:t>
            </a:r>
            <a:r>
              <a:rPr lang="en-US" sz="1800" dirty="0" smtClean="0">
                <a:latin typeface="Arial Narrow" panose="020B0606020202030204" pitchFamily="34" charset="0"/>
              </a:rPr>
              <a:t> per </a:t>
            </a:r>
            <a:r>
              <a:rPr lang="en-US" sz="1800" dirty="0" err="1" smtClean="0">
                <a:latin typeface="Arial Narrow" panose="020B0606020202030204" pitchFamily="34" charset="0"/>
              </a:rPr>
              <a:t>bulan</a:t>
            </a:r>
            <a:r>
              <a:rPr lang="en-US" sz="1800" dirty="0">
                <a:latin typeface="Arial Narrow" panose="020B0606020202030204" pitchFamily="34" charset="0"/>
              </a:rPr>
              <a:t>	</a:t>
            </a:r>
            <a:r>
              <a:rPr lang="en-US" sz="1800" dirty="0" smtClean="0">
                <a:latin typeface="Arial Narrow" panose="020B0606020202030204" pitchFamily="34" charset="0"/>
              </a:rPr>
              <a:t>	: </a:t>
            </a:r>
            <a:r>
              <a:rPr lang="en-US" sz="1800" dirty="0" err="1">
                <a:latin typeface="Arial Narrow" panose="020B0606020202030204" pitchFamily="34" charset="0"/>
              </a:rPr>
              <a:t>Rp</a:t>
            </a:r>
            <a:r>
              <a:rPr lang="en-US" sz="1800" dirty="0">
                <a:latin typeface="Arial Narrow" panose="020B0606020202030204" pitchFamily="34" charset="0"/>
              </a:rPr>
              <a:t>. </a:t>
            </a:r>
            <a:r>
              <a:rPr lang="en-US" sz="1800" dirty="0" smtClean="0">
                <a:latin typeface="Arial Narrow" panose="020B0606020202030204" pitchFamily="34" charset="0"/>
              </a:rPr>
              <a:t>16.500.000</a:t>
            </a:r>
            <a:endParaRPr lang="en-US" sz="1800" dirty="0">
              <a:latin typeface="Arial Narrow" panose="020B0606020202030204" pitchFamily="34" charset="0"/>
            </a:endParaRPr>
          </a:p>
          <a:p>
            <a:pPr marL="0" indent="0">
              <a:buNone/>
            </a:pPr>
            <a:r>
              <a:rPr lang="en-US" sz="1800" dirty="0" smtClean="0">
                <a:latin typeface="Arial Narrow" panose="020B0606020202030204" pitchFamily="34" charset="0"/>
              </a:rPr>
              <a:t>    </a:t>
            </a:r>
            <a:r>
              <a:rPr lang="en-US" sz="1800" dirty="0" err="1" smtClean="0">
                <a:latin typeface="Arial Narrow" panose="020B0606020202030204" pitchFamily="34" charset="0"/>
              </a:rPr>
              <a:t>Biaya</a:t>
            </a:r>
            <a:r>
              <a:rPr lang="en-US" sz="1800" dirty="0">
                <a:latin typeface="Arial Narrow" panose="020B0606020202030204" pitchFamily="34" charset="0"/>
              </a:rPr>
              <a:t>	</a:t>
            </a:r>
            <a:r>
              <a:rPr lang="en-US" sz="1800" dirty="0" smtClean="0">
                <a:latin typeface="Arial Narrow" panose="020B0606020202030204" pitchFamily="34" charset="0"/>
              </a:rPr>
              <a:t>			: </a:t>
            </a:r>
            <a:r>
              <a:rPr lang="en-US" sz="1800" dirty="0" err="1">
                <a:latin typeface="Arial Narrow" panose="020B0606020202030204" pitchFamily="34" charset="0"/>
              </a:rPr>
              <a:t>Rp</a:t>
            </a:r>
            <a:r>
              <a:rPr lang="en-US" sz="1800" dirty="0">
                <a:latin typeface="Arial Narrow" panose="020B0606020202030204" pitchFamily="34" charset="0"/>
              </a:rPr>
              <a:t>.  </a:t>
            </a:r>
            <a:r>
              <a:rPr lang="en-US" sz="1800" dirty="0" smtClean="0">
                <a:latin typeface="Arial Narrow" panose="020B0606020202030204" pitchFamily="34" charset="0"/>
              </a:rPr>
              <a:t>18.450.000</a:t>
            </a:r>
          </a:p>
          <a:p>
            <a:pPr marL="0" indent="0">
              <a:buNone/>
            </a:pPr>
            <a:r>
              <a:rPr lang="en-US" sz="1800" dirty="0">
                <a:latin typeface="Arial Narrow" panose="020B0606020202030204" pitchFamily="34" charset="0"/>
              </a:rPr>
              <a:t> </a:t>
            </a:r>
            <a:r>
              <a:rPr lang="en-US" sz="1800" dirty="0" smtClean="0">
                <a:latin typeface="Arial Narrow" panose="020B0606020202030204" pitchFamily="34" charset="0"/>
              </a:rPr>
              <a:t>   </a:t>
            </a:r>
            <a:r>
              <a:rPr lang="en-US" sz="1800" dirty="0" err="1" smtClean="0">
                <a:latin typeface="Arial Narrow" panose="020B0606020202030204" pitchFamily="34" charset="0"/>
              </a:rPr>
              <a:t>Kerugian</a:t>
            </a:r>
            <a:r>
              <a:rPr lang="en-US" sz="1800" dirty="0" smtClean="0">
                <a:latin typeface="Arial Narrow" panose="020B0606020202030204" pitchFamily="34" charset="0"/>
              </a:rPr>
              <a:t>			: </a:t>
            </a:r>
            <a:r>
              <a:rPr lang="en-US" sz="1800" dirty="0" err="1" smtClean="0">
                <a:latin typeface="Arial Narrow" panose="020B0606020202030204" pitchFamily="34" charset="0"/>
              </a:rPr>
              <a:t>Rp</a:t>
            </a:r>
            <a:r>
              <a:rPr lang="en-US" sz="1800" dirty="0" smtClean="0">
                <a:latin typeface="Arial Narrow" panose="020B0606020202030204" pitchFamily="34" charset="0"/>
              </a:rPr>
              <a:t>.    1.950.000</a:t>
            </a:r>
          </a:p>
          <a:p>
            <a:pPr marL="0" indent="0">
              <a:buNone/>
            </a:pPr>
            <a:endParaRPr lang="en-US" sz="1800" dirty="0">
              <a:latin typeface="Arial Narrow" panose="020B0606020202030204" pitchFamily="34" charset="0"/>
            </a:endParaRPr>
          </a:p>
          <a:p>
            <a:pPr marL="0" indent="0">
              <a:buNone/>
            </a:pPr>
            <a:r>
              <a:rPr lang="en-US" sz="1800" dirty="0" err="1" smtClean="0">
                <a:latin typeface="Arial Narrow" panose="020B0606020202030204" pitchFamily="34" charset="0"/>
              </a:rPr>
              <a:t>Bulan</a:t>
            </a:r>
            <a:r>
              <a:rPr lang="en-US" sz="1800" dirty="0" smtClean="0">
                <a:latin typeface="Arial Narrow" panose="020B0606020202030204" pitchFamily="34" charset="0"/>
              </a:rPr>
              <a:t> </a:t>
            </a:r>
            <a:r>
              <a:rPr lang="en-US" sz="1800" dirty="0" err="1" smtClean="0">
                <a:latin typeface="Arial Narrow" panose="020B0606020202030204" pitchFamily="34" charset="0"/>
              </a:rPr>
              <a:t>ke</a:t>
            </a:r>
            <a:r>
              <a:rPr lang="en-US" sz="1800" dirty="0" smtClean="0">
                <a:latin typeface="Arial Narrow" panose="020B0606020202030204" pitchFamily="34" charset="0"/>
              </a:rPr>
              <a:t> </a:t>
            </a:r>
            <a:r>
              <a:rPr lang="en-US" sz="1800" dirty="0" err="1" smtClean="0">
                <a:latin typeface="Arial Narrow" panose="020B0606020202030204" pitchFamily="34" charset="0"/>
              </a:rPr>
              <a:t>dua</a:t>
            </a:r>
            <a:r>
              <a:rPr lang="en-US" sz="1800" dirty="0" smtClean="0">
                <a:latin typeface="Arial Narrow" panose="020B0606020202030204" pitchFamily="34" charset="0"/>
              </a:rPr>
              <a:t> :</a:t>
            </a:r>
          </a:p>
          <a:p>
            <a:pPr marL="0" indent="0">
              <a:buNone/>
            </a:pPr>
            <a:r>
              <a:rPr lang="en-US" sz="1800" dirty="0" smtClean="0">
                <a:latin typeface="Arial Narrow" panose="020B0606020202030204" pitchFamily="34" charset="0"/>
              </a:rPr>
              <a:t>  </a:t>
            </a:r>
            <a:r>
              <a:rPr lang="en-US" sz="1800" dirty="0" err="1" smtClean="0">
                <a:latin typeface="Arial Narrow" panose="020B0606020202030204" pitchFamily="34" charset="0"/>
              </a:rPr>
              <a:t>Penjualan</a:t>
            </a:r>
            <a:r>
              <a:rPr lang="en-US" sz="1800" dirty="0" smtClean="0">
                <a:latin typeface="Arial Narrow" panose="020B0606020202030204" pitchFamily="34" charset="0"/>
              </a:rPr>
              <a:t> per </a:t>
            </a:r>
            <a:r>
              <a:rPr lang="en-US" sz="1800" dirty="0" err="1" smtClean="0">
                <a:latin typeface="Arial Narrow" panose="020B0606020202030204" pitchFamily="34" charset="0"/>
              </a:rPr>
              <a:t>bulan</a:t>
            </a:r>
            <a:r>
              <a:rPr lang="en-US" sz="1800" dirty="0" smtClean="0">
                <a:latin typeface="Arial Narrow" panose="020B0606020202030204" pitchFamily="34" charset="0"/>
              </a:rPr>
              <a:t>			: </a:t>
            </a:r>
            <a:r>
              <a:rPr lang="en-US" sz="1800" dirty="0" err="1" smtClean="0">
                <a:latin typeface="Arial Narrow" panose="020B0606020202030204" pitchFamily="34" charset="0"/>
              </a:rPr>
              <a:t>Rp</a:t>
            </a:r>
            <a:r>
              <a:rPr lang="en-US" sz="1800" dirty="0" smtClean="0">
                <a:latin typeface="Arial Narrow" panose="020B0606020202030204" pitchFamily="34" charset="0"/>
              </a:rPr>
              <a:t>. 16.500.000</a:t>
            </a:r>
            <a:r>
              <a:rPr lang="en-US" sz="1800" dirty="0">
                <a:latin typeface="Arial Narrow" panose="020B0606020202030204" pitchFamily="34" charset="0"/>
              </a:rPr>
              <a:t>	</a:t>
            </a:r>
          </a:p>
          <a:p>
            <a:pPr marL="0" indent="0">
              <a:buNone/>
            </a:pPr>
            <a:r>
              <a:rPr lang="en-US" sz="1800" dirty="0" smtClean="0">
                <a:latin typeface="Arial Narrow" panose="020B0606020202030204" pitchFamily="34" charset="0"/>
              </a:rPr>
              <a:t>  </a:t>
            </a:r>
            <a:r>
              <a:rPr lang="en-US" sz="1800" dirty="0" err="1" smtClean="0">
                <a:latin typeface="Arial Narrow" panose="020B0606020202030204" pitchFamily="34" charset="0"/>
              </a:rPr>
              <a:t>Biaya</a:t>
            </a:r>
            <a:r>
              <a:rPr lang="en-US" sz="1800" dirty="0" smtClean="0">
                <a:latin typeface="Arial Narrow" panose="020B0606020202030204" pitchFamily="34" charset="0"/>
              </a:rPr>
              <a:t>  </a:t>
            </a:r>
            <a:r>
              <a:rPr lang="en-US" sz="1800" dirty="0">
                <a:latin typeface="Arial Narrow" panose="020B0606020202030204" pitchFamily="34" charset="0"/>
              </a:rPr>
              <a:t>	</a:t>
            </a:r>
            <a:r>
              <a:rPr lang="en-US" sz="1800" dirty="0" smtClean="0">
                <a:latin typeface="Arial Narrow" panose="020B0606020202030204" pitchFamily="34" charset="0"/>
              </a:rPr>
              <a:t>			: </a:t>
            </a:r>
            <a:r>
              <a:rPr lang="en-US" sz="1800" dirty="0" err="1">
                <a:latin typeface="Arial Narrow" panose="020B0606020202030204" pitchFamily="34" charset="0"/>
              </a:rPr>
              <a:t>Rp</a:t>
            </a:r>
            <a:r>
              <a:rPr lang="en-US" sz="1800" dirty="0">
                <a:latin typeface="Arial Narrow" panose="020B0606020202030204" pitchFamily="34" charset="0"/>
              </a:rPr>
              <a:t>.  </a:t>
            </a:r>
            <a:r>
              <a:rPr lang="en-US" sz="1800" dirty="0" smtClean="0">
                <a:latin typeface="Arial Narrow" panose="020B0606020202030204" pitchFamily="34" charset="0"/>
              </a:rPr>
              <a:t>13.970.000</a:t>
            </a:r>
            <a:endParaRPr lang="en-US" sz="1800" dirty="0">
              <a:latin typeface="Arial Narrow" panose="020B0606020202030204" pitchFamily="34" charset="0"/>
            </a:endParaRPr>
          </a:p>
          <a:p>
            <a:pPr marL="0" indent="0">
              <a:buNone/>
            </a:pPr>
            <a:r>
              <a:rPr lang="en-US" sz="1800" dirty="0" smtClean="0">
                <a:latin typeface="Arial Narrow" panose="020B0606020202030204" pitchFamily="34" charset="0"/>
              </a:rPr>
              <a:t>   </a:t>
            </a:r>
            <a:r>
              <a:rPr lang="en-US" sz="1800" dirty="0" err="1" smtClean="0">
                <a:latin typeface="Arial Narrow" panose="020B0606020202030204" pitchFamily="34" charset="0"/>
              </a:rPr>
              <a:t>Kerugian</a:t>
            </a:r>
            <a:r>
              <a:rPr lang="en-US" sz="1800" dirty="0" smtClean="0">
                <a:latin typeface="Arial Narrow" panose="020B0606020202030204" pitchFamily="34" charset="0"/>
              </a:rPr>
              <a:t> </a:t>
            </a:r>
            <a:r>
              <a:rPr lang="en-US" sz="1800" dirty="0" err="1" smtClean="0">
                <a:latin typeface="Arial Narrow" panose="020B0606020202030204" pitchFamily="34" charset="0"/>
              </a:rPr>
              <a:t>bulan</a:t>
            </a:r>
            <a:r>
              <a:rPr lang="en-US" sz="1800" dirty="0" smtClean="0">
                <a:latin typeface="Arial Narrow" panose="020B0606020202030204" pitchFamily="34" charset="0"/>
              </a:rPr>
              <a:t> </a:t>
            </a:r>
            <a:r>
              <a:rPr lang="en-US" sz="1800" dirty="0" err="1" smtClean="0">
                <a:latin typeface="Arial Narrow" panose="020B0606020202030204" pitchFamily="34" charset="0"/>
              </a:rPr>
              <a:t>pertama</a:t>
            </a:r>
            <a:r>
              <a:rPr lang="en-US" sz="1800" dirty="0">
                <a:latin typeface="Arial Narrow" panose="020B0606020202030204" pitchFamily="34" charset="0"/>
              </a:rPr>
              <a:t>	</a:t>
            </a:r>
            <a:r>
              <a:rPr lang="en-US" sz="1800" dirty="0" smtClean="0">
                <a:latin typeface="Arial Narrow" panose="020B0606020202030204" pitchFamily="34" charset="0"/>
              </a:rPr>
              <a:t>	: </a:t>
            </a:r>
            <a:r>
              <a:rPr lang="en-US" sz="1800" dirty="0" err="1">
                <a:latin typeface="Arial Narrow" panose="020B0606020202030204" pitchFamily="34" charset="0"/>
              </a:rPr>
              <a:t>Rp</a:t>
            </a:r>
            <a:r>
              <a:rPr lang="en-US" sz="1800" dirty="0">
                <a:latin typeface="Arial Narrow" panose="020B0606020202030204" pitchFamily="34" charset="0"/>
              </a:rPr>
              <a:t>.    </a:t>
            </a:r>
            <a:r>
              <a:rPr lang="en-US" sz="1800" dirty="0" smtClean="0">
                <a:latin typeface="Arial Narrow" panose="020B0606020202030204" pitchFamily="34" charset="0"/>
              </a:rPr>
              <a:t>1.950.000</a:t>
            </a:r>
            <a:endParaRPr lang="en-US" sz="1800" dirty="0">
              <a:latin typeface="Arial Narrow" panose="020B0606020202030204" pitchFamily="34" charset="0"/>
            </a:endParaRPr>
          </a:p>
          <a:p>
            <a:pPr marL="0" indent="0">
              <a:buNone/>
            </a:pPr>
            <a:r>
              <a:rPr lang="en-US" sz="1800" dirty="0" smtClean="0">
                <a:latin typeface="Arial Narrow" panose="020B0606020202030204" pitchFamily="34" charset="0"/>
              </a:rPr>
              <a:t>    </a:t>
            </a:r>
            <a:r>
              <a:rPr lang="en-US" sz="1800" dirty="0" err="1" smtClean="0">
                <a:latin typeface="Arial Narrow" panose="020B0606020202030204" pitchFamily="34" charset="0"/>
              </a:rPr>
              <a:t>Keruntungan</a:t>
            </a:r>
            <a:r>
              <a:rPr lang="en-US" sz="1800" dirty="0" smtClean="0">
                <a:latin typeface="Arial Narrow" panose="020B0606020202030204" pitchFamily="34" charset="0"/>
              </a:rPr>
              <a:t> </a:t>
            </a:r>
            <a:r>
              <a:rPr lang="en-US" sz="1800" dirty="0" err="1" smtClean="0">
                <a:latin typeface="Arial Narrow" panose="020B0606020202030204" pitchFamily="34" charset="0"/>
              </a:rPr>
              <a:t>bulan</a:t>
            </a:r>
            <a:r>
              <a:rPr lang="en-US" sz="1800" dirty="0" smtClean="0">
                <a:latin typeface="Arial Narrow" panose="020B0606020202030204" pitchFamily="34" charset="0"/>
              </a:rPr>
              <a:t> </a:t>
            </a:r>
            <a:r>
              <a:rPr lang="en-US" sz="1800" dirty="0" err="1" smtClean="0">
                <a:latin typeface="Arial Narrow" panose="020B0606020202030204" pitchFamily="34" charset="0"/>
              </a:rPr>
              <a:t>kedua</a:t>
            </a:r>
            <a:r>
              <a:rPr lang="en-US" sz="1800" dirty="0">
                <a:latin typeface="Arial Narrow" panose="020B0606020202030204" pitchFamily="34" charset="0"/>
              </a:rPr>
              <a:t>	</a:t>
            </a:r>
            <a:r>
              <a:rPr lang="en-US" sz="1800" dirty="0" smtClean="0">
                <a:latin typeface="Arial Narrow" panose="020B0606020202030204" pitchFamily="34" charset="0"/>
              </a:rPr>
              <a:t>	: </a:t>
            </a:r>
            <a:r>
              <a:rPr lang="en-US" sz="1800" dirty="0" err="1">
                <a:latin typeface="Arial Narrow" panose="020B0606020202030204" pitchFamily="34" charset="0"/>
              </a:rPr>
              <a:t>Rp</a:t>
            </a:r>
            <a:r>
              <a:rPr lang="en-US" sz="1800" dirty="0">
                <a:latin typeface="Arial Narrow" panose="020B0606020202030204" pitchFamily="34" charset="0"/>
              </a:rPr>
              <a:t>.    </a:t>
            </a:r>
            <a:r>
              <a:rPr lang="en-US" sz="1800" dirty="0" smtClean="0">
                <a:latin typeface="Arial Narrow" panose="020B0606020202030204" pitchFamily="34" charset="0"/>
              </a:rPr>
              <a:t>  580.000</a:t>
            </a:r>
            <a:endParaRPr lang="en-US" sz="1800" dirty="0">
              <a:latin typeface="Arial Narrow" panose="020B0606020202030204" pitchFamily="34" charset="0"/>
            </a:endParaRPr>
          </a:p>
          <a:p>
            <a:pPr marL="0" indent="0">
              <a:buNone/>
            </a:pPr>
            <a:r>
              <a:rPr lang="en-US" sz="1800" dirty="0" smtClean="0">
                <a:latin typeface="Arial Narrow" panose="020B0606020202030204" pitchFamily="34" charset="0"/>
              </a:rPr>
              <a:t>  </a:t>
            </a:r>
            <a:endParaRPr lang="en-US" sz="1800" dirty="0">
              <a:latin typeface="Arial Narrow" panose="020B0606020202030204" pitchFamily="34" charset="0"/>
            </a:endParaRPr>
          </a:p>
        </p:txBody>
      </p:sp>
    </p:spTree>
    <p:extLst>
      <p:ext uri="{BB962C8B-B14F-4D97-AF65-F5344CB8AC3E}">
        <p14:creationId xmlns:p14="http://schemas.microsoft.com/office/powerpoint/2010/main" val="3276594002"/>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lvl="0" indent="0">
              <a:buNone/>
            </a:pPr>
            <a:r>
              <a:rPr lang="en-US" sz="1800" dirty="0" smtClean="0">
                <a:latin typeface="Arial Narrow" panose="020B0606020202030204" pitchFamily="34" charset="0"/>
              </a:rPr>
              <a:t>    </a:t>
            </a:r>
            <a:r>
              <a:rPr lang="en-US" sz="1800" dirty="0" err="1" smtClean="0">
                <a:latin typeface="Arial Narrow" panose="020B0606020202030204" pitchFamily="34" charset="0"/>
              </a:rPr>
              <a:t>Penjualan</a:t>
            </a:r>
            <a:r>
              <a:rPr lang="en-US" sz="1800" dirty="0" smtClean="0">
                <a:latin typeface="Arial Narrow" panose="020B0606020202030204" pitchFamily="34" charset="0"/>
              </a:rPr>
              <a:t> </a:t>
            </a:r>
            <a:r>
              <a:rPr lang="en-US" sz="1800" dirty="0" err="1" smtClean="0">
                <a:latin typeface="Arial Narrow" panose="020B0606020202030204" pitchFamily="34" charset="0"/>
              </a:rPr>
              <a:t>bulan</a:t>
            </a:r>
            <a:r>
              <a:rPr lang="en-US" sz="1800" dirty="0" smtClean="0">
                <a:latin typeface="Arial Narrow" panose="020B0606020202030204" pitchFamily="34" charset="0"/>
              </a:rPr>
              <a:t> </a:t>
            </a:r>
            <a:r>
              <a:rPr lang="en-US" sz="1800" dirty="0" err="1" smtClean="0">
                <a:latin typeface="Arial Narrow" panose="020B0606020202030204" pitchFamily="34" charset="0"/>
              </a:rPr>
              <a:t>ke</a:t>
            </a:r>
            <a:r>
              <a:rPr lang="en-US" sz="1800" dirty="0" smtClean="0">
                <a:latin typeface="Arial Narrow" panose="020B0606020202030204" pitchFamily="34" charset="0"/>
              </a:rPr>
              <a:t> 3</a:t>
            </a:r>
          </a:p>
          <a:p>
            <a:pPr marL="0" lvl="0" indent="0">
              <a:buNone/>
            </a:pPr>
            <a:r>
              <a:rPr lang="en-US" sz="1800" dirty="0" smtClean="0">
                <a:latin typeface="Arial Narrow" panose="020B0606020202030204" pitchFamily="34" charset="0"/>
              </a:rPr>
              <a:t>			</a:t>
            </a:r>
          </a:p>
          <a:p>
            <a:pPr>
              <a:buFont typeface="Wingdings" panose="05000000000000000000" pitchFamily="2" charset="2"/>
              <a:buChar char="§"/>
            </a:pPr>
            <a:r>
              <a:rPr lang="en-US" sz="1800" dirty="0" smtClean="0">
                <a:latin typeface="Arial Narrow" panose="020B0606020202030204" pitchFamily="34" charset="0"/>
              </a:rPr>
              <a:t>    </a:t>
            </a:r>
            <a:r>
              <a:rPr lang="en-US" sz="1800" dirty="0">
                <a:latin typeface="Arial Narrow" panose="020B0606020202030204" pitchFamily="34" charset="0"/>
              </a:rPr>
              <a:t> </a:t>
            </a:r>
            <a:r>
              <a:rPr lang="en-US" sz="1800" dirty="0" err="1" smtClean="0">
                <a:latin typeface="Arial Narrow" panose="020B0606020202030204" pitchFamily="34" charset="0"/>
              </a:rPr>
              <a:t>Penjualan</a:t>
            </a:r>
            <a:r>
              <a:rPr lang="en-US" sz="1800" dirty="0" smtClean="0">
                <a:latin typeface="Arial Narrow" panose="020B0606020202030204" pitchFamily="34" charset="0"/>
              </a:rPr>
              <a:t> per </a:t>
            </a:r>
            <a:r>
              <a:rPr lang="en-US" sz="1800" dirty="0" err="1" smtClean="0">
                <a:latin typeface="Arial Narrow" panose="020B0606020202030204" pitchFamily="34" charset="0"/>
              </a:rPr>
              <a:t>bulan</a:t>
            </a:r>
            <a:r>
              <a:rPr lang="en-US" sz="1800" dirty="0" smtClean="0">
                <a:latin typeface="Arial Narrow" panose="020B0606020202030204" pitchFamily="34" charset="0"/>
              </a:rPr>
              <a:t>			: </a:t>
            </a:r>
            <a:r>
              <a:rPr lang="en-US" sz="1800" dirty="0" err="1" smtClean="0">
                <a:latin typeface="Arial Narrow" panose="020B0606020202030204" pitchFamily="34" charset="0"/>
              </a:rPr>
              <a:t>Rp</a:t>
            </a:r>
            <a:r>
              <a:rPr lang="en-US" sz="1800" dirty="0" smtClean="0">
                <a:latin typeface="Arial Narrow" panose="020B0606020202030204" pitchFamily="34" charset="0"/>
              </a:rPr>
              <a:t>.   16.500.000</a:t>
            </a:r>
          </a:p>
          <a:p>
            <a:r>
              <a:rPr lang="en-US" sz="1800" dirty="0" smtClean="0">
                <a:latin typeface="Arial Narrow" panose="020B0606020202030204" pitchFamily="34" charset="0"/>
              </a:rPr>
              <a:t>    </a:t>
            </a:r>
            <a:r>
              <a:rPr lang="en-US" sz="1800" dirty="0">
                <a:latin typeface="Arial Narrow" panose="020B0606020202030204" pitchFamily="34" charset="0"/>
              </a:rPr>
              <a:t> </a:t>
            </a:r>
            <a:r>
              <a:rPr lang="en-US" sz="1800" dirty="0" err="1" smtClean="0">
                <a:latin typeface="Arial Narrow" panose="020B0606020202030204" pitchFamily="34" charset="0"/>
              </a:rPr>
              <a:t>Biaya</a:t>
            </a:r>
            <a:r>
              <a:rPr lang="en-US" sz="1800" dirty="0" smtClean="0">
                <a:latin typeface="Arial Narrow" panose="020B0606020202030204" pitchFamily="34" charset="0"/>
              </a:rPr>
              <a:t>				: </a:t>
            </a:r>
            <a:r>
              <a:rPr lang="en-US" sz="1800" dirty="0" err="1" smtClean="0">
                <a:latin typeface="Arial Narrow" panose="020B0606020202030204" pitchFamily="34" charset="0"/>
              </a:rPr>
              <a:t>Rp</a:t>
            </a:r>
            <a:r>
              <a:rPr lang="en-US" sz="1800" dirty="0" smtClean="0">
                <a:latin typeface="Arial Narrow" panose="020B0606020202030204" pitchFamily="34" charset="0"/>
              </a:rPr>
              <a:t>.   13.970.000</a:t>
            </a:r>
          </a:p>
          <a:p>
            <a:r>
              <a:rPr lang="en-US" sz="1800" dirty="0" smtClean="0">
                <a:latin typeface="Arial Narrow" panose="020B0606020202030204" pitchFamily="34" charset="0"/>
              </a:rPr>
              <a:t>    </a:t>
            </a:r>
            <a:r>
              <a:rPr lang="en-US" sz="1800" dirty="0" err="1" smtClean="0">
                <a:latin typeface="Arial Narrow" panose="020B0606020202030204" pitchFamily="34" charset="0"/>
              </a:rPr>
              <a:t>Keuntungan</a:t>
            </a:r>
            <a:r>
              <a:rPr lang="en-US" sz="1800" dirty="0" smtClean="0">
                <a:latin typeface="Arial Narrow" panose="020B0606020202030204" pitchFamily="34" charset="0"/>
              </a:rPr>
              <a:t> </a:t>
            </a:r>
            <a:r>
              <a:rPr lang="en-US" sz="1800" dirty="0" err="1" smtClean="0">
                <a:latin typeface="Arial Narrow" panose="020B0606020202030204" pitchFamily="34" charset="0"/>
              </a:rPr>
              <a:t>bulan</a:t>
            </a:r>
            <a:r>
              <a:rPr lang="en-US" sz="1800" dirty="0" smtClean="0">
                <a:latin typeface="Arial Narrow" panose="020B0606020202030204" pitchFamily="34" charset="0"/>
              </a:rPr>
              <a:t> </a:t>
            </a:r>
            <a:r>
              <a:rPr lang="en-US" sz="1800" dirty="0" err="1" smtClean="0">
                <a:latin typeface="Arial Narrow" panose="020B0606020202030204" pitchFamily="34" charset="0"/>
              </a:rPr>
              <a:t>ke</a:t>
            </a:r>
            <a:r>
              <a:rPr lang="en-US" sz="1800" dirty="0" smtClean="0">
                <a:latin typeface="Arial Narrow" panose="020B0606020202030204" pitchFamily="34" charset="0"/>
              </a:rPr>
              <a:t> </a:t>
            </a:r>
            <a:r>
              <a:rPr lang="en-US" sz="1800" dirty="0" err="1" smtClean="0">
                <a:latin typeface="Arial Narrow" panose="020B0606020202030204" pitchFamily="34" charset="0"/>
              </a:rPr>
              <a:t>ketiga</a:t>
            </a:r>
            <a:r>
              <a:rPr lang="en-US" sz="1800" dirty="0" smtClean="0">
                <a:latin typeface="Arial Narrow" panose="020B0606020202030204" pitchFamily="34" charset="0"/>
              </a:rPr>
              <a:t>		: </a:t>
            </a:r>
            <a:r>
              <a:rPr lang="en-US" sz="1800" dirty="0" err="1" smtClean="0">
                <a:latin typeface="Arial Narrow" panose="020B0606020202030204" pitchFamily="34" charset="0"/>
              </a:rPr>
              <a:t>Rp</a:t>
            </a:r>
            <a:r>
              <a:rPr lang="en-US" sz="1800" dirty="0" smtClean="0">
                <a:latin typeface="Arial Narrow" panose="020B0606020202030204" pitchFamily="34" charset="0"/>
              </a:rPr>
              <a:t>.     2.350.000</a:t>
            </a:r>
          </a:p>
          <a:p>
            <a:pPr marL="0" indent="0">
              <a:buNone/>
            </a:pPr>
            <a:r>
              <a:rPr lang="en-US" sz="1800" dirty="0" smtClean="0">
                <a:latin typeface="Arial Narrow" panose="020B0606020202030204" pitchFamily="34" charset="0"/>
              </a:rPr>
              <a:t>    </a:t>
            </a:r>
            <a:endParaRPr lang="en-US" sz="1800" dirty="0">
              <a:latin typeface="Arial Narrow" panose="020B0606020202030204" pitchFamily="34" charset="0"/>
            </a:endParaRPr>
          </a:p>
        </p:txBody>
      </p:sp>
    </p:spTree>
    <p:extLst>
      <p:ext uri="{BB962C8B-B14F-4D97-AF65-F5344CB8AC3E}">
        <p14:creationId xmlns:p14="http://schemas.microsoft.com/office/powerpoint/2010/main" val="2655125002"/>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7"/>
            <a:ext cx="7772400" cy="1127654"/>
          </a:xfrm>
        </p:spPr>
        <p:txBody>
          <a:bodyPr>
            <a:normAutofit fontScale="90000"/>
          </a:bodyPr>
          <a:lstStyle/>
          <a:p>
            <a:pPr algn="ctr"/>
            <a:r>
              <a:rPr lang="en-US" sz="2400" dirty="0">
                <a:solidFill>
                  <a:schemeClr val="tx1"/>
                </a:solidFill>
              </a:rPr>
              <a:t>BAB II</a:t>
            </a:r>
            <a:r>
              <a:rPr lang="id-ID" sz="2400" dirty="0">
                <a:solidFill>
                  <a:schemeClr val="tx1"/>
                </a:solidFill>
              </a:rPr>
              <a:t>I</a:t>
            </a:r>
            <a:br>
              <a:rPr lang="id-ID" sz="2400" dirty="0">
                <a:solidFill>
                  <a:schemeClr val="tx1"/>
                </a:solidFill>
              </a:rPr>
            </a:br>
            <a:r>
              <a:rPr lang="en-US" sz="2400" dirty="0">
                <a:solidFill>
                  <a:schemeClr val="tx1"/>
                </a:solidFill>
              </a:rPr>
              <a:t>ANALISIS SWOT</a:t>
            </a:r>
            <a:r>
              <a:rPr lang="id-ID" sz="2400" dirty="0"/>
              <a:t/>
            </a:r>
            <a:br>
              <a:rPr lang="id-ID" sz="2400" dirty="0"/>
            </a:br>
            <a:endParaRPr lang="id-ID" sz="2400" dirty="0"/>
          </a:p>
        </p:txBody>
      </p:sp>
      <p:sp>
        <p:nvSpPr>
          <p:cNvPr id="3" name="Subtitle 2"/>
          <p:cNvSpPr>
            <a:spLocks noGrp="1"/>
          </p:cNvSpPr>
          <p:nvPr>
            <p:ph type="subTitle" idx="1"/>
          </p:nvPr>
        </p:nvSpPr>
        <p:spPr>
          <a:xfrm>
            <a:off x="1371600" y="1268760"/>
            <a:ext cx="6400800" cy="4968552"/>
          </a:xfrm>
        </p:spPr>
        <p:txBody>
          <a:bodyPr>
            <a:normAutofit/>
          </a:bodyPr>
          <a:lstStyle/>
          <a:p>
            <a:pPr lvl="0" algn="l"/>
            <a:r>
              <a:rPr lang="id-ID" sz="2000" b="1" dirty="0" smtClean="0">
                <a:solidFill>
                  <a:schemeClr val="tx1"/>
                </a:solidFill>
              </a:rPr>
              <a:t>A. Faktor Internal</a:t>
            </a:r>
          </a:p>
          <a:p>
            <a:pPr marL="0" lvl="0" algn="l"/>
            <a:r>
              <a:rPr lang="id-ID" sz="2000" dirty="0" smtClean="0">
                <a:solidFill>
                  <a:schemeClr val="tx1"/>
                </a:solidFill>
              </a:rPr>
              <a:t>1. Strength (Kekuatan)</a:t>
            </a:r>
          </a:p>
          <a:p>
            <a:pPr marL="342900" lvl="0" indent="-342900" algn="l">
              <a:buFont typeface="Arial" pitchFamily="34" charset="0"/>
              <a:buChar char="•"/>
            </a:pPr>
            <a:r>
              <a:rPr lang="id-ID" sz="2000" dirty="0" smtClean="0">
                <a:solidFill>
                  <a:schemeClr val="tx1"/>
                </a:solidFill>
              </a:rPr>
              <a:t>Tidak memerlukan </a:t>
            </a:r>
            <a:r>
              <a:rPr lang="id-ID" sz="2000" dirty="0">
                <a:solidFill>
                  <a:schemeClr val="tx1"/>
                </a:solidFill>
              </a:rPr>
              <a:t>banyak waktu dalam </a:t>
            </a:r>
            <a:r>
              <a:rPr lang="id-ID" sz="2000" dirty="0" smtClean="0">
                <a:solidFill>
                  <a:schemeClr val="tx1"/>
                </a:solidFill>
              </a:rPr>
              <a:t>penyajiannya</a:t>
            </a:r>
          </a:p>
          <a:p>
            <a:pPr marL="342900" lvl="0" indent="-342900" algn="l">
              <a:buFont typeface="Arial" pitchFamily="34" charset="0"/>
              <a:buChar char="•"/>
            </a:pPr>
            <a:r>
              <a:rPr lang="id-ID" sz="2000" dirty="0" smtClean="0">
                <a:solidFill>
                  <a:schemeClr val="tx1"/>
                </a:solidFill>
              </a:rPr>
              <a:t>Harga dapat </a:t>
            </a:r>
            <a:r>
              <a:rPr lang="id-ID" sz="2000" dirty="0">
                <a:solidFill>
                  <a:schemeClr val="tx1"/>
                </a:solidFill>
              </a:rPr>
              <a:t>terjangkau oleh semua kalangan masyarakat atau </a:t>
            </a:r>
            <a:r>
              <a:rPr lang="id-ID" sz="2000" dirty="0" smtClean="0">
                <a:solidFill>
                  <a:schemeClr val="tx1"/>
                </a:solidFill>
              </a:rPr>
              <a:t>konsumen</a:t>
            </a:r>
          </a:p>
          <a:p>
            <a:pPr marL="342900" lvl="0" indent="-342900" algn="l">
              <a:buFont typeface="Arial" pitchFamily="34" charset="0"/>
              <a:buChar char="•"/>
            </a:pPr>
            <a:r>
              <a:rPr lang="id-ID" sz="2000" dirty="0" smtClean="0">
                <a:solidFill>
                  <a:schemeClr val="tx1"/>
                </a:solidFill>
              </a:rPr>
              <a:t>Rasa </a:t>
            </a:r>
            <a:r>
              <a:rPr lang="id-ID" sz="2000" dirty="0">
                <a:solidFill>
                  <a:schemeClr val="tx1"/>
                </a:solidFill>
              </a:rPr>
              <a:t>yang lebih nikmat dan gurih, karena kualitas dan kebersihannya selalu kami </a:t>
            </a:r>
            <a:r>
              <a:rPr lang="id-ID" sz="2000" dirty="0" smtClean="0">
                <a:solidFill>
                  <a:schemeClr val="tx1"/>
                </a:solidFill>
              </a:rPr>
              <a:t>utamakan</a:t>
            </a:r>
          </a:p>
          <a:p>
            <a:pPr marL="342900" lvl="0" indent="-342900" algn="l">
              <a:buFont typeface="Arial" pitchFamily="34" charset="0"/>
              <a:buChar char="•"/>
            </a:pPr>
            <a:r>
              <a:rPr lang="id-ID" sz="2000" dirty="0" smtClean="0">
                <a:solidFill>
                  <a:schemeClr val="tx1"/>
                </a:solidFill>
              </a:rPr>
              <a:t>Banyak jenis rasa</a:t>
            </a:r>
          </a:p>
          <a:p>
            <a:pPr marL="342900" lvl="0" indent="-342900" algn="l">
              <a:buFont typeface="Arial" pitchFamily="34" charset="0"/>
              <a:buChar char="•"/>
            </a:pPr>
            <a:r>
              <a:rPr lang="en-US" sz="2000" dirty="0" err="1" smtClean="0">
                <a:solidFill>
                  <a:schemeClr val="tx1"/>
                </a:solidFill>
              </a:rPr>
              <a:t>Perlengkapannya</a:t>
            </a:r>
            <a:r>
              <a:rPr lang="en-US" sz="2000" dirty="0" smtClean="0">
                <a:solidFill>
                  <a:schemeClr val="tx1"/>
                </a:solidFill>
              </a:rPr>
              <a:t> </a:t>
            </a:r>
            <a:r>
              <a:rPr lang="en-US" sz="2000" dirty="0" err="1">
                <a:solidFill>
                  <a:schemeClr val="tx1"/>
                </a:solidFill>
              </a:rPr>
              <a:t>mudah</a:t>
            </a:r>
            <a:r>
              <a:rPr lang="en-US" sz="2000" dirty="0">
                <a:solidFill>
                  <a:schemeClr val="tx1"/>
                </a:solidFill>
              </a:rPr>
              <a:t> di </a:t>
            </a:r>
            <a:r>
              <a:rPr lang="en-US" sz="2000" dirty="0" err="1" smtClean="0">
                <a:solidFill>
                  <a:schemeClr val="tx1"/>
                </a:solidFill>
              </a:rPr>
              <a:t>dapatkan</a:t>
            </a:r>
            <a:endParaRPr lang="id-ID" sz="2000" dirty="0" smtClean="0">
              <a:solidFill>
                <a:schemeClr val="tx1"/>
              </a:solidFill>
            </a:endParaRPr>
          </a:p>
          <a:p>
            <a:pPr marL="342900" lvl="0" indent="-342900" algn="l">
              <a:buFont typeface="Arial" pitchFamily="34" charset="0"/>
              <a:buChar char="•"/>
            </a:pPr>
            <a:endParaRPr lang="id-ID" sz="2000" dirty="0" smtClean="0">
              <a:solidFill>
                <a:schemeClr val="tx1"/>
              </a:solidFill>
            </a:endParaRPr>
          </a:p>
          <a:p>
            <a:pPr lvl="0" algn="l"/>
            <a:r>
              <a:rPr lang="id-ID" sz="2000" dirty="0" smtClean="0">
                <a:solidFill>
                  <a:schemeClr val="tx1"/>
                </a:solidFill>
              </a:rPr>
              <a:t>2. Weakness (Kelemahan)</a:t>
            </a:r>
          </a:p>
          <a:p>
            <a:pPr marL="342900" lvl="0" indent="-342900" algn="l">
              <a:buFont typeface="Arial" pitchFamily="34" charset="0"/>
              <a:buChar char="•"/>
            </a:pPr>
            <a:r>
              <a:rPr lang="id-ID" sz="2000" dirty="0" smtClean="0">
                <a:solidFill>
                  <a:schemeClr val="tx1"/>
                </a:solidFill>
              </a:rPr>
              <a:t>A</a:t>
            </a:r>
            <a:r>
              <a:rPr lang="en-US" sz="2000" dirty="0" err="1" smtClean="0">
                <a:solidFill>
                  <a:schemeClr val="tx1"/>
                </a:solidFill>
              </a:rPr>
              <a:t>pabila</a:t>
            </a:r>
            <a:r>
              <a:rPr lang="en-US" sz="2000" dirty="0" smtClean="0">
                <a:solidFill>
                  <a:schemeClr val="tx1"/>
                </a:solidFill>
              </a:rPr>
              <a:t> </a:t>
            </a:r>
            <a:r>
              <a:rPr lang="en-US" sz="2000" dirty="0" err="1">
                <a:solidFill>
                  <a:schemeClr val="tx1"/>
                </a:solidFill>
              </a:rPr>
              <a:t>tempatnya</a:t>
            </a:r>
            <a:r>
              <a:rPr lang="en-US" sz="2000" dirty="0">
                <a:solidFill>
                  <a:schemeClr val="tx1"/>
                </a:solidFill>
              </a:rPr>
              <a:t> </a:t>
            </a:r>
            <a:r>
              <a:rPr lang="en-US" sz="2000" dirty="0" err="1">
                <a:solidFill>
                  <a:schemeClr val="tx1"/>
                </a:solidFill>
              </a:rPr>
              <a:t>kurang</a:t>
            </a:r>
            <a:r>
              <a:rPr lang="en-US" sz="2000" dirty="0">
                <a:solidFill>
                  <a:schemeClr val="tx1"/>
                </a:solidFill>
              </a:rPr>
              <a:t> </a:t>
            </a:r>
            <a:r>
              <a:rPr lang="en-US" sz="2000" dirty="0" err="1">
                <a:solidFill>
                  <a:schemeClr val="tx1"/>
                </a:solidFill>
              </a:rPr>
              <a:t>ramai</a:t>
            </a:r>
            <a:r>
              <a:rPr lang="en-US" sz="2000" dirty="0">
                <a:solidFill>
                  <a:schemeClr val="tx1"/>
                </a:solidFill>
              </a:rPr>
              <a:t> </a:t>
            </a:r>
            <a:r>
              <a:rPr lang="en-US" sz="2000" dirty="0" err="1">
                <a:solidFill>
                  <a:schemeClr val="tx1"/>
                </a:solidFill>
              </a:rPr>
              <a:t>maka</a:t>
            </a:r>
            <a:r>
              <a:rPr lang="en-US" sz="2000" dirty="0">
                <a:solidFill>
                  <a:schemeClr val="tx1"/>
                </a:solidFill>
              </a:rPr>
              <a:t> </a:t>
            </a:r>
            <a:r>
              <a:rPr lang="en-US" sz="2000" dirty="0" err="1">
                <a:solidFill>
                  <a:schemeClr val="tx1"/>
                </a:solidFill>
              </a:rPr>
              <a:t>permintaan</a:t>
            </a:r>
            <a:r>
              <a:rPr lang="en-US" sz="2000" dirty="0">
                <a:solidFill>
                  <a:schemeClr val="tx1"/>
                </a:solidFill>
              </a:rPr>
              <a:t> </a:t>
            </a:r>
            <a:r>
              <a:rPr lang="en-US" sz="2000" dirty="0" err="1">
                <a:solidFill>
                  <a:schemeClr val="tx1"/>
                </a:solidFill>
              </a:rPr>
              <a:t>akan</a:t>
            </a:r>
            <a:r>
              <a:rPr lang="en-US" sz="2000" dirty="0">
                <a:solidFill>
                  <a:schemeClr val="tx1"/>
                </a:solidFill>
              </a:rPr>
              <a:t> </a:t>
            </a:r>
            <a:r>
              <a:rPr lang="en-US" sz="2000" dirty="0" err="1" smtClean="0">
                <a:solidFill>
                  <a:schemeClr val="tx1"/>
                </a:solidFill>
              </a:rPr>
              <a:t>sedikit</a:t>
            </a:r>
            <a:endParaRPr lang="id-ID" sz="2000" dirty="0" smtClean="0">
              <a:solidFill>
                <a:schemeClr val="tx1"/>
              </a:solidFill>
            </a:endParaRPr>
          </a:p>
          <a:p>
            <a:pPr marL="342900" lvl="0" indent="-342900" algn="l">
              <a:buFont typeface="Arial" pitchFamily="34" charset="0"/>
              <a:buChar char="•"/>
            </a:pPr>
            <a:endParaRPr lang="id-ID" sz="2000" dirty="0" smtClean="0">
              <a:solidFill>
                <a:schemeClr val="tx1"/>
              </a:solidFill>
            </a:endParaRPr>
          </a:p>
        </p:txBody>
      </p:sp>
    </p:spTree>
    <p:extLst>
      <p:ext uri="{BB962C8B-B14F-4D97-AF65-F5344CB8AC3E}">
        <p14:creationId xmlns:p14="http://schemas.microsoft.com/office/powerpoint/2010/main" val="271450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p:cTn id="7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836712"/>
            <a:ext cx="6400800" cy="4802088"/>
          </a:xfrm>
        </p:spPr>
        <p:txBody>
          <a:bodyPr>
            <a:normAutofit/>
          </a:bodyPr>
          <a:lstStyle/>
          <a:p>
            <a:pPr marL="0" algn="l"/>
            <a:r>
              <a:rPr lang="en-US" sz="2000" dirty="0" smtClean="0">
                <a:solidFill>
                  <a:schemeClr val="tx1"/>
                </a:solidFill>
              </a:rPr>
              <a:t> </a:t>
            </a:r>
            <a:endParaRPr lang="id-ID" sz="2000" dirty="0" smtClean="0">
              <a:solidFill>
                <a:schemeClr val="tx1"/>
              </a:solidFill>
            </a:endParaRPr>
          </a:p>
          <a:p>
            <a:pPr marL="342900" indent="-342900" algn="l">
              <a:buFont typeface="Arial" pitchFamily="34" charset="0"/>
              <a:buChar char="•"/>
            </a:pPr>
            <a:r>
              <a:rPr lang="id-ID" sz="2000" dirty="0" smtClean="0">
                <a:solidFill>
                  <a:schemeClr val="tx1"/>
                </a:solidFill>
              </a:rPr>
              <a:t>Jika</a:t>
            </a:r>
            <a:r>
              <a:rPr lang="en-US" sz="2000" dirty="0" smtClean="0">
                <a:solidFill>
                  <a:schemeClr val="tx1"/>
                </a:solidFill>
              </a:rPr>
              <a:t> </a:t>
            </a:r>
            <a:r>
              <a:rPr lang="en-US" sz="2000" dirty="0" err="1">
                <a:solidFill>
                  <a:schemeClr val="tx1"/>
                </a:solidFill>
              </a:rPr>
              <a:t>harga</a:t>
            </a:r>
            <a:r>
              <a:rPr lang="en-US" sz="2000" dirty="0">
                <a:solidFill>
                  <a:schemeClr val="tx1"/>
                </a:solidFill>
              </a:rPr>
              <a:t> </a:t>
            </a:r>
            <a:r>
              <a:rPr lang="en-US" sz="2000" dirty="0" err="1">
                <a:solidFill>
                  <a:schemeClr val="tx1"/>
                </a:solidFill>
              </a:rPr>
              <a:t>sembako</a:t>
            </a:r>
            <a:r>
              <a:rPr lang="en-US" sz="2000" dirty="0">
                <a:solidFill>
                  <a:schemeClr val="tx1"/>
                </a:solidFill>
              </a:rPr>
              <a:t> </a:t>
            </a:r>
            <a:r>
              <a:rPr lang="en-US" sz="2000" dirty="0" err="1">
                <a:solidFill>
                  <a:schemeClr val="tx1"/>
                </a:solidFill>
              </a:rPr>
              <a:t>naik</a:t>
            </a:r>
            <a:r>
              <a:rPr lang="en-US" sz="2000" dirty="0">
                <a:solidFill>
                  <a:schemeClr val="tx1"/>
                </a:solidFill>
              </a:rPr>
              <a:t> </a:t>
            </a:r>
            <a:r>
              <a:rPr lang="en-US" sz="2000" dirty="0" err="1">
                <a:solidFill>
                  <a:schemeClr val="tx1"/>
                </a:solidFill>
              </a:rPr>
              <a:t>otomatis</a:t>
            </a:r>
            <a:r>
              <a:rPr lang="en-US" sz="2000" dirty="0">
                <a:solidFill>
                  <a:schemeClr val="tx1"/>
                </a:solidFill>
              </a:rPr>
              <a:t> </a:t>
            </a:r>
            <a:r>
              <a:rPr lang="en-US" sz="2000" dirty="0" err="1">
                <a:solidFill>
                  <a:schemeClr val="tx1"/>
                </a:solidFill>
              </a:rPr>
              <a:t>harga</a:t>
            </a:r>
            <a:r>
              <a:rPr lang="en-US" sz="2000" dirty="0">
                <a:solidFill>
                  <a:schemeClr val="tx1"/>
                </a:solidFill>
              </a:rPr>
              <a:t> </a:t>
            </a:r>
            <a:r>
              <a:rPr lang="en-US" sz="2000" dirty="0" err="1">
                <a:solidFill>
                  <a:schemeClr val="tx1"/>
                </a:solidFill>
              </a:rPr>
              <a:t>jual</a:t>
            </a:r>
            <a:r>
              <a:rPr lang="en-US" sz="2000" dirty="0">
                <a:solidFill>
                  <a:schemeClr val="tx1"/>
                </a:solidFill>
              </a:rPr>
              <a:t> roti </a:t>
            </a:r>
            <a:r>
              <a:rPr lang="en-US" sz="2000" dirty="0" err="1">
                <a:solidFill>
                  <a:schemeClr val="tx1"/>
                </a:solidFill>
              </a:rPr>
              <a:t>bakar</a:t>
            </a:r>
            <a:r>
              <a:rPr lang="en-US" sz="2000" dirty="0">
                <a:solidFill>
                  <a:schemeClr val="tx1"/>
                </a:solidFill>
              </a:rPr>
              <a:t> </a:t>
            </a:r>
            <a:r>
              <a:rPr lang="en-US" sz="2000" dirty="0" err="1">
                <a:solidFill>
                  <a:schemeClr val="tx1"/>
                </a:solidFill>
              </a:rPr>
              <a:t>juga</a:t>
            </a:r>
            <a:r>
              <a:rPr lang="en-US" sz="2000" dirty="0">
                <a:solidFill>
                  <a:schemeClr val="tx1"/>
                </a:solidFill>
              </a:rPr>
              <a:t> </a:t>
            </a:r>
            <a:r>
              <a:rPr lang="en-US" sz="2000" dirty="0" err="1">
                <a:solidFill>
                  <a:schemeClr val="tx1"/>
                </a:solidFill>
              </a:rPr>
              <a:t>ikut</a:t>
            </a:r>
            <a:r>
              <a:rPr lang="en-US" sz="2000" dirty="0">
                <a:solidFill>
                  <a:schemeClr val="tx1"/>
                </a:solidFill>
              </a:rPr>
              <a:t> </a:t>
            </a:r>
            <a:r>
              <a:rPr lang="en-US" sz="2000" dirty="0" err="1">
                <a:solidFill>
                  <a:schemeClr val="tx1"/>
                </a:solidFill>
              </a:rPr>
              <a:t>naik</a:t>
            </a:r>
            <a:r>
              <a:rPr lang="en-US" sz="2000" dirty="0">
                <a:solidFill>
                  <a:schemeClr val="tx1"/>
                </a:solidFill>
              </a:rPr>
              <a:t> </a:t>
            </a:r>
            <a:r>
              <a:rPr lang="en-US" sz="2000" dirty="0" err="1">
                <a:solidFill>
                  <a:schemeClr val="tx1"/>
                </a:solidFill>
              </a:rPr>
              <a:t>tapi</a:t>
            </a:r>
            <a:r>
              <a:rPr lang="en-US" sz="2000" dirty="0">
                <a:solidFill>
                  <a:schemeClr val="tx1"/>
                </a:solidFill>
              </a:rPr>
              <a:t> </a:t>
            </a:r>
            <a:r>
              <a:rPr lang="en-US" sz="2000" dirty="0" err="1">
                <a:solidFill>
                  <a:schemeClr val="tx1"/>
                </a:solidFill>
              </a:rPr>
              <a:t>kualitas</a:t>
            </a:r>
            <a:r>
              <a:rPr lang="en-US" sz="2000" dirty="0">
                <a:solidFill>
                  <a:schemeClr val="tx1"/>
                </a:solidFill>
              </a:rPr>
              <a:t> rasa roti </a:t>
            </a:r>
            <a:r>
              <a:rPr lang="en-US" sz="2000" dirty="0" err="1">
                <a:solidFill>
                  <a:schemeClr val="tx1"/>
                </a:solidFill>
              </a:rPr>
              <a:t>bakar</a:t>
            </a:r>
            <a:r>
              <a:rPr lang="en-US" sz="2000" dirty="0">
                <a:solidFill>
                  <a:schemeClr val="tx1"/>
                </a:solidFill>
              </a:rPr>
              <a:t> </a:t>
            </a:r>
            <a:r>
              <a:rPr lang="en-US" sz="2000" dirty="0" err="1">
                <a:solidFill>
                  <a:schemeClr val="tx1"/>
                </a:solidFill>
              </a:rPr>
              <a:t>tidak</a:t>
            </a:r>
            <a:r>
              <a:rPr lang="en-US" sz="2000" dirty="0">
                <a:solidFill>
                  <a:schemeClr val="tx1"/>
                </a:solidFill>
              </a:rPr>
              <a:t> </a:t>
            </a:r>
            <a:r>
              <a:rPr lang="en-US" sz="2000" dirty="0" err="1">
                <a:solidFill>
                  <a:schemeClr val="tx1"/>
                </a:solidFill>
              </a:rPr>
              <a:t>akan</a:t>
            </a:r>
            <a:r>
              <a:rPr lang="en-US" sz="2000" dirty="0">
                <a:solidFill>
                  <a:schemeClr val="tx1"/>
                </a:solidFill>
              </a:rPr>
              <a:t> </a:t>
            </a:r>
            <a:r>
              <a:rPr lang="en-US" sz="2000" dirty="0" err="1">
                <a:solidFill>
                  <a:schemeClr val="tx1"/>
                </a:solidFill>
              </a:rPr>
              <a:t>berkurang</a:t>
            </a:r>
            <a:r>
              <a:rPr lang="en-US" sz="2000" dirty="0">
                <a:solidFill>
                  <a:schemeClr val="tx1"/>
                </a:solidFill>
              </a:rPr>
              <a:t> </a:t>
            </a:r>
            <a:r>
              <a:rPr lang="en-US" sz="2000" dirty="0" err="1">
                <a:solidFill>
                  <a:schemeClr val="tx1"/>
                </a:solidFill>
              </a:rPr>
              <a:t>dari</a:t>
            </a:r>
            <a:r>
              <a:rPr lang="en-US" sz="2000" dirty="0">
                <a:solidFill>
                  <a:schemeClr val="tx1"/>
                </a:solidFill>
              </a:rPr>
              <a:t> </a:t>
            </a:r>
            <a:r>
              <a:rPr lang="en-US" sz="2000" dirty="0" err="1" smtClean="0">
                <a:solidFill>
                  <a:schemeClr val="tx1"/>
                </a:solidFill>
              </a:rPr>
              <a:t>sebelumnya</a:t>
            </a:r>
            <a:endParaRPr lang="id-ID" sz="2000" dirty="0" smtClean="0">
              <a:solidFill>
                <a:schemeClr val="tx1"/>
              </a:solidFill>
            </a:endParaRPr>
          </a:p>
          <a:p>
            <a:pPr marL="342900" indent="-342900" algn="l">
              <a:buFont typeface="Arial" pitchFamily="34" charset="0"/>
              <a:buChar char="•"/>
            </a:pPr>
            <a:endParaRPr lang="id-ID" sz="2000" dirty="0">
              <a:solidFill>
                <a:schemeClr val="tx1"/>
              </a:solidFill>
            </a:endParaRPr>
          </a:p>
          <a:p>
            <a:pPr algn="l"/>
            <a:r>
              <a:rPr lang="id-ID" sz="2000" dirty="0" smtClean="0">
                <a:solidFill>
                  <a:schemeClr val="tx1"/>
                </a:solidFill>
              </a:rPr>
              <a:t>B. Faktor Eksternal</a:t>
            </a:r>
          </a:p>
          <a:p>
            <a:pPr algn="l"/>
            <a:r>
              <a:rPr lang="id-ID" sz="2000" dirty="0" smtClean="0">
                <a:solidFill>
                  <a:schemeClr val="tx1"/>
                </a:solidFill>
              </a:rPr>
              <a:t>1. Opportunities (Peluang atau Kesempatan)</a:t>
            </a:r>
          </a:p>
          <a:p>
            <a:pPr marL="342900" indent="-342900" algn="l">
              <a:buFont typeface="Arial" pitchFamily="34" charset="0"/>
              <a:buChar char="•"/>
            </a:pPr>
            <a:r>
              <a:rPr lang="id-ID" sz="2000" dirty="0" smtClean="0">
                <a:solidFill>
                  <a:schemeClr val="tx1"/>
                </a:solidFill>
              </a:rPr>
              <a:t>S</a:t>
            </a:r>
            <a:r>
              <a:rPr lang="en-US" sz="2000" dirty="0" err="1" smtClean="0">
                <a:solidFill>
                  <a:schemeClr val="tx1"/>
                </a:solidFill>
              </a:rPr>
              <a:t>ebagai</a:t>
            </a:r>
            <a:r>
              <a:rPr lang="en-US" sz="2000" dirty="0" smtClean="0">
                <a:solidFill>
                  <a:schemeClr val="tx1"/>
                </a:solidFill>
              </a:rPr>
              <a:t> </a:t>
            </a:r>
            <a:r>
              <a:rPr lang="en-US" sz="2000" dirty="0" err="1">
                <a:solidFill>
                  <a:schemeClr val="tx1"/>
                </a:solidFill>
              </a:rPr>
              <a:t>makanan</a:t>
            </a:r>
            <a:r>
              <a:rPr lang="en-US" sz="2000" dirty="0">
                <a:solidFill>
                  <a:schemeClr val="tx1"/>
                </a:solidFill>
              </a:rPr>
              <a:t> </a:t>
            </a:r>
            <a:r>
              <a:rPr lang="en-US" sz="2000" dirty="0" err="1">
                <a:solidFill>
                  <a:schemeClr val="tx1"/>
                </a:solidFill>
              </a:rPr>
              <a:t>pengganti</a:t>
            </a:r>
            <a:r>
              <a:rPr lang="en-US" sz="2000" dirty="0">
                <a:solidFill>
                  <a:schemeClr val="tx1"/>
                </a:solidFill>
              </a:rPr>
              <a:t> </a:t>
            </a:r>
            <a:r>
              <a:rPr lang="en-US" sz="2000" dirty="0" err="1">
                <a:solidFill>
                  <a:schemeClr val="tx1"/>
                </a:solidFill>
              </a:rPr>
              <a:t>makanan</a:t>
            </a:r>
            <a:r>
              <a:rPr lang="en-US" sz="2000" dirty="0">
                <a:solidFill>
                  <a:schemeClr val="tx1"/>
                </a:solidFill>
              </a:rPr>
              <a:t> </a:t>
            </a:r>
            <a:r>
              <a:rPr lang="en-US" sz="2000" dirty="0" err="1" smtClean="0">
                <a:solidFill>
                  <a:schemeClr val="tx1"/>
                </a:solidFill>
              </a:rPr>
              <a:t>pokok</a:t>
            </a:r>
            <a:r>
              <a:rPr lang="en-US" sz="2000" dirty="0" smtClean="0">
                <a:solidFill>
                  <a:schemeClr val="tx1"/>
                </a:solidFill>
              </a:rPr>
              <a:t>/</a:t>
            </a:r>
            <a:r>
              <a:rPr lang="en-US" sz="2000" dirty="0" err="1" smtClean="0">
                <a:solidFill>
                  <a:schemeClr val="tx1"/>
                </a:solidFill>
              </a:rPr>
              <a:t>cemilan</a:t>
            </a:r>
            <a:endParaRPr lang="id-ID" sz="2000" dirty="0" smtClean="0">
              <a:solidFill>
                <a:schemeClr val="tx1"/>
              </a:solidFill>
            </a:endParaRPr>
          </a:p>
          <a:p>
            <a:pPr marL="342900" indent="-342900" algn="l">
              <a:buFont typeface="Arial" pitchFamily="34" charset="0"/>
              <a:buChar char="•"/>
            </a:pPr>
            <a:r>
              <a:rPr lang="en-US" sz="2000" dirty="0" err="1">
                <a:solidFill>
                  <a:schemeClr val="tx1"/>
                </a:solidFill>
              </a:rPr>
              <a:t>Pemasaran</a:t>
            </a:r>
            <a:r>
              <a:rPr lang="en-US" sz="2000" dirty="0">
                <a:solidFill>
                  <a:schemeClr val="tx1"/>
                </a:solidFill>
              </a:rPr>
              <a:t> </a:t>
            </a:r>
            <a:r>
              <a:rPr lang="en-US" sz="2000" dirty="0" err="1" smtClean="0">
                <a:solidFill>
                  <a:schemeClr val="tx1"/>
                </a:solidFill>
              </a:rPr>
              <a:t>cukup</a:t>
            </a:r>
            <a:r>
              <a:rPr lang="en-US" sz="2000" dirty="0" smtClean="0">
                <a:solidFill>
                  <a:schemeClr val="tx1"/>
                </a:solidFill>
              </a:rPr>
              <a:t> </a:t>
            </a:r>
            <a:r>
              <a:rPr lang="en-US" sz="2000" dirty="0" err="1" smtClean="0">
                <a:solidFill>
                  <a:schemeClr val="tx1"/>
                </a:solidFill>
              </a:rPr>
              <a:t>mudah</a:t>
            </a:r>
            <a:endParaRPr lang="id-ID" sz="2000" dirty="0" smtClean="0">
              <a:solidFill>
                <a:schemeClr val="tx1"/>
              </a:solidFill>
            </a:endParaRPr>
          </a:p>
          <a:p>
            <a:pPr marL="342900" indent="-342900" algn="l">
              <a:buFont typeface="Arial" pitchFamily="34" charset="0"/>
              <a:buChar char="•"/>
            </a:pPr>
            <a:r>
              <a:rPr lang="id-ID" sz="2000" dirty="0" smtClean="0">
                <a:solidFill>
                  <a:schemeClr val="tx1"/>
                </a:solidFill>
              </a:rPr>
              <a:t>Menambah </a:t>
            </a:r>
            <a:r>
              <a:rPr lang="en-US" sz="2000" dirty="0" smtClean="0">
                <a:solidFill>
                  <a:schemeClr val="tx1"/>
                </a:solidFill>
              </a:rPr>
              <a:t>rasa </a:t>
            </a:r>
            <a:r>
              <a:rPr lang="en-US" sz="2000" dirty="0" err="1" smtClean="0">
                <a:solidFill>
                  <a:schemeClr val="tx1"/>
                </a:solidFill>
              </a:rPr>
              <a:t>baru</a:t>
            </a:r>
            <a:r>
              <a:rPr lang="en-US" sz="2000" dirty="0" smtClean="0">
                <a:solidFill>
                  <a:schemeClr val="tx1"/>
                </a:solidFill>
              </a:rPr>
              <a:t> </a:t>
            </a:r>
            <a:r>
              <a:rPr lang="en-US" sz="2000" dirty="0" err="1">
                <a:solidFill>
                  <a:schemeClr val="tx1"/>
                </a:solidFill>
              </a:rPr>
              <a:t>yaitu</a:t>
            </a:r>
            <a:r>
              <a:rPr lang="en-US" sz="2000" dirty="0">
                <a:solidFill>
                  <a:schemeClr val="tx1"/>
                </a:solidFill>
              </a:rPr>
              <a:t> rasa </a:t>
            </a:r>
            <a:r>
              <a:rPr lang="en-US" sz="2000" dirty="0" smtClean="0">
                <a:solidFill>
                  <a:schemeClr val="tx1"/>
                </a:solidFill>
              </a:rPr>
              <a:t>Durian</a:t>
            </a:r>
            <a:endParaRPr lang="id-ID" sz="2000" dirty="0" smtClean="0">
              <a:solidFill>
                <a:schemeClr val="tx1"/>
              </a:solidFill>
            </a:endParaRPr>
          </a:p>
          <a:p>
            <a:pPr marL="342900" indent="-342900" algn="l">
              <a:buFont typeface="Arial" pitchFamily="34" charset="0"/>
              <a:buChar char="•"/>
            </a:pPr>
            <a:r>
              <a:rPr lang="en-US" sz="2000" dirty="0" err="1">
                <a:solidFill>
                  <a:schemeClr val="tx1"/>
                </a:solidFill>
              </a:rPr>
              <a:t>bisa</a:t>
            </a:r>
            <a:r>
              <a:rPr lang="en-US" sz="2000" dirty="0">
                <a:solidFill>
                  <a:schemeClr val="tx1"/>
                </a:solidFill>
              </a:rPr>
              <a:t> </a:t>
            </a:r>
            <a:r>
              <a:rPr lang="en-US" sz="2000" dirty="0" err="1">
                <a:solidFill>
                  <a:schemeClr val="tx1"/>
                </a:solidFill>
              </a:rPr>
              <a:t>dinikmati</a:t>
            </a:r>
            <a:r>
              <a:rPr lang="en-US" sz="2000" dirty="0">
                <a:solidFill>
                  <a:schemeClr val="tx1"/>
                </a:solidFill>
              </a:rPr>
              <a:t> </a:t>
            </a:r>
            <a:r>
              <a:rPr lang="en-US" sz="2000" dirty="0" err="1">
                <a:solidFill>
                  <a:schemeClr val="tx1"/>
                </a:solidFill>
              </a:rPr>
              <a:t>oleh</a:t>
            </a:r>
            <a:r>
              <a:rPr lang="en-US" sz="2000" dirty="0">
                <a:solidFill>
                  <a:schemeClr val="tx1"/>
                </a:solidFill>
              </a:rPr>
              <a:t> </a:t>
            </a:r>
            <a:r>
              <a:rPr lang="en-US" sz="2000" dirty="0" err="1">
                <a:solidFill>
                  <a:schemeClr val="tx1"/>
                </a:solidFill>
              </a:rPr>
              <a:t>semua</a:t>
            </a:r>
            <a:r>
              <a:rPr lang="en-US" sz="2000" dirty="0">
                <a:solidFill>
                  <a:schemeClr val="tx1"/>
                </a:solidFill>
              </a:rPr>
              <a:t> </a:t>
            </a:r>
            <a:r>
              <a:rPr lang="en-US" sz="2000" dirty="0" err="1" smtClean="0">
                <a:solidFill>
                  <a:schemeClr val="tx1"/>
                </a:solidFill>
              </a:rPr>
              <a:t>usia</a:t>
            </a:r>
            <a:endParaRPr lang="id-ID" sz="2000" dirty="0" smtClean="0">
              <a:solidFill>
                <a:schemeClr val="tx1"/>
              </a:solidFill>
            </a:endParaRPr>
          </a:p>
          <a:p>
            <a:pPr lvl="0" algn="l"/>
            <a:r>
              <a:rPr lang="id-ID" sz="2000" dirty="0" smtClean="0">
                <a:solidFill>
                  <a:schemeClr val="tx1"/>
                </a:solidFill>
              </a:rPr>
              <a:t>2. </a:t>
            </a:r>
            <a:r>
              <a:rPr lang="id-ID" sz="2000" dirty="0">
                <a:solidFill>
                  <a:schemeClr val="tx1"/>
                </a:solidFill>
              </a:rPr>
              <a:t>Threats (Ancaman</a:t>
            </a:r>
            <a:r>
              <a:rPr lang="id-ID" sz="2000" dirty="0" smtClean="0">
                <a:solidFill>
                  <a:schemeClr val="tx1"/>
                </a:solidFill>
              </a:rPr>
              <a:t>)</a:t>
            </a:r>
          </a:p>
          <a:p>
            <a:pPr lvl="0" algn="l"/>
            <a:r>
              <a:rPr lang="id-ID" sz="2000" dirty="0" smtClean="0">
                <a:solidFill>
                  <a:schemeClr val="tx1"/>
                </a:solidFill>
              </a:rPr>
              <a:t>Banyaknya pesaing</a:t>
            </a:r>
            <a:endParaRPr lang="id-ID" sz="2000" dirty="0">
              <a:solidFill>
                <a:schemeClr val="tx1"/>
              </a:solidFill>
            </a:endParaRPr>
          </a:p>
          <a:p>
            <a:pPr algn="l"/>
            <a:endParaRPr lang="id-ID" sz="2000" dirty="0">
              <a:solidFill>
                <a:schemeClr val="tx1"/>
              </a:solidFill>
            </a:endParaRPr>
          </a:p>
        </p:txBody>
      </p:sp>
    </p:spTree>
    <p:extLst>
      <p:ext uri="{BB962C8B-B14F-4D97-AF65-F5344CB8AC3E}">
        <p14:creationId xmlns:p14="http://schemas.microsoft.com/office/powerpoint/2010/main" val="86406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arn(inVertical)">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2" presetClass="emph" presetSubtype="0" fill="hold" grpId="1" nodeType="clickEffect">
                                  <p:stCondLst>
                                    <p:cond delay="0"/>
                                  </p:stCondLst>
                                  <p:childTnLst>
                                    <p:animRot by="120000">
                                      <p:cBhvr>
                                        <p:cTn id="56" dur="100" fill="hold">
                                          <p:stCondLst>
                                            <p:cond delay="0"/>
                                          </p:stCondLst>
                                        </p:cTn>
                                        <p:tgtEl>
                                          <p:spTgt spid="3">
                                            <p:txEl>
                                              <p:pRg st="0" end="0"/>
                                            </p:txEl>
                                          </p:spTgt>
                                        </p:tgtEl>
                                        <p:attrNameLst>
                                          <p:attrName>r</p:attrName>
                                        </p:attrNameLst>
                                      </p:cBhvr>
                                    </p:animRot>
                                    <p:animRot by="-240000">
                                      <p:cBhvr>
                                        <p:cTn id="57" dur="200" fill="hold">
                                          <p:stCondLst>
                                            <p:cond delay="200"/>
                                          </p:stCondLst>
                                        </p:cTn>
                                        <p:tgtEl>
                                          <p:spTgt spid="3">
                                            <p:txEl>
                                              <p:pRg st="0" end="0"/>
                                            </p:txEl>
                                          </p:spTgt>
                                        </p:tgtEl>
                                        <p:attrNameLst>
                                          <p:attrName>r</p:attrName>
                                        </p:attrNameLst>
                                      </p:cBhvr>
                                    </p:animRot>
                                    <p:animRot by="240000">
                                      <p:cBhvr>
                                        <p:cTn id="58" dur="200" fill="hold">
                                          <p:stCondLst>
                                            <p:cond delay="400"/>
                                          </p:stCondLst>
                                        </p:cTn>
                                        <p:tgtEl>
                                          <p:spTgt spid="3">
                                            <p:txEl>
                                              <p:pRg st="0" end="0"/>
                                            </p:txEl>
                                          </p:spTgt>
                                        </p:tgtEl>
                                        <p:attrNameLst>
                                          <p:attrName>r</p:attrName>
                                        </p:attrNameLst>
                                      </p:cBhvr>
                                    </p:animRot>
                                    <p:animRot by="-240000">
                                      <p:cBhvr>
                                        <p:cTn id="59" dur="200" fill="hold">
                                          <p:stCondLst>
                                            <p:cond delay="600"/>
                                          </p:stCondLst>
                                        </p:cTn>
                                        <p:tgtEl>
                                          <p:spTgt spid="3">
                                            <p:txEl>
                                              <p:pRg st="0" end="0"/>
                                            </p:txEl>
                                          </p:spTgt>
                                        </p:tgtEl>
                                        <p:attrNameLst>
                                          <p:attrName>r</p:attrName>
                                        </p:attrNameLst>
                                      </p:cBhvr>
                                    </p:animRot>
                                    <p:animRot by="120000">
                                      <p:cBhvr>
                                        <p:cTn id="60" dur="200" fill="hold">
                                          <p:stCondLst>
                                            <p:cond delay="800"/>
                                          </p:stCondLst>
                                        </p:cTn>
                                        <p:tgtEl>
                                          <p:spTgt spid="3">
                                            <p:txEl>
                                              <p:pRg st="0" end="0"/>
                                            </p:txEl>
                                          </p:spTgt>
                                        </p:tgtEl>
                                        <p:attrNameLst>
                                          <p:attrName>r</p:attrName>
                                        </p:attrNameLst>
                                      </p:cBhvr>
                                    </p:animRot>
                                  </p:childTnLst>
                                </p:cTn>
                              </p:par>
                            </p:childTnLst>
                          </p:cTn>
                        </p:par>
                      </p:childTnLst>
                    </p:cTn>
                  </p:par>
                  <p:par>
                    <p:cTn id="61" fill="hold">
                      <p:stCondLst>
                        <p:cond delay="indefinite"/>
                      </p:stCondLst>
                      <p:childTnLst>
                        <p:par>
                          <p:cTn id="62" fill="hold">
                            <p:stCondLst>
                              <p:cond delay="0"/>
                            </p:stCondLst>
                            <p:childTnLst>
                              <p:par>
                                <p:cTn id="63" presetID="32" presetClass="emph" presetSubtype="0" fill="hold" grpId="1" nodeType="clickEffect">
                                  <p:stCondLst>
                                    <p:cond delay="0"/>
                                  </p:stCondLst>
                                  <p:childTnLst>
                                    <p:animRot by="120000">
                                      <p:cBhvr>
                                        <p:cTn id="64" dur="100" fill="hold">
                                          <p:stCondLst>
                                            <p:cond delay="0"/>
                                          </p:stCondLst>
                                        </p:cTn>
                                        <p:tgtEl>
                                          <p:spTgt spid="3">
                                            <p:txEl>
                                              <p:pRg st="1" end="1"/>
                                            </p:txEl>
                                          </p:spTgt>
                                        </p:tgtEl>
                                        <p:attrNameLst>
                                          <p:attrName>r</p:attrName>
                                        </p:attrNameLst>
                                      </p:cBhvr>
                                    </p:animRot>
                                    <p:animRot by="-240000">
                                      <p:cBhvr>
                                        <p:cTn id="65" dur="200" fill="hold">
                                          <p:stCondLst>
                                            <p:cond delay="200"/>
                                          </p:stCondLst>
                                        </p:cTn>
                                        <p:tgtEl>
                                          <p:spTgt spid="3">
                                            <p:txEl>
                                              <p:pRg st="1" end="1"/>
                                            </p:txEl>
                                          </p:spTgt>
                                        </p:tgtEl>
                                        <p:attrNameLst>
                                          <p:attrName>r</p:attrName>
                                        </p:attrNameLst>
                                      </p:cBhvr>
                                    </p:animRot>
                                    <p:animRot by="240000">
                                      <p:cBhvr>
                                        <p:cTn id="66" dur="200" fill="hold">
                                          <p:stCondLst>
                                            <p:cond delay="400"/>
                                          </p:stCondLst>
                                        </p:cTn>
                                        <p:tgtEl>
                                          <p:spTgt spid="3">
                                            <p:txEl>
                                              <p:pRg st="1" end="1"/>
                                            </p:txEl>
                                          </p:spTgt>
                                        </p:tgtEl>
                                        <p:attrNameLst>
                                          <p:attrName>r</p:attrName>
                                        </p:attrNameLst>
                                      </p:cBhvr>
                                    </p:animRot>
                                    <p:animRot by="-240000">
                                      <p:cBhvr>
                                        <p:cTn id="67" dur="200" fill="hold">
                                          <p:stCondLst>
                                            <p:cond delay="600"/>
                                          </p:stCondLst>
                                        </p:cTn>
                                        <p:tgtEl>
                                          <p:spTgt spid="3">
                                            <p:txEl>
                                              <p:pRg st="1" end="1"/>
                                            </p:txEl>
                                          </p:spTgt>
                                        </p:tgtEl>
                                        <p:attrNameLst>
                                          <p:attrName>r</p:attrName>
                                        </p:attrNameLst>
                                      </p:cBhvr>
                                    </p:animRot>
                                    <p:animRot by="120000">
                                      <p:cBhvr>
                                        <p:cTn id="68" dur="200" fill="hold">
                                          <p:stCondLst>
                                            <p:cond delay="800"/>
                                          </p:stCondLst>
                                        </p:cTn>
                                        <p:tgtEl>
                                          <p:spTgt spid="3">
                                            <p:txEl>
                                              <p:pRg st="1" end="1"/>
                                            </p:txEl>
                                          </p:spTgt>
                                        </p:tgtEl>
                                        <p:attrNameLst>
                                          <p:attrName>r</p:attrName>
                                        </p:attrNameLst>
                                      </p:cBhvr>
                                    </p:animRot>
                                  </p:childTnLst>
                                </p:cTn>
                              </p:par>
                            </p:childTnLst>
                          </p:cTn>
                        </p:par>
                      </p:childTnLst>
                    </p:cTn>
                  </p:par>
                  <p:par>
                    <p:cTn id="69" fill="hold">
                      <p:stCondLst>
                        <p:cond delay="indefinite"/>
                      </p:stCondLst>
                      <p:childTnLst>
                        <p:par>
                          <p:cTn id="70" fill="hold">
                            <p:stCondLst>
                              <p:cond delay="0"/>
                            </p:stCondLst>
                            <p:childTnLst>
                              <p:par>
                                <p:cTn id="71" presetID="32" presetClass="emph" presetSubtype="0" fill="hold" grpId="1" nodeType="clickEffect">
                                  <p:stCondLst>
                                    <p:cond delay="0"/>
                                  </p:stCondLst>
                                  <p:childTnLst>
                                    <p:animRot by="120000">
                                      <p:cBhvr>
                                        <p:cTn id="72" dur="100" fill="hold">
                                          <p:stCondLst>
                                            <p:cond delay="0"/>
                                          </p:stCondLst>
                                        </p:cTn>
                                        <p:tgtEl>
                                          <p:spTgt spid="3">
                                            <p:txEl>
                                              <p:pRg st="3" end="3"/>
                                            </p:txEl>
                                          </p:spTgt>
                                        </p:tgtEl>
                                        <p:attrNameLst>
                                          <p:attrName>r</p:attrName>
                                        </p:attrNameLst>
                                      </p:cBhvr>
                                    </p:animRot>
                                    <p:animRot by="-240000">
                                      <p:cBhvr>
                                        <p:cTn id="73" dur="200" fill="hold">
                                          <p:stCondLst>
                                            <p:cond delay="200"/>
                                          </p:stCondLst>
                                        </p:cTn>
                                        <p:tgtEl>
                                          <p:spTgt spid="3">
                                            <p:txEl>
                                              <p:pRg st="3" end="3"/>
                                            </p:txEl>
                                          </p:spTgt>
                                        </p:tgtEl>
                                        <p:attrNameLst>
                                          <p:attrName>r</p:attrName>
                                        </p:attrNameLst>
                                      </p:cBhvr>
                                    </p:animRot>
                                    <p:animRot by="240000">
                                      <p:cBhvr>
                                        <p:cTn id="74" dur="200" fill="hold">
                                          <p:stCondLst>
                                            <p:cond delay="400"/>
                                          </p:stCondLst>
                                        </p:cTn>
                                        <p:tgtEl>
                                          <p:spTgt spid="3">
                                            <p:txEl>
                                              <p:pRg st="3" end="3"/>
                                            </p:txEl>
                                          </p:spTgt>
                                        </p:tgtEl>
                                        <p:attrNameLst>
                                          <p:attrName>r</p:attrName>
                                        </p:attrNameLst>
                                      </p:cBhvr>
                                    </p:animRot>
                                    <p:animRot by="-240000">
                                      <p:cBhvr>
                                        <p:cTn id="75" dur="200" fill="hold">
                                          <p:stCondLst>
                                            <p:cond delay="600"/>
                                          </p:stCondLst>
                                        </p:cTn>
                                        <p:tgtEl>
                                          <p:spTgt spid="3">
                                            <p:txEl>
                                              <p:pRg st="3" end="3"/>
                                            </p:txEl>
                                          </p:spTgt>
                                        </p:tgtEl>
                                        <p:attrNameLst>
                                          <p:attrName>r</p:attrName>
                                        </p:attrNameLst>
                                      </p:cBhvr>
                                    </p:animRot>
                                    <p:animRot by="120000">
                                      <p:cBhvr>
                                        <p:cTn id="76" dur="200" fill="hold">
                                          <p:stCondLst>
                                            <p:cond delay="800"/>
                                          </p:stCondLst>
                                        </p:cTn>
                                        <p:tgtEl>
                                          <p:spTgt spid="3">
                                            <p:txEl>
                                              <p:pRg st="3" end="3"/>
                                            </p:txEl>
                                          </p:spTgt>
                                        </p:tgtEl>
                                        <p:attrNameLst>
                                          <p:attrName>r</p:attrName>
                                        </p:attrNameLst>
                                      </p:cBhvr>
                                    </p:animRot>
                                  </p:childTnLst>
                                </p:cTn>
                              </p:par>
                            </p:childTnLst>
                          </p:cTn>
                        </p:par>
                      </p:childTnLst>
                    </p:cTn>
                  </p:par>
                  <p:par>
                    <p:cTn id="77" fill="hold">
                      <p:stCondLst>
                        <p:cond delay="indefinite"/>
                      </p:stCondLst>
                      <p:childTnLst>
                        <p:par>
                          <p:cTn id="78" fill="hold">
                            <p:stCondLst>
                              <p:cond delay="0"/>
                            </p:stCondLst>
                            <p:childTnLst>
                              <p:par>
                                <p:cTn id="79" presetID="32" presetClass="emph" presetSubtype="0" fill="hold" grpId="1" nodeType="clickEffect">
                                  <p:stCondLst>
                                    <p:cond delay="0"/>
                                  </p:stCondLst>
                                  <p:childTnLst>
                                    <p:animRot by="120000">
                                      <p:cBhvr>
                                        <p:cTn id="80" dur="100" fill="hold">
                                          <p:stCondLst>
                                            <p:cond delay="0"/>
                                          </p:stCondLst>
                                        </p:cTn>
                                        <p:tgtEl>
                                          <p:spTgt spid="3">
                                            <p:txEl>
                                              <p:pRg st="4" end="4"/>
                                            </p:txEl>
                                          </p:spTgt>
                                        </p:tgtEl>
                                        <p:attrNameLst>
                                          <p:attrName>r</p:attrName>
                                        </p:attrNameLst>
                                      </p:cBhvr>
                                    </p:animRot>
                                    <p:animRot by="-240000">
                                      <p:cBhvr>
                                        <p:cTn id="81" dur="200" fill="hold">
                                          <p:stCondLst>
                                            <p:cond delay="200"/>
                                          </p:stCondLst>
                                        </p:cTn>
                                        <p:tgtEl>
                                          <p:spTgt spid="3">
                                            <p:txEl>
                                              <p:pRg st="4" end="4"/>
                                            </p:txEl>
                                          </p:spTgt>
                                        </p:tgtEl>
                                        <p:attrNameLst>
                                          <p:attrName>r</p:attrName>
                                        </p:attrNameLst>
                                      </p:cBhvr>
                                    </p:animRot>
                                    <p:animRot by="240000">
                                      <p:cBhvr>
                                        <p:cTn id="82" dur="200" fill="hold">
                                          <p:stCondLst>
                                            <p:cond delay="400"/>
                                          </p:stCondLst>
                                        </p:cTn>
                                        <p:tgtEl>
                                          <p:spTgt spid="3">
                                            <p:txEl>
                                              <p:pRg st="4" end="4"/>
                                            </p:txEl>
                                          </p:spTgt>
                                        </p:tgtEl>
                                        <p:attrNameLst>
                                          <p:attrName>r</p:attrName>
                                        </p:attrNameLst>
                                      </p:cBhvr>
                                    </p:animRot>
                                    <p:animRot by="-240000">
                                      <p:cBhvr>
                                        <p:cTn id="83" dur="200" fill="hold">
                                          <p:stCondLst>
                                            <p:cond delay="600"/>
                                          </p:stCondLst>
                                        </p:cTn>
                                        <p:tgtEl>
                                          <p:spTgt spid="3">
                                            <p:txEl>
                                              <p:pRg st="4" end="4"/>
                                            </p:txEl>
                                          </p:spTgt>
                                        </p:tgtEl>
                                        <p:attrNameLst>
                                          <p:attrName>r</p:attrName>
                                        </p:attrNameLst>
                                      </p:cBhvr>
                                    </p:animRot>
                                    <p:animRot by="120000">
                                      <p:cBhvr>
                                        <p:cTn id="84" dur="200" fill="hold">
                                          <p:stCondLst>
                                            <p:cond delay="800"/>
                                          </p:stCondLst>
                                        </p:cTn>
                                        <p:tgtEl>
                                          <p:spTgt spid="3">
                                            <p:txEl>
                                              <p:pRg st="4" end="4"/>
                                            </p:txEl>
                                          </p:spTgt>
                                        </p:tgtEl>
                                        <p:attrNameLst>
                                          <p:attrName>r</p:attrName>
                                        </p:attrNameLst>
                                      </p:cBhvr>
                                    </p:animRot>
                                  </p:childTnLst>
                                </p:cTn>
                              </p:par>
                            </p:childTnLst>
                          </p:cTn>
                        </p:par>
                      </p:childTnLst>
                    </p:cTn>
                  </p:par>
                  <p:par>
                    <p:cTn id="85" fill="hold">
                      <p:stCondLst>
                        <p:cond delay="indefinite"/>
                      </p:stCondLst>
                      <p:childTnLst>
                        <p:par>
                          <p:cTn id="86" fill="hold">
                            <p:stCondLst>
                              <p:cond delay="0"/>
                            </p:stCondLst>
                            <p:childTnLst>
                              <p:par>
                                <p:cTn id="87" presetID="32" presetClass="emph" presetSubtype="0" fill="hold" grpId="1" nodeType="clickEffect">
                                  <p:stCondLst>
                                    <p:cond delay="0"/>
                                  </p:stCondLst>
                                  <p:childTnLst>
                                    <p:animRot by="120000">
                                      <p:cBhvr>
                                        <p:cTn id="88" dur="100" fill="hold">
                                          <p:stCondLst>
                                            <p:cond delay="0"/>
                                          </p:stCondLst>
                                        </p:cTn>
                                        <p:tgtEl>
                                          <p:spTgt spid="3">
                                            <p:txEl>
                                              <p:pRg st="5" end="5"/>
                                            </p:txEl>
                                          </p:spTgt>
                                        </p:tgtEl>
                                        <p:attrNameLst>
                                          <p:attrName>r</p:attrName>
                                        </p:attrNameLst>
                                      </p:cBhvr>
                                    </p:animRot>
                                    <p:animRot by="-240000">
                                      <p:cBhvr>
                                        <p:cTn id="89" dur="200" fill="hold">
                                          <p:stCondLst>
                                            <p:cond delay="200"/>
                                          </p:stCondLst>
                                        </p:cTn>
                                        <p:tgtEl>
                                          <p:spTgt spid="3">
                                            <p:txEl>
                                              <p:pRg st="5" end="5"/>
                                            </p:txEl>
                                          </p:spTgt>
                                        </p:tgtEl>
                                        <p:attrNameLst>
                                          <p:attrName>r</p:attrName>
                                        </p:attrNameLst>
                                      </p:cBhvr>
                                    </p:animRot>
                                    <p:animRot by="240000">
                                      <p:cBhvr>
                                        <p:cTn id="90" dur="200" fill="hold">
                                          <p:stCondLst>
                                            <p:cond delay="400"/>
                                          </p:stCondLst>
                                        </p:cTn>
                                        <p:tgtEl>
                                          <p:spTgt spid="3">
                                            <p:txEl>
                                              <p:pRg st="5" end="5"/>
                                            </p:txEl>
                                          </p:spTgt>
                                        </p:tgtEl>
                                        <p:attrNameLst>
                                          <p:attrName>r</p:attrName>
                                        </p:attrNameLst>
                                      </p:cBhvr>
                                    </p:animRot>
                                    <p:animRot by="-240000">
                                      <p:cBhvr>
                                        <p:cTn id="91" dur="200" fill="hold">
                                          <p:stCondLst>
                                            <p:cond delay="600"/>
                                          </p:stCondLst>
                                        </p:cTn>
                                        <p:tgtEl>
                                          <p:spTgt spid="3">
                                            <p:txEl>
                                              <p:pRg st="5" end="5"/>
                                            </p:txEl>
                                          </p:spTgt>
                                        </p:tgtEl>
                                        <p:attrNameLst>
                                          <p:attrName>r</p:attrName>
                                        </p:attrNameLst>
                                      </p:cBhvr>
                                    </p:animRot>
                                    <p:animRot by="120000">
                                      <p:cBhvr>
                                        <p:cTn id="92" dur="200" fill="hold">
                                          <p:stCondLst>
                                            <p:cond delay="800"/>
                                          </p:stCondLst>
                                        </p:cTn>
                                        <p:tgtEl>
                                          <p:spTgt spid="3">
                                            <p:txEl>
                                              <p:pRg st="5" end="5"/>
                                            </p:txEl>
                                          </p:spTgt>
                                        </p:tgtEl>
                                        <p:attrNameLst>
                                          <p:attrName>r</p:attrName>
                                        </p:attrNameLst>
                                      </p:cBhvr>
                                    </p:animRot>
                                  </p:childTnLst>
                                </p:cTn>
                              </p:par>
                            </p:childTnLst>
                          </p:cTn>
                        </p:par>
                      </p:childTnLst>
                    </p:cTn>
                  </p:par>
                  <p:par>
                    <p:cTn id="93" fill="hold">
                      <p:stCondLst>
                        <p:cond delay="indefinite"/>
                      </p:stCondLst>
                      <p:childTnLst>
                        <p:par>
                          <p:cTn id="94" fill="hold">
                            <p:stCondLst>
                              <p:cond delay="0"/>
                            </p:stCondLst>
                            <p:childTnLst>
                              <p:par>
                                <p:cTn id="95" presetID="32" presetClass="emph" presetSubtype="0" fill="hold" grpId="1" nodeType="clickEffect">
                                  <p:stCondLst>
                                    <p:cond delay="0"/>
                                  </p:stCondLst>
                                  <p:childTnLst>
                                    <p:animRot by="120000">
                                      <p:cBhvr>
                                        <p:cTn id="96" dur="100" fill="hold">
                                          <p:stCondLst>
                                            <p:cond delay="0"/>
                                          </p:stCondLst>
                                        </p:cTn>
                                        <p:tgtEl>
                                          <p:spTgt spid="3">
                                            <p:txEl>
                                              <p:pRg st="6" end="6"/>
                                            </p:txEl>
                                          </p:spTgt>
                                        </p:tgtEl>
                                        <p:attrNameLst>
                                          <p:attrName>r</p:attrName>
                                        </p:attrNameLst>
                                      </p:cBhvr>
                                    </p:animRot>
                                    <p:animRot by="-240000">
                                      <p:cBhvr>
                                        <p:cTn id="97" dur="200" fill="hold">
                                          <p:stCondLst>
                                            <p:cond delay="200"/>
                                          </p:stCondLst>
                                        </p:cTn>
                                        <p:tgtEl>
                                          <p:spTgt spid="3">
                                            <p:txEl>
                                              <p:pRg st="6" end="6"/>
                                            </p:txEl>
                                          </p:spTgt>
                                        </p:tgtEl>
                                        <p:attrNameLst>
                                          <p:attrName>r</p:attrName>
                                        </p:attrNameLst>
                                      </p:cBhvr>
                                    </p:animRot>
                                    <p:animRot by="240000">
                                      <p:cBhvr>
                                        <p:cTn id="98" dur="200" fill="hold">
                                          <p:stCondLst>
                                            <p:cond delay="400"/>
                                          </p:stCondLst>
                                        </p:cTn>
                                        <p:tgtEl>
                                          <p:spTgt spid="3">
                                            <p:txEl>
                                              <p:pRg st="6" end="6"/>
                                            </p:txEl>
                                          </p:spTgt>
                                        </p:tgtEl>
                                        <p:attrNameLst>
                                          <p:attrName>r</p:attrName>
                                        </p:attrNameLst>
                                      </p:cBhvr>
                                    </p:animRot>
                                    <p:animRot by="-240000">
                                      <p:cBhvr>
                                        <p:cTn id="99" dur="200" fill="hold">
                                          <p:stCondLst>
                                            <p:cond delay="600"/>
                                          </p:stCondLst>
                                        </p:cTn>
                                        <p:tgtEl>
                                          <p:spTgt spid="3">
                                            <p:txEl>
                                              <p:pRg st="6" end="6"/>
                                            </p:txEl>
                                          </p:spTgt>
                                        </p:tgtEl>
                                        <p:attrNameLst>
                                          <p:attrName>r</p:attrName>
                                        </p:attrNameLst>
                                      </p:cBhvr>
                                    </p:animRot>
                                    <p:animRot by="120000">
                                      <p:cBhvr>
                                        <p:cTn id="100" dur="200" fill="hold">
                                          <p:stCondLst>
                                            <p:cond delay="800"/>
                                          </p:stCondLst>
                                        </p:cTn>
                                        <p:tgtEl>
                                          <p:spTgt spid="3">
                                            <p:txEl>
                                              <p:pRg st="6" end="6"/>
                                            </p:txEl>
                                          </p:spTgt>
                                        </p:tgtEl>
                                        <p:attrNameLst>
                                          <p:attrName>r</p:attrName>
                                        </p:attrNameLst>
                                      </p:cBhvr>
                                    </p:animRot>
                                  </p:childTnLst>
                                </p:cTn>
                              </p:par>
                            </p:childTnLst>
                          </p:cTn>
                        </p:par>
                      </p:childTnLst>
                    </p:cTn>
                  </p:par>
                  <p:par>
                    <p:cTn id="101" fill="hold">
                      <p:stCondLst>
                        <p:cond delay="indefinite"/>
                      </p:stCondLst>
                      <p:childTnLst>
                        <p:par>
                          <p:cTn id="102" fill="hold">
                            <p:stCondLst>
                              <p:cond delay="0"/>
                            </p:stCondLst>
                            <p:childTnLst>
                              <p:par>
                                <p:cTn id="103" presetID="32" presetClass="emph" presetSubtype="0" fill="hold" grpId="1" nodeType="clickEffect">
                                  <p:stCondLst>
                                    <p:cond delay="0"/>
                                  </p:stCondLst>
                                  <p:childTnLst>
                                    <p:animRot by="120000">
                                      <p:cBhvr>
                                        <p:cTn id="104" dur="100" fill="hold">
                                          <p:stCondLst>
                                            <p:cond delay="0"/>
                                          </p:stCondLst>
                                        </p:cTn>
                                        <p:tgtEl>
                                          <p:spTgt spid="3">
                                            <p:txEl>
                                              <p:pRg st="7" end="7"/>
                                            </p:txEl>
                                          </p:spTgt>
                                        </p:tgtEl>
                                        <p:attrNameLst>
                                          <p:attrName>r</p:attrName>
                                        </p:attrNameLst>
                                      </p:cBhvr>
                                    </p:animRot>
                                    <p:animRot by="-240000">
                                      <p:cBhvr>
                                        <p:cTn id="105" dur="200" fill="hold">
                                          <p:stCondLst>
                                            <p:cond delay="200"/>
                                          </p:stCondLst>
                                        </p:cTn>
                                        <p:tgtEl>
                                          <p:spTgt spid="3">
                                            <p:txEl>
                                              <p:pRg st="7" end="7"/>
                                            </p:txEl>
                                          </p:spTgt>
                                        </p:tgtEl>
                                        <p:attrNameLst>
                                          <p:attrName>r</p:attrName>
                                        </p:attrNameLst>
                                      </p:cBhvr>
                                    </p:animRot>
                                    <p:animRot by="240000">
                                      <p:cBhvr>
                                        <p:cTn id="106" dur="200" fill="hold">
                                          <p:stCondLst>
                                            <p:cond delay="400"/>
                                          </p:stCondLst>
                                        </p:cTn>
                                        <p:tgtEl>
                                          <p:spTgt spid="3">
                                            <p:txEl>
                                              <p:pRg st="7" end="7"/>
                                            </p:txEl>
                                          </p:spTgt>
                                        </p:tgtEl>
                                        <p:attrNameLst>
                                          <p:attrName>r</p:attrName>
                                        </p:attrNameLst>
                                      </p:cBhvr>
                                    </p:animRot>
                                    <p:animRot by="-240000">
                                      <p:cBhvr>
                                        <p:cTn id="107" dur="200" fill="hold">
                                          <p:stCondLst>
                                            <p:cond delay="600"/>
                                          </p:stCondLst>
                                        </p:cTn>
                                        <p:tgtEl>
                                          <p:spTgt spid="3">
                                            <p:txEl>
                                              <p:pRg st="7" end="7"/>
                                            </p:txEl>
                                          </p:spTgt>
                                        </p:tgtEl>
                                        <p:attrNameLst>
                                          <p:attrName>r</p:attrName>
                                        </p:attrNameLst>
                                      </p:cBhvr>
                                    </p:animRot>
                                    <p:animRot by="120000">
                                      <p:cBhvr>
                                        <p:cTn id="108" dur="200" fill="hold">
                                          <p:stCondLst>
                                            <p:cond delay="800"/>
                                          </p:stCondLst>
                                        </p:cTn>
                                        <p:tgtEl>
                                          <p:spTgt spid="3">
                                            <p:txEl>
                                              <p:pRg st="7" end="7"/>
                                            </p:txEl>
                                          </p:spTgt>
                                        </p:tgtEl>
                                        <p:attrNameLst>
                                          <p:attrName>r</p:attrName>
                                        </p:attrNameLst>
                                      </p:cBhvr>
                                    </p:animRot>
                                  </p:childTnLst>
                                </p:cTn>
                              </p:par>
                            </p:childTnLst>
                          </p:cTn>
                        </p:par>
                      </p:childTnLst>
                    </p:cTn>
                  </p:par>
                  <p:par>
                    <p:cTn id="109" fill="hold">
                      <p:stCondLst>
                        <p:cond delay="indefinite"/>
                      </p:stCondLst>
                      <p:childTnLst>
                        <p:par>
                          <p:cTn id="110" fill="hold">
                            <p:stCondLst>
                              <p:cond delay="0"/>
                            </p:stCondLst>
                            <p:childTnLst>
                              <p:par>
                                <p:cTn id="111" presetID="32" presetClass="emph" presetSubtype="0" fill="hold" grpId="1" nodeType="clickEffect">
                                  <p:stCondLst>
                                    <p:cond delay="0"/>
                                  </p:stCondLst>
                                  <p:childTnLst>
                                    <p:animRot by="120000">
                                      <p:cBhvr>
                                        <p:cTn id="112" dur="100" fill="hold">
                                          <p:stCondLst>
                                            <p:cond delay="0"/>
                                          </p:stCondLst>
                                        </p:cTn>
                                        <p:tgtEl>
                                          <p:spTgt spid="3">
                                            <p:txEl>
                                              <p:pRg st="8" end="8"/>
                                            </p:txEl>
                                          </p:spTgt>
                                        </p:tgtEl>
                                        <p:attrNameLst>
                                          <p:attrName>r</p:attrName>
                                        </p:attrNameLst>
                                      </p:cBhvr>
                                    </p:animRot>
                                    <p:animRot by="-240000">
                                      <p:cBhvr>
                                        <p:cTn id="113" dur="200" fill="hold">
                                          <p:stCondLst>
                                            <p:cond delay="200"/>
                                          </p:stCondLst>
                                        </p:cTn>
                                        <p:tgtEl>
                                          <p:spTgt spid="3">
                                            <p:txEl>
                                              <p:pRg st="8" end="8"/>
                                            </p:txEl>
                                          </p:spTgt>
                                        </p:tgtEl>
                                        <p:attrNameLst>
                                          <p:attrName>r</p:attrName>
                                        </p:attrNameLst>
                                      </p:cBhvr>
                                    </p:animRot>
                                    <p:animRot by="240000">
                                      <p:cBhvr>
                                        <p:cTn id="114" dur="200" fill="hold">
                                          <p:stCondLst>
                                            <p:cond delay="400"/>
                                          </p:stCondLst>
                                        </p:cTn>
                                        <p:tgtEl>
                                          <p:spTgt spid="3">
                                            <p:txEl>
                                              <p:pRg st="8" end="8"/>
                                            </p:txEl>
                                          </p:spTgt>
                                        </p:tgtEl>
                                        <p:attrNameLst>
                                          <p:attrName>r</p:attrName>
                                        </p:attrNameLst>
                                      </p:cBhvr>
                                    </p:animRot>
                                    <p:animRot by="-240000">
                                      <p:cBhvr>
                                        <p:cTn id="115" dur="200" fill="hold">
                                          <p:stCondLst>
                                            <p:cond delay="600"/>
                                          </p:stCondLst>
                                        </p:cTn>
                                        <p:tgtEl>
                                          <p:spTgt spid="3">
                                            <p:txEl>
                                              <p:pRg st="8" end="8"/>
                                            </p:txEl>
                                          </p:spTgt>
                                        </p:tgtEl>
                                        <p:attrNameLst>
                                          <p:attrName>r</p:attrName>
                                        </p:attrNameLst>
                                      </p:cBhvr>
                                    </p:animRot>
                                    <p:animRot by="120000">
                                      <p:cBhvr>
                                        <p:cTn id="116" dur="200" fill="hold">
                                          <p:stCondLst>
                                            <p:cond delay="800"/>
                                          </p:stCondLst>
                                        </p:cTn>
                                        <p:tgtEl>
                                          <p:spTgt spid="3">
                                            <p:txEl>
                                              <p:pRg st="8" end="8"/>
                                            </p:txEl>
                                          </p:spTgt>
                                        </p:tgtEl>
                                        <p:attrNameLst>
                                          <p:attrName>r</p:attrName>
                                        </p:attrNameLst>
                                      </p:cBhvr>
                                    </p:animRot>
                                  </p:childTnLst>
                                </p:cTn>
                              </p:par>
                            </p:childTnLst>
                          </p:cTn>
                        </p:par>
                      </p:childTnLst>
                    </p:cTn>
                  </p:par>
                  <p:par>
                    <p:cTn id="117" fill="hold">
                      <p:stCondLst>
                        <p:cond delay="indefinite"/>
                      </p:stCondLst>
                      <p:childTnLst>
                        <p:par>
                          <p:cTn id="118" fill="hold">
                            <p:stCondLst>
                              <p:cond delay="0"/>
                            </p:stCondLst>
                            <p:childTnLst>
                              <p:par>
                                <p:cTn id="119" presetID="32" presetClass="emph" presetSubtype="0" fill="hold" grpId="1" nodeType="clickEffect">
                                  <p:stCondLst>
                                    <p:cond delay="0"/>
                                  </p:stCondLst>
                                  <p:childTnLst>
                                    <p:animRot by="120000">
                                      <p:cBhvr>
                                        <p:cTn id="120" dur="100" fill="hold">
                                          <p:stCondLst>
                                            <p:cond delay="0"/>
                                          </p:stCondLst>
                                        </p:cTn>
                                        <p:tgtEl>
                                          <p:spTgt spid="3">
                                            <p:txEl>
                                              <p:pRg st="9" end="9"/>
                                            </p:txEl>
                                          </p:spTgt>
                                        </p:tgtEl>
                                        <p:attrNameLst>
                                          <p:attrName>r</p:attrName>
                                        </p:attrNameLst>
                                      </p:cBhvr>
                                    </p:animRot>
                                    <p:animRot by="-240000">
                                      <p:cBhvr>
                                        <p:cTn id="121" dur="200" fill="hold">
                                          <p:stCondLst>
                                            <p:cond delay="200"/>
                                          </p:stCondLst>
                                        </p:cTn>
                                        <p:tgtEl>
                                          <p:spTgt spid="3">
                                            <p:txEl>
                                              <p:pRg st="9" end="9"/>
                                            </p:txEl>
                                          </p:spTgt>
                                        </p:tgtEl>
                                        <p:attrNameLst>
                                          <p:attrName>r</p:attrName>
                                        </p:attrNameLst>
                                      </p:cBhvr>
                                    </p:animRot>
                                    <p:animRot by="240000">
                                      <p:cBhvr>
                                        <p:cTn id="122" dur="200" fill="hold">
                                          <p:stCondLst>
                                            <p:cond delay="400"/>
                                          </p:stCondLst>
                                        </p:cTn>
                                        <p:tgtEl>
                                          <p:spTgt spid="3">
                                            <p:txEl>
                                              <p:pRg st="9" end="9"/>
                                            </p:txEl>
                                          </p:spTgt>
                                        </p:tgtEl>
                                        <p:attrNameLst>
                                          <p:attrName>r</p:attrName>
                                        </p:attrNameLst>
                                      </p:cBhvr>
                                    </p:animRot>
                                    <p:animRot by="-240000">
                                      <p:cBhvr>
                                        <p:cTn id="123" dur="200" fill="hold">
                                          <p:stCondLst>
                                            <p:cond delay="600"/>
                                          </p:stCondLst>
                                        </p:cTn>
                                        <p:tgtEl>
                                          <p:spTgt spid="3">
                                            <p:txEl>
                                              <p:pRg st="9" end="9"/>
                                            </p:txEl>
                                          </p:spTgt>
                                        </p:tgtEl>
                                        <p:attrNameLst>
                                          <p:attrName>r</p:attrName>
                                        </p:attrNameLst>
                                      </p:cBhvr>
                                    </p:animRot>
                                    <p:animRot by="120000">
                                      <p:cBhvr>
                                        <p:cTn id="124" dur="200" fill="hold">
                                          <p:stCondLst>
                                            <p:cond delay="800"/>
                                          </p:stCondLst>
                                        </p:cTn>
                                        <p:tgtEl>
                                          <p:spTgt spid="3">
                                            <p:txEl>
                                              <p:pRg st="9" end="9"/>
                                            </p:txEl>
                                          </p:spTgt>
                                        </p:tgtEl>
                                        <p:attrNameLst>
                                          <p:attrName>r</p:attrName>
                                        </p:attrNameLst>
                                      </p:cBhvr>
                                    </p:animRot>
                                  </p:childTnLst>
                                </p:cTn>
                              </p:par>
                            </p:childTnLst>
                          </p:cTn>
                        </p:par>
                      </p:childTnLst>
                    </p:cTn>
                  </p:par>
                  <p:par>
                    <p:cTn id="125" fill="hold">
                      <p:stCondLst>
                        <p:cond delay="indefinite"/>
                      </p:stCondLst>
                      <p:childTnLst>
                        <p:par>
                          <p:cTn id="126" fill="hold">
                            <p:stCondLst>
                              <p:cond delay="0"/>
                            </p:stCondLst>
                            <p:childTnLst>
                              <p:par>
                                <p:cTn id="127" presetID="32" presetClass="emph" presetSubtype="0" fill="hold" grpId="1" nodeType="clickEffect">
                                  <p:stCondLst>
                                    <p:cond delay="0"/>
                                  </p:stCondLst>
                                  <p:childTnLst>
                                    <p:animRot by="120000">
                                      <p:cBhvr>
                                        <p:cTn id="128" dur="100" fill="hold">
                                          <p:stCondLst>
                                            <p:cond delay="0"/>
                                          </p:stCondLst>
                                        </p:cTn>
                                        <p:tgtEl>
                                          <p:spTgt spid="3">
                                            <p:txEl>
                                              <p:pRg st="10" end="10"/>
                                            </p:txEl>
                                          </p:spTgt>
                                        </p:tgtEl>
                                        <p:attrNameLst>
                                          <p:attrName>r</p:attrName>
                                        </p:attrNameLst>
                                      </p:cBhvr>
                                    </p:animRot>
                                    <p:animRot by="-240000">
                                      <p:cBhvr>
                                        <p:cTn id="129" dur="200" fill="hold">
                                          <p:stCondLst>
                                            <p:cond delay="200"/>
                                          </p:stCondLst>
                                        </p:cTn>
                                        <p:tgtEl>
                                          <p:spTgt spid="3">
                                            <p:txEl>
                                              <p:pRg st="10" end="10"/>
                                            </p:txEl>
                                          </p:spTgt>
                                        </p:tgtEl>
                                        <p:attrNameLst>
                                          <p:attrName>r</p:attrName>
                                        </p:attrNameLst>
                                      </p:cBhvr>
                                    </p:animRot>
                                    <p:animRot by="240000">
                                      <p:cBhvr>
                                        <p:cTn id="130" dur="200" fill="hold">
                                          <p:stCondLst>
                                            <p:cond delay="400"/>
                                          </p:stCondLst>
                                        </p:cTn>
                                        <p:tgtEl>
                                          <p:spTgt spid="3">
                                            <p:txEl>
                                              <p:pRg st="10" end="10"/>
                                            </p:txEl>
                                          </p:spTgt>
                                        </p:tgtEl>
                                        <p:attrNameLst>
                                          <p:attrName>r</p:attrName>
                                        </p:attrNameLst>
                                      </p:cBhvr>
                                    </p:animRot>
                                    <p:animRot by="-240000">
                                      <p:cBhvr>
                                        <p:cTn id="131" dur="200" fill="hold">
                                          <p:stCondLst>
                                            <p:cond delay="600"/>
                                          </p:stCondLst>
                                        </p:cTn>
                                        <p:tgtEl>
                                          <p:spTgt spid="3">
                                            <p:txEl>
                                              <p:pRg st="10" end="10"/>
                                            </p:txEl>
                                          </p:spTgt>
                                        </p:tgtEl>
                                        <p:attrNameLst>
                                          <p:attrName>r</p:attrName>
                                        </p:attrNameLst>
                                      </p:cBhvr>
                                    </p:animRot>
                                    <p:animRot by="120000">
                                      <p:cBhvr>
                                        <p:cTn id="132" dur="200" fill="hold">
                                          <p:stCondLst>
                                            <p:cond delay="800"/>
                                          </p:stCondLst>
                                        </p:cTn>
                                        <p:tgtEl>
                                          <p:spTgt spid="3">
                                            <p:txEl>
                                              <p:pRg st="10" end="1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70025"/>
          </a:xfrm>
        </p:spPr>
        <p:txBody>
          <a:bodyPr>
            <a:normAutofit/>
          </a:bodyPr>
          <a:lstStyle/>
          <a:p>
            <a:pPr algn="ctr"/>
            <a:r>
              <a:rPr lang="en-US" sz="2400" b="1" dirty="0">
                <a:solidFill>
                  <a:schemeClr val="tx1"/>
                </a:solidFill>
              </a:rPr>
              <a:t>BAB I</a:t>
            </a:r>
            <a:r>
              <a:rPr lang="id-ID" sz="2400" b="1" dirty="0">
                <a:solidFill>
                  <a:schemeClr val="tx1"/>
                </a:solidFill>
              </a:rPr>
              <a:t>V</a:t>
            </a:r>
            <a:r>
              <a:rPr lang="id-ID" sz="2400" dirty="0">
                <a:solidFill>
                  <a:schemeClr val="tx1"/>
                </a:solidFill>
              </a:rPr>
              <a:t/>
            </a:r>
            <a:br>
              <a:rPr lang="id-ID" sz="2400" dirty="0">
                <a:solidFill>
                  <a:schemeClr val="tx1"/>
                </a:solidFill>
              </a:rPr>
            </a:br>
            <a:r>
              <a:rPr lang="id-ID" sz="2400" b="1" dirty="0">
                <a:solidFill>
                  <a:schemeClr val="tx1"/>
                </a:solidFill>
              </a:rPr>
              <a:t>ANALISIS PASAR DAN PEMASARAN</a:t>
            </a:r>
            <a:r>
              <a:rPr lang="id-ID" sz="2000" dirty="0">
                <a:solidFill>
                  <a:schemeClr val="tx1"/>
                </a:solidFill>
              </a:rPr>
              <a:t/>
            </a:r>
            <a:br>
              <a:rPr lang="id-ID" sz="2000" dirty="0">
                <a:solidFill>
                  <a:schemeClr val="tx1"/>
                </a:solidFill>
              </a:rPr>
            </a:br>
            <a:endParaRPr lang="id-ID" sz="2000" dirty="0">
              <a:solidFill>
                <a:schemeClr val="tx1"/>
              </a:solidFill>
            </a:endParaRPr>
          </a:p>
        </p:txBody>
      </p:sp>
      <p:sp>
        <p:nvSpPr>
          <p:cNvPr id="3" name="Subtitle 2"/>
          <p:cNvSpPr>
            <a:spLocks noGrp="1"/>
          </p:cNvSpPr>
          <p:nvPr>
            <p:ph type="subTitle" idx="1"/>
          </p:nvPr>
        </p:nvSpPr>
        <p:spPr>
          <a:xfrm>
            <a:off x="1371600" y="1700808"/>
            <a:ext cx="6400800" cy="5157192"/>
          </a:xfrm>
        </p:spPr>
        <p:txBody>
          <a:bodyPr>
            <a:normAutofit/>
          </a:bodyPr>
          <a:lstStyle/>
          <a:p>
            <a:pPr algn="l"/>
            <a:r>
              <a:rPr lang="id-ID" sz="2000" b="1" dirty="0" smtClean="0">
                <a:solidFill>
                  <a:schemeClr val="tx1"/>
                </a:solidFill>
              </a:rPr>
              <a:t>A.</a:t>
            </a:r>
            <a:r>
              <a:rPr lang="id-ID" sz="2000" b="1" dirty="0" smtClean="0"/>
              <a:t> </a:t>
            </a:r>
            <a:r>
              <a:rPr lang="id-ID" sz="2000" b="1" dirty="0" smtClean="0">
                <a:solidFill>
                  <a:schemeClr val="tx1"/>
                </a:solidFill>
              </a:rPr>
              <a:t>Analisis Pasar</a:t>
            </a:r>
          </a:p>
          <a:p>
            <a:pPr algn="l"/>
            <a:r>
              <a:rPr lang="id-ID" sz="2000" dirty="0" smtClean="0">
                <a:solidFill>
                  <a:schemeClr val="tx1"/>
                </a:solidFill>
              </a:rPr>
              <a:t>1. Target Pasar</a:t>
            </a:r>
            <a:endParaRPr lang="id-ID" sz="2000" dirty="0">
              <a:solidFill>
                <a:schemeClr val="tx1"/>
              </a:solidFill>
            </a:endParaRPr>
          </a:p>
          <a:p>
            <a:pPr algn="l"/>
            <a:r>
              <a:rPr lang="id-ID" sz="2000" dirty="0" smtClean="0">
                <a:solidFill>
                  <a:schemeClr val="tx1"/>
                </a:solidFill>
              </a:rPr>
              <a:t>    </a:t>
            </a:r>
            <a:r>
              <a:rPr lang="en-US" sz="2000" dirty="0" smtClean="0">
                <a:solidFill>
                  <a:schemeClr val="tx1"/>
                </a:solidFill>
              </a:rPr>
              <a:t>Usaha </a:t>
            </a:r>
            <a:r>
              <a:rPr lang="en-US" sz="2000" dirty="0" err="1">
                <a:solidFill>
                  <a:schemeClr val="tx1"/>
                </a:solidFill>
              </a:rPr>
              <a:t>ini</a:t>
            </a:r>
            <a:r>
              <a:rPr lang="en-US" sz="2000" dirty="0">
                <a:solidFill>
                  <a:schemeClr val="tx1"/>
                </a:solidFill>
              </a:rPr>
              <a:t> </a:t>
            </a:r>
            <a:r>
              <a:rPr lang="en-US" sz="2000" dirty="0" err="1">
                <a:solidFill>
                  <a:schemeClr val="tx1"/>
                </a:solidFill>
              </a:rPr>
              <a:t>berlokasi</a:t>
            </a:r>
            <a:r>
              <a:rPr lang="en-US" sz="2000" dirty="0">
                <a:solidFill>
                  <a:schemeClr val="tx1"/>
                </a:solidFill>
              </a:rPr>
              <a:t> di </a:t>
            </a:r>
            <a:r>
              <a:rPr lang="en-US" sz="2000" dirty="0" err="1">
                <a:solidFill>
                  <a:schemeClr val="tx1"/>
                </a:solidFill>
              </a:rPr>
              <a:t>tempat</a:t>
            </a:r>
            <a:r>
              <a:rPr lang="en-US" sz="2000" dirty="0">
                <a:solidFill>
                  <a:schemeClr val="tx1"/>
                </a:solidFill>
              </a:rPr>
              <a:t> yang </a:t>
            </a:r>
            <a:r>
              <a:rPr lang="en-US" sz="2000" dirty="0" err="1">
                <a:solidFill>
                  <a:schemeClr val="tx1"/>
                </a:solidFill>
              </a:rPr>
              <a:t>strategis</a:t>
            </a:r>
            <a:r>
              <a:rPr lang="en-US" sz="2000" dirty="0">
                <a:solidFill>
                  <a:schemeClr val="tx1"/>
                </a:solidFill>
              </a:rPr>
              <a:t> </a:t>
            </a:r>
            <a:r>
              <a:rPr lang="id-ID" sz="2000" dirty="0" smtClean="0">
                <a:solidFill>
                  <a:schemeClr val="tx1"/>
                </a:solidFill>
              </a:rPr>
              <a:t> </a:t>
            </a:r>
          </a:p>
          <a:p>
            <a:pPr algn="l"/>
            <a:r>
              <a:rPr lang="id-ID" dirty="0">
                <a:solidFill>
                  <a:schemeClr val="tx1"/>
                </a:solidFill>
              </a:rPr>
              <a:t> </a:t>
            </a:r>
            <a:r>
              <a:rPr lang="id-ID" dirty="0" smtClean="0">
                <a:solidFill>
                  <a:schemeClr val="tx1"/>
                </a:solidFill>
              </a:rPr>
              <a:t>   </a:t>
            </a:r>
            <a:r>
              <a:rPr lang="en-US" sz="2000" dirty="0" err="1" smtClean="0">
                <a:solidFill>
                  <a:schemeClr val="tx1"/>
                </a:solidFill>
              </a:rPr>
              <a:t>atau</a:t>
            </a:r>
            <a:r>
              <a:rPr lang="en-US" sz="2000" dirty="0" smtClean="0">
                <a:solidFill>
                  <a:schemeClr val="tx1"/>
                </a:solidFill>
              </a:rPr>
              <a:t> </a:t>
            </a:r>
            <a:r>
              <a:rPr lang="en-US" sz="2000" dirty="0" err="1" smtClean="0">
                <a:solidFill>
                  <a:schemeClr val="tx1"/>
                </a:solidFill>
              </a:rPr>
              <a:t>dipinggir</a:t>
            </a:r>
            <a:r>
              <a:rPr lang="en-US" sz="2000" dirty="0" smtClean="0">
                <a:solidFill>
                  <a:schemeClr val="tx1"/>
                </a:solidFill>
              </a:rPr>
              <a:t> </a:t>
            </a:r>
            <a:r>
              <a:rPr lang="en-US" sz="2000" dirty="0" err="1" smtClean="0">
                <a:solidFill>
                  <a:schemeClr val="tx1"/>
                </a:solidFill>
              </a:rPr>
              <a:t>jalan</a:t>
            </a:r>
            <a:r>
              <a:rPr lang="id-ID" sz="2000" dirty="0" smtClean="0">
                <a:solidFill>
                  <a:schemeClr val="tx1"/>
                </a:solidFill>
              </a:rPr>
              <a:t> (sekitar kampus)</a:t>
            </a:r>
          </a:p>
          <a:p>
            <a:pPr algn="l"/>
            <a:r>
              <a:rPr lang="id-ID" sz="2000" dirty="0" smtClean="0">
                <a:solidFill>
                  <a:schemeClr val="tx1"/>
                </a:solidFill>
              </a:rPr>
              <a:t>2. Persaingan</a:t>
            </a:r>
          </a:p>
          <a:p>
            <a:pPr marL="0" lvl="1" algn="l"/>
            <a:r>
              <a:rPr lang="id-ID" sz="2000" dirty="0" smtClean="0">
                <a:solidFill>
                  <a:schemeClr val="tx1"/>
                </a:solidFill>
              </a:rPr>
              <a:t>3. </a:t>
            </a:r>
            <a:r>
              <a:rPr lang="id-ID" sz="2000" dirty="0">
                <a:solidFill>
                  <a:schemeClr val="tx1"/>
                </a:solidFill>
              </a:rPr>
              <a:t>Sasaran </a:t>
            </a:r>
            <a:r>
              <a:rPr lang="id-ID" sz="2000" dirty="0" smtClean="0">
                <a:solidFill>
                  <a:schemeClr val="tx1"/>
                </a:solidFill>
              </a:rPr>
              <a:t>Pembeli</a:t>
            </a:r>
          </a:p>
          <a:p>
            <a:pPr marL="0" lvl="1" algn="l"/>
            <a:r>
              <a:rPr lang="id-ID" sz="2000" dirty="0">
                <a:solidFill>
                  <a:schemeClr val="tx1"/>
                </a:solidFill>
              </a:rPr>
              <a:t> </a:t>
            </a:r>
            <a:r>
              <a:rPr lang="id-ID" sz="2000" dirty="0" smtClean="0">
                <a:solidFill>
                  <a:schemeClr val="tx1"/>
                </a:solidFill>
              </a:rPr>
              <a:t>   Semua kalangan masyarakat</a:t>
            </a:r>
          </a:p>
          <a:p>
            <a:pPr marL="0" lvl="1" algn="l"/>
            <a:endParaRPr lang="id-ID" sz="2000" dirty="0">
              <a:solidFill>
                <a:schemeClr val="tx1"/>
              </a:solidFill>
            </a:endParaRPr>
          </a:p>
          <a:p>
            <a:pPr marL="0" lvl="1" algn="l"/>
            <a:r>
              <a:rPr lang="id-ID" sz="2000" b="1" dirty="0" smtClean="0">
                <a:solidFill>
                  <a:schemeClr val="tx1"/>
                </a:solidFill>
              </a:rPr>
              <a:t>B. Strategi Pemasaran</a:t>
            </a:r>
          </a:p>
          <a:p>
            <a:pPr marL="0" lvl="1" algn="l"/>
            <a:r>
              <a:rPr lang="id-ID" sz="2000" dirty="0" smtClean="0">
                <a:solidFill>
                  <a:schemeClr val="tx1"/>
                </a:solidFill>
              </a:rPr>
              <a:t>1. Dari mulut ke mulut</a:t>
            </a:r>
          </a:p>
          <a:p>
            <a:pPr marL="0" lvl="1" algn="l"/>
            <a:r>
              <a:rPr lang="id-ID" sz="2000" dirty="0" smtClean="0">
                <a:solidFill>
                  <a:schemeClr val="tx1"/>
                </a:solidFill>
              </a:rPr>
              <a:t>    </a:t>
            </a:r>
            <a:r>
              <a:rPr lang="en-US" sz="2000" dirty="0" err="1" smtClean="0">
                <a:solidFill>
                  <a:schemeClr val="tx1"/>
                </a:solidFill>
              </a:rPr>
              <a:t>bercerita</a:t>
            </a:r>
            <a:r>
              <a:rPr lang="en-US" sz="2000" dirty="0" smtClean="0">
                <a:solidFill>
                  <a:schemeClr val="tx1"/>
                </a:solidFill>
              </a:rPr>
              <a:t> </a:t>
            </a:r>
            <a:r>
              <a:rPr lang="en-US" sz="2000" dirty="0" err="1">
                <a:solidFill>
                  <a:schemeClr val="tx1"/>
                </a:solidFill>
              </a:rPr>
              <a:t>dengan</a:t>
            </a:r>
            <a:r>
              <a:rPr lang="en-US" sz="2000" dirty="0">
                <a:solidFill>
                  <a:schemeClr val="tx1"/>
                </a:solidFill>
              </a:rPr>
              <a:t> </a:t>
            </a:r>
            <a:r>
              <a:rPr lang="en-US" sz="2000" dirty="0" err="1">
                <a:solidFill>
                  <a:schemeClr val="tx1"/>
                </a:solidFill>
              </a:rPr>
              <a:t>teman-teman</a:t>
            </a:r>
            <a:r>
              <a:rPr lang="en-US" sz="2000" dirty="0">
                <a:solidFill>
                  <a:schemeClr val="tx1"/>
                </a:solidFill>
              </a:rPr>
              <a:t> </a:t>
            </a:r>
            <a:r>
              <a:rPr lang="en-US" sz="2000" dirty="0" err="1">
                <a:solidFill>
                  <a:schemeClr val="tx1"/>
                </a:solidFill>
              </a:rPr>
              <a:t>kita</a:t>
            </a:r>
            <a:r>
              <a:rPr lang="en-US" sz="2000" dirty="0">
                <a:solidFill>
                  <a:schemeClr val="tx1"/>
                </a:solidFill>
              </a:rPr>
              <a:t> </a:t>
            </a:r>
            <a:r>
              <a:rPr lang="en-US" sz="2000" dirty="0" err="1">
                <a:solidFill>
                  <a:schemeClr val="tx1"/>
                </a:solidFill>
              </a:rPr>
              <a:t>atau</a:t>
            </a:r>
            <a:r>
              <a:rPr lang="en-US" sz="2000" dirty="0">
                <a:solidFill>
                  <a:schemeClr val="tx1"/>
                </a:solidFill>
              </a:rPr>
              <a:t> </a:t>
            </a:r>
            <a:r>
              <a:rPr lang="id-ID" sz="2000" dirty="0" smtClean="0">
                <a:solidFill>
                  <a:schemeClr val="tx1"/>
                </a:solidFill>
              </a:rPr>
              <a:t> </a:t>
            </a:r>
          </a:p>
          <a:p>
            <a:pPr marL="0" lvl="1" algn="l"/>
            <a:r>
              <a:rPr lang="id-ID" sz="2000" dirty="0"/>
              <a:t> </a:t>
            </a:r>
            <a:r>
              <a:rPr lang="id-ID" sz="2000" dirty="0" smtClean="0"/>
              <a:t>   </a:t>
            </a:r>
            <a:r>
              <a:rPr lang="en-US" sz="2000" dirty="0" err="1" smtClean="0">
                <a:solidFill>
                  <a:schemeClr val="tx1"/>
                </a:solidFill>
              </a:rPr>
              <a:t>keluarga</a:t>
            </a:r>
            <a:r>
              <a:rPr lang="en-US" sz="2000" dirty="0" smtClean="0">
                <a:solidFill>
                  <a:schemeClr val="tx1"/>
                </a:solidFill>
              </a:rPr>
              <a:t> </a:t>
            </a:r>
            <a:r>
              <a:rPr lang="en-US" sz="2000" dirty="0" err="1">
                <a:solidFill>
                  <a:schemeClr val="tx1"/>
                </a:solidFill>
              </a:rPr>
              <a:t>untuk</a:t>
            </a:r>
            <a:r>
              <a:rPr lang="en-US" sz="2000" dirty="0">
                <a:solidFill>
                  <a:schemeClr val="tx1"/>
                </a:solidFill>
              </a:rPr>
              <a:t> </a:t>
            </a:r>
            <a:r>
              <a:rPr lang="en-US" sz="2000" dirty="0" err="1" smtClean="0">
                <a:solidFill>
                  <a:schemeClr val="tx1"/>
                </a:solidFill>
              </a:rPr>
              <a:t>mempromosikan</a:t>
            </a:r>
            <a:r>
              <a:rPr lang="en-US" sz="2000" dirty="0" smtClean="0">
                <a:solidFill>
                  <a:schemeClr val="tx1"/>
                </a:solidFill>
              </a:rPr>
              <a:t> </a:t>
            </a:r>
            <a:r>
              <a:rPr lang="en-US" sz="2000" dirty="0" err="1">
                <a:solidFill>
                  <a:schemeClr val="tx1"/>
                </a:solidFill>
              </a:rPr>
              <a:t>usaha</a:t>
            </a:r>
            <a:r>
              <a:rPr lang="en-US" sz="2000" dirty="0">
                <a:solidFill>
                  <a:schemeClr val="tx1"/>
                </a:solidFill>
              </a:rPr>
              <a:t> </a:t>
            </a:r>
            <a:r>
              <a:rPr lang="en-US" sz="2000" dirty="0" err="1">
                <a:solidFill>
                  <a:schemeClr val="tx1"/>
                </a:solidFill>
              </a:rPr>
              <a:t>kita</a:t>
            </a:r>
            <a:endParaRPr lang="id-ID" sz="2000" dirty="0">
              <a:solidFill>
                <a:schemeClr val="tx1"/>
              </a:solidFill>
            </a:endParaRPr>
          </a:p>
          <a:p>
            <a:pPr algn="l"/>
            <a:endParaRPr lang="id-ID" sz="2000" dirty="0" smtClean="0">
              <a:solidFill>
                <a:schemeClr val="tx1"/>
              </a:solidFill>
            </a:endParaRPr>
          </a:p>
          <a:p>
            <a:pPr algn="l"/>
            <a:r>
              <a:rPr lang="id-ID" sz="2000" dirty="0">
                <a:solidFill>
                  <a:schemeClr val="tx1"/>
                </a:solidFill>
              </a:rPr>
              <a:t> </a:t>
            </a:r>
            <a:r>
              <a:rPr lang="id-ID" sz="2000" dirty="0" smtClean="0">
                <a:solidFill>
                  <a:schemeClr val="tx1"/>
                </a:solidFill>
              </a:rPr>
              <a:t>    </a:t>
            </a:r>
            <a:endParaRPr lang="id-ID" sz="2000" dirty="0">
              <a:solidFill>
                <a:schemeClr val="tx1"/>
              </a:solidFill>
            </a:endParaRPr>
          </a:p>
        </p:txBody>
      </p:sp>
    </p:spTree>
    <p:extLst>
      <p:ext uri="{BB962C8B-B14F-4D97-AF65-F5344CB8AC3E}">
        <p14:creationId xmlns:p14="http://schemas.microsoft.com/office/powerpoint/2010/main" val="93329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inVertical)">
                                      <p:cBhvr>
                                        <p:cTn id="35" dur="500"/>
                                        <p:tgtEl>
                                          <p:spTgt spid="3">
                                            <p:txEl>
                                              <p:pRg st="5" end="5"/>
                                            </p:txEl>
                                          </p:spTgt>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arn(inVertical)">
                                      <p:cBhvr>
                                        <p:cTn id="38" dur="500"/>
                                        <p:tgtEl>
                                          <p:spTgt spid="3">
                                            <p:txEl>
                                              <p:pRg st="6" end="6"/>
                                            </p:txEl>
                                          </p:spTgt>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barn(inVertical)">
                                      <p:cBhvr>
                                        <p:cTn id="41" dur="500"/>
                                        <p:tgtEl>
                                          <p:spTgt spid="3">
                                            <p:txEl>
                                              <p:pRg st="8" end="8"/>
                                            </p:txEl>
                                          </p:spTgt>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barn(inVertical)">
                                      <p:cBhvr>
                                        <p:cTn id="44" dur="500"/>
                                        <p:tgtEl>
                                          <p:spTgt spid="3">
                                            <p:txEl>
                                              <p:pRg st="9" end="9"/>
                                            </p:txEl>
                                          </p:spTgt>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barn(inVertical)">
                                      <p:cBhvr>
                                        <p:cTn id="47" dur="500"/>
                                        <p:tgtEl>
                                          <p:spTgt spid="3">
                                            <p:txEl>
                                              <p:pRg st="10" end="10"/>
                                            </p:txEl>
                                          </p:spTgt>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barn(inVertical)">
                                      <p:cBhvr>
                                        <p:cTn id="50" dur="500"/>
                                        <p:tgtEl>
                                          <p:spTgt spid="3">
                                            <p:txEl>
                                              <p:pRg st="11" end="1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Effect transition="in" filter="barn(inVertical)">
                                      <p:cBhvr>
                                        <p:cTn id="55"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7624" y="836712"/>
            <a:ext cx="6400800" cy="4802088"/>
          </a:xfrm>
        </p:spPr>
        <p:txBody>
          <a:bodyPr>
            <a:normAutofit fontScale="92500" lnSpcReduction="10000"/>
          </a:bodyPr>
          <a:lstStyle/>
          <a:p>
            <a:pPr algn="l"/>
            <a:r>
              <a:rPr lang="id-ID" sz="2000" dirty="0" smtClean="0">
                <a:solidFill>
                  <a:schemeClr val="tx1"/>
                </a:solidFill>
              </a:rPr>
              <a:t>2. </a:t>
            </a:r>
            <a:r>
              <a:rPr lang="id-ID" sz="2000" dirty="0">
                <a:solidFill>
                  <a:schemeClr val="tx1"/>
                </a:solidFill>
              </a:rPr>
              <a:t>Dengan menggunakan media </a:t>
            </a:r>
            <a:r>
              <a:rPr lang="id-ID" sz="2000" dirty="0" smtClean="0">
                <a:solidFill>
                  <a:schemeClr val="tx1"/>
                </a:solidFill>
              </a:rPr>
              <a:t>internet</a:t>
            </a:r>
          </a:p>
          <a:p>
            <a:pPr algn="l"/>
            <a:r>
              <a:rPr lang="id-ID" sz="2000" dirty="0" smtClean="0">
                <a:solidFill>
                  <a:schemeClr val="tx1"/>
                </a:solidFill>
              </a:rPr>
              <a:t>     </a:t>
            </a:r>
            <a:r>
              <a:rPr lang="en-US" sz="2000" dirty="0" err="1" smtClean="0">
                <a:solidFill>
                  <a:schemeClr val="tx1"/>
                </a:solidFill>
              </a:rPr>
              <a:t>facebook</a:t>
            </a:r>
            <a:r>
              <a:rPr lang="en-US" sz="2000" dirty="0">
                <a:solidFill>
                  <a:schemeClr val="tx1"/>
                </a:solidFill>
              </a:rPr>
              <a:t>, twitter, </a:t>
            </a:r>
            <a:r>
              <a:rPr lang="en-US" sz="2000" dirty="0" smtClean="0">
                <a:solidFill>
                  <a:schemeClr val="tx1"/>
                </a:solidFill>
              </a:rPr>
              <a:t>blog</a:t>
            </a:r>
            <a:endParaRPr lang="id-ID" sz="2000" dirty="0" smtClean="0">
              <a:solidFill>
                <a:schemeClr val="tx1"/>
              </a:solidFill>
            </a:endParaRPr>
          </a:p>
          <a:p>
            <a:pPr algn="l"/>
            <a:r>
              <a:rPr lang="id-ID" sz="2000" dirty="0" smtClean="0">
                <a:solidFill>
                  <a:schemeClr val="tx1"/>
                </a:solidFill>
              </a:rPr>
              <a:t>3. </a:t>
            </a:r>
            <a:r>
              <a:rPr lang="en-US" sz="2000" dirty="0" err="1">
                <a:solidFill>
                  <a:schemeClr val="tx1"/>
                </a:solidFill>
              </a:rPr>
              <a:t>Pengembangan</a:t>
            </a:r>
            <a:r>
              <a:rPr lang="en-US" sz="2000" dirty="0">
                <a:solidFill>
                  <a:schemeClr val="tx1"/>
                </a:solidFill>
              </a:rPr>
              <a:t> </a:t>
            </a:r>
            <a:r>
              <a:rPr lang="en-US" sz="2000" dirty="0" err="1" smtClean="0">
                <a:solidFill>
                  <a:schemeClr val="tx1"/>
                </a:solidFill>
              </a:rPr>
              <a:t>Pasar</a:t>
            </a:r>
            <a:endParaRPr lang="id-ID" sz="2000" dirty="0" smtClean="0">
              <a:solidFill>
                <a:schemeClr val="tx1"/>
              </a:solidFill>
            </a:endParaRPr>
          </a:p>
          <a:p>
            <a:pPr algn="l"/>
            <a:r>
              <a:rPr lang="id-ID" sz="2000" dirty="0">
                <a:solidFill>
                  <a:schemeClr val="tx1"/>
                </a:solidFill>
              </a:rPr>
              <a:t> </a:t>
            </a:r>
            <a:r>
              <a:rPr lang="id-ID" sz="2000" dirty="0" smtClean="0">
                <a:solidFill>
                  <a:schemeClr val="tx1"/>
                </a:solidFill>
              </a:rPr>
              <a:t>   </a:t>
            </a:r>
            <a:r>
              <a:rPr lang="en-US" sz="2000" dirty="0" err="1">
                <a:solidFill>
                  <a:schemeClr val="tx1"/>
                </a:solidFill>
              </a:rPr>
              <a:t>menambah</a:t>
            </a:r>
            <a:r>
              <a:rPr lang="en-US" sz="2000" dirty="0">
                <a:solidFill>
                  <a:schemeClr val="tx1"/>
                </a:solidFill>
              </a:rPr>
              <a:t> </a:t>
            </a:r>
            <a:r>
              <a:rPr lang="en-US" sz="2000" dirty="0" err="1">
                <a:solidFill>
                  <a:schemeClr val="tx1"/>
                </a:solidFill>
              </a:rPr>
              <a:t>pasar</a:t>
            </a:r>
            <a:r>
              <a:rPr lang="en-US" sz="2000" dirty="0">
                <a:solidFill>
                  <a:schemeClr val="tx1"/>
                </a:solidFill>
              </a:rPr>
              <a:t> </a:t>
            </a:r>
            <a:r>
              <a:rPr lang="en-US" sz="2000" dirty="0" err="1">
                <a:solidFill>
                  <a:schemeClr val="tx1"/>
                </a:solidFill>
              </a:rPr>
              <a:t>baru</a:t>
            </a:r>
            <a:r>
              <a:rPr lang="en-US" sz="2000" dirty="0">
                <a:solidFill>
                  <a:schemeClr val="tx1"/>
                </a:solidFill>
              </a:rPr>
              <a:t> </a:t>
            </a:r>
            <a:r>
              <a:rPr lang="en-US" sz="2000" dirty="0" err="1">
                <a:solidFill>
                  <a:schemeClr val="tx1"/>
                </a:solidFill>
              </a:rPr>
              <a:t>untuk</a:t>
            </a:r>
            <a:r>
              <a:rPr lang="en-US" sz="2000" dirty="0">
                <a:solidFill>
                  <a:schemeClr val="tx1"/>
                </a:solidFill>
              </a:rPr>
              <a:t> </a:t>
            </a:r>
            <a:r>
              <a:rPr lang="en-US" sz="2000" dirty="0" err="1">
                <a:solidFill>
                  <a:schemeClr val="tx1"/>
                </a:solidFill>
              </a:rPr>
              <a:t>memperluas</a:t>
            </a:r>
            <a:r>
              <a:rPr lang="en-US" sz="2000" dirty="0">
                <a:solidFill>
                  <a:schemeClr val="tx1"/>
                </a:solidFill>
              </a:rPr>
              <a:t> </a:t>
            </a:r>
            <a:r>
              <a:rPr lang="id-ID" sz="2000" dirty="0" smtClean="0">
                <a:solidFill>
                  <a:schemeClr val="tx1"/>
                </a:solidFill>
              </a:rPr>
              <a:t>  </a:t>
            </a:r>
          </a:p>
          <a:p>
            <a:pPr algn="l"/>
            <a:r>
              <a:rPr lang="id-ID" dirty="0">
                <a:solidFill>
                  <a:schemeClr val="tx1"/>
                </a:solidFill>
              </a:rPr>
              <a:t> </a:t>
            </a:r>
            <a:r>
              <a:rPr lang="id-ID" dirty="0" smtClean="0">
                <a:solidFill>
                  <a:schemeClr val="tx1"/>
                </a:solidFill>
              </a:rPr>
              <a:t>   </a:t>
            </a:r>
            <a:r>
              <a:rPr lang="en-US" sz="2000" dirty="0" err="1" smtClean="0">
                <a:solidFill>
                  <a:schemeClr val="tx1"/>
                </a:solidFill>
              </a:rPr>
              <a:t>jangkauan</a:t>
            </a:r>
            <a:r>
              <a:rPr lang="en-US" sz="2000" dirty="0" smtClean="0">
                <a:solidFill>
                  <a:schemeClr val="tx1"/>
                </a:solidFill>
              </a:rPr>
              <a:t> </a:t>
            </a:r>
            <a:r>
              <a:rPr lang="id-ID" sz="2000" dirty="0" smtClean="0">
                <a:solidFill>
                  <a:schemeClr val="tx1"/>
                </a:solidFill>
              </a:rPr>
              <a:t> </a:t>
            </a:r>
          </a:p>
          <a:p>
            <a:pPr algn="l"/>
            <a:r>
              <a:rPr lang="id-ID" sz="2000" dirty="0">
                <a:solidFill>
                  <a:schemeClr val="tx1"/>
                </a:solidFill>
              </a:rPr>
              <a:t> </a:t>
            </a:r>
            <a:r>
              <a:rPr lang="id-ID" sz="2000" dirty="0" smtClean="0">
                <a:solidFill>
                  <a:schemeClr val="tx1"/>
                </a:solidFill>
              </a:rPr>
              <a:t>   </a:t>
            </a:r>
            <a:r>
              <a:rPr lang="en-US" sz="2000" dirty="0" smtClean="0">
                <a:solidFill>
                  <a:schemeClr val="tx1"/>
                </a:solidFill>
              </a:rPr>
              <a:t>yang </a:t>
            </a:r>
            <a:r>
              <a:rPr lang="en-US" sz="2000" dirty="0" err="1">
                <a:solidFill>
                  <a:schemeClr val="tx1"/>
                </a:solidFill>
              </a:rPr>
              <a:t>sudah</a:t>
            </a:r>
            <a:r>
              <a:rPr lang="en-US" sz="2000" dirty="0">
                <a:solidFill>
                  <a:schemeClr val="tx1"/>
                </a:solidFill>
              </a:rPr>
              <a:t> </a:t>
            </a:r>
            <a:r>
              <a:rPr lang="en-US" sz="2000" dirty="0" err="1" smtClean="0">
                <a:solidFill>
                  <a:schemeClr val="tx1"/>
                </a:solidFill>
              </a:rPr>
              <a:t>dimiliki</a:t>
            </a:r>
            <a:endParaRPr lang="id-ID" sz="2000" dirty="0" smtClean="0">
              <a:solidFill>
                <a:schemeClr val="tx1"/>
              </a:solidFill>
            </a:endParaRPr>
          </a:p>
          <a:p>
            <a:pPr algn="l"/>
            <a:r>
              <a:rPr lang="id-ID" sz="2000" dirty="0" smtClean="0">
                <a:solidFill>
                  <a:schemeClr val="tx1"/>
                </a:solidFill>
              </a:rPr>
              <a:t>4. </a:t>
            </a:r>
            <a:r>
              <a:rPr lang="en-US" sz="2000" dirty="0" err="1">
                <a:solidFill>
                  <a:schemeClr val="tx1"/>
                </a:solidFill>
              </a:rPr>
              <a:t>Pengembangan</a:t>
            </a:r>
            <a:r>
              <a:rPr lang="en-US" sz="2000" dirty="0">
                <a:solidFill>
                  <a:schemeClr val="tx1"/>
                </a:solidFill>
              </a:rPr>
              <a:t> </a:t>
            </a:r>
            <a:r>
              <a:rPr lang="en-US" sz="2000" dirty="0" err="1" smtClean="0">
                <a:solidFill>
                  <a:schemeClr val="tx1"/>
                </a:solidFill>
              </a:rPr>
              <a:t>Produk</a:t>
            </a:r>
            <a:endParaRPr lang="id-ID" sz="2000" dirty="0" smtClean="0">
              <a:solidFill>
                <a:schemeClr val="tx1"/>
              </a:solidFill>
            </a:endParaRPr>
          </a:p>
          <a:p>
            <a:pPr algn="l"/>
            <a:r>
              <a:rPr lang="id-ID" sz="2000" dirty="0">
                <a:solidFill>
                  <a:schemeClr val="tx1"/>
                </a:solidFill>
              </a:rPr>
              <a:t> </a:t>
            </a:r>
            <a:r>
              <a:rPr lang="id-ID" sz="2000" dirty="0" smtClean="0">
                <a:solidFill>
                  <a:schemeClr val="tx1"/>
                </a:solidFill>
              </a:rPr>
              <a:t>   </a:t>
            </a:r>
            <a:r>
              <a:rPr lang="en-US" sz="2000" dirty="0" err="1" smtClean="0">
                <a:solidFill>
                  <a:schemeClr val="tx1"/>
                </a:solidFill>
              </a:rPr>
              <a:t>menambahkan</a:t>
            </a:r>
            <a:r>
              <a:rPr lang="en-US" sz="2000" dirty="0" smtClean="0">
                <a:solidFill>
                  <a:schemeClr val="tx1"/>
                </a:solidFill>
              </a:rPr>
              <a:t> </a:t>
            </a:r>
            <a:r>
              <a:rPr lang="en-US" sz="2000" dirty="0">
                <a:solidFill>
                  <a:schemeClr val="tx1"/>
                </a:solidFill>
              </a:rPr>
              <a:t>rasa yang </a:t>
            </a:r>
            <a:r>
              <a:rPr lang="en-US" sz="2000" dirty="0" err="1">
                <a:solidFill>
                  <a:schemeClr val="tx1"/>
                </a:solidFill>
              </a:rPr>
              <a:t>mungkin</a:t>
            </a:r>
            <a:r>
              <a:rPr lang="en-US" sz="2000" dirty="0">
                <a:solidFill>
                  <a:schemeClr val="tx1"/>
                </a:solidFill>
              </a:rPr>
              <a:t> </a:t>
            </a:r>
            <a:r>
              <a:rPr lang="en-US" sz="2000" dirty="0" err="1">
                <a:solidFill>
                  <a:schemeClr val="tx1"/>
                </a:solidFill>
              </a:rPr>
              <a:t>tidak</a:t>
            </a:r>
            <a:r>
              <a:rPr lang="en-US" sz="2000" dirty="0">
                <a:solidFill>
                  <a:schemeClr val="tx1"/>
                </a:solidFill>
              </a:rPr>
              <a:t> </a:t>
            </a:r>
            <a:r>
              <a:rPr lang="en-US" sz="2000" dirty="0" err="1">
                <a:solidFill>
                  <a:schemeClr val="tx1"/>
                </a:solidFill>
              </a:rPr>
              <a:t>ada</a:t>
            </a:r>
            <a:r>
              <a:rPr lang="en-US" sz="2000" dirty="0">
                <a:solidFill>
                  <a:schemeClr val="tx1"/>
                </a:solidFill>
              </a:rPr>
              <a:t> di </a:t>
            </a:r>
            <a:r>
              <a:rPr lang="id-ID" sz="2000" dirty="0" smtClean="0">
                <a:solidFill>
                  <a:schemeClr val="tx1"/>
                </a:solidFill>
              </a:rPr>
              <a:t> </a:t>
            </a:r>
          </a:p>
          <a:p>
            <a:pPr algn="l"/>
            <a:r>
              <a:rPr lang="id-ID" dirty="0">
                <a:solidFill>
                  <a:schemeClr val="tx1"/>
                </a:solidFill>
              </a:rPr>
              <a:t> </a:t>
            </a:r>
            <a:r>
              <a:rPr lang="id-ID" dirty="0" smtClean="0">
                <a:solidFill>
                  <a:schemeClr val="tx1"/>
                </a:solidFill>
              </a:rPr>
              <a:t>   </a:t>
            </a:r>
            <a:r>
              <a:rPr lang="en-US" sz="2000" dirty="0" err="1" smtClean="0">
                <a:solidFill>
                  <a:schemeClr val="tx1"/>
                </a:solidFill>
              </a:rPr>
              <a:t>pesaing</a:t>
            </a:r>
            <a:r>
              <a:rPr lang="id-ID" sz="2000" dirty="0" smtClean="0">
                <a:solidFill>
                  <a:schemeClr val="tx1"/>
                </a:solidFill>
              </a:rPr>
              <a:t> </a:t>
            </a:r>
            <a:r>
              <a:rPr lang="en-US" sz="2000" dirty="0" smtClean="0">
                <a:solidFill>
                  <a:schemeClr val="tx1"/>
                </a:solidFill>
              </a:rPr>
              <a:t>lain</a:t>
            </a:r>
            <a:endParaRPr lang="id-ID" sz="2000" dirty="0" smtClean="0">
              <a:solidFill>
                <a:schemeClr val="tx1"/>
              </a:solidFill>
            </a:endParaRPr>
          </a:p>
          <a:p>
            <a:pPr algn="l"/>
            <a:r>
              <a:rPr lang="id-ID" sz="2000" dirty="0" smtClean="0">
                <a:solidFill>
                  <a:schemeClr val="tx1"/>
                </a:solidFill>
              </a:rPr>
              <a:t>5. </a:t>
            </a:r>
            <a:r>
              <a:rPr lang="en-US" sz="2000" dirty="0" err="1">
                <a:solidFill>
                  <a:schemeClr val="tx1"/>
                </a:solidFill>
              </a:rPr>
              <a:t>Langkah-langkah</a:t>
            </a:r>
            <a:r>
              <a:rPr lang="en-US" sz="2000" dirty="0">
                <a:solidFill>
                  <a:schemeClr val="tx1"/>
                </a:solidFill>
              </a:rPr>
              <a:t> prom</a:t>
            </a:r>
            <a:r>
              <a:rPr lang="id-ID" sz="2000" dirty="0">
                <a:solidFill>
                  <a:schemeClr val="tx1"/>
                </a:solidFill>
              </a:rPr>
              <a:t>o</a:t>
            </a:r>
            <a:r>
              <a:rPr lang="en-US" sz="2000" dirty="0" err="1" smtClean="0">
                <a:solidFill>
                  <a:schemeClr val="tx1"/>
                </a:solidFill>
              </a:rPr>
              <a:t>si</a:t>
            </a:r>
            <a:endParaRPr lang="id-ID" sz="2000" dirty="0" smtClean="0">
              <a:solidFill>
                <a:schemeClr val="tx1"/>
              </a:solidFill>
            </a:endParaRPr>
          </a:p>
          <a:p>
            <a:pPr algn="l"/>
            <a:r>
              <a:rPr lang="id-ID" sz="2000" dirty="0" smtClean="0">
                <a:solidFill>
                  <a:schemeClr val="tx1"/>
                </a:solidFill>
              </a:rPr>
              <a:t>    - M</a:t>
            </a:r>
            <a:r>
              <a:rPr lang="en-US" sz="2000" dirty="0" err="1" smtClean="0">
                <a:solidFill>
                  <a:schemeClr val="tx1"/>
                </a:solidFill>
              </a:rPr>
              <a:t>emberikan</a:t>
            </a:r>
            <a:r>
              <a:rPr lang="en-US" sz="2000" dirty="0" smtClean="0">
                <a:solidFill>
                  <a:schemeClr val="tx1"/>
                </a:solidFill>
              </a:rPr>
              <a:t> </a:t>
            </a:r>
            <a:r>
              <a:rPr lang="en-US" sz="2000" dirty="0" err="1">
                <a:solidFill>
                  <a:schemeClr val="tx1"/>
                </a:solidFill>
              </a:rPr>
              <a:t>potongan</a:t>
            </a:r>
            <a:r>
              <a:rPr lang="en-US" sz="2000" dirty="0">
                <a:solidFill>
                  <a:schemeClr val="tx1"/>
                </a:solidFill>
              </a:rPr>
              <a:t> </a:t>
            </a:r>
            <a:r>
              <a:rPr lang="en-US" sz="2000" dirty="0" err="1">
                <a:solidFill>
                  <a:schemeClr val="tx1"/>
                </a:solidFill>
              </a:rPr>
              <a:t>harga</a:t>
            </a:r>
            <a:r>
              <a:rPr lang="en-US" sz="2000" dirty="0">
                <a:solidFill>
                  <a:schemeClr val="tx1"/>
                </a:solidFill>
              </a:rPr>
              <a:t> </a:t>
            </a:r>
            <a:r>
              <a:rPr lang="id-ID" sz="2000" dirty="0" smtClean="0">
                <a:solidFill>
                  <a:schemeClr val="tx1"/>
                </a:solidFill>
              </a:rPr>
              <a:t>10% untuk </a:t>
            </a:r>
          </a:p>
          <a:p>
            <a:pPr algn="l"/>
            <a:r>
              <a:rPr lang="id-ID" dirty="0">
                <a:solidFill>
                  <a:schemeClr val="tx1"/>
                </a:solidFill>
              </a:rPr>
              <a:t> </a:t>
            </a:r>
            <a:r>
              <a:rPr lang="id-ID" dirty="0" smtClean="0">
                <a:solidFill>
                  <a:schemeClr val="tx1"/>
                </a:solidFill>
              </a:rPr>
              <a:t>     </a:t>
            </a:r>
            <a:r>
              <a:rPr lang="id-ID" sz="2000" dirty="0" smtClean="0">
                <a:solidFill>
                  <a:schemeClr val="tx1"/>
                </a:solidFill>
              </a:rPr>
              <a:t>pembelian</a:t>
            </a:r>
            <a:r>
              <a:rPr lang="en-US" sz="2000" dirty="0" smtClean="0">
                <a:solidFill>
                  <a:schemeClr val="tx1"/>
                </a:solidFill>
              </a:rPr>
              <a:t> </a:t>
            </a:r>
            <a:r>
              <a:rPr lang="en-US" sz="2000" dirty="0">
                <a:solidFill>
                  <a:schemeClr val="tx1"/>
                </a:solidFill>
              </a:rPr>
              <a:t>roti </a:t>
            </a:r>
            <a:r>
              <a:rPr lang="en-US" sz="2000" dirty="0" smtClean="0">
                <a:solidFill>
                  <a:schemeClr val="tx1"/>
                </a:solidFill>
              </a:rPr>
              <a:t> </a:t>
            </a:r>
            <a:endParaRPr lang="id-ID" sz="2000" dirty="0" smtClean="0">
              <a:solidFill>
                <a:schemeClr val="tx1"/>
              </a:solidFill>
            </a:endParaRPr>
          </a:p>
          <a:p>
            <a:pPr algn="l"/>
            <a:r>
              <a:rPr lang="id-ID" sz="2000" dirty="0">
                <a:solidFill>
                  <a:schemeClr val="tx1"/>
                </a:solidFill>
              </a:rPr>
              <a:t> </a:t>
            </a:r>
            <a:r>
              <a:rPr lang="id-ID" sz="2000" dirty="0" smtClean="0">
                <a:solidFill>
                  <a:schemeClr val="tx1"/>
                </a:solidFill>
              </a:rPr>
              <a:t>     </a:t>
            </a:r>
            <a:r>
              <a:rPr lang="en-US" sz="2000" dirty="0" err="1" smtClean="0">
                <a:solidFill>
                  <a:schemeClr val="tx1"/>
                </a:solidFill>
              </a:rPr>
              <a:t>diatas</a:t>
            </a:r>
            <a:r>
              <a:rPr lang="en-US" sz="2000" dirty="0" smtClean="0">
                <a:solidFill>
                  <a:schemeClr val="tx1"/>
                </a:solidFill>
              </a:rPr>
              <a:t> </a:t>
            </a:r>
            <a:r>
              <a:rPr lang="en-US" sz="2000" dirty="0" err="1" smtClean="0">
                <a:solidFill>
                  <a:schemeClr val="tx1"/>
                </a:solidFill>
              </a:rPr>
              <a:t>Rp</a:t>
            </a:r>
            <a:r>
              <a:rPr lang="id-ID" sz="2000" dirty="0" smtClean="0">
                <a:solidFill>
                  <a:schemeClr val="tx1"/>
                </a:solidFill>
              </a:rPr>
              <a:t> 40</a:t>
            </a:r>
            <a:r>
              <a:rPr lang="en-US" sz="2000" dirty="0">
                <a:solidFill>
                  <a:schemeClr val="tx1"/>
                </a:solidFill>
              </a:rPr>
              <a:t>.000, </a:t>
            </a:r>
            <a:r>
              <a:rPr lang="id-ID" sz="2000" dirty="0" smtClean="0">
                <a:solidFill>
                  <a:schemeClr val="tx1"/>
                </a:solidFill>
              </a:rPr>
              <a:t>pada malam minggu</a:t>
            </a:r>
          </a:p>
          <a:p>
            <a:pPr algn="l"/>
            <a:r>
              <a:rPr lang="id-ID" sz="2000" dirty="0" smtClean="0">
                <a:solidFill>
                  <a:schemeClr val="tx1"/>
                </a:solidFill>
              </a:rPr>
              <a:t>    - </a:t>
            </a:r>
            <a:r>
              <a:rPr lang="id-ID" sz="2000" dirty="0">
                <a:solidFill>
                  <a:schemeClr val="tx1"/>
                </a:solidFill>
              </a:rPr>
              <a:t>Setiap pembelian 1 roti bakar akan </a:t>
            </a:r>
            <a:endParaRPr lang="id-ID" sz="2000" dirty="0" smtClean="0">
              <a:solidFill>
                <a:schemeClr val="tx1"/>
              </a:solidFill>
            </a:endParaRPr>
          </a:p>
          <a:p>
            <a:pPr algn="l"/>
            <a:r>
              <a:rPr lang="id-ID" dirty="0">
                <a:solidFill>
                  <a:schemeClr val="tx1"/>
                </a:solidFill>
              </a:rPr>
              <a:t> </a:t>
            </a:r>
            <a:r>
              <a:rPr lang="id-ID" dirty="0" smtClean="0">
                <a:solidFill>
                  <a:schemeClr val="tx1"/>
                </a:solidFill>
              </a:rPr>
              <a:t>     </a:t>
            </a:r>
            <a:r>
              <a:rPr lang="id-ID" sz="2000" dirty="0" smtClean="0">
                <a:solidFill>
                  <a:schemeClr val="tx1"/>
                </a:solidFill>
              </a:rPr>
              <a:t>mendapatakan 1 kupon </a:t>
            </a:r>
            <a:r>
              <a:rPr lang="id-ID" sz="2000" dirty="0">
                <a:solidFill>
                  <a:schemeClr val="tx1"/>
                </a:solidFill>
              </a:rPr>
              <a:t>dan setiap 10 kupon </a:t>
            </a:r>
            <a:endParaRPr lang="id-ID" sz="2000" dirty="0" smtClean="0">
              <a:solidFill>
                <a:schemeClr val="tx1"/>
              </a:solidFill>
            </a:endParaRPr>
          </a:p>
          <a:p>
            <a:pPr algn="l"/>
            <a:r>
              <a:rPr lang="id-ID" dirty="0">
                <a:solidFill>
                  <a:schemeClr val="tx1"/>
                </a:solidFill>
              </a:rPr>
              <a:t> </a:t>
            </a:r>
            <a:r>
              <a:rPr lang="id-ID" dirty="0" smtClean="0">
                <a:solidFill>
                  <a:schemeClr val="tx1"/>
                </a:solidFill>
              </a:rPr>
              <a:t>     </a:t>
            </a:r>
            <a:r>
              <a:rPr lang="id-ID" sz="2000" dirty="0" smtClean="0">
                <a:solidFill>
                  <a:schemeClr val="tx1"/>
                </a:solidFill>
              </a:rPr>
              <a:t>yang </a:t>
            </a:r>
            <a:r>
              <a:rPr lang="id-ID" sz="2000" dirty="0">
                <a:solidFill>
                  <a:schemeClr val="tx1"/>
                </a:solidFill>
              </a:rPr>
              <a:t>terkumpul </a:t>
            </a:r>
            <a:r>
              <a:rPr lang="id-ID" sz="2000" dirty="0" smtClean="0">
                <a:solidFill>
                  <a:schemeClr val="tx1"/>
                </a:solidFill>
              </a:rPr>
              <a:t>akan mendapatkan </a:t>
            </a:r>
            <a:r>
              <a:rPr lang="en-US" sz="2000" dirty="0" err="1">
                <a:solidFill>
                  <a:schemeClr val="tx1"/>
                </a:solidFill>
              </a:rPr>
              <a:t>satu</a:t>
            </a:r>
            <a:r>
              <a:rPr lang="en-US" sz="2000" dirty="0">
                <a:solidFill>
                  <a:schemeClr val="tx1"/>
                </a:solidFill>
              </a:rPr>
              <a:t> roti </a:t>
            </a:r>
            <a:endParaRPr lang="id-ID" sz="2000" dirty="0" smtClean="0">
              <a:solidFill>
                <a:schemeClr val="tx1"/>
              </a:solidFill>
            </a:endParaRPr>
          </a:p>
          <a:p>
            <a:pPr algn="l"/>
            <a:r>
              <a:rPr lang="id-ID" dirty="0">
                <a:solidFill>
                  <a:schemeClr val="tx1"/>
                </a:solidFill>
              </a:rPr>
              <a:t> </a:t>
            </a:r>
            <a:r>
              <a:rPr lang="id-ID" dirty="0" smtClean="0">
                <a:solidFill>
                  <a:schemeClr val="tx1"/>
                </a:solidFill>
              </a:rPr>
              <a:t>     </a:t>
            </a:r>
            <a:r>
              <a:rPr lang="en-US" sz="2000" dirty="0" err="1" smtClean="0">
                <a:solidFill>
                  <a:schemeClr val="tx1"/>
                </a:solidFill>
              </a:rPr>
              <a:t>bakar</a:t>
            </a:r>
            <a:r>
              <a:rPr lang="id-ID" sz="2000" dirty="0" smtClean="0">
                <a:solidFill>
                  <a:schemeClr val="tx1"/>
                </a:solidFill>
              </a:rPr>
              <a:t> </a:t>
            </a:r>
            <a:r>
              <a:rPr lang="id-ID" sz="2000" dirty="0">
                <a:solidFill>
                  <a:schemeClr val="tx1"/>
                </a:solidFill>
              </a:rPr>
              <a:t>dengan 1 rasa secara gratis</a:t>
            </a:r>
          </a:p>
        </p:txBody>
      </p:sp>
    </p:spTree>
    <p:extLst>
      <p:ext uri="{BB962C8B-B14F-4D97-AF65-F5344CB8AC3E}">
        <p14:creationId xmlns:p14="http://schemas.microsoft.com/office/powerpoint/2010/main" val="215562013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arn(inVertic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arn(inVertic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arn(inVertical)">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barn(inVertical)">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barn(inVertical)">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barn(inVertical)">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barn(inVertical)">
                                      <p:cBhvr>
                                        <p:cTn id="87"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7"/>
            <a:ext cx="7772400" cy="1296144"/>
          </a:xfrm>
        </p:spPr>
        <p:txBody>
          <a:bodyPr>
            <a:normAutofit/>
          </a:bodyPr>
          <a:lstStyle/>
          <a:p>
            <a:pPr algn="ctr"/>
            <a:r>
              <a:rPr lang="en-US" sz="2400" b="1" dirty="0">
                <a:solidFill>
                  <a:schemeClr val="tx1"/>
                </a:solidFill>
              </a:rPr>
              <a:t>BAB </a:t>
            </a:r>
            <a:r>
              <a:rPr lang="id-ID" sz="2400" b="1" dirty="0">
                <a:solidFill>
                  <a:schemeClr val="tx1"/>
                </a:solidFill>
              </a:rPr>
              <a:t>V</a:t>
            </a:r>
            <a:r>
              <a:rPr lang="id-ID" sz="2400" dirty="0">
                <a:solidFill>
                  <a:schemeClr val="tx1"/>
                </a:solidFill>
              </a:rPr>
              <a:t/>
            </a:r>
            <a:br>
              <a:rPr lang="id-ID" sz="2400" dirty="0">
                <a:solidFill>
                  <a:schemeClr val="tx1"/>
                </a:solidFill>
              </a:rPr>
            </a:br>
            <a:r>
              <a:rPr lang="id-ID" sz="2400" b="1" dirty="0">
                <a:solidFill>
                  <a:schemeClr val="tx1"/>
                </a:solidFill>
              </a:rPr>
              <a:t>PERENCANAAN BISNIS</a:t>
            </a:r>
            <a:endParaRPr lang="id-ID" sz="2400" dirty="0">
              <a:solidFill>
                <a:schemeClr val="tx1"/>
              </a:solidFill>
            </a:endParaRPr>
          </a:p>
        </p:txBody>
      </p:sp>
      <p:sp>
        <p:nvSpPr>
          <p:cNvPr id="3" name="Subtitle 2"/>
          <p:cNvSpPr>
            <a:spLocks noGrp="1"/>
          </p:cNvSpPr>
          <p:nvPr>
            <p:ph type="subTitle" idx="1"/>
          </p:nvPr>
        </p:nvSpPr>
        <p:spPr>
          <a:xfrm>
            <a:off x="1371600" y="1700808"/>
            <a:ext cx="6400800" cy="3937992"/>
          </a:xfrm>
        </p:spPr>
        <p:txBody>
          <a:bodyPr>
            <a:normAutofit lnSpcReduction="10000"/>
          </a:bodyPr>
          <a:lstStyle/>
          <a:p>
            <a:pPr algn="l"/>
            <a:r>
              <a:rPr lang="id-ID" sz="2000" b="1" dirty="0" smtClean="0">
                <a:solidFill>
                  <a:schemeClr val="tx1"/>
                </a:solidFill>
              </a:rPr>
              <a:t>A. Metode Pelaksanaan Program</a:t>
            </a:r>
            <a:endParaRPr lang="id-ID" sz="2000" b="1" dirty="0">
              <a:solidFill>
                <a:schemeClr val="tx1"/>
              </a:solidFill>
            </a:endParaRPr>
          </a:p>
          <a:p>
            <a:pPr algn="l"/>
            <a:r>
              <a:rPr lang="id-ID" sz="2000" dirty="0" smtClean="0">
                <a:solidFill>
                  <a:schemeClr val="tx1"/>
                </a:solidFill>
              </a:rPr>
              <a:t>     1. Metode Pengumpulan Data</a:t>
            </a:r>
          </a:p>
          <a:p>
            <a:pPr algn="l"/>
            <a:r>
              <a:rPr lang="id-ID" sz="2000" dirty="0" smtClean="0">
                <a:solidFill>
                  <a:schemeClr val="tx1"/>
                </a:solidFill>
              </a:rPr>
              <a:t>         </a:t>
            </a:r>
            <a:r>
              <a:rPr lang="en-US" sz="2000" dirty="0" err="1" smtClean="0">
                <a:solidFill>
                  <a:schemeClr val="tx1"/>
                </a:solidFill>
              </a:rPr>
              <a:t>mencatat</a:t>
            </a:r>
            <a:r>
              <a:rPr lang="en-US" sz="2000" dirty="0" smtClean="0">
                <a:solidFill>
                  <a:schemeClr val="tx1"/>
                </a:solidFill>
              </a:rPr>
              <a:t> </a:t>
            </a:r>
            <a:r>
              <a:rPr lang="en-US" sz="2000" dirty="0" err="1">
                <a:solidFill>
                  <a:schemeClr val="tx1"/>
                </a:solidFill>
              </a:rPr>
              <a:t>segala</a:t>
            </a:r>
            <a:r>
              <a:rPr lang="en-US" sz="2000" dirty="0">
                <a:solidFill>
                  <a:schemeClr val="tx1"/>
                </a:solidFill>
              </a:rPr>
              <a:t> </a:t>
            </a:r>
            <a:r>
              <a:rPr lang="en-US" sz="2000" dirty="0" err="1">
                <a:solidFill>
                  <a:schemeClr val="tx1"/>
                </a:solidFill>
              </a:rPr>
              <a:t>jenis</a:t>
            </a:r>
            <a:r>
              <a:rPr lang="en-US" sz="2000" dirty="0">
                <a:solidFill>
                  <a:schemeClr val="tx1"/>
                </a:solidFill>
              </a:rPr>
              <a:t> </a:t>
            </a:r>
            <a:r>
              <a:rPr lang="en-US" sz="2000" dirty="0" err="1">
                <a:solidFill>
                  <a:schemeClr val="tx1"/>
                </a:solidFill>
              </a:rPr>
              <a:t>aktifitas</a:t>
            </a:r>
            <a:r>
              <a:rPr lang="en-US" sz="2000" dirty="0">
                <a:solidFill>
                  <a:schemeClr val="tx1"/>
                </a:solidFill>
              </a:rPr>
              <a:t> </a:t>
            </a:r>
            <a:r>
              <a:rPr lang="en-US" sz="2000" dirty="0" err="1">
                <a:solidFill>
                  <a:schemeClr val="tx1"/>
                </a:solidFill>
              </a:rPr>
              <a:t>dan</a:t>
            </a:r>
            <a:r>
              <a:rPr lang="en-US" sz="2000" dirty="0">
                <a:solidFill>
                  <a:schemeClr val="tx1"/>
                </a:solidFill>
              </a:rPr>
              <a:t> </a:t>
            </a:r>
            <a:endParaRPr lang="id-ID" sz="2000" dirty="0" smtClean="0">
              <a:solidFill>
                <a:schemeClr val="tx1"/>
              </a:solidFill>
            </a:endParaRPr>
          </a:p>
          <a:p>
            <a:pPr algn="l"/>
            <a:r>
              <a:rPr lang="id-ID" dirty="0">
                <a:solidFill>
                  <a:schemeClr val="tx1"/>
                </a:solidFill>
              </a:rPr>
              <a:t> </a:t>
            </a:r>
            <a:r>
              <a:rPr lang="id-ID" dirty="0" smtClean="0">
                <a:solidFill>
                  <a:schemeClr val="tx1"/>
                </a:solidFill>
              </a:rPr>
              <a:t>        </a:t>
            </a:r>
            <a:r>
              <a:rPr lang="en-US" sz="2000" dirty="0" err="1" smtClean="0">
                <a:solidFill>
                  <a:schemeClr val="tx1"/>
                </a:solidFill>
              </a:rPr>
              <a:t>kendala-kendala</a:t>
            </a:r>
            <a:r>
              <a:rPr lang="en-US" sz="2000" dirty="0" smtClean="0">
                <a:solidFill>
                  <a:schemeClr val="tx1"/>
                </a:solidFill>
              </a:rPr>
              <a:t> </a:t>
            </a:r>
            <a:r>
              <a:rPr lang="en-US" sz="2000" dirty="0" err="1" smtClean="0">
                <a:solidFill>
                  <a:schemeClr val="tx1"/>
                </a:solidFill>
              </a:rPr>
              <a:t>apa</a:t>
            </a:r>
            <a:r>
              <a:rPr lang="en-US" sz="2000" dirty="0" smtClean="0">
                <a:solidFill>
                  <a:schemeClr val="tx1"/>
                </a:solidFill>
              </a:rPr>
              <a:t> </a:t>
            </a:r>
            <a:r>
              <a:rPr lang="en-US" sz="2000" dirty="0" err="1">
                <a:solidFill>
                  <a:schemeClr val="tx1"/>
                </a:solidFill>
              </a:rPr>
              <a:t>saja</a:t>
            </a:r>
            <a:r>
              <a:rPr lang="en-US" sz="2000" dirty="0">
                <a:solidFill>
                  <a:schemeClr val="tx1"/>
                </a:solidFill>
              </a:rPr>
              <a:t> yang </a:t>
            </a:r>
            <a:r>
              <a:rPr lang="en-US" sz="2000" dirty="0" err="1">
                <a:solidFill>
                  <a:schemeClr val="tx1"/>
                </a:solidFill>
              </a:rPr>
              <a:t>dapat</a:t>
            </a:r>
            <a:r>
              <a:rPr lang="en-US" sz="2000" dirty="0">
                <a:solidFill>
                  <a:schemeClr val="tx1"/>
                </a:solidFill>
              </a:rPr>
              <a:t> </a:t>
            </a:r>
            <a:endParaRPr lang="id-ID" sz="2000" dirty="0" smtClean="0">
              <a:solidFill>
                <a:schemeClr val="tx1"/>
              </a:solidFill>
            </a:endParaRPr>
          </a:p>
          <a:p>
            <a:pPr algn="l"/>
            <a:r>
              <a:rPr lang="id-ID" dirty="0">
                <a:solidFill>
                  <a:schemeClr val="tx1"/>
                </a:solidFill>
              </a:rPr>
              <a:t> </a:t>
            </a:r>
            <a:r>
              <a:rPr lang="id-ID" dirty="0" smtClean="0">
                <a:solidFill>
                  <a:schemeClr val="tx1"/>
                </a:solidFill>
              </a:rPr>
              <a:t>        </a:t>
            </a:r>
            <a:r>
              <a:rPr lang="en-US" sz="2000" dirty="0" err="1" smtClean="0">
                <a:solidFill>
                  <a:schemeClr val="tx1"/>
                </a:solidFill>
              </a:rPr>
              <a:t>menghambat</a:t>
            </a:r>
            <a:r>
              <a:rPr lang="en-US" sz="2000" dirty="0" smtClean="0">
                <a:solidFill>
                  <a:schemeClr val="tx1"/>
                </a:solidFill>
              </a:rPr>
              <a:t> </a:t>
            </a:r>
            <a:r>
              <a:rPr lang="en-US" sz="2000" dirty="0" err="1">
                <a:solidFill>
                  <a:schemeClr val="tx1"/>
                </a:solidFill>
              </a:rPr>
              <a:t>kelancaran</a:t>
            </a:r>
            <a:r>
              <a:rPr lang="en-US" sz="2000" dirty="0">
                <a:solidFill>
                  <a:schemeClr val="tx1"/>
                </a:solidFill>
              </a:rPr>
              <a:t> </a:t>
            </a:r>
            <a:r>
              <a:rPr lang="en-US" sz="2000" dirty="0" err="1" smtClean="0">
                <a:solidFill>
                  <a:schemeClr val="tx1"/>
                </a:solidFill>
              </a:rPr>
              <a:t>usaha</a:t>
            </a:r>
            <a:endParaRPr lang="id-ID" sz="2000" dirty="0" smtClean="0">
              <a:solidFill>
                <a:schemeClr val="tx1"/>
              </a:solidFill>
            </a:endParaRPr>
          </a:p>
          <a:p>
            <a:pPr algn="l"/>
            <a:r>
              <a:rPr lang="id-ID" sz="2000" dirty="0">
                <a:solidFill>
                  <a:schemeClr val="tx1"/>
                </a:solidFill>
              </a:rPr>
              <a:t> </a:t>
            </a:r>
            <a:r>
              <a:rPr lang="id-ID" sz="2000" dirty="0" smtClean="0">
                <a:solidFill>
                  <a:schemeClr val="tx1"/>
                </a:solidFill>
              </a:rPr>
              <a:t>    2. Survei Bahan Baku</a:t>
            </a:r>
          </a:p>
          <a:p>
            <a:pPr algn="l"/>
            <a:r>
              <a:rPr lang="id-ID" sz="2000" dirty="0">
                <a:solidFill>
                  <a:schemeClr val="tx1"/>
                </a:solidFill>
              </a:rPr>
              <a:t> </a:t>
            </a:r>
            <a:r>
              <a:rPr lang="id-ID" sz="2000" dirty="0" smtClean="0">
                <a:solidFill>
                  <a:schemeClr val="tx1"/>
                </a:solidFill>
              </a:rPr>
              <a:t>        </a:t>
            </a:r>
            <a:r>
              <a:rPr lang="en-US" sz="2000" dirty="0" err="1">
                <a:solidFill>
                  <a:schemeClr val="tx1"/>
                </a:solidFill>
              </a:rPr>
              <a:t>menjalin</a:t>
            </a:r>
            <a:r>
              <a:rPr lang="en-US" sz="2000" dirty="0">
                <a:solidFill>
                  <a:schemeClr val="tx1"/>
                </a:solidFill>
              </a:rPr>
              <a:t> </a:t>
            </a:r>
            <a:r>
              <a:rPr lang="en-US" sz="2000" dirty="0" err="1">
                <a:solidFill>
                  <a:schemeClr val="tx1"/>
                </a:solidFill>
              </a:rPr>
              <a:t>kerja</a:t>
            </a:r>
            <a:r>
              <a:rPr lang="en-US" sz="2000" dirty="0">
                <a:solidFill>
                  <a:schemeClr val="tx1"/>
                </a:solidFill>
              </a:rPr>
              <a:t> </a:t>
            </a:r>
            <a:r>
              <a:rPr lang="en-US" sz="2000" dirty="0" err="1">
                <a:solidFill>
                  <a:schemeClr val="tx1"/>
                </a:solidFill>
              </a:rPr>
              <a:t>sama</a:t>
            </a:r>
            <a:r>
              <a:rPr lang="en-US" sz="2000" dirty="0">
                <a:solidFill>
                  <a:schemeClr val="tx1"/>
                </a:solidFill>
              </a:rPr>
              <a:t> </a:t>
            </a:r>
            <a:r>
              <a:rPr lang="en-US" sz="2000" dirty="0" err="1">
                <a:solidFill>
                  <a:schemeClr val="tx1"/>
                </a:solidFill>
              </a:rPr>
              <a:t>dengan</a:t>
            </a:r>
            <a:r>
              <a:rPr lang="en-US" sz="2000" dirty="0">
                <a:solidFill>
                  <a:schemeClr val="tx1"/>
                </a:solidFill>
              </a:rPr>
              <a:t> </a:t>
            </a:r>
            <a:r>
              <a:rPr lang="en-US" sz="2000" dirty="0" err="1">
                <a:solidFill>
                  <a:schemeClr val="tx1"/>
                </a:solidFill>
              </a:rPr>
              <a:t>salah</a:t>
            </a:r>
            <a:r>
              <a:rPr lang="en-US" sz="2000" dirty="0">
                <a:solidFill>
                  <a:schemeClr val="tx1"/>
                </a:solidFill>
              </a:rPr>
              <a:t> </a:t>
            </a:r>
            <a:r>
              <a:rPr lang="en-US" sz="2000" dirty="0" err="1">
                <a:solidFill>
                  <a:schemeClr val="tx1"/>
                </a:solidFill>
              </a:rPr>
              <a:t>satu</a:t>
            </a:r>
            <a:r>
              <a:rPr lang="en-US" sz="2000" dirty="0">
                <a:solidFill>
                  <a:schemeClr val="tx1"/>
                </a:solidFill>
              </a:rPr>
              <a:t> </a:t>
            </a:r>
            <a:endParaRPr lang="id-ID" sz="2000" dirty="0" smtClean="0">
              <a:solidFill>
                <a:schemeClr val="tx1"/>
              </a:solidFill>
            </a:endParaRPr>
          </a:p>
          <a:p>
            <a:pPr algn="l"/>
            <a:r>
              <a:rPr lang="id-ID" dirty="0">
                <a:solidFill>
                  <a:schemeClr val="tx1"/>
                </a:solidFill>
              </a:rPr>
              <a:t> </a:t>
            </a:r>
            <a:r>
              <a:rPr lang="id-ID" dirty="0" smtClean="0">
                <a:solidFill>
                  <a:schemeClr val="tx1"/>
                </a:solidFill>
              </a:rPr>
              <a:t>        </a:t>
            </a:r>
            <a:r>
              <a:rPr lang="en-US" sz="2000" dirty="0" err="1" smtClean="0">
                <a:solidFill>
                  <a:schemeClr val="tx1"/>
                </a:solidFill>
              </a:rPr>
              <a:t>pabrik</a:t>
            </a:r>
            <a:r>
              <a:rPr lang="en-US" sz="2000" dirty="0" smtClean="0">
                <a:solidFill>
                  <a:schemeClr val="tx1"/>
                </a:solidFill>
              </a:rPr>
              <a:t> roti</a:t>
            </a:r>
            <a:r>
              <a:rPr lang="id-ID" sz="2000" dirty="0" smtClean="0">
                <a:solidFill>
                  <a:schemeClr val="tx1"/>
                </a:solidFill>
              </a:rPr>
              <a:t> </a:t>
            </a:r>
            <a:r>
              <a:rPr lang="en-US" sz="2000" dirty="0" err="1" smtClean="0">
                <a:solidFill>
                  <a:schemeClr val="tx1"/>
                </a:solidFill>
              </a:rPr>
              <a:t>maupun</a:t>
            </a:r>
            <a:r>
              <a:rPr lang="en-US" sz="2000" dirty="0" smtClean="0">
                <a:solidFill>
                  <a:schemeClr val="tx1"/>
                </a:solidFill>
              </a:rPr>
              <a:t> </a:t>
            </a:r>
            <a:r>
              <a:rPr lang="en-US" sz="2000" dirty="0" err="1">
                <a:solidFill>
                  <a:schemeClr val="tx1"/>
                </a:solidFill>
              </a:rPr>
              <a:t>toko</a:t>
            </a:r>
            <a:r>
              <a:rPr lang="en-US" sz="2000" dirty="0">
                <a:solidFill>
                  <a:schemeClr val="tx1"/>
                </a:solidFill>
              </a:rPr>
              <a:t> roti yang </a:t>
            </a:r>
            <a:endParaRPr lang="id-ID" sz="2000" dirty="0" smtClean="0">
              <a:solidFill>
                <a:schemeClr val="tx1"/>
              </a:solidFill>
            </a:endParaRPr>
          </a:p>
          <a:p>
            <a:pPr algn="l"/>
            <a:r>
              <a:rPr lang="id-ID" dirty="0">
                <a:solidFill>
                  <a:schemeClr val="tx1"/>
                </a:solidFill>
              </a:rPr>
              <a:t> </a:t>
            </a:r>
            <a:r>
              <a:rPr lang="id-ID" dirty="0" smtClean="0">
                <a:solidFill>
                  <a:schemeClr val="tx1"/>
                </a:solidFill>
              </a:rPr>
              <a:t>        </a:t>
            </a:r>
            <a:r>
              <a:rPr lang="en-US" sz="2000" dirty="0" err="1" smtClean="0">
                <a:solidFill>
                  <a:schemeClr val="tx1"/>
                </a:solidFill>
              </a:rPr>
              <a:t>menjual</a:t>
            </a:r>
            <a:r>
              <a:rPr lang="en-US" sz="2000" dirty="0" smtClean="0">
                <a:solidFill>
                  <a:schemeClr val="tx1"/>
                </a:solidFill>
              </a:rPr>
              <a:t> </a:t>
            </a:r>
            <a:r>
              <a:rPr lang="en-US" sz="2000" dirty="0" err="1">
                <a:solidFill>
                  <a:schemeClr val="tx1"/>
                </a:solidFill>
              </a:rPr>
              <a:t>bahan</a:t>
            </a:r>
            <a:r>
              <a:rPr lang="en-US" sz="2000" dirty="0">
                <a:solidFill>
                  <a:schemeClr val="tx1"/>
                </a:solidFill>
              </a:rPr>
              <a:t> </a:t>
            </a:r>
            <a:r>
              <a:rPr lang="en-US" sz="2000" dirty="0" err="1" smtClean="0">
                <a:solidFill>
                  <a:schemeClr val="tx1"/>
                </a:solidFill>
              </a:rPr>
              <a:t>baku</a:t>
            </a:r>
            <a:endParaRPr lang="id-ID" sz="2000" dirty="0" smtClean="0">
              <a:solidFill>
                <a:schemeClr val="tx1"/>
              </a:solidFill>
            </a:endParaRPr>
          </a:p>
          <a:p>
            <a:pPr algn="l"/>
            <a:r>
              <a:rPr lang="id-ID" sz="2000" dirty="0">
                <a:solidFill>
                  <a:schemeClr val="tx1"/>
                </a:solidFill>
              </a:rPr>
              <a:t> </a:t>
            </a:r>
            <a:r>
              <a:rPr lang="id-ID" sz="2000" dirty="0" smtClean="0">
                <a:solidFill>
                  <a:schemeClr val="tx1"/>
                </a:solidFill>
              </a:rPr>
              <a:t>    3. </a:t>
            </a:r>
            <a:r>
              <a:rPr lang="en-US" sz="2000" dirty="0" err="1">
                <a:solidFill>
                  <a:schemeClr val="tx1"/>
                </a:solidFill>
              </a:rPr>
              <a:t>Sosialisasi</a:t>
            </a:r>
            <a:r>
              <a:rPr lang="en-US" sz="2000" dirty="0">
                <a:solidFill>
                  <a:schemeClr val="tx1"/>
                </a:solidFill>
              </a:rPr>
              <a:t> </a:t>
            </a:r>
            <a:r>
              <a:rPr lang="en-US" sz="2000" dirty="0" err="1">
                <a:solidFill>
                  <a:schemeClr val="tx1"/>
                </a:solidFill>
              </a:rPr>
              <a:t>kepada</a:t>
            </a:r>
            <a:r>
              <a:rPr lang="en-US" sz="2000" dirty="0">
                <a:solidFill>
                  <a:schemeClr val="tx1"/>
                </a:solidFill>
              </a:rPr>
              <a:t> </a:t>
            </a:r>
            <a:r>
              <a:rPr lang="en-US" sz="2000" dirty="0" err="1" smtClean="0">
                <a:solidFill>
                  <a:schemeClr val="tx1"/>
                </a:solidFill>
              </a:rPr>
              <a:t>masyarakat</a:t>
            </a:r>
            <a:endParaRPr lang="id-ID" sz="2000" dirty="0" smtClean="0">
              <a:solidFill>
                <a:schemeClr val="tx1"/>
              </a:solidFill>
            </a:endParaRPr>
          </a:p>
          <a:p>
            <a:pPr algn="l"/>
            <a:r>
              <a:rPr lang="id-ID" sz="2000" dirty="0" smtClean="0">
                <a:solidFill>
                  <a:schemeClr val="tx1"/>
                </a:solidFill>
              </a:rPr>
              <a:t>         </a:t>
            </a:r>
            <a:r>
              <a:rPr lang="en-US" sz="2000" dirty="0" err="1" smtClean="0">
                <a:solidFill>
                  <a:schemeClr val="tx1"/>
                </a:solidFill>
              </a:rPr>
              <a:t>memberi</a:t>
            </a:r>
            <a:r>
              <a:rPr lang="en-US" sz="2000" dirty="0" smtClean="0">
                <a:solidFill>
                  <a:schemeClr val="tx1"/>
                </a:solidFill>
              </a:rPr>
              <a:t> </a:t>
            </a:r>
            <a:r>
              <a:rPr lang="en-US" sz="2000" dirty="0" err="1">
                <a:solidFill>
                  <a:schemeClr val="tx1"/>
                </a:solidFill>
              </a:rPr>
              <a:t>secara</a:t>
            </a:r>
            <a:r>
              <a:rPr lang="en-US" sz="2000" dirty="0">
                <a:solidFill>
                  <a:schemeClr val="tx1"/>
                </a:solidFill>
              </a:rPr>
              <a:t> </a:t>
            </a:r>
            <a:r>
              <a:rPr lang="en-US" sz="2000" dirty="0" err="1">
                <a:solidFill>
                  <a:schemeClr val="tx1"/>
                </a:solidFill>
              </a:rPr>
              <a:t>cuma-cuma</a:t>
            </a:r>
            <a:r>
              <a:rPr lang="en-US" sz="2000" dirty="0">
                <a:solidFill>
                  <a:schemeClr val="tx1"/>
                </a:solidFill>
              </a:rPr>
              <a:t> </a:t>
            </a:r>
            <a:r>
              <a:rPr lang="en-US" sz="2000" dirty="0" err="1">
                <a:solidFill>
                  <a:schemeClr val="tx1"/>
                </a:solidFill>
              </a:rPr>
              <a:t>kepada</a:t>
            </a:r>
            <a:r>
              <a:rPr lang="en-US" sz="2000" dirty="0">
                <a:solidFill>
                  <a:schemeClr val="tx1"/>
                </a:solidFill>
              </a:rPr>
              <a:t> </a:t>
            </a:r>
            <a:endParaRPr lang="id-ID" sz="2000" dirty="0" smtClean="0">
              <a:solidFill>
                <a:schemeClr val="tx1"/>
              </a:solidFill>
            </a:endParaRPr>
          </a:p>
          <a:p>
            <a:pPr algn="l"/>
            <a:r>
              <a:rPr lang="id-ID" dirty="0">
                <a:solidFill>
                  <a:schemeClr val="tx1"/>
                </a:solidFill>
              </a:rPr>
              <a:t> </a:t>
            </a:r>
            <a:r>
              <a:rPr lang="id-ID" dirty="0" smtClean="0">
                <a:solidFill>
                  <a:schemeClr val="tx1"/>
                </a:solidFill>
              </a:rPr>
              <a:t>        </a:t>
            </a:r>
            <a:r>
              <a:rPr lang="en-US" sz="2000" dirty="0" err="1" smtClean="0">
                <a:solidFill>
                  <a:schemeClr val="tx1"/>
                </a:solidFill>
              </a:rPr>
              <a:t>tetangga</a:t>
            </a:r>
            <a:r>
              <a:rPr lang="en-US" sz="2000" dirty="0" smtClean="0">
                <a:solidFill>
                  <a:schemeClr val="tx1"/>
                </a:solidFill>
              </a:rPr>
              <a:t> </a:t>
            </a:r>
            <a:r>
              <a:rPr lang="en-US" sz="2000" dirty="0" err="1">
                <a:solidFill>
                  <a:schemeClr val="tx1"/>
                </a:solidFill>
              </a:rPr>
              <a:t>sekitar</a:t>
            </a:r>
            <a:r>
              <a:rPr lang="en-US" sz="2000" dirty="0">
                <a:solidFill>
                  <a:schemeClr val="tx1"/>
                </a:solidFill>
              </a:rPr>
              <a:t> </a:t>
            </a:r>
            <a:r>
              <a:rPr lang="en-US" sz="2000" dirty="0" err="1" smtClean="0">
                <a:solidFill>
                  <a:schemeClr val="tx1"/>
                </a:solidFill>
              </a:rPr>
              <a:t>dan</a:t>
            </a:r>
            <a:r>
              <a:rPr lang="en-US" sz="2000" dirty="0" smtClean="0">
                <a:solidFill>
                  <a:schemeClr val="tx1"/>
                </a:solidFill>
              </a:rPr>
              <a:t> </a:t>
            </a:r>
            <a:r>
              <a:rPr lang="en-US" sz="2000" dirty="0" err="1">
                <a:solidFill>
                  <a:schemeClr val="tx1"/>
                </a:solidFill>
              </a:rPr>
              <a:t>pelanggan</a:t>
            </a:r>
            <a:r>
              <a:rPr lang="en-US" sz="2000" dirty="0">
                <a:solidFill>
                  <a:schemeClr val="tx1"/>
                </a:solidFill>
              </a:rPr>
              <a:t> 5 orang </a:t>
            </a:r>
            <a:r>
              <a:rPr lang="id-ID" sz="2000" dirty="0" smtClean="0">
                <a:solidFill>
                  <a:schemeClr val="tx1"/>
                </a:solidFill>
              </a:rPr>
              <a:t>   </a:t>
            </a:r>
          </a:p>
          <a:p>
            <a:pPr algn="l"/>
            <a:r>
              <a:rPr lang="id-ID" dirty="0">
                <a:solidFill>
                  <a:schemeClr val="tx1"/>
                </a:solidFill>
              </a:rPr>
              <a:t> </a:t>
            </a:r>
            <a:r>
              <a:rPr lang="id-ID" dirty="0" smtClean="0">
                <a:solidFill>
                  <a:schemeClr val="tx1"/>
                </a:solidFill>
              </a:rPr>
              <a:t>        </a:t>
            </a:r>
            <a:r>
              <a:rPr lang="en-US" sz="2000" dirty="0" err="1" smtClean="0">
                <a:solidFill>
                  <a:schemeClr val="tx1"/>
                </a:solidFill>
              </a:rPr>
              <a:t>pertama</a:t>
            </a:r>
            <a:endParaRPr lang="id-ID" sz="2000" dirty="0" smtClean="0">
              <a:solidFill>
                <a:schemeClr val="tx1"/>
              </a:solidFill>
            </a:endParaRPr>
          </a:p>
        </p:txBody>
      </p:sp>
    </p:spTree>
    <p:extLst>
      <p:ext uri="{BB962C8B-B14F-4D97-AF65-F5344CB8AC3E}">
        <p14:creationId xmlns:p14="http://schemas.microsoft.com/office/powerpoint/2010/main" val="8754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5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5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5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500"/>
                                        <p:tgtEl>
                                          <p:spTgt spid="3">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500"/>
                                        <p:tgtEl>
                                          <p:spTgt spid="3">
                                            <p:txEl>
                                              <p:pRg st="11" end="1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48680"/>
            <a:ext cx="6400800" cy="5090120"/>
          </a:xfrm>
        </p:spPr>
        <p:txBody>
          <a:bodyPr>
            <a:normAutofit fontScale="92500" lnSpcReduction="10000"/>
          </a:bodyPr>
          <a:lstStyle/>
          <a:p>
            <a:pPr algn="l"/>
            <a:r>
              <a:rPr lang="id-ID" sz="2000" dirty="0" smtClean="0">
                <a:solidFill>
                  <a:schemeClr val="tx1"/>
                </a:solidFill>
              </a:rPr>
              <a:t>    4. </a:t>
            </a:r>
            <a:r>
              <a:rPr lang="en-US" sz="2000" dirty="0" err="1">
                <a:solidFill>
                  <a:schemeClr val="tx1"/>
                </a:solidFill>
              </a:rPr>
              <a:t>Penjualan</a:t>
            </a:r>
            <a:r>
              <a:rPr lang="en-US" sz="2000" dirty="0">
                <a:solidFill>
                  <a:schemeClr val="tx1"/>
                </a:solidFill>
              </a:rPr>
              <a:t> </a:t>
            </a:r>
            <a:r>
              <a:rPr lang="en-US" sz="2000" dirty="0" err="1">
                <a:solidFill>
                  <a:schemeClr val="tx1"/>
                </a:solidFill>
              </a:rPr>
              <a:t>atau</a:t>
            </a:r>
            <a:r>
              <a:rPr lang="en-US" sz="2000" dirty="0">
                <a:solidFill>
                  <a:schemeClr val="tx1"/>
                </a:solidFill>
              </a:rPr>
              <a:t> </a:t>
            </a:r>
            <a:r>
              <a:rPr lang="en-US" sz="2000" dirty="0" err="1">
                <a:solidFill>
                  <a:schemeClr val="tx1"/>
                </a:solidFill>
              </a:rPr>
              <a:t>pemasaran</a:t>
            </a:r>
            <a:r>
              <a:rPr lang="en-US" sz="2000" dirty="0">
                <a:solidFill>
                  <a:schemeClr val="tx1"/>
                </a:solidFill>
              </a:rPr>
              <a:t> </a:t>
            </a:r>
            <a:r>
              <a:rPr lang="en-US" sz="2000" dirty="0" err="1" smtClean="0">
                <a:solidFill>
                  <a:schemeClr val="tx1"/>
                </a:solidFill>
              </a:rPr>
              <a:t>produk</a:t>
            </a:r>
            <a:endParaRPr lang="id-ID" sz="2000" dirty="0" smtClean="0">
              <a:solidFill>
                <a:schemeClr val="tx1"/>
              </a:solidFill>
            </a:endParaRPr>
          </a:p>
          <a:p>
            <a:pPr algn="l"/>
            <a:r>
              <a:rPr lang="id-ID" sz="2000" dirty="0">
                <a:solidFill>
                  <a:schemeClr val="tx1"/>
                </a:solidFill>
              </a:rPr>
              <a:t> </a:t>
            </a:r>
            <a:r>
              <a:rPr lang="id-ID" sz="2000" dirty="0" smtClean="0">
                <a:solidFill>
                  <a:schemeClr val="tx1"/>
                </a:solidFill>
              </a:rPr>
              <a:t>       S</a:t>
            </a:r>
            <a:r>
              <a:rPr lang="en-US" sz="2000" dirty="0" err="1" smtClean="0">
                <a:solidFill>
                  <a:schemeClr val="tx1"/>
                </a:solidFill>
              </a:rPr>
              <a:t>etelah</a:t>
            </a:r>
            <a:r>
              <a:rPr lang="en-US" sz="2000" dirty="0" smtClean="0">
                <a:solidFill>
                  <a:schemeClr val="tx1"/>
                </a:solidFill>
              </a:rPr>
              <a:t> </a:t>
            </a:r>
            <a:r>
              <a:rPr lang="en-US" sz="2000" dirty="0" err="1">
                <a:solidFill>
                  <a:schemeClr val="tx1"/>
                </a:solidFill>
              </a:rPr>
              <a:t>selesai</a:t>
            </a:r>
            <a:r>
              <a:rPr lang="en-US" sz="2000" dirty="0">
                <a:solidFill>
                  <a:schemeClr val="tx1"/>
                </a:solidFill>
              </a:rPr>
              <a:t> </a:t>
            </a:r>
            <a:r>
              <a:rPr lang="en-US" sz="2000" dirty="0" err="1">
                <a:solidFill>
                  <a:schemeClr val="tx1"/>
                </a:solidFill>
              </a:rPr>
              <a:t>segala</a:t>
            </a:r>
            <a:r>
              <a:rPr lang="en-US" sz="2000" dirty="0">
                <a:solidFill>
                  <a:schemeClr val="tx1"/>
                </a:solidFill>
              </a:rPr>
              <a:t> </a:t>
            </a:r>
            <a:r>
              <a:rPr lang="en-US" sz="2000" dirty="0" err="1">
                <a:solidFill>
                  <a:schemeClr val="tx1"/>
                </a:solidFill>
              </a:rPr>
              <a:t>aktifitas</a:t>
            </a:r>
            <a:r>
              <a:rPr lang="en-US" sz="2000" dirty="0">
                <a:solidFill>
                  <a:schemeClr val="tx1"/>
                </a:solidFill>
              </a:rPr>
              <a:t> </a:t>
            </a:r>
            <a:r>
              <a:rPr lang="en-US" sz="2000" dirty="0" err="1">
                <a:solidFill>
                  <a:schemeClr val="tx1"/>
                </a:solidFill>
              </a:rPr>
              <a:t>kuliah</a:t>
            </a:r>
            <a:r>
              <a:rPr lang="en-US" sz="2000" dirty="0">
                <a:solidFill>
                  <a:schemeClr val="tx1"/>
                </a:solidFill>
              </a:rPr>
              <a:t>, </a:t>
            </a:r>
            <a:endParaRPr lang="id-ID" sz="2000" dirty="0" smtClean="0">
              <a:solidFill>
                <a:schemeClr val="tx1"/>
              </a:solidFill>
            </a:endParaRPr>
          </a:p>
          <a:p>
            <a:pPr algn="l"/>
            <a:r>
              <a:rPr lang="id-ID" dirty="0" smtClean="0">
                <a:solidFill>
                  <a:schemeClr val="tx1"/>
                </a:solidFill>
              </a:rPr>
              <a:t>        </a:t>
            </a:r>
            <a:r>
              <a:rPr lang="en-US" sz="2000" dirty="0" err="1" smtClean="0">
                <a:solidFill>
                  <a:schemeClr val="tx1"/>
                </a:solidFill>
              </a:rPr>
              <a:t>bisanya</a:t>
            </a:r>
            <a:r>
              <a:rPr lang="id-ID" sz="2000" dirty="0" smtClean="0">
                <a:solidFill>
                  <a:schemeClr val="tx1"/>
                </a:solidFill>
              </a:rPr>
              <a:t> d</a:t>
            </a:r>
            <a:r>
              <a:rPr lang="en-US" sz="2000" dirty="0" err="1" smtClean="0">
                <a:solidFill>
                  <a:schemeClr val="tx1"/>
                </a:solidFill>
              </a:rPr>
              <a:t>ilakukan</a:t>
            </a:r>
            <a:r>
              <a:rPr lang="en-US" sz="2000" dirty="0" smtClean="0">
                <a:solidFill>
                  <a:schemeClr val="tx1"/>
                </a:solidFill>
              </a:rPr>
              <a:t> </a:t>
            </a:r>
            <a:r>
              <a:rPr lang="en-US" sz="2000" dirty="0" err="1" smtClean="0">
                <a:solidFill>
                  <a:schemeClr val="tx1"/>
                </a:solidFill>
              </a:rPr>
              <a:t>dari</a:t>
            </a:r>
            <a:r>
              <a:rPr lang="en-US" sz="2000" dirty="0" smtClean="0">
                <a:solidFill>
                  <a:schemeClr val="tx1"/>
                </a:solidFill>
              </a:rPr>
              <a:t> </a:t>
            </a:r>
            <a:r>
              <a:rPr lang="en-US" sz="2000" dirty="0">
                <a:solidFill>
                  <a:schemeClr val="tx1"/>
                </a:solidFill>
              </a:rPr>
              <a:t>sore </a:t>
            </a:r>
            <a:r>
              <a:rPr lang="en-US" sz="2000" dirty="0" err="1">
                <a:solidFill>
                  <a:schemeClr val="tx1"/>
                </a:solidFill>
              </a:rPr>
              <a:t>hingga</a:t>
            </a:r>
            <a:r>
              <a:rPr lang="en-US" sz="2000" dirty="0">
                <a:solidFill>
                  <a:schemeClr val="tx1"/>
                </a:solidFill>
              </a:rPr>
              <a:t> </a:t>
            </a:r>
            <a:r>
              <a:rPr lang="en-US" sz="2000" dirty="0" err="1">
                <a:solidFill>
                  <a:schemeClr val="tx1"/>
                </a:solidFill>
              </a:rPr>
              <a:t>malam</a:t>
            </a:r>
            <a:r>
              <a:rPr lang="en-US" sz="2000" dirty="0">
                <a:solidFill>
                  <a:schemeClr val="tx1"/>
                </a:solidFill>
              </a:rPr>
              <a:t> </a:t>
            </a:r>
            <a:r>
              <a:rPr lang="id-ID" sz="2000" dirty="0" smtClean="0">
                <a:solidFill>
                  <a:schemeClr val="tx1"/>
                </a:solidFill>
              </a:rPr>
              <a:t> </a:t>
            </a:r>
          </a:p>
          <a:p>
            <a:pPr algn="l"/>
            <a:r>
              <a:rPr lang="id-ID" dirty="0">
                <a:solidFill>
                  <a:schemeClr val="tx1"/>
                </a:solidFill>
              </a:rPr>
              <a:t> </a:t>
            </a:r>
            <a:r>
              <a:rPr lang="id-ID" dirty="0" smtClean="0">
                <a:solidFill>
                  <a:schemeClr val="tx1"/>
                </a:solidFill>
              </a:rPr>
              <a:t>       </a:t>
            </a:r>
            <a:r>
              <a:rPr lang="en-US" sz="2000" dirty="0" err="1" smtClean="0">
                <a:solidFill>
                  <a:schemeClr val="tx1"/>
                </a:solidFill>
              </a:rPr>
              <a:t>hari</a:t>
            </a:r>
            <a:endParaRPr lang="id-ID" sz="2000" dirty="0" smtClean="0">
              <a:solidFill>
                <a:schemeClr val="tx1"/>
              </a:solidFill>
            </a:endParaRPr>
          </a:p>
          <a:p>
            <a:pPr algn="l"/>
            <a:r>
              <a:rPr lang="id-ID" sz="2000" dirty="0">
                <a:solidFill>
                  <a:schemeClr val="tx1"/>
                </a:solidFill>
              </a:rPr>
              <a:t> </a:t>
            </a:r>
            <a:r>
              <a:rPr lang="id-ID" sz="2000" dirty="0" smtClean="0">
                <a:solidFill>
                  <a:schemeClr val="tx1"/>
                </a:solidFill>
              </a:rPr>
              <a:t>   5. </a:t>
            </a:r>
            <a:r>
              <a:rPr lang="en-US" sz="2000" dirty="0" err="1">
                <a:solidFill>
                  <a:schemeClr val="tx1"/>
                </a:solidFill>
              </a:rPr>
              <a:t>Pembagian</a:t>
            </a:r>
            <a:r>
              <a:rPr lang="en-US" sz="2000" dirty="0">
                <a:solidFill>
                  <a:schemeClr val="tx1"/>
                </a:solidFill>
              </a:rPr>
              <a:t> </a:t>
            </a:r>
            <a:r>
              <a:rPr lang="en-US" sz="2000" dirty="0" err="1">
                <a:solidFill>
                  <a:schemeClr val="tx1"/>
                </a:solidFill>
              </a:rPr>
              <a:t>hasil</a:t>
            </a:r>
            <a:r>
              <a:rPr lang="en-US" sz="2000" dirty="0">
                <a:solidFill>
                  <a:schemeClr val="tx1"/>
                </a:solidFill>
              </a:rPr>
              <a:t> </a:t>
            </a:r>
            <a:r>
              <a:rPr lang="en-US" sz="2000" dirty="0" err="1" smtClean="0">
                <a:solidFill>
                  <a:schemeClr val="tx1"/>
                </a:solidFill>
              </a:rPr>
              <a:t>kerja</a:t>
            </a:r>
            <a:endParaRPr lang="id-ID" sz="2000" dirty="0" smtClean="0">
              <a:solidFill>
                <a:schemeClr val="tx1"/>
              </a:solidFill>
            </a:endParaRPr>
          </a:p>
          <a:p>
            <a:pPr algn="l"/>
            <a:r>
              <a:rPr lang="id-ID" sz="2000" dirty="0">
                <a:solidFill>
                  <a:schemeClr val="tx1"/>
                </a:solidFill>
              </a:rPr>
              <a:t> </a:t>
            </a:r>
            <a:r>
              <a:rPr lang="id-ID" sz="2000" dirty="0" smtClean="0">
                <a:solidFill>
                  <a:schemeClr val="tx1"/>
                </a:solidFill>
              </a:rPr>
              <a:t>       Keuntungan dibagi rata</a:t>
            </a:r>
          </a:p>
          <a:p>
            <a:pPr algn="l"/>
            <a:endParaRPr lang="id-ID" sz="2000" dirty="0" smtClean="0">
              <a:solidFill>
                <a:schemeClr val="tx1"/>
              </a:solidFill>
            </a:endParaRPr>
          </a:p>
          <a:p>
            <a:pPr algn="l"/>
            <a:r>
              <a:rPr lang="id-ID" sz="2000" b="1" dirty="0" smtClean="0">
                <a:solidFill>
                  <a:schemeClr val="tx1"/>
                </a:solidFill>
              </a:rPr>
              <a:t>B. Rencana Usaha</a:t>
            </a:r>
          </a:p>
          <a:p>
            <a:pPr algn="l"/>
            <a:r>
              <a:rPr lang="id-ID" sz="2000" dirty="0" smtClean="0">
                <a:solidFill>
                  <a:schemeClr val="tx1"/>
                </a:solidFill>
              </a:rPr>
              <a:t>    </a:t>
            </a:r>
            <a:r>
              <a:rPr lang="en-US" sz="2000" dirty="0" smtClean="0">
                <a:solidFill>
                  <a:schemeClr val="tx1"/>
                </a:solidFill>
              </a:rPr>
              <a:t>1</a:t>
            </a:r>
            <a:r>
              <a:rPr lang="en-US" sz="2000" dirty="0">
                <a:solidFill>
                  <a:schemeClr val="tx1"/>
                </a:solidFill>
              </a:rPr>
              <a:t>. </a:t>
            </a:r>
            <a:r>
              <a:rPr lang="en-US" sz="2000" dirty="0" err="1">
                <a:solidFill>
                  <a:schemeClr val="tx1"/>
                </a:solidFill>
              </a:rPr>
              <a:t>Rencana</a:t>
            </a:r>
            <a:r>
              <a:rPr lang="en-US" sz="2000" dirty="0">
                <a:solidFill>
                  <a:schemeClr val="tx1"/>
                </a:solidFill>
              </a:rPr>
              <a:t> </a:t>
            </a:r>
            <a:r>
              <a:rPr lang="en-US" sz="2000" dirty="0" err="1">
                <a:solidFill>
                  <a:schemeClr val="tx1"/>
                </a:solidFill>
              </a:rPr>
              <a:t>Jangka</a:t>
            </a:r>
            <a:r>
              <a:rPr lang="en-US" sz="2000" dirty="0">
                <a:solidFill>
                  <a:schemeClr val="tx1"/>
                </a:solidFill>
              </a:rPr>
              <a:t> </a:t>
            </a:r>
            <a:r>
              <a:rPr lang="en-US" sz="2000" dirty="0" err="1" smtClean="0">
                <a:solidFill>
                  <a:schemeClr val="tx1"/>
                </a:solidFill>
              </a:rPr>
              <a:t>Pendek</a:t>
            </a:r>
            <a:endParaRPr lang="id-ID" sz="2000" dirty="0" smtClean="0">
              <a:solidFill>
                <a:schemeClr val="tx1"/>
              </a:solidFill>
            </a:endParaRPr>
          </a:p>
          <a:p>
            <a:pPr algn="l"/>
            <a:r>
              <a:rPr lang="id-ID" sz="2000" dirty="0" smtClean="0">
                <a:solidFill>
                  <a:schemeClr val="tx1"/>
                </a:solidFill>
              </a:rPr>
              <a:t>        M</a:t>
            </a:r>
            <a:r>
              <a:rPr lang="en-US" sz="2000" dirty="0" err="1" smtClean="0">
                <a:solidFill>
                  <a:schemeClr val="tx1"/>
                </a:solidFill>
              </a:rPr>
              <a:t>enambah</a:t>
            </a:r>
            <a:r>
              <a:rPr lang="en-US" sz="2000" dirty="0" smtClean="0">
                <a:solidFill>
                  <a:schemeClr val="tx1"/>
                </a:solidFill>
              </a:rPr>
              <a:t> </a:t>
            </a:r>
            <a:r>
              <a:rPr lang="en-US" sz="2000" dirty="0" err="1">
                <a:solidFill>
                  <a:schemeClr val="tx1"/>
                </a:solidFill>
              </a:rPr>
              <a:t>pengalaman</a:t>
            </a:r>
            <a:r>
              <a:rPr lang="en-US" sz="2000" dirty="0">
                <a:solidFill>
                  <a:schemeClr val="tx1"/>
                </a:solidFill>
              </a:rPr>
              <a:t> </a:t>
            </a:r>
            <a:r>
              <a:rPr lang="en-US" sz="2000" dirty="0" err="1">
                <a:solidFill>
                  <a:schemeClr val="tx1"/>
                </a:solidFill>
              </a:rPr>
              <a:t>kerja</a:t>
            </a:r>
            <a:r>
              <a:rPr lang="en-US" sz="2000" dirty="0">
                <a:solidFill>
                  <a:schemeClr val="tx1"/>
                </a:solidFill>
              </a:rPr>
              <a:t> </a:t>
            </a:r>
            <a:r>
              <a:rPr lang="en-US" sz="2000" dirty="0" err="1">
                <a:solidFill>
                  <a:schemeClr val="tx1"/>
                </a:solidFill>
              </a:rPr>
              <a:t>didalam</a:t>
            </a:r>
            <a:r>
              <a:rPr lang="en-US" sz="2000" dirty="0">
                <a:solidFill>
                  <a:schemeClr val="tx1"/>
                </a:solidFill>
              </a:rPr>
              <a:t> </a:t>
            </a:r>
            <a:endParaRPr lang="id-ID" sz="2000" dirty="0" smtClean="0">
              <a:solidFill>
                <a:schemeClr val="tx1"/>
              </a:solidFill>
            </a:endParaRPr>
          </a:p>
          <a:p>
            <a:pPr algn="l"/>
            <a:r>
              <a:rPr lang="id-ID" dirty="0">
                <a:solidFill>
                  <a:schemeClr val="tx1"/>
                </a:solidFill>
              </a:rPr>
              <a:t> </a:t>
            </a:r>
            <a:r>
              <a:rPr lang="id-ID" dirty="0" smtClean="0">
                <a:solidFill>
                  <a:schemeClr val="tx1"/>
                </a:solidFill>
              </a:rPr>
              <a:t>       </a:t>
            </a:r>
            <a:r>
              <a:rPr lang="en-US" sz="2000" dirty="0" err="1" smtClean="0">
                <a:solidFill>
                  <a:schemeClr val="tx1"/>
                </a:solidFill>
              </a:rPr>
              <a:t>usaha</a:t>
            </a:r>
            <a:r>
              <a:rPr lang="en-US" sz="2000" dirty="0" smtClean="0">
                <a:solidFill>
                  <a:schemeClr val="tx1"/>
                </a:solidFill>
              </a:rPr>
              <a:t> </a:t>
            </a:r>
            <a:r>
              <a:rPr lang="en-US" sz="2000" dirty="0" err="1" smtClean="0">
                <a:solidFill>
                  <a:schemeClr val="tx1"/>
                </a:solidFill>
              </a:rPr>
              <a:t>bisnis</a:t>
            </a:r>
            <a:r>
              <a:rPr lang="id-ID" sz="2000" dirty="0" smtClean="0">
                <a:solidFill>
                  <a:schemeClr val="tx1"/>
                </a:solidFill>
              </a:rPr>
              <a:t>, dan meningkatkan kreativitas</a:t>
            </a:r>
          </a:p>
          <a:p>
            <a:pPr algn="l"/>
            <a:r>
              <a:rPr lang="id-ID" sz="2000" dirty="0">
                <a:solidFill>
                  <a:schemeClr val="tx1"/>
                </a:solidFill>
              </a:rPr>
              <a:t> </a:t>
            </a:r>
            <a:r>
              <a:rPr lang="id-ID" sz="2000" dirty="0" smtClean="0">
                <a:solidFill>
                  <a:schemeClr val="tx1"/>
                </a:solidFill>
              </a:rPr>
              <a:t>   2. </a:t>
            </a:r>
            <a:r>
              <a:rPr lang="en-US" sz="2000" dirty="0" err="1" smtClean="0">
                <a:solidFill>
                  <a:schemeClr val="tx1"/>
                </a:solidFill>
              </a:rPr>
              <a:t>Rencana</a:t>
            </a:r>
            <a:r>
              <a:rPr lang="en-US" sz="2000" dirty="0" smtClean="0">
                <a:solidFill>
                  <a:schemeClr val="tx1"/>
                </a:solidFill>
              </a:rPr>
              <a:t> </a:t>
            </a:r>
            <a:r>
              <a:rPr lang="en-US" sz="2000" dirty="0" err="1">
                <a:solidFill>
                  <a:schemeClr val="tx1"/>
                </a:solidFill>
              </a:rPr>
              <a:t>Jangka</a:t>
            </a:r>
            <a:r>
              <a:rPr lang="en-US" sz="2000" dirty="0">
                <a:solidFill>
                  <a:schemeClr val="tx1"/>
                </a:solidFill>
              </a:rPr>
              <a:t> </a:t>
            </a:r>
            <a:r>
              <a:rPr lang="en-US" sz="2000" dirty="0" err="1" smtClean="0">
                <a:solidFill>
                  <a:schemeClr val="tx1"/>
                </a:solidFill>
              </a:rPr>
              <a:t>Menengah</a:t>
            </a:r>
            <a:endParaRPr lang="id-ID" sz="2000" dirty="0" smtClean="0">
              <a:solidFill>
                <a:schemeClr val="tx1"/>
              </a:solidFill>
            </a:endParaRPr>
          </a:p>
          <a:p>
            <a:pPr algn="l"/>
            <a:r>
              <a:rPr lang="id-ID" sz="2000" dirty="0">
                <a:solidFill>
                  <a:schemeClr val="tx1"/>
                </a:solidFill>
              </a:rPr>
              <a:t> </a:t>
            </a:r>
            <a:r>
              <a:rPr lang="id-ID" sz="2000" dirty="0" smtClean="0">
                <a:solidFill>
                  <a:schemeClr val="tx1"/>
                </a:solidFill>
              </a:rPr>
              <a:t>       M</a:t>
            </a:r>
            <a:r>
              <a:rPr lang="en-US" sz="2000" dirty="0" err="1" smtClean="0">
                <a:solidFill>
                  <a:schemeClr val="tx1"/>
                </a:solidFill>
              </a:rPr>
              <a:t>enjadi</a:t>
            </a:r>
            <a:r>
              <a:rPr lang="en-US" sz="2000" dirty="0" smtClean="0">
                <a:solidFill>
                  <a:schemeClr val="tx1"/>
                </a:solidFill>
              </a:rPr>
              <a:t> </a:t>
            </a:r>
            <a:r>
              <a:rPr lang="en-US" sz="2000" dirty="0" err="1">
                <a:solidFill>
                  <a:schemeClr val="tx1"/>
                </a:solidFill>
              </a:rPr>
              <a:t>seorang</a:t>
            </a:r>
            <a:r>
              <a:rPr lang="en-US" sz="2000" dirty="0">
                <a:solidFill>
                  <a:schemeClr val="tx1"/>
                </a:solidFill>
              </a:rPr>
              <a:t> </a:t>
            </a:r>
            <a:r>
              <a:rPr lang="en-US" sz="2000" dirty="0" err="1">
                <a:solidFill>
                  <a:schemeClr val="tx1"/>
                </a:solidFill>
              </a:rPr>
              <a:t>pengusaha</a:t>
            </a:r>
            <a:r>
              <a:rPr lang="en-US" sz="2000" dirty="0">
                <a:solidFill>
                  <a:schemeClr val="tx1"/>
                </a:solidFill>
              </a:rPr>
              <a:t> </a:t>
            </a:r>
            <a:r>
              <a:rPr lang="en-US" sz="2000" dirty="0" err="1">
                <a:solidFill>
                  <a:schemeClr val="tx1"/>
                </a:solidFill>
              </a:rPr>
              <a:t>muda</a:t>
            </a:r>
            <a:r>
              <a:rPr lang="en-US" sz="2000" dirty="0">
                <a:solidFill>
                  <a:schemeClr val="tx1"/>
                </a:solidFill>
              </a:rPr>
              <a:t> yang </a:t>
            </a:r>
            <a:r>
              <a:rPr lang="id-ID" sz="2000" dirty="0" smtClean="0">
                <a:solidFill>
                  <a:schemeClr val="tx1"/>
                </a:solidFill>
              </a:rPr>
              <a:t> </a:t>
            </a:r>
          </a:p>
          <a:p>
            <a:pPr algn="l"/>
            <a:r>
              <a:rPr lang="id-ID" dirty="0">
                <a:solidFill>
                  <a:schemeClr val="tx1"/>
                </a:solidFill>
              </a:rPr>
              <a:t> </a:t>
            </a:r>
            <a:r>
              <a:rPr lang="id-ID" dirty="0" smtClean="0">
                <a:solidFill>
                  <a:schemeClr val="tx1"/>
                </a:solidFill>
              </a:rPr>
              <a:t>       </a:t>
            </a:r>
            <a:r>
              <a:rPr lang="en-US" sz="2000" dirty="0" err="1" smtClean="0">
                <a:solidFill>
                  <a:schemeClr val="tx1"/>
                </a:solidFill>
              </a:rPr>
              <a:t>sukses</a:t>
            </a:r>
            <a:r>
              <a:rPr lang="id-ID" sz="2000" dirty="0" smtClean="0">
                <a:solidFill>
                  <a:schemeClr val="tx1"/>
                </a:solidFill>
              </a:rPr>
              <a:t> </a:t>
            </a:r>
          </a:p>
          <a:p>
            <a:pPr algn="l"/>
            <a:r>
              <a:rPr lang="id-ID" sz="2000" dirty="0" smtClean="0">
                <a:solidFill>
                  <a:schemeClr val="tx1"/>
                </a:solidFill>
              </a:rPr>
              <a:t>    3. </a:t>
            </a:r>
            <a:r>
              <a:rPr lang="en-US" sz="2000" dirty="0" err="1">
                <a:solidFill>
                  <a:schemeClr val="tx1"/>
                </a:solidFill>
              </a:rPr>
              <a:t>Rencana</a:t>
            </a:r>
            <a:r>
              <a:rPr lang="en-US" sz="2000" dirty="0">
                <a:solidFill>
                  <a:schemeClr val="tx1"/>
                </a:solidFill>
              </a:rPr>
              <a:t> </a:t>
            </a:r>
            <a:r>
              <a:rPr lang="en-US" sz="2000" dirty="0" err="1">
                <a:solidFill>
                  <a:schemeClr val="tx1"/>
                </a:solidFill>
              </a:rPr>
              <a:t>Jangka</a:t>
            </a:r>
            <a:r>
              <a:rPr lang="en-US" sz="2000" dirty="0">
                <a:solidFill>
                  <a:schemeClr val="tx1"/>
                </a:solidFill>
              </a:rPr>
              <a:t> </a:t>
            </a:r>
            <a:r>
              <a:rPr lang="en-US" sz="2000" dirty="0" err="1" smtClean="0">
                <a:solidFill>
                  <a:schemeClr val="tx1"/>
                </a:solidFill>
              </a:rPr>
              <a:t>Panjang</a:t>
            </a:r>
            <a:endParaRPr lang="id-ID" sz="2000" dirty="0" smtClean="0">
              <a:solidFill>
                <a:schemeClr val="tx1"/>
              </a:solidFill>
            </a:endParaRPr>
          </a:p>
          <a:p>
            <a:pPr algn="l"/>
            <a:r>
              <a:rPr lang="id-ID" sz="2000" dirty="0" smtClean="0">
                <a:solidFill>
                  <a:schemeClr val="tx1"/>
                </a:solidFill>
              </a:rPr>
              <a:t>        M</a:t>
            </a:r>
            <a:r>
              <a:rPr lang="en-US" sz="2000" dirty="0" err="1" smtClean="0">
                <a:solidFill>
                  <a:schemeClr val="tx1"/>
                </a:solidFill>
              </a:rPr>
              <a:t>eningkatkan</a:t>
            </a:r>
            <a:r>
              <a:rPr lang="en-US" sz="2000" dirty="0" smtClean="0">
                <a:solidFill>
                  <a:schemeClr val="tx1"/>
                </a:solidFill>
              </a:rPr>
              <a:t> </a:t>
            </a:r>
            <a:r>
              <a:rPr lang="en-US" sz="2000" dirty="0" err="1">
                <a:solidFill>
                  <a:schemeClr val="tx1"/>
                </a:solidFill>
              </a:rPr>
              <a:t>mutu</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kualitas</a:t>
            </a:r>
            <a:r>
              <a:rPr lang="en-US" sz="2000" dirty="0">
                <a:solidFill>
                  <a:schemeClr val="tx1"/>
                </a:solidFill>
              </a:rPr>
              <a:t> </a:t>
            </a:r>
            <a:r>
              <a:rPr lang="en-US" sz="2000" dirty="0" err="1">
                <a:solidFill>
                  <a:schemeClr val="tx1"/>
                </a:solidFill>
              </a:rPr>
              <a:t>dari</a:t>
            </a:r>
            <a:r>
              <a:rPr lang="en-US" sz="2000" dirty="0">
                <a:solidFill>
                  <a:schemeClr val="tx1"/>
                </a:solidFill>
              </a:rPr>
              <a:t> </a:t>
            </a:r>
            <a:r>
              <a:rPr lang="en-US" sz="2000" dirty="0" err="1">
                <a:solidFill>
                  <a:schemeClr val="tx1"/>
                </a:solidFill>
              </a:rPr>
              <a:t>usaha</a:t>
            </a:r>
            <a:r>
              <a:rPr lang="en-US" sz="2000" dirty="0">
                <a:solidFill>
                  <a:schemeClr val="tx1"/>
                </a:solidFill>
              </a:rPr>
              <a:t> </a:t>
            </a:r>
            <a:endParaRPr lang="id-ID" sz="2000" dirty="0" smtClean="0">
              <a:solidFill>
                <a:schemeClr val="tx1"/>
              </a:solidFill>
            </a:endParaRPr>
          </a:p>
          <a:p>
            <a:pPr algn="l"/>
            <a:r>
              <a:rPr lang="id-ID" dirty="0">
                <a:solidFill>
                  <a:schemeClr val="tx1"/>
                </a:solidFill>
              </a:rPr>
              <a:t> </a:t>
            </a:r>
            <a:r>
              <a:rPr lang="id-ID" dirty="0" smtClean="0">
                <a:solidFill>
                  <a:schemeClr val="tx1"/>
                </a:solidFill>
              </a:rPr>
              <a:t>       saya</a:t>
            </a:r>
            <a:r>
              <a:rPr lang="en-US" sz="2000" dirty="0" smtClean="0">
                <a:solidFill>
                  <a:schemeClr val="tx1"/>
                </a:solidFill>
              </a:rPr>
              <a:t> </a:t>
            </a:r>
            <a:r>
              <a:rPr lang="en-US" sz="2000" dirty="0" err="1">
                <a:solidFill>
                  <a:schemeClr val="tx1"/>
                </a:solidFill>
              </a:rPr>
              <a:t>ini</a:t>
            </a:r>
            <a:endParaRPr lang="id-ID" sz="2000" dirty="0" smtClean="0">
              <a:solidFill>
                <a:schemeClr val="tx1"/>
              </a:solidFill>
            </a:endParaRPr>
          </a:p>
          <a:p>
            <a:pPr algn="l"/>
            <a:r>
              <a:rPr lang="id-ID" sz="2000" dirty="0" smtClean="0">
                <a:solidFill>
                  <a:schemeClr val="tx1"/>
                </a:solidFill>
              </a:rPr>
              <a:t>     </a:t>
            </a:r>
            <a:endParaRPr lang="id-ID" sz="2000" dirty="0">
              <a:solidFill>
                <a:schemeClr val="tx1"/>
              </a:solidFill>
            </a:endParaRPr>
          </a:p>
        </p:txBody>
      </p:sp>
    </p:spTree>
    <p:extLst>
      <p:ext uri="{BB962C8B-B14F-4D97-AF65-F5344CB8AC3E}">
        <p14:creationId xmlns:p14="http://schemas.microsoft.com/office/powerpoint/2010/main" val="390874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arn(inVertical)">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barn(inVertical)">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barn(inVertical)">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barn(inVertical)">
                                      <p:cBhvr>
                                        <p:cTn id="67" dur="5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barn(inVertical)">
                                      <p:cBhvr>
                                        <p:cTn id="72" dur="500"/>
                                        <p:tgtEl>
                                          <p:spTgt spid="3">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Effect transition="in" filter="barn(inVertical)">
                                      <p:cBhvr>
                                        <p:cTn id="77" dur="500"/>
                                        <p:tgtEl>
                                          <p:spTgt spid="3">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3">
                                            <p:txEl>
                                              <p:pRg st="16" end="16"/>
                                            </p:txEl>
                                          </p:spTgt>
                                        </p:tgtEl>
                                        <p:attrNameLst>
                                          <p:attrName>style.visibility</p:attrName>
                                        </p:attrNameLst>
                                      </p:cBhvr>
                                      <p:to>
                                        <p:strVal val="visible"/>
                                      </p:to>
                                    </p:set>
                                    <p:animEffect transition="in" filter="barn(inVertical)">
                                      <p:cBhvr>
                                        <p:cTn id="82" dur="500"/>
                                        <p:tgtEl>
                                          <p:spTgt spid="3">
                                            <p:txEl>
                                              <p:pRg st="16" end="1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3">
                                            <p:txEl>
                                              <p:pRg st="17" end="17"/>
                                            </p:txEl>
                                          </p:spTgt>
                                        </p:tgtEl>
                                        <p:attrNameLst>
                                          <p:attrName>style.visibility</p:attrName>
                                        </p:attrNameLst>
                                      </p:cBhvr>
                                      <p:to>
                                        <p:strVal val="visible"/>
                                      </p:to>
                                    </p:set>
                                    <p:animEffect transition="in" filter="barn(inVertical)">
                                      <p:cBhvr>
                                        <p:cTn id="87"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04665"/>
            <a:ext cx="7772400" cy="1008111"/>
          </a:xfrm>
        </p:spPr>
        <p:txBody>
          <a:bodyPr>
            <a:normAutofit/>
          </a:bodyPr>
          <a:lstStyle/>
          <a:p>
            <a:pPr algn="ctr"/>
            <a:r>
              <a:rPr lang="en-US" sz="2400" b="1" dirty="0">
                <a:solidFill>
                  <a:schemeClr val="tx1"/>
                </a:solidFill>
              </a:rPr>
              <a:t>BAB </a:t>
            </a:r>
            <a:r>
              <a:rPr lang="id-ID" sz="2400" b="1" dirty="0">
                <a:solidFill>
                  <a:schemeClr val="tx1"/>
                </a:solidFill>
              </a:rPr>
              <a:t>VI</a:t>
            </a:r>
            <a:r>
              <a:rPr lang="id-ID" sz="2400" dirty="0">
                <a:solidFill>
                  <a:schemeClr val="tx1"/>
                </a:solidFill>
              </a:rPr>
              <a:t/>
            </a:r>
            <a:br>
              <a:rPr lang="id-ID" sz="2400" dirty="0">
                <a:solidFill>
                  <a:schemeClr val="tx1"/>
                </a:solidFill>
              </a:rPr>
            </a:br>
            <a:r>
              <a:rPr lang="id-ID" sz="2400" b="1" dirty="0">
                <a:solidFill>
                  <a:schemeClr val="tx1"/>
                </a:solidFill>
              </a:rPr>
              <a:t>PENUTUP</a:t>
            </a:r>
            <a:endParaRPr lang="id-ID" sz="2400" dirty="0">
              <a:solidFill>
                <a:schemeClr val="tx1"/>
              </a:solidFill>
            </a:endParaRPr>
          </a:p>
        </p:txBody>
      </p:sp>
      <p:sp>
        <p:nvSpPr>
          <p:cNvPr id="3" name="Subtitle 2"/>
          <p:cNvSpPr>
            <a:spLocks noGrp="1"/>
          </p:cNvSpPr>
          <p:nvPr>
            <p:ph type="subTitle" idx="1"/>
          </p:nvPr>
        </p:nvSpPr>
        <p:spPr>
          <a:xfrm>
            <a:off x="1371600" y="1700808"/>
            <a:ext cx="6400800" cy="3937992"/>
          </a:xfrm>
        </p:spPr>
        <p:txBody>
          <a:bodyPr>
            <a:normAutofit lnSpcReduction="10000"/>
          </a:bodyPr>
          <a:lstStyle/>
          <a:p>
            <a:pPr algn="just"/>
            <a:r>
              <a:rPr lang="en-US" sz="2000" dirty="0" err="1">
                <a:solidFill>
                  <a:schemeClr val="tx1"/>
                </a:solidFill>
              </a:rPr>
              <a:t>Semoga</a:t>
            </a:r>
            <a:r>
              <a:rPr lang="en-US" sz="2000" dirty="0">
                <a:solidFill>
                  <a:schemeClr val="tx1"/>
                </a:solidFill>
              </a:rPr>
              <a:t> proposal </a:t>
            </a:r>
            <a:r>
              <a:rPr lang="en-US" sz="2000" dirty="0" err="1">
                <a:solidFill>
                  <a:schemeClr val="tx1"/>
                </a:solidFill>
              </a:rPr>
              <a:t>ini</a:t>
            </a:r>
            <a:r>
              <a:rPr lang="en-US" sz="2000" dirty="0">
                <a:solidFill>
                  <a:schemeClr val="tx1"/>
                </a:solidFill>
              </a:rPr>
              <a:t> </a:t>
            </a:r>
            <a:r>
              <a:rPr lang="en-US" sz="2000" dirty="0" err="1">
                <a:solidFill>
                  <a:schemeClr val="tx1"/>
                </a:solidFill>
              </a:rPr>
              <a:t>dapat</a:t>
            </a:r>
            <a:r>
              <a:rPr lang="en-US" sz="2000" dirty="0">
                <a:solidFill>
                  <a:schemeClr val="tx1"/>
                </a:solidFill>
              </a:rPr>
              <a:t> </a:t>
            </a:r>
            <a:r>
              <a:rPr lang="en-US" sz="2000" dirty="0" err="1">
                <a:solidFill>
                  <a:schemeClr val="tx1"/>
                </a:solidFill>
              </a:rPr>
              <a:t>diterima</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dapat</a:t>
            </a:r>
            <a:r>
              <a:rPr lang="en-US" sz="2000" dirty="0">
                <a:solidFill>
                  <a:schemeClr val="tx1"/>
                </a:solidFill>
              </a:rPr>
              <a:t> </a:t>
            </a:r>
            <a:r>
              <a:rPr lang="en-US" sz="2000" dirty="0" err="1">
                <a:solidFill>
                  <a:schemeClr val="tx1"/>
                </a:solidFill>
              </a:rPr>
              <a:t>bermanfaat</a:t>
            </a:r>
            <a:r>
              <a:rPr lang="en-US" sz="2000" dirty="0">
                <a:solidFill>
                  <a:schemeClr val="tx1"/>
                </a:solidFill>
              </a:rPr>
              <a:t> </a:t>
            </a:r>
            <a:r>
              <a:rPr lang="en-US" sz="2000" dirty="0" err="1">
                <a:solidFill>
                  <a:schemeClr val="tx1"/>
                </a:solidFill>
              </a:rPr>
              <a:t>bagi</a:t>
            </a:r>
            <a:r>
              <a:rPr lang="en-US" sz="2000" dirty="0">
                <a:solidFill>
                  <a:schemeClr val="tx1"/>
                </a:solidFill>
              </a:rPr>
              <a:t> </a:t>
            </a:r>
            <a:r>
              <a:rPr lang="en-US" sz="2000" dirty="0" err="1">
                <a:solidFill>
                  <a:schemeClr val="tx1"/>
                </a:solidFill>
              </a:rPr>
              <a:t>kita</a:t>
            </a:r>
            <a:r>
              <a:rPr lang="en-US" sz="2000" dirty="0">
                <a:solidFill>
                  <a:schemeClr val="tx1"/>
                </a:solidFill>
              </a:rPr>
              <a:t> </a:t>
            </a:r>
            <a:r>
              <a:rPr lang="en-US" sz="2000" dirty="0" err="1">
                <a:solidFill>
                  <a:schemeClr val="tx1"/>
                </a:solidFill>
              </a:rPr>
              <a:t>semua</a:t>
            </a:r>
            <a:r>
              <a:rPr lang="en-US" sz="2000" dirty="0">
                <a:solidFill>
                  <a:schemeClr val="tx1"/>
                </a:solidFill>
              </a:rPr>
              <a:t>. </a:t>
            </a:r>
            <a:r>
              <a:rPr lang="en-US" sz="2000" dirty="0" err="1">
                <a:solidFill>
                  <a:schemeClr val="tx1"/>
                </a:solidFill>
              </a:rPr>
              <a:t>Tidak</a:t>
            </a:r>
            <a:r>
              <a:rPr lang="en-US" sz="2000" dirty="0">
                <a:solidFill>
                  <a:schemeClr val="tx1"/>
                </a:solidFill>
              </a:rPr>
              <a:t> </a:t>
            </a:r>
            <a:r>
              <a:rPr lang="en-US" sz="2000" dirty="0" err="1">
                <a:solidFill>
                  <a:schemeClr val="tx1"/>
                </a:solidFill>
              </a:rPr>
              <a:t>lupa</a:t>
            </a:r>
            <a:r>
              <a:rPr lang="en-US" sz="2000" dirty="0">
                <a:solidFill>
                  <a:schemeClr val="tx1"/>
                </a:solidFill>
              </a:rPr>
              <a:t> kami </a:t>
            </a:r>
            <a:r>
              <a:rPr lang="en-US" sz="2000" dirty="0" err="1">
                <a:solidFill>
                  <a:schemeClr val="tx1"/>
                </a:solidFill>
              </a:rPr>
              <a:t>mengucap</a:t>
            </a:r>
            <a:r>
              <a:rPr lang="en-US" sz="2000" dirty="0">
                <a:solidFill>
                  <a:schemeClr val="tx1"/>
                </a:solidFill>
              </a:rPr>
              <a:t> </a:t>
            </a:r>
            <a:r>
              <a:rPr lang="en-US" sz="2000" dirty="0" err="1">
                <a:solidFill>
                  <a:schemeClr val="tx1"/>
                </a:solidFill>
              </a:rPr>
              <a:t>syukur</a:t>
            </a:r>
            <a:r>
              <a:rPr lang="en-US" sz="2000" dirty="0">
                <a:solidFill>
                  <a:schemeClr val="tx1"/>
                </a:solidFill>
              </a:rPr>
              <a:t> </a:t>
            </a:r>
            <a:r>
              <a:rPr lang="en-US" sz="2000" dirty="0" err="1">
                <a:solidFill>
                  <a:schemeClr val="tx1"/>
                </a:solidFill>
              </a:rPr>
              <a:t>kepada</a:t>
            </a:r>
            <a:r>
              <a:rPr lang="en-US" sz="2000" dirty="0">
                <a:solidFill>
                  <a:schemeClr val="tx1"/>
                </a:solidFill>
              </a:rPr>
              <a:t> T</a:t>
            </a:r>
            <a:r>
              <a:rPr lang="id-ID" sz="2000" dirty="0">
                <a:solidFill>
                  <a:schemeClr val="tx1"/>
                </a:solidFill>
              </a:rPr>
              <a:t>UHAN </a:t>
            </a:r>
            <a:r>
              <a:rPr lang="en-US" sz="2000" dirty="0">
                <a:solidFill>
                  <a:schemeClr val="tx1"/>
                </a:solidFill>
              </a:rPr>
              <a:t>YME </a:t>
            </a:r>
            <a:r>
              <a:rPr lang="en-US" sz="2000" dirty="0" err="1">
                <a:solidFill>
                  <a:schemeClr val="tx1"/>
                </a:solidFill>
              </a:rPr>
              <a:t>karena</a:t>
            </a:r>
            <a:r>
              <a:rPr lang="en-US" sz="2000" dirty="0">
                <a:solidFill>
                  <a:schemeClr val="tx1"/>
                </a:solidFill>
              </a:rPr>
              <a:t> </a:t>
            </a:r>
            <a:r>
              <a:rPr lang="en-US" sz="2000" dirty="0" err="1">
                <a:solidFill>
                  <a:schemeClr val="tx1"/>
                </a:solidFill>
              </a:rPr>
              <a:t>atas</a:t>
            </a:r>
            <a:r>
              <a:rPr lang="en-US" sz="2000" dirty="0">
                <a:solidFill>
                  <a:schemeClr val="tx1"/>
                </a:solidFill>
              </a:rPr>
              <a:t> </a:t>
            </a:r>
            <a:r>
              <a:rPr lang="en-US" sz="2000" dirty="0" err="1">
                <a:solidFill>
                  <a:schemeClr val="tx1"/>
                </a:solidFill>
              </a:rPr>
              <a:t>segala</a:t>
            </a:r>
            <a:r>
              <a:rPr lang="en-US" sz="2000" dirty="0">
                <a:solidFill>
                  <a:schemeClr val="tx1"/>
                </a:solidFill>
              </a:rPr>
              <a:t> </a:t>
            </a:r>
            <a:r>
              <a:rPr lang="en-US" sz="2000" dirty="0" err="1">
                <a:solidFill>
                  <a:schemeClr val="tx1"/>
                </a:solidFill>
              </a:rPr>
              <a:t>Rahmat</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Hidayah-Nya</a:t>
            </a:r>
            <a:r>
              <a:rPr lang="en-US" sz="2000" dirty="0">
                <a:solidFill>
                  <a:schemeClr val="tx1"/>
                </a:solidFill>
              </a:rPr>
              <a:t> kami </a:t>
            </a:r>
            <a:r>
              <a:rPr lang="en-US" sz="2000" dirty="0" err="1">
                <a:solidFill>
                  <a:schemeClr val="tx1"/>
                </a:solidFill>
              </a:rPr>
              <a:t>dapat</a:t>
            </a:r>
            <a:r>
              <a:rPr lang="en-US" sz="2000" dirty="0">
                <a:solidFill>
                  <a:schemeClr val="tx1"/>
                </a:solidFill>
              </a:rPr>
              <a:t> </a:t>
            </a:r>
            <a:r>
              <a:rPr lang="en-US" sz="2000" dirty="0" err="1">
                <a:solidFill>
                  <a:schemeClr val="tx1"/>
                </a:solidFill>
              </a:rPr>
              <a:t>menyelesaikan</a:t>
            </a:r>
            <a:r>
              <a:rPr lang="en-US" sz="2000" dirty="0">
                <a:solidFill>
                  <a:schemeClr val="tx1"/>
                </a:solidFill>
              </a:rPr>
              <a:t> proposal </a:t>
            </a:r>
            <a:r>
              <a:rPr lang="en-US" sz="2000" dirty="0" err="1">
                <a:solidFill>
                  <a:schemeClr val="tx1"/>
                </a:solidFill>
              </a:rPr>
              <a:t>bisnis</a:t>
            </a:r>
            <a:r>
              <a:rPr lang="en-US" sz="2000" dirty="0">
                <a:solidFill>
                  <a:schemeClr val="tx1"/>
                </a:solidFill>
              </a:rPr>
              <a:t> </a:t>
            </a:r>
            <a:r>
              <a:rPr lang="id-ID" sz="2000" dirty="0">
                <a:solidFill>
                  <a:schemeClr val="tx1"/>
                </a:solidFill>
              </a:rPr>
              <a:t>saya</a:t>
            </a:r>
            <a:r>
              <a:rPr lang="en-US" sz="2000" dirty="0">
                <a:solidFill>
                  <a:schemeClr val="tx1"/>
                </a:solidFill>
              </a:rPr>
              <a:t>. Dan </a:t>
            </a:r>
            <a:r>
              <a:rPr lang="en-US" sz="2000" dirty="0" err="1">
                <a:solidFill>
                  <a:schemeClr val="tx1"/>
                </a:solidFill>
              </a:rPr>
              <a:t>tidak</a:t>
            </a:r>
            <a:r>
              <a:rPr lang="en-US" sz="2000" dirty="0">
                <a:solidFill>
                  <a:schemeClr val="tx1"/>
                </a:solidFill>
              </a:rPr>
              <a:t> </a:t>
            </a:r>
            <a:r>
              <a:rPr lang="en-US" sz="2000" dirty="0" err="1">
                <a:solidFill>
                  <a:schemeClr val="tx1"/>
                </a:solidFill>
              </a:rPr>
              <a:t>lupa</a:t>
            </a:r>
            <a:r>
              <a:rPr lang="en-US" sz="2000" dirty="0">
                <a:solidFill>
                  <a:schemeClr val="tx1"/>
                </a:solidFill>
              </a:rPr>
              <a:t> pula kami </a:t>
            </a:r>
            <a:r>
              <a:rPr lang="en-US" sz="2000" dirty="0" err="1">
                <a:solidFill>
                  <a:schemeClr val="tx1"/>
                </a:solidFill>
              </a:rPr>
              <a:t>ucapkan</a:t>
            </a:r>
            <a:r>
              <a:rPr lang="en-US" sz="2000" dirty="0">
                <a:solidFill>
                  <a:schemeClr val="tx1"/>
                </a:solidFill>
              </a:rPr>
              <a:t> </a:t>
            </a:r>
            <a:r>
              <a:rPr lang="en-US" sz="2000" dirty="0" err="1">
                <a:solidFill>
                  <a:schemeClr val="tx1"/>
                </a:solidFill>
              </a:rPr>
              <a:t>terima</a:t>
            </a:r>
            <a:r>
              <a:rPr lang="en-US" sz="2000" dirty="0">
                <a:solidFill>
                  <a:schemeClr val="tx1"/>
                </a:solidFill>
              </a:rPr>
              <a:t> </a:t>
            </a:r>
            <a:r>
              <a:rPr lang="en-US" sz="2000" dirty="0" err="1">
                <a:solidFill>
                  <a:schemeClr val="tx1"/>
                </a:solidFill>
              </a:rPr>
              <a:t>kasih</a:t>
            </a:r>
            <a:r>
              <a:rPr lang="en-US" sz="2000" dirty="0">
                <a:solidFill>
                  <a:schemeClr val="tx1"/>
                </a:solidFill>
              </a:rPr>
              <a:t> </a:t>
            </a:r>
            <a:r>
              <a:rPr lang="en-US" sz="2000" dirty="0" err="1">
                <a:solidFill>
                  <a:schemeClr val="tx1"/>
                </a:solidFill>
              </a:rPr>
              <a:t>kepada</a:t>
            </a:r>
            <a:r>
              <a:rPr lang="en-US" sz="2000" dirty="0">
                <a:solidFill>
                  <a:schemeClr val="tx1"/>
                </a:solidFill>
              </a:rPr>
              <a:t> </a:t>
            </a:r>
            <a:r>
              <a:rPr lang="en-US" sz="2000" dirty="0" err="1">
                <a:solidFill>
                  <a:schemeClr val="tx1"/>
                </a:solidFill>
              </a:rPr>
              <a:t>semua</a:t>
            </a:r>
            <a:r>
              <a:rPr lang="en-US" sz="2000" dirty="0">
                <a:solidFill>
                  <a:schemeClr val="tx1"/>
                </a:solidFill>
              </a:rPr>
              <a:t> </a:t>
            </a:r>
            <a:r>
              <a:rPr lang="en-US" sz="2000" dirty="0" err="1">
                <a:solidFill>
                  <a:schemeClr val="tx1"/>
                </a:solidFill>
              </a:rPr>
              <a:t>pihak</a:t>
            </a:r>
            <a:r>
              <a:rPr lang="en-US" sz="2000" dirty="0">
                <a:solidFill>
                  <a:schemeClr val="tx1"/>
                </a:solidFill>
              </a:rPr>
              <a:t> yang </a:t>
            </a:r>
            <a:r>
              <a:rPr lang="en-US" sz="2000" dirty="0" err="1">
                <a:solidFill>
                  <a:schemeClr val="tx1"/>
                </a:solidFill>
              </a:rPr>
              <a:t>telah</a:t>
            </a:r>
            <a:r>
              <a:rPr lang="en-US" sz="2000" dirty="0">
                <a:solidFill>
                  <a:schemeClr val="tx1"/>
                </a:solidFill>
              </a:rPr>
              <a:t> </a:t>
            </a:r>
            <a:r>
              <a:rPr lang="en-US" sz="2000" dirty="0" err="1" smtClean="0">
                <a:solidFill>
                  <a:schemeClr val="tx1"/>
                </a:solidFill>
              </a:rPr>
              <a:t>ikut</a:t>
            </a:r>
            <a:r>
              <a:rPr lang="en-US" sz="2000" dirty="0" smtClean="0">
                <a:solidFill>
                  <a:schemeClr val="tx1"/>
                </a:solidFill>
              </a:rPr>
              <a:t> </a:t>
            </a:r>
            <a:r>
              <a:rPr lang="en-US" sz="2000" dirty="0" err="1">
                <a:solidFill>
                  <a:schemeClr val="tx1"/>
                </a:solidFill>
              </a:rPr>
              <a:t>membantu</a:t>
            </a:r>
            <a:r>
              <a:rPr lang="en-US" sz="2000" dirty="0">
                <a:solidFill>
                  <a:schemeClr val="tx1"/>
                </a:solidFill>
              </a:rPr>
              <a:t> </a:t>
            </a:r>
            <a:r>
              <a:rPr lang="en-US" sz="2000" dirty="0" err="1">
                <a:solidFill>
                  <a:schemeClr val="tx1"/>
                </a:solidFill>
              </a:rPr>
              <a:t>dalam</a:t>
            </a:r>
            <a:r>
              <a:rPr lang="en-US" sz="2000" dirty="0">
                <a:solidFill>
                  <a:schemeClr val="tx1"/>
                </a:solidFill>
              </a:rPr>
              <a:t> </a:t>
            </a:r>
            <a:r>
              <a:rPr lang="en-US" sz="2000" dirty="0" err="1">
                <a:solidFill>
                  <a:schemeClr val="tx1"/>
                </a:solidFill>
              </a:rPr>
              <a:t>pembuatan</a:t>
            </a:r>
            <a:r>
              <a:rPr lang="en-US" sz="2000" dirty="0">
                <a:solidFill>
                  <a:schemeClr val="tx1"/>
                </a:solidFill>
              </a:rPr>
              <a:t> proposal </a:t>
            </a:r>
            <a:r>
              <a:rPr lang="en-US" sz="2000" dirty="0" err="1" smtClean="0">
                <a:solidFill>
                  <a:schemeClr val="tx1"/>
                </a:solidFill>
              </a:rPr>
              <a:t>ini</a:t>
            </a:r>
            <a:r>
              <a:rPr lang="id-ID" sz="2000" dirty="0" smtClean="0">
                <a:solidFill>
                  <a:schemeClr val="tx1"/>
                </a:solidFill>
              </a:rPr>
              <a:t>.</a:t>
            </a:r>
          </a:p>
          <a:p>
            <a:pPr algn="just"/>
            <a:endParaRPr lang="id-ID" sz="2000" dirty="0" smtClean="0">
              <a:solidFill>
                <a:schemeClr val="tx1"/>
              </a:solidFill>
            </a:endParaRPr>
          </a:p>
          <a:p>
            <a:pPr algn="just"/>
            <a:r>
              <a:rPr lang="id-ID" sz="2000" dirty="0" smtClean="0">
                <a:solidFill>
                  <a:schemeClr val="tx1"/>
                </a:solidFill>
              </a:rPr>
              <a:t>Semoga s</a:t>
            </a:r>
            <a:r>
              <a:rPr lang="en-US" sz="2000" dirty="0" err="1" smtClean="0">
                <a:solidFill>
                  <a:schemeClr val="tx1"/>
                </a:solidFill>
              </a:rPr>
              <a:t>aran</a:t>
            </a:r>
            <a:r>
              <a:rPr lang="en-US" sz="2000" dirty="0" smtClean="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kritik</a:t>
            </a:r>
            <a:r>
              <a:rPr lang="en-US" sz="2000" dirty="0">
                <a:solidFill>
                  <a:schemeClr val="tx1"/>
                </a:solidFill>
              </a:rPr>
              <a:t> </a:t>
            </a:r>
            <a:r>
              <a:rPr lang="en-US" sz="2000" dirty="0" err="1" smtClean="0">
                <a:solidFill>
                  <a:schemeClr val="tx1"/>
                </a:solidFill>
              </a:rPr>
              <a:t>dapat</a:t>
            </a:r>
            <a:r>
              <a:rPr lang="en-US" sz="2000" dirty="0" smtClean="0">
                <a:solidFill>
                  <a:schemeClr val="tx1"/>
                </a:solidFill>
              </a:rPr>
              <a:t> </a:t>
            </a:r>
            <a:r>
              <a:rPr lang="en-US" sz="2000" dirty="0" err="1">
                <a:solidFill>
                  <a:schemeClr val="tx1"/>
                </a:solidFill>
              </a:rPr>
              <a:t>menjadi</a:t>
            </a:r>
            <a:r>
              <a:rPr lang="en-US" sz="2000" dirty="0">
                <a:solidFill>
                  <a:schemeClr val="tx1"/>
                </a:solidFill>
              </a:rPr>
              <a:t> </a:t>
            </a:r>
            <a:r>
              <a:rPr lang="en-US" sz="2000" dirty="0" err="1">
                <a:solidFill>
                  <a:schemeClr val="tx1"/>
                </a:solidFill>
              </a:rPr>
              <a:t>acuan</a:t>
            </a:r>
            <a:r>
              <a:rPr lang="en-US" sz="2000" dirty="0">
                <a:solidFill>
                  <a:schemeClr val="tx1"/>
                </a:solidFill>
              </a:rPr>
              <a:t> </a:t>
            </a:r>
            <a:r>
              <a:rPr lang="en-US" sz="2000" dirty="0" err="1">
                <a:solidFill>
                  <a:schemeClr val="tx1"/>
                </a:solidFill>
              </a:rPr>
              <a:t>atau</a:t>
            </a:r>
            <a:r>
              <a:rPr lang="en-US" sz="2000" dirty="0">
                <a:solidFill>
                  <a:schemeClr val="tx1"/>
                </a:solidFill>
              </a:rPr>
              <a:t> </a:t>
            </a:r>
            <a:r>
              <a:rPr lang="en-US" sz="2000" dirty="0" err="1">
                <a:solidFill>
                  <a:schemeClr val="tx1"/>
                </a:solidFill>
              </a:rPr>
              <a:t>pelajaran</a:t>
            </a:r>
            <a:r>
              <a:rPr lang="en-US" sz="2000" dirty="0">
                <a:solidFill>
                  <a:schemeClr val="tx1"/>
                </a:solidFill>
              </a:rPr>
              <a:t> </a:t>
            </a:r>
            <a:r>
              <a:rPr lang="en-US" sz="2000" dirty="0" err="1">
                <a:solidFill>
                  <a:schemeClr val="tx1"/>
                </a:solidFill>
              </a:rPr>
              <a:t>bagi</a:t>
            </a:r>
            <a:r>
              <a:rPr lang="en-US" sz="2000" dirty="0">
                <a:solidFill>
                  <a:schemeClr val="tx1"/>
                </a:solidFill>
              </a:rPr>
              <a:t> </a:t>
            </a:r>
            <a:r>
              <a:rPr lang="id-ID" sz="2000" dirty="0">
                <a:solidFill>
                  <a:schemeClr val="tx1"/>
                </a:solidFill>
              </a:rPr>
              <a:t>saya</a:t>
            </a:r>
            <a:r>
              <a:rPr lang="en-US" sz="2000" dirty="0">
                <a:solidFill>
                  <a:schemeClr val="tx1"/>
                </a:solidFill>
              </a:rPr>
              <a:t> </a:t>
            </a:r>
            <a:r>
              <a:rPr lang="en-US" sz="2000" dirty="0" err="1">
                <a:solidFill>
                  <a:schemeClr val="tx1"/>
                </a:solidFill>
              </a:rPr>
              <a:t>semua</a:t>
            </a:r>
            <a:r>
              <a:rPr lang="en-US" sz="2000" dirty="0">
                <a:solidFill>
                  <a:schemeClr val="tx1"/>
                </a:solidFill>
              </a:rPr>
              <a:t> </a:t>
            </a:r>
            <a:r>
              <a:rPr lang="en-US" sz="2000" dirty="0" err="1">
                <a:solidFill>
                  <a:schemeClr val="tx1"/>
                </a:solidFill>
              </a:rPr>
              <a:t>untuk</a:t>
            </a:r>
            <a:r>
              <a:rPr lang="en-US" sz="2000" dirty="0">
                <a:solidFill>
                  <a:schemeClr val="tx1"/>
                </a:solidFill>
              </a:rPr>
              <a:t> </a:t>
            </a:r>
            <a:r>
              <a:rPr lang="en-US" sz="2000" dirty="0" err="1">
                <a:solidFill>
                  <a:schemeClr val="tx1"/>
                </a:solidFill>
              </a:rPr>
              <a:t>dapat</a:t>
            </a:r>
            <a:r>
              <a:rPr lang="en-US" sz="2000" dirty="0">
                <a:solidFill>
                  <a:schemeClr val="tx1"/>
                </a:solidFill>
              </a:rPr>
              <a:t> </a:t>
            </a:r>
            <a:r>
              <a:rPr lang="en-US" sz="2000" dirty="0" err="1">
                <a:solidFill>
                  <a:schemeClr val="tx1"/>
                </a:solidFill>
              </a:rPr>
              <a:t>menjadi</a:t>
            </a:r>
            <a:r>
              <a:rPr lang="en-US" sz="2000" dirty="0">
                <a:solidFill>
                  <a:schemeClr val="tx1"/>
                </a:solidFill>
              </a:rPr>
              <a:t> </a:t>
            </a:r>
            <a:r>
              <a:rPr lang="en-US" sz="2000" dirty="0" err="1">
                <a:solidFill>
                  <a:schemeClr val="tx1"/>
                </a:solidFill>
              </a:rPr>
              <a:t>lebih</a:t>
            </a:r>
            <a:r>
              <a:rPr lang="en-US" sz="2000" dirty="0">
                <a:solidFill>
                  <a:schemeClr val="tx1"/>
                </a:solidFill>
              </a:rPr>
              <a:t> </a:t>
            </a:r>
            <a:r>
              <a:rPr lang="en-US" sz="2000" dirty="0" err="1">
                <a:solidFill>
                  <a:schemeClr val="tx1"/>
                </a:solidFill>
              </a:rPr>
              <a:t>baik</a:t>
            </a:r>
            <a:r>
              <a:rPr lang="en-US" sz="2000" dirty="0">
                <a:solidFill>
                  <a:schemeClr val="tx1"/>
                </a:solidFill>
              </a:rPr>
              <a:t> </a:t>
            </a:r>
            <a:r>
              <a:rPr lang="en-US" sz="2000" dirty="0" err="1">
                <a:solidFill>
                  <a:schemeClr val="tx1"/>
                </a:solidFill>
              </a:rPr>
              <a:t>lagi</a:t>
            </a:r>
            <a:r>
              <a:rPr lang="en-US" sz="2000" dirty="0">
                <a:solidFill>
                  <a:schemeClr val="tx1"/>
                </a:solidFill>
              </a:rPr>
              <a:t> </a:t>
            </a:r>
            <a:r>
              <a:rPr lang="en-US" sz="2000" dirty="0" err="1">
                <a:solidFill>
                  <a:schemeClr val="tx1"/>
                </a:solidFill>
              </a:rPr>
              <a:t>dihari</a:t>
            </a:r>
            <a:r>
              <a:rPr lang="en-US" sz="2000" dirty="0">
                <a:solidFill>
                  <a:schemeClr val="tx1"/>
                </a:solidFill>
              </a:rPr>
              <a:t> </a:t>
            </a:r>
            <a:r>
              <a:rPr lang="en-US" sz="2000" dirty="0" err="1">
                <a:solidFill>
                  <a:schemeClr val="tx1"/>
                </a:solidFill>
              </a:rPr>
              <a:t>esok</a:t>
            </a:r>
            <a:r>
              <a:rPr lang="en-US" sz="2000" dirty="0">
                <a:solidFill>
                  <a:schemeClr val="tx1"/>
                </a:solidFill>
              </a:rPr>
              <a:t>. </a:t>
            </a:r>
            <a:r>
              <a:rPr lang="en-US" sz="2000" dirty="0" err="1">
                <a:solidFill>
                  <a:schemeClr val="tx1"/>
                </a:solidFill>
              </a:rPr>
              <a:t>Atas</a:t>
            </a:r>
            <a:r>
              <a:rPr lang="en-US" sz="2000" dirty="0">
                <a:solidFill>
                  <a:schemeClr val="tx1"/>
                </a:solidFill>
              </a:rPr>
              <a:t> </a:t>
            </a:r>
            <a:r>
              <a:rPr lang="en-US" sz="2000" dirty="0" err="1">
                <a:solidFill>
                  <a:schemeClr val="tx1"/>
                </a:solidFill>
              </a:rPr>
              <a:t>segala</a:t>
            </a:r>
            <a:r>
              <a:rPr lang="en-US" sz="2000" dirty="0">
                <a:solidFill>
                  <a:schemeClr val="tx1"/>
                </a:solidFill>
              </a:rPr>
              <a:t> </a:t>
            </a:r>
            <a:r>
              <a:rPr lang="en-US" sz="2000" dirty="0" err="1">
                <a:solidFill>
                  <a:schemeClr val="tx1"/>
                </a:solidFill>
              </a:rPr>
              <a:t>waktu</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perhatiannya</a:t>
            </a:r>
            <a:r>
              <a:rPr lang="en-US" sz="2000" dirty="0">
                <a:solidFill>
                  <a:schemeClr val="tx1"/>
                </a:solidFill>
              </a:rPr>
              <a:t> </a:t>
            </a:r>
            <a:r>
              <a:rPr lang="id-ID" sz="2000" dirty="0">
                <a:solidFill>
                  <a:schemeClr val="tx1"/>
                </a:solidFill>
              </a:rPr>
              <a:t>saya</a:t>
            </a:r>
            <a:r>
              <a:rPr lang="en-US" sz="2000" dirty="0">
                <a:solidFill>
                  <a:schemeClr val="tx1"/>
                </a:solidFill>
              </a:rPr>
              <a:t> </a:t>
            </a:r>
            <a:r>
              <a:rPr lang="en-US" sz="2000" dirty="0" err="1">
                <a:solidFill>
                  <a:schemeClr val="tx1"/>
                </a:solidFill>
              </a:rPr>
              <a:t>mengucapkan</a:t>
            </a:r>
            <a:r>
              <a:rPr lang="en-US" sz="2000" dirty="0">
                <a:solidFill>
                  <a:schemeClr val="tx1"/>
                </a:solidFill>
              </a:rPr>
              <a:t> </a:t>
            </a:r>
            <a:r>
              <a:rPr lang="en-US" sz="2000" dirty="0" err="1">
                <a:solidFill>
                  <a:schemeClr val="tx1"/>
                </a:solidFill>
              </a:rPr>
              <a:t>terima</a:t>
            </a:r>
            <a:r>
              <a:rPr lang="en-US" sz="2000" dirty="0">
                <a:solidFill>
                  <a:schemeClr val="tx1"/>
                </a:solidFill>
              </a:rPr>
              <a:t> </a:t>
            </a:r>
            <a:r>
              <a:rPr lang="en-US" sz="2000" dirty="0" err="1">
                <a:solidFill>
                  <a:schemeClr val="tx1"/>
                </a:solidFill>
              </a:rPr>
              <a:t>kasih</a:t>
            </a:r>
            <a:endParaRPr lang="id-ID" sz="2000" dirty="0">
              <a:solidFill>
                <a:schemeClr val="tx1"/>
              </a:solidFill>
            </a:endParaRPr>
          </a:p>
        </p:txBody>
      </p:sp>
    </p:spTree>
    <p:extLst>
      <p:ext uri="{BB962C8B-B14F-4D97-AF65-F5344CB8AC3E}">
        <p14:creationId xmlns:p14="http://schemas.microsoft.com/office/powerpoint/2010/main" val="73657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ircle(in)">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3"/>
            <a:ext cx="7772400" cy="1080120"/>
          </a:xfrm>
        </p:spPr>
        <p:txBody>
          <a:bodyPr>
            <a:noAutofit/>
          </a:bodyPr>
          <a:lstStyle/>
          <a:p>
            <a:pPr algn="ctr"/>
            <a:r>
              <a:rPr lang="id-ID" sz="2400" b="1" dirty="0" smtClean="0">
                <a:solidFill>
                  <a:schemeClr val="tx1"/>
                </a:solidFill>
              </a:rPr>
              <a:t>BAB I</a:t>
            </a:r>
            <a:br>
              <a:rPr lang="id-ID" sz="2400" b="1" dirty="0" smtClean="0">
                <a:solidFill>
                  <a:schemeClr val="tx1"/>
                </a:solidFill>
              </a:rPr>
            </a:br>
            <a:r>
              <a:rPr lang="id-ID" sz="2400" b="1" dirty="0" smtClean="0">
                <a:solidFill>
                  <a:schemeClr val="tx1"/>
                </a:solidFill>
              </a:rPr>
              <a:t>PENDAHULUAN</a:t>
            </a:r>
            <a:endParaRPr lang="id-ID" sz="2400" b="1" dirty="0">
              <a:solidFill>
                <a:schemeClr val="tx1"/>
              </a:solidFill>
            </a:endParaRPr>
          </a:p>
        </p:txBody>
      </p:sp>
      <p:sp>
        <p:nvSpPr>
          <p:cNvPr id="3" name="Subtitle 2"/>
          <p:cNvSpPr>
            <a:spLocks noGrp="1"/>
          </p:cNvSpPr>
          <p:nvPr>
            <p:ph type="subTitle" idx="1"/>
          </p:nvPr>
        </p:nvSpPr>
        <p:spPr>
          <a:xfrm>
            <a:off x="1371600" y="1700808"/>
            <a:ext cx="6400800" cy="3937992"/>
          </a:xfrm>
        </p:spPr>
        <p:txBody>
          <a:bodyPr>
            <a:normAutofit lnSpcReduction="10000"/>
          </a:bodyPr>
          <a:lstStyle/>
          <a:p>
            <a:pPr algn="just"/>
            <a:r>
              <a:rPr lang="id-ID" sz="2000" b="1" dirty="0" smtClean="0">
                <a:solidFill>
                  <a:schemeClr val="tx1"/>
                </a:solidFill>
              </a:rPr>
              <a:t>A. Latar Belakang</a:t>
            </a:r>
            <a:endParaRPr lang="id-ID" sz="2000" b="1" dirty="0">
              <a:solidFill>
                <a:schemeClr val="tx1"/>
              </a:solidFill>
            </a:endParaRPr>
          </a:p>
          <a:p>
            <a:pPr algn="just"/>
            <a:r>
              <a:rPr lang="id-ID" sz="2000" dirty="0" err="1" smtClean="0">
                <a:solidFill>
                  <a:schemeClr val="tx1"/>
                </a:solidFill>
              </a:rPr>
              <a:t>M</a:t>
            </a:r>
            <a:r>
              <a:rPr lang="en-US" sz="2000" dirty="0" err="1" smtClean="0">
                <a:solidFill>
                  <a:schemeClr val="tx1"/>
                </a:solidFill>
              </a:rPr>
              <a:t>embuat</a:t>
            </a:r>
            <a:r>
              <a:rPr lang="en-US" sz="2000" dirty="0" smtClean="0">
                <a:solidFill>
                  <a:schemeClr val="tx1"/>
                </a:solidFill>
              </a:rPr>
              <a:t> </a:t>
            </a:r>
            <a:r>
              <a:rPr lang="en-US" sz="2000" dirty="0" err="1">
                <a:solidFill>
                  <a:schemeClr val="tx1"/>
                </a:solidFill>
              </a:rPr>
              <a:t>makanan</a:t>
            </a:r>
            <a:r>
              <a:rPr lang="en-US" sz="2000" dirty="0">
                <a:solidFill>
                  <a:schemeClr val="tx1"/>
                </a:solidFill>
              </a:rPr>
              <a:t> yang </a:t>
            </a:r>
            <a:r>
              <a:rPr lang="en-US" sz="2000" dirty="0" err="1">
                <a:solidFill>
                  <a:schemeClr val="tx1"/>
                </a:solidFill>
              </a:rPr>
              <a:t>memiliki</a:t>
            </a:r>
            <a:r>
              <a:rPr lang="en-US" sz="2000" dirty="0">
                <a:solidFill>
                  <a:schemeClr val="tx1"/>
                </a:solidFill>
              </a:rPr>
              <a:t> rasa yang </a:t>
            </a:r>
            <a:r>
              <a:rPr lang="en-US" sz="2000" dirty="0" err="1">
                <a:solidFill>
                  <a:schemeClr val="tx1"/>
                </a:solidFill>
              </a:rPr>
              <a:t>enak</a:t>
            </a:r>
            <a:r>
              <a:rPr lang="en-US" sz="2000" dirty="0">
                <a:solidFill>
                  <a:schemeClr val="tx1"/>
                </a:solidFill>
              </a:rPr>
              <a:t> </a:t>
            </a:r>
            <a:r>
              <a:rPr lang="en-US" sz="2000" dirty="0" err="1">
                <a:solidFill>
                  <a:schemeClr val="tx1"/>
                </a:solidFill>
              </a:rPr>
              <a:t>dengan</a:t>
            </a:r>
            <a:r>
              <a:rPr lang="en-US" sz="2000" dirty="0">
                <a:solidFill>
                  <a:schemeClr val="tx1"/>
                </a:solidFill>
              </a:rPr>
              <a:t> </a:t>
            </a:r>
            <a:r>
              <a:rPr lang="en-US" sz="2000" dirty="0" err="1">
                <a:solidFill>
                  <a:schemeClr val="tx1"/>
                </a:solidFill>
              </a:rPr>
              <a:t>harga</a:t>
            </a:r>
            <a:r>
              <a:rPr lang="en-US" sz="2000" dirty="0">
                <a:solidFill>
                  <a:schemeClr val="tx1"/>
                </a:solidFill>
              </a:rPr>
              <a:t> yang </a:t>
            </a:r>
            <a:r>
              <a:rPr lang="en-US" sz="2000" dirty="0" err="1">
                <a:solidFill>
                  <a:schemeClr val="tx1"/>
                </a:solidFill>
              </a:rPr>
              <a:t>cukup</a:t>
            </a:r>
            <a:r>
              <a:rPr lang="en-US" sz="2000" dirty="0">
                <a:solidFill>
                  <a:schemeClr val="tx1"/>
                </a:solidFill>
              </a:rPr>
              <a:t> </a:t>
            </a:r>
            <a:r>
              <a:rPr lang="en-US" sz="2000" dirty="0" err="1">
                <a:solidFill>
                  <a:schemeClr val="tx1"/>
                </a:solidFill>
              </a:rPr>
              <a:t>murah</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aman</a:t>
            </a:r>
            <a:r>
              <a:rPr lang="en-US" sz="2000" dirty="0">
                <a:solidFill>
                  <a:schemeClr val="tx1"/>
                </a:solidFill>
              </a:rPr>
              <a:t> </a:t>
            </a:r>
            <a:r>
              <a:rPr lang="en-US" sz="2000" dirty="0" err="1">
                <a:solidFill>
                  <a:schemeClr val="tx1"/>
                </a:solidFill>
              </a:rPr>
              <a:t>untuk</a:t>
            </a:r>
            <a:r>
              <a:rPr lang="en-US" sz="2000" dirty="0">
                <a:solidFill>
                  <a:schemeClr val="tx1"/>
                </a:solidFill>
              </a:rPr>
              <a:t> </a:t>
            </a:r>
            <a:r>
              <a:rPr lang="en-US" sz="2000" dirty="0" err="1">
                <a:solidFill>
                  <a:schemeClr val="tx1"/>
                </a:solidFill>
              </a:rPr>
              <a:t>dikonsumsi</a:t>
            </a:r>
            <a:r>
              <a:rPr lang="en-US" sz="2000" dirty="0">
                <a:solidFill>
                  <a:schemeClr val="tx1"/>
                </a:solidFill>
              </a:rPr>
              <a:t> </a:t>
            </a:r>
            <a:r>
              <a:rPr lang="en-US" sz="2000" dirty="0" err="1">
                <a:solidFill>
                  <a:schemeClr val="tx1"/>
                </a:solidFill>
              </a:rPr>
              <a:t>karena</a:t>
            </a:r>
            <a:r>
              <a:rPr lang="en-US" sz="2000" dirty="0">
                <a:solidFill>
                  <a:schemeClr val="tx1"/>
                </a:solidFill>
              </a:rPr>
              <a:t> </a:t>
            </a:r>
            <a:r>
              <a:rPr lang="en-US" sz="2000" dirty="0" err="1">
                <a:solidFill>
                  <a:schemeClr val="tx1"/>
                </a:solidFill>
              </a:rPr>
              <a:t>tidak</a:t>
            </a:r>
            <a:r>
              <a:rPr lang="en-US" sz="2000" dirty="0">
                <a:solidFill>
                  <a:schemeClr val="tx1"/>
                </a:solidFill>
              </a:rPr>
              <a:t> </a:t>
            </a:r>
            <a:r>
              <a:rPr lang="en-US" sz="2000" dirty="0" err="1">
                <a:solidFill>
                  <a:schemeClr val="tx1"/>
                </a:solidFill>
              </a:rPr>
              <a:t>menggunakan</a:t>
            </a:r>
            <a:r>
              <a:rPr lang="en-US" sz="2000" dirty="0">
                <a:solidFill>
                  <a:schemeClr val="tx1"/>
                </a:solidFill>
              </a:rPr>
              <a:t> </a:t>
            </a:r>
            <a:r>
              <a:rPr lang="en-US" sz="2000" dirty="0" err="1">
                <a:solidFill>
                  <a:schemeClr val="tx1"/>
                </a:solidFill>
              </a:rPr>
              <a:t>bahan</a:t>
            </a:r>
            <a:r>
              <a:rPr lang="en-US" sz="2000" dirty="0">
                <a:solidFill>
                  <a:schemeClr val="tx1"/>
                </a:solidFill>
              </a:rPr>
              <a:t> </a:t>
            </a:r>
            <a:r>
              <a:rPr lang="en-US" sz="2000" dirty="0" err="1">
                <a:solidFill>
                  <a:schemeClr val="tx1"/>
                </a:solidFill>
              </a:rPr>
              <a:t>kimia</a:t>
            </a:r>
            <a:r>
              <a:rPr lang="en-US" sz="2000" dirty="0">
                <a:solidFill>
                  <a:schemeClr val="tx1"/>
                </a:solidFill>
              </a:rPr>
              <a:t> yang </a:t>
            </a:r>
            <a:r>
              <a:rPr lang="en-US" sz="2000" dirty="0" err="1">
                <a:solidFill>
                  <a:schemeClr val="tx1"/>
                </a:solidFill>
              </a:rPr>
              <a:t>berbahaya,serta</a:t>
            </a:r>
            <a:r>
              <a:rPr lang="en-US" sz="2000" dirty="0">
                <a:solidFill>
                  <a:schemeClr val="tx1"/>
                </a:solidFill>
              </a:rPr>
              <a:t> </a:t>
            </a:r>
            <a:r>
              <a:rPr lang="en-US" sz="2000" dirty="0" err="1">
                <a:solidFill>
                  <a:schemeClr val="tx1"/>
                </a:solidFill>
              </a:rPr>
              <a:t>memiliki</a:t>
            </a:r>
            <a:r>
              <a:rPr lang="en-US" sz="2000" dirty="0">
                <a:solidFill>
                  <a:schemeClr val="tx1"/>
                </a:solidFill>
              </a:rPr>
              <a:t> </a:t>
            </a:r>
            <a:r>
              <a:rPr lang="en-US" sz="2000" dirty="0" err="1">
                <a:solidFill>
                  <a:schemeClr val="tx1"/>
                </a:solidFill>
              </a:rPr>
              <a:t>kandungan</a:t>
            </a:r>
            <a:r>
              <a:rPr lang="en-US" sz="2000" dirty="0">
                <a:solidFill>
                  <a:schemeClr val="tx1"/>
                </a:solidFill>
              </a:rPr>
              <a:t> </a:t>
            </a:r>
            <a:r>
              <a:rPr lang="en-US" sz="2000" dirty="0" err="1">
                <a:solidFill>
                  <a:schemeClr val="tx1"/>
                </a:solidFill>
              </a:rPr>
              <a:t>gizi</a:t>
            </a:r>
            <a:r>
              <a:rPr lang="en-US" sz="2000" dirty="0">
                <a:solidFill>
                  <a:schemeClr val="tx1"/>
                </a:solidFill>
              </a:rPr>
              <a:t> yang </a:t>
            </a:r>
            <a:r>
              <a:rPr lang="en-US" sz="2000" dirty="0" err="1">
                <a:solidFill>
                  <a:schemeClr val="tx1"/>
                </a:solidFill>
              </a:rPr>
              <a:t>cukup</a:t>
            </a:r>
            <a:r>
              <a:rPr lang="en-US" sz="2000" dirty="0" smtClean="0">
                <a:solidFill>
                  <a:schemeClr val="tx1"/>
                </a:solidFill>
              </a:rPr>
              <a:t>.</a:t>
            </a:r>
            <a:endParaRPr lang="id-ID" sz="2000" dirty="0" smtClean="0">
              <a:solidFill>
                <a:schemeClr val="tx1"/>
              </a:solidFill>
            </a:endParaRPr>
          </a:p>
          <a:p>
            <a:pPr algn="just"/>
            <a:r>
              <a:rPr lang="id-ID" sz="2000" b="1" dirty="0" smtClean="0">
                <a:solidFill>
                  <a:schemeClr val="tx1"/>
                </a:solidFill>
              </a:rPr>
              <a:t>B. Perumusan Masalah</a:t>
            </a:r>
            <a:endParaRPr lang="id-ID" sz="2000" b="1" dirty="0">
              <a:solidFill>
                <a:schemeClr val="tx1"/>
              </a:solidFill>
            </a:endParaRPr>
          </a:p>
          <a:p>
            <a:pPr lvl="0" algn="just"/>
            <a:r>
              <a:rPr lang="id-ID" sz="2000" dirty="0" smtClean="0">
                <a:solidFill>
                  <a:schemeClr val="tx1"/>
                </a:solidFill>
              </a:rPr>
              <a:t>1. Bagaimana </a:t>
            </a:r>
            <a:r>
              <a:rPr lang="id-ID" sz="2000" dirty="0">
                <a:solidFill>
                  <a:schemeClr val="tx1"/>
                </a:solidFill>
              </a:rPr>
              <a:t>tips untuk membuka usaha roti bakar yang </a:t>
            </a:r>
            <a:r>
              <a:rPr lang="id-ID" sz="2000" dirty="0" smtClean="0">
                <a:solidFill>
                  <a:schemeClr val="tx1"/>
                </a:solidFill>
              </a:rPr>
              <a:t>baik dan </a:t>
            </a:r>
            <a:r>
              <a:rPr lang="id-ID" sz="2000" dirty="0">
                <a:solidFill>
                  <a:schemeClr val="tx1"/>
                </a:solidFill>
              </a:rPr>
              <a:t>benar serta tidak merugi.</a:t>
            </a:r>
          </a:p>
          <a:p>
            <a:pPr lvl="0" algn="just"/>
            <a:r>
              <a:rPr lang="id-ID" sz="2000" dirty="0">
                <a:solidFill>
                  <a:schemeClr val="tx1"/>
                </a:solidFill>
              </a:rPr>
              <a:t>2</a:t>
            </a:r>
            <a:r>
              <a:rPr lang="id-ID" sz="2000" dirty="0" smtClean="0">
                <a:solidFill>
                  <a:schemeClr val="tx1"/>
                </a:solidFill>
              </a:rPr>
              <a:t>. Bagaimana </a:t>
            </a:r>
            <a:r>
              <a:rPr lang="id-ID" sz="2000" dirty="0">
                <a:solidFill>
                  <a:schemeClr val="tx1"/>
                </a:solidFill>
              </a:rPr>
              <a:t>cara mengantisipasi persaingan usaha bisnis yang semakin ketat saat ini.</a:t>
            </a:r>
          </a:p>
          <a:p>
            <a:pPr algn="just"/>
            <a:r>
              <a:rPr lang="id-ID" sz="2000" dirty="0">
                <a:solidFill>
                  <a:schemeClr val="tx1"/>
                </a:solidFill>
              </a:rPr>
              <a:t>3</a:t>
            </a:r>
            <a:r>
              <a:rPr lang="id-ID" sz="2000" dirty="0" smtClean="0">
                <a:solidFill>
                  <a:schemeClr val="tx1"/>
                </a:solidFill>
              </a:rPr>
              <a:t>. </a:t>
            </a:r>
            <a:r>
              <a:rPr lang="en-US" sz="2000" dirty="0" err="1" smtClean="0">
                <a:solidFill>
                  <a:schemeClr val="tx1"/>
                </a:solidFill>
              </a:rPr>
              <a:t>Bagaimana</a:t>
            </a:r>
            <a:r>
              <a:rPr lang="en-US" sz="2000" dirty="0" smtClean="0">
                <a:solidFill>
                  <a:schemeClr val="tx1"/>
                </a:solidFill>
              </a:rPr>
              <a:t> </a:t>
            </a:r>
            <a:r>
              <a:rPr lang="en-US" sz="2000" dirty="0" err="1">
                <a:solidFill>
                  <a:schemeClr val="tx1"/>
                </a:solidFill>
              </a:rPr>
              <a:t>caranya</a:t>
            </a:r>
            <a:r>
              <a:rPr lang="en-US" sz="2000" dirty="0">
                <a:solidFill>
                  <a:schemeClr val="tx1"/>
                </a:solidFill>
              </a:rPr>
              <a:t> agar </a:t>
            </a:r>
            <a:r>
              <a:rPr lang="en-US" sz="2000" dirty="0" err="1">
                <a:solidFill>
                  <a:schemeClr val="tx1"/>
                </a:solidFill>
              </a:rPr>
              <a:t>kita</a:t>
            </a:r>
            <a:r>
              <a:rPr lang="en-US" sz="2000" dirty="0">
                <a:solidFill>
                  <a:schemeClr val="tx1"/>
                </a:solidFill>
              </a:rPr>
              <a:t> </a:t>
            </a:r>
            <a:r>
              <a:rPr lang="en-US" sz="2000" dirty="0" err="1">
                <a:solidFill>
                  <a:schemeClr val="tx1"/>
                </a:solidFill>
              </a:rPr>
              <a:t>bisa</a:t>
            </a:r>
            <a:r>
              <a:rPr lang="en-US" sz="2000" dirty="0">
                <a:solidFill>
                  <a:schemeClr val="tx1"/>
                </a:solidFill>
              </a:rPr>
              <a:t> </a:t>
            </a:r>
            <a:r>
              <a:rPr lang="en-US" sz="2000" dirty="0" err="1">
                <a:solidFill>
                  <a:schemeClr val="tx1"/>
                </a:solidFill>
              </a:rPr>
              <a:t>meraih</a:t>
            </a:r>
            <a:r>
              <a:rPr lang="en-US" sz="2000" dirty="0">
                <a:solidFill>
                  <a:schemeClr val="tx1"/>
                </a:solidFill>
              </a:rPr>
              <a:t> </a:t>
            </a:r>
            <a:r>
              <a:rPr lang="en-US" sz="2000" dirty="0" err="1">
                <a:solidFill>
                  <a:schemeClr val="tx1"/>
                </a:solidFill>
              </a:rPr>
              <a:t>kesuksesan</a:t>
            </a:r>
            <a:r>
              <a:rPr lang="en-US" sz="2000" dirty="0">
                <a:solidFill>
                  <a:schemeClr val="tx1"/>
                </a:solidFill>
              </a:rPr>
              <a:t> </a:t>
            </a:r>
            <a:r>
              <a:rPr lang="en-US" sz="2000" dirty="0" err="1">
                <a:solidFill>
                  <a:schemeClr val="tx1"/>
                </a:solidFill>
              </a:rPr>
              <a:t>dalam</a:t>
            </a:r>
            <a:r>
              <a:rPr lang="en-US" sz="2000" dirty="0">
                <a:solidFill>
                  <a:schemeClr val="tx1"/>
                </a:solidFill>
              </a:rPr>
              <a:t> </a:t>
            </a:r>
            <a:r>
              <a:rPr lang="en-US" sz="2000" dirty="0" err="1">
                <a:solidFill>
                  <a:schemeClr val="tx1"/>
                </a:solidFill>
              </a:rPr>
              <a:t>berbisnis</a:t>
            </a:r>
            <a:r>
              <a:rPr lang="en-US" sz="2000" dirty="0">
                <a:solidFill>
                  <a:schemeClr val="tx1"/>
                </a:solidFill>
              </a:rPr>
              <a:t> roti </a:t>
            </a:r>
            <a:r>
              <a:rPr lang="en-US" sz="2000" dirty="0" err="1">
                <a:solidFill>
                  <a:schemeClr val="tx1"/>
                </a:solidFill>
              </a:rPr>
              <a:t>bakar</a:t>
            </a:r>
            <a:r>
              <a:rPr lang="en-US" sz="2000" dirty="0">
                <a:solidFill>
                  <a:schemeClr val="tx1"/>
                </a:solidFill>
              </a:rPr>
              <a:t>.</a:t>
            </a:r>
            <a:endParaRPr lang="id-ID" sz="2000" dirty="0">
              <a:solidFill>
                <a:schemeClr val="tx1"/>
              </a:solidFill>
            </a:endParaRPr>
          </a:p>
        </p:txBody>
      </p:sp>
    </p:spTree>
    <p:extLst>
      <p:ext uri="{BB962C8B-B14F-4D97-AF65-F5344CB8AC3E}">
        <p14:creationId xmlns:p14="http://schemas.microsoft.com/office/powerpoint/2010/main" val="208799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5904656"/>
          </a:xfrm>
        </p:spPr>
        <p:txBody>
          <a:bodyPr>
            <a:normAutofit fontScale="90000"/>
          </a:bodyPr>
          <a:lstStyle/>
          <a:p>
            <a:pPr lvl="0" algn="l"/>
            <a:r>
              <a:rPr lang="id-ID" sz="2000" b="1" dirty="0" smtClean="0">
                <a:solidFill>
                  <a:schemeClr val="tx1"/>
                </a:solidFill>
              </a:rPr>
              <a:t>C. Visi dan Misi Usaha</a:t>
            </a:r>
            <a:br>
              <a:rPr lang="id-ID" sz="2000" b="1" dirty="0" smtClean="0">
                <a:solidFill>
                  <a:schemeClr val="tx1"/>
                </a:solidFill>
              </a:rPr>
            </a:br>
            <a:r>
              <a:rPr lang="id-ID" sz="2000" b="0" dirty="0">
                <a:solidFill>
                  <a:schemeClr val="tx1"/>
                </a:solidFill>
              </a:rPr>
              <a:t>Visi Usaha </a:t>
            </a:r>
            <a:r>
              <a:rPr lang="id-ID" sz="2000" b="0" dirty="0" smtClean="0">
                <a:solidFill>
                  <a:schemeClr val="tx1"/>
                </a:solidFill>
              </a:rPr>
              <a:t>:  </a:t>
            </a:r>
            <a:r>
              <a:rPr lang="id-ID" sz="2000" b="0" dirty="0">
                <a:solidFill>
                  <a:schemeClr val="tx1"/>
                </a:solidFill>
              </a:rPr>
              <a:t>Menciptakan sebuah usaha yang unggul dengan kualitas yang terbaik serta menyehatkan kesehatan tubuh, dan mendirikan usaha mandiri .</a:t>
            </a:r>
            <a:br>
              <a:rPr lang="id-ID" sz="2000" b="0" dirty="0">
                <a:solidFill>
                  <a:schemeClr val="tx1"/>
                </a:solidFill>
              </a:rPr>
            </a:br>
            <a:r>
              <a:rPr lang="en-US" sz="2000" b="0" dirty="0" err="1" smtClean="0">
                <a:solidFill>
                  <a:schemeClr val="tx1"/>
                </a:solidFill>
              </a:rPr>
              <a:t>Misi</a:t>
            </a:r>
            <a:r>
              <a:rPr lang="en-US" sz="2000" b="0" dirty="0" smtClean="0">
                <a:solidFill>
                  <a:schemeClr val="tx1"/>
                </a:solidFill>
              </a:rPr>
              <a:t> </a:t>
            </a:r>
            <a:r>
              <a:rPr lang="en-US" sz="2000" b="0" dirty="0" err="1">
                <a:solidFill>
                  <a:schemeClr val="tx1"/>
                </a:solidFill>
              </a:rPr>
              <a:t>usaha</a:t>
            </a:r>
            <a:r>
              <a:rPr lang="en-US" sz="2000" b="0" dirty="0">
                <a:solidFill>
                  <a:schemeClr val="tx1"/>
                </a:solidFill>
              </a:rPr>
              <a:t> </a:t>
            </a:r>
            <a:r>
              <a:rPr lang="id-ID" sz="2000" b="0" dirty="0" smtClean="0">
                <a:solidFill>
                  <a:schemeClr val="tx1"/>
                </a:solidFill>
              </a:rPr>
              <a:t>:</a:t>
            </a:r>
            <a:r>
              <a:rPr lang="en-US" sz="2000" b="0" dirty="0" smtClean="0">
                <a:solidFill>
                  <a:schemeClr val="tx1"/>
                </a:solidFill>
              </a:rPr>
              <a:t> </a:t>
            </a:r>
            <a:r>
              <a:rPr lang="en-US" sz="2000" b="0" dirty="0" err="1">
                <a:solidFill>
                  <a:schemeClr val="tx1"/>
                </a:solidFill>
              </a:rPr>
              <a:t>Memberikan</a:t>
            </a:r>
            <a:r>
              <a:rPr lang="en-US" sz="2000" b="0" dirty="0">
                <a:solidFill>
                  <a:schemeClr val="tx1"/>
                </a:solidFill>
              </a:rPr>
              <a:t> </a:t>
            </a:r>
            <a:r>
              <a:rPr lang="en-US" sz="2000" b="0" dirty="0" err="1">
                <a:solidFill>
                  <a:schemeClr val="tx1"/>
                </a:solidFill>
              </a:rPr>
              <a:t>hasil</a:t>
            </a:r>
            <a:r>
              <a:rPr lang="en-US" sz="2000" b="0" dirty="0">
                <a:solidFill>
                  <a:schemeClr val="tx1"/>
                </a:solidFill>
              </a:rPr>
              <a:t> </a:t>
            </a:r>
            <a:r>
              <a:rPr lang="en-US" sz="2000" b="0" dirty="0" err="1">
                <a:solidFill>
                  <a:schemeClr val="tx1"/>
                </a:solidFill>
              </a:rPr>
              <a:t>produk</a:t>
            </a:r>
            <a:r>
              <a:rPr lang="en-US" sz="2000" b="0" dirty="0">
                <a:solidFill>
                  <a:schemeClr val="tx1"/>
                </a:solidFill>
              </a:rPr>
              <a:t> </a:t>
            </a:r>
            <a:r>
              <a:rPr lang="en-US" sz="2000" b="0" dirty="0" err="1">
                <a:solidFill>
                  <a:schemeClr val="tx1"/>
                </a:solidFill>
              </a:rPr>
              <a:t>kualitas</a:t>
            </a:r>
            <a:r>
              <a:rPr lang="en-US" sz="2000" b="0" dirty="0">
                <a:solidFill>
                  <a:schemeClr val="tx1"/>
                </a:solidFill>
              </a:rPr>
              <a:t> roti </a:t>
            </a:r>
            <a:r>
              <a:rPr lang="en-US" sz="2000" b="0" dirty="0" err="1">
                <a:solidFill>
                  <a:schemeClr val="tx1"/>
                </a:solidFill>
              </a:rPr>
              <a:t>bakar</a:t>
            </a:r>
            <a:r>
              <a:rPr lang="en-US" sz="2000" b="0" dirty="0">
                <a:solidFill>
                  <a:schemeClr val="tx1"/>
                </a:solidFill>
              </a:rPr>
              <a:t> </a:t>
            </a:r>
            <a:r>
              <a:rPr lang="en-US" sz="2000" b="0" dirty="0" err="1" smtClean="0">
                <a:solidFill>
                  <a:schemeClr val="tx1"/>
                </a:solidFill>
              </a:rPr>
              <a:t>ya</a:t>
            </a:r>
            <a:r>
              <a:rPr lang="id-ID" sz="2000" b="0" dirty="0" smtClean="0">
                <a:solidFill>
                  <a:schemeClr val="tx1"/>
                </a:solidFill>
              </a:rPr>
              <a:t>ng terbaik</a:t>
            </a:r>
            <a:r>
              <a:rPr lang="en-US" sz="2000" b="0" dirty="0">
                <a:solidFill>
                  <a:schemeClr val="tx1"/>
                </a:solidFill>
              </a:rPr>
              <a:t/>
            </a:r>
            <a:br>
              <a:rPr lang="en-US" sz="2000" b="0" dirty="0">
                <a:solidFill>
                  <a:schemeClr val="tx1"/>
                </a:solidFill>
              </a:rPr>
            </a:br>
            <a:r>
              <a:rPr lang="en-US" sz="2000" b="0" dirty="0" err="1">
                <a:solidFill>
                  <a:schemeClr val="tx1"/>
                </a:solidFill>
              </a:rPr>
              <a:t>dan</a:t>
            </a:r>
            <a:r>
              <a:rPr lang="en-US" sz="2000" b="0" dirty="0">
                <a:solidFill>
                  <a:schemeClr val="tx1"/>
                </a:solidFill>
              </a:rPr>
              <a:t> </a:t>
            </a:r>
            <a:r>
              <a:rPr lang="en-US" sz="2000" b="0" dirty="0" err="1">
                <a:solidFill>
                  <a:schemeClr val="tx1"/>
                </a:solidFill>
              </a:rPr>
              <a:t>memberikan</a:t>
            </a:r>
            <a:r>
              <a:rPr lang="en-US" sz="2000" b="0" dirty="0">
                <a:solidFill>
                  <a:schemeClr val="tx1"/>
                </a:solidFill>
              </a:rPr>
              <a:t> </a:t>
            </a:r>
            <a:r>
              <a:rPr lang="en-US" sz="2000" b="0" dirty="0" err="1">
                <a:solidFill>
                  <a:schemeClr val="tx1"/>
                </a:solidFill>
              </a:rPr>
              <a:t>pelayanan</a:t>
            </a:r>
            <a:r>
              <a:rPr lang="en-US" sz="2000" b="0" dirty="0">
                <a:solidFill>
                  <a:schemeClr val="tx1"/>
                </a:solidFill>
              </a:rPr>
              <a:t> yang </a:t>
            </a:r>
            <a:r>
              <a:rPr lang="en-US" sz="2000" b="0" dirty="0" err="1">
                <a:solidFill>
                  <a:schemeClr val="tx1"/>
                </a:solidFill>
              </a:rPr>
              <a:t>terbaik</a:t>
            </a:r>
            <a:r>
              <a:rPr lang="en-US" sz="2000" b="0" dirty="0">
                <a:solidFill>
                  <a:schemeClr val="tx1"/>
                </a:solidFill>
              </a:rPr>
              <a:t> </a:t>
            </a:r>
            <a:r>
              <a:rPr lang="en-US" sz="2000" b="0" dirty="0" err="1">
                <a:solidFill>
                  <a:schemeClr val="tx1"/>
                </a:solidFill>
              </a:rPr>
              <a:t>kepada</a:t>
            </a:r>
            <a:r>
              <a:rPr lang="en-US" sz="2000" b="0" dirty="0">
                <a:solidFill>
                  <a:schemeClr val="tx1"/>
                </a:solidFill>
              </a:rPr>
              <a:t> </a:t>
            </a:r>
            <a:r>
              <a:rPr lang="en-US" sz="2000" b="0" dirty="0" err="1">
                <a:solidFill>
                  <a:schemeClr val="tx1"/>
                </a:solidFill>
              </a:rPr>
              <a:t>konsumen</a:t>
            </a:r>
            <a:r>
              <a:rPr lang="en-US" sz="2000" b="0" dirty="0" smtClean="0">
                <a:solidFill>
                  <a:schemeClr val="tx1"/>
                </a:solidFill>
              </a:rPr>
              <a:t>.</a:t>
            </a:r>
            <a:r>
              <a:rPr lang="id-ID" sz="2000" b="0" dirty="0" smtClean="0">
                <a:solidFill>
                  <a:schemeClr val="tx1"/>
                </a:solidFill>
              </a:rPr>
              <a:t/>
            </a:r>
            <a:br>
              <a:rPr lang="id-ID" sz="2000" b="0" dirty="0" smtClean="0">
                <a:solidFill>
                  <a:schemeClr val="tx1"/>
                </a:solidFill>
              </a:rPr>
            </a:br>
            <a:r>
              <a:rPr lang="id-ID" sz="2000" b="0" dirty="0" smtClean="0">
                <a:solidFill>
                  <a:schemeClr val="tx1"/>
                </a:solidFill>
              </a:rPr>
              <a:t/>
            </a:r>
            <a:br>
              <a:rPr lang="id-ID" sz="2000" b="0" dirty="0" smtClean="0">
                <a:solidFill>
                  <a:schemeClr val="tx1"/>
                </a:solidFill>
              </a:rPr>
            </a:br>
            <a:r>
              <a:rPr lang="id-ID" sz="2000" b="1" dirty="0" smtClean="0">
                <a:solidFill>
                  <a:schemeClr val="tx1"/>
                </a:solidFill>
              </a:rPr>
              <a:t>D. Tujuan</a:t>
            </a:r>
            <a:br>
              <a:rPr lang="id-ID" sz="2000" b="1" dirty="0" smtClean="0">
                <a:solidFill>
                  <a:schemeClr val="tx1"/>
                </a:solidFill>
              </a:rPr>
            </a:br>
            <a:r>
              <a:rPr lang="id-ID" sz="2000" b="0" dirty="0" smtClean="0">
                <a:solidFill>
                  <a:schemeClr val="tx1"/>
                </a:solidFill>
              </a:rPr>
              <a:t>1. Menambah </a:t>
            </a:r>
            <a:r>
              <a:rPr lang="id-ID" sz="2000" b="0" dirty="0">
                <a:solidFill>
                  <a:schemeClr val="tx1"/>
                </a:solidFill>
              </a:rPr>
              <a:t>pengalaman dan ilmu pengetahuan kewirausahaan dalam melakukan kegiatan usaha.</a:t>
            </a:r>
            <a:br>
              <a:rPr lang="id-ID" sz="2000" b="0" dirty="0">
                <a:solidFill>
                  <a:schemeClr val="tx1"/>
                </a:solidFill>
              </a:rPr>
            </a:br>
            <a:r>
              <a:rPr lang="id-ID" sz="2000" b="0" dirty="0" smtClean="0">
                <a:solidFill>
                  <a:schemeClr val="tx1"/>
                </a:solidFill>
              </a:rPr>
              <a:t>2. Mewujudkan </a:t>
            </a:r>
            <a:r>
              <a:rPr lang="id-ID" sz="2000" b="0" dirty="0">
                <a:solidFill>
                  <a:schemeClr val="tx1"/>
                </a:solidFill>
              </a:rPr>
              <a:t>kemampuan dan kemantapan dalam berwirausahaan untuk meningkatkan kemajuan dan kesejahteraan masyarakat.</a:t>
            </a:r>
            <a:br>
              <a:rPr lang="id-ID" sz="2000" b="0" dirty="0">
                <a:solidFill>
                  <a:schemeClr val="tx1"/>
                </a:solidFill>
              </a:rPr>
            </a:br>
            <a:r>
              <a:rPr lang="id-ID" sz="2000" b="0" dirty="0" smtClean="0">
                <a:solidFill>
                  <a:schemeClr val="tx1"/>
                </a:solidFill>
              </a:rPr>
              <a:t>3. Membudayakan </a:t>
            </a:r>
            <a:r>
              <a:rPr lang="id-ID" sz="2000" b="0" dirty="0">
                <a:solidFill>
                  <a:schemeClr val="tx1"/>
                </a:solidFill>
              </a:rPr>
              <a:t>semangat, sikap, prilaku dan kemampuan kewirausahaan di kalangan mahasiswa dan masyarakat yang mampu di andalkan dan terdepan dalam </a:t>
            </a:r>
            <a:r>
              <a:rPr lang="id-ID" sz="2000" b="0" dirty="0" smtClean="0">
                <a:solidFill>
                  <a:schemeClr val="tx1"/>
                </a:solidFill>
              </a:rPr>
              <a:t>berwirausaha.</a:t>
            </a:r>
            <a:r>
              <a:rPr lang="id-ID" sz="2000" b="0" dirty="0">
                <a:solidFill>
                  <a:schemeClr val="tx1"/>
                </a:solidFill>
              </a:rPr>
              <a:t/>
            </a:r>
            <a:br>
              <a:rPr lang="id-ID" sz="2000" b="0" dirty="0">
                <a:solidFill>
                  <a:schemeClr val="tx1"/>
                </a:solidFill>
              </a:rPr>
            </a:br>
            <a:r>
              <a:rPr lang="id-ID" sz="2000" b="0" dirty="0" smtClean="0">
                <a:solidFill>
                  <a:schemeClr val="tx1"/>
                </a:solidFill>
              </a:rPr>
              <a:t>4. </a:t>
            </a:r>
            <a:r>
              <a:rPr lang="en-US" sz="2000" b="0" dirty="0" err="1" smtClean="0">
                <a:solidFill>
                  <a:schemeClr val="tx1"/>
                </a:solidFill>
              </a:rPr>
              <a:t>Memperoleh</a:t>
            </a:r>
            <a:r>
              <a:rPr lang="en-US" sz="2000" b="0" dirty="0" smtClean="0">
                <a:solidFill>
                  <a:schemeClr val="tx1"/>
                </a:solidFill>
              </a:rPr>
              <a:t> </a:t>
            </a:r>
            <a:r>
              <a:rPr lang="en-US" sz="2000" b="0" dirty="0" err="1">
                <a:solidFill>
                  <a:schemeClr val="tx1"/>
                </a:solidFill>
              </a:rPr>
              <a:t>keuntungan</a:t>
            </a:r>
            <a:r>
              <a:rPr lang="en-US" sz="2000" b="0" dirty="0">
                <a:solidFill>
                  <a:schemeClr val="tx1"/>
                </a:solidFill>
              </a:rPr>
              <a:t> yang </a:t>
            </a:r>
            <a:r>
              <a:rPr lang="en-US" sz="2000" b="0" dirty="0" err="1" smtClean="0">
                <a:solidFill>
                  <a:schemeClr val="tx1"/>
                </a:solidFill>
              </a:rPr>
              <a:t>sebesar-besarnya</a:t>
            </a:r>
            <a:r>
              <a:rPr lang="id-ID" sz="2000" b="0" dirty="0" smtClean="0">
                <a:solidFill>
                  <a:schemeClr val="tx1"/>
                </a:solidFill>
              </a:rPr>
              <a:t>.</a:t>
            </a:r>
            <a:endParaRPr lang="id-ID" sz="2000" b="0" dirty="0">
              <a:solidFill>
                <a:schemeClr val="tx1"/>
              </a:solidFill>
            </a:endParaRPr>
          </a:p>
        </p:txBody>
      </p:sp>
    </p:spTree>
    <p:extLst>
      <p:ext uri="{BB962C8B-B14F-4D97-AF65-F5344CB8AC3E}">
        <p14:creationId xmlns:p14="http://schemas.microsoft.com/office/powerpoint/2010/main" val="114584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20688"/>
            <a:ext cx="7772400" cy="6048672"/>
          </a:xfrm>
        </p:spPr>
        <p:txBody>
          <a:bodyPr>
            <a:normAutofit fontScale="90000"/>
          </a:bodyPr>
          <a:lstStyle/>
          <a:p>
            <a:pPr lvl="0" algn="l"/>
            <a:r>
              <a:rPr lang="id-ID" sz="2200" b="1" dirty="0" smtClean="0"/>
              <a:t/>
            </a:r>
            <a:br>
              <a:rPr lang="id-ID" sz="2200" b="1" dirty="0" smtClean="0"/>
            </a:br>
            <a:r>
              <a:rPr lang="id-ID" sz="2200" b="1" dirty="0"/>
              <a:t/>
            </a:r>
            <a:br>
              <a:rPr lang="id-ID" sz="2200" b="1" dirty="0"/>
            </a:br>
            <a:r>
              <a:rPr lang="id-ID" sz="2200" b="1" dirty="0" smtClean="0"/>
              <a:t/>
            </a:r>
            <a:br>
              <a:rPr lang="id-ID" sz="2200" b="1" dirty="0" smtClean="0"/>
            </a:br>
            <a:r>
              <a:rPr lang="id-ID" sz="2200" b="1" dirty="0"/>
              <a:t/>
            </a:r>
            <a:br>
              <a:rPr lang="id-ID" sz="2200" b="1" dirty="0"/>
            </a:br>
            <a:r>
              <a:rPr lang="id-ID" sz="2200" b="1" dirty="0" smtClean="0"/>
              <a:t/>
            </a:r>
            <a:br>
              <a:rPr lang="id-ID" sz="2200" b="1" dirty="0" smtClean="0"/>
            </a:br>
            <a:r>
              <a:rPr lang="id-ID" sz="2200" b="1" dirty="0" smtClean="0"/>
              <a:t/>
            </a:r>
            <a:br>
              <a:rPr lang="id-ID" sz="2200" b="1" dirty="0" smtClean="0"/>
            </a:br>
            <a:r>
              <a:rPr lang="id-ID" sz="2200" dirty="0"/>
              <a:t/>
            </a:r>
            <a:br>
              <a:rPr lang="id-ID" sz="2200" dirty="0"/>
            </a:br>
            <a:r>
              <a:rPr lang="id-ID" sz="2200" dirty="0" smtClean="0"/>
              <a:t/>
            </a:r>
            <a:br>
              <a:rPr lang="id-ID" sz="2200" dirty="0" smtClean="0"/>
            </a:br>
            <a:r>
              <a:rPr lang="id-ID" sz="2200" dirty="0"/>
              <a:t/>
            </a:r>
            <a:br>
              <a:rPr lang="id-ID" sz="2200" dirty="0"/>
            </a:br>
            <a:r>
              <a:rPr lang="id-ID" sz="2200" dirty="0" smtClean="0"/>
              <a:t/>
            </a:r>
            <a:br>
              <a:rPr lang="id-ID" sz="2200" dirty="0" smtClean="0"/>
            </a:br>
            <a:r>
              <a:rPr lang="id-ID" sz="2200" dirty="0"/>
              <a:t/>
            </a:r>
            <a:br>
              <a:rPr lang="id-ID" sz="2200" dirty="0"/>
            </a:br>
            <a:r>
              <a:rPr lang="id-ID" sz="2200" dirty="0" smtClean="0"/>
              <a:t/>
            </a:r>
            <a:br>
              <a:rPr lang="id-ID" sz="2200" dirty="0" smtClean="0"/>
            </a:br>
            <a:r>
              <a:rPr lang="id-ID" sz="2200" b="1" dirty="0" smtClean="0">
                <a:solidFill>
                  <a:schemeClr val="tx1"/>
                </a:solidFill>
              </a:rPr>
              <a:t>E. Manfaat Usaha</a:t>
            </a:r>
            <a:br>
              <a:rPr lang="id-ID" sz="2200" b="1" dirty="0" smtClean="0">
                <a:solidFill>
                  <a:schemeClr val="tx1"/>
                </a:solidFill>
              </a:rPr>
            </a:br>
            <a:r>
              <a:rPr lang="id-ID" sz="2200" b="0" dirty="0" smtClean="0">
                <a:solidFill>
                  <a:schemeClr val="tx1"/>
                </a:solidFill>
              </a:rPr>
              <a:t>1. Manfaat </a:t>
            </a:r>
            <a:r>
              <a:rPr lang="id-ID" sz="2200" b="0" dirty="0">
                <a:solidFill>
                  <a:schemeClr val="tx1"/>
                </a:solidFill>
              </a:rPr>
              <a:t>dibidang ekonomi </a:t>
            </a:r>
            <a:r>
              <a:rPr lang="id-ID" sz="2200" b="0" dirty="0" smtClean="0">
                <a:solidFill>
                  <a:schemeClr val="tx1"/>
                </a:solidFill>
              </a:rPr>
              <a:t>: K</a:t>
            </a:r>
            <a:r>
              <a:rPr lang="en-US" sz="2200" b="0" dirty="0" err="1" smtClean="0">
                <a:solidFill>
                  <a:schemeClr val="tx1"/>
                </a:solidFill>
              </a:rPr>
              <a:t>euntungan</a:t>
            </a:r>
            <a:r>
              <a:rPr lang="en-US" sz="2200" b="0" dirty="0" smtClean="0">
                <a:solidFill>
                  <a:schemeClr val="tx1"/>
                </a:solidFill>
              </a:rPr>
              <a:t> </a:t>
            </a:r>
            <a:r>
              <a:rPr lang="en-US" sz="2200" b="0" dirty="0">
                <a:solidFill>
                  <a:schemeClr val="tx1"/>
                </a:solidFill>
              </a:rPr>
              <a:t>yang </a:t>
            </a:r>
            <a:r>
              <a:rPr lang="en-US" sz="2200" b="0" dirty="0" err="1">
                <a:solidFill>
                  <a:schemeClr val="tx1"/>
                </a:solidFill>
              </a:rPr>
              <a:t>didapat</a:t>
            </a:r>
            <a:r>
              <a:rPr lang="en-US" sz="2200" b="0" dirty="0">
                <a:solidFill>
                  <a:schemeClr val="tx1"/>
                </a:solidFill>
              </a:rPr>
              <a:t> </a:t>
            </a:r>
            <a:r>
              <a:rPr lang="en-US" sz="2200" b="0" dirty="0" err="1">
                <a:solidFill>
                  <a:schemeClr val="tx1"/>
                </a:solidFill>
              </a:rPr>
              <a:t>cukup</a:t>
            </a:r>
            <a:r>
              <a:rPr lang="en-US" sz="2200" b="0" dirty="0">
                <a:solidFill>
                  <a:schemeClr val="tx1"/>
                </a:solidFill>
              </a:rPr>
              <a:t> </a:t>
            </a:r>
            <a:r>
              <a:rPr lang="en-US" sz="2200" b="0" dirty="0" err="1">
                <a:solidFill>
                  <a:schemeClr val="tx1"/>
                </a:solidFill>
              </a:rPr>
              <a:t>besar</a:t>
            </a:r>
            <a:r>
              <a:rPr lang="id-ID" sz="2200" b="0" dirty="0">
                <a:solidFill>
                  <a:schemeClr val="tx1"/>
                </a:solidFill>
              </a:rPr>
              <a:t/>
            </a:r>
            <a:br>
              <a:rPr lang="id-ID" sz="2200" b="0" dirty="0">
                <a:solidFill>
                  <a:schemeClr val="tx1"/>
                </a:solidFill>
              </a:rPr>
            </a:br>
            <a:r>
              <a:rPr lang="id-ID" sz="2200" b="0" dirty="0" smtClean="0">
                <a:solidFill>
                  <a:schemeClr val="tx1"/>
                </a:solidFill>
              </a:rPr>
              <a:t>2. </a:t>
            </a:r>
            <a:r>
              <a:rPr lang="en-US" sz="2200" b="0" dirty="0" err="1">
                <a:solidFill>
                  <a:schemeClr val="tx1"/>
                </a:solidFill>
              </a:rPr>
              <a:t>Manfaat</a:t>
            </a:r>
            <a:r>
              <a:rPr lang="en-US" sz="2200" b="0" dirty="0">
                <a:solidFill>
                  <a:schemeClr val="tx1"/>
                </a:solidFill>
              </a:rPr>
              <a:t> </a:t>
            </a:r>
            <a:r>
              <a:rPr lang="en-US" sz="2200" b="0" dirty="0" err="1">
                <a:solidFill>
                  <a:schemeClr val="tx1"/>
                </a:solidFill>
              </a:rPr>
              <a:t>bagi</a:t>
            </a:r>
            <a:r>
              <a:rPr lang="en-US" sz="2200" b="0" dirty="0">
                <a:solidFill>
                  <a:schemeClr val="tx1"/>
                </a:solidFill>
              </a:rPr>
              <a:t> </a:t>
            </a:r>
            <a:r>
              <a:rPr lang="en-US" sz="2200" b="0" dirty="0" err="1" smtClean="0">
                <a:solidFill>
                  <a:schemeClr val="tx1"/>
                </a:solidFill>
              </a:rPr>
              <a:t>pemilik</a:t>
            </a:r>
            <a:r>
              <a:rPr lang="id-ID" sz="2200" b="0" dirty="0" smtClean="0">
                <a:solidFill>
                  <a:schemeClr val="tx1"/>
                </a:solidFill>
              </a:rPr>
              <a:t> : M</a:t>
            </a:r>
            <a:r>
              <a:rPr lang="en-US" sz="2200" b="0" dirty="0" err="1" smtClean="0">
                <a:solidFill>
                  <a:schemeClr val="tx1"/>
                </a:solidFill>
              </a:rPr>
              <a:t>enjadikan</a:t>
            </a:r>
            <a:r>
              <a:rPr lang="en-US" sz="2200" b="0" dirty="0" smtClean="0">
                <a:solidFill>
                  <a:schemeClr val="tx1"/>
                </a:solidFill>
              </a:rPr>
              <a:t> </a:t>
            </a:r>
            <a:r>
              <a:rPr lang="en-US" sz="2200" b="0" dirty="0" err="1">
                <a:solidFill>
                  <a:schemeClr val="tx1"/>
                </a:solidFill>
              </a:rPr>
              <a:t>sebagai</a:t>
            </a:r>
            <a:r>
              <a:rPr lang="en-US" sz="2200" b="0" dirty="0">
                <a:solidFill>
                  <a:schemeClr val="tx1"/>
                </a:solidFill>
              </a:rPr>
              <a:t> </a:t>
            </a:r>
            <a:r>
              <a:rPr lang="en-US" sz="2200" b="0" dirty="0" err="1">
                <a:solidFill>
                  <a:schemeClr val="tx1"/>
                </a:solidFill>
              </a:rPr>
              <a:t>pengalaman</a:t>
            </a:r>
            <a:r>
              <a:rPr lang="en-US" sz="2200" b="0" dirty="0">
                <a:solidFill>
                  <a:schemeClr val="tx1"/>
                </a:solidFill>
              </a:rPr>
              <a:t> </a:t>
            </a:r>
            <a:r>
              <a:rPr lang="en-US" sz="2200" b="0" dirty="0" err="1">
                <a:solidFill>
                  <a:schemeClr val="tx1"/>
                </a:solidFill>
              </a:rPr>
              <a:t>dalam</a:t>
            </a:r>
            <a:r>
              <a:rPr lang="en-US" sz="2200" b="0" dirty="0">
                <a:solidFill>
                  <a:schemeClr val="tx1"/>
                </a:solidFill>
              </a:rPr>
              <a:t> </a:t>
            </a:r>
            <a:r>
              <a:rPr lang="en-US" sz="2200" b="0" dirty="0" err="1" smtClean="0">
                <a:solidFill>
                  <a:schemeClr val="tx1"/>
                </a:solidFill>
              </a:rPr>
              <a:t>berbisnis</a:t>
            </a:r>
            <a:r>
              <a:rPr lang="id-ID" sz="2200" b="0" dirty="0" smtClean="0">
                <a:solidFill>
                  <a:schemeClr val="tx1"/>
                </a:solidFill>
              </a:rPr>
              <a:t/>
            </a:r>
            <a:br>
              <a:rPr lang="id-ID" sz="2200" b="0" dirty="0" smtClean="0">
                <a:solidFill>
                  <a:schemeClr val="tx1"/>
                </a:solidFill>
              </a:rPr>
            </a:br>
            <a:r>
              <a:rPr lang="id-ID" sz="2200" b="0" dirty="0" smtClean="0">
                <a:solidFill>
                  <a:schemeClr val="tx1"/>
                </a:solidFill>
              </a:rPr>
              <a:t>3. </a:t>
            </a:r>
            <a:r>
              <a:rPr lang="en-US" sz="2200" b="0" dirty="0" err="1">
                <a:solidFill>
                  <a:schemeClr val="tx1"/>
                </a:solidFill>
              </a:rPr>
              <a:t>Manfaat</a:t>
            </a:r>
            <a:r>
              <a:rPr lang="en-US" sz="2200" b="0" dirty="0">
                <a:solidFill>
                  <a:schemeClr val="tx1"/>
                </a:solidFill>
              </a:rPr>
              <a:t> </a:t>
            </a:r>
            <a:r>
              <a:rPr lang="en-US" sz="2200" b="0" dirty="0" err="1">
                <a:solidFill>
                  <a:schemeClr val="tx1"/>
                </a:solidFill>
              </a:rPr>
              <a:t>bagi</a:t>
            </a:r>
            <a:r>
              <a:rPr lang="en-US" sz="2200" b="0" dirty="0">
                <a:solidFill>
                  <a:schemeClr val="tx1"/>
                </a:solidFill>
              </a:rPr>
              <a:t> </a:t>
            </a:r>
            <a:r>
              <a:rPr lang="en-US" sz="2200" b="0" dirty="0" err="1" smtClean="0">
                <a:solidFill>
                  <a:schemeClr val="tx1"/>
                </a:solidFill>
              </a:rPr>
              <a:t>masyarakat</a:t>
            </a:r>
            <a:r>
              <a:rPr lang="id-ID" sz="2200" b="0" dirty="0" smtClean="0">
                <a:solidFill>
                  <a:schemeClr val="tx1"/>
                </a:solidFill>
              </a:rPr>
              <a:t> : </a:t>
            </a:r>
            <a:r>
              <a:rPr lang="en-US" sz="2200" b="0" dirty="0" err="1">
                <a:solidFill>
                  <a:schemeClr val="tx1"/>
                </a:solidFill>
              </a:rPr>
              <a:t>memenuhi</a:t>
            </a:r>
            <a:r>
              <a:rPr lang="en-US" sz="2200" b="0" dirty="0">
                <a:solidFill>
                  <a:schemeClr val="tx1"/>
                </a:solidFill>
              </a:rPr>
              <a:t> </a:t>
            </a:r>
            <a:r>
              <a:rPr lang="en-US" sz="2200" b="0" dirty="0" err="1">
                <a:solidFill>
                  <a:schemeClr val="tx1"/>
                </a:solidFill>
              </a:rPr>
              <a:t>kebutuhan</a:t>
            </a:r>
            <a:r>
              <a:rPr lang="en-US" sz="2200" b="0" dirty="0">
                <a:solidFill>
                  <a:schemeClr val="tx1"/>
                </a:solidFill>
              </a:rPr>
              <a:t> </a:t>
            </a:r>
            <a:r>
              <a:rPr lang="en-US" sz="2200" b="0" dirty="0" err="1" smtClean="0">
                <a:solidFill>
                  <a:schemeClr val="tx1"/>
                </a:solidFill>
              </a:rPr>
              <a:t>makanan</a:t>
            </a:r>
            <a:r>
              <a:rPr lang="id-ID" sz="2200" b="0" dirty="0" smtClean="0">
                <a:solidFill>
                  <a:schemeClr val="tx1"/>
                </a:solidFill>
              </a:rPr>
              <a:t/>
            </a:r>
            <a:br>
              <a:rPr lang="id-ID" sz="2200" b="0" dirty="0" smtClean="0">
                <a:solidFill>
                  <a:schemeClr val="tx1"/>
                </a:solidFill>
              </a:rPr>
            </a:br>
            <a:r>
              <a:rPr lang="id-ID" sz="2200" b="0" dirty="0" smtClean="0">
                <a:solidFill>
                  <a:schemeClr val="tx1"/>
                </a:solidFill>
              </a:rPr>
              <a:t/>
            </a:r>
            <a:br>
              <a:rPr lang="id-ID" sz="2200" b="0" dirty="0" smtClean="0">
                <a:solidFill>
                  <a:schemeClr val="tx1"/>
                </a:solidFill>
              </a:rPr>
            </a:br>
            <a:r>
              <a:rPr lang="id-ID" sz="2200" dirty="0" smtClean="0">
                <a:solidFill>
                  <a:schemeClr val="tx1"/>
                </a:solidFill>
              </a:rPr>
              <a:t>F. Profil </a:t>
            </a:r>
            <a:r>
              <a:rPr lang="id-ID" sz="2200" dirty="0">
                <a:solidFill>
                  <a:schemeClr val="tx1"/>
                </a:solidFill>
              </a:rPr>
              <a:t>Organisasi</a:t>
            </a:r>
            <a:br>
              <a:rPr lang="id-ID" sz="2200" dirty="0">
                <a:solidFill>
                  <a:schemeClr val="tx1"/>
                </a:solidFill>
              </a:rPr>
            </a:br>
            <a:r>
              <a:rPr lang="id-ID" sz="2200" b="0" dirty="0">
                <a:solidFill>
                  <a:schemeClr val="tx1"/>
                </a:solidFill>
              </a:rPr>
              <a:t>Nama Perusahaan	</a:t>
            </a:r>
            <a:r>
              <a:rPr lang="id-ID" sz="2200" b="0" dirty="0" smtClean="0">
                <a:solidFill>
                  <a:schemeClr val="tx1"/>
                </a:solidFill>
              </a:rPr>
              <a:t>: </a:t>
            </a:r>
            <a:r>
              <a:rPr lang="id-ID" sz="2200" b="0" dirty="0">
                <a:solidFill>
                  <a:schemeClr val="tx1"/>
                </a:solidFill>
              </a:rPr>
              <a:t>Roti Bakar Sweety</a:t>
            </a:r>
            <a:br>
              <a:rPr lang="id-ID" sz="2200" b="0" dirty="0">
                <a:solidFill>
                  <a:schemeClr val="tx1"/>
                </a:solidFill>
              </a:rPr>
            </a:br>
            <a:r>
              <a:rPr lang="id-ID" sz="2200" b="0" dirty="0">
                <a:solidFill>
                  <a:schemeClr val="tx1"/>
                </a:solidFill>
              </a:rPr>
              <a:t>Pemilik Perusahaan	: Tiurma Imelda Yuliani.S </a:t>
            </a:r>
            <a:br>
              <a:rPr lang="id-ID" sz="2200" b="0" dirty="0">
                <a:solidFill>
                  <a:schemeClr val="tx1"/>
                </a:solidFill>
              </a:rPr>
            </a:br>
            <a:r>
              <a:rPr lang="id-ID" sz="2200" b="0" dirty="0">
                <a:solidFill>
                  <a:schemeClr val="tx1"/>
                </a:solidFill>
              </a:rPr>
              <a:t>Produk yang dijual	: Roti dengan aneka rasa nusantara</a:t>
            </a:r>
            <a:br>
              <a:rPr lang="id-ID" sz="2200" b="0" dirty="0">
                <a:solidFill>
                  <a:schemeClr val="tx1"/>
                </a:solidFill>
              </a:rPr>
            </a:br>
            <a:r>
              <a:rPr lang="id-ID" sz="2200" b="0" dirty="0">
                <a:solidFill>
                  <a:schemeClr val="tx1"/>
                </a:solidFill>
              </a:rPr>
              <a:t>Jenis Usaha		: Kuliner</a:t>
            </a:r>
            <a:br>
              <a:rPr lang="id-ID" sz="2200" b="0" dirty="0">
                <a:solidFill>
                  <a:schemeClr val="tx1"/>
                </a:solidFill>
              </a:rPr>
            </a:br>
            <a:r>
              <a:rPr lang="id-ID" sz="2200" b="0" dirty="0">
                <a:solidFill>
                  <a:schemeClr val="tx1"/>
                </a:solidFill>
              </a:rPr>
              <a:t>Alamat			: Tangerang City Permai</a:t>
            </a:r>
            <a:br>
              <a:rPr lang="id-ID" sz="2200" b="0" dirty="0">
                <a:solidFill>
                  <a:schemeClr val="tx1"/>
                </a:solidFill>
              </a:rPr>
            </a:br>
            <a:r>
              <a:rPr lang="id-ID" sz="2200" b="0" dirty="0">
                <a:solidFill>
                  <a:schemeClr val="tx1"/>
                </a:solidFill>
              </a:rPr>
              <a:t/>
            </a:r>
            <a:br>
              <a:rPr lang="id-ID" sz="2200" b="0" dirty="0">
                <a:solidFill>
                  <a:schemeClr val="tx1"/>
                </a:solidFill>
              </a:rPr>
            </a:br>
            <a:r>
              <a:rPr lang="id-ID" sz="2200" b="1" dirty="0" smtClean="0">
                <a:solidFill>
                  <a:schemeClr val="tx1"/>
                </a:solidFill>
              </a:rPr>
              <a:t/>
            </a:r>
            <a:br>
              <a:rPr lang="id-ID" sz="2200" b="1" dirty="0" smtClean="0">
                <a:solidFill>
                  <a:schemeClr val="tx1"/>
                </a:solidFill>
              </a:rPr>
            </a:br>
            <a:r>
              <a:rPr lang="id-ID" sz="2000" b="1" dirty="0">
                <a:solidFill>
                  <a:schemeClr val="tx1"/>
                </a:solidFill>
              </a:rPr>
              <a:t/>
            </a:r>
            <a:br>
              <a:rPr lang="id-ID" sz="2000" b="1" dirty="0">
                <a:solidFill>
                  <a:schemeClr val="tx1"/>
                </a:solidFill>
              </a:rPr>
            </a:br>
            <a:endParaRPr lang="id-ID" sz="2000" b="1" dirty="0">
              <a:solidFill>
                <a:schemeClr val="tx1"/>
              </a:solidFill>
            </a:endParaRPr>
          </a:p>
        </p:txBody>
      </p:sp>
    </p:spTree>
    <p:extLst>
      <p:ext uri="{BB962C8B-B14F-4D97-AF65-F5344CB8AC3E}">
        <p14:creationId xmlns:p14="http://schemas.microsoft.com/office/powerpoint/2010/main" val="31640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5184575"/>
          </a:xfrm>
        </p:spPr>
        <p:txBody>
          <a:bodyPr>
            <a:noAutofit/>
          </a:bodyPr>
          <a:lstStyle/>
          <a:p>
            <a:pPr lvl="0" algn="ctr"/>
            <a:r>
              <a:rPr lang="id-ID" sz="2000" b="0" dirty="0">
                <a:solidFill>
                  <a:schemeClr val="tx1"/>
                </a:solidFill>
              </a:rPr>
              <a:t>Struktur </a:t>
            </a:r>
            <a:r>
              <a:rPr lang="id-ID" sz="2000" b="0" dirty="0" smtClean="0">
                <a:solidFill>
                  <a:schemeClr val="tx1"/>
                </a:solidFill>
              </a:rPr>
              <a:t>Organisasi :</a:t>
            </a:r>
            <a:br>
              <a:rPr lang="id-ID" sz="2000" b="0" dirty="0" smtClean="0">
                <a:solidFill>
                  <a:schemeClr val="tx1"/>
                </a:solidFill>
              </a:rPr>
            </a:br>
            <a:r>
              <a:rPr lang="id-ID" sz="2000" b="0" dirty="0">
                <a:solidFill>
                  <a:schemeClr val="tx1"/>
                </a:solidFill>
              </a:rPr>
              <a:t/>
            </a:r>
            <a:br>
              <a:rPr lang="id-ID" sz="2000" b="0" dirty="0">
                <a:solidFill>
                  <a:schemeClr val="tx1"/>
                </a:solidFill>
              </a:rPr>
            </a:br>
            <a:r>
              <a:rPr lang="id-ID" sz="2000" b="0" dirty="0">
                <a:solidFill>
                  <a:schemeClr val="tx1"/>
                </a:solidFill>
              </a:rPr>
              <a:t>Penanggung </a:t>
            </a:r>
            <a:r>
              <a:rPr lang="id-ID" sz="2000" b="0" dirty="0" smtClean="0">
                <a:solidFill>
                  <a:schemeClr val="tx1"/>
                </a:solidFill>
              </a:rPr>
              <a:t>jawab  : </a:t>
            </a:r>
            <a:r>
              <a:rPr lang="id-ID" sz="2000" b="0" dirty="0">
                <a:solidFill>
                  <a:schemeClr val="tx1"/>
                </a:solidFill>
              </a:rPr>
              <a:t>Tiurma Imelda Yuliani. S</a:t>
            </a:r>
            <a:br>
              <a:rPr lang="id-ID" sz="2000" b="0" dirty="0">
                <a:solidFill>
                  <a:schemeClr val="tx1"/>
                </a:solidFill>
              </a:rPr>
            </a:br>
            <a:r>
              <a:rPr lang="id-ID" sz="2000" b="0" dirty="0" smtClean="0">
                <a:solidFill>
                  <a:schemeClr val="tx1"/>
                </a:solidFill>
              </a:rPr>
              <a:t/>
            </a:r>
            <a:br>
              <a:rPr lang="id-ID" sz="2000" b="0" dirty="0" smtClean="0">
                <a:solidFill>
                  <a:schemeClr val="tx1"/>
                </a:solidFill>
              </a:rPr>
            </a:br>
            <a:r>
              <a:rPr lang="id-ID" sz="2000" b="0" dirty="0" smtClean="0">
                <a:solidFill>
                  <a:schemeClr val="tx1"/>
                </a:solidFill>
              </a:rPr>
              <a:t>Sekretaris : </a:t>
            </a:r>
            <a:r>
              <a:rPr lang="id-ID" sz="2000" b="0" dirty="0">
                <a:solidFill>
                  <a:schemeClr val="tx1"/>
                </a:solidFill>
              </a:rPr>
              <a:t>Santi (Adik)</a:t>
            </a:r>
            <a:br>
              <a:rPr lang="id-ID" sz="2000" b="0" dirty="0">
                <a:solidFill>
                  <a:schemeClr val="tx1"/>
                </a:solidFill>
              </a:rPr>
            </a:br>
            <a:r>
              <a:rPr lang="id-ID" sz="2000" b="0" dirty="0" smtClean="0">
                <a:solidFill>
                  <a:schemeClr val="tx1"/>
                </a:solidFill>
              </a:rPr>
              <a:t/>
            </a:r>
            <a:br>
              <a:rPr lang="id-ID" sz="2000" b="0" dirty="0" smtClean="0">
                <a:solidFill>
                  <a:schemeClr val="tx1"/>
                </a:solidFill>
              </a:rPr>
            </a:br>
            <a:r>
              <a:rPr lang="id-ID" sz="2000" b="0" dirty="0" smtClean="0">
                <a:solidFill>
                  <a:schemeClr val="tx1"/>
                </a:solidFill>
              </a:rPr>
              <a:t>Bendahara : </a:t>
            </a:r>
            <a:r>
              <a:rPr lang="id-ID" sz="2000" b="0" dirty="0">
                <a:solidFill>
                  <a:schemeClr val="tx1"/>
                </a:solidFill>
              </a:rPr>
              <a:t>Ibu Saya</a:t>
            </a:r>
            <a:br>
              <a:rPr lang="id-ID" sz="2000" b="0" dirty="0">
                <a:solidFill>
                  <a:schemeClr val="tx1"/>
                </a:solidFill>
              </a:rPr>
            </a:br>
            <a:r>
              <a:rPr lang="id-ID" sz="2000" b="0" dirty="0" smtClean="0">
                <a:solidFill>
                  <a:schemeClr val="tx1"/>
                </a:solidFill>
              </a:rPr>
              <a:t/>
            </a:r>
            <a:br>
              <a:rPr lang="id-ID" sz="2000" b="0" dirty="0" smtClean="0">
                <a:solidFill>
                  <a:schemeClr val="tx1"/>
                </a:solidFill>
              </a:rPr>
            </a:br>
            <a:r>
              <a:rPr lang="id-ID" sz="2000" b="0" dirty="0" smtClean="0">
                <a:solidFill>
                  <a:schemeClr val="tx1"/>
                </a:solidFill>
              </a:rPr>
              <a:t>Bagian </a:t>
            </a:r>
            <a:r>
              <a:rPr lang="id-ID" sz="2000" b="0" dirty="0">
                <a:solidFill>
                  <a:schemeClr val="tx1"/>
                </a:solidFill>
              </a:rPr>
              <a:t>Kreatif dan </a:t>
            </a:r>
            <a:r>
              <a:rPr lang="id-ID" sz="2000" b="0" dirty="0" smtClean="0">
                <a:solidFill>
                  <a:schemeClr val="tx1"/>
                </a:solidFill>
              </a:rPr>
              <a:t>Pemasaran : </a:t>
            </a:r>
            <a:r>
              <a:rPr lang="id-ID" sz="2000" b="0" dirty="0">
                <a:solidFill>
                  <a:schemeClr val="tx1"/>
                </a:solidFill>
              </a:rPr>
              <a:t>Sari </a:t>
            </a:r>
            <a:r>
              <a:rPr lang="id-ID" sz="2000" b="0" dirty="0" smtClean="0">
                <a:solidFill>
                  <a:schemeClr val="tx1"/>
                </a:solidFill>
              </a:rPr>
              <a:t>(Adik</a:t>
            </a:r>
            <a:r>
              <a:rPr lang="id-ID" sz="2000" b="0" dirty="0">
                <a:solidFill>
                  <a:schemeClr val="tx1"/>
                </a:solidFill>
              </a:rPr>
              <a:t>)</a:t>
            </a:r>
            <a:br>
              <a:rPr lang="id-ID" sz="2000" b="0" dirty="0">
                <a:solidFill>
                  <a:schemeClr val="tx1"/>
                </a:solidFill>
              </a:rPr>
            </a:br>
            <a:r>
              <a:rPr lang="id-ID" sz="2000" b="0" dirty="0" smtClean="0">
                <a:solidFill>
                  <a:schemeClr val="tx1"/>
                </a:solidFill>
              </a:rPr>
              <a:t/>
            </a:r>
            <a:br>
              <a:rPr lang="id-ID" sz="2000" b="0" dirty="0" smtClean="0">
                <a:solidFill>
                  <a:schemeClr val="tx1"/>
                </a:solidFill>
              </a:rPr>
            </a:br>
            <a:r>
              <a:rPr lang="id-ID" sz="2000" b="0" dirty="0" smtClean="0">
                <a:solidFill>
                  <a:schemeClr val="tx1"/>
                </a:solidFill>
              </a:rPr>
              <a:t>Bagian </a:t>
            </a:r>
            <a:r>
              <a:rPr lang="id-ID" sz="2000" b="0" dirty="0">
                <a:solidFill>
                  <a:schemeClr val="tx1"/>
                </a:solidFill>
              </a:rPr>
              <a:t>Produksi </a:t>
            </a:r>
            <a:r>
              <a:rPr lang="id-ID" sz="2000" b="0" dirty="0" smtClean="0">
                <a:solidFill>
                  <a:schemeClr val="tx1"/>
                </a:solidFill>
              </a:rPr>
              <a:t>1 : David (</a:t>
            </a:r>
            <a:r>
              <a:rPr lang="id-ID" sz="2000" b="0" dirty="0">
                <a:solidFill>
                  <a:schemeClr val="tx1"/>
                </a:solidFill>
              </a:rPr>
              <a:t>Adik) </a:t>
            </a:r>
            <a:br>
              <a:rPr lang="id-ID" sz="2000" b="0" dirty="0">
                <a:solidFill>
                  <a:schemeClr val="tx1"/>
                </a:solidFill>
              </a:rPr>
            </a:br>
            <a:r>
              <a:rPr lang="id-ID" sz="2000" b="0" dirty="0" smtClean="0">
                <a:solidFill>
                  <a:schemeClr val="tx1"/>
                </a:solidFill>
              </a:rPr>
              <a:t/>
            </a:r>
            <a:br>
              <a:rPr lang="id-ID" sz="2000" b="0" dirty="0" smtClean="0">
                <a:solidFill>
                  <a:schemeClr val="tx1"/>
                </a:solidFill>
              </a:rPr>
            </a:br>
            <a:r>
              <a:rPr lang="id-ID" sz="2000" b="0" dirty="0" smtClean="0">
                <a:solidFill>
                  <a:schemeClr val="tx1"/>
                </a:solidFill>
              </a:rPr>
              <a:t>Bagian </a:t>
            </a:r>
            <a:r>
              <a:rPr lang="id-ID" sz="2000" b="0" dirty="0">
                <a:solidFill>
                  <a:schemeClr val="tx1"/>
                </a:solidFill>
              </a:rPr>
              <a:t>Produksi </a:t>
            </a:r>
            <a:r>
              <a:rPr lang="id-ID" sz="2000" b="0" dirty="0" smtClean="0">
                <a:solidFill>
                  <a:schemeClr val="tx1"/>
                </a:solidFill>
              </a:rPr>
              <a:t>2 : </a:t>
            </a:r>
            <a:r>
              <a:rPr lang="id-ID" sz="2000" b="0" dirty="0">
                <a:solidFill>
                  <a:schemeClr val="tx1"/>
                </a:solidFill>
              </a:rPr>
              <a:t>Frans (Adik)</a:t>
            </a:r>
            <a:br>
              <a:rPr lang="id-ID" sz="2000" b="0" dirty="0">
                <a:solidFill>
                  <a:schemeClr val="tx1"/>
                </a:solidFill>
              </a:rPr>
            </a:br>
            <a:endParaRPr lang="id-ID" sz="2000" b="0" dirty="0">
              <a:solidFill>
                <a:schemeClr val="tx1"/>
              </a:solidFill>
            </a:endParaRPr>
          </a:p>
        </p:txBody>
      </p:sp>
    </p:spTree>
    <p:extLst>
      <p:ext uri="{BB962C8B-B14F-4D97-AF65-F5344CB8AC3E}">
        <p14:creationId xmlns:p14="http://schemas.microsoft.com/office/powerpoint/2010/main" val="42709480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76672"/>
            <a:ext cx="7772400" cy="1470025"/>
          </a:xfrm>
        </p:spPr>
        <p:txBody>
          <a:bodyPr>
            <a:noAutofit/>
          </a:bodyPr>
          <a:lstStyle/>
          <a:p>
            <a:pPr algn="ctr"/>
            <a:r>
              <a:rPr lang="en-US" sz="2400" b="1" dirty="0">
                <a:solidFill>
                  <a:schemeClr val="tx1"/>
                </a:solidFill>
              </a:rPr>
              <a:t>BAB I</a:t>
            </a:r>
            <a:r>
              <a:rPr lang="id-ID" sz="2400" b="1" dirty="0">
                <a:solidFill>
                  <a:schemeClr val="tx1"/>
                </a:solidFill>
              </a:rPr>
              <a:t>I</a:t>
            </a:r>
            <a:r>
              <a:rPr lang="id-ID" sz="2400" dirty="0">
                <a:solidFill>
                  <a:schemeClr val="tx1"/>
                </a:solidFill>
              </a:rPr>
              <a:t/>
            </a:r>
            <a:br>
              <a:rPr lang="id-ID" sz="2400" dirty="0">
                <a:solidFill>
                  <a:schemeClr val="tx1"/>
                </a:solidFill>
              </a:rPr>
            </a:br>
            <a:r>
              <a:rPr lang="id-ID" sz="2400" b="1" dirty="0">
                <a:solidFill>
                  <a:schemeClr val="tx1"/>
                </a:solidFill>
              </a:rPr>
              <a:t>PRODUKSI BISNIS ROTI BAKAR SWEETY DAN ANALISIS BISNIS</a:t>
            </a:r>
            <a:r>
              <a:rPr lang="id-ID" sz="2400" dirty="0">
                <a:solidFill>
                  <a:schemeClr val="tx1"/>
                </a:solidFill>
              </a:rPr>
              <a:t/>
            </a:r>
            <a:br>
              <a:rPr lang="id-ID" sz="2400" dirty="0">
                <a:solidFill>
                  <a:schemeClr val="tx1"/>
                </a:solidFill>
              </a:rPr>
            </a:br>
            <a:endParaRPr lang="id-ID" sz="2400" dirty="0">
              <a:solidFill>
                <a:schemeClr val="tx1"/>
              </a:solidFill>
            </a:endParaRPr>
          </a:p>
        </p:txBody>
      </p:sp>
      <p:sp>
        <p:nvSpPr>
          <p:cNvPr id="3" name="Subtitle 2"/>
          <p:cNvSpPr>
            <a:spLocks noGrp="1"/>
          </p:cNvSpPr>
          <p:nvPr>
            <p:ph type="subTitle" idx="1"/>
          </p:nvPr>
        </p:nvSpPr>
        <p:spPr>
          <a:xfrm>
            <a:off x="1403648" y="1988840"/>
            <a:ext cx="6400800" cy="3937992"/>
          </a:xfrm>
        </p:spPr>
        <p:txBody>
          <a:bodyPr>
            <a:normAutofit/>
          </a:bodyPr>
          <a:lstStyle/>
          <a:p>
            <a:pPr algn="l"/>
            <a:r>
              <a:rPr lang="id-ID" sz="2000" b="1" dirty="0" smtClean="0">
                <a:solidFill>
                  <a:schemeClr val="tx1"/>
                </a:solidFill>
              </a:rPr>
              <a:t>A. Produk</a:t>
            </a:r>
          </a:p>
          <a:p>
            <a:pPr algn="l"/>
            <a:r>
              <a:rPr lang="id-ID" sz="2000" dirty="0" smtClean="0">
                <a:solidFill>
                  <a:schemeClr val="tx1"/>
                </a:solidFill>
              </a:rPr>
              <a:t>     Roti Bakar</a:t>
            </a:r>
          </a:p>
          <a:p>
            <a:pPr algn="l"/>
            <a:r>
              <a:rPr lang="id-ID" sz="2000" b="1" dirty="0" smtClean="0">
                <a:solidFill>
                  <a:schemeClr val="tx1"/>
                </a:solidFill>
              </a:rPr>
              <a:t>B. Aneka rasa produk roti bakar</a:t>
            </a:r>
          </a:p>
          <a:p>
            <a:pPr algn="l"/>
            <a:r>
              <a:rPr lang="id-ID" sz="2000" dirty="0" smtClean="0">
                <a:solidFill>
                  <a:schemeClr val="tx1"/>
                </a:solidFill>
              </a:rPr>
              <a:t>    1. Coklat</a:t>
            </a:r>
            <a:r>
              <a:rPr lang="id-ID" sz="2000" dirty="0">
                <a:solidFill>
                  <a:schemeClr val="tx1"/>
                </a:solidFill>
              </a:rPr>
              <a:t>			</a:t>
            </a:r>
            <a:br>
              <a:rPr lang="id-ID" sz="2000" dirty="0">
                <a:solidFill>
                  <a:schemeClr val="tx1"/>
                </a:solidFill>
              </a:rPr>
            </a:br>
            <a:r>
              <a:rPr lang="id-ID" sz="2000" dirty="0" smtClean="0">
                <a:solidFill>
                  <a:schemeClr val="tx1"/>
                </a:solidFill>
              </a:rPr>
              <a:t>    2. Kacang</a:t>
            </a:r>
            <a:r>
              <a:rPr lang="id-ID" sz="2000" dirty="0">
                <a:solidFill>
                  <a:schemeClr val="tx1"/>
                </a:solidFill>
              </a:rPr>
              <a:t/>
            </a:r>
            <a:br>
              <a:rPr lang="id-ID" sz="2000" dirty="0">
                <a:solidFill>
                  <a:schemeClr val="tx1"/>
                </a:solidFill>
              </a:rPr>
            </a:br>
            <a:r>
              <a:rPr lang="id-ID" sz="2000" dirty="0" smtClean="0">
                <a:solidFill>
                  <a:schemeClr val="tx1"/>
                </a:solidFill>
              </a:rPr>
              <a:t>    3. Keju</a:t>
            </a:r>
            <a:r>
              <a:rPr lang="id-ID" sz="2000" dirty="0">
                <a:solidFill>
                  <a:schemeClr val="tx1"/>
                </a:solidFill>
              </a:rPr>
              <a:t/>
            </a:r>
            <a:br>
              <a:rPr lang="id-ID" sz="2000" dirty="0">
                <a:solidFill>
                  <a:schemeClr val="tx1"/>
                </a:solidFill>
              </a:rPr>
            </a:br>
            <a:r>
              <a:rPr lang="id-ID" sz="2000" dirty="0" smtClean="0">
                <a:solidFill>
                  <a:schemeClr val="tx1"/>
                </a:solidFill>
              </a:rPr>
              <a:t>    4. Strawberry</a:t>
            </a:r>
            <a:r>
              <a:rPr lang="id-ID" sz="2000" dirty="0">
                <a:solidFill>
                  <a:schemeClr val="tx1"/>
                </a:solidFill>
              </a:rPr>
              <a:t/>
            </a:r>
            <a:br>
              <a:rPr lang="id-ID" sz="2000" dirty="0">
                <a:solidFill>
                  <a:schemeClr val="tx1"/>
                </a:solidFill>
              </a:rPr>
            </a:br>
            <a:r>
              <a:rPr lang="id-ID" sz="2000" dirty="0" smtClean="0">
                <a:solidFill>
                  <a:schemeClr val="tx1"/>
                </a:solidFill>
              </a:rPr>
              <a:t>    5. Nanas</a:t>
            </a:r>
            <a:r>
              <a:rPr lang="id-ID" sz="2000" dirty="0">
                <a:solidFill>
                  <a:schemeClr val="tx1"/>
                </a:solidFill>
              </a:rPr>
              <a:t/>
            </a:r>
            <a:br>
              <a:rPr lang="id-ID" sz="2000" dirty="0">
                <a:solidFill>
                  <a:schemeClr val="tx1"/>
                </a:solidFill>
              </a:rPr>
            </a:br>
            <a:r>
              <a:rPr lang="id-ID" sz="2000" dirty="0" smtClean="0">
                <a:solidFill>
                  <a:schemeClr val="tx1"/>
                </a:solidFill>
              </a:rPr>
              <a:t>    6. Blueberry</a:t>
            </a:r>
            <a:r>
              <a:rPr lang="id-ID" sz="2000" dirty="0">
                <a:solidFill>
                  <a:schemeClr val="tx1"/>
                </a:solidFill>
              </a:rPr>
              <a:t/>
            </a:r>
            <a:br>
              <a:rPr lang="id-ID" sz="2000" dirty="0">
                <a:solidFill>
                  <a:schemeClr val="tx1"/>
                </a:solidFill>
              </a:rPr>
            </a:br>
            <a:r>
              <a:rPr lang="id-ID" sz="2000" dirty="0" smtClean="0">
                <a:solidFill>
                  <a:schemeClr val="tx1"/>
                </a:solidFill>
              </a:rPr>
              <a:t>    7. Srikaya</a:t>
            </a:r>
            <a:endParaRPr lang="id-ID" sz="2000" dirty="0">
              <a:solidFill>
                <a:schemeClr val="tx1"/>
              </a:solidFill>
            </a:endParaRPr>
          </a:p>
          <a:p>
            <a:pPr algn="l"/>
            <a:r>
              <a:rPr lang="id-ID" sz="2000" dirty="0" smtClean="0">
                <a:solidFill>
                  <a:schemeClr val="tx1"/>
                </a:solidFill>
              </a:rPr>
              <a:t>    8. </a:t>
            </a:r>
            <a:r>
              <a:rPr lang="en-US" sz="2000" dirty="0" smtClean="0">
                <a:solidFill>
                  <a:schemeClr val="tx1"/>
                </a:solidFill>
              </a:rPr>
              <a:t>Durian</a:t>
            </a:r>
            <a:endParaRPr lang="id-ID" sz="2000" dirty="0" smtClean="0">
              <a:solidFill>
                <a:schemeClr val="tx1"/>
              </a:solidFill>
            </a:endParaRPr>
          </a:p>
        </p:txBody>
      </p:sp>
    </p:spTree>
    <p:extLst>
      <p:ext uri="{BB962C8B-B14F-4D97-AF65-F5344CB8AC3E}">
        <p14:creationId xmlns:p14="http://schemas.microsoft.com/office/powerpoint/2010/main" val="104919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5616623"/>
          </a:xfrm>
        </p:spPr>
        <p:txBody>
          <a:bodyPr>
            <a:normAutofit fontScale="90000"/>
          </a:bodyPr>
          <a:lstStyle/>
          <a:p>
            <a:pPr lvl="0" algn="l"/>
            <a:r>
              <a:rPr lang="id-ID" sz="2200" dirty="0" smtClean="0">
                <a:solidFill>
                  <a:schemeClr val="tx1"/>
                </a:solidFill>
                <a:latin typeface="Arial Narrow" pitchFamily="34" charset="0"/>
              </a:rPr>
              <a:t>C. </a:t>
            </a:r>
            <a:r>
              <a:rPr lang="en-US" sz="2200" dirty="0" err="1" smtClean="0">
                <a:solidFill>
                  <a:schemeClr val="tx1"/>
                </a:solidFill>
                <a:latin typeface="Arial Narrow" pitchFamily="34" charset="0"/>
              </a:rPr>
              <a:t>Analisis</a:t>
            </a:r>
            <a:r>
              <a:rPr lang="en-US" sz="2200" dirty="0" smtClean="0">
                <a:solidFill>
                  <a:schemeClr val="tx1"/>
                </a:solidFill>
                <a:latin typeface="Arial Narrow" pitchFamily="34" charset="0"/>
              </a:rPr>
              <a:t> </a:t>
            </a:r>
            <a:r>
              <a:rPr lang="en-US" sz="2200" dirty="0" err="1">
                <a:solidFill>
                  <a:schemeClr val="tx1"/>
                </a:solidFill>
                <a:latin typeface="Arial Narrow" pitchFamily="34" charset="0"/>
              </a:rPr>
              <a:t>Aspek</a:t>
            </a:r>
            <a:r>
              <a:rPr lang="en-US" sz="2200" dirty="0">
                <a:solidFill>
                  <a:schemeClr val="tx1"/>
                </a:solidFill>
                <a:latin typeface="Arial Narrow" pitchFamily="34" charset="0"/>
              </a:rPr>
              <a:t> </a:t>
            </a:r>
            <a:r>
              <a:rPr lang="en-US" sz="2200" dirty="0" err="1" smtClean="0">
                <a:solidFill>
                  <a:schemeClr val="tx1"/>
                </a:solidFill>
                <a:latin typeface="Arial Narrow" pitchFamily="34" charset="0"/>
              </a:rPr>
              <a:t>Finansial</a:t>
            </a:r>
            <a:r>
              <a:rPr lang="id-ID" sz="2200" dirty="0" smtClean="0">
                <a:solidFill>
                  <a:schemeClr val="tx1"/>
                </a:solidFill>
                <a:latin typeface="Arial Narrow" pitchFamily="34" charset="0"/>
              </a:rPr>
              <a:t/>
            </a:r>
            <a:br>
              <a:rPr lang="id-ID" sz="2200" dirty="0" smtClean="0">
                <a:solidFill>
                  <a:schemeClr val="tx1"/>
                </a:solidFill>
                <a:latin typeface="Arial Narrow" pitchFamily="34" charset="0"/>
              </a:rPr>
            </a:br>
            <a:r>
              <a:rPr lang="id-ID" sz="2200" b="0" dirty="0" smtClean="0">
                <a:solidFill>
                  <a:schemeClr val="tx1"/>
                </a:solidFill>
                <a:latin typeface="Arial Narrow" pitchFamily="34" charset="0"/>
              </a:rPr>
              <a:t>    </a:t>
            </a:r>
            <a:r>
              <a:rPr lang="id-ID" sz="2200" dirty="0" smtClean="0">
                <a:solidFill>
                  <a:schemeClr val="tx1"/>
                </a:solidFill>
                <a:latin typeface="Arial Narrow" pitchFamily="34" charset="0"/>
              </a:rPr>
              <a:t>1. Harga</a:t>
            </a:r>
            <a:r>
              <a:rPr lang="id-ID" sz="2200" b="0" dirty="0" smtClean="0">
                <a:solidFill>
                  <a:schemeClr val="tx1"/>
                </a:solidFill>
                <a:latin typeface="Arial Narrow" pitchFamily="34" charset="0"/>
              </a:rPr>
              <a:t/>
            </a:r>
            <a:br>
              <a:rPr lang="id-ID" sz="2200" b="0" dirty="0" smtClean="0">
                <a:solidFill>
                  <a:schemeClr val="tx1"/>
                </a:solidFill>
                <a:latin typeface="Arial Narrow" pitchFamily="34" charset="0"/>
              </a:rPr>
            </a:br>
            <a:r>
              <a:rPr lang="id-ID" sz="2200" b="0" dirty="0" smtClean="0">
                <a:solidFill>
                  <a:schemeClr val="tx1"/>
                </a:solidFill>
                <a:latin typeface="Arial Narrow" pitchFamily="34" charset="0"/>
              </a:rPr>
              <a:t>	Nanas</a:t>
            </a:r>
            <a:r>
              <a:rPr lang="id-ID" sz="2200" b="0" dirty="0">
                <a:solidFill>
                  <a:schemeClr val="tx1"/>
                </a:solidFill>
                <a:latin typeface="Arial Narrow" pitchFamily="34" charset="0"/>
              </a:rPr>
              <a:t>			</a:t>
            </a:r>
            <a:r>
              <a:rPr lang="id-ID" sz="2200" b="0" dirty="0" smtClean="0">
                <a:solidFill>
                  <a:schemeClr val="tx1"/>
                </a:solidFill>
                <a:latin typeface="Arial Narrow" pitchFamily="34" charset="0"/>
              </a:rPr>
              <a:t>		: </a:t>
            </a:r>
            <a:r>
              <a:rPr lang="id-ID" sz="2200" b="0" dirty="0">
                <a:solidFill>
                  <a:schemeClr val="tx1"/>
                </a:solidFill>
                <a:latin typeface="Arial Narrow" pitchFamily="34" charset="0"/>
              </a:rPr>
              <a:t>Rp. </a:t>
            </a:r>
            <a:r>
              <a:rPr lang="id-ID" sz="2200" b="0" dirty="0" smtClean="0">
                <a:solidFill>
                  <a:schemeClr val="tx1"/>
                </a:solidFill>
                <a:latin typeface="Arial Narrow" pitchFamily="34" charset="0"/>
              </a:rPr>
              <a:t>1</a:t>
            </a:r>
            <a:r>
              <a:rPr lang="en-US" sz="2200" b="0" dirty="0" smtClean="0">
                <a:solidFill>
                  <a:schemeClr val="tx1"/>
                </a:solidFill>
                <a:latin typeface="Arial Narrow" pitchFamily="34" charset="0"/>
              </a:rPr>
              <a:t>1</a:t>
            </a:r>
            <a:r>
              <a:rPr lang="id-ID" sz="2200" b="0" dirty="0" smtClean="0">
                <a:solidFill>
                  <a:schemeClr val="tx1"/>
                </a:solidFill>
                <a:latin typeface="Arial Narrow" pitchFamily="34" charset="0"/>
              </a:rPr>
              <a:t>.000</a:t>
            </a:r>
            <a:r>
              <a:rPr lang="id-ID" sz="2200" b="0" dirty="0">
                <a:solidFill>
                  <a:schemeClr val="tx1"/>
                </a:solidFill>
                <a:latin typeface="Arial Narrow" pitchFamily="34" charset="0"/>
              </a:rPr>
              <a:t/>
            </a:r>
            <a:br>
              <a:rPr lang="id-ID" sz="2200" b="0" dirty="0">
                <a:solidFill>
                  <a:schemeClr val="tx1"/>
                </a:solidFill>
                <a:latin typeface="Arial Narrow" pitchFamily="34" charset="0"/>
              </a:rPr>
            </a:br>
            <a:r>
              <a:rPr lang="id-ID" sz="2200" b="0" dirty="0" smtClean="0">
                <a:solidFill>
                  <a:schemeClr val="tx1"/>
                </a:solidFill>
                <a:latin typeface="Arial Narrow" pitchFamily="34" charset="0"/>
              </a:rPr>
              <a:t>	Strawberry</a:t>
            </a:r>
            <a:r>
              <a:rPr lang="id-ID" sz="2200" b="0" dirty="0">
                <a:solidFill>
                  <a:schemeClr val="tx1"/>
                </a:solidFill>
                <a:latin typeface="Arial Narrow" pitchFamily="34" charset="0"/>
              </a:rPr>
              <a:t>		</a:t>
            </a:r>
            <a:r>
              <a:rPr lang="id-ID" sz="2200" b="0" dirty="0" smtClean="0">
                <a:solidFill>
                  <a:schemeClr val="tx1"/>
                </a:solidFill>
                <a:latin typeface="Arial Narrow" pitchFamily="34" charset="0"/>
              </a:rPr>
              <a:t>		: </a:t>
            </a:r>
            <a:r>
              <a:rPr lang="id-ID" sz="2200" b="0" dirty="0">
                <a:solidFill>
                  <a:schemeClr val="tx1"/>
                </a:solidFill>
                <a:latin typeface="Arial Narrow" pitchFamily="34" charset="0"/>
              </a:rPr>
              <a:t>Rp. </a:t>
            </a:r>
            <a:r>
              <a:rPr lang="id-ID" sz="2200" b="0" dirty="0" smtClean="0">
                <a:solidFill>
                  <a:schemeClr val="tx1"/>
                </a:solidFill>
                <a:latin typeface="Arial Narrow" pitchFamily="34" charset="0"/>
              </a:rPr>
              <a:t>1</a:t>
            </a:r>
            <a:r>
              <a:rPr lang="en-US" sz="2200" b="0" dirty="0" smtClean="0">
                <a:solidFill>
                  <a:schemeClr val="tx1"/>
                </a:solidFill>
                <a:latin typeface="Arial Narrow" pitchFamily="34" charset="0"/>
              </a:rPr>
              <a:t>1</a:t>
            </a:r>
            <a:r>
              <a:rPr lang="id-ID" sz="2200" b="0" dirty="0" smtClean="0">
                <a:solidFill>
                  <a:schemeClr val="tx1"/>
                </a:solidFill>
                <a:latin typeface="Arial Narrow" pitchFamily="34" charset="0"/>
              </a:rPr>
              <a:t>.000</a:t>
            </a:r>
            <a:r>
              <a:rPr lang="id-ID" sz="2200" b="0" dirty="0">
                <a:solidFill>
                  <a:schemeClr val="tx1"/>
                </a:solidFill>
                <a:latin typeface="Arial Narrow" pitchFamily="34" charset="0"/>
              </a:rPr>
              <a:t/>
            </a:r>
            <a:br>
              <a:rPr lang="id-ID" sz="2200" b="0" dirty="0">
                <a:solidFill>
                  <a:schemeClr val="tx1"/>
                </a:solidFill>
                <a:latin typeface="Arial Narrow" pitchFamily="34" charset="0"/>
              </a:rPr>
            </a:br>
            <a:r>
              <a:rPr lang="id-ID" sz="2200" b="0" dirty="0" smtClean="0">
                <a:solidFill>
                  <a:schemeClr val="tx1"/>
                </a:solidFill>
                <a:latin typeface="Arial Narrow" pitchFamily="34" charset="0"/>
              </a:rPr>
              <a:t>	Kacang</a:t>
            </a:r>
            <a:r>
              <a:rPr lang="id-ID" sz="2200" b="0" dirty="0">
                <a:solidFill>
                  <a:schemeClr val="tx1"/>
                </a:solidFill>
                <a:latin typeface="Arial Narrow" pitchFamily="34" charset="0"/>
              </a:rPr>
              <a:t>			</a:t>
            </a:r>
            <a:r>
              <a:rPr lang="id-ID" sz="2200" b="0" dirty="0" smtClean="0">
                <a:solidFill>
                  <a:schemeClr val="tx1"/>
                </a:solidFill>
                <a:latin typeface="Arial Narrow" pitchFamily="34" charset="0"/>
              </a:rPr>
              <a:t>		: </a:t>
            </a:r>
            <a:r>
              <a:rPr lang="id-ID" sz="2200" b="0" dirty="0">
                <a:solidFill>
                  <a:schemeClr val="tx1"/>
                </a:solidFill>
                <a:latin typeface="Arial Narrow" pitchFamily="34" charset="0"/>
              </a:rPr>
              <a:t>Rp. </a:t>
            </a:r>
            <a:r>
              <a:rPr lang="id-ID" sz="2200" b="0" dirty="0" smtClean="0">
                <a:solidFill>
                  <a:schemeClr val="tx1"/>
                </a:solidFill>
                <a:latin typeface="Arial Narrow" pitchFamily="34" charset="0"/>
              </a:rPr>
              <a:t>1</a:t>
            </a:r>
            <a:r>
              <a:rPr lang="en-US" sz="2200" b="0" dirty="0" smtClean="0">
                <a:solidFill>
                  <a:schemeClr val="tx1"/>
                </a:solidFill>
                <a:latin typeface="Arial Narrow" pitchFamily="34" charset="0"/>
              </a:rPr>
              <a:t>1</a:t>
            </a:r>
            <a:r>
              <a:rPr lang="id-ID" sz="2200" b="0" dirty="0" smtClean="0">
                <a:solidFill>
                  <a:schemeClr val="tx1"/>
                </a:solidFill>
                <a:latin typeface="Arial Narrow" pitchFamily="34" charset="0"/>
              </a:rPr>
              <a:t>.000 </a:t>
            </a:r>
            <a:r>
              <a:rPr lang="id-ID" sz="2200" b="0" dirty="0">
                <a:solidFill>
                  <a:schemeClr val="tx1"/>
                </a:solidFill>
                <a:latin typeface="Arial Narrow" pitchFamily="34" charset="0"/>
              </a:rPr>
              <a:t/>
            </a:r>
            <a:br>
              <a:rPr lang="id-ID" sz="2200" b="0" dirty="0">
                <a:solidFill>
                  <a:schemeClr val="tx1"/>
                </a:solidFill>
                <a:latin typeface="Arial Narrow" pitchFamily="34" charset="0"/>
              </a:rPr>
            </a:br>
            <a:r>
              <a:rPr lang="id-ID" sz="2200" b="0" dirty="0" smtClean="0">
                <a:solidFill>
                  <a:schemeClr val="tx1"/>
                </a:solidFill>
                <a:latin typeface="Arial Narrow" pitchFamily="34" charset="0"/>
              </a:rPr>
              <a:t>	Coklat </a:t>
            </a:r>
            <a:r>
              <a:rPr lang="id-ID" sz="2200" b="0" dirty="0">
                <a:solidFill>
                  <a:schemeClr val="tx1"/>
                </a:solidFill>
                <a:latin typeface="Arial Narrow" pitchFamily="34" charset="0"/>
              </a:rPr>
              <a:t>				</a:t>
            </a:r>
            <a:r>
              <a:rPr lang="id-ID" sz="2200" b="0" dirty="0" smtClean="0">
                <a:solidFill>
                  <a:schemeClr val="tx1"/>
                </a:solidFill>
                <a:latin typeface="Arial Narrow" pitchFamily="34" charset="0"/>
              </a:rPr>
              <a:t>	: </a:t>
            </a:r>
            <a:r>
              <a:rPr lang="id-ID" sz="2200" b="0" dirty="0">
                <a:solidFill>
                  <a:schemeClr val="tx1"/>
                </a:solidFill>
                <a:latin typeface="Arial Narrow" pitchFamily="34" charset="0"/>
              </a:rPr>
              <a:t>Rp. </a:t>
            </a:r>
            <a:r>
              <a:rPr lang="id-ID" sz="2200" b="0" dirty="0" smtClean="0">
                <a:solidFill>
                  <a:schemeClr val="tx1"/>
                </a:solidFill>
                <a:latin typeface="Arial Narrow" pitchFamily="34" charset="0"/>
              </a:rPr>
              <a:t>1</a:t>
            </a:r>
            <a:r>
              <a:rPr lang="en-US" sz="2200" b="0" dirty="0" smtClean="0">
                <a:solidFill>
                  <a:schemeClr val="tx1"/>
                </a:solidFill>
                <a:latin typeface="Arial Narrow" pitchFamily="34" charset="0"/>
              </a:rPr>
              <a:t>1</a:t>
            </a:r>
            <a:r>
              <a:rPr lang="id-ID" sz="2200" b="0" dirty="0" smtClean="0">
                <a:solidFill>
                  <a:schemeClr val="tx1"/>
                </a:solidFill>
                <a:latin typeface="Arial Narrow" pitchFamily="34" charset="0"/>
              </a:rPr>
              <a:t>.000 </a:t>
            </a:r>
            <a:r>
              <a:rPr lang="id-ID" sz="2200" b="0" dirty="0">
                <a:solidFill>
                  <a:schemeClr val="tx1"/>
                </a:solidFill>
                <a:latin typeface="Arial Narrow" pitchFamily="34" charset="0"/>
              </a:rPr>
              <a:t/>
            </a:r>
            <a:br>
              <a:rPr lang="id-ID" sz="2200" b="0" dirty="0">
                <a:solidFill>
                  <a:schemeClr val="tx1"/>
                </a:solidFill>
                <a:latin typeface="Arial Narrow" pitchFamily="34" charset="0"/>
              </a:rPr>
            </a:br>
            <a:r>
              <a:rPr lang="id-ID" sz="2200" b="0" dirty="0" smtClean="0">
                <a:solidFill>
                  <a:schemeClr val="tx1"/>
                </a:solidFill>
                <a:latin typeface="Arial Narrow" pitchFamily="34" charset="0"/>
              </a:rPr>
              <a:t>	Blueberry  </a:t>
            </a:r>
            <a:r>
              <a:rPr lang="id-ID" sz="2200" b="0" dirty="0">
                <a:solidFill>
                  <a:schemeClr val="tx1"/>
                </a:solidFill>
                <a:latin typeface="Arial Narrow" pitchFamily="34" charset="0"/>
              </a:rPr>
              <a:t>			</a:t>
            </a:r>
            <a:r>
              <a:rPr lang="id-ID" sz="2200" b="0" dirty="0" smtClean="0">
                <a:solidFill>
                  <a:schemeClr val="tx1"/>
                </a:solidFill>
                <a:latin typeface="Arial Narrow" pitchFamily="34" charset="0"/>
              </a:rPr>
              <a:t>	: </a:t>
            </a:r>
            <a:r>
              <a:rPr lang="id-ID" sz="2200" b="0" dirty="0">
                <a:solidFill>
                  <a:schemeClr val="tx1"/>
                </a:solidFill>
                <a:latin typeface="Arial Narrow" pitchFamily="34" charset="0"/>
              </a:rPr>
              <a:t>Rp. </a:t>
            </a:r>
            <a:r>
              <a:rPr lang="id-ID" sz="2200" b="0" dirty="0" smtClean="0">
                <a:solidFill>
                  <a:schemeClr val="tx1"/>
                </a:solidFill>
                <a:latin typeface="Arial Narrow" pitchFamily="34" charset="0"/>
              </a:rPr>
              <a:t>1</a:t>
            </a:r>
            <a:r>
              <a:rPr lang="en-US" sz="2200" b="0" dirty="0" smtClean="0">
                <a:solidFill>
                  <a:schemeClr val="tx1"/>
                </a:solidFill>
                <a:latin typeface="Arial Narrow" pitchFamily="34" charset="0"/>
              </a:rPr>
              <a:t>1</a:t>
            </a:r>
            <a:r>
              <a:rPr lang="id-ID" sz="2200" b="0" dirty="0" smtClean="0">
                <a:solidFill>
                  <a:schemeClr val="tx1"/>
                </a:solidFill>
                <a:latin typeface="Arial Narrow" pitchFamily="34" charset="0"/>
              </a:rPr>
              <a:t>.000</a:t>
            </a:r>
            <a:r>
              <a:rPr lang="id-ID" sz="2200" b="0" dirty="0">
                <a:solidFill>
                  <a:schemeClr val="tx1"/>
                </a:solidFill>
                <a:latin typeface="Arial Narrow" pitchFamily="34" charset="0"/>
              </a:rPr>
              <a:t/>
            </a:r>
            <a:br>
              <a:rPr lang="id-ID" sz="2200" b="0" dirty="0">
                <a:solidFill>
                  <a:schemeClr val="tx1"/>
                </a:solidFill>
                <a:latin typeface="Arial Narrow" pitchFamily="34" charset="0"/>
              </a:rPr>
            </a:br>
            <a:r>
              <a:rPr lang="id-ID" sz="2200" b="0" dirty="0" smtClean="0">
                <a:solidFill>
                  <a:schemeClr val="tx1"/>
                </a:solidFill>
                <a:latin typeface="Arial Narrow" pitchFamily="34" charset="0"/>
              </a:rPr>
              <a:t>	Srikaya </a:t>
            </a:r>
            <a:r>
              <a:rPr lang="id-ID" sz="2200" b="0" dirty="0">
                <a:solidFill>
                  <a:schemeClr val="tx1"/>
                </a:solidFill>
                <a:latin typeface="Arial Narrow" pitchFamily="34" charset="0"/>
              </a:rPr>
              <a:t>				</a:t>
            </a:r>
            <a:r>
              <a:rPr lang="id-ID" sz="2200" b="0" dirty="0" smtClean="0">
                <a:solidFill>
                  <a:schemeClr val="tx1"/>
                </a:solidFill>
                <a:latin typeface="Arial Narrow" pitchFamily="34" charset="0"/>
              </a:rPr>
              <a:t>	: </a:t>
            </a:r>
            <a:r>
              <a:rPr lang="id-ID" sz="2200" b="0" dirty="0">
                <a:solidFill>
                  <a:schemeClr val="tx1"/>
                </a:solidFill>
                <a:latin typeface="Arial Narrow" pitchFamily="34" charset="0"/>
              </a:rPr>
              <a:t>Rp. </a:t>
            </a:r>
            <a:r>
              <a:rPr lang="id-ID" sz="2200" b="0" dirty="0" smtClean="0">
                <a:solidFill>
                  <a:schemeClr val="tx1"/>
                </a:solidFill>
                <a:latin typeface="Arial Narrow" pitchFamily="34" charset="0"/>
              </a:rPr>
              <a:t>1</a:t>
            </a:r>
            <a:r>
              <a:rPr lang="en-US" sz="2200" b="0" dirty="0" smtClean="0">
                <a:solidFill>
                  <a:schemeClr val="tx1"/>
                </a:solidFill>
                <a:latin typeface="Arial Narrow" pitchFamily="34" charset="0"/>
              </a:rPr>
              <a:t>1</a:t>
            </a:r>
            <a:r>
              <a:rPr lang="id-ID" sz="2200" b="0" dirty="0" smtClean="0">
                <a:solidFill>
                  <a:schemeClr val="tx1"/>
                </a:solidFill>
                <a:latin typeface="Arial Narrow" pitchFamily="34" charset="0"/>
              </a:rPr>
              <a:t>.000 </a:t>
            </a:r>
            <a:r>
              <a:rPr lang="id-ID" sz="2200" b="0" dirty="0">
                <a:solidFill>
                  <a:schemeClr val="tx1"/>
                </a:solidFill>
                <a:latin typeface="Arial Narrow" pitchFamily="34" charset="0"/>
              </a:rPr>
              <a:t/>
            </a:r>
            <a:br>
              <a:rPr lang="id-ID" sz="2200" b="0" dirty="0">
                <a:solidFill>
                  <a:schemeClr val="tx1"/>
                </a:solidFill>
                <a:latin typeface="Arial Narrow" pitchFamily="34" charset="0"/>
              </a:rPr>
            </a:br>
            <a:r>
              <a:rPr lang="id-ID" sz="2200" b="0" dirty="0" smtClean="0">
                <a:solidFill>
                  <a:schemeClr val="tx1"/>
                </a:solidFill>
                <a:latin typeface="Arial Narrow" pitchFamily="34" charset="0"/>
              </a:rPr>
              <a:t>	Keju </a:t>
            </a:r>
            <a:r>
              <a:rPr lang="id-ID" sz="2200" b="0" dirty="0">
                <a:solidFill>
                  <a:schemeClr val="tx1"/>
                </a:solidFill>
                <a:latin typeface="Arial Narrow" pitchFamily="34" charset="0"/>
              </a:rPr>
              <a:t>				</a:t>
            </a:r>
            <a:r>
              <a:rPr lang="id-ID" sz="2200" b="0" dirty="0" smtClean="0">
                <a:solidFill>
                  <a:schemeClr val="tx1"/>
                </a:solidFill>
                <a:latin typeface="Arial Narrow" pitchFamily="34" charset="0"/>
              </a:rPr>
              <a:t>	: </a:t>
            </a:r>
            <a:r>
              <a:rPr lang="id-ID" sz="2200" b="0" dirty="0">
                <a:solidFill>
                  <a:schemeClr val="tx1"/>
                </a:solidFill>
                <a:latin typeface="Arial Narrow" pitchFamily="34" charset="0"/>
              </a:rPr>
              <a:t>Rp. </a:t>
            </a:r>
            <a:r>
              <a:rPr lang="id-ID" sz="2200" b="0" dirty="0" smtClean="0">
                <a:solidFill>
                  <a:schemeClr val="tx1"/>
                </a:solidFill>
                <a:latin typeface="Arial Narrow" pitchFamily="34" charset="0"/>
              </a:rPr>
              <a:t>1</a:t>
            </a:r>
            <a:r>
              <a:rPr lang="en-US" sz="2200" b="0" dirty="0" smtClean="0">
                <a:solidFill>
                  <a:schemeClr val="tx1"/>
                </a:solidFill>
                <a:latin typeface="Arial Narrow" pitchFamily="34" charset="0"/>
              </a:rPr>
              <a:t>2</a:t>
            </a:r>
            <a:r>
              <a:rPr lang="id-ID" sz="2200" b="0" dirty="0" smtClean="0">
                <a:solidFill>
                  <a:schemeClr val="tx1"/>
                </a:solidFill>
                <a:latin typeface="Arial Narrow" pitchFamily="34" charset="0"/>
              </a:rPr>
              <a:t>.000</a:t>
            </a:r>
            <a:r>
              <a:rPr lang="id-ID" sz="2200" b="0" dirty="0">
                <a:solidFill>
                  <a:schemeClr val="tx1"/>
                </a:solidFill>
                <a:latin typeface="Arial Narrow" pitchFamily="34" charset="0"/>
              </a:rPr>
              <a:t/>
            </a:r>
            <a:br>
              <a:rPr lang="id-ID" sz="2200" b="0" dirty="0">
                <a:solidFill>
                  <a:schemeClr val="tx1"/>
                </a:solidFill>
                <a:latin typeface="Arial Narrow" pitchFamily="34" charset="0"/>
              </a:rPr>
            </a:br>
            <a:r>
              <a:rPr lang="id-ID" sz="2200" b="0" dirty="0" smtClean="0">
                <a:solidFill>
                  <a:schemeClr val="tx1"/>
                </a:solidFill>
                <a:latin typeface="Arial Narrow" pitchFamily="34" charset="0"/>
              </a:rPr>
              <a:t>	Durian</a:t>
            </a:r>
            <a:r>
              <a:rPr lang="id-ID" sz="2200" b="0" dirty="0">
                <a:solidFill>
                  <a:schemeClr val="tx1"/>
                </a:solidFill>
                <a:latin typeface="Arial Narrow" pitchFamily="34" charset="0"/>
              </a:rPr>
              <a:t>				</a:t>
            </a:r>
            <a:r>
              <a:rPr lang="id-ID" sz="2200" b="0" dirty="0" smtClean="0">
                <a:solidFill>
                  <a:schemeClr val="tx1"/>
                </a:solidFill>
                <a:latin typeface="Arial Narrow" pitchFamily="34" charset="0"/>
              </a:rPr>
              <a:t>	: </a:t>
            </a:r>
            <a:r>
              <a:rPr lang="id-ID" sz="2200" b="0" dirty="0">
                <a:solidFill>
                  <a:schemeClr val="tx1"/>
                </a:solidFill>
                <a:latin typeface="Arial Narrow" pitchFamily="34" charset="0"/>
              </a:rPr>
              <a:t>Rp. </a:t>
            </a:r>
            <a:r>
              <a:rPr lang="id-ID" sz="2200" b="0" dirty="0" smtClean="0">
                <a:solidFill>
                  <a:schemeClr val="tx1"/>
                </a:solidFill>
                <a:latin typeface="Arial Narrow" pitchFamily="34" charset="0"/>
              </a:rPr>
              <a:t>1</a:t>
            </a:r>
            <a:r>
              <a:rPr lang="en-US" sz="2200" b="0" dirty="0" smtClean="0">
                <a:solidFill>
                  <a:schemeClr val="tx1"/>
                </a:solidFill>
                <a:latin typeface="Arial Narrow" pitchFamily="34" charset="0"/>
              </a:rPr>
              <a:t>2</a:t>
            </a:r>
            <a:r>
              <a:rPr lang="id-ID" sz="2200" b="0" dirty="0" smtClean="0">
                <a:solidFill>
                  <a:schemeClr val="tx1"/>
                </a:solidFill>
                <a:latin typeface="Arial Narrow" pitchFamily="34" charset="0"/>
              </a:rPr>
              <a:t>.000</a:t>
            </a:r>
            <a:r>
              <a:rPr lang="id-ID" sz="2200" b="0" dirty="0">
                <a:solidFill>
                  <a:schemeClr val="tx1"/>
                </a:solidFill>
                <a:latin typeface="Arial Narrow" pitchFamily="34" charset="0"/>
              </a:rPr>
              <a:t/>
            </a:r>
            <a:br>
              <a:rPr lang="id-ID" sz="2200" b="0" dirty="0">
                <a:solidFill>
                  <a:schemeClr val="tx1"/>
                </a:solidFill>
                <a:latin typeface="Arial Narrow" pitchFamily="34" charset="0"/>
              </a:rPr>
            </a:br>
            <a:r>
              <a:rPr lang="id-ID" sz="2200" b="0" dirty="0" smtClean="0">
                <a:solidFill>
                  <a:schemeClr val="tx1"/>
                </a:solidFill>
                <a:latin typeface="Arial Narrow" pitchFamily="34" charset="0"/>
              </a:rPr>
              <a:t>	Kombinasi </a:t>
            </a:r>
            <a:r>
              <a:rPr lang="id-ID" sz="2200" b="0" dirty="0">
                <a:solidFill>
                  <a:schemeClr val="tx1"/>
                </a:solidFill>
                <a:latin typeface="Arial Narrow" pitchFamily="34" charset="0"/>
              </a:rPr>
              <a:t>2 rasa	tanpa keju / </a:t>
            </a:r>
            <a:r>
              <a:rPr lang="id-ID" sz="2200" b="0" dirty="0" smtClean="0">
                <a:solidFill>
                  <a:schemeClr val="tx1"/>
                </a:solidFill>
                <a:latin typeface="Arial Narrow" pitchFamily="34" charset="0"/>
              </a:rPr>
              <a:t>Durian</a:t>
            </a:r>
            <a:r>
              <a:rPr lang="id-ID" sz="2200" b="0" dirty="0">
                <a:solidFill>
                  <a:schemeClr val="tx1"/>
                </a:solidFill>
                <a:latin typeface="Arial Narrow" pitchFamily="34" charset="0"/>
              </a:rPr>
              <a:t>	</a:t>
            </a:r>
            <a:r>
              <a:rPr lang="id-ID" sz="2200" b="0" dirty="0" smtClean="0">
                <a:solidFill>
                  <a:schemeClr val="tx1"/>
                </a:solidFill>
                <a:latin typeface="Arial Narrow" pitchFamily="34" charset="0"/>
              </a:rPr>
              <a:t>	: </a:t>
            </a:r>
            <a:r>
              <a:rPr lang="id-ID" sz="2200" b="0" dirty="0">
                <a:solidFill>
                  <a:schemeClr val="tx1"/>
                </a:solidFill>
                <a:latin typeface="Arial Narrow" pitchFamily="34" charset="0"/>
              </a:rPr>
              <a:t>Rp. </a:t>
            </a:r>
            <a:r>
              <a:rPr lang="id-ID" sz="2200" b="0" dirty="0" smtClean="0">
                <a:solidFill>
                  <a:schemeClr val="tx1"/>
                </a:solidFill>
                <a:latin typeface="Arial Narrow" pitchFamily="34" charset="0"/>
              </a:rPr>
              <a:t>1</a:t>
            </a:r>
            <a:r>
              <a:rPr lang="en-US" sz="2200" b="0" dirty="0" smtClean="0">
                <a:solidFill>
                  <a:schemeClr val="tx1"/>
                </a:solidFill>
                <a:latin typeface="Arial Narrow" pitchFamily="34" charset="0"/>
              </a:rPr>
              <a:t>4</a:t>
            </a:r>
            <a:r>
              <a:rPr lang="id-ID" sz="2200" b="0" dirty="0" smtClean="0">
                <a:solidFill>
                  <a:schemeClr val="tx1"/>
                </a:solidFill>
                <a:latin typeface="Arial Narrow" pitchFamily="34" charset="0"/>
              </a:rPr>
              <a:t>.000</a:t>
            </a:r>
            <a:r>
              <a:rPr lang="id-ID" sz="2200" b="0" dirty="0">
                <a:solidFill>
                  <a:schemeClr val="tx1"/>
                </a:solidFill>
                <a:latin typeface="Arial Narrow" pitchFamily="34" charset="0"/>
              </a:rPr>
              <a:t/>
            </a:r>
            <a:br>
              <a:rPr lang="id-ID" sz="2200" b="0" dirty="0">
                <a:solidFill>
                  <a:schemeClr val="tx1"/>
                </a:solidFill>
                <a:latin typeface="Arial Narrow" pitchFamily="34" charset="0"/>
              </a:rPr>
            </a:br>
            <a:r>
              <a:rPr lang="id-ID" sz="2200" b="0" dirty="0" smtClean="0">
                <a:solidFill>
                  <a:schemeClr val="tx1"/>
                </a:solidFill>
                <a:latin typeface="Arial Narrow" pitchFamily="34" charset="0"/>
              </a:rPr>
              <a:t>	Kombinasi </a:t>
            </a:r>
            <a:r>
              <a:rPr lang="id-ID" sz="2200" b="0" dirty="0">
                <a:solidFill>
                  <a:schemeClr val="tx1"/>
                </a:solidFill>
                <a:latin typeface="Arial Narrow" pitchFamily="34" charset="0"/>
              </a:rPr>
              <a:t>2 rasa 			</a:t>
            </a:r>
            <a:r>
              <a:rPr lang="id-ID" sz="2200" b="0" dirty="0" smtClean="0">
                <a:solidFill>
                  <a:schemeClr val="tx1"/>
                </a:solidFill>
                <a:latin typeface="Arial Narrow" pitchFamily="34" charset="0"/>
              </a:rPr>
              <a:t>	: </a:t>
            </a:r>
            <a:r>
              <a:rPr lang="id-ID" sz="2200" b="0" dirty="0">
                <a:solidFill>
                  <a:schemeClr val="tx1"/>
                </a:solidFill>
                <a:latin typeface="Arial Narrow" pitchFamily="34" charset="0"/>
              </a:rPr>
              <a:t>Rp. </a:t>
            </a:r>
            <a:r>
              <a:rPr lang="id-ID" sz="2200" b="0" dirty="0" smtClean="0">
                <a:solidFill>
                  <a:schemeClr val="tx1"/>
                </a:solidFill>
                <a:latin typeface="Arial Narrow" pitchFamily="34" charset="0"/>
              </a:rPr>
              <a:t>1</a:t>
            </a:r>
            <a:r>
              <a:rPr lang="en-US" sz="2200" b="0" dirty="0" smtClean="0">
                <a:solidFill>
                  <a:schemeClr val="tx1"/>
                </a:solidFill>
                <a:latin typeface="Arial Narrow" pitchFamily="34" charset="0"/>
              </a:rPr>
              <a:t>5</a:t>
            </a:r>
            <a:r>
              <a:rPr lang="id-ID" sz="2200" b="0" dirty="0" smtClean="0">
                <a:solidFill>
                  <a:schemeClr val="tx1"/>
                </a:solidFill>
                <a:latin typeface="Arial Narrow" pitchFamily="34" charset="0"/>
              </a:rPr>
              <a:t>.000</a:t>
            </a:r>
            <a:r>
              <a:rPr lang="id-ID" sz="2200" b="0" dirty="0">
                <a:solidFill>
                  <a:schemeClr val="tx1"/>
                </a:solidFill>
                <a:latin typeface="Arial Narrow" pitchFamily="34" charset="0"/>
              </a:rPr>
              <a:t/>
            </a:r>
            <a:br>
              <a:rPr lang="id-ID" sz="2200" b="0" dirty="0">
                <a:solidFill>
                  <a:schemeClr val="tx1"/>
                </a:solidFill>
                <a:latin typeface="Arial Narrow" pitchFamily="34" charset="0"/>
              </a:rPr>
            </a:br>
            <a:r>
              <a:rPr lang="id-ID" sz="2200" b="0" dirty="0" smtClean="0">
                <a:solidFill>
                  <a:schemeClr val="tx1"/>
                </a:solidFill>
                <a:latin typeface="Arial Narrow" pitchFamily="34" charset="0"/>
              </a:rPr>
              <a:t>	(</a:t>
            </a:r>
            <a:r>
              <a:rPr lang="id-ID" sz="2200" b="0" dirty="0">
                <a:solidFill>
                  <a:schemeClr val="tx1"/>
                </a:solidFill>
                <a:latin typeface="Arial Narrow" pitchFamily="34" charset="0"/>
              </a:rPr>
              <a:t>dengan rasa keju/ </a:t>
            </a:r>
            <a:r>
              <a:rPr lang="id-ID" sz="2200" b="0" dirty="0" smtClean="0">
                <a:solidFill>
                  <a:schemeClr val="tx1"/>
                </a:solidFill>
                <a:latin typeface="Arial Narrow" pitchFamily="34" charset="0"/>
              </a:rPr>
              <a:t>Durian</a:t>
            </a:r>
            <a:r>
              <a:rPr lang="id-ID" sz="2200" b="0" dirty="0">
                <a:solidFill>
                  <a:schemeClr val="tx1"/>
                </a:solidFill>
                <a:latin typeface="Arial Narrow" pitchFamily="34" charset="0"/>
              </a:rPr>
              <a:t>)	</a:t>
            </a:r>
            <a:br>
              <a:rPr lang="id-ID" sz="2200" b="0" dirty="0">
                <a:solidFill>
                  <a:schemeClr val="tx1"/>
                </a:solidFill>
                <a:latin typeface="Arial Narrow" pitchFamily="34" charset="0"/>
              </a:rPr>
            </a:br>
            <a:r>
              <a:rPr lang="id-ID" sz="2200" b="0" dirty="0" smtClean="0">
                <a:solidFill>
                  <a:schemeClr val="tx1"/>
                </a:solidFill>
                <a:latin typeface="Arial Narrow" pitchFamily="34" charset="0"/>
              </a:rPr>
              <a:t>	Kombinasi </a:t>
            </a:r>
            <a:r>
              <a:rPr lang="id-ID" sz="2200" b="0" dirty="0">
                <a:solidFill>
                  <a:schemeClr val="tx1"/>
                </a:solidFill>
                <a:latin typeface="Arial Narrow" pitchFamily="34" charset="0"/>
              </a:rPr>
              <a:t>3 rasa			</a:t>
            </a:r>
            <a:r>
              <a:rPr lang="id-ID" sz="2200" b="0" dirty="0" smtClean="0">
                <a:solidFill>
                  <a:schemeClr val="tx1"/>
                </a:solidFill>
                <a:latin typeface="Arial Narrow" pitchFamily="34" charset="0"/>
              </a:rPr>
              <a:t>	: </a:t>
            </a:r>
            <a:r>
              <a:rPr lang="id-ID" sz="2200" b="0" dirty="0">
                <a:solidFill>
                  <a:schemeClr val="tx1"/>
                </a:solidFill>
                <a:latin typeface="Arial Narrow" pitchFamily="34" charset="0"/>
              </a:rPr>
              <a:t>Rp. </a:t>
            </a:r>
            <a:r>
              <a:rPr lang="id-ID" sz="2200" b="0" dirty="0" smtClean="0">
                <a:solidFill>
                  <a:schemeClr val="tx1"/>
                </a:solidFill>
                <a:latin typeface="Arial Narrow" pitchFamily="34" charset="0"/>
              </a:rPr>
              <a:t>1</a:t>
            </a:r>
            <a:r>
              <a:rPr lang="en-US" sz="2200" b="0" dirty="0" smtClean="0">
                <a:solidFill>
                  <a:schemeClr val="tx1"/>
                </a:solidFill>
                <a:latin typeface="Arial Narrow" pitchFamily="34" charset="0"/>
              </a:rPr>
              <a:t>6</a:t>
            </a:r>
            <a:r>
              <a:rPr lang="id-ID" sz="2200" b="0" dirty="0" smtClean="0">
                <a:solidFill>
                  <a:schemeClr val="tx1"/>
                </a:solidFill>
                <a:latin typeface="Arial Narrow" pitchFamily="34" charset="0"/>
              </a:rPr>
              <a:t>.000</a:t>
            </a:r>
            <a:r>
              <a:rPr lang="id-ID" sz="2200" dirty="0"/>
              <a:t/>
            </a:r>
            <a:br>
              <a:rPr lang="id-ID" sz="2200" dirty="0"/>
            </a:br>
            <a:r>
              <a:rPr lang="id-ID" sz="2200" b="1" dirty="0"/>
              <a:t/>
            </a:r>
            <a:br>
              <a:rPr lang="id-ID" sz="2200" b="1" dirty="0"/>
            </a:br>
            <a:r>
              <a:rPr lang="id-ID" sz="2000" b="1" dirty="0" smtClean="0"/>
              <a:t/>
            </a:r>
            <a:br>
              <a:rPr lang="id-ID" sz="2000" b="1" dirty="0" smtClean="0"/>
            </a:br>
            <a:endParaRPr lang="id-ID" sz="2000" dirty="0"/>
          </a:p>
        </p:txBody>
      </p:sp>
    </p:spTree>
    <p:extLst>
      <p:ext uri="{BB962C8B-B14F-4D97-AF65-F5344CB8AC3E}">
        <p14:creationId xmlns:p14="http://schemas.microsoft.com/office/powerpoint/2010/main" val="285972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0" presetClass="emph" presetSubtype="0" fill="hold" grpId="1" nodeType="clickEffect">
                                  <p:stCondLst>
                                    <p:cond delay="0"/>
                                  </p:stCondLst>
                                  <p:childTnLst>
                                    <p:animClr clrSpc="hsl" dir="cw">
                                      <p:cBhvr override="childStyle">
                                        <p:cTn id="13" dur="500" fill="hold"/>
                                        <p:tgtEl>
                                          <p:spTgt spid="2"/>
                                        </p:tgtEl>
                                        <p:attrNameLst>
                                          <p:attrName>style.color</p:attrName>
                                        </p:attrNameLst>
                                      </p:cBhvr>
                                      <p:by>
                                        <p:hsl h="0" s="12549" l="25098"/>
                                      </p:by>
                                    </p:animClr>
                                    <p:animClr clrSpc="hsl" dir="cw">
                                      <p:cBhvr>
                                        <p:cTn id="14" dur="500" fill="hold"/>
                                        <p:tgtEl>
                                          <p:spTgt spid="2"/>
                                        </p:tgtEl>
                                        <p:attrNameLst>
                                          <p:attrName>fillcolor</p:attrName>
                                        </p:attrNameLst>
                                      </p:cBhvr>
                                      <p:by>
                                        <p:hsl h="0" s="12549" l="25098"/>
                                      </p:by>
                                    </p:animClr>
                                    <p:animClr clrSpc="hsl" dir="cw">
                                      <p:cBhvr>
                                        <p:cTn id="15" dur="500" fill="hold"/>
                                        <p:tgtEl>
                                          <p:spTgt spid="2"/>
                                        </p:tgtEl>
                                        <p:attrNameLst>
                                          <p:attrName>stroke.color</p:attrName>
                                        </p:attrNameLst>
                                      </p:cBhvr>
                                      <p:by>
                                        <p:hsl h="0" s="12549" l="25098"/>
                                      </p:by>
                                    </p:animClr>
                                    <p:set>
                                      <p:cBhvr>
                                        <p:cTn id="16" dur="500" fill="hold"/>
                                        <p:tgtEl>
                                          <p:spTgt spid="2"/>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2"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80">
                                          <p:stCondLst>
                                            <p:cond delay="0"/>
                                          </p:stCondLst>
                                        </p:cTn>
                                        <p:tgtEl>
                                          <p:spTgt spid="2"/>
                                        </p:tgtEl>
                                      </p:cBhvr>
                                    </p:animEffect>
                                    <p:anim calcmode="lin" valueType="num">
                                      <p:cBhvr>
                                        <p:cTn id="2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7" dur="26">
                                          <p:stCondLst>
                                            <p:cond delay="650"/>
                                          </p:stCondLst>
                                        </p:cTn>
                                        <p:tgtEl>
                                          <p:spTgt spid="2"/>
                                        </p:tgtEl>
                                      </p:cBhvr>
                                      <p:to x="100000" y="60000"/>
                                    </p:animScale>
                                    <p:animScale>
                                      <p:cBhvr>
                                        <p:cTn id="28" dur="166" decel="50000">
                                          <p:stCondLst>
                                            <p:cond delay="676"/>
                                          </p:stCondLst>
                                        </p:cTn>
                                        <p:tgtEl>
                                          <p:spTgt spid="2"/>
                                        </p:tgtEl>
                                      </p:cBhvr>
                                      <p:to x="100000" y="100000"/>
                                    </p:animScale>
                                    <p:animScale>
                                      <p:cBhvr>
                                        <p:cTn id="29" dur="26">
                                          <p:stCondLst>
                                            <p:cond delay="1312"/>
                                          </p:stCondLst>
                                        </p:cTn>
                                        <p:tgtEl>
                                          <p:spTgt spid="2"/>
                                        </p:tgtEl>
                                      </p:cBhvr>
                                      <p:to x="100000" y="80000"/>
                                    </p:animScale>
                                    <p:animScale>
                                      <p:cBhvr>
                                        <p:cTn id="30" dur="166" decel="50000">
                                          <p:stCondLst>
                                            <p:cond delay="1338"/>
                                          </p:stCondLst>
                                        </p:cTn>
                                        <p:tgtEl>
                                          <p:spTgt spid="2"/>
                                        </p:tgtEl>
                                      </p:cBhvr>
                                      <p:to x="100000" y="100000"/>
                                    </p:animScale>
                                    <p:animScale>
                                      <p:cBhvr>
                                        <p:cTn id="31" dur="26">
                                          <p:stCondLst>
                                            <p:cond delay="1642"/>
                                          </p:stCondLst>
                                        </p:cTn>
                                        <p:tgtEl>
                                          <p:spTgt spid="2"/>
                                        </p:tgtEl>
                                      </p:cBhvr>
                                      <p:to x="100000" y="90000"/>
                                    </p:animScale>
                                    <p:animScale>
                                      <p:cBhvr>
                                        <p:cTn id="32" dur="166" decel="50000">
                                          <p:stCondLst>
                                            <p:cond delay="1668"/>
                                          </p:stCondLst>
                                        </p:cTn>
                                        <p:tgtEl>
                                          <p:spTgt spid="2"/>
                                        </p:tgtEl>
                                      </p:cBhvr>
                                      <p:to x="100000" y="100000"/>
                                    </p:animScale>
                                    <p:animScale>
                                      <p:cBhvr>
                                        <p:cTn id="33" dur="26">
                                          <p:stCondLst>
                                            <p:cond delay="1808"/>
                                          </p:stCondLst>
                                        </p:cTn>
                                        <p:tgtEl>
                                          <p:spTgt spid="2"/>
                                        </p:tgtEl>
                                      </p:cBhvr>
                                      <p:to x="100000" y="95000"/>
                                    </p:animScale>
                                    <p:animScale>
                                      <p:cBhvr>
                                        <p:cTn id="34"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7056784"/>
          </a:xfrm>
        </p:spPr>
        <p:txBody>
          <a:bodyPr>
            <a:normAutofit fontScale="90000"/>
          </a:bodyPr>
          <a:lstStyle/>
          <a:p>
            <a:pPr algn="l"/>
            <a:r>
              <a:rPr lang="id-ID" sz="2000" dirty="0" smtClean="0">
                <a:solidFill>
                  <a:schemeClr val="tx1"/>
                </a:solidFill>
                <a:latin typeface="Arial Narrow" pitchFamily="34" charset="0"/>
              </a:rPr>
              <a:t>2. Modal</a:t>
            </a:r>
            <a:r>
              <a:rPr lang="id-ID" sz="2000" b="0" dirty="0" smtClean="0">
                <a:solidFill>
                  <a:schemeClr val="tx1"/>
                </a:solidFill>
                <a:latin typeface="Arial Narrow" pitchFamily="34" charset="0"/>
              </a:rPr>
              <a:t/>
            </a:r>
            <a:br>
              <a:rPr lang="id-ID" sz="2000" b="0" dirty="0" smtClean="0">
                <a:solidFill>
                  <a:schemeClr val="tx1"/>
                </a:solidFill>
                <a:latin typeface="Arial Narrow" pitchFamily="34" charset="0"/>
              </a:rPr>
            </a:br>
            <a:r>
              <a:rPr lang="id-ID" sz="2000" b="0" dirty="0">
                <a:solidFill>
                  <a:schemeClr val="tx1"/>
                </a:solidFill>
                <a:latin typeface="Arial Narrow" pitchFamily="34" charset="0"/>
              </a:rPr>
              <a:t>Peralatan dan perlengkapan :</a:t>
            </a:r>
            <a:br>
              <a:rPr lang="id-ID" sz="2000" b="0" dirty="0">
                <a:solidFill>
                  <a:schemeClr val="tx1"/>
                </a:solidFill>
                <a:latin typeface="Arial Narrow" pitchFamily="34" charset="0"/>
              </a:rPr>
            </a:br>
            <a:r>
              <a:rPr lang="id-ID" sz="2000" b="0" dirty="0">
                <a:solidFill>
                  <a:schemeClr val="tx1"/>
                </a:solidFill>
                <a:latin typeface="Arial Narrow" pitchFamily="34" charset="0"/>
              </a:rPr>
              <a:t>Gerobag				</a:t>
            </a:r>
            <a:r>
              <a:rPr lang="id-ID" sz="2000" b="0" dirty="0" smtClean="0">
                <a:solidFill>
                  <a:schemeClr val="tx1"/>
                </a:solidFill>
                <a:latin typeface="Arial Narrow" pitchFamily="34" charset="0"/>
              </a:rPr>
              <a:t>: </a:t>
            </a:r>
            <a:r>
              <a:rPr lang="id-ID" sz="2000" b="0" dirty="0">
                <a:solidFill>
                  <a:schemeClr val="tx1"/>
                </a:solidFill>
                <a:latin typeface="Arial Narrow" pitchFamily="34" charset="0"/>
              </a:rPr>
              <a:t>Rp. 3.200.000</a:t>
            </a:r>
            <a:br>
              <a:rPr lang="id-ID" sz="2000" b="0" dirty="0">
                <a:solidFill>
                  <a:schemeClr val="tx1"/>
                </a:solidFill>
                <a:latin typeface="Arial Narrow" pitchFamily="34" charset="0"/>
              </a:rPr>
            </a:br>
            <a:r>
              <a:rPr lang="id-ID" sz="2000" b="0" dirty="0">
                <a:solidFill>
                  <a:schemeClr val="tx1"/>
                </a:solidFill>
                <a:latin typeface="Arial Narrow" pitchFamily="34" charset="0"/>
              </a:rPr>
              <a:t>Kompor Gas			</a:t>
            </a:r>
            <a:r>
              <a:rPr lang="id-ID" sz="2000" b="0" dirty="0" smtClean="0">
                <a:solidFill>
                  <a:schemeClr val="tx1"/>
                </a:solidFill>
                <a:latin typeface="Arial Narrow" pitchFamily="34" charset="0"/>
              </a:rPr>
              <a:t>: </a:t>
            </a:r>
            <a:r>
              <a:rPr lang="id-ID" sz="2000" b="0" dirty="0">
                <a:solidFill>
                  <a:schemeClr val="tx1"/>
                </a:solidFill>
                <a:latin typeface="Arial Narrow" pitchFamily="34" charset="0"/>
              </a:rPr>
              <a:t>Rp. 500.000</a:t>
            </a:r>
            <a:br>
              <a:rPr lang="id-ID" sz="2000" b="0" dirty="0">
                <a:solidFill>
                  <a:schemeClr val="tx1"/>
                </a:solidFill>
                <a:latin typeface="Arial Narrow" pitchFamily="34" charset="0"/>
              </a:rPr>
            </a:br>
            <a:r>
              <a:rPr lang="id-ID" sz="2000" b="0" dirty="0">
                <a:solidFill>
                  <a:schemeClr val="tx1"/>
                </a:solidFill>
                <a:latin typeface="Arial Narrow" pitchFamily="34" charset="0"/>
              </a:rPr>
              <a:t>Tabung Gas 3 kilo			: Rp. 100.000</a:t>
            </a:r>
            <a:br>
              <a:rPr lang="id-ID" sz="2000" b="0" dirty="0">
                <a:solidFill>
                  <a:schemeClr val="tx1"/>
                </a:solidFill>
                <a:latin typeface="Arial Narrow" pitchFamily="34" charset="0"/>
              </a:rPr>
            </a:br>
            <a:r>
              <a:rPr lang="id-ID" sz="2000" b="0" dirty="0">
                <a:solidFill>
                  <a:schemeClr val="tx1"/>
                </a:solidFill>
                <a:latin typeface="Arial Narrow" pitchFamily="34" charset="0"/>
              </a:rPr>
              <a:t>Besi Panggangan			: Rp. 300.000</a:t>
            </a:r>
            <a:br>
              <a:rPr lang="id-ID" sz="2000" b="0" dirty="0">
                <a:solidFill>
                  <a:schemeClr val="tx1"/>
                </a:solidFill>
                <a:latin typeface="Arial Narrow" pitchFamily="34" charset="0"/>
              </a:rPr>
            </a:br>
            <a:r>
              <a:rPr lang="id-ID" sz="2000" b="0" dirty="0">
                <a:solidFill>
                  <a:schemeClr val="tx1"/>
                </a:solidFill>
                <a:latin typeface="Arial Narrow" pitchFamily="34" charset="0"/>
              </a:rPr>
              <a:t>Toples (6 pcs)			: Rp. 100.000</a:t>
            </a:r>
            <a:br>
              <a:rPr lang="id-ID" sz="2000" b="0" dirty="0">
                <a:solidFill>
                  <a:schemeClr val="tx1"/>
                </a:solidFill>
                <a:latin typeface="Arial Narrow" pitchFamily="34" charset="0"/>
              </a:rPr>
            </a:br>
            <a:r>
              <a:rPr lang="id-ID" sz="2000" b="0" dirty="0">
                <a:solidFill>
                  <a:schemeClr val="tx1"/>
                </a:solidFill>
                <a:latin typeface="Arial Narrow" pitchFamily="34" charset="0"/>
              </a:rPr>
              <a:t>Pisau (2 pieces)			: Rp. 30.000</a:t>
            </a:r>
            <a:br>
              <a:rPr lang="id-ID" sz="2000" b="0" dirty="0">
                <a:solidFill>
                  <a:schemeClr val="tx1"/>
                </a:solidFill>
                <a:latin typeface="Arial Narrow" pitchFamily="34" charset="0"/>
              </a:rPr>
            </a:br>
            <a:r>
              <a:rPr lang="id-ID" sz="2000" b="0" dirty="0">
                <a:solidFill>
                  <a:schemeClr val="tx1"/>
                </a:solidFill>
                <a:latin typeface="Arial Narrow" pitchFamily="34" charset="0"/>
              </a:rPr>
              <a:t>Lap Tangang (3 pieces)		</a:t>
            </a:r>
            <a:r>
              <a:rPr lang="id-ID" sz="2000" b="0" dirty="0" smtClean="0">
                <a:solidFill>
                  <a:schemeClr val="tx1"/>
                </a:solidFill>
                <a:latin typeface="Arial Narrow" pitchFamily="34" charset="0"/>
              </a:rPr>
              <a:t>: </a:t>
            </a:r>
            <a:r>
              <a:rPr lang="id-ID" sz="2000" b="0" dirty="0">
                <a:solidFill>
                  <a:schemeClr val="tx1"/>
                </a:solidFill>
                <a:latin typeface="Arial Narrow" pitchFamily="34" charset="0"/>
              </a:rPr>
              <a:t>Rp. 30.000</a:t>
            </a:r>
            <a:br>
              <a:rPr lang="id-ID" sz="2000" b="0" dirty="0">
                <a:solidFill>
                  <a:schemeClr val="tx1"/>
                </a:solidFill>
                <a:latin typeface="Arial Narrow" pitchFamily="34" charset="0"/>
              </a:rPr>
            </a:br>
            <a:r>
              <a:rPr lang="id-ID" sz="2000" b="0" dirty="0">
                <a:solidFill>
                  <a:schemeClr val="tx1"/>
                </a:solidFill>
                <a:latin typeface="Arial Narrow" pitchFamily="34" charset="0"/>
              </a:rPr>
              <a:t>Kotak sampah dan ember		</a:t>
            </a:r>
            <a:r>
              <a:rPr lang="id-ID" sz="2000" b="0" dirty="0" smtClean="0">
                <a:solidFill>
                  <a:schemeClr val="tx1"/>
                </a:solidFill>
                <a:latin typeface="Arial Narrow" pitchFamily="34" charset="0"/>
              </a:rPr>
              <a:t>: </a:t>
            </a:r>
            <a:r>
              <a:rPr lang="id-ID" sz="2000" b="0" dirty="0">
                <a:solidFill>
                  <a:schemeClr val="tx1"/>
                </a:solidFill>
                <a:latin typeface="Arial Narrow" pitchFamily="34" charset="0"/>
              </a:rPr>
              <a:t>Rp. 30.000</a:t>
            </a:r>
            <a:br>
              <a:rPr lang="id-ID" sz="2000" b="0" dirty="0">
                <a:solidFill>
                  <a:schemeClr val="tx1"/>
                </a:solidFill>
                <a:latin typeface="Arial Narrow" pitchFamily="34" charset="0"/>
              </a:rPr>
            </a:br>
            <a:r>
              <a:rPr lang="id-ID" sz="2000" b="0" dirty="0">
                <a:solidFill>
                  <a:schemeClr val="tx1"/>
                </a:solidFill>
                <a:latin typeface="Arial Narrow" pitchFamily="34" charset="0"/>
              </a:rPr>
              <a:t>Bola Lampu(3 pcs)			: Rp. 100.000</a:t>
            </a:r>
            <a:br>
              <a:rPr lang="id-ID" sz="2000" b="0" dirty="0">
                <a:solidFill>
                  <a:schemeClr val="tx1"/>
                </a:solidFill>
                <a:latin typeface="Arial Narrow" pitchFamily="34" charset="0"/>
              </a:rPr>
            </a:br>
            <a:r>
              <a:rPr lang="id-ID" sz="2000" b="0" dirty="0">
                <a:solidFill>
                  <a:schemeClr val="tx1"/>
                </a:solidFill>
                <a:latin typeface="Arial Narrow" pitchFamily="34" charset="0"/>
              </a:rPr>
              <a:t>Saklar(1 pc)			</a:t>
            </a:r>
            <a:r>
              <a:rPr lang="id-ID" sz="2000" b="0" dirty="0" smtClean="0">
                <a:solidFill>
                  <a:schemeClr val="tx1"/>
                </a:solidFill>
                <a:latin typeface="Arial Narrow" pitchFamily="34" charset="0"/>
              </a:rPr>
              <a:t>: </a:t>
            </a:r>
            <a:r>
              <a:rPr lang="id-ID" sz="2000" b="0" dirty="0">
                <a:solidFill>
                  <a:schemeClr val="tx1"/>
                </a:solidFill>
                <a:latin typeface="Arial Narrow" pitchFamily="34" charset="0"/>
              </a:rPr>
              <a:t>Rp  40.000</a:t>
            </a:r>
            <a:br>
              <a:rPr lang="id-ID" sz="2000" b="0" dirty="0">
                <a:solidFill>
                  <a:schemeClr val="tx1"/>
                </a:solidFill>
                <a:latin typeface="Arial Narrow" pitchFamily="34" charset="0"/>
              </a:rPr>
            </a:br>
            <a:r>
              <a:rPr lang="id-ID" sz="2000" b="0" dirty="0">
                <a:solidFill>
                  <a:schemeClr val="tx1"/>
                </a:solidFill>
                <a:latin typeface="Arial Narrow" pitchFamily="34" charset="0"/>
              </a:rPr>
              <a:t>Kabel(1 Roll)			</a:t>
            </a:r>
            <a:r>
              <a:rPr lang="id-ID" sz="2000" b="0" dirty="0" smtClean="0">
                <a:solidFill>
                  <a:schemeClr val="tx1"/>
                </a:solidFill>
                <a:latin typeface="Arial Narrow" pitchFamily="34" charset="0"/>
              </a:rPr>
              <a:t>: </a:t>
            </a:r>
            <a:r>
              <a:rPr lang="id-ID" sz="2000" b="0" dirty="0">
                <a:solidFill>
                  <a:schemeClr val="tx1"/>
                </a:solidFill>
                <a:latin typeface="Arial Narrow" pitchFamily="34" charset="0"/>
              </a:rPr>
              <a:t>Rp. 50.000</a:t>
            </a:r>
            <a:br>
              <a:rPr lang="id-ID" sz="2000" b="0" dirty="0">
                <a:solidFill>
                  <a:schemeClr val="tx1"/>
                </a:solidFill>
                <a:latin typeface="Arial Narrow" pitchFamily="34" charset="0"/>
              </a:rPr>
            </a:br>
            <a:r>
              <a:rPr lang="id-ID" sz="2000" b="0" dirty="0">
                <a:solidFill>
                  <a:schemeClr val="tx1"/>
                </a:solidFill>
                <a:latin typeface="Arial Narrow" pitchFamily="34" charset="0"/>
              </a:rPr>
              <a:t>Merek Usaha Atau Banner (2 meter)	: RP. 100.000</a:t>
            </a:r>
            <a:br>
              <a:rPr lang="id-ID" sz="2000" b="0" dirty="0">
                <a:solidFill>
                  <a:schemeClr val="tx1"/>
                </a:solidFill>
                <a:latin typeface="Arial Narrow" pitchFamily="34" charset="0"/>
              </a:rPr>
            </a:br>
            <a:r>
              <a:rPr lang="id-ID" sz="2000" b="0" dirty="0">
                <a:solidFill>
                  <a:schemeClr val="tx1"/>
                </a:solidFill>
                <a:latin typeface="Arial Narrow" pitchFamily="34" charset="0"/>
              </a:rPr>
              <a:t/>
            </a:r>
            <a:br>
              <a:rPr lang="id-ID" sz="2000" b="0" dirty="0">
                <a:solidFill>
                  <a:schemeClr val="tx1"/>
                </a:solidFill>
                <a:latin typeface="Arial Narrow" pitchFamily="34" charset="0"/>
              </a:rPr>
            </a:br>
            <a:r>
              <a:rPr lang="en-US" sz="2000" b="0" dirty="0">
                <a:solidFill>
                  <a:schemeClr val="tx1"/>
                </a:solidFill>
                <a:latin typeface="Arial Narrow" pitchFamily="34" charset="0"/>
              </a:rPr>
              <a:t>TOTAL </a:t>
            </a:r>
            <a:r>
              <a:rPr lang="en-US" sz="2000" b="0" dirty="0" err="1" smtClean="0">
                <a:solidFill>
                  <a:schemeClr val="tx1"/>
                </a:solidFill>
                <a:latin typeface="Arial Narrow" pitchFamily="34" charset="0"/>
              </a:rPr>
              <a:t>perl</a:t>
            </a:r>
            <a:r>
              <a:rPr lang="id-ID" sz="2000" b="0" dirty="0" smtClean="0">
                <a:solidFill>
                  <a:schemeClr val="tx1"/>
                </a:solidFill>
                <a:latin typeface="Arial Narrow" pitchFamily="34" charset="0"/>
              </a:rPr>
              <a:t>en</a:t>
            </a:r>
            <a:r>
              <a:rPr lang="en-US" sz="2000" b="0" dirty="0" err="1" smtClean="0">
                <a:solidFill>
                  <a:schemeClr val="tx1"/>
                </a:solidFill>
                <a:latin typeface="Arial Narrow" pitchFamily="34" charset="0"/>
              </a:rPr>
              <a:t>gkapan</a:t>
            </a:r>
            <a:r>
              <a:rPr lang="en-US" sz="2000" b="0" dirty="0" smtClean="0">
                <a:solidFill>
                  <a:schemeClr val="tx1"/>
                </a:solidFill>
                <a:latin typeface="Arial Narrow" pitchFamily="34" charset="0"/>
              </a:rPr>
              <a:t> </a:t>
            </a:r>
            <a:r>
              <a:rPr lang="en-US" sz="2000" b="0" dirty="0" err="1">
                <a:solidFill>
                  <a:schemeClr val="tx1"/>
                </a:solidFill>
                <a:latin typeface="Arial Narrow" pitchFamily="34" charset="0"/>
              </a:rPr>
              <a:t>dan</a:t>
            </a:r>
            <a:r>
              <a:rPr lang="en-US" sz="2000" b="0" dirty="0">
                <a:solidFill>
                  <a:schemeClr val="tx1"/>
                </a:solidFill>
                <a:latin typeface="Arial Narrow" pitchFamily="34" charset="0"/>
              </a:rPr>
              <a:t> </a:t>
            </a:r>
            <a:r>
              <a:rPr lang="en-US" sz="2000" b="0" dirty="0" err="1">
                <a:solidFill>
                  <a:schemeClr val="tx1"/>
                </a:solidFill>
                <a:latin typeface="Arial Narrow" pitchFamily="34" charset="0"/>
              </a:rPr>
              <a:t>peralatan</a:t>
            </a:r>
            <a:r>
              <a:rPr lang="en-US" sz="2000" b="0" dirty="0">
                <a:solidFill>
                  <a:schemeClr val="tx1"/>
                </a:solidFill>
                <a:latin typeface="Arial Narrow" pitchFamily="34" charset="0"/>
              </a:rPr>
              <a:t>	: </a:t>
            </a:r>
            <a:r>
              <a:rPr lang="en-US" sz="2000" b="0" dirty="0" err="1">
                <a:solidFill>
                  <a:schemeClr val="tx1"/>
                </a:solidFill>
                <a:latin typeface="Arial Narrow" pitchFamily="34" charset="0"/>
              </a:rPr>
              <a:t>Rp</a:t>
            </a:r>
            <a:r>
              <a:rPr lang="en-US" sz="2000" b="0" dirty="0">
                <a:solidFill>
                  <a:schemeClr val="tx1"/>
                </a:solidFill>
                <a:latin typeface="Arial Narrow" pitchFamily="34" charset="0"/>
              </a:rPr>
              <a:t>. </a:t>
            </a:r>
            <a:r>
              <a:rPr lang="en-US" sz="2000" b="0" dirty="0" smtClean="0">
                <a:solidFill>
                  <a:schemeClr val="tx1"/>
                </a:solidFill>
                <a:latin typeface="Arial Narrow" pitchFamily="34" charset="0"/>
              </a:rPr>
              <a:t>4.580.000</a:t>
            </a:r>
            <a:r>
              <a:rPr lang="id-ID" sz="2000" dirty="0"/>
              <a:t/>
            </a:r>
            <a:br>
              <a:rPr lang="id-ID" sz="2000" dirty="0"/>
            </a:br>
            <a:r>
              <a:rPr lang="id-ID" sz="2000" dirty="0" smtClean="0"/>
              <a:t/>
            </a:r>
            <a:br>
              <a:rPr lang="id-ID" sz="2000" dirty="0" smtClean="0"/>
            </a:br>
            <a:r>
              <a:rPr lang="id-ID" sz="2000" dirty="0" smtClean="0"/>
              <a:t/>
            </a:r>
            <a:br>
              <a:rPr lang="id-ID" sz="2000" dirty="0" smtClean="0"/>
            </a:br>
            <a:r>
              <a:rPr lang="id-ID" sz="2000" dirty="0"/>
              <a:t/>
            </a:r>
            <a:br>
              <a:rPr lang="id-ID" sz="2000" dirty="0"/>
            </a:br>
            <a:r>
              <a:rPr lang="id-ID" sz="2000" dirty="0"/>
              <a:t/>
            </a:r>
            <a:br>
              <a:rPr lang="id-ID" sz="2000" dirty="0"/>
            </a:br>
            <a:r>
              <a:rPr lang="id-ID" sz="2000" dirty="0" smtClean="0"/>
              <a:t/>
            </a:r>
            <a:br>
              <a:rPr lang="id-ID" sz="2000" dirty="0" smtClean="0"/>
            </a:br>
            <a:r>
              <a:rPr lang="id-ID" sz="2000" dirty="0"/>
              <a:t/>
            </a:r>
            <a:br>
              <a:rPr lang="id-ID" sz="2000" dirty="0"/>
            </a:br>
            <a:r>
              <a:rPr lang="id-ID" sz="2000" dirty="0" smtClean="0"/>
              <a:t/>
            </a:r>
            <a:br>
              <a:rPr lang="id-ID" sz="2000" dirty="0" smtClean="0"/>
            </a:br>
            <a:r>
              <a:rPr lang="id-ID" sz="2000" dirty="0"/>
              <a:t/>
            </a:r>
            <a:br>
              <a:rPr lang="id-ID" sz="2000" dirty="0"/>
            </a:br>
            <a:endParaRPr lang="id-ID" sz="2000" dirty="0"/>
          </a:p>
        </p:txBody>
      </p:sp>
    </p:spTree>
    <p:extLst>
      <p:ext uri="{BB962C8B-B14F-4D97-AF65-F5344CB8AC3E}">
        <p14:creationId xmlns:p14="http://schemas.microsoft.com/office/powerpoint/2010/main" val="9668013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6264696"/>
          </a:xfrm>
        </p:spPr>
        <p:txBody>
          <a:bodyPr>
            <a:noAutofit/>
          </a:bodyPr>
          <a:lstStyle/>
          <a:p>
            <a:pPr algn="l"/>
            <a:r>
              <a:rPr lang="id-ID" sz="2000" b="0" dirty="0">
                <a:solidFill>
                  <a:schemeClr val="tx1"/>
                </a:solidFill>
                <a:latin typeface="Arial Narrow" pitchFamily="34" charset="0"/>
              </a:rPr>
              <a:t>Bahan </a:t>
            </a:r>
            <a:r>
              <a:rPr lang="id-ID" sz="2000" b="0" dirty="0" smtClean="0">
                <a:solidFill>
                  <a:schemeClr val="tx1"/>
                </a:solidFill>
                <a:latin typeface="Arial Narrow" pitchFamily="34" charset="0"/>
              </a:rPr>
              <a:t>Baku</a:t>
            </a:r>
            <a:r>
              <a:rPr lang="en-US" sz="2000" b="0" dirty="0" smtClean="0">
                <a:solidFill>
                  <a:schemeClr val="tx1"/>
                </a:solidFill>
                <a:latin typeface="Arial Narrow" pitchFamily="34" charset="0"/>
              </a:rPr>
              <a:t> (per </a:t>
            </a:r>
            <a:r>
              <a:rPr lang="en-US" sz="2000" b="0" dirty="0" err="1" smtClean="0">
                <a:solidFill>
                  <a:schemeClr val="tx1"/>
                </a:solidFill>
                <a:latin typeface="Arial Narrow" pitchFamily="34" charset="0"/>
              </a:rPr>
              <a:t>hari</a:t>
            </a:r>
            <a:r>
              <a:rPr lang="en-US" sz="2000" b="0" dirty="0" smtClean="0">
                <a:solidFill>
                  <a:schemeClr val="tx1"/>
                </a:solidFill>
                <a:latin typeface="Arial Narrow" pitchFamily="34" charset="0"/>
              </a:rPr>
              <a:t>)</a:t>
            </a:r>
            <a:r>
              <a:rPr lang="id-ID" sz="2000" b="0" dirty="0" smtClean="0">
                <a:solidFill>
                  <a:schemeClr val="tx1"/>
                </a:solidFill>
                <a:latin typeface="Arial Narrow" pitchFamily="34" charset="0"/>
              </a:rPr>
              <a:t> </a:t>
            </a:r>
            <a:r>
              <a:rPr lang="id-ID" sz="2000" b="0" dirty="0">
                <a:solidFill>
                  <a:schemeClr val="tx1"/>
                </a:solidFill>
                <a:latin typeface="Arial Narrow" pitchFamily="34" charset="0"/>
              </a:rPr>
              <a:t>:</a:t>
            </a:r>
            <a:br>
              <a:rPr lang="id-ID" sz="2000" b="0" dirty="0">
                <a:solidFill>
                  <a:schemeClr val="tx1"/>
                </a:solidFill>
                <a:latin typeface="Arial Narrow" pitchFamily="34" charset="0"/>
              </a:rPr>
            </a:br>
            <a:r>
              <a:rPr lang="id-ID" sz="2000" b="0" dirty="0">
                <a:solidFill>
                  <a:schemeClr val="tx1"/>
                </a:solidFill>
                <a:latin typeface="Arial Narrow" pitchFamily="34" charset="0"/>
              </a:rPr>
              <a:t>Roti (10 bungkus)				: Rp. 100.000</a:t>
            </a:r>
            <a:br>
              <a:rPr lang="id-ID" sz="2000" b="0" dirty="0">
                <a:solidFill>
                  <a:schemeClr val="tx1"/>
                </a:solidFill>
                <a:latin typeface="Arial Narrow" pitchFamily="34" charset="0"/>
              </a:rPr>
            </a:br>
            <a:r>
              <a:rPr lang="id-ID" sz="2000" b="0" dirty="0">
                <a:solidFill>
                  <a:schemeClr val="tx1"/>
                </a:solidFill>
                <a:latin typeface="Arial Narrow" pitchFamily="34" charset="0"/>
              </a:rPr>
              <a:t>Selai Nanas (1kg)				: Rp. 20.000</a:t>
            </a:r>
            <a:br>
              <a:rPr lang="id-ID" sz="2000" b="0" dirty="0">
                <a:solidFill>
                  <a:schemeClr val="tx1"/>
                </a:solidFill>
                <a:latin typeface="Arial Narrow" pitchFamily="34" charset="0"/>
              </a:rPr>
            </a:br>
            <a:r>
              <a:rPr lang="id-ID" sz="2000" b="0" dirty="0">
                <a:solidFill>
                  <a:schemeClr val="tx1"/>
                </a:solidFill>
                <a:latin typeface="Arial Narrow" pitchFamily="34" charset="0"/>
              </a:rPr>
              <a:t>Selai Strawberry	 (1 kg)			: Rp. 20.000</a:t>
            </a:r>
            <a:br>
              <a:rPr lang="id-ID" sz="2000" b="0" dirty="0">
                <a:solidFill>
                  <a:schemeClr val="tx1"/>
                </a:solidFill>
                <a:latin typeface="Arial Narrow" pitchFamily="34" charset="0"/>
              </a:rPr>
            </a:br>
            <a:r>
              <a:rPr lang="id-ID" sz="2000" b="0" dirty="0">
                <a:solidFill>
                  <a:schemeClr val="tx1"/>
                </a:solidFill>
                <a:latin typeface="Arial Narrow" pitchFamily="34" charset="0"/>
              </a:rPr>
              <a:t>Selai Kacang (1 kg)			</a:t>
            </a:r>
            <a:r>
              <a:rPr lang="id-ID" sz="2000" b="0" dirty="0" smtClean="0">
                <a:solidFill>
                  <a:schemeClr val="tx1"/>
                </a:solidFill>
                <a:latin typeface="Arial Narrow" pitchFamily="34" charset="0"/>
              </a:rPr>
              <a:t>	: </a:t>
            </a:r>
            <a:r>
              <a:rPr lang="id-ID" sz="2000" b="0" dirty="0">
                <a:solidFill>
                  <a:schemeClr val="tx1"/>
                </a:solidFill>
                <a:latin typeface="Arial Narrow" pitchFamily="34" charset="0"/>
              </a:rPr>
              <a:t>Rp. 20.000 </a:t>
            </a:r>
            <a:br>
              <a:rPr lang="id-ID" sz="2000" b="0" dirty="0">
                <a:solidFill>
                  <a:schemeClr val="tx1"/>
                </a:solidFill>
                <a:latin typeface="Arial Narrow" pitchFamily="34" charset="0"/>
              </a:rPr>
            </a:br>
            <a:r>
              <a:rPr lang="id-ID" sz="2000" b="0" dirty="0">
                <a:solidFill>
                  <a:schemeClr val="tx1"/>
                </a:solidFill>
                <a:latin typeface="Arial Narrow" pitchFamily="34" charset="0"/>
              </a:rPr>
              <a:t>Selai Coklat (1 kg) 			</a:t>
            </a:r>
            <a:r>
              <a:rPr lang="id-ID" sz="2000" b="0" dirty="0" smtClean="0">
                <a:solidFill>
                  <a:schemeClr val="tx1"/>
                </a:solidFill>
                <a:latin typeface="Arial Narrow" pitchFamily="34" charset="0"/>
              </a:rPr>
              <a:t>	: </a:t>
            </a:r>
            <a:r>
              <a:rPr lang="id-ID" sz="2000" b="0" dirty="0">
                <a:solidFill>
                  <a:schemeClr val="tx1"/>
                </a:solidFill>
                <a:latin typeface="Arial Narrow" pitchFamily="34" charset="0"/>
              </a:rPr>
              <a:t>Rp. 20.000 </a:t>
            </a:r>
            <a:br>
              <a:rPr lang="id-ID" sz="2000" b="0" dirty="0">
                <a:solidFill>
                  <a:schemeClr val="tx1"/>
                </a:solidFill>
                <a:latin typeface="Arial Narrow" pitchFamily="34" charset="0"/>
              </a:rPr>
            </a:br>
            <a:r>
              <a:rPr lang="id-ID" sz="2000" b="0" dirty="0">
                <a:solidFill>
                  <a:schemeClr val="tx1"/>
                </a:solidFill>
                <a:latin typeface="Arial Narrow" pitchFamily="34" charset="0"/>
              </a:rPr>
              <a:t>Selai Blueberry (1 kg)  			: Rp. 20.000</a:t>
            </a:r>
            <a:br>
              <a:rPr lang="id-ID" sz="2000" b="0" dirty="0">
                <a:solidFill>
                  <a:schemeClr val="tx1"/>
                </a:solidFill>
                <a:latin typeface="Arial Narrow" pitchFamily="34" charset="0"/>
              </a:rPr>
            </a:br>
            <a:r>
              <a:rPr lang="id-ID" sz="2000" b="0" dirty="0">
                <a:solidFill>
                  <a:schemeClr val="tx1"/>
                </a:solidFill>
                <a:latin typeface="Arial Narrow" pitchFamily="34" charset="0"/>
              </a:rPr>
              <a:t>Selai Srikaya (1 kg) 			: Rp. 20.000 </a:t>
            </a:r>
            <a:br>
              <a:rPr lang="id-ID" sz="2000" b="0" dirty="0">
                <a:solidFill>
                  <a:schemeClr val="tx1"/>
                </a:solidFill>
                <a:latin typeface="Arial Narrow" pitchFamily="34" charset="0"/>
              </a:rPr>
            </a:br>
            <a:r>
              <a:rPr lang="id-ID" sz="2000" b="0" dirty="0">
                <a:solidFill>
                  <a:schemeClr val="tx1"/>
                </a:solidFill>
                <a:latin typeface="Arial Narrow" pitchFamily="34" charset="0"/>
              </a:rPr>
              <a:t>Selai Duren (1 kg)				: Rp. </a:t>
            </a:r>
            <a:r>
              <a:rPr lang="id-ID" sz="2000" b="0" dirty="0" smtClean="0">
                <a:solidFill>
                  <a:schemeClr val="tx1"/>
                </a:solidFill>
                <a:latin typeface="Arial Narrow" pitchFamily="34" charset="0"/>
              </a:rPr>
              <a:t>2</a:t>
            </a:r>
            <a:r>
              <a:rPr lang="en-US" sz="2000" b="0" dirty="0" smtClean="0">
                <a:solidFill>
                  <a:schemeClr val="tx1"/>
                </a:solidFill>
                <a:latin typeface="Arial Narrow" pitchFamily="34" charset="0"/>
              </a:rPr>
              <a:t>0</a:t>
            </a:r>
            <a:r>
              <a:rPr lang="id-ID" sz="2000" b="0" dirty="0" smtClean="0">
                <a:solidFill>
                  <a:schemeClr val="tx1"/>
                </a:solidFill>
                <a:latin typeface="Arial Narrow" pitchFamily="34" charset="0"/>
              </a:rPr>
              <a:t>.000</a:t>
            </a:r>
            <a:r>
              <a:rPr lang="id-ID" sz="2000" b="0" dirty="0">
                <a:solidFill>
                  <a:schemeClr val="tx1"/>
                </a:solidFill>
                <a:latin typeface="Arial Narrow" pitchFamily="34" charset="0"/>
              </a:rPr>
              <a:t/>
            </a:r>
            <a:br>
              <a:rPr lang="id-ID" sz="2000" b="0" dirty="0">
                <a:solidFill>
                  <a:schemeClr val="tx1"/>
                </a:solidFill>
                <a:latin typeface="Arial Narrow" pitchFamily="34" charset="0"/>
              </a:rPr>
            </a:br>
            <a:r>
              <a:rPr lang="id-ID" sz="2000" b="0" dirty="0">
                <a:solidFill>
                  <a:schemeClr val="tx1"/>
                </a:solidFill>
                <a:latin typeface="Arial Narrow" pitchFamily="34" charset="0"/>
              </a:rPr>
              <a:t>Keju Prozit				: Rp. 18.000</a:t>
            </a:r>
            <a:br>
              <a:rPr lang="id-ID" sz="2000" b="0" dirty="0">
                <a:solidFill>
                  <a:schemeClr val="tx1"/>
                </a:solidFill>
                <a:latin typeface="Arial Narrow" pitchFamily="34" charset="0"/>
              </a:rPr>
            </a:br>
            <a:r>
              <a:rPr lang="id-ID" sz="2000" b="0" dirty="0">
                <a:solidFill>
                  <a:schemeClr val="tx1"/>
                </a:solidFill>
                <a:latin typeface="Arial Narrow" pitchFamily="34" charset="0"/>
              </a:rPr>
              <a:t>Susu Kental manis putih			: Rp.70.000 </a:t>
            </a:r>
            <a:r>
              <a:rPr lang="en-US" sz="2000" b="0" dirty="0" smtClean="0">
                <a:solidFill>
                  <a:schemeClr val="tx1"/>
                </a:solidFill>
                <a:latin typeface="Arial Narrow" pitchFamily="34" charset="0"/>
              </a:rPr>
              <a:t/>
            </a:r>
            <a:br>
              <a:rPr lang="en-US" sz="2000" b="0" dirty="0" smtClean="0">
                <a:solidFill>
                  <a:schemeClr val="tx1"/>
                </a:solidFill>
                <a:latin typeface="Arial Narrow" pitchFamily="34" charset="0"/>
              </a:rPr>
            </a:br>
            <a:r>
              <a:rPr lang="id-ID" sz="2000" b="0" dirty="0" smtClean="0">
                <a:solidFill>
                  <a:schemeClr val="tx1"/>
                </a:solidFill>
                <a:latin typeface="Arial Narrow" pitchFamily="34" charset="0"/>
              </a:rPr>
              <a:t>(</a:t>
            </a:r>
            <a:r>
              <a:rPr lang="id-ID" sz="2000" b="0" dirty="0">
                <a:solidFill>
                  <a:schemeClr val="tx1"/>
                </a:solidFill>
                <a:latin typeface="Arial Narrow" pitchFamily="34" charset="0"/>
              </a:rPr>
              <a:t>10 kaleng, 380gram )	</a:t>
            </a:r>
            <a:br>
              <a:rPr lang="id-ID" sz="2000" b="0" dirty="0">
                <a:solidFill>
                  <a:schemeClr val="tx1"/>
                </a:solidFill>
                <a:latin typeface="Arial Narrow" pitchFamily="34" charset="0"/>
              </a:rPr>
            </a:br>
            <a:r>
              <a:rPr lang="en-US" sz="2000" b="0" dirty="0" err="1" smtClean="0">
                <a:solidFill>
                  <a:schemeClr val="tx1"/>
                </a:solidFill>
                <a:latin typeface="Arial Narrow" pitchFamily="34" charset="0"/>
              </a:rPr>
              <a:t>Mentega</a:t>
            </a:r>
            <a:r>
              <a:rPr lang="en-US" sz="2000" b="0" dirty="0" smtClean="0">
                <a:solidFill>
                  <a:schemeClr val="tx1"/>
                </a:solidFill>
                <a:latin typeface="Arial Narrow" pitchFamily="34" charset="0"/>
              </a:rPr>
              <a:t> (1 kg)				: </a:t>
            </a:r>
            <a:r>
              <a:rPr lang="en-US" sz="2000" b="0" dirty="0" err="1" smtClean="0">
                <a:solidFill>
                  <a:schemeClr val="tx1"/>
                </a:solidFill>
                <a:latin typeface="Arial Narrow" pitchFamily="34" charset="0"/>
              </a:rPr>
              <a:t>Rp</a:t>
            </a:r>
            <a:r>
              <a:rPr lang="en-US" sz="2000" b="0" dirty="0" smtClean="0">
                <a:solidFill>
                  <a:schemeClr val="tx1"/>
                </a:solidFill>
                <a:latin typeface="Arial Narrow" pitchFamily="34" charset="0"/>
              </a:rPr>
              <a:t>. 16.000</a:t>
            </a:r>
            <a:br>
              <a:rPr lang="en-US" sz="2000" b="0" dirty="0" smtClean="0">
                <a:solidFill>
                  <a:schemeClr val="tx1"/>
                </a:solidFill>
                <a:latin typeface="Arial Narrow" pitchFamily="34" charset="0"/>
              </a:rPr>
            </a:br>
            <a:r>
              <a:rPr lang="en-US" sz="2000" b="0" dirty="0" err="1" smtClean="0">
                <a:solidFill>
                  <a:schemeClr val="tx1"/>
                </a:solidFill>
                <a:latin typeface="Arial Narrow" pitchFamily="34" charset="0"/>
              </a:rPr>
              <a:t>Kertas</a:t>
            </a:r>
            <a:r>
              <a:rPr lang="en-US" sz="2000" b="0" dirty="0" smtClean="0">
                <a:solidFill>
                  <a:schemeClr val="tx1"/>
                </a:solidFill>
                <a:latin typeface="Arial Narrow" pitchFamily="34" charset="0"/>
              </a:rPr>
              <a:t> </a:t>
            </a:r>
            <a:r>
              <a:rPr lang="en-US" sz="2000" b="0" dirty="0" err="1" smtClean="0">
                <a:solidFill>
                  <a:schemeClr val="tx1"/>
                </a:solidFill>
                <a:latin typeface="Arial Narrow" pitchFamily="34" charset="0"/>
              </a:rPr>
              <a:t>Pembungkus</a:t>
            </a:r>
            <a:r>
              <a:rPr lang="en-US" sz="2000" b="0" dirty="0" smtClean="0">
                <a:solidFill>
                  <a:schemeClr val="tx1"/>
                </a:solidFill>
                <a:latin typeface="Arial Narrow" pitchFamily="34" charset="0"/>
              </a:rPr>
              <a:t> </a:t>
            </a:r>
            <a:r>
              <a:rPr lang="en-US" sz="2000" b="0" dirty="0" err="1" smtClean="0">
                <a:solidFill>
                  <a:schemeClr val="tx1"/>
                </a:solidFill>
                <a:latin typeface="Arial Narrow" pitchFamily="34" charset="0"/>
              </a:rPr>
              <a:t>Coklat</a:t>
            </a:r>
            <a:r>
              <a:rPr lang="en-US" sz="2000" b="0" dirty="0" smtClean="0">
                <a:solidFill>
                  <a:schemeClr val="tx1"/>
                </a:solidFill>
                <a:latin typeface="Arial Narrow" pitchFamily="34" charset="0"/>
              </a:rPr>
              <a:t>			:</a:t>
            </a:r>
            <a:r>
              <a:rPr lang="en-US" sz="2000" b="0" dirty="0" err="1" smtClean="0">
                <a:solidFill>
                  <a:schemeClr val="tx1"/>
                </a:solidFill>
                <a:latin typeface="Arial Narrow" pitchFamily="34" charset="0"/>
              </a:rPr>
              <a:t>Rp</a:t>
            </a:r>
            <a:r>
              <a:rPr lang="en-US" sz="2000" b="0" dirty="0" smtClean="0">
                <a:solidFill>
                  <a:schemeClr val="tx1"/>
                </a:solidFill>
                <a:latin typeface="Arial Narrow" pitchFamily="34" charset="0"/>
              </a:rPr>
              <a:t>.  10.000</a:t>
            </a:r>
            <a:br>
              <a:rPr lang="en-US" sz="2000" b="0" dirty="0" smtClean="0">
                <a:solidFill>
                  <a:schemeClr val="tx1"/>
                </a:solidFill>
                <a:latin typeface="Arial Narrow" pitchFamily="34" charset="0"/>
              </a:rPr>
            </a:br>
            <a:r>
              <a:rPr lang="en-US" sz="2000" b="0" dirty="0" err="1" smtClean="0">
                <a:solidFill>
                  <a:schemeClr val="tx1"/>
                </a:solidFill>
                <a:latin typeface="Arial Narrow" pitchFamily="34" charset="0"/>
              </a:rPr>
              <a:t>Plastik</a:t>
            </a:r>
            <a:r>
              <a:rPr lang="en-US" sz="2000" b="0" dirty="0" smtClean="0">
                <a:solidFill>
                  <a:schemeClr val="tx1"/>
                </a:solidFill>
                <a:latin typeface="Arial Narrow" pitchFamily="34" charset="0"/>
              </a:rPr>
              <a:t> </a:t>
            </a:r>
            <a:r>
              <a:rPr lang="en-US" sz="2000" b="0" dirty="0" err="1" smtClean="0">
                <a:solidFill>
                  <a:schemeClr val="tx1"/>
                </a:solidFill>
                <a:latin typeface="Arial Narrow" pitchFamily="34" charset="0"/>
              </a:rPr>
              <a:t>Pembungkus</a:t>
            </a:r>
            <a:r>
              <a:rPr lang="en-US" sz="2000" b="0" dirty="0" smtClean="0">
                <a:solidFill>
                  <a:schemeClr val="tx1"/>
                </a:solidFill>
                <a:latin typeface="Arial Narrow" pitchFamily="34" charset="0"/>
              </a:rPr>
              <a:t> (</a:t>
            </a:r>
            <a:r>
              <a:rPr lang="en-US" sz="2000" b="0" dirty="0" err="1" smtClean="0">
                <a:solidFill>
                  <a:schemeClr val="tx1"/>
                </a:solidFill>
                <a:latin typeface="Arial Narrow" pitchFamily="34" charset="0"/>
              </a:rPr>
              <a:t>kresek</a:t>
            </a:r>
            <a:r>
              <a:rPr lang="en-US" sz="2000" b="0" dirty="0" smtClean="0">
                <a:solidFill>
                  <a:schemeClr val="tx1"/>
                </a:solidFill>
                <a:latin typeface="Arial Narrow" pitchFamily="34" charset="0"/>
              </a:rPr>
              <a:t> </a:t>
            </a:r>
            <a:r>
              <a:rPr lang="en-US" sz="2000" b="0" dirty="0" err="1" smtClean="0">
                <a:solidFill>
                  <a:schemeClr val="tx1"/>
                </a:solidFill>
                <a:latin typeface="Arial Narrow" pitchFamily="34" charset="0"/>
              </a:rPr>
              <a:t>putih</a:t>
            </a:r>
            <a:r>
              <a:rPr lang="en-US" sz="2000" b="0" dirty="0" smtClean="0">
                <a:solidFill>
                  <a:schemeClr val="tx1"/>
                </a:solidFill>
                <a:latin typeface="Arial Narrow" pitchFamily="34" charset="0"/>
              </a:rPr>
              <a:t>)		: </a:t>
            </a:r>
            <a:r>
              <a:rPr lang="en-US" sz="2000" b="0" dirty="0" err="1" smtClean="0">
                <a:solidFill>
                  <a:schemeClr val="tx1"/>
                </a:solidFill>
                <a:latin typeface="Arial Narrow" pitchFamily="34" charset="0"/>
              </a:rPr>
              <a:t>Rp</a:t>
            </a:r>
            <a:r>
              <a:rPr lang="en-US" sz="2000" b="0" dirty="0" smtClean="0">
                <a:solidFill>
                  <a:schemeClr val="tx1"/>
                </a:solidFill>
                <a:latin typeface="Arial Narrow" pitchFamily="34" charset="0"/>
              </a:rPr>
              <a:t>. 7. 000</a:t>
            </a:r>
            <a:br>
              <a:rPr lang="en-US" sz="2000" b="0" dirty="0" smtClean="0">
                <a:solidFill>
                  <a:schemeClr val="tx1"/>
                </a:solidFill>
                <a:latin typeface="Arial Narrow" pitchFamily="34" charset="0"/>
              </a:rPr>
            </a:br>
            <a:r>
              <a:rPr lang="en-US" sz="2000" b="0" dirty="0" err="1" smtClean="0">
                <a:solidFill>
                  <a:schemeClr val="tx1"/>
                </a:solidFill>
                <a:latin typeface="Arial Narrow" pitchFamily="34" charset="0"/>
              </a:rPr>
              <a:t>Garpu</a:t>
            </a:r>
            <a:r>
              <a:rPr lang="en-US" sz="2000" b="0" dirty="0" smtClean="0">
                <a:solidFill>
                  <a:schemeClr val="tx1"/>
                </a:solidFill>
                <a:latin typeface="Arial Narrow" pitchFamily="34" charset="0"/>
              </a:rPr>
              <a:t> </a:t>
            </a:r>
            <a:r>
              <a:rPr lang="en-US" sz="2000" b="0" dirty="0" err="1" smtClean="0">
                <a:solidFill>
                  <a:schemeClr val="tx1"/>
                </a:solidFill>
                <a:latin typeface="Arial Narrow" pitchFamily="34" charset="0"/>
              </a:rPr>
              <a:t>Plastik</a:t>
            </a:r>
            <a:r>
              <a:rPr lang="en-US" sz="2000" b="0" dirty="0" smtClean="0">
                <a:solidFill>
                  <a:schemeClr val="tx1"/>
                </a:solidFill>
                <a:latin typeface="Arial Narrow" pitchFamily="34" charset="0"/>
              </a:rPr>
              <a:t> Kecil (50 pcs)			: </a:t>
            </a:r>
            <a:r>
              <a:rPr lang="en-US" sz="2000" b="0" dirty="0" err="1" smtClean="0">
                <a:solidFill>
                  <a:schemeClr val="tx1"/>
                </a:solidFill>
                <a:latin typeface="Arial Narrow" pitchFamily="34" charset="0"/>
              </a:rPr>
              <a:t>Rp</a:t>
            </a:r>
            <a:r>
              <a:rPr lang="en-US" sz="2000" b="0" dirty="0" smtClean="0">
                <a:solidFill>
                  <a:schemeClr val="tx1"/>
                </a:solidFill>
                <a:latin typeface="Arial Narrow" pitchFamily="34" charset="0"/>
              </a:rPr>
              <a:t>. 3.000</a:t>
            </a:r>
            <a:br>
              <a:rPr lang="en-US" sz="2000" b="0" dirty="0" smtClean="0">
                <a:solidFill>
                  <a:schemeClr val="tx1"/>
                </a:solidFill>
                <a:latin typeface="Arial Narrow" pitchFamily="34" charset="0"/>
              </a:rPr>
            </a:br>
            <a:r>
              <a:rPr lang="en-US" sz="2000" b="0" dirty="0" err="1" smtClean="0">
                <a:solidFill>
                  <a:schemeClr val="tx1"/>
                </a:solidFill>
                <a:latin typeface="Arial Narrow" pitchFamily="34" charset="0"/>
              </a:rPr>
              <a:t>Karet</a:t>
            </a:r>
            <a:r>
              <a:rPr lang="en-US" sz="2000" b="0" dirty="0" smtClean="0">
                <a:solidFill>
                  <a:schemeClr val="tx1"/>
                </a:solidFill>
                <a:latin typeface="Arial Narrow" pitchFamily="34" charset="0"/>
              </a:rPr>
              <a:t> </a:t>
            </a:r>
            <a:r>
              <a:rPr lang="en-US" sz="2000" b="0" dirty="0" err="1" smtClean="0">
                <a:solidFill>
                  <a:schemeClr val="tx1"/>
                </a:solidFill>
                <a:latin typeface="Arial Narrow" pitchFamily="34" charset="0"/>
              </a:rPr>
              <a:t>Gelang</a:t>
            </a:r>
            <a:r>
              <a:rPr lang="en-US" sz="2000" b="0" dirty="0" smtClean="0">
                <a:solidFill>
                  <a:schemeClr val="tx1"/>
                </a:solidFill>
                <a:latin typeface="Arial Narrow" pitchFamily="34" charset="0"/>
              </a:rPr>
              <a:t> 95 </a:t>
            </a:r>
            <a:r>
              <a:rPr lang="en-US" sz="2000" b="0" dirty="0" err="1" smtClean="0">
                <a:solidFill>
                  <a:schemeClr val="tx1"/>
                </a:solidFill>
                <a:latin typeface="Arial Narrow" pitchFamily="34" charset="0"/>
              </a:rPr>
              <a:t>bungkus</a:t>
            </a:r>
            <a:r>
              <a:rPr lang="en-US" sz="2000" b="0" dirty="0" smtClean="0">
                <a:solidFill>
                  <a:schemeClr val="tx1"/>
                </a:solidFill>
                <a:latin typeface="Arial Narrow" pitchFamily="34" charset="0"/>
              </a:rPr>
              <a:t>)			: </a:t>
            </a:r>
            <a:r>
              <a:rPr lang="en-US" sz="2000" b="0" dirty="0" err="1" smtClean="0">
                <a:solidFill>
                  <a:schemeClr val="tx1"/>
                </a:solidFill>
                <a:latin typeface="Arial Narrow" pitchFamily="34" charset="0"/>
              </a:rPr>
              <a:t>Rp</a:t>
            </a:r>
            <a:r>
              <a:rPr lang="en-US" sz="2000" b="0" dirty="0" smtClean="0">
                <a:solidFill>
                  <a:schemeClr val="tx1"/>
                </a:solidFill>
                <a:latin typeface="Arial Narrow" pitchFamily="34" charset="0"/>
              </a:rPr>
              <a:t>. 5.000</a:t>
            </a:r>
            <a:r>
              <a:rPr lang="id-ID" sz="2000" b="0" dirty="0">
                <a:solidFill>
                  <a:schemeClr val="tx1"/>
                </a:solidFill>
                <a:latin typeface="Arial Narrow" pitchFamily="34" charset="0"/>
              </a:rPr>
              <a:t>	</a:t>
            </a:r>
            <a:br>
              <a:rPr lang="id-ID" sz="2000" b="0" dirty="0">
                <a:solidFill>
                  <a:schemeClr val="tx1"/>
                </a:solidFill>
                <a:latin typeface="Arial Narrow" pitchFamily="34" charset="0"/>
              </a:rPr>
            </a:br>
            <a:r>
              <a:rPr lang="id-ID" sz="2000" b="0" dirty="0">
                <a:solidFill>
                  <a:schemeClr val="tx1"/>
                </a:solidFill>
                <a:latin typeface="Arial Narrow" pitchFamily="34" charset="0"/>
              </a:rPr>
              <a:t>TOTAL UNTUK BAHAN </a:t>
            </a:r>
            <a:r>
              <a:rPr lang="id-ID" sz="2000" b="0" dirty="0" smtClean="0">
                <a:solidFill>
                  <a:schemeClr val="tx1"/>
                </a:solidFill>
                <a:latin typeface="Arial Narrow" pitchFamily="34" charset="0"/>
              </a:rPr>
              <a:t>BAKU</a:t>
            </a:r>
            <a:r>
              <a:rPr lang="en-US" sz="2000" b="0" dirty="0" smtClean="0">
                <a:solidFill>
                  <a:schemeClr val="tx1"/>
                </a:solidFill>
                <a:latin typeface="Arial Narrow" pitchFamily="34" charset="0"/>
              </a:rPr>
              <a:t> (per </a:t>
            </a:r>
            <a:r>
              <a:rPr lang="en-US" sz="2000" b="0" dirty="0" err="1" smtClean="0">
                <a:solidFill>
                  <a:schemeClr val="tx1"/>
                </a:solidFill>
                <a:latin typeface="Arial Narrow" pitchFamily="34" charset="0"/>
              </a:rPr>
              <a:t>hari</a:t>
            </a:r>
            <a:r>
              <a:rPr lang="en-US" sz="2000" b="0" dirty="0" smtClean="0">
                <a:solidFill>
                  <a:schemeClr val="tx1"/>
                </a:solidFill>
                <a:latin typeface="Arial Narrow" pitchFamily="34" charset="0"/>
              </a:rPr>
              <a:t>)</a:t>
            </a:r>
            <a:r>
              <a:rPr lang="id-ID" sz="2000" b="0" dirty="0">
                <a:solidFill>
                  <a:schemeClr val="tx1"/>
                </a:solidFill>
                <a:latin typeface="Arial Narrow" pitchFamily="34" charset="0"/>
              </a:rPr>
              <a:t>	</a:t>
            </a:r>
            <a:r>
              <a:rPr lang="id-ID" sz="2000" b="0" dirty="0" smtClean="0">
                <a:solidFill>
                  <a:schemeClr val="tx1"/>
                </a:solidFill>
                <a:latin typeface="Arial Narrow" pitchFamily="34" charset="0"/>
              </a:rPr>
              <a:t>: </a:t>
            </a:r>
            <a:r>
              <a:rPr lang="id-ID" sz="2000" b="0" dirty="0">
                <a:solidFill>
                  <a:schemeClr val="tx1"/>
                </a:solidFill>
                <a:latin typeface="Arial Narrow" pitchFamily="34" charset="0"/>
              </a:rPr>
              <a:t>Rp. </a:t>
            </a:r>
            <a:r>
              <a:rPr lang="id-ID" sz="2000" b="0" dirty="0" smtClean="0">
                <a:solidFill>
                  <a:schemeClr val="tx1"/>
                </a:solidFill>
                <a:latin typeface="Arial Narrow" pitchFamily="34" charset="0"/>
              </a:rPr>
              <a:t>3</a:t>
            </a:r>
            <a:r>
              <a:rPr lang="en-US" sz="2000" b="0" dirty="0" smtClean="0">
                <a:solidFill>
                  <a:schemeClr val="tx1"/>
                </a:solidFill>
                <a:latin typeface="Arial Narrow" pitchFamily="34" charset="0"/>
              </a:rPr>
              <a:t>69</a:t>
            </a:r>
            <a:r>
              <a:rPr lang="id-ID" sz="2000" b="0" dirty="0" smtClean="0">
                <a:solidFill>
                  <a:schemeClr val="tx1"/>
                </a:solidFill>
                <a:latin typeface="Arial Narrow" pitchFamily="34" charset="0"/>
              </a:rPr>
              <a:t>.000</a:t>
            </a:r>
            <a:r>
              <a:rPr lang="id-ID" sz="2000" b="0" dirty="0">
                <a:solidFill>
                  <a:schemeClr val="tx1"/>
                </a:solidFill>
                <a:latin typeface="Arial Narrow" pitchFamily="34" charset="0"/>
              </a:rPr>
              <a:t>	</a:t>
            </a:r>
            <a:br>
              <a:rPr lang="id-ID" sz="2000" b="0" dirty="0">
                <a:solidFill>
                  <a:schemeClr val="tx1"/>
                </a:solidFill>
                <a:latin typeface="Arial Narrow" pitchFamily="34" charset="0"/>
              </a:rPr>
            </a:br>
            <a:r>
              <a:rPr lang="en-US" sz="2000" b="0" dirty="0" smtClean="0">
                <a:solidFill>
                  <a:schemeClr val="tx1"/>
                </a:solidFill>
                <a:latin typeface="Arial Narrow" pitchFamily="34" charset="0"/>
              </a:rPr>
              <a:t>TOTAL UNTUK BAHAN BAKU(per </a:t>
            </a:r>
            <a:r>
              <a:rPr lang="en-US" sz="2000" b="0" dirty="0" err="1" smtClean="0">
                <a:solidFill>
                  <a:schemeClr val="tx1"/>
                </a:solidFill>
                <a:latin typeface="Arial Narrow" pitchFamily="34" charset="0"/>
              </a:rPr>
              <a:t>bulan</a:t>
            </a:r>
            <a:r>
              <a:rPr lang="en-US" sz="2000" b="0" dirty="0" smtClean="0">
                <a:solidFill>
                  <a:schemeClr val="tx1"/>
                </a:solidFill>
                <a:latin typeface="Arial Narrow" pitchFamily="34" charset="0"/>
              </a:rPr>
              <a:t>)</a:t>
            </a:r>
            <a:r>
              <a:rPr lang="en-US" sz="2000" b="0" dirty="0">
                <a:solidFill>
                  <a:schemeClr val="tx1"/>
                </a:solidFill>
                <a:latin typeface="Arial Narrow" pitchFamily="34" charset="0"/>
              </a:rPr>
              <a:t>	</a:t>
            </a:r>
            <a:r>
              <a:rPr lang="en-US" sz="2000" b="0" dirty="0" smtClean="0">
                <a:solidFill>
                  <a:schemeClr val="tx1"/>
                </a:solidFill>
                <a:latin typeface="Arial Narrow" pitchFamily="34" charset="0"/>
              </a:rPr>
              <a:t>: </a:t>
            </a:r>
            <a:r>
              <a:rPr lang="en-US" sz="2000" b="0" dirty="0" err="1" smtClean="0">
                <a:solidFill>
                  <a:schemeClr val="tx1"/>
                </a:solidFill>
                <a:latin typeface="Arial Narrow" pitchFamily="34" charset="0"/>
              </a:rPr>
              <a:t>Rp</a:t>
            </a:r>
            <a:r>
              <a:rPr lang="en-US" sz="2000" b="0" dirty="0">
                <a:solidFill>
                  <a:schemeClr val="tx1"/>
                </a:solidFill>
                <a:latin typeface="Arial Narrow" pitchFamily="34" charset="0"/>
              </a:rPr>
              <a:t>. </a:t>
            </a:r>
            <a:r>
              <a:rPr lang="en-US" sz="2000" b="0" dirty="0" smtClean="0">
                <a:solidFill>
                  <a:schemeClr val="tx1"/>
                </a:solidFill>
                <a:latin typeface="Arial Narrow" pitchFamily="34" charset="0"/>
              </a:rPr>
              <a:t>11.070.000</a:t>
            </a:r>
            <a:endParaRPr lang="id-ID" sz="2000" b="0" dirty="0">
              <a:solidFill>
                <a:schemeClr val="tx1"/>
              </a:solidFill>
              <a:latin typeface="Arial Narrow" pitchFamily="34" charset="0"/>
            </a:endParaRPr>
          </a:p>
        </p:txBody>
      </p:sp>
    </p:spTree>
    <p:extLst>
      <p:ext uri="{BB962C8B-B14F-4D97-AF65-F5344CB8AC3E}">
        <p14:creationId xmlns:p14="http://schemas.microsoft.com/office/powerpoint/2010/main" val="379949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456</TotalTime>
  <Words>701</Words>
  <Application>Microsoft Office PowerPoint</Application>
  <PresentationFormat>On-screen Show (4:3)</PresentationFormat>
  <Paragraphs>145</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Narrow</vt:lpstr>
      <vt:lpstr>Verdana</vt:lpstr>
      <vt:lpstr>Wingdings</vt:lpstr>
      <vt:lpstr>Wingdings 2</vt:lpstr>
      <vt:lpstr>Aspect</vt:lpstr>
      <vt:lpstr>TUGAS KEWIRAUSAHAAN PROPOSAL USAHA  “ ROTI BAKAR SWEETY”</vt:lpstr>
      <vt:lpstr>BAB I PENDAHULUAN</vt:lpstr>
      <vt:lpstr>C. Visi dan Misi Usaha Visi Usaha :  Menciptakan sebuah usaha yang unggul dengan kualitas yang terbaik serta menyehatkan kesehatan tubuh, dan mendirikan usaha mandiri . Misi usaha : Memberikan hasil produk kualitas roti bakar yang terbaik dan memberikan pelayanan yang terbaik kepada konsumen.  D. Tujuan 1. Menambah pengalaman dan ilmu pengetahuan kewirausahaan dalam melakukan kegiatan usaha. 2. Mewujudkan kemampuan dan kemantapan dalam berwirausahaan untuk meningkatkan kemajuan dan kesejahteraan masyarakat. 3. Membudayakan semangat, sikap, prilaku dan kemampuan kewirausahaan di kalangan mahasiswa dan masyarakat yang mampu di andalkan dan terdepan dalam berwirausaha. 4. Memperoleh keuntungan yang sebesar-besarnya.</vt:lpstr>
      <vt:lpstr>            E. Manfaat Usaha 1. Manfaat dibidang ekonomi : Keuntungan yang didapat cukup besar 2. Manfaat bagi pemilik : Menjadikan sebagai pengalaman dalam berbisnis 3. Manfaat bagi masyarakat : memenuhi kebutuhan makanan  F. Profil Organisasi Nama Perusahaan : Roti Bakar Sweety Pemilik Perusahaan : Tiurma Imelda Yuliani.S  Produk yang dijual : Roti dengan aneka rasa nusantara Jenis Usaha  : Kuliner Alamat   : Tangerang City Permai    </vt:lpstr>
      <vt:lpstr>Struktur Organisasi :  Penanggung jawab  : Tiurma Imelda Yuliani. S  Sekretaris : Santi (Adik)  Bendahara : Ibu Saya  Bagian Kreatif dan Pemasaran : Sari (Adik)  Bagian Produksi 1 : David (Adik)   Bagian Produksi 2 : Frans (Adik) </vt:lpstr>
      <vt:lpstr>BAB II PRODUKSI BISNIS ROTI BAKAR SWEETY DAN ANALISIS BISNIS </vt:lpstr>
      <vt:lpstr>C. Analisis Aspek Finansial     1. Harga  Nanas     : Rp. 11.000  Strawberry    : Rp. 11.000  Kacang     : Rp. 11.000   Coklat      : Rp. 11.000   Blueberry      : Rp. 11.000  Srikaya      : Rp. 11.000   Keju      : Rp. 12.000  Durian     : Rp. 12.000  Kombinasi 2 rasa tanpa keju / Durian  : Rp. 14.000  Kombinasi 2 rasa     : Rp. 15.000  (dengan rasa keju/ Durian)   Kombinasi 3 rasa    : Rp. 16.000   </vt:lpstr>
      <vt:lpstr>2. Modal Peralatan dan perlengkapan : Gerobag    : Rp. 3.200.000 Kompor Gas   : Rp. 500.000 Tabung Gas 3 kilo   : Rp. 100.000 Besi Panggangan   : Rp. 300.000 Toples (6 pcs)   : Rp. 100.000 Pisau (2 pieces)   : Rp. 30.000 Lap Tangang (3 pieces)  : Rp. 30.000 Kotak sampah dan ember  : Rp. 30.000 Bola Lampu(3 pcs)   : Rp. 100.000 Saklar(1 pc)   : Rp  40.000 Kabel(1 Roll)   : Rp. 50.000 Merek Usaha Atau Banner (2 meter) : RP. 100.000  TOTAL perlengkapan dan peralatan : Rp. 4.580.000         </vt:lpstr>
      <vt:lpstr>Bahan Baku (per hari) : Roti (10 bungkus)    : Rp. 100.000 Selai Nanas (1kg)    : Rp. 20.000 Selai Strawberry  (1 kg)   : Rp. 20.000 Selai Kacang (1 kg)    : Rp. 20.000  Selai Coklat (1 kg)     : Rp. 20.000  Selai Blueberry (1 kg)     : Rp. 20.000 Selai Srikaya (1 kg)    : Rp. 20.000  Selai Duren (1 kg)    : Rp. 20.000 Keju Prozit    : Rp. 18.000 Susu Kental manis putih   : Rp.70.000  (10 kaleng, 380gram )  Mentega (1 kg)    : Rp. 16.000 Kertas Pembungkus Coklat   :Rp.  10.000 Plastik Pembungkus (kresek putih)  : Rp. 7. 000 Garpu Plastik Kecil (50 pcs)   : Rp. 3.000 Karet Gelang 95 bungkus)   : Rp. 5.000  TOTAL UNTUK BAHAN BAKU (per hari) : Rp. 369.000  TOTAL UNTUK BAHAN BAKU(per bulan) : Rp. 11.070.000</vt:lpstr>
      <vt:lpstr>PowerPoint Presentation</vt:lpstr>
      <vt:lpstr>PowerPoint Presentation</vt:lpstr>
      <vt:lpstr>PowerPoint Presentation</vt:lpstr>
      <vt:lpstr>BAB III ANALISIS SWOT </vt:lpstr>
      <vt:lpstr>PowerPoint Presentation</vt:lpstr>
      <vt:lpstr>BAB IV ANALISIS PASAR DAN PEMASARAN </vt:lpstr>
      <vt:lpstr>PowerPoint Presentation</vt:lpstr>
      <vt:lpstr>BAB V PERENCANAAN BISNIS</vt:lpstr>
      <vt:lpstr>PowerPoint Presentation</vt:lpstr>
      <vt:lpstr>BAB VI PENUTUP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TUGAS KEWIRAUSAHAAN PROPOSAL USAHA  “ ROTI BAKAR SWEETY”</dc:title>
  <dc:creator>ASUS</dc:creator>
  <cp:lastModifiedBy>Asus</cp:lastModifiedBy>
  <cp:revision>52</cp:revision>
  <dcterms:created xsi:type="dcterms:W3CDTF">2015-12-26T08:07:43Z</dcterms:created>
  <dcterms:modified xsi:type="dcterms:W3CDTF">2017-05-23T03:31:32Z</dcterms:modified>
</cp:coreProperties>
</file>