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382" r:id="rId3"/>
    <p:sldId id="412" r:id="rId4"/>
    <p:sldId id="413" r:id="rId5"/>
  </p:sldIdLst>
  <p:sldSz cx="9144000" cy="6858000" type="screen4x3"/>
  <p:notesSz cx="6858000" cy="9199563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500" b="1" kern="1200">
        <a:solidFill>
          <a:srgbClr val="000000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500" b="1" kern="1200">
        <a:solidFill>
          <a:srgbClr val="000000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500" b="1" kern="1200">
        <a:solidFill>
          <a:srgbClr val="000000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500" b="1" kern="1200">
        <a:solidFill>
          <a:srgbClr val="000000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500" b="1" kern="1200">
        <a:solidFill>
          <a:srgbClr val="000000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500" b="1" kern="1200">
        <a:solidFill>
          <a:srgbClr val="000000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500" b="1" kern="1200">
        <a:solidFill>
          <a:srgbClr val="000000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500" b="1" kern="1200">
        <a:solidFill>
          <a:srgbClr val="000000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500" b="1" kern="1200">
        <a:solidFill>
          <a:srgbClr val="000000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FFFFCC"/>
    <a:srgbClr val="33CCFF"/>
    <a:srgbClr val="CCFFFF"/>
    <a:srgbClr val="00CC99"/>
    <a:srgbClr val="FFFF66"/>
    <a:srgbClr val="FFCC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90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5" d="100"/>
          <a:sy n="55" d="100"/>
        </p:scale>
        <p:origin x="-1080" y="912"/>
      </p:cViewPr>
      <p:guideLst>
        <p:guide orient="horz" pos="2897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r>
              <a:rPr lang="en-US"/>
              <a:t>Product Concepts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F15B740-7F0F-41EA-BE2B-2A805B460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Product Concepts</a:t>
            </a:r>
          </a:p>
        </p:txBody>
      </p:sp>
      <p:sp>
        <p:nvSpPr>
          <p:cNvPr id="522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30300" y="690563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70388"/>
            <a:ext cx="5029200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39188"/>
            <a:ext cx="29718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 b="0" smtClean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C69D560-EB4D-4878-922D-F8D216C39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Product Concepts</a:t>
            </a:r>
          </a:p>
        </p:txBody>
      </p:sp>
      <p:sp>
        <p:nvSpPr>
          <p:cNvPr id="532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Chapter 9 Version 6e</a:t>
            </a:r>
          </a:p>
        </p:txBody>
      </p:sp>
      <p:sp>
        <p:nvSpPr>
          <p:cNvPr id="532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E34DB-F5DA-45CF-923C-D0EFF359B78A}" type="slidenum">
              <a:rPr lang="en-US"/>
              <a:pPr/>
              <a:t>1</a:t>
            </a:fld>
            <a:endParaRPr lang="en-US"/>
          </a:p>
        </p:txBody>
      </p:sp>
      <p:sp>
        <p:nvSpPr>
          <p:cNvPr id="5325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D859E-7AEF-48DB-A2D1-78E1FDAB4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2C331-60A7-46EF-83A4-4E010FC3D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2A563-0AB9-46AC-9A2C-77F5D65FC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7DEFE-D517-4F79-83ED-B170CC8D2D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AC464-2AB8-4CB9-9EE3-A0C5A3ED4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F824E-18A5-4F17-B38A-E437AC0F9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EAA6B5-D29B-4002-88CC-B1672749BC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54416-6DCE-4EFA-85C6-FB0A7AD576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2E639-6FF1-468C-B820-10B898D403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4C64A-87DA-48E1-B57F-667444624F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F9EA-1964-4732-9649-8017051F4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53887"/>
            </a:gs>
            <a:gs pos="100000">
              <a:srgbClr val="0C61A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400" b="0" smtClean="0">
                <a:solidFill>
                  <a:srgbClr val="B2B2B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Chapter 9 Version 6e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400" b="0" smtClean="0">
                <a:solidFill>
                  <a:srgbClr val="B2B2B2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925726C-D80C-4E80-9A56-A35B5E490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886200" y="6172200"/>
            <a:ext cx="1785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  <a:defRPr/>
            </a:pPr>
            <a:r>
              <a:rPr lang="en-US" sz="1400" b="0">
                <a:solidFill>
                  <a:srgbClr val="B2B2B2"/>
                </a:solidFill>
                <a:latin typeface="Times New Roman" pitchFamily="18" charset="0"/>
              </a:rPr>
              <a:t>©2002 South-Western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1447800"/>
            <a:ext cx="7543800" cy="0"/>
          </a:xfrm>
          <a:prstGeom prst="line">
            <a:avLst/>
          </a:prstGeom>
          <a:noFill/>
          <a:ln w="57150">
            <a:solidFill>
              <a:srgbClr val="B2B2B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99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571500" indent="-571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u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102870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371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</a:defRPr>
      </a:lvl3pPr>
      <a:lvl4pPr marL="17145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bg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 Version 6e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C4BFE8A-40E1-4DF8-9177-5F69C45A982A}" type="slidenum">
              <a:rPr lang="en-US"/>
              <a:pPr/>
              <a:t>1</a:t>
            </a:fld>
            <a:endParaRPr lang="en-US"/>
          </a:p>
        </p:txBody>
      </p:sp>
      <p:pic>
        <p:nvPicPr>
          <p:cNvPr id="6148" name="Picture 15" descr="00-186C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463232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9"/>
          <p:cNvSpPr txBox="1">
            <a:spLocks noChangeArrowheads="1"/>
          </p:cNvSpPr>
          <p:nvPr/>
        </p:nvSpPr>
        <p:spPr bwMode="auto">
          <a:xfrm rot="-5400000">
            <a:off x="-429418" y="4696619"/>
            <a:ext cx="2049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4400" b="0">
                <a:solidFill>
                  <a:schemeClr val="hlink"/>
                </a:solidFill>
              </a:rPr>
              <a:t>chapter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smtClean="0"/>
              <a:t>Product Concepts</a:t>
            </a:r>
          </a:p>
        </p:txBody>
      </p:sp>
      <p:sp>
        <p:nvSpPr>
          <p:cNvPr id="6151" name="Line 5"/>
          <p:cNvSpPr>
            <a:spLocks noChangeShapeType="1"/>
          </p:cNvSpPr>
          <p:nvPr/>
        </p:nvSpPr>
        <p:spPr bwMode="auto">
          <a:xfrm>
            <a:off x="590550" y="3733800"/>
            <a:ext cx="0" cy="2743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arrow" w="med" len="med"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054" name="Oval 6"/>
          <p:cNvSpPr>
            <a:spLocks noChangeArrowheads="1"/>
          </p:cNvSpPr>
          <p:nvPr/>
        </p:nvSpPr>
        <p:spPr bwMode="auto">
          <a:xfrm>
            <a:off x="228600" y="2971800"/>
            <a:ext cx="762000" cy="685800"/>
          </a:xfrm>
          <a:prstGeom prst="ellipse">
            <a:avLst/>
          </a:prstGeom>
          <a:solidFill>
            <a:srgbClr val="99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r>
              <a:rPr lang="en-US" sz="400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6153" name="Line 7"/>
          <p:cNvSpPr>
            <a:spLocks noChangeShapeType="1"/>
          </p:cNvSpPr>
          <p:nvPr/>
        </p:nvSpPr>
        <p:spPr bwMode="auto">
          <a:xfrm>
            <a:off x="609600" y="228600"/>
            <a:ext cx="0" cy="2743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5153025" y="3933825"/>
            <a:ext cx="38036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  <a:defRPr/>
            </a:pPr>
            <a:r>
              <a:rPr lang="en-US" sz="1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Prepared by</a:t>
            </a:r>
          </a:p>
          <a:p>
            <a:pPr algn="r">
              <a:lnSpc>
                <a:spcPct val="100000"/>
              </a:lnSpc>
              <a:defRPr/>
            </a:pPr>
            <a:endParaRPr lang="en-US" sz="18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100000"/>
              </a:lnSpc>
              <a:defRPr/>
            </a:pPr>
            <a:r>
              <a:rPr lang="en-US" sz="1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Deborah Baker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Texas Christian University</a:t>
            </a:r>
          </a:p>
          <a:p>
            <a:pPr algn="r">
              <a:lnSpc>
                <a:spcPct val="100000"/>
              </a:lnSpc>
              <a:defRPr/>
            </a:pPr>
            <a:endParaRPr lang="en-US" sz="180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r">
              <a:lnSpc>
                <a:spcPct val="100000"/>
              </a:lnSpc>
              <a:defRPr/>
            </a:pPr>
            <a:r>
              <a:rPr lang="en-US" sz="1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Guruh Taufan Hariyadi</a:t>
            </a:r>
          </a:p>
          <a:p>
            <a:pPr algn="r">
              <a:lnSpc>
                <a:spcPct val="100000"/>
              </a:lnSpc>
              <a:defRPr/>
            </a:pPr>
            <a:r>
              <a:rPr lang="en-US" sz="180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Dian Nuswantoro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 Version 6e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1329ACB-8AA1-4C0C-A363-13DB94623C84}" type="slidenum">
              <a:rPr lang="en-US"/>
              <a:pPr/>
              <a:t>2</a:t>
            </a:fld>
            <a:endParaRPr lang="en-US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Gillette’s Product Lines and Mix</a:t>
            </a:r>
          </a:p>
        </p:txBody>
      </p:sp>
      <p:sp>
        <p:nvSpPr>
          <p:cNvPr id="231427" name="Oval 3"/>
          <p:cNvSpPr>
            <a:spLocks noChangeArrowheads="1"/>
          </p:cNvSpPr>
          <p:nvPr/>
        </p:nvSpPr>
        <p:spPr bwMode="auto">
          <a:xfrm>
            <a:off x="8153400" y="381000"/>
            <a:ext cx="762000" cy="68580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lnSpc>
                <a:spcPct val="100000"/>
              </a:lnSpc>
              <a:defRPr/>
            </a:pPr>
            <a:r>
              <a:rPr lang="en-US" sz="4000">
                <a:solidFill>
                  <a:schemeClr val="tx1"/>
                </a:solidFill>
              </a:rPr>
              <a:t>3</a:t>
            </a:r>
          </a:p>
        </p:txBody>
      </p:sp>
      <p:grpSp>
        <p:nvGrpSpPr>
          <p:cNvPr id="18438" name="Group 14"/>
          <p:cNvGrpSpPr>
            <a:grpSpLocks/>
          </p:cNvGrpSpPr>
          <p:nvPr/>
        </p:nvGrpSpPr>
        <p:grpSpPr bwMode="auto">
          <a:xfrm>
            <a:off x="152400" y="1606550"/>
            <a:ext cx="8839200" cy="4641850"/>
            <a:chOff x="96" y="1012"/>
            <a:chExt cx="5568" cy="2924"/>
          </a:xfrm>
        </p:grpSpPr>
        <p:sp>
          <p:nvSpPr>
            <p:cNvPr id="18441" name="Rectangle 4"/>
            <p:cNvSpPr>
              <a:spLocks noChangeArrowheads="1"/>
            </p:cNvSpPr>
            <p:nvPr/>
          </p:nvSpPr>
          <p:spPr bwMode="auto">
            <a:xfrm>
              <a:off x="720" y="1300"/>
              <a:ext cx="4944" cy="576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 sz="2400">
                <a:solidFill>
                  <a:schemeClr val="bg1"/>
                </a:solidFill>
              </a:endParaRPr>
            </a:p>
          </p:txBody>
        </p:sp>
        <p:sp>
          <p:nvSpPr>
            <p:cNvPr id="18442" name="Rectangle 5"/>
            <p:cNvSpPr>
              <a:spLocks noChangeArrowheads="1"/>
            </p:cNvSpPr>
            <p:nvPr/>
          </p:nvSpPr>
          <p:spPr bwMode="auto">
            <a:xfrm>
              <a:off x="720" y="1876"/>
              <a:ext cx="4919" cy="1776"/>
            </a:xfrm>
            <a:prstGeom prst="rect">
              <a:avLst/>
            </a:prstGeom>
            <a:solidFill>
              <a:srgbClr val="FF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8443" name="Rectangle 6"/>
            <p:cNvSpPr>
              <a:spLocks noChangeArrowheads="1"/>
            </p:cNvSpPr>
            <p:nvPr/>
          </p:nvSpPr>
          <p:spPr bwMode="auto">
            <a:xfrm>
              <a:off x="96" y="1492"/>
              <a:ext cx="5539" cy="244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1800" b="0">
                  <a:solidFill>
                    <a:schemeClr val="tx1"/>
                  </a:solidFill>
                  <a:latin typeface="Times New Roman" pitchFamily="18" charset="0"/>
                </a:rPr>
                <a:t>		</a:t>
              </a:r>
              <a:r>
                <a:rPr lang="en-US" sz="2000">
                  <a:solidFill>
                    <a:schemeClr val="bg1"/>
                  </a:solidFill>
                </a:rPr>
                <a:t>Blades and			Writing</a:t>
              </a:r>
            </a:p>
            <a:p>
              <a:pPr algn="l">
                <a:spcAft>
                  <a:spcPct val="50000"/>
                </a:spcAft>
              </a:pPr>
              <a:r>
                <a:rPr lang="en-US" sz="2000">
                  <a:solidFill>
                    <a:schemeClr val="bg1"/>
                  </a:solidFill>
                </a:rPr>
                <a:t>		razors		Toiletries	instruments	Lighters</a:t>
              </a:r>
              <a:endParaRPr lang="en-US" sz="1800">
                <a:solidFill>
                  <a:schemeClr val="bg1"/>
                </a:solidFill>
              </a:endParaRPr>
            </a:p>
            <a:p>
              <a:pPr algn="l"/>
              <a:r>
                <a:rPr lang="en-US" sz="1600">
                  <a:solidFill>
                    <a:schemeClr val="tx1"/>
                  </a:solidFill>
                </a:rPr>
                <a:t>		</a:t>
              </a:r>
            </a:p>
            <a:p>
              <a:pPr algn="l"/>
              <a:r>
                <a:rPr lang="en-US" sz="1600">
                  <a:solidFill>
                    <a:schemeClr val="tx1"/>
                  </a:solidFill>
                </a:rPr>
                <a:t>		</a:t>
              </a:r>
              <a:r>
                <a:rPr lang="en-US" sz="1600"/>
                <a:t>Mach 3 		Series 		Paper Mate 	Cricket</a:t>
              </a:r>
            </a:p>
            <a:p>
              <a:pPr algn="l"/>
              <a:r>
                <a:rPr lang="en-US" sz="1600"/>
                <a:t>		Sensor		Adorn 		Flair 		S.T. Dupont </a:t>
              </a:r>
            </a:p>
            <a:p>
              <a:pPr algn="l"/>
              <a:r>
                <a:rPr lang="en-US" sz="1600"/>
                <a:t>		Trac II		Toni							Atra 		Right Guard</a:t>
              </a:r>
            </a:p>
            <a:p>
              <a:pPr algn="l"/>
              <a:r>
                <a:rPr lang="en-US" sz="1600"/>
                <a:t>		Swivel 		Silkience 			</a:t>
              </a:r>
            </a:p>
            <a:p>
              <a:pPr algn="l"/>
              <a:r>
                <a:rPr lang="en-US" sz="1600"/>
                <a:t>		Double-Edge 	Soft and Dri 	</a:t>
              </a:r>
            </a:p>
            <a:p>
              <a:pPr algn="l"/>
              <a:r>
                <a:rPr lang="en-US" sz="1600"/>
                <a:t>		Lady Gillette 	Foamy 	</a:t>
              </a:r>
            </a:p>
            <a:p>
              <a:pPr algn="l"/>
              <a:r>
                <a:rPr lang="en-US" sz="1600"/>
                <a:t>		Super Speed 	Dry Look</a:t>
              </a:r>
            </a:p>
            <a:p>
              <a:pPr algn="l"/>
              <a:r>
                <a:rPr lang="en-US" sz="1600"/>
                <a:t>		Twin Injector 	Dry Idea 	</a:t>
              </a:r>
            </a:p>
            <a:p>
              <a:pPr algn="l"/>
              <a:r>
                <a:rPr lang="en-US" sz="1600"/>
                <a:t>		Techmatic 	Brush Plus 	</a:t>
              </a:r>
            </a:p>
            <a:p>
              <a:pPr algn="l"/>
              <a:r>
                <a:rPr lang="en-US" sz="1600"/>
                <a:t>			</a:t>
              </a:r>
            </a:p>
            <a:p>
              <a:pPr algn="l"/>
              <a:r>
                <a:rPr lang="en-US" sz="1600"/>
                <a:t>			</a:t>
              </a:r>
            </a:p>
            <a:p>
              <a:pPr algn="l"/>
              <a:r>
                <a:rPr lang="en-US" sz="1600"/>
                <a:t>		</a:t>
              </a:r>
            </a:p>
          </p:txBody>
        </p:sp>
        <p:sp>
          <p:nvSpPr>
            <p:cNvPr id="231431" name="Rectangle 7"/>
            <p:cNvSpPr>
              <a:spLocks noChangeArrowheads="1"/>
            </p:cNvSpPr>
            <p:nvPr/>
          </p:nvSpPr>
          <p:spPr bwMode="auto">
            <a:xfrm>
              <a:off x="1734" y="1012"/>
              <a:ext cx="2564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Width of the product mix</a:t>
              </a:r>
            </a:p>
          </p:txBody>
        </p:sp>
        <p:sp>
          <p:nvSpPr>
            <p:cNvPr id="18445" name="Line 8"/>
            <p:cNvSpPr>
              <a:spLocks noChangeShapeType="1"/>
            </p:cNvSpPr>
            <p:nvPr/>
          </p:nvSpPr>
          <p:spPr bwMode="auto">
            <a:xfrm>
              <a:off x="720" y="1876"/>
              <a:ext cx="492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31433" name="Rectangle 9"/>
            <p:cNvSpPr>
              <a:spLocks noChangeArrowheads="1"/>
            </p:cNvSpPr>
            <p:nvPr/>
          </p:nvSpPr>
          <p:spPr bwMode="auto">
            <a:xfrm rot="16200000" flipH="1">
              <a:off x="-770" y="2353"/>
              <a:ext cx="2692" cy="28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sz="260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Depth of the product lines</a:t>
              </a:r>
            </a:p>
          </p:txBody>
        </p:sp>
      </p:grpSp>
      <p:sp>
        <p:nvSpPr>
          <p:cNvPr id="231437" name="AutoShape 13"/>
          <p:cNvSpPr>
            <a:spLocks noChangeArrowheads="1"/>
          </p:cNvSpPr>
          <p:nvPr/>
        </p:nvSpPr>
        <p:spPr bwMode="auto">
          <a:xfrm>
            <a:off x="1905000" y="1981200"/>
            <a:ext cx="5943600" cy="304800"/>
          </a:xfrm>
          <a:prstGeom prst="leftRightArrow">
            <a:avLst>
              <a:gd name="adj1" fmla="val 50000"/>
              <a:gd name="adj2" fmla="val 390000"/>
            </a:avLst>
          </a:prstGeom>
          <a:gradFill rotWithShape="0">
            <a:gsLst>
              <a:gs pos="0">
                <a:srgbClr val="CCFFFF"/>
              </a:gs>
              <a:gs pos="50000">
                <a:srgbClr val="6699FF"/>
              </a:gs>
              <a:gs pos="100000">
                <a:srgbClr val="CCFFFF"/>
              </a:gs>
            </a:gsLst>
            <a:lin ang="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  <p:sp>
        <p:nvSpPr>
          <p:cNvPr id="231439" name="AutoShape 15"/>
          <p:cNvSpPr>
            <a:spLocks noChangeArrowheads="1"/>
          </p:cNvSpPr>
          <p:nvPr/>
        </p:nvSpPr>
        <p:spPr bwMode="auto">
          <a:xfrm rot="-5400000" flipH="1" flipV="1">
            <a:off x="-800100" y="3848100"/>
            <a:ext cx="4343400" cy="304800"/>
          </a:xfrm>
          <a:prstGeom prst="leftRightArrow">
            <a:avLst>
              <a:gd name="adj1" fmla="val 50000"/>
              <a:gd name="adj2" fmla="val 285000"/>
            </a:avLst>
          </a:prstGeom>
          <a:gradFill rotWithShape="0">
            <a:gsLst>
              <a:gs pos="0">
                <a:srgbClr val="CCFFFF"/>
              </a:gs>
              <a:gs pos="50000">
                <a:srgbClr val="6699FF"/>
              </a:gs>
              <a:gs pos="100000">
                <a:srgbClr val="CCFF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 Version 6e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8E7A08C-DE15-4AF3-96B6-D7962BC5C9B4}" type="slidenum">
              <a:rPr lang="en-US"/>
              <a:pPr/>
              <a:t>3</a:t>
            </a:fld>
            <a:endParaRPr lang="en-US"/>
          </a:p>
        </p:txBody>
      </p:sp>
      <p:sp>
        <p:nvSpPr>
          <p:cNvPr id="266244" name="Rectangle 4"/>
          <p:cNvSpPr>
            <a:spLocks noChangeArrowheads="1"/>
          </p:cNvSpPr>
          <p:nvPr/>
        </p:nvSpPr>
        <p:spPr bwMode="auto">
          <a:xfrm>
            <a:off x="2676525" y="44450"/>
            <a:ext cx="355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00000"/>
              </a:lnSpc>
              <a:defRPr/>
            </a:pPr>
            <a:r>
              <a:rPr lang="en-US" sz="360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Product Line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409825"/>
            <a:ext cx="4343400" cy="3000375"/>
          </a:xfrm>
          <a:noFill/>
        </p:spPr>
        <p:txBody>
          <a:bodyPr/>
          <a:lstStyle/>
          <a:p>
            <a:pPr marL="342900" indent="-342900">
              <a:buClr>
                <a:srgbClr val="FFFF66"/>
              </a:buClr>
              <a:buFontTx/>
              <a:buChar char="•"/>
            </a:pPr>
            <a:r>
              <a:rPr lang="en-US" sz="2000" b="0" smtClean="0">
                <a:solidFill>
                  <a:srgbClr val="FF0000"/>
                </a:solidFill>
                <a:latin typeface="Times New Roman" pitchFamily="18" charset="0"/>
              </a:rPr>
              <a:t>1886</a:t>
            </a:r>
            <a:r>
              <a:rPr lang="en-US" sz="2000" b="0" smtClean="0">
                <a:latin typeface="Times New Roman" pitchFamily="18" charset="0"/>
              </a:rPr>
              <a:t> COCA-COLA </a:t>
            </a:r>
          </a:p>
          <a:p>
            <a:pPr marL="342900" indent="-342900">
              <a:buClr>
                <a:srgbClr val="FFFF66"/>
              </a:buClr>
              <a:buFontTx/>
              <a:buChar char="•"/>
            </a:pPr>
            <a:r>
              <a:rPr lang="en-US" sz="2000" b="0" smtClean="0">
                <a:solidFill>
                  <a:srgbClr val="FF0000"/>
                </a:solidFill>
                <a:latin typeface="Times New Roman" pitchFamily="18" charset="0"/>
              </a:rPr>
              <a:t>1960</a:t>
            </a:r>
            <a:r>
              <a:rPr lang="en-US" sz="2000" b="0" smtClean="0">
                <a:latin typeface="Times New Roman" pitchFamily="18" charset="0"/>
              </a:rPr>
              <a:t> FANTA</a:t>
            </a:r>
          </a:p>
          <a:p>
            <a:pPr marL="342900" indent="-342900">
              <a:buClr>
                <a:srgbClr val="FFFF66"/>
              </a:buClr>
              <a:buFontTx/>
              <a:buChar char="•"/>
            </a:pPr>
            <a:r>
              <a:rPr lang="en-US" sz="2000" b="0" smtClean="0">
                <a:solidFill>
                  <a:srgbClr val="FF0000"/>
                </a:solidFill>
                <a:latin typeface="Times New Roman" pitchFamily="18" charset="0"/>
              </a:rPr>
              <a:t>1961</a:t>
            </a:r>
            <a:r>
              <a:rPr lang="en-US" sz="2000" b="0" smtClean="0">
                <a:latin typeface="Times New Roman" pitchFamily="18" charset="0"/>
              </a:rPr>
              <a:t> SPRITE </a:t>
            </a:r>
          </a:p>
          <a:p>
            <a:pPr marL="342900" indent="-342900">
              <a:buClr>
                <a:srgbClr val="FFFF66"/>
              </a:buClr>
              <a:buFontTx/>
              <a:buChar char="•"/>
            </a:pPr>
            <a:r>
              <a:rPr lang="en-US" sz="2000" b="0" smtClean="0">
                <a:solidFill>
                  <a:srgbClr val="FF0000"/>
                </a:solidFill>
                <a:latin typeface="Times New Roman" pitchFamily="18" charset="0"/>
              </a:rPr>
              <a:t>1963</a:t>
            </a:r>
            <a:r>
              <a:rPr lang="en-US" sz="2000" b="0" smtClean="0">
                <a:latin typeface="Times New Roman" pitchFamily="18" charset="0"/>
              </a:rPr>
              <a:t> TAB </a:t>
            </a:r>
          </a:p>
          <a:p>
            <a:pPr marL="342900" indent="-342900">
              <a:buClr>
                <a:srgbClr val="FFFF66"/>
              </a:buClr>
              <a:buFontTx/>
              <a:buChar char="•"/>
            </a:pPr>
            <a:r>
              <a:rPr lang="en-US" sz="2000" b="0" smtClean="0">
                <a:solidFill>
                  <a:srgbClr val="FF0000"/>
                </a:solidFill>
                <a:latin typeface="Times New Roman" pitchFamily="18" charset="0"/>
              </a:rPr>
              <a:t>1966</a:t>
            </a:r>
            <a:r>
              <a:rPr lang="en-US" sz="2000" b="0" smtClean="0">
                <a:latin typeface="Times New Roman" pitchFamily="18" charset="0"/>
              </a:rPr>
              <a:t> FRESCA </a:t>
            </a:r>
          </a:p>
          <a:p>
            <a:pPr marL="342900" indent="-342900">
              <a:buClr>
                <a:srgbClr val="FFFF66"/>
              </a:buClr>
              <a:buFontTx/>
              <a:buChar char="•"/>
            </a:pPr>
            <a:r>
              <a:rPr lang="en-US" sz="2000" b="0" smtClean="0">
                <a:solidFill>
                  <a:srgbClr val="FF0000"/>
                </a:solidFill>
                <a:latin typeface="Times New Roman" pitchFamily="18" charset="0"/>
              </a:rPr>
              <a:t>1972</a:t>
            </a:r>
            <a:r>
              <a:rPr lang="en-US" sz="2000" b="0" smtClean="0">
                <a:latin typeface="Times New Roman" pitchFamily="18" charset="0"/>
              </a:rPr>
              <a:t> MR. PIBB </a:t>
            </a:r>
          </a:p>
          <a:p>
            <a:pPr marL="342900" indent="-342900">
              <a:buClr>
                <a:srgbClr val="FFFF66"/>
              </a:buClr>
              <a:buFontTx/>
              <a:buChar char="•"/>
            </a:pPr>
            <a:r>
              <a:rPr lang="en-US" sz="2000" b="0" smtClean="0">
                <a:solidFill>
                  <a:srgbClr val="FF0000"/>
                </a:solidFill>
                <a:latin typeface="Times New Roman" pitchFamily="18" charset="0"/>
              </a:rPr>
              <a:t>1974</a:t>
            </a:r>
            <a:r>
              <a:rPr lang="en-US" sz="2000" b="0" smtClean="0">
                <a:latin typeface="Times New Roman" pitchFamily="18" charset="0"/>
              </a:rPr>
              <a:t> SUGAR-FREE SPRITE 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81000" y="1052513"/>
            <a:ext cx="8382000" cy="457200"/>
          </a:xfrm>
          <a:prstGeom prst="rect">
            <a:avLst/>
          </a:prstGeom>
          <a:solidFill>
            <a:srgbClr val="CC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b="0">
                <a:solidFill>
                  <a:schemeClr val="bg1"/>
                </a:solidFill>
              </a:rPr>
              <a:t>A set of related products or services offered by a single firm.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419475" y="1700213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2400" u="sng">
                <a:solidFill>
                  <a:schemeClr val="tx1"/>
                </a:solidFill>
                <a:latin typeface="News Gothic"/>
              </a:rPr>
              <a:t>COCA-COLA</a:t>
            </a:r>
            <a:endParaRPr lang="en-US" sz="2400">
              <a:solidFill>
                <a:schemeClr val="tx1"/>
              </a:solidFill>
              <a:latin typeface="News Gothic"/>
            </a:endParaRP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rot="-3085304">
            <a:off x="3238500" y="2828925"/>
            <a:ext cx="457200" cy="1752600"/>
          </a:xfrm>
          <a:prstGeom prst="curvedRightArrow">
            <a:avLst>
              <a:gd name="adj1" fmla="val 76667"/>
              <a:gd name="adj2" fmla="val 153333"/>
              <a:gd name="adj3" fmla="val 33333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562600" y="240982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id-ID" sz="2400" b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343400" y="2409825"/>
            <a:ext cx="45720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685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b="0">
                <a:solidFill>
                  <a:srgbClr val="FF0000"/>
                </a:solidFill>
                <a:latin typeface="Times New Roman" pitchFamily="18" charset="0"/>
              </a:rPr>
              <a:t>1982</a:t>
            </a:r>
            <a:r>
              <a:rPr lang="en-US" sz="2000" b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2000" b="0">
                <a:solidFill>
                  <a:schemeClr val="bg1"/>
                </a:solidFill>
                <a:latin typeface="Times New Roman" pitchFamily="18" charset="0"/>
              </a:rPr>
              <a:t>DIET COKE</a:t>
            </a:r>
          </a:p>
          <a:p>
            <a:pPr marL="685800" indent="-685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b="0">
                <a:solidFill>
                  <a:srgbClr val="FF0000"/>
                </a:solidFill>
                <a:latin typeface="Times New Roman" pitchFamily="18" charset="0"/>
              </a:rPr>
              <a:t>1992</a:t>
            </a:r>
            <a:r>
              <a:rPr lang="en-US" sz="2000" b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2000" b="0">
                <a:solidFill>
                  <a:schemeClr val="bg1"/>
                </a:solidFill>
                <a:latin typeface="Times New Roman" pitchFamily="18" charset="0"/>
              </a:rPr>
              <a:t>"NEW" COKE, RENAMED COKE   II NESTEA</a:t>
            </a:r>
            <a:r>
              <a:rPr lang="en-US" sz="2000" b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685800" indent="-685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b="0">
                <a:solidFill>
                  <a:srgbClr val="FF0000"/>
                </a:solidFill>
                <a:latin typeface="Times New Roman" pitchFamily="18" charset="0"/>
              </a:rPr>
              <a:t>1994</a:t>
            </a:r>
            <a:r>
              <a:rPr lang="en-US" sz="2000" b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2000" b="0">
                <a:solidFill>
                  <a:schemeClr val="bg1"/>
                </a:solidFill>
                <a:latin typeface="Times New Roman" pitchFamily="18" charset="0"/>
              </a:rPr>
              <a:t>FRUITOPIA</a:t>
            </a:r>
            <a:r>
              <a:rPr lang="en-US" sz="2000" b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685800" indent="-685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b="0">
                <a:solidFill>
                  <a:srgbClr val="FF0000"/>
                </a:solidFill>
                <a:latin typeface="Times New Roman" pitchFamily="18" charset="0"/>
              </a:rPr>
              <a:t>1995</a:t>
            </a:r>
            <a:r>
              <a:rPr lang="en-US" sz="2000" b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2000" b="0">
                <a:solidFill>
                  <a:schemeClr val="bg1"/>
                </a:solidFill>
                <a:latin typeface="Times New Roman" pitchFamily="18" charset="0"/>
              </a:rPr>
              <a:t>BARQ'S</a:t>
            </a:r>
            <a:r>
              <a:rPr lang="en-US" sz="2000" b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marL="685800" indent="-68580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000" b="0">
                <a:solidFill>
                  <a:srgbClr val="FF0000"/>
                </a:solidFill>
                <a:latin typeface="Times New Roman" pitchFamily="18" charset="0"/>
              </a:rPr>
              <a:t>1997</a:t>
            </a:r>
            <a:r>
              <a:rPr lang="en-US" sz="2000" b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sz="2000" b="0">
                <a:solidFill>
                  <a:schemeClr val="bg1"/>
                </a:solidFill>
                <a:latin typeface="Times New Roman" pitchFamily="18" charset="0"/>
              </a:rPr>
              <a:t>SURGE CITRA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61963" y="5300663"/>
            <a:ext cx="4038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sz="1800" b="0">
                <a:solidFill>
                  <a:srgbClr val="FFFF66"/>
                </a:solidFill>
                <a:latin typeface="Times New Roman" pitchFamily="18" charset="0"/>
              </a:rPr>
              <a:t>Source: Coca-Cola Web Site march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/>
              <a:t>Chapter 9 Version 6e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2573FE4-E79E-4AC6-8421-96270F54237A}" type="slidenum">
              <a:rPr lang="en-US"/>
              <a:pPr/>
              <a:t>4</a:t>
            </a:fld>
            <a:endParaRPr lang="en-US"/>
          </a:p>
        </p:txBody>
      </p:sp>
      <p:sp>
        <p:nvSpPr>
          <p:cNvPr id="267269" name="Rectangle 5"/>
          <p:cNvSpPr>
            <a:spLocks noGrp="1" noChangeArrowheads="1"/>
          </p:cNvSpPr>
          <p:nvPr>
            <p:ph type="title"/>
          </p:nvPr>
        </p:nvSpPr>
        <p:spPr>
          <a:xfrm>
            <a:off x="2990850" y="476250"/>
            <a:ext cx="3021013" cy="819150"/>
          </a:xfrm>
        </p:spPr>
        <p:txBody>
          <a:bodyPr/>
          <a:lstStyle/>
          <a:p>
            <a:pPr>
              <a:defRPr/>
            </a:pPr>
            <a:r>
              <a:rPr lang="en-US" smtClean="0"/>
              <a:t>Product Mix</a:t>
            </a:r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9388" y="2667000"/>
            <a:ext cx="4419600" cy="1625600"/>
          </a:xfrm>
          <a:noFill/>
        </p:spPr>
        <p:txBody>
          <a:bodyPr/>
          <a:lstStyle/>
          <a:p>
            <a:pPr marL="342900" indent="-342900"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800" b="0" smtClean="0"/>
              <a:t>The assortment of products offered by a firm.</a:t>
            </a:r>
          </a:p>
        </p:txBody>
      </p:sp>
      <p:grpSp>
        <p:nvGrpSpPr>
          <p:cNvPr id="20486" name="Group 13"/>
          <p:cNvGrpSpPr>
            <a:grpSpLocks/>
          </p:cNvGrpSpPr>
          <p:nvPr/>
        </p:nvGrpSpPr>
        <p:grpSpPr bwMode="auto">
          <a:xfrm>
            <a:off x="4356100" y="1676400"/>
            <a:ext cx="4537075" cy="3913188"/>
            <a:chOff x="3072" y="1056"/>
            <a:chExt cx="2448" cy="1968"/>
          </a:xfrm>
        </p:grpSpPr>
        <p:sp>
          <p:nvSpPr>
            <p:cNvPr id="20487" name="Rectangle 4"/>
            <p:cNvSpPr>
              <a:spLocks noChangeArrowheads="1"/>
            </p:cNvSpPr>
            <p:nvPr/>
          </p:nvSpPr>
          <p:spPr bwMode="auto">
            <a:xfrm>
              <a:off x="3072" y="1344"/>
              <a:ext cx="2448" cy="16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  <p:grpSp>
          <p:nvGrpSpPr>
            <p:cNvPr id="20488" name="Group 7"/>
            <p:cNvGrpSpPr>
              <a:grpSpLocks/>
            </p:cNvGrpSpPr>
            <p:nvPr/>
          </p:nvGrpSpPr>
          <p:grpSpPr bwMode="auto">
            <a:xfrm>
              <a:off x="3072" y="1056"/>
              <a:ext cx="2448" cy="1824"/>
              <a:chOff x="3072" y="1632"/>
              <a:chExt cx="2448" cy="1824"/>
            </a:xfrm>
          </p:grpSpPr>
          <p:pic>
            <p:nvPicPr>
              <p:cNvPr id="20489" name="Picture 8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66" y="1920"/>
                <a:ext cx="600" cy="9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0" name="Picture 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28" y="2448"/>
                <a:ext cx="645" cy="1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1" name="Picture 10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120" y="2448"/>
                <a:ext cx="864" cy="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492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120" y="1920"/>
                <a:ext cx="1680" cy="4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493" name="Text Box 12"/>
              <p:cNvSpPr txBox="1">
                <a:spLocks noChangeArrowheads="1"/>
              </p:cNvSpPr>
              <p:nvPr/>
            </p:nvSpPr>
            <p:spPr bwMode="auto">
              <a:xfrm>
                <a:off x="3072" y="1632"/>
                <a:ext cx="2448" cy="230"/>
              </a:xfrm>
              <a:prstGeom prst="re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ct val="50000"/>
                  </a:spcBef>
                </a:pPr>
                <a:r>
                  <a:rPr lang="en-US" sz="2400">
                    <a:solidFill>
                      <a:schemeClr val="bg1"/>
                    </a:solidFill>
                    <a:latin typeface="Times New Roman" pitchFamily="18" charset="0"/>
                  </a:rPr>
                  <a:t>Product Mix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/>
          </a:outerShdw>
        </a:effectLst>
      </a:spPr>
      <a:bodyPr vert="horz" wrap="square" lIns="82550" tIns="41275" rIns="82550" bIns="41275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>
          <a:outerShdw dist="89803" dir="2700000" algn="ctr" rotWithShape="0">
            <a:schemeClr val="bg2"/>
          </a:outerShdw>
        </a:effectLst>
      </a:spPr>
      <a:bodyPr vert="horz" wrap="square" lIns="82550" tIns="41275" rIns="82550" bIns="41275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1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133</Words>
  <PresentationFormat>On-screen Show (4:3)</PresentationFormat>
  <Paragraphs>59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Wingdings</vt:lpstr>
      <vt:lpstr>Times New Roman</vt:lpstr>
      <vt:lpstr>News Gothic</vt:lpstr>
      <vt:lpstr>Blank Presentation</vt:lpstr>
      <vt:lpstr>Product Concepts</vt:lpstr>
      <vt:lpstr>Gillette’s Product Lines and Mix</vt:lpstr>
      <vt:lpstr>Slide 3</vt:lpstr>
      <vt:lpstr>Product Mix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Concepts</dc:title>
  <dc:creator>Premium</dc:creator>
  <cp:lastModifiedBy>Premium</cp:lastModifiedBy>
  <cp:revision>13</cp:revision>
  <dcterms:modified xsi:type="dcterms:W3CDTF">2013-03-25T08:21:34Z</dcterms:modified>
</cp:coreProperties>
</file>