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57" r:id="rId3"/>
    <p:sldId id="258" r:id="rId4"/>
    <p:sldId id="259" r:id="rId5"/>
    <p:sldId id="279" r:id="rId6"/>
    <p:sldId id="265" r:id="rId7"/>
    <p:sldId id="350" r:id="rId8"/>
    <p:sldId id="351" r:id="rId9"/>
    <p:sldId id="347" r:id="rId10"/>
    <p:sldId id="327" r:id="rId11"/>
    <p:sldId id="330" r:id="rId12"/>
    <p:sldId id="352" r:id="rId13"/>
    <p:sldId id="331" r:id="rId14"/>
    <p:sldId id="332" r:id="rId15"/>
    <p:sldId id="293" r:id="rId16"/>
    <p:sldId id="338" r:id="rId17"/>
    <p:sldId id="297" r:id="rId18"/>
    <p:sldId id="337" r:id="rId19"/>
    <p:sldId id="333" r:id="rId20"/>
    <p:sldId id="334" r:id="rId21"/>
    <p:sldId id="335" r:id="rId22"/>
    <p:sldId id="339" r:id="rId23"/>
    <p:sldId id="340" r:id="rId24"/>
    <p:sldId id="341" r:id="rId25"/>
    <p:sldId id="342" r:id="rId26"/>
    <p:sldId id="343" r:id="rId27"/>
    <p:sldId id="277" r:id="rId28"/>
    <p:sldId id="32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2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51E12-A377-4A27-A111-74BA402753A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BE8FC-013A-49C8-9202-F9F8A9F8DC2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HEALTH STATUS</a:t>
          </a:r>
          <a:endParaRPr lang="en-US" b="1" dirty="0">
            <a:solidFill>
              <a:schemeClr val="tx1"/>
            </a:solidFill>
          </a:endParaRPr>
        </a:p>
      </dgm:t>
    </dgm:pt>
    <dgm:pt modelId="{24910D72-A53D-4CA9-A2CA-5FFD26A749C3}" type="parTrans" cxnId="{97127BEC-C95F-4342-BE32-313FED88E5D1}">
      <dgm:prSet/>
      <dgm:spPr/>
      <dgm:t>
        <a:bodyPr/>
        <a:lstStyle/>
        <a:p>
          <a:endParaRPr lang="en-US"/>
        </a:p>
      </dgm:t>
    </dgm:pt>
    <dgm:pt modelId="{AB82D804-FB9A-463D-9E5A-7359808A454F}" type="sibTrans" cxnId="{97127BEC-C95F-4342-BE32-313FED88E5D1}">
      <dgm:prSet/>
      <dgm:spPr/>
      <dgm:t>
        <a:bodyPr/>
        <a:lstStyle/>
        <a:p>
          <a:endParaRPr lang="en-US"/>
        </a:p>
      </dgm:t>
    </dgm:pt>
    <dgm:pt modelId="{DBE875B1-A1AB-4518-BBF5-14ED0DDC4D96}">
      <dgm:prSet phldrT="[Text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SO CIAL</a:t>
          </a:r>
          <a:endParaRPr lang="en-US" sz="2400" dirty="0">
            <a:latin typeface="Arial Narrow" pitchFamily="34" charset="0"/>
          </a:endParaRPr>
        </a:p>
      </dgm:t>
    </dgm:pt>
    <dgm:pt modelId="{01A83CEC-7C42-4575-B6BC-DAB7BB17EA3D}" type="parTrans" cxnId="{CAC09211-EF10-46F1-9D73-A3066E3BB065}">
      <dgm:prSet/>
      <dgm:spPr/>
      <dgm:t>
        <a:bodyPr/>
        <a:lstStyle/>
        <a:p>
          <a:endParaRPr lang="en-US"/>
        </a:p>
      </dgm:t>
    </dgm:pt>
    <dgm:pt modelId="{BED022EE-79A5-466A-B07F-38CF3F8E9B39}" type="sibTrans" cxnId="{CAC09211-EF10-46F1-9D73-A3066E3BB065}">
      <dgm:prSet/>
      <dgm:spPr/>
      <dgm:t>
        <a:bodyPr/>
        <a:lstStyle/>
        <a:p>
          <a:endParaRPr lang="en-US"/>
        </a:p>
      </dgm:t>
    </dgm:pt>
    <dgm:pt modelId="{90B876A9-A5D0-47A8-84C6-3D798E607752}">
      <dgm:prSet phldrT="[Text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PHYSICAL</a:t>
          </a:r>
          <a:endParaRPr lang="en-US" sz="2400" dirty="0">
            <a:latin typeface="Arial Narrow" pitchFamily="34" charset="0"/>
          </a:endParaRPr>
        </a:p>
      </dgm:t>
    </dgm:pt>
    <dgm:pt modelId="{E8A6E0E4-4B42-447A-806E-34BCC8631722}" type="parTrans" cxnId="{48304CDD-1614-4059-94FB-C042ADD45D2E}">
      <dgm:prSet/>
      <dgm:spPr/>
      <dgm:t>
        <a:bodyPr/>
        <a:lstStyle/>
        <a:p>
          <a:endParaRPr lang="en-US"/>
        </a:p>
      </dgm:t>
    </dgm:pt>
    <dgm:pt modelId="{A16C48DA-AAC0-40BD-844B-04A7C49CA316}" type="sibTrans" cxnId="{48304CDD-1614-4059-94FB-C042ADD45D2E}">
      <dgm:prSet/>
      <dgm:spPr/>
      <dgm:t>
        <a:bodyPr/>
        <a:lstStyle/>
        <a:p>
          <a:endParaRPr lang="en-US"/>
        </a:p>
      </dgm:t>
    </dgm:pt>
    <dgm:pt modelId="{4FBC96E7-E988-444B-AAE8-9BB4D28AC782}">
      <dgm:prSet phldrT="[Text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ENVIRON MENT</a:t>
          </a:r>
          <a:endParaRPr lang="en-US" sz="2400" dirty="0">
            <a:latin typeface="Arial Narrow" pitchFamily="34" charset="0"/>
          </a:endParaRPr>
        </a:p>
      </dgm:t>
    </dgm:pt>
    <dgm:pt modelId="{30348ABB-09B6-4287-83B2-2D1C131D2505}" type="parTrans" cxnId="{D3D77543-EEB8-496A-BA43-F0149BDA8F0E}">
      <dgm:prSet/>
      <dgm:spPr/>
      <dgm:t>
        <a:bodyPr/>
        <a:lstStyle/>
        <a:p>
          <a:endParaRPr lang="en-US"/>
        </a:p>
      </dgm:t>
    </dgm:pt>
    <dgm:pt modelId="{8CD42A0E-9EB9-49E9-B6C6-7F6421E14E01}" type="sibTrans" cxnId="{D3D77543-EEB8-496A-BA43-F0149BDA8F0E}">
      <dgm:prSet/>
      <dgm:spPr/>
      <dgm:t>
        <a:bodyPr/>
        <a:lstStyle/>
        <a:p>
          <a:endParaRPr lang="en-US"/>
        </a:p>
      </dgm:t>
    </dgm:pt>
    <dgm:pt modelId="{36B9C461-EC9F-4302-B0D2-4942E8627DD3}">
      <dgm:prSet phldrT="[Text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CULTURAL</a:t>
          </a:r>
          <a:endParaRPr lang="en-US" sz="2400" dirty="0">
            <a:latin typeface="Arial Narrow" pitchFamily="34" charset="0"/>
          </a:endParaRPr>
        </a:p>
      </dgm:t>
    </dgm:pt>
    <dgm:pt modelId="{110BB8D9-1D51-41CC-BDC8-5AC39C210271}" type="parTrans" cxnId="{B4C0AEDE-B59C-4F4E-8643-7A0297A356E5}">
      <dgm:prSet/>
      <dgm:spPr/>
      <dgm:t>
        <a:bodyPr/>
        <a:lstStyle/>
        <a:p>
          <a:endParaRPr lang="en-US"/>
        </a:p>
      </dgm:t>
    </dgm:pt>
    <dgm:pt modelId="{274D060B-8714-463F-BE8B-1421517B7A36}" type="sibTrans" cxnId="{B4C0AEDE-B59C-4F4E-8643-7A0297A356E5}">
      <dgm:prSet/>
      <dgm:spPr/>
      <dgm:t>
        <a:bodyPr/>
        <a:lstStyle/>
        <a:p>
          <a:endParaRPr lang="en-US"/>
        </a:p>
      </dgm:t>
    </dgm:pt>
    <dgm:pt modelId="{D6FDCACF-8035-49CE-BD16-243D342DC1C5}">
      <dgm:prSet phldrT="[Text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INTELEGEN TIAL</a:t>
          </a:r>
          <a:endParaRPr lang="en-US" sz="2400" dirty="0">
            <a:latin typeface="Arial Narrow" pitchFamily="34" charset="0"/>
          </a:endParaRPr>
        </a:p>
      </dgm:t>
    </dgm:pt>
    <dgm:pt modelId="{CB4DF4E3-6B1D-435C-987A-126CD0C6B155}" type="parTrans" cxnId="{BA022DEA-79A8-4566-BB47-01904306EA4B}">
      <dgm:prSet/>
      <dgm:spPr/>
      <dgm:t>
        <a:bodyPr/>
        <a:lstStyle/>
        <a:p>
          <a:endParaRPr lang="en-US"/>
        </a:p>
      </dgm:t>
    </dgm:pt>
    <dgm:pt modelId="{B84F4E50-5A28-4A81-A5E9-0D60A4729615}" type="sibTrans" cxnId="{BA022DEA-79A8-4566-BB47-01904306EA4B}">
      <dgm:prSet/>
      <dgm:spPr/>
      <dgm:t>
        <a:bodyPr/>
        <a:lstStyle/>
        <a:p>
          <a:endParaRPr lang="en-US"/>
        </a:p>
      </dgm:t>
    </dgm:pt>
    <dgm:pt modelId="{83C11030-B425-4247-BDB6-D08EDAE50A3D}">
      <dgm:prSet phldrT="[Text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EMOTI ONAL</a:t>
          </a:r>
          <a:endParaRPr lang="en-US" sz="2400" dirty="0">
            <a:latin typeface="Arial Narrow" pitchFamily="34" charset="0"/>
          </a:endParaRPr>
        </a:p>
      </dgm:t>
    </dgm:pt>
    <dgm:pt modelId="{0B5CF05C-699A-4480-A230-49D6235DE05C}" type="parTrans" cxnId="{377C9994-5E8C-4922-B397-A46302D487C6}">
      <dgm:prSet/>
      <dgm:spPr/>
      <dgm:t>
        <a:bodyPr/>
        <a:lstStyle/>
        <a:p>
          <a:endParaRPr lang="en-US"/>
        </a:p>
      </dgm:t>
    </dgm:pt>
    <dgm:pt modelId="{E7FE0A68-A501-45DF-BA98-AF7C13AEACFE}" type="sibTrans" cxnId="{377C9994-5E8C-4922-B397-A46302D487C6}">
      <dgm:prSet/>
      <dgm:spPr/>
      <dgm:t>
        <a:bodyPr/>
        <a:lstStyle/>
        <a:p>
          <a:endParaRPr lang="en-US"/>
        </a:p>
      </dgm:t>
    </dgm:pt>
    <dgm:pt modelId="{4617208D-05D8-4756-8900-A8C1EF5D1157}">
      <dgm:prSet phldrT="[Text]" custT="1"/>
      <dgm:spPr/>
      <dgm:t>
        <a:bodyPr/>
        <a:lstStyle/>
        <a:p>
          <a:r>
            <a:rPr lang="en-US" sz="2400" dirty="0" smtClean="0">
              <a:latin typeface="Arial Narrow" pitchFamily="34" charset="0"/>
            </a:rPr>
            <a:t>SPIRI TUAL</a:t>
          </a:r>
          <a:endParaRPr lang="en-US" sz="2400" dirty="0">
            <a:latin typeface="Arial Narrow" pitchFamily="34" charset="0"/>
          </a:endParaRPr>
        </a:p>
      </dgm:t>
    </dgm:pt>
    <dgm:pt modelId="{9D52922F-AEB1-46DC-9F7E-12E971981383}" type="parTrans" cxnId="{26E30057-EB9B-4523-AD04-76AEE9F72653}">
      <dgm:prSet/>
      <dgm:spPr/>
      <dgm:t>
        <a:bodyPr/>
        <a:lstStyle/>
        <a:p>
          <a:endParaRPr lang="en-US"/>
        </a:p>
      </dgm:t>
    </dgm:pt>
    <dgm:pt modelId="{7C4D363A-9157-44F4-A64E-40732B74818D}" type="sibTrans" cxnId="{26E30057-EB9B-4523-AD04-76AEE9F72653}">
      <dgm:prSet/>
      <dgm:spPr/>
      <dgm:t>
        <a:bodyPr/>
        <a:lstStyle/>
        <a:p>
          <a:endParaRPr lang="en-US"/>
        </a:p>
      </dgm:t>
    </dgm:pt>
    <dgm:pt modelId="{461E0BE9-6285-4250-A126-6319D393E172}" type="pres">
      <dgm:prSet presAssocID="{17451E12-A377-4A27-A111-74BA402753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CFECCF-5A10-4806-8243-E19C0878478A}" type="pres">
      <dgm:prSet presAssocID="{734BE8FC-013A-49C8-9202-F9F8A9F8DC22}" presName="centerShape" presStyleLbl="node0" presStyleIdx="0" presStyleCnt="1"/>
      <dgm:spPr/>
      <dgm:t>
        <a:bodyPr/>
        <a:lstStyle/>
        <a:p>
          <a:endParaRPr lang="en-US"/>
        </a:p>
      </dgm:t>
    </dgm:pt>
    <dgm:pt modelId="{B45278D5-C77F-4E3B-88BB-3E0DCE25FEBF}" type="pres">
      <dgm:prSet presAssocID="{DBE875B1-A1AB-4518-BBF5-14ED0DDC4D9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6A08F-FA90-42F3-A8DC-3988FE703453}" type="pres">
      <dgm:prSet presAssocID="{DBE875B1-A1AB-4518-BBF5-14ED0DDC4D96}" presName="dummy" presStyleCnt="0"/>
      <dgm:spPr/>
    </dgm:pt>
    <dgm:pt modelId="{2EA0C927-07E2-4804-8293-EE788F3AECAB}" type="pres">
      <dgm:prSet presAssocID="{BED022EE-79A5-466A-B07F-38CF3F8E9B39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D52B97D-1C5C-4881-AF9D-D5E7A04459C7}" type="pres">
      <dgm:prSet presAssocID="{90B876A9-A5D0-47A8-84C6-3D798E6077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CD7E9-EC16-417F-B93B-2BC254984403}" type="pres">
      <dgm:prSet presAssocID="{90B876A9-A5D0-47A8-84C6-3D798E607752}" presName="dummy" presStyleCnt="0"/>
      <dgm:spPr/>
    </dgm:pt>
    <dgm:pt modelId="{B7DB8251-2C56-48BC-AF3F-365D317ED213}" type="pres">
      <dgm:prSet presAssocID="{A16C48DA-AAC0-40BD-844B-04A7C49CA31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6338F6B6-8F52-4FBF-BD48-E2A1DF42FBEF}" type="pres">
      <dgm:prSet presAssocID="{4FBC96E7-E988-444B-AAE8-9BB4D28AC78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4EFE0-7171-4A95-B806-34AC141A5800}" type="pres">
      <dgm:prSet presAssocID="{4FBC96E7-E988-444B-AAE8-9BB4D28AC782}" presName="dummy" presStyleCnt="0"/>
      <dgm:spPr/>
    </dgm:pt>
    <dgm:pt modelId="{4780DFC2-0B78-4A85-93E8-0AFC1D7F1292}" type="pres">
      <dgm:prSet presAssocID="{8CD42A0E-9EB9-49E9-B6C6-7F6421E14E01}" presName="sibTrans" presStyleLbl="sibTrans2D1" presStyleIdx="2" presStyleCnt="7"/>
      <dgm:spPr/>
      <dgm:t>
        <a:bodyPr/>
        <a:lstStyle/>
        <a:p>
          <a:endParaRPr lang="en-US"/>
        </a:p>
      </dgm:t>
    </dgm:pt>
    <dgm:pt modelId="{9AA1139B-C6F1-4A6A-A988-CA02B53DF21F}" type="pres">
      <dgm:prSet presAssocID="{36B9C461-EC9F-4302-B0D2-4942E8627DD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70533-D4AC-4280-84F8-88A981D63F89}" type="pres">
      <dgm:prSet presAssocID="{36B9C461-EC9F-4302-B0D2-4942E8627DD3}" presName="dummy" presStyleCnt="0"/>
      <dgm:spPr/>
    </dgm:pt>
    <dgm:pt modelId="{268EBB1E-340C-436D-965B-0DE2577A861F}" type="pres">
      <dgm:prSet presAssocID="{274D060B-8714-463F-BE8B-1421517B7A36}" presName="sibTrans" presStyleLbl="sibTrans2D1" presStyleIdx="3" presStyleCnt="7"/>
      <dgm:spPr/>
      <dgm:t>
        <a:bodyPr/>
        <a:lstStyle/>
        <a:p>
          <a:endParaRPr lang="en-US"/>
        </a:p>
      </dgm:t>
    </dgm:pt>
    <dgm:pt modelId="{C0333BF1-A2C4-446E-BBB2-984EFEC5C5AE}" type="pres">
      <dgm:prSet presAssocID="{D6FDCACF-8035-49CE-BD16-243D342DC1C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7BF08-084D-44CF-B942-34C0633862EB}" type="pres">
      <dgm:prSet presAssocID="{D6FDCACF-8035-49CE-BD16-243D342DC1C5}" presName="dummy" presStyleCnt="0"/>
      <dgm:spPr/>
    </dgm:pt>
    <dgm:pt modelId="{2B73460C-4626-4F38-B849-9F8B6CEE10D3}" type="pres">
      <dgm:prSet presAssocID="{B84F4E50-5A28-4A81-A5E9-0D60A4729615}" presName="sibTrans" presStyleLbl="sibTrans2D1" presStyleIdx="4" presStyleCnt="7"/>
      <dgm:spPr/>
      <dgm:t>
        <a:bodyPr/>
        <a:lstStyle/>
        <a:p>
          <a:endParaRPr lang="en-US"/>
        </a:p>
      </dgm:t>
    </dgm:pt>
    <dgm:pt modelId="{41331B09-2A49-439D-83B9-005FB21CF536}" type="pres">
      <dgm:prSet presAssocID="{83C11030-B425-4247-BDB6-D08EDAE50A3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AA9A5-F58C-4114-859D-7A983A9FF040}" type="pres">
      <dgm:prSet presAssocID="{83C11030-B425-4247-BDB6-D08EDAE50A3D}" presName="dummy" presStyleCnt="0"/>
      <dgm:spPr/>
    </dgm:pt>
    <dgm:pt modelId="{6782AC86-5E0D-4C83-97AF-8E891251BA72}" type="pres">
      <dgm:prSet presAssocID="{E7FE0A68-A501-45DF-BA98-AF7C13AEACFE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5530309-29D5-49AB-BEB0-66453C4803FC}" type="pres">
      <dgm:prSet presAssocID="{4617208D-05D8-4756-8900-A8C1EF5D115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DF86C-D865-4171-9EAF-8C4176CD2BC5}" type="pres">
      <dgm:prSet presAssocID="{4617208D-05D8-4756-8900-A8C1EF5D1157}" presName="dummy" presStyleCnt="0"/>
      <dgm:spPr/>
    </dgm:pt>
    <dgm:pt modelId="{6712075F-E7F4-4B97-93E5-5065B4300592}" type="pres">
      <dgm:prSet presAssocID="{7C4D363A-9157-44F4-A64E-40732B74818D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26E30057-EB9B-4523-AD04-76AEE9F72653}" srcId="{734BE8FC-013A-49C8-9202-F9F8A9F8DC22}" destId="{4617208D-05D8-4756-8900-A8C1EF5D1157}" srcOrd="6" destOrd="0" parTransId="{9D52922F-AEB1-46DC-9F7E-12E971981383}" sibTransId="{7C4D363A-9157-44F4-A64E-40732B74818D}"/>
    <dgm:cxn modelId="{0B8F55F6-18B6-4056-9FD1-8BD3ED6EA574}" type="presOf" srcId="{A16C48DA-AAC0-40BD-844B-04A7C49CA316}" destId="{B7DB8251-2C56-48BC-AF3F-365D317ED213}" srcOrd="0" destOrd="0" presId="urn:microsoft.com/office/officeart/2005/8/layout/radial6"/>
    <dgm:cxn modelId="{C59AB2E1-835C-44DD-B764-D7063A6C7C0E}" type="presOf" srcId="{4617208D-05D8-4756-8900-A8C1EF5D1157}" destId="{25530309-29D5-49AB-BEB0-66453C4803FC}" srcOrd="0" destOrd="0" presId="urn:microsoft.com/office/officeart/2005/8/layout/radial6"/>
    <dgm:cxn modelId="{5740BE80-706C-41C3-8CC3-F16E13433144}" type="presOf" srcId="{D6FDCACF-8035-49CE-BD16-243D342DC1C5}" destId="{C0333BF1-A2C4-446E-BBB2-984EFEC5C5AE}" srcOrd="0" destOrd="0" presId="urn:microsoft.com/office/officeart/2005/8/layout/radial6"/>
    <dgm:cxn modelId="{BA022DEA-79A8-4566-BB47-01904306EA4B}" srcId="{734BE8FC-013A-49C8-9202-F9F8A9F8DC22}" destId="{D6FDCACF-8035-49CE-BD16-243D342DC1C5}" srcOrd="4" destOrd="0" parTransId="{CB4DF4E3-6B1D-435C-987A-126CD0C6B155}" sibTransId="{B84F4E50-5A28-4A81-A5E9-0D60A4729615}"/>
    <dgm:cxn modelId="{7335130D-612F-41B8-B85A-518F111F44C3}" type="presOf" srcId="{90B876A9-A5D0-47A8-84C6-3D798E607752}" destId="{ED52B97D-1C5C-4881-AF9D-D5E7A04459C7}" srcOrd="0" destOrd="0" presId="urn:microsoft.com/office/officeart/2005/8/layout/radial6"/>
    <dgm:cxn modelId="{181F3DB9-056C-4C25-A075-265828AA0617}" type="presOf" srcId="{734BE8FC-013A-49C8-9202-F9F8A9F8DC22}" destId="{61CFECCF-5A10-4806-8243-E19C0878478A}" srcOrd="0" destOrd="0" presId="urn:microsoft.com/office/officeart/2005/8/layout/radial6"/>
    <dgm:cxn modelId="{B4C0AEDE-B59C-4F4E-8643-7A0297A356E5}" srcId="{734BE8FC-013A-49C8-9202-F9F8A9F8DC22}" destId="{36B9C461-EC9F-4302-B0D2-4942E8627DD3}" srcOrd="3" destOrd="0" parTransId="{110BB8D9-1D51-41CC-BDC8-5AC39C210271}" sibTransId="{274D060B-8714-463F-BE8B-1421517B7A36}"/>
    <dgm:cxn modelId="{AA298D61-F0EA-4882-916C-D2E2594BB5AC}" type="presOf" srcId="{36B9C461-EC9F-4302-B0D2-4942E8627DD3}" destId="{9AA1139B-C6F1-4A6A-A988-CA02B53DF21F}" srcOrd="0" destOrd="0" presId="urn:microsoft.com/office/officeart/2005/8/layout/radial6"/>
    <dgm:cxn modelId="{29157E33-E7BB-4CD8-94F0-647BF30AB86A}" type="presOf" srcId="{E7FE0A68-A501-45DF-BA98-AF7C13AEACFE}" destId="{6782AC86-5E0D-4C83-97AF-8E891251BA72}" srcOrd="0" destOrd="0" presId="urn:microsoft.com/office/officeart/2005/8/layout/radial6"/>
    <dgm:cxn modelId="{6CD3AC52-68AF-45D8-9DD5-F07957C6CB85}" type="presOf" srcId="{BED022EE-79A5-466A-B07F-38CF3F8E9B39}" destId="{2EA0C927-07E2-4804-8293-EE788F3AECAB}" srcOrd="0" destOrd="0" presId="urn:microsoft.com/office/officeart/2005/8/layout/radial6"/>
    <dgm:cxn modelId="{CAC09211-EF10-46F1-9D73-A3066E3BB065}" srcId="{734BE8FC-013A-49C8-9202-F9F8A9F8DC22}" destId="{DBE875B1-A1AB-4518-BBF5-14ED0DDC4D96}" srcOrd="0" destOrd="0" parTransId="{01A83CEC-7C42-4575-B6BC-DAB7BB17EA3D}" sibTransId="{BED022EE-79A5-466A-B07F-38CF3F8E9B39}"/>
    <dgm:cxn modelId="{97127BEC-C95F-4342-BE32-313FED88E5D1}" srcId="{17451E12-A377-4A27-A111-74BA402753AE}" destId="{734BE8FC-013A-49C8-9202-F9F8A9F8DC22}" srcOrd="0" destOrd="0" parTransId="{24910D72-A53D-4CA9-A2CA-5FFD26A749C3}" sibTransId="{AB82D804-FB9A-463D-9E5A-7359808A454F}"/>
    <dgm:cxn modelId="{6D6EF8A7-E1DA-47AA-9046-360EF6516D6D}" type="presOf" srcId="{274D060B-8714-463F-BE8B-1421517B7A36}" destId="{268EBB1E-340C-436D-965B-0DE2577A861F}" srcOrd="0" destOrd="0" presId="urn:microsoft.com/office/officeart/2005/8/layout/radial6"/>
    <dgm:cxn modelId="{7527D84E-6C37-4181-85E8-3CA0B9643667}" type="presOf" srcId="{DBE875B1-A1AB-4518-BBF5-14ED0DDC4D96}" destId="{B45278D5-C77F-4E3B-88BB-3E0DCE25FEBF}" srcOrd="0" destOrd="0" presId="urn:microsoft.com/office/officeart/2005/8/layout/radial6"/>
    <dgm:cxn modelId="{EF84E9E3-0A2B-4AE9-BB91-AEB4C2029A2B}" type="presOf" srcId="{B84F4E50-5A28-4A81-A5E9-0D60A4729615}" destId="{2B73460C-4626-4F38-B849-9F8B6CEE10D3}" srcOrd="0" destOrd="0" presId="urn:microsoft.com/office/officeart/2005/8/layout/radial6"/>
    <dgm:cxn modelId="{D3D77543-EEB8-496A-BA43-F0149BDA8F0E}" srcId="{734BE8FC-013A-49C8-9202-F9F8A9F8DC22}" destId="{4FBC96E7-E988-444B-AAE8-9BB4D28AC782}" srcOrd="2" destOrd="0" parTransId="{30348ABB-09B6-4287-83B2-2D1C131D2505}" sibTransId="{8CD42A0E-9EB9-49E9-B6C6-7F6421E14E01}"/>
    <dgm:cxn modelId="{A8566E9A-DBC2-4322-B65F-84E3042C0506}" type="presOf" srcId="{7C4D363A-9157-44F4-A64E-40732B74818D}" destId="{6712075F-E7F4-4B97-93E5-5065B4300592}" srcOrd="0" destOrd="0" presId="urn:microsoft.com/office/officeart/2005/8/layout/radial6"/>
    <dgm:cxn modelId="{48304CDD-1614-4059-94FB-C042ADD45D2E}" srcId="{734BE8FC-013A-49C8-9202-F9F8A9F8DC22}" destId="{90B876A9-A5D0-47A8-84C6-3D798E607752}" srcOrd="1" destOrd="0" parTransId="{E8A6E0E4-4B42-447A-806E-34BCC8631722}" sibTransId="{A16C48DA-AAC0-40BD-844B-04A7C49CA316}"/>
    <dgm:cxn modelId="{377C9994-5E8C-4922-B397-A46302D487C6}" srcId="{734BE8FC-013A-49C8-9202-F9F8A9F8DC22}" destId="{83C11030-B425-4247-BDB6-D08EDAE50A3D}" srcOrd="5" destOrd="0" parTransId="{0B5CF05C-699A-4480-A230-49D6235DE05C}" sibTransId="{E7FE0A68-A501-45DF-BA98-AF7C13AEACFE}"/>
    <dgm:cxn modelId="{E96A7808-790D-4AB4-BC67-2B397362436D}" type="presOf" srcId="{83C11030-B425-4247-BDB6-D08EDAE50A3D}" destId="{41331B09-2A49-439D-83B9-005FB21CF536}" srcOrd="0" destOrd="0" presId="urn:microsoft.com/office/officeart/2005/8/layout/radial6"/>
    <dgm:cxn modelId="{89E25007-2C65-49CB-86BC-360404D95BB7}" type="presOf" srcId="{4FBC96E7-E988-444B-AAE8-9BB4D28AC782}" destId="{6338F6B6-8F52-4FBF-BD48-E2A1DF42FBEF}" srcOrd="0" destOrd="0" presId="urn:microsoft.com/office/officeart/2005/8/layout/radial6"/>
    <dgm:cxn modelId="{C6B93331-E3B1-4AF7-AC51-65105972159D}" type="presOf" srcId="{17451E12-A377-4A27-A111-74BA402753AE}" destId="{461E0BE9-6285-4250-A126-6319D393E172}" srcOrd="0" destOrd="0" presId="urn:microsoft.com/office/officeart/2005/8/layout/radial6"/>
    <dgm:cxn modelId="{094F3A52-5777-4B52-9E67-59B8850B11BF}" type="presOf" srcId="{8CD42A0E-9EB9-49E9-B6C6-7F6421E14E01}" destId="{4780DFC2-0B78-4A85-93E8-0AFC1D7F1292}" srcOrd="0" destOrd="0" presId="urn:microsoft.com/office/officeart/2005/8/layout/radial6"/>
    <dgm:cxn modelId="{64D9C749-8FB7-4F99-B9E9-2E3E996BA18E}" type="presParOf" srcId="{461E0BE9-6285-4250-A126-6319D393E172}" destId="{61CFECCF-5A10-4806-8243-E19C0878478A}" srcOrd="0" destOrd="0" presId="urn:microsoft.com/office/officeart/2005/8/layout/radial6"/>
    <dgm:cxn modelId="{4D1A3E21-15D0-47A4-9994-CC985A675018}" type="presParOf" srcId="{461E0BE9-6285-4250-A126-6319D393E172}" destId="{B45278D5-C77F-4E3B-88BB-3E0DCE25FEBF}" srcOrd="1" destOrd="0" presId="urn:microsoft.com/office/officeart/2005/8/layout/radial6"/>
    <dgm:cxn modelId="{88B5A20E-13F3-4289-9678-1D1138AFC266}" type="presParOf" srcId="{461E0BE9-6285-4250-A126-6319D393E172}" destId="{4486A08F-FA90-42F3-A8DC-3988FE703453}" srcOrd="2" destOrd="0" presId="urn:microsoft.com/office/officeart/2005/8/layout/radial6"/>
    <dgm:cxn modelId="{F640337D-5C2E-494F-8EFB-D23497D592A9}" type="presParOf" srcId="{461E0BE9-6285-4250-A126-6319D393E172}" destId="{2EA0C927-07E2-4804-8293-EE788F3AECAB}" srcOrd="3" destOrd="0" presId="urn:microsoft.com/office/officeart/2005/8/layout/radial6"/>
    <dgm:cxn modelId="{EF391B7C-6A60-4E87-8701-F86C657B390C}" type="presParOf" srcId="{461E0BE9-6285-4250-A126-6319D393E172}" destId="{ED52B97D-1C5C-4881-AF9D-D5E7A04459C7}" srcOrd="4" destOrd="0" presId="urn:microsoft.com/office/officeart/2005/8/layout/radial6"/>
    <dgm:cxn modelId="{188FA66B-CD43-46C4-8868-8C27F1D97FDA}" type="presParOf" srcId="{461E0BE9-6285-4250-A126-6319D393E172}" destId="{193CD7E9-EC16-417F-B93B-2BC254984403}" srcOrd="5" destOrd="0" presId="urn:microsoft.com/office/officeart/2005/8/layout/radial6"/>
    <dgm:cxn modelId="{91A8BA68-549A-4709-8377-BD04ACEC764C}" type="presParOf" srcId="{461E0BE9-6285-4250-A126-6319D393E172}" destId="{B7DB8251-2C56-48BC-AF3F-365D317ED213}" srcOrd="6" destOrd="0" presId="urn:microsoft.com/office/officeart/2005/8/layout/radial6"/>
    <dgm:cxn modelId="{2C5C2E7D-3A3D-42F9-8E25-2E081B31C39D}" type="presParOf" srcId="{461E0BE9-6285-4250-A126-6319D393E172}" destId="{6338F6B6-8F52-4FBF-BD48-E2A1DF42FBEF}" srcOrd="7" destOrd="0" presId="urn:microsoft.com/office/officeart/2005/8/layout/radial6"/>
    <dgm:cxn modelId="{19AE65F8-3125-4404-9504-74B22AF59AC1}" type="presParOf" srcId="{461E0BE9-6285-4250-A126-6319D393E172}" destId="{4504EFE0-7171-4A95-B806-34AC141A5800}" srcOrd="8" destOrd="0" presId="urn:microsoft.com/office/officeart/2005/8/layout/radial6"/>
    <dgm:cxn modelId="{F2436791-9639-4301-95C2-F9BC93F4C6C9}" type="presParOf" srcId="{461E0BE9-6285-4250-A126-6319D393E172}" destId="{4780DFC2-0B78-4A85-93E8-0AFC1D7F1292}" srcOrd="9" destOrd="0" presId="urn:microsoft.com/office/officeart/2005/8/layout/radial6"/>
    <dgm:cxn modelId="{289A298E-598A-4EBA-A901-70989B49373C}" type="presParOf" srcId="{461E0BE9-6285-4250-A126-6319D393E172}" destId="{9AA1139B-C6F1-4A6A-A988-CA02B53DF21F}" srcOrd="10" destOrd="0" presId="urn:microsoft.com/office/officeart/2005/8/layout/radial6"/>
    <dgm:cxn modelId="{6B6EFF22-1D7D-4961-BD59-47A67392632C}" type="presParOf" srcId="{461E0BE9-6285-4250-A126-6319D393E172}" destId="{37270533-D4AC-4280-84F8-88A981D63F89}" srcOrd="11" destOrd="0" presId="urn:microsoft.com/office/officeart/2005/8/layout/radial6"/>
    <dgm:cxn modelId="{37FA7C42-9D90-448B-A582-2DFDF7DF8015}" type="presParOf" srcId="{461E0BE9-6285-4250-A126-6319D393E172}" destId="{268EBB1E-340C-436D-965B-0DE2577A861F}" srcOrd="12" destOrd="0" presId="urn:microsoft.com/office/officeart/2005/8/layout/radial6"/>
    <dgm:cxn modelId="{FF519D21-45F2-4304-A9EE-84582FA897B7}" type="presParOf" srcId="{461E0BE9-6285-4250-A126-6319D393E172}" destId="{C0333BF1-A2C4-446E-BBB2-984EFEC5C5AE}" srcOrd="13" destOrd="0" presId="urn:microsoft.com/office/officeart/2005/8/layout/radial6"/>
    <dgm:cxn modelId="{226F4B6F-4694-4C2D-879D-1333CC89C8DD}" type="presParOf" srcId="{461E0BE9-6285-4250-A126-6319D393E172}" destId="{EE97BF08-084D-44CF-B942-34C0633862EB}" srcOrd="14" destOrd="0" presId="urn:microsoft.com/office/officeart/2005/8/layout/radial6"/>
    <dgm:cxn modelId="{03C3ACB1-5081-41A2-AC67-74615D8FD311}" type="presParOf" srcId="{461E0BE9-6285-4250-A126-6319D393E172}" destId="{2B73460C-4626-4F38-B849-9F8B6CEE10D3}" srcOrd="15" destOrd="0" presId="urn:microsoft.com/office/officeart/2005/8/layout/radial6"/>
    <dgm:cxn modelId="{536514ED-5118-4B05-8431-8F7EDEB47010}" type="presParOf" srcId="{461E0BE9-6285-4250-A126-6319D393E172}" destId="{41331B09-2A49-439D-83B9-005FB21CF536}" srcOrd="16" destOrd="0" presId="urn:microsoft.com/office/officeart/2005/8/layout/radial6"/>
    <dgm:cxn modelId="{AA71E004-985E-4FD9-8635-12E97C85953F}" type="presParOf" srcId="{461E0BE9-6285-4250-A126-6319D393E172}" destId="{3F5AA9A5-F58C-4114-859D-7A983A9FF040}" srcOrd="17" destOrd="0" presId="urn:microsoft.com/office/officeart/2005/8/layout/radial6"/>
    <dgm:cxn modelId="{4D4AEF32-2A73-4925-B66F-97987992E416}" type="presParOf" srcId="{461E0BE9-6285-4250-A126-6319D393E172}" destId="{6782AC86-5E0D-4C83-97AF-8E891251BA72}" srcOrd="18" destOrd="0" presId="urn:microsoft.com/office/officeart/2005/8/layout/radial6"/>
    <dgm:cxn modelId="{88A08237-AF6D-450D-A1AB-4087DA7A396E}" type="presParOf" srcId="{461E0BE9-6285-4250-A126-6319D393E172}" destId="{25530309-29D5-49AB-BEB0-66453C4803FC}" srcOrd="19" destOrd="0" presId="urn:microsoft.com/office/officeart/2005/8/layout/radial6"/>
    <dgm:cxn modelId="{80F95E45-A862-430B-AF87-CAEAFCE6356F}" type="presParOf" srcId="{461E0BE9-6285-4250-A126-6319D393E172}" destId="{F72DF86C-D865-4171-9EAF-8C4176CD2BC5}" srcOrd="20" destOrd="0" presId="urn:microsoft.com/office/officeart/2005/8/layout/radial6"/>
    <dgm:cxn modelId="{51C5E50C-96CE-41E3-8184-CB5F150C6333}" type="presParOf" srcId="{461E0BE9-6285-4250-A126-6319D393E172}" destId="{6712075F-E7F4-4B97-93E5-5065B4300592}" srcOrd="21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6632-CEF7-4031-91AF-066B67EAEB4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FB565-9F3A-44D5-BF66-1317BAEC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36234-4BEB-4CE4-93ED-CE3B9CD51D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43B9A-058C-4459-8CB9-D78D311168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43B9A-058C-4459-8CB9-D78D311168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43B9A-058C-4459-8CB9-D78D311168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43B9A-058C-4459-8CB9-D78D311168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36234-4BEB-4CE4-93ED-CE3B9CD51D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722AB-541F-49A9-B0A4-8B376D77C016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F68D-E1D4-4B25-9874-309D6972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usnul_cq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2.%20NN-SK%20LN_09102012%20PSPD%20UNISMA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276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latin typeface="Arial Black" pitchFamily="34" charset="0"/>
              </a:rPr>
              <a:t>SISTEM KESEHATAN  NASIONAL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6400800" cy="155257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Dr.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</a:rPr>
              <a:t>Achmad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</a:rPr>
              <a:t>Chusnul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</a:rPr>
              <a:t>Chuluq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 Ar. MPH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Lab IKMKP FKUB Malang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0341.787845/08123314620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Email: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hlinkClick r:id="rId3"/>
              </a:rPr>
              <a:t>chusnul_cq@yahoo.com</a:t>
            </a:r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</a:rPr>
              <a:t>Selasa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, 9 </a:t>
            </a: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</a:rPr>
              <a:t>Oktober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</a:rPr>
              <a:t>chusnul</a:t>
            </a:r>
            <a:r>
              <a:rPr lang="en-US" sz="1400" b="1" dirty="0" smtClean="0">
                <a:solidFill>
                  <a:schemeClr val="tx1"/>
                </a:solidFill>
              </a:rPr>
              <a:t> 091012 - </a:t>
            </a:r>
            <a:r>
              <a:rPr lang="en-US" sz="1400" b="1" dirty="0" err="1" smtClean="0">
                <a:solidFill>
                  <a:schemeClr val="tx1"/>
                </a:solidFill>
              </a:rPr>
              <a:t>ppd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unisma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 Black" pitchFamily="34" charset="0"/>
              </a:rPr>
              <a:t>Sistem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Kesehatan</a:t>
            </a:r>
            <a:r>
              <a:rPr lang="en-US" b="1" dirty="0" smtClean="0">
                <a:latin typeface="Arial Black" pitchFamily="34" charset="0"/>
              </a:rPr>
              <a:t>                         </a:t>
            </a:r>
            <a:r>
              <a:rPr lang="en-US" b="1" dirty="0" err="1" smtClean="0">
                <a:latin typeface="Arial Black" pitchFamily="34" charset="0"/>
              </a:rPr>
              <a:t>di</a:t>
            </a:r>
            <a:r>
              <a:rPr lang="en-US" b="1" dirty="0" smtClean="0">
                <a:latin typeface="Arial Black" pitchFamily="34" charset="0"/>
              </a:rPr>
              <a:t> Indonesia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menjamin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tercapainya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tujuan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pembangunan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kesehatan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diperlukan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dukungan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Kesehatan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Nasional</a:t>
            </a:r>
            <a:r>
              <a:rPr lang="en-US" dirty="0" smtClean="0">
                <a:latin typeface="Comic Sans MS" pitchFamily="66" charset="0"/>
              </a:rPr>
              <a:t>            yang </a:t>
            </a:r>
            <a:r>
              <a:rPr lang="en-US" dirty="0" err="1" smtClean="0">
                <a:latin typeface="Comic Sans MS" pitchFamily="66" charset="0"/>
              </a:rPr>
              <a:t>tangguh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Comic Sans MS" pitchFamily="66" charset="0"/>
              </a:rPr>
              <a:t>Di Indonesia,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Kesehatan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Nasional</a:t>
            </a:r>
            <a:r>
              <a:rPr lang="en-US" dirty="0" smtClean="0">
                <a:latin typeface="Comic Sans MS" pitchFamily="66" charset="0"/>
              </a:rPr>
              <a:t> (SKN) </a:t>
            </a:r>
            <a:r>
              <a:rPr lang="en-US" dirty="0" err="1" smtClean="0">
                <a:latin typeface="Comic Sans MS" pitchFamily="66" charset="0"/>
              </a:rPr>
              <a:t>telah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ditetapkan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tahun</a:t>
            </a:r>
            <a:r>
              <a:rPr lang="en-US" dirty="0" smtClean="0">
                <a:latin typeface="Comic Sans MS" pitchFamily="66" charset="0"/>
              </a:rPr>
              <a:t> 1982.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Comic Sans MS" pitchFamily="66" charset="0"/>
              </a:rPr>
              <a:t>SKN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menerus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mengalami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perubahan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sesuai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dinamika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masyarakat</a:t>
            </a:r>
            <a:r>
              <a:rPr lang="en-US" dirty="0" smtClean="0">
                <a:latin typeface="Comic Sans MS" pitchFamily="66" charset="0"/>
              </a:rPr>
              <a:t> -- SKN 2009 ----SKN 2012 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435975" cy="4895850"/>
          </a:xfrm>
          <a:ln/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b="1" dirty="0" err="1">
                <a:latin typeface="Arial" charset="0"/>
              </a:rPr>
              <a:t>Siste</a:t>
            </a:r>
            <a:r>
              <a:rPr lang="id-ID" b="1" dirty="0">
                <a:latin typeface="Arial" charset="0"/>
              </a:rPr>
              <a:t>m Kesehatan Nasional adalah suatu tatanan y</a:t>
            </a:r>
            <a:r>
              <a:rPr lang="en-US" b="1" dirty="0">
                <a:latin typeface="Arial" charset="0"/>
              </a:rPr>
              <a:t>an</a:t>
            </a:r>
            <a:r>
              <a:rPr lang="id-ID" b="1" dirty="0">
                <a:latin typeface="Arial" charset="0"/>
              </a:rPr>
              <a:t>g menghimpun berbagai </a:t>
            </a:r>
            <a:r>
              <a:rPr lang="en-US" b="1" dirty="0">
                <a:latin typeface="Arial" charset="0"/>
              </a:rPr>
              <a:t>U</a:t>
            </a:r>
            <a:r>
              <a:rPr lang="id-ID" b="1" dirty="0">
                <a:latin typeface="Arial" charset="0"/>
              </a:rPr>
              <a:t>paya </a:t>
            </a:r>
            <a:r>
              <a:rPr lang="en-US" b="1" dirty="0">
                <a:latin typeface="Arial" charset="0"/>
              </a:rPr>
              <a:t>B</a:t>
            </a:r>
            <a:r>
              <a:rPr lang="id-ID" b="1" dirty="0">
                <a:latin typeface="Arial" charset="0"/>
              </a:rPr>
              <a:t>angsa Indonesia secara terpadu </a:t>
            </a:r>
            <a:r>
              <a:rPr lang="en-US" b="1" dirty="0">
                <a:latin typeface="Arial" charset="0"/>
              </a:rPr>
              <a:t>&amp;</a:t>
            </a:r>
            <a:r>
              <a:rPr lang="id-ID" b="1" dirty="0">
                <a:latin typeface="Arial" charset="0"/>
              </a:rPr>
              <a:t> saling mendukung guna menjamin tercapainya derajat kesehatan masyarakat yang setinggi-tingginya s</a:t>
            </a:r>
            <a:r>
              <a:rPr lang="en-US" b="1" dirty="0">
                <a:latin typeface="Arial" charset="0"/>
              </a:rPr>
              <a:t>e</a:t>
            </a:r>
            <a:r>
              <a:rPr lang="id-ID" b="1" dirty="0">
                <a:latin typeface="Arial" charset="0"/>
              </a:rPr>
              <a:t>b</a:t>
            </a:r>
            <a:r>
              <a:rPr lang="en-US" b="1" dirty="0">
                <a:latin typeface="Arial" charset="0"/>
              </a:rPr>
              <a:t>a</a:t>
            </a:r>
            <a:r>
              <a:rPr lang="id-ID" b="1" dirty="0">
                <a:latin typeface="Arial" charset="0"/>
              </a:rPr>
              <a:t>gai perwujudan kesejahteraan umum </a:t>
            </a:r>
            <a:endParaRPr lang="en-US" b="1" dirty="0">
              <a:latin typeface="Arial" charset="0"/>
            </a:endParaRPr>
          </a:p>
          <a:p>
            <a:pPr marL="0" indent="0" algn="ctr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id-ID" b="1" dirty="0">
                <a:latin typeface="Arial" charset="0"/>
              </a:rPr>
              <a:t>seperti dimaksud </a:t>
            </a:r>
            <a:r>
              <a:rPr lang="en-US" b="1" dirty="0" err="1">
                <a:latin typeface="Arial" charset="0"/>
              </a:rPr>
              <a:t>di</a:t>
            </a:r>
            <a:r>
              <a:rPr lang="id-ID" b="1" dirty="0">
                <a:latin typeface="Arial" charset="0"/>
              </a:rPr>
              <a:t>dalam </a:t>
            </a:r>
            <a:endParaRPr lang="en-US" b="1" dirty="0">
              <a:latin typeface="Arial" charset="0"/>
            </a:endParaRPr>
          </a:p>
          <a:p>
            <a:pPr marL="0" indent="0" algn="ctr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id-ID" b="1" dirty="0">
                <a:latin typeface="Arial" charset="0"/>
              </a:rPr>
              <a:t>Pembukaan UUD 1945 </a:t>
            </a:r>
            <a:r>
              <a:rPr lang="en-US" b="1" dirty="0" smtClean="0"/>
              <a:t>(</a:t>
            </a:r>
            <a:r>
              <a:rPr lang="en-US" b="1" dirty="0" err="1" smtClean="0"/>
              <a:t>Depkes</a:t>
            </a:r>
            <a:r>
              <a:rPr lang="en-US" b="1" dirty="0" smtClean="0"/>
              <a:t> RI; 2004)</a:t>
            </a:r>
            <a:endParaRPr lang="en-US" b="1" dirty="0">
              <a:latin typeface="Arial" charset="0"/>
            </a:endParaRPr>
          </a:p>
        </p:txBody>
      </p:sp>
      <p:sp>
        <p:nvSpPr>
          <p:cNvPr id="142339" name="WordArt 1027"/>
          <p:cNvSpPr>
            <a:spLocks noChangeArrowheads="1" noChangeShapeType="1" noTextEdit="1"/>
          </p:cNvSpPr>
          <p:nvPr/>
        </p:nvSpPr>
        <p:spPr bwMode="auto">
          <a:xfrm>
            <a:off x="1258888" y="457200"/>
            <a:ext cx="6121400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PENGERTIAN SKN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9375" t="13542" r="6250" b="7208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375" t="37500" r="6250" b="14583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785794"/>
            <a:ext cx="8291512" cy="566739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400" dirty="0" err="1" smtClean="0">
                <a:latin typeface="Arial Black" pitchFamily="34" charset="0"/>
              </a:rPr>
              <a:t>Perikemanusiaan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-) </a:t>
            </a:r>
            <a:r>
              <a:rPr lang="en-US" sz="2400" b="1" i="1" dirty="0" err="1">
                <a:latin typeface="Arial Narrow" pitchFamily="34" charset="0"/>
              </a:rPr>
              <a:t>Ke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Taqwaan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kpd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Tuhan</a:t>
            </a:r>
            <a:r>
              <a:rPr lang="en-US" sz="2400" b="1" i="1" dirty="0">
                <a:latin typeface="Arial Narrow" pitchFamily="34" charset="0"/>
              </a:rPr>
              <a:t> YME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400" dirty="0" err="1" smtClean="0">
                <a:latin typeface="Arial Black" pitchFamily="34" charset="0"/>
              </a:rPr>
              <a:t>Hak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asasi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manusia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-) </a:t>
            </a:r>
            <a:r>
              <a:rPr lang="en-US" sz="2400" b="1" i="1" dirty="0" err="1" smtClean="0">
                <a:latin typeface="Arial Narrow" pitchFamily="34" charset="0"/>
              </a:rPr>
              <a:t>Sehat</a:t>
            </a:r>
            <a:r>
              <a:rPr lang="en-US" sz="2400" b="1" i="1" dirty="0" smtClean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Itu</a:t>
            </a:r>
            <a:r>
              <a:rPr lang="en-US" sz="2400" b="1" i="1" dirty="0" smtClean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Asasi</a:t>
            </a:r>
            <a:r>
              <a:rPr lang="en-US" sz="2400" i="1" dirty="0" smtClean="0">
                <a:latin typeface="Arial Narrow" pitchFamily="34" charset="0"/>
              </a:rPr>
              <a:t> </a:t>
            </a:r>
            <a:endParaRPr lang="en-US" sz="2400" i="1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400" dirty="0" err="1" smtClean="0">
                <a:latin typeface="Arial Black" pitchFamily="34" charset="0"/>
              </a:rPr>
              <a:t>Adil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dan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merata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-) </a:t>
            </a:r>
            <a:r>
              <a:rPr lang="en-US" sz="2400" b="1" i="1" dirty="0" err="1">
                <a:latin typeface="Arial Narrow" pitchFamily="34" charset="0"/>
              </a:rPr>
              <a:t>Yankes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bermutu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geososek</a:t>
            </a:r>
            <a:endParaRPr lang="en-US" sz="2400" b="1" i="1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400" dirty="0" err="1" smtClean="0">
                <a:latin typeface="Arial Black" pitchFamily="34" charset="0"/>
              </a:rPr>
              <a:t>Pemberdayaan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&amp; </a:t>
            </a:r>
            <a:r>
              <a:rPr lang="en-US" sz="2400" dirty="0" err="1">
                <a:latin typeface="Arial Black" pitchFamily="34" charset="0"/>
              </a:rPr>
              <a:t>kemandirian</a:t>
            </a:r>
            <a:r>
              <a:rPr lang="en-US" sz="2400" dirty="0">
                <a:latin typeface="Arial Black" pitchFamily="34" charset="0"/>
              </a:rPr>
              <a:t>  </a:t>
            </a:r>
            <a:r>
              <a:rPr lang="en-US" sz="2400" dirty="0" err="1" smtClean="0">
                <a:latin typeface="Arial Black" pitchFamily="34" charset="0"/>
              </a:rPr>
              <a:t>masyarakat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i="1" dirty="0">
                <a:latin typeface="Arial Narrow" pitchFamily="34" charset="0"/>
              </a:rPr>
              <a:t>-) </a:t>
            </a:r>
            <a:r>
              <a:rPr lang="en-US" sz="2400" b="1" i="1" dirty="0" err="1">
                <a:latin typeface="Arial Narrow" pitchFamily="34" charset="0"/>
              </a:rPr>
              <a:t>Kepercayaan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atas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kemampuan</a:t>
            </a:r>
            <a:r>
              <a:rPr lang="en-US" sz="2400" b="1" i="1" dirty="0" smtClean="0">
                <a:latin typeface="Arial Narrow" pitchFamily="34" charset="0"/>
              </a:rPr>
              <a:t> &amp; </a:t>
            </a:r>
            <a:r>
              <a:rPr lang="en-US" sz="2400" b="1" i="1" dirty="0" err="1">
                <a:latin typeface="Arial Narrow" pitchFamily="34" charset="0"/>
              </a:rPr>
              <a:t>kekuatan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sendiri</a:t>
            </a:r>
            <a:r>
              <a:rPr lang="en-US" sz="2400" b="1" i="1" dirty="0">
                <a:latin typeface="Arial Narrow" pitchFamily="34" charset="0"/>
              </a:rPr>
              <a:t>, </a:t>
            </a:r>
            <a:r>
              <a:rPr lang="en-US" sz="2400" b="1" i="1" dirty="0" err="1">
                <a:latin typeface="Arial Narrow" pitchFamily="34" charset="0"/>
              </a:rPr>
              <a:t>kepribadian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bangsa</a:t>
            </a:r>
            <a:r>
              <a:rPr lang="en-US" sz="2400" b="1" i="1" dirty="0" smtClean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serta</a:t>
            </a:r>
            <a:r>
              <a:rPr lang="en-US" sz="2400" b="1" i="1" dirty="0" smtClean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solidaritas</a:t>
            </a:r>
            <a:r>
              <a:rPr lang="en-US" sz="2400" b="1" i="1" dirty="0" smtClean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sosial</a:t>
            </a:r>
            <a:endParaRPr lang="en-US" sz="2400" b="1" i="1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Kemitraan</a:t>
            </a:r>
            <a:r>
              <a:rPr lang="en-US" sz="2400" dirty="0">
                <a:latin typeface="Comic Sans MS" pitchFamily="66" charset="0"/>
              </a:rPr>
              <a:t> -) </a:t>
            </a:r>
            <a:r>
              <a:rPr lang="en-US" sz="2400" b="1" i="1" dirty="0" err="1">
                <a:latin typeface="Arial Narrow" pitchFamily="34" charset="0"/>
              </a:rPr>
              <a:t>Pemerintah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smtClean="0">
                <a:latin typeface="Arial Narrow" pitchFamily="34" charset="0"/>
              </a:rPr>
              <a:t>&amp; </a:t>
            </a:r>
            <a:r>
              <a:rPr lang="en-US" sz="2400" b="1" i="1" dirty="0" err="1">
                <a:latin typeface="Arial Narrow" pitchFamily="34" charset="0"/>
              </a:rPr>
              <a:t>Swasta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dgn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iptekdokkes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promotif-preventif</a:t>
            </a:r>
            <a:r>
              <a:rPr lang="en-US" sz="2400" b="1" i="1" dirty="0">
                <a:latin typeface="Arial Narrow" pitchFamily="34" charset="0"/>
              </a:rPr>
              <a:t> &gt; </a:t>
            </a:r>
            <a:r>
              <a:rPr lang="en-US" sz="2400" b="1" i="1" dirty="0" err="1">
                <a:latin typeface="Arial Narrow" pitchFamily="34" charset="0"/>
              </a:rPr>
              <a:t>kuratif-rehabilitatif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dan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mempunyai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daya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ungkit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tinggi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mewujudkan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derajat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kesehatan</a:t>
            </a:r>
            <a:r>
              <a:rPr lang="en-US" sz="2400" b="1" i="1" dirty="0" smtClean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masyarakat</a:t>
            </a:r>
            <a:r>
              <a:rPr lang="en-US" sz="2400" b="1" i="1" dirty="0" smtClean="0">
                <a:latin typeface="Arial Narrow" pitchFamily="34" charset="0"/>
              </a:rPr>
              <a:t>  (</a:t>
            </a:r>
            <a:r>
              <a:rPr lang="en-US" sz="2400" b="1" i="1" dirty="0" err="1" smtClean="0">
                <a:latin typeface="Arial Narrow" pitchFamily="34" charset="0"/>
              </a:rPr>
              <a:t>Paradigma</a:t>
            </a:r>
            <a:r>
              <a:rPr lang="en-US" sz="2400" b="1" i="1" dirty="0" smtClean="0">
                <a:latin typeface="Arial Narrow" pitchFamily="34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</a:rPr>
              <a:t>Sehat</a:t>
            </a:r>
            <a:r>
              <a:rPr lang="en-US" sz="2400" b="1" i="1" dirty="0" smtClean="0">
                <a:latin typeface="Arial Narrow" pitchFamily="34" charset="0"/>
              </a:rPr>
              <a:t>)</a:t>
            </a:r>
            <a:endParaRPr lang="en-US" sz="2400" b="1" i="1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Pengutamaan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dan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manfaat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-) </a:t>
            </a:r>
            <a:r>
              <a:rPr lang="en-US" sz="2400" b="1" i="1" dirty="0" err="1">
                <a:latin typeface="Arial Narrow" pitchFamily="34" charset="0"/>
              </a:rPr>
              <a:t>Kepentingan</a:t>
            </a:r>
            <a:r>
              <a:rPr lang="en-US" sz="2400" b="1" i="1" dirty="0">
                <a:latin typeface="Arial Narrow" pitchFamily="34" charset="0"/>
              </a:rPr>
              <a:t> </a:t>
            </a:r>
            <a:r>
              <a:rPr lang="en-US" sz="2400" b="1" i="1" dirty="0" err="1">
                <a:latin typeface="Arial Narrow" pitchFamily="34" charset="0"/>
              </a:rPr>
              <a:t>Umum</a:t>
            </a:r>
            <a:r>
              <a:rPr lang="en-US" sz="2400" b="1" i="1" dirty="0">
                <a:latin typeface="Arial Narrow" pitchFamily="34" charset="0"/>
              </a:rPr>
              <a:t>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Tata </a:t>
            </a:r>
            <a:r>
              <a:rPr lang="en-US" sz="2400" dirty="0" err="1">
                <a:latin typeface="Arial Black" pitchFamily="34" charset="0"/>
              </a:rPr>
              <a:t>kepemerintahan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yg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baik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(Good Governance) -) </a:t>
            </a:r>
            <a:r>
              <a:rPr lang="en-US" sz="2400" b="1" i="1" dirty="0" err="1">
                <a:latin typeface="Arial Narrow" pitchFamily="34" charset="0"/>
              </a:rPr>
              <a:t>Demokratis</a:t>
            </a:r>
            <a:r>
              <a:rPr lang="en-US" sz="2400" b="1" i="1" dirty="0">
                <a:latin typeface="Arial Narrow" pitchFamily="34" charset="0"/>
              </a:rPr>
              <a:t>-</a:t>
            </a:r>
            <a:r>
              <a:rPr lang="en-US" sz="2400" b="1" i="1" dirty="0" err="1">
                <a:latin typeface="Arial Narrow" pitchFamily="34" charset="0"/>
              </a:rPr>
              <a:t>Transfaran</a:t>
            </a:r>
            <a:r>
              <a:rPr lang="en-US" sz="2400" b="1" i="1" dirty="0">
                <a:latin typeface="Arial Narrow" pitchFamily="34" charset="0"/>
              </a:rPr>
              <a:t>-</a:t>
            </a:r>
            <a:r>
              <a:rPr lang="en-US" sz="2400" b="1" i="1" dirty="0" err="1">
                <a:latin typeface="Arial Narrow" pitchFamily="34" charset="0"/>
              </a:rPr>
              <a:t>Rasional</a:t>
            </a:r>
            <a:r>
              <a:rPr lang="en-US" sz="2400" b="1" i="1" dirty="0">
                <a:latin typeface="Arial Narrow" pitchFamily="34" charset="0"/>
              </a:rPr>
              <a:t>-</a:t>
            </a:r>
            <a:r>
              <a:rPr lang="en-US" sz="2400" b="1" i="1" dirty="0" err="1">
                <a:latin typeface="Arial Narrow" pitchFamily="34" charset="0"/>
              </a:rPr>
              <a:t>Profesional</a:t>
            </a:r>
            <a:r>
              <a:rPr lang="en-US" sz="2400" b="1" i="1" dirty="0">
                <a:latin typeface="Arial Narrow" pitchFamily="34" charset="0"/>
              </a:rPr>
              <a:t>-Accountable</a:t>
            </a:r>
            <a:endParaRPr lang="id-ID" sz="2400" b="1" i="1" dirty="0">
              <a:latin typeface="Arial Narrow" pitchFamily="34" charset="0"/>
            </a:endParaRPr>
          </a:p>
        </p:txBody>
      </p:sp>
      <p:sp>
        <p:nvSpPr>
          <p:cNvPr id="105475" name="WordArt 3"/>
          <p:cNvSpPr>
            <a:spLocks noChangeArrowheads="1" noChangeShapeType="1" noTextEdit="1"/>
          </p:cNvSpPr>
          <p:nvPr/>
        </p:nvSpPr>
        <p:spPr bwMode="auto">
          <a:xfrm>
            <a:off x="857224" y="214290"/>
            <a:ext cx="7143799" cy="452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PRINSIP DASAR SKN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10538" cy="5114925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b="1" dirty="0">
                <a:latin typeface="Arial" charset="0"/>
              </a:rPr>
              <a:t>Sub</a:t>
            </a:r>
            <a:r>
              <a:rPr lang="id-ID" b="1" dirty="0">
                <a:latin typeface="Arial" charset="0"/>
              </a:rPr>
              <a:t>s</a:t>
            </a:r>
            <a:r>
              <a:rPr lang="en-US" b="1" dirty="0" err="1">
                <a:latin typeface="Arial" charset="0"/>
              </a:rPr>
              <a:t>istem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Upaya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Kesehatan</a:t>
            </a:r>
            <a:endParaRPr lang="en-US" b="1" dirty="0"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b="1" dirty="0">
                <a:latin typeface="Arial" charset="0"/>
              </a:rPr>
              <a:t>Sub</a:t>
            </a:r>
            <a:r>
              <a:rPr lang="id-ID" b="1" dirty="0">
                <a:latin typeface="Arial" charset="0"/>
              </a:rPr>
              <a:t>s</a:t>
            </a:r>
            <a:r>
              <a:rPr lang="en-US" b="1" dirty="0" err="1">
                <a:latin typeface="Arial" charset="0"/>
              </a:rPr>
              <a:t>istem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Pembiayaan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Kesehatan</a:t>
            </a:r>
            <a:endParaRPr lang="en-US" b="1" dirty="0"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b="1" dirty="0">
                <a:latin typeface="Arial" charset="0"/>
              </a:rPr>
              <a:t>Sub</a:t>
            </a:r>
            <a:r>
              <a:rPr lang="id-ID" b="1" dirty="0">
                <a:latin typeface="Arial" charset="0"/>
              </a:rPr>
              <a:t>s</a:t>
            </a:r>
            <a:r>
              <a:rPr lang="en-US" b="1" dirty="0" err="1">
                <a:latin typeface="Arial" charset="0"/>
              </a:rPr>
              <a:t>istem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Sumber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Daya</a:t>
            </a:r>
            <a:r>
              <a:rPr lang="id-ID" b="1" dirty="0">
                <a:latin typeface="Arial" charset="0"/>
              </a:rPr>
              <a:t> Manusia</a:t>
            </a:r>
            <a:r>
              <a:rPr lang="en-US" b="1" dirty="0">
                <a:latin typeface="Arial" charset="0"/>
              </a:rPr>
              <a:t> 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latin typeface="Arial" charset="0"/>
              </a:rPr>
              <a:t>      </a:t>
            </a:r>
            <a:r>
              <a:rPr lang="en-US" b="1" dirty="0" err="1">
                <a:latin typeface="Arial" charset="0"/>
              </a:rPr>
              <a:t>Kesehatan</a:t>
            </a:r>
            <a:endParaRPr lang="id-ID" b="1" dirty="0"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Tx/>
              <a:buAutoNum type="arabicPeriod" startAt="4"/>
            </a:pPr>
            <a:r>
              <a:rPr lang="id-ID" b="1" dirty="0">
                <a:latin typeface="Arial" charset="0"/>
              </a:rPr>
              <a:t>Subsistem Obat dan Perbekalan </a:t>
            </a:r>
            <a:endParaRPr lang="en-US" b="1" dirty="0"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latin typeface="Arial" charset="0"/>
              </a:rPr>
              <a:t>      </a:t>
            </a:r>
            <a:r>
              <a:rPr lang="id-ID" b="1" dirty="0">
                <a:latin typeface="Arial" charset="0"/>
              </a:rPr>
              <a:t>Kesehatan</a:t>
            </a:r>
            <a:endParaRPr lang="en-US" b="1" dirty="0"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Tx/>
              <a:buAutoNum type="arabicPeriod" startAt="5"/>
            </a:pPr>
            <a:r>
              <a:rPr lang="en-US" b="1" dirty="0">
                <a:latin typeface="Arial" charset="0"/>
              </a:rPr>
              <a:t>Sub</a:t>
            </a:r>
            <a:r>
              <a:rPr lang="id-ID" b="1" dirty="0">
                <a:latin typeface="Arial" charset="0"/>
              </a:rPr>
              <a:t>s</a:t>
            </a:r>
            <a:r>
              <a:rPr lang="en-US" b="1" dirty="0" err="1">
                <a:latin typeface="Arial" charset="0"/>
              </a:rPr>
              <a:t>istem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Pemberdayaan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Masyarakat</a:t>
            </a:r>
            <a:endParaRPr lang="en-US" b="1" dirty="0"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Tx/>
              <a:buAutoNum type="arabicPeriod" startAt="5"/>
            </a:pPr>
            <a:r>
              <a:rPr lang="en-US" b="1" dirty="0">
                <a:latin typeface="Arial" charset="0"/>
              </a:rPr>
              <a:t>Sub</a:t>
            </a:r>
            <a:r>
              <a:rPr lang="id-ID" b="1" dirty="0">
                <a:latin typeface="Arial" charset="0"/>
              </a:rPr>
              <a:t>s</a:t>
            </a:r>
            <a:r>
              <a:rPr lang="en-US" b="1" dirty="0" err="1">
                <a:latin typeface="Arial" charset="0"/>
              </a:rPr>
              <a:t>istem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Manajemen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Kesehatan</a:t>
            </a:r>
            <a:endParaRPr lang="en-US" b="1" dirty="0">
              <a:latin typeface="Arial" charset="0"/>
            </a:endParaRPr>
          </a:p>
        </p:txBody>
      </p:sp>
      <p:sp>
        <p:nvSpPr>
          <p:cNvPr id="14541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id-ID" sz="4000" b="1" dirty="0">
                <a:latin typeface="Arial" charset="0"/>
              </a:rPr>
              <a:t>SUBSISTEM </a:t>
            </a:r>
            <a:r>
              <a:rPr lang="id-ID" sz="4000" b="1" dirty="0" smtClean="0">
                <a:latin typeface="Arial" charset="0"/>
              </a:rPr>
              <a:t>SKN</a:t>
            </a:r>
            <a:r>
              <a:rPr lang="en-US" sz="4000" b="1" dirty="0" smtClean="0">
                <a:latin typeface="Arial" charset="0"/>
              </a:rPr>
              <a:t>  --- slide No. 5</a:t>
            </a:r>
            <a:endParaRPr lang="id-ID" sz="4000" b="1" dirty="0">
              <a:latin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81000" y="457200"/>
            <a:ext cx="8458200" cy="6113879"/>
            <a:chOff x="228600" y="1414463"/>
            <a:chExt cx="8763000" cy="5232816"/>
          </a:xfrm>
        </p:grpSpPr>
        <p:sp>
          <p:nvSpPr>
            <p:cNvPr id="94210" name="Rectangle 2"/>
            <p:cNvSpPr>
              <a:spLocks noChangeArrowheads="1"/>
            </p:cNvSpPr>
            <p:nvPr/>
          </p:nvSpPr>
          <p:spPr bwMode="auto">
            <a:xfrm>
              <a:off x="1966913" y="1538288"/>
              <a:ext cx="1571625" cy="13192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Indikator</a:t>
              </a:r>
            </a:p>
            <a:p>
              <a:pPr algn="ctr" eaLnBrk="0" hangingPunct="0"/>
              <a:r>
                <a:rPr lang="en-US" sz="1800" b="1">
                  <a:latin typeface="Verdana" pitchFamily="34" charset="0"/>
                </a:rPr>
                <a:t>Pencapaian</a:t>
              </a:r>
            </a:p>
          </p:txBody>
        </p:sp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4186238" y="1414463"/>
              <a:ext cx="1614487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12713" indent="-112713" algn="ctr" eaLnBrk="0" hangingPunct="0"/>
              <a:r>
                <a:rPr lang="en-US" sz="1600" b="1" dirty="0">
                  <a:latin typeface="Arial Narrow" pitchFamily="34" charset="0"/>
                </a:rPr>
                <a:t>Status </a:t>
              </a:r>
              <a:r>
                <a:rPr lang="en-US" sz="1600" b="1" dirty="0" err="1">
                  <a:latin typeface="Arial Narrow" pitchFamily="34" charset="0"/>
                </a:rPr>
                <a:t>Keseh</a:t>
              </a:r>
              <a:endParaRPr lang="en-US" sz="1600" b="1" dirty="0">
                <a:latin typeface="Arial Narrow" pitchFamily="34" charset="0"/>
              </a:endParaRPr>
            </a:p>
            <a:p>
              <a:pPr marL="112713" indent="-112713" algn="ctr" eaLnBrk="0" hangingPunct="0">
                <a:buFontTx/>
                <a:buChar char="•"/>
              </a:pPr>
              <a:r>
                <a:rPr lang="en-US" sz="1600" b="1" dirty="0" smtClean="0">
                  <a:latin typeface="Arial Narrow" pitchFamily="34" charset="0"/>
                </a:rPr>
                <a:t>DALE*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94212" name="Oval 4"/>
            <p:cNvSpPr>
              <a:spLocks noChangeArrowheads="1"/>
            </p:cNvSpPr>
            <p:nvPr/>
          </p:nvSpPr>
          <p:spPr bwMode="auto">
            <a:xfrm>
              <a:off x="228600" y="3067050"/>
              <a:ext cx="1295400" cy="1219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800" b="1" dirty="0">
                <a:latin typeface="Verdana" pitchFamily="34" charset="0"/>
              </a:endParaRPr>
            </a:p>
            <a:p>
              <a:pPr algn="ctr" eaLnBrk="0" hangingPunct="0"/>
              <a:r>
                <a:rPr lang="en-US" sz="3200" b="1" dirty="0">
                  <a:solidFill>
                    <a:srgbClr val="0000FF"/>
                  </a:solidFill>
                  <a:latin typeface="Verdana" pitchFamily="34" charset="0"/>
                </a:rPr>
                <a:t>SKN</a:t>
              </a:r>
            </a:p>
            <a:p>
              <a:pPr algn="ctr" eaLnBrk="0" hangingPunct="0"/>
              <a:r>
                <a:rPr lang="en-US" sz="18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1966913" y="4305300"/>
              <a:ext cx="1571625" cy="131921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Indikator</a:t>
              </a:r>
            </a:p>
            <a:p>
              <a:pPr algn="ctr" eaLnBrk="0" hangingPunct="0"/>
              <a:r>
                <a:rPr lang="en-US" sz="1800" b="1">
                  <a:latin typeface="Verdana" pitchFamily="34" charset="0"/>
                </a:rPr>
                <a:t>Kinerja</a:t>
              </a:r>
            </a:p>
          </p:txBody>
        </p:sp>
        <p:sp>
          <p:nvSpPr>
            <p:cNvPr id="94214" name="Rectangle 6"/>
            <p:cNvSpPr>
              <a:spLocks noChangeArrowheads="1"/>
            </p:cNvSpPr>
            <p:nvPr/>
          </p:nvSpPr>
          <p:spPr bwMode="auto">
            <a:xfrm>
              <a:off x="4192588" y="2328863"/>
              <a:ext cx="16002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12713" indent="-112713" eaLnBrk="0" hangingPunct="0"/>
              <a:endParaRPr lang="en-US" sz="1400" b="1" dirty="0">
                <a:latin typeface="Verdana" pitchFamily="34" charset="0"/>
              </a:endParaRPr>
            </a:p>
            <a:p>
              <a:pPr marL="112713" indent="-112713" eaLnBrk="0" hangingPunct="0"/>
              <a:r>
                <a:rPr lang="en-US" sz="1400" b="1" dirty="0" err="1">
                  <a:latin typeface="Verdana" pitchFamily="34" charset="0"/>
                </a:rPr>
                <a:t>Tkt</a:t>
              </a:r>
              <a:r>
                <a:rPr lang="en-US" sz="1400" b="1" dirty="0">
                  <a:latin typeface="Verdana" pitchFamily="34" charset="0"/>
                </a:rPr>
                <a:t> </a:t>
              </a:r>
              <a:r>
                <a:rPr lang="en-US" sz="1400" b="1" dirty="0" err="1">
                  <a:latin typeface="Verdana" pitchFamily="34" charset="0"/>
                </a:rPr>
                <a:t>Ketanggpn</a:t>
              </a:r>
              <a:endParaRPr lang="en-US" sz="1400" b="1" dirty="0">
                <a:latin typeface="Verdana" pitchFamily="34" charset="0"/>
              </a:endParaRPr>
            </a:p>
            <a:p>
              <a:pPr marL="112713" indent="-112713" eaLnBrk="0" hangingPunct="0"/>
              <a:r>
                <a:rPr lang="en-US" sz="1400" b="1" dirty="0">
                  <a:latin typeface="Verdana" pitchFamily="34" charset="0"/>
                </a:rPr>
                <a:t>(</a:t>
              </a:r>
              <a:r>
                <a:rPr lang="en-US" sz="1400" b="1" dirty="0" err="1" smtClean="0">
                  <a:latin typeface="Verdana" pitchFamily="34" charset="0"/>
                </a:rPr>
                <a:t>Respsiveness</a:t>
              </a:r>
              <a:r>
                <a:rPr lang="en-US" sz="1400" b="1" dirty="0">
                  <a:latin typeface="Verdana" pitchFamily="34" charset="0"/>
                </a:rPr>
                <a:t>)</a:t>
              </a:r>
            </a:p>
            <a:p>
              <a:pPr marL="112713" indent="-112713" eaLnBrk="0" hangingPunct="0"/>
              <a:endParaRPr lang="en-US" sz="1400" b="1" dirty="0">
                <a:latin typeface="Verdana" pitchFamily="34" charset="0"/>
              </a:endParaRPr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4194175" y="3752850"/>
              <a:ext cx="16002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12713" indent="-112713" eaLnBrk="0" hangingPunct="0"/>
              <a:endParaRPr lang="en-US" sz="1400" b="1">
                <a:latin typeface="Verdana" pitchFamily="34" charset="0"/>
              </a:endParaRPr>
            </a:p>
            <a:p>
              <a:pPr marL="112713" indent="-112713" eaLnBrk="0" hangingPunct="0"/>
              <a:r>
                <a:rPr lang="en-US" sz="1400" b="1">
                  <a:latin typeface="Verdana" pitchFamily="34" charset="0"/>
                </a:rPr>
                <a:t>Distribusi </a:t>
              </a:r>
            </a:p>
            <a:p>
              <a:pPr marL="112713" indent="-112713" eaLnBrk="0" hangingPunct="0"/>
              <a:r>
                <a:rPr lang="en-US" sz="1400" b="1">
                  <a:latin typeface="Verdana" pitchFamily="34" charset="0"/>
                </a:rPr>
                <a:t>Tgkt Keseh</a:t>
              </a:r>
            </a:p>
            <a:p>
              <a:pPr marL="112713" indent="-112713" eaLnBrk="0" hangingPunct="0"/>
              <a:endParaRPr lang="en-US" sz="1400" b="1">
                <a:latin typeface="Verdana" pitchFamily="34" charset="0"/>
              </a:endParaRPr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>
              <a:off x="4194175" y="4621213"/>
              <a:ext cx="16002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12713" indent="-112713" eaLnBrk="0" hangingPunct="0"/>
              <a:endParaRPr lang="en-US" sz="1400" b="1">
                <a:latin typeface="Verdana" pitchFamily="34" charset="0"/>
              </a:endParaRPr>
            </a:p>
            <a:p>
              <a:pPr marL="112713" indent="-112713" eaLnBrk="0" hangingPunct="0"/>
              <a:r>
                <a:rPr lang="en-US" sz="1400" b="1">
                  <a:latin typeface="Verdana" pitchFamily="34" charset="0"/>
                </a:rPr>
                <a:t>Distrbs Tgkt</a:t>
              </a:r>
            </a:p>
            <a:p>
              <a:pPr marL="112713" indent="-112713" eaLnBrk="0" hangingPunct="0"/>
              <a:r>
                <a:rPr lang="en-US" sz="1400" b="1">
                  <a:latin typeface="Verdana" pitchFamily="34" charset="0"/>
                </a:rPr>
                <a:t>Ketanggapan</a:t>
              </a:r>
            </a:p>
            <a:p>
              <a:pPr marL="112713" indent="-112713" eaLnBrk="0" hangingPunct="0"/>
              <a:endParaRPr lang="en-US" sz="1400" b="1">
                <a:latin typeface="Verdana" pitchFamily="34" charset="0"/>
              </a:endParaRPr>
            </a:p>
          </p:txBody>
        </p:sp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4194175" y="5453063"/>
              <a:ext cx="16002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12713" indent="-112713" eaLnBrk="0" hangingPunct="0"/>
              <a:endParaRPr lang="en-US" sz="1400" b="1">
                <a:latin typeface="Verdana" pitchFamily="34" charset="0"/>
              </a:endParaRPr>
            </a:p>
            <a:p>
              <a:pPr marL="112713" indent="-112713" eaLnBrk="0" hangingPunct="0"/>
              <a:r>
                <a:rPr lang="en-US" sz="1400" b="1">
                  <a:latin typeface="Verdana" pitchFamily="34" charset="0"/>
                </a:rPr>
                <a:t>Distrbs Tgkt</a:t>
              </a:r>
            </a:p>
            <a:p>
              <a:pPr marL="112713" indent="-112713" eaLnBrk="0" hangingPunct="0"/>
              <a:r>
                <a:rPr lang="en-US" sz="1400" b="1">
                  <a:latin typeface="Verdana" pitchFamily="34" charset="0"/>
                </a:rPr>
                <a:t>Pembiayaan</a:t>
              </a:r>
            </a:p>
            <a:p>
              <a:pPr marL="112713" indent="-112713" eaLnBrk="0" hangingPunct="0"/>
              <a:endParaRPr lang="en-US" sz="1400" b="1">
                <a:latin typeface="Verdana" pitchFamily="34" charset="0"/>
              </a:endParaRPr>
            </a:p>
          </p:txBody>
        </p:sp>
        <p:sp>
          <p:nvSpPr>
            <p:cNvPr id="94218" name="Oval 10"/>
            <p:cNvSpPr>
              <a:spLocks noChangeArrowheads="1"/>
            </p:cNvSpPr>
            <p:nvPr/>
          </p:nvSpPr>
          <p:spPr bwMode="auto">
            <a:xfrm>
              <a:off x="6324600" y="1703388"/>
              <a:ext cx="990600" cy="990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Arial" charset="0"/>
                </a:rPr>
                <a:t>106/</a:t>
              </a:r>
            </a:p>
            <a:p>
              <a:pPr algn="ctr"/>
              <a:r>
                <a:rPr lang="en-US" b="1">
                  <a:latin typeface="Arial" charset="0"/>
                </a:rPr>
                <a:t>191</a:t>
              </a:r>
              <a:endParaRPr lang="id-ID" b="1">
                <a:latin typeface="Arial" charset="0"/>
              </a:endParaRPr>
            </a:p>
          </p:txBody>
        </p:sp>
        <p:sp>
          <p:nvSpPr>
            <p:cNvPr id="94219" name="Oval 11"/>
            <p:cNvSpPr>
              <a:spLocks noChangeArrowheads="1"/>
            </p:cNvSpPr>
            <p:nvPr/>
          </p:nvSpPr>
          <p:spPr bwMode="auto">
            <a:xfrm>
              <a:off x="6324600" y="4468813"/>
              <a:ext cx="990600" cy="990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Arial" charset="0"/>
                </a:rPr>
                <a:t>92/</a:t>
              </a:r>
            </a:p>
            <a:p>
              <a:pPr algn="ctr"/>
              <a:r>
                <a:rPr lang="en-US" b="1">
                  <a:latin typeface="Arial" charset="0"/>
                </a:rPr>
                <a:t>191</a:t>
              </a:r>
              <a:endParaRPr lang="id-ID" b="1">
                <a:latin typeface="Arial" charset="0"/>
              </a:endParaRPr>
            </a:p>
          </p:txBody>
        </p:sp>
        <p:cxnSp>
          <p:nvCxnSpPr>
            <p:cNvPr id="94220" name="AutoShape 12"/>
            <p:cNvCxnSpPr>
              <a:cxnSpLocks noChangeShapeType="1"/>
              <a:stCxn id="94212" idx="0"/>
              <a:endCxn id="94210" idx="1"/>
            </p:cNvCxnSpPr>
            <p:nvPr/>
          </p:nvCxnSpPr>
          <p:spPr bwMode="auto">
            <a:xfrm rot="16200000">
              <a:off x="987425" y="2087563"/>
              <a:ext cx="858837" cy="1081088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94221" name="AutoShape 13"/>
            <p:cNvCxnSpPr>
              <a:cxnSpLocks noChangeShapeType="1"/>
              <a:stCxn id="94212" idx="4"/>
              <a:endCxn id="94213" idx="1"/>
            </p:cNvCxnSpPr>
            <p:nvPr/>
          </p:nvCxnSpPr>
          <p:spPr bwMode="auto">
            <a:xfrm rot="16200000" flipH="1">
              <a:off x="1081881" y="4090194"/>
              <a:ext cx="669925" cy="1081088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94222" name="AutoShape 14"/>
            <p:cNvCxnSpPr>
              <a:cxnSpLocks noChangeShapeType="1"/>
              <a:stCxn id="94210" idx="3"/>
              <a:endCxn id="94211" idx="1"/>
            </p:cNvCxnSpPr>
            <p:nvPr/>
          </p:nvCxnSpPr>
          <p:spPr bwMode="auto">
            <a:xfrm flipV="1">
              <a:off x="3548063" y="1757363"/>
              <a:ext cx="628650" cy="44132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94223" name="AutoShape 15"/>
            <p:cNvCxnSpPr>
              <a:cxnSpLocks noChangeShapeType="1"/>
              <a:stCxn id="94210" idx="3"/>
              <a:endCxn id="94214" idx="1"/>
            </p:cNvCxnSpPr>
            <p:nvPr/>
          </p:nvCxnSpPr>
          <p:spPr bwMode="auto">
            <a:xfrm>
              <a:off x="3548063" y="2198688"/>
              <a:ext cx="635000" cy="47307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94224" name="AutoShape 16"/>
            <p:cNvCxnSpPr>
              <a:cxnSpLocks noChangeShapeType="1"/>
              <a:stCxn id="94213" idx="3"/>
              <a:endCxn id="94215" idx="1"/>
            </p:cNvCxnSpPr>
            <p:nvPr/>
          </p:nvCxnSpPr>
          <p:spPr bwMode="auto">
            <a:xfrm flipV="1">
              <a:off x="3548063" y="4095750"/>
              <a:ext cx="636587" cy="869950"/>
            </a:xfrm>
            <a:prstGeom prst="bentConnector3">
              <a:avLst>
                <a:gd name="adj1" fmla="val 4987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94225" name="AutoShape 17"/>
            <p:cNvCxnSpPr>
              <a:cxnSpLocks noChangeShapeType="1"/>
              <a:stCxn id="94213" idx="3"/>
              <a:endCxn id="94217" idx="1"/>
            </p:cNvCxnSpPr>
            <p:nvPr/>
          </p:nvCxnSpPr>
          <p:spPr bwMode="auto">
            <a:xfrm>
              <a:off x="3548063" y="4965700"/>
              <a:ext cx="636587" cy="830263"/>
            </a:xfrm>
            <a:prstGeom prst="bentConnector3">
              <a:avLst>
                <a:gd name="adj1" fmla="val 4987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94226" name="AutoShape 18"/>
            <p:cNvCxnSpPr>
              <a:cxnSpLocks noChangeShapeType="1"/>
              <a:stCxn id="94213" idx="3"/>
              <a:endCxn id="94216" idx="1"/>
            </p:cNvCxnSpPr>
            <p:nvPr/>
          </p:nvCxnSpPr>
          <p:spPr bwMode="auto">
            <a:xfrm flipV="1">
              <a:off x="3548063" y="4964113"/>
              <a:ext cx="636587" cy="1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4227" name="AutoShape 19"/>
            <p:cNvCxnSpPr>
              <a:cxnSpLocks noChangeShapeType="1"/>
              <a:stCxn id="94211" idx="3"/>
              <a:endCxn id="94214" idx="3"/>
            </p:cNvCxnSpPr>
            <p:nvPr/>
          </p:nvCxnSpPr>
          <p:spPr bwMode="auto">
            <a:xfrm flipH="1">
              <a:off x="5802313" y="1757363"/>
              <a:ext cx="7937" cy="914400"/>
            </a:xfrm>
            <a:prstGeom prst="bentConnector3">
              <a:avLst>
                <a:gd name="adj1" fmla="val -276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4228" name="AutoShape 20"/>
            <p:cNvCxnSpPr>
              <a:cxnSpLocks noChangeShapeType="1"/>
              <a:stCxn id="94217" idx="3"/>
              <a:endCxn id="94215" idx="3"/>
            </p:cNvCxnSpPr>
            <p:nvPr/>
          </p:nvCxnSpPr>
          <p:spPr bwMode="auto">
            <a:xfrm flipV="1">
              <a:off x="5803900" y="4095750"/>
              <a:ext cx="1588" cy="1700213"/>
            </a:xfrm>
            <a:prstGeom prst="bentConnector3">
              <a:avLst>
                <a:gd name="adj1" fmla="val 1380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4229" name="AutoShape 21"/>
            <p:cNvCxnSpPr>
              <a:cxnSpLocks noChangeShapeType="1"/>
              <a:stCxn id="94216" idx="3"/>
              <a:endCxn id="94217" idx="3"/>
            </p:cNvCxnSpPr>
            <p:nvPr/>
          </p:nvCxnSpPr>
          <p:spPr bwMode="auto">
            <a:xfrm>
              <a:off x="5803900" y="4964113"/>
              <a:ext cx="1588" cy="831850"/>
            </a:xfrm>
            <a:prstGeom prst="bentConnector3">
              <a:avLst>
                <a:gd name="adj1" fmla="val 1380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94231" name="Text Box 23"/>
            <p:cNvSpPr txBox="1">
              <a:spLocks noChangeArrowheads="1"/>
            </p:cNvSpPr>
            <p:nvPr/>
          </p:nvSpPr>
          <p:spPr bwMode="auto">
            <a:xfrm>
              <a:off x="8137525" y="2246313"/>
              <a:ext cx="8540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94232" name="Text Box 24"/>
            <p:cNvSpPr txBox="1">
              <a:spLocks noChangeArrowheads="1"/>
            </p:cNvSpPr>
            <p:nvPr/>
          </p:nvSpPr>
          <p:spPr bwMode="auto">
            <a:xfrm>
              <a:off x="7380288" y="1484313"/>
              <a:ext cx="1549430" cy="493918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US" sz="1800" b="1" dirty="0" err="1">
                  <a:latin typeface="Arial Narrow" pitchFamily="34" charset="0"/>
                </a:rPr>
                <a:t>Upaya</a:t>
              </a:r>
              <a:r>
                <a:rPr lang="en-US" sz="1800" b="1" dirty="0">
                  <a:latin typeface="Arial Narrow" pitchFamily="34" charset="0"/>
                </a:rPr>
                <a:t> </a:t>
              </a:r>
              <a:r>
                <a:rPr lang="en-US" sz="1800" b="1" dirty="0" err="1">
                  <a:latin typeface="Arial Narrow" pitchFamily="34" charset="0"/>
                </a:rPr>
                <a:t>kesehatan</a:t>
              </a:r>
              <a:endParaRPr lang="en-US" sz="1800" b="1" dirty="0">
                <a:latin typeface="Arial Narrow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US" sz="1800" b="1" dirty="0" err="1">
                  <a:latin typeface="Arial Narrow" pitchFamily="34" charset="0"/>
                </a:rPr>
                <a:t>P’biayaan</a:t>
              </a:r>
              <a:r>
                <a:rPr lang="en-US" sz="1800" b="1" dirty="0">
                  <a:latin typeface="Arial Narrow" pitchFamily="34" charset="0"/>
                </a:rPr>
                <a:t> </a:t>
              </a:r>
              <a:r>
                <a:rPr lang="en-US" sz="1800" b="1" dirty="0" err="1">
                  <a:latin typeface="Arial Narrow" pitchFamily="34" charset="0"/>
                </a:rPr>
                <a:t>kesehatan</a:t>
              </a:r>
              <a:endParaRPr lang="en-US" sz="1800" b="1" dirty="0">
                <a:latin typeface="Arial Narrow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US" sz="1800" b="1" dirty="0" err="1" smtClean="0">
                  <a:latin typeface="Arial Narrow" pitchFamily="34" charset="0"/>
                </a:rPr>
                <a:t>Sumberdaya</a:t>
              </a:r>
              <a:r>
                <a:rPr lang="en-US" sz="1800" b="1" dirty="0" smtClean="0">
                  <a:latin typeface="Arial Narrow" pitchFamily="34" charset="0"/>
                </a:rPr>
                <a:t> </a:t>
              </a:r>
              <a:r>
                <a:rPr lang="id-ID" sz="1800" b="1" dirty="0" smtClean="0">
                  <a:latin typeface="Arial Narrow" pitchFamily="34" charset="0"/>
                </a:rPr>
                <a:t>manusia </a:t>
              </a:r>
              <a:r>
                <a:rPr lang="en-US" sz="1800" b="1" dirty="0" err="1" smtClean="0">
                  <a:latin typeface="Arial Narrow" pitchFamily="34" charset="0"/>
                </a:rPr>
                <a:t>keshtn</a:t>
              </a:r>
              <a:endParaRPr lang="id-ID" sz="1800" b="1" dirty="0">
                <a:latin typeface="Arial Narrow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id-ID" sz="1800" b="1" dirty="0">
                  <a:latin typeface="Arial Narrow" pitchFamily="34" charset="0"/>
                </a:rPr>
                <a:t>Obat dan perbekaln kesehatan</a:t>
              </a:r>
              <a:endParaRPr lang="en-US" sz="1800" b="1" dirty="0">
                <a:latin typeface="Arial Narrow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US" sz="1800" b="1" dirty="0" err="1">
                  <a:latin typeface="Arial Narrow" pitchFamily="34" charset="0"/>
                </a:rPr>
                <a:t>P’berdayaan</a:t>
              </a:r>
              <a:r>
                <a:rPr lang="en-US" sz="1800" b="1" dirty="0">
                  <a:latin typeface="Arial Narrow" pitchFamily="34" charset="0"/>
                </a:rPr>
                <a:t> </a:t>
              </a:r>
              <a:r>
                <a:rPr lang="en-US" sz="1800" b="1" dirty="0" err="1" smtClean="0">
                  <a:latin typeface="Arial Narrow" pitchFamily="34" charset="0"/>
                </a:rPr>
                <a:t>masyarakat</a:t>
              </a:r>
              <a:endParaRPr lang="en-US" sz="1800" b="1" dirty="0">
                <a:latin typeface="Arial Narrow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US" sz="1800" b="1" dirty="0" err="1" smtClean="0">
                  <a:latin typeface="Arial Narrow" pitchFamily="34" charset="0"/>
                </a:rPr>
                <a:t>Manajemen</a:t>
              </a:r>
              <a:r>
                <a:rPr lang="en-US" sz="1800" b="1" dirty="0" smtClean="0">
                  <a:latin typeface="Arial Narrow" pitchFamily="34" charset="0"/>
                </a:rPr>
                <a:t> </a:t>
              </a:r>
              <a:r>
                <a:rPr lang="en-US" sz="1800" b="1" dirty="0" err="1">
                  <a:latin typeface="Arial Narrow" pitchFamily="34" charset="0"/>
                </a:rPr>
                <a:t>kesehatan</a:t>
              </a:r>
              <a:endParaRPr lang="en-US" sz="1800" b="1" dirty="0">
                <a:latin typeface="Arial Narrow" pitchFamily="34" charset="0"/>
              </a:endParaRPr>
            </a:p>
          </p:txBody>
        </p:sp>
        <p:sp>
          <p:nvSpPr>
            <p:cNvPr id="94233" name="Line 25"/>
            <p:cNvSpPr>
              <a:spLocks noChangeShapeType="1"/>
            </p:cNvSpPr>
            <p:nvPr/>
          </p:nvSpPr>
          <p:spPr bwMode="auto">
            <a:xfrm>
              <a:off x="6019800" y="4953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4" name="Line 26"/>
            <p:cNvSpPr>
              <a:spLocks noChangeShapeType="1"/>
            </p:cNvSpPr>
            <p:nvPr/>
          </p:nvSpPr>
          <p:spPr bwMode="auto">
            <a:xfrm>
              <a:off x="6019800" y="2209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Text Box 27"/>
            <p:cNvSpPr txBox="1">
              <a:spLocks noChangeArrowheads="1"/>
            </p:cNvSpPr>
            <p:nvPr/>
          </p:nvSpPr>
          <p:spPr bwMode="auto">
            <a:xfrm>
              <a:off x="1763713" y="6308725"/>
              <a:ext cx="53117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* DISABILITY </a:t>
              </a:r>
              <a:r>
                <a:rPr lang="en-US" sz="1600" b="1" dirty="0"/>
                <a:t>ADJUSTED LIFE EXPECTENCY / DALE</a:t>
              </a:r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auto">
            <a:xfrm>
              <a:off x="6351588" y="3233738"/>
              <a:ext cx="9620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WHO</a:t>
              </a:r>
            </a:p>
          </p:txBody>
        </p:sp>
        <p:sp>
          <p:nvSpPr>
            <p:cNvPr id="94237" name="Line 29"/>
            <p:cNvSpPr>
              <a:spLocks noChangeShapeType="1"/>
            </p:cNvSpPr>
            <p:nvPr/>
          </p:nvSpPr>
          <p:spPr bwMode="auto">
            <a:xfrm flipV="1">
              <a:off x="6804025" y="2781300"/>
              <a:ext cx="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8" name="Line 30"/>
            <p:cNvSpPr>
              <a:spLocks noChangeShapeType="1"/>
            </p:cNvSpPr>
            <p:nvPr/>
          </p:nvSpPr>
          <p:spPr bwMode="auto">
            <a:xfrm>
              <a:off x="6804025" y="3644900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9688" t="42708" r="27344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65"/>
          <p:cNvGrpSpPr>
            <a:grpSpLocks/>
          </p:cNvGrpSpPr>
          <p:nvPr/>
        </p:nvGrpSpPr>
        <p:grpSpPr bwMode="auto">
          <a:xfrm>
            <a:off x="468313" y="785794"/>
            <a:ext cx="8351837" cy="5615006"/>
            <a:chOff x="476" y="528"/>
            <a:chExt cx="4852" cy="3235"/>
          </a:xfrm>
        </p:grpSpPr>
        <p:sp>
          <p:nvSpPr>
            <p:cNvPr id="146434" name="Oval 2050"/>
            <p:cNvSpPr>
              <a:spLocks noChangeArrowheads="1"/>
            </p:cNvSpPr>
            <p:nvPr/>
          </p:nvSpPr>
          <p:spPr bwMode="auto">
            <a:xfrm>
              <a:off x="4234" y="2106"/>
              <a:ext cx="816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5" name="Text Box 2051"/>
            <p:cNvSpPr txBox="1">
              <a:spLocks noChangeArrowheads="1"/>
            </p:cNvSpPr>
            <p:nvPr/>
          </p:nvSpPr>
          <p:spPr bwMode="auto">
            <a:xfrm>
              <a:off x="4321" y="2183"/>
              <a:ext cx="63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charset="0"/>
                </a:rPr>
                <a:t>Tu</a:t>
              </a:r>
              <a:r>
                <a:rPr lang="en-US" sz="3200" b="1" dirty="0" smtClean="0">
                  <a:latin typeface="Arial" charset="0"/>
                </a:rPr>
                <a:t>- </a:t>
              </a:r>
              <a:r>
                <a:rPr lang="en-US" sz="3200" b="1" dirty="0" err="1" smtClean="0">
                  <a:latin typeface="Arial" charset="0"/>
                </a:rPr>
                <a:t>juan</a:t>
              </a:r>
              <a:endParaRPr lang="en-US" sz="3200" b="1" dirty="0">
                <a:latin typeface="Arial" charset="0"/>
              </a:endParaRPr>
            </a:p>
          </p:txBody>
        </p:sp>
        <p:sp>
          <p:nvSpPr>
            <p:cNvPr id="146436" name="Text Box 2052"/>
            <p:cNvSpPr txBox="1">
              <a:spLocks noChangeArrowheads="1"/>
            </p:cNvSpPr>
            <p:nvPr/>
          </p:nvSpPr>
          <p:spPr bwMode="auto">
            <a:xfrm>
              <a:off x="2304" y="3408"/>
              <a:ext cx="1248" cy="3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MANAJEMEN</a:t>
              </a:r>
              <a:br>
                <a:rPr lang="en-US" sz="1800" b="1">
                  <a:latin typeface="Arial" charset="0"/>
                </a:rPr>
              </a:br>
              <a:r>
                <a:rPr lang="en-US" sz="1800" b="1">
                  <a:latin typeface="Arial" charset="0"/>
                </a:rPr>
                <a:t>KESEHATAN</a:t>
              </a:r>
            </a:p>
          </p:txBody>
        </p:sp>
        <p:sp>
          <p:nvSpPr>
            <p:cNvPr id="146437" name="Text Box 2053"/>
            <p:cNvSpPr txBox="1">
              <a:spLocks noChangeArrowheads="1"/>
            </p:cNvSpPr>
            <p:nvPr/>
          </p:nvSpPr>
          <p:spPr bwMode="auto">
            <a:xfrm>
              <a:off x="2304" y="2312"/>
              <a:ext cx="1248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UPAYA KESEHATAN</a:t>
              </a:r>
            </a:p>
          </p:txBody>
        </p:sp>
        <p:sp>
          <p:nvSpPr>
            <p:cNvPr id="146438" name="Text Box 2054"/>
            <p:cNvSpPr txBox="1">
              <a:spLocks noChangeArrowheads="1"/>
            </p:cNvSpPr>
            <p:nvPr/>
          </p:nvSpPr>
          <p:spPr bwMode="auto">
            <a:xfrm>
              <a:off x="2304" y="1248"/>
              <a:ext cx="1248" cy="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PEMBERDAYAAN MASYARAKAT</a:t>
              </a:r>
            </a:p>
          </p:txBody>
        </p:sp>
        <p:sp>
          <p:nvSpPr>
            <p:cNvPr id="146439" name="Oval 2055"/>
            <p:cNvSpPr>
              <a:spLocks noChangeArrowheads="1"/>
            </p:cNvSpPr>
            <p:nvPr/>
          </p:nvSpPr>
          <p:spPr bwMode="auto">
            <a:xfrm>
              <a:off x="523" y="1567"/>
              <a:ext cx="1172" cy="3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SDM</a:t>
              </a:r>
            </a:p>
          </p:txBody>
        </p:sp>
        <p:sp>
          <p:nvSpPr>
            <p:cNvPr id="146440" name="Oval 2056"/>
            <p:cNvSpPr>
              <a:spLocks noChangeArrowheads="1"/>
            </p:cNvSpPr>
            <p:nvPr/>
          </p:nvSpPr>
          <p:spPr bwMode="auto">
            <a:xfrm>
              <a:off x="521" y="3108"/>
              <a:ext cx="1172" cy="3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DANA</a:t>
              </a:r>
            </a:p>
          </p:txBody>
        </p:sp>
        <p:sp>
          <p:nvSpPr>
            <p:cNvPr id="146441" name="Oval 2057"/>
            <p:cNvSpPr>
              <a:spLocks noChangeArrowheads="1"/>
            </p:cNvSpPr>
            <p:nvPr/>
          </p:nvSpPr>
          <p:spPr bwMode="auto">
            <a:xfrm>
              <a:off x="476" y="2175"/>
              <a:ext cx="1314" cy="6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800" b="1">
                  <a:latin typeface="Arial" charset="0"/>
                </a:rPr>
                <a:t>OBAT/</a:t>
              </a:r>
              <a:r>
                <a:rPr lang="en-US" sz="1800" b="1">
                  <a:latin typeface="Arial" charset="0"/>
                </a:rPr>
                <a:t> </a:t>
              </a:r>
              <a:r>
                <a:rPr lang="id-ID" sz="1800" b="1">
                  <a:latin typeface="Arial" charset="0"/>
                </a:rPr>
                <a:t>PERBE</a:t>
              </a:r>
              <a:r>
                <a:rPr lang="en-US" sz="1800" b="1">
                  <a:latin typeface="Arial" charset="0"/>
                </a:rPr>
                <a:t> </a:t>
              </a:r>
              <a:r>
                <a:rPr lang="id-ID" sz="1800" b="1">
                  <a:latin typeface="Arial" charset="0"/>
                </a:rPr>
                <a:t>KAL</a:t>
              </a:r>
              <a:r>
                <a:rPr lang="en-US" sz="1800" b="1">
                  <a:latin typeface="Arial" charset="0"/>
                </a:rPr>
                <a:t>AN</a:t>
              </a:r>
            </a:p>
          </p:txBody>
        </p:sp>
        <p:sp>
          <p:nvSpPr>
            <p:cNvPr id="146442" name="AutoShape 2058"/>
            <p:cNvSpPr>
              <a:spLocks noChangeArrowheads="1"/>
            </p:cNvSpPr>
            <p:nvPr/>
          </p:nvSpPr>
          <p:spPr bwMode="auto">
            <a:xfrm>
              <a:off x="2653" y="1736"/>
              <a:ext cx="455" cy="469"/>
            </a:xfrm>
            <a:prstGeom prst="downArrow">
              <a:avLst>
                <a:gd name="adj1" fmla="val 50000"/>
                <a:gd name="adj2" fmla="val 257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3" name="AutoShape 2059"/>
            <p:cNvSpPr>
              <a:spLocks noChangeArrowheads="1"/>
            </p:cNvSpPr>
            <p:nvPr/>
          </p:nvSpPr>
          <p:spPr bwMode="auto">
            <a:xfrm flipV="1">
              <a:off x="2699" y="2795"/>
              <a:ext cx="499" cy="44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4" name="AutoShape 2060"/>
            <p:cNvSpPr>
              <a:spLocks noChangeArrowheads="1"/>
            </p:cNvSpPr>
            <p:nvPr/>
          </p:nvSpPr>
          <p:spPr bwMode="auto">
            <a:xfrm>
              <a:off x="1837" y="2296"/>
              <a:ext cx="363" cy="41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5" name="AutoShape 2061"/>
            <p:cNvSpPr>
              <a:spLocks noChangeArrowheads="1"/>
            </p:cNvSpPr>
            <p:nvPr/>
          </p:nvSpPr>
          <p:spPr bwMode="auto">
            <a:xfrm>
              <a:off x="3696" y="2296"/>
              <a:ext cx="409" cy="42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6" name="Text Box 2062"/>
            <p:cNvSpPr txBox="1">
              <a:spLocks noChangeArrowheads="1"/>
            </p:cNvSpPr>
            <p:nvPr/>
          </p:nvSpPr>
          <p:spPr bwMode="auto">
            <a:xfrm>
              <a:off x="624" y="528"/>
              <a:ext cx="100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latin typeface="Verdana" pitchFamily="34" charset="0"/>
                </a:rPr>
                <a:t>INPUTS</a:t>
              </a:r>
            </a:p>
          </p:txBody>
        </p:sp>
        <p:sp>
          <p:nvSpPr>
            <p:cNvPr id="146447" name="Text Box 2063"/>
            <p:cNvSpPr txBox="1">
              <a:spLocks noChangeArrowheads="1"/>
            </p:cNvSpPr>
            <p:nvPr/>
          </p:nvSpPr>
          <p:spPr bwMode="auto">
            <a:xfrm>
              <a:off x="2400" y="528"/>
              <a:ext cx="100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latin typeface="Verdana" pitchFamily="34" charset="0"/>
                </a:rPr>
                <a:t>PROSES</a:t>
              </a:r>
            </a:p>
          </p:txBody>
        </p:sp>
        <p:sp>
          <p:nvSpPr>
            <p:cNvPr id="146448" name="Text Box 2064"/>
            <p:cNvSpPr txBox="1">
              <a:spLocks noChangeArrowheads="1"/>
            </p:cNvSpPr>
            <p:nvPr/>
          </p:nvSpPr>
          <p:spPr bwMode="auto">
            <a:xfrm>
              <a:off x="4128" y="528"/>
              <a:ext cx="120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latin typeface="Verdana" pitchFamily="34" charset="0"/>
                </a:rPr>
                <a:t>OUTPUT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21429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 Black" pitchFamily="34" charset="0"/>
              </a:rPr>
              <a:t>SISTEM KESEHATAN NASIONAL</a:t>
            </a:r>
            <a:endParaRPr lang="en-US" sz="28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688" t="9375" r="312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938" t="10417" r="9375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Comic Sans MS" pitchFamily="66" charset="0"/>
              </a:rPr>
              <a:t>SYSTEM is interconnected parts or elements in certain pattern of work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b="1" dirty="0" err="1"/>
              <a:t>keterkaitan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b="1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pembentuknya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err="1" smtClean="0">
                <a:latin typeface="Comic Sans MS" pitchFamily="66" charset="0"/>
              </a:rPr>
              <a:t>Ada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dua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prinsip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dasar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suatu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sistem</a:t>
            </a:r>
            <a:r>
              <a:rPr lang="en-US" sz="3600" dirty="0">
                <a:latin typeface="Comic Sans MS" pitchFamily="66" charset="0"/>
              </a:rPr>
              <a:t>, </a:t>
            </a:r>
            <a:r>
              <a:rPr lang="en-US" sz="3600" dirty="0" err="1">
                <a:latin typeface="Comic Sans MS" pitchFamily="66" charset="0"/>
              </a:rPr>
              <a:t>yakni</a:t>
            </a:r>
            <a:r>
              <a:rPr lang="en-US" sz="3600" dirty="0">
                <a:latin typeface="Comic Sans MS" pitchFamily="66" charset="0"/>
              </a:rPr>
              <a:t>: </a:t>
            </a:r>
            <a:endParaRPr lang="en-US" sz="3600" dirty="0" smtClean="0">
              <a:latin typeface="Comic Sans MS" pitchFamily="66" charset="0"/>
            </a:endParaRPr>
          </a:p>
          <a:p>
            <a:pPr marL="97155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ELEMEN</a:t>
            </a:r>
            <a:r>
              <a:rPr lang="en-US" dirty="0" smtClean="0"/>
              <a:t>, 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pembentuk</a:t>
            </a:r>
            <a:r>
              <a:rPr lang="en-US" dirty="0"/>
              <a:t> system;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pPr marL="97155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INTERCONNECTION</a:t>
            </a:r>
            <a:r>
              <a:rPr lang="en-US" dirty="0" smtClean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keterkaitan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938" t="11458" r="8594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813" t="12500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938" t="11458" r="8594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031" t="12500" r="3125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7813" t="14583" r="390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7813" t="10417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7031" t="11458" r="7813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  <a:hlinkClick r:id="rId3" action="ppaction://hlinkpres?slideindex=1&amp;slidetitle="/>
              </a:rPr>
              <a:t>SISTEM KESEHATAN  LUAR NEGERI</a:t>
            </a:r>
            <a:endParaRPr lang="en-US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6781800" cy="1143000"/>
          </a:xfrm>
        </p:spPr>
        <p:txBody>
          <a:bodyPr lIns="91434" tIns="45718" rIns="91434" bIns="45718" anchor="t"/>
          <a:lstStyle/>
          <a:p>
            <a:pPr eaLnBrk="1" hangingPunct="1"/>
            <a:r>
              <a:rPr lang="en-US" sz="6600" smtClean="0">
                <a:solidFill>
                  <a:schemeClr val="tx1"/>
                </a:solidFill>
                <a:latin typeface="Verdana" pitchFamily="34" charset="0"/>
              </a:rPr>
              <a:t>TERIMA KASIH</a:t>
            </a:r>
            <a:r>
              <a:rPr lang="en-US" sz="400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096963" y="2830513"/>
          <a:ext cx="6816725" cy="2911475"/>
        </p:xfrm>
        <a:graphic>
          <a:graphicData uri="http://schemas.openxmlformats.org/presentationml/2006/ole">
            <p:oleObj spid="_x0000_s1026" name="Clip" r:id="rId4" imgW="5349600" imgH="2911320" progId="">
              <p:embed/>
            </p:oleObj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800" dirty="0" err="1">
                <a:latin typeface="Comic Sans MS" pitchFamily="66" charset="0"/>
                <a:cs typeface="Arial" pitchFamily="34" charset="0"/>
              </a:rPr>
              <a:t>Keberadaan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sekumpulan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elemen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komponen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bagian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orang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atau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organisasi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sekalipun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, </a:t>
            </a:r>
            <a:endParaRPr lang="en-US" sz="3800" dirty="0" smtClean="0">
              <a:latin typeface="Comic Sans MS" pitchFamily="66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800" b="1" dirty="0" err="1" smtClean="0">
                <a:latin typeface="Comic Sans MS" pitchFamily="66" charset="0"/>
                <a:cs typeface="Arial" pitchFamily="34" charset="0"/>
              </a:rPr>
              <a:t>jika</a:t>
            </a:r>
            <a:r>
              <a:rPr lang="en-US" sz="38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tidak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mempunyai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saling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keterkaitan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dalam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tata-hubungan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tertentu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untuk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mencapi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b="1" dirty="0" err="1">
                <a:latin typeface="Comic Sans MS" pitchFamily="66" charset="0"/>
                <a:cs typeface="Arial" pitchFamily="34" charset="0"/>
              </a:rPr>
              <a:t>tujuan</a:t>
            </a:r>
            <a:r>
              <a:rPr lang="en-US" sz="3800" b="1" dirty="0">
                <a:latin typeface="Comic Sans MS" pitchFamily="66" charset="0"/>
                <a:cs typeface="Arial" pitchFamily="34" charset="0"/>
              </a:rPr>
              <a:t> </a:t>
            </a:r>
            <a:endParaRPr lang="en-US" sz="3800" b="1" dirty="0" smtClean="0">
              <a:latin typeface="Comic Sans MS" pitchFamily="66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800" dirty="0" err="1" smtClean="0">
                <a:latin typeface="Comic Sans MS" pitchFamily="66" charset="0"/>
                <a:cs typeface="Arial" pitchFamily="34" charset="0"/>
              </a:rPr>
              <a:t>maka</a:t>
            </a:r>
            <a:r>
              <a:rPr lang="en-US" sz="38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belum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memenuhi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kriteria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sebagai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anggota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suatu</a:t>
            </a:r>
            <a:r>
              <a:rPr lang="en-US" sz="3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800" dirty="0" err="1">
                <a:latin typeface="Comic Sans MS" pitchFamily="66" charset="0"/>
                <a:cs typeface="Arial" pitchFamily="34" charset="0"/>
              </a:rPr>
              <a:t>sistem</a:t>
            </a:r>
            <a:endParaRPr lang="en-US" sz="38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7316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Comic Sans MS" pitchFamily="66" charset="0"/>
              </a:rPr>
              <a:t>SISTEM KESEHATAN  ITU APA ?</a:t>
            </a:r>
            <a:endParaRPr lang="en-US" sz="3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8768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Suatu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b="1" dirty="0" err="1">
                <a:latin typeface="Comic Sans MS" pitchFamily="66" charset="0"/>
              </a:rPr>
              <a:t>jaringan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penyedia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pelayanan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kesehatan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(</a:t>
            </a:r>
            <a:r>
              <a:rPr lang="en-US" sz="3600" b="1" dirty="0" smtClean="0">
                <a:latin typeface="Comic Sans MS" pitchFamily="66" charset="0"/>
              </a:rPr>
              <a:t>SUPPLY SIDE</a:t>
            </a:r>
            <a:r>
              <a:rPr lang="en-US" sz="3600" dirty="0" smtClean="0">
                <a:latin typeface="Comic Sans MS" pitchFamily="66" charset="0"/>
              </a:rPr>
              <a:t>) </a:t>
            </a:r>
            <a:r>
              <a:rPr lang="en-US" sz="3600" dirty="0" err="1">
                <a:latin typeface="Comic Sans MS" pitchFamily="66" charset="0"/>
              </a:rPr>
              <a:t>dan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orang-orang</a:t>
            </a:r>
            <a:r>
              <a:rPr lang="en-US" sz="3600" dirty="0">
                <a:latin typeface="Comic Sans MS" pitchFamily="66" charset="0"/>
              </a:rPr>
              <a:t> yang </a:t>
            </a:r>
            <a:r>
              <a:rPr lang="en-US" sz="3600" dirty="0" err="1">
                <a:latin typeface="Comic Sans MS" pitchFamily="66" charset="0"/>
              </a:rPr>
              <a:t>menggunakan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pelayanan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tsb</a:t>
            </a:r>
            <a:r>
              <a:rPr lang="en-US" sz="3600" dirty="0" smtClean="0">
                <a:latin typeface="Comic Sans MS" pitchFamily="66" charset="0"/>
              </a:rPr>
              <a:t> (</a:t>
            </a:r>
            <a:r>
              <a:rPr lang="en-US" sz="3600" b="1" dirty="0" smtClean="0">
                <a:latin typeface="Comic Sans MS" pitchFamily="66" charset="0"/>
              </a:rPr>
              <a:t>DEMAND SIDE</a:t>
            </a:r>
            <a:r>
              <a:rPr lang="en-US" sz="3600" dirty="0" smtClean="0">
                <a:latin typeface="Comic Sans MS" pitchFamily="66" charset="0"/>
              </a:rPr>
              <a:t>) </a:t>
            </a:r>
            <a:r>
              <a:rPr lang="en-US" sz="3600" dirty="0" err="1">
                <a:latin typeface="Comic Sans MS" pitchFamily="66" charset="0"/>
              </a:rPr>
              <a:t>di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setiap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wilayah</a:t>
            </a:r>
            <a:r>
              <a:rPr lang="en-US" sz="3600" dirty="0">
                <a:latin typeface="Comic Sans MS" pitchFamily="66" charset="0"/>
              </a:rPr>
              <a:t>, </a:t>
            </a:r>
            <a:r>
              <a:rPr lang="en-US" sz="3600" dirty="0" err="1">
                <a:latin typeface="Comic Sans MS" pitchFamily="66" charset="0"/>
              </a:rPr>
              <a:t>serta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negara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dan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organisasi</a:t>
            </a:r>
            <a:r>
              <a:rPr lang="en-US" sz="3600" dirty="0">
                <a:latin typeface="Comic Sans MS" pitchFamily="66" charset="0"/>
              </a:rPr>
              <a:t> yang </a:t>
            </a:r>
            <a:r>
              <a:rPr lang="en-US" sz="3600" dirty="0" err="1">
                <a:latin typeface="Comic Sans MS" pitchFamily="66" charset="0"/>
              </a:rPr>
              <a:t>melahirkan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sumber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daya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tsb</a:t>
            </a:r>
            <a:r>
              <a:rPr lang="en-US" sz="3600" dirty="0" smtClean="0">
                <a:latin typeface="Comic Sans MS" pitchFamily="66" charset="0"/>
              </a:rPr>
              <a:t>, </a:t>
            </a:r>
            <a:r>
              <a:rPr lang="en-US" sz="3600" dirty="0" err="1">
                <a:latin typeface="Comic Sans MS" pitchFamily="66" charset="0"/>
              </a:rPr>
              <a:t>dalam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bentuk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manusia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maupun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dlm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bentuk</a:t>
            </a:r>
            <a:r>
              <a:rPr lang="en-US" sz="3600" dirty="0">
                <a:latin typeface="Comic Sans MS" pitchFamily="66" charset="0"/>
              </a:rPr>
              <a:t> material. </a:t>
            </a:r>
            <a:endParaRPr lang="en-US" sz="3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Comic Sans MS" pitchFamily="66" charset="0"/>
              </a:rPr>
              <a:t>Sistem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Kesehatan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mempunyai</a:t>
            </a:r>
            <a:r>
              <a:rPr lang="en-US" sz="3600" b="1" dirty="0" smtClean="0">
                <a:latin typeface="Comic Sans MS" pitchFamily="66" charset="0"/>
              </a:rPr>
              <a:t>        4 </a:t>
            </a:r>
            <a:r>
              <a:rPr lang="en-US" sz="3600" b="1" dirty="0" err="1" smtClean="0">
                <a:latin typeface="Comic Sans MS" pitchFamily="66" charset="0"/>
              </a:rPr>
              <a:t>Fungsi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pokok</a:t>
            </a:r>
            <a:r>
              <a:rPr lang="en-US" sz="3600" b="1" dirty="0" smtClean="0">
                <a:latin typeface="Comic Sans MS" pitchFamily="66" charset="0"/>
              </a:rPr>
              <a:t>/</a:t>
            </a:r>
            <a:r>
              <a:rPr lang="en-US" sz="3600" b="1" dirty="0" err="1" smtClean="0">
                <a:latin typeface="Comic Sans MS" pitchFamily="66" charset="0"/>
              </a:rPr>
              <a:t>utama</a:t>
            </a:r>
            <a:r>
              <a:rPr lang="en-US" sz="3600" b="1" dirty="0" smtClean="0">
                <a:latin typeface="Comic Sans MS" pitchFamily="66" charset="0"/>
              </a:rPr>
              <a:t>, </a:t>
            </a:r>
            <a:r>
              <a:rPr lang="en-US" sz="3600" b="1" dirty="0" err="1" smtClean="0">
                <a:latin typeface="Comic Sans MS" pitchFamily="66" charset="0"/>
              </a:rPr>
              <a:t>yaitu</a:t>
            </a:r>
            <a:r>
              <a:rPr lang="en-US" sz="3600" b="1" dirty="0" smtClean="0">
                <a:latin typeface="Comic Sans MS" pitchFamily="66" charset="0"/>
              </a:rPr>
              <a:t>: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Regulator &amp;/ Stewardship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 err="1">
                <a:latin typeface="Arial" pitchFamily="34" charset="0"/>
                <a:cs typeface="Arial" pitchFamily="34" charset="0"/>
              </a:rPr>
              <a:t>Pelayanan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Kesehatan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 err="1">
                <a:latin typeface="Arial" pitchFamily="34" charset="0"/>
                <a:cs typeface="Arial" pitchFamily="34" charset="0"/>
              </a:rPr>
              <a:t>Pembiayaan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Kesehatan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 err="1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Sumberdaya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406400" lvl="1" indent="-635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 err="1" smtClean="0"/>
              <a:t>Fungsi-fungsi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tsb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direpresentasikan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dlm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bentuk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00CC"/>
                </a:solidFill>
              </a:rPr>
              <a:t>Sub-</a:t>
            </a:r>
            <a:r>
              <a:rPr lang="en-US" sz="3600" b="1" dirty="0" err="1" smtClean="0">
                <a:solidFill>
                  <a:srgbClr val="0000CC"/>
                </a:solidFill>
              </a:rPr>
              <a:t>subsistem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dalam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Sistem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Kes</a:t>
            </a:r>
            <a:r>
              <a:rPr lang="en-US" sz="3600" b="1" dirty="0" smtClean="0">
                <a:solidFill>
                  <a:srgbClr val="0000CC"/>
                </a:solidFill>
              </a:rPr>
              <a:t>.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dikembangkan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sesuai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kebutuhan</a:t>
            </a:r>
            <a:endParaRPr lang="en-US" sz="3600" b="1" dirty="0" smtClean="0"/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031" t="37500" r="41406" b="26042"/>
          <a:stretch>
            <a:fillRect/>
          </a:stretch>
        </p:blipFill>
        <p:spPr bwMode="auto">
          <a:xfrm>
            <a:off x="533400" y="838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2743200"/>
            <a:ext cx="15240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err="1"/>
              <a:t>Faktor</a:t>
            </a:r>
            <a:endParaRPr lang="en-US" sz="2000" b="1" dirty="0"/>
          </a:p>
          <a:p>
            <a:pPr algn="r"/>
            <a:r>
              <a:rPr lang="en-US" sz="2000" b="1" dirty="0" err="1"/>
              <a:t>Lingkungan</a:t>
            </a:r>
            <a:endParaRPr lang="en-US" sz="2000" b="1" dirty="0"/>
          </a:p>
          <a:p>
            <a:pPr algn="r"/>
            <a:r>
              <a:rPr lang="en-US" sz="2000" b="1" dirty="0" err="1"/>
              <a:t>Fisik</a:t>
            </a:r>
            <a:r>
              <a:rPr lang="en-US" sz="2000" b="1" dirty="0"/>
              <a:t>, Kimia,</a:t>
            </a:r>
          </a:p>
          <a:p>
            <a:pPr algn="r"/>
            <a:r>
              <a:rPr lang="en-US" sz="2000" b="1" dirty="0" err="1" smtClean="0"/>
              <a:t>Biologi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Ergonomi</a:t>
            </a:r>
            <a:endParaRPr lang="en-US" sz="2000" b="1" dirty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0" y="838200"/>
            <a:ext cx="195996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/>
              <a:t>Faktor</a:t>
            </a:r>
            <a:endParaRPr lang="en-US" sz="2000" b="1" dirty="0"/>
          </a:p>
          <a:p>
            <a:pPr algn="ctr">
              <a:lnSpc>
                <a:spcPct val="80000"/>
              </a:lnSpc>
            </a:pPr>
            <a:r>
              <a:rPr lang="en-US" sz="2000" b="1" dirty="0" err="1"/>
              <a:t>Perilaku</a:t>
            </a:r>
            <a:r>
              <a:rPr lang="en-US" sz="2000" b="1" dirty="0"/>
              <a:t> </a:t>
            </a:r>
            <a:r>
              <a:rPr lang="en-US" sz="2000" b="1" dirty="0" err="1"/>
              <a:t>Sos</a:t>
            </a:r>
            <a:r>
              <a:rPr lang="en-US" sz="2000" b="1" dirty="0"/>
              <a:t>-bud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7391400" y="3048000"/>
            <a:ext cx="12956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/>
              <a:t>Faktor</a:t>
            </a:r>
            <a:endParaRPr lang="en-US" sz="2000" b="1" dirty="0"/>
          </a:p>
          <a:p>
            <a:pPr algn="ctr"/>
            <a:r>
              <a:rPr lang="en-US" sz="2000" b="1" dirty="0" err="1"/>
              <a:t>Pelayanan</a:t>
            </a:r>
            <a:endParaRPr lang="en-US" sz="2000" b="1" dirty="0"/>
          </a:p>
          <a:p>
            <a:pPr algn="ctr"/>
            <a:r>
              <a:rPr lang="en-US" sz="2000" b="1" dirty="0" err="1"/>
              <a:t>Kesehatan</a:t>
            </a:r>
            <a:endParaRPr lang="en-US" sz="2000" b="1" dirty="0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191000" y="5562600"/>
            <a:ext cx="14671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/>
              <a:t>Faktor</a:t>
            </a:r>
            <a:endParaRPr lang="en-US" sz="2000" b="1" dirty="0"/>
          </a:p>
          <a:p>
            <a:pPr algn="ctr">
              <a:lnSpc>
                <a:spcPct val="80000"/>
              </a:lnSpc>
            </a:pPr>
            <a:r>
              <a:rPr lang="en-US" sz="2000" b="1" dirty="0" err="1"/>
              <a:t>Genetika</a:t>
            </a:r>
            <a:endParaRPr lang="en-US" sz="2000" b="1" dirty="0"/>
          </a:p>
          <a:p>
            <a:pPr algn="ctr">
              <a:lnSpc>
                <a:spcPct val="80000"/>
              </a:lnSpc>
            </a:pPr>
            <a:r>
              <a:rPr lang="en-US" sz="2000" b="1" dirty="0"/>
              <a:t>(</a:t>
            </a:r>
            <a:r>
              <a:rPr lang="en-US" sz="2000" b="1" dirty="0" err="1"/>
              <a:t>Keturunan</a:t>
            </a:r>
            <a:r>
              <a:rPr lang="en-US" sz="2000" b="1" dirty="0"/>
              <a:t>)</a:t>
            </a:r>
          </a:p>
        </p:txBody>
      </p:sp>
      <p:sp>
        <p:nvSpPr>
          <p:cNvPr id="11270" name="Oval 12"/>
          <p:cNvSpPr>
            <a:spLocks noChangeArrowheads="1"/>
          </p:cNvSpPr>
          <p:nvPr/>
        </p:nvSpPr>
        <p:spPr bwMode="auto">
          <a:xfrm>
            <a:off x="3810000" y="2570163"/>
            <a:ext cx="2133600" cy="1981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mpd="thinThick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/>
              <a:t>Derajat</a:t>
            </a:r>
            <a:endParaRPr lang="en-US" sz="2800" b="1" dirty="0"/>
          </a:p>
          <a:p>
            <a:pPr algn="ctr"/>
            <a:r>
              <a:rPr lang="en-US" sz="2800" b="1" dirty="0" err="1"/>
              <a:t>Kesehatan</a:t>
            </a:r>
            <a:endParaRPr lang="en-US" sz="2800" b="1" dirty="0"/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304800" y="0"/>
            <a:ext cx="845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TEORI H.L. BLUM (1974): FAKTOR-FAKTOR YANG MEMPENGARUHI DERAJAT KESEHATAN</a:t>
            </a:r>
            <a:endParaRPr lang="en-US" sz="2400" b="1" dirty="0">
              <a:solidFill>
                <a:srgbClr val="0000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1731963"/>
            <a:ext cx="396240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724400" y="4779963"/>
            <a:ext cx="457200" cy="762000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524000" y="2189163"/>
            <a:ext cx="1981200" cy="2590800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6172200" y="3103563"/>
            <a:ext cx="1219200" cy="9144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886200" y="1447799"/>
            <a:ext cx="1752600" cy="96996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135688"/>
            <a:ext cx="2133600" cy="365125"/>
          </a:xfrm>
        </p:spPr>
        <p:txBody>
          <a:bodyPr/>
          <a:lstStyle/>
          <a:p>
            <a:pPr>
              <a:defRPr/>
            </a:pPr>
            <a:fld id="{8FF89AAC-5A4D-4500-BA38-4DC6E4BFAB1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228600"/>
            <a:ext cx="630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SPECIES APPROACH - WHO</a:t>
            </a:r>
            <a:endParaRPr lang="en-US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228600" y="228600"/>
            <a:ext cx="8534400" cy="6324600"/>
            <a:chOff x="533400" y="1143000"/>
            <a:chExt cx="7848600" cy="4572000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2133600" y="1143000"/>
              <a:ext cx="50292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Arial Unicode MS" pitchFamily="34" charset="-128"/>
                </a:rPr>
                <a:t>PEMBANGUNAN </a:t>
              </a:r>
              <a:endParaRPr lang="en-US" sz="2400" b="1" dirty="0" smtClean="0">
                <a:latin typeface="Arial Unicode MS" pitchFamily="34" charset="-128"/>
              </a:endParaRPr>
            </a:p>
            <a:p>
              <a:pPr algn="ctr"/>
              <a:r>
                <a:rPr lang="en-US" sz="2400" b="1" dirty="0" smtClean="0">
                  <a:latin typeface="Arial Unicode MS" pitchFamily="34" charset="-128"/>
                </a:rPr>
                <a:t>BERWAWASAN </a:t>
              </a:r>
              <a:r>
                <a:rPr lang="en-US" sz="2400" b="1" dirty="0">
                  <a:latin typeface="Arial Unicode MS" pitchFamily="34" charset="-128"/>
                </a:rPr>
                <a:t>KESEHATAN 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143000" y="2362200"/>
              <a:ext cx="18288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Arial Unicode MS" pitchFamily="34" charset="-128"/>
                </a:rPr>
                <a:t>PROMOTIF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3581400" y="2362200"/>
              <a:ext cx="18288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Arial Unicode MS" pitchFamily="34" charset="-128"/>
                </a:rPr>
                <a:t>PREVENTIF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5867400" y="2438400"/>
              <a:ext cx="19812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 smtClean="0">
                  <a:latin typeface="Arial Unicode MS" pitchFamily="34" charset="-128"/>
                </a:rPr>
                <a:t>CURATIF</a:t>
              </a:r>
              <a:endParaRPr lang="en-US" sz="2400" b="1" dirty="0">
                <a:latin typeface="Arial Unicode MS" pitchFamily="34" charset="-128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429000" y="3962400"/>
              <a:ext cx="1143000" cy="167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Char char="•"/>
              </a:pPr>
              <a:r>
                <a:rPr lang="en-US" sz="1800" b="1" dirty="0" err="1">
                  <a:latin typeface="Arial Unicode MS" pitchFamily="34" charset="-128"/>
                </a:rPr>
                <a:t>Imunisasi</a:t>
              </a:r>
              <a:endParaRPr lang="en-US" sz="1800" b="1" dirty="0">
                <a:latin typeface="Arial Unicode MS" pitchFamily="34" charset="-128"/>
              </a:endParaRPr>
            </a:p>
            <a:p>
              <a:pPr algn="ctr">
                <a:buFontTx/>
                <a:buChar char="•"/>
              </a:pPr>
              <a:r>
                <a:rPr lang="en-US" sz="1800" b="1" dirty="0">
                  <a:latin typeface="Arial Unicode MS" pitchFamily="34" charset="-128"/>
                </a:rPr>
                <a:t>Hygiene</a:t>
              </a:r>
            </a:p>
            <a:p>
              <a:pPr algn="ctr">
                <a:buFontTx/>
                <a:buChar char="•"/>
              </a:pPr>
              <a:r>
                <a:rPr lang="en-US" sz="1800" b="1" dirty="0" err="1">
                  <a:latin typeface="Arial Unicode MS" pitchFamily="34" charset="-128"/>
                </a:rPr>
                <a:t>Lingkungan</a:t>
              </a:r>
              <a:endParaRPr lang="en-US" sz="1800" b="1" dirty="0">
                <a:latin typeface="Arial Unicode MS" pitchFamily="34" charset="-128"/>
              </a:endParaRPr>
            </a:p>
            <a:p>
              <a:pPr algn="ctr">
                <a:buFontTx/>
                <a:buChar char="•"/>
              </a:pPr>
              <a:r>
                <a:rPr lang="en-US" sz="1800" b="1" dirty="0" err="1">
                  <a:latin typeface="Arial Unicode MS" pitchFamily="34" charset="-128"/>
                </a:rPr>
                <a:t>Amdal</a:t>
              </a:r>
              <a:endParaRPr lang="en-US" sz="1800" b="1" dirty="0">
                <a:latin typeface="Arial Unicode MS" pitchFamily="34" charset="-128"/>
              </a:endParaRPr>
            </a:p>
            <a:p>
              <a:pPr algn="ctr">
                <a:buFontTx/>
                <a:buChar char="•"/>
              </a:pPr>
              <a:endParaRPr lang="en-US" sz="1800" dirty="0">
                <a:latin typeface="Arial Unicode MS" pitchFamily="34" charset="-128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7467600" y="3962400"/>
              <a:ext cx="914400" cy="175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err="1" smtClean="0">
                  <a:latin typeface="Arial Unicode MS" pitchFamily="34" charset="-128"/>
                </a:rPr>
                <a:t>Reha</a:t>
              </a:r>
              <a:endParaRPr lang="en-US" sz="1800" b="1" dirty="0" smtClean="0">
                <a:latin typeface="Arial Unicode MS" pitchFamily="34" charset="-128"/>
              </a:endParaRPr>
            </a:p>
            <a:p>
              <a:pPr algn="ctr"/>
              <a:r>
                <a:rPr lang="en-US" sz="1800" b="1" dirty="0" err="1" smtClean="0">
                  <a:latin typeface="Arial Unicode MS" pitchFamily="34" charset="-128"/>
                </a:rPr>
                <a:t>bili</a:t>
              </a:r>
              <a:endParaRPr lang="en-US" sz="1800" b="1" dirty="0">
                <a:latin typeface="Arial Unicode MS" pitchFamily="34" charset="-128"/>
              </a:endParaRPr>
            </a:p>
            <a:p>
              <a:pPr algn="ctr"/>
              <a:r>
                <a:rPr lang="en-US" sz="1800" b="1" dirty="0" err="1">
                  <a:latin typeface="Arial Unicode MS" pitchFamily="34" charset="-128"/>
                </a:rPr>
                <a:t>tasi</a:t>
              </a:r>
              <a:endParaRPr lang="en-US" sz="1800" b="1" dirty="0">
                <a:latin typeface="Arial Unicode MS" pitchFamily="34" charset="-128"/>
              </a:endParaRP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057400" y="3962400"/>
              <a:ext cx="1066800" cy="167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Char char="•"/>
              </a:pPr>
              <a:endParaRPr lang="en-US" sz="1600" dirty="0">
                <a:latin typeface="Arial Unicode MS" pitchFamily="34" charset="-128"/>
              </a:endParaRPr>
            </a:p>
            <a:p>
              <a:pPr algn="ctr">
                <a:buFontTx/>
                <a:buChar char="•"/>
              </a:pPr>
              <a:r>
                <a:rPr lang="en-US" sz="1600" b="1" dirty="0" err="1">
                  <a:latin typeface="Arial Unicode MS" pitchFamily="34" charset="-128"/>
                </a:rPr>
                <a:t>Menjaga</a:t>
              </a:r>
              <a:endParaRPr lang="en-US" sz="1600" b="1" dirty="0">
                <a:latin typeface="Arial Unicode MS" pitchFamily="34" charset="-128"/>
              </a:endParaRPr>
            </a:p>
            <a:p>
              <a:pPr algn="ctr"/>
              <a:r>
                <a:rPr lang="en-US" sz="1600" b="1" dirty="0">
                  <a:latin typeface="Arial Unicode MS" pitchFamily="34" charset="-128"/>
                </a:rPr>
                <a:t>stamina</a:t>
              </a:r>
            </a:p>
            <a:p>
              <a:pPr algn="ctr"/>
              <a:r>
                <a:rPr lang="en-US" sz="1600" b="1" dirty="0" err="1">
                  <a:latin typeface="Arial Unicode MS" pitchFamily="34" charset="-128"/>
                </a:rPr>
                <a:t>tubuh</a:t>
              </a:r>
              <a:endParaRPr lang="en-US" sz="1600" b="1" dirty="0">
                <a:latin typeface="Arial Unicode MS" pitchFamily="34" charset="-128"/>
              </a:endParaRPr>
            </a:p>
            <a:p>
              <a:pPr algn="ctr">
                <a:buFontTx/>
                <a:buChar char="•"/>
              </a:pPr>
              <a:r>
                <a:rPr lang="en-US" sz="1600" b="1" dirty="0">
                  <a:latin typeface="Arial Unicode MS" pitchFamily="34" charset="-128"/>
                </a:rPr>
                <a:t>Menu</a:t>
              </a:r>
            </a:p>
            <a:p>
              <a:pPr algn="ctr"/>
              <a:r>
                <a:rPr lang="en-US" sz="1600" b="1" dirty="0" err="1">
                  <a:latin typeface="Arial Unicode MS" pitchFamily="34" charset="-128"/>
                </a:rPr>
                <a:t>seimbang</a:t>
              </a:r>
              <a:endParaRPr lang="en-US" sz="1600" b="1" dirty="0">
                <a:latin typeface="Arial Unicode MS" pitchFamily="34" charset="-128"/>
              </a:endParaRPr>
            </a:p>
            <a:p>
              <a:pPr algn="ctr"/>
              <a:endParaRPr lang="en-US" sz="1600" dirty="0">
                <a:latin typeface="Arial Unicode MS" pitchFamily="34" charset="-128"/>
              </a:endParaRPr>
            </a:p>
            <a:p>
              <a:pPr algn="ctr"/>
              <a:endParaRPr lang="en-US" sz="1600" dirty="0">
                <a:latin typeface="Arial Unicode MS" pitchFamily="34" charset="-128"/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6248400" y="3962400"/>
              <a:ext cx="990600" cy="167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Char char="•"/>
              </a:pPr>
              <a:endParaRPr lang="en-US" sz="1800" dirty="0">
                <a:latin typeface="Arial Unicode MS" pitchFamily="34" charset="-128"/>
              </a:endParaRPr>
            </a:p>
            <a:p>
              <a:pPr algn="ctr"/>
              <a:r>
                <a:rPr lang="en-US" sz="1800" b="1" dirty="0" err="1" smtClean="0">
                  <a:latin typeface="Arial Unicode MS" pitchFamily="34" charset="-128"/>
                </a:rPr>
                <a:t>Pengo</a:t>
              </a:r>
              <a:r>
                <a:rPr lang="en-US" sz="1800" b="1" dirty="0" smtClean="0">
                  <a:latin typeface="Arial Unicode MS" pitchFamily="34" charset="-128"/>
                </a:rPr>
                <a:t> </a:t>
              </a:r>
            </a:p>
            <a:p>
              <a:pPr algn="ctr"/>
              <a:r>
                <a:rPr lang="en-US" sz="1800" b="1" dirty="0" err="1" smtClean="0">
                  <a:latin typeface="Arial Unicode MS" pitchFamily="34" charset="-128"/>
                </a:rPr>
                <a:t>batan</a:t>
              </a:r>
              <a:endParaRPr lang="en-US" sz="1800" b="1" dirty="0">
                <a:latin typeface="Arial Unicode MS" pitchFamily="34" charset="-128"/>
              </a:endParaRPr>
            </a:p>
            <a:p>
              <a:pPr algn="ctr">
                <a:buFontTx/>
                <a:buChar char="•"/>
              </a:pPr>
              <a:endParaRPr lang="en-US" sz="1800" b="1" dirty="0">
                <a:latin typeface="Arial Unicode MS" pitchFamily="34" charset="-128"/>
              </a:endParaRPr>
            </a:p>
            <a:p>
              <a:pPr algn="ctr"/>
              <a:endParaRPr lang="en-US" sz="1800" b="1" dirty="0">
                <a:latin typeface="Arial Unicode MS" pitchFamily="34" charset="-128"/>
              </a:endParaRP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 flipH="1">
              <a:off x="533400" y="3962400"/>
              <a:ext cx="1066800" cy="167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en-US" sz="1600" b="1">
                  <a:latin typeface="Arial Unicode MS" pitchFamily="34" charset="-128"/>
                </a:rPr>
                <a:t>Mening</a:t>
              </a:r>
            </a:p>
            <a:p>
              <a:r>
                <a:rPr lang="en-US" sz="1600" b="1">
                  <a:latin typeface="Arial Unicode MS" pitchFamily="34" charset="-128"/>
                </a:rPr>
                <a:t> katkan </a:t>
              </a:r>
            </a:p>
            <a:p>
              <a:r>
                <a:rPr lang="en-US" sz="1600" b="1">
                  <a:latin typeface="Arial Unicode MS" pitchFamily="34" charset="-128"/>
                </a:rPr>
                <a:t> Pengeta</a:t>
              </a:r>
            </a:p>
            <a:p>
              <a:r>
                <a:rPr lang="en-US" sz="1600" b="1">
                  <a:latin typeface="Arial Unicode MS" pitchFamily="34" charset="-128"/>
                </a:rPr>
                <a:t> huan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800600" y="3962400"/>
              <a:ext cx="1143000" cy="167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Char char="•"/>
              </a:pPr>
              <a:r>
                <a:rPr lang="en-US" sz="1800" b="1" dirty="0" err="1">
                  <a:latin typeface="Arial Unicode MS" pitchFamily="34" charset="-128"/>
                </a:rPr>
                <a:t>Taat</a:t>
              </a:r>
              <a:r>
                <a:rPr lang="en-US" sz="1800" b="1" dirty="0">
                  <a:latin typeface="Arial Unicode MS" pitchFamily="34" charset="-128"/>
                </a:rPr>
                <a:t> </a:t>
              </a:r>
              <a:r>
                <a:rPr lang="en-US" sz="1800" b="1" dirty="0" err="1">
                  <a:latin typeface="Arial Unicode MS" pitchFamily="34" charset="-128"/>
                </a:rPr>
                <a:t>lalu</a:t>
              </a:r>
              <a:endParaRPr lang="en-US" sz="1800" b="1" dirty="0">
                <a:latin typeface="Arial Unicode MS" pitchFamily="34" charset="-128"/>
              </a:endParaRPr>
            </a:p>
            <a:p>
              <a:pPr algn="ctr"/>
              <a:r>
                <a:rPr lang="en-US" sz="1800" b="1" dirty="0" err="1">
                  <a:latin typeface="Arial Unicode MS" pitchFamily="34" charset="-128"/>
                </a:rPr>
                <a:t>Lintas</a:t>
              </a:r>
              <a:endParaRPr lang="en-US" sz="1800" b="1" dirty="0">
                <a:latin typeface="Arial Unicode MS" pitchFamily="34" charset="-128"/>
              </a:endParaRPr>
            </a:p>
            <a:p>
              <a:pPr algn="ctr">
                <a:buFontTx/>
                <a:buChar char="•"/>
              </a:pPr>
              <a:r>
                <a:rPr lang="en-US" sz="1800" b="1" dirty="0" err="1">
                  <a:latin typeface="Arial Unicode MS" pitchFamily="34" charset="-128"/>
                </a:rPr>
                <a:t>Keselama</a:t>
              </a:r>
              <a:endParaRPr lang="en-US" sz="1800" b="1" dirty="0">
                <a:latin typeface="Arial Unicode MS" pitchFamily="34" charset="-128"/>
              </a:endParaRPr>
            </a:p>
            <a:p>
              <a:pPr algn="ctr"/>
              <a:r>
                <a:rPr lang="en-US" sz="1800" b="1" dirty="0">
                  <a:latin typeface="Arial Unicode MS" pitchFamily="34" charset="-128"/>
                </a:rPr>
                <a:t>tan </a:t>
              </a:r>
            </a:p>
            <a:p>
              <a:pPr algn="ctr"/>
              <a:r>
                <a:rPr lang="en-US" sz="1800" b="1" dirty="0" err="1">
                  <a:latin typeface="Arial Unicode MS" pitchFamily="34" charset="-128"/>
                </a:rPr>
                <a:t>kerja</a:t>
              </a:r>
              <a:r>
                <a:rPr lang="en-US" sz="1800" b="1" dirty="0">
                  <a:latin typeface="Arial Unicode MS" pitchFamily="34" charset="-128"/>
                </a:rPr>
                <a:t> </a:t>
              </a:r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>
              <a:off x="4648200" y="1676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2133600" y="2133600"/>
              <a:ext cx="0" cy="24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6858000" y="2133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6781800" y="3581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7924800" y="3581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5334000" y="3505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4038600" y="3505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2590800" y="3505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 flipH="1">
              <a:off x="1066800" y="3505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4648200" y="2133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2133600" y="21336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>
              <a:off x="1066800" y="3505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>
              <a:off x="4648200" y="2895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>
              <a:off x="4038600" y="35052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>
              <a:off x="6781800" y="35814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1828800" y="2895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>
              <a:off x="7315200" y="29718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589</Words>
  <Application>Microsoft Office PowerPoint</Application>
  <PresentationFormat>On-screen Show (4:3)</PresentationFormat>
  <Paragraphs>155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Clip</vt:lpstr>
      <vt:lpstr>SISTEM KESEHATAN  NASIONAL </vt:lpstr>
      <vt:lpstr>Slide 2</vt:lpstr>
      <vt:lpstr>Slide 3</vt:lpstr>
      <vt:lpstr>SISTEM KESEHATAN  ITU APA ?</vt:lpstr>
      <vt:lpstr>Sistem Kesehatan mempunyai        4 Fungsi pokok/utama, yaitu:</vt:lpstr>
      <vt:lpstr>Slide 6</vt:lpstr>
      <vt:lpstr>Slide 7</vt:lpstr>
      <vt:lpstr>Slide 8</vt:lpstr>
      <vt:lpstr>Slide 9</vt:lpstr>
      <vt:lpstr>Sistem Kesehatan                         di Indonesia ?</vt:lpstr>
      <vt:lpstr>Slide 11</vt:lpstr>
      <vt:lpstr>Slide 12</vt:lpstr>
      <vt:lpstr>Slide 13</vt:lpstr>
      <vt:lpstr>SUBSISTEM SKN  --- slide No. 5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SISTEM KESEHATAN  LUAR NEGERI</vt:lpstr>
      <vt:lpstr>TERIMA KASIH </vt:lpstr>
    </vt:vector>
  </TitlesOfParts>
  <Company>NEC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KESEHATAN</dc:title>
  <dc:creator>VersaPro</dc:creator>
  <cp:lastModifiedBy>user</cp:lastModifiedBy>
  <cp:revision>57</cp:revision>
  <dcterms:created xsi:type="dcterms:W3CDTF">2012-10-02T06:34:31Z</dcterms:created>
  <dcterms:modified xsi:type="dcterms:W3CDTF">2016-10-27T04:18:29Z</dcterms:modified>
</cp:coreProperties>
</file>