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4" r:id="rId4"/>
    <p:sldId id="258" r:id="rId5"/>
    <p:sldId id="259" r:id="rId6"/>
    <p:sldId id="260" r:id="rId7"/>
    <p:sldId id="261" r:id="rId8"/>
    <p:sldId id="262" r:id="rId9"/>
    <p:sldId id="265" r:id="rId10"/>
    <p:sldId id="266" r:id="rId11"/>
    <p:sldId id="263"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60"/>
  </p:normalViewPr>
  <p:slideViewPr>
    <p:cSldViewPr>
      <p:cViewPr>
        <p:scale>
          <a:sx n="93" d="100"/>
          <a:sy n="93" d="100"/>
        </p:scale>
        <p:origin x="-726" y="7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6AEB3-C18E-4F6B-BE4F-7AB7B88CCA7F}" type="datetimeFigureOut">
              <a:rPr lang="id-ID" smtClean="0"/>
              <a:t>29/05/2017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23490-77EE-4854-BBCB-813B44F1E635}" type="slidenum">
              <a:rPr lang="id-ID" smtClean="0"/>
              <a:t>‹#›</a:t>
            </a:fld>
            <a:endParaRPr lang="id-ID"/>
          </a:p>
        </p:txBody>
      </p:sp>
    </p:spTree>
    <p:extLst>
      <p:ext uri="{BB962C8B-B14F-4D97-AF65-F5344CB8AC3E}">
        <p14:creationId xmlns:p14="http://schemas.microsoft.com/office/powerpoint/2010/main" val="253411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85F5E65-AF30-4B8B-AEEB-11A94BF59ADA}" type="datetimeFigureOut">
              <a:rPr lang="id-ID" smtClean="0"/>
              <a:t>29/05/2017</a:t>
            </a:fld>
            <a:endParaRPr lang="id-ID"/>
          </a:p>
        </p:txBody>
      </p:sp>
      <p:sp>
        <p:nvSpPr>
          <p:cNvPr id="5" name="Footer Placeholder 4"/>
          <p:cNvSpPr>
            <a:spLocks noGrp="1"/>
          </p:cNvSpPr>
          <p:nvPr>
            <p:ph type="ftr" sz="quarter" idx="11"/>
          </p:nvPr>
        </p:nvSpPr>
        <p:spPr bwMode="white"/>
        <p:txBody>
          <a:bodyPr/>
          <a:lstStyle/>
          <a:p>
            <a:endParaRPr lang="id-ID"/>
          </a:p>
        </p:txBody>
      </p:sp>
      <p:sp>
        <p:nvSpPr>
          <p:cNvPr id="6" name="Slide Number Placeholder 5"/>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F5E65-AF30-4B8B-AEEB-11A94BF59ADA}" type="datetimeFigureOut">
              <a:rPr lang="id-ID" smtClean="0"/>
              <a:t>29/05/2017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F5E65-AF30-4B8B-AEEB-11A94BF59ADA}" type="datetimeFigureOut">
              <a:rPr lang="id-ID" smtClean="0"/>
              <a:t>29/05/2017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F5E65-AF30-4B8B-AEEB-11A94BF59ADA}" type="datetimeFigureOut">
              <a:rPr lang="id-ID" smtClean="0"/>
              <a:t>29/05/2017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065C92-041D-4378-ACBA-61923121F43C}" type="slidenum">
              <a:rPr lang="id-ID" smtClean="0"/>
              <a:t>‹#›</a:t>
            </a:fld>
            <a:endParaRPr lang="id-ID"/>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5F5E65-AF30-4B8B-AEEB-11A94BF59ADA}" type="datetimeFigureOut">
              <a:rPr lang="id-ID" smtClean="0"/>
              <a:t>29/05/2017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5065C92-041D-4378-ACBA-61923121F43C}"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5F5E65-AF30-4B8B-AEEB-11A94BF59ADA}" type="datetimeFigureOut">
              <a:rPr lang="id-ID" smtClean="0"/>
              <a:t>29/05/2017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065C92-041D-4378-ACBA-61923121F43C}" type="slidenum">
              <a:rPr lang="id-ID" smtClean="0"/>
              <a:t>‹#›</a:t>
            </a:fld>
            <a:endParaRPr lang="id-ID"/>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5F5E65-AF30-4B8B-AEEB-11A94BF59ADA}" type="datetimeFigureOut">
              <a:rPr lang="id-ID" smtClean="0"/>
              <a:t>29/05/2017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F5E65-AF30-4B8B-AEEB-11A94BF59ADA}" type="datetimeFigureOut">
              <a:rPr lang="id-ID" smtClean="0"/>
              <a:t>29/05/2017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5065C92-041D-4378-ACBA-61923121F43C}"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5F5E65-AF30-4B8B-AEEB-11A94BF59ADA}" type="datetimeFigureOut">
              <a:rPr lang="id-ID" smtClean="0"/>
              <a:t>29/05/2017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F5E65-AF30-4B8B-AEEB-11A94BF59ADA}" type="datetimeFigureOut">
              <a:rPr lang="id-ID" smtClean="0"/>
              <a:t>29/05/2017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065C92-041D-4378-ACBA-61923121F43C}" type="slidenum">
              <a:rPr lang="id-ID" smtClean="0"/>
              <a:t>‹#›</a:t>
            </a:fld>
            <a:endParaRPr lang="id-ID"/>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F5E65-AF30-4B8B-AEEB-11A94BF59ADA}" type="datetimeFigureOut">
              <a:rPr lang="id-ID" smtClean="0"/>
              <a:t>29/05/2017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5065C92-041D-4378-ACBA-61923121F43C}"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5F5E65-AF30-4B8B-AEEB-11A94BF59ADA}" type="datetimeFigureOut">
              <a:rPr lang="id-ID" smtClean="0"/>
              <a:t>29/05/2017</a:t>
            </a:fld>
            <a:endParaRPr lang="id-ID"/>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5065C92-041D-4378-ACBA-61923121F43C}"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124744"/>
            <a:ext cx="6400800" cy="2894032"/>
          </a:xfrm>
        </p:spPr>
        <p:txBody>
          <a:bodyPr>
            <a:noAutofit/>
          </a:bodyPr>
          <a:lstStyle/>
          <a:p>
            <a:r>
              <a:rPr lang="id-ID" sz="4800" b="1" dirty="0" smtClean="0">
                <a:solidFill>
                  <a:srgbClr val="C00000"/>
                </a:solidFill>
              </a:rPr>
              <a:t>Sejarah seni rupa indonesia</a:t>
            </a:r>
            <a:br>
              <a:rPr lang="id-ID" sz="4800" b="1" dirty="0" smtClean="0">
                <a:solidFill>
                  <a:srgbClr val="C00000"/>
                </a:solidFill>
              </a:rPr>
            </a:br>
            <a:endParaRPr lang="id-ID" sz="4800" b="1" dirty="0">
              <a:solidFill>
                <a:srgbClr val="C00000"/>
              </a:solidFill>
            </a:endParaRPr>
          </a:p>
        </p:txBody>
      </p:sp>
      <p:sp>
        <p:nvSpPr>
          <p:cNvPr id="3" name="Subtitle 2"/>
          <p:cNvSpPr>
            <a:spLocks noGrp="1"/>
          </p:cNvSpPr>
          <p:nvPr>
            <p:ph type="subTitle" idx="1"/>
          </p:nvPr>
        </p:nvSpPr>
        <p:spPr/>
        <p:txBody>
          <a:bodyPr/>
          <a:lstStyle/>
          <a:p>
            <a:r>
              <a:rPr lang="id-ID" dirty="0" smtClean="0"/>
              <a:t>Daniar Wikan Setyanto, M.Sn</a:t>
            </a:r>
            <a:endParaRPr lang="id-ID" dirty="0"/>
          </a:p>
        </p:txBody>
      </p:sp>
    </p:spTree>
    <p:extLst>
      <p:ext uri="{BB962C8B-B14F-4D97-AF65-F5344CB8AC3E}">
        <p14:creationId xmlns:p14="http://schemas.microsoft.com/office/powerpoint/2010/main" val="4186736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12776"/>
            <a:ext cx="6400800" cy="568424"/>
          </a:xfrm>
        </p:spPr>
        <p:txBody>
          <a:bodyPr>
            <a:noAutofit/>
          </a:bodyPr>
          <a:lstStyle/>
          <a:p>
            <a:r>
              <a:rPr lang="id-ID" sz="2800" dirty="0" smtClean="0"/>
              <a:t>Peninggalan Kerajaan Sriwijaya</a:t>
            </a:r>
            <a:endParaRPr lang="id-ID" sz="2800" dirty="0"/>
          </a:p>
        </p:txBody>
      </p:sp>
      <p:pic>
        <p:nvPicPr>
          <p:cNvPr id="5122" name="Picture 2" descr="Candi Peninggalan Kerajaan Sriwija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83104"/>
            <a:ext cx="2664297" cy="1998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1960" y="4293096"/>
            <a:ext cx="3384375" cy="1169551"/>
          </a:xfrm>
          <a:prstGeom prst="rect">
            <a:avLst/>
          </a:prstGeom>
          <a:noFill/>
        </p:spPr>
        <p:txBody>
          <a:bodyPr wrap="square" rtlCol="0">
            <a:spAutoFit/>
          </a:bodyPr>
          <a:lstStyle/>
          <a:p>
            <a:r>
              <a:rPr lang="id-ID" sz="1400" b="1" dirty="0"/>
              <a:t>Candi Muara Takus </a:t>
            </a:r>
            <a:r>
              <a:rPr lang="id-ID" sz="1400" dirty="0"/>
              <a:t>adalah candi peninggalan kerajaan </a:t>
            </a:r>
            <a:r>
              <a:rPr lang="id-ID" sz="1400" dirty="0" smtClean="0"/>
              <a:t>Sriwijaya</a:t>
            </a:r>
            <a:r>
              <a:rPr lang="id-ID" sz="1400" dirty="0"/>
              <a:t> yang terletak di desa Muara Takus, kecamatan XIII Koto, Kabupaten Kampar, Riau. Candi ini adalah candi Budha satu-satunya yang ada di Riau.</a:t>
            </a:r>
          </a:p>
        </p:txBody>
      </p:sp>
      <p:pic>
        <p:nvPicPr>
          <p:cNvPr id="5124" name="Picture 4" descr="http://2.bp.blogspot.com/-XKtrv6hnKc4/UWo-C26p5EI/AAAAAAAAGmY/Viv-GukEWRM/s320/palas-pasem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94666"/>
            <a:ext cx="1872208" cy="2121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0939" y="2355004"/>
            <a:ext cx="3672408" cy="1600438"/>
          </a:xfrm>
          <a:prstGeom prst="rect">
            <a:avLst/>
          </a:prstGeom>
          <a:noFill/>
        </p:spPr>
        <p:txBody>
          <a:bodyPr wrap="square" rtlCol="0">
            <a:spAutoFit/>
          </a:bodyPr>
          <a:lstStyle/>
          <a:p>
            <a:r>
              <a:rPr lang="id-ID" sz="1400" b="1" dirty="0"/>
              <a:t>Prasasti Palas Pasemah</a:t>
            </a:r>
            <a:r>
              <a:rPr lang="id-ID" sz="1400" dirty="0"/>
              <a:t>, prasasti pada batu, ditemukan di Palas Pasemah, di tepi Way (Sungai) Pisang, Lampung. Ditulis dengan aksara Pallawa dan bahasa Melayu Kuna sebanyak 13 </a:t>
            </a:r>
            <a:r>
              <a:rPr lang="id-ID" sz="1400" dirty="0" smtClean="0"/>
              <a:t>baris berisi kutukan bagi warga yang tidak tunduk kepada raja. diperkirakan </a:t>
            </a:r>
            <a:r>
              <a:rPr lang="id-ID" sz="1400" dirty="0"/>
              <a:t>prasasti itu berasal dari akhir abad </a:t>
            </a:r>
            <a:r>
              <a:rPr lang="id-ID" sz="1400" dirty="0" smtClean="0"/>
              <a:t>ke5-7 </a:t>
            </a:r>
            <a:r>
              <a:rPr lang="id-ID" sz="1400" dirty="0"/>
              <a:t>Masehi</a:t>
            </a:r>
          </a:p>
        </p:txBody>
      </p:sp>
    </p:spTree>
    <p:extLst>
      <p:ext uri="{BB962C8B-B14F-4D97-AF65-F5344CB8AC3E}">
        <p14:creationId xmlns:p14="http://schemas.microsoft.com/office/powerpoint/2010/main" val="12706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fill="hold"/>
                                        <p:tgtEl>
                                          <p:spTgt spid="5122"/>
                                        </p:tgtEl>
                                        <p:attrNameLst>
                                          <p:attrName>ppt_x</p:attrName>
                                        </p:attrNameLst>
                                      </p:cBhvr>
                                      <p:tavLst>
                                        <p:tav tm="0">
                                          <p:val>
                                            <p:strVal val="#ppt_x"/>
                                          </p:val>
                                        </p:tav>
                                        <p:tav tm="100000">
                                          <p:val>
                                            <p:strVal val="#ppt_x"/>
                                          </p:val>
                                        </p:tav>
                                      </p:tavLst>
                                    </p:anim>
                                    <p:anim calcmode="lin" valueType="num">
                                      <p:cBhvr additive="base">
                                        <p:cTn id="2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12776"/>
            <a:ext cx="6400800" cy="568424"/>
          </a:xfrm>
        </p:spPr>
        <p:txBody>
          <a:bodyPr>
            <a:normAutofit/>
          </a:bodyPr>
          <a:lstStyle/>
          <a:p>
            <a:r>
              <a:rPr lang="id-ID" sz="2800" dirty="0" smtClean="0"/>
              <a:t>Karya seni periode budha</a:t>
            </a:r>
            <a:endParaRPr lang="id-ID" sz="2800" dirty="0"/>
          </a:p>
        </p:txBody>
      </p:sp>
      <p:pic>
        <p:nvPicPr>
          <p:cNvPr id="3074" name="Picture 2" descr="Image result for arca buddha indon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9" y="2192296"/>
            <a:ext cx="1565368" cy="302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219046"/>
            <a:ext cx="3171575" cy="307777"/>
          </a:xfrm>
          <a:prstGeom prst="rect">
            <a:avLst/>
          </a:prstGeom>
          <a:noFill/>
        </p:spPr>
        <p:txBody>
          <a:bodyPr wrap="square" rtlCol="0">
            <a:spAutoFit/>
          </a:bodyPr>
          <a:lstStyle/>
          <a:p>
            <a:pPr algn="ctr"/>
            <a:r>
              <a:rPr lang="nb-NO" sz="1400" dirty="0"/>
              <a:t>Arca </a:t>
            </a:r>
            <a:r>
              <a:rPr lang="id-ID" sz="1400" dirty="0" smtClean="0"/>
              <a:t>B</a:t>
            </a:r>
            <a:r>
              <a:rPr lang="nb-NO" sz="1400" dirty="0" smtClean="0"/>
              <a:t>uddha d</a:t>
            </a:r>
            <a:r>
              <a:rPr lang="id-ID" sz="1400" dirty="0" smtClean="0"/>
              <a:t>an Bodhisatwadewi</a:t>
            </a:r>
            <a:endParaRPr lang="id-ID" sz="1400" dirty="0"/>
          </a:p>
        </p:txBody>
      </p:sp>
      <p:pic>
        <p:nvPicPr>
          <p:cNvPr id="3076" name="Picture 4" descr="Image result for relief buddha indone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919" y="2629339"/>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5219159"/>
            <a:ext cx="2705612" cy="307777"/>
          </a:xfrm>
          <a:prstGeom prst="rect">
            <a:avLst/>
          </a:prstGeom>
          <a:noFill/>
        </p:spPr>
        <p:txBody>
          <a:bodyPr wrap="none" rtlCol="0">
            <a:spAutoFit/>
          </a:bodyPr>
          <a:lstStyle/>
          <a:p>
            <a:r>
              <a:rPr lang="id-ID" sz="1400" dirty="0" smtClean="0"/>
              <a:t>Relief Buddha di Candi Borrobudur</a:t>
            </a:r>
            <a:endParaRPr lang="id-ID" sz="1400" dirty="0"/>
          </a:p>
        </p:txBody>
      </p:sp>
      <p:pic>
        <p:nvPicPr>
          <p:cNvPr id="3078"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286" y="2629339"/>
            <a:ext cx="292871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2/24/Prajnaparamita_Java_Side_Detail.JPG/300px-Prajnaparamita_Java_Side_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353" y="2180164"/>
            <a:ext cx="2126522" cy="302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barn(inVertical)">
                                      <p:cBhvr>
                                        <p:cTn id="20" dur="500"/>
                                        <p:tgtEl>
                                          <p:spTgt spid="308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circle(in)">
                                      <p:cBhvr>
                                        <p:cTn id="32" dur="20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wheel(1)">
                                      <p:cBhvr>
                                        <p:cTn id="37" dur="20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rgbClr val="C00000"/>
                </a:solidFill>
              </a:rPr>
              <a:t>SENI</a:t>
            </a:r>
            <a:r>
              <a:rPr lang="id-ID" dirty="0" smtClean="0"/>
              <a:t> </a:t>
            </a:r>
            <a:r>
              <a:rPr lang="id-ID" dirty="0" smtClean="0">
                <a:solidFill>
                  <a:srgbClr val="C00000"/>
                </a:solidFill>
              </a:rPr>
              <a:t>Periode ISLAM </a:t>
            </a:r>
            <a:br>
              <a:rPr lang="id-ID" dirty="0" smtClean="0">
                <a:solidFill>
                  <a:srgbClr val="C00000"/>
                </a:solidFill>
              </a:rPr>
            </a:br>
            <a:r>
              <a:rPr lang="id-ID" sz="2200" dirty="0" smtClean="0">
                <a:solidFill>
                  <a:srgbClr val="C00000"/>
                </a:solidFill>
              </a:rPr>
              <a:t>(7Masehi</a:t>
            </a:r>
            <a:r>
              <a:rPr lang="id-ID" sz="2200" dirty="0" smtClean="0"/>
              <a:t>)</a:t>
            </a:r>
            <a:endParaRPr lang="id-ID" sz="2200" dirty="0"/>
          </a:p>
        </p:txBody>
      </p:sp>
      <p:sp>
        <p:nvSpPr>
          <p:cNvPr id="3" name="Content Placeholder 2"/>
          <p:cNvSpPr>
            <a:spLocks noGrp="1"/>
          </p:cNvSpPr>
          <p:nvPr>
            <p:ph idx="1"/>
          </p:nvPr>
        </p:nvSpPr>
        <p:spPr>
          <a:xfrm>
            <a:off x="971600" y="2132856"/>
            <a:ext cx="7200800" cy="3600400"/>
          </a:xfrm>
        </p:spPr>
        <p:txBody>
          <a:bodyPr>
            <a:normAutofit fontScale="92500" lnSpcReduction="10000"/>
          </a:bodyPr>
          <a:lstStyle/>
          <a:p>
            <a:pPr indent="0">
              <a:buNone/>
            </a:pPr>
            <a:r>
              <a:rPr lang="id-ID" dirty="0" smtClean="0"/>
              <a:t>ada 3 macam teori sejarah masuknya Islam di Indonesia</a:t>
            </a:r>
          </a:p>
          <a:p>
            <a:r>
              <a:rPr lang="id-ID" dirty="0" smtClean="0"/>
              <a:t>Pertama</a:t>
            </a:r>
            <a:r>
              <a:rPr lang="id-ID" dirty="0"/>
              <a:t>, teori Gujarat, India. Islam dipercayai datang dari wilayah Gujarat – India melalui peran para pedagang India muslim pada sekitar abad ke-13 M. </a:t>
            </a:r>
            <a:endParaRPr lang="id-ID" dirty="0" smtClean="0"/>
          </a:p>
          <a:p>
            <a:r>
              <a:rPr lang="id-ID" dirty="0" smtClean="0"/>
              <a:t>Kedua</a:t>
            </a:r>
            <a:r>
              <a:rPr lang="id-ID" dirty="0"/>
              <a:t>, teori Makkah. Islam dipercaya tiba di Indonesia langsung dari Timur Tengah melalui jasa para pedagang Arab muslim sekitar abad ke-7 M. </a:t>
            </a:r>
            <a:endParaRPr lang="id-ID" dirty="0" smtClean="0"/>
          </a:p>
          <a:p>
            <a:r>
              <a:rPr lang="id-ID" dirty="0" smtClean="0"/>
              <a:t>Ketiga</a:t>
            </a:r>
            <a:r>
              <a:rPr lang="id-ID" dirty="0"/>
              <a:t>, teori Persia. Islam tiba di Indonesia melalui peran para pedagang asal Persia yang dalam perjalanannya singgah ke Gujarat sebelum ke nusantara sekitar abad ke-13 M</a:t>
            </a:r>
            <a:r>
              <a:rPr lang="id-ID" dirty="0" smtClean="0"/>
              <a:t>.. </a:t>
            </a:r>
            <a:r>
              <a:rPr lang="id-ID" dirty="0"/>
              <a:t>Melalui Kesultanan </a:t>
            </a:r>
            <a:r>
              <a:rPr lang="id-ID" dirty="0" smtClean="0"/>
              <a:t>Tidore</a:t>
            </a:r>
            <a:r>
              <a:rPr lang="id-ID" dirty="0"/>
              <a:t> </a:t>
            </a:r>
            <a:r>
              <a:rPr lang="id-ID" dirty="0" smtClean="0"/>
              <a:t>yang </a:t>
            </a:r>
            <a:r>
              <a:rPr lang="id-ID" dirty="0"/>
              <a:t>juga menguasai Tanah Papua, sejak abad ke-17</a:t>
            </a:r>
          </a:p>
        </p:txBody>
      </p:sp>
    </p:spTree>
    <p:extLst>
      <p:ext uri="{BB962C8B-B14F-4D97-AF65-F5344CB8AC3E}">
        <p14:creationId xmlns:p14="http://schemas.microsoft.com/office/powerpoint/2010/main" val="23181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400" dirty="0" smtClean="0"/>
              <a:t>Samodra Pasai (kerajaan islam pertama di indonesia)</a:t>
            </a:r>
            <a:endParaRPr lang="id-ID" sz="2400" dirty="0"/>
          </a:p>
        </p:txBody>
      </p:sp>
      <p:sp>
        <p:nvSpPr>
          <p:cNvPr id="3" name="Content Placeholder 2"/>
          <p:cNvSpPr>
            <a:spLocks noGrp="1"/>
          </p:cNvSpPr>
          <p:nvPr>
            <p:ph idx="1"/>
          </p:nvPr>
        </p:nvSpPr>
        <p:spPr/>
        <p:txBody>
          <a:bodyPr>
            <a:normAutofit fontScale="85000" lnSpcReduction="10000"/>
          </a:bodyPr>
          <a:lstStyle/>
          <a:p>
            <a:r>
              <a:rPr lang="id-ID" dirty="0" smtClean="0"/>
              <a:t>Dipimpin oleh Sultan Malik Saleh, </a:t>
            </a:r>
            <a:r>
              <a:rPr lang="id-ID" dirty="0"/>
              <a:t> terletak di pesisir pantai utara Sumatera, kurang lebih di sekitar Kota Lhokseumawe dan </a:t>
            </a:r>
            <a:r>
              <a:rPr lang="id-ID" dirty="0" smtClean="0"/>
              <a:t>Aceh Utara, </a:t>
            </a:r>
            <a:r>
              <a:rPr lang="id-ID" dirty="0"/>
              <a:t>Provinsi Aceh, Indonesia</a:t>
            </a:r>
            <a:r>
              <a:rPr lang="id-ID" dirty="0" smtClean="0"/>
              <a:t>.</a:t>
            </a:r>
          </a:p>
          <a:p>
            <a:r>
              <a:rPr lang="id-ID" dirty="0"/>
              <a:t>Belum begitu banyak bukti arkeologis tentang kerajaan ini untuk dapat digunakan sebagai bahan kajian sejarah. Namun beberapa sejarahwan memulai menelusuri keberadaan kerajaan ini bersumberkan dari Hikayat Raja-raja Pasaidan ini dikaitkan dengan beberapa makam raja serta penemuan koin berbahan emas perak serta dokumen kuno dengan tertera nama rajanya</a:t>
            </a:r>
          </a:p>
          <a:p>
            <a:endParaRPr lang="id-ID" dirty="0"/>
          </a:p>
          <a:p>
            <a:endParaRPr lang="id-ID" dirty="0"/>
          </a:p>
        </p:txBody>
      </p:sp>
    </p:spTree>
    <p:extLst>
      <p:ext uri="{BB962C8B-B14F-4D97-AF65-F5344CB8AC3E}">
        <p14:creationId xmlns:p14="http://schemas.microsoft.com/office/powerpoint/2010/main" val="23017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descr="Image result for peninggalan samudra pas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8920"/>
            <a:ext cx="3528392" cy="2963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eninggalan samudra pas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75642"/>
            <a:ext cx="2952328" cy="19777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eninggalan samudra pas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27" y="4066106"/>
            <a:ext cx="3470754" cy="227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barn(inVertical)">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wipe(down)">
                                      <p:cBhvr>
                                        <p:cTn id="1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899592" y="2438400"/>
            <a:ext cx="7344816" cy="3366864"/>
          </a:xfrm>
        </p:spPr>
        <p:txBody>
          <a:bodyPr/>
          <a:lstStyle/>
          <a:p>
            <a:r>
              <a:rPr lang="id-ID" dirty="0"/>
              <a:t>Ciri – Ciri Seni Rupa Indonesia Islam</a:t>
            </a:r>
            <a:br>
              <a:rPr lang="id-ID" dirty="0"/>
            </a:br>
            <a:r>
              <a:rPr lang="id-ID" dirty="0"/>
              <a:t>a. Bersifat feodal, yaitu kesenian yang bersifat di istana sebagai media pengabdian kepada Raja / sultan</a:t>
            </a:r>
            <a:br>
              <a:rPr lang="id-ID" dirty="0"/>
            </a:br>
            <a:r>
              <a:rPr lang="id-ID" dirty="0"/>
              <a:t>b. </a:t>
            </a:r>
            <a:r>
              <a:rPr lang="id-ID" dirty="0" smtClean="0"/>
              <a:t>Sangat dipengaruhi </a:t>
            </a:r>
            <a:r>
              <a:rPr lang="id-ID" dirty="0"/>
              <a:t>dari kesenian pra Islam </a:t>
            </a:r>
            <a:r>
              <a:rPr lang="id-ID" dirty="0" smtClean="0"/>
              <a:t>(Hindu – Buddha)</a:t>
            </a:r>
            <a:r>
              <a:rPr lang="id-ID" dirty="0"/>
              <a:t/>
            </a:r>
            <a:br>
              <a:rPr lang="id-ID" dirty="0"/>
            </a:br>
            <a:r>
              <a:rPr lang="id-ID" dirty="0"/>
              <a:t>c. </a:t>
            </a:r>
            <a:r>
              <a:rPr lang="id-ID" dirty="0" smtClean="0"/>
              <a:t>Berfungsi sebagai media </a:t>
            </a:r>
            <a:r>
              <a:rPr lang="id-ID" dirty="0" smtClean="0"/>
              <a:t>dakwah (penyebaran agama Islam)</a:t>
            </a:r>
            <a:endParaRPr lang="id-ID" dirty="0"/>
          </a:p>
        </p:txBody>
      </p:sp>
    </p:spTree>
    <p:extLst>
      <p:ext uri="{BB962C8B-B14F-4D97-AF65-F5344CB8AC3E}">
        <p14:creationId xmlns:p14="http://schemas.microsoft.com/office/powerpoint/2010/main" val="27198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Karya Seni ISLAM KUNO</a:t>
            </a:r>
            <a:endParaRPr lang="id-ID" dirty="0"/>
          </a:p>
        </p:txBody>
      </p:sp>
      <p:pic>
        <p:nvPicPr>
          <p:cNvPr id="7170" name="Picture 2" descr="Image result for masjid agung Dem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155" y="1988840"/>
            <a:ext cx="3078285" cy="1731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499992" y="2492896"/>
            <a:ext cx="3312368" cy="1754326"/>
          </a:xfrm>
          <a:prstGeom prst="rect">
            <a:avLst/>
          </a:prstGeom>
          <a:noFill/>
        </p:spPr>
        <p:txBody>
          <a:bodyPr wrap="square" rtlCol="0">
            <a:spAutoFit/>
          </a:bodyPr>
          <a:lstStyle/>
          <a:p>
            <a:r>
              <a:rPr lang="id-ID" dirty="0"/>
              <a:t>Pengaruh hindu tampak pada bagian atas mesjid yang berbentuk limas bersusun ganjil (seperti atap Balai Pertemuan Hindu Bali), contohnya atap mesjid Agung Demak dan Mesjid Agung Banten</a:t>
            </a:r>
          </a:p>
        </p:txBody>
      </p:sp>
      <p:pic>
        <p:nvPicPr>
          <p:cNvPr id="7172" name="Picture 4" descr="Image result for masjid agung ban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132" y="3861048"/>
            <a:ext cx="3116039" cy="208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1000"/>
                                        <p:tgtEl>
                                          <p:spTgt spid="7172"/>
                                        </p:tgtEl>
                                      </p:cBhvr>
                                    </p:animEffect>
                                    <p:anim calcmode="lin" valueType="num">
                                      <p:cBhvr>
                                        <p:cTn id="18" dur="1000" fill="hold"/>
                                        <p:tgtEl>
                                          <p:spTgt spid="7172"/>
                                        </p:tgtEl>
                                        <p:attrNameLst>
                                          <p:attrName>ppt_x</p:attrName>
                                        </p:attrNameLst>
                                      </p:cBhvr>
                                      <p:tavLst>
                                        <p:tav tm="0">
                                          <p:val>
                                            <p:strVal val="#ppt_x"/>
                                          </p:val>
                                        </p:tav>
                                        <p:tav tm="100000">
                                          <p:val>
                                            <p:strVal val="#ppt_x"/>
                                          </p:val>
                                        </p:tav>
                                      </p:tavLst>
                                    </p:anim>
                                    <p:anim calcmode="lin" valueType="num">
                                      <p:cBhvr>
                                        <p:cTn id="1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3635896" y="2438400"/>
            <a:ext cx="4824536" cy="3048001"/>
          </a:xfrm>
        </p:spPr>
        <p:txBody>
          <a:bodyPr>
            <a:normAutofit fontScale="70000" lnSpcReduction="20000"/>
          </a:bodyPr>
          <a:lstStyle/>
          <a:p>
            <a:r>
              <a:rPr lang="id-ID" b="1" dirty="0"/>
              <a:t>Seni kaligrafi </a:t>
            </a:r>
            <a:r>
              <a:rPr lang="id-ID" dirty="0"/>
              <a:t>atau seni khat adalah seni tulisan indah. Dalam kesenian Islam menggunakan bahasa arab. Sebagai bentuk simbolis dari rangkaian ayat – ayat suci Al – Qur’an. </a:t>
            </a:r>
            <a:endParaRPr lang="id-ID" dirty="0" smtClean="0"/>
          </a:p>
          <a:p>
            <a:r>
              <a:rPr lang="id-ID" dirty="0"/>
              <a:t>Gaya penulisan </a:t>
            </a:r>
            <a:r>
              <a:rPr lang="id-ID" i="1" dirty="0"/>
              <a:t>Kufi</a:t>
            </a:r>
            <a:r>
              <a:rPr lang="id-ID" dirty="0"/>
              <a:t> atau </a:t>
            </a:r>
            <a:r>
              <a:rPr lang="id-ID" i="1" dirty="0"/>
              <a:t>khat Kufi </a:t>
            </a:r>
            <a:r>
              <a:rPr lang="id-ID" dirty="0"/>
              <a:t>merupakan pengembangan dari bentuk naskah kuno sebelumnya yaitu bentuk </a:t>
            </a:r>
            <a:r>
              <a:rPr lang="id-ID" i="1" dirty="0"/>
              <a:t>Nabatean</a:t>
            </a:r>
            <a:r>
              <a:rPr lang="id-ID" dirty="0"/>
              <a:t>. </a:t>
            </a:r>
            <a:r>
              <a:rPr lang="id-ID" i="1" dirty="0"/>
              <a:t>Kufi </a:t>
            </a:r>
            <a:r>
              <a:rPr lang="id-ID" dirty="0"/>
              <a:t>mulai berkembang dan dikenal secara luas sebagai gaya penulisan indah pada abad ke 7 masehi. Gaya penulisan kaligrafi ini banyak digunakan untuk penyalinan Alquran periode awal. Karena itulah, gaya penulisan </a:t>
            </a:r>
            <a:r>
              <a:rPr lang="id-ID" i="1" dirty="0"/>
              <a:t>Kufi</a:t>
            </a:r>
            <a:r>
              <a:rPr lang="id-ID" dirty="0"/>
              <a:t> ini disebut sebagai model penulisan paling tua diantara semua gaya penulisan kaligrafi Islam</a:t>
            </a:r>
          </a:p>
        </p:txBody>
      </p:sp>
      <p:pic>
        <p:nvPicPr>
          <p:cNvPr id="8194" name="Picture 2" descr="http://3.bp.blogspot.com/_9yNjJXtCrA8/S3I3XPgmSqI/AAAAAAAAACo/2fX0I_mFRmM/s1600/13759_106459582701694_100000129589211_165692_22926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343816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1259632" y="2852936"/>
            <a:ext cx="7056784" cy="3336033"/>
          </a:xfrm>
        </p:spPr>
        <p:txBody>
          <a:bodyPr>
            <a:normAutofit/>
          </a:bodyPr>
          <a:lstStyle/>
          <a:p>
            <a:r>
              <a:rPr lang="id-ID" dirty="0"/>
              <a:t>Kebanyakan makam yang berasal dari Kerajaan Mataram bercirikan candi bentar dan kental nuansa Jawanya. Makam biasanya dikelilingi tembok tinggi dengan ornamen yang indah serta terletak di perbukitan. Hal ini terlihat pada makam Kota Gede di Yogyakarta, makam Imogiri di Bantul, dan makam Pandanaran di Bayat. Dari ketiga gambar di bawah ini kita bisa mengetahui bagaimana seni bangunan yang berkembang pada saat </a:t>
            </a:r>
            <a:r>
              <a:rPr lang="id-ID" dirty="0" smtClean="0"/>
              <a:t>itu sangat dipengaruhi oleh periode Hindu Budha.</a:t>
            </a:r>
            <a:endParaRPr lang="id-ID" dirty="0"/>
          </a:p>
        </p:txBody>
      </p:sp>
      <p:pic>
        <p:nvPicPr>
          <p:cNvPr id="9218" name="Picture 2" descr="https://3.bp.blogspot.com/-QXsMXwpN_M0/Vr392gWVyyI/AAAAAAAAAkE/tAH7CLA36S8/s400/Kompleks_makam_Mata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726885" cy="154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2.bp.blogspot.com/-4sr_lWqfXo8/Vr39X-mHv5I/AAAAAAAAAjc/pn9N16loG8E/s320/Nis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544616" cy="2460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3933056"/>
            <a:ext cx="6696744" cy="1477328"/>
          </a:xfrm>
          <a:prstGeom prst="rect">
            <a:avLst/>
          </a:prstGeom>
          <a:noFill/>
        </p:spPr>
        <p:txBody>
          <a:bodyPr wrap="square" rtlCol="0">
            <a:spAutoFit/>
          </a:bodyPr>
          <a:lstStyle/>
          <a:p>
            <a:r>
              <a:rPr lang="id-ID" dirty="0"/>
              <a:t>Ketiga nisan tersebut adalah nisan Ratu Nahriyah di Aceh, nisan Fatimah binti Maimun di Leran Jawa Timur, dan nisan Maulana malik Ibrahim di Gresik, Jawa Timur</a:t>
            </a:r>
            <a:r>
              <a:rPr lang="id-ID" dirty="0" smtClean="0"/>
              <a:t>. Bentuk nisan dari makam Islam ini juga sangat dipengaruhi oleh bentuk Yupa dan Prasasti Hindu Buddha.</a:t>
            </a:r>
            <a:br>
              <a:rPr lang="id-ID" dirty="0" smtClean="0"/>
            </a:br>
            <a:endParaRPr lang="id-ID" dirty="0"/>
          </a:p>
        </p:txBody>
      </p:sp>
    </p:spTree>
    <p:extLst>
      <p:ext uri="{BB962C8B-B14F-4D97-AF65-F5344CB8AC3E}">
        <p14:creationId xmlns:p14="http://schemas.microsoft.com/office/powerpoint/2010/main" val="34259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95400"/>
            <a:ext cx="7344816" cy="685800"/>
          </a:xfrm>
        </p:spPr>
        <p:txBody>
          <a:bodyPr>
            <a:normAutofit fontScale="90000"/>
          </a:bodyPr>
          <a:lstStyle/>
          <a:p>
            <a:r>
              <a:rPr lang="id-ID" sz="2800" b="1" dirty="0" smtClean="0">
                <a:solidFill>
                  <a:srgbClr val="C00000"/>
                </a:solidFill>
              </a:rPr>
              <a:t>Periode Indonesia Hindu </a:t>
            </a:r>
            <a:br>
              <a:rPr lang="id-ID" sz="2800" b="1" dirty="0" smtClean="0">
                <a:solidFill>
                  <a:srgbClr val="C00000"/>
                </a:solidFill>
              </a:rPr>
            </a:br>
            <a:r>
              <a:rPr lang="id-ID" sz="2200" b="1" dirty="0" smtClean="0">
                <a:solidFill>
                  <a:srgbClr val="C00000"/>
                </a:solidFill>
              </a:rPr>
              <a:t>(400sm)</a:t>
            </a:r>
            <a:endParaRPr lang="id-ID" sz="2200" b="1" dirty="0">
              <a:solidFill>
                <a:srgbClr val="C00000"/>
              </a:solidFill>
            </a:endParaRPr>
          </a:p>
        </p:txBody>
      </p:sp>
      <p:sp>
        <p:nvSpPr>
          <p:cNvPr id="3" name="Content Placeholder 2"/>
          <p:cNvSpPr>
            <a:spLocks noGrp="1"/>
          </p:cNvSpPr>
          <p:nvPr>
            <p:ph idx="1"/>
          </p:nvPr>
        </p:nvSpPr>
        <p:spPr/>
        <p:txBody>
          <a:bodyPr/>
          <a:lstStyle/>
          <a:p>
            <a:r>
              <a:rPr lang="id-ID" dirty="0"/>
              <a:t>Kebudayaan Hindu berasal dari India yang menyebar di Indonesia </a:t>
            </a:r>
            <a:r>
              <a:rPr lang="id-ID" dirty="0" smtClean="0"/>
              <a:t>melalui </a:t>
            </a:r>
            <a:r>
              <a:rPr lang="id-ID" dirty="0"/>
              <a:t>kegiatan perdagangan, agama dan politik. </a:t>
            </a:r>
            <a:endParaRPr lang="id-ID" dirty="0" smtClean="0"/>
          </a:p>
          <a:p>
            <a:r>
              <a:rPr lang="id-ID" dirty="0" smtClean="0"/>
              <a:t>Pusat perkembangannya berawal di kaltim (400SM) kemudian bergerak di </a:t>
            </a:r>
            <a:r>
              <a:rPr lang="id-ID" dirty="0"/>
              <a:t>Jawa, Bali dan Sumatra yang kemudian bercampur (akulturasi) dengan kebudayaan asli Indonesia (kebudayaan istana dan feodal</a:t>
            </a:r>
            <a:r>
              <a:rPr lang="id-ID" dirty="0" smtClean="0"/>
              <a:t>).</a:t>
            </a:r>
            <a:endParaRPr lang="id-ID" dirty="0"/>
          </a:p>
        </p:txBody>
      </p:sp>
    </p:spTree>
    <p:extLst>
      <p:ext uri="{BB962C8B-B14F-4D97-AF65-F5344CB8AC3E}">
        <p14:creationId xmlns:p14="http://schemas.microsoft.com/office/powerpoint/2010/main" val="25528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2438400"/>
            <a:ext cx="4136504" cy="3048001"/>
          </a:xfrm>
        </p:spPr>
        <p:txBody>
          <a:bodyPr>
            <a:normAutofit fontScale="92500" lnSpcReduction="10000"/>
          </a:bodyPr>
          <a:lstStyle/>
          <a:p>
            <a:r>
              <a:rPr lang="id-ID" dirty="0" smtClean="0"/>
              <a:t>KARYA SASTRA</a:t>
            </a:r>
          </a:p>
          <a:p>
            <a:r>
              <a:rPr lang="id-ID" dirty="0" smtClean="0"/>
              <a:t>Sultan </a:t>
            </a:r>
            <a:r>
              <a:rPr lang="id-ID" dirty="0"/>
              <a:t>Agung adalah pengembang kebudayaan Jawa terbesar. Dari beliaulah muncul karya sastra seperti Sastra Gending, Babad Tanah Jawi, dan Kalender Jawa</a:t>
            </a:r>
            <a:r>
              <a:rPr lang="id-ID" dirty="0" smtClean="0"/>
              <a:t>. Yang merupakan akulturasi Islam dan budaya Jawa untuk dakwah</a:t>
            </a:r>
            <a:r>
              <a:rPr lang="id-ID" dirty="0"/>
              <a:t/>
            </a:r>
            <a:br>
              <a:rPr lang="id-ID" dirty="0"/>
            </a:br>
            <a:endParaRPr lang="id-ID" dirty="0"/>
          </a:p>
        </p:txBody>
      </p:sp>
      <p:pic>
        <p:nvPicPr>
          <p:cNvPr id="11268" name="Picture 4" descr="Image result for babad tanah ja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4824"/>
            <a:ext cx="2377181" cy="363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MEMBUAT PAPER DENGAN TEMA SENI RUPA INDONESIA</a:t>
            </a:r>
          </a:p>
          <a:p>
            <a:r>
              <a:rPr lang="id-ID" dirty="0" smtClean="0"/>
              <a:t>Bendel  A4, huruf Times new roman 12 poin, 1,5 spasi minimal 10 Halaman disertai dengan gambar dan sumber literasi + powerpoint</a:t>
            </a:r>
          </a:p>
          <a:p>
            <a:r>
              <a:rPr lang="id-ID" dirty="0" smtClean="0"/>
              <a:t>1 kelompok 3-5 mahasiswa</a:t>
            </a:r>
          </a:p>
          <a:p>
            <a:r>
              <a:rPr lang="id-ID" dirty="0" smtClean="0"/>
              <a:t>Deadline 1 minggu dan dipresentasikan</a:t>
            </a:r>
          </a:p>
          <a:p>
            <a:r>
              <a:rPr lang="id-ID" dirty="0" smtClean="0"/>
              <a:t>PILIH SUB TEMA BERIKUT</a:t>
            </a:r>
          </a:p>
          <a:p>
            <a:pPr marL="285750" indent="-285750">
              <a:buFontTx/>
              <a:buChar char="-"/>
            </a:pPr>
            <a:r>
              <a:rPr lang="id-ID" dirty="0" smtClean="0"/>
              <a:t>Seni rupa periode Hindu</a:t>
            </a:r>
          </a:p>
          <a:p>
            <a:pPr marL="285750" indent="-285750">
              <a:buFontTx/>
              <a:buChar char="-"/>
            </a:pPr>
            <a:r>
              <a:rPr lang="id-ID" dirty="0"/>
              <a:t>Seni rupa periode </a:t>
            </a:r>
            <a:r>
              <a:rPr lang="id-ID" dirty="0" smtClean="0"/>
              <a:t>Budha</a:t>
            </a:r>
          </a:p>
          <a:p>
            <a:pPr marL="285750" indent="-285750">
              <a:buFontTx/>
              <a:buChar char="-"/>
            </a:pPr>
            <a:r>
              <a:rPr lang="id-ID" dirty="0"/>
              <a:t>Seni rupa periode</a:t>
            </a:r>
            <a:r>
              <a:rPr lang="id-ID" dirty="0" smtClean="0"/>
              <a:t> Islam</a:t>
            </a:r>
          </a:p>
          <a:p>
            <a:pPr marL="285750" indent="-285750">
              <a:buFontTx/>
              <a:buChar char="-"/>
            </a:pPr>
            <a:r>
              <a:rPr lang="id-ID" dirty="0" smtClean="0"/>
              <a:t>Periode akulturasi Jawa </a:t>
            </a:r>
            <a:r>
              <a:rPr lang="id-ID" smtClean="0"/>
              <a:t>dan Islam atau akulturasi budaya lain.</a:t>
            </a:r>
            <a:endParaRPr lang="id-ID" dirty="0" smtClean="0"/>
          </a:p>
          <a:p>
            <a:pPr marL="285750" indent="-285750">
              <a:buFontTx/>
              <a:buChar char="-"/>
            </a:pPr>
            <a:r>
              <a:rPr lang="id-ID" dirty="0" smtClean="0"/>
              <a:t>Periode Modern (pasca kemerdekaan)</a:t>
            </a:r>
          </a:p>
          <a:p>
            <a:pPr marL="285750" indent="-285750">
              <a:buFontTx/>
              <a:buChar char="-"/>
            </a:pPr>
            <a:endParaRPr lang="id-ID" dirty="0" smtClean="0"/>
          </a:p>
          <a:p>
            <a:endParaRPr lang="id-ID" dirty="0"/>
          </a:p>
        </p:txBody>
      </p:sp>
    </p:spTree>
    <p:extLst>
      <p:ext uri="{BB962C8B-B14F-4D97-AF65-F5344CB8AC3E}">
        <p14:creationId xmlns:p14="http://schemas.microsoft.com/office/powerpoint/2010/main" val="312503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023703"/>
            <a:ext cx="3960440" cy="2592289"/>
          </a:xfrm>
        </p:spPr>
        <p:txBody>
          <a:bodyPr>
            <a:normAutofit fontScale="92500"/>
          </a:bodyPr>
          <a:lstStyle/>
          <a:p>
            <a:r>
              <a:rPr lang="id-ID" dirty="0" smtClean="0"/>
              <a:t>Periode Hindu diawali dengan kerajaan Kutai pimpinan Raja Mulawarman di Kalimantan, Peninggalan kerajaan Kutai yang paling terkenal adalah ditemukannya 7 YUPA ditulis dengan huruf palawa berisi syair tentang persembahan untuk raja</a:t>
            </a:r>
            <a:endParaRPr lang="id-ID" dirty="0"/>
          </a:p>
        </p:txBody>
      </p:sp>
      <p:pic>
        <p:nvPicPr>
          <p:cNvPr id="4098" name="Picture 2" descr="Image result for Yupa kut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00590"/>
            <a:ext cx="2736304" cy="21957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Yupa kut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509588"/>
            <a:ext cx="2880320" cy="418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1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circle(in)">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340768"/>
            <a:ext cx="7129620" cy="685800"/>
          </a:xfrm>
        </p:spPr>
        <p:txBody>
          <a:bodyPr>
            <a:noAutofit/>
          </a:bodyPr>
          <a:lstStyle/>
          <a:p>
            <a:r>
              <a:rPr lang="it-IT" sz="2800" dirty="0"/>
              <a:t>Ciri – Ciri Seni rupa </a:t>
            </a:r>
            <a:r>
              <a:rPr lang="id-ID" sz="2800" dirty="0" smtClean="0"/>
              <a:t>periode</a:t>
            </a:r>
            <a:r>
              <a:rPr lang="it-IT" sz="2800" dirty="0" smtClean="0"/>
              <a:t> Hindu</a:t>
            </a:r>
            <a:endParaRPr lang="id-ID" sz="2800" dirty="0"/>
          </a:p>
        </p:txBody>
      </p:sp>
      <p:sp>
        <p:nvSpPr>
          <p:cNvPr id="3" name="Content Placeholder 2"/>
          <p:cNvSpPr>
            <a:spLocks noGrp="1"/>
          </p:cNvSpPr>
          <p:nvPr>
            <p:ph idx="1"/>
          </p:nvPr>
        </p:nvSpPr>
        <p:spPr/>
        <p:txBody>
          <a:bodyPr/>
          <a:lstStyle/>
          <a:p>
            <a:r>
              <a:rPr lang="id-ID" dirty="0"/>
              <a:t>Bersifat Peodal, yaitu kesenian berpusat di istana sebagai </a:t>
            </a:r>
            <a:r>
              <a:rPr lang="id-ID" dirty="0" smtClean="0"/>
              <a:t>media </a:t>
            </a:r>
            <a:r>
              <a:rPr lang="id-ID" dirty="0"/>
              <a:t>pengabdian Raja (kultus Raja</a:t>
            </a:r>
            <a:r>
              <a:rPr lang="id-ID" dirty="0" smtClean="0"/>
              <a:t>)</a:t>
            </a:r>
          </a:p>
          <a:p>
            <a:r>
              <a:rPr lang="id-ID" dirty="0"/>
              <a:t>Bersifat Sakral, yaitu kesenian sebagai media upacara </a:t>
            </a:r>
            <a:r>
              <a:rPr lang="id-ID" dirty="0" smtClean="0"/>
              <a:t>agama</a:t>
            </a:r>
          </a:p>
          <a:p>
            <a:r>
              <a:rPr lang="pt-BR" dirty="0"/>
              <a:t>Bersifat Konvensional, yaitu kesenian yang bertolak pada suatu pedoman pada sumber hukum agama (Silfasastra</a:t>
            </a:r>
            <a:r>
              <a:rPr lang="pt-BR" dirty="0" smtClean="0"/>
              <a:t>)</a:t>
            </a:r>
            <a:endParaRPr lang="id-ID" dirty="0" smtClean="0"/>
          </a:p>
          <a:p>
            <a:r>
              <a:rPr lang="id-ID" dirty="0" smtClean="0"/>
              <a:t>Berkiblat pada kebudayaan India</a:t>
            </a:r>
            <a:endParaRPr lang="id-ID" dirty="0"/>
          </a:p>
        </p:txBody>
      </p:sp>
    </p:spTree>
    <p:extLst>
      <p:ext uri="{BB962C8B-B14F-4D97-AF65-F5344CB8AC3E}">
        <p14:creationId xmlns:p14="http://schemas.microsoft.com/office/powerpoint/2010/main" val="40133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340768"/>
            <a:ext cx="6400800" cy="685800"/>
          </a:xfrm>
        </p:spPr>
        <p:txBody>
          <a:bodyPr>
            <a:noAutofit/>
          </a:bodyPr>
          <a:lstStyle/>
          <a:p>
            <a:r>
              <a:rPr lang="id-ID" sz="2800" dirty="0"/>
              <a:t>Karya Seni </a:t>
            </a:r>
            <a:r>
              <a:rPr lang="id-ID" sz="2800" dirty="0" smtClean="0"/>
              <a:t>Rupa periode </a:t>
            </a:r>
            <a:r>
              <a:rPr lang="id-ID" sz="2800" dirty="0"/>
              <a:t>Hindu</a:t>
            </a:r>
          </a:p>
        </p:txBody>
      </p:sp>
      <p:sp>
        <p:nvSpPr>
          <p:cNvPr id="3" name="Content Placeholder 2"/>
          <p:cNvSpPr>
            <a:spLocks noGrp="1"/>
          </p:cNvSpPr>
          <p:nvPr>
            <p:ph idx="1"/>
          </p:nvPr>
        </p:nvSpPr>
        <p:spPr/>
        <p:txBody>
          <a:bodyPr>
            <a:normAutofit fontScale="77500" lnSpcReduction="20000"/>
          </a:bodyPr>
          <a:lstStyle/>
          <a:p>
            <a:r>
              <a:rPr lang="id-ID" b="1" dirty="0" smtClean="0"/>
              <a:t>Candi</a:t>
            </a:r>
            <a:r>
              <a:rPr lang="id-ID" dirty="0" smtClean="0"/>
              <a:t> ... berasal </a:t>
            </a:r>
            <a:r>
              <a:rPr lang="id-ID" dirty="0"/>
              <a:t>dari kata “Candika” yang berarti nama salah satu Dewa kematian (Dugra). Karenanya candi selalu dihubungkan dengan mnumen untuk memuliakan Raja yang meninggal </a:t>
            </a:r>
            <a:endParaRPr lang="id-ID" dirty="0" smtClean="0"/>
          </a:p>
          <a:p>
            <a:r>
              <a:rPr lang="id-ID" b="1" dirty="0"/>
              <a:t>Pura </a:t>
            </a:r>
            <a:r>
              <a:rPr lang="id-ID" b="1" dirty="0" smtClean="0"/>
              <a:t>...</a:t>
            </a:r>
            <a:r>
              <a:rPr lang="id-ID" dirty="0" smtClean="0"/>
              <a:t>adalah </a:t>
            </a:r>
            <a:r>
              <a:rPr lang="id-ID" dirty="0"/>
              <a:t>bangunan tempat Dewa atau arwah leluhur yang banyak didirikan di Bali. </a:t>
            </a:r>
            <a:endParaRPr lang="id-ID" dirty="0" smtClean="0"/>
          </a:p>
          <a:p>
            <a:r>
              <a:rPr lang="id-ID" b="1" dirty="0" smtClean="0"/>
              <a:t>Puri ...</a:t>
            </a:r>
            <a:r>
              <a:rPr lang="id-ID" dirty="0" smtClean="0"/>
              <a:t> </a:t>
            </a:r>
            <a:r>
              <a:rPr lang="id-ID" dirty="0"/>
              <a:t>adalah bangunan yang berfungsi sebagai pusat pemerintahan dan pusat keagamaan. Bangunan – bangunan yang terdapat di komplek puri antara lain: Tempat kepala keluarga (Semanggen), tempat upacara meratakan gigi (Balain Munde) </a:t>
            </a:r>
            <a:endParaRPr lang="id-ID" dirty="0" smtClean="0"/>
          </a:p>
          <a:p>
            <a:r>
              <a:rPr lang="id-ID" b="1" dirty="0" smtClean="0"/>
              <a:t>Yupa/prasasti </a:t>
            </a:r>
            <a:r>
              <a:rPr lang="id-ID" dirty="0" smtClean="0"/>
              <a:t> </a:t>
            </a:r>
            <a:r>
              <a:rPr lang="id-ID" dirty="0" smtClean="0"/>
              <a:t>... Merupakan batu yang diukir dengan aksara kuno</a:t>
            </a:r>
            <a:endParaRPr lang="id-ID" dirty="0"/>
          </a:p>
        </p:txBody>
      </p:sp>
    </p:spTree>
    <p:extLst>
      <p:ext uri="{BB962C8B-B14F-4D97-AF65-F5344CB8AC3E}">
        <p14:creationId xmlns:p14="http://schemas.microsoft.com/office/powerpoint/2010/main" val="32620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2" y="1060732"/>
            <a:ext cx="3600402" cy="352044"/>
          </a:xfrm>
        </p:spPr>
        <p:txBody>
          <a:bodyPr>
            <a:normAutofit fontScale="90000"/>
          </a:bodyPr>
          <a:lstStyle/>
          <a:p>
            <a:pPr algn="l"/>
            <a:r>
              <a:rPr lang="id-ID" sz="1800" dirty="0" smtClean="0"/>
              <a:t>Candi periode hindu</a:t>
            </a:r>
            <a:endParaRPr lang="id-ID" sz="1800" dirty="0"/>
          </a:p>
        </p:txBody>
      </p:sp>
      <p:pic>
        <p:nvPicPr>
          <p:cNvPr id="1026" name="Picture 2" descr="pramb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2" y="1730304"/>
            <a:ext cx="268829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9948" y="3736147"/>
            <a:ext cx="1787669" cy="369332"/>
          </a:xfrm>
          <a:prstGeom prst="rect">
            <a:avLst/>
          </a:prstGeom>
          <a:noFill/>
        </p:spPr>
        <p:txBody>
          <a:bodyPr wrap="none" rtlCol="0">
            <a:spAutoFit/>
          </a:bodyPr>
          <a:lstStyle/>
          <a:p>
            <a:r>
              <a:rPr lang="id-ID" dirty="0"/>
              <a:t>Candi Prambanan</a:t>
            </a:r>
          </a:p>
        </p:txBody>
      </p:sp>
      <p:pic>
        <p:nvPicPr>
          <p:cNvPr id="1028" name="Picture 4" descr="candi-ba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40" y="4105479"/>
            <a:ext cx="2857500" cy="2028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4528" y="6309320"/>
            <a:ext cx="1900072" cy="369332"/>
          </a:xfrm>
          <a:prstGeom prst="rect">
            <a:avLst/>
          </a:prstGeom>
          <a:noFill/>
        </p:spPr>
        <p:txBody>
          <a:bodyPr wrap="none" rtlCol="0">
            <a:spAutoFit/>
          </a:bodyPr>
          <a:lstStyle/>
          <a:p>
            <a:r>
              <a:rPr lang="id-ID" dirty="0">
                <a:solidFill>
                  <a:schemeClr val="bg1"/>
                </a:solidFill>
              </a:rPr>
              <a:t>Candi Gunung Sari</a:t>
            </a:r>
          </a:p>
        </p:txBody>
      </p:sp>
      <p:pic>
        <p:nvPicPr>
          <p:cNvPr id="1030" name="Picture 6" descr="arca-gupo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164" y="1288073"/>
            <a:ext cx="1705342" cy="22737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20398" y="3561862"/>
            <a:ext cx="1362874" cy="369332"/>
          </a:xfrm>
          <a:prstGeom prst="rect">
            <a:avLst/>
          </a:prstGeom>
          <a:noFill/>
        </p:spPr>
        <p:txBody>
          <a:bodyPr wrap="none" rtlCol="0">
            <a:spAutoFit/>
          </a:bodyPr>
          <a:lstStyle/>
          <a:p>
            <a:r>
              <a:rPr lang="id-ID" dirty="0" smtClean="0"/>
              <a:t>Arca Gupolo</a:t>
            </a:r>
            <a:endParaRPr lang="id-ID" dirty="0"/>
          </a:p>
        </p:txBody>
      </p:sp>
      <p:pic>
        <p:nvPicPr>
          <p:cNvPr id="1032" name="Picture 8" descr="candi-gedong-son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082977"/>
            <a:ext cx="2592288" cy="20738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9164" y="6319379"/>
            <a:ext cx="2118850" cy="369332"/>
          </a:xfrm>
          <a:prstGeom prst="rect">
            <a:avLst/>
          </a:prstGeom>
          <a:noFill/>
        </p:spPr>
        <p:txBody>
          <a:bodyPr wrap="none" rtlCol="0">
            <a:spAutoFit/>
          </a:bodyPr>
          <a:lstStyle/>
          <a:p>
            <a:r>
              <a:rPr lang="id-ID" dirty="0" smtClean="0">
                <a:solidFill>
                  <a:schemeClr val="bg1"/>
                </a:solidFill>
              </a:rPr>
              <a:t>Candi Gedung Songo</a:t>
            </a:r>
            <a:endParaRPr lang="id-ID" dirty="0">
              <a:solidFill>
                <a:schemeClr val="bg1"/>
              </a:solidFill>
            </a:endParaRPr>
          </a:p>
        </p:txBody>
      </p:sp>
    </p:spTree>
    <p:extLst>
      <p:ext uri="{BB962C8B-B14F-4D97-AF65-F5344CB8AC3E}">
        <p14:creationId xmlns:p14="http://schemas.microsoft.com/office/powerpoint/2010/main" val="13408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arn(inVertical)">
                                      <p:cBhvr>
                                        <p:cTn id="22" dur="500"/>
                                        <p:tgtEl>
                                          <p:spTgt spid="10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1000"/>
                                        <p:tgtEl>
                                          <p:spTgt spid="1028"/>
                                        </p:tgtEl>
                                      </p:cBhvr>
                                    </p:animEffect>
                                    <p:anim calcmode="lin" valueType="num">
                                      <p:cBhvr>
                                        <p:cTn id="31" dur="1000" fill="hold"/>
                                        <p:tgtEl>
                                          <p:spTgt spid="1028"/>
                                        </p:tgtEl>
                                        <p:attrNameLst>
                                          <p:attrName>ppt_x</p:attrName>
                                        </p:attrNameLst>
                                      </p:cBhvr>
                                      <p:tavLst>
                                        <p:tav tm="0">
                                          <p:val>
                                            <p:strVal val="#ppt_x"/>
                                          </p:val>
                                        </p:tav>
                                        <p:tav tm="100000">
                                          <p:val>
                                            <p:strVal val="#ppt_x"/>
                                          </p:val>
                                        </p:tav>
                                      </p:tavLst>
                                    </p:anim>
                                    <p:anim calcmode="lin" valueType="num">
                                      <p:cBhvr>
                                        <p:cTn id="32" dur="1000" fill="hold"/>
                                        <p:tgtEl>
                                          <p:spTgt spid="10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052736"/>
            <a:ext cx="6400800" cy="549424"/>
          </a:xfrm>
        </p:spPr>
        <p:txBody>
          <a:bodyPr>
            <a:normAutofit fontScale="90000"/>
          </a:bodyPr>
          <a:lstStyle/>
          <a:p>
            <a:pPr algn="l"/>
            <a:r>
              <a:rPr lang="id-ID" dirty="0" smtClean="0"/>
              <a:t>Pura &amp; PURI HINDU BALI</a:t>
            </a:r>
            <a:endParaRPr lang="id-ID" dirty="0"/>
          </a:p>
        </p:txBody>
      </p:sp>
      <p:pic>
        <p:nvPicPr>
          <p:cNvPr id="2050" name="Picture 2" descr="Image result for Pura Hind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124" y="1717150"/>
            <a:ext cx="2880320" cy="2128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ura Hin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24487"/>
            <a:ext cx="2828795" cy="21215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uri Hindu ba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117115"/>
            <a:ext cx="2905828" cy="21793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uri Hindu ba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186268"/>
            <a:ext cx="2828795" cy="210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0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wipe(down)">
                                      <p:cBhvr>
                                        <p:cTn id="2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rgbClr val="C00000"/>
                </a:solidFill>
              </a:rPr>
              <a:t>Seni PERIODE BUDDHA </a:t>
            </a:r>
            <a:br>
              <a:rPr lang="id-ID" dirty="0" smtClean="0">
                <a:solidFill>
                  <a:srgbClr val="C00000"/>
                </a:solidFill>
              </a:rPr>
            </a:br>
            <a:r>
              <a:rPr lang="id-ID" sz="2200" dirty="0" smtClean="0">
                <a:solidFill>
                  <a:srgbClr val="C00000"/>
                </a:solidFill>
              </a:rPr>
              <a:t>(5 Masehi)</a:t>
            </a:r>
            <a:endParaRPr lang="id-ID" sz="2200" dirty="0">
              <a:solidFill>
                <a:srgbClr val="C00000"/>
              </a:solidFill>
            </a:endParaRPr>
          </a:p>
        </p:txBody>
      </p:sp>
      <p:sp>
        <p:nvSpPr>
          <p:cNvPr id="3" name="Content Placeholder 2"/>
          <p:cNvSpPr>
            <a:spLocks noGrp="1"/>
          </p:cNvSpPr>
          <p:nvPr>
            <p:ph idx="1"/>
          </p:nvPr>
        </p:nvSpPr>
        <p:spPr>
          <a:xfrm>
            <a:off x="971600" y="2060848"/>
            <a:ext cx="7200800" cy="3816424"/>
          </a:xfrm>
        </p:spPr>
        <p:txBody>
          <a:bodyPr>
            <a:normAutofit lnSpcReduction="10000"/>
          </a:bodyPr>
          <a:lstStyle/>
          <a:p>
            <a:r>
              <a:rPr lang="id-ID" dirty="0"/>
              <a:t>adalah seni </a:t>
            </a:r>
            <a:r>
              <a:rPr lang="id-ID" dirty="0" smtClean="0"/>
              <a:t>rupa yang </a:t>
            </a:r>
            <a:r>
              <a:rPr lang="id-ID" dirty="0"/>
              <a:t>dipengaruhi ajaran Agama </a:t>
            </a:r>
            <a:r>
              <a:rPr lang="id-ID" dirty="0" smtClean="0"/>
              <a:t>Buddha.  </a:t>
            </a:r>
            <a:r>
              <a:rPr lang="id-ID" dirty="0"/>
              <a:t>Karya seni ini meliputi beberapa media seperti: arca, relief, dan lukisan yang menampilkan Buddha, bodhisatwa, dan entitas lainnya; tokoh-tokoh Buddhis yang terkenal, baik tokoh sejarah atau pun tokoh mitologis; adegan kisah kehidupan para tokoh Buddhis; benda-benda yang dikaitkan dengan praktik ritual Buddha seperti </a:t>
            </a:r>
            <a:r>
              <a:rPr lang="id-ID" dirty="0" smtClean="0"/>
              <a:t>wajra,</a:t>
            </a:r>
            <a:r>
              <a:rPr lang="id-ID" dirty="0"/>
              <a:t> genta, dan </a:t>
            </a:r>
            <a:r>
              <a:rPr lang="id-ID" dirty="0" smtClean="0"/>
              <a:t>stupa</a:t>
            </a:r>
            <a:endParaRPr lang="id-ID" dirty="0"/>
          </a:p>
          <a:p>
            <a:r>
              <a:rPr lang="id-ID" dirty="0"/>
              <a:t>Seni rupa Buddha berasal dari </a:t>
            </a:r>
            <a:r>
              <a:rPr lang="id-ID" dirty="0" smtClean="0"/>
              <a:t>India</a:t>
            </a:r>
            <a:r>
              <a:rPr lang="id-ID" dirty="0"/>
              <a:t> </a:t>
            </a:r>
            <a:r>
              <a:rPr lang="id-ID" dirty="0" smtClean="0"/>
              <a:t>namun secara penggayaan visual lebih banyak dipengaruhi oleh China. Agama Buddha berdasarkan </a:t>
            </a:r>
            <a:r>
              <a:rPr lang="id-ID" dirty="0"/>
              <a:t>sejarah kisah kehidupan dan ajaran </a:t>
            </a:r>
            <a:r>
              <a:rPr lang="id-ID" b="1" dirty="0">
                <a:solidFill>
                  <a:srgbClr val="FF0000"/>
                </a:solidFill>
              </a:rPr>
              <a:t>Siddhartha Gautama,</a:t>
            </a:r>
            <a:r>
              <a:rPr lang="id-ID" dirty="0"/>
              <a:t> </a:t>
            </a:r>
          </a:p>
        </p:txBody>
      </p:sp>
    </p:spTree>
    <p:extLst>
      <p:ext uri="{BB962C8B-B14F-4D97-AF65-F5344CB8AC3E}">
        <p14:creationId xmlns:p14="http://schemas.microsoft.com/office/powerpoint/2010/main" val="26860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1331640" y="2636912"/>
            <a:ext cx="6400800" cy="2718792"/>
          </a:xfrm>
        </p:spPr>
        <p:txBody>
          <a:bodyPr>
            <a:normAutofit fontScale="92500" lnSpcReduction="10000"/>
          </a:bodyPr>
          <a:lstStyle/>
          <a:p>
            <a:r>
              <a:rPr lang="id-ID" dirty="0"/>
              <a:t>Agama Buddha pertama kali masuk ke </a:t>
            </a:r>
            <a:r>
              <a:rPr lang="id-ID" dirty="0" smtClean="0"/>
              <a:t>Nusantara sekitar pada abad 5 Masehi</a:t>
            </a:r>
            <a:r>
              <a:rPr lang="id-ID" dirty="0"/>
              <a:t> jika dilihat dari penginggalan prasasti-prasasti yang ada. Diduga pertama kali dibawa oleh pengelana dari China bernama </a:t>
            </a:r>
            <a:r>
              <a:rPr lang="id-ID" b="1" dirty="0"/>
              <a:t>Fa </a:t>
            </a:r>
            <a:r>
              <a:rPr lang="id-ID" b="1" dirty="0" smtClean="0"/>
              <a:t>Hsien</a:t>
            </a:r>
            <a:r>
              <a:rPr lang="id-ID" dirty="0" smtClean="0"/>
              <a:t>. </a:t>
            </a:r>
            <a:r>
              <a:rPr lang="id-ID" dirty="0"/>
              <a:t>Kerajaan Buddha pertama kali yang berkembang di Nusantara adalah Kerajaan Sriwijaya yang berdiri pada abad ke-7 sampai ke tahun 1377. Kerajaan Sriwijaya pernah menjadi salah satu pusat pengembangan agama Buddha di Asia Tenggara</a:t>
            </a:r>
          </a:p>
        </p:txBody>
      </p:sp>
    </p:spTree>
    <p:extLst>
      <p:ext uri="{BB962C8B-B14F-4D97-AF65-F5344CB8AC3E}">
        <p14:creationId xmlns:p14="http://schemas.microsoft.com/office/powerpoint/2010/main" val="34704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172</TotalTime>
  <Words>614</Words>
  <Application>Microsoft Office PowerPoint</Application>
  <PresentationFormat>On-screen Show (4:3)</PresentationFormat>
  <Paragraphs>60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Couture</vt:lpstr>
      <vt:lpstr>Sejarah seni rupa indonesia </vt:lpstr>
      <vt:lpstr>Periode Indonesia Hindu  (400sm)</vt:lpstr>
      <vt:lpstr>PowerPoint Presentation</vt:lpstr>
      <vt:lpstr>Ciri – Ciri Seni rupa periode Hindu</vt:lpstr>
      <vt:lpstr>Karya Seni Rupa periode Hindu</vt:lpstr>
      <vt:lpstr>Candi periode hindu</vt:lpstr>
      <vt:lpstr>Pura &amp; PURI HINDU BALI</vt:lpstr>
      <vt:lpstr>Seni PERIODE BUDDHA  (5 Masehi)</vt:lpstr>
      <vt:lpstr>PowerPoint Presentation</vt:lpstr>
      <vt:lpstr>Peninggalan Kerajaan Sriwijaya</vt:lpstr>
      <vt:lpstr>Karya seni periode budha</vt:lpstr>
      <vt:lpstr>SENI Periode ISLAM  (7Masehi)</vt:lpstr>
      <vt:lpstr>Samodra Pasai (kerajaan islam pertama di indonesia)</vt:lpstr>
      <vt:lpstr>PowerPoint Presentation</vt:lpstr>
      <vt:lpstr>PowerPoint Presentation</vt:lpstr>
      <vt:lpstr>Karya Seni ISLAM KUNO</vt:lpstr>
      <vt:lpstr>PowerPoint Presentation</vt:lpstr>
      <vt:lpstr>PowerPoint Presentation</vt:lpstr>
      <vt:lpstr>PowerPoint Presentation</vt:lpstr>
      <vt:lpstr>PowerPoint Presentation</vt:lpstr>
      <vt:lpstr>TUGAS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seni rupa indonesia</dc:title>
  <dc:creator>USER</dc:creator>
  <cp:lastModifiedBy>USER</cp:lastModifiedBy>
  <cp:revision>25</cp:revision>
  <dcterms:created xsi:type="dcterms:W3CDTF">2017-05-24T01:33:01Z</dcterms:created>
  <dcterms:modified xsi:type="dcterms:W3CDTF">2017-05-29T05:58:09Z</dcterms:modified>
</cp:coreProperties>
</file>