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20" r:id="rId2"/>
  </p:sldMasterIdLst>
  <p:sldIdLst>
    <p:sldId id="256" r:id="rId3"/>
    <p:sldId id="309" r:id="rId4"/>
    <p:sldId id="310" r:id="rId5"/>
    <p:sldId id="257"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2" r:id="rId28"/>
    <p:sldId id="283" r:id="rId29"/>
    <p:sldId id="284" r:id="rId30"/>
    <p:sldId id="285" r:id="rId31"/>
    <p:sldId id="288" r:id="rId32"/>
    <p:sldId id="289" r:id="rId33"/>
    <p:sldId id="290" r:id="rId34"/>
    <p:sldId id="291" r:id="rId35"/>
    <p:sldId id="293" r:id="rId36"/>
    <p:sldId id="292" r:id="rId37"/>
    <p:sldId id="294" r:id="rId38"/>
    <p:sldId id="296" r:id="rId39"/>
    <p:sldId id="295" r:id="rId40"/>
    <p:sldId id="297" r:id="rId41"/>
    <p:sldId id="298" r:id="rId42"/>
    <p:sldId id="299" r:id="rId43"/>
    <p:sldId id="300" r:id="rId44"/>
    <p:sldId id="302" r:id="rId45"/>
    <p:sldId id="301" r:id="rId46"/>
    <p:sldId id="280" r:id="rId47"/>
    <p:sldId id="303" r:id="rId48"/>
    <p:sldId id="304" r:id="rId49"/>
    <p:sldId id="305" r:id="rId50"/>
    <p:sldId id="307" r:id="rId51"/>
    <p:sldId id="306" r:id="rId52"/>
    <p:sldId id="308" r:id="rId5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4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7" autoAdjust="0"/>
    <p:restoredTop sz="94660"/>
  </p:normalViewPr>
  <p:slideViewPr>
    <p:cSldViewPr snapToGrid="0">
      <p:cViewPr>
        <p:scale>
          <a:sx n="70" d="100"/>
          <a:sy n="70" d="100"/>
        </p:scale>
        <p:origin x="696" y="16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54B06BB-4A02-491D-BAFB-D4612ADFF75E}"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609779-4D29-4D7D-A1A7-F6DB09F9556E}" type="slidenum">
              <a:rPr lang="en-US"/>
              <a:pPr>
                <a:defRPr/>
              </a:pPr>
              <a:t>‹#›</a:t>
            </a:fld>
            <a:endParaRPr lang="en-US"/>
          </a:p>
        </p:txBody>
      </p:sp>
    </p:spTree>
    <p:extLst>
      <p:ext uri="{BB962C8B-B14F-4D97-AF65-F5344CB8AC3E}">
        <p14:creationId xmlns:p14="http://schemas.microsoft.com/office/powerpoint/2010/main" val="128741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FA003B9-C01E-40D0-8EAA-74BC2652868C}"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26506F-98FB-4CB2-97CB-9ECC220393B2}" type="slidenum">
              <a:rPr lang="en-US"/>
              <a:pPr>
                <a:defRPr/>
              </a:pPr>
              <a:t>‹#›</a:t>
            </a:fld>
            <a:endParaRPr lang="en-US"/>
          </a:p>
        </p:txBody>
      </p:sp>
    </p:spTree>
    <p:extLst>
      <p:ext uri="{BB962C8B-B14F-4D97-AF65-F5344CB8AC3E}">
        <p14:creationId xmlns:p14="http://schemas.microsoft.com/office/powerpoint/2010/main" val="3526705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5EB243F-0CDC-4614-BE99-BFF1F8274676}"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1509E5-E063-4347-8C78-10B011D0E6DD}" type="slidenum">
              <a:rPr lang="en-US"/>
              <a:pPr>
                <a:defRPr/>
              </a:pPr>
              <a:t>‹#›</a:t>
            </a:fld>
            <a:endParaRPr lang="en-US"/>
          </a:p>
        </p:txBody>
      </p:sp>
    </p:spTree>
    <p:extLst>
      <p:ext uri="{BB962C8B-B14F-4D97-AF65-F5344CB8AC3E}">
        <p14:creationId xmlns:p14="http://schemas.microsoft.com/office/powerpoint/2010/main" val="221728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nvGrpSpPr>
          <p:cNvPr id="5" name="Group 4"/>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 name="Rectangle 5"/>
            <p:cNvSpPr>
              <a:spLocks noChangeArrowheads="1"/>
            </p:cNvSpPr>
            <p:nvPr/>
          </p:nvSpPr>
          <p:spPr bwMode="auto">
            <a:xfrm>
              <a:off x="1209675" y="4763"/>
              <a:ext cx="23813" cy="2181225"/>
            </a:xfrm>
            <a:prstGeom prst="rect">
              <a:avLst/>
            </a:prstGeom>
            <a:grpFill/>
            <a:ln>
              <a:noFill/>
            </a:ln>
            <a:extLst>
              <a:ext uri="{91240B29-F687-4f45-9708-019B960494DF}"/>
            </a:extLst>
          </p:spPr>
        </p:sp>
        <p:sp>
          <p:nvSpPr>
            <p:cNvPr id="7"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8"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9" name="Rectangle 8"/>
            <p:cNvSpPr>
              <a:spLocks noChangeArrowheads="1"/>
            </p:cNvSpPr>
            <p:nvPr/>
          </p:nvSpPr>
          <p:spPr bwMode="auto">
            <a:xfrm>
              <a:off x="414338" y="9525"/>
              <a:ext cx="28575" cy="4481513"/>
            </a:xfrm>
            <a:prstGeom prst="rect">
              <a:avLst/>
            </a:prstGeom>
            <a:grpFill/>
            <a:ln>
              <a:noFill/>
            </a:ln>
            <a:extLst>
              <a:ext uri="{91240B29-F687-4f45-9708-019B960494DF}"/>
            </a:extLst>
          </p:spPr>
        </p:sp>
        <p:sp>
          <p:nvSpPr>
            <p:cNvPr id="10"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1"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extLst>
          </p:spPr>
        </p:sp>
        <p:sp>
          <p:nvSpPr>
            <p:cNvPr id="12"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extLst>
          </p:spPr>
        </p:sp>
        <p:sp>
          <p:nvSpPr>
            <p:cNvPr id="13"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14"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extLst>
          </p:spPr>
        </p:sp>
        <p:sp>
          <p:nvSpPr>
            <p:cNvPr id="15"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16"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7"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extLst>
          </p:spPr>
        </p:sp>
        <p:sp>
          <p:nvSpPr>
            <p:cNvPr id="19"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20"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extLst>
          </p:spPr>
        </p:sp>
        <p:sp>
          <p:nvSpPr>
            <p:cNvPr id="21"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2"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3"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extLst>
          </p:spPr>
        </p:sp>
        <p:sp>
          <p:nvSpPr>
            <p:cNvPr id="24"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extLst>
          </p:spPr>
        </p:sp>
        <p:sp>
          <p:nvSpPr>
            <p:cNvPr id="25"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extLst>
          </p:spPr>
        </p:sp>
        <p:sp>
          <p:nvSpPr>
            <p:cNvPr id="26"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extLst>
          </p:spPr>
        </p:sp>
        <p:sp>
          <p:nvSpPr>
            <p:cNvPr id="27"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28"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extLst>
          </p:spPr>
        </p:sp>
        <p:sp>
          <p:nvSpPr>
            <p:cNvPr id="29"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30"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extLst>
          </p:spPr>
        </p:sp>
        <p:sp>
          <p:nvSpPr>
            <p:cNvPr id="31"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2"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extLst>
          </p:spPr>
        </p:sp>
        <p:sp>
          <p:nvSpPr>
            <p:cNvPr id="33"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4" name="Rectangle 33"/>
            <p:cNvSpPr>
              <a:spLocks noChangeArrowheads="1"/>
            </p:cNvSpPr>
            <p:nvPr/>
          </p:nvSpPr>
          <p:spPr bwMode="auto">
            <a:xfrm>
              <a:off x="642938" y="6610350"/>
              <a:ext cx="23813" cy="242888"/>
            </a:xfrm>
            <a:prstGeom prst="rect">
              <a:avLst/>
            </a:prstGeom>
            <a:grpFill/>
            <a:ln>
              <a:noFill/>
            </a:ln>
            <a:extLst>
              <a:ext uri="{91240B29-F687-4f45-9708-019B960494DF}"/>
            </a:extLst>
          </p:spPr>
        </p:sp>
        <p:sp>
          <p:nvSpPr>
            <p:cNvPr id="35"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6"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extLst>
          </p:spPr>
        </p:sp>
        <p:sp>
          <p:nvSpPr>
            <p:cNvPr id="37"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extLst>
          </p:spPr>
        </p:sp>
        <p:sp>
          <p:nvSpPr>
            <p:cNvPr id="38"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extLst>
          </p:spPr>
        </p:sp>
        <p:sp>
          <p:nvSpPr>
            <p:cNvPr id="39"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extLst>
          </p:spPr>
        </p:sp>
        <p:sp>
          <p:nvSpPr>
            <p:cNvPr id="40"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41"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2"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extLst>
          </p:spPr>
        </p:sp>
        <p:sp>
          <p:nvSpPr>
            <p:cNvPr id="43"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extLst>
          </p:spPr>
        </p:sp>
        <p:sp>
          <p:nvSpPr>
            <p:cNvPr id="44"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extLst>
          </p:spPr>
        </p:sp>
        <p:sp>
          <p:nvSpPr>
            <p:cNvPr id="45"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extLst>
          </p:spPr>
        </p:sp>
        <p:sp>
          <p:nvSpPr>
            <p:cNvPr id="46" name="Rectangle 45"/>
            <p:cNvSpPr>
              <a:spLocks noChangeArrowheads="1"/>
            </p:cNvSpPr>
            <p:nvPr/>
          </p:nvSpPr>
          <p:spPr bwMode="auto">
            <a:xfrm>
              <a:off x="1228725" y="4662488"/>
              <a:ext cx="23813" cy="2181225"/>
            </a:xfrm>
            <a:prstGeom prst="rect">
              <a:avLst/>
            </a:prstGeom>
            <a:grpFill/>
            <a:ln>
              <a:noFill/>
            </a:ln>
            <a:extLst>
              <a:ext uri="{91240B29-F687-4f45-9708-019B960494DF}"/>
            </a:extLst>
          </p:spPr>
        </p:sp>
        <p:sp>
          <p:nvSpPr>
            <p:cNvPr id="47"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extLst>
          </p:spPr>
        </p:sp>
        <p:sp>
          <p:nvSpPr>
            <p:cNvPr id="48"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9"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extLst>
          </p:spPr>
        </p:sp>
        <p:sp>
          <p:nvSpPr>
            <p:cNvPr id="50"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extLst>
          </p:spPr>
        </p:sp>
        <p:sp>
          <p:nvSpPr>
            <p:cNvPr id="51"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52"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extLst>
          </p:spPr>
        </p:sp>
        <p:sp>
          <p:nvSpPr>
            <p:cNvPr id="53"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54"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5"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56"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extLst>
          </p:spPr>
        </p:sp>
        <p:sp>
          <p:nvSpPr>
            <p:cNvPr id="57"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sp>
          <p:nvSpPr>
            <p:cNvPr id="58"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extLst>
          </p:spPr>
        </p:sp>
        <p:sp>
          <p:nvSpPr>
            <p:cNvPr id="59"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extLst>
          </p:spPr>
        </p:sp>
      </p:grpSp>
      <p:sp>
        <p:nvSpPr>
          <p:cNvPr id="2" name="Title 1"/>
          <p:cNvSpPr>
            <a:spLocks noGrp="1"/>
          </p:cNvSpPr>
          <p:nvPr>
            <p:ph type="ctrTitle"/>
          </p:nvPr>
        </p:nvSpPr>
        <p:spPr>
          <a:xfrm>
            <a:off x="1876424" y="1122363"/>
            <a:ext cx="8791575" cy="2387600"/>
          </a:xfrm>
        </p:spPr>
        <p:txBody>
          <a:bodyPr anchor="b"/>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0" name="Date Placeholder 3"/>
          <p:cNvSpPr>
            <a:spLocks noGrp="1"/>
          </p:cNvSpPr>
          <p:nvPr>
            <p:ph type="dt" sz="half" idx="10"/>
          </p:nvPr>
        </p:nvSpPr>
        <p:spPr>
          <a:xfrm>
            <a:off x="7077075" y="5410200"/>
            <a:ext cx="2743200" cy="365125"/>
          </a:xfrm>
        </p:spPr>
        <p:txBody>
          <a:bodyPr/>
          <a:lstStyle>
            <a:lvl1pPr>
              <a:defRPr/>
            </a:lvl1pPr>
          </a:lstStyle>
          <a:p>
            <a:pPr>
              <a:defRPr/>
            </a:pPr>
            <a:fld id="{20D6864A-3CB5-4947-88DA-31FEFC5F7321}" type="datetimeFigureOut">
              <a:rPr lang="en-US"/>
              <a:pPr>
                <a:defRPr/>
              </a:pPr>
              <a:t>8/3/2018</a:t>
            </a:fld>
            <a:endParaRPr lang="en-US"/>
          </a:p>
        </p:txBody>
      </p:sp>
      <p:sp>
        <p:nvSpPr>
          <p:cNvPr id="61" name="Footer Placeholder 4"/>
          <p:cNvSpPr>
            <a:spLocks noGrp="1"/>
          </p:cNvSpPr>
          <p:nvPr>
            <p:ph type="ftr" sz="quarter" idx="11"/>
          </p:nvPr>
        </p:nvSpPr>
        <p:spPr>
          <a:xfrm>
            <a:off x="1876425" y="5410200"/>
            <a:ext cx="5124450" cy="365125"/>
          </a:xfrm>
        </p:spPr>
        <p:txBody>
          <a:bodyPr/>
          <a:lstStyle>
            <a:lvl1pPr>
              <a:defRPr/>
            </a:lvl1pPr>
          </a:lstStyle>
          <a:p>
            <a:pPr>
              <a:defRPr/>
            </a:pPr>
            <a:endParaRPr lang="en-US"/>
          </a:p>
        </p:txBody>
      </p:sp>
      <p:sp>
        <p:nvSpPr>
          <p:cNvPr id="62" name="Slide Number Placeholder 5"/>
          <p:cNvSpPr>
            <a:spLocks noGrp="1"/>
          </p:cNvSpPr>
          <p:nvPr>
            <p:ph type="sldNum" sz="quarter" idx="12"/>
          </p:nvPr>
        </p:nvSpPr>
        <p:spPr>
          <a:xfrm>
            <a:off x="9896475" y="5410200"/>
            <a:ext cx="771525" cy="365125"/>
          </a:xfrm>
        </p:spPr>
        <p:txBody>
          <a:bodyPr/>
          <a:lstStyle>
            <a:lvl1pPr>
              <a:defRPr/>
            </a:lvl1pPr>
          </a:lstStyle>
          <a:p>
            <a:pPr>
              <a:defRPr/>
            </a:pPr>
            <a:fld id="{4007275C-FA23-4D95-B02F-72591EC2DD3F}" type="slidenum">
              <a:rPr lang="en-US"/>
              <a:pPr>
                <a:defRPr/>
              </a:pPr>
              <a:t>‹#›</a:t>
            </a:fld>
            <a:endParaRPr lang="en-US"/>
          </a:p>
        </p:txBody>
      </p:sp>
    </p:spTree>
    <p:extLst>
      <p:ext uri="{BB962C8B-B14F-4D97-AF65-F5344CB8AC3E}">
        <p14:creationId xmlns:p14="http://schemas.microsoft.com/office/powerpoint/2010/main" val="282260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BD3C631-FF74-4390-9CEA-164A01E399A5}"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73B2C3-9E39-4141-A148-1D39A3E9BCCA}" type="slidenum">
              <a:rPr lang="en-US"/>
              <a:pPr>
                <a:defRPr/>
              </a:pPr>
              <a:t>‹#›</a:t>
            </a:fld>
            <a:endParaRPr lang="en-US"/>
          </a:p>
        </p:txBody>
      </p:sp>
    </p:spTree>
    <p:extLst>
      <p:ext uri="{BB962C8B-B14F-4D97-AF65-F5344CB8AC3E}">
        <p14:creationId xmlns:p14="http://schemas.microsoft.com/office/powerpoint/2010/main" val="49749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732FF7-30A2-42A6-8DFF-A9D43B57BEA0}"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2F9352-722E-4DF0-BB9C-275286734E5B}" type="slidenum">
              <a:rPr lang="en-US"/>
              <a:pPr>
                <a:defRPr/>
              </a:pPr>
              <a:t>‹#›</a:t>
            </a:fld>
            <a:endParaRPr lang="en-US"/>
          </a:p>
        </p:txBody>
      </p:sp>
    </p:spTree>
    <p:extLst>
      <p:ext uri="{BB962C8B-B14F-4D97-AF65-F5344CB8AC3E}">
        <p14:creationId xmlns:p14="http://schemas.microsoft.com/office/powerpoint/2010/main" val="384329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DB4857-472F-40E5-8AA4-1400E3488B46}"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3B099C-E4F5-456F-964C-189271DFB509}" type="slidenum">
              <a:rPr lang="en-US"/>
              <a:pPr>
                <a:defRPr/>
              </a:pPr>
              <a:t>‹#›</a:t>
            </a:fld>
            <a:endParaRPr lang="en-US"/>
          </a:p>
        </p:txBody>
      </p:sp>
    </p:spTree>
    <p:extLst>
      <p:ext uri="{BB962C8B-B14F-4D97-AF65-F5344CB8AC3E}">
        <p14:creationId xmlns:p14="http://schemas.microsoft.com/office/powerpoint/2010/main" val="1500631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8DB2626-AAB8-42AB-A34E-0C2CFA4061F9}" type="datetimeFigureOut">
              <a:rPr lang="en-US"/>
              <a:pPr>
                <a:defRPr/>
              </a:pPr>
              <a:t>8/3/2018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A2DC8-6FE8-485F-BFB3-76A3F68B2E37}" type="slidenum">
              <a:rPr lang="en-US"/>
              <a:pPr>
                <a:defRPr/>
              </a:pPr>
              <a:t>‹#›</a:t>
            </a:fld>
            <a:endParaRPr lang="en-US"/>
          </a:p>
        </p:txBody>
      </p:sp>
    </p:spTree>
    <p:extLst>
      <p:ext uri="{BB962C8B-B14F-4D97-AF65-F5344CB8AC3E}">
        <p14:creationId xmlns:p14="http://schemas.microsoft.com/office/powerpoint/2010/main" val="3647354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233A1BD-C703-4A7A-B681-56020BBAEDE4}" type="datetimeFigureOut">
              <a:rPr lang="en-US"/>
              <a:pPr>
                <a:defRPr/>
              </a:pPr>
              <a:t>8/3/2018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0E206B7-B833-4D99-B88C-7B9205738417}" type="slidenum">
              <a:rPr lang="en-US"/>
              <a:pPr>
                <a:defRPr/>
              </a:pPr>
              <a:t>‹#›</a:t>
            </a:fld>
            <a:endParaRPr lang="en-US"/>
          </a:p>
        </p:txBody>
      </p:sp>
    </p:spTree>
    <p:extLst>
      <p:ext uri="{BB962C8B-B14F-4D97-AF65-F5344CB8AC3E}">
        <p14:creationId xmlns:p14="http://schemas.microsoft.com/office/powerpoint/2010/main" val="81461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134B961-6F56-4DB3-BD14-B6A006640273}" type="datetimeFigureOut">
              <a:rPr lang="en-US"/>
              <a:pPr>
                <a:defRPr/>
              </a:pPr>
              <a:t>8/3/2018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30343E7-DB62-4275-B113-2C378C316167}" type="slidenum">
              <a:rPr lang="en-US"/>
              <a:pPr>
                <a:defRPr/>
              </a:pPr>
              <a:t>‹#›</a:t>
            </a:fld>
            <a:endParaRPr lang="en-US"/>
          </a:p>
        </p:txBody>
      </p:sp>
    </p:spTree>
    <p:extLst>
      <p:ext uri="{BB962C8B-B14F-4D97-AF65-F5344CB8AC3E}">
        <p14:creationId xmlns:p14="http://schemas.microsoft.com/office/powerpoint/2010/main" val="1216786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7291B8-0470-45A5-8556-B1EA583FCD56}"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C4C84B-E3A7-4B55-9714-82E3F7637E13}" type="slidenum">
              <a:rPr lang="en-US"/>
              <a:pPr>
                <a:defRPr/>
              </a:pPr>
              <a:t>‹#›</a:t>
            </a:fld>
            <a:endParaRPr lang="en-US"/>
          </a:p>
        </p:txBody>
      </p:sp>
    </p:spTree>
    <p:extLst>
      <p:ext uri="{BB962C8B-B14F-4D97-AF65-F5344CB8AC3E}">
        <p14:creationId xmlns:p14="http://schemas.microsoft.com/office/powerpoint/2010/main" val="69347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16FCB4-C445-4FFE-851F-BA8DEE6DA63D}"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D094F-2173-42B0-8B50-D20C3086C1B0}" type="slidenum">
              <a:rPr lang="en-US"/>
              <a:pPr>
                <a:defRPr/>
              </a:pPr>
              <a:t>‹#›</a:t>
            </a:fld>
            <a:endParaRPr lang="en-US"/>
          </a:p>
        </p:txBody>
      </p:sp>
    </p:spTree>
    <p:extLst>
      <p:ext uri="{BB962C8B-B14F-4D97-AF65-F5344CB8AC3E}">
        <p14:creationId xmlns:p14="http://schemas.microsoft.com/office/powerpoint/2010/main" val="1666052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8C9E57-F11C-4436-A72A-10E50E71085A}"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138A1-EFEF-4A5C-8957-687D69BA3983}" type="slidenum">
              <a:rPr lang="en-US"/>
              <a:pPr>
                <a:defRPr/>
              </a:pPr>
              <a:t>‹#›</a:t>
            </a:fld>
            <a:endParaRPr lang="en-US"/>
          </a:p>
        </p:txBody>
      </p:sp>
    </p:spTree>
    <p:extLst>
      <p:ext uri="{BB962C8B-B14F-4D97-AF65-F5344CB8AC3E}">
        <p14:creationId xmlns:p14="http://schemas.microsoft.com/office/powerpoint/2010/main" val="35435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A59C5B-5D7F-41BD-9E50-F3A9810C45BC}"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94FEF8-B2DB-4BA8-8BBE-9D09F88FF029}" type="slidenum">
              <a:rPr lang="en-US"/>
              <a:pPr>
                <a:defRPr/>
              </a:pPr>
              <a:t>‹#›</a:t>
            </a:fld>
            <a:endParaRPr lang="en-US"/>
          </a:p>
        </p:txBody>
      </p:sp>
    </p:spTree>
    <p:extLst>
      <p:ext uri="{BB962C8B-B14F-4D97-AF65-F5344CB8AC3E}">
        <p14:creationId xmlns:p14="http://schemas.microsoft.com/office/powerpoint/2010/main" val="999416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70C853-45AE-4492-B784-3A9BC719E260}"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019361-46C7-48AC-93D2-111F543FBCF1}" type="slidenum">
              <a:rPr lang="en-US"/>
              <a:pPr>
                <a:defRPr/>
              </a:pPr>
              <a:t>‹#›</a:t>
            </a:fld>
            <a:endParaRPr lang="en-US"/>
          </a:p>
        </p:txBody>
      </p:sp>
    </p:spTree>
    <p:extLst>
      <p:ext uri="{BB962C8B-B14F-4D97-AF65-F5344CB8AC3E}">
        <p14:creationId xmlns:p14="http://schemas.microsoft.com/office/powerpoint/2010/main" val="2619138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903288" y="73183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rPr>
              <a:t>“</a:t>
            </a:r>
          </a:p>
        </p:txBody>
      </p:sp>
      <p:sp>
        <p:nvSpPr>
          <p:cNvPr id="6" name="TextBox 5"/>
          <p:cNvSpPr txBox="1"/>
          <p:nvPr/>
        </p:nvSpPr>
        <p:spPr>
          <a:xfrm>
            <a:off x="10537825" y="27654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rPr>
              <a:t>”</a:t>
            </a:r>
          </a:p>
        </p:txBody>
      </p:sp>
      <p:sp>
        <p:nvSpPr>
          <p:cNvPr id="2" name="Title 1"/>
          <p:cNvSpPr>
            <a:spLocks noGrp="1"/>
          </p:cNvSpPr>
          <p:nvPr>
            <p:ph type="title"/>
          </p:nvPr>
        </p:nvSpPr>
        <p:spPr>
          <a:xfrm>
            <a:off x="1446212" y="609599"/>
            <a:ext cx="9302752" cy="2748429"/>
          </a:xfrm>
        </p:spPr>
        <p:txBody>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6AFF46E8-9779-47FF-958F-052CB40556A2}" type="datetimeFigureOut">
              <a:rPr lang="en-US"/>
              <a:pPr>
                <a:defRPr/>
              </a:pPr>
              <a:t>8/3/2018</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CFCB1CE9-28C1-4E35-AA3F-2CF9824086F0}" type="slidenum">
              <a:rPr lang="en-US"/>
              <a:pPr>
                <a:defRPr/>
              </a:pPr>
              <a:t>‹#›</a:t>
            </a:fld>
            <a:endParaRPr lang="en-US"/>
          </a:p>
        </p:txBody>
      </p:sp>
    </p:spTree>
    <p:extLst>
      <p:ext uri="{BB962C8B-B14F-4D97-AF65-F5344CB8AC3E}">
        <p14:creationId xmlns:p14="http://schemas.microsoft.com/office/powerpoint/2010/main" val="774614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246B638-1AA8-4B34-910B-1324B01D5DFB}"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642BE7-3BD8-4616-805A-AD2D02B5B275}" type="slidenum">
              <a:rPr lang="en-US"/>
              <a:pPr>
                <a:defRPr/>
              </a:pPr>
              <a:t>‹#›</a:t>
            </a:fld>
            <a:endParaRPr lang="en-US"/>
          </a:p>
        </p:txBody>
      </p:sp>
    </p:spTree>
    <p:extLst>
      <p:ext uri="{BB962C8B-B14F-4D97-AF65-F5344CB8AC3E}">
        <p14:creationId xmlns:p14="http://schemas.microsoft.com/office/powerpoint/2010/main" val="248201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88A08000-4A88-4B50-B0BE-DB626CC5075A}" type="datetimeFigureOut">
              <a:rPr lang="en-US"/>
              <a:pPr>
                <a:defRPr/>
              </a:pPr>
              <a:t>8/3/2018</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EB0578D1-9088-4301-BAA8-5794673FD91A}" type="slidenum">
              <a:rPr lang="en-US"/>
              <a:pPr>
                <a:defRPr/>
              </a:pPr>
              <a:t>‹#›</a:t>
            </a:fld>
            <a:endParaRPr lang="en-US"/>
          </a:p>
        </p:txBody>
      </p:sp>
    </p:spTree>
    <p:extLst>
      <p:ext uri="{BB962C8B-B14F-4D97-AF65-F5344CB8AC3E}">
        <p14:creationId xmlns:p14="http://schemas.microsoft.com/office/powerpoint/2010/main" val="1965186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1141413" y="4980858"/>
            <a:ext cx="3195240" cy="81784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487593" y="4980857"/>
            <a:ext cx="3200400" cy="81034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ormAutofit/>
          </a:bodyPr>
          <a:lstStyle>
            <a:lvl1pPr>
              <a:buNone/>
              <a:defRPr lang="en-US" sz="2000" dirty="0"/>
            </a:lvl1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852442" y="4980854"/>
            <a:ext cx="3194968" cy="81034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30C3200A-A544-4705-B541-28E9FBB49354}" type="datetimeFigureOut">
              <a:rPr lang="en-US"/>
              <a:pPr>
                <a:defRPr/>
              </a:pPr>
              <a:t>8/3/2018</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E1704800-D5AE-441A-96A1-B17FF86010B2}" type="slidenum">
              <a:rPr lang="en-US"/>
              <a:pPr>
                <a:defRPr/>
              </a:pPr>
              <a:t>‹#›</a:t>
            </a:fld>
            <a:endParaRPr lang="en-US"/>
          </a:p>
        </p:txBody>
      </p:sp>
    </p:spTree>
    <p:extLst>
      <p:ext uri="{BB962C8B-B14F-4D97-AF65-F5344CB8AC3E}">
        <p14:creationId xmlns:p14="http://schemas.microsoft.com/office/powerpoint/2010/main" val="217827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B9A6D0-BABF-4F22-B155-B7E5846BAAD2}"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1DA1B3-7B5F-458B-8FEA-9BF628B06926}" type="slidenum">
              <a:rPr lang="en-US"/>
              <a:pPr>
                <a:defRPr/>
              </a:pPr>
              <a:t>‹#›</a:t>
            </a:fld>
            <a:endParaRPr lang="en-US"/>
          </a:p>
        </p:txBody>
      </p:sp>
    </p:spTree>
    <p:extLst>
      <p:ext uri="{BB962C8B-B14F-4D97-AF65-F5344CB8AC3E}">
        <p14:creationId xmlns:p14="http://schemas.microsoft.com/office/powerpoint/2010/main" val="111063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363B6B8-A668-44B9-B88F-44ECF1CE7853}"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471779-FEA0-41E3-905A-F5FB92CB7ABC}" type="slidenum">
              <a:rPr lang="en-US"/>
              <a:pPr>
                <a:defRPr/>
              </a:pPr>
              <a:t>‹#›</a:t>
            </a:fld>
            <a:endParaRPr lang="en-US"/>
          </a:p>
        </p:txBody>
      </p:sp>
    </p:spTree>
    <p:extLst>
      <p:ext uri="{BB962C8B-B14F-4D97-AF65-F5344CB8AC3E}">
        <p14:creationId xmlns:p14="http://schemas.microsoft.com/office/powerpoint/2010/main" val="415964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ABF163-18EC-47CC-8345-D93803650EB4}" type="datetimeFigureOut">
              <a:rPr lang="en-US"/>
              <a:pPr>
                <a:defRPr/>
              </a:pPr>
              <a:t>8/3/2018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25DEB1-B448-4B21-AB04-91A45705E9BA}" type="slidenum">
              <a:rPr lang="en-US"/>
              <a:pPr>
                <a:defRPr/>
              </a:pPr>
              <a:t>‹#›</a:t>
            </a:fld>
            <a:endParaRPr lang="en-US"/>
          </a:p>
        </p:txBody>
      </p:sp>
    </p:spTree>
    <p:extLst>
      <p:ext uri="{BB962C8B-B14F-4D97-AF65-F5344CB8AC3E}">
        <p14:creationId xmlns:p14="http://schemas.microsoft.com/office/powerpoint/2010/main" val="103680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7997525-D886-4E86-88C2-5B027990D07D}"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1B7A18-C01D-46FE-8DAC-6C624926EEE3}" type="slidenum">
              <a:rPr lang="en-US"/>
              <a:pPr>
                <a:defRPr/>
              </a:pPr>
              <a:t>‹#›</a:t>
            </a:fld>
            <a:endParaRPr lang="en-US"/>
          </a:p>
        </p:txBody>
      </p:sp>
    </p:spTree>
    <p:extLst>
      <p:ext uri="{BB962C8B-B14F-4D97-AF65-F5344CB8AC3E}">
        <p14:creationId xmlns:p14="http://schemas.microsoft.com/office/powerpoint/2010/main" val="510747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45225FB3-A0B7-4FB3-8840-5F3E927485C3}" type="datetimeFigureOut">
              <a:rPr lang="en-US"/>
              <a:pPr>
                <a:defRPr/>
              </a:pPr>
              <a:t>8/3/2018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2116AA-7CFD-4E3B-9FF6-E9CB5D11C2CF}" type="slidenum">
              <a:rPr lang="en-US"/>
              <a:pPr>
                <a:defRPr/>
              </a:pPr>
              <a:t>‹#›</a:t>
            </a:fld>
            <a:endParaRPr lang="en-US"/>
          </a:p>
        </p:txBody>
      </p:sp>
    </p:spTree>
    <p:extLst>
      <p:ext uri="{BB962C8B-B14F-4D97-AF65-F5344CB8AC3E}">
        <p14:creationId xmlns:p14="http://schemas.microsoft.com/office/powerpoint/2010/main" val="185390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DEEB24-3480-4FC6-98DF-8A54F5855DB0}" type="datetimeFigureOut">
              <a:rPr lang="en-US"/>
              <a:pPr>
                <a:defRPr/>
              </a:pPr>
              <a:t>8/3/2018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94D1B8-02A2-4BBB-8597-05F3347B0161}" type="slidenum">
              <a:rPr lang="en-US"/>
              <a:pPr>
                <a:defRPr/>
              </a:pPr>
              <a:t>‹#›</a:t>
            </a:fld>
            <a:endParaRPr lang="en-US"/>
          </a:p>
        </p:txBody>
      </p:sp>
    </p:spTree>
    <p:extLst>
      <p:ext uri="{BB962C8B-B14F-4D97-AF65-F5344CB8AC3E}">
        <p14:creationId xmlns:p14="http://schemas.microsoft.com/office/powerpoint/2010/main" val="226645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7BB416-348D-48BB-B2B0-812EA82F56EF}" type="datetimeFigureOut">
              <a:rPr lang="en-US"/>
              <a:pPr>
                <a:defRPr/>
              </a:pPr>
              <a:t>8/3/2018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5FE0C5-8B37-4FE3-8289-A5DF5EEEDA48}" type="slidenum">
              <a:rPr lang="en-US"/>
              <a:pPr>
                <a:defRPr/>
              </a:pPr>
              <a:t>‹#›</a:t>
            </a:fld>
            <a:endParaRPr lang="en-US"/>
          </a:p>
        </p:txBody>
      </p:sp>
    </p:spTree>
    <p:extLst>
      <p:ext uri="{BB962C8B-B14F-4D97-AF65-F5344CB8AC3E}">
        <p14:creationId xmlns:p14="http://schemas.microsoft.com/office/powerpoint/2010/main" val="2978767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DB32AE-F9A4-48AC-B346-0B382E157A1C}"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B8DA2-B1BA-459E-AFCB-C33D0671705D}" type="slidenum">
              <a:rPr lang="en-US"/>
              <a:pPr>
                <a:defRPr/>
              </a:pPr>
              <a:t>‹#›</a:t>
            </a:fld>
            <a:endParaRPr lang="en-US"/>
          </a:p>
        </p:txBody>
      </p:sp>
    </p:spTree>
    <p:extLst>
      <p:ext uri="{BB962C8B-B14F-4D97-AF65-F5344CB8AC3E}">
        <p14:creationId xmlns:p14="http://schemas.microsoft.com/office/powerpoint/2010/main" val="414272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C7468F-0283-4E10-B703-561F1E32E55E}" type="datetimeFigureOut">
              <a:rPr lang="en-US"/>
              <a:pPr>
                <a:defRPr/>
              </a:pPr>
              <a:t>8/3/2018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5FE55D-BDCE-4DFC-9AFB-FA100795280D}" type="slidenum">
              <a:rPr lang="en-US"/>
              <a:pPr>
                <a:defRPr/>
              </a:pPr>
              <a:t>‹#›</a:t>
            </a:fld>
            <a:endParaRPr lang="en-US"/>
          </a:p>
        </p:txBody>
      </p:sp>
    </p:spTree>
    <p:extLst>
      <p:ext uri="{BB962C8B-B14F-4D97-AF65-F5344CB8AC3E}">
        <p14:creationId xmlns:p14="http://schemas.microsoft.com/office/powerpoint/2010/main" val="14627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4455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44550" y="1828800"/>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65000"/>
                    <a:lumOff val="35000"/>
                  </a:schemeClr>
                </a:solidFill>
                <a:latin typeface="+mn-lt"/>
              </a:defRPr>
            </a:lvl1pPr>
          </a:lstStyle>
          <a:p>
            <a:pPr>
              <a:defRPr/>
            </a:pPr>
            <a:fld id="{9A0DFAA5-EF0B-4E6E-AB3C-2FB4B67BD185}" type="datetimeFigureOut">
              <a:rPr lang="en-US"/>
              <a:pPr>
                <a:defRPr/>
              </a:pPr>
              <a:t>8/3/2018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a:solidFill>
                  <a:schemeClr val="tx1">
                    <a:lumMod val="65000"/>
                    <a:lumOff val="3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100">
                <a:solidFill>
                  <a:schemeClr val="tx1">
                    <a:tint val="75000"/>
                  </a:schemeClr>
                </a:solidFill>
                <a:latin typeface="+mn-lt"/>
              </a:defRPr>
            </a:lvl1pPr>
          </a:lstStyle>
          <a:p>
            <a:pPr>
              <a:defRPr/>
            </a:pPr>
            <a:fld id="{3643F2F2-DA7A-4F2F-83E7-69D71015A6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Wingdings 2" panose="05020102010507070707"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anose="05020102010507070707"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anose="05020102010507070707"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anose="05020102010507070707"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extLst>
            </p:spPr>
          </p:sp>
        </p:grpSp>
      </p:grpSp>
      <p:sp>
        <p:nvSpPr>
          <p:cNvPr id="2" name="Title Placeholder 1"/>
          <p:cNvSpPr>
            <a:spLocks noGrp="1"/>
          </p:cNvSpPr>
          <p:nvPr>
            <p:ph type="title"/>
          </p:nvPr>
        </p:nvSpPr>
        <p:spPr>
          <a:xfrm>
            <a:off x="1141413" y="619125"/>
            <a:ext cx="9906000" cy="1477963"/>
          </a:xfrm>
          <a:prstGeom prst="rect">
            <a:avLst/>
          </a:prstGeom>
        </p:spPr>
        <p:txBody>
          <a:bodyPr vert="horz" lIns="91440" tIns="45720" rIns="91440" bIns="45720" rtlCol="0" anchor="ctr">
            <a:normAutofit/>
          </a:bodyPr>
          <a:lstStyle/>
          <a:p>
            <a:endParaRPr lang="en-US" dirty="0"/>
          </a:p>
        </p:txBody>
      </p:sp>
      <p:sp>
        <p:nvSpPr>
          <p:cNvPr id="2053" name="Text Placeholder 2"/>
          <p:cNvSpPr>
            <a:spLocks noGrp="1"/>
          </p:cNvSpPr>
          <p:nvPr>
            <p:ph type="body" idx="1"/>
          </p:nvPr>
        </p:nvSpPr>
        <p:spPr bwMode="auto">
          <a:xfrm>
            <a:off x="1141413" y="2249488"/>
            <a:ext cx="9906000" cy="354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456488" y="5883275"/>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5198DD0A-9848-4459-8F45-A7A064DEB092}" type="datetimeFigureOut">
              <a:rPr lang="en-US"/>
              <a:pPr>
                <a:defRPr/>
              </a:pPr>
              <a:t>8/3/2018</a:t>
            </a:fld>
            <a:endParaRPr lang="en-US"/>
          </a:p>
        </p:txBody>
      </p:sp>
      <p:sp>
        <p:nvSpPr>
          <p:cNvPr id="5" name="Footer Placeholder 4"/>
          <p:cNvSpPr>
            <a:spLocks noGrp="1"/>
          </p:cNvSpPr>
          <p:nvPr>
            <p:ph type="ftr" sz="quarter" idx="3"/>
          </p:nvPr>
        </p:nvSpPr>
        <p:spPr>
          <a:xfrm>
            <a:off x="1141413" y="5883275"/>
            <a:ext cx="6238875" cy="365125"/>
          </a:xfrm>
          <a:prstGeom prst="rect">
            <a:avLst/>
          </a:prstGeom>
        </p:spPr>
        <p:txBody>
          <a:bodyPr vert="horz" lIns="91440" tIns="45720" rIns="91440" bIns="45720" rtlCol="0" anchor="ctr"/>
          <a:lstStyle>
            <a:lvl1pPr algn="l" eaLnBrk="1" fontAlgn="auto" hangingPunct="1">
              <a:spcBef>
                <a:spcPts val="0"/>
              </a:spcBef>
              <a:spcAft>
                <a:spcPts val="0"/>
              </a:spcAft>
              <a:defRPr sz="1050" cap="all" baseline="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275888" y="5883275"/>
            <a:ext cx="7715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a:defRPr/>
            </a:pPr>
            <a:fld id="{00294A63-8EAE-4603-8311-CF5A6DF9C62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56"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7" r:id="rId12"/>
    <p:sldLayoutId id="2147483851" r:id="rId13"/>
    <p:sldLayoutId id="2147483852" r:id="rId14"/>
    <p:sldLayoutId id="2147483853" r:id="rId15"/>
    <p:sldLayoutId id="2147483854" r:id="rId16"/>
    <p:sldLayoutId id="2147483855" r:id="rId17"/>
  </p:sldLayoutIdLst>
  <p:txStyles>
    <p:titleStyle>
      <a:lvl1pPr algn="l" rtl="0" eaLnBrk="0" fontAlgn="base" hangingPunct="0">
        <a:lnSpc>
          <a:spcPct val="90000"/>
        </a:lnSpc>
        <a:spcBef>
          <a:spcPct val="0"/>
        </a:spcBef>
        <a:spcAft>
          <a:spcPct val="0"/>
        </a:spcAft>
        <a:defRPr sz="3600" kern="1200" cap="all">
          <a:solidFill>
            <a:schemeClr val="tx1"/>
          </a:solidFill>
          <a:latin typeface="+mj-lt"/>
          <a:ea typeface="+mj-ea"/>
          <a:cs typeface="+mj-cs"/>
        </a:defRPr>
      </a:lvl1pPr>
      <a:lvl2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2pPr>
      <a:lvl3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3pPr>
      <a:lvl4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4pPr>
      <a:lvl5pPr algn="l" rtl="0" eaLnBrk="0" fontAlgn="base" hangingPunct="0">
        <a:lnSpc>
          <a:spcPct val="90000"/>
        </a:lnSpc>
        <a:spcBef>
          <a:spcPct val="0"/>
        </a:spcBef>
        <a:spcAft>
          <a:spcPct val="0"/>
        </a:spcAft>
        <a:defRPr sz="3600">
          <a:solidFill>
            <a:schemeClr val="tx1"/>
          </a:solidFill>
          <a:latin typeface="Tw Cen MT" panose="020B0602020104020603" pitchFamily="34" charset="0"/>
        </a:defRPr>
      </a:lvl5pPr>
      <a:lvl6pPr marL="457200" algn="l" rtl="0" fontAlgn="base">
        <a:lnSpc>
          <a:spcPct val="90000"/>
        </a:lnSpc>
        <a:spcBef>
          <a:spcPct val="0"/>
        </a:spcBef>
        <a:spcAft>
          <a:spcPct val="0"/>
        </a:spcAft>
        <a:defRPr sz="3600">
          <a:solidFill>
            <a:schemeClr val="tx1"/>
          </a:solidFill>
          <a:latin typeface="Tw Cen MT" panose="020B0602020104020603" pitchFamily="34" charset="0"/>
        </a:defRPr>
      </a:lvl6pPr>
      <a:lvl7pPr marL="914400" algn="l" rtl="0" fontAlgn="base">
        <a:lnSpc>
          <a:spcPct val="90000"/>
        </a:lnSpc>
        <a:spcBef>
          <a:spcPct val="0"/>
        </a:spcBef>
        <a:spcAft>
          <a:spcPct val="0"/>
        </a:spcAft>
        <a:defRPr sz="3600">
          <a:solidFill>
            <a:schemeClr val="tx1"/>
          </a:solidFill>
          <a:latin typeface="Tw Cen MT" panose="020B0602020104020603" pitchFamily="34" charset="0"/>
        </a:defRPr>
      </a:lvl7pPr>
      <a:lvl8pPr marL="1371600" algn="l" rtl="0" fontAlgn="base">
        <a:lnSpc>
          <a:spcPct val="90000"/>
        </a:lnSpc>
        <a:spcBef>
          <a:spcPct val="0"/>
        </a:spcBef>
        <a:spcAft>
          <a:spcPct val="0"/>
        </a:spcAft>
        <a:defRPr sz="3600">
          <a:solidFill>
            <a:schemeClr val="tx1"/>
          </a:solidFill>
          <a:latin typeface="Tw Cen MT" panose="020B0602020104020603" pitchFamily="34" charset="0"/>
        </a:defRPr>
      </a:lvl8pPr>
      <a:lvl9pPr marL="1828800" algn="l" rtl="0" fontAlgn="base">
        <a:lnSpc>
          <a:spcPct val="90000"/>
        </a:lnSpc>
        <a:spcBef>
          <a:spcPct val="0"/>
        </a:spcBef>
        <a:spcAft>
          <a:spcPct val="0"/>
        </a:spcAft>
        <a:defRPr sz="3600">
          <a:solidFill>
            <a:schemeClr val="tx1"/>
          </a:solidFill>
          <a:latin typeface="Tw Cen MT" panose="020B0602020104020603" pitchFamily="34" charset="0"/>
        </a:defRPr>
      </a:lvl9pPr>
    </p:titleStyle>
    <p:bodyStyle>
      <a:lvl1pPr marL="228600" indent="-228600" algn="l" rtl="0" eaLnBrk="0" fontAlgn="base" hangingPunct="0">
        <a:lnSpc>
          <a:spcPct val="120000"/>
        </a:lnSpc>
        <a:spcBef>
          <a:spcPts val="1000"/>
        </a:spcBef>
        <a:spcAft>
          <a:spcPct val="0"/>
        </a:spcAft>
        <a:buSzPct val="125000"/>
        <a:buFont typeface="Arial" panose="020B0604020202020204" pitchFamily="34" charset="0"/>
        <a:buChar char="•"/>
        <a:defRPr sz="2400" kern="1200">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SzPct val="125000"/>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554" y="2138889"/>
            <a:ext cx="9559190" cy="2387600"/>
          </a:xfrm>
        </p:spPr>
        <p:txBody>
          <a:bodyPr>
            <a:normAutofit/>
          </a:bodyPr>
          <a:lstStyle/>
          <a:p>
            <a:pPr algn="ctr" eaLnBrk="1" fontAlgn="auto" hangingPunct="1">
              <a:spcAft>
                <a:spcPts val="0"/>
              </a:spcAft>
              <a:defRPr/>
            </a:pPr>
            <a:r>
              <a:rPr lang="en-US" b="1" dirty="0" smtClean="0"/>
              <a:t>SISTEM INFORMASI DAN TEKNOLOGI SERTA PENGAMANAN </a:t>
            </a:r>
            <a:r>
              <a:rPr lang="en-US" b="1" dirty="0" smtClean="0"/>
              <a:t>JARINGAN KOMPUTER</a:t>
            </a:r>
            <a:endParaRPr lang="en-US" b="1" dirty="0"/>
          </a:p>
        </p:txBody>
      </p:sp>
      <p:sp>
        <p:nvSpPr>
          <p:cNvPr id="3" name="Subtitle 2"/>
          <p:cNvSpPr>
            <a:spLocks noGrp="1"/>
          </p:cNvSpPr>
          <p:nvPr>
            <p:ph type="subTitle" idx="1"/>
          </p:nvPr>
        </p:nvSpPr>
        <p:spPr>
          <a:xfrm>
            <a:off x="8540750" y="6275388"/>
            <a:ext cx="3384550" cy="422275"/>
          </a:xfrm>
        </p:spPr>
        <p:txBody>
          <a:bodyPr rtlCol="0">
            <a:normAutofit fontScale="92500" lnSpcReduction="10000"/>
          </a:bodyPr>
          <a:lstStyle/>
          <a:p>
            <a:pPr eaLnBrk="1" fontAlgn="auto" hangingPunct="1">
              <a:spcAft>
                <a:spcPts val="0"/>
              </a:spcAft>
              <a:defRPr/>
            </a:pPr>
            <a:r>
              <a:rPr lang="en-US" dirty="0" err="1" smtClean="0"/>
              <a:t>wARDOYO</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141413" y="2249488"/>
            <a:ext cx="10244137" cy="4402137"/>
          </a:xfrm>
        </p:spPr>
        <p:txBody>
          <a:bodyPr/>
          <a:lstStyle/>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CRACKER</a:t>
            </a:r>
            <a:r>
              <a:rPr lang="en-US" altLang="en-US" sz="2400" smtClean="0">
                <a:latin typeface="Calibri Light" panose="020F0302020204030204" pitchFamily="34" charset="0"/>
              </a:rPr>
              <a:t>, Ciri-cirinya adalah:</a:t>
            </a:r>
          </a:p>
          <a:p>
            <a:pPr lvl="2" algn="just" eaLnBrk="1" hangingPunct="1">
              <a:buFont typeface="Lucida Sans Unicode" panose="020B0602030504020204" pitchFamily="34" charset="0"/>
              <a:buChar char="₋"/>
            </a:pPr>
            <a:r>
              <a:rPr lang="en-US" altLang="en-US" sz="2300" smtClean="0">
                <a:latin typeface="Calibri Light" panose="020F0302020204030204" pitchFamily="34" charset="0"/>
              </a:rPr>
              <a:t>Bisa membuat program C, C++, atau Pearl dan memiliki pengetahuan TCP/IP.</a:t>
            </a:r>
          </a:p>
          <a:p>
            <a:pPr lvl="2" algn="just" eaLnBrk="1" hangingPunct="1">
              <a:buFont typeface="Lucida Sans Unicode" panose="020B0602030504020204" pitchFamily="34" charset="0"/>
              <a:buChar char="₋"/>
            </a:pPr>
            <a:r>
              <a:rPr lang="en-US" altLang="en-US" sz="2300" smtClean="0">
                <a:latin typeface="Calibri Light" panose="020F0302020204030204" pitchFamily="34" charset="0"/>
              </a:rPr>
              <a:t>Menggunakan internet lebih dari 50 jam per bulan.</a:t>
            </a:r>
          </a:p>
          <a:p>
            <a:pPr lvl="2" algn="just" eaLnBrk="1" hangingPunct="1">
              <a:buFont typeface="Lucida Sans Unicode" panose="020B0602030504020204" pitchFamily="34" charset="0"/>
              <a:buChar char="₋"/>
            </a:pPr>
            <a:r>
              <a:rPr lang="en-US" altLang="en-US" sz="2300" smtClean="0">
                <a:latin typeface="Calibri Light" panose="020F0302020204030204" pitchFamily="34" charset="0"/>
              </a:rPr>
              <a:t>Menguasai sistem operasi UNIX atau VMS.</a:t>
            </a:r>
          </a:p>
          <a:p>
            <a:pPr lvl="2" algn="just" eaLnBrk="1" hangingPunct="1">
              <a:buFont typeface="Lucida Sans Unicode" panose="020B0602030504020204" pitchFamily="34" charset="0"/>
              <a:buChar char="₋"/>
            </a:pPr>
            <a:r>
              <a:rPr lang="en-US" altLang="en-US" sz="2300" smtClean="0">
                <a:latin typeface="Calibri Light" panose="020F0302020204030204" pitchFamily="34" charset="0"/>
              </a:rPr>
              <a:t>Suka mengoleksi software atau hardware lama.</a:t>
            </a:r>
          </a:p>
          <a:p>
            <a:pPr lvl="2" algn="just" eaLnBrk="1" hangingPunct="1">
              <a:buFont typeface="Lucida Sans Unicode" panose="020B0602030504020204" pitchFamily="34" charset="0"/>
              <a:buChar char="₋"/>
            </a:pPr>
            <a:r>
              <a:rPr lang="en-US" altLang="en-US" sz="2300" smtClean="0">
                <a:latin typeface="Calibri Light" panose="020F0302020204030204" pitchFamily="34" charset="0"/>
              </a:rPr>
              <a:t>Terhubung ke internet untuk menjalankan aksinya.</a:t>
            </a:r>
          </a:p>
          <a:p>
            <a:pPr lvl="2" algn="just" eaLnBrk="1" hangingPunct="1">
              <a:buFont typeface="Lucida Sans Unicode" panose="020B0602030504020204" pitchFamily="34" charset="0"/>
              <a:buChar char="₋"/>
            </a:pPr>
            <a:r>
              <a:rPr lang="en-US" altLang="en-US" sz="2300" smtClean="0">
                <a:latin typeface="Calibri Light" panose="020F0302020204030204" pitchFamily="34" charset="0"/>
              </a:rPr>
              <a:t>Melakukan aksinya pada malam hari dengan alasan waktu yang memungkinkan, jalur komunikasi tidak padat, dan tidak mudah diketahui orang lain.</a:t>
            </a:r>
          </a:p>
        </p:txBody>
      </p:sp>
      <p:sp>
        <p:nvSpPr>
          <p:cNvPr id="10" name="Title 1"/>
          <p:cNvSpPr>
            <a:spLocks noGrp="1"/>
          </p:cNvSpPr>
          <p:nvPr>
            <p:ph type="title"/>
          </p:nvPr>
        </p:nvSpPr>
        <p:spPr/>
        <p:txBody>
          <a:bodyPr/>
          <a:lstStyle/>
          <a:p>
            <a:pPr eaLnBrk="1" fontAlgn="auto" hangingPunct="1">
              <a:spcAft>
                <a:spcPts val="0"/>
              </a:spcAft>
              <a:defRPr/>
            </a:pPr>
            <a:r>
              <a:rPr lang="en-US" sz="5400" b="1" dirty="0" smtClean="0"/>
              <a:t>BENTUK </a:t>
            </a:r>
            <a:r>
              <a:rPr lang="en-US" sz="5400" b="1" dirty="0"/>
              <a:t>ANCAMAN</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1141413" y="2249488"/>
            <a:ext cx="10244137" cy="4402137"/>
          </a:xfrm>
        </p:spPr>
        <p:txBody>
          <a:bodyPr/>
          <a:lstStyle/>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CRACKER</a:t>
            </a:r>
            <a:r>
              <a:rPr lang="en-US" altLang="en-US" sz="2400" smtClean="0">
                <a:latin typeface="Calibri Light" panose="020F0302020204030204" pitchFamily="34" charset="0"/>
              </a:rPr>
              <a:t>, Faktor melakukan serangan karena:</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SPITE, kecewa / balas dendam.</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SPORT, petualangan.</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PROFIT, mencari keuntungan dari imbalan orang lain.</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CRURIOUSITY, mencari perhatian.</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POLITICS, alasan politis.</a:t>
            </a:r>
          </a:p>
        </p:txBody>
      </p:sp>
      <p:sp>
        <p:nvSpPr>
          <p:cNvPr id="5" name="Title 1"/>
          <p:cNvSpPr>
            <a:spLocks noGrp="1"/>
          </p:cNvSpPr>
          <p:nvPr>
            <p:ph type="title"/>
          </p:nvPr>
        </p:nvSpPr>
        <p:spPr/>
        <p:txBody>
          <a:bodyPr/>
          <a:lstStyle/>
          <a:p>
            <a:pPr eaLnBrk="1" fontAlgn="auto" hangingPunct="1">
              <a:spcAft>
                <a:spcPts val="0"/>
              </a:spcAft>
              <a:defRPr/>
            </a:pPr>
            <a:r>
              <a:rPr lang="en-US" sz="5400" b="1" dirty="0" smtClean="0"/>
              <a:t>BENTUK </a:t>
            </a:r>
            <a:r>
              <a:rPr lang="en-US" sz="5400" b="1" dirty="0"/>
              <a:t>ANCAMAN</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Effect transition="in" filter="fade">
                                      <p:cBhvr>
                                        <p:cTn id="7" dur="500"/>
                                        <p:tgtEl>
                                          <p:spTgt spid="1331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314">
                                            <p:txEl>
                                              <p:pRg st="2" end="2"/>
                                            </p:txEl>
                                          </p:spTgt>
                                        </p:tgtEl>
                                        <p:attrNameLst>
                                          <p:attrName>style.visibility</p:attrName>
                                        </p:attrNameLst>
                                      </p:cBhvr>
                                      <p:to>
                                        <p:strVal val="visible"/>
                                      </p:to>
                                    </p:set>
                                    <p:animEffect transition="in" filter="fade">
                                      <p:cBhvr>
                                        <p:cTn id="12" dur="500"/>
                                        <p:tgtEl>
                                          <p:spTgt spid="1331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314">
                                            <p:txEl>
                                              <p:pRg st="3" end="3"/>
                                            </p:txEl>
                                          </p:spTgt>
                                        </p:tgtEl>
                                        <p:attrNameLst>
                                          <p:attrName>style.visibility</p:attrName>
                                        </p:attrNameLst>
                                      </p:cBhvr>
                                      <p:to>
                                        <p:strVal val="visible"/>
                                      </p:to>
                                    </p:set>
                                    <p:animEffect transition="in" filter="fade">
                                      <p:cBhvr>
                                        <p:cTn id="17" dur="500"/>
                                        <p:tgtEl>
                                          <p:spTgt spid="13314">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xEl>
                                              <p:pRg st="4" end="4"/>
                                            </p:txEl>
                                          </p:spTgt>
                                        </p:tgtEl>
                                        <p:attrNameLst>
                                          <p:attrName>style.visibility</p:attrName>
                                        </p:attrNameLst>
                                      </p:cBhvr>
                                      <p:to>
                                        <p:strVal val="visible"/>
                                      </p:to>
                                    </p:set>
                                    <p:animEffect transition="in" filter="fade">
                                      <p:cBhvr>
                                        <p:cTn id="22" dur="500"/>
                                        <p:tgtEl>
                                          <p:spTgt spid="1331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3314">
                                            <p:txEl>
                                              <p:pRg st="5" end="5"/>
                                            </p:txEl>
                                          </p:spTgt>
                                        </p:tgtEl>
                                        <p:attrNameLst>
                                          <p:attrName>style.visibility</p:attrName>
                                        </p:attrNameLst>
                                      </p:cBhvr>
                                      <p:to>
                                        <p:strVal val="visible"/>
                                      </p:to>
                                    </p:set>
                                    <p:animEffect transition="in" filter="fade">
                                      <p:cBhvr>
                                        <p:cTn id="27" dur="500"/>
                                        <p:tgtEl>
                                          <p:spTgt spid="133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141413" y="2249488"/>
            <a:ext cx="10244137" cy="4402137"/>
          </a:xfrm>
        </p:spPr>
        <p:txBody>
          <a:bodyPr/>
          <a:lstStyle/>
          <a:p>
            <a:pPr lvl="1" algn="just" eaLnBrk="1" hangingPunct="1">
              <a:buFont typeface="Wingdings" panose="05000000000000000000" pitchFamily="2" charset="2"/>
              <a:buChar char="§"/>
            </a:pPr>
            <a:r>
              <a:rPr lang="en-US" altLang="en-US" sz="2400" smtClean="0">
                <a:latin typeface="Calibri Light" panose="020F0302020204030204" pitchFamily="34" charset="0"/>
              </a:rPr>
              <a:t>Kelemahan manusia (human error)</a:t>
            </a:r>
          </a:p>
          <a:p>
            <a:pPr lvl="1" algn="just" eaLnBrk="1" hangingPunct="1">
              <a:buFont typeface="Wingdings" panose="05000000000000000000" pitchFamily="2" charset="2"/>
              <a:buChar char="§"/>
            </a:pPr>
            <a:r>
              <a:rPr lang="en-US" altLang="en-US" sz="2400" smtClean="0">
                <a:latin typeface="Calibri Light" panose="020F0302020204030204" pitchFamily="34" charset="0"/>
              </a:rPr>
              <a:t>Kelemahan perangkat keras komputer</a:t>
            </a:r>
          </a:p>
          <a:p>
            <a:pPr lvl="1" algn="just" eaLnBrk="1" hangingPunct="1">
              <a:buFont typeface="Wingdings" panose="05000000000000000000" pitchFamily="2" charset="2"/>
              <a:buChar char="§"/>
            </a:pPr>
            <a:r>
              <a:rPr lang="en-US" altLang="en-US" sz="2400" smtClean="0">
                <a:latin typeface="Calibri Light" panose="020F0302020204030204" pitchFamily="34" charset="0"/>
              </a:rPr>
              <a:t>Kelemahan sistem operasi jaringan</a:t>
            </a:r>
          </a:p>
          <a:p>
            <a:pPr lvl="1" algn="just" eaLnBrk="1" hangingPunct="1">
              <a:buFont typeface="Wingdings" panose="05000000000000000000" pitchFamily="2" charset="2"/>
              <a:buChar char="§"/>
            </a:pPr>
            <a:r>
              <a:rPr lang="en-US" altLang="en-US" sz="2400" smtClean="0">
                <a:latin typeface="Calibri Light" panose="020F0302020204030204" pitchFamily="34" charset="0"/>
              </a:rPr>
              <a:t>Kelemahan sistem jaringan komunikasi</a:t>
            </a:r>
          </a:p>
        </p:txBody>
      </p:sp>
      <p:sp>
        <p:nvSpPr>
          <p:cNvPr id="5" name="Title 1"/>
          <p:cNvSpPr>
            <a:spLocks noGrp="1"/>
          </p:cNvSpPr>
          <p:nvPr>
            <p:ph type="title"/>
          </p:nvPr>
        </p:nvSpPr>
        <p:spPr/>
        <p:txBody>
          <a:bodyPr/>
          <a:lstStyle/>
          <a:p>
            <a:pPr eaLnBrk="1" fontAlgn="auto" hangingPunct="1">
              <a:spcAft>
                <a:spcPts val="0"/>
              </a:spcAft>
              <a:defRPr/>
            </a:pPr>
            <a:r>
              <a:rPr lang="en-US" sz="4100" b="1" dirty="0" smtClean="0"/>
              <a:t>FAKTOR PENYEBAB RISIKO</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500"/>
                                        <p:tgtEl>
                                          <p:spTgt spid="1433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38">
                                            <p:txEl>
                                              <p:pRg st="1" end="1"/>
                                            </p:txEl>
                                          </p:spTgt>
                                        </p:tgtEl>
                                        <p:attrNameLst>
                                          <p:attrName>style.visibility</p:attrName>
                                        </p:attrNameLst>
                                      </p:cBhvr>
                                      <p:to>
                                        <p:strVal val="visible"/>
                                      </p:to>
                                    </p:set>
                                    <p:animEffect transition="in" filter="fade">
                                      <p:cBhvr>
                                        <p:cTn id="10" dur="500"/>
                                        <p:tgtEl>
                                          <p:spTgt spid="1433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38">
                                            <p:txEl>
                                              <p:pRg st="2" end="2"/>
                                            </p:txEl>
                                          </p:spTgt>
                                        </p:tgtEl>
                                        <p:attrNameLst>
                                          <p:attrName>style.visibility</p:attrName>
                                        </p:attrNameLst>
                                      </p:cBhvr>
                                      <p:to>
                                        <p:strVal val="visible"/>
                                      </p:to>
                                    </p:set>
                                    <p:animEffect transition="in" filter="fade">
                                      <p:cBhvr>
                                        <p:cTn id="13" dur="500"/>
                                        <p:tgtEl>
                                          <p:spTgt spid="1433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38">
                                            <p:txEl>
                                              <p:pRg st="3" end="3"/>
                                            </p:txEl>
                                          </p:spTgt>
                                        </p:tgtEl>
                                        <p:attrNameLst>
                                          <p:attrName>style.visibility</p:attrName>
                                        </p:attrNameLst>
                                      </p:cBhvr>
                                      <p:to>
                                        <p:strVal val="visible"/>
                                      </p:to>
                                    </p:set>
                                    <p:animEffect transition="in" filter="fade">
                                      <p:cBhvr>
                                        <p:cTn id="16" dur="500"/>
                                        <p:tgtEl>
                                          <p:spTgt spid="14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600" b="1" dirty="0" err="1" smtClean="0"/>
              <a:t>Metode</a:t>
            </a:r>
            <a:r>
              <a:rPr lang="en-US" sz="4600" b="1" dirty="0" smtClean="0"/>
              <a:t> </a:t>
            </a:r>
            <a:r>
              <a:rPr lang="en-US" sz="4600" b="1" dirty="0" err="1" smtClean="0"/>
              <a:t>penyerangan</a:t>
            </a:r>
            <a:r>
              <a:rPr lang="en-US" sz="4800" dirty="0"/>
              <a:t/>
            </a:r>
            <a:br>
              <a:rPr lang="en-US" sz="4800" dirty="0"/>
            </a:br>
            <a:r>
              <a:rPr lang="en-US" sz="3400" u="sng" dirty="0" smtClean="0"/>
              <a:t>KEAMANAN JARINGAN </a:t>
            </a:r>
            <a:r>
              <a:rPr lang="en-US" sz="3400" u="sng" dirty="0"/>
              <a:t>KOMPUTER</a:t>
            </a:r>
          </a:p>
        </p:txBody>
      </p:sp>
      <p:sp>
        <p:nvSpPr>
          <p:cNvPr id="15363" name="Content Placeholder 2"/>
          <p:cNvSpPr>
            <a:spLocks noGrp="1"/>
          </p:cNvSpPr>
          <p:nvPr>
            <p:ph idx="1"/>
          </p:nvPr>
        </p:nvSpPr>
        <p:spPr>
          <a:xfrm>
            <a:off x="1141413" y="2249488"/>
            <a:ext cx="10244137" cy="4402137"/>
          </a:xfrm>
        </p:spPr>
        <p:txBody>
          <a:bodyPr/>
          <a:lstStyle/>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EAVESDROPPING</a:t>
            </a:r>
            <a:r>
              <a:rPr lang="en-US" altLang="en-US" smtClean="0">
                <a:latin typeface="Calibri Light" panose="020F0302020204030204" pitchFamily="34" charset="0"/>
              </a:rPr>
              <a:t>, Mendapatkan duplikasi pesan tanpa izin.</a:t>
            </a:r>
          </a:p>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MASQUERADING</a:t>
            </a:r>
            <a:r>
              <a:rPr lang="en-US" altLang="en-US" smtClean="0">
                <a:latin typeface="Calibri Light" panose="020F0302020204030204" pitchFamily="34" charset="0"/>
              </a:rPr>
              <a:t>, Mengirim atau menerima pesan menggunakan identitas lain tanpa izin.</a:t>
            </a:r>
          </a:p>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MESSAGE TAMPERING</a:t>
            </a:r>
            <a:r>
              <a:rPr lang="en-US" altLang="en-US" smtClean="0">
                <a:latin typeface="Calibri Light" panose="020F0302020204030204" pitchFamily="34" charset="0"/>
              </a:rPr>
              <a:t>, Mencegat atau menangkap pesan dan mengubah isinya sebelum dilanjutkan ke penerima sebenarnya. </a:t>
            </a:r>
          </a:p>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REPLAYING</a:t>
            </a:r>
            <a:r>
              <a:rPr lang="en-US" altLang="en-US" smtClean="0">
                <a:latin typeface="Calibri Light" panose="020F0302020204030204" pitchFamily="34" charset="0"/>
              </a:rPr>
              <a:t>, Menyimpan pesan yang ditangkap untuk pemakaian berikutnya. </a:t>
            </a:r>
          </a:p>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DENIAL OF SERVICE</a:t>
            </a:r>
            <a:r>
              <a:rPr lang="en-US" altLang="en-US" smtClean="0">
                <a:latin typeface="Calibri Light" panose="020F0302020204030204" pitchFamily="34" charset="0"/>
              </a:rPr>
              <a:t>, Membanjiri saluran atau sesumber lain dengan pesan yang bertujuan untuk menggagalkan pengaksesan pemakai lain.</a:t>
            </a:r>
          </a:p>
          <a:p>
            <a:pPr lvl="1" algn="just" eaLnBrk="1" hangingPunct="1">
              <a:buFont typeface="Lucida Sans Unicode" panose="020B0602030504020204" pitchFamily="34" charset="0"/>
              <a:buChar char="₋"/>
            </a:pPr>
            <a:endParaRPr lang="en-US" altLang="en-US" smtClean="0">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249488"/>
            <a:ext cx="10244137" cy="4402137"/>
          </a:xfrm>
        </p:spPr>
        <p:txBody>
          <a:bodyPr rtlCol="0">
            <a:noAutofit/>
          </a:bodyPr>
          <a:lstStyle/>
          <a:p>
            <a:pPr marL="457200" indent="-457200" algn="just" eaLnBrk="1" fontAlgn="auto" hangingPunct="1">
              <a:spcAft>
                <a:spcPts val="0"/>
              </a:spcAft>
              <a:buFont typeface="+mj-lt"/>
              <a:buAutoNum type="arabicPeriod"/>
              <a:defRPr/>
            </a:pPr>
            <a:r>
              <a:rPr lang="en-US" b="1" dirty="0" smtClean="0">
                <a:latin typeface="Calibri" panose="020F0502020204030204" pitchFamily="34" charset="0"/>
                <a:cs typeface="Calibri" panose="020F0502020204030204" pitchFamily="34" charset="0"/>
              </a:rPr>
              <a:t>INTERRUPTION</a:t>
            </a:r>
          </a:p>
          <a:p>
            <a:pPr lvl="1" algn="just" eaLnBrk="1" fontAlgn="auto" hangingPunct="1">
              <a:spcAft>
                <a:spcPts val="0"/>
              </a:spcAft>
              <a:buFont typeface="Lucida Sans Unicode" panose="020B0602030504020204" pitchFamily="34" charset="0"/>
              <a:buChar char="₋"/>
              <a:defRPr/>
            </a:pPr>
            <a:r>
              <a:rPr lang="en-US" sz="2400" dirty="0" err="1" smtClean="0">
                <a:latin typeface="Calibri Light" panose="020F0302020204030204" pitchFamily="34" charset="0"/>
              </a:rPr>
              <a:t>Suatu</a:t>
            </a:r>
            <a:r>
              <a:rPr lang="en-US" sz="2400" dirty="0" smtClean="0">
                <a:latin typeface="Calibri Light" panose="020F0302020204030204" pitchFamily="34" charset="0"/>
              </a:rPr>
              <a:t> </a:t>
            </a:r>
            <a:r>
              <a:rPr lang="en-US" sz="2400" dirty="0" err="1">
                <a:latin typeface="Calibri Light" panose="020F0302020204030204" pitchFamily="34" charset="0"/>
              </a:rPr>
              <a:t>sistem</a:t>
            </a:r>
            <a:r>
              <a:rPr lang="en-US" sz="2400" dirty="0">
                <a:latin typeface="Calibri Light" panose="020F0302020204030204" pitchFamily="34" charset="0"/>
              </a:rPr>
              <a:t> </a:t>
            </a:r>
            <a:r>
              <a:rPr lang="en-US" sz="2400" dirty="0" err="1">
                <a:latin typeface="Calibri Light" panose="020F0302020204030204" pitchFamily="34" charset="0"/>
              </a:rPr>
              <a:t>diserang</a:t>
            </a:r>
            <a:r>
              <a:rPr lang="en-US" sz="2400" dirty="0">
                <a:latin typeface="Calibri Light" panose="020F0302020204030204" pitchFamily="34" charset="0"/>
              </a:rPr>
              <a:t> </a:t>
            </a:r>
            <a:r>
              <a:rPr lang="en-US" sz="2400" dirty="0" err="1">
                <a:latin typeface="Calibri Light" panose="020F0302020204030204" pitchFamily="34" charset="0"/>
              </a:rPr>
              <a:t>sehingga</a:t>
            </a:r>
            <a:r>
              <a:rPr lang="en-US" sz="2400" dirty="0">
                <a:latin typeface="Calibri Light" panose="020F0302020204030204" pitchFamily="34" charset="0"/>
              </a:rPr>
              <a:t> </a:t>
            </a:r>
            <a:r>
              <a:rPr lang="en-US" sz="2400" dirty="0" err="1">
                <a:latin typeface="Calibri Light" panose="020F0302020204030204" pitchFamily="34" charset="0"/>
              </a:rPr>
              <a:t>menjadi</a:t>
            </a:r>
            <a:r>
              <a:rPr lang="en-US" sz="2400" dirty="0">
                <a:latin typeface="Calibri Light" panose="020F0302020204030204" pitchFamily="34" charset="0"/>
              </a:rPr>
              <a:t> </a:t>
            </a:r>
            <a:r>
              <a:rPr lang="en-US" sz="2400" dirty="0" err="1">
                <a:latin typeface="Calibri Light" panose="020F0302020204030204" pitchFamily="34" charset="0"/>
              </a:rPr>
              <a:t>tidak</a:t>
            </a:r>
            <a:r>
              <a:rPr lang="en-US" sz="2400" dirty="0">
                <a:latin typeface="Calibri Light" panose="020F0302020204030204" pitchFamily="34" charset="0"/>
              </a:rPr>
              <a:t> </a:t>
            </a:r>
            <a:r>
              <a:rPr lang="en-US" sz="2400" dirty="0" err="1">
                <a:latin typeface="Calibri Light" panose="020F0302020204030204" pitchFamily="34" charset="0"/>
              </a:rPr>
              <a:t>tersedia</a:t>
            </a:r>
            <a:r>
              <a:rPr lang="en-US" sz="2400" dirty="0">
                <a:latin typeface="Calibri Light" panose="020F0302020204030204" pitchFamily="34" charset="0"/>
              </a:rPr>
              <a:t> </a:t>
            </a:r>
            <a:r>
              <a:rPr lang="en-US" sz="2400" dirty="0" err="1">
                <a:latin typeface="Calibri Light" panose="020F0302020204030204" pitchFamily="34" charset="0"/>
              </a:rPr>
              <a:t>atau</a:t>
            </a:r>
            <a:r>
              <a:rPr lang="en-US" sz="2400" dirty="0">
                <a:latin typeface="Calibri Light" panose="020F0302020204030204" pitchFamily="34" charset="0"/>
              </a:rPr>
              <a:t> </a:t>
            </a:r>
            <a:r>
              <a:rPr lang="en-US" sz="2400" dirty="0" err="1">
                <a:latin typeface="Calibri Light" panose="020F0302020204030204" pitchFamily="34" charset="0"/>
              </a:rPr>
              <a:t>tidak</a:t>
            </a:r>
            <a:r>
              <a:rPr lang="en-US" sz="2400" dirty="0">
                <a:latin typeface="Calibri Light" panose="020F0302020204030204" pitchFamily="34" charset="0"/>
              </a:rPr>
              <a:t> </a:t>
            </a:r>
            <a:r>
              <a:rPr lang="en-US" sz="2400" dirty="0" err="1">
                <a:latin typeface="Calibri Light" panose="020F0302020204030204" pitchFamily="34" charset="0"/>
              </a:rPr>
              <a:t>dapat</a:t>
            </a:r>
            <a:r>
              <a:rPr lang="en-US" sz="2400" dirty="0">
                <a:latin typeface="Calibri Light" panose="020F0302020204030204" pitchFamily="34" charset="0"/>
              </a:rPr>
              <a:t> </a:t>
            </a:r>
            <a:r>
              <a:rPr lang="en-US" sz="2400" dirty="0" err="1">
                <a:latin typeface="Calibri Light" panose="020F0302020204030204" pitchFamily="34" charset="0"/>
              </a:rPr>
              <a:t>dipakai</a:t>
            </a:r>
            <a:r>
              <a:rPr lang="en-US" sz="2400" dirty="0">
                <a:latin typeface="Calibri Light" panose="020F0302020204030204" pitchFamily="34" charset="0"/>
              </a:rPr>
              <a:t> </a:t>
            </a:r>
            <a:r>
              <a:rPr lang="en-US" sz="2400" dirty="0" err="1">
                <a:latin typeface="Calibri Light" panose="020F0302020204030204" pitchFamily="34" charset="0"/>
              </a:rPr>
              <a:t>oleh</a:t>
            </a:r>
            <a:r>
              <a:rPr lang="en-US" sz="2400" dirty="0">
                <a:latin typeface="Calibri Light" panose="020F0302020204030204" pitchFamily="34" charset="0"/>
              </a:rPr>
              <a:t> yang </a:t>
            </a:r>
            <a:r>
              <a:rPr lang="en-US" sz="2400" dirty="0" err="1">
                <a:latin typeface="Calibri Light" panose="020F0302020204030204" pitchFamily="34" charset="0"/>
              </a:rPr>
              <a:t>berwenang</a:t>
            </a:r>
            <a:r>
              <a:rPr lang="en-US" sz="2400" dirty="0">
                <a:latin typeface="Calibri Light" panose="020F0302020204030204" pitchFamily="34" charset="0"/>
              </a:rPr>
              <a:t>. </a:t>
            </a:r>
            <a:endParaRPr lang="en-US" sz="2400" dirty="0" smtClean="0">
              <a:latin typeface="Calibri Light" panose="020F0302020204030204" pitchFamily="34" charset="0"/>
            </a:endParaRPr>
          </a:p>
          <a:p>
            <a:pPr lvl="1" algn="just" eaLnBrk="1" fontAlgn="auto" hangingPunct="1">
              <a:spcAft>
                <a:spcPts val="0"/>
              </a:spcAft>
              <a:buFont typeface="Lucida Sans Unicode" panose="020B0602030504020204" pitchFamily="34" charset="0"/>
              <a:buChar char="₋"/>
              <a:defRPr/>
            </a:pPr>
            <a:r>
              <a:rPr lang="en-US" sz="2400" dirty="0" err="1" smtClean="0">
                <a:latin typeface="Calibri Light" panose="020F0302020204030204" pitchFamily="34" charset="0"/>
              </a:rPr>
              <a:t>Contoh</a:t>
            </a:r>
            <a:r>
              <a:rPr lang="en-US" sz="2400" dirty="0" smtClean="0">
                <a:latin typeface="Calibri Light" panose="020F0302020204030204" pitchFamily="34" charset="0"/>
              </a:rPr>
              <a:t>: </a:t>
            </a:r>
            <a:r>
              <a:rPr lang="en-US" sz="2400" dirty="0" err="1" smtClean="0">
                <a:latin typeface="Calibri Light" panose="020F0302020204030204" pitchFamily="34" charset="0"/>
              </a:rPr>
              <a:t>Perusakan</a:t>
            </a:r>
            <a:r>
              <a:rPr lang="en-US" sz="2400" dirty="0" smtClean="0">
                <a:latin typeface="Calibri Light" panose="020F0302020204030204" pitchFamily="34" charset="0"/>
              </a:rPr>
              <a:t> / </a:t>
            </a:r>
            <a:r>
              <a:rPr lang="en-US" sz="2400" dirty="0" err="1" smtClean="0">
                <a:latin typeface="Calibri Light" panose="020F0302020204030204" pitchFamily="34" charset="0"/>
              </a:rPr>
              <a:t>modifikasi</a:t>
            </a:r>
            <a:r>
              <a:rPr lang="en-US" sz="2400" dirty="0" smtClean="0">
                <a:latin typeface="Calibri Light" panose="020F0302020204030204" pitchFamily="34" charset="0"/>
              </a:rPr>
              <a:t> </a:t>
            </a:r>
            <a:r>
              <a:rPr lang="en-US" sz="2400" dirty="0" err="1" smtClean="0">
                <a:latin typeface="Calibri Light" panose="020F0302020204030204" pitchFamily="34" charset="0"/>
              </a:rPr>
              <a:t>terhadap</a:t>
            </a:r>
            <a:r>
              <a:rPr lang="en-US" sz="2400" dirty="0" smtClean="0">
                <a:latin typeface="Calibri Light" panose="020F0302020204030204" pitchFamily="34" charset="0"/>
              </a:rPr>
              <a:t> </a:t>
            </a:r>
            <a:r>
              <a:rPr lang="en-US" sz="2400" dirty="0" err="1" smtClean="0">
                <a:latin typeface="Calibri Light" panose="020F0302020204030204" pitchFamily="34" charset="0"/>
              </a:rPr>
              <a:t>piranti</a:t>
            </a:r>
            <a:r>
              <a:rPr lang="en-US" sz="2400" dirty="0" smtClean="0">
                <a:latin typeface="Calibri Light" panose="020F0302020204030204" pitchFamily="34" charset="0"/>
              </a:rPr>
              <a:t> </a:t>
            </a:r>
            <a:r>
              <a:rPr lang="en-US" sz="2400" dirty="0" err="1">
                <a:latin typeface="Calibri Light" panose="020F0302020204030204" pitchFamily="34" charset="0"/>
              </a:rPr>
              <a:t>keras</a:t>
            </a:r>
            <a:r>
              <a:rPr lang="en-US" sz="2400" dirty="0">
                <a:latin typeface="Calibri Light" panose="020F0302020204030204" pitchFamily="34" charset="0"/>
              </a:rPr>
              <a:t> </a:t>
            </a:r>
            <a:r>
              <a:rPr lang="en-US" sz="2400" dirty="0" err="1">
                <a:latin typeface="Calibri Light" panose="020F0302020204030204" pitchFamily="34" charset="0"/>
              </a:rPr>
              <a:t>atau</a:t>
            </a:r>
            <a:r>
              <a:rPr lang="en-US" sz="2400" dirty="0">
                <a:latin typeface="Calibri Light" panose="020F0302020204030204" pitchFamily="34" charset="0"/>
              </a:rPr>
              <a:t> </a:t>
            </a:r>
            <a:r>
              <a:rPr lang="en-US" sz="2400" dirty="0" err="1">
                <a:latin typeface="Calibri Light" panose="020F0302020204030204" pitchFamily="34" charset="0"/>
              </a:rPr>
              <a:t>saluran</a:t>
            </a:r>
            <a:r>
              <a:rPr lang="en-US" sz="2400" dirty="0">
                <a:latin typeface="Calibri Light" panose="020F0302020204030204" pitchFamily="34" charset="0"/>
              </a:rPr>
              <a:t> </a:t>
            </a:r>
            <a:r>
              <a:rPr lang="en-US" sz="2400" dirty="0" err="1">
                <a:latin typeface="Calibri Light" panose="020F0302020204030204" pitchFamily="34" charset="0"/>
              </a:rPr>
              <a:t>jaringan</a:t>
            </a:r>
            <a:r>
              <a:rPr lang="en-US" sz="2400" dirty="0" smtClean="0">
                <a:latin typeface="Calibri Light" panose="020F0302020204030204" pitchFamily="34" charset="0"/>
              </a:rPr>
              <a:t>.</a:t>
            </a:r>
          </a:p>
          <a:p>
            <a:pPr marL="457200" lvl="1" indent="0" algn="just" eaLnBrk="1" fontAlgn="auto" hangingPunct="1">
              <a:spcAft>
                <a:spcPts val="0"/>
              </a:spcAft>
              <a:buFont typeface="Arial" panose="020B0604020202020204" pitchFamily="34" charset="0"/>
              <a:buNone/>
              <a:defRPr/>
            </a:pPr>
            <a:endParaRPr lang="en-US" sz="2400" dirty="0">
              <a:latin typeface="Calibri Light" panose="020F0302020204030204" pitchFamily="34" charset="0"/>
            </a:endParaRPr>
          </a:p>
          <a:p>
            <a:pPr marL="457200" indent="-457200" algn="just" eaLnBrk="1" fontAlgn="auto" hangingPunct="1">
              <a:spcAft>
                <a:spcPts val="0"/>
              </a:spcAft>
              <a:buFont typeface="+mj-lt"/>
              <a:buAutoNum type="arabicPeriod"/>
              <a:defRPr/>
            </a:pPr>
            <a:r>
              <a:rPr lang="en-US" b="1" dirty="0" smtClean="0">
                <a:latin typeface="Calibri" panose="020F0502020204030204" pitchFamily="34" charset="0"/>
                <a:cs typeface="Calibri" panose="020F0502020204030204" pitchFamily="34" charset="0"/>
              </a:rPr>
              <a:t>INTERCEPTION</a:t>
            </a:r>
          </a:p>
          <a:p>
            <a:pPr lvl="1" algn="just" eaLnBrk="1" fontAlgn="auto" hangingPunct="1">
              <a:spcAft>
                <a:spcPts val="0"/>
              </a:spcAft>
              <a:buFont typeface="Lucida Sans Unicode" panose="020B0602030504020204" pitchFamily="34" charset="0"/>
              <a:buChar char="₋"/>
              <a:defRPr/>
            </a:pPr>
            <a:r>
              <a:rPr lang="en-US" sz="2400" dirty="0">
                <a:latin typeface="Calibri Light" panose="020F0302020204030204" pitchFamily="34" charset="0"/>
              </a:rPr>
              <a:t>U</a:t>
            </a:r>
            <a:r>
              <a:rPr lang="en-US" sz="2400" dirty="0" smtClean="0">
                <a:latin typeface="Calibri Light" panose="020F0302020204030204" pitchFamily="34" charset="0"/>
              </a:rPr>
              <a:t>ser </a:t>
            </a:r>
            <a:r>
              <a:rPr lang="en-US" sz="2400" dirty="0">
                <a:latin typeface="Calibri Light" panose="020F0302020204030204" pitchFamily="34" charset="0"/>
              </a:rPr>
              <a:t>yang </a:t>
            </a:r>
            <a:r>
              <a:rPr lang="en-US" sz="2400" dirty="0" err="1">
                <a:latin typeface="Calibri Light" panose="020F0302020204030204" pitchFamily="34" charset="0"/>
              </a:rPr>
              <a:t>tidak</a:t>
            </a:r>
            <a:r>
              <a:rPr lang="en-US" sz="2400" dirty="0">
                <a:latin typeface="Calibri Light" panose="020F0302020204030204" pitchFamily="34" charset="0"/>
              </a:rPr>
              <a:t> </a:t>
            </a:r>
            <a:r>
              <a:rPr lang="en-US" sz="2400" dirty="0" err="1">
                <a:latin typeface="Calibri Light" panose="020F0302020204030204" pitchFamily="34" charset="0"/>
              </a:rPr>
              <a:t>berhak</a:t>
            </a:r>
            <a:r>
              <a:rPr lang="en-US" sz="2400" dirty="0">
                <a:latin typeface="Calibri Light" panose="020F0302020204030204" pitchFamily="34" charset="0"/>
              </a:rPr>
              <a:t> (</a:t>
            </a:r>
            <a:r>
              <a:rPr lang="en-US" sz="2400" dirty="0" err="1">
                <a:latin typeface="Calibri Light" panose="020F0302020204030204" pitchFamily="34" charset="0"/>
              </a:rPr>
              <a:t>anauthorized</a:t>
            </a:r>
            <a:r>
              <a:rPr lang="en-US" sz="2400" dirty="0" smtClean="0">
                <a:latin typeface="Calibri Light" panose="020F0302020204030204" pitchFamily="34" charset="0"/>
              </a:rPr>
              <a:t>) </a:t>
            </a:r>
            <a:r>
              <a:rPr lang="en-US" sz="2400" dirty="0" err="1" smtClean="0">
                <a:latin typeface="Calibri Light" panose="020F0302020204030204" pitchFamily="34" charset="0"/>
              </a:rPr>
              <a:t>mendapatkan</a:t>
            </a:r>
            <a:r>
              <a:rPr lang="en-US" sz="2400" dirty="0" smtClean="0">
                <a:latin typeface="Calibri Light" panose="020F0302020204030204" pitchFamily="34" charset="0"/>
              </a:rPr>
              <a:t> </a:t>
            </a:r>
            <a:r>
              <a:rPr lang="en-US" sz="2400" dirty="0" err="1">
                <a:latin typeface="Calibri Light" panose="020F0302020204030204" pitchFamily="34" charset="0"/>
              </a:rPr>
              <a:t>akses</a:t>
            </a:r>
            <a:r>
              <a:rPr lang="en-US" sz="2400" dirty="0">
                <a:latin typeface="Calibri Light" panose="020F0302020204030204" pitchFamily="34" charset="0"/>
              </a:rPr>
              <a:t> file.</a:t>
            </a:r>
            <a:r>
              <a:rPr lang="en-US" sz="2400" dirty="0" smtClean="0">
                <a:latin typeface="Calibri Light" panose="020F0302020204030204" pitchFamily="34" charset="0"/>
              </a:rPr>
              <a:t> </a:t>
            </a:r>
          </a:p>
          <a:p>
            <a:pPr lvl="1" algn="just" eaLnBrk="1" fontAlgn="auto" hangingPunct="1">
              <a:spcAft>
                <a:spcPts val="0"/>
              </a:spcAft>
              <a:buFont typeface="Lucida Sans Unicode" panose="020B0602030504020204" pitchFamily="34" charset="0"/>
              <a:buChar char="₋"/>
              <a:defRPr/>
            </a:pPr>
            <a:r>
              <a:rPr lang="en-US" sz="2400" dirty="0" err="1" smtClean="0">
                <a:latin typeface="Calibri Light" panose="020F0302020204030204" pitchFamily="34" charset="0"/>
              </a:rPr>
              <a:t>Contoh</a:t>
            </a:r>
            <a:r>
              <a:rPr lang="en-US" sz="2400" dirty="0" smtClean="0">
                <a:latin typeface="Calibri Light" panose="020F0302020204030204" pitchFamily="34" charset="0"/>
              </a:rPr>
              <a:t>: </a:t>
            </a:r>
            <a:r>
              <a:rPr lang="en-US" sz="2400" dirty="0" err="1">
                <a:latin typeface="Calibri Light" panose="020F0302020204030204" pitchFamily="34" charset="0"/>
              </a:rPr>
              <a:t>P</a:t>
            </a:r>
            <a:r>
              <a:rPr lang="en-US" sz="2400" dirty="0" err="1" smtClean="0">
                <a:latin typeface="Calibri Light" panose="020F0302020204030204" pitchFamily="34" charset="0"/>
              </a:rPr>
              <a:t>enyadapan</a:t>
            </a:r>
            <a:r>
              <a:rPr lang="en-US" sz="2400" dirty="0" smtClean="0">
                <a:latin typeface="Calibri Light" panose="020F0302020204030204" pitchFamily="34" charset="0"/>
              </a:rPr>
              <a:t> </a:t>
            </a:r>
            <a:r>
              <a:rPr lang="en-US" sz="2400" dirty="0" err="1">
                <a:latin typeface="Calibri Light" panose="020F0302020204030204" pitchFamily="34" charset="0"/>
              </a:rPr>
              <a:t>terhadap</a:t>
            </a:r>
            <a:r>
              <a:rPr lang="en-US" sz="2400" dirty="0">
                <a:latin typeface="Calibri Light" panose="020F0302020204030204" pitchFamily="34" charset="0"/>
              </a:rPr>
              <a:t> data </a:t>
            </a:r>
            <a:r>
              <a:rPr lang="en-US" sz="2400" dirty="0" err="1">
                <a:latin typeface="Calibri Light" panose="020F0302020204030204" pitchFamily="34" charset="0"/>
              </a:rPr>
              <a:t>dalam</a:t>
            </a:r>
            <a:r>
              <a:rPr lang="en-US" sz="2400" dirty="0">
                <a:latin typeface="Calibri Light" panose="020F0302020204030204" pitchFamily="34" charset="0"/>
              </a:rPr>
              <a:t> </a:t>
            </a:r>
            <a:r>
              <a:rPr lang="en-US" sz="2400" dirty="0" err="1">
                <a:latin typeface="Calibri Light" panose="020F0302020204030204" pitchFamily="34" charset="0"/>
              </a:rPr>
              <a:t>suatu</a:t>
            </a:r>
            <a:r>
              <a:rPr lang="en-US" sz="2400" dirty="0">
                <a:latin typeface="Calibri Light" panose="020F0302020204030204" pitchFamily="34" charset="0"/>
              </a:rPr>
              <a:t> </a:t>
            </a:r>
            <a:r>
              <a:rPr lang="en-US" sz="2400" dirty="0" err="1">
                <a:latin typeface="Calibri Light" panose="020F0302020204030204" pitchFamily="34" charset="0"/>
              </a:rPr>
              <a:t>jaringan</a:t>
            </a:r>
            <a:r>
              <a:rPr lang="en-US" sz="2400" dirty="0">
                <a:latin typeface="Calibri Light" panose="020F0302020204030204" pitchFamily="34" charset="0"/>
              </a:rPr>
              <a:t>.</a:t>
            </a:r>
          </a:p>
          <a:p>
            <a:pPr marL="914400" lvl="2" indent="0" algn="just" eaLnBrk="1" fontAlgn="auto" hangingPunct="1">
              <a:spcAft>
                <a:spcPts val="0"/>
              </a:spcAft>
              <a:buFont typeface="Arial" panose="020B0604020202020204" pitchFamily="34" charset="0"/>
              <a:buNone/>
              <a:defRPr/>
            </a:pPr>
            <a:endParaRPr lang="en-US" sz="2200" dirty="0">
              <a:latin typeface="Calibri Light" panose="020F0302020204030204" pitchFamily="34" charset="0"/>
            </a:endParaRPr>
          </a:p>
          <a:p>
            <a:pPr lvl="1" algn="just" eaLnBrk="1" fontAlgn="auto" hangingPunct="1">
              <a:spcAft>
                <a:spcPts val="0"/>
              </a:spcAft>
              <a:buFont typeface="Lucida Sans Unicode" panose="020B0602030504020204" pitchFamily="34" charset="0"/>
              <a:buChar char="₋"/>
              <a:defRPr/>
            </a:pPr>
            <a:endParaRPr lang="en-US" dirty="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5000" b="1" dirty="0" smtClean="0"/>
              <a:t>KATEGORI SERANGAN</a:t>
            </a:r>
            <a:r>
              <a:rPr lang="en-US" sz="4800" dirty="0"/>
              <a:t/>
            </a:r>
            <a:br>
              <a:rPr lang="en-US" sz="4800" dirty="0"/>
            </a:br>
            <a:r>
              <a:rPr lang="en-US" sz="3400" u="sng" dirty="0" smtClean="0"/>
              <a:t>KEAMANAN JARINGAN </a:t>
            </a:r>
            <a:r>
              <a:rPr lang="en-US" sz="34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249488"/>
            <a:ext cx="10244137" cy="4402137"/>
          </a:xfrm>
        </p:spPr>
        <p:txBody>
          <a:bodyPr rtlCol="0">
            <a:noAutofit/>
          </a:bodyPr>
          <a:lstStyle/>
          <a:p>
            <a:pPr marL="457200" indent="-457200" algn="just" eaLnBrk="1" fontAlgn="auto" hangingPunct="1">
              <a:spcAft>
                <a:spcPts val="0"/>
              </a:spcAft>
              <a:buFont typeface="+mj-lt"/>
              <a:buAutoNum type="arabicPeriod" startAt="3"/>
              <a:defRPr/>
            </a:pPr>
            <a:r>
              <a:rPr lang="en-US" sz="2200" b="1" dirty="0" smtClean="0">
                <a:latin typeface="Calibri" panose="020F0502020204030204" pitchFamily="34" charset="0"/>
                <a:cs typeface="Calibri" panose="020F0502020204030204" pitchFamily="34" charset="0"/>
              </a:rPr>
              <a:t>MODIFICATION</a:t>
            </a:r>
          </a:p>
          <a:p>
            <a:pPr lvl="1" algn="just" eaLnBrk="1" fontAlgn="auto" hangingPunct="1">
              <a:spcAft>
                <a:spcPts val="0"/>
              </a:spcAft>
              <a:buFont typeface="Lucida Sans Unicode" panose="020B0602030504020204" pitchFamily="34" charset="0"/>
              <a:buChar char="₋"/>
              <a:defRPr/>
            </a:pPr>
            <a:r>
              <a:rPr lang="en-US" sz="2200" dirty="0" smtClean="0">
                <a:latin typeface="Calibri Light" panose="020F0302020204030204" pitchFamily="34" charset="0"/>
              </a:rPr>
              <a:t>User </a:t>
            </a:r>
            <a:r>
              <a:rPr lang="en-US" sz="2200" dirty="0">
                <a:latin typeface="Calibri Light" panose="020F0302020204030204" pitchFamily="34" charset="0"/>
              </a:rPr>
              <a:t>yang </a:t>
            </a:r>
            <a:r>
              <a:rPr lang="en-US" sz="2200" dirty="0" err="1">
                <a:latin typeface="Calibri Light" panose="020F0302020204030204" pitchFamily="34" charset="0"/>
              </a:rPr>
              <a:t>tidak</a:t>
            </a:r>
            <a:r>
              <a:rPr lang="en-US" sz="2200" dirty="0">
                <a:latin typeface="Calibri Light" panose="020F0302020204030204" pitchFamily="34" charset="0"/>
              </a:rPr>
              <a:t> </a:t>
            </a:r>
            <a:r>
              <a:rPr lang="en-US" sz="2200" dirty="0" err="1">
                <a:latin typeface="Calibri Light" panose="020F0302020204030204" pitchFamily="34" charset="0"/>
              </a:rPr>
              <a:t>berhak</a:t>
            </a:r>
            <a:r>
              <a:rPr lang="en-US" sz="2200" dirty="0">
                <a:latin typeface="Calibri Light" panose="020F0302020204030204" pitchFamily="34" charset="0"/>
              </a:rPr>
              <a:t> </a:t>
            </a:r>
            <a:r>
              <a:rPr lang="en-US" sz="2200" dirty="0" err="1">
                <a:latin typeface="Calibri Light" panose="020F0302020204030204" pitchFamily="34" charset="0"/>
              </a:rPr>
              <a:t>tidak</a:t>
            </a:r>
            <a:r>
              <a:rPr lang="en-US" sz="2200" dirty="0">
                <a:latin typeface="Calibri Light" panose="020F0302020204030204" pitchFamily="34" charset="0"/>
              </a:rPr>
              <a:t> </a:t>
            </a:r>
            <a:r>
              <a:rPr lang="en-US" sz="2200" dirty="0" err="1" smtClean="0">
                <a:latin typeface="Calibri Light" panose="020F0302020204030204" pitchFamily="34" charset="0"/>
              </a:rPr>
              <a:t>hanya</a:t>
            </a:r>
            <a:r>
              <a:rPr lang="en-US" sz="2200" dirty="0" smtClean="0">
                <a:latin typeface="Calibri Light" panose="020F0302020204030204" pitchFamily="34" charset="0"/>
              </a:rPr>
              <a:t> </a:t>
            </a:r>
            <a:r>
              <a:rPr lang="en-US" sz="2200" dirty="0" err="1" smtClean="0">
                <a:latin typeface="Calibri Light" panose="020F0302020204030204" pitchFamily="34" charset="0"/>
              </a:rPr>
              <a:t>mendapatkan</a:t>
            </a:r>
            <a:r>
              <a:rPr lang="en-US" sz="2200" dirty="0" smtClean="0">
                <a:latin typeface="Calibri Light" panose="020F0302020204030204" pitchFamily="34" charset="0"/>
              </a:rPr>
              <a:t> </a:t>
            </a:r>
            <a:r>
              <a:rPr lang="en-US" sz="2200" dirty="0" err="1" smtClean="0">
                <a:latin typeface="Calibri Light" panose="020F0302020204030204" pitchFamily="34" charset="0"/>
              </a:rPr>
              <a:t>akses</a:t>
            </a:r>
            <a:r>
              <a:rPr lang="en-US" sz="2200" dirty="0" smtClean="0">
                <a:latin typeface="Calibri Light" panose="020F0302020204030204" pitchFamily="34" charset="0"/>
              </a:rPr>
              <a:t>, </a:t>
            </a:r>
            <a:r>
              <a:rPr lang="en-US" sz="2200" dirty="0" err="1">
                <a:latin typeface="Calibri Light" panose="020F0302020204030204" pitchFamily="34" charset="0"/>
              </a:rPr>
              <a:t>tetapi</a:t>
            </a:r>
            <a:r>
              <a:rPr lang="en-US" sz="2200" dirty="0">
                <a:latin typeface="Calibri Light" panose="020F0302020204030204" pitchFamily="34" charset="0"/>
              </a:rPr>
              <a:t> </a:t>
            </a:r>
            <a:r>
              <a:rPr lang="en-US" sz="2200" dirty="0" err="1">
                <a:latin typeface="Calibri Light" panose="020F0302020204030204" pitchFamily="34" charset="0"/>
              </a:rPr>
              <a:t>juga</a:t>
            </a:r>
            <a:r>
              <a:rPr lang="en-US" sz="2200" dirty="0">
                <a:latin typeface="Calibri Light" panose="020F0302020204030204" pitchFamily="34" charset="0"/>
              </a:rPr>
              <a:t> </a:t>
            </a:r>
            <a:r>
              <a:rPr lang="en-US" sz="2200" dirty="0" err="1">
                <a:latin typeface="Calibri Light" panose="020F0302020204030204" pitchFamily="34" charset="0"/>
              </a:rPr>
              <a:t>dapat</a:t>
            </a:r>
            <a:r>
              <a:rPr lang="en-US" sz="2200" dirty="0">
                <a:latin typeface="Calibri Light" panose="020F0302020204030204" pitchFamily="34" charset="0"/>
              </a:rPr>
              <a:t> </a:t>
            </a:r>
            <a:r>
              <a:rPr lang="en-US" sz="2200" dirty="0" err="1" smtClean="0">
                <a:latin typeface="Calibri Light" panose="020F0302020204030204" pitchFamily="34" charset="0"/>
              </a:rPr>
              <a:t>mengubahnya</a:t>
            </a:r>
            <a:r>
              <a:rPr lang="en-US" sz="2200" dirty="0" smtClean="0">
                <a:latin typeface="Calibri Light" panose="020F0302020204030204" pitchFamily="34" charset="0"/>
              </a:rPr>
              <a:t>.</a:t>
            </a:r>
          </a:p>
          <a:p>
            <a:pPr lvl="1" algn="just" eaLnBrk="1" fontAlgn="auto" hangingPunct="1">
              <a:spcAft>
                <a:spcPts val="0"/>
              </a:spcAft>
              <a:buFont typeface="Lucida Sans Unicode" panose="020B0602030504020204" pitchFamily="34" charset="0"/>
              <a:buChar char="₋"/>
              <a:defRPr/>
            </a:pPr>
            <a:r>
              <a:rPr lang="en-US" sz="2200" dirty="0" err="1" smtClean="0">
                <a:latin typeface="Calibri Light" panose="020F0302020204030204" pitchFamily="34" charset="0"/>
              </a:rPr>
              <a:t>Contoh</a:t>
            </a:r>
            <a:r>
              <a:rPr lang="en-US" sz="2200" dirty="0" smtClean="0">
                <a:latin typeface="Calibri Light" panose="020F0302020204030204" pitchFamily="34" charset="0"/>
              </a:rPr>
              <a:t>: </a:t>
            </a:r>
            <a:r>
              <a:rPr lang="en-US" sz="2200" dirty="0" err="1">
                <a:latin typeface="Calibri Light" panose="020F0302020204030204" pitchFamily="34" charset="0"/>
              </a:rPr>
              <a:t>P</a:t>
            </a:r>
            <a:r>
              <a:rPr lang="en-US" sz="2200" dirty="0" err="1" smtClean="0">
                <a:latin typeface="Calibri Light" panose="020F0302020204030204" pitchFamily="34" charset="0"/>
              </a:rPr>
              <a:t>erubahan</a:t>
            </a:r>
            <a:r>
              <a:rPr lang="en-US" sz="2200" dirty="0" smtClean="0">
                <a:latin typeface="Calibri Light" panose="020F0302020204030204" pitchFamily="34" charset="0"/>
              </a:rPr>
              <a:t> </a:t>
            </a:r>
            <a:r>
              <a:rPr lang="en-US" sz="2200" dirty="0" err="1">
                <a:latin typeface="Calibri Light" panose="020F0302020204030204" pitchFamily="34" charset="0"/>
              </a:rPr>
              <a:t>nilai</a:t>
            </a:r>
            <a:r>
              <a:rPr lang="en-US" sz="2200" dirty="0">
                <a:latin typeface="Calibri Light" panose="020F0302020204030204" pitchFamily="34" charset="0"/>
              </a:rPr>
              <a:t> </a:t>
            </a:r>
            <a:r>
              <a:rPr lang="en-US" sz="2200" dirty="0" err="1">
                <a:latin typeface="Calibri Light" panose="020F0302020204030204" pitchFamily="34" charset="0"/>
              </a:rPr>
              <a:t>pada</a:t>
            </a:r>
            <a:r>
              <a:rPr lang="en-US" sz="2200" dirty="0">
                <a:latin typeface="Calibri Light" panose="020F0302020204030204" pitchFamily="34" charset="0"/>
              </a:rPr>
              <a:t> file data, </a:t>
            </a:r>
            <a:r>
              <a:rPr lang="en-US" sz="2200" dirty="0" err="1">
                <a:latin typeface="Calibri Light" panose="020F0302020204030204" pitchFamily="34" charset="0"/>
              </a:rPr>
              <a:t>M</a:t>
            </a:r>
            <a:r>
              <a:rPr lang="en-US" sz="2200" dirty="0" err="1" smtClean="0">
                <a:latin typeface="Calibri Light" panose="020F0302020204030204" pitchFamily="34" charset="0"/>
              </a:rPr>
              <a:t>odifikasi</a:t>
            </a:r>
            <a:r>
              <a:rPr lang="en-US" sz="2200" dirty="0" smtClean="0">
                <a:latin typeface="Calibri Light" panose="020F0302020204030204" pitchFamily="34" charset="0"/>
              </a:rPr>
              <a:t> </a:t>
            </a:r>
            <a:r>
              <a:rPr lang="en-US" sz="2200" dirty="0">
                <a:latin typeface="Calibri Light" panose="020F0302020204030204" pitchFamily="34" charset="0"/>
              </a:rPr>
              <a:t>program </a:t>
            </a:r>
            <a:r>
              <a:rPr lang="en-US" sz="2200" dirty="0" err="1">
                <a:latin typeface="Calibri Light" panose="020F0302020204030204" pitchFamily="34" charset="0"/>
              </a:rPr>
              <a:t>sehingga</a:t>
            </a:r>
            <a:r>
              <a:rPr lang="en-US" sz="2200" dirty="0">
                <a:latin typeface="Calibri Light" panose="020F0302020204030204" pitchFamily="34" charset="0"/>
              </a:rPr>
              <a:t> </a:t>
            </a:r>
            <a:r>
              <a:rPr lang="en-US" sz="2200" dirty="0" err="1">
                <a:latin typeface="Calibri Light" panose="020F0302020204030204" pitchFamily="34" charset="0"/>
              </a:rPr>
              <a:t>berjalan</a:t>
            </a:r>
            <a:r>
              <a:rPr lang="en-US" sz="2200" dirty="0">
                <a:latin typeface="Calibri Light" panose="020F0302020204030204" pitchFamily="34" charset="0"/>
              </a:rPr>
              <a:t> </a:t>
            </a:r>
            <a:r>
              <a:rPr lang="en-US" sz="2200" dirty="0" err="1">
                <a:latin typeface="Calibri Light" panose="020F0302020204030204" pitchFamily="34" charset="0"/>
              </a:rPr>
              <a:t>dengan</a:t>
            </a:r>
            <a:r>
              <a:rPr lang="en-US" sz="2200" dirty="0">
                <a:latin typeface="Calibri Light" panose="020F0302020204030204" pitchFamily="34" charset="0"/>
              </a:rPr>
              <a:t> </a:t>
            </a:r>
            <a:r>
              <a:rPr lang="en-US" sz="2200" dirty="0" err="1">
                <a:latin typeface="Calibri Light" panose="020F0302020204030204" pitchFamily="34" charset="0"/>
              </a:rPr>
              <a:t>tidak</a:t>
            </a:r>
            <a:r>
              <a:rPr lang="en-US" sz="2200" dirty="0">
                <a:latin typeface="Calibri Light" panose="020F0302020204030204" pitchFamily="34" charset="0"/>
              </a:rPr>
              <a:t> </a:t>
            </a:r>
            <a:r>
              <a:rPr lang="en-US" sz="2200" dirty="0" err="1">
                <a:latin typeface="Calibri Light" panose="020F0302020204030204" pitchFamily="34" charset="0"/>
              </a:rPr>
              <a:t>semestinya</a:t>
            </a:r>
            <a:r>
              <a:rPr lang="en-US" sz="2200" dirty="0">
                <a:latin typeface="Calibri Light" panose="020F0302020204030204" pitchFamily="34" charset="0"/>
              </a:rPr>
              <a:t>, </a:t>
            </a:r>
            <a:r>
              <a:rPr lang="en-US" sz="2200" dirty="0" err="1">
                <a:latin typeface="Calibri Light" panose="020F0302020204030204" pitchFamily="34" charset="0"/>
              </a:rPr>
              <a:t>dan</a:t>
            </a:r>
            <a:r>
              <a:rPr lang="en-US" sz="2200" dirty="0">
                <a:latin typeface="Calibri Light" panose="020F0302020204030204" pitchFamily="34" charset="0"/>
              </a:rPr>
              <a:t>  </a:t>
            </a:r>
            <a:r>
              <a:rPr lang="en-US" sz="2200" dirty="0" err="1">
                <a:latin typeface="Calibri Light" panose="020F0302020204030204" pitchFamily="34" charset="0"/>
              </a:rPr>
              <a:t>M</a:t>
            </a:r>
            <a:r>
              <a:rPr lang="en-US" sz="2200" dirty="0" err="1" smtClean="0">
                <a:latin typeface="Calibri Light" panose="020F0302020204030204" pitchFamily="34" charset="0"/>
              </a:rPr>
              <a:t>odifikasi</a:t>
            </a:r>
            <a:r>
              <a:rPr lang="en-US" sz="2200" dirty="0" smtClean="0">
                <a:latin typeface="Calibri Light" panose="020F0302020204030204" pitchFamily="34" charset="0"/>
              </a:rPr>
              <a:t> </a:t>
            </a:r>
            <a:r>
              <a:rPr lang="en-US" sz="2200" dirty="0" err="1">
                <a:latin typeface="Calibri Light" panose="020F0302020204030204" pitchFamily="34" charset="0"/>
              </a:rPr>
              <a:t>pesan</a:t>
            </a:r>
            <a:r>
              <a:rPr lang="en-US" sz="2200" dirty="0">
                <a:latin typeface="Calibri Light" panose="020F0302020204030204" pitchFamily="34" charset="0"/>
              </a:rPr>
              <a:t> yang </a:t>
            </a:r>
            <a:r>
              <a:rPr lang="en-US" sz="2200" dirty="0" err="1">
                <a:latin typeface="Calibri Light" panose="020F0302020204030204" pitchFamily="34" charset="0"/>
              </a:rPr>
              <a:t>sedang</a:t>
            </a:r>
            <a:r>
              <a:rPr lang="en-US" sz="2200" dirty="0">
                <a:latin typeface="Calibri Light" panose="020F0302020204030204" pitchFamily="34" charset="0"/>
              </a:rPr>
              <a:t> </a:t>
            </a:r>
            <a:r>
              <a:rPr lang="en-US" sz="2200" dirty="0" err="1">
                <a:latin typeface="Calibri Light" panose="020F0302020204030204" pitchFamily="34" charset="0"/>
              </a:rPr>
              <a:t>ditransmisikan</a:t>
            </a:r>
            <a:r>
              <a:rPr lang="en-US" sz="2200" dirty="0">
                <a:latin typeface="Calibri Light" panose="020F0302020204030204" pitchFamily="34" charset="0"/>
              </a:rPr>
              <a:t> </a:t>
            </a:r>
            <a:r>
              <a:rPr lang="en-US" sz="2200" dirty="0" err="1">
                <a:latin typeface="Calibri Light" panose="020F0302020204030204" pitchFamily="34" charset="0"/>
              </a:rPr>
              <a:t>dalam</a:t>
            </a:r>
            <a:r>
              <a:rPr lang="en-US" sz="2200" dirty="0">
                <a:latin typeface="Calibri Light" panose="020F0302020204030204" pitchFamily="34" charset="0"/>
              </a:rPr>
              <a:t> </a:t>
            </a:r>
            <a:r>
              <a:rPr lang="en-US" sz="2200" dirty="0" err="1">
                <a:latin typeface="Calibri Light" panose="020F0302020204030204" pitchFamily="34" charset="0"/>
              </a:rPr>
              <a:t>jaringan</a:t>
            </a:r>
            <a:r>
              <a:rPr lang="en-US" sz="2200" dirty="0" smtClean="0">
                <a:latin typeface="Calibri Light" panose="020F0302020204030204" pitchFamily="34" charset="0"/>
              </a:rPr>
              <a:t>.</a:t>
            </a:r>
          </a:p>
          <a:p>
            <a:pPr marL="457200" lvl="1" indent="0" algn="just" eaLnBrk="1" fontAlgn="auto" hangingPunct="1">
              <a:spcAft>
                <a:spcPts val="0"/>
              </a:spcAft>
              <a:buFont typeface="Arial" panose="020B0604020202020204" pitchFamily="34" charset="0"/>
              <a:buNone/>
              <a:defRPr/>
            </a:pPr>
            <a:endParaRPr lang="en-US" sz="1000" dirty="0">
              <a:latin typeface="Calibri Light" panose="020F0302020204030204" pitchFamily="34" charset="0"/>
            </a:endParaRPr>
          </a:p>
          <a:p>
            <a:pPr marL="457200" indent="-457200" algn="just" eaLnBrk="1" fontAlgn="auto" hangingPunct="1">
              <a:spcAft>
                <a:spcPts val="0"/>
              </a:spcAft>
              <a:buFont typeface="+mj-lt"/>
              <a:buAutoNum type="arabicPeriod" startAt="3"/>
              <a:defRPr/>
            </a:pPr>
            <a:r>
              <a:rPr lang="en-US" sz="2200" b="1" dirty="0" smtClean="0">
                <a:latin typeface="Calibri" panose="020F0502020204030204" pitchFamily="34" charset="0"/>
                <a:cs typeface="Calibri" panose="020F0502020204030204" pitchFamily="34" charset="0"/>
              </a:rPr>
              <a:t>FABRICATION</a:t>
            </a:r>
          </a:p>
          <a:p>
            <a:pPr lvl="1" algn="just" eaLnBrk="1" fontAlgn="auto" hangingPunct="1">
              <a:spcAft>
                <a:spcPts val="0"/>
              </a:spcAft>
              <a:buFont typeface="Lucida Sans Unicode" panose="020B0602030504020204" pitchFamily="34" charset="0"/>
              <a:buChar char="₋"/>
              <a:defRPr/>
            </a:pPr>
            <a:r>
              <a:rPr lang="en-US" sz="2200" dirty="0">
                <a:latin typeface="Calibri Light" panose="020F0302020204030204" pitchFamily="34" charset="0"/>
              </a:rPr>
              <a:t>User yang </a:t>
            </a:r>
            <a:r>
              <a:rPr lang="en-US" sz="2200" dirty="0" err="1">
                <a:latin typeface="Calibri Light" panose="020F0302020204030204" pitchFamily="34" charset="0"/>
              </a:rPr>
              <a:t>tidak</a:t>
            </a:r>
            <a:r>
              <a:rPr lang="en-US" sz="2200" dirty="0">
                <a:latin typeface="Calibri Light" panose="020F0302020204030204" pitchFamily="34" charset="0"/>
              </a:rPr>
              <a:t> </a:t>
            </a:r>
            <a:r>
              <a:rPr lang="en-US" sz="2200" dirty="0" err="1">
                <a:latin typeface="Calibri Light" panose="020F0302020204030204" pitchFamily="34" charset="0"/>
              </a:rPr>
              <a:t>berwenang</a:t>
            </a:r>
            <a:r>
              <a:rPr lang="en-US" sz="2200" dirty="0">
                <a:latin typeface="Calibri Light" panose="020F0302020204030204" pitchFamily="34" charset="0"/>
              </a:rPr>
              <a:t> </a:t>
            </a:r>
            <a:r>
              <a:rPr lang="en-US" sz="2200" dirty="0" err="1">
                <a:latin typeface="Calibri Light" panose="020F0302020204030204" pitchFamily="34" charset="0"/>
              </a:rPr>
              <a:t>menyisipkan</a:t>
            </a:r>
            <a:r>
              <a:rPr lang="en-US" sz="2200" dirty="0">
                <a:latin typeface="Calibri Light" panose="020F0302020204030204" pitchFamily="34" charset="0"/>
              </a:rPr>
              <a:t> </a:t>
            </a:r>
            <a:r>
              <a:rPr lang="en-US" sz="2200" dirty="0" err="1">
                <a:latin typeface="Calibri Light" panose="020F0302020204030204" pitchFamily="34" charset="0"/>
              </a:rPr>
              <a:t>objek</a:t>
            </a:r>
            <a:r>
              <a:rPr lang="en-US" sz="2200" dirty="0">
                <a:latin typeface="Calibri Light" panose="020F0302020204030204" pitchFamily="34" charset="0"/>
              </a:rPr>
              <a:t> </a:t>
            </a:r>
            <a:r>
              <a:rPr lang="en-US" sz="2200" dirty="0" err="1">
                <a:latin typeface="Calibri Light" panose="020F0302020204030204" pitchFamily="34" charset="0"/>
              </a:rPr>
              <a:t>palsu</a:t>
            </a:r>
            <a:r>
              <a:rPr lang="en-US" sz="2200" dirty="0">
                <a:latin typeface="Calibri Light" panose="020F0302020204030204" pitchFamily="34" charset="0"/>
              </a:rPr>
              <a:t> </a:t>
            </a:r>
            <a:r>
              <a:rPr lang="en-US" sz="2200" dirty="0" err="1">
                <a:latin typeface="Calibri Light" panose="020F0302020204030204" pitchFamily="34" charset="0"/>
              </a:rPr>
              <a:t>ke</a:t>
            </a:r>
            <a:r>
              <a:rPr lang="en-US" sz="2200" dirty="0">
                <a:latin typeface="Calibri Light" panose="020F0302020204030204" pitchFamily="34" charset="0"/>
              </a:rPr>
              <a:t> </a:t>
            </a:r>
            <a:r>
              <a:rPr lang="en-US" sz="2200" dirty="0" err="1">
                <a:latin typeface="Calibri Light" panose="020F0302020204030204" pitchFamily="34" charset="0"/>
              </a:rPr>
              <a:t>dalam</a:t>
            </a:r>
            <a:r>
              <a:rPr lang="en-US" sz="2200" dirty="0">
                <a:latin typeface="Calibri Light" panose="020F0302020204030204" pitchFamily="34" charset="0"/>
              </a:rPr>
              <a:t> </a:t>
            </a:r>
            <a:r>
              <a:rPr lang="en-US" sz="2200" dirty="0" err="1">
                <a:latin typeface="Calibri Light" panose="020F0302020204030204" pitchFamily="34" charset="0"/>
              </a:rPr>
              <a:t>sistem</a:t>
            </a:r>
            <a:r>
              <a:rPr lang="en-US" sz="2200" dirty="0">
                <a:latin typeface="Calibri Light" panose="020F0302020204030204" pitchFamily="34" charset="0"/>
              </a:rPr>
              <a:t>.</a:t>
            </a:r>
          </a:p>
          <a:p>
            <a:pPr lvl="1" algn="just" eaLnBrk="1" fontAlgn="auto" hangingPunct="1">
              <a:spcAft>
                <a:spcPts val="0"/>
              </a:spcAft>
              <a:buFont typeface="Lucida Sans Unicode" panose="020B0602030504020204" pitchFamily="34" charset="0"/>
              <a:buChar char="₋"/>
              <a:defRPr/>
            </a:pPr>
            <a:r>
              <a:rPr lang="en-US" sz="2200" dirty="0" err="1" smtClean="0">
                <a:latin typeface="Calibri Light" panose="020F0302020204030204" pitchFamily="34" charset="0"/>
              </a:rPr>
              <a:t>Contoh</a:t>
            </a:r>
            <a:r>
              <a:rPr lang="en-US" sz="2200" dirty="0" smtClean="0">
                <a:latin typeface="Calibri Light" panose="020F0302020204030204" pitchFamily="34" charset="0"/>
              </a:rPr>
              <a:t>: </a:t>
            </a:r>
            <a:r>
              <a:rPr lang="en-US" sz="2200" dirty="0" err="1">
                <a:latin typeface="Calibri Light" panose="020F0302020204030204" pitchFamily="34" charset="0"/>
              </a:rPr>
              <a:t>P</a:t>
            </a:r>
            <a:r>
              <a:rPr lang="en-US" sz="2200" dirty="0" err="1" smtClean="0">
                <a:latin typeface="Calibri Light" panose="020F0302020204030204" pitchFamily="34" charset="0"/>
              </a:rPr>
              <a:t>engiriman</a:t>
            </a:r>
            <a:r>
              <a:rPr lang="en-US" sz="2200" dirty="0" smtClean="0">
                <a:latin typeface="Calibri Light" panose="020F0302020204030204" pitchFamily="34" charset="0"/>
              </a:rPr>
              <a:t> </a:t>
            </a:r>
            <a:r>
              <a:rPr lang="en-US" sz="2200" dirty="0" err="1">
                <a:latin typeface="Calibri Light" panose="020F0302020204030204" pitchFamily="34" charset="0"/>
              </a:rPr>
              <a:t>pesan</a:t>
            </a:r>
            <a:r>
              <a:rPr lang="en-US" sz="2200" dirty="0">
                <a:latin typeface="Calibri Light" panose="020F0302020204030204" pitchFamily="34" charset="0"/>
              </a:rPr>
              <a:t> </a:t>
            </a:r>
            <a:r>
              <a:rPr lang="en-US" sz="2200" dirty="0" err="1">
                <a:latin typeface="Calibri Light" panose="020F0302020204030204" pitchFamily="34" charset="0"/>
              </a:rPr>
              <a:t>palsu</a:t>
            </a:r>
            <a:r>
              <a:rPr lang="en-US" sz="2200" dirty="0">
                <a:latin typeface="Calibri Light" panose="020F0302020204030204" pitchFamily="34" charset="0"/>
              </a:rPr>
              <a:t> </a:t>
            </a:r>
            <a:r>
              <a:rPr lang="en-US" sz="2200" dirty="0" err="1">
                <a:latin typeface="Calibri Light" panose="020F0302020204030204" pitchFamily="34" charset="0"/>
              </a:rPr>
              <a:t>kepada</a:t>
            </a:r>
            <a:r>
              <a:rPr lang="en-US" sz="2200" dirty="0">
                <a:latin typeface="Calibri Light" panose="020F0302020204030204" pitchFamily="34" charset="0"/>
              </a:rPr>
              <a:t> orang lain</a:t>
            </a:r>
            <a:r>
              <a:rPr lang="en-US" sz="2200" dirty="0" smtClean="0">
                <a:latin typeface="Calibri Light" panose="020F0302020204030204" pitchFamily="34" charset="0"/>
              </a:rPr>
              <a:t>.</a:t>
            </a:r>
            <a:endParaRPr lang="en-US" sz="2200" dirty="0">
              <a:latin typeface="Calibri Light" panose="020F0302020204030204" pitchFamily="34" charset="0"/>
            </a:endParaRPr>
          </a:p>
          <a:p>
            <a:pPr marL="914400" lvl="2" indent="0" algn="just" eaLnBrk="1" fontAlgn="auto" hangingPunct="1">
              <a:spcAft>
                <a:spcPts val="0"/>
              </a:spcAft>
              <a:buFont typeface="Arial" panose="020B0604020202020204" pitchFamily="34" charset="0"/>
              <a:buNone/>
              <a:defRPr/>
            </a:pPr>
            <a:endParaRPr lang="en-US" sz="2200" dirty="0">
              <a:latin typeface="Calibri Light" panose="020F0302020204030204" pitchFamily="34" charset="0"/>
            </a:endParaRPr>
          </a:p>
          <a:p>
            <a:pPr lvl="1" algn="just" eaLnBrk="1" fontAlgn="auto" hangingPunct="1">
              <a:spcAft>
                <a:spcPts val="0"/>
              </a:spcAft>
              <a:buFont typeface="Lucida Sans Unicode" panose="020B0602030504020204" pitchFamily="34" charset="0"/>
              <a:buChar char="₋"/>
              <a:defRPr/>
            </a:pPr>
            <a:endParaRPr lang="en-US" dirty="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800" b="1" dirty="0" smtClean="0"/>
              <a:t>SERANGAN-SERANGAN</a:t>
            </a:r>
            <a:r>
              <a:rPr lang="en-US" sz="4800" dirty="0"/>
              <a:t/>
            </a:r>
            <a:br>
              <a:rPr lang="en-US" sz="4800" dirty="0"/>
            </a:br>
            <a:r>
              <a:rPr lang="en-US" sz="3400" u="sng" dirty="0" smtClean="0"/>
              <a:t>KEAMANAN JARINGAN </a:t>
            </a:r>
            <a:r>
              <a:rPr lang="en-US" sz="34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1141413" y="2249488"/>
            <a:ext cx="10244137" cy="4402137"/>
          </a:xfrm>
        </p:spPr>
        <p:txBody>
          <a:bodyPr/>
          <a:lstStyle/>
          <a:p>
            <a:pPr marL="457200" indent="-457200" algn="just" eaLnBrk="1" hangingPunct="1">
              <a:buFont typeface="Tw Cen MT" panose="020B0602020104020603" pitchFamily="34" charset="0"/>
              <a:buAutoNum type="arabicPeriod"/>
            </a:pPr>
            <a:r>
              <a:rPr lang="en-US" altLang="en-US" b="1" smtClean="0">
                <a:latin typeface="Calibri" panose="020F0502020204030204" pitchFamily="34" charset="0"/>
                <a:ea typeface="Calibri" panose="020F0502020204030204" pitchFamily="34" charset="0"/>
                <a:cs typeface="Calibri" panose="020F0502020204030204" pitchFamily="34" charset="0"/>
              </a:rPr>
              <a:t>MEMBUAT TINGKATAN AKSES</a:t>
            </a:r>
          </a:p>
          <a:p>
            <a:pPr lvl="1" algn="just" eaLnBrk="1" hangingPunct="1">
              <a:buFont typeface="Lucida Sans Unicode" panose="020B0602030504020204" pitchFamily="34" charset="0"/>
              <a:buChar char="₋"/>
            </a:pPr>
            <a:r>
              <a:rPr lang="en-US" altLang="en-US" sz="2400" smtClean="0">
                <a:latin typeface="Calibri Light" panose="020F0302020204030204" pitchFamily="34" charset="0"/>
              </a:rPr>
              <a:t>Melakukan pembatasan-pembatasan, sehingga memperkecil peluang penembusan oleh pemakai yang tak diotorisasi. </a:t>
            </a:r>
          </a:p>
          <a:p>
            <a:pPr lvl="1" algn="just" eaLnBrk="1" hangingPunct="1">
              <a:buFont typeface="Lucida Sans Unicode" panose="020B0602030504020204" pitchFamily="34" charset="0"/>
              <a:buChar char="₋"/>
            </a:pPr>
            <a:r>
              <a:rPr lang="en-US" altLang="en-US" sz="2400" smtClean="0">
                <a:latin typeface="Calibri Light" panose="020F0302020204030204" pitchFamily="34" charset="0"/>
              </a:rPr>
              <a:t>Misalnya: </a:t>
            </a:r>
          </a:p>
          <a:p>
            <a:pPr lvl="2" algn="just" eaLnBrk="1" hangingPunct="1"/>
            <a:r>
              <a:rPr lang="en-US" altLang="en-US" sz="2400" smtClean="0">
                <a:latin typeface="Calibri Light" panose="020F0302020204030204" pitchFamily="34" charset="0"/>
              </a:rPr>
              <a:t>Pembatasan Login</a:t>
            </a:r>
          </a:p>
          <a:p>
            <a:pPr lvl="2" algn="just" eaLnBrk="1" hangingPunct="1"/>
            <a:r>
              <a:rPr lang="en-US" altLang="en-US" sz="2400" smtClean="0">
                <a:latin typeface="Calibri Light" panose="020F0302020204030204" pitchFamily="34" charset="0"/>
              </a:rPr>
              <a:t>Pembatasan Jumlah Usaha Login</a:t>
            </a:r>
          </a:p>
          <a:p>
            <a:pPr lvl="2" algn="just" eaLnBrk="1" hangingPunct="1"/>
            <a:r>
              <a:rPr lang="en-US" altLang="en-US" sz="2400" smtClean="0">
                <a:latin typeface="Calibri Light" panose="020F0302020204030204" pitchFamily="34" charset="0"/>
              </a:rPr>
              <a:t>Tingkat Akses yang Diizinkan (Read/Write/Execute)</a:t>
            </a:r>
          </a:p>
          <a:p>
            <a:pPr lvl="1" algn="just" eaLnBrk="1" hangingPunct="1">
              <a:buFont typeface="Lucida Sans Unicode" panose="020B0602030504020204" pitchFamily="34" charset="0"/>
              <a:buChar char="₋"/>
            </a:pPr>
            <a:endParaRPr lang="en-US" altLang="en-US"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5900" b="1" dirty="0" smtClean="0"/>
              <a:t>PENGENDALIAN I:</a:t>
            </a:r>
            <a:r>
              <a:rPr lang="en-US" sz="4800" dirty="0"/>
              <a:t/>
            </a:r>
            <a:br>
              <a:rPr lang="en-US" sz="4800" dirty="0"/>
            </a:br>
            <a:r>
              <a:rPr lang="en-US" sz="3300" u="sng" dirty="0" smtClean="0"/>
              <a:t>MEMBATASI AKSES KE JARINGAN</a:t>
            </a:r>
            <a:endParaRPr lang="en-US" sz="3300"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434">
                                            <p:txEl>
                                              <p:pRg st="1" end="1"/>
                                            </p:txEl>
                                          </p:spTgt>
                                        </p:tgtEl>
                                        <p:attrNameLst>
                                          <p:attrName>style.visibility</p:attrName>
                                        </p:attrNameLst>
                                      </p:cBhvr>
                                      <p:to>
                                        <p:strVal val="visible"/>
                                      </p:to>
                                    </p:set>
                                    <p:animEffect transition="in" filter="fade">
                                      <p:cBhvr>
                                        <p:cTn id="11" dur="500"/>
                                        <p:tgtEl>
                                          <p:spTgt spid="1843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434">
                                            <p:txEl>
                                              <p:pRg st="2" end="2"/>
                                            </p:txEl>
                                          </p:spTgt>
                                        </p:tgtEl>
                                        <p:attrNameLst>
                                          <p:attrName>style.visibility</p:attrName>
                                        </p:attrNameLst>
                                      </p:cBhvr>
                                      <p:to>
                                        <p:strVal val="visible"/>
                                      </p:to>
                                    </p:set>
                                    <p:animEffect transition="in" filter="fade">
                                      <p:cBhvr>
                                        <p:cTn id="16" dur="500"/>
                                        <p:tgtEl>
                                          <p:spTgt spid="18434">
                                            <p:txEl>
                                              <p:pRg st="2" end="2"/>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434">
                                            <p:txEl>
                                              <p:pRg st="3" end="3"/>
                                            </p:txEl>
                                          </p:spTgt>
                                        </p:tgtEl>
                                        <p:attrNameLst>
                                          <p:attrName>style.visibility</p:attrName>
                                        </p:attrNameLst>
                                      </p:cBhvr>
                                      <p:to>
                                        <p:strVal val="visible"/>
                                      </p:to>
                                    </p:set>
                                    <p:animEffect transition="in" filter="fade">
                                      <p:cBhvr>
                                        <p:cTn id="20" dur="500"/>
                                        <p:tgtEl>
                                          <p:spTgt spid="18434">
                                            <p:txEl>
                                              <p:pRg st="3" end="3"/>
                                            </p:txEl>
                                          </p:spTgt>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434">
                                            <p:txEl>
                                              <p:pRg st="4" end="4"/>
                                            </p:txEl>
                                          </p:spTgt>
                                        </p:tgtEl>
                                        <p:attrNameLst>
                                          <p:attrName>style.visibility</p:attrName>
                                        </p:attrNameLst>
                                      </p:cBhvr>
                                      <p:to>
                                        <p:strVal val="visible"/>
                                      </p:to>
                                    </p:set>
                                    <p:animEffect transition="in" filter="fade">
                                      <p:cBhvr>
                                        <p:cTn id="24" dur="500"/>
                                        <p:tgtEl>
                                          <p:spTgt spid="18434">
                                            <p:txEl>
                                              <p:pRg st="4" end="4"/>
                                            </p:txEl>
                                          </p:spTgt>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8434">
                                            <p:txEl>
                                              <p:pRg st="5" end="5"/>
                                            </p:txEl>
                                          </p:spTgt>
                                        </p:tgtEl>
                                        <p:attrNameLst>
                                          <p:attrName>style.visibility</p:attrName>
                                        </p:attrNameLst>
                                      </p:cBhvr>
                                      <p:to>
                                        <p:strVal val="visible"/>
                                      </p:to>
                                    </p:set>
                                    <p:animEffect transition="in" filter="fade">
                                      <p:cBhvr>
                                        <p:cTn id="28" dur="500"/>
                                        <p:tgtEl>
                                          <p:spTgt spid="184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1141413" y="2249488"/>
            <a:ext cx="10244137" cy="4402137"/>
          </a:xfrm>
        </p:spPr>
        <p:txBody>
          <a:bodyPr/>
          <a:lstStyle/>
          <a:p>
            <a:pPr marL="457200" indent="-457200" algn="just" eaLnBrk="1" hangingPunct="1">
              <a:buFont typeface="Tw Cen MT" panose="020B0602020104020603" pitchFamily="34" charset="0"/>
              <a:buAutoNum type="arabicPeriod" startAt="2"/>
            </a:pPr>
            <a:r>
              <a:rPr lang="en-US" altLang="en-US" b="1" smtClean="0">
                <a:latin typeface="Calibri" panose="020F0502020204030204" pitchFamily="34" charset="0"/>
                <a:ea typeface="Calibri" panose="020F0502020204030204" pitchFamily="34" charset="0"/>
                <a:cs typeface="Calibri" panose="020F0502020204030204" pitchFamily="34" charset="0"/>
              </a:rPr>
              <a:t>MEKANISME KENDALI AKSES</a:t>
            </a:r>
          </a:p>
          <a:p>
            <a:pPr lvl="1" algn="just" eaLnBrk="1" hangingPunct="1">
              <a:buFont typeface="Lucida Sans Unicode" panose="020B0602030504020204" pitchFamily="34" charset="0"/>
              <a:buChar char="₋"/>
            </a:pPr>
            <a:r>
              <a:rPr lang="en-US" altLang="en-US" sz="2400" smtClean="0">
                <a:latin typeface="Calibri Light" panose="020F0302020204030204" pitchFamily="34" charset="0"/>
              </a:rPr>
              <a:t>Melakukan user authentication (autentikasi pemakai), yaitu masalah identifikasi pemakai ketika login.</a:t>
            </a:r>
          </a:p>
          <a:p>
            <a:pPr lvl="1" algn="just" eaLnBrk="1" hangingPunct="1">
              <a:buFont typeface="Lucida Sans Unicode" panose="020B0602030504020204" pitchFamily="34" charset="0"/>
              <a:buChar char="₋"/>
            </a:pPr>
            <a:r>
              <a:rPr lang="en-US" altLang="en-US" sz="2400" smtClean="0">
                <a:latin typeface="Calibri Light" panose="020F0302020204030204" pitchFamily="34" charset="0"/>
              </a:rPr>
              <a:t>Metode autentikasi didasarkan pada tiga cara: </a:t>
            </a:r>
          </a:p>
          <a:p>
            <a:pPr lvl="2" algn="just" eaLnBrk="1" hangingPunct="1"/>
            <a:r>
              <a:rPr lang="en-US" altLang="en-US" sz="2200" smtClean="0">
                <a:latin typeface="Calibri Light" panose="020F0302020204030204" pitchFamily="34" charset="0"/>
              </a:rPr>
              <a:t>Sesuatu yang diketahui pemakai. Misalnya: Password, Kombinasi Kunci, Nama Kecil Ibu Mertua, dsb. </a:t>
            </a:r>
          </a:p>
          <a:p>
            <a:pPr lvl="2" algn="just" eaLnBrk="1" hangingPunct="1"/>
            <a:r>
              <a:rPr lang="en-US" altLang="en-US" sz="2200" smtClean="0">
                <a:latin typeface="Calibri Light" panose="020F0302020204030204" pitchFamily="34" charset="0"/>
              </a:rPr>
              <a:t>Sesuatu yang dimiliki pemakai. Misalnya: Badge, Kartu Identitas, Kunci, dsb. </a:t>
            </a:r>
          </a:p>
          <a:p>
            <a:pPr lvl="2" algn="just" eaLnBrk="1" hangingPunct="1"/>
            <a:r>
              <a:rPr lang="en-US" altLang="en-US" sz="2200" smtClean="0">
                <a:latin typeface="Calibri Light" panose="020F0302020204030204" pitchFamily="34" charset="0"/>
              </a:rPr>
              <a:t>Sesuatu mengenai (ciri) pemakai. Misalnya: Sidik Jari, Sidik Suara, Foto, Tanda Tangan. </a:t>
            </a:r>
          </a:p>
          <a:p>
            <a:pPr lvl="1" algn="just" eaLnBrk="1" hangingPunct="1">
              <a:buFont typeface="Lucida Sans Unicode" panose="020B0602030504020204" pitchFamily="34" charset="0"/>
              <a:buChar char="₋"/>
            </a:pPr>
            <a:endParaRPr lang="en-US" altLang="en-US" smtClean="0">
              <a:latin typeface="Calibri Light" panose="020F0302020204030204" pitchFamily="34" charset="0"/>
            </a:endParaRP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sz="6600" b="1" dirty="0"/>
              <a:t>PENGENDALIAN </a:t>
            </a:r>
            <a:r>
              <a:rPr lang="en-US" sz="6600" b="1" dirty="0" smtClean="0"/>
              <a:t>I:</a:t>
            </a:r>
            <a:r>
              <a:rPr lang="en-US" sz="6700" dirty="0"/>
              <a:t/>
            </a:r>
            <a:br>
              <a:rPr lang="en-US" sz="6700" dirty="0"/>
            </a:br>
            <a:r>
              <a:rPr lang="en-US" sz="3700" u="sng" dirty="0"/>
              <a:t>MEMBATASI AKSES KE JARINGAN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fade">
                                      <p:cBhvr>
                                        <p:cTn id="11" dur="500"/>
                                        <p:tgtEl>
                                          <p:spTgt spid="19458">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458">
                                            <p:txEl>
                                              <p:pRg st="2" end="2"/>
                                            </p:txEl>
                                          </p:spTgt>
                                        </p:tgtEl>
                                        <p:attrNameLst>
                                          <p:attrName>style.visibility</p:attrName>
                                        </p:attrNameLst>
                                      </p:cBhvr>
                                      <p:to>
                                        <p:strVal val="visible"/>
                                      </p:to>
                                    </p:set>
                                    <p:animEffect transition="in" filter="fade">
                                      <p:cBhvr>
                                        <p:cTn id="16" dur="500"/>
                                        <p:tgtEl>
                                          <p:spTgt spid="19458">
                                            <p:txEl>
                                              <p:pRg st="2" end="2"/>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458">
                                            <p:txEl>
                                              <p:pRg st="3" end="3"/>
                                            </p:txEl>
                                          </p:spTgt>
                                        </p:tgtEl>
                                        <p:attrNameLst>
                                          <p:attrName>style.visibility</p:attrName>
                                        </p:attrNameLst>
                                      </p:cBhvr>
                                      <p:to>
                                        <p:strVal val="visible"/>
                                      </p:to>
                                    </p:set>
                                    <p:animEffect transition="in" filter="fade">
                                      <p:cBhvr>
                                        <p:cTn id="20" dur="500"/>
                                        <p:tgtEl>
                                          <p:spTgt spid="19458">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458">
                                            <p:txEl>
                                              <p:pRg st="4" end="4"/>
                                            </p:txEl>
                                          </p:spTgt>
                                        </p:tgtEl>
                                        <p:attrNameLst>
                                          <p:attrName>style.visibility</p:attrName>
                                        </p:attrNameLst>
                                      </p:cBhvr>
                                      <p:to>
                                        <p:strVal val="visible"/>
                                      </p:to>
                                    </p:set>
                                    <p:animEffect transition="in" filter="fade">
                                      <p:cBhvr>
                                        <p:cTn id="25" dur="500"/>
                                        <p:tgtEl>
                                          <p:spTgt spid="19458">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458">
                                            <p:txEl>
                                              <p:pRg st="5" end="5"/>
                                            </p:txEl>
                                          </p:spTgt>
                                        </p:tgtEl>
                                        <p:attrNameLst>
                                          <p:attrName>style.visibility</p:attrName>
                                        </p:attrNameLst>
                                      </p:cBhvr>
                                      <p:to>
                                        <p:strVal val="visible"/>
                                      </p:to>
                                    </p:set>
                                    <p:animEffect transition="in" filter="fade">
                                      <p:cBhvr>
                                        <p:cTn id="30" dur="500"/>
                                        <p:tgtEl>
                                          <p:spTgt spid="19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1141413" y="2249488"/>
            <a:ext cx="10244137" cy="4402137"/>
          </a:xfrm>
        </p:spPr>
        <p:txBody>
          <a:bodyPr/>
          <a:lstStyle/>
          <a:p>
            <a:pPr marL="457200" indent="-457200" algn="just" eaLnBrk="1" hangingPunct="1">
              <a:buFont typeface="Tw Cen MT" panose="020B0602020104020603" pitchFamily="34" charset="0"/>
              <a:buAutoNum type="arabicPeriod" startAt="3"/>
            </a:pPr>
            <a:r>
              <a:rPr lang="en-US" altLang="en-US" b="1" smtClean="0">
                <a:latin typeface="Calibri" panose="020F0502020204030204" pitchFamily="34" charset="0"/>
                <a:ea typeface="Calibri" panose="020F0502020204030204" pitchFamily="34" charset="0"/>
                <a:cs typeface="Calibri" panose="020F0502020204030204" pitchFamily="34" charset="0"/>
              </a:rPr>
              <a:t>WASPADA TERHADAP REKAYASA SOSIAL</a:t>
            </a:r>
          </a:p>
          <a:p>
            <a:pPr lvl="1" algn="just" eaLnBrk="1" hangingPunct="1">
              <a:buFont typeface="Lucida Sans Unicode" panose="020B0602030504020204" pitchFamily="34" charset="0"/>
              <a:buChar char="₋"/>
            </a:pPr>
            <a:r>
              <a:rPr lang="en-US" altLang="en-US" sz="2400" b="1" smtClean="0">
                <a:latin typeface="Calibri Light" panose="020F0302020204030204" pitchFamily="34" charset="0"/>
              </a:rPr>
              <a:t>Mengaku sebagi eksekutif </a:t>
            </a:r>
            <a:r>
              <a:rPr lang="en-US" altLang="en-US" sz="2400" smtClean="0">
                <a:latin typeface="Calibri Light" panose="020F0302020204030204" pitchFamily="34" charset="0"/>
              </a:rPr>
              <a:t>yang tidak berhasil mengakses dengan menghubungi administrator via telepon/fax. </a:t>
            </a:r>
          </a:p>
          <a:p>
            <a:pPr lvl="1" algn="just" eaLnBrk="1" hangingPunct="1">
              <a:buFont typeface="Lucida Sans Unicode" panose="020B0602030504020204" pitchFamily="34" charset="0"/>
              <a:buChar char="₋"/>
            </a:pPr>
            <a:r>
              <a:rPr lang="en-US" altLang="en-US" sz="2400" b="1" smtClean="0">
                <a:latin typeface="Calibri Light" panose="020F0302020204030204" pitchFamily="34" charset="0"/>
              </a:rPr>
              <a:t>Mengaku sebagai administrator </a:t>
            </a:r>
            <a:r>
              <a:rPr lang="en-US" altLang="en-US" sz="2400" smtClean="0">
                <a:latin typeface="Calibri Light" panose="020F0302020204030204" pitchFamily="34" charset="0"/>
              </a:rPr>
              <a:t>yang perlu mendiagnosa masalah network dengan menghubungi end user via email/fax/surat. </a:t>
            </a:r>
          </a:p>
          <a:p>
            <a:pPr lvl="1" algn="just" eaLnBrk="1" hangingPunct="1">
              <a:buFont typeface="Lucida Sans Unicode" panose="020B0602030504020204" pitchFamily="34" charset="0"/>
              <a:buChar char="₋"/>
            </a:pPr>
            <a:r>
              <a:rPr lang="en-US" altLang="en-US" sz="2400" b="1" smtClean="0">
                <a:latin typeface="Calibri Light" panose="020F0302020204030204" pitchFamily="34" charset="0"/>
              </a:rPr>
              <a:t>Mengaku sebagai petugas keamanan e-commerce</a:t>
            </a:r>
            <a:r>
              <a:rPr lang="en-US" altLang="en-US" sz="2400" smtClean="0">
                <a:latin typeface="Calibri Light" panose="020F0302020204030204" pitchFamily="34" charset="0"/>
              </a:rPr>
              <a:t> dengan menghubungi customer yang telah bertransaksi untuk mengulang kembali transaksinya di form yang disediakan olehnya. </a:t>
            </a:r>
          </a:p>
          <a:p>
            <a:pPr lvl="1" algn="just" eaLnBrk="1" hangingPunct="1">
              <a:buFont typeface="Lucida Sans Unicode" panose="020B0602030504020204" pitchFamily="34" charset="0"/>
              <a:buChar char="₋"/>
            </a:pPr>
            <a:r>
              <a:rPr lang="en-US" altLang="en-US" sz="2400" b="1" smtClean="0">
                <a:latin typeface="Calibri Light" panose="020F0302020204030204" pitchFamily="34" charset="0"/>
              </a:rPr>
              <a:t>Pencurian</a:t>
            </a:r>
            <a:r>
              <a:rPr lang="en-US" altLang="en-US" sz="2400" smtClean="0">
                <a:latin typeface="Calibri Light" panose="020F0302020204030204" pitchFamily="34" charset="0"/>
              </a:rPr>
              <a:t> surat atau password, </a:t>
            </a:r>
            <a:r>
              <a:rPr lang="en-US" altLang="en-US" sz="2400" b="1" smtClean="0">
                <a:latin typeface="Calibri Light" panose="020F0302020204030204" pitchFamily="34" charset="0"/>
              </a:rPr>
              <a:t>penyuapan</a:t>
            </a:r>
            <a:r>
              <a:rPr lang="en-US" altLang="en-US" sz="2400" smtClean="0">
                <a:latin typeface="Calibri Light" panose="020F0302020204030204" pitchFamily="34" charset="0"/>
              </a:rPr>
              <a:t>, dan </a:t>
            </a:r>
            <a:r>
              <a:rPr lang="en-US" altLang="en-US" sz="2400" b="1" smtClean="0">
                <a:latin typeface="Calibri Light" panose="020F0302020204030204" pitchFamily="34" charset="0"/>
              </a:rPr>
              <a:t>kekerasan</a:t>
            </a:r>
            <a:r>
              <a:rPr lang="en-US" altLang="en-US" sz="2400" smtClean="0">
                <a:latin typeface="Calibri Light" panose="020F0302020204030204" pitchFamily="34" charset="0"/>
              </a:rPr>
              <a:t>. </a:t>
            </a:r>
          </a:p>
          <a:p>
            <a:pPr lvl="1" algn="just" eaLnBrk="1" hangingPunct="1">
              <a:buFont typeface="Lucida Sans Unicode" panose="020B0602030504020204" pitchFamily="34" charset="0"/>
              <a:buChar char="₋"/>
            </a:pPr>
            <a:endParaRPr lang="en-US" altLang="en-US" smtClean="0">
              <a:latin typeface="Calibri Light" panose="020F0302020204030204" pitchFamily="34" charset="0"/>
            </a:endParaRP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sz="6600" b="1" dirty="0"/>
              <a:t>PENGENDALIAN </a:t>
            </a:r>
            <a:r>
              <a:rPr lang="en-US" sz="6600" b="1" dirty="0" smtClean="0"/>
              <a:t>I:</a:t>
            </a:r>
            <a:r>
              <a:rPr lang="en-US" sz="8800" dirty="0"/>
              <a:t/>
            </a:r>
            <a:br>
              <a:rPr lang="en-US" sz="8800" dirty="0"/>
            </a:br>
            <a:r>
              <a:rPr lang="en-US" sz="3700" u="sng" dirty="0"/>
              <a:t>MEMBATASI AKSES KE JARINGAN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fade">
                                      <p:cBhvr>
                                        <p:cTn id="7" dur="500"/>
                                        <p:tgtEl>
                                          <p:spTgt spid="2048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animEffect transition="in" filter="fade">
                                      <p:cBhvr>
                                        <p:cTn id="11" dur="500"/>
                                        <p:tgtEl>
                                          <p:spTgt spid="2048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482">
                                            <p:txEl>
                                              <p:pRg st="2" end="2"/>
                                            </p:txEl>
                                          </p:spTgt>
                                        </p:tgtEl>
                                        <p:attrNameLst>
                                          <p:attrName>style.visibility</p:attrName>
                                        </p:attrNameLst>
                                      </p:cBhvr>
                                      <p:to>
                                        <p:strVal val="visible"/>
                                      </p:to>
                                    </p:set>
                                    <p:animEffect transition="in" filter="fade">
                                      <p:cBhvr>
                                        <p:cTn id="16" dur="500"/>
                                        <p:tgtEl>
                                          <p:spTgt spid="2048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2">
                                            <p:txEl>
                                              <p:pRg st="3" end="3"/>
                                            </p:txEl>
                                          </p:spTgt>
                                        </p:tgtEl>
                                        <p:attrNameLst>
                                          <p:attrName>style.visibility</p:attrName>
                                        </p:attrNameLst>
                                      </p:cBhvr>
                                      <p:to>
                                        <p:strVal val="visible"/>
                                      </p:to>
                                    </p:set>
                                    <p:animEffect transition="in" filter="fade">
                                      <p:cBhvr>
                                        <p:cTn id="21" dur="500"/>
                                        <p:tgtEl>
                                          <p:spTgt spid="20482">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2">
                                            <p:txEl>
                                              <p:pRg st="4" end="4"/>
                                            </p:txEl>
                                          </p:spTgt>
                                        </p:tgtEl>
                                        <p:attrNameLst>
                                          <p:attrName>style.visibility</p:attrName>
                                        </p:attrNameLst>
                                      </p:cBhvr>
                                      <p:to>
                                        <p:strVal val="visible"/>
                                      </p:to>
                                    </p:set>
                                    <p:animEffect transition="in" filter="fade">
                                      <p:cBhvr>
                                        <p:cTn id="26" dur="500"/>
                                        <p:tgtEl>
                                          <p:spTgt spid="2048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249488"/>
            <a:ext cx="10244137" cy="4402137"/>
          </a:xfrm>
        </p:spPr>
        <p:txBody>
          <a:bodyPr rtlCol="0">
            <a:noAutofit/>
          </a:bodyPr>
          <a:lstStyle/>
          <a:p>
            <a:pPr marL="457200" indent="-457200" algn="just" eaLnBrk="1" fontAlgn="auto" hangingPunct="1">
              <a:spcAft>
                <a:spcPts val="0"/>
              </a:spcAft>
              <a:buFont typeface="+mj-lt"/>
              <a:buAutoNum type="arabicPeriod" startAt="4"/>
              <a:defRPr/>
            </a:pPr>
            <a:r>
              <a:rPr lang="en-US" b="1" dirty="0" smtClean="0">
                <a:latin typeface="Calibri" panose="020F0502020204030204" pitchFamily="34" charset="0"/>
                <a:cs typeface="Calibri" panose="020F0502020204030204" pitchFamily="34" charset="0"/>
              </a:rPr>
              <a:t>MEMBEDAKAN SUMBER DAYA INTERNAL &amp; EKSTERNAL</a:t>
            </a:r>
          </a:p>
          <a:p>
            <a:pPr lvl="1" algn="just" eaLnBrk="1" fontAlgn="auto" hangingPunct="1">
              <a:spcAft>
                <a:spcPts val="0"/>
              </a:spcAft>
              <a:buFont typeface="Lucida Sans Unicode" panose="020B0602030504020204" pitchFamily="34" charset="0"/>
              <a:buChar char="₋"/>
              <a:defRPr/>
            </a:pPr>
            <a:r>
              <a:rPr lang="en-US" sz="2400" dirty="0" err="1">
                <a:latin typeface="Calibri Light" panose="020F0302020204030204" pitchFamily="34" charset="0"/>
              </a:rPr>
              <a:t>Memanfaatkan</a:t>
            </a:r>
            <a:r>
              <a:rPr lang="en-US" sz="2400" dirty="0">
                <a:latin typeface="Calibri Light" panose="020F0302020204030204" pitchFamily="34" charset="0"/>
              </a:rPr>
              <a:t> </a:t>
            </a:r>
            <a:r>
              <a:rPr lang="en-US" sz="2400" dirty="0" err="1">
                <a:latin typeface="Calibri Light" panose="020F0302020204030204" pitchFamily="34" charset="0"/>
              </a:rPr>
              <a:t>teknologi</a:t>
            </a:r>
            <a:r>
              <a:rPr lang="en-US" sz="2400" dirty="0">
                <a:latin typeface="Calibri Light" panose="020F0302020204030204" pitchFamily="34" charset="0"/>
              </a:rPr>
              <a:t> firewall yang </a:t>
            </a:r>
            <a:r>
              <a:rPr lang="en-US" sz="2400" dirty="0" err="1">
                <a:latin typeface="Calibri Light" panose="020F0302020204030204" pitchFamily="34" charset="0"/>
              </a:rPr>
              <a:t>memisahkan</a:t>
            </a:r>
            <a:r>
              <a:rPr lang="en-US" sz="2400" dirty="0">
                <a:latin typeface="Calibri Light" panose="020F0302020204030204" pitchFamily="34" charset="0"/>
              </a:rPr>
              <a:t> network internal </a:t>
            </a:r>
            <a:r>
              <a:rPr lang="en-US" sz="2400" dirty="0" err="1">
                <a:latin typeface="Calibri Light" panose="020F0302020204030204" pitchFamily="34" charset="0"/>
              </a:rPr>
              <a:t>dengan</a:t>
            </a:r>
            <a:r>
              <a:rPr lang="en-US" sz="2400" dirty="0">
                <a:latin typeface="Calibri Light" panose="020F0302020204030204" pitchFamily="34" charset="0"/>
              </a:rPr>
              <a:t> network </a:t>
            </a:r>
            <a:r>
              <a:rPr lang="en-US" sz="2400" dirty="0" err="1">
                <a:latin typeface="Calibri Light" panose="020F0302020204030204" pitchFamily="34" charset="0"/>
              </a:rPr>
              <a:t>eksternal</a:t>
            </a:r>
            <a:r>
              <a:rPr lang="en-US" sz="2400" dirty="0">
                <a:latin typeface="Calibri Light" panose="020F0302020204030204" pitchFamily="34" charset="0"/>
              </a:rPr>
              <a:t> </a:t>
            </a:r>
            <a:r>
              <a:rPr lang="en-US" sz="2400" dirty="0" err="1">
                <a:latin typeface="Calibri Light" panose="020F0302020204030204" pitchFamily="34" charset="0"/>
              </a:rPr>
              <a:t>dengan</a:t>
            </a:r>
            <a:r>
              <a:rPr lang="en-US" sz="2400" dirty="0">
                <a:latin typeface="Calibri Light" panose="020F0302020204030204" pitchFamily="34" charset="0"/>
              </a:rPr>
              <a:t> rule </a:t>
            </a:r>
            <a:r>
              <a:rPr lang="en-US" sz="2400" dirty="0" err="1">
                <a:latin typeface="Calibri Light" panose="020F0302020204030204" pitchFamily="34" charset="0"/>
              </a:rPr>
              <a:t>tertentu</a:t>
            </a:r>
            <a:r>
              <a:rPr lang="en-US" sz="2400" dirty="0">
                <a:latin typeface="Calibri Light" panose="020F0302020204030204" pitchFamily="34" charset="0"/>
              </a:rPr>
              <a:t>. </a:t>
            </a:r>
            <a:endParaRPr lang="en-US" sz="2400" dirty="0" smtClean="0">
              <a:latin typeface="Calibri Light" panose="020F0302020204030204" pitchFamily="34" charset="0"/>
            </a:endParaRPr>
          </a:p>
          <a:p>
            <a:pPr marL="457200" lvl="1" indent="0" algn="just" eaLnBrk="1" fontAlgn="auto" hangingPunct="1">
              <a:spcAft>
                <a:spcPts val="0"/>
              </a:spcAft>
              <a:buFont typeface="Arial" panose="020B0604020202020204" pitchFamily="34" charset="0"/>
              <a:buNone/>
              <a:defRPr/>
            </a:pPr>
            <a:endParaRPr lang="en-US" sz="1000" dirty="0" smtClean="0">
              <a:latin typeface="Calibri Light" panose="020F0302020204030204" pitchFamily="34" charset="0"/>
            </a:endParaRPr>
          </a:p>
          <a:p>
            <a:pPr marL="457200" indent="-457200" algn="just" eaLnBrk="1" fontAlgn="auto" hangingPunct="1">
              <a:spcAft>
                <a:spcPts val="0"/>
              </a:spcAft>
              <a:buFont typeface="+mj-lt"/>
              <a:buAutoNum type="arabicPeriod" startAt="4"/>
              <a:defRPr/>
            </a:pPr>
            <a:r>
              <a:rPr lang="en-US" b="1" dirty="0" smtClean="0">
                <a:latin typeface="Calibri" panose="020F0502020204030204" pitchFamily="34" charset="0"/>
                <a:cs typeface="Calibri" panose="020F0502020204030204" pitchFamily="34" charset="0"/>
              </a:rPr>
              <a:t>SISTEM AUTENTIKASI USER</a:t>
            </a:r>
            <a:endParaRPr lang="en-US" b="1" dirty="0">
              <a:latin typeface="Calibri" panose="020F0502020204030204" pitchFamily="34" charset="0"/>
              <a:cs typeface="Calibri" panose="020F0502020204030204" pitchFamily="34" charset="0"/>
            </a:endParaRPr>
          </a:p>
          <a:p>
            <a:pPr lvl="1" algn="just" eaLnBrk="1" fontAlgn="auto" hangingPunct="1">
              <a:spcAft>
                <a:spcPts val="0"/>
              </a:spcAft>
              <a:buFont typeface="Lucida Sans Unicode" panose="020B0602030504020204" pitchFamily="34" charset="0"/>
              <a:buChar char="₋"/>
              <a:defRPr/>
            </a:pPr>
            <a:r>
              <a:rPr lang="nb-NO" sz="2400" dirty="0">
                <a:latin typeface="Calibri Light" panose="020F0302020204030204" pitchFamily="34" charset="0"/>
              </a:rPr>
              <a:t>Sistem </a:t>
            </a:r>
            <a:r>
              <a:rPr lang="nb-NO" sz="2400" dirty="0" smtClean="0">
                <a:latin typeface="Calibri Light" panose="020F0302020204030204" pitchFamily="34" charset="0"/>
              </a:rPr>
              <a:t>Autentikasi User </a:t>
            </a:r>
            <a:r>
              <a:rPr lang="nb-NO" sz="2400" dirty="0">
                <a:latin typeface="Calibri Light" panose="020F0302020204030204" pitchFamily="34" charset="0"/>
              </a:rPr>
              <a:t>adalah proses penentuan identitas dari seseorang yang </a:t>
            </a:r>
            <a:r>
              <a:rPr lang="nb-NO" sz="2400" dirty="0" smtClean="0">
                <a:latin typeface="Calibri Light" panose="020F0302020204030204" pitchFamily="34" charset="0"/>
              </a:rPr>
              <a:t>sebenarnya.</a:t>
            </a:r>
          </a:p>
          <a:p>
            <a:pPr lvl="1" algn="just" eaLnBrk="1" fontAlgn="auto" hangingPunct="1">
              <a:spcAft>
                <a:spcPts val="0"/>
              </a:spcAft>
              <a:buFont typeface="Lucida Sans Unicode" panose="020B0602030504020204" pitchFamily="34" charset="0"/>
              <a:buChar char="₋"/>
              <a:defRPr/>
            </a:pPr>
            <a:r>
              <a:rPr lang="en-US" sz="2400" dirty="0" err="1">
                <a:latin typeface="Calibri Light" panose="020F0302020204030204" pitchFamily="34" charset="0"/>
              </a:rPr>
              <a:t>D</a:t>
            </a:r>
            <a:r>
              <a:rPr lang="en-US" sz="2400" dirty="0" err="1" smtClean="0">
                <a:latin typeface="Calibri Light" panose="020F0302020204030204" pitchFamily="34" charset="0"/>
              </a:rPr>
              <a:t>iperlukan</a:t>
            </a:r>
            <a:r>
              <a:rPr lang="en-US" sz="2400" dirty="0" smtClean="0">
                <a:latin typeface="Calibri Light" panose="020F0302020204030204" pitchFamily="34" charset="0"/>
              </a:rPr>
              <a:t> </a:t>
            </a:r>
            <a:r>
              <a:rPr lang="en-US" sz="2400" dirty="0" err="1">
                <a:latin typeface="Calibri Light" panose="020F0302020204030204" pitchFamily="34" charset="0"/>
              </a:rPr>
              <a:t>untuk</a:t>
            </a:r>
            <a:r>
              <a:rPr lang="en-US" sz="2400" dirty="0">
                <a:latin typeface="Calibri Light" panose="020F0302020204030204" pitchFamily="34" charset="0"/>
              </a:rPr>
              <a:t> </a:t>
            </a:r>
            <a:r>
              <a:rPr lang="en-US" sz="2400" dirty="0" err="1">
                <a:latin typeface="Calibri Light" panose="020F0302020204030204" pitchFamily="34" charset="0"/>
              </a:rPr>
              <a:t>menjaga</a:t>
            </a:r>
            <a:r>
              <a:rPr lang="en-US" sz="2400" dirty="0">
                <a:latin typeface="Calibri Light" panose="020F0302020204030204" pitchFamily="34" charset="0"/>
              </a:rPr>
              <a:t> </a:t>
            </a:r>
            <a:r>
              <a:rPr lang="en-US" sz="2400" dirty="0" err="1">
                <a:latin typeface="Calibri Light" panose="020F0302020204030204" pitchFamily="34" charset="0"/>
              </a:rPr>
              <a:t>keutuhan</a:t>
            </a:r>
            <a:r>
              <a:rPr lang="en-US" sz="2400" dirty="0">
                <a:latin typeface="Calibri Light" panose="020F0302020204030204" pitchFamily="34" charset="0"/>
              </a:rPr>
              <a:t> </a:t>
            </a:r>
            <a:r>
              <a:rPr lang="en-US" sz="2400" dirty="0" smtClean="0">
                <a:latin typeface="Calibri Light" panose="020F0302020204030204" pitchFamily="34" charset="0"/>
              </a:rPr>
              <a:t>(integrity) </a:t>
            </a:r>
            <a:r>
              <a:rPr lang="en-US" sz="2400" dirty="0" err="1">
                <a:latin typeface="Calibri Light" panose="020F0302020204030204" pitchFamily="34" charset="0"/>
              </a:rPr>
              <a:t>dan</a:t>
            </a:r>
            <a:r>
              <a:rPr lang="en-US" sz="2400" dirty="0">
                <a:latin typeface="Calibri Light" panose="020F0302020204030204" pitchFamily="34" charset="0"/>
              </a:rPr>
              <a:t> </a:t>
            </a:r>
            <a:r>
              <a:rPr lang="en-US" sz="2400" dirty="0" err="1">
                <a:latin typeface="Calibri Light" panose="020F0302020204030204" pitchFamily="34" charset="0"/>
              </a:rPr>
              <a:t>keamanan</a:t>
            </a:r>
            <a:r>
              <a:rPr lang="en-US" sz="2400" dirty="0">
                <a:latin typeface="Calibri Light" panose="020F0302020204030204" pitchFamily="34" charset="0"/>
              </a:rPr>
              <a:t> </a:t>
            </a:r>
            <a:r>
              <a:rPr lang="en-US" sz="2400" dirty="0" smtClean="0">
                <a:latin typeface="Calibri Light" panose="020F0302020204030204" pitchFamily="34" charset="0"/>
              </a:rPr>
              <a:t>(security) data.</a:t>
            </a:r>
            <a:endParaRPr lang="nb-NO" sz="2400" dirty="0" smtClean="0">
              <a:latin typeface="Calibri Light" panose="020F0302020204030204" pitchFamily="34" charset="0"/>
            </a:endParaRP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sz="6600" b="1" dirty="0"/>
              <a:t>PENGENDALIAN </a:t>
            </a:r>
            <a:r>
              <a:rPr lang="en-US" sz="6600" b="1" dirty="0" smtClean="0"/>
              <a:t>I:</a:t>
            </a:r>
            <a:r>
              <a:rPr lang="en-US" sz="8800" dirty="0"/>
              <a:t/>
            </a:r>
            <a:br>
              <a:rPr lang="en-US" sz="8800" dirty="0"/>
            </a:br>
            <a:r>
              <a:rPr lang="en-US" sz="3700" u="sng" dirty="0"/>
              <a:t>MEMBATASI AKSES KE JARINGAN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URUTAN KEBUTUHAN</a:t>
            </a:r>
            <a:endParaRPr lang="en-US" dirty="0"/>
          </a:p>
        </p:txBody>
      </p:sp>
      <p:sp>
        <p:nvSpPr>
          <p:cNvPr id="3" name="Content Placeholder 2"/>
          <p:cNvSpPr>
            <a:spLocks noGrp="1"/>
          </p:cNvSpPr>
          <p:nvPr>
            <p:ph idx="1"/>
          </p:nvPr>
        </p:nvSpPr>
        <p:spPr>
          <a:xfrm>
            <a:off x="1141413" y="1953274"/>
            <a:ext cx="5697269" cy="3541712"/>
          </a:xfrm>
        </p:spPr>
        <p:txBody>
          <a:bodyPr/>
          <a:lstStyle/>
          <a:p>
            <a:r>
              <a:rPr lang="en-US" b="1" dirty="0" err="1"/>
              <a:t>Teori</a:t>
            </a:r>
            <a:r>
              <a:rPr lang="en-US" dirty="0"/>
              <a:t> </a:t>
            </a:r>
            <a:r>
              <a:rPr lang="en-US" dirty="0" err="1"/>
              <a:t>hierarki</a:t>
            </a:r>
            <a:r>
              <a:rPr lang="en-US" dirty="0"/>
              <a:t> </a:t>
            </a:r>
            <a:r>
              <a:rPr lang="en-US" dirty="0" err="1"/>
              <a:t>kebutuhan</a:t>
            </a:r>
            <a:r>
              <a:rPr lang="en-US" dirty="0"/>
              <a:t> </a:t>
            </a:r>
            <a:r>
              <a:rPr lang="en-US" b="1" dirty="0"/>
              <a:t>Maslow</a:t>
            </a:r>
            <a:r>
              <a:rPr lang="en-US" dirty="0"/>
              <a:t> </a:t>
            </a:r>
            <a:r>
              <a:rPr lang="en-US" dirty="0" err="1"/>
              <a:t>adalah</a:t>
            </a:r>
            <a:r>
              <a:rPr lang="en-US" dirty="0"/>
              <a:t> </a:t>
            </a:r>
            <a:r>
              <a:rPr lang="en-US" b="1" dirty="0" err="1"/>
              <a:t>teori</a:t>
            </a:r>
            <a:r>
              <a:rPr lang="en-US" dirty="0"/>
              <a:t> yang </a:t>
            </a:r>
            <a:r>
              <a:rPr lang="en-US" dirty="0" err="1"/>
              <a:t>diungkapkan</a:t>
            </a:r>
            <a:r>
              <a:rPr lang="en-US" dirty="0"/>
              <a:t> </a:t>
            </a:r>
            <a:r>
              <a:rPr lang="en-US" dirty="0" err="1"/>
              <a:t>oleh</a:t>
            </a:r>
            <a:r>
              <a:rPr lang="en-US" dirty="0"/>
              <a:t> </a:t>
            </a:r>
            <a:r>
              <a:rPr lang="en-US" b="1" dirty="0"/>
              <a:t>Abraham Maslow</a:t>
            </a:r>
            <a:r>
              <a:rPr lang="en-US" dirty="0"/>
              <a:t>. </a:t>
            </a:r>
            <a:r>
              <a:rPr lang="en-US" dirty="0" err="1"/>
              <a:t>Ia</a:t>
            </a:r>
            <a:r>
              <a:rPr lang="en-US" dirty="0"/>
              <a:t> </a:t>
            </a:r>
            <a:r>
              <a:rPr lang="en-US" dirty="0" err="1"/>
              <a:t>beranggapan</a:t>
            </a:r>
            <a:r>
              <a:rPr lang="en-US" dirty="0"/>
              <a:t> </a:t>
            </a:r>
            <a:r>
              <a:rPr lang="en-US" dirty="0" err="1"/>
              <a:t>bahwa</a:t>
            </a:r>
            <a:r>
              <a:rPr lang="en-US" dirty="0"/>
              <a:t> </a:t>
            </a:r>
            <a:r>
              <a:rPr lang="en-US" dirty="0" err="1"/>
              <a:t>kebutuhan-kebutuhan</a:t>
            </a:r>
            <a:r>
              <a:rPr lang="en-US" dirty="0"/>
              <a:t> di </a:t>
            </a:r>
            <a:r>
              <a:rPr lang="en-US" dirty="0" err="1"/>
              <a:t>tingkat</a:t>
            </a:r>
            <a:r>
              <a:rPr lang="en-US" dirty="0"/>
              <a:t> </a:t>
            </a:r>
            <a:r>
              <a:rPr lang="en-US" dirty="0" err="1"/>
              <a:t>rendah</a:t>
            </a:r>
            <a:r>
              <a:rPr lang="en-US" dirty="0"/>
              <a:t> </a:t>
            </a:r>
            <a:r>
              <a:rPr lang="en-US" dirty="0" err="1"/>
              <a:t>harus</a:t>
            </a:r>
            <a:r>
              <a:rPr lang="en-US" dirty="0"/>
              <a:t> </a:t>
            </a:r>
            <a:r>
              <a:rPr lang="en-US" dirty="0" err="1"/>
              <a:t>terpenuhi</a:t>
            </a:r>
            <a:r>
              <a:rPr lang="en-US" dirty="0"/>
              <a:t> </a:t>
            </a:r>
            <a:r>
              <a:rPr lang="en-US" dirty="0" err="1"/>
              <a:t>atau</a:t>
            </a:r>
            <a:r>
              <a:rPr lang="en-US" dirty="0"/>
              <a:t> paling </a:t>
            </a:r>
            <a:r>
              <a:rPr lang="en-US" dirty="0" err="1"/>
              <a:t>tidak</a:t>
            </a:r>
            <a:r>
              <a:rPr lang="en-US" dirty="0"/>
              <a:t> </a:t>
            </a:r>
            <a:r>
              <a:rPr lang="en-US" dirty="0" err="1"/>
              <a:t>cukup</a:t>
            </a:r>
            <a:r>
              <a:rPr lang="en-US" dirty="0"/>
              <a:t> </a:t>
            </a:r>
            <a:r>
              <a:rPr lang="en-US" dirty="0" err="1"/>
              <a:t>terpenuhi</a:t>
            </a:r>
            <a:r>
              <a:rPr lang="en-US" dirty="0"/>
              <a:t> </a:t>
            </a:r>
            <a:r>
              <a:rPr lang="en-US" dirty="0" err="1"/>
              <a:t>terlebih</a:t>
            </a:r>
            <a:r>
              <a:rPr lang="en-US" dirty="0"/>
              <a:t> </a:t>
            </a:r>
            <a:r>
              <a:rPr lang="en-US" dirty="0" err="1"/>
              <a:t>dahulu</a:t>
            </a:r>
            <a:r>
              <a:rPr lang="en-US" dirty="0"/>
              <a:t> </a:t>
            </a:r>
            <a:r>
              <a:rPr lang="en-US" dirty="0" err="1"/>
              <a:t>sebelum</a:t>
            </a:r>
            <a:r>
              <a:rPr lang="en-US" dirty="0"/>
              <a:t> </a:t>
            </a:r>
            <a:r>
              <a:rPr lang="en-US" dirty="0" err="1"/>
              <a:t>kebutuhan-kebutuhan</a:t>
            </a:r>
            <a:r>
              <a:rPr lang="en-US" dirty="0"/>
              <a:t> di </a:t>
            </a:r>
            <a:r>
              <a:rPr lang="en-US" dirty="0" err="1"/>
              <a:t>tingkat</a:t>
            </a:r>
            <a:r>
              <a:rPr lang="en-US" dirty="0"/>
              <a:t> </a:t>
            </a:r>
            <a:r>
              <a:rPr lang="en-US" dirty="0" err="1"/>
              <a:t>lebih</a:t>
            </a:r>
            <a:r>
              <a:rPr lang="en-US" dirty="0"/>
              <a:t> </a:t>
            </a:r>
            <a:r>
              <a:rPr lang="en-US" dirty="0" err="1"/>
              <a:t>tinggi</a:t>
            </a:r>
            <a:r>
              <a:rPr lang="en-US" dirty="0"/>
              <a:t> </a:t>
            </a:r>
            <a:r>
              <a:rPr lang="en-US" dirty="0" err="1"/>
              <a:t>menjadi</a:t>
            </a:r>
            <a:r>
              <a:rPr lang="en-US" dirty="0"/>
              <a:t> </a:t>
            </a:r>
            <a:r>
              <a:rPr lang="en-US" dirty="0" err="1"/>
              <a:t>hal</a:t>
            </a:r>
            <a:r>
              <a:rPr lang="en-US" dirty="0"/>
              <a:t> yang </a:t>
            </a:r>
            <a:r>
              <a:rPr lang="en-US" dirty="0" err="1"/>
              <a:t>memotivasi</a:t>
            </a:r>
            <a:r>
              <a:rPr lang="en-US" dirty="0"/>
              <a:t>.</a:t>
            </a:r>
            <a:endParaRPr lang="en-US" dirty="0"/>
          </a:p>
        </p:txBody>
      </p:sp>
      <p:pic>
        <p:nvPicPr>
          <p:cNvPr id="4" name="Picture 3"/>
          <p:cNvPicPr>
            <a:picLocks noChangeAspect="1"/>
          </p:cNvPicPr>
          <p:nvPr/>
        </p:nvPicPr>
        <p:blipFill rotWithShape="1">
          <a:blip r:embed="rId2"/>
          <a:srcRect l="12778" t="16399" r="60821" b="47930"/>
          <a:stretch/>
        </p:blipFill>
        <p:spPr>
          <a:xfrm>
            <a:off x="7612362" y="1707664"/>
            <a:ext cx="3435051" cy="2609363"/>
          </a:xfrm>
          <a:prstGeom prst="rect">
            <a:avLst/>
          </a:prstGeom>
        </p:spPr>
      </p:pic>
      <p:sp>
        <p:nvSpPr>
          <p:cNvPr id="5" name="Rounded Rectangle 4"/>
          <p:cNvSpPr/>
          <p:nvPr/>
        </p:nvSpPr>
        <p:spPr>
          <a:xfrm>
            <a:off x="7018986" y="4159877"/>
            <a:ext cx="4597758" cy="75985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WIFI</a:t>
            </a:r>
            <a:endParaRPr lang="en-US" dirty="0"/>
          </a:p>
        </p:txBody>
      </p:sp>
      <p:sp>
        <p:nvSpPr>
          <p:cNvPr id="6" name="Rounded Rectangle 5"/>
          <p:cNvSpPr/>
          <p:nvPr/>
        </p:nvSpPr>
        <p:spPr>
          <a:xfrm>
            <a:off x="6705600" y="4919730"/>
            <a:ext cx="5102087" cy="685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BATERAI / CHAS</a:t>
            </a:r>
            <a:endParaRPr lang="en-US" dirty="0"/>
          </a:p>
        </p:txBody>
      </p:sp>
    </p:spTree>
    <p:extLst>
      <p:ext uri="{BB962C8B-B14F-4D97-AF65-F5344CB8AC3E}">
        <p14:creationId xmlns:p14="http://schemas.microsoft.com/office/powerpoint/2010/main" val="298369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6"/>
                                        </p:tgtEl>
                                      </p:cBhvr>
                                    </p:animEffect>
                                    <p:animScale>
                                      <p:cBhvr>
                                        <p:cTn id="28"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Rot="1" noChangeAspect="1" noMove="1" noResize="1" noEditPoints="1" noAdjustHandles="1" noChangeArrowheads="1" noChangeShapeType="1" noTextEdit="1"/>
          </p:cNvSpPr>
          <p:nvPr>
            <p:ph idx="1"/>
          </p:nvPr>
        </p:nvSpPr>
        <p:spPr>
          <a:xfrm>
            <a:off x="1141413" y="2249488"/>
            <a:ext cx="10244137" cy="4402137"/>
          </a:xfrm>
          <a:blipFill rotWithShape="0">
            <a:blip r:embed="rId2"/>
            <a:stretch>
              <a:fillRect l="-1725" t="-139" r="-714" b="-970"/>
            </a:stretch>
          </a:blipFill>
          <a:extLst/>
        </p:spPr>
        <p:txBody>
          <a:bodyPr/>
          <a:lstStyle/>
          <a:p>
            <a:pPr>
              <a:defRPr/>
            </a:pPr>
            <a:r>
              <a:rPr lang="en-US" dirty="0" smtClean="0">
                <a:noFill/>
              </a:rPr>
              <a:t> </a:t>
            </a:r>
            <a:r>
              <a:rPr lang="en-US" dirty="0" err="1" smtClean="0">
                <a:noFill/>
              </a:rPr>
              <a:t>kkk</a:t>
            </a:r>
            <a:endParaRPr lang="en-US" dirty="0">
              <a:noFill/>
            </a:endParaRPr>
          </a:p>
        </p:txBody>
      </p:sp>
      <p:sp>
        <p:nvSpPr>
          <p:cNvPr id="5" name="Title 1"/>
          <p:cNvSpPr>
            <a:spLocks noGrp="1"/>
          </p:cNvSpPr>
          <p:nvPr>
            <p:ph type="title"/>
          </p:nvPr>
        </p:nvSpPr>
        <p:spPr/>
        <p:txBody>
          <a:bodyPr/>
          <a:lstStyle/>
          <a:p>
            <a:pPr eaLnBrk="1" fontAlgn="auto" hangingPunct="1">
              <a:spcAft>
                <a:spcPts val="0"/>
              </a:spcAft>
              <a:defRPr/>
            </a:pPr>
            <a:r>
              <a:rPr lang="en-US" sz="4600" b="1" dirty="0" smtClean="0"/>
              <a:t>UPAYA PENGAMANAN</a:t>
            </a:r>
            <a:r>
              <a:rPr lang="en-US" sz="4800" dirty="0"/>
              <a:t/>
            </a:r>
            <a:br>
              <a:rPr lang="en-US" sz="4800" dirty="0"/>
            </a:br>
            <a:r>
              <a:rPr lang="en-US" sz="4900" u="sng" dirty="0" smtClean="0"/>
              <a:t>PROTEKSI PASSWORD</a:t>
            </a:r>
            <a:endParaRPr lang="en-US" sz="49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3" y="2249488"/>
            <a:ext cx="10244137" cy="4402137"/>
          </a:xfrm>
        </p:spPr>
        <p:txBody>
          <a:bodyPr rtlCol="0">
            <a:noAutofit/>
          </a:bodyPr>
          <a:lstStyle/>
          <a:p>
            <a:pPr marL="228600" lvl="2" algn="just" eaLnBrk="1" fontAlgn="auto" hangingPunct="1">
              <a:spcAft>
                <a:spcPts val="0"/>
              </a:spcAft>
              <a:buFont typeface="Lucida Sans Unicode" panose="020B0602030504020204" pitchFamily="34" charset="0"/>
              <a:buChar char="₋"/>
              <a:defRPr/>
            </a:pPr>
            <a:r>
              <a:rPr lang="en-US" sz="2400" b="1" dirty="0" smtClean="0">
                <a:latin typeface="Calibri" panose="020F0502020204030204" pitchFamily="34" charset="0"/>
                <a:cs typeface="Calibri" panose="020F0502020204030204" pitchFamily="34" charset="0"/>
              </a:rPr>
              <a:t>SATU DAFTAR PANJANG PERTANYAAN DAN JAWABAN</a:t>
            </a:r>
            <a:r>
              <a:rPr lang="en-US" sz="2400" dirty="0" smtClean="0">
                <a:latin typeface="Calibri Light" panose="020F0302020204030204" pitchFamily="34" charset="0"/>
              </a:rPr>
              <a:t>, </a:t>
            </a:r>
            <a:r>
              <a:rPr lang="en-US" sz="2400" dirty="0" err="1">
                <a:latin typeface="Calibri Light" panose="020F0302020204030204" pitchFamily="34" charset="0"/>
              </a:rPr>
              <a:t>Variasi</a:t>
            </a:r>
            <a:r>
              <a:rPr lang="en-US" sz="2400" dirty="0">
                <a:latin typeface="Calibri Light" panose="020F0302020204030204" pitchFamily="34" charset="0"/>
              </a:rPr>
              <a:t> </a:t>
            </a:r>
            <a:r>
              <a:rPr lang="en-US" sz="2400" dirty="0" err="1">
                <a:latin typeface="Calibri Light" panose="020F0302020204030204" pitchFamily="34" charset="0"/>
              </a:rPr>
              <a:t>terhadap</a:t>
            </a:r>
            <a:r>
              <a:rPr lang="en-US" sz="2400" dirty="0">
                <a:latin typeface="Calibri Light" panose="020F0302020204030204" pitchFamily="34" charset="0"/>
              </a:rPr>
              <a:t> password </a:t>
            </a:r>
            <a:r>
              <a:rPr lang="en-US" sz="2400" dirty="0" err="1">
                <a:latin typeface="Calibri Light" panose="020F0302020204030204" pitchFamily="34" charset="0"/>
              </a:rPr>
              <a:t>adalah</a:t>
            </a:r>
            <a:r>
              <a:rPr lang="en-US" sz="2400" dirty="0">
                <a:latin typeface="Calibri Light" panose="020F0302020204030204" pitchFamily="34" charset="0"/>
              </a:rPr>
              <a:t> </a:t>
            </a:r>
            <a:r>
              <a:rPr lang="en-US" sz="2400" dirty="0" err="1">
                <a:latin typeface="Calibri Light" panose="020F0302020204030204" pitchFamily="34" charset="0"/>
              </a:rPr>
              <a:t>mengharuskan</a:t>
            </a:r>
            <a:r>
              <a:rPr lang="en-US" sz="2400" dirty="0">
                <a:latin typeface="Calibri Light" panose="020F0302020204030204" pitchFamily="34" charset="0"/>
              </a:rPr>
              <a:t> </a:t>
            </a:r>
            <a:r>
              <a:rPr lang="en-US" sz="2400" dirty="0" err="1">
                <a:latin typeface="Calibri Light" panose="020F0302020204030204" pitchFamily="34" charset="0"/>
              </a:rPr>
              <a:t>pemakai</a:t>
            </a:r>
            <a:r>
              <a:rPr lang="en-US" sz="2400" dirty="0">
                <a:latin typeface="Calibri Light" panose="020F0302020204030204" pitchFamily="34" charset="0"/>
              </a:rPr>
              <a:t> </a:t>
            </a:r>
            <a:r>
              <a:rPr lang="en-US" sz="2400" dirty="0" err="1">
                <a:latin typeface="Calibri Light" panose="020F0302020204030204" pitchFamily="34" charset="0"/>
              </a:rPr>
              <a:t>memberi</a:t>
            </a:r>
            <a:r>
              <a:rPr lang="en-US" sz="2400" dirty="0">
                <a:latin typeface="Calibri Light" panose="020F0302020204030204" pitchFamily="34" charset="0"/>
              </a:rPr>
              <a:t> </a:t>
            </a:r>
            <a:r>
              <a:rPr lang="en-US" sz="2400" dirty="0" err="1">
                <a:latin typeface="Calibri Light" panose="020F0302020204030204" pitchFamily="34" charset="0"/>
              </a:rPr>
              <a:t>satu</a:t>
            </a:r>
            <a:r>
              <a:rPr lang="en-US" sz="2400" dirty="0">
                <a:latin typeface="Calibri Light" panose="020F0302020204030204" pitchFamily="34" charset="0"/>
              </a:rPr>
              <a:t> </a:t>
            </a:r>
            <a:r>
              <a:rPr lang="en-US" sz="2400" dirty="0" err="1">
                <a:latin typeface="Calibri Light" panose="020F0302020204030204" pitchFamily="34" charset="0"/>
              </a:rPr>
              <a:t>daftar</a:t>
            </a:r>
            <a:r>
              <a:rPr lang="en-US" sz="2400" dirty="0">
                <a:latin typeface="Calibri Light" panose="020F0302020204030204" pitchFamily="34" charset="0"/>
              </a:rPr>
              <a:t> </a:t>
            </a:r>
            <a:r>
              <a:rPr lang="en-US" sz="2400" dirty="0" err="1">
                <a:latin typeface="Calibri Light" panose="020F0302020204030204" pitchFamily="34" charset="0"/>
              </a:rPr>
              <a:t>pertanyaan</a:t>
            </a:r>
            <a:r>
              <a:rPr lang="en-US" sz="2400" dirty="0">
                <a:latin typeface="Calibri Light" panose="020F0302020204030204" pitchFamily="34" charset="0"/>
              </a:rPr>
              <a:t> </a:t>
            </a:r>
            <a:r>
              <a:rPr lang="en-US" sz="2400" dirty="0" err="1">
                <a:latin typeface="Calibri Light" panose="020F0302020204030204" pitchFamily="34" charset="0"/>
              </a:rPr>
              <a:t>panjang</a:t>
            </a:r>
            <a:r>
              <a:rPr lang="en-US" sz="2400" dirty="0">
                <a:latin typeface="Calibri Light" panose="020F0302020204030204" pitchFamily="34" charset="0"/>
              </a:rPr>
              <a:t> </a:t>
            </a:r>
            <a:r>
              <a:rPr lang="en-US" sz="2400" dirty="0" err="1">
                <a:latin typeface="Calibri Light" panose="020F0302020204030204" pitchFamily="34" charset="0"/>
              </a:rPr>
              <a:t>dan</a:t>
            </a:r>
            <a:r>
              <a:rPr lang="en-US" sz="2400" dirty="0">
                <a:latin typeface="Calibri Light" panose="020F0302020204030204" pitchFamily="34" charset="0"/>
              </a:rPr>
              <a:t> </a:t>
            </a:r>
            <a:r>
              <a:rPr lang="en-US" sz="2400" dirty="0" err="1">
                <a:latin typeface="Calibri Light" panose="020F0302020204030204" pitchFamily="34" charset="0"/>
              </a:rPr>
              <a:t>jawabannya</a:t>
            </a:r>
            <a:r>
              <a:rPr lang="en-US" sz="2400" dirty="0">
                <a:latin typeface="Calibri Light" panose="020F0302020204030204" pitchFamily="34" charset="0"/>
              </a:rPr>
              <a:t>. </a:t>
            </a:r>
            <a:endParaRPr lang="en-US" sz="2400" dirty="0" smtClean="0">
              <a:latin typeface="Calibri Light" panose="020F0302020204030204" pitchFamily="34" charset="0"/>
            </a:endParaRPr>
          </a:p>
          <a:p>
            <a:pPr marL="225425" lvl="1" indent="0" eaLnBrk="1" hangingPunct="1">
              <a:buFont typeface="Arial" panose="020B0604020202020204" pitchFamily="34" charset="0"/>
              <a:buNone/>
              <a:defRPr/>
            </a:pPr>
            <a:r>
              <a:rPr lang="en-US" sz="2400" dirty="0" err="1" smtClean="0">
                <a:latin typeface="Calibri Light" panose="020F0302020204030204" pitchFamily="34" charset="0"/>
              </a:rPr>
              <a:t>Pertanyaan</a:t>
            </a:r>
            <a:r>
              <a:rPr lang="en-US" sz="2400" dirty="0" smtClean="0">
                <a:latin typeface="Calibri Light" panose="020F0302020204030204" pitchFamily="34" charset="0"/>
              </a:rPr>
              <a:t> </a:t>
            </a:r>
            <a:r>
              <a:rPr lang="en-US" sz="2400" dirty="0" err="1">
                <a:latin typeface="Calibri Light" panose="020F0302020204030204" pitchFamily="34" charset="0"/>
              </a:rPr>
              <a:t>berikut</a:t>
            </a:r>
            <a:r>
              <a:rPr lang="en-US" sz="2400" dirty="0">
                <a:latin typeface="Calibri Light" panose="020F0302020204030204" pitchFamily="34" charset="0"/>
              </a:rPr>
              <a:t> </a:t>
            </a:r>
            <a:r>
              <a:rPr lang="en-US" sz="2400" dirty="0" err="1">
                <a:latin typeface="Calibri Light" panose="020F0302020204030204" pitchFamily="34" charset="0"/>
              </a:rPr>
              <a:t>dapat</a:t>
            </a:r>
            <a:r>
              <a:rPr lang="en-US" sz="2400" dirty="0">
                <a:latin typeface="Calibri Light" panose="020F0302020204030204" pitchFamily="34" charset="0"/>
              </a:rPr>
              <a:t> </a:t>
            </a:r>
            <a:r>
              <a:rPr lang="en-US" sz="2400" dirty="0" err="1">
                <a:latin typeface="Calibri Light" panose="020F0302020204030204" pitchFamily="34" charset="0"/>
              </a:rPr>
              <a:t>dipakai</a:t>
            </a:r>
            <a:r>
              <a:rPr lang="en-US" sz="2400" dirty="0">
                <a:latin typeface="Calibri Light" panose="020F0302020204030204" pitchFamily="34" charset="0"/>
              </a:rPr>
              <a:t>, </a:t>
            </a:r>
            <a:r>
              <a:rPr lang="en-US" sz="2400" dirty="0" err="1">
                <a:latin typeface="Calibri Light" panose="020F0302020204030204" pitchFamily="34" charset="0"/>
              </a:rPr>
              <a:t>misalnya</a:t>
            </a:r>
            <a:r>
              <a:rPr lang="en-US" sz="2400" dirty="0">
                <a:latin typeface="Calibri Light" panose="020F0302020204030204" pitchFamily="34" charset="0"/>
              </a:rPr>
              <a:t> : </a:t>
            </a:r>
          </a:p>
          <a:p>
            <a:pPr lvl="1" eaLnBrk="1" hangingPunct="1">
              <a:defRPr/>
            </a:pPr>
            <a:r>
              <a:rPr lang="pt-BR" sz="2400" b="1" dirty="0" smtClean="0">
                <a:latin typeface="Calibri Light" panose="020F0302020204030204" pitchFamily="34" charset="0"/>
              </a:rPr>
              <a:t>Siapa </a:t>
            </a:r>
            <a:r>
              <a:rPr lang="pt-BR" sz="2400" b="1" dirty="0">
                <a:latin typeface="Calibri Light" panose="020F0302020204030204" pitchFamily="34" charset="0"/>
              </a:rPr>
              <a:t>mertua abang ipar </a:t>
            </a:r>
            <a:r>
              <a:rPr lang="pt-BR" sz="2400" b="1" dirty="0" smtClean="0">
                <a:latin typeface="Calibri Light" panose="020F0302020204030204" pitchFamily="34" charset="0"/>
              </a:rPr>
              <a:t>Agus? </a:t>
            </a:r>
            <a:endParaRPr lang="pt-BR" sz="2400" b="1" dirty="0">
              <a:latin typeface="Calibri Light" panose="020F0302020204030204" pitchFamily="34" charset="0"/>
            </a:endParaRPr>
          </a:p>
          <a:p>
            <a:pPr lvl="1" eaLnBrk="1" hangingPunct="1">
              <a:defRPr/>
            </a:pPr>
            <a:r>
              <a:rPr lang="en-US" sz="2400" b="1" dirty="0" err="1" smtClean="0">
                <a:latin typeface="Calibri Light" panose="020F0302020204030204" pitchFamily="34" charset="0"/>
              </a:rPr>
              <a:t>Apa</a:t>
            </a:r>
            <a:r>
              <a:rPr lang="en-US" sz="2400" b="1" dirty="0" smtClean="0">
                <a:latin typeface="Calibri Light" panose="020F0302020204030204" pitchFamily="34" charset="0"/>
              </a:rPr>
              <a:t> </a:t>
            </a:r>
            <a:r>
              <a:rPr lang="en-US" sz="2400" b="1" dirty="0">
                <a:latin typeface="Calibri Light" panose="020F0302020204030204" pitchFamily="34" charset="0"/>
              </a:rPr>
              <a:t>yang </a:t>
            </a:r>
            <a:r>
              <a:rPr lang="en-US" sz="2400" b="1" dirty="0" err="1">
                <a:latin typeface="Calibri Light" panose="020F0302020204030204" pitchFamily="34" charset="0"/>
              </a:rPr>
              <a:t>diajarkan</a:t>
            </a:r>
            <a:r>
              <a:rPr lang="en-US" sz="2400" b="1" dirty="0">
                <a:latin typeface="Calibri Light" panose="020F0302020204030204" pitchFamily="34" charset="0"/>
              </a:rPr>
              <a:t> </a:t>
            </a:r>
            <a:r>
              <a:rPr lang="en-US" sz="2400" b="1" dirty="0" smtClean="0">
                <a:latin typeface="Calibri Light" panose="020F0302020204030204" pitchFamily="34" charset="0"/>
              </a:rPr>
              <a:t>Bu </a:t>
            </a:r>
            <a:r>
              <a:rPr lang="en-US" sz="2400" b="1" dirty="0" err="1" smtClean="0">
                <a:latin typeface="Calibri Light" panose="020F0302020204030204" pitchFamily="34" charset="0"/>
              </a:rPr>
              <a:t>Astri</a:t>
            </a:r>
            <a:r>
              <a:rPr lang="en-US" sz="2400" b="1" dirty="0" smtClean="0">
                <a:latin typeface="Calibri Light" panose="020F0302020204030204" pitchFamily="34" charset="0"/>
              </a:rPr>
              <a:t> </a:t>
            </a:r>
            <a:r>
              <a:rPr lang="en-US" sz="2400" b="1" dirty="0" err="1" smtClean="0">
                <a:latin typeface="Calibri Light" panose="020F0302020204030204" pitchFamily="34" charset="0"/>
              </a:rPr>
              <a:t>waktu</a:t>
            </a:r>
            <a:r>
              <a:rPr lang="en-US" sz="2400" b="1" dirty="0" smtClean="0">
                <a:latin typeface="Calibri Light" panose="020F0302020204030204" pitchFamily="34" charset="0"/>
              </a:rPr>
              <a:t> </a:t>
            </a:r>
            <a:r>
              <a:rPr lang="en-US" sz="2400" b="1" dirty="0">
                <a:latin typeface="Calibri Light" panose="020F0302020204030204" pitchFamily="34" charset="0"/>
              </a:rPr>
              <a:t>SD ? </a:t>
            </a:r>
          </a:p>
          <a:p>
            <a:pPr lvl="1" eaLnBrk="1" hangingPunct="1">
              <a:defRPr/>
            </a:pPr>
            <a:r>
              <a:rPr lang="fi-FI" sz="2400" b="1" dirty="0" smtClean="0">
                <a:latin typeface="Calibri Light" panose="020F0302020204030204" pitchFamily="34" charset="0"/>
              </a:rPr>
              <a:t>Film animasi apa yang disukai oleh Anda dan pasangan hidup Anda? </a:t>
            </a:r>
          </a:p>
          <a:p>
            <a:pPr marL="225425" lvl="1" indent="0" eaLnBrk="1" hangingPunct="1">
              <a:buFont typeface="Arial" panose="020B0604020202020204" pitchFamily="34" charset="0"/>
              <a:buNone/>
              <a:defRPr/>
            </a:pPr>
            <a:r>
              <a:rPr lang="en-US" sz="2400" dirty="0" err="1" smtClean="0">
                <a:latin typeface="Calibri Light" panose="020F0302020204030204" pitchFamily="34" charset="0"/>
              </a:rPr>
              <a:t>Pada</a:t>
            </a:r>
            <a:r>
              <a:rPr lang="en-US" sz="2400" dirty="0" smtClean="0">
                <a:latin typeface="Calibri Light" panose="020F0302020204030204" pitchFamily="34" charset="0"/>
              </a:rPr>
              <a:t> </a:t>
            </a:r>
            <a:r>
              <a:rPr lang="en-US" sz="2400" dirty="0" err="1">
                <a:latin typeface="Calibri Light" panose="020F0302020204030204" pitchFamily="34" charset="0"/>
              </a:rPr>
              <a:t>saat</a:t>
            </a:r>
            <a:r>
              <a:rPr lang="en-US" sz="2400" dirty="0">
                <a:latin typeface="Calibri Light" panose="020F0302020204030204" pitchFamily="34" charset="0"/>
              </a:rPr>
              <a:t> login, </a:t>
            </a:r>
            <a:r>
              <a:rPr lang="en-US" sz="2400" dirty="0" err="1">
                <a:latin typeface="Calibri Light" panose="020F0302020204030204" pitchFamily="34" charset="0"/>
              </a:rPr>
              <a:t>komputer</a:t>
            </a:r>
            <a:r>
              <a:rPr lang="en-US" sz="2400" dirty="0">
                <a:latin typeface="Calibri Light" panose="020F0302020204030204" pitchFamily="34" charset="0"/>
              </a:rPr>
              <a:t> </a:t>
            </a:r>
            <a:r>
              <a:rPr lang="en-US" sz="2400" dirty="0" err="1">
                <a:latin typeface="Calibri Light" panose="020F0302020204030204" pitchFamily="34" charset="0"/>
              </a:rPr>
              <a:t>memilih</a:t>
            </a:r>
            <a:r>
              <a:rPr lang="en-US" sz="2400" dirty="0">
                <a:latin typeface="Calibri Light" panose="020F0302020204030204" pitchFamily="34" charset="0"/>
              </a:rPr>
              <a:t> </a:t>
            </a:r>
            <a:r>
              <a:rPr lang="en-US" sz="2400" dirty="0" err="1">
                <a:latin typeface="Calibri Light" panose="020F0302020204030204" pitchFamily="34" charset="0"/>
              </a:rPr>
              <a:t>salah</a:t>
            </a:r>
            <a:r>
              <a:rPr lang="en-US" sz="2400" dirty="0">
                <a:latin typeface="Calibri Light" panose="020F0302020204030204" pitchFamily="34" charset="0"/>
              </a:rPr>
              <a:t> </a:t>
            </a:r>
            <a:r>
              <a:rPr lang="en-US" sz="2400" dirty="0" err="1">
                <a:latin typeface="Calibri Light" panose="020F0302020204030204" pitchFamily="34" charset="0"/>
              </a:rPr>
              <a:t>satu</a:t>
            </a:r>
            <a:r>
              <a:rPr lang="en-US" sz="2400" dirty="0">
                <a:latin typeface="Calibri Light" panose="020F0302020204030204" pitchFamily="34" charset="0"/>
              </a:rPr>
              <a:t> </a:t>
            </a:r>
            <a:r>
              <a:rPr lang="en-US" sz="2400" dirty="0" err="1">
                <a:latin typeface="Calibri Light" panose="020F0302020204030204" pitchFamily="34" charset="0"/>
              </a:rPr>
              <a:t>dari</a:t>
            </a:r>
            <a:r>
              <a:rPr lang="en-US" sz="2400" dirty="0">
                <a:latin typeface="Calibri Light" panose="020F0302020204030204" pitchFamily="34" charset="0"/>
              </a:rPr>
              <a:t> </a:t>
            </a:r>
            <a:r>
              <a:rPr lang="en-US" sz="2400" dirty="0" err="1">
                <a:latin typeface="Calibri Light" panose="020F0302020204030204" pitchFamily="34" charset="0"/>
              </a:rPr>
              <a:t>pertanyaan-pertanyaan</a:t>
            </a:r>
            <a:r>
              <a:rPr lang="en-US" sz="2400" dirty="0">
                <a:latin typeface="Calibri Light" panose="020F0302020204030204" pitchFamily="34" charset="0"/>
              </a:rPr>
              <a:t> </a:t>
            </a:r>
            <a:r>
              <a:rPr lang="en-US" sz="2400" dirty="0" err="1">
                <a:latin typeface="Calibri Light" panose="020F0302020204030204" pitchFamily="34" charset="0"/>
              </a:rPr>
              <a:t>secara</a:t>
            </a:r>
            <a:r>
              <a:rPr lang="en-US" sz="2400" dirty="0">
                <a:latin typeface="Calibri Light" panose="020F0302020204030204" pitchFamily="34" charset="0"/>
              </a:rPr>
              <a:t> </a:t>
            </a:r>
            <a:r>
              <a:rPr lang="en-US" sz="2400" dirty="0" err="1">
                <a:latin typeface="Calibri Light" panose="020F0302020204030204" pitchFamily="34" charset="0"/>
              </a:rPr>
              <a:t>acak</a:t>
            </a:r>
            <a:r>
              <a:rPr lang="en-US" sz="2400" dirty="0">
                <a:latin typeface="Calibri Light" panose="020F0302020204030204" pitchFamily="34" charset="0"/>
              </a:rPr>
              <a:t>, </a:t>
            </a:r>
            <a:r>
              <a:rPr lang="en-US" sz="2400" dirty="0" err="1">
                <a:latin typeface="Calibri Light" panose="020F0302020204030204" pitchFamily="34" charset="0"/>
              </a:rPr>
              <a:t>menanyakan</a:t>
            </a:r>
            <a:r>
              <a:rPr lang="en-US" sz="2400" dirty="0">
                <a:latin typeface="Calibri Light" panose="020F0302020204030204" pitchFamily="34" charset="0"/>
              </a:rPr>
              <a:t> </a:t>
            </a:r>
            <a:r>
              <a:rPr lang="en-US" sz="2400" dirty="0" err="1">
                <a:latin typeface="Calibri Light" panose="020F0302020204030204" pitchFamily="34" charset="0"/>
              </a:rPr>
              <a:t>ke</a:t>
            </a:r>
            <a:r>
              <a:rPr lang="en-US" sz="2400" dirty="0">
                <a:latin typeface="Calibri Light" panose="020F0302020204030204" pitchFamily="34" charset="0"/>
              </a:rPr>
              <a:t> </a:t>
            </a:r>
            <a:r>
              <a:rPr lang="en-US" sz="2400" dirty="0" smtClean="0">
                <a:latin typeface="Calibri Light" panose="020F0302020204030204" pitchFamily="34" charset="0"/>
              </a:rPr>
              <a:t>user, </a:t>
            </a:r>
            <a:r>
              <a:rPr lang="en-US" sz="2400" dirty="0" err="1" smtClean="0">
                <a:latin typeface="Calibri Light" panose="020F0302020204030204" pitchFamily="34" charset="0"/>
              </a:rPr>
              <a:t>dan</a:t>
            </a:r>
            <a:r>
              <a:rPr lang="en-US" sz="2400" dirty="0" smtClean="0">
                <a:latin typeface="Calibri Light" panose="020F0302020204030204" pitchFamily="34" charset="0"/>
              </a:rPr>
              <a:t> </a:t>
            </a:r>
            <a:r>
              <a:rPr lang="en-US" sz="2400" dirty="0" err="1">
                <a:latin typeface="Calibri Light" panose="020F0302020204030204" pitchFamily="34" charset="0"/>
              </a:rPr>
              <a:t>memeriksa</a:t>
            </a:r>
            <a:r>
              <a:rPr lang="en-US" sz="2400" dirty="0">
                <a:latin typeface="Calibri Light" panose="020F0302020204030204" pitchFamily="34" charset="0"/>
              </a:rPr>
              <a:t> </a:t>
            </a:r>
            <a:r>
              <a:rPr lang="en-US" sz="2400" dirty="0" err="1">
                <a:latin typeface="Calibri Light" panose="020F0302020204030204" pitchFamily="34" charset="0"/>
              </a:rPr>
              <a:t>jawaban</a:t>
            </a:r>
            <a:r>
              <a:rPr lang="en-US" sz="2400" dirty="0">
                <a:latin typeface="Calibri Light" panose="020F0302020204030204" pitchFamily="34" charset="0"/>
              </a:rPr>
              <a:t> yang </a:t>
            </a:r>
            <a:r>
              <a:rPr lang="en-US" sz="2400" dirty="0" err="1">
                <a:latin typeface="Calibri Light" panose="020F0302020204030204" pitchFamily="34" charset="0"/>
              </a:rPr>
              <a:t>diberikan</a:t>
            </a:r>
            <a:r>
              <a:rPr lang="en-US" sz="2400" dirty="0">
                <a:latin typeface="Calibri Light" panose="020F0302020204030204" pitchFamily="34" charset="0"/>
              </a:rPr>
              <a:t>. </a:t>
            </a:r>
            <a:endParaRPr lang="en-US" sz="2400" dirty="0"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600" b="1" dirty="0"/>
              <a:t>UPAYA PENGAMANAN</a:t>
            </a:r>
            <a:r>
              <a:rPr lang="en-US" sz="7200" dirty="0"/>
              <a:t/>
            </a:r>
            <a:br>
              <a:rPr lang="en-US" sz="7200" dirty="0"/>
            </a:br>
            <a:r>
              <a:rPr lang="en-US" sz="4900" u="sng" dirty="0"/>
              <a:t>PROTEKSI PASSWORD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nodeType="afterGroup">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nodeType="afterGroup">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1141413" y="2249488"/>
            <a:ext cx="10244137" cy="4402137"/>
          </a:xfrm>
        </p:spPr>
        <p:txBody>
          <a:bodyPr/>
          <a:lstStyle/>
          <a:p>
            <a:pPr marL="228600" lvl="2" algn="just" eaLnBrk="1" hangingPunct="1">
              <a:buFont typeface="Lucida Sans Unicode" panose="020B0602030504020204" pitchFamily="34" charset="0"/>
              <a:buChar char="₋"/>
            </a:pPr>
            <a:r>
              <a:rPr lang="en-US" altLang="en-US" sz="2400" b="1" smtClean="0">
                <a:latin typeface="Calibri Light" panose="020F0302020204030204" pitchFamily="34" charset="0"/>
              </a:rPr>
              <a:t>Secured Ace (Access Control Encryption)</a:t>
            </a:r>
          </a:p>
          <a:p>
            <a:pPr marL="228600" lvl="2" algn="just" eaLnBrk="1" hangingPunct="1">
              <a:buFont typeface="Lucida Sans Unicode" panose="020B0602030504020204" pitchFamily="34" charset="0"/>
              <a:buChar char="₋"/>
            </a:pPr>
            <a:r>
              <a:rPr lang="en-US" altLang="en-US" sz="2400" b="1" smtClean="0">
                <a:latin typeface="Calibri Light" panose="020F0302020204030204" pitchFamily="34" charset="0"/>
              </a:rPr>
              <a:t>S/Key (Bellcore)</a:t>
            </a:r>
          </a:p>
          <a:p>
            <a:pPr marL="228600" lvl="2" algn="just" eaLnBrk="1" hangingPunct="1">
              <a:buFont typeface="Lucida Sans Unicode" panose="020B0602030504020204" pitchFamily="34" charset="0"/>
              <a:buChar char="₋"/>
            </a:pPr>
            <a:r>
              <a:rPr lang="en-US" altLang="en-US" sz="2400" b="1" smtClean="0">
                <a:latin typeface="Calibri Light" panose="020F0302020204030204" pitchFamily="34" charset="0"/>
              </a:rPr>
              <a:t>Password Authentication Protocol (PAP)</a:t>
            </a:r>
          </a:p>
          <a:p>
            <a:pPr marL="228600" lvl="2" algn="just" eaLnBrk="1" hangingPunct="1">
              <a:buFont typeface="Lucida Sans Unicode" panose="020B0602030504020204" pitchFamily="34" charset="0"/>
              <a:buChar char="₋"/>
            </a:pPr>
            <a:r>
              <a:rPr lang="en-US" altLang="en-US" sz="2400" b="1" smtClean="0">
                <a:latin typeface="Calibri Light" panose="020F0302020204030204" pitchFamily="34" charset="0"/>
              </a:rPr>
              <a:t>Challenge Handshake Authentication Protocol (CHAP)</a:t>
            </a:r>
          </a:p>
          <a:p>
            <a:pPr marL="228600" lvl="2" algn="just" eaLnBrk="1" hangingPunct="1">
              <a:buFont typeface="Lucida Sans Unicode" panose="020B0602030504020204" pitchFamily="34" charset="0"/>
              <a:buChar char="₋"/>
            </a:pPr>
            <a:r>
              <a:rPr lang="en-US" altLang="en-US" sz="2400" b="1" smtClean="0">
                <a:latin typeface="Calibri Light" panose="020F0302020204030204" pitchFamily="34" charset="0"/>
              </a:rPr>
              <a:t>Remote Authentication Dial-in User Servis (RADIUS)</a:t>
            </a:r>
          </a:p>
          <a:p>
            <a:pPr marL="228600" lvl="2" algn="just" eaLnBrk="1" hangingPunct="1">
              <a:buFont typeface="Lucida Sans Unicode" panose="020B0602030504020204" pitchFamily="34" charset="0"/>
              <a:buChar char="₋"/>
            </a:pPr>
            <a:r>
              <a:rPr lang="en-US" altLang="en-US" sz="2400" b="1" smtClean="0">
                <a:latin typeface="Calibri Light" panose="020F0302020204030204" pitchFamily="34" charset="0"/>
              </a:rPr>
              <a:t>Terminal Access Controller Access Control System (TACACS)</a:t>
            </a:r>
            <a:endParaRPr lang="en-US" altLang="en-US" sz="2400"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5700" b="1" dirty="0" smtClean="0"/>
              <a:t>CONTOH-CONTOH</a:t>
            </a:r>
            <a:r>
              <a:rPr lang="en-US" sz="4400" dirty="0"/>
              <a:t/>
            </a:r>
            <a:br>
              <a:rPr lang="en-US" sz="4400" dirty="0"/>
            </a:br>
            <a:r>
              <a:rPr lang="en-US" sz="4000" u="sng" dirty="0" smtClean="0"/>
              <a:t>PRODUK </a:t>
            </a:r>
            <a:r>
              <a:rPr lang="en-US" sz="4000" u="sng" dirty="0" err="1" smtClean="0"/>
              <a:t>autentikasi</a:t>
            </a:r>
            <a:r>
              <a:rPr lang="en-US" sz="4000" u="sng" dirty="0" smtClean="0"/>
              <a:t> USER</a:t>
            </a:r>
            <a:endParaRPr lang="en-US" sz="4000"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animEffect transition="in" filter="fade">
                                      <p:cBhvr>
                                        <p:cTn id="11" dur="500"/>
                                        <p:tgtEl>
                                          <p:spTgt spid="24578">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animEffect transition="in" filter="fade">
                                      <p:cBhvr>
                                        <p:cTn id="15" dur="500"/>
                                        <p:tgtEl>
                                          <p:spTgt spid="24578">
                                            <p:txEl>
                                              <p:pRg st="2" end="2"/>
                                            </p:txEl>
                                          </p:spTgt>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animEffect transition="in" filter="fade">
                                      <p:cBhvr>
                                        <p:cTn id="19" dur="500"/>
                                        <p:tgtEl>
                                          <p:spTgt spid="24578">
                                            <p:txEl>
                                              <p:pRg st="3" end="3"/>
                                            </p:txEl>
                                          </p:spTgt>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animEffect transition="in" filter="fade">
                                      <p:cBhvr>
                                        <p:cTn id="23" dur="500"/>
                                        <p:tgtEl>
                                          <p:spTgt spid="24578">
                                            <p:txEl>
                                              <p:pRg st="4" end="4"/>
                                            </p:txEl>
                                          </p:spTgt>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animEffect transition="in" filter="fade">
                                      <p:cBhvr>
                                        <p:cTn id="27"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1141413" y="2249488"/>
            <a:ext cx="10244137" cy="4402137"/>
          </a:xfrm>
        </p:spPr>
        <p:txBody>
          <a:bodyPr/>
          <a:lstStyle/>
          <a:p>
            <a:pPr marL="0" indent="0" algn="just" eaLnBrk="1" hangingPunct="1">
              <a:buFont typeface="Arial" panose="020B0604020202020204" pitchFamily="34" charset="0"/>
              <a:buNone/>
            </a:pPr>
            <a:r>
              <a:rPr lang="en-US" altLang="en-US" smtClean="0">
                <a:latin typeface="Calibri Light" panose="020F0302020204030204" pitchFamily="34" charset="0"/>
              </a:rPr>
              <a:t>Ada dua cara dalam melindungi aset organisasi dalam jaringan komputer, yaitu: </a:t>
            </a:r>
            <a:endParaRPr lang="en-US" altLang="en-US" b="1" smtClean="0">
              <a:latin typeface="Calibri Light" panose="020F0302020204030204" pitchFamily="34" charset="0"/>
            </a:endParaRPr>
          </a:p>
          <a:p>
            <a:pPr lvl="1" algn="just" eaLnBrk="1" hangingPunct="1">
              <a:buFont typeface="Lucida Sans Unicode" panose="020B0602030504020204" pitchFamily="34" charset="0"/>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SECARA ADMINISTRATIF / FISIK</a:t>
            </a:r>
            <a:r>
              <a:rPr lang="en-US" altLang="en-US" sz="2400" smtClean="0">
                <a:latin typeface="Calibri Light" panose="020F0302020204030204" pitchFamily="34" charset="0"/>
              </a:rPr>
              <a:t>, dengan membuat rencana kemungkinan terhadap bencana, program penyaringan calon pegawai sistem informasi, program pelatihan user, dan kebijakan akses network.</a:t>
            </a:r>
          </a:p>
          <a:p>
            <a:pPr lvl="1" algn="just" eaLnBrk="1" hangingPunct="1">
              <a:buFont typeface="Lucida Sans Unicode" panose="020B0602030504020204" pitchFamily="34" charset="0"/>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SECARA TEKNIS</a:t>
            </a:r>
            <a:r>
              <a:rPr lang="en-US" altLang="en-US" sz="2400" smtClean="0">
                <a:latin typeface="Calibri Light" panose="020F0302020204030204" pitchFamily="34" charset="0"/>
              </a:rPr>
              <a:t>, dengan menerapkan Firewall dan membentuk VPN.</a:t>
            </a:r>
          </a:p>
        </p:txBody>
      </p:sp>
      <p:sp>
        <p:nvSpPr>
          <p:cNvPr id="5" name="Title 1"/>
          <p:cNvSpPr>
            <a:spLocks noGrp="1"/>
          </p:cNvSpPr>
          <p:nvPr>
            <p:ph type="title"/>
          </p:nvPr>
        </p:nvSpPr>
        <p:spPr/>
        <p:txBody>
          <a:bodyPr/>
          <a:lstStyle/>
          <a:p>
            <a:pPr eaLnBrk="1" fontAlgn="auto" hangingPunct="1">
              <a:spcAft>
                <a:spcPts val="0"/>
              </a:spcAft>
              <a:defRPr/>
            </a:pPr>
            <a:r>
              <a:rPr lang="en-US" sz="5400" b="1" dirty="0" smtClean="0"/>
              <a:t>PENGENDALIAN II:</a:t>
            </a:r>
            <a:r>
              <a:rPr lang="en-US" sz="4800" dirty="0"/>
              <a:t/>
            </a:r>
            <a:br>
              <a:rPr lang="en-US" sz="4800" dirty="0"/>
            </a:br>
            <a:r>
              <a:rPr lang="en-US" sz="3200" u="sng" dirty="0" smtClean="0"/>
              <a:t>MELINDUNGI ASET ORGANISASI</a:t>
            </a:r>
            <a:endParaRPr lang="en-US" sz="3200"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Effect transition="in" filter="fade">
                                      <p:cBhvr>
                                        <p:cTn id="7" dur="500"/>
                                        <p:tgtEl>
                                          <p:spTgt spid="256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fade">
                                      <p:cBhvr>
                                        <p:cTn id="12"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141413" y="2249488"/>
            <a:ext cx="10244137" cy="4402137"/>
          </a:xfrm>
        </p:spPr>
        <p:txBody>
          <a:bodyPr/>
          <a:lstStyle/>
          <a:p>
            <a:pPr algn="just" eaLnBrk="1" hangingPunct="1"/>
            <a:r>
              <a:rPr lang="en-US" altLang="en-US" sz="2200" b="1" smtClean="0">
                <a:latin typeface="Calibri Light" panose="020F0302020204030204" pitchFamily="34" charset="0"/>
              </a:rPr>
              <a:t>Firewall</a:t>
            </a:r>
            <a:r>
              <a:rPr lang="en-US" altLang="en-US" sz="2200" smtClean="0">
                <a:latin typeface="Calibri Light" panose="020F0302020204030204" pitchFamily="34" charset="0"/>
              </a:rPr>
              <a:t> </a:t>
            </a:r>
            <a:r>
              <a:rPr lang="en-US" altLang="en-US" sz="2200" b="1" smtClean="0">
                <a:latin typeface="Calibri Light" panose="020F0302020204030204" pitchFamily="34" charset="0"/>
              </a:rPr>
              <a:t>adalah</a:t>
            </a:r>
            <a:r>
              <a:rPr lang="en-US" altLang="en-US" sz="2200" smtClean="0">
                <a:latin typeface="Calibri Light" panose="020F0302020204030204" pitchFamily="34" charset="0"/>
              </a:rPr>
              <a:t> sistem atau sekelompok sistem yang menetapkan kebijakan kendali akses antara dua jaringan.</a:t>
            </a:r>
          </a:p>
          <a:p>
            <a:pPr algn="just" eaLnBrk="1" hangingPunct="1"/>
            <a:r>
              <a:rPr lang="en-US" altLang="en-US" sz="2200" b="1" smtClean="0">
                <a:latin typeface="Calibri Light" panose="020F0302020204030204" pitchFamily="34" charset="0"/>
              </a:rPr>
              <a:t>Secara prinsip</a:t>
            </a:r>
            <a:r>
              <a:rPr lang="en-US" altLang="en-US" sz="2200" smtClean="0">
                <a:latin typeface="Calibri Light" panose="020F0302020204030204" pitchFamily="34" charset="0"/>
              </a:rPr>
              <a:t>, Firewall dapat dianggap </a:t>
            </a:r>
            <a:r>
              <a:rPr lang="en-US" altLang="en-US" sz="2200" b="1" smtClean="0">
                <a:latin typeface="Calibri Light" panose="020F0302020204030204" pitchFamily="34" charset="0"/>
              </a:rPr>
              <a:t>sebagai sepasang mekanisme</a:t>
            </a:r>
            <a:r>
              <a:rPr lang="en-US" altLang="en-US" sz="2200" smtClean="0">
                <a:latin typeface="Calibri Light" panose="020F0302020204030204" pitchFamily="34" charset="0"/>
              </a:rPr>
              <a:t>: </a:t>
            </a:r>
          </a:p>
          <a:p>
            <a:pPr marL="914400" lvl="1" indent="-457200" algn="just" eaLnBrk="1" hangingPunct="1">
              <a:buFont typeface="Tw Cen MT" panose="020B0602020104020603" pitchFamily="34" charset="0"/>
              <a:buAutoNum type="arabicPeriod"/>
            </a:pPr>
            <a:r>
              <a:rPr lang="en-US" altLang="en-US" sz="2200" smtClean="0">
                <a:latin typeface="Calibri Light" panose="020F0302020204030204" pitchFamily="34" charset="0"/>
              </a:rPr>
              <a:t>Memblok lalu lintas </a:t>
            </a:r>
          </a:p>
          <a:p>
            <a:pPr marL="914400" lvl="1" indent="-457200" algn="just" eaLnBrk="1" hangingPunct="1">
              <a:buFont typeface="Tw Cen MT" panose="020B0602020104020603" pitchFamily="34" charset="0"/>
              <a:buAutoNum type="arabicPeriod"/>
            </a:pPr>
            <a:r>
              <a:rPr lang="en-US" altLang="en-US" sz="2200" smtClean="0">
                <a:latin typeface="Calibri Light" panose="020F0302020204030204" pitchFamily="34" charset="0"/>
              </a:rPr>
              <a:t>Mengizinkan lalu lintas jaringan</a:t>
            </a:r>
          </a:p>
          <a:p>
            <a:pPr algn="just" eaLnBrk="1" hangingPunct="1"/>
            <a:r>
              <a:rPr lang="en-US" altLang="en-US" sz="2200" b="1" smtClean="0">
                <a:latin typeface="Calibri Light" panose="020F0302020204030204" pitchFamily="34" charset="0"/>
              </a:rPr>
              <a:t>Firewall digunakan untuk </a:t>
            </a:r>
            <a:r>
              <a:rPr lang="en-US" altLang="en-US" sz="2200" smtClean="0">
                <a:latin typeface="Calibri Light" panose="020F0302020204030204" pitchFamily="34" charset="0"/>
              </a:rPr>
              <a:t>melindungi jaringan Anda dari serangan jaringan pihak luar. </a:t>
            </a:r>
          </a:p>
          <a:p>
            <a:pPr algn="just" eaLnBrk="1" hangingPunct="1"/>
            <a:r>
              <a:rPr lang="en-US" altLang="en-US" sz="2200" b="1" smtClean="0">
                <a:latin typeface="Calibri Light" panose="020F0302020204030204" pitchFamily="34" charset="0"/>
              </a:rPr>
              <a:t>Firewall tidak dapat melindungi </a:t>
            </a:r>
            <a:r>
              <a:rPr lang="en-US" altLang="en-US" sz="2200" smtClean="0">
                <a:latin typeface="Calibri Light" panose="020F0302020204030204" pitchFamily="34" charset="0"/>
              </a:rPr>
              <a:t>dari serangan yang tidak melalui firewall, serangan dari seseorang yang berada di dalam jaringan Anda, serta dari program-program aplikasi yang ditulis dengan buruk. </a:t>
            </a:r>
          </a:p>
        </p:txBody>
      </p:sp>
      <p:sp>
        <p:nvSpPr>
          <p:cNvPr id="5" name="Title 1"/>
          <p:cNvSpPr>
            <a:spLocks noGrp="1"/>
          </p:cNvSpPr>
          <p:nvPr>
            <p:ph type="title"/>
          </p:nvPr>
        </p:nvSpPr>
        <p:spPr/>
        <p:txBody>
          <a:bodyPr/>
          <a:lstStyle/>
          <a:p>
            <a:pPr eaLnBrk="1" fontAlgn="auto" hangingPunct="1">
              <a:spcAft>
                <a:spcPts val="0"/>
              </a:spcAft>
              <a:defRPr/>
            </a:pPr>
            <a:r>
              <a:rPr lang="en-US" sz="5600" b="1" dirty="0" smtClean="0"/>
              <a:t>KONSEP FIREWALL</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fade">
                                      <p:cBhvr>
                                        <p:cTn id="7" dur="500"/>
                                        <p:tgtEl>
                                          <p:spTgt spid="266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fade">
                                      <p:cBhvr>
                                        <p:cTn id="12" dur="500"/>
                                        <p:tgtEl>
                                          <p:spTgt spid="2662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fade">
                                      <p:cBhvr>
                                        <p:cTn id="15" dur="500"/>
                                        <p:tgtEl>
                                          <p:spTgt spid="2662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626">
                                            <p:txEl>
                                              <p:pRg st="3" end="3"/>
                                            </p:txEl>
                                          </p:spTgt>
                                        </p:tgtEl>
                                        <p:attrNameLst>
                                          <p:attrName>style.visibility</p:attrName>
                                        </p:attrNameLst>
                                      </p:cBhvr>
                                      <p:to>
                                        <p:strVal val="visible"/>
                                      </p:to>
                                    </p:set>
                                    <p:animEffect transition="in" filter="fade">
                                      <p:cBhvr>
                                        <p:cTn id="18" dur="500"/>
                                        <p:tgtEl>
                                          <p:spTgt spid="26626">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animEffect transition="in" filter="fade">
                                      <p:cBhvr>
                                        <p:cTn id="23" dur="500"/>
                                        <p:tgtEl>
                                          <p:spTgt spid="26626">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626">
                                            <p:txEl>
                                              <p:pRg st="5" end="5"/>
                                            </p:txEl>
                                          </p:spTgt>
                                        </p:tgtEl>
                                        <p:attrNameLst>
                                          <p:attrName>style.visibility</p:attrName>
                                        </p:attrNameLst>
                                      </p:cBhvr>
                                      <p:to>
                                        <p:strVal val="visible"/>
                                      </p:to>
                                    </p:set>
                                    <p:animEffect transition="in" filter="fade">
                                      <p:cBhvr>
                                        <p:cTn id="28" dur="500"/>
                                        <p:tgtEl>
                                          <p:spTgt spid="266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1141413" y="2249488"/>
            <a:ext cx="10244137" cy="4402137"/>
          </a:xfrm>
        </p:spPr>
        <p:txBody>
          <a:bodyPr/>
          <a:lstStyle/>
          <a:p>
            <a:pPr algn="just" eaLnBrk="1" hangingPunct="1"/>
            <a:r>
              <a:rPr lang="en-US" altLang="en-US" b="1" smtClean="0">
                <a:latin typeface="Calibri Light" panose="020F0302020204030204" pitchFamily="34" charset="0"/>
              </a:rPr>
              <a:t>Secara konseptual</a:t>
            </a:r>
            <a:r>
              <a:rPr lang="en-US" altLang="en-US" smtClean="0">
                <a:latin typeface="Calibri Light" panose="020F0302020204030204" pitchFamily="34" charset="0"/>
              </a:rPr>
              <a:t>, terdapat </a:t>
            </a:r>
            <a:r>
              <a:rPr lang="en-US" altLang="en-US" b="1" smtClean="0">
                <a:latin typeface="Calibri Light" panose="020F0302020204030204" pitchFamily="34" charset="0"/>
              </a:rPr>
              <a:t>dua macam Firewall</a:t>
            </a:r>
            <a:r>
              <a:rPr lang="en-US" altLang="en-US" smtClean="0">
                <a:latin typeface="Calibri Light" panose="020F0302020204030204" pitchFamily="34" charset="0"/>
              </a:rPr>
              <a:t>, yaitu Network Level dan Application Level. </a:t>
            </a:r>
          </a:p>
          <a:p>
            <a:pPr algn="just" eaLnBrk="1" hangingPunct="1"/>
            <a:r>
              <a:rPr lang="en-US" altLang="en-US" b="1" smtClean="0">
                <a:latin typeface="Calibri Light" panose="020F0302020204030204" pitchFamily="34" charset="0"/>
              </a:rPr>
              <a:t>Network Level </a:t>
            </a:r>
            <a:r>
              <a:rPr lang="en-US" altLang="en-US" smtClean="0">
                <a:latin typeface="Calibri Light" panose="020F0302020204030204" pitchFamily="34" charset="0"/>
              </a:rPr>
              <a:t>didasarkan pada keputusan mereka pada alamat sumber, alamat tujuan, dan port yang terdapat dalam setiap paket IP. </a:t>
            </a:r>
          </a:p>
          <a:p>
            <a:pPr algn="just" eaLnBrk="1" hangingPunct="1"/>
            <a:r>
              <a:rPr lang="en-US" altLang="en-US" b="1" smtClean="0">
                <a:latin typeface="Calibri Light" panose="020F0302020204030204" pitchFamily="34" charset="0"/>
              </a:rPr>
              <a:t>Application Level</a:t>
            </a:r>
            <a:r>
              <a:rPr lang="en-US" altLang="en-US" smtClean="0">
                <a:latin typeface="Calibri Light" panose="020F0302020204030204" pitchFamily="34" charset="0"/>
              </a:rPr>
              <a:t> biasanya adalah host yang berjalan sebagai proxy server, yang tidak mengizinkan lalu lintas antar jaringan, dan melakukan logging dan auditing lalu lintas yang melaluinya. </a:t>
            </a:r>
          </a:p>
          <a:p>
            <a:pPr algn="just" eaLnBrk="1" hangingPunct="1"/>
            <a:endParaRPr lang="en-US" altLang="en-US" sz="2200"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5600" b="1" dirty="0" smtClean="0"/>
              <a:t>KONSEP FIREWALL</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animEffect transition="in" filter="fade">
                                      <p:cBhvr>
                                        <p:cTn id="7" dur="500"/>
                                        <p:tgtEl>
                                          <p:spTgt spid="276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0">
                                            <p:txEl>
                                              <p:pRg st="1" end="1"/>
                                            </p:txEl>
                                          </p:spTgt>
                                        </p:tgtEl>
                                        <p:attrNameLst>
                                          <p:attrName>style.visibility</p:attrName>
                                        </p:attrNameLst>
                                      </p:cBhvr>
                                      <p:to>
                                        <p:strVal val="visible"/>
                                      </p:to>
                                    </p:set>
                                    <p:animEffect transition="in" filter="fade">
                                      <p:cBhvr>
                                        <p:cTn id="12" dur="500"/>
                                        <p:tgtEl>
                                          <p:spTgt spid="276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0">
                                            <p:txEl>
                                              <p:pRg st="2" end="2"/>
                                            </p:txEl>
                                          </p:spTgt>
                                        </p:tgtEl>
                                        <p:attrNameLst>
                                          <p:attrName>style.visibility</p:attrName>
                                        </p:attrNameLst>
                                      </p:cBhvr>
                                      <p:to>
                                        <p:strVal val="visible"/>
                                      </p:to>
                                    </p:set>
                                    <p:animEffect transition="in" filter="fade">
                                      <p:cBhvr>
                                        <p:cTn id="17" dur="500"/>
                                        <p:tgtEl>
                                          <p:spTgt spid="276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1141413" y="2249488"/>
            <a:ext cx="10244137" cy="4402137"/>
          </a:xfrm>
        </p:spPr>
        <p:txBody>
          <a:bodyPr/>
          <a:lstStyle/>
          <a:p>
            <a:pPr algn="just"/>
            <a:r>
              <a:rPr lang="en-US" altLang="en-US" b="1" smtClean="0">
                <a:latin typeface="Calibri" panose="020F0502020204030204" pitchFamily="34" charset="0"/>
                <a:ea typeface="Calibri" panose="020F0502020204030204" pitchFamily="34" charset="0"/>
                <a:cs typeface="Calibri" panose="020F0502020204030204" pitchFamily="34" charset="0"/>
              </a:rPr>
              <a:t>HOST </a:t>
            </a:r>
          </a:p>
          <a:p>
            <a:pPr marL="457200" lvl="1" indent="0" algn="just">
              <a:buFont typeface="Arial" panose="020B0604020202020204" pitchFamily="34" charset="0"/>
              <a:buNone/>
            </a:pPr>
            <a:r>
              <a:rPr lang="de-DE" altLang="en-US" sz="2400" smtClean="0">
                <a:latin typeface="Calibri Light" panose="020F0302020204030204" pitchFamily="34" charset="0"/>
              </a:rPr>
              <a:t>Suatu sistem komputer yang terhubung pada suatu network.</a:t>
            </a:r>
          </a:p>
          <a:p>
            <a:pPr algn="just"/>
            <a:r>
              <a:rPr lang="en-US" altLang="en-US" b="1" smtClean="0">
                <a:latin typeface="Calibri" panose="020F0502020204030204" pitchFamily="34" charset="0"/>
                <a:ea typeface="Calibri" panose="020F0502020204030204" pitchFamily="34" charset="0"/>
                <a:cs typeface="Calibri" panose="020F0502020204030204" pitchFamily="34" charset="0"/>
              </a:rPr>
              <a:t>BASTION HOST </a:t>
            </a:r>
          </a:p>
          <a:p>
            <a:pPr marL="457200" lvl="1" indent="0" algn="just">
              <a:buFont typeface="Arial" panose="020B0604020202020204" pitchFamily="34" charset="0"/>
              <a:buNone/>
            </a:pPr>
            <a:r>
              <a:rPr lang="en-US" altLang="en-US" sz="2400" smtClean="0">
                <a:latin typeface="Calibri Light" panose="020F0302020204030204" pitchFamily="34" charset="0"/>
              </a:rPr>
              <a:t>Sistem komputer yang harus memiliki tingkat sekuritas yang tinggi.</a:t>
            </a:r>
          </a:p>
          <a:p>
            <a:pPr marL="457200" lvl="1" indent="0" algn="just">
              <a:buFont typeface="Arial" panose="020B0604020202020204" pitchFamily="34" charset="0"/>
              <a:buNone/>
            </a:pPr>
            <a:endParaRPr lang="en-US" altLang="en-US" sz="1000" smtClean="0">
              <a:latin typeface="Calibri Light" panose="020F0302020204030204" pitchFamily="34" charset="0"/>
            </a:endParaRPr>
          </a:p>
          <a:p>
            <a:pPr marL="457200" lvl="1" indent="0" algn="just">
              <a:buFont typeface="Arial" panose="020B0604020202020204" pitchFamily="34" charset="0"/>
              <a:buNone/>
            </a:pPr>
            <a:r>
              <a:rPr lang="en-US" altLang="en-US" sz="2400" b="1" smtClean="0">
                <a:latin typeface="Calibri Light" panose="020F0302020204030204" pitchFamily="34" charset="0"/>
              </a:rPr>
              <a:t>MENGAPA? </a:t>
            </a:r>
            <a:r>
              <a:rPr lang="en-US" altLang="en-US" sz="2400" smtClean="0">
                <a:latin typeface="Calibri Light" panose="020F0302020204030204" pitchFamily="34" charset="0"/>
              </a:rPr>
              <a:t>Karena sistem ini rawan sekali terhadap serangan hacker dan cracker, karena biasanya mesin ini diekspos ke network luar (internet) dan merupakan titik kontak utama para user dari internal network. </a:t>
            </a:r>
          </a:p>
        </p:txBody>
      </p:sp>
      <p:sp>
        <p:nvSpPr>
          <p:cNvPr id="5" name="Title 1"/>
          <p:cNvSpPr>
            <a:spLocks noGrp="1"/>
          </p:cNvSpPr>
          <p:nvPr>
            <p:ph type="title"/>
          </p:nvPr>
        </p:nvSpPr>
        <p:spPr/>
        <p:txBody>
          <a:bodyPr/>
          <a:lstStyle/>
          <a:p>
            <a:pPr eaLnBrk="1" fontAlgn="auto" hangingPunct="1">
              <a:spcAft>
                <a:spcPts val="0"/>
              </a:spcAft>
              <a:defRPr/>
            </a:pPr>
            <a:r>
              <a:rPr lang="en-US" sz="5900" b="1" dirty="0" err="1" smtClean="0"/>
              <a:t>istilah</a:t>
            </a:r>
            <a:r>
              <a:rPr lang="en-US" sz="5900" b="1" dirty="0" smtClean="0"/>
              <a:t> FIREWALL</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Effect transition="in" filter="fade">
                                      <p:cBhvr>
                                        <p:cTn id="7" dur="500"/>
                                        <p:tgtEl>
                                          <p:spTgt spid="286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4">
                                            <p:txEl>
                                              <p:pRg st="1" end="1"/>
                                            </p:txEl>
                                          </p:spTgt>
                                        </p:tgtEl>
                                        <p:attrNameLst>
                                          <p:attrName>style.visibility</p:attrName>
                                        </p:attrNameLst>
                                      </p:cBhvr>
                                      <p:to>
                                        <p:strVal val="visible"/>
                                      </p:to>
                                    </p:set>
                                    <p:animEffect transition="in" filter="fade">
                                      <p:cBhvr>
                                        <p:cTn id="10" dur="500"/>
                                        <p:tgtEl>
                                          <p:spTgt spid="28674">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animEffect transition="in" filter="fade">
                                      <p:cBhvr>
                                        <p:cTn id="15" dur="500"/>
                                        <p:tgtEl>
                                          <p:spTgt spid="2867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74">
                                            <p:txEl>
                                              <p:pRg st="3" end="3"/>
                                            </p:txEl>
                                          </p:spTgt>
                                        </p:tgtEl>
                                        <p:attrNameLst>
                                          <p:attrName>style.visibility</p:attrName>
                                        </p:attrNameLst>
                                      </p:cBhvr>
                                      <p:to>
                                        <p:strVal val="visible"/>
                                      </p:to>
                                    </p:set>
                                    <p:animEffect transition="in" filter="fade">
                                      <p:cBhvr>
                                        <p:cTn id="18" dur="500"/>
                                        <p:tgtEl>
                                          <p:spTgt spid="28674">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674">
                                            <p:txEl>
                                              <p:pRg st="5" end="5"/>
                                            </p:txEl>
                                          </p:spTgt>
                                        </p:tgtEl>
                                        <p:attrNameLst>
                                          <p:attrName>style.visibility</p:attrName>
                                        </p:attrNameLst>
                                      </p:cBhvr>
                                      <p:to>
                                        <p:strVal val="visible"/>
                                      </p:to>
                                    </p:set>
                                    <p:animEffect transition="in" filter="fade">
                                      <p:cBhvr>
                                        <p:cTn id="23" dur="5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a:xfrm>
            <a:off x="1141413" y="2249488"/>
            <a:ext cx="10244137" cy="4402137"/>
          </a:xfrm>
        </p:spPr>
        <p:txBody>
          <a:bodyPr/>
          <a:lstStyle/>
          <a:p>
            <a:pPr algn="just"/>
            <a:r>
              <a:rPr lang="en-US" altLang="en-US" b="1" smtClean="0">
                <a:latin typeface="Calibri" panose="020F0502020204030204" pitchFamily="34" charset="0"/>
                <a:ea typeface="Calibri" panose="020F0502020204030204" pitchFamily="34" charset="0"/>
                <a:cs typeface="Calibri" panose="020F0502020204030204" pitchFamily="34" charset="0"/>
              </a:rPr>
              <a:t>PACKET FILTERING</a:t>
            </a:r>
          </a:p>
          <a:p>
            <a:pPr lvl="1" algn="just">
              <a:buFont typeface="Lucida Sans Unicode" panose="020B0602030504020204" pitchFamily="34" charset="0"/>
              <a:buChar char="₋"/>
            </a:pPr>
            <a:r>
              <a:rPr lang="en-US" altLang="en-US" sz="2400" smtClean="0">
                <a:latin typeface="Calibri Light" panose="020F0302020204030204" pitchFamily="34" charset="0"/>
              </a:rPr>
              <a:t>Aksi dari suatu alat / device untuk mengatur secara selektif alur data yang melintasi suatu network. </a:t>
            </a:r>
          </a:p>
          <a:p>
            <a:pPr lvl="1" algn="just">
              <a:buFont typeface="Lucida Sans Unicode" panose="020B0602030504020204" pitchFamily="34" charset="0"/>
              <a:buChar char="₋"/>
            </a:pPr>
            <a:r>
              <a:rPr lang="en-US" altLang="en-US" sz="2400" smtClean="0">
                <a:latin typeface="Calibri Light" panose="020F0302020204030204" pitchFamily="34" charset="0"/>
              </a:rPr>
              <a:t>Dapat memblok / memperbolehkan suatu paket data yang melintasi network tsb sesuai dengan kebijaksanaan alur data yang digunakan (security policy). </a:t>
            </a:r>
          </a:p>
          <a:p>
            <a:pPr algn="just"/>
            <a:r>
              <a:rPr lang="en-US" altLang="en-US" b="1" smtClean="0">
                <a:latin typeface="Calibri" panose="020F0502020204030204" pitchFamily="34" charset="0"/>
                <a:ea typeface="Calibri" panose="020F0502020204030204" pitchFamily="34" charset="0"/>
                <a:cs typeface="Calibri" panose="020F0502020204030204" pitchFamily="34" charset="0"/>
              </a:rPr>
              <a:t>PERIMETER NETWORK / DMZ (De-Millitarized Zone)</a:t>
            </a:r>
          </a:p>
          <a:p>
            <a:pPr lvl="1" algn="just">
              <a:buFont typeface="Lucida Sans Unicode" panose="020B0602030504020204" pitchFamily="34" charset="0"/>
              <a:buChar char="₋"/>
            </a:pPr>
            <a:r>
              <a:rPr lang="en-US" altLang="en-US" sz="2400" smtClean="0">
                <a:latin typeface="Calibri Light" panose="020F0302020204030204" pitchFamily="34" charset="0"/>
              </a:rPr>
              <a:t>Suatu network tambahan yang terdapat di antara network yang dilindungi dengan network eksternal untuk menyediakan layer tambahan dari suatu sistem keamanan. </a:t>
            </a:r>
          </a:p>
        </p:txBody>
      </p:sp>
      <p:sp>
        <p:nvSpPr>
          <p:cNvPr id="5" name="Title 1"/>
          <p:cNvSpPr>
            <a:spLocks noGrp="1"/>
          </p:cNvSpPr>
          <p:nvPr>
            <p:ph type="title"/>
          </p:nvPr>
        </p:nvSpPr>
        <p:spPr/>
        <p:txBody>
          <a:bodyPr/>
          <a:lstStyle/>
          <a:p>
            <a:pPr eaLnBrk="1" fontAlgn="auto" hangingPunct="1">
              <a:spcAft>
                <a:spcPts val="0"/>
              </a:spcAft>
              <a:defRPr/>
            </a:pPr>
            <a:r>
              <a:rPr lang="en-US" sz="5900" b="1" dirty="0" smtClean="0"/>
              <a:t>ISTILAH FIREWALL</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Effect transition="in" filter="fade">
                                      <p:cBhvr>
                                        <p:cTn id="7" dur="500"/>
                                        <p:tgtEl>
                                          <p:spTgt spid="2969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8">
                                            <p:txEl>
                                              <p:pRg st="1" end="1"/>
                                            </p:txEl>
                                          </p:spTgt>
                                        </p:tgtEl>
                                        <p:attrNameLst>
                                          <p:attrName>style.visibility</p:attrName>
                                        </p:attrNameLst>
                                      </p:cBhvr>
                                      <p:to>
                                        <p:strVal val="visible"/>
                                      </p:to>
                                    </p:set>
                                    <p:animEffect transition="in" filter="fade">
                                      <p:cBhvr>
                                        <p:cTn id="10" dur="500"/>
                                        <p:tgtEl>
                                          <p:spTgt spid="2969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698">
                                            <p:txEl>
                                              <p:pRg st="2" end="2"/>
                                            </p:txEl>
                                          </p:spTgt>
                                        </p:tgtEl>
                                        <p:attrNameLst>
                                          <p:attrName>style.visibility</p:attrName>
                                        </p:attrNameLst>
                                      </p:cBhvr>
                                      <p:to>
                                        <p:strVal val="visible"/>
                                      </p:to>
                                    </p:set>
                                    <p:animEffect transition="in" filter="fade">
                                      <p:cBhvr>
                                        <p:cTn id="13" dur="500"/>
                                        <p:tgtEl>
                                          <p:spTgt spid="29698">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698">
                                            <p:txEl>
                                              <p:pRg st="3" end="3"/>
                                            </p:txEl>
                                          </p:spTgt>
                                        </p:tgtEl>
                                        <p:attrNameLst>
                                          <p:attrName>style.visibility</p:attrName>
                                        </p:attrNameLst>
                                      </p:cBhvr>
                                      <p:to>
                                        <p:strVal val="visible"/>
                                      </p:to>
                                    </p:set>
                                    <p:animEffect transition="in" filter="fade">
                                      <p:cBhvr>
                                        <p:cTn id="18" dur="500"/>
                                        <p:tgtEl>
                                          <p:spTgt spid="2969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9698">
                                            <p:txEl>
                                              <p:pRg st="4" end="4"/>
                                            </p:txEl>
                                          </p:spTgt>
                                        </p:tgtEl>
                                        <p:attrNameLst>
                                          <p:attrName>style.visibility</p:attrName>
                                        </p:attrNameLst>
                                      </p:cBhvr>
                                      <p:to>
                                        <p:strVal val="visible"/>
                                      </p:to>
                                    </p:set>
                                    <p:animEffect transition="in" filter="fade">
                                      <p:cBhvr>
                                        <p:cTn id="21" dur="500"/>
                                        <p:tgtEl>
                                          <p:spTgt spid="29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1141413" y="2249488"/>
            <a:ext cx="10244137" cy="4402137"/>
          </a:xfrm>
        </p:spPr>
        <p:txBody>
          <a:bodyPr/>
          <a:lstStyle/>
          <a:p>
            <a:pPr algn="just"/>
            <a:r>
              <a:rPr lang="en-US" altLang="en-US" smtClean="0">
                <a:latin typeface="Calibri Light" panose="020F0302020204030204" pitchFamily="34" charset="0"/>
              </a:rPr>
              <a:t>Fokus dari segala keputusan sekuritas karena merupakan satu titik tempat keluar masuknya trafik internet pada suatu jaringan. </a:t>
            </a:r>
          </a:p>
          <a:p>
            <a:pPr algn="just"/>
            <a:r>
              <a:rPr lang="en-US" altLang="en-US" smtClean="0">
                <a:latin typeface="Calibri Light" panose="020F0302020204030204" pitchFamily="34" charset="0"/>
              </a:rPr>
              <a:t>Dapat menerapkan suatu kebijaksanaan sekuritas. Tidak semua service di internet aman digunakan, sehingga Firewall berfungsi sebagai penjaga untuk mengawasi service-service mana yang dapat digunakan untuk menuju dan meninggalkan suatu network. </a:t>
            </a:r>
          </a:p>
          <a:p>
            <a:pPr algn="just"/>
            <a:r>
              <a:rPr lang="en-US" altLang="en-US" smtClean="0">
                <a:latin typeface="Calibri Light" panose="020F0302020204030204" pitchFamily="34" charset="0"/>
              </a:rPr>
              <a:t>Dapat mencatat segala aktivitas yang berkaitan dengan alur data secara efisien. </a:t>
            </a:r>
          </a:p>
          <a:p>
            <a:r>
              <a:rPr lang="en-US" altLang="en-US" smtClean="0">
                <a:latin typeface="Calibri Light" panose="020F0302020204030204" pitchFamily="34" charset="0"/>
              </a:rPr>
              <a:t>Dapat digunakan untuk membatasi pengunaan sumberdaya informasi. </a:t>
            </a:r>
          </a:p>
          <a:p>
            <a:pPr algn="just"/>
            <a:endParaRPr lang="en-US" altLang="en-US"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900" b="1" dirty="0" smtClean="0"/>
              <a:t>KEUNTUNGAN FIREWALL</a:t>
            </a:r>
            <a:r>
              <a:rPr lang="en-US" sz="4800" dirty="0"/>
              <a:t/>
            </a:r>
            <a:br>
              <a:rPr lang="en-US" sz="4800" dirty="0"/>
            </a:br>
            <a:r>
              <a:rPr lang="en-US" u="sng" dirty="0" smtClean="0"/>
              <a:t>KEAMANAN JARINGAN </a:t>
            </a:r>
            <a:r>
              <a:rPr lang="en-US"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Effect transition="in" filter="fade">
                                      <p:cBhvr>
                                        <p:cTn id="7" dur="500"/>
                                        <p:tgtEl>
                                          <p:spTgt spid="307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2">
                                            <p:txEl>
                                              <p:pRg st="1" end="1"/>
                                            </p:txEl>
                                          </p:spTgt>
                                        </p:tgtEl>
                                        <p:attrNameLst>
                                          <p:attrName>style.visibility</p:attrName>
                                        </p:attrNameLst>
                                      </p:cBhvr>
                                      <p:to>
                                        <p:strVal val="visible"/>
                                      </p:to>
                                    </p:set>
                                    <p:animEffect transition="in" filter="fade">
                                      <p:cBhvr>
                                        <p:cTn id="12" dur="500"/>
                                        <p:tgtEl>
                                          <p:spTgt spid="307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2">
                                            <p:txEl>
                                              <p:pRg st="2" end="2"/>
                                            </p:txEl>
                                          </p:spTgt>
                                        </p:tgtEl>
                                        <p:attrNameLst>
                                          <p:attrName>style.visibility</p:attrName>
                                        </p:attrNameLst>
                                      </p:cBhvr>
                                      <p:to>
                                        <p:strVal val="visible"/>
                                      </p:to>
                                    </p:set>
                                    <p:animEffect transition="in" filter="fade">
                                      <p:cBhvr>
                                        <p:cTn id="17" dur="500"/>
                                        <p:tgtEl>
                                          <p:spTgt spid="307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22">
                                            <p:txEl>
                                              <p:pRg st="3" end="3"/>
                                            </p:txEl>
                                          </p:spTgt>
                                        </p:tgtEl>
                                        <p:attrNameLst>
                                          <p:attrName>style.visibility</p:attrName>
                                        </p:attrNameLst>
                                      </p:cBhvr>
                                      <p:to>
                                        <p:strVal val="visible"/>
                                      </p:to>
                                    </p:set>
                                    <p:animEffect transition="in" filter="fade">
                                      <p:cBhvr>
                                        <p:cTn id="22" dur="5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1141413" y="2249488"/>
            <a:ext cx="10244137" cy="4402137"/>
          </a:xfrm>
        </p:spPr>
        <p:txBody>
          <a:bodyPr/>
          <a:lstStyle/>
          <a:p>
            <a:pPr marL="457200" indent="-457200" algn="just">
              <a:buFont typeface="Tw Cen MT" panose="020B0602020104020603" pitchFamily="34" charset="0"/>
              <a:buAutoNum type="arabicPeriod"/>
            </a:pPr>
            <a:r>
              <a:rPr lang="en-US" altLang="en-US" b="1" smtClean="0">
                <a:latin typeface="Calibri" panose="020F0502020204030204" pitchFamily="34" charset="0"/>
                <a:ea typeface="Calibri" panose="020F0502020204030204" pitchFamily="34" charset="0"/>
                <a:cs typeface="Calibri" panose="020F0502020204030204" pitchFamily="34" charset="0"/>
              </a:rPr>
              <a:t>PACKET FILTERING</a:t>
            </a:r>
          </a:p>
          <a:p>
            <a:pPr lvl="1" algn="just"/>
            <a:r>
              <a:rPr lang="en-US" altLang="en-US" sz="2200" smtClean="0">
                <a:latin typeface="Calibri Light" panose="020F0302020204030204" pitchFamily="34" charset="0"/>
              </a:rPr>
              <a:t>Sistem Packet Filtering / Screening Router adalah router yang melakukan routing paket antara internal dan eksternal network secara selektif sesuai dengan security policy yang digunakan pada network tersebut. </a:t>
            </a:r>
          </a:p>
          <a:p>
            <a:pPr lvl="1" algn="just"/>
            <a:r>
              <a:rPr lang="en-US" altLang="en-US" sz="2200" smtClean="0">
                <a:latin typeface="Calibri Light" panose="020F0302020204030204" pitchFamily="34" charset="0"/>
              </a:rPr>
              <a:t>Informasi yang digunakan untuk menyeleksi paket-paket tersebut adalah: </a:t>
            </a:r>
          </a:p>
          <a:p>
            <a:pPr lvl="2" algn="just">
              <a:buFont typeface="Lucida Sans Unicode" panose="020B0602030504020204" pitchFamily="34" charset="0"/>
              <a:buChar char="₋"/>
            </a:pPr>
            <a:r>
              <a:rPr lang="en-US" altLang="en-US" sz="2000" smtClean="0">
                <a:latin typeface="Calibri Light" panose="020F0302020204030204" pitchFamily="34" charset="0"/>
              </a:rPr>
              <a:t>IP address asal </a:t>
            </a:r>
          </a:p>
          <a:p>
            <a:pPr lvl="2" algn="just">
              <a:buFont typeface="Lucida Sans Unicode" panose="020B0602030504020204" pitchFamily="34" charset="0"/>
              <a:buChar char="₋"/>
            </a:pPr>
            <a:r>
              <a:rPr lang="en-US" altLang="en-US" sz="2000" smtClean="0">
                <a:latin typeface="Calibri Light" panose="020F0302020204030204" pitchFamily="34" charset="0"/>
              </a:rPr>
              <a:t>IP address tujuan </a:t>
            </a:r>
          </a:p>
          <a:p>
            <a:pPr lvl="2" algn="just">
              <a:buFont typeface="Lucida Sans Unicode" panose="020B0602030504020204" pitchFamily="34" charset="0"/>
              <a:buChar char="₋"/>
            </a:pPr>
            <a:r>
              <a:rPr lang="en-US" altLang="en-US" sz="2000" smtClean="0">
                <a:latin typeface="Calibri Light" panose="020F0302020204030204" pitchFamily="34" charset="0"/>
              </a:rPr>
              <a:t>Protocol (TCP, UDP, atau ICMP) </a:t>
            </a:r>
          </a:p>
          <a:p>
            <a:pPr lvl="2" algn="just">
              <a:buFont typeface="Lucida Sans Unicode" panose="020B0602030504020204" pitchFamily="34" charset="0"/>
              <a:buChar char="₋"/>
            </a:pPr>
            <a:r>
              <a:rPr lang="en-US" altLang="en-US" sz="2000" smtClean="0">
                <a:latin typeface="Calibri Light" panose="020F0302020204030204" pitchFamily="34" charset="0"/>
              </a:rPr>
              <a:t>Port TCP atau UDP asal </a:t>
            </a:r>
          </a:p>
          <a:p>
            <a:pPr lvl="2" algn="just">
              <a:buFont typeface="Lucida Sans Unicode" panose="020B0602030504020204" pitchFamily="34" charset="0"/>
              <a:buChar char="₋"/>
            </a:pPr>
            <a:r>
              <a:rPr lang="en-US" altLang="en-US" sz="2000" smtClean="0">
                <a:latin typeface="Calibri Light" panose="020F0302020204030204" pitchFamily="34" charset="0"/>
              </a:rPr>
              <a:t>Port TCP atau UDP tujuan </a:t>
            </a: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fade">
                                      <p:cBhvr>
                                        <p:cTn id="7" dur="500"/>
                                        <p:tgtEl>
                                          <p:spTgt spid="31746">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animEffect transition="in" filter="fade">
                                      <p:cBhvr>
                                        <p:cTn id="11" dur="500"/>
                                        <p:tgtEl>
                                          <p:spTgt spid="31746">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746">
                                            <p:txEl>
                                              <p:pRg st="2" end="2"/>
                                            </p:txEl>
                                          </p:spTgt>
                                        </p:tgtEl>
                                        <p:attrNameLst>
                                          <p:attrName>style.visibility</p:attrName>
                                        </p:attrNameLst>
                                      </p:cBhvr>
                                      <p:to>
                                        <p:strVal val="visible"/>
                                      </p:to>
                                    </p:set>
                                    <p:animEffect transition="in" filter="fade">
                                      <p:cBhvr>
                                        <p:cTn id="16" dur="500"/>
                                        <p:tgtEl>
                                          <p:spTgt spid="31746">
                                            <p:txEl>
                                              <p:pRg st="2" end="2"/>
                                            </p:txEl>
                                          </p:spTgt>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1746">
                                            <p:txEl>
                                              <p:pRg st="3" end="3"/>
                                            </p:txEl>
                                          </p:spTgt>
                                        </p:tgtEl>
                                        <p:attrNameLst>
                                          <p:attrName>style.visibility</p:attrName>
                                        </p:attrNameLst>
                                      </p:cBhvr>
                                      <p:to>
                                        <p:strVal val="visible"/>
                                      </p:to>
                                    </p:set>
                                    <p:animEffect transition="in" filter="fade">
                                      <p:cBhvr>
                                        <p:cTn id="20" dur="500"/>
                                        <p:tgtEl>
                                          <p:spTgt spid="31746">
                                            <p:txEl>
                                              <p:pRg st="3" end="3"/>
                                            </p:txEl>
                                          </p:spTgt>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746">
                                            <p:txEl>
                                              <p:pRg st="4" end="4"/>
                                            </p:txEl>
                                          </p:spTgt>
                                        </p:tgtEl>
                                        <p:attrNameLst>
                                          <p:attrName>style.visibility</p:attrName>
                                        </p:attrNameLst>
                                      </p:cBhvr>
                                      <p:to>
                                        <p:strVal val="visible"/>
                                      </p:to>
                                    </p:set>
                                    <p:animEffect transition="in" filter="fade">
                                      <p:cBhvr>
                                        <p:cTn id="24" dur="500"/>
                                        <p:tgtEl>
                                          <p:spTgt spid="31746">
                                            <p:txEl>
                                              <p:pRg st="4" end="4"/>
                                            </p:txEl>
                                          </p:spTgt>
                                        </p:tgtEl>
                                      </p:cBhvr>
                                    </p:animEffect>
                                  </p:childTnLst>
                                </p:cTn>
                              </p:par>
                            </p:childTnLst>
                          </p:cTn>
                        </p:par>
                        <p:par>
                          <p:cTn id="25" fill="hold" nodeType="afterGroup">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1746">
                                            <p:txEl>
                                              <p:pRg st="5" end="5"/>
                                            </p:txEl>
                                          </p:spTgt>
                                        </p:tgtEl>
                                        <p:attrNameLst>
                                          <p:attrName>style.visibility</p:attrName>
                                        </p:attrNameLst>
                                      </p:cBhvr>
                                      <p:to>
                                        <p:strVal val="visible"/>
                                      </p:to>
                                    </p:set>
                                    <p:animEffect transition="in" filter="fade">
                                      <p:cBhvr>
                                        <p:cTn id="28" dur="500"/>
                                        <p:tgtEl>
                                          <p:spTgt spid="31746">
                                            <p:txEl>
                                              <p:pRg st="5" end="5"/>
                                            </p:txEl>
                                          </p:spTgt>
                                        </p:tgtEl>
                                      </p:cBhvr>
                                    </p:animEffect>
                                  </p:childTnLst>
                                </p:cTn>
                              </p:par>
                            </p:childTnLst>
                          </p:cTn>
                        </p:par>
                        <p:par>
                          <p:cTn id="29" fill="hold" nodeType="afterGroup">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1746">
                                            <p:txEl>
                                              <p:pRg st="6" end="6"/>
                                            </p:txEl>
                                          </p:spTgt>
                                        </p:tgtEl>
                                        <p:attrNameLst>
                                          <p:attrName>style.visibility</p:attrName>
                                        </p:attrNameLst>
                                      </p:cBhvr>
                                      <p:to>
                                        <p:strVal val="visible"/>
                                      </p:to>
                                    </p:set>
                                    <p:animEffect transition="in" filter="fade">
                                      <p:cBhvr>
                                        <p:cTn id="32" dur="500"/>
                                        <p:tgtEl>
                                          <p:spTgt spid="31746">
                                            <p:txEl>
                                              <p:pRg st="6" end="6"/>
                                            </p:txEl>
                                          </p:spTgt>
                                        </p:tgtEl>
                                      </p:cBhvr>
                                    </p:animEffect>
                                  </p:childTnLst>
                                </p:cTn>
                              </p:par>
                            </p:childTnLst>
                          </p:cTn>
                        </p:par>
                        <p:par>
                          <p:cTn id="33" fill="hold" nodeType="afterGroup">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1746">
                                            <p:txEl>
                                              <p:pRg st="7" end="7"/>
                                            </p:txEl>
                                          </p:spTgt>
                                        </p:tgtEl>
                                        <p:attrNameLst>
                                          <p:attrName>style.visibility</p:attrName>
                                        </p:attrNameLst>
                                      </p:cBhvr>
                                      <p:to>
                                        <p:strVal val="visible"/>
                                      </p:to>
                                    </p:set>
                                    <p:animEffect transition="in" filter="fade">
                                      <p:cBhvr>
                                        <p:cTn id="36" dur="500"/>
                                        <p:tgtEl>
                                          <p:spTgt spid="317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 SISTEM INFORMASI BAGIAN KEHIDUPAN SEHARI HARI</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6714" t="21222" r="38007" b="22248"/>
          <a:stretch/>
        </p:blipFill>
        <p:spPr>
          <a:xfrm>
            <a:off x="1141413" y="2097088"/>
            <a:ext cx="7192371" cy="4135272"/>
          </a:xfrm>
          <a:prstGeom prst="rect">
            <a:avLst/>
          </a:prstGeom>
        </p:spPr>
      </p:pic>
      <p:pic>
        <p:nvPicPr>
          <p:cNvPr id="5" name="Picture 4"/>
          <p:cNvPicPr>
            <a:picLocks noChangeAspect="1"/>
          </p:cNvPicPr>
          <p:nvPr/>
        </p:nvPicPr>
        <p:blipFill rotWithShape="1">
          <a:blip r:embed="rId3"/>
          <a:srcRect l="3672" t="20289" r="38742" b="27472"/>
          <a:stretch/>
        </p:blipFill>
        <p:spPr>
          <a:xfrm>
            <a:off x="7888407" y="4558353"/>
            <a:ext cx="4040664" cy="2060812"/>
          </a:xfrm>
          <a:prstGeom prst="rect">
            <a:avLst/>
          </a:prstGeom>
        </p:spPr>
      </p:pic>
    </p:spTree>
    <p:extLst>
      <p:ext uri="{BB962C8B-B14F-4D97-AF65-F5344CB8AC3E}">
        <p14:creationId xmlns:p14="http://schemas.microsoft.com/office/powerpoint/2010/main" val="3888085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pic>
        <p:nvPicPr>
          <p:cNvPr id="327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25" y="2200275"/>
            <a:ext cx="10069513"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141413" y="2249488"/>
            <a:ext cx="10244137" cy="4402137"/>
          </a:xfrm>
        </p:spPr>
        <p:txBody>
          <a:bodyPr/>
          <a:lstStyle/>
          <a:p>
            <a:pPr lvl="1" algn="just"/>
            <a:r>
              <a:rPr lang="en-US" altLang="en-US" sz="2400" smtClean="0">
                <a:latin typeface="Calibri Light" panose="020F0302020204030204" pitchFamily="34" charset="0"/>
              </a:rPr>
              <a:t>Contoh routing paket selektif yang dilakukan oleh Screening Router: </a:t>
            </a:r>
          </a:p>
          <a:p>
            <a:pPr lvl="2" algn="just">
              <a:buFont typeface="Lucida Sans Unicode" panose="020B0602030504020204" pitchFamily="34" charset="0"/>
              <a:buChar char="₋"/>
            </a:pPr>
            <a:r>
              <a:rPr lang="en-US" altLang="en-US" sz="2400" smtClean="0">
                <a:latin typeface="Calibri Light" panose="020F0302020204030204" pitchFamily="34" charset="0"/>
              </a:rPr>
              <a:t>Semua koneksi dari luar sistem yang menuju internal network diblokade, kecuali untuk koneksi SMTP.</a:t>
            </a:r>
          </a:p>
          <a:p>
            <a:pPr lvl="2" algn="just">
              <a:buFont typeface="Lucida Sans Unicode" panose="020B0602030504020204" pitchFamily="34" charset="0"/>
              <a:buChar char="₋"/>
            </a:pPr>
            <a:r>
              <a:rPr lang="en-US" altLang="en-US" sz="2400" smtClean="0">
                <a:latin typeface="Calibri Light" panose="020F0302020204030204" pitchFamily="34" charset="0"/>
              </a:rPr>
              <a:t>Memperbolehkan service email dan FTP, tetapi memblok service-service berbahaya, seperti TFTP, X Window, RPC, dan ‘r’ service (rlogin, rsh, rcp, dan lain-lain). </a:t>
            </a: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4">
                                            <p:txEl>
                                              <p:pRg st="1" end="1"/>
                                            </p:txEl>
                                          </p:spTgt>
                                        </p:tgtEl>
                                        <p:attrNameLst>
                                          <p:attrName>style.visibility</p:attrName>
                                        </p:attrNameLst>
                                      </p:cBhvr>
                                      <p:to>
                                        <p:strVal val="visible"/>
                                      </p:to>
                                    </p:set>
                                    <p:animEffect transition="in" filter="fade">
                                      <p:cBhvr>
                                        <p:cTn id="7" dur="500"/>
                                        <p:tgtEl>
                                          <p:spTgt spid="3379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4">
                                            <p:txEl>
                                              <p:pRg st="2" end="2"/>
                                            </p:txEl>
                                          </p:spTgt>
                                        </p:tgtEl>
                                        <p:attrNameLst>
                                          <p:attrName>style.visibility</p:attrName>
                                        </p:attrNameLst>
                                      </p:cBhvr>
                                      <p:to>
                                        <p:strVal val="visible"/>
                                      </p:to>
                                    </p:set>
                                    <p:animEffect transition="in" filter="fade">
                                      <p:cBhvr>
                                        <p:cTn id="12" dur="500"/>
                                        <p:tgtEl>
                                          <p:spTgt spid="337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141413" y="2249488"/>
            <a:ext cx="10244137" cy="4402137"/>
          </a:xfrm>
        </p:spPr>
        <p:txBody>
          <a:bodyPr/>
          <a:lstStyle/>
          <a:p>
            <a:pPr lvl="1" algn="just"/>
            <a:r>
              <a:rPr lang="en-US" altLang="en-US" sz="2400" b="1" smtClean="0">
                <a:latin typeface="Calibri Light" panose="020F0302020204030204" pitchFamily="34" charset="0"/>
              </a:rPr>
              <a:t>Keuntungan</a:t>
            </a:r>
            <a:r>
              <a:rPr lang="en-US" altLang="en-US" sz="2400" smtClean="0">
                <a:latin typeface="Calibri Light" panose="020F0302020204030204" pitchFamily="34" charset="0"/>
              </a:rPr>
              <a:t> dari Packet Filtering / Screening Router: </a:t>
            </a:r>
          </a:p>
          <a:p>
            <a:pPr lvl="2" algn="just">
              <a:buFont typeface="Lucida Sans Unicode" panose="020B0602030504020204" pitchFamily="34" charset="0"/>
              <a:buChar char="₋"/>
            </a:pPr>
            <a:r>
              <a:rPr lang="en-US" altLang="en-US" sz="2400" smtClean="0">
                <a:latin typeface="Calibri Light" panose="020F0302020204030204" pitchFamily="34" charset="0"/>
              </a:rPr>
              <a:t>Bersifat transparan dan implementasinya relatif lebih murah dibandingkan metode Firewall yang lain.</a:t>
            </a:r>
          </a:p>
          <a:p>
            <a:pPr lvl="2" algn="just">
              <a:buFont typeface="Lucida Sans Unicode" panose="020B0602030504020204" pitchFamily="34" charset="0"/>
              <a:buChar char="₋"/>
            </a:pPr>
            <a:endParaRPr lang="en-US" altLang="en-US" sz="1000" smtClean="0">
              <a:latin typeface="Calibri Light" panose="020F0302020204030204" pitchFamily="34" charset="0"/>
            </a:endParaRPr>
          </a:p>
          <a:p>
            <a:pPr lvl="1" algn="just"/>
            <a:r>
              <a:rPr lang="en-US" altLang="en-US" sz="2400" b="1" smtClean="0">
                <a:latin typeface="Calibri Light" panose="020F0302020204030204" pitchFamily="34" charset="0"/>
              </a:rPr>
              <a:t>Kekurangan</a:t>
            </a:r>
            <a:r>
              <a:rPr lang="en-US" altLang="en-US" sz="2400" smtClean="0">
                <a:latin typeface="Calibri Light" panose="020F0302020204030204" pitchFamily="34" charset="0"/>
              </a:rPr>
              <a:t> dari Packet Filtering / Screening Router: </a:t>
            </a:r>
          </a:p>
          <a:p>
            <a:pPr lvl="2" algn="just">
              <a:buFont typeface="Lucida Sans Unicode" panose="020B0602030504020204" pitchFamily="34" charset="0"/>
              <a:buChar char="₋"/>
            </a:pPr>
            <a:r>
              <a:rPr lang="en-US" altLang="en-US" sz="2400" smtClean="0">
                <a:latin typeface="Calibri Light" panose="020F0302020204030204" pitchFamily="34" charset="0"/>
              </a:rPr>
              <a:t>Tingkat keamanannya masih rendah. </a:t>
            </a:r>
          </a:p>
          <a:p>
            <a:pPr lvl="2" algn="just">
              <a:buFont typeface="Lucida Sans Unicode" panose="020B0602030504020204" pitchFamily="34" charset="0"/>
              <a:buChar char="₋"/>
            </a:pPr>
            <a:r>
              <a:rPr lang="en-US" altLang="en-US" sz="2400" smtClean="0">
                <a:latin typeface="Calibri Light" panose="020F0302020204030204" pitchFamily="34" charset="0"/>
              </a:rPr>
              <a:t>Masih memungkinkan adanya IP Spoofing. </a:t>
            </a:r>
          </a:p>
          <a:p>
            <a:pPr lvl="2" algn="just">
              <a:buFont typeface="Lucida Sans Unicode" panose="020B0602030504020204" pitchFamily="34" charset="0"/>
              <a:buChar char="₋"/>
            </a:pPr>
            <a:r>
              <a:rPr lang="en-US" altLang="en-US" sz="2400" smtClean="0">
                <a:latin typeface="Calibri Light" panose="020F0302020204030204" pitchFamily="34" charset="0"/>
              </a:rPr>
              <a:t>Tidak ada screening pada layer-layer di atas network layer. </a:t>
            </a: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fade">
                                      <p:cBhvr>
                                        <p:cTn id="7" dur="500"/>
                                        <p:tgtEl>
                                          <p:spTgt spid="3481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8">
                                            <p:txEl>
                                              <p:pRg st="1" end="1"/>
                                            </p:txEl>
                                          </p:spTgt>
                                        </p:tgtEl>
                                        <p:attrNameLst>
                                          <p:attrName>style.visibility</p:attrName>
                                        </p:attrNameLst>
                                      </p:cBhvr>
                                      <p:to>
                                        <p:strVal val="visible"/>
                                      </p:to>
                                    </p:set>
                                    <p:animEffect transition="in" filter="fade">
                                      <p:cBhvr>
                                        <p:cTn id="10" dur="500"/>
                                        <p:tgtEl>
                                          <p:spTgt spid="3481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18">
                                            <p:txEl>
                                              <p:pRg st="3" end="3"/>
                                            </p:txEl>
                                          </p:spTgt>
                                        </p:tgtEl>
                                        <p:attrNameLst>
                                          <p:attrName>style.visibility</p:attrName>
                                        </p:attrNameLst>
                                      </p:cBhvr>
                                      <p:to>
                                        <p:strVal val="visible"/>
                                      </p:to>
                                    </p:set>
                                    <p:animEffect transition="in" filter="fade">
                                      <p:cBhvr>
                                        <p:cTn id="15" dur="500"/>
                                        <p:tgtEl>
                                          <p:spTgt spid="3481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8">
                                            <p:txEl>
                                              <p:pRg st="4" end="4"/>
                                            </p:txEl>
                                          </p:spTgt>
                                        </p:tgtEl>
                                        <p:attrNameLst>
                                          <p:attrName>style.visibility</p:attrName>
                                        </p:attrNameLst>
                                      </p:cBhvr>
                                      <p:to>
                                        <p:strVal val="visible"/>
                                      </p:to>
                                    </p:set>
                                    <p:animEffect transition="in" filter="fade">
                                      <p:cBhvr>
                                        <p:cTn id="18" dur="500"/>
                                        <p:tgtEl>
                                          <p:spTgt spid="34818">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18">
                                            <p:txEl>
                                              <p:pRg st="5" end="5"/>
                                            </p:txEl>
                                          </p:spTgt>
                                        </p:tgtEl>
                                        <p:attrNameLst>
                                          <p:attrName>style.visibility</p:attrName>
                                        </p:attrNameLst>
                                      </p:cBhvr>
                                      <p:to>
                                        <p:strVal val="visible"/>
                                      </p:to>
                                    </p:set>
                                    <p:animEffect transition="in" filter="fade">
                                      <p:cBhvr>
                                        <p:cTn id="21" dur="500"/>
                                        <p:tgtEl>
                                          <p:spTgt spid="34818">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18">
                                            <p:txEl>
                                              <p:pRg st="6" end="6"/>
                                            </p:txEl>
                                          </p:spTgt>
                                        </p:tgtEl>
                                        <p:attrNameLst>
                                          <p:attrName>style.visibility</p:attrName>
                                        </p:attrNameLst>
                                      </p:cBhvr>
                                      <p:to>
                                        <p:strVal val="visible"/>
                                      </p:to>
                                    </p:set>
                                    <p:animEffect transition="in" filter="fade">
                                      <p:cBhvr>
                                        <p:cTn id="24" dur="500"/>
                                        <p:tgtEl>
                                          <p:spTgt spid="348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1141413" y="2249488"/>
            <a:ext cx="10244137" cy="4402137"/>
          </a:xfrm>
        </p:spPr>
        <p:txBody>
          <a:bodyPr/>
          <a:lstStyle/>
          <a:p>
            <a:pPr marL="457200" indent="-457200" algn="just">
              <a:buFont typeface="Tw Cen MT" panose="020B0602020104020603" pitchFamily="34" charset="0"/>
              <a:buAutoNum type="arabicPeriod" startAt="2"/>
            </a:pPr>
            <a:r>
              <a:rPr lang="en-US" altLang="en-US" b="1" smtClean="0">
                <a:latin typeface="Calibri" panose="020F0502020204030204" pitchFamily="34" charset="0"/>
                <a:ea typeface="Calibri" panose="020F0502020204030204" pitchFamily="34" charset="0"/>
                <a:cs typeface="Calibri" panose="020F0502020204030204" pitchFamily="34" charset="0"/>
              </a:rPr>
              <a:t>APPLICATION LEVEL GATEWAY (PROXY SERVICE)</a:t>
            </a:r>
          </a:p>
          <a:p>
            <a:pPr lvl="1" algn="just"/>
            <a:r>
              <a:rPr lang="en-US" altLang="en-US" sz="2400" b="1" smtClean="0">
                <a:latin typeface="Calibri Light" panose="020F0302020204030204" pitchFamily="34" charset="0"/>
              </a:rPr>
              <a:t>Proxy merupakan </a:t>
            </a:r>
            <a:r>
              <a:rPr lang="en-US" altLang="en-US" sz="2400" smtClean="0">
                <a:latin typeface="Calibri Light" panose="020F0302020204030204" pitchFamily="34" charset="0"/>
              </a:rPr>
              <a:t>perantara antara internal network dengan eksternal network (internet). </a:t>
            </a:r>
          </a:p>
          <a:p>
            <a:pPr lvl="1" algn="just"/>
            <a:r>
              <a:rPr lang="en-US" altLang="en-US" sz="2400" b="1" smtClean="0">
                <a:latin typeface="Calibri Light" panose="020F0302020204030204" pitchFamily="34" charset="0"/>
              </a:rPr>
              <a:t>Proxy Service merupakan </a:t>
            </a:r>
            <a:r>
              <a:rPr lang="en-US" altLang="en-US" sz="2400" smtClean="0">
                <a:latin typeface="Calibri Light" panose="020F0302020204030204" pitchFamily="34" charset="0"/>
              </a:rPr>
              <a:t>aplikasi spesifik atau program server yang dijalankan pada mesin Firewall.</a:t>
            </a:r>
          </a:p>
          <a:p>
            <a:pPr lvl="1" algn="just"/>
            <a:r>
              <a:rPr lang="en-US" altLang="en-US" sz="2400" smtClean="0">
                <a:latin typeface="Calibri Light" panose="020F0302020204030204" pitchFamily="34" charset="0"/>
              </a:rPr>
              <a:t>Program ini mengambil user request untuk internet service (seperti FTP, telnet, HTTP) dan meneruskannya (bergantung pada security policy) ke host yang dituju. </a:t>
            </a: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500"/>
                                        <p:tgtEl>
                                          <p:spTgt spid="3584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842">
                                            <p:txEl>
                                              <p:pRg st="1" end="1"/>
                                            </p:txEl>
                                          </p:spTgt>
                                        </p:tgtEl>
                                        <p:attrNameLst>
                                          <p:attrName>style.visibility</p:attrName>
                                        </p:attrNameLst>
                                      </p:cBhvr>
                                      <p:to>
                                        <p:strVal val="visible"/>
                                      </p:to>
                                    </p:set>
                                    <p:animEffect transition="in" filter="fade">
                                      <p:cBhvr>
                                        <p:cTn id="10" dur="500"/>
                                        <p:tgtEl>
                                          <p:spTgt spid="3584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500"/>
                                        <p:tgtEl>
                                          <p:spTgt spid="3584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842">
                                            <p:txEl>
                                              <p:pRg st="3" end="3"/>
                                            </p:txEl>
                                          </p:spTgt>
                                        </p:tgtEl>
                                        <p:attrNameLst>
                                          <p:attrName>style.visibility</p:attrName>
                                        </p:attrNameLst>
                                      </p:cBhvr>
                                      <p:to>
                                        <p:strVal val="visible"/>
                                      </p:to>
                                    </p:set>
                                    <p:animEffect transition="in" filter="fade">
                                      <p:cBhvr>
                                        <p:cTn id="20" dur="500"/>
                                        <p:tgtEl>
                                          <p:spTgt spid="358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pic>
        <p:nvPicPr>
          <p:cNvPr id="368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2217738"/>
            <a:ext cx="10037763"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1141413" y="2249488"/>
            <a:ext cx="10244137" cy="4402137"/>
          </a:xfrm>
        </p:spPr>
        <p:txBody>
          <a:bodyPr/>
          <a:lstStyle/>
          <a:p>
            <a:pPr lvl="1" algn="just"/>
            <a:r>
              <a:rPr lang="en-US" altLang="en-US" sz="2400" b="1" smtClean="0">
                <a:latin typeface="Calibri Light" panose="020F0302020204030204" pitchFamily="34" charset="0"/>
              </a:rPr>
              <a:t>Keuntungan</a:t>
            </a:r>
            <a:r>
              <a:rPr lang="en-US" altLang="en-US" sz="2400" smtClean="0">
                <a:latin typeface="Calibri Light" panose="020F0302020204030204" pitchFamily="34" charset="0"/>
              </a:rPr>
              <a:t> dari Sistem Proxy: </a:t>
            </a:r>
          </a:p>
          <a:p>
            <a:pPr lvl="2" algn="just">
              <a:buFont typeface="Lucida Sans Unicode" panose="020B0602030504020204" pitchFamily="34" charset="0"/>
              <a:buChar char="₋"/>
            </a:pPr>
            <a:r>
              <a:rPr lang="en-US" altLang="en-US" sz="2200" smtClean="0">
                <a:latin typeface="Calibri Light" panose="020F0302020204030204" pitchFamily="34" charset="0"/>
              </a:rPr>
              <a:t>Tingkat keamanannya lebih baik daripada Screening Router. </a:t>
            </a:r>
          </a:p>
          <a:p>
            <a:pPr lvl="2" algn="just">
              <a:buFont typeface="Lucida Sans Unicode" panose="020B0602030504020204" pitchFamily="34" charset="0"/>
              <a:buChar char="₋"/>
            </a:pPr>
            <a:r>
              <a:rPr lang="en-US" altLang="en-US" sz="2200" smtClean="0">
                <a:latin typeface="Calibri Light" panose="020F0302020204030204" pitchFamily="34" charset="0"/>
              </a:rPr>
              <a:t>Deteksi paket yang dilakukan sampai pada layer aplikasi.</a:t>
            </a:r>
          </a:p>
          <a:p>
            <a:pPr lvl="2" algn="just">
              <a:buFont typeface="Lucida Sans Unicode" panose="020B0602030504020204" pitchFamily="34" charset="0"/>
              <a:buChar char="₋"/>
            </a:pPr>
            <a:endParaRPr lang="en-US" altLang="en-US" sz="1000" smtClean="0">
              <a:latin typeface="Calibri Light" panose="020F0302020204030204" pitchFamily="34" charset="0"/>
            </a:endParaRPr>
          </a:p>
          <a:p>
            <a:pPr lvl="1" algn="just"/>
            <a:r>
              <a:rPr lang="en-US" altLang="en-US" sz="2400" b="1" smtClean="0">
                <a:latin typeface="Calibri Light" panose="020F0302020204030204" pitchFamily="34" charset="0"/>
              </a:rPr>
              <a:t>Kekurangan</a:t>
            </a:r>
            <a:r>
              <a:rPr lang="en-US" altLang="en-US" sz="2400" smtClean="0">
                <a:latin typeface="Calibri Light" panose="020F0302020204030204" pitchFamily="34" charset="0"/>
              </a:rPr>
              <a:t> dari Sistem Proxy : </a:t>
            </a:r>
          </a:p>
          <a:p>
            <a:pPr lvl="2" algn="just">
              <a:buFont typeface="Lucida Sans Unicode" panose="020B0602030504020204" pitchFamily="34" charset="0"/>
              <a:buChar char="₋"/>
            </a:pPr>
            <a:r>
              <a:rPr lang="en-US" altLang="en-US" sz="2200" smtClean="0">
                <a:latin typeface="Calibri Light" panose="020F0302020204030204" pitchFamily="34" charset="0"/>
              </a:rPr>
              <a:t>Perfomansinya lebih rendah daripada Screening Router karena terjadi penambahan header pada paket yang dikirim.</a:t>
            </a:r>
          </a:p>
          <a:p>
            <a:pPr lvl="2" algn="just">
              <a:buFont typeface="Lucida Sans Unicode" panose="020B0602030504020204" pitchFamily="34" charset="0"/>
              <a:buChar char="₋"/>
            </a:pPr>
            <a:r>
              <a:rPr lang="en-US" altLang="en-US" sz="2200" smtClean="0">
                <a:latin typeface="Calibri Light" panose="020F0302020204030204" pitchFamily="34" charset="0"/>
              </a:rPr>
              <a:t>Aplikasi yang di-support oleh Proxy ini terbatas. </a:t>
            </a:r>
          </a:p>
          <a:p>
            <a:pPr lvl="2" algn="just">
              <a:buFont typeface="Lucida Sans Unicode" panose="020B0602030504020204" pitchFamily="34" charset="0"/>
              <a:buChar char="₋"/>
            </a:pPr>
            <a:r>
              <a:rPr lang="en-US" altLang="en-US" sz="2200" smtClean="0">
                <a:latin typeface="Calibri Light" panose="020F0302020204030204" pitchFamily="34" charset="0"/>
              </a:rPr>
              <a:t>Sistem ini kurang transparan. </a:t>
            </a: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fade">
                                      <p:cBhvr>
                                        <p:cTn id="7" dur="500"/>
                                        <p:tgtEl>
                                          <p:spTgt spid="37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890">
                                            <p:txEl>
                                              <p:pRg st="1" end="1"/>
                                            </p:txEl>
                                          </p:spTgt>
                                        </p:tgtEl>
                                        <p:attrNameLst>
                                          <p:attrName>style.visibility</p:attrName>
                                        </p:attrNameLst>
                                      </p:cBhvr>
                                      <p:to>
                                        <p:strVal val="visible"/>
                                      </p:to>
                                    </p:set>
                                    <p:animEffect transition="in" filter="fade">
                                      <p:cBhvr>
                                        <p:cTn id="10" dur="500"/>
                                        <p:tgtEl>
                                          <p:spTgt spid="37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890">
                                            <p:txEl>
                                              <p:pRg st="2" end="2"/>
                                            </p:txEl>
                                          </p:spTgt>
                                        </p:tgtEl>
                                        <p:attrNameLst>
                                          <p:attrName>style.visibility</p:attrName>
                                        </p:attrNameLst>
                                      </p:cBhvr>
                                      <p:to>
                                        <p:strVal val="visible"/>
                                      </p:to>
                                    </p:set>
                                    <p:animEffect transition="in" filter="fade">
                                      <p:cBhvr>
                                        <p:cTn id="13" dur="500"/>
                                        <p:tgtEl>
                                          <p:spTgt spid="37890">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890">
                                            <p:txEl>
                                              <p:pRg st="4" end="4"/>
                                            </p:txEl>
                                          </p:spTgt>
                                        </p:tgtEl>
                                        <p:attrNameLst>
                                          <p:attrName>style.visibility</p:attrName>
                                        </p:attrNameLst>
                                      </p:cBhvr>
                                      <p:to>
                                        <p:strVal val="visible"/>
                                      </p:to>
                                    </p:set>
                                    <p:animEffect transition="in" filter="fade">
                                      <p:cBhvr>
                                        <p:cTn id="18" dur="500"/>
                                        <p:tgtEl>
                                          <p:spTgt spid="37890">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890">
                                            <p:txEl>
                                              <p:pRg st="5" end="5"/>
                                            </p:txEl>
                                          </p:spTgt>
                                        </p:tgtEl>
                                        <p:attrNameLst>
                                          <p:attrName>style.visibility</p:attrName>
                                        </p:attrNameLst>
                                      </p:cBhvr>
                                      <p:to>
                                        <p:strVal val="visible"/>
                                      </p:to>
                                    </p:set>
                                    <p:animEffect transition="in" filter="fade">
                                      <p:cBhvr>
                                        <p:cTn id="21" dur="500"/>
                                        <p:tgtEl>
                                          <p:spTgt spid="37890">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7890">
                                            <p:txEl>
                                              <p:pRg st="6" end="6"/>
                                            </p:txEl>
                                          </p:spTgt>
                                        </p:tgtEl>
                                        <p:attrNameLst>
                                          <p:attrName>style.visibility</p:attrName>
                                        </p:attrNameLst>
                                      </p:cBhvr>
                                      <p:to>
                                        <p:strVal val="visible"/>
                                      </p:to>
                                    </p:set>
                                    <p:animEffect transition="in" filter="fade">
                                      <p:cBhvr>
                                        <p:cTn id="24" dur="500"/>
                                        <p:tgtEl>
                                          <p:spTgt spid="37890">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7890">
                                            <p:txEl>
                                              <p:pRg st="7" end="7"/>
                                            </p:txEl>
                                          </p:spTgt>
                                        </p:tgtEl>
                                        <p:attrNameLst>
                                          <p:attrName>style.visibility</p:attrName>
                                        </p:attrNameLst>
                                      </p:cBhvr>
                                      <p:to>
                                        <p:strVal val="visible"/>
                                      </p:to>
                                    </p:set>
                                    <p:animEffect transition="in" filter="fade">
                                      <p:cBhvr>
                                        <p:cTn id="27" dur="500"/>
                                        <p:tgtEl>
                                          <p:spTgt spid="378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141413" y="2249488"/>
            <a:ext cx="10244137" cy="4402137"/>
          </a:xfrm>
        </p:spPr>
        <p:txBody>
          <a:bodyPr/>
          <a:lstStyle/>
          <a:p>
            <a:pPr marL="457200" indent="-457200" algn="just">
              <a:buFont typeface="Tw Cen MT" panose="020B0602020104020603" pitchFamily="34" charset="0"/>
              <a:buAutoNum type="arabicPeriod" startAt="3"/>
            </a:pPr>
            <a:r>
              <a:rPr lang="en-US" altLang="en-US" b="1" smtClean="0">
                <a:latin typeface="Calibri" panose="020F0502020204030204" pitchFamily="34" charset="0"/>
                <a:ea typeface="Calibri" panose="020F0502020204030204" pitchFamily="34" charset="0"/>
                <a:cs typeface="Calibri" panose="020F0502020204030204" pitchFamily="34" charset="0"/>
              </a:rPr>
              <a:t>CIRCUIT-LEVEL GATEWAY</a:t>
            </a:r>
          </a:p>
          <a:p>
            <a:pPr lvl="1" algn="just"/>
            <a:r>
              <a:rPr lang="en-US" altLang="en-US" sz="2400" b="1" smtClean="0">
                <a:latin typeface="Calibri Light" panose="020F0302020204030204" pitchFamily="34" charset="0"/>
              </a:rPr>
              <a:t>Circuit-Level Gateway merupakan </a:t>
            </a:r>
            <a:r>
              <a:rPr lang="en-US" altLang="en-US" sz="2400" smtClean="0">
                <a:latin typeface="Calibri Light" panose="020F0302020204030204" pitchFamily="34" charset="0"/>
              </a:rPr>
              <a:t>sistem yang berdiri sendiri atau fungsi khusus yang terbentuk dari tipe application-level gateway. </a:t>
            </a:r>
          </a:p>
          <a:p>
            <a:pPr lvl="1" algn="just"/>
            <a:r>
              <a:rPr lang="en-US" altLang="en-US" sz="2400" smtClean="0">
                <a:latin typeface="Calibri Light" panose="020F0302020204030204" pitchFamily="34" charset="0"/>
              </a:rPr>
              <a:t>Tipe ini tidak mengizinkan koneksi TCP end to end (langsung). </a:t>
            </a:r>
            <a:endParaRPr lang="en-US" altLang="en-US" sz="2200"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fade">
                                      <p:cBhvr>
                                        <p:cTn id="7" dur="500"/>
                                        <p:tgtEl>
                                          <p:spTgt spid="3891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14">
                                            <p:txEl>
                                              <p:pRg st="1" end="1"/>
                                            </p:txEl>
                                          </p:spTgt>
                                        </p:tgtEl>
                                        <p:attrNameLst>
                                          <p:attrName>style.visibility</p:attrName>
                                        </p:attrNameLst>
                                      </p:cBhvr>
                                      <p:to>
                                        <p:strVal val="visible"/>
                                      </p:to>
                                    </p:set>
                                    <p:animEffect transition="in" filter="fade">
                                      <p:cBhvr>
                                        <p:cTn id="11" dur="500"/>
                                        <p:tgtEl>
                                          <p:spTgt spid="38914">
                                            <p:txEl>
                                              <p:pRg st="1" end="1"/>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8914">
                                            <p:txEl>
                                              <p:pRg st="2" end="2"/>
                                            </p:txEl>
                                          </p:spTgt>
                                        </p:tgtEl>
                                        <p:attrNameLst>
                                          <p:attrName>style.visibility</p:attrName>
                                        </p:attrNameLst>
                                      </p:cBhvr>
                                      <p:to>
                                        <p:strVal val="visible"/>
                                      </p:to>
                                    </p:set>
                                    <p:animEffect transition="in" filter="fade">
                                      <p:cBhvr>
                                        <p:cTn id="15" dur="500"/>
                                        <p:tgtEl>
                                          <p:spTgt spid="389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pic>
        <p:nvPicPr>
          <p:cNvPr id="399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1588" y="2097088"/>
            <a:ext cx="10079037"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141413" y="2249488"/>
            <a:ext cx="10244137" cy="4402137"/>
          </a:xfrm>
        </p:spPr>
        <p:txBody>
          <a:bodyPr/>
          <a:lstStyle/>
          <a:p>
            <a:pPr lvl="1" algn="just"/>
            <a:r>
              <a:rPr lang="en-US" altLang="en-US" sz="2400" b="1" smtClean="0">
                <a:latin typeface="Calibri Light" panose="020F0302020204030204" pitchFamily="34" charset="0"/>
              </a:rPr>
              <a:t>Cara kerja </a:t>
            </a:r>
            <a:r>
              <a:rPr lang="en-US" altLang="en-US" sz="2400" b="1" smtClean="0">
                <a:latin typeface="Calibri" panose="020F0502020204030204" pitchFamily="34" charset="0"/>
                <a:ea typeface="Calibri" panose="020F0502020204030204" pitchFamily="34" charset="0"/>
                <a:cs typeface="Calibri" panose="020F0502020204030204" pitchFamily="34" charset="0"/>
              </a:rPr>
              <a:t>CIRCUIT-LEVEL GATEWAY </a:t>
            </a:r>
            <a:r>
              <a:rPr lang="en-US" altLang="en-US" sz="2400" b="1" smtClean="0">
                <a:latin typeface="Calibri Light" panose="020F0302020204030204" pitchFamily="34" charset="0"/>
              </a:rPr>
              <a:t>adalah:</a:t>
            </a:r>
          </a:p>
          <a:p>
            <a:pPr lvl="2" algn="just">
              <a:buFont typeface="Lucida Sans Unicode" panose="020B0602030504020204" pitchFamily="34" charset="0"/>
              <a:buChar char="₋"/>
            </a:pPr>
            <a:r>
              <a:rPr lang="en-US" altLang="en-US" sz="2400" smtClean="0">
                <a:latin typeface="Calibri Light" panose="020F0302020204030204" pitchFamily="34" charset="0"/>
              </a:rPr>
              <a:t>Gateway akan mengatur kedua hubungan TCP tersebut.</a:t>
            </a:r>
          </a:p>
          <a:p>
            <a:pPr lvl="2" algn="just">
              <a:buFont typeface="Lucida Sans Unicode" panose="020B0602030504020204" pitchFamily="34" charset="0"/>
              <a:buChar char="₋"/>
            </a:pPr>
            <a:r>
              <a:rPr lang="en-US" altLang="en-US" sz="2400" smtClean="0">
                <a:latin typeface="Calibri Light" panose="020F0302020204030204" pitchFamily="34" charset="0"/>
              </a:rPr>
              <a:t>1 antara dirinya (gw) dengan TCP pada pengguna lokal (inner host) serta 1 lagi antara dirinya (gw) dengan TCP pengguna luar (outside host). </a:t>
            </a:r>
          </a:p>
          <a:p>
            <a:pPr lvl="2" algn="just">
              <a:buFont typeface="Lucida Sans Unicode" panose="020B0602030504020204" pitchFamily="34" charset="0"/>
              <a:buChar char="₋"/>
            </a:pPr>
            <a:r>
              <a:rPr lang="en-US" altLang="en-US" sz="2400" smtClean="0">
                <a:latin typeface="Calibri Light" panose="020F0302020204030204" pitchFamily="34" charset="0"/>
              </a:rPr>
              <a:t>Saat dua buah hubungan terlaksana, gateway akan menyalurkan TCP segment dari satu hubungan ke lainnya tanpa memeriksa isinya. </a:t>
            </a:r>
          </a:p>
          <a:p>
            <a:pPr lvl="2" algn="just">
              <a:buFont typeface="Lucida Sans Unicode" panose="020B0602030504020204" pitchFamily="34" charset="0"/>
              <a:buChar char="₋"/>
            </a:pPr>
            <a:r>
              <a:rPr lang="en-US" altLang="en-US" sz="2400" smtClean="0">
                <a:latin typeface="Calibri Light" panose="020F0302020204030204" pitchFamily="34" charset="0"/>
              </a:rPr>
              <a:t>Fungsi pengamanannya terletak pada penentuan hubungan mana yang diizinkan. </a:t>
            </a:r>
            <a:endParaRPr lang="en-US" altLang="en-US" sz="2000"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400" b="1" dirty="0" smtClean="0"/>
              <a:t>KLASIFIKASI DESAIN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fade">
                                      <p:cBhvr>
                                        <p:cTn id="7" dur="500"/>
                                        <p:tgtEl>
                                          <p:spTgt spid="409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fade">
                                      <p:cBhvr>
                                        <p:cTn id="12" dur="500"/>
                                        <p:tgtEl>
                                          <p:spTgt spid="409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Effect transition="in" filter="fade">
                                      <p:cBhvr>
                                        <p:cTn id="17" dur="500"/>
                                        <p:tgtEl>
                                          <p:spTgt spid="4096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0962">
                                            <p:txEl>
                                              <p:pRg st="4" end="4"/>
                                            </p:txEl>
                                          </p:spTgt>
                                        </p:tgtEl>
                                        <p:attrNameLst>
                                          <p:attrName>style.visibility</p:attrName>
                                        </p:attrNameLst>
                                      </p:cBhvr>
                                      <p:to>
                                        <p:strVal val="visible"/>
                                      </p:to>
                                    </p:set>
                                    <p:animEffect transition="in" filter="fade">
                                      <p:cBhvr>
                                        <p:cTn id="22" dur="5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1141413" y="2249488"/>
            <a:ext cx="10244137" cy="4402137"/>
          </a:xfrm>
        </p:spPr>
        <p:txBody>
          <a:bodyPr/>
          <a:lstStyle/>
          <a:p>
            <a:pPr marL="457200" indent="-457200" algn="just">
              <a:buFont typeface="Tw Cen MT" panose="020B0602020104020603" pitchFamily="34" charset="0"/>
              <a:buAutoNum type="arabicPeriod"/>
            </a:pPr>
            <a:r>
              <a:rPr lang="en-US" altLang="en-US" b="1" smtClean="0">
                <a:latin typeface="Calibri" panose="020F0502020204030204" pitchFamily="34" charset="0"/>
                <a:ea typeface="Calibri" panose="020F0502020204030204" pitchFamily="34" charset="0"/>
                <a:cs typeface="Calibri" panose="020F0502020204030204" pitchFamily="34" charset="0"/>
              </a:rPr>
              <a:t>ARSITEKTUR DUAL-HOMED HOST (DUAL-HOMED GATEWAY / DHG)</a:t>
            </a:r>
          </a:p>
          <a:p>
            <a:pPr lvl="1" algn="just"/>
            <a:r>
              <a:rPr lang="en-US" altLang="en-US" sz="2400" smtClean="0">
                <a:latin typeface="Calibri Light" panose="020F0302020204030204" pitchFamily="34" charset="0"/>
              </a:rPr>
              <a:t>Sistem DHG menggunakan sebuah komputer dengan (paling sedikit) dua network-interface. </a:t>
            </a:r>
          </a:p>
          <a:p>
            <a:pPr lvl="1" algn="just"/>
            <a:r>
              <a:rPr lang="en-US" altLang="en-US" sz="2400" smtClean="0">
                <a:latin typeface="Calibri Light" panose="020F0302020204030204" pitchFamily="34" charset="0"/>
              </a:rPr>
              <a:t>Interface pertama dihubungkan dengan jaringan internal dan yang lainnya dengan internet. </a:t>
            </a:r>
          </a:p>
          <a:p>
            <a:pPr lvl="1" algn="just"/>
            <a:r>
              <a:rPr lang="en-US" altLang="en-US" sz="2400" smtClean="0">
                <a:latin typeface="Calibri Light" panose="020F0302020204030204" pitchFamily="34" charset="0"/>
              </a:rPr>
              <a:t>Dual-Homed Host berfungsi sebagai </a:t>
            </a:r>
            <a:r>
              <a:rPr lang="en-US" altLang="en-US" sz="2400" b="1" smtClean="0">
                <a:latin typeface="Calibri Light" panose="020F0302020204030204" pitchFamily="34" charset="0"/>
              </a:rPr>
              <a:t>Bastion Host</a:t>
            </a:r>
            <a:r>
              <a:rPr lang="en-US" altLang="en-US" sz="2400" smtClean="0">
                <a:latin typeface="Calibri Light" panose="020F0302020204030204" pitchFamily="34" charset="0"/>
              </a:rPr>
              <a:t> (front terdepan, bagian terpenting dalam Firewall). </a:t>
            </a:r>
            <a:endParaRPr lang="en-US" altLang="en-US"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500" b="1" dirty="0" smtClean="0"/>
              <a:t>ARSITEKTUR DASAR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fade">
                                      <p:cBhvr>
                                        <p:cTn id="7" dur="500"/>
                                        <p:tgtEl>
                                          <p:spTgt spid="41986">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fade">
                                      <p:cBhvr>
                                        <p:cTn id="11" dur="500"/>
                                        <p:tgtEl>
                                          <p:spTgt spid="41986">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986">
                                            <p:txEl>
                                              <p:pRg st="2" end="2"/>
                                            </p:txEl>
                                          </p:spTgt>
                                        </p:tgtEl>
                                        <p:attrNameLst>
                                          <p:attrName>style.visibility</p:attrName>
                                        </p:attrNameLst>
                                      </p:cBhvr>
                                      <p:to>
                                        <p:strVal val="visible"/>
                                      </p:to>
                                    </p:set>
                                    <p:animEffect transition="in" filter="fade">
                                      <p:cBhvr>
                                        <p:cTn id="16" dur="500"/>
                                        <p:tgtEl>
                                          <p:spTgt spid="41986">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986">
                                            <p:txEl>
                                              <p:pRg st="3" end="3"/>
                                            </p:txEl>
                                          </p:spTgt>
                                        </p:tgtEl>
                                        <p:attrNameLst>
                                          <p:attrName>style.visibility</p:attrName>
                                        </p:attrNameLst>
                                      </p:cBhvr>
                                      <p:to>
                                        <p:strVal val="visible"/>
                                      </p:to>
                                    </p:set>
                                    <p:animEffect transition="in" filter="fade">
                                      <p:cBhvr>
                                        <p:cTn id="21" dur="500"/>
                                        <p:tgtEl>
                                          <p:spTgt spid="4198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6700" b="1" dirty="0" smtClean="0"/>
              <a:t>KONSEP DASAR </a:t>
            </a:r>
            <a:r>
              <a:rPr lang="en-US" dirty="0" smtClean="0"/>
              <a:t/>
            </a:r>
            <a:br>
              <a:rPr lang="en-US" dirty="0" smtClean="0"/>
            </a:br>
            <a:r>
              <a:rPr lang="en-US" sz="3100" u="sng" dirty="0" smtClean="0"/>
              <a:t>KEAMANAN JARINGAN KOMPUTER</a:t>
            </a:r>
            <a:endParaRPr lang="en-US" sz="3100" u="sng" dirty="0"/>
          </a:p>
        </p:txBody>
      </p:sp>
      <p:sp>
        <p:nvSpPr>
          <p:cNvPr id="6147" name="Content Placeholder 2"/>
          <p:cNvSpPr>
            <a:spLocks noGrp="1"/>
          </p:cNvSpPr>
          <p:nvPr>
            <p:ph idx="1"/>
          </p:nvPr>
        </p:nvSpPr>
        <p:spPr>
          <a:xfrm>
            <a:off x="1141413" y="2249488"/>
            <a:ext cx="10144125" cy="4402137"/>
          </a:xfrm>
        </p:spPr>
        <p:txBody>
          <a:bodyPr/>
          <a:lstStyle/>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Keamanan jaringan komputer adalah </a:t>
            </a:r>
            <a:r>
              <a:rPr lang="en-US" altLang="en-US" smtClean="0">
                <a:latin typeface="Calibri Light" panose="020F0302020204030204" pitchFamily="34" charset="0"/>
              </a:rPr>
              <a:t>proses untuk mencegah dan mengidentifikasi penggunaan yang tidak sah dari jaringan komputer. </a:t>
            </a:r>
          </a:p>
          <a:p>
            <a:pPr algn="just" eaLnBrk="1" hangingPunct="1"/>
            <a:r>
              <a:rPr lang="en-US" altLang="en-US" b="1" smtClean="0">
                <a:latin typeface="Calibri" panose="020F0502020204030204" pitchFamily="34" charset="0"/>
                <a:ea typeface="Calibri" panose="020F0502020204030204" pitchFamily="34" charset="0"/>
                <a:cs typeface="Calibri" panose="020F0502020204030204" pitchFamily="34" charset="0"/>
              </a:rPr>
              <a:t>Tujuan dari keamanan jaringan komputer adalah </a:t>
            </a:r>
            <a:r>
              <a:rPr lang="en-US" altLang="en-US" smtClean="0">
                <a:latin typeface="Calibri Light" panose="020F0302020204030204" pitchFamily="34" charset="0"/>
              </a:rPr>
              <a:t>untuk mengantisipasi risiko jaringan komputer berupa bentuk ancaman fisik maupun logik baik langsung ataupun tidak langsung yang mengganggu aktivitas yang sedang berlangsung dalam jaringan komputer.</a:t>
            </a:r>
          </a:p>
        </p:txBody>
      </p:sp>
      <p:sp>
        <p:nvSpPr>
          <p:cNvPr id="4" name="Round Same Side Corner Rectangle 3"/>
          <p:cNvSpPr/>
          <p:nvPr/>
        </p:nvSpPr>
        <p:spPr>
          <a:xfrm>
            <a:off x="2698750" y="5281613"/>
            <a:ext cx="7029450" cy="1576387"/>
          </a:xfrm>
          <a:prstGeom prst="round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1" fontAlgn="auto" hangingPunct="1">
              <a:spcBef>
                <a:spcPts val="0"/>
              </a:spcBef>
              <a:spcAft>
                <a:spcPts val="0"/>
              </a:spcAft>
              <a:defRPr/>
            </a:pPr>
            <a:r>
              <a:rPr lang="en-US" sz="2400" b="1" dirty="0">
                <a:solidFill>
                  <a:schemeClr val="bg1">
                    <a:lumMod val="85000"/>
                    <a:lumOff val="15000"/>
                  </a:schemeClr>
                </a:solidFill>
              </a:rPr>
              <a:t>TIDAK ADA </a:t>
            </a:r>
            <a:r>
              <a:rPr lang="en-US" sz="2400" dirty="0" err="1">
                <a:solidFill>
                  <a:schemeClr val="bg1">
                    <a:lumMod val="85000"/>
                    <a:lumOff val="15000"/>
                  </a:schemeClr>
                </a:solidFill>
              </a:rPr>
              <a:t>jaringan</a:t>
            </a:r>
            <a:r>
              <a:rPr lang="en-US" sz="2400" dirty="0">
                <a:solidFill>
                  <a:schemeClr val="bg1">
                    <a:lumMod val="85000"/>
                    <a:lumOff val="15000"/>
                  </a:schemeClr>
                </a:solidFill>
              </a:rPr>
              <a:t> yang </a:t>
            </a:r>
            <a:r>
              <a:rPr lang="en-US" sz="2400" b="1" dirty="0">
                <a:solidFill>
                  <a:schemeClr val="bg1">
                    <a:lumMod val="85000"/>
                    <a:lumOff val="15000"/>
                  </a:schemeClr>
                </a:solidFill>
              </a:rPr>
              <a:t>ANTI SADAP </a:t>
            </a:r>
          </a:p>
          <a:p>
            <a:pPr algn="ctr" eaLnBrk="1" fontAlgn="auto" hangingPunct="1">
              <a:spcBef>
                <a:spcPts val="0"/>
              </a:spcBef>
              <a:spcAft>
                <a:spcPts val="0"/>
              </a:spcAft>
              <a:defRPr/>
            </a:pPr>
            <a:r>
              <a:rPr lang="en-US" sz="2400" dirty="0" err="1">
                <a:solidFill>
                  <a:schemeClr val="bg1">
                    <a:lumMod val="85000"/>
                    <a:lumOff val="15000"/>
                  </a:schemeClr>
                </a:solidFill>
              </a:rPr>
              <a:t>atau</a:t>
            </a:r>
            <a:r>
              <a:rPr lang="en-US" sz="2400" dirty="0">
                <a:solidFill>
                  <a:schemeClr val="bg1">
                    <a:lumMod val="85000"/>
                    <a:lumOff val="15000"/>
                  </a:schemeClr>
                </a:solidFill>
              </a:rPr>
              <a:t> </a:t>
            </a:r>
            <a:r>
              <a:rPr lang="en-US" sz="2400" dirty="0" err="1">
                <a:solidFill>
                  <a:schemeClr val="bg1">
                    <a:lumMod val="85000"/>
                    <a:lumOff val="15000"/>
                  </a:schemeClr>
                </a:solidFill>
              </a:rPr>
              <a:t>tidak</a:t>
            </a:r>
            <a:r>
              <a:rPr lang="en-US" sz="2400" dirty="0">
                <a:solidFill>
                  <a:schemeClr val="bg1">
                    <a:lumMod val="85000"/>
                    <a:lumOff val="15000"/>
                  </a:schemeClr>
                </a:solidFill>
              </a:rPr>
              <a:t> </a:t>
            </a:r>
            <a:r>
              <a:rPr lang="en-US" sz="2400" dirty="0" err="1">
                <a:solidFill>
                  <a:schemeClr val="bg1">
                    <a:lumMod val="85000"/>
                    <a:lumOff val="15000"/>
                  </a:schemeClr>
                </a:solidFill>
              </a:rPr>
              <a:t>ada</a:t>
            </a:r>
            <a:r>
              <a:rPr lang="en-US" sz="2400" dirty="0">
                <a:solidFill>
                  <a:schemeClr val="bg1">
                    <a:lumMod val="85000"/>
                    <a:lumOff val="15000"/>
                  </a:schemeClr>
                </a:solidFill>
              </a:rPr>
              <a:t> </a:t>
            </a:r>
            <a:r>
              <a:rPr lang="en-US" sz="2400" dirty="0" err="1">
                <a:solidFill>
                  <a:schemeClr val="bg1">
                    <a:lumMod val="85000"/>
                    <a:lumOff val="15000"/>
                  </a:schemeClr>
                </a:solidFill>
              </a:rPr>
              <a:t>jaringan</a:t>
            </a:r>
            <a:r>
              <a:rPr lang="en-US" sz="2400" dirty="0">
                <a:solidFill>
                  <a:schemeClr val="bg1">
                    <a:lumMod val="85000"/>
                    <a:lumOff val="15000"/>
                  </a:schemeClr>
                </a:solidFill>
              </a:rPr>
              <a:t> </a:t>
            </a:r>
            <a:r>
              <a:rPr lang="en-US" sz="2400" dirty="0" err="1">
                <a:solidFill>
                  <a:schemeClr val="bg1">
                    <a:lumMod val="85000"/>
                    <a:lumOff val="15000"/>
                  </a:schemeClr>
                </a:solidFill>
              </a:rPr>
              <a:t>komputer</a:t>
            </a:r>
            <a:r>
              <a:rPr lang="en-US" sz="2400" dirty="0">
                <a:solidFill>
                  <a:schemeClr val="bg1">
                    <a:lumMod val="85000"/>
                    <a:lumOff val="15000"/>
                  </a:schemeClr>
                </a:solidFill>
              </a:rPr>
              <a:t> </a:t>
            </a:r>
          </a:p>
          <a:p>
            <a:pPr algn="ctr" eaLnBrk="1" fontAlgn="auto" hangingPunct="1">
              <a:spcBef>
                <a:spcPts val="0"/>
              </a:spcBef>
              <a:spcAft>
                <a:spcPts val="0"/>
              </a:spcAft>
              <a:defRPr/>
            </a:pPr>
            <a:r>
              <a:rPr lang="en-US" sz="2400" b="1" dirty="0">
                <a:solidFill>
                  <a:schemeClr val="bg1">
                    <a:lumMod val="85000"/>
                    <a:lumOff val="15000"/>
                  </a:schemeClr>
                </a:solidFill>
              </a:rPr>
              <a:t>YANG BENAR-BENAR AMAN</a:t>
            </a:r>
            <a:r>
              <a:rPr lang="en-US" sz="2400" dirty="0">
                <a:solidFill>
                  <a:schemeClr val="bg1">
                    <a:lumMod val="85000"/>
                    <a:lumOff val="15000"/>
                  </a:schemeClr>
                </a:solidFill>
              </a:rPr>
              <a:t>.</a:t>
            </a:r>
          </a:p>
          <a:p>
            <a:pPr algn="ctr" eaLnBrk="1" fontAlgn="auto" hangingPunct="1">
              <a:spcBef>
                <a:spcPts val="0"/>
              </a:spcBef>
              <a:spcAft>
                <a:spcPts val="0"/>
              </a:spcAft>
              <a:defRPr/>
            </a:pPr>
            <a:endParaRPr lang="en-US" sz="1000" dirty="0">
              <a:solidFill>
                <a:schemeClr val="bg1">
                  <a:lumMod val="85000"/>
                  <a:lumOff val="1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fontAlgn="auto" hangingPunct="1">
              <a:spcAft>
                <a:spcPts val="0"/>
              </a:spcAft>
              <a:defRPr/>
            </a:pPr>
            <a:r>
              <a:rPr lang="en-US" sz="4500" b="1" dirty="0" smtClean="0"/>
              <a:t>ARSITEKTUR DASAR FIREWALL</a:t>
            </a:r>
            <a:r>
              <a:rPr lang="en-US" sz="4800" dirty="0"/>
              <a:t/>
            </a:r>
            <a:br>
              <a:rPr lang="en-US" sz="4800" dirty="0"/>
            </a:br>
            <a:r>
              <a:rPr lang="en-US" sz="4000" u="sng" dirty="0" smtClean="0"/>
              <a:t>KEAMANAN JARINGAN </a:t>
            </a:r>
            <a:r>
              <a:rPr lang="en-US" sz="4000" u="sng" dirty="0"/>
              <a:t>KOMPUTER</a:t>
            </a:r>
          </a:p>
        </p:txBody>
      </p:sp>
      <p:pic>
        <p:nvPicPr>
          <p:cNvPr id="430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2097088"/>
            <a:ext cx="10025063"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1141413" y="2249488"/>
            <a:ext cx="10244137" cy="4402137"/>
          </a:xfrm>
        </p:spPr>
        <p:txBody>
          <a:bodyPr/>
          <a:lstStyle/>
          <a:p>
            <a:pPr marL="457200" indent="-457200" algn="just">
              <a:buFont typeface="Tw Cen MT" panose="020B0602020104020603" pitchFamily="34" charset="0"/>
              <a:buAutoNum type="arabicPeriod" startAt="2"/>
            </a:pPr>
            <a:r>
              <a:rPr lang="en-US" altLang="en-US" b="1" smtClean="0">
                <a:latin typeface="Calibri" panose="020F0502020204030204" pitchFamily="34" charset="0"/>
                <a:ea typeface="Calibri" panose="020F0502020204030204" pitchFamily="34" charset="0"/>
                <a:cs typeface="Calibri" panose="020F0502020204030204" pitchFamily="34" charset="0"/>
              </a:rPr>
              <a:t>SCREENED-HOST (SCREENED-HOST GATEWAY / SHG)</a:t>
            </a:r>
          </a:p>
          <a:p>
            <a:pPr lvl="1" algn="just"/>
            <a:r>
              <a:rPr lang="en-US" altLang="en-US" sz="2400" smtClean="0">
                <a:latin typeface="Calibri Light" panose="020F0302020204030204" pitchFamily="34" charset="0"/>
              </a:rPr>
              <a:t>Pada topologi SHG, fungsi Firewall dilakukan oleh sebuah Screening Router dan Bastion Host. </a:t>
            </a:r>
          </a:p>
          <a:p>
            <a:pPr lvl="1" algn="just"/>
            <a:r>
              <a:rPr lang="en-US" altLang="en-US" sz="2400" smtClean="0">
                <a:latin typeface="Calibri Light" panose="020F0302020204030204" pitchFamily="34" charset="0"/>
              </a:rPr>
              <a:t>Router ini dikonfigurasi sedemikian, sehingga akan menolak semua trafik, kecuali yang ditujukan ke Bastion Host, sedangkan pada trafik internal tidak dilakukan pembatasan. </a:t>
            </a:r>
          </a:p>
          <a:p>
            <a:pPr lvl="1" algn="just"/>
            <a:r>
              <a:rPr lang="en-US" altLang="en-US" sz="2400" smtClean="0">
                <a:latin typeface="Calibri Light" panose="020F0302020204030204" pitchFamily="34" charset="0"/>
              </a:rPr>
              <a:t>Dengan cara ini, setiap client service pada jaringan internal dapat menggunakan fasilitas komunikasi standard dengan internet tanpa harus melalui Proxy.</a:t>
            </a:r>
            <a:endParaRPr lang="en-US" altLang="en-US"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500" b="1" dirty="0" smtClean="0"/>
              <a:t>ARSITEKTUR DASAR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fade">
                                      <p:cBhvr>
                                        <p:cTn id="7" dur="500"/>
                                        <p:tgtEl>
                                          <p:spTgt spid="4403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034">
                                            <p:txEl>
                                              <p:pRg st="1" end="1"/>
                                            </p:txEl>
                                          </p:spTgt>
                                        </p:tgtEl>
                                        <p:attrNameLst>
                                          <p:attrName>style.visibility</p:attrName>
                                        </p:attrNameLst>
                                      </p:cBhvr>
                                      <p:to>
                                        <p:strVal val="visible"/>
                                      </p:to>
                                    </p:set>
                                    <p:animEffect transition="in" filter="fade">
                                      <p:cBhvr>
                                        <p:cTn id="11" dur="500"/>
                                        <p:tgtEl>
                                          <p:spTgt spid="4403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4034">
                                            <p:txEl>
                                              <p:pRg st="2" end="2"/>
                                            </p:txEl>
                                          </p:spTgt>
                                        </p:tgtEl>
                                        <p:attrNameLst>
                                          <p:attrName>style.visibility</p:attrName>
                                        </p:attrNameLst>
                                      </p:cBhvr>
                                      <p:to>
                                        <p:strVal val="visible"/>
                                      </p:to>
                                    </p:set>
                                    <p:animEffect transition="in" filter="fade">
                                      <p:cBhvr>
                                        <p:cTn id="16" dur="500"/>
                                        <p:tgtEl>
                                          <p:spTgt spid="4403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034">
                                            <p:txEl>
                                              <p:pRg st="3" end="3"/>
                                            </p:txEl>
                                          </p:spTgt>
                                        </p:tgtEl>
                                        <p:attrNameLst>
                                          <p:attrName>style.visibility</p:attrName>
                                        </p:attrNameLst>
                                      </p:cBhvr>
                                      <p:to>
                                        <p:strVal val="visible"/>
                                      </p:to>
                                    </p:set>
                                    <p:animEffect transition="in" filter="fade">
                                      <p:cBhvr>
                                        <p:cTn id="21" dur="500"/>
                                        <p:tgtEl>
                                          <p:spTgt spid="440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2097088"/>
            <a:ext cx="10025063"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pPr eaLnBrk="1" fontAlgn="auto" hangingPunct="1">
              <a:spcAft>
                <a:spcPts val="0"/>
              </a:spcAft>
              <a:defRPr/>
            </a:pPr>
            <a:r>
              <a:rPr lang="en-US" sz="4500" b="1" dirty="0" smtClean="0"/>
              <a:t>ARSITEKTUR DASAR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1141413" y="2249488"/>
            <a:ext cx="10244137" cy="4402137"/>
          </a:xfrm>
        </p:spPr>
        <p:txBody>
          <a:bodyPr/>
          <a:lstStyle/>
          <a:p>
            <a:pPr marL="457200" indent="-457200" algn="just">
              <a:buFont typeface="Tw Cen MT" panose="020B0602020104020603" pitchFamily="34" charset="0"/>
              <a:buAutoNum type="arabicPeriod" startAt="3"/>
            </a:pPr>
            <a:r>
              <a:rPr lang="en-US" altLang="en-US" b="1" smtClean="0">
                <a:latin typeface="Calibri" panose="020F0502020204030204" pitchFamily="34" charset="0"/>
                <a:ea typeface="Calibri" panose="020F0502020204030204" pitchFamily="34" charset="0"/>
                <a:cs typeface="Calibri" panose="020F0502020204030204" pitchFamily="34" charset="0"/>
              </a:rPr>
              <a:t>SCREENED SUBNET (SCREENED SUBNET GATEWAY / SSG)</a:t>
            </a:r>
          </a:p>
          <a:p>
            <a:pPr lvl="1" algn="just"/>
            <a:r>
              <a:rPr lang="en-US" altLang="en-US" sz="2400" smtClean="0">
                <a:latin typeface="Calibri Light" panose="020F0302020204030204" pitchFamily="34" charset="0"/>
              </a:rPr>
              <a:t>Firewall dengan arsitektur Screened Subnet menggunakan dua Screening Router dan jaringan tengah (Perimeter Network) antara kedua router tersebut, dimana ditempatkan Bastion Host. </a:t>
            </a:r>
          </a:p>
          <a:p>
            <a:pPr lvl="1" algn="just"/>
            <a:r>
              <a:rPr lang="en-US" altLang="en-US" sz="2400" smtClean="0">
                <a:latin typeface="Calibri Light" panose="020F0302020204030204" pitchFamily="34" charset="0"/>
              </a:rPr>
              <a:t>Kelebihan susunan ini akan terlihat pada waktu optimasi penempatan server. </a:t>
            </a:r>
          </a:p>
        </p:txBody>
      </p:sp>
      <p:sp>
        <p:nvSpPr>
          <p:cNvPr id="5" name="Title 1"/>
          <p:cNvSpPr>
            <a:spLocks noGrp="1"/>
          </p:cNvSpPr>
          <p:nvPr>
            <p:ph type="title"/>
          </p:nvPr>
        </p:nvSpPr>
        <p:spPr/>
        <p:txBody>
          <a:bodyPr/>
          <a:lstStyle/>
          <a:p>
            <a:pPr eaLnBrk="1" fontAlgn="auto" hangingPunct="1">
              <a:spcAft>
                <a:spcPts val="0"/>
              </a:spcAft>
              <a:defRPr/>
            </a:pPr>
            <a:r>
              <a:rPr lang="en-US" sz="4500" b="1" dirty="0" smtClean="0"/>
              <a:t>ARSITEKTUR DASAR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2">
                                            <p:txEl>
                                              <p:pRg st="0" end="0"/>
                                            </p:txEl>
                                          </p:spTgt>
                                        </p:tgtEl>
                                        <p:attrNameLst>
                                          <p:attrName>style.visibility</p:attrName>
                                        </p:attrNameLst>
                                      </p:cBhvr>
                                      <p:to>
                                        <p:strVal val="visible"/>
                                      </p:to>
                                    </p:set>
                                    <p:animEffect transition="in" filter="fade">
                                      <p:cBhvr>
                                        <p:cTn id="7" dur="500"/>
                                        <p:tgtEl>
                                          <p:spTgt spid="46082">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082">
                                            <p:txEl>
                                              <p:pRg st="1" end="1"/>
                                            </p:txEl>
                                          </p:spTgt>
                                        </p:tgtEl>
                                        <p:attrNameLst>
                                          <p:attrName>style.visibility</p:attrName>
                                        </p:attrNameLst>
                                      </p:cBhvr>
                                      <p:to>
                                        <p:strVal val="visible"/>
                                      </p:to>
                                    </p:set>
                                    <p:animEffect transition="in" filter="fade">
                                      <p:cBhvr>
                                        <p:cTn id="11" dur="500"/>
                                        <p:tgtEl>
                                          <p:spTgt spid="46082">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6082">
                                            <p:txEl>
                                              <p:pRg st="2" end="2"/>
                                            </p:txEl>
                                          </p:spTgt>
                                        </p:tgtEl>
                                        <p:attrNameLst>
                                          <p:attrName>style.visibility</p:attrName>
                                        </p:attrNameLst>
                                      </p:cBhvr>
                                      <p:to>
                                        <p:strVal val="visible"/>
                                      </p:to>
                                    </p:set>
                                    <p:animEffect transition="in" filter="fade">
                                      <p:cBhvr>
                                        <p:cTn id="16" dur="500"/>
                                        <p:tgtEl>
                                          <p:spTgt spid="460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2097088"/>
            <a:ext cx="10025063"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p:txBody>
          <a:bodyPr/>
          <a:lstStyle/>
          <a:p>
            <a:pPr eaLnBrk="1" fontAlgn="auto" hangingPunct="1">
              <a:spcAft>
                <a:spcPts val="0"/>
              </a:spcAft>
              <a:defRPr/>
            </a:pPr>
            <a:r>
              <a:rPr lang="en-US" sz="4500" b="1" dirty="0" smtClean="0"/>
              <a:t>ARSITEKTUR DASAR FIREWALL</a:t>
            </a:r>
            <a:r>
              <a:rPr lang="en-US" sz="4800" dirty="0"/>
              <a:t/>
            </a:r>
            <a:br>
              <a:rPr lang="en-US" sz="4800" dirty="0"/>
            </a:br>
            <a:r>
              <a:rPr lang="en-US" sz="4000" u="sng" dirty="0" smtClean="0"/>
              <a:t>KEAMANAN JARINGAN </a:t>
            </a:r>
            <a:r>
              <a:rPr lang="en-US" sz="4000" u="sng" dirty="0"/>
              <a:t>KOMPUTER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1141413" y="2249488"/>
            <a:ext cx="10244137" cy="4402137"/>
          </a:xfrm>
        </p:spPr>
        <p:txBody>
          <a:bodyPr/>
          <a:lstStyle/>
          <a:p>
            <a:pPr algn="just" eaLnBrk="1" hangingPunct="1"/>
            <a:r>
              <a:rPr lang="en-US" altLang="en-US" b="1" smtClean="0">
                <a:latin typeface="Calibri Light" panose="020F0302020204030204" pitchFamily="34" charset="0"/>
              </a:rPr>
              <a:t>Virtual Private Network (VPN) atau Jaringan Pribadi Maya </a:t>
            </a:r>
            <a:r>
              <a:rPr lang="en-US" altLang="en-US" smtClean="0">
                <a:latin typeface="Calibri Light" panose="020F0302020204030204" pitchFamily="34" charset="0"/>
              </a:rPr>
              <a:t>sama dengan Jaringan Pribadi (Private Network/PN) pada umumnya, di mana satu jaringan komputer suatu lembaga atau perusahaan di suatu daerah atau negara terhubung dengan jaringan komputer dari satu grup perusahaan yang sama di daerah atau negara lain. </a:t>
            </a:r>
          </a:p>
          <a:p>
            <a:pPr algn="just" eaLnBrk="1" hangingPunct="1"/>
            <a:r>
              <a:rPr lang="en-US" altLang="en-US" b="1" smtClean="0">
                <a:latin typeface="Calibri Light" panose="020F0302020204030204" pitchFamily="34" charset="0"/>
              </a:rPr>
              <a:t>Perbedaannya</a:t>
            </a:r>
            <a:r>
              <a:rPr lang="en-US" altLang="en-US" smtClean="0">
                <a:latin typeface="Calibri Light" panose="020F0302020204030204" pitchFamily="34" charset="0"/>
              </a:rPr>
              <a:t> hanyalah pada media penghubung antar jaringan, yaitu:</a:t>
            </a:r>
          </a:p>
          <a:p>
            <a:pPr lvl="1" algn="just" eaLnBrk="1" hangingPunct="1">
              <a:buFont typeface="Lucida Sans Unicode" panose="020B0602030504020204" pitchFamily="34" charset="0"/>
              <a:buChar char="₋"/>
            </a:pPr>
            <a:r>
              <a:rPr lang="en-US" altLang="en-US" sz="2400" smtClean="0">
                <a:latin typeface="Calibri Light" panose="020F0302020204030204" pitchFamily="34" charset="0"/>
              </a:rPr>
              <a:t>Pada PN, media penghubungnya masih milik perusahaan / grup itu sendiri.</a:t>
            </a:r>
          </a:p>
          <a:p>
            <a:pPr lvl="1" algn="just" eaLnBrk="1" hangingPunct="1">
              <a:buFont typeface="Lucida Sans Unicode" panose="020B0602030504020204" pitchFamily="34" charset="0"/>
              <a:buChar char="₋"/>
            </a:pPr>
            <a:r>
              <a:rPr lang="en-US" altLang="en-US" sz="2400" smtClean="0">
                <a:latin typeface="Calibri Light" panose="020F0302020204030204" pitchFamily="34" charset="0"/>
              </a:rPr>
              <a:t>Pada VPN, media penghubungnya adalah jaringan publik, seperti Internet. </a:t>
            </a:r>
          </a:p>
        </p:txBody>
      </p:sp>
      <p:sp>
        <p:nvSpPr>
          <p:cNvPr id="5" name="Title 1"/>
          <p:cNvSpPr>
            <a:spLocks noGrp="1"/>
          </p:cNvSpPr>
          <p:nvPr>
            <p:ph type="title"/>
          </p:nvPr>
        </p:nvSpPr>
        <p:spPr/>
        <p:txBody>
          <a:bodyPr>
            <a:normAutofit fontScale="90000"/>
          </a:bodyPr>
          <a:lstStyle/>
          <a:p>
            <a:pPr eaLnBrk="1" fontAlgn="auto" hangingPunct="1">
              <a:spcAft>
                <a:spcPts val="0"/>
              </a:spcAft>
              <a:defRPr/>
            </a:pPr>
            <a:r>
              <a:rPr lang="en-US" sz="8000" b="1" dirty="0" smtClean="0"/>
              <a:t>KONSEP VPN</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fade">
                                      <p:cBhvr>
                                        <p:cTn id="7" dur="500"/>
                                        <p:tgtEl>
                                          <p:spTgt spid="481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130">
                                            <p:txEl>
                                              <p:pRg st="1" end="1"/>
                                            </p:txEl>
                                          </p:spTgt>
                                        </p:tgtEl>
                                        <p:attrNameLst>
                                          <p:attrName>style.visibility</p:attrName>
                                        </p:attrNameLst>
                                      </p:cBhvr>
                                      <p:to>
                                        <p:strVal val="visible"/>
                                      </p:to>
                                    </p:set>
                                    <p:animEffect transition="in" filter="fade">
                                      <p:cBhvr>
                                        <p:cTn id="12" dur="500"/>
                                        <p:tgtEl>
                                          <p:spTgt spid="4813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8130">
                                            <p:txEl>
                                              <p:pRg st="2" end="2"/>
                                            </p:txEl>
                                          </p:spTgt>
                                        </p:tgtEl>
                                        <p:attrNameLst>
                                          <p:attrName>style.visibility</p:attrName>
                                        </p:attrNameLst>
                                      </p:cBhvr>
                                      <p:to>
                                        <p:strVal val="visible"/>
                                      </p:to>
                                    </p:set>
                                    <p:animEffect transition="in" filter="fade">
                                      <p:cBhvr>
                                        <p:cTn id="15" dur="500"/>
                                        <p:tgtEl>
                                          <p:spTgt spid="48130">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8130">
                                            <p:txEl>
                                              <p:pRg st="3" end="3"/>
                                            </p:txEl>
                                          </p:spTgt>
                                        </p:tgtEl>
                                        <p:attrNameLst>
                                          <p:attrName>style.visibility</p:attrName>
                                        </p:attrNameLst>
                                      </p:cBhvr>
                                      <p:to>
                                        <p:strVal val="visible"/>
                                      </p:to>
                                    </p:set>
                                    <p:animEffect transition="in" filter="fade">
                                      <p:cBhvr>
                                        <p:cTn id="18" dur="500"/>
                                        <p:tgtEl>
                                          <p:spTgt spid="481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1141413" y="2249488"/>
            <a:ext cx="10244137" cy="4402137"/>
          </a:xfrm>
        </p:spPr>
        <p:txBody>
          <a:bodyPr/>
          <a:lstStyle/>
          <a:p>
            <a:pPr marL="457200" indent="-457200" algn="just" eaLnBrk="1" hangingPunct="1">
              <a:buFont typeface="Tw Cen MT" panose="020B0602020104020603" pitchFamily="34" charset="0"/>
              <a:buAutoNum type="arabicPeriod"/>
            </a:pPr>
            <a:r>
              <a:rPr lang="en-US" altLang="en-US" b="1" smtClean="0">
                <a:latin typeface="Calibri Light" panose="020F0302020204030204" pitchFamily="34" charset="0"/>
              </a:rPr>
              <a:t>TUNNELLING</a:t>
            </a:r>
          </a:p>
          <a:p>
            <a:pPr lvl="1" algn="just"/>
            <a:r>
              <a:rPr lang="en-US" altLang="en-US" sz="2200" smtClean="0">
                <a:latin typeface="Calibri Light" panose="020F0302020204030204" pitchFamily="34" charset="0"/>
              </a:rPr>
              <a:t>VPN ini dibuat dengan suatu tunnel (lorong) di dalam jaringan publik untuk menghubungkan antara jaringan yang satu dan jaringan lain dari suatu grup atau perusahaan.yang ingin membangun VPN tersebut. </a:t>
            </a:r>
          </a:p>
          <a:p>
            <a:pPr lvl="1" algn="just"/>
            <a:r>
              <a:rPr lang="en-US" altLang="en-US" sz="2200" smtClean="0">
                <a:latin typeface="Calibri Light" panose="020F0302020204030204" pitchFamily="34" charset="0"/>
              </a:rPr>
              <a:t>Seluruh komunikasi data antar jaringan pribadi akan melalui tunnel ini, sehingga orang atau user dari jaringan publik yang tidak memiliki izin untuk masuk tidak akan mampu untuk menyadap, mengacak, atau mencuri data yang melintasi tunnel ini. </a:t>
            </a:r>
          </a:p>
          <a:p>
            <a:pPr lvl="1" algn="just"/>
            <a:r>
              <a:rPr lang="en-US" altLang="en-US" sz="2200" smtClean="0">
                <a:latin typeface="Calibri Light" panose="020F0302020204030204" pitchFamily="34" charset="0"/>
              </a:rPr>
              <a:t>Ada beberapa metode Tunelling yang umum dipakai, di antaranya: </a:t>
            </a:r>
          </a:p>
          <a:p>
            <a:pPr lvl="2" algn="just">
              <a:buFont typeface="Lucida Sans Unicode" panose="020B0602030504020204" pitchFamily="34" charset="0"/>
              <a:buChar char="₋"/>
            </a:pPr>
            <a:r>
              <a:rPr lang="nb-NO" altLang="en-US" sz="2200" smtClean="0">
                <a:latin typeface="Calibri Light" panose="020F0302020204030204" pitchFamily="34" charset="0"/>
              </a:rPr>
              <a:t>IPX To IP Tunnelling.</a:t>
            </a:r>
          </a:p>
          <a:p>
            <a:pPr lvl="2" algn="just">
              <a:buFont typeface="Lucida Sans Unicode" panose="020B0602030504020204" pitchFamily="34" charset="0"/>
              <a:buChar char="₋"/>
            </a:pPr>
            <a:r>
              <a:rPr lang="en-US" altLang="en-US" sz="2200" smtClean="0">
                <a:latin typeface="Calibri Light" panose="020F0302020204030204" pitchFamily="34" charset="0"/>
              </a:rPr>
              <a:t>PPP To IP Tunnelling.</a:t>
            </a:r>
          </a:p>
        </p:txBody>
      </p:sp>
      <p:sp>
        <p:nvSpPr>
          <p:cNvPr id="5" name="Title 1"/>
          <p:cNvSpPr>
            <a:spLocks noGrp="1"/>
          </p:cNvSpPr>
          <p:nvPr>
            <p:ph type="title"/>
          </p:nvPr>
        </p:nvSpPr>
        <p:spPr/>
        <p:txBody>
          <a:bodyPr/>
          <a:lstStyle/>
          <a:p>
            <a:pPr eaLnBrk="1" fontAlgn="auto" hangingPunct="1">
              <a:spcAft>
                <a:spcPts val="0"/>
              </a:spcAft>
              <a:defRPr/>
            </a:pPr>
            <a:r>
              <a:rPr lang="en-US" sz="4300" b="1" dirty="0" smtClean="0"/>
              <a:t>CARA MEMBENTUK VPN</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fade">
                                      <p:cBhvr>
                                        <p:cTn id="7" dur="500"/>
                                        <p:tgtEl>
                                          <p:spTgt spid="49154">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animEffect transition="in" filter="fade">
                                      <p:cBhvr>
                                        <p:cTn id="11" dur="500"/>
                                        <p:tgtEl>
                                          <p:spTgt spid="49154">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9154">
                                            <p:txEl>
                                              <p:pRg st="2" end="2"/>
                                            </p:txEl>
                                          </p:spTgt>
                                        </p:tgtEl>
                                        <p:attrNameLst>
                                          <p:attrName>style.visibility</p:attrName>
                                        </p:attrNameLst>
                                      </p:cBhvr>
                                      <p:to>
                                        <p:strVal val="visible"/>
                                      </p:to>
                                    </p:set>
                                    <p:animEffect transition="in" filter="fade">
                                      <p:cBhvr>
                                        <p:cTn id="16" dur="500"/>
                                        <p:tgtEl>
                                          <p:spTgt spid="49154">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154">
                                            <p:txEl>
                                              <p:pRg st="3" end="3"/>
                                            </p:txEl>
                                          </p:spTgt>
                                        </p:tgtEl>
                                        <p:attrNameLst>
                                          <p:attrName>style.visibility</p:attrName>
                                        </p:attrNameLst>
                                      </p:cBhvr>
                                      <p:to>
                                        <p:strVal val="visible"/>
                                      </p:to>
                                    </p:set>
                                    <p:animEffect transition="in" filter="fade">
                                      <p:cBhvr>
                                        <p:cTn id="21" dur="500"/>
                                        <p:tgtEl>
                                          <p:spTgt spid="4915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154">
                                            <p:txEl>
                                              <p:pRg st="4" end="4"/>
                                            </p:txEl>
                                          </p:spTgt>
                                        </p:tgtEl>
                                        <p:attrNameLst>
                                          <p:attrName>style.visibility</p:attrName>
                                        </p:attrNameLst>
                                      </p:cBhvr>
                                      <p:to>
                                        <p:strVal val="visible"/>
                                      </p:to>
                                    </p:set>
                                    <p:animEffect transition="in" filter="fade">
                                      <p:cBhvr>
                                        <p:cTn id="24" dur="500"/>
                                        <p:tgtEl>
                                          <p:spTgt spid="4915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154">
                                            <p:txEl>
                                              <p:pRg st="5" end="5"/>
                                            </p:txEl>
                                          </p:spTgt>
                                        </p:tgtEl>
                                        <p:attrNameLst>
                                          <p:attrName>style.visibility</p:attrName>
                                        </p:attrNameLst>
                                      </p:cBhvr>
                                      <p:to>
                                        <p:strVal val="visible"/>
                                      </p:to>
                                    </p:set>
                                    <p:animEffect transition="in" filter="fade">
                                      <p:cBhvr>
                                        <p:cTn id="27" dur="500"/>
                                        <p:tgtEl>
                                          <p:spTgt spid="4915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141413" y="2249488"/>
            <a:ext cx="10244137" cy="4402137"/>
          </a:xfrm>
        </p:spPr>
        <p:txBody>
          <a:bodyPr/>
          <a:lstStyle/>
          <a:p>
            <a:pPr marL="0" indent="0" algn="just">
              <a:buFont typeface="Arial" panose="020B0604020202020204" pitchFamily="34" charset="0"/>
              <a:buNone/>
            </a:pPr>
            <a:r>
              <a:rPr lang="en-US" altLang="en-US" b="1" smtClean="0">
                <a:latin typeface="Calibri Light" panose="020F0302020204030204" pitchFamily="34" charset="0"/>
              </a:rPr>
              <a:t>IPX To IP TUNNELING:</a:t>
            </a:r>
          </a:p>
          <a:p>
            <a:pPr lvl="1" algn="just"/>
            <a:r>
              <a:rPr lang="en-US" altLang="en-US" sz="2300" smtClean="0">
                <a:latin typeface="Calibri Light" panose="020F0302020204030204" pitchFamily="34" charset="0"/>
              </a:rPr>
              <a:t>IPX To IP Tunnelling biasa digunakan dalam jaringan VPN Novell Netware. Jadi, dua jaringan Novell yang terpisah akan tetap dapat saling melakukan komunikasi data melalui jaringan publik internet melalui tunnel ini tanpa khawatir akan adanya gangguan pihak ke-3 yang ingin mengganggu atau mencuri data. </a:t>
            </a:r>
          </a:p>
          <a:p>
            <a:pPr lvl="1" algn="just"/>
            <a:r>
              <a:rPr lang="en-US" altLang="en-US" sz="2300" smtClean="0">
                <a:latin typeface="Calibri Light" panose="020F0302020204030204" pitchFamily="34" charset="0"/>
              </a:rPr>
              <a:t>Pada IPX To IP Tunnelling, paket data dengan protokol IPX (standar protokol Novell) akan dibungkus (encapsulated) terlebih dahulu oleh protokol IP (Standar Protokol Internet), sehingga dapat melalui tunnel ini pada jaringan publik internet. </a:t>
            </a:r>
          </a:p>
        </p:txBody>
      </p:sp>
      <p:sp>
        <p:nvSpPr>
          <p:cNvPr id="5" name="Title 1"/>
          <p:cNvSpPr>
            <a:spLocks noGrp="1"/>
          </p:cNvSpPr>
          <p:nvPr>
            <p:ph type="title"/>
          </p:nvPr>
        </p:nvSpPr>
        <p:spPr/>
        <p:txBody>
          <a:bodyPr/>
          <a:lstStyle/>
          <a:p>
            <a:pPr eaLnBrk="1" fontAlgn="auto" hangingPunct="1">
              <a:spcAft>
                <a:spcPts val="0"/>
              </a:spcAft>
              <a:defRPr/>
            </a:pPr>
            <a:r>
              <a:rPr lang="en-US" sz="4300" b="1" dirty="0" smtClean="0"/>
              <a:t>CARA MEMBENTUK VPN</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0178">
                                            <p:txEl>
                                              <p:pRg st="1" end="1"/>
                                            </p:txEl>
                                          </p:spTgt>
                                        </p:tgtEl>
                                        <p:attrNameLst>
                                          <p:attrName>style.visibility</p:attrName>
                                        </p:attrNameLst>
                                      </p:cBhvr>
                                      <p:to>
                                        <p:strVal val="visible"/>
                                      </p:to>
                                    </p:set>
                                    <p:animEffect transition="in" filter="fade">
                                      <p:cBhvr>
                                        <p:cTn id="7" dur="500"/>
                                        <p:tgtEl>
                                          <p:spTgt spid="501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0178">
                                            <p:txEl>
                                              <p:pRg st="2" end="2"/>
                                            </p:txEl>
                                          </p:spTgt>
                                        </p:tgtEl>
                                        <p:attrNameLst>
                                          <p:attrName>style.visibility</p:attrName>
                                        </p:attrNameLst>
                                      </p:cBhvr>
                                      <p:to>
                                        <p:strVal val="visible"/>
                                      </p:to>
                                    </p:set>
                                    <p:animEffect transition="in" filter="fade">
                                      <p:cBhvr>
                                        <p:cTn id="12" dur="500"/>
                                        <p:tgtEl>
                                          <p:spTgt spid="50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1141413" y="2249488"/>
            <a:ext cx="10244137" cy="4402137"/>
          </a:xfrm>
        </p:spPr>
        <p:txBody>
          <a:bodyPr/>
          <a:lstStyle/>
          <a:p>
            <a:pPr marL="0" indent="0" algn="just">
              <a:buFont typeface="Arial" panose="020B0604020202020204" pitchFamily="34" charset="0"/>
              <a:buNone/>
            </a:pPr>
            <a:r>
              <a:rPr lang="en-US" altLang="en-US" b="1" smtClean="0">
                <a:latin typeface="Calibri Light" panose="020F0302020204030204" pitchFamily="34" charset="0"/>
              </a:rPr>
              <a:t>PPP To IP TUNNELING:</a:t>
            </a:r>
          </a:p>
          <a:p>
            <a:pPr lvl="1" algn="just"/>
            <a:r>
              <a:rPr lang="en-US" altLang="en-US" sz="2400" smtClean="0">
                <a:latin typeface="Calibri Light" panose="020F0302020204030204" pitchFamily="34" charset="0"/>
              </a:rPr>
              <a:t>Sama halnya untuk PPP To IP Tunnelling, di mana PPP protokol di-encapsulated oleh IP protokol.</a:t>
            </a:r>
          </a:p>
          <a:p>
            <a:pPr lvl="1" algn="just"/>
            <a:endParaRPr lang="en-US" altLang="en-US" sz="2200"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4300" b="1" dirty="0" smtClean="0"/>
              <a:t>CARA MEMBENTUK VPN</a:t>
            </a:r>
            <a:r>
              <a:rPr lang="en-US" sz="4800" dirty="0"/>
              <a:t/>
            </a:r>
            <a:br>
              <a:rPr lang="en-US" sz="4800" dirty="0"/>
            </a:br>
            <a:r>
              <a:rPr lang="en-US" sz="3100" u="sng" dirty="0" smtClean="0"/>
              <a:t>KEAMANAN JARINGAN </a:t>
            </a:r>
            <a:r>
              <a:rPr lang="en-US" sz="3100" u="sng" dirty="0"/>
              <a:t>KOMPUTER</a:t>
            </a:r>
          </a:p>
        </p:txBody>
      </p:sp>
      <p:sp>
        <p:nvSpPr>
          <p:cNvPr id="4" name="Round Same Side Corner Rectangle 3"/>
          <p:cNvSpPr/>
          <p:nvPr/>
        </p:nvSpPr>
        <p:spPr>
          <a:xfrm>
            <a:off x="2033588" y="4564063"/>
            <a:ext cx="8124825" cy="2293937"/>
          </a:xfrm>
          <a:prstGeom prst="round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sz="2800" dirty="0" err="1">
                <a:latin typeface="Calibri Light" panose="020F0302020204030204" pitchFamily="34" charset="0"/>
              </a:rPr>
              <a:t>Beberapa</a:t>
            </a:r>
            <a:r>
              <a:rPr lang="en-US" sz="2800" dirty="0">
                <a:latin typeface="Calibri Light" panose="020F0302020204030204" pitchFamily="34" charset="0"/>
              </a:rPr>
              <a:t> vendor hardware router, </a:t>
            </a:r>
            <a:r>
              <a:rPr lang="en-US" sz="2800" dirty="0" err="1">
                <a:latin typeface="Calibri Light" panose="020F0302020204030204" pitchFamily="34" charset="0"/>
              </a:rPr>
              <a:t>seperti</a:t>
            </a:r>
            <a:r>
              <a:rPr lang="en-US" sz="2800" dirty="0">
                <a:latin typeface="Calibri Light" panose="020F0302020204030204" pitchFamily="34" charset="0"/>
              </a:rPr>
              <a:t> </a:t>
            </a:r>
            <a:r>
              <a:rPr lang="en-US" sz="2800" b="1" dirty="0">
                <a:latin typeface="Calibri Light" panose="020F0302020204030204" pitchFamily="34" charset="0"/>
              </a:rPr>
              <a:t>Cisco, Shiva, Bay Networks</a:t>
            </a:r>
            <a:r>
              <a:rPr lang="en-US" sz="2800" dirty="0">
                <a:latin typeface="Calibri Light" panose="020F0302020204030204" pitchFamily="34" charset="0"/>
              </a:rPr>
              <a:t> </a:t>
            </a:r>
            <a:r>
              <a:rPr lang="en-US" sz="2800" dirty="0" err="1">
                <a:latin typeface="Calibri Light" panose="020F0302020204030204" pitchFamily="34" charset="0"/>
              </a:rPr>
              <a:t>sudah</a:t>
            </a:r>
            <a:r>
              <a:rPr lang="en-US" sz="2800" dirty="0">
                <a:latin typeface="Calibri Light" panose="020F0302020204030204" pitchFamily="34" charset="0"/>
              </a:rPr>
              <a:t> </a:t>
            </a:r>
            <a:r>
              <a:rPr lang="en-US" sz="2800" dirty="0" err="1">
                <a:latin typeface="Calibri Light" panose="020F0302020204030204" pitchFamily="34" charset="0"/>
              </a:rPr>
              <a:t>menambahkan</a:t>
            </a:r>
            <a:r>
              <a:rPr lang="en-US" sz="2800" dirty="0">
                <a:latin typeface="Calibri Light" panose="020F0302020204030204" pitchFamily="34" charset="0"/>
              </a:rPr>
              <a:t> </a:t>
            </a:r>
            <a:r>
              <a:rPr lang="en-US" sz="2800" dirty="0" err="1">
                <a:latin typeface="Calibri Light" panose="020F0302020204030204" pitchFamily="34" charset="0"/>
              </a:rPr>
              <a:t>kemampuan</a:t>
            </a:r>
            <a:r>
              <a:rPr lang="en-US" sz="2800" dirty="0">
                <a:latin typeface="Calibri Light" panose="020F0302020204030204" pitchFamily="34" charset="0"/>
              </a:rPr>
              <a:t> VPN </a:t>
            </a:r>
            <a:r>
              <a:rPr lang="en-US" sz="2800" dirty="0" err="1">
                <a:latin typeface="Calibri Light" panose="020F0302020204030204" pitchFamily="34" charset="0"/>
              </a:rPr>
              <a:t>dengan</a:t>
            </a:r>
            <a:r>
              <a:rPr lang="en-US" sz="2800" dirty="0">
                <a:latin typeface="Calibri Light" panose="020F0302020204030204" pitchFamily="34" charset="0"/>
              </a:rPr>
              <a:t> </a:t>
            </a:r>
            <a:r>
              <a:rPr lang="en-US" sz="2800" dirty="0" err="1">
                <a:latin typeface="Calibri Light" panose="020F0302020204030204" pitchFamily="34" charset="0"/>
              </a:rPr>
              <a:t>teknologi</a:t>
            </a:r>
            <a:r>
              <a:rPr lang="en-US" sz="2800" dirty="0">
                <a:latin typeface="Calibri Light" panose="020F0302020204030204" pitchFamily="34" charset="0"/>
              </a:rPr>
              <a:t> </a:t>
            </a:r>
            <a:r>
              <a:rPr lang="en-US" sz="2800" dirty="0" err="1">
                <a:latin typeface="Calibri Light" panose="020F0302020204030204" pitchFamily="34" charset="0"/>
              </a:rPr>
              <a:t>Tunnelling</a:t>
            </a:r>
            <a:r>
              <a:rPr lang="en-US" sz="2800" dirty="0">
                <a:latin typeface="Calibri Light" panose="020F0302020204030204" pitchFamily="34" charset="0"/>
              </a:rPr>
              <a:t> </a:t>
            </a:r>
            <a:r>
              <a:rPr lang="en-US" sz="2800" dirty="0" err="1">
                <a:latin typeface="Calibri Light" panose="020F0302020204030204" pitchFamily="34" charset="0"/>
              </a:rPr>
              <a:t>pada</a:t>
            </a:r>
            <a:r>
              <a:rPr lang="en-US" sz="2800" dirty="0">
                <a:latin typeface="Calibri Light" panose="020F0302020204030204" pitchFamily="34" charset="0"/>
              </a:rPr>
              <a:t> hardware </a:t>
            </a:r>
            <a:r>
              <a:rPr lang="en-US" sz="2800" dirty="0" err="1">
                <a:latin typeface="Calibri Light" panose="020F0302020204030204" pitchFamily="34" charset="0"/>
              </a:rPr>
              <a:t>mereka</a:t>
            </a:r>
            <a:r>
              <a:rPr lang="en-US" sz="2800" dirty="0">
                <a:latin typeface="Calibri Light" panose="020F0302020204030204" pitchFamily="34" charset="0"/>
              </a:rPr>
              <a:t>.  </a:t>
            </a:r>
          </a:p>
          <a:p>
            <a:pPr algn="just">
              <a:defRPr/>
            </a:pPr>
            <a:endParaRPr lang="en-US" sz="1000" dirty="0">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2">
                                            <p:txEl>
                                              <p:pRg st="1" end="1"/>
                                            </p:txEl>
                                          </p:spTgt>
                                        </p:tgtEl>
                                        <p:attrNameLst>
                                          <p:attrName>style.visibility</p:attrName>
                                        </p:attrNameLst>
                                      </p:cBhvr>
                                      <p:to>
                                        <p:strVal val="visible"/>
                                      </p:to>
                                    </p:set>
                                    <p:animEffect transition="in" filter="fade">
                                      <p:cBhvr>
                                        <p:cTn id="7" dur="500"/>
                                        <p:tgtEl>
                                          <p:spTgt spid="512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p:cNvSpPr>
            <a:spLocks noGrp="1"/>
          </p:cNvSpPr>
          <p:nvPr>
            <p:ph idx="1"/>
          </p:nvPr>
        </p:nvSpPr>
        <p:spPr>
          <a:xfrm>
            <a:off x="1141413" y="2249488"/>
            <a:ext cx="10244137" cy="4402137"/>
          </a:xfrm>
        </p:spPr>
        <p:txBody>
          <a:bodyPr/>
          <a:lstStyle/>
          <a:p>
            <a:pPr marL="514350" indent="-514350" algn="just">
              <a:buFont typeface="Tw Cen MT" panose="020B0602020104020603" pitchFamily="34" charset="0"/>
              <a:buAutoNum type="arabicPeriod" startAt="2"/>
            </a:pPr>
            <a:r>
              <a:rPr lang="en-US" altLang="en-US" sz="2800" b="1" smtClean="0">
                <a:latin typeface="Calibri Light" panose="020F0302020204030204" pitchFamily="34" charset="0"/>
              </a:rPr>
              <a:t>FIREWALL</a:t>
            </a:r>
          </a:p>
          <a:p>
            <a:pPr lvl="1" algn="just"/>
            <a:r>
              <a:rPr lang="en-US" altLang="en-US" sz="2400" b="1" smtClean="0">
                <a:latin typeface="Calibri Light" panose="020F0302020204030204" pitchFamily="34" charset="0"/>
              </a:rPr>
              <a:t>IP Hiding / Mapping</a:t>
            </a:r>
          </a:p>
          <a:p>
            <a:pPr marL="914400" lvl="2" indent="0" algn="just">
              <a:buFont typeface="Arial" panose="020B0604020202020204" pitchFamily="34" charset="0"/>
              <a:buNone/>
            </a:pPr>
            <a:r>
              <a:rPr lang="en-US" altLang="en-US" sz="2200" smtClean="0">
                <a:latin typeface="Calibri Light" panose="020F0302020204030204" pitchFamily="34" charset="0"/>
              </a:rPr>
              <a:t>Kemampuan ini mengakibatkan IP Address dalam jaringan dipetakan atau ditranslasikan ke suatu IP Address baru. Dengan demikian, IP Address dalam jaringan tidak akan dikenali di internet. </a:t>
            </a:r>
          </a:p>
          <a:p>
            <a:pPr marL="914400" lvl="2" indent="0" algn="just">
              <a:buFont typeface="Arial" panose="020B0604020202020204" pitchFamily="34" charset="0"/>
              <a:buNone/>
            </a:pPr>
            <a:endParaRPr lang="en-US" altLang="en-US" sz="1000" smtClean="0">
              <a:latin typeface="Calibri Light" panose="020F0302020204030204" pitchFamily="34" charset="0"/>
            </a:endParaRPr>
          </a:p>
          <a:p>
            <a:pPr lvl="1" algn="just"/>
            <a:r>
              <a:rPr lang="en-US" altLang="en-US" sz="2400" b="1" smtClean="0">
                <a:latin typeface="Calibri Light" panose="020F0302020204030204" pitchFamily="34" charset="0"/>
              </a:rPr>
              <a:t>Privilege Limitation</a:t>
            </a:r>
          </a:p>
          <a:p>
            <a:pPr marL="914400" lvl="2" indent="0" algn="just">
              <a:buFont typeface="Arial" panose="020B0604020202020204" pitchFamily="34" charset="0"/>
              <a:buNone/>
            </a:pPr>
            <a:r>
              <a:rPr lang="en-US" altLang="en-US" sz="2200" smtClean="0">
                <a:latin typeface="Calibri Light" panose="020F0302020204030204" pitchFamily="34" charset="0"/>
              </a:rPr>
              <a:t>Kita dapat membatasi para user dalam jaringan sesuai dengan otorisasi atau hak yang diberikan kepadanya. Misalnya, User A hanya boleh mengakses home page, sedangkan User B boleh mengakses home page, e-mail, dan news.</a:t>
            </a:r>
          </a:p>
        </p:txBody>
      </p:sp>
      <p:sp>
        <p:nvSpPr>
          <p:cNvPr id="5" name="Title 1"/>
          <p:cNvSpPr>
            <a:spLocks noGrp="1"/>
          </p:cNvSpPr>
          <p:nvPr>
            <p:ph type="title"/>
          </p:nvPr>
        </p:nvSpPr>
        <p:spPr/>
        <p:txBody>
          <a:bodyPr/>
          <a:lstStyle/>
          <a:p>
            <a:pPr eaLnBrk="1" fontAlgn="auto" hangingPunct="1">
              <a:spcAft>
                <a:spcPts val="0"/>
              </a:spcAft>
              <a:defRPr/>
            </a:pPr>
            <a:r>
              <a:rPr lang="en-US" sz="4300" b="1" dirty="0" smtClean="0"/>
              <a:t>CARA MEMBENTUK VPN</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fade">
                                      <p:cBhvr>
                                        <p:cTn id="7" dur="500"/>
                                        <p:tgtEl>
                                          <p:spTgt spid="52226">
                                            <p:txEl>
                                              <p:pRg st="0" end="0"/>
                                            </p:txEl>
                                          </p:spTgt>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animEffect transition="in" filter="fade">
                                      <p:cBhvr>
                                        <p:cTn id="11" dur="500"/>
                                        <p:tgtEl>
                                          <p:spTgt spid="52226">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226">
                                            <p:txEl>
                                              <p:pRg st="2" end="2"/>
                                            </p:txEl>
                                          </p:spTgt>
                                        </p:tgtEl>
                                        <p:attrNameLst>
                                          <p:attrName>style.visibility</p:attrName>
                                        </p:attrNameLst>
                                      </p:cBhvr>
                                      <p:to>
                                        <p:strVal val="visible"/>
                                      </p:to>
                                    </p:set>
                                    <p:animEffect transition="in" filter="fade">
                                      <p:cBhvr>
                                        <p:cTn id="14" dur="500"/>
                                        <p:tgtEl>
                                          <p:spTgt spid="52226">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2226">
                                            <p:txEl>
                                              <p:pRg st="4" end="4"/>
                                            </p:txEl>
                                          </p:spTgt>
                                        </p:tgtEl>
                                        <p:attrNameLst>
                                          <p:attrName>style.visibility</p:attrName>
                                        </p:attrNameLst>
                                      </p:cBhvr>
                                      <p:to>
                                        <p:strVal val="visible"/>
                                      </p:to>
                                    </p:set>
                                    <p:animEffect transition="in" filter="fade">
                                      <p:cBhvr>
                                        <p:cTn id="19" dur="500"/>
                                        <p:tgtEl>
                                          <p:spTgt spid="5222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226">
                                            <p:txEl>
                                              <p:pRg st="5" end="5"/>
                                            </p:txEl>
                                          </p:spTgt>
                                        </p:tgtEl>
                                        <p:attrNameLst>
                                          <p:attrName>style.visibility</p:attrName>
                                        </p:attrNameLst>
                                      </p:cBhvr>
                                      <p:to>
                                        <p:strVal val="visible"/>
                                      </p:to>
                                    </p:set>
                                    <p:animEffect transition="in" filter="fade">
                                      <p:cBhvr>
                                        <p:cTn id="22"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1141413" y="2249488"/>
            <a:ext cx="10144125" cy="4402137"/>
          </a:xfrm>
        </p:spPr>
        <p:txBody>
          <a:bodyPr/>
          <a:lstStyle/>
          <a:p>
            <a:pPr marL="457200" indent="-457200" algn="just" eaLnBrk="1" hangingPunct="1">
              <a:buFont typeface="Tw Cen MT" panose="020B0602020104020603" pitchFamily="34" charset="0"/>
              <a:buAutoNum type="arabicPeriod"/>
              <a:defRPr/>
            </a:pPr>
            <a:r>
              <a:rPr lang="en-US" b="1" dirty="0" smtClean="0">
                <a:latin typeface="Calibri" panose="020F0502020204030204" pitchFamily="34" charset="0"/>
                <a:cs typeface="Calibri" panose="020F0502020204030204" pitchFamily="34" charset="0"/>
              </a:rPr>
              <a:t>TEMBOK PENGAMANAN</a:t>
            </a:r>
            <a:r>
              <a:rPr lang="en-US" dirty="0" smtClean="0">
                <a:latin typeface="Calibri Light" panose="020F0302020204030204" pitchFamily="34" charset="0"/>
              </a:rPr>
              <a:t>, </a:t>
            </a:r>
            <a:r>
              <a:rPr lang="en-US" dirty="0" err="1" smtClean="0">
                <a:latin typeface="Calibri Light" panose="020F0302020204030204" pitchFamily="34" charset="0"/>
              </a:rPr>
              <a:t>baik</a:t>
            </a:r>
            <a:r>
              <a:rPr lang="en-US" dirty="0" smtClean="0">
                <a:latin typeface="Calibri Light" panose="020F0302020204030204" pitchFamily="34" charset="0"/>
              </a:rPr>
              <a:t> </a:t>
            </a:r>
            <a:r>
              <a:rPr lang="en-US" dirty="0" err="1" smtClean="0">
                <a:latin typeface="Calibri Light" panose="020F0302020204030204" pitchFamily="34" charset="0"/>
              </a:rPr>
              <a:t>secara</a:t>
            </a:r>
            <a:r>
              <a:rPr lang="en-US" dirty="0" smtClean="0">
                <a:latin typeface="Calibri Light" panose="020F0302020204030204" pitchFamily="34" charset="0"/>
              </a:rPr>
              <a:t> </a:t>
            </a:r>
            <a:r>
              <a:rPr lang="en-US" dirty="0" err="1" smtClean="0">
                <a:latin typeface="Calibri Light" panose="020F0302020204030204" pitchFamily="34" charset="0"/>
              </a:rPr>
              <a:t>fisik</a:t>
            </a:r>
            <a:r>
              <a:rPr lang="en-US" dirty="0" smtClean="0">
                <a:latin typeface="Calibri Light" panose="020F0302020204030204" pitchFamily="34" charset="0"/>
              </a:rPr>
              <a:t> </a:t>
            </a:r>
            <a:r>
              <a:rPr lang="en-US" dirty="0" err="1" smtClean="0">
                <a:latin typeface="Calibri Light" panose="020F0302020204030204" pitchFamily="34" charset="0"/>
              </a:rPr>
              <a:t>maupun</a:t>
            </a:r>
            <a:r>
              <a:rPr lang="en-US" dirty="0" smtClean="0">
                <a:latin typeface="Calibri Light" panose="020F0302020204030204" pitchFamily="34" charset="0"/>
              </a:rPr>
              <a:t> </a:t>
            </a:r>
            <a:r>
              <a:rPr lang="en-US" dirty="0" err="1" smtClean="0">
                <a:latin typeface="Calibri Light" panose="020F0302020204030204" pitchFamily="34" charset="0"/>
              </a:rPr>
              <a:t>maya</a:t>
            </a:r>
            <a:r>
              <a:rPr lang="en-US" dirty="0" smtClean="0">
                <a:latin typeface="Calibri Light" panose="020F0302020204030204" pitchFamily="34" charset="0"/>
              </a:rPr>
              <a:t>, yang </a:t>
            </a:r>
            <a:r>
              <a:rPr lang="en-US" dirty="0" err="1" smtClean="0">
                <a:latin typeface="Calibri Light" panose="020F0302020204030204" pitchFamily="34" charset="0"/>
              </a:rPr>
              <a:t>ditaruh</a:t>
            </a:r>
            <a:r>
              <a:rPr lang="en-US" dirty="0" smtClean="0">
                <a:latin typeface="Calibri Light" panose="020F0302020204030204" pitchFamily="34" charset="0"/>
              </a:rPr>
              <a:t> </a:t>
            </a:r>
            <a:r>
              <a:rPr lang="en-US" dirty="0" err="1" smtClean="0">
                <a:latin typeface="Calibri Light" panose="020F0302020204030204" pitchFamily="34" charset="0"/>
              </a:rPr>
              <a:t>diantara</a:t>
            </a:r>
            <a:r>
              <a:rPr lang="en-US" dirty="0" smtClean="0">
                <a:latin typeface="Calibri Light" panose="020F0302020204030204" pitchFamily="34" charset="0"/>
              </a:rPr>
              <a:t> </a:t>
            </a:r>
            <a:r>
              <a:rPr lang="en-US" dirty="0" err="1" smtClean="0">
                <a:latin typeface="Calibri Light" panose="020F0302020204030204" pitchFamily="34" charset="0"/>
              </a:rPr>
              <a:t>piranti</a:t>
            </a:r>
            <a:r>
              <a:rPr lang="en-US" dirty="0" smtClean="0">
                <a:latin typeface="Calibri Light" panose="020F0302020204030204" pitchFamily="34" charset="0"/>
              </a:rPr>
              <a:t> </a:t>
            </a:r>
            <a:r>
              <a:rPr lang="en-US" dirty="0" err="1" smtClean="0">
                <a:latin typeface="Calibri Light" panose="020F0302020204030204" pitchFamily="34" charset="0"/>
              </a:rPr>
              <a:t>dan</a:t>
            </a:r>
            <a:r>
              <a:rPr lang="en-US" dirty="0" smtClean="0">
                <a:latin typeface="Calibri Light" panose="020F0302020204030204" pitchFamily="34" charset="0"/>
              </a:rPr>
              <a:t> </a:t>
            </a:r>
            <a:r>
              <a:rPr lang="en-US" dirty="0" err="1" smtClean="0">
                <a:latin typeface="Calibri Light" panose="020F0302020204030204" pitchFamily="34" charset="0"/>
              </a:rPr>
              <a:t>layanan</a:t>
            </a:r>
            <a:r>
              <a:rPr lang="en-US" dirty="0" smtClean="0">
                <a:latin typeface="Calibri Light" panose="020F0302020204030204" pitchFamily="34" charset="0"/>
              </a:rPr>
              <a:t> </a:t>
            </a:r>
            <a:r>
              <a:rPr lang="en-US" dirty="0" err="1" smtClean="0">
                <a:latin typeface="Calibri Light" panose="020F0302020204030204" pitchFamily="34" charset="0"/>
              </a:rPr>
              <a:t>jaringan</a:t>
            </a:r>
            <a:r>
              <a:rPr lang="en-US" dirty="0" smtClean="0">
                <a:latin typeface="Calibri Light" panose="020F0302020204030204" pitchFamily="34" charset="0"/>
              </a:rPr>
              <a:t> yang </a:t>
            </a:r>
            <a:r>
              <a:rPr lang="en-US" dirty="0" err="1" smtClean="0">
                <a:latin typeface="Calibri Light" panose="020F0302020204030204" pitchFamily="34" charset="0"/>
              </a:rPr>
              <a:t>digunakan</a:t>
            </a:r>
            <a:r>
              <a:rPr lang="en-US" dirty="0">
                <a:latin typeface="Calibri Light" panose="020F0302020204030204" pitchFamily="34" charset="0"/>
              </a:rPr>
              <a:t> </a:t>
            </a:r>
            <a:r>
              <a:rPr lang="en-US" dirty="0" err="1" smtClean="0">
                <a:latin typeface="Calibri Light" panose="020F0302020204030204" pitchFamily="34" charset="0"/>
              </a:rPr>
              <a:t>serta</a:t>
            </a:r>
            <a:r>
              <a:rPr lang="en-US" dirty="0" smtClean="0">
                <a:latin typeface="Calibri Light" panose="020F0302020204030204" pitchFamily="34" charset="0"/>
              </a:rPr>
              <a:t> orang-orang yang </a:t>
            </a:r>
            <a:r>
              <a:rPr lang="en-US" dirty="0" err="1" smtClean="0">
                <a:latin typeface="Calibri Light" panose="020F0302020204030204" pitchFamily="34" charset="0"/>
              </a:rPr>
              <a:t>akan</a:t>
            </a:r>
            <a:r>
              <a:rPr lang="en-US" dirty="0" smtClean="0">
                <a:latin typeface="Calibri Light" panose="020F0302020204030204" pitchFamily="34" charset="0"/>
              </a:rPr>
              <a:t> </a:t>
            </a:r>
            <a:r>
              <a:rPr lang="en-US" dirty="0" err="1" smtClean="0">
                <a:latin typeface="Calibri Light" panose="020F0302020204030204" pitchFamily="34" charset="0"/>
              </a:rPr>
              <a:t>berbuat</a:t>
            </a:r>
            <a:r>
              <a:rPr lang="en-US" dirty="0" smtClean="0">
                <a:latin typeface="Calibri Light" panose="020F0302020204030204" pitchFamily="34" charset="0"/>
              </a:rPr>
              <a:t> </a:t>
            </a:r>
            <a:r>
              <a:rPr lang="en-US" dirty="0" err="1" smtClean="0">
                <a:latin typeface="Calibri Light" panose="020F0302020204030204" pitchFamily="34" charset="0"/>
              </a:rPr>
              <a:t>jahat</a:t>
            </a:r>
            <a:r>
              <a:rPr lang="en-US" dirty="0" smtClean="0">
                <a:latin typeface="Calibri Light" panose="020F0302020204030204" pitchFamily="34" charset="0"/>
              </a:rPr>
              <a:t>.</a:t>
            </a:r>
          </a:p>
          <a:p>
            <a:pPr marL="457200" indent="-457200" algn="just" eaLnBrk="1" hangingPunct="1">
              <a:buFont typeface="Tw Cen MT" panose="020B0602020104020603" pitchFamily="34" charset="0"/>
              <a:buAutoNum type="arabicPeriod"/>
              <a:defRPr/>
            </a:pPr>
            <a:r>
              <a:rPr lang="en-US" b="1" dirty="0" smtClean="0">
                <a:latin typeface="Calibri" panose="020F0502020204030204" pitchFamily="34" charset="0"/>
                <a:cs typeface="Calibri" panose="020F0502020204030204" pitchFamily="34" charset="0"/>
              </a:rPr>
              <a:t>RENCANA PENGAMANAN</a:t>
            </a:r>
            <a:r>
              <a:rPr lang="en-US" dirty="0" smtClean="0">
                <a:latin typeface="Calibri Light" panose="020F0302020204030204" pitchFamily="34" charset="0"/>
              </a:rPr>
              <a:t>, yang </a:t>
            </a:r>
            <a:r>
              <a:rPr lang="en-US" dirty="0" err="1" smtClean="0">
                <a:latin typeface="Calibri Light" panose="020F0302020204030204" pitchFamily="34" charset="0"/>
              </a:rPr>
              <a:t>akan</a:t>
            </a:r>
            <a:r>
              <a:rPr lang="en-US" dirty="0" smtClean="0">
                <a:latin typeface="Calibri Light" panose="020F0302020204030204" pitchFamily="34" charset="0"/>
              </a:rPr>
              <a:t> </a:t>
            </a:r>
            <a:r>
              <a:rPr lang="en-US" dirty="0" err="1" smtClean="0">
                <a:latin typeface="Calibri Light" panose="020F0302020204030204" pitchFamily="34" charset="0"/>
              </a:rPr>
              <a:t>diimplementasikan</a:t>
            </a:r>
            <a:r>
              <a:rPr lang="en-US" dirty="0" smtClean="0">
                <a:latin typeface="Calibri Light" panose="020F0302020204030204" pitchFamily="34" charset="0"/>
              </a:rPr>
              <a:t> </a:t>
            </a:r>
            <a:r>
              <a:rPr lang="en-US" dirty="0" err="1" smtClean="0">
                <a:latin typeface="Calibri Light" panose="020F0302020204030204" pitchFamily="34" charset="0"/>
              </a:rPr>
              <a:t>bersama</a:t>
            </a:r>
            <a:r>
              <a:rPr lang="en-US" dirty="0" smtClean="0">
                <a:latin typeface="Calibri Light" panose="020F0302020204030204" pitchFamily="34" charset="0"/>
              </a:rPr>
              <a:t> </a:t>
            </a:r>
            <a:r>
              <a:rPr lang="en-US" dirty="0" err="1" smtClean="0">
                <a:latin typeface="Calibri Light" panose="020F0302020204030204" pitchFamily="34" charset="0"/>
              </a:rPr>
              <a:t>dengan</a:t>
            </a:r>
            <a:r>
              <a:rPr lang="en-US" dirty="0" smtClean="0">
                <a:latin typeface="Calibri Light" panose="020F0302020204030204" pitchFamily="34" charset="0"/>
              </a:rPr>
              <a:t> user </a:t>
            </a:r>
            <a:r>
              <a:rPr lang="en-US" dirty="0" err="1" smtClean="0">
                <a:latin typeface="Calibri Light" panose="020F0302020204030204" pitchFamily="34" charset="0"/>
              </a:rPr>
              <a:t>lainnya</a:t>
            </a:r>
            <a:r>
              <a:rPr lang="en-US" dirty="0" smtClean="0">
                <a:latin typeface="Calibri Light" panose="020F0302020204030204" pitchFamily="34" charset="0"/>
              </a:rPr>
              <a:t> </a:t>
            </a:r>
            <a:r>
              <a:rPr lang="en-US" dirty="0" err="1" smtClean="0">
                <a:latin typeface="Calibri Light" panose="020F0302020204030204" pitchFamily="34" charset="0"/>
              </a:rPr>
              <a:t>untuk</a:t>
            </a:r>
            <a:r>
              <a:rPr lang="en-US" dirty="0" smtClean="0">
                <a:latin typeface="Calibri Light" panose="020F0302020204030204" pitchFamily="34" charset="0"/>
              </a:rPr>
              <a:t> </a:t>
            </a:r>
            <a:r>
              <a:rPr lang="en-US" dirty="0" err="1" smtClean="0">
                <a:latin typeface="Calibri Light" panose="020F0302020204030204" pitchFamily="34" charset="0"/>
              </a:rPr>
              <a:t>menjaga</a:t>
            </a:r>
            <a:r>
              <a:rPr lang="en-US" dirty="0" smtClean="0">
                <a:latin typeface="Calibri Light" panose="020F0302020204030204" pitchFamily="34" charset="0"/>
              </a:rPr>
              <a:t> agar </a:t>
            </a:r>
            <a:r>
              <a:rPr lang="en-US" dirty="0" err="1" smtClean="0">
                <a:latin typeface="Calibri Light" panose="020F0302020204030204" pitchFamily="34" charset="0"/>
              </a:rPr>
              <a:t>sistem</a:t>
            </a:r>
            <a:r>
              <a:rPr lang="en-US" dirty="0" smtClean="0">
                <a:latin typeface="Calibri Light" panose="020F0302020204030204" pitchFamily="34" charset="0"/>
              </a:rPr>
              <a:t> </a:t>
            </a:r>
            <a:r>
              <a:rPr lang="en-US" dirty="0" err="1" smtClean="0">
                <a:latin typeface="Calibri Light" panose="020F0302020204030204" pitchFamily="34" charset="0"/>
              </a:rPr>
              <a:t>tidak</a:t>
            </a:r>
            <a:r>
              <a:rPr lang="en-US" dirty="0" smtClean="0">
                <a:latin typeface="Calibri Light" panose="020F0302020204030204" pitchFamily="34" charset="0"/>
              </a:rPr>
              <a:t> </a:t>
            </a:r>
            <a:r>
              <a:rPr lang="en-US" dirty="0" err="1" smtClean="0">
                <a:latin typeface="Calibri Light" panose="020F0302020204030204" pitchFamily="34" charset="0"/>
              </a:rPr>
              <a:t>bisa</a:t>
            </a:r>
            <a:r>
              <a:rPr lang="en-US" dirty="0" smtClean="0">
                <a:latin typeface="Calibri Light" panose="020F0302020204030204" pitchFamily="34" charset="0"/>
              </a:rPr>
              <a:t> </a:t>
            </a:r>
            <a:r>
              <a:rPr lang="en-US" dirty="0" err="1" smtClean="0">
                <a:latin typeface="Calibri Light" panose="020F0302020204030204" pitchFamily="34" charset="0"/>
              </a:rPr>
              <a:t>ditembus</a:t>
            </a:r>
            <a:r>
              <a:rPr lang="en-US" dirty="0" smtClean="0">
                <a:latin typeface="Calibri Light" panose="020F0302020204030204" pitchFamily="34" charset="0"/>
              </a:rPr>
              <a:t> </a:t>
            </a:r>
            <a:r>
              <a:rPr lang="en-US" dirty="0" err="1" smtClean="0">
                <a:latin typeface="Calibri Light" panose="020F0302020204030204" pitchFamily="34" charset="0"/>
              </a:rPr>
              <a:t>dari</a:t>
            </a:r>
            <a:r>
              <a:rPr lang="en-US" dirty="0" smtClean="0">
                <a:latin typeface="Calibri Light" panose="020F0302020204030204" pitchFamily="34" charset="0"/>
              </a:rPr>
              <a:t> </a:t>
            </a:r>
            <a:r>
              <a:rPr lang="en-US" dirty="0" err="1" smtClean="0">
                <a:latin typeface="Calibri Light" panose="020F0302020204030204" pitchFamily="34" charset="0"/>
              </a:rPr>
              <a:t>luar</a:t>
            </a:r>
            <a:r>
              <a:rPr lang="en-US" dirty="0" smtClean="0">
                <a:latin typeface="Calibri Light" panose="020F0302020204030204" pitchFamily="34" charset="0"/>
              </a:rPr>
              <a:t>.</a:t>
            </a:r>
          </a:p>
          <a:p>
            <a:pPr algn="just" eaLnBrk="1" hangingPunct="1">
              <a:defRPr/>
            </a:pPr>
            <a:endParaRPr lang="en-US" dirty="0" smtClean="0">
              <a:latin typeface="Calibri Light" panose="020F0302020204030204" pitchFamily="34" charset="0"/>
            </a:endParaRPr>
          </a:p>
          <a:p>
            <a:pPr algn="just" eaLnBrk="1" hangingPunct="1">
              <a:defRPr/>
            </a:pPr>
            <a:endParaRPr lang="en-US" dirty="0" smtClean="0">
              <a:latin typeface="Calibri Light" panose="020F0302020204030204" pitchFamily="34" charset="0"/>
            </a:endParaRPr>
          </a:p>
        </p:txBody>
      </p:sp>
      <p:sp>
        <p:nvSpPr>
          <p:cNvPr id="6" name="Title 1"/>
          <p:cNvSpPr>
            <a:spLocks noGrp="1"/>
          </p:cNvSpPr>
          <p:nvPr>
            <p:ph type="title"/>
          </p:nvPr>
        </p:nvSpPr>
        <p:spPr/>
        <p:txBody>
          <a:bodyPr/>
          <a:lstStyle/>
          <a:p>
            <a:pPr eaLnBrk="1" fontAlgn="auto" hangingPunct="1">
              <a:spcAft>
                <a:spcPts val="0"/>
              </a:spcAft>
              <a:defRPr/>
            </a:pPr>
            <a:r>
              <a:rPr lang="en-US" sz="6700" b="1" dirty="0" smtClean="0"/>
              <a:t>ELEMEN UTAMA</a:t>
            </a:r>
            <a:r>
              <a:rPr lang="en-US" dirty="0" smtClean="0"/>
              <a:t/>
            </a:r>
            <a:br>
              <a:rPr lang="en-US" dirty="0" smtClean="0"/>
            </a:br>
            <a:r>
              <a:rPr lang="en-US" sz="3100" u="sng" dirty="0" smtClean="0"/>
              <a:t>PEMBENTUK KEAMANAN JARINGAN</a:t>
            </a:r>
            <a:endParaRPr lang="en-US" sz="3100"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fade">
                                      <p:cBhvr>
                                        <p:cTn id="7" dur="500"/>
                                        <p:tgtEl>
                                          <p:spTgt spid="71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fade">
                                      <p:cBhvr>
                                        <p:cTn id="12" dur="500"/>
                                        <p:tgtEl>
                                          <p:spTgt spid="71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1141413" y="2249488"/>
            <a:ext cx="10244137" cy="4402137"/>
          </a:xfrm>
        </p:spPr>
        <p:txBody>
          <a:bodyPr/>
          <a:lstStyle/>
          <a:p>
            <a:pPr lvl="1" algn="just"/>
            <a:r>
              <a:rPr lang="en-US" altLang="en-US" sz="2400" b="1" smtClean="0">
                <a:latin typeface="Calibri Light" panose="020F0302020204030204" pitchFamily="34" charset="0"/>
              </a:rPr>
              <a:t>Outside Limitation</a:t>
            </a:r>
          </a:p>
          <a:p>
            <a:pPr marL="914400" lvl="2" indent="0" algn="just">
              <a:buFont typeface="Arial" panose="020B0604020202020204" pitchFamily="34" charset="0"/>
              <a:buNone/>
            </a:pPr>
            <a:r>
              <a:rPr lang="en-US" altLang="en-US" sz="2200" smtClean="0">
                <a:latin typeface="Calibri Light" panose="020F0302020204030204" pitchFamily="34" charset="0"/>
              </a:rPr>
              <a:t>Kita dapat membatasi para user dalam jaringan hanya untuk mengakses ke alamat-alamat tertentu di internet di luar dari jaringan kita. </a:t>
            </a:r>
          </a:p>
          <a:p>
            <a:pPr marL="914400" lvl="2" indent="0" algn="just">
              <a:buFont typeface="Arial" panose="020B0604020202020204" pitchFamily="34" charset="0"/>
              <a:buNone/>
            </a:pPr>
            <a:endParaRPr lang="en-US" altLang="en-US" sz="1000" smtClean="0">
              <a:latin typeface="Calibri Light" panose="020F0302020204030204" pitchFamily="34" charset="0"/>
            </a:endParaRPr>
          </a:p>
          <a:p>
            <a:pPr lvl="1" algn="just"/>
            <a:r>
              <a:rPr lang="en-US" altLang="en-US" sz="2400" b="1" smtClean="0">
                <a:latin typeface="Calibri Light" panose="020F0302020204030204" pitchFamily="34" charset="0"/>
              </a:rPr>
              <a:t>Inside Limitation</a:t>
            </a:r>
          </a:p>
          <a:p>
            <a:pPr marL="914400" lvl="2" indent="0" algn="just">
              <a:buFont typeface="Arial" panose="020B0604020202020204" pitchFamily="34" charset="0"/>
              <a:buNone/>
            </a:pPr>
            <a:r>
              <a:rPr lang="en-US" altLang="en-US" sz="2200" smtClean="0">
                <a:latin typeface="Calibri Light" panose="020F0302020204030204" pitchFamily="34" charset="0"/>
              </a:rPr>
              <a:t>Kadang-kadang kita masih memperbolehkan orang luar untuk mengakses informasi yang tersedia dalam salah satu komputer (misalnya: Web Server) dalam jaringan kita. Selain itu, tidak diperbolehkan atau memang sama sekali tidak dizinkan untuk mengakses seluruh komputer yang terhubung ke jaringan kita. </a:t>
            </a:r>
          </a:p>
        </p:txBody>
      </p:sp>
      <p:sp>
        <p:nvSpPr>
          <p:cNvPr id="5" name="Title 1"/>
          <p:cNvSpPr>
            <a:spLocks noGrp="1"/>
          </p:cNvSpPr>
          <p:nvPr>
            <p:ph type="title"/>
          </p:nvPr>
        </p:nvSpPr>
        <p:spPr/>
        <p:txBody>
          <a:bodyPr/>
          <a:lstStyle/>
          <a:p>
            <a:pPr eaLnBrk="1" fontAlgn="auto" hangingPunct="1">
              <a:spcAft>
                <a:spcPts val="0"/>
              </a:spcAft>
              <a:defRPr/>
            </a:pPr>
            <a:r>
              <a:rPr lang="en-US" sz="4300" b="1" dirty="0" smtClean="0"/>
              <a:t>CARA MEMBENTUK VPN</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Effect transition="in" filter="fade">
                                      <p:cBhvr>
                                        <p:cTn id="7" dur="500"/>
                                        <p:tgtEl>
                                          <p:spTgt spid="5325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50">
                                            <p:txEl>
                                              <p:pRg st="1" end="1"/>
                                            </p:txEl>
                                          </p:spTgt>
                                        </p:tgtEl>
                                        <p:attrNameLst>
                                          <p:attrName>style.visibility</p:attrName>
                                        </p:attrNameLst>
                                      </p:cBhvr>
                                      <p:to>
                                        <p:strVal val="visible"/>
                                      </p:to>
                                    </p:set>
                                    <p:animEffect transition="in" filter="fade">
                                      <p:cBhvr>
                                        <p:cTn id="10" dur="500"/>
                                        <p:tgtEl>
                                          <p:spTgt spid="5325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250">
                                            <p:txEl>
                                              <p:pRg st="3" end="3"/>
                                            </p:txEl>
                                          </p:spTgt>
                                        </p:tgtEl>
                                        <p:attrNameLst>
                                          <p:attrName>style.visibility</p:attrName>
                                        </p:attrNameLst>
                                      </p:cBhvr>
                                      <p:to>
                                        <p:strVal val="visible"/>
                                      </p:to>
                                    </p:set>
                                    <p:animEffect transition="in" filter="fade">
                                      <p:cBhvr>
                                        <p:cTn id="15" dur="500"/>
                                        <p:tgtEl>
                                          <p:spTgt spid="5325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250">
                                            <p:txEl>
                                              <p:pRg st="4" end="4"/>
                                            </p:txEl>
                                          </p:spTgt>
                                        </p:tgtEl>
                                        <p:attrNameLst>
                                          <p:attrName>style.visibility</p:attrName>
                                        </p:attrNameLst>
                                      </p:cBhvr>
                                      <p:to>
                                        <p:strVal val="visible"/>
                                      </p:to>
                                    </p:set>
                                    <p:animEffect transition="in" filter="fade">
                                      <p:cBhvr>
                                        <p:cTn id="18" dur="500"/>
                                        <p:tgtEl>
                                          <p:spTgt spid="53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1141413" y="2249488"/>
            <a:ext cx="10244137" cy="4402137"/>
          </a:xfrm>
        </p:spPr>
        <p:txBody>
          <a:bodyPr/>
          <a:lstStyle/>
          <a:p>
            <a:pPr lvl="1"/>
            <a:r>
              <a:rPr lang="en-US" altLang="en-US" sz="2400" b="1" smtClean="0">
                <a:latin typeface="Calibri Light" panose="020F0302020204030204" pitchFamily="34" charset="0"/>
              </a:rPr>
              <a:t>Password and Encrypted Authentication</a:t>
            </a:r>
          </a:p>
          <a:p>
            <a:pPr marL="914400" lvl="2" indent="0">
              <a:buFont typeface="Arial" panose="020B0604020202020204" pitchFamily="34" charset="0"/>
              <a:buNone/>
            </a:pPr>
            <a:r>
              <a:rPr lang="en-US" altLang="en-US" sz="2400" smtClean="0">
                <a:latin typeface="Calibri Light" panose="020F0302020204030204" pitchFamily="34" charset="0"/>
              </a:rPr>
              <a:t>Beberapa user di luar jaringan memang diizinkan untuk masuk ke jaringan kita untuk mengakses data dan sebagainya, dengan terlebih dahulu harus memasukkan password khusus yang sudah terenkripsi. </a:t>
            </a:r>
          </a:p>
        </p:txBody>
      </p:sp>
      <p:sp>
        <p:nvSpPr>
          <p:cNvPr id="5" name="Title 1"/>
          <p:cNvSpPr>
            <a:spLocks noGrp="1"/>
          </p:cNvSpPr>
          <p:nvPr>
            <p:ph type="title"/>
          </p:nvPr>
        </p:nvSpPr>
        <p:spPr/>
        <p:txBody>
          <a:bodyPr/>
          <a:lstStyle/>
          <a:p>
            <a:pPr eaLnBrk="1" fontAlgn="auto" hangingPunct="1">
              <a:spcAft>
                <a:spcPts val="0"/>
              </a:spcAft>
              <a:defRPr/>
            </a:pPr>
            <a:r>
              <a:rPr lang="en-US" sz="4300" b="1" dirty="0" smtClean="0"/>
              <a:t>CARA MEMBENTUK VPN</a:t>
            </a:r>
            <a:r>
              <a:rPr lang="en-US" sz="4800" dirty="0"/>
              <a:t/>
            </a:r>
            <a:br>
              <a:rPr lang="en-US" sz="4800" dirty="0"/>
            </a:br>
            <a:r>
              <a:rPr lang="en-US" sz="3100" u="sng" dirty="0" smtClean="0"/>
              <a:t>KEAMANAN JARINGAN </a:t>
            </a:r>
            <a:r>
              <a:rPr lang="en-US" sz="3100" u="sng" dirty="0"/>
              <a:t>KOMPUTER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fade">
                                      <p:cBhvr>
                                        <p:cTn id="7" dur="500"/>
                                        <p:tgtEl>
                                          <p:spTgt spid="5427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74">
                                            <p:txEl>
                                              <p:pRg st="1" end="1"/>
                                            </p:txEl>
                                          </p:spTgt>
                                        </p:tgtEl>
                                        <p:attrNameLst>
                                          <p:attrName>style.visibility</p:attrName>
                                        </p:attrNameLst>
                                      </p:cBhvr>
                                      <p:to>
                                        <p:strVal val="visible"/>
                                      </p:to>
                                    </p:set>
                                    <p:animEffect transition="in" filter="fade">
                                      <p:cBhvr>
                                        <p:cTn id="10" dur="500"/>
                                        <p:tgtEl>
                                          <p:spTgt spid="542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5400" b="1" dirty="0" smtClean="0"/>
              <a:t>BENTUK </a:t>
            </a:r>
            <a:r>
              <a:rPr lang="en-US" sz="5400" b="1" dirty="0"/>
              <a:t>ANCAMAN</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
        <p:nvSpPr>
          <p:cNvPr id="8195" name="Content Placeholder 2"/>
          <p:cNvSpPr>
            <a:spLocks noGrp="1"/>
          </p:cNvSpPr>
          <p:nvPr>
            <p:ph sz="half" idx="1"/>
          </p:nvPr>
        </p:nvSpPr>
        <p:spPr>
          <a:xfrm>
            <a:off x="1141413" y="2249488"/>
            <a:ext cx="4878387" cy="4351337"/>
          </a:xfrm>
        </p:spPr>
        <p:txBody>
          <a:bodyPr/>
          <a:lstStyle/>
          <a:p>
            <a:pPr eaLnBrk="1" hangingPunct="1"/>
            <a:r>
              <a:rPr lang="en-US" altLang="en-US" sz="2800" b="1" smtClean="0">
                <a:latin typeface="Calibri Light" panose="020F0302020204030204" pitchFamily="34" charset="0"/>
              </a:rPr>
              <a:t>FISIK</a:t>
            </a:r>
            <a:endParaRPr lang="en-US" altLang="en-US" sz="28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Pencurian Hardware Komputer / Perangkat Jaringan</a:t>
            </a:r>
            <a:endParaRPr lang="en-US" altLang="en-US" sz="24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Kerusakan pada Komputer dan Perangkat Komunikasi Jaringan</a:t>
            </a:r>
            <a:endParaRPr lang="en-US" altLang="en-US" sz="24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Wiretapping</a:t>
            </a:r>
            <a:endParaRPr lang="en-US" altLang="en-US" sz="24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Bencana Alam</a:t>
            </a:r>
          </a:p>
        </p:txBody>
      </p:sp>
      <p:sp>
        <p:nvSpPr>
          <p:cNvPr id="8196" name="Content Placeholder 3"/>
          <p:cNvSpPr>
            <a:spLocks noGrp="1"/>
          </p:cNvSpPr>
          <p:nvPr>
            <p:ph sz="half" idx="2"/>
          </p:nvPr>
        </p:nvSpPr>
        <p:spPr>
          <a:xfrm>
            <a:off x="6172200" y="2249488"/>
            <a:ext cx="4875213" cy="3541712"/>
          </a:xfrm>
        </p:spPr>
        <p:txBody>
          <a:bodyPr/>
          <a:lstStyle/>
          <a:p>
            <a:pPr eaLnBrk="1" hangingPunct="1"/>
            <a:r>
              <a:rPr lang="en-US" altLang="en-US" sz="2800" b="1" smtClean="0">
                <a:latin typeface="Calibri Light" panose="020F0302020204030204" pitchFamily="34" charset="0"/>
              </a:rPr>
              <a:t>LOGIK</a:t>
            </a:r>
            <a:endParaRPr lang="en-US" altLang="en-US" sz="28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Kerusakan pada Sistem Operasi atau Aplikasi</a:t>
            </a:r>
            <a:endParaRPr lang="en-US" altLang="en-US" sz="24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Virus</a:t>
            </a:r>
            <a:endParaRPr lang="en-US" altLang="en-US" sz="2400" smtClean="0">
              <a:latin typeface="Calibri Light" panose="020F0302020204030204" pitchFamily="34" charset="0"/>
            </a:endParaRPr>
          </a:p>
          <a:p>
            <a:pPr lvl="1" eaLnBrk="1" hangingPunct="1">
              <a:buFont typeface="Wingdings" panose="05000000000000000000" pitchFamily="2" charset="2"/>
              <a:buChar char="§"/>
            </a:pPr>
            <a:r>
              <a:rPr lang="en-US" altLang="en-US" sz="2400" b="1" smtClean="0">
                <a:latin typeface="Calibri Light" panose="020F0302020204030204" pitchFamily="34" charset="0"/>
              </a:rPr>
              <a:t>Sniffing</a:t>
            </a:r>
            <a:endParaRPr lang="en-US" altLang="en-US" sz="2400" smtClean="0">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5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5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500"/>
                                        <p:tgtEl>
                                          <p:spTgt spid="819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Effect transition="in" filter="fade">
                                      <p:cBhvr>
                                        <p:cTn id="19" dur="500"/>
                                        <p:tgtEl>
                                          <p:spTgt spid="819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196">
                                            <p:txEl>
                                              <p:pRg st="0" end="0"/>
                                            </p:txEl>
                                          </p:spTgt>
                                        </p:tgtEl>
                                        <p:attrNameLst>
                                          <p:attrName>style.visibility</p:attrName>
                                        </p:attrNameLst>
                                      </p:cBhvr>
                                      <p:to>
                                        <p:strVal val="visible"/>
                                      </p:to>
                                    </p:set>
                                    <p:animEffect transition="in" filter="fade">
                                      <p:cBhvr>
                                        <p:cTn id="24" dur="500"/>
                                        <p:tgtEl>
                                          <p:spTgt spid="819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196">
                                            <p:txEl>
                                              <p:pRg st="1" end="1"/>
                                            </p:txEl>
                                          </p:spTgt>
                                        </p:tgtEl>
                                        <p:attrNameLst>
                                          <p:attrName>style.visibility</p:attrName>
                                        </p:attrNameLst>
                                      </p:cBhvr>
                                      <p:to>
                                        <p:strVal val="visible"/>
                                      </p:to>
                                    </p:set>
                                    <p:animEffect transition="in" filter="fade">
                                      <p:cBhvr>
                                        <p:cTn id="27" dur="500"/>
                                        <p:tgtEl>
                                          <p:spTgt spid="819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196">
                                            <p:txEl>
                                              <p:pRg st="2" end="2"/>
                                            </p:txEl>
                                          </p:spTgt>
                                        </p:tgtEl>
                                        <p:attrNameLst>
                                          <p:attrName>style.visibility</p:attrName>
                                        </p:attrNameLst>
                                      </p:cBhvr>
                                      <p:to>
                                        <p:strVal val="visible"/>
                                      </p:to>
                                    </p:set>
                                    <p:animEffect transition="in" filter="fade">
                                      <p:cBhvr>
                                        <p:cTn id="30" dur="500"/>
                                        <p:tgtEl>
                                          <p:spTgt spid="819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196">
                                            <p:txEl>
                                              <p:pRg st="3" end="3"/>
                                            </p:txEl>
                                          </p:spTgt>
                                        </p:tgtEl>
                                        <p:attrNameLst>
                                          <p:attrName>style.visibility</p:attrName>
                                        </p:attrNameLst>
                                      </p:cBhvr>
                                      <p:to>
                                        <p:strVal val="visible"/>
                                      </p:to>
                                    </p:set>
                                    <p:animEffect transition="in" filter="fade">
                                      <p:cBhvr>
                                        <p:cTn id="33" dur="500"/>
                                        <p:tgtEl>
                                          <p:spTgt spid="81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1141413" y="2249488"/>
            <a:ext cx="10144125" cy="4402137"/>
          </a:xfrm>
        </p:spPr>
        <p:txBody>
          <a:bodyPr/>
          <a:lstStyle/>
          <a:p>
            <a:pPr algn="just" eaLnBrk="1" hangingPunct="1"/>
            <a:r>
              <a:rPr lang="en-US" altLang="en-US" smtClean="0">
                <a:latin typeface="Calibri Light" panose="020F0302020204030204" pitchFamily="34" charset="0"/>
              </a:rPr>
              <a:t>Beberapa bentuk ancaman jaringan komputer:</a:t>
            </a:r>
          </a:p>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SNIFFER</a:t>
            </a:r>
            <a:r>
              <a:rPr lang="en-US" altLang="en-US" sz="2400" smtClean="0">
                <a:latin typeface="Calibri Light" panose="020F0302020204030204" pitchFamily="34" charset="0"/>
              </a:rPr>
              <a:t>, Peralatan yang dapat memonitor proses yang sedang berlangsung.</a:t>
            </a:r>
          </a:p>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SPOOFING</a:t>
            </a:r>
            <a:r>
              <a:rPr lang="en-US" altLang="en-US" sz="2400" smtClean="0">
                <a:latin typeface="Calibri Light" panose="020F0302020204030204" pitchFamily="34" charset="0"/>
              </a:rPr>
              <a:t>, Penggunaan komputer untuk meniru (dengan cara menimpa identitas atau alamat IP).</a:t>
            </a:r>
          </a:p>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REMOTE ATTACK</a:t>
            </a:r>
            <a:r>
              <a:rPr lang="en-US" altLang="en-US" sz="2400" smtClean="0">
                <a:latin typeface="Calibri Light" panose="020F0302020204030204" pitchFamily="34" charset="0"/>
              </a:rPr>
              <a:t>, Segala bentuk serangan terhadap suatu mesin dimana penyerangnya tidak memiliki kendali terhadap mesin tersebut karena dilakukan dari jarak jaruh di luar sistem jaringan atau media transmisi.</a:t>
            </a:r>
            <a:endParaRPr lang="en-US" altLang="en-US" smtClean="0">
              <a:latin typeface="Calibri Light" panose="020F0302020204030204" pitchFamily="34" charset="0"/>
            </a:endParaRPr>
          </a:p>
          <a:p>
            <a:pPr algn="just" eaLnBrk="1" hangingPunct="1"/>
            <a:endParaRPr lang="en-US" altLang="en-US" smtClean="0">
              <a:latin typeface="Calibri Light" panose="020F0302020204030204" pitchFamily="34" charset="0"/>
            </a:endParaRPr>
          </a:p>
        </p:txBody>
      </p:sp>
      <p:sp>
        <p:nvSpPr>
          <p:cNvPr id="5" name="Title 1"/>
          <p:cNvSpPr>
            <a:spLocks noGrp="1"/>
          </p:cNvSpPr>
          <p:nvPr>
            <p:ph type="title"/>
          </p:nvPr>
        </p:nvSpPr>
        <p:spPr/>
        <p:txBody>
          <a:bodyPr/>
          <a:lstStyle/>
          <a:p>
            <a:pPr eaLnBrk="1" fontAlgn="auto" hangingPunct="1">
              <a:spcAft>
                <a:spcPts val="0"/>
              </a:spcAft>
              <a:defRPr/>
            </a:pPr>
            <a:r>
              <a:rPr lang="en-US" sz="5400" b="1" dirty="0" smtClean="0"/>
              <a:t>BENTUK </a:t>
            </a:r>
            <a:r>
              <a:rPr lang="en-US" sz="5400" b="1" dirty="0"/>
              <a:t>ANCAMAN</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Effect transition="in" filter="fade">
                                      <p:cBhvr>
                                        <p:cTn id="7" dur="500"/>
                                        <p:tgtEl>
                                          <p:spTgt spid="921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xEl>
                                              <p:pRg st="2" end="2"/>
                                            </p:txEl>
                                          </p:spTgt>
                                        </p:tgtEl>
                                        <p:attrNameLst>
                                          <p:attrName>style.visibility</p:attrName>
                                        </p:attrNameLst>
                                      </p:cBhvr>
                                      <p:to>
                                        <p:strVal val="visible"/>
                                      </p:to>
                                    </p:set>
                                    <p:animEffect transition="in" filter="fade">
                                      <p:cBhvr>
                                        <p:cTn id="12" dur="500"/>
                                        <p:tgtEl>
                                          <p:spTgt spid="92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Effect transition="in" filter="fade">
                                      <p:cBhvr>
                                        <p:cTn id="17" dur="500"/>
                                        <p:tgtEl>
                                          <p:spTgt spid="9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141413" y="2249488"/>
            <a:ext cx="10144125" cy="4427537"/>
          </a:xfrm>
        </p:spPr>
        <p:txBody>
          <a:bodyPr/>
          <a:lstStyle/>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HOLE</a:t>
            </a:r>
            <a:r>
              <a:rPr lang="en-US" altLang="en-US" sz="2400" smtClean="0">
                <a:latin typeface="Calibri Light" panose="020F0302020204030204" pitchFamily="34" charset="0"/>
              </a:rPr>
              <a:t>, Kondisi dari software atau hardware yang bisa diakses oleh pemakai yang tidak memiliki otoritas atau meningkatnya tingkat pengaksesan tanpa melalui proses otorisasi.</a:t>
            </a:r>
          </a:p>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PHREAKING</a:t>
            </a:r>
            <a:r>
              <a:rPr lang="en-US" altLang="en-US" sz="2400" smtClean="0">
                <a:latin typeface="Calibri Light" panose="020F0302020204030204" pitchFamily="34" charset="0"/>
              </a:rPr>
              <a:t>, Perilaku menjadikan sistem pengamanan telepon melemah.</a:t>
            </a:r>
          </a:p>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HACKER</a:t>
            </a:r>
            <a:r>
              <a:rPr lang="en-US" altLang="en-US" sz="2400" smtClean="0">
                <a:latin typeface="Calibri Light" panose="020F0302020204030204" pitchFamily="34" charset="0"/>
              </a:rPr>
              <a:t>, </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Orang yang secara diam-diam mempelajari sistem yang biasanya sukar dimengerti untuk kemudian mengelolanya dan men-share hasil ujicoba yang dilakukannya.</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Hacker tidak merusak sistem.</a:t>
            </a:r>
          </a:p>
        </p:txBody>
      </p:sp>
      <p:sp>
        <p:nvSpPr>
          <p:cNvPr id="5" name="Title 1"/>
          <p:cNvSpPr>
            <a:spLocks noGrp="1"/>
          </p:cNvSpPr>
          <p:nvPr>
            <p:ph type="title"/>
          </p:nvPr>
        </p:nvSpPr>
        <p:spPr/>
        <p:txBody>
          <a:bodyPr/>
          <a:lstStyle/>
          <a:p>
            <a:pPr eaLnBrk="1" fontAlgn="auto" hangingPunct="1">
              <a:spcAft>
                <a:spcPts val="0"/>
              </a:spcAft>
              <a:defRPr/>
            </a:pPr>
            <a:r>
              <a:rPr lang="en-US" sz="5400" b="1" dirty="0" smtClean="0"/>
              <a:t>BENTUK </a:t>
            </a:r>
            <a:r>
              <a:rPr lang="en-US" sz="5400" b="1" dirty="0"/>
              <a:t>ANCAMAN</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500"/>
                                        <p:tgtEl>
                                          <p:spTgt spid="1024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xEl>
                                              <p:pRg st="1" end="1"/>
                                            </p:txEl>
                                          </p:spTgt>
                                        </p:tgtEl>
                                        <p:attrNameLst>
                                          <p:attrName>style.visibility</p:attrName>
                                        </p:attrNameLst>
                                      </p:cBhvr>
                                      <p:to>
                                        <p:strVal val="visible"/>
                                      </p:to>
                                    </p:set>
                                    <p:animEffect transition="in" filter="fade">
                                      <p:cBhvr>
                                        <p:cTn id="12" dur="500"/>
                                        <p:tgtEl>
                                          <p:spTgt spid="1024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2">
                                            <p:txEl>
                                              <p:pRg st="2" end="2"/>
                                            </p:txEl>
                                          </p:spTgt>
                                        </p:tgtEl>
                                        <p:attrNameLst>
                                          <p:attrName>style.visibility</p:attrName>
                                        </p:attrNameLst>
                                      </p:cBhvr>
                                      <p:to>
                                        <p:strVal val="visible"/>
                                      </p:to>
                                    </p:set>
                                    <p:animEffect transition="in" filter="fade">
                                      <p:cBhvr>
                                        <p:cTn id="17" dur="500"/>
                                        <p:tgtEl>
                                          <p:spTgt spid="10242">
                                            <p:txEl>
                                              <p:pRg st="2" end="2"/>
                                            </p:txEl>
                                          </p:spTgt>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242">
                                            <p:txEl>
                                              <p:pRg st="3" end="3"/>
                                            </p:txEl>
                                          </p:spTgt>
                                        </p:tgtEl>
                                        <p:attrNameLst>
                                          <p:attrName>style.visibility</p:attrName>
                                        </p:attrNameLst>
                                      </p:cBhvr>
                                      <p:to>
                                        <p:strVal val="visible"/>
                                      </p:to>
                                    </p:set>
                                    <p:animEffect transition="in" filter="fade">
                                      <p:cBhvr>
                                        <p:cTn id="21" dur="500"/>
                                        <p:tgtEl>
                                          <p:spTgt spid="10242">
                                            <p:txEl>
                                              <p:pRg st="3" end="3"/>
                                            </p:txEl>
                                          </p:spTgt>
                                        </p:tgtEl>
                                      </p:cBhvr>
                                    </p:animEffect>
                                  </p:childTnLst>
                                </p:cTn>
                              </p:par>
                            </p:childTnLst>
                          </p:cTn>
                        </p:par>
                        <p:par>
                          <p:cTn id="22" fill="hold" nodeType="afterGroup">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242">
                                            <p:txEl>
                                              <p:pRg st="4" end="4"/>
                                            </p:txEl>
                                          </p:spTgt>
                                        </p:tgtEl>
                                        <p:attrNameLst>
                                          <p:attrName>style.visibility</p:attrName>
                                        </p:attrNameLst>
                                      </p:cBhvr>
                                      <p:to>
                                        <p:strVal val="visible"/>
                                      </p:to>
                                    </p:set>
                                    <p:animEffect transition="in" filter="fade">
                                      <p:cBhvr>
                                        <p:cTn id="25" dur="500"/>
                                        <p:tgtEl>
                                          <p:spTgt spid="10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1141413" y="2249488"/>
            <a:ext cx="10144125" cy="4402137"/>
          </a:xfrm>
        </p:spPr>
        <p:txBody>
          <a:bodyPr/>
          <a:lstStyle/>
          <a:p>
            <a:pPr lvl="1" algn="just" eaLnBrk="1" hangingPunct="1">
              <a:buFont typeface="Wingdings" panose="05000000000000000000" pitchFamily="2" charset="2"/>
              <a:buChar char="§"/>
            </a:pPr>
            <a:r>
              <a:rPr lang="en-US" altLang="en-US" sz="2400" b="1" smtClean="0">
                <a:latin typeface="Calibri" panose="020F0502020204030204" pitchFamily="34" charset="0"/>
                <a:ea typeface="Calibri" panose="020F0502020204030204" pitchFamily="34" charset="0"/>
                <a:cs typeface="Calibri" panose="020F0502020204030204" pitchFamily="34" charset="0"/>
              </a:rPr>
              <a:t>CRACKER</a:t>
            </a:r>
            <a:r>
              <a:rPr lang="en-US" altLang="en-US" sz="2400" smtClean="0">
                <a:latin typeface="Calibri Light" panose="020F0302020204030204" pitchFamily="34" charset="0"/>
              </a:rPr>
              <a:t>, </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Orang yang secara diam-diam mempelajari sistem dengan maksud jahat.</a:t>
            </a:r>
          </a:p>
          <a:p>
            <a:pPr lvl="2" algn="just" eaLnBrk="1" hangingPunct="1">
              <a:buFont typeface="Lucida Sans Unicode" panose="020B0602030504020204" pitchFamily="34" charset="0"/>
              <a:buChar char="₋"/>
            </a:pPr>
            <a:r>
              <a:rPr lang="en-US" altLang="en-US" sz="2400" smtClean="0">
                <a:latin typeface="Calibri Light" panose="020F0302020204030204" pitchFamily="34" charset="0"/>
              </a:rPr>
              <a:t>Muncul karena sifat dasar manusia yang selalu ingin membangun (salah satunya merusak).</a:t>
            </a:r>
          </a:p>
        </p:txBody>
      </p:sp>
      <p:grpSp>
        <p:nvGrpSpPr>
          <p:cNvPr id="11267" name="Group 8"/>
          <p:cNvGrpSpPr>
            <a:grpSpLocks/>
          </p:cNvGrpSpPr>
          <p:nvPr/>
        </p:nvGrpSpPr>
        <p:grpSpPr bwMode="auto">
          <a:xfrm>
            <a:off x="3116263" y="5105400"/>
            <a:ext cx="6348412" cy="1951038"/>
            <a:chOff x="3116700" y="5104769"/>
            <a:chExt cx="6347695" cy="1951170"/>
          </a:xfrm>
        </p:grpSpPr>
        <p:sp>
          <p:nvSpPr>
            <p:cNvPr id="8" name="Round Same Side Corner Rectangle 7"/>
            <p:cNvSpPr/>
            <p:nvPr/>
          </p:nvSpPr>
          <p:spPr>
            <a:xfrm>
              <a:off x="3116700" y="5317508"/>
              <a:ext cx="5958802" cy="1539979"/>
            </a:xfrm>
            <a:prstGeom prst="round2SameRect">
              <a:avLst>
                <a:gd name="adj1" fmla="val 50000"/>
                <a:gd name="adj2" fmla="val 0"/>
              </a:avLst>
            </a:prstGeom>
          </p:spPr>
          <p:style>
            <a:lnRef idx="1">
              <a:schemeClr val="dk1"/>
            </a:lnRef>
            <a:fillRef idx="2">
              <a:schemeClr val="dk1"/>
            </a:fillRef>
            <a:effectRef idx="1">
              <a:schemeClr val="dk1"/>
            </a:effectRef>
            <a:fontRef idx="minor">
              <a:schemeClr val="dk1"/>
            </a:fontRef>
          </p:style>
          <p:txBody>
            <a:bodyPr>
              <a:spAutoFit/>
            </a:bodyPr>
            <a:lstStyle/>
            <a:p>
              <a:pPr algn="ctr" eaLnBrk="1" fontAlgn="auto" hangingPunct="1">
                <a:spcBef>
                  <a:spcPts val="0"/>
                </a:spcBef>
                <a:spcAft>
                  <a:spcPts val="0"/>
                </a:spcAft>
                <a:defRPr/>
              </a:pPr>
              <a:r>
                <a:rPr lang="en-US" sz="3200" b="1" dirty="0">
                  <a:solidFill>
                    <a:schemeClr val="bg1">
                      <a:lumMod val="85000"/>
                      <a:lumOff val="15000"/>
                    </a:schemeClr>
                  </a:solidFill>
                </a:rPr>
                <a:t>BAGAIMANA CIRI-CIRI </a:t>
              </a:r>
            </a:p>
            <a:p>
              <a:pPr algn="ctr" eaLnBrk="1" fontAlgn="auto" hangingPunct="1">
                <a:spcBef>
                  <a:spcPts val="0"/>
                </a:spcBef>
                <a:spcAft>
                  <a:spcPts val="0"/>
                </a:spcAft>
                <a:defRPr/>
              </a:pPr>
              <a:r>
                <a:rPr lang="en-US" sz="3600" b="1" dirty="0">
                  <a:solidFill>
                    <a:schemeClr val="bg1">
                      <a:lumMod val="85000"/>
                      <a:lumOff val="15000"/>
                    </a:schemeClr>
                  </a:solidFill>
                </a:rPr>
                <a:t>SEORANG CRACKER</a:t>
              </a:r>
            </a:p>
            <a:p>
              <a:pPr algn="ctr" eaLnBrk="1" fontAlgn="auto" hangingPunct="1">
                <a:spcBef>
                  <a:spcPts val="0"/>
                </a:spcBef>
                <a:spcAft>
                  <a:spcPts val="0"/>
                </a:spcAft>
                <a:defRPr/>
              </a:pPr>
              <a:endParaRPr lang="en-US" sz="1200" dirty="0">
                <a:solidFill>
                  <a:schemeClr val="bg1">
                    <a:lumMod val="85000"/>
                    <a:lumOff val="15000"/>
                  </a:schemeClr>
                </a:solidFill>
              </a:endParaRPr>
            </a:p>
          </p:txBody>
        </p:sp>
        <p:pic>
          <p:nvPicPr>
            <p:cNvPr id="1127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6695" y="5104769"/>
              <a:ext cx="1537700" cy="1951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itle 1"/>
          <p:cNvSpPr>
            <a:spLocks noGrp="1"/>
          </p:cNvSpPr>
          <p:nvPr>
            <p:ph type="title"/>
          </p:nvPr>
        </p:nvSpPr>
        <p:spPr/>
        <p:txBody>
          <a:bodyPr/>
          <a:lstStyle/>
          <a:p>
            <a:pPr eaLnBrk="1" fontAlgn="auto" hangingPunct="1">
              <a:spcAft>
                <a:spcPts val="0"/>
              </a:spcAft>
              <a:defRPr/>
            </a:pPr>
            <a:r>
              <a:rPr lang="en-US" sz="5400" b="1" dirty="0" smtClean="0"/>
              <a:t>BENTUK </a:t>
            </a:r>
            <a:r>
              <a:rPr lang="en-US" sz="5400" b="1" dirty="0"/>
              <a:t>ANCAMAN</a:t>
            </a:r>
            <a:r>
              <a:rPr lang="en-US" dirty="0"/>
              <a:t/>
            </a:r>
            <a:br>
              <a:rPr lang="en-US" dirty="0"/>
            </a:br>
            <a:r>
              <a:rPr lang="en-US" sz="3200" u="sng" dirty="0" err="1" smtClean="0"/>
              <a:t>keamanan</a:t>
            </a:r>
            <a:r>
              <a:rPr lang="en-US" sz="3200" u="sng" dirty="0" smtClean="0"/>
              <a:t> JARINGAN </a:t>
            </a:r>
            <a:r>
              <a:rPr lang="en-US" sz="3200" u="sng" dirty="0"/>
              <a:t>KOMPUTER</a:t>
            </a:r>
            <a:endParaRPr lang="en-US" u="sng"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TM02892315[[fn=Wisp]]</Template>
  <TotalTime>520</TotalTime>
  <Words>2526</Words>
  <Application>Microsoft Office PowerPoint</Application>
  <PresentationFormat>Widescreen</PresentationFormat>
  <Paragraphs>262</Paragraphs>
  <Slides>51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Calibri</vt:lpstr>
      <vt:lpstr>Arial</vt:lpstr>
      <vt:lpstr>Calibri Light</vt:lpstr>
      <vt:lpstr>Wingdings 2</vt:lpstr>
      <vt:lpstr>Tw Cen MT</vt:lpstr>
      <vt:lpstr>Trebuchet MS</vt:lpstr>
      <vt:lpstr>Wingdings</vt:lpstr>
      <vt:lpstr>Lucida Sans Unicode</vt:lpstr>
      <vt:lpstr>HDOfficeLightV0</vt:lpstr>
      <vt:lpstr>Circuit</vt:lpstr>
      <vt:lpstr>SISTEM INFORMASI DAN TEKNOLOGI SERTA PENGAMANAN JARINGAN KOMPUTER</vt:lpstr>
      <vt:lpstr>URUTAN KEBUTUHAN</vt:lpstr>
      <vt:lpstr>IT / SISTEM INFORMASI BAGIAN KEHIDUPAN SEHARI HARI</vt:lpstr>
      <vt:lpstr>KONSEP DASAR  KEAMANAN JARINGAN KOMPUTER</vt:lpstr>
      <vt:lpstr>ELEMEN UTAMA PEMBENTUK KEAMANAN JARINGAN</vt:lpstr>
      <vt:lpstr>BENTUK ANCAMAN keamanan JARINGAN KOMPUTER</vt:lpstr>
      <vt:lpstr>BENTUK ANCAMAN keamanan JARINGAN KOMPUTER</vt:lpstr>
      <vt:lpstr>BENTUK ANCAMAN keamanan JARINGAN KOMPUTER</vt:lpstr>
      <vt:lpstr>BENTUK ANCAMAN keamanan JARINGAN KOMPUTER</vt:lpstr>
      <vt:lpstr>BENTUK ANCAMAN keamanan JARINGAN KOMPUTER</vt:lpstr>
      <vt:lpstr>BENTUK ANCAMAN keamanan JARINGAN KOMPUTER</vt:lpstr>
      <vt:lpstr>FAKTOR PENYEBAB RISIKO keamanan JARINGAN KOMPUTER</vt:lpstr>
      <vt:lpstr>Metode penyerangan KEAMANAN JARINGAN KOMPUTER</vt:lpstr>
      <vt:lpstr>KATEGORI SERANGAN KEAMANAN JARINGAN KOMPUTER</vt:lpstr>
      <vt:lpstr>SERANGAN-SERANGAN KEAMANAN JARINGAN KOMPUTER</vt:lpstr>
      <vt:lpstr>PENGENDALIAN I: MEMBATASI AKSES KE JARINGAN</vt:lpstr>
      <vt:lpstr>PENGENDALIAN I: MEMBATASI AKSES KE JARINGAN</vt:lpstr>
      <vt:lpstr>PENGENDALIAN I: MEMBATASI AKSES KE JARINGAN</vt:lpstr>
      <vt:lpstr>PENGENDALIAN I: MEMBATASI AKSES KE JARINGAN</vt:lpstr>
      <vt:lpstr>UPAYA PENGAMANAN PROTEKSI PASSWORD</vt:lpstr>
      <vt:lpstr>UPAYA PENGAMANAN PROTEKSI PASSWORD</vt:lpstr>
      <vt:lpstr>CONTOH-CONTOH PRODUK autentikasi USER</vt:lpstr>
      <vt:lpstr>PENGENDALIAN II: MELINDUNGI ASET ORGANISASI</vt:lpstr>
      <vt:lpstr>KONSEP FIREWALL KEAMANAN JARINGAN KOMPUTER</vt:lpstr>
      <vt:lpstr>KONSEP FIREWALL KEAMANAN JARINGAN KOMPUTER</vt:lpstr>
      <vt:lpstr>istilah FIREWALL KEAMANAN JARINGAN KOMPUTER</vt:lpstr>
      <vt:lpstr>ISTILAH FIREWALL KEAMANAN JARINGAN KOMPUTER</vt:lpstr>
      <vt:lpstr>KEUNTUNGAN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KLASIFIKASI DESAIN FIREWALL KEAMANAN JARINGAN KOMPUTER</vt:lpstr>
      <vt:lpstr>ARSITEKTUR DASAR FIREWALL KEAMANAN JARINGAN KOMPUTER</vt:lpstr>
      <vt:lpstr>ARSITEKTUR DASAR FIREWALL KEAMANAN JARINGAN KOMPUTER</vt:lpstr>
      <vt:lpstr>ARSITEKTUR DASAR FIREWALL KEAMANAN JARINGAN KOMPUTER</vt:lpstr>
      <vt:lpstr>ARSITEKTUR DASAR FIREWALL KEAMANAN JARINGAN KOMPUTER</vt:lpstr>
      <vt:lpstr>ARSITEKTUR DASAR FIREWALL KEAMANAN JARINGAN KOMPUTER</vt:lpstr>
      <vt:lpstr>ARSITEKTUR DASAR FIREWALL KEAMANAN JARINGAN KOMPUTER</vt:lpstr>
      <vt:lpstr>KONSEP VPN KEAMANAN JARINGAN KOMPUTER</vt:lpstr>
      <vt:lpstr>CARA MEMBENTUK VPN KEAMANAN JARINGAN KOMPUTER</vt:lpstr>
      <vt:lpstr>CARA MEMBENTUK VPN KEAMANAN JARINGAN KOMPUTER</vt:lpstr>
      <vt:lpstr>CARA MEMBENTUK VPN KEAMANAN JARINGAN KOMPUTER</vt:lpstr>
      <vt:lpstr>CARA MEMBENTUK VPN KEAMANAN JARINGAN KOMPUTER</vt:lpstr>
      <vt:lpstr>CARA MEMBENTUK VPN KEAMANAN JARINGAN KOMPUTER</vt:lpstr>
      <vt:lpstr>CARA MEMBENTUK VPN KEAMANAN JARINGAN KOMPUTER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PENGAMANAN JARINGAN KOMPUTER</dc:title>
  <dc:creator>Illa</dc:creator>
  <cp:lastModifiedBy>user</cp:lastModifiedBy>
  <cp:revision>78</cp:revision>
  <dcterms:created xsi:type="dcterms:W3CDTF">2015-11-04T05:13:24Z</dcterms:created>
  <dcterms:modified xsi:type="dcterms:W3CDTF">2018-08-03T04:36:14Z</dcterms:modified>
</cp:coreProperties>
</file>