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p:scale>
          <a:sx n="65" d="100"/>
          <a:sy n="65" d="100"/>
        </p:scale>
        <p:origin x="-1542" y="-18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B1BB0A-D51E-4C76-893B-967A70824A5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id-ID"/>
        </a:p>
      </dgm:t>
    </dgm:pt>
    <dgm:pt modelId="{4D885A83-6FCB-42C6-B10D-6963C1C92351}">
      <dgm:prSet phldrT="[Text]"/>
      <dgm:spPr/>
      <dgm:t>
        <a:bodyPr/>
        <a:lstStyle/>
        <a:p>
          <a:r>
            <a:rPr lang="id-ID" dirty="0" smtClean="0"/>
            <a:t>Pengiriman</a:t>
          </a:r>
          <a:endParaRPr lang="id-ID" dirty="0"/>
        </a:p>
      </dgm:t>
    </dgm:pt>
    <dgm:pt modelId="{0EB37922-FFA2-471C-9430-F537A21BB86E}" type="parTrans" cxnId="{195F507F-D214-479E-A587-A9A067628DF6}">
      <dgm:prSet/>
      <dgm:spPr/>
      <dgm:t>
        <a:bodyPr/>
        <a:lstStyle/>
        <a:p>
          <a:endParaRPr lang="id-ID"/>
        </a:p>
      </dgm:t>
    </dgm:pt>
    <dgm:pt modelId="{FF2B94B5-BCC8-4C63-9F6D-9BF242C9177D}" type="sibTrans" cxnId="{195F507F-D214-479E-A587-A9A067628DF6}">
      <dgm:prSet/>
      <dgm:spPr/>
      <dgm:t>
        <a:bodyPr/>
        <a:lstStyle/>
        <a:p>
          <a:endParaRPr lang="id-ID"/>
        </a:p>
      </dgm:t>
    </dgm:pt>
    <dgm:pt modelId="{3FE12D6D-DF41-46F4-AE9E-7D5DF2AD4560}">
      <dgm:prSet phldrT="[Text]"/>
      <dgm:spPr/>
      <dgm:t>
        <a:bodyPr/>
        <a:lstStyle/>
        <a:p>
          <a:r>
            <a:rPr lang="id-ID" dirty="0" smtClean="0"/>
            <a:t>Ketepatan waktu</a:t>
          </a:r>
          <a:endParaRPr lang="id-ID" dirty="0"/>
        </a:p>
      </dgm:t>
    </dgm:pt>
    <dgm:pt modelId="{92F8D1CC-B7C3-4D3F-A0F4-8019508319C3}" type="parTrans" cxnId="{5E2E37A0-E407-4C4F-A862-BDBEFBC889CF}">
      <dgm:prSet/>
      <dgm:spPr/>
      <dgm:t>
        <a:bodyPr/>
        <a:lstStyle/>
        <a:p>
          <a:endParaRPr lang="id-ID"/>
        </a:p>
      </dgm:t>
    </dgm:pt>
    <dgm:pt modelId="{27C31683-0CEB-4CA5-B0D7-872CA156C3DC}" type="sibTrans" cxnId="{5E2E37A0-E407-4C4F-A862-BDBEFBC889CF}">
      <dgm:prSet/>
      <dgm:spPr/>
      <dgm:t>
        <a:bodyPr/>
        <a:lstStyle/>
        <a:p>
          <a:endParaRPr lang="id-ID"/>
        </a:p>
      </dgm:t>
    </dgm:pt>
    <dgm:pt modelId="{EACE177A-218C-4CE2-943F-60ABC86E3808}">
      <dgm:prSet phldrT="[Text]"/>
      <dgm:spPr/>
      <dgm:t>
        <a:bodyPr/>
        <a:lstStyle/>
        <a:p>
          <a:r>
            <a:rPr lang="id-ID" dirty="0" smtClean="0"/>
            <a:t>Akurasi</a:t>
          </a:r>
          <a:endParaRPr lang="id-ID" dirty="0"/>
        </a:p>
      </dgm:t>
    </dgm:pt>
    <dgm:pt modelId="{A6D795A0-ED23-4D0D-8CD7-CD365C5B7977}" type="parTrans" cxnId="{BFCFB2CA-457F-4883-A64E-01F266DBE53D}">
      <dgm:prSet/>
      <dgm:spPr/>
      <dgm:t>
        <a:bodyPr/>
        <a:lstStyle/>
        <a:p>
          <a:endParaRPr lang="id-ID"/>
        </a:p>
      </dgm:t>
    </dgm:pt>
    <dgm:pt modelId="{3D2BB3F2-EF11-4ABE-BD9C-94F807011646}" type="sibTrans" cxnId="{BFCFB2CA-457F-4883-A64E-01F266DBE53D}">
      <dgm:prSet/>
      <dgm:spPr/>
      <dgm:t>
        <a:bodyPr/>
        <a:lstStyle/>
        <a:p>
          <a:endParaRPr lang="id-ID"/>
        </a:p>
      </dgm:t>
    </dgm:pt>
    <dgm:pt modelId="{EF248083-4F4F-45E3-908E-E97D8F3847B1}">
      <dgm:prSet phldrT="[Text]"/>
      <dgm:spPr/>
      <dgm:t>
        <a:bodyPr/>
        <a:lstStyle/>
        <a:p>
          <a:r>
            <a:rPr lang="id-ID" dirty="0" smtClean="0"/>
            <a:t>Jitter</a:t>
          </a:r>
          <a:endParaRPr lang="id-ID" dirty="0"/>
        </a:p>
      </dgm:t>
    </dgm:pt>
    <dgm:pt modelId="{E3D3E1C1-9ADB-4ED8-AC21-1DBABAD70750}" type="parTrans" cxnId="{FF1EEE61-4087-482E-91DA-FC170618C360}">
      <dgm:prSet/>
      <dgm:spPr/>
      <dgm:t>
        <a:bodyPr/>
        <a:lstStyle/>
        <a:p>
          <a:endParaRPr lang="id-ID"/>
        </a:p>
      </dgm:t>
    </dgm:pt>
    <dgm:pt modelId="{5049F18E-CB1D-477E-8BB1-3920E44EF728}" type="sibTrans" cxnId="{FF1EEE61-4087-482E-91DA-FC170618C360}">
      <dgm:prSet/>
      <dgm:spPr/>
      <dgm:t>
        <a:bodyPr/>
        <a:lstStyle/>
        <a:p>
          <a:endParaRPr lang="id-ID"/>
        </a:p>
      </dgm:t>
    </dgm:pt>
    <dgm:pt modelId="{0C6BBB99-C7A6-4367-AE99-DFA0C4CACA1F}" type="pres">
      <dgm:prSet presAssocID="{12B1BB0A-D51E-4C76-893B-967A70824A58}" presName="Name0" presStyleCnt="0">
        <dgm:presLayoutVars>
          <dgm:chMax val="7"/>
          <dgm:chPref val="7"/>
          <dgm:dir/>
        </dgm:presLayoutVars>
      </dgm:prSet>
      <dgm:spPr/>
      <dgm:t>
        <a:bodyPr/>
        <a:lstStyle/>
        <a:p>
          <a:endParaRPr lang="id-ID"/>
        </a:p>
      </dgm:t>
    </dgm:pt>
    <dgm:pt modelId="{3D630C11-99D2-424C-B9BE-540DD8F9AD8B}" type="pres">
      <dgm:prSet presAssocID="{12B1BB0A-D51E-4C76-893B-967A70824A58}" presName="Name1" presStyleCnt="0"/>
      <dgm:spPr/>
    </dgm:pt>
    <dgm:pt modelId="{DBE1C58A-5362-4050-8687-742672A663E9}" type="pres">
      <dgm:prSet presAssocID="{12B1BB0A-D51E-4C76-893B-967A70824A58}" presName="cycle" presStyleCnt="0"/>
      <dgm:spPr/>
    </dgm:pt>
    <dgm:pt modelId="{F691FA0A-5B56-4E65-B76D-17FAB55B0990}" type="pres">
      <dgm:prSet presAssocID="{12B1BB0A-D51E-4C76-893B-967A70824A58}" presName="srcNode" presStyleLbl="node1" presStyleIdx="0" presStyleCnt="4"/>
      <dgm:spPr/>
    </dgm:pt>
    <dgm:pt modelId="{4258E05F-E0BE-4E26-8330-E3D3606F7F8A}" type="pres">
      <dgm:prSet presAssocID="{12B1BB0A-D51E-4C76-893B-967A70824A58}" presName="conn" presStyleLbl="parChTrans1D2" presStyleIdx="0" presStyleCnt="1"/>
      <dgm:spPr/>
      <dgm:t>
        <a:bodyPr/>
        <a:lstStyle/>
        <a:p>
          <a:endParaRPr lang="id-ID"/>
        </a:p>
      </dgm:t>
    </dgm:pt>
    <dgm:pt modelId="{85E1A317-8896-4706-BAAB-6E9187AD5660}" type="pres">
      <dgm:prSet presAssocID="{12B1BB0A-D51E-4C76-893B-967A70824A58}" presName="extraNode" presStyleLbl="node1" presStyleIdx="0" presStyleCnt="4"/>
      <dgm:spPr/>
    </dgm:pt>
    <dgm:pt modelId="{881698AC-7990-4454-92FB-05A55508A41C}" type="pres">
      <dgm:prSet presAssocID="{12B1BB0A-D51E-4C76-893B-967A70824A58}" presName="dstNode" presStyleLbl="node1" presStyleIdx="0" presStyleCnt="4"/>
      <dgm:spPr/>
    </dgm:pt>
    <dgm:pt modelId="{0132AF80-4618-4657-998F-CA8A01D5E74F}" type="pres">
      <dgm:prSet presAssocID="{4D885A83-6FCB-42C6-B10D-6963C1C92351}" presName="text_1" presStyleLbl="node1" presStyleIdx="0" presStyleCnt="4">
        <dgm:presLayoutVars>
          <dgm:bulletEnabled val="1"/>
        </dgm:presLayoutVars>
      </dgm:prSet>
      <dgm:spPr/>
      <dgm:t>
        <a:bodyPr/>
        <a:lstStyle/>
        <a:p>
          <a:endParaRPr lang="id-ID"/>
        </a:p>
      </dgm:t>
    </dgm:pt>
    <dgm:pt modelId="{E1356BDB-FB31-4C74-ABA5-C0F2E497D363}" type="pres">
      <dgm:prSet presAssocID="{4D885A83-6FCB-42C6-B10D-6963C1C92351}" presName="accent_1" presStyleCnt="0"/>
      <dgm:spPr/>
    </dgm:pt>
    <dgm:pt modelId="{BB177868-4F80-4E62-B0F8-D0BA3BDA48B5}" type="pres">
      <dgm:prSet presAssocID="{4D885A83-6FCB-42C6-B10D-6963C1C92351}" presName="accentRepeatNode" presStyleLbl="solidFgAcc1" presStyleIdx="0" presStyleCnt="4"/>
      <dgm:spPr/>
    </dgm:pt>
    <dgm:pt modelId="{8003A62C-CA86-4DA1-AD0B-C0C54D5B2D19}" type="pres">
      <dgm:prSet presAssocID="{EACE177A-218C-4CE2-943F-60ABC86E3808}" presName="text_2" presStyleLbl="node1" presStyleIdx="1" presStyleCnt="4">
        <dgm:presLayoutVars>
          <dgm:bulletEnabled val="1"/>
        </dgm:presLayoutVars>
      </dgm:prSet>
      <dgm:spPr/>
      <dgm:t>
        <a:bodyPr/>
        <a:lstStyle/>
        <a:p>
          <a:endParaRPr lang="id-ID"/>
        </a:p>
      </dgm:t>
    </dgm:pt>
    <dgm:pt modelId="{AE7DD25A-37E9-42EF-8CEE-7AAEFB063B39}" type="pres">
      <dgm:prSet presAssocID="{EACE177A-218C-4CE2-943F-60ABC86E3808}" presName="accent_2" presStyleCnt="0"/>
      <dgm:spPr/>
    </dgm:pt>
    <dgm:pt modelId="{B650AE86-9509-4EEE-AE98-EECC89B09D35}" type="pres">
      <dgm:prSet presAssocID="{EACE177A-218C-4CE2-943F-60ABC86E3808}" presName="accentRepeatNode" presStyleLbl="solidFgAcc1" presStyleIdx="1" presStyleCnt="4"/>
      <dgm:spPr/>
    </dgm:pt>
    <dgm:pt modelId="{E90784CF-FAC5-476A-AABD-0C524E1B8A84}" type="pres">
      <dgm:prSet presAssocID="{3FE12D6D-DF41-46F4-AE9E-7D5DF2AD4560}" presName="text_3" presStyleLbl="node1" presStyleIdx="2" presStyleCnt="4">
        <dgm:presLayoutVars>
          <dgm:bulletEnabled val="1"/>
        </dgm:presLayoutVars>
      </dgm:prSet>
      <dgm:spPr/>
      <dgm:t>
        <a:bodyPr/>
        <a:lstStyle/>
        <a:p>
          <a:endParaRPr lang="id-ID"/>
        </a:p>
      </dgm:t>
    </dgm:pt>
    <dgm:pt modelId="{DC90CAE8-9599-4C65-B234-6E33F748A5A4}" type="pres">
      <dgm:prSet presAssocID="{3FE12D6D-DF41-46F4-AE9E-7D5DF2AD4560}" presName="accent_3" presStyleCnt="0"/>
      <dgm:spPr/>
    </dgm:pt>
    <dgm:pt modelId="{69DDE44A-57B8-41F6-9F5F-2F89648CB922}" type="pres">
      <dgm:prSet presAssocID="{3FE12D6D-DF41-46F4-AE9E-7D5DF2AD4560}" presName="accentRepeatNode" presStyleLbl="solidFgAcc1" presStyleIdx="2" presStyleCnt="4"/>
      <dgm:spPr/>
    </dgm:pt>
    <dgm:pt modelId="{76D4DCB7-0EE2-43FF-BF25-4E96A282FDB8}" type="pres">
      <dgm:prSet presAssocID="{EF248083-4F4F-45E3-908E-E97D8F3847B1}" presName="text_4" presStyleLbl="node1" presStyleIdx="3" presStyleCnt="4">
        <dgm:presLayoutVars>
          <dgm:bulletEnabled val="1"/>
        </dgm:presLayoutVars>
      </dgm:prSet>
      <dgm:spPr/>
      <dgm:t>
        <a:bodyPr/>
        <a:lstStyle/>
        <a:p>
          <a:endParaRPr lang="id-ID"/>
        </a:p>
      </dgm:t>
    </dgm:pt>
    <dgm:pt modelId="{221B642F-1568-40CF-AD1F-8C2910807C7D}" type="pres">
      <dgm:prSet presAssocID="{EF248083-4F4F-45E3-908E-E97D8F3847B1}" presName="accent_4" presStyleCnt="0"/>
      <dgm:spPr/>
    </dgm:pt>
    <dgm:pt modelId="{5B59B86C-9F36-48A1-8861-8F5DD9B99F7F}" type="pres">
      <dgm:prSet presAssocID="{EF248083-4F4F-45E3-908E-E97D8F3847B1}" presName="accentRepeatNode" presStyleLbl="solidFgAcc1" presStyleIdx="3" presStyleCnt="4"/>
      <dgm:spPr/>
    </dgm:pt>
  </dgm:ptLst>
  <dgm:cxnLst>
    <dgm:cxn modelId="{BFCFB2CA-457F-4883-A64E-01F266DBE53D}" srcId="{12B1BB0A-D51E-4C76-893B-967A70824A58}" destId="{EACE177A-218C-4CE2-943F-60ABC86E3808}" srcOrd="1" destOrd="0" parTransId="{A6D795A0-ED23-4D0D-8CD7-CD365C5B7977}" sibTransId="{3D2BB3F2-EF11-4ABE-BD9C-94F807011646}"/>
    <dgm:cxn modelId="{F7C4F1DA-8D02-4253-8E73-004D0AE70AB2}" type="presOf" srcId="{EF248083-4F4F-45E3-908E-E97D8F3847B1}" destId="{76D4DCB7-0EE2-43FF-BF25-4E96A282FDB8}" srcOrd="0" destOrd="0" presId="urn:microsoft.com/office/officeart/2008/layout/VerticalCurvedList"/>
    <dgm:cxn modelId="{7F31B675-E641-473D-8BFF-EB982E49E0FB}" type="presOf" srcId="{EACE177A-218C-4CE2-943F-60ABC86E3808}" destId="{8003A62C-CA86-4DA1-AD0B-C0C54D5B2D19}" srcOrd="0" destOrd="0" presId="urn:microsoft.com/office/officeart/2008/layout/VerticalCurvedList"/>
    <dgm:cxn modelId="{B946A1F0-75B8-4037-9801-0DFC2061B4CB}" type="presOf" srcId="{12B1BB0A-D51E-4C76-893B-967A70824A58}" destId="{0C6BBB99-C7A6-4367-AE99-DFA0C4CACA1F}" srcOrd="0" destOrd="0" presId="urn:microsoft.com/office/officeart/2008/layout/VerticalCurvedList"/>
    <dgm:cxn modelId="{917346FA-6031-4BD7-A62E-5C1FF31162E7}" type="presOf" srcId="{3FE12D6D-DF41-46F4-AE9E-7D5DF2AD4560}" destId="{E90784CF-FAC5-476A-AABD-0C524E1B8A84}" srcOrd="0" destOrd="0" presId="urn:microsoft.com/office/officeart/2008/layout/VerticalCurvedList"/>
    <dgm:cxn modelId="{C6534FE0-F49B-4CB9-AF3E-78394F5D23C7}" type="presOf" srcId="{FF2B94B5-BCC8-4C63-9F6D-9BF242C9177D}" destId="{4258E05F-E0BE-4E26-8330-E3D3606F7F8A}" srcOrd="0" destOrd="0" presId="urn:microsoft.com/office/officeart/2008/layout/VerticalCurvedList"/>
    <dgm:cxn modelId="{195F507F-D214-479E-A587-A9A067628DF6}" srcId="{12B1BB0A-D51E-4C76-893B-967A70824A58}" destId="{4D885A83-6FCB-42C6-B10D-6963C1C92351}" srcOrd="0" destOrd="0" parTransId="{0EB37922-FFA2-471C-9430-F537A21BB86E}" sibTransId="{FF2B94B5-BCC8-4C63-9F6D-9BF242C9177D}"/>
    <dgm:cxn modelId="{FF1EEE61-4087-482E-91DA-FC170618C360}" srcId="{12B1BB0A-D51E-4C76-893B-967A70824A58}" destId="{EF248083-4F4F-45E3-908E-E97D8F3847B1}" srcOrd="3" destOrd="0" parTransId="{E3D3E1C1-9ADB-4ED8-AC21-1DBABAD70750}" sibTransId="{5049F18E-CB1D-477E-8BB1-3920E44EF728}"/>
    <dgm:cxn modelId="{66752340-A524-40C3-AC45-EAD5196C7274}" type="presOf" srcId="{4D885A83-6FCB-42C6-B10D-6963C1C92351}" destId="{0132AF80-4618-4657-998F-CA8A01D5E74F}" srcOrd="0" destOrd="0" presId="urn:microsoft.com/office/officeart/2008/layout/VerticalCurvedList"/>
    <dgm:cxn modelId="{5E2E37A0-E407-4C4F-A862-BDBEFBC889CF}" srcId="{12B1BB0A-D51E-4C76-893B-967A70824A58}" destId="{3FE12D6D-DF41-46F4-AE9E-7D5DF2AD4560}" srcOrd="2" destOrd="0" parTransId="{92F8D1CC-B7C3-4D3F-A0F4-8019508319C3}" sibTransId="{27C31683-0CEB-4CA5-B0D7-872CA156C3DC}"/>
    <dgm:cxn modelId="{A6AB06A3-5D2A-4248-9EE4-7FA03138AF06}" type="presParOf" srcId="{0C6BBB99-C7A6-4367-AE99-DFA0C4CACA1F}" destId="{3D630C11-99D2-424C-B9BE-540DD8F9AD8B}" srcOrd="0" destOrd="0" presId="urn:microsoft.com/office/officeart/2008/layout/VerticalCurvedList"/>
    <dgm:cxn modelId="{2DA1C7B6-8C18-44FE-AD7A-54411CC645BC}" type="presParOf" srcId="{3D630C11-99D2-424C-B9BE-540DD8F9AD8B}" destId="{DBE1C58A-5362-4050-8687-742672A663E9}" srcOrd="0" destOrd="0" presId="urn:microsoft.com/office/officeart/2008/layout/VerticalCurvedList"/>
    <dgm:cxn modelId="{04A1DFAD-378F-4B07-A6A9-04D727603B34}" type="presParOf" srcId="{DBE1C58A-5362-4050-8687-742672A663E9}" destId="{F691FA0A-5B56-4E65-B76D-17FAB55B0990}" srcOrd="0" destOrd="0" presId="urn:microsoft.com/office/officeart/2008/layout/VerticalCurvedList"/>
    <dgm:cxn modelId="{69635B2E-B5DE-4E20-A3D8-61E74B2187A3}" type="presParOf" srcId="{DBE1C58A-5362-4050-8687-742672A663E9}" destId="{4258E05F-E0BE-4E26-8330-E3D3606F7F8A}" srcOrd="1" destOrd="0" presId="urn:microsoft.com/office/officeart/2008/layout/VerticalCurvedList"/>
    <dgm:cxn modelId="{CF996684-857F-4E41-A791-C26AA4FED6E6}" type="presParOf" srcId="{DBE1C58A-5362-4050-8687-742672A663E9}" destId="{85E1A317-8896-4706-BAAB-6E9187AD5660}" srcOrd="2" destOrd="0" presId="urn:microsoft.com/office/officeart/2008/layout/VerticalCurvedList"/>
    <dgm:cxn modelId="{99336911-1509-4E5C-93B5-9474A186BA22}" type="presParOf" srcId="{DBE1C58A-5362-4050-8687-742672A663E9}" destId="{881698AC-7990-4454-92FB-05A55508A41C}" srcOrd="3" destOrd="0" presId="urn:microsoft.com/office/officeart/2008/layout/VerticalCurvedList"/>
    <dgm:cxn modelId="{1CB9054E-1361-4225-9EAC-1AC641919DB0}" type="presParOf" srcId="{3D630C11-99D2-424C-B9BE-540DD8F9AD8B}" destId="{0132AF80-4618-4657-998F-CA8A01D5E74F}" srcOrd="1" destOrd="0" presId="urn:microsoft.com/office/officeart/2008/layout/VerticalCurvedList"/>
    <dgm:cxn modelId="{F7AAF9F1-49B1-44A0-88A6-6D5C99BAC459}" type="presParOf" srcId="{3D630C11-99D2-424C-B9BE-540DD8F9AD8B}" destId="{E1356BDB-FB31-4C74-ABA5-C0F2E497D363}" srcOrd="2" destOrd="0" presId="urn:microsoft.com/office/officeart/2008/layout/VerticalCurvedList"/>
    <dgm:cxn modelId="{A82312F4-F8DA-42B0-9413-B4A7465813D1}" type="presParOf" srcId="{E1356BDB-FB31-4C74-ABA5-C0F2E497D363}" destId="{BB177868-4F80-4E62-B0F8-D0BA3BDA48B5}" srcOrd="0" destOrd="0" presId="urn:microsoft.com/office/officeart/2008/layout/VerticalCurvedList"/>
    <dgm:cxn modelId="{51049E17-DCF8-45B5-9FAD-8EF39C32DB2F}" type="presParOf" srcId="{3D630C11-99D2-424C-B9BE-540DD8F9AD8B}" destId="{8003A62C-CA86-4DA1-AD0B-C0C54D5B2D19}" srcOrd="3" destOrd="0" presId="urn:microsoft.com/office/officeart/2008/layout/VerticalCurvedList"/>
    <dgm:cxn modelId="{E690545A-7C73-4BA7-BDB0-480D35B04304}" type="presParOf" srcId="{3D630C11-99D2-424C-B9BE-540DD8F9AD8B}" destId="{AE7DD25A-37E9-42EF-8CEE-7AAEFB063B39}" srcOrd="4" destOrd="0" presId="urn:microsoft.com/office/officeart/2008/layout/VerticalCurvedList"/>
    <dgm:cxn modelId="{1349B739-7E68-4FC1-9D0C-40075408D349}" type="presParOf" srcId="{AE7DD25A-37E9-42EF-8CEE-7AAEFB063B39}" destId="{B650AE86-9509-4EEE-AE98-EECC89B09D35}" srcOrd="0" destOrd="0" presId="urn:microsoft.com/office/officeart/2008/layout/VerticalCurvedList"/>
    <dgm:cxn modelId="{2B6AC72C-64E4-45C0-B654-2D7B95C4F6EE}" type="presParOf" srcId="{3D630C11-99D2-424C-B9BE-540DD8F9AD8B}" destId="{E90784CF-FAC5-476A-AABD-0C524E1B8A84}" srcOrd="5" destOrd="0" presId="urn:microsoft.com/office/officeart/2008/layout/VerticalCurvedList"/>
    <dgm:cxn modelId="{D29032AB-61CB-49DD-9358-14A51273303C}" type="presParOf" srcId="{3D630C11-99D2-424C-B9BE-540DD8F9AD8B}" destId="{DC90CAE8-9599-4C65-B234-6E33F748A5A4}" srcOrd="6" destOrd="0" presId="urn:microsoft.com/office/officeart/2008/layout/VerticalCurvedList"/>
    <dgm:cxn modelId="{D8DFE8C4-B2F3-45D6-AB9B-44D71318A4EF}" type="presParOf" srcId="{DC90CAE8-9599-4C65-B234-6E33F748A5A4}" destId="{69DDE44A-57B8-41F6-9F5F-2F89648CB922}" srcOrd="0" destOrd="0" presId="urn:microsoft.com/office/officeart/2008/layout/VerticalCurvedList"/>
    <dgm:cxn modelId="{1B8376ED-033E-4625-95EB-EA54B78E4217}" type="presParOf" srcId="{3D630C11-99D2-424C-B9BE-540DD8F9AD8B}" destId="{76D4DCB7-0EE2-43FF-BF25-4E96A282FDB8}" srcOrd="7" destOrd="0" presId="urn:microsoft.com/office/officeart/2008/layout/VerticalCurvedList"/>
    <dgm:cxn modelId="{08A8F020-366A-4976-9D1A-1D26FB090646}" type="presParOf" srcId="{3D630C11-99D2-424C-B9BE-540DD8F9AD8B}" destId="{221B642F-1568-40CF-AD1F-8C2910807C7D}" srcOrd="8" destOrd="0" presId="urn:microsoft.com/office/officeart/2008/layout/VerticalCurvedList"/>
    <dgm:cxn modelId="{D4B1F89E-90D7-463F-A183-43DBB14C84E4}" type="presParOf" srcId="{221B642F-1568-40CF-AD1F-8C2910807C7D}" destId="{5B59B86C-9F36-48A1-8861-8F5DD9B99F7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ED0348-9CDB-40D5-A89A-3A1E611DD527}" type="doc">
      <dgm:prSet loTypeId="urn:microsoft.com/office/officeart/2005/8/layout/vList3" loCatId="picture" qsTypeId="urn:microsoft.com/office/officeart/2005/8/quickstyle/simple1" qsCatId="simple" csTypeId="urn:microsoft.com/office/officeart/2005/8/colors/accent1_2" csCatId="accent1" phldr="1"/>
      <dgm:spPr/>
    </dgm:pt>
    <dgm:pt modelId="{8AE251DC-51E8-4E2B-89B7-AE3DEC8E29DA}">
      <dgm:prSet phldrT="[Text]"/>
      <dgm:spPr/>
      <dgm:t>
        <a:bodyPr/>
        <a:lstStyle/>
        <a:p>
          <a:r>
            <a:rPr lang="id-ID" dirty="0" smtClean="0"/>
            <a:t>Transmisi</a:t>
          </a:r>
          <a:endParaRPr lang="id-ID" dirty="0"/>
        </a:p>
      </dgm:t>
    </dgm:pt>
    <dgm:pt modelId="{B47B5BBE-BA60-4D41-96F9-8E0BB383E170}" type="parTrans" cxnId="{4C7579DB-0D96-4810-AE86-964BC26BA38B}">
      <dgm:prSet/>
      <dgm:spPr/>
      <dgm:t>
        <a:bodyPr/>
        <a:lstStyle/>
        <a:p>
          <a:endParaRPr lang="id-ID"/>
        </a:p>
      </dgm:t>
    </dgm:pt>
    <dgm:pt modelId="{E14D3119-5C49-46D8-8851-43B59372B01C}" type="sibTrans" cxnId="{4C7579DB-0D96-4810-AE86-964BC26BA38B}">
      <dgm:prSet/>
      <dgm:spPr/>
      <dgm:t>
        <a:bodyPr/>
        <a:lstStyle/>
        <a:p>
          <a:endParaRPr lang="id-ID"/>
        </a:p>
      </dgm:t>
    </dgm:pt>
    <dgm:pt modelId="{58E1F7BB-F252-450C-B108-605798D0CCB9}">
      <dgm:prSet phldrT="[Text]"/>
      <dgm:spPr/>
      <dgm:t>
        <a:bodyPr/>
        <a:lstStyle/>
        <a:p>
          <a:r>
            <a:rPr lang="id-ID" dirty="0" smtClean="0"/>
            <a:t>Switching</a:t>
          </a:r>
          <a:endParaRPr lang="id-ID" dirty="0"/>
        </a:p>
      </dgm:t>
    </dgm:pt>
    <dgm:pt modelId="{13D44741-0312-4028-8C60-B972D2467E2F}" type="parTrans" cxnId="{6FB2A784-6FAA-4CFF-8E25-CA34F9E9CD31}">
      <dgm:prSet/>
      <dgm:spPr/>
      <dgm:t>
        <a:bodyPr/>
        <a:lstStyle/>
        <a:p>
          <a:endParaRPr lang="id-ID"/>
        </a:p>
      </dgm:t>
    </dgm:pt>
    <dgm:pt modelId="{FDA35E21-F8C8-421A-83E6-A660D1FB0EAA}" type="sibTrans" cxnId="{6FB2A784-6FAA-4CFF-8E25-CA34F9E9CD31}">
      <dgm:prSet/>
      <dgm:spPr/>
      <dgm:t>
        <a:bodyPr/>
        <a:lstStyle/>
        <a:p>
          <a:endParaRPr lang="id-ID"/>
        </a:p>
      </dgm:t>
    </dgm:pt>
    <dgm:pt modelId="{774F7B43-2DC3-4736-8BF5-2A65E8D4C183}">
      <dgm:prSet phldrT="[Text]"/>
      <dgm:spPr/>
      <dgm:t>
        <a:bodyPr/>
        <a:lstStyle/>
        <a:p>
          <a:r>
            <a:rPr lang="id-ID" dirty="0" smtClean="0"/>
            <a:t>Signaling</a:t>
          </a:r>
          <a:endParaRPr lang="id-ID" dirty="0"/>
        </a:p>
      </dgm:t>
    </dgm:pt>
    <dgm:pt modelId="{50B97B6F-5530-4440-969F-874786440AA4}" type="parTrans" cxnId="{036CB724-4219-4846-B30B-45F714B564AF}">
      <dgm:prSet/>
      <dgm:spPr/>
      <dgm:t>
        <a:bodyPr/>
        <a:lstStyle/>
        <a:p>
          <a:endParaRPr lang="id-ID"/>
        </a:p>
      </dgm:t>
    </dgm:pt>
    <dgm:pt modelId="{0BC640AC-8410-4E80-818B-1BA7E873AC8B}" type="sibTrans" cxnId="{036CB724-4219-4846-B30B-45F714B564AF}">
      <dgm:prSet/>
      <dgm:spPr/>
      <dgm:t>
        <a:bodyPr/>
        <a:lstStyle/>
        <a:p>
          <a:endParaRPr lang="id-ID"/>
        </a:p>
      </dgm:t>
    </dgm:pt>
    <dgm:pt modelId="{9D8D8935-FE60-4442-82D0-007F25C9E554}" type="pres">
      <dgm:prSet presAssocID="{EBED0348-9CDB-40D5-A89A-3A1E611DD527}" presName="linearFlow" presStyleCnt="0">
        <dgm:presLayoutVars>
          <dgm:dir/>
          <dgm:resizeHandles val="exact"/>
        </dgm:presLayoutVars>
      </dgm:prSet>
      <dgm:spPr/>
    </dgm:pt>
    <dgm:pt modelId="{24E77236-AF93-47D6-BFED-878060D0F1F3}" type="pres">
      <dgm:prSet presAssocID="{8AE251DC-51E8-4E2B-89B7-AE3DEC8E29DA}" presName="composite" presStyleCnt="0"/>
      <dgm:spPr/>
    </dgm:pt>
    <dgm:pt modelId="{97C88A7E-DFAE-4D6E-96E8-8FE99E6F7A66}" type="pres">
      <dgm:prSet presAssocID="{8AE251DC-51E8-4E2B-89B7-AE3DEC8E29DA}" presName="imgShp" presStyleLbl="fgImgPlace1" presStyleIdx="0" presStyleCnt="3"/>
      <dgm:spPr/>
    </dgm:pt>
    <dgm:pt modelId="{77888978-36D2-4E31-9575-AD9322D89192}" type="pres">
      <dgm:prSet presAssocID="{8AE251DC-51E8-4E2B-89B7-AE3DEC8E29DA}" presName="txShp" presStyleLbl="node1" presStyleIdx="0" presStyleCnt="3">
        <dgm:presLayoutVars>
          <dgm:bulletEnabled val="1"/>
        </dgm:presLayoutVars>
      </dgm:prSet>
      <dgm:spPr/>
      <dgm:t>
        <a:bodyPr/>
        <a:lstStyle/>
        <a:p>
          <a:endParaRPr lang="id-ID"/>
        </a:p>
      </dgm:t>
    </dgm:pt>
    <dgm:pt modelId="{BE3F2462-CAEC-492A-846B-18F6310550C8}" type="pres">
      <dgm:prSet presAssocID="{E14D3119-5C49-46D8-8851-43B59372B01C}" presName="spacing" presStyleCnt="0"/>
      <dgm:spPr/>
    </dgm:pt>
    <dgm:pt modelId="{ED921A18-556F-4572-9D2E-2E8D17F97C81}" type="pres">
      <dgm:prSet presAssocID="{58E1F7BB-F252-450C-B108-605798D0CCB9}" presName="composite" presStyleCnt="0"/>
      <dgm:spPr/>
    </dgm:pt>
    <dgm:pt modelId="{5D5466E2-A1C7-4920-AD24-36E1A4594261}" type="pres">
      <dgm:prSet presAssocID="{58E1F7BB-F252-450C-B108-605798D0CCB9}" presName="imgShp" presStyleLbl="fgImgPlace1" presStyleIdx="1" presStyleCnt="3"/>
      <dgm:spPr/>
    </dgm:pt>
    <dgm:pt modelId="{FA4E0745-FE5F-4C55-9881-AE2CE4CE368D}" type="pres">
      <dgm:prSet presAssocID="{58E1F7BB-F252-450C-B108-605798D0CCB9}" presName="txShp" presStyleLbl="node1" presStyleIdx="1" presStyleCnt="3">
        <dgm:presLayoutVars>
          <dgm:bulletEnabled val="1"/>
        </dgm:presLayoutVars>
      </dgm:prSet>
      <dgm:spPr/>
      <dgm:t>
        <a:bodyPr/>
        <a:lstStyle/>
        <a:p>
          <a:endParaRPr lang="id-ID"/>
        </a:p>
      </dgm:t>
    </dgm:pt>
    <dgm:pt modelId="{BE35B83B-A679-4D4A-9017-69F9A0578A50}" type="pres">
      <dgm:prSet presAssocID="{FDA35E21-F8C8-421A-83E6-A660D1FB0EAA}" presName="spacing" presStyleCnt="0"/>
      <dgm:spPr/>
    </dgm:pt>
    <dgm:pt modelId="{B0F79A32-56CC-415C-A172-C41DDB30A7FF}" type="pres">
      <dgm:prSet presAssocID="{774F7B43-2DC3-4736-8BF5-2A65E8D4C183}" presName="composite" presStyleCnt="0"/>
      <dgm:spPr/>
    </dgm:pt>
    <dgm:pt modelId="{3924FD0D-67BE-4CE7-8B0E-EE14A3BE5A13}" type="pres">
      <dgm:prSet presAssocID="{774F7B43-2DC3-4736-8BF5-2A65E8D4C183}" presName="imgShp" presStyleLbl="fgImgPlace1" presStyleIdx="2" presStyleCnt="3"/>
      <dgm:spPr/>
    </dgm:pt>
    <dgm:pt modelId="{B3F06613-1A69-4E09-8F90-A2BE8B8DF219}" type="pres">
      <dgm:prSet presAssocID="{774F7B43-2DC3-4736-8BF5-2A65E8D4C183}" presName="txShp" presStyleLbl="node1" presStyleIdx="2" presStyleCnt="3">
        <dgm:presLayoutVars>
          <dgm:bulletEnabled val="1"/>
        </dgm:presLayoutVars>
      </dgm:prSet>
      <dgm:spPr/>
      <dgm:t>
        <a:bodyPr/>
        <a:lstStyle/>
        <a:p>
          <a:endParaRPr lang="id-ID"/>
        </a:p>
      </dgm:t>
    </dgm:pt>
  </dgm:ptLst>
  <dgm:cxnLst>
    <dgm:cxn modelId="{5FC124F9-B974-4A6C-BED4-5B32E874E921}" type="presOf" srcId="{EBED0348-9CDB-40D5-A89A-3A1E611DD527}" destId="{9D8D8935-FE60-4442-82D0-007F25C9E554}" srcOrd="0" destOrd="0" presId="urn:microsoft.com/office/officeart/2005/8/layout/vList3"/>
    <dgm:cxn modelId="{3CA566D5-8756-4668-965E-4CC2A86C38C2}" type="presOf" srcId="{58E1F7BB-F252-450C-B108-605798D0CCB9}" destId="{FA4E0745-FE5F-4C55-9881-AE2CE4CE368D}" srcOrd="0" destOrd="0" presId="urn:microsoft.com/office/officeart/2005/8/layout/vList3"/>
    <dgm:cxn modelId="{4D75404C-3E8F-42AE-9F71-123713E71DB7}" type="presOf" srcId="{774F7B43-2DC3-4736-8BF5-2A65E8D4C183}" destId="{B3F06613-1A69-4E09-8F90-A2BE8B8DF219}" srcOrd="0" destOrd="0" presId="urn:microsoft.com/office/officeart/2005/8/layout/vList3"/>
    <dgm:cxn modelId="{6FB2A784-6FAA-4CFF-8E25-CA34F9E9CD31}" srcId="{EBED0348-9CDB-40D5-A89A-3A1E611DD527}" destId="{58E1F7BB-F252-450C-B108-605798D0CCB9}" srcOrd="1" destOrd="0" parTransId="{13D44741-0312-4028-8C60-B972D2467E2F}" sibTransId="{FDA35E21-F8C8-421A-83E6-A660D1FB0EAA}"/>
    <dgm:cxn modelId="{A7A9BF37-6721-43C8-9C5A-9D3266A18215}" type="presOf" srcId="{8AE251DC-51E8-4E2B-89B7-AE3DEC8E29DA}" destId="{77888978-36D2-4E31-9575-AD9322D89192}" srcOrd="0" destOrd="0" presId="urn:microsoft.com/office/officeart/2005/8/layout/vList3"/>
    <dgm:cxn modelId="{036CB724-4219-4846-B30B-45F714B564AF}" srcId="{EBED0348-9CDB-40D5-A89A-3A1E611DD527}" destId="{774F7B43-2DC3-4736-8BF5-2A65E8D4C183}" srcOrd="2" destOrd="0" parTransId="{50B97B6F-5530-4440-969F-874786440AA4}" sibTransId="{0BC640AC-8410-4E80-818B-1BA7E873AC8B}"/>
    <dgm:cxn modelId="{4C7579DB-0D96-4810-AE86-964BC26BA38B}" srcId="{EBED0348-9CDB-40D5-A89A-3A1E611DD527}" destId="{8AE251DC-51E8-4E2B-89B7-AE3DEC8E29DA}" srcOrd="0" destOrd="0" parTransId="{B47B5BBE-BA60-4D41-96F9-8E0BB383E170}" sibTransId="{E14D3119-5C49-46D8-8851-43B59372B01C}"/>
    <dgm:cxn modelId="{04E107C5-178B-4E03-BBFA-86F1D9C672F1}" type="presParOf" srcId="{9D8D8935-FE60-4442-82D0-007F25C9E554}" destId="{24E77236-AF93-47D6-BFED-878060D0F1F3}" srcOrd="0" destOrd="0" presId="urn:microsoft.com/office/officeart/2005/8/layout/vList3"/>
    <dgm:cxn modelId="{FA0C8AB3-D183-4A4F-8301-F33D5A5C5DAC}" type="presParOf" srcId="{24E77236-AF93-47D6-BFED-878060D0F1F3}" destId="{97C88A7E-DFAE-4D6E-96E8-8FE99E6F7A66}" srcOrd="0" destOrd="0" presId="urn:microsoft.com/office/officeart/2005/8/layout/vList3"/>
    <dgm:cxn modelId="{86F9E914-CAD4-441D-B937-9D4776B1611C}" type="presParOf" srcId="{24E77236-AF93-47D6-BFED-878060D0F1F3}" destId="{77888978-36D2-4E31-9575-AD9322D89192}" srcOrd="1" destOrd="0" presId="urn:microsoft.com/office/officeart/2005/8/layout/vList3"/>
    <dgm:cxn modelId="{E40AA7D5-D2AA-4FFD-8A8B-77E5DBDECB97}" type="presParOf" srcId="{9D8D8935-FE60-4442-82D0-007F25C9E554}" destId="{BE3F2462-CAEC-492A-846B-18F6310550C8}" srcOrd="1" destOrd="0" presId="urn:microsoft.com/office/officeart/2005/8/layout/vList3"/>
    <dgm:cxn modelId="{BE750937-9606-4517-BE1C-8C8C7141705C}" type="presParOf" srcId="{9D8D8935-FE60-4442-82D0-007F25C9E554}" destId="{ED921A18-556F-4572-9D2E-2E8D17F97C81}" srcOrd="2" destOrd="0" presId="urn:microsoft.com/office/officeart/2005/8/layout/vList3"/>
    <dgm:cxn modelId="{EB92D5FE-DD49-4576-B5EB-787273ADA7B7}" type="presParOf" srcId="{ED921A18-556F-4572-9D2E-2E8D17F97C81}" destId="{5D5466E2-A1C7-4920-AD24-36E1A4594261}" srcOrd="0" destOrd="0" presId="urn:microsoft.com/office/officeart/2005/8/layout/vList3"/>
    <dgm:cxn modelId="{FD6E3C6D-67DF-4D5F-B8ED-A2127116B487}" type="presParOf" srcId="{ED921A18-556F-4572-9D2E-2E8D17F97C81}" destId="{FA4E0745-FE5F-4C55-9881-AE2CE4CE368D}" srcOrd="1" destOrd="0" presId="urn:microsoft.com/office/officeart/2005/8/layout/vList3"/>
    <dgm:cxn modelId="{EA8A8505-FEF4-4D1B-B013-65BCCD08B1B9}" type="presParOf" srcId="{9D8D8935-FE60-4442-82D0-007F25C9E554}" destId="{BE35B83B-A679-4D4A-9017-69F9A0578A50}" srcOrd="3" destOrd="0" presId="urn:microsoft.com/office/officeart/2005/8/layout/vList3"/>
    <dgm:cxn modelId="{6B3900E1-5394-429B-988A-80AA8FF4B97E}" type="presParOf" srcId="{9D8D8935-FE60-4442-82D0-007F25C9E554}" destId="{B0F79A32-56CC-415C-A172-C41DDB30A7FF}" srcOrd="4" destOrd="0" presId="urn:microsoft.com/office/officeart/2005/8/layout/vList3"/>
    <dgm:cxn modelId="{C9888441-CACD-4AE8-A835-56376E7570FA}" type="presParOf" srcId="{B0F79A32-56CC-415C-A172-C41DDB30A7FF}" destId="{3924FD0D-67BE-4CE7-8B0E-EE14A3BE5A13}" srcOrd="0" destOrd="0" presId="urn:microsoft.com/office/officeart/2005/8/layout/vList3"/>
    <dgm:cxn modelId="{3698E24F-3B07-4260-8F95-64BA3E64409F}" type="presParOf" srcId="{B0F79A32-56CC-415C-A172-C41DDB30A7FF}" destId="{B3F06613-1A69-4E09-8F90-A2BE8B8DF21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8E05F-E0BE-4E26-8330-E3D3606F7F8A}">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32AF80-4618-4657-998F-CA8A01D5E74F}">
      <dsp:nvSpPr>
        <dsp:cNvPr id="0" name=""/>
        <dsp:cNvSpPr/>
      </dsp:nvSpPr>
      <dsp:spPr>
        <a:xfrm>
          <a:off x="460128" y="312440"/>
          <a:ext cx="5580684"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Pengiriman</a:t>
          </a:r>
          <a:endParaRPr lang="id-ID" sz="3200" kern="1200" dirty="0"/>
        </a:p>
      </dsp:txBody>
      <dsp:txXfrm>
        <a:off x="460128" y="312440"/>
        <a:ext cx="5580684" cy="625205"/>
      </dsp:txXfrm>
    </dsp:sp>
    <dsp:sp modelId="{BB177868-4F80-4E62-B0F8-D0BA3BDA48B5}">
      <dsp:nvSpPr>
        <dsp:cNvPr id="0" name=""/>
        <dsp:cNvSpPr/>
      </dsp:nvSpPr>
      <dsp:spPr>
        <a:xfrm>
          <a:off x="69375" y="234289"/>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03A62C-CA86-4DA1-AD0B-C0C54D5B2D19}">
      <dsp:nvSpPr>
        <dsp:cNvPr id="0" name=""/>
        <dsp:cNvSpPr/>
      </dsp:nvSpPr>
      <dsp:spPr>
        <a:xfrm>
          <a:off x="818573" y="1250411"/>
          <a:ext cx="5222240"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Akurasi</a:t>
          </a:r>
          <a:endParaRPr lang="id-ID" sz="3200" kern="1200" dirty="0"/>
        </a:p>
      </dsp:txBody>
      <dsp:txXfrm>
        <a:off x="818573" y="1250411"/>
        <a:ext cx="5222240" cy="625205"/>
      </dsp:txXfrm>
    </dsp:sp>
    <dsp:sp modelId="{B650AE86-9509-4EEE-AE98-EECC89B09D35}">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0784CF-FAC5-476A-AABD-0C524E1B8A84}">
      <dsp:nvSpPr>
        <dsp:cNvPr id="0" name=""/>
        <dsp:cNvSpPr/>
      </dsp:nvSpPr>
      <dsp:spPr>
        <a:xfrm>
          <a:off x="818573" y="2188382"/>
          <a:ext cx="5222240"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Ketepatan waktu</a:t>
          </a:r>
          <a:endParaRPr lang="id-ID" sz="3200" kern="1200" dirty="0"/>
        </a:p>
      </dsp:txBody>
      <dsp:txXfrm>
        <a:off x="818573" y="2188382"/>
        <a:ext cx="5222240" cy="625205"/>
      </dsp:txXfrm>
    </dsp:sp>
    <dsp:sp modelId="{69DDE44A-57B8-41F6-9F5F-2F89648CB922}">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D4DCB7-0EE2-43FF-BF25-4E96A282FDB8}">
      <dsp:nvSpPr>
        <dsp:cNvPr id="0" name=""/>
        <dsp:cNvSpPr/>
      </dsp:nvSpPr>
      <dsp:spPr>
        <a:xfrm>
          <a:off x="460128" y="3126353"/>
          <a:ext cx="5580684"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id-ID" sz="3200" kern="1200" dirty="0" smtClean="0"/>
            <a:t>Jitter</a:t>
          </a:r>
          <a:endParaRPr lang="id-ID" sz="3200" kern="1200" dirty="0"/>
        </a:p>
      </dsp:txBody>
      <dsp:txXfrm>
        <a:off x="460128" y="3126353"/>
        <a:ext cx="5580684" cy="625205"/>
      </dsp:txXfrm>
    </dsp:sp>
    <dsp:sp modelId="{5B59B86C-9F36-48A1-8861-8F5DD9B99F7F}">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88978-36D2-4E31-9575-AD9322D89192}">
      <dsp:nvSpPr>
        <dsp:cNvPr id="0" name=""/>
        <dsp:cNvSpPr/>
      </dsp:nvSpPr>
      <dsp:spPr>
        <a:xfrm rot="10800000">
          <a:off x="944838" y="1300"/>
          <a:ext cx="3056436" cy="69993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652" tIns="121920" rIns="227584" bIns="121920" numCol="1" spcCol="1270" anchor="ctr" anchorCtr="0">
          <a:noAutofit/>
        </a:bodyPr>
        <a:lstStyle/>
        <a:p>
          <a:pPr lvl="0" algn="ctr" defTabSz="1422400">
            <a:lnSpc>
              <a:spcPct val="90000"/>
            </a:lnSpc>
            <a:spcBef>
              <a:spcPct val="0"/>
            </a:spcBef>
            <a:spcAft>
              <a:spcPct val="35000"/>
            </a:spcAft>
          </a:pPr>
          <a:r>
            <a:rPr lang="id-ID" sz="3200" kern="1200" dirty="0" smtClean="0"/>
            <a:t>Transmisi</a:t>
          </a:r>
          <a:endParaRPr lang="id-ID" sz="3200" kern="1200" dirty="0"/>
        </a:p>
      </dsp:txBody>
      <dsp:txXfrm rot="10800000">
        <a:off x="1119822" y="1300"/>
        <a:ext cx="2881452" cy="699935"/>
      </dsp:txXfrm>
    </dsp:sp>
    <dsp:sp modelId="{97C88A7E-DFAE-4D6E-96E8-8FE99E6F7A66}">
      <dsp:nvSpPr>
        <dsp:cNvPr id="0" name=""/>
        <dsp:cNvSpPr/>
      </dsp:nvSpPr>
      <dsp:spPr>
        <a:xfrm>
          <a:off x="594870" y="1300"/>
          <a:ext cx="699935" cy="69993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4E0745-FE5F-4C55-9881-AE2CE4CE368D}">
      <dsp:nvSpPr>
        <dsp:cNvPr id="0" name=""/>
        <dsp:cNvSpPr/>
      </dsp:nvSpPr>
      <dsp:spPr>
        <a:xfrm rot="10800000">
          <a:off x="944838" y="910172"/>
          <a:ext cx="3056436" cy="69993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652" tIns="121920" rIns="227584" bIns="121920" numCol="1" spcCol="1270" anchor="ctr" anchorCtr="0">
          <a:noAutofit/>
        </a:bodyPr>
        <a:lstStyle/>
        <a:p>
          <a:pPr lvl="0" algn="ctr" defTabSz="1422400">
            <a:lnSpc>
              <a:spcPct val="90000"/>
            </a:lnSpc>
            <a:spcBef>
              <a:spcPct val="0"/>
            </a:spcBef>
            <a:spcAft>
              <a:spcPct val="35000"/>
            </a:spcAft>
          </a:pPr>
          <a:r>
            <a:rPr lang="id-ID" sz="3200" kern="1200" dirty="0" smtClean="0"/>
            <a:t>Switching</a:t>
          </a:r>
          <a:endParaRPr lang="id-ID" sz="3200" kern="1200" dirty="0"/>
        </a:p>
      </dsp:txBody>
      <dsp:txXfrm rot="10800000">
        <a:off x="1119822" y="910172"/>
        <a:ext cx="2881452" cy="699935"/>
      </dsp:txXfrm>
    </dsp:sp>
    <dsp:sp modelId="{5D5466E2-A1C7-4920-AD24-36E1A4594261}">
      <dsp:nvSpPr>
        <dsp:cNvPr id="0" name=""/>
        <dsp:cNvSpPr/>
      </dsp:nvSpPr>
      <dsp:spPr>
        <a:xfrm>
          <a:off x="594870" y="910172"/>
          <a:ext cx="699935" cy="69993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F06613-1A69-4E09-8F90-A2BE8B8DF219}">
      <dsp:nvSpPr>
        <dsp:cNvPr id="0" name=""/>
        <dsp:cNvSpPr/>
      </dsp:nvSpPr>
      <dsp:spPr>
        <a:xfrm rot="10800000">
          <a:off x="944838" y="1819044"/>
          <a:ext cx="3056436" cy="69993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8652" tIns="121920" rIns="227584" bIns="121920" numCol="1" spcCol="1270" anchor="ctr" anchorCtr="0">
          <a:noAutofit/>
        </a:bodyPr>
        <a:lstStyle/>
        <a:p>
          <a:pPr lvl="0" algn="ctr" defTabSz="1422400">
            <a:lnSpc>
              <a:spcPct val="90000"/>
            </a:lnSpc>
            <a:spcBef>
              <a:spcPct val="0"/>
            </a:spcBef>
            <a:spcAft>
              <a:spcPct val="35000"/>
            </a:spcAft>
          </a:pPr>
          <a:r>
            <a:rPr lang="id-ID" sz="3200" kern="1200" dirty="0" smtClean="0"/>
            <a:t>Signaling</a:t>
          </a:r>
          <a:endParaRPr lang="id-ID" sz="3200" kern="1200" dirty="0"/>
        </a:p>
      </dsp:txBody>
      <dsp:txXfrm rot="10800000">
        <a:off x="1119822" y="1819044"/>
        <a:ext cx="2881452" cy="699935"/>
      </dsp:txXfrm>
    </dsp:sp>
    <dsp:sp modelId="{3924FD0D-67BE-4CE7-8B0E-EE14A3BE5A13}">
      <dsp:nvSpPr>
        <dsp:cNvPr id="0" name=""/>
        <dsp:cNvSpPr/>
      </dsp:nvSpPr>
      <dsp:spPr>
        <a:xfrm>
          <a:off x="594870" y="1819044"/>
          <a:ext cx="699935" cy="69993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C4A81-7B96-42BD-A3D9-6328040E860C}" type="datetimeFigureOut">
              <a:rPr lang="id-ID" smtClean="0"/>
              <a:pPr/>
              <a:t>06/05/2018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311A6-C4A8-420E-A95F-E89C3AD55409}" type="slidenum">
              <a:rPr lang="id-ID" smtClean="0"/>
              <a:pPr/>
              <a:t>‹#›</a:t>
            </a:fld>
            <a:endParaRPr lang="id-ID"/>
          </a:p>
        </p:txBody>
      </p:sp>
    </p:spTree>
    <p:extLst>
      <p:ext uri="{BB962C8B-B14F-4D97-AF65-F5344CB8AC3E}">
        <p14:creationId xmlns:p14="http://schemas.microsoft.com/office/powerpoint/2010/main" val="333200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5" name="Title 6"/>
          <p:cNvSpPr>
            <a:spLocks noGrp="1"/>
          </p:cNvSpPr>
          <p:nvPr>
            <p:ph type="title" hasCustomPrompt="1"/>
          </p:nvPr>
        </p:nvSpPr>
        <p:spPr>
          <a:xfrm>
            <a:off x="1619671" y="1772816"/>
            <a:ext cx="5688633" cy="1368152"/>
          </a:xfrm>
        </p:spPr>
        <p:txBody>
          <a:bodyPr anchor="t">
            <a:noAutofit/>
          </a:bodyPr>
          <a:lstStyle>
            <a:lvl1pPr algn="ctr">
              <a:defRPr sz="4400">
                <a:solidFill>
                  <a:srgbClr val="000066"/>
                </a:solidFill>
                <a:effectLst>
                  <a:outerShdw blurRad="38100" dist="32000" dir="5400000" algn="tl">
                    <a:srgbClr val="000000">
                      <a:alpha val="30000"/>
                    </a:srgbClr>
                  </a:outerShdw>
                </a:effectLst>
                <a:latin typeface="Calibri"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7954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53B241C-EE3D-4C5C-B763-EF06EE4C5237}" type="datetime1">
              <a:rPr lang="id-ID" smtClean="0"/>
              <a:pPr/>
              <a:t>06/05/2018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226856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CA8D876-E4EA-4CF9-95DB-EC4D768FCE52}" type="datetime1">
              <a:rPr lang="id-ID" smtClean="0"/>
              <a:pPr/>
              <a:t>06/05/2018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3651044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5" name="Title 6"/>
          <p:cNvSpPr>
            <a:spLocks noGrp="1"/>
          </p:cNvSpPr>
          <p:nvPr>
            <p:ph type="title" hasCustomPrompt="1"/>
          </p:nvPr>
        </p:nvSpPr>
        <p:spPr>
          <a:xfrm>
            <a:off x="1619671" y="1772816"/>
            <a:ext cx="5688633" cy="1368152"/>
          </a:xfrm>
        </p:spPr>
        <p:txBody>
          <a:bodyPr anchor="t">
            <a:noAutofit/>
          </a:bodyPr>
          <a:lstStyle>
            <a:lvl1pPr algn="ctr">
              <a:defRPr sz="4400">
                <a:solidFill>
                  <a:srgbClr val="000066"/>
                </a:solidFill>
                <a:effectLst>
                  <a:outerShdw blurRad="38100" dist="32000" dir="5400000" algn="tl">
                    <a:srgbClr val="000000">
                      <a:alpha val="30000"/>
                    </a:srgbClr>
                  </a:outerShdw>
                </a:effectLst>
                <a:latin typeface="Calibri"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7954896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5" name="Title 6"/>
          <p:cNvSpPr>
            <a:spLocks noGrp="1"/>
          </p:cNvSpPr>
          <p:nvPr>
            <p:ph type="title" hasCustomPrompt="1"/>
          </p:nvPr>
        </p:nvSpPr>
        <p:spPr>
          <a:xfrm>
            <a:off x="1619671" y="1772816"/>
            <a:ext cx="5688633" cy="1368152"/>
          </a:xfrm>
        </p:spPr>
        <p:txBody>
          <a:bodyPr anchor="t">
            <a:noAutofit/>
          </a:bodyPr>
          <a:lstStyle>
            <a:lvl1pPr algn="ctr">
              <a:defRPr sz="4400">
                <a:solidFill>
                  <a:srgbClr val="000066"/>
                </a:solidFill>
                <a:effectLst>
                  <a:outerShdw blurRad="38100" dist="32000" dir="5400000" algn="tl">
                    <a:srgbClr val="000000">
                      <a:alpha val="30000"/>
                    </a:srgbClr>
                  </a:outerShdw>
                </a:effectLst>
                <a:latin typeface="Calibri"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7954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35ADFC-7E9C-4319-8D67-61BCFC0EE0E0}" type="datetime1">
              <a:rPr lang="id-ID" smtClean="0"/>
              <a:pPr/>
              <a:t>06/05/2018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b="1">
                <a:latin typeface="Aharoni" pitchFamily="2" charset="-79"/>
                <a:cs typeface="Aharoni" pitchFamily="2" charset="-79"/>
              </a:defRPr>
            </a:lvl1pPr>
          </a:lstStyle>
          <a:p>
            <a:fld id="{4DC9F4C6-A8B4-454B-BBA9-B6D228FB3A3F}" type="slidenum">
              <a:rPr lang="id-ID" smtClean="0"/>
              <a:pPr/>
              <a:t>‹#›</a:t>
            </a:fld>
            <a:endParaRPr lang="id-ID" dirty="0"/>
          </a:p>
        </p:txBody>
      </p:sp>
    </p:spTree>
    <p:extLst>
      <p:ext uri="{BB962C8B-B14F-4D97-AF65-F5344CB8AC3E}">
        <p14:creationId xmlns:p14="http://schemas.microsoft.com/office/powerpoint/2010/main" val="125276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9160AD-8842-42DB-96FC-96092E41ED0C}" type="datetime1">
              <a:rPr lang="id-ID" smtClean="0"/>
              <a:pPr/>
              <a:t>06/05/2018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96327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DB0E854-C2FC-4883-A9BD-001DB1C4C48B}" type="datetime1">
              <a:rPr lang="id-ID" smtClean="0"/>
              <a:pPr/>
              <a:t>06/05/2018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3905170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AB5EF93-1195-483A-A909-85310C64FF41}" type="datetime1">
              <a:rPr lang="id-ID" smtClean="0"/>
              <a:pPr/>
              <a:t>06/05/2018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197863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A0099F6-92FF-4C8E-B5A0-BF4E8A2E0BCA}" type="datetime1">
              <a:rPr lang="id-ID" smtClean="0"/>
              <a:pPr/>
              <a:t>06/05/2018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192581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417BB-9BAE-437B-B32C-DB3B28E13B5E}" type="datetime1">
              <a:rPr lang="id-ID" smtClean="0"/>
              <a:pPr/>
              <a:t>06/05/2018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4066273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FF271-683D-4141-B53D-B86036AFD3D8}" type="datetime1">
              <a:rPr lang="id-ID" smtClean="0"/>
              <a:pPr/>
              <a:t>06/05/2018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236428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CEBC5-1037-4E9C-A5E0-B08EF15AE4D5}" type="datetime1">
              <a:rPr lang="id-ID" smtClean="0"/>
              <a:pPr/>
              <a:t>06/05/2018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C9F4C6-A8B4-454B-BBA9-B6D228FB3A3F}" type="slidenum">
              <a:rPr lang="id-ID" smtClean="0"/>
              <a:pPr/>
              <a:t>‹#›</a:t>
            </a:fld>
            <a:endParaRPr lang="id-ID"/>
          </a:p>
        </p:txBody>
      </p:sp>
    </p:spTree>
    <p:extLst>
      <p:ext uri="{BB962C8B-B14F-4D97-AF65-F5344CB8AC3E}">
        <p14:creationId xmlns:p14="http://schemas.microsoft.com/office/powerpoint/2010/main" val="3460078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B8F31-BBF3-421D-B743-AAFA939B3581}" type="datetime1">
              <a:rPr lang="id-ID" smtClean="0"/>
              <a:pPr/>
              <a:t>06/05/2018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1">
                    <a:tint val="75000"/>
                  </a:schemeClr>
                </a:solidFill>
              </a:defRPr>
            </a:lvl1pPr>
          </a:lstStyle>
          <a:p>
            <a:fld id="{4DC9F4C6-A8B4-454B-BBA9-B6D228FB3A3F}" type="slidenum">
              <a:rPr lang="id-ID" smtClean="0"/>
              <a:pPr/>
              <a:t>‹#›</a:t>
            </a:fld>
            <a:endParaRPr lang="id-ID" dirty="0"/>
          </a:p>
        </p:txBody>
      </p:sp>
      <p:grpSp>
        <p:nvGrpSpPr>
          <p:cNvPr id="7" name="Group 10"/>
          <p:cNvGrpSpPr/>
          <p:nvPr/>
        </p:nvGrpSpPr>
        <p:grpSpPr>
          <a:xfrm>
            <a:off x="214282" y="214290"/>
            <a:ext cx="1500198" cy="785818"/>
            <a:chOff x="3857620" y="2786058"/>
            <a:chExt cx="1500198" cy="785818"/>
          </a:xfrm>
        </p:grpSpPr>
        <p:pic>
          <p:nvPicPr>
            <p:cNvPr id="9" name="Picture 8" descr="Logo-Kemenristekdikti-baru.png"/>
            <p:cNvPicPr/>
            <p:nvPr userDrawn="1"/>
          </p:nvPicPr>
          <p:blipFill>
            <a:blip r:embed="rId15"/>
            <a:srcRect l="9331" t="4882" r="17465" b="9895"/>
            <a:stretch>
              <a:fillRect/>
            </a:stretch>
          </p:blipFill>
          <p:spPr>
            <a:xfrm>
              <a:off x="3857620" y="2786058"/>
              <a:ext cx="785818" cy="785818"/>
            </a:xfrm>
            <a:prstGeom prst="rect">
              <a:avLst/>
            </a:prstGeom>
          </p:spPr>
        </p:pic>
        <p:sp>
          <p:nvSpPr>
            <p:cNvPr id="10" name="Rectangle 9"/>
            <p:cNvSpPr/>
            <p:nvPr userDrawn="1"/>
          </p:nvSpPr>
          <p:spPr>
            <a:xfrm>
              <a:off x="4572000" y="2786058"/>
              <a:ext cx="78581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100" b="1" kern="1200" dirty="0" smtClean="0">
                  <a:solidFill>
                    <a:srgbClr val="0000A2"/>
                  </a:solidFill>
                  <a:latin typeface="+mn-lt"/>
                  <a:ea typeface="+mn-ea"/>
                  <a:cs typeface="+mn-cs"/>
                </a:rPr>
                <a:t>PPG DALAM JABATAN</a:t>
              </a:r>
              <a:endParaRPr lang="id-ID" sz="1100" dirty="0">
                <a:solidFill>
                  <a:srgbClr val="0000A2"/>
                </a:solidFill>
              </a:endParaRPr>
            </a:p>
          </p:txBody>
        </p:sp>
      </p:grpSp>
      <p:pic>
        <p:nvPicPr>
          <p:cNvPr id="12" name="Picture 2" descr="http://belmawa.ristekdikti.go.id/wp-content/themes/ristekdikti1/img/logodikti.jpg"/>
          <p:cNvPicPr>
            <a:picLocks noChangeAspect="1" noChangeArrowheads="1"/>
          </p:cNvPicPr>
          <p:nvPr/>
        </p:nvPicPr>
        <p:blipFill>
          <a:blip r:embed="rId16"/>
          <a:srcRect l="17241" t="20737" b="17050"/>
          <a:stretch>
            <a:fillRect/>
          </a:stretch>
        </p:blipFill>
        <p:spPr bwMode="auto">
          <a:xfrm>
            <a:off x="428596" y="6072206"/>
            <a:ext cx="5429288" cy="565556"/>
          </a:xfrm>
          <a:prstGeom prst="rect">
            <a:avLst/>
          </a:prstGeom>
          <a:noFill/>
        </p:spPr>
      </p:pic>
      <p:cxnSp>
        <p:nvCxnSpPr>
          <p:cNvPr id="13" name="Straight Connector 12"/>
          <p:cNvCxnSpPr/>
          <p:nvPr/>
        </p:nvCxnSpPr>
        <p:spPr>
          <a:xfrm>
            <a:off x="428596" y="6000768"/>
            <a:ext cx="5500726" cy="1588"/>
          </a:xfrm>
          <a:prstGeom prst="line">
            <a:avLst/>
          </a:prstGeom>
        </p:spPr>
        <p:style>
          <a:lnRef idx="2">
            <a:schemeClr val="accent1"/>
          </a:lnRef>
          <a:fillRef idx="0">
            <a:schemeClr val="accent1"/>
          </a:fillRef>
          <a:effectRef idx="1">
            <a:schemeClr val="accent1"/>
          </a:effectRef>
          <a:fontRef idx="minor">
            <a:schemeClr val="tx1"/>
          </a:fontRef>
        </p:style>
      </p:cxnSp>
      <p:pic>
        <p:nvPicPr>
          <p:cNvPr id="17" name="Picture 2" descr="http://belmawa.ristekdikti.go.id/wp-content/themes/ristekdikti1/img/logodikti.jpg"/>
          <p:cNvPicPr>
            <a:picLocks noChangeAspect="1" noChangeArrowheads="1"/>
          </p:cNvPicPr>
          <p:nvPr/>
        </p:nvPicPr>
        <p:blipFill>
          <a:blip r:embed="rId16"/>
          <a:srcRect l="17241" t="20737" b="17050"/>
          <a:stretch>
            <a:fillRect/>
          </a:stretch>
        </p:blipFill>
        <p:spPr bwMode="auto">
          <a:xfrm>
            <a:off x="428596" y="6072206"/>
            <a:ext cx="5429288" cy="565556"/>
          </a:xfrm>
          <a:prstGeom prst="rect">
            <a:avLst/>
          </a:prstGeom>
          <a:noFill/>
        </p:spPr>
      </p:pic>
      <p:cxnSp>
        <p:nvCxnSpPr>
          <p:cNvPr id="18" name="Straight Connector 17"/>
          <p:cNvCxnSpPr/>
          <p:nvPr/>
        </p:nvCxnSpPr>
        <p:spPr>
          <a:xfrm>
            <a:off x="428596" y="6000768"/>
            <a:ext cx="5500726" cy="158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7857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49"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1.bp.blogspot.com/-Xj62UiaUsvQ/WL5qcFaNhRI/AAAAAAAAAJg/_6YuiDRxJ-QWSwfQND761DoMAJgfOFIOACLcB/s1600/download.png"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3.bp.blogspot.com/-t-9FRpdCbc0/VSr1hatrvXI/AAAAAAAAAXk/I2hfm3yQw8I/s1600/ad.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1.bp.blogspot.com/-dF8ISMJXpJk/WZuGYRG_bSI/AAAAAAAAAow/LtvT9pGPDnMA4G90h_A8Nxok9w31Z4X2ACLcBGAs/s1600/1.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1.bp.blogspot.com/-xt7ntwnpQwA/WZvAUxsagQI/AAAAAAAAAps/xE8qUAFIfYE3XX53m-PWGfJHyFFoNtK-QCLcBGAs/s1600/3.jpg"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s://3.bp.blogspot.com/-Y87Gr6Pm51M/WZvDzmlI50I/AAAAAAAAAp4/dfRvrRtHV94fJj3TgS4VhIPQ3GXOflrtACLcBGAs/s1600/4.jpg"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4.bp.blogspot.com/-Fxb5rJIrSWI/WZvEtItfvVI/AAAAAAAAAqA/5X48a5Fyt_c5z9DbCEu9AOH64jn0Br5IwCLcBGAs/s1600/5.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a:t>
            </a:fld>
            <a:endParaRPr lang="id-ID"/>
          </a:p>
        </p:txBody>
      </p:sp>
      <p:sp>
        <p:nvSpPr>
          <p:cNvPr id="3" name="Rectangle 2"/>
          <p:cNvSpPr/>
          <p:nvPr/>
        </p:nvSpPr>
        <p:spPr>
          <a:xfrm>
            <a:off x="899592" y="1634024"/>
            <a:ext cx="7632848" cy="1938992"/>
          </a:xfrm>
          <a:prstGeom prst="rect">
            <a:avLst/>
          </a:prstGeom>
        </p:spPr>
        <p:txBody>
          <a:bodyPr wrap="square">
            <a:spAutoFit/>
          </a:bodyPr>
          <a:lstStyle/>
          <a:p>
            <a:pPr algn="ctr"/>
            <a:r>
              <a:rPr lang="id-ID" sz="4000" b="1" dirty="0"/>
              <a:t>Kegiatan Belajar 4 </a:t>
            </a:r>
            <a:endParaRPr lang="en-US" sz="4000" b="1" dirty="0" smtClean="0"/>
          </a:p>
          <a:p>
            <a:pPr algn="ctr"/>
            <a:endParaRPr lang="en-US" sz="4000" b="1" dirty="0" smtClean="0"/>
          </a:p>
          <a:p>
            <a:pPr algn="ctr"/>
            <a:r>
              <a:rPr lang="id-ID" sz="4000" b="1" dirty="0" smtClean="0"/>
              <a:t>Teknologi </a:t>
            </a:r>
            <a:r>
              <a:rPr lang="id-ID" sz="4000" b="1" dirty="0"/>
              <a:t>Layanan Jaringan</a:t>
            </a:r>
            <a:endParaRPr lang="id-ID" sz="4000" b="1" dirty="0"/>
          </a:p>
        </p:txBody>
      </p:sp>
    </p:spTree>
    <p:extLst>
      <p:ext uri="{BB962C8B-B14F-4D97-AF65-F5344CB8AC3E}">
        <p14:creationId xmlns:p14="http://schemas.microsoft.com/office/powerpoint/2010/main" val="282739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10</a:t>
            </a:fld>
            <a:endParaRPr lang="id-ID"/>
          </a:p>
        </p:txBody>
      </p:sp>
      <p:sp>
        <p:nvSpPr>
          <p:cNvPr id="3" name="Rectangle 2"/>
          <p:cNvSpPr/>
          <p:nvPr/>
        </p:nvSpPr>
        <p:spPr>
          <a:xfrm>
            <a:off x="4187875" y="738282"/>
            <a:ext cx="4812109" cy="501675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d-ID" sz="2000" dirty="0" smtClean="0"/>
              <a:t>a. Transmisi</a:t>
            </a:r>
          </a:p>
          <a:p>
            <a:pPr marL="342900" indent="-342900">
              <a:buFont typeface="+mj-lt"/>
              <a:buAutoNum type="arabicParenR"/>
            </a:pPr>
            <a:r>
              <a:rPr lang="id-ID" sz="2000" dirty="0" smtClean="0"/>
              <a:t>Transmisi adalah proses membawa informasi antar end points di dalam sistem atau jaringan.</a:t>
            </a:r>
          </a:p>
          <a:p>
            <a:pPr marL="342900" indent="-342900">
              <a:buFont typeface="+mj-lt"/>
              <a:buAutoNum type="arabicParenR"/>
            </a:pPr>
            <a:r>
              <a:rPr lang="id-ID" sz="2000" dirty="0" smtClean="0"/>
              <a:t>Sistem transmisi yang sekarang menggunakan empat buah medium transmisi berikut : Kabel tembaga, Kabel serat optik, atau Gelombang radio.</a:t>
            </a:r>
          </a:p>
          <a:p>
            <a:pPr marL="342900" indent="-342900">
              <a:buFont typeface="+mj-lt"/>
              <a:buAutoNum type="arabicParenR"/>
            </a:pPr>
            <a:r>
              <a:rPr lang="id-ID" sz="2000" dirty="0" smtClean="0"/>
              <a:t>Cahaya pada ruang bebas (misalnya infra merah).</a:t>
            </a:r>
          </a:p>
          <a:p>
            <a:pPr marL="342900" indent="-342900">
              <a:buFont typeface="+mj-lt"/>
              <a:buAutoNum type="arabicParenR"/>
            </a:pPr>
            <a:r>
              <a:rPr lang="id-ID" sz="2000" dirty="0" smtClean="0"/>
              <a:t>Dalam suatu jaringan telekomunikasi, sistem transmisi digunakan untuk saling menghubungkan sentral (router).</a:t>
            </a:r>
          </a:p>
          <a:p>
            <a:pPr marL="342900" indent="-342900">
              <a:buFont typeface="+mj-lt"/>
              <a:buAutoNum type="arabicParenR"/>
            </a:pPr>
            <a:r>
              <a:rPr lang="id-ID" sz="2000" dirty="0" smtClean="0"/>
              <a:t>Keseluruhan sistem transmisi ini disebut jaringan transmisi atau jaringan transport (transport network).</a:t>
            </a:r>
            <a:endParaRPr lang="id-ID" sz="2000" dirty="0"/>
          </a:p>
        </p:txBody>
      </p:sp>
      <p:sp>
        <p:nvSpPr>
          <p:cNvPr id="5" name="Rectangle 4"/>
          <p:cNvSpPr/>
          <p:nvPr/>
        </p:nvSpPr>
        <p:spPr>
          <a:xfrm>
            <a:off x="1848063" y="215062"/>
            <a:ext cx="5614037" cy="523220"/>
          </a:xfrm>
          <a:prstGeom prst="rect">
            <a:avLst/>
          </a:prstGeom>
        </p:spPr>
        <p:txBody>
          <a:bodyPr wrap="none">
            <a:spAutoFit/>
          </a:bodyPr>
          <a:lstStyle/>
          <a:p>
            <a:r>
              <a:rPr lang="id-ID" sz="2800" b="1" dirty="0" smtClean="0"/>
              <a:t>3. Teknologi jaringan telekomunikasi</a:t>
            </a:r>
          </a:p>
        </p:txBody>
      </p:sp>
      <p:graphicFrame>
        <p:nvGraphicFramePr>
          <p:cNvPr id="6" name="Diagram 5"/>
          <p:cNvGraphicFramePr/>
          <p:nvPr>
            <p:extLst>
              <p:ext uri="{D42A27DB-BD31-4B8C-83A1-F6EECF244321}">
                <p14:modId xmlns:p14="http://schemas.microsoft.com/office/powerpoint/2010/main" val="3951901785"/>
              </p:ext>
            </p:extLst>
          </p:nvPr>
        </p:nvGraphicFramePr>
        <p:xfrm>
          <a:off x="-168161" y="1628800"/>
          <a:ext cx="4596145"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944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11</a:t>
            </a:fld>
            <a:endParaRPr lang="id-ID"/>
          </a:p>
        </p:txBody>
      </p:sp>
      <p:sp>
        <p:nvSpPr>
          <p:cNvPr id="3" name="Rectangle 2"/>
          <p:cNvSpPr/>
          <p:nvPr/>
        </p:nvSpPr>
        <p:spPr>
          <a:xfrm>
            <a:off x="467544" y="2780928"/>
            <a:ext cx="8352928" cy="31700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d-ID" sz="2000" dirty="0" smtClean="0"/>
              <a:t>c. Signaling</a:t>
            </a:r>
          </a:p>
          <a:p>
            <a:pPr marL="342900" indent="-342900">
              <a:buFont typeface="+mj-lt"/>
              <a:buAutoNum type="arabicParenR"/>
            </a:pPr>
            <a:r>
              <a:rPr lang="id-ID" sz="2000" dirty="0" smtClean="0"/>
              <a:t>Signaling adalah mekanisme yang memungkinkan entitas yang berada di dalam jaringan (misalnya perangkat di pelanggan, switch dsb.)</a:t>
            </a:r>
          </a:p>
          <a:p>
            <a:pPr marL="342900" indent="-342900">
              <a:buFont typeface="+mj-lt"/>
              <a:buAutoNum type="arabicParenR"/>
            </a:pPr>
            <a:r>
              <a:rPr lang="id-ID" sz="2000" dirty="0" smtClean="0"/>
              <a:t>Untuk membentuk, mempertahankan, dan memutuskan suatu sesi di dalam jaringan.</a:t>
            </a:r>
          </a:p>
          <a:p>
            <a:pPr marL="342900" indent="-342900">
              <a:buFont typeface="+mj-lt"/>
              <a:buAutoNum type="arabicParenR"/>
            </a:pPr>
            <a:r>
              <a:rPr lang="id-ID" sz="2000" dirty="0" smtClean="0"/>
              <a:t>Proses signaling dilaksanakan menggunakan suatu sinyal atau pesan tertentu. Contoh: ketika kita mengangkat handset   telepon untuk melakukan panggilan akan terdengar nada panggil (dial tone).</a:t>
            </a:r>
          </a:p>
          <a:p>
            <a:pPr marL="342900" indent="-342900">
              <a:buFont typeface="+mj-lt"/>
              <a:buAutoNum type="arabicParenR"/>
            </a:pPr>
            <a:r>
              <a:rPr lang="id-ID" sz="2000" dirty="0" smtClean="0"/>
              <a:t>Dial tone mengindikasikan bahwa sentral telepon siap menerima informasi nomor yang dituju.</a:t>
            </a:r>
            <a:endParaRPr lang="id-ID" sz="2000" dirty="0"/>
          </a:p>
        </p:txBody>
      </p:sp>
      <p:sp>
        <p:nvSpPr>
          <p:cNvPr id="4" name="Rectangle 3"/>
          <p:cNvSpPr/>
          <p:nvPr/>
        </p:nvSpPr>
        <p:spPr>
          <a:xfrm>
            <a:off x="467544" y="1057960"/>
            <a:ext cx="8352928" cy="13234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d-ID" sz="2000" dirty="0" smtClean="0"/>
              <a:t>b. Switching</a:t>
            </a:r>
          </a:p>
          <a:p>
            <a:pPr marL="342900" indent="-342900">
              <a:buFont typeface="+mj-lt"/>
              <a:buAutoNum type="arabicParenR"/>
            </a:pPr>
            <a:r>
              <a:rPr lang="id-ID" sz="2000" dirty="0" smtClean="0"/>
              <a:t>Suatu teknologi yang digunakan pada switch untuk menghubungkan (men-switch) panggilan (pada jaringan telepon).</a:t>
            </a:r>
          </a:p>
          <a:p>
            <a:pPr marL="342900" indent="-342900">
              <a:buFont typeface="+mj-lt"/>
              <a:buAutoNum type="arabicParenR"/>
            </a:pPr>
            <a:r>
              <a:rPr lang="id-ID" sz="2000" dirty="0" smtClean="0"/>
              <a:t>Mengarahkan/memforward paket dari suatu link ke link yang lain.</a:t>
            </a:r>
          </a:p>
        </p:txBody>
      </p:sp>
    </p:spTree>
    <p:extLst>
      <p:ext uri="{BB962C8B-B14F-4D97-AF65-F5344CB8AC3E}">
        <p14:creationId xmlns:p14="http://schemas.microsoft.com/office/powerpoint/2010/main" val="1519437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12</a:t>
            </a:fld>
            <a:endParaRPr lang="id-ID"/>
          </a:p>
        </p:txBody>
      </p:sp>
      <p:sp>
        <p:nvSpPr>
          <p:cNvPr id="4" name="Rectangle 3"/>
          <p:cNvSpPr/>
          <p:nvPr/>
        </p:nvSpPr>
        <p:spPr>
          <a:xfrm>
            <a:off x="857761" y="1628800"/>
            <a:ext cx="7704856" cy="1569660"/>
          </a:xfrm>
          <a:prstGeom prst="rect">
            <a:avLst/>
          </a:prstGeom>
        </p:spPr>
        <p:txBody>
          <a:bodyPr wrap="square">
            <a:spAutoFit/>
          </a:bodyPr>
          <a:lstStyle/>
          <a:p>
            <a:r>
              <a:rPr lang="id-ID" sz="2400" dirty="0" smtClean="0"/>
              <a:t>Komunikasi data adalah hubungan atau interaksi (pengiriman dan peneriman) antar device yang terhubung dalam sebuah jaringan, baik yang dengan jangkauan sempit maupun dengan jangkauan yang lebih luas.</a:t>
            </a:r>
            <a:endParaRPr lang="id-ID" sz="2400"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7" y="3429000"/>
            <a:ext cx="6366789"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619672" y="362510"/>
            <a:ext cx="7227108" cy="584775"/>
          </a:xfrm>
          <a:prstGeom prst="rect">
            <a:avLst/>
          </a:prstGeom>
        </p:spPr>
        <p:txBody>
          <a:bodyPr wrap="none">
            <a:spAutoFit/>
          </a:bodyPr>
          <a:lstStyle/>
          <a:p>
            <a:pPr lvl="0" algn="ctr"/>
            <a:r>
              <a:rPr lang="nn-NO" sz="3200" b="1" dirty="0"/>
              <a:t>C.</a:t>
            </a:r>
            <a:r>
              <a:rPr lang="id-ID" sz="3200" b="1" dirty="0"/>
              <a:t> </a:t>
            </a:r>
            <a:r>
              <a:rPr lang="nn-NO" sz="3200" b="1" dirty="0"/>
              <a:t>Proses komunikasi data dalam jaringan</a:t>
            </a:r>
            <a:endParaRPr lang="id-ID" sz="3200" b="1" dirty="0"/>
          </a:p>
        </p:txBody>
      </p:sp>
    </p:spTree>
    <p:extLst>
      <p:ext uri="{BB962C8B-B14F-4D97-AF65-F5344CB8AC3E}">
        <p14:creationId xmlns:p14="http://schemas.microsoft.com/office/powerpoint/2010/main" val="26553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13</a:t>
            </a:fld>
            <a:endParaRPr lang="id-ID"/>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1508" y="404664"/>
            <a:ext cx="5481024"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9552" y="2303166"/>
            <a:ext cx="8208912" cy="3477875"/>
          </a:xfrm>
          <a:prstGeom prst="rect">
            <a:avLst/>
          </a:prstGeom>
        </p:spPr>
        <p:txBody>
          <a:bodyPr wrap="square">
            <a:spAutoFit/>
          </a:bodyPr>
          <a:lstStyle/>
          <a:p>
            <a:pPr marL="342900" indent="-342900">
              <a:buFont typeface="+mj-lt"/>
              <a:buAutoNum type="alphaLcPeriod"/>
            </a:pPr>
            <a:r>
              <a:rPr lang="id-ID" sz="2000" dirty="0" smtClean="0"/>
              <a:t>Source (Sumber) : Alat ini membangkitkan data sehingga dapat ditrasmisikan, contoh: telepon dan PC (Personal Computer).</a:t>
            </a:r>
          </a:p>
          <a:p>
            <a:pPr marL="342900" indent="-342900">
              <a:buFont typeface="+mj-lt"/>
              <a:buAutoNum type="alphaLcPeriod"/>
            </a:pPr>
            <a:r>
              <a:rPr lang="id-ID" sz="2000" dirty="0" smtClean="0"/>
              <a:t>Transmitter (Pengirim) : Biasanya data yang dibangkitkan dari system sumber tidak ditansmisikan secara langsung dalam bentuk aslinya. </a:t>
            </a:r>
          </a:p>
          <a:p>
            <a:pPr marL="342900" indent="-342900">
              <a:buFont typeface="+mj-lt"/>
              <a:buAutoNum type="alphaLcPeriod"/>
            </a:pPr>
            <a:r>
              <a:rPr lang="id-ID" sz="2000" dirty="0" smtClean="0"/>
              <a:t>Transission System (Sistem Transmisi): Berupa jalur transmisi tunggal (single transmission line) atau jaringan kompleks (complex network) yang menghubungkan antara sumber dengan destination (tujuan).</a:t>
            </a:r>
          </a:p>
          <a:p>
            <a:pPr marL="342900" indent="-342900">
              <a:buFont typeface="+mj-lt"/>
              <a:buAutoNum type="alphaLcPeriod"/>
            </a:pPr>
            <a:r>
              <a:rPr lang="id-ID" sz="2000" dirty="0" smtClean="0"/>
              <a:t>Receiver (Penerima): Receiver menerima sinyal dari system transmisi dan menggabungkan ke dalam bentuk tertentu yang dapat ditangkap oleh tujuan. </a:t>
            </a:r>
          </a:p>
          <a:p>
            <a:pPr marL="342900" indent="-342900">
              <a:buFont typeface="+mj-lt"/>
              <a:buAutoNum type="alphaLcPeriod"/>
            </a:pPr>
            <a:r>
              <a:rPr lang="id-ID" sz="2000" dirty="0" smtClean="0"/>
              <a:t>Distination (Tujuan) Menangkap data yang dihasilkan oleh receiver.</a:t>
            </a:r>
            <a:endParaRPr lang="id-ID" sz="2000" dirty="0"/>
          </a:p>
        </p:txBody>
      </p:sp>
    </p:spTree>
    <p:extLst>
      <p:ext uri="{BB962C8B-B14F-4D97-AF65-F5344CB8AC3E}">
        <p14:creationId xmlns:p14="http://schemas.microsoft.com/office/powerpoint/2010/main" val="256603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14</a:t>
            </a:fld>
            <a:endParaRPr lang="id-ID"/>
          </a:p>
        </p:txBody>
      </p:sp>
      <p:sp>
        <p:nvSpPr>
          <p:cNvPr id="3" name="Oval Callout 2"/>
          <p:cNvSpPr/>
          <p:nvPr/>
        </p:nvSpPr>
        <p:spPr>
          <a:xfrm>
            <a:off x="189613" y="1164206"/>
            <a:ext cx="2235161" cy="1872208"/>
          </a:xfrm>
          <a:prstGeom prst="wedgeEllipseCallout">
            <a:avLst>
              <a:gd name="adj1" fmla="val 63482"/>
              <a:gd name="adj2" fmla="val -780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2400" b="1" dirty="0" smtClean="0"/>
              <a:t>Tipe Channel Transmisi :</a:t>
            </a:r>
            <a:endParaRPr lang="id-ID" sz="2400" b="1" dirty="0"/>
          </a:p>
        </p:txBody>
      </p:sp>
      <p:sp>
        <p:nvSpPr>
          <p:cNvPr id="4" name="Horizontal Scroll 3"/>
          <p:cNvSpPr/>
          <p:nvPr/>
        </p:nvSpPr>
        <p:spPr>
          <a:xfrm>
            <a:off x="3103174" y="621709"/>
            <a:ext cx="5544616" cy="758521"/>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t>Tipe</a:t>
            </a:r>
            <a:r>
              <a:rPr lang="en-US" dirty="0" smtClean="0"/>
              <a:t> </a:t>
            </a:r>
            <a:r>
              <a:rPr lang="en-US" dirty="0" err="1" smtClean="0"/>
              <a:t>transmisi</a:t>
            </a:r>
            <a:r>
              <a:rPr lang="en-US" dirty="0" smtClean="0"/>
              <a:t> </a:t>
            </a:r>
            <a:r>
              <a:rPr lang="en-US" dirty="0" err="1" smtClean="0"/>
              <a:t>satu</a:t>
            </a:r>
            <a:r>
              <a:rPr lang="en-US" dirty="0" smtClean="0"/>
              <a:t> </a:t>
            </a:r>
            <a:r>
              <a:rPr lang="en-US" dirty="0" err="1" smtClean="0"/>
              <a:t>arah</a:t>
            </a:r>
            <a:r>
              <a:rPr lang="en-US" dirty="0" smtClean="0"/>
              <a:t> (one way </a:t>
            </a:r>
            <a:r>
              <a:rPr lang="en-US" dirty="0" err="1" smtClean="0"/>
              <a:t>transmision</a:t>
            </a:r>
            <a:r>
              <a:rPr lang="en-US" dirty="0" smtClean="0"/>
              <a:t>) </a:t>
            </a:r>
            <a:endParaRPr lang="id-ID" dirty="0"/>
          </a:p>
        </p:txBody>
      </p:sp>
      <p:sp>
        <p:nvSpPr>
          <p:cNvPr id="5" name="Horizontal Scroll 4"/>
          <p:cNvSpPr/>
          <p:nvPr/>
        </p:nvSpPr>
        <p:spPr>
          <a:xfrm>
            <a:off x="3103174" y="1479516"/>
            <a:ext cx="5544616" cy="758521"/>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dirty="0" smtClean="0"/>
              <a:t>Tipe transmisi dua arah bergantian (either way transmision)</a:t>
            </a:r>
            <a:endParaRPr lang="id-ID" dirty="0"/>
          </a:p>
        </p:txBody>
      </p:sp>
      <p:sp>
        <p:nvSpPr>
          <p:cNvPr id="6" name="Horizontal Scroll 5"/>
          <p:cNvSpPr/>
          <p:nvPr/>
        </p:nvSpPr>
        <p:spPr>
          <a:xfrm>
            <a:off x="3103174" y="2238037"/>
            <a:ext cx="5544616" cy="758521"/>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dirty="0" smtClean="0"/>
              <a:t>Tipe dua arah serentak (both way transmision)</a:t>
            </a:r>
            <a:endParaRPr lang="id-ID" dirty="0"/>
          </a:p>
        </p:txBody>
      </p:sp>
      <p:sp>
        <p:nvSpPr>
          <p:cNvPr id="7" name="Oval Callout 6"/>
          <p:cNvSpPr/>
          <p:nvPr/>
        </p:nvSpPr>
        <p:spPr>
          <a:xfrm>
            <a:off x="6588224" y="3068960"/>
            <a:ext cx="2282463" cy="1800200"/>
          </a:xfrm>
          <a:prstGeom prst="wedgeEllipseCallout">
            <a:avLst>
              <a:gd name="adj1" fmla="val -61001"/>
              <a:gd name="adj2" fmla="val -445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d-ID" sz="2400" b="1" dirty="0" smtClean="0"/>
              <a:t>Kecepatan Transmisi Data </a:t>
            </a:r>
            <a:endParaRPr lang="id-ID" sz="2400" b="1" dirty="0"/>
          </a:p>
        </p:txBody>
      </p:sp>
      <p:sp>
        <p:nvSpPr>
          <p:cNvPr id="8" name="Horizontal Scroll 7"/>
          <p:cNvSpPr/>
          <p:nvPr/>
        </p:nvSpPr>
        <p:spPr>
          <a:xfrm>
            <a:off x="539552" y="3426563"/>
            <a:ext cx="5544616" cy="758521"/>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High Speed Network</a:t>
            </a:r>
            <a:endParaRPr lang="id-ID" dirty="0"/>
          </a:p>
        </p:txBody>
      </p:sp>
      <p:sp>
        <p:nvSpPr>
          <p:cNvPr id="9" name="Horizontal Scroll 8"/>
          <p:cNvSpPr/>
          <p:nvPr/>
        </p:nvSpPr>
        <p:spPr>
          <a:xfrm>
            <a:off x="539552" y="4337484"/>
            <a:ext cx="5544616" cy="758521"/>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Medium Speed Network</a:t>
            </a:r>
            <a:endParaRPr lang="id-ID" dirty="0"/>
          </a:p>
        </p:txBody>
      </p:sp>
      <p:sp>
        <p:nvSpPr>
          <p:cNvPr id="10" name="Horizontal Scroll 9"/>
          <p:cNvSpPr/>
          <p:nvPr/>
        </p:nvSpPr>
        <p:spPr>
          <a:xfrm>
            <a:off x="567439" y="5248420"/>
            <a:ext cx="5544616" cy="758521"/>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Low Speed PC Network</a:t>
            </a:r>
            <a:endParaRPr lang="id-ID" dirty="0"/>
          </a:p>
        </p:txBody>
      </p:sp>
    </p:spTree>
    <p:extLst>
      <p:ext uri="{BB962C8B-B14F-4D97-AF65-F5344CB8AC3E}">
        <p14:creationId xmlns:p14="http://schemas.microsoft.com/office/powerpoint/2010/main" val="3681158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15</a:t>
            </a:fld>
            <a:endParaRPr lang="id-ID"/>
          </a:p>
        </p:txBody>
      </p:sp>
      <p:sp>
        <p:nvSpPr>
          <p:cNvPr id="3" name="Rectangle 2"/>
          <p:cNvSpPr/>
          <p:nvPr/>
        </p:nvSpPr>
        <p:spPr>
          <a:xfrm>
            <a:off x="441455" y="1124744"/>
            <a:ext cx="8712968" cy="4893647"/>
          </a:xfrm>
          <a:prstGeom prst="rect">
            <a:avLst/>
          </a:prstGeom>
        </p:spPr>
        <p:txBody>
          <a:bodyPr wrap="square">
            <a:spAutoFit/>
          </a:bodyPr>
          <a:lstStyle/>
          <a:p>
            <a:r>
              <a:rPr lang="id-ID" sz="2400" dirty="0" smtClean="0"/>
              <a:t>Terdapat </a:t>
            </a:r>
            <a:r>
              <a:rPr lang="id-ID" sz="2400" dirty="0"/>
              <a:t>tiga jenis kabel yang digunakan untuk media transmisi pertama kabel tembaga yang biasa digunakan untuk telepon ,coaxial cable, dan fiber optic cable.</a:t>
            </a:r>
          </a:p>
          <a:p>
            <a:endParaRPr lang="id-ID" sz="2400" dirty="0"/>
          </a:p>
          <a:p>
            <a:pPr marL="342900" indent="-342900">
              <a:buFont typeface="+mj-lt"/>
              <a:buAutoNum type="arabicPeriod"/>
            </a:pPr>
            <a:r>
              <a:rPr lang="id-ID" sz="2400" dirty="0"/>
              <a:t>Coaxial Cable adalah kabel yang dibungkus dengan metal lembek, kabel ini memiliki tingkat transmisi data yang lebih tinggi dibandingkan dengan kabel biasa, namun harganya relatief lebih mahal dibandingkan kabel biasa.</a:t>
            </a:r>
          </a:p>
          <a:p>
            <a:pPr marL="342900" indent="-342900">
              <a:buFont typeface="+mj-lt"/>
              <a:buAutoNum type="arabicPeriod"/>
            </a:pPr>
            <a:endParaRPr lang="id-ID" sz="2400" dirty="0"/>
          </a:p>
          <a:p>
            <a:pPr marL="342900" indent="-342900">
              <a:buFont typeface="+mj-lt"/>
              <a:buAutoNum type="arabicPeriod"/>
            </a:pPr>
            <a:r>
              <a:rPr lang="id-ID" sz="2400" dirty="0"/>
              <a:t>Fiber Optic Cable adalah jenis kabel yang terbuat dari serabut kaca (optical fibers) yang tipis dengan diameter sebesar rambut manusia. Fiber optic cable memiliki tingkat kecepatan pengiriman data sepuluh kali lipat lebih besar dari coaxial cable.</a:t>
            </a:r>
            <a:endParaRPr lang="id-ID" sz="2400" dirty="0"/>
          </a:p>
        </p:txBody>
      </p:sp>
    </p:spTree>
    <p:extLst>
      <p:ext uri="{BB962C8B-B14F-4D97-AF65-F5344CB8AC3E}">
        <p14:creationId xmlns:p14="http://schemas.microsoft.com/office/powerpoint/2010/main" val="2723058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16</a:t>
            </a:fld>
            <a:endParaRPr lang="id-ID"/>
          </a:p>
        </p:txBody>
      </p:sp>
      <p:sp>
        <p:nvSpPr>
          <p:cNvPr id="4" name="Rectangle 3"/>
          <p:cNvSpPr/>
          <p:nvPr/>
        </p:nvSpPr>
        <p:spPr>
          <a:xfrm>
            <a:off x="320970" y="1294471"/>
            <a:ext cx="8318973" cy="830997"/>
          </a:xfrm>
          <a:prstGeom prst="rect">
            <a:avLst/>
          </a:prstGeom>
        </p:spPr>
        <p:txBody>
          <a:bodyPr wrap="square">
            <a:spAutoFit/>
          </a:bodyPr>
          <a:lstStyle/>
          <a:p>
            <a:r>
              <a:rPr lang="id-ID" sz="2400" dirty="0" smtClean="0"/>
              <a:t>Untuk melakukan komunikasi data dan suara harus memenuhi beberapa aspek </a:t>
            </a:r>
            <a:endParaRPr lang="id-ID" sz="2400" dirty="0"/>
          </a:p>
        </p:txBody>
      </p:sp>
      <p:sp>
        <p:nvSpPr>
          <p:cNvPr id="5" name="Rectangle 4"/>
          <p:cNvSpPr/>
          <p:nvPr/>
        </p:nvSpPr>
        <p:spPr>
          <a:xfrm>
            <a:off x="4248359" y="1836790"/>
            <a:ext cx="4749971" cy="1569660"/>
          </a:xfrm>
          <a:prstGeom prst="rect">
            <a:avLst/>
          </a:prstGeom>
        </p:spPr>
        <p:txBody>
          <a:bodyPr wrap="square">
            <a:spAutoFit/>
          </a:bodyPr>
          <a:lstStyle/>
          <a:p>
            <a:pPr marL="342900" lvl="0" indent="-342900">
              <a:buFont typeface="Wingdings" pitchFamily="2" charset="2"/>
              <a:buChar char="ü"/>
            </a:pPr>
            <a:r>
              <a:rPr lang="id-ID" sz="2400" dirty="0" smtClean="0"/>
              <a:t>Simplex </a:t>
            </a:r>
          </a:p>
          <a:p>
            <a:pPr marL="285750" lvl="0" indent="-285750">
              <a:buFont typeface="Wingdings" pitchFamily="2" charset="2"/>
              <a:buChar char="ü"/>
            </a:pPr>
            <a:r>
              <a:rPr lang="id-ID" sz="2400" dirty="0" smtClean="0"/>
              <a:t>Half Duplex </a:t>
            </a:r>
          </a:p>
          <a:p>
            <a:pPr marL="342900" lvl="0" indent="-342900">
              <a:buFont typeface="Wingdings" pitchFamily="2" charset="2"/>
              <a:buChar char="ü"/>
            </a:pPr>
            <a:r>
              <a:rPr lang="id-ID" sz="2400" dirty="0" smtClean="0"/>
              <a:t>Full Duplex</a:t>
            </a:r>
          </a:p>
          <a:p>
            <a:pPr lvl="0"/>
            <a:r>
              <a:rPr lang="id-ID" sz="2400" dirty="0" smtClean="0"/>
              <a:t>        </a:t>
            </a:r>
            <a:endParaRPr lang="id-ID" sz="2800" dirty="0"/>
          </a:p>
        </p:txBody>
      </p:sp>
      <p:sp>
        <p:nvSpPr>
          <p:cNvPr id="6" name="Horizontal Scroll 5"/>
          <p:cNvSpPr/>
          <p:nvPr/>
        </p:nvSpPr>
        <p:spPr>
          <a:xfrm>
            <a:off x="528789" y="2082073"/>
            <a:ext cx="3460932" cy="827418"/>
          </a:xfrm>
          <a:prstGeom prst="horizontalScroll">
            <a:avLst/>
          </a:prstGeom>
        </p:spPr>
        <p:style>
          <a:lnRef idx="3">
            <a:schemeClr val="lt1"/>
          </a:lnRef>
          <a:fillRef idx="1">
            <a:schemeClr val="accent1"/>
          </a:fillRef>
          <a:effectRef idx="1">
            <a:schemeClr val="accent1"/>
          </a:effectRef>
          <a:fontRef idx="minor">
            <a:schemeClr val="lt1"/>
          </a:fontRef>
        </p:style>
        <p:txBody>
          <a:bodyPr rtlCol="0" anchor="ctr"/>
          <a:lstStyle/>
          <a:p>
            <a:r>
              <a:rPr lang="id-ID" sz="2400" b="1" dirty="0" smtClean="0"/>
              <a:t>Communication Channel</a:t>
            </a:r>
            <a:endParaRPr lang="id-ID" sz="2400" b="1" dirty="0"/>
          </a:p>
        </p:txBody>
      </p:sp>
      <p:sp>
        <p:nvSpPr>
          <p:cNvPr id="7" name="Horizontal Scroll 6"/>
          <p:cNvSpPr/>
          <p:nvPr/>
        </p:nvSpPr>
        <p:spPr>
          <a:xfrm>
            <a:off x="539552" y="3213596"/>
            <a:ext cx="3439406" cy="898821"/>
          </a:xfrm>
          <a:prstGeom prst="horizontalScroll">
            <a:avLst/>
          </a:prstGeom>
        </p:spPr>
        <p:style>
          <a:lnRef idx="3">
            <a:schemeClr val="lt1"/>
          </a:lnRef>
          <a:fillRef idx="1">
            <a:schemeClr val="accent1"/>
          </a:fillRef>
          <a:effectRef idx="1">
            <a:schemeClr val="accent1"/>
          </a:effectRef>
          <a:fontRef idx="minor">
            <a:schemeClr val="lt1"/>
          </a:fontRef>
        </p:style>
        <p:txBody>
          <a:bodyPr rtlCol="0" anchor="ctr"/>
          <a:lstStyle/>
          <a:p>
            <a:r>
              <a:rPr lang="id-ID" sz="2400" b="1" dirty="0" smtClean="0"/>
              <a:t>Serial Communication</a:t>
            </a:r>
            <a:endParaRPr lang="id-ID" sz="2400" b="1" dirty="0"/>
          </a:p>
        </p:txBody>
      </p:sp>
      <p:sp>
        <p:nvSpPr>
          <p:cNvPr id="8" name="Horizontal Scroll 7"/>
          <p:cNvSpPr/>
          <p:nvPr/>
        </p:nvSpPr>
        <p:spPr>
          <a:xfrm>
            <a:off x="564345" y="4493754"/>
            <a:ext cx="3460932" cy="731043"/>
          </a:xfrm>
          <a:prstGeom prst="horizontalScroll">
            <a:avLst/>
          </a:prstGeom>
        </p:spPr>
        <p:style>
          <a:lnRef idx="3">
            <a:schemeClr val="lt1"/>
          </a:lnRef>
          <a:fillRef idx="1">
            <a:schemeClr val="accent1"/>
          </a:fillRef>
          <a:effectRef idx="1">
            <a:schemeClr val="accent1"/>
          </a:effectRef>
          <a:fontRef idx="minor">
            <a:schemeClr val="lt1"/>
          </a:fontRef>
        </p:style>
        <p:txBody>
          <a:bodyPr rtlCol="0" anchor="ctr"/>
          <a:lstStyle/>
          <a:p>
            <a:r>
              <a:rPr lang="id-ID" sz="2400" b="1" dirty="0" smtClean="0"/>
              <a:t>Teknik Transmisi</a:t>
            </a:r>
            <a:endParaRPr lang="id-ID" sz="2400" b="1" dirty="0"/>
          </a:p>
        </p:txBody>
      </p:sp>
      <p:sp>
        <p:nvSpPr>
          <p:cNvPr id="9" name="Rectangle 8"/>
          <p:cNvSpPr/>
          <p:nvPr/>
        </p:nvSpPr>
        <p:spPr>
          <a:xfrm>
            <a:off x="4093115" y="3197722"/>
            <a:ext cx="4572000" cy="1200329"/>
          </a:xfrm>
          <a:prstGeom prst="rect">
            <a:avLst/>
          </a:prstGeom>
        </p:spPr>
        <p:txBody>
          <a:bodyPr>
            <a:spAutoFit/>
          </a:bodyPr>
          <a:lstStyle/>
          <a:p>
            <a:pPr marL="285750" indent="-285750">
              <a:buFont typeface="Wingdings" pitchFamily="2" charset="2"/>
              <a:buChar char="ü"/>
            </a:pPr>
            <a:r>
              <a:rPr lang="id-ID" sz="2400" dirty="0" smtClean="0"/>
              <a:t>Tranceiver</a:t>
            </a:r>
          </a:p>
          <a:p>
            <a:pPr marL="285750" indent="-285750">
              <a:buFont typeface="Wingdings" pitchFamily="2" charset="2"/>
              <a:buChar char="ü"/>
            </a:pPr>
            <a:r>
              <a:rPr lang="id-ID" sz="2400" dirty="0" smtClean="0"/>
              <a:t>Transmisi</a:t>
            </a:r>
          </a:p>
          <a:p>
            <a:pPr marL="285750" indent="-285750">
              <a:buFont typeface="Wingdings" pitchFamily="2" charset="2"/>
              <a:buChar char="ü"/>
            </a:pPr>
            <a:r>
              <a:rPr lang="id-ID" sz="2400" dirty="0" smtClean="0"/>
              <a:t> Receiver</a:t>
            </a:r>
            <a:endParaRPr lang="id-ID" sz="2400" dirty="0"/>
          </a:p>
        </p:txBody>
      </p:sp>
      <p:sp>
        <p:nvSpPr>
          <p:cNvPr id="10" name="Rectangle 9"/>
          <p:cNvSpPr/>
          <p:nvPr/>
        </p:nvSpPr>
        <p:spPr>
          <a:xfrm>
            <a:off x="4031299" y="4493754"/>
            <a:ext cx="4819988" cy="1938992"/>
          </a:xfrm>
          <a:prstGeom prst="rect">
            <a:avLst/>
          </a:prstGeom>
        </p:spPr>
        <p:txBody>
          <a:bodyPr wrap="square">
            <a:spAutoFit/>
          </a:bodyPr>
          <a:lstStyle/>
          <a:p>
            <a:pPr marL="285750" lvl="0" indent="-285750" fontAlgn="base">
              <a:buFont typeface="Wingdings" pitchFamily="2" charset="2"/>
              <a:buChar char="ü"/>
            </a:pPr>
            <a:r>
              <a:rPr lang="id-ID" sz="2400" dirty="0"/>
              <a:t>Asynschronous</a:t>
            </a:r>
            <a:r>
              <a:rPr lang="en-US" sz="2400" dirty="0"/>
              <a:t> (</a:t>
            </a:r>
            <a:r>
              <a:rPr lang="en-US" sz="2400" dirty="0" err="1"/>
              <a:t>pengiriman</a:t>
            </a:r>
            <a:r>
              <a:rPr lang="en-US" sz="2400" dirty="0"/>
              <a:t> data </a:t>
            </a:r>
            <a:r>
              <a:rPr lang="en-US" sz="2400" dirty="0" err="1"/>
              <a:t>tak</a:t>
            </a:r>
            <a:r>
              <a:rPr lang="en-US" sz="2400" dirty="0"/>
              <a:t> </a:t>
            </a:r>
            <a:r>
              <a:rPr lang="en-US" sz="2400" dirty="0" err="1"/>
              <a:t>sinkron</a:t>
            </a:r>
            <a:r>
              <a:rPr lang="en-US" sz="2400" dirty="0" smtClean="0"/>
              <a:t>)</a:t>
            </a:r>
            <a:endParaRPr lang="id-ID" sz="2400" dirty="0"/>
          </a:p>
          <a:p>
            <a:pPr marL="285750" indent="-285750" fontAlgn="base">
              <a:buFont typeface="Wingdings" pitchFamily="2" charset="2"/>
              <a:buChar char="ü"/>
            </a:pPr>
            <a:r>
              <a:rPr lang="id-ID" sz="2400" dirty="0"/>
              <a:t>Synschronous</a:t>
            </a:r>
            <a:r>
              <a:rPr lang="en-US" sz="2400" dirty="0"/>
              <a:t> (</a:t>
            </a:r>
            <a:r>
              <a:rPr lang="en-US" sz="2400" dirty="0" err="1"/>
              <a:t>pengiriman</a:t>
            </a:r>
            <a:r>
              <a:rPr lang="en-US" sz="2400" dirty="0"/>
              <a:t> data </a:t>
            </a:r>
            <a:r>
              <a:rPr lang="en-US" sz="2400" dirty="0" err="1"/>
              <a:t>sikron</a:t>
            </a:r>
            <a:r>
              <a:rPr lang="en-US" sz="2400" dirty="0"/>
              <a:t>)</a:t>
            </a:r>
            <a:endParaRPr lang="id-ID" sz="2400" dirty="0"/>
          </a:p>
          <a:p>
            <a:pPr lvl="0" fontAlgn="base"/>
            <a:endParaRPr lang="id-ID" sz="2400" dirty="0"/>
          </a:p>
        </p:txBody>
      </p:sp>
      <p:sp>
        <p:nvSpPr>
          <p:cNvPr id="11" name="Rectangle 10"/>
          <p:cNvSpPr/>
          <p:nvPr/>
        </p:nvSpPr>
        <p:spPr>
          <a:xfrm>
            <a:off x="1475656" y="260648"/>
            <a:ext cx="7488832" cy="1077218"/>
          </a:xfrm>
          <a:prstGeom prst="rect">
            <a:avLst/>
          </a:prstGeom>
        </p:spPr>
        <p:txBody>
          <a:bodyPr wrap="square">
            <a:spAutoFit/>
          </a:bodyPr>
          <a:lstStyle/>
          <a:p>
            <a:pPr lvl="0" algn="ctr"/>
            <a:r>
              <a:rPr lang="nn-NO" sz="3200" b="1" dirty="0"/>
              <a:t>D.</a:t>
            </a:r>
            <a:r>
              <a:rPr lang="id-ID" sz="3200" b="1" dirty="0"/>
              <a:t> </a:t>
            </a:r>
            <a:r>
              <a:rPr lang="nn-NO" sz="3200" b="1" dirty="0"/>
              <a:t>Aspek-aspek teknologi komunikasi data dan suara</a:t>
            </a:r>
            <a:endParaRPr lang="id-ID" sz="3200" b="1" dirty="0"/>
          </a:p>
        </p:txBody>
      </p:sp>
    </p:spTree>
    <p:extLst>
      <p:ext uri="{BB962C8B-B14F-4D97-AF65-F5344CB8AC3E}">
        <p14:creationId xmlns:p14="http://schemas.microsoft.com/office/powerpoint/2010/main" val="3429255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17</a:t>
            </a:fld>
            <a:endParaRPr lang="id-ID"/>
          </a:p>
        </p:txBody>
      </p:sp>
      <p:sp>
        <p:nvSpPr>
          <p:cNvPr id="4" name="Rectangle 3"/>
          <p:cNvSpPr/>
          <p:nvPr/>
        </p:nvSpPr>
        <p:spPr>
          <a:xfrm>
            <a:off x="539552" y="1007369"/>
            <a:ext cx="8424936" cy="954107"/>
          </a:xfrm>
          <a:prstGeom prst="rect">
            <a:avLst/>
          </a:prstGeom>
        </p:spPr>
        <p:txBody>
          <a:bodyPr wrap="square">
            <a:spAutoFit/>
          </a:bodyPr>
          <a:lstStyle/>
          <a:p>
            <a:pPr lvl="0"/>
            <a:r>
              <a:rPr lang="id-ID" sz="2800" b="1" dirty="0" smtClean="0"/>
              <a:t>1. Analisis </a:t>
            </a:r>
            <a:r>
              <a:rPr lang="id-ID" sz="2800" b="1" dirty="0"/>
              <a:t>kebutuhan sumber daya dalam telekomunikasi</a:t>
            </a:r>
            <a:endParaRPr lang="id-ID" sz="2800" dirty="0"/>
          </a:p>
        </p:txBody>
      </p:sp>
      <p:sp>
        <p:nvSpPr>
          <p:cNvPr id="5" name="Rectangle 4"/>
          <p:cNvSpPr/>
          <p:nvPr/>
        </p:nvSpPr>
        <p:spPr>
          <a:xfrm>
            <a:off x="565238" y="2204864"/>
            <a:ext cx="8255233" cy="3785652"/>
          </a:xfrm>
          <a:prstGeom prst="rect">
            <a:avLst/>
          </a:prstGeom>
        </p:spPr>
        <p:txBody>
          <a:bodyPr wrap="square">
            <a:spAutoFit/>
          </a:bodyPr>
          <a:lstStyle/>
          <a:p>
            <a:r>
              <a:rPr lang="id-ID" sz="2400" dirty="0" smtClean="0"/>
              <a:t>Telepon genggam adalah media telekomunikasi dua arah yang bisa menyampaikan dan merespon informasi pada saat bersamaan sebagai berikut </a:t>
            </a:r>
            <a:r>
              <a:rPr lang="id-ID" sz="2400" dirty="0" smtClean="0"/>
              <a:t>:</a:t>
            </a:r>
            <a:endParaRPr lang="en-US" sz="2400" dirty="0" smtClean="0"/>
          </a:p>
          <a:p>
            <a:endParaRPr lang="id-ID" sz="2400" dirty="0" smtClean="0"/>
          </a:p>
          <a:p>
            <a:pPr marL="342900" indent="-342900">
              <a:buFont typeface="Wingdings" pitchFamily="2" charset="2"/>
              <a:buChar char="q"/>
            </a:pPr>
            <a:r>
              <a:rPr lang="id-ID" sz="2400" dirty="0" smtClean="0"/>
              <a:t>Memudahkan jalannya </a:t>
            </a:r>
            <a:r>
              <a:rPr lang="id-ID" sz="2400" dirty="0" smtClean="0"/>
              <a:t>bisnis.</a:t>
            </a:r>
            <a:endParaRPr lang="en-US" sz="2400" dirty="0" smtClean="0"/>
          </a:p>
          <a:p>
            <a:pPr marL="342900" indent="-342900">
              <a:buFont typeface="Wingdings" pitchFamily="2" charset="2"/>
              <a:buChar char="q"/>
            </a:pPr>
            <a:r>
              <a:rPr lang="id-ID" sz="2400" dirty="0" smtClean="0"/>
              <a:t>Media </a:t>
            </a:r>
            <a:r>
              <a:rPr lang="id-ID" sz="2400" dirty="0" smtClean="0"/>
              <a:t>hiburan dan media sosialisasi (seperti facebook, twitter</a:t>
            </a:r>
            <a:r>
              <a:rPr lang="id-ID" sz="2400" dirty="0" smtClean="0"/>
              <a:t>).</a:t>
            </a:r>
            <a:endParaRPr lang="en-US" sz="2400" dirty="0"/>
          </a:p>
          <a:p>
            <a:pPr marL="342900" indent="-342900">
              <a:buFont typeface="Wingdings" pitchFamily="2" charset="2"/>
              <a:buChar char="q"/>
            </a:pPr>
            <a:r>
              <a:rPr lang="id-ID" sz="2400" dirty="0" smtClean="0"/>
              <a:t>Tak </a:t>
            </a:r>
            <a:r>
              <a:rPr lang="id-ID" sz="2400" dirty="0" smtClean="0"/>
              <a:t>jarang orang tidak hanya memiliki satu telepon genggam saja, melainkan dua atau bahkan tiga.</a:t>
            </a:r>
          </a:p>
          <a:p>
            <a:endParaRPr lang="id-ID" sz="2400" dirty="0"/>
          </a:p>
        </p:txBody>
      </p:sp>
      <p:sp>
        <p:nvSpPr>
          <p:cNvPr id="6" name="Rectangle 5"/>
          <p:cNvSpPr/>
          <p:nvPr/>
        </p:nvSpPr>
        <p:spPr>
          <a:xfrm>
            <a:off x="1381105" y="318275"/>
            <a:ext cx="7762895" cy="584775"/>
          </a:xfrm>
          <a:prstGeom prst="rect">
            <a:avLst/>
          </a:prstGeom>
        </p:spPr>
        <p:txBody>
          <a:bodyPr wrap="none">
            <a:spAutoFit/>
          </a:bodyPr>
          <a:lstStyle/>
          <a:p>
            <a:pPr lvl="0" algn="ctr"/>
            <a:r>
              <a:rPr lang="nn-NO" sz="3200" b="1" dirty="0"/>
              <a:t>E.</a:t>
            </a:r>
            <a:r>
              <a:rPr lang="id-ID" sz="3200" b="1" dirty="0"/>
              <a:t> </a:t>
            </a:r>
            <a:r>
              <a:rPr lang="nn-NO" sz="3200" b="1" dirty="0"/>
              <a:t>Kebutuhan telekomunikasi dalam jaringan</a:t>
            </a:r>
            <a:endParaRPr lang="id-ID" sz="3200" b="1" dirty="0"/>
          </a:p>
        </p:txBody>
      </p:sp>
    </p:spTree>
    <p:extLst>
      <p:ext uri="{BB962C8B-B14F-4D97-AF65-F5344CB8AC3E}">
        <p14:creationId xmlns:p14="http://schemas.microsoft.com/office/powerpoint/2010/main" val="958925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18</a:t>
            </a:fld>
            <a:endParaRPr lang="id-ID"/>
          </a:p>
        </p:txBody>
      </p:sp>
      <p:sp>
        <p:nvSpPr>
          <p:cNvPr id="3" name="Rectangle 2"/>
          <p:cNvSpPr/>
          <p:nvPr/>
        </p:nvSpPr>
        <p:spPr>
          <a:xfrm>
            <a:off x="611560" y="1196752"/>
            <a:ext cx="7992888" cy="3416320"/>
          </a:xfrm>
          <a:prstGeom prst="rect">
            <a:avLst/>
          </a:prstGeom>
        </p:spPr>
        <p:txBody>
          <a:bodyPr wrap="square">
            <a:spAutoFit/>
          </a:bodyPr>
          <a:lstStyle/>
          <a:p>
            <a:pPr marL="342900" indent="-342900">
              <a:buFont typeface="Wingdings" pitchFamily="2" charset="2"/>
              <a:buChar char="q"/>
            </a:pPr>
            <a:r>
              <a:rPr lang="id-ID" sz="2400" dirty="0"/>
              <a:t>Pada 2011, 77% dari populasi dunia, atau 5,3 Milyar orang, adalah pelanggan telepon </a:t>
            </a:r>
            <a:r>
              <a:rPr lang="id-ID" sz="2400" dirty="0" smtClean="0"/>
              <a:t>seluler.</a:t>
            </a:r>
            <a:endParaRPr lang="en-US" sz="2400" dirty="0" smtClean="0"/>
          </a:p>
          <a:p>
            <a:pPr marL="342900" indent="-342900">
              <a:buFont typeface="Wingdings" pitchFamily="2" charset="2"/>
              <a:buChar char="q"/>
            </a:pPr>
            <a:endParaRPr lang="en-US" sz="2400" dirty="0" smtClean="0"/>
          </a:p>
          <a:p>
            <a:pPr marL="342900" indent="-342900">
              <a:buFont typeface="Wingdings" pitchFamily="2" charset="2"/>
              <a:buChar char="q"/>
            </a:pPr>
            <a:r>
              <a:rPr lang="id-ID" sz="2400" dirty="0" smtClean="0"/>
              <a:t>Perkembangan </a:t>
            </a:r>
            <a:r>
              <a:rPr lang="id-ID" sz="2400" dirty="0"/>
              <a:t>ponsel di jaman ini telah memberikan perubahan perilaku bagi para penggunanya,  baik dari segi konsumerisme ataupun dari sisi </a:t>
            </a:r>
            <a:r>
              <a:rPr lang="id-ID" sz="2400" dirty="0" smtClean="0"/>
              <a:t>psikologis.</a:t>
            </a:r>
            <a:endParaRPr lang="en-US" sz="2400" dirty="0" smtClean="0"/>
          </a:p>
          <a:p>
            <a:pPr marL="342900" indent="-342900">
              <a:buFont typeface="Wingdings" pitchFamily="2" charset="2"/>
              <a:buChar char="q"/>
            </a:pPr>
            <a:endParaRPr lang="en-US" sz="2400" dirty="0" smtClean="0"/>
          </a:p>
          <a:p>
            <a:pPr marL="342900" indent="-342900">
              <a:buFont typeface="Wingdings" pitchFamily="2" charset="2"/>
              <a:buChar char="q"/>
            </a:pPr>
            <a:r>
              <a:rPr lang="id-ID" sz="2400" dirty="0" smtClean="0"/>
              <a:t>Dalam </a:t>
            </a:r>
            <a:r>
              <a:rPr lang="id-ID" sz="2400" dirty="0"/>
              <a:t>pengguanaan ponsel dewasa ini, kita pasti mendapatkan sisi positif dan  sisi negatif</a:t>
            </a:r>
            <a:endParaRPr lang="en-US" sz="2400" dirty="0"/>
          </a:p>
        </p:txBody>
      </p:sp>
    </p:spTree>
    <p:extLst>
      <p:ext uri="{BB962C8B-B14F-4D97-AF65-F5344CB8AC3E}">
        <p14:creationId xmlns:p14="http://schemas.microsoft.com/office/powerpoint/2010/main" val="875425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19</a:t>
            </a:fld>
            <a:endParaRPr lang="id-ID"/>
          </a:p>
        </p:txBody>
      </p:sp>
      <p:sp>
        <p:nvSpPr>
          <p:cNvPr id="3" name="Rectangle 2"/>
          <p:cNvSpPr/>
          <p:nvPr/>
        </p:nvSpPr>
        <p:spPr>
          <a:xfrm>
            <a:off x="323528" y="1555513"/>
            <a:ext cx="4250837" cy="43217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171450" indent="-171450">
              <a:buFont typeface="Wingdings" pitchFamily="2" charset="2"/>
              <a:buChar char="Ø"/>
            </a:pPr>
            <a:r>
              <a:rPr lang="id-ID" sz="2000" dirty="0" smtClean="0"/>
              <a:t>Hubungan Antar Manusia </a:t>
            </a:r>
          </a:p>
          <a:p>
            <a:r>
              <a:rPr lang="id-ID" sz="2000" dirty="0" smtClean="0"/>
              <a:t>Penggunaan ponsel meningkatkan konektivitas </a:t>
            </a:r>
          </a:p>
          <a:p>
            <a:pPr marL="285750" indent="-285750">
              <a:buFont typeface="Wingdings" pitchFamily="2" charset="2"/>
              <a:buChar char="Ø"/>
            </a:pPr>
            <a:r>
              <a:rPr lang="id-ID" sz="2000" dirty="0" smtClean="0"/>
              <a:t>Dunia Kerja dan Bisnis</a:t>
            </a:r>
          </a:p>
          <a:p>
            <a:r>
              <a:rPr lang="id-ID" sz="2000" dirty="0" smtClean="0"/>
              <a:t>Menggunakan ponsel dalam dunia bisnis sangat </a:t>
            </a:r>
            <a:r>
              <a:rPr lang="id-ID" sz="2000" dirty="0" smtClean="0"/>
              <a:t>menguntungkan</a:t>
            </a:r>
            <a:endParaRPr lang="id-ID" sz="2000" dirty="0" smtClean="0"/>
          </a:p>
          <a:p>
            <a:pPr marL="285750" indent="-285750">
              <a:buFont typeface="Wingdings" pitchFamily="2" charset="2"/>
              <a:buChar char="Ø"/>
            </a:pPr>
            <a:r>
              <a:rPr lang="id-ID" sz="2000" dirty="0" smtClean="0"/>
              <a:t> Dampak Demografis</a:t>
            </a:r>
          </a:p>
          <a:p>
            <a:r>
              <a:rPr lang="id-ID" sz="2000" dirty="0" smtClean="0"/>
              <a:t> Untuk warga lanjut usia dapat mengurangi rasa terisolasi </a:t>
            </a:r>
          </a:p>
          <a:p>
            <a:pPr marL="285750" indent="-285750">
              <a:buFont typeface="Wingdings" pitchFamily="2" charset="2"/>
              <a:buChar char="Ø"/>
            </a:pPr>
            <a:r>
              <a:rPr lang="id-ID" sz="2000" dirty="0" smtClean="0"/>
              <a:t>Jenis Komunikasi</a:t>
            </a:r>
          </a:p>
          <a:p>
            <a:r>
              <a:rPr lang="id-ID" sz="2000" dirty="0" smtClean="0"/>
              <a:t>Memungkinkan seseorang untuk berkomunikasi dalam berbagai cara</a:t>
            </a:r>
            <a:endParaRPr lang="id-ID" sz="2000" dirty="0"/>
          </a:p>
        </p:txBody>
      </p:sp>
      <p:sp>
        <p:nvSpPr>
          <p:cNvPr id="4" name="Rectangle 3"/>
          <p:cNvSpPr/>
          <p:nvPr/>
        </p:nvSpPr>
        <p:spPr>
          <a:xfrm>
            <a:off x="4716016" y="1555513"/>
            <a:ext cx="4250837" cy="43217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a:buFont typeface="Wingdings" pitchFamily="2" charset="2"/>
              <a:buChar char="q"/>
            </a:pPr>
            <a:r>
              <a:rPr lang="id-ID" sz="2000" dirty="0" smtClean="0"/>
              <a:t>Kepribadian Anak perubahan tingkah laku (menjadi malas)</a:t>
            </a:r>
          </a:p>
          <a:p>
            <a:pPr marL="285750" indent="-285750">
              <a:buFont typeface="Wingdings" pitchFamily="2" charset="2"/>
              <a:buChar char="q"/>
            </a:pPr>
            <a:endParaRPr lang="id-ID" sz="2000" dirty="0" smtClean="0"/>
          </a:p>
          <a:p>
            <a:pPr marL="285750" indent="-285750">
              <a:buFont typeface="Wingdings" pitchFamily="2" charset="2"/>
              <a:buChar char="q"/>
            </a:pPr>
            <a:r>
              <a:rPr lang="id-ID" sz="2000" dirty="0" smtClean="0"/>
              <a:t>Kesehatan Menjadikan susah tidur (terlalu sering menjadi kebiasaan)</a:t>
            </a:r>
          </a:p>
          <a:p>
            <a:pPr marL="285750" indent="-285750">
              <a:buFont typeface="Wingdings" pitchFamily="2" charset="2"/>
              <a:buChar char="q"/>
            </a:pPr>
            <a:endParaRPr lang="id-ID" sz="2000" dirty="0" smtClean="0"/>
          </a:p>
          <a:p>
            <a:pPr marL="285750" indent="-285750">
              <a:buFont typeface="Wingdings" pitchFamily="2" charset="2"/>
              <a:buChar char="q"/>
            </a:pPr>
            <a:r>
              <a:rPr lang="id-ID" sz="2000" dirty="0" smtClean="0"/>
              <a:t>Tingkat Kehidupan Masyarakat Semakin tidak peka terhadap lingkungan (memicu kejahatan&amp;penipuan)</a:t>
            </a:r>
          </a:p>
          <a:p>
            <a:pPr marL="285750" indent="-285750">
              <a:buFont typeface="Wingdings" pitchFamily="2" charset="2"/>
              <a:buChar char="q"/>
            </a:pPr>
            <a:endParaRPr lang="id-ID" sz="2000" dirty="0" smtClean="0"/>
          </a:p>
          <a:p>
            <a:pPr marL="285750" indent="-285750">
              <a:buFont typeface="Wingdings" pitchFamily="2" charset="2"/>
              <a:buChar char="q"/>
            </a:pPr>
            <a:r>
              <a:rPr lang="id-ID" sz="2000" dirty="0" smtClean="0"/>
              <a:t>Kemalasan</a:t>
            </a:r>
            <a:endParaRPr lang="id-ID" sz="2000" dirty="0"/>
          </a:p>
        </p:txBody>
      </p:sp>
      <p:sp>
        <p:nvSpPr>
          <p:cNvPr id="5" name="Cloud Callout 4"/>
          <p:cNvSpPr/>
          <p:nvPr/>
        </p:nvSpPr>
        <p:spPr>
          <a:xfrm>
            <a:off x="1547664" y="181884"/>
            <a:ext cx="3456384" cy="1164485"/>
          </a:xfrm>
          <a:prstGeom prst="cloudCallout">
            <a:avLst>
              <a:gd name="adj1" fmla="val -43041"/>
              <a:gd name="adj2" fmla="val 62017"/>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b="1" dirty="0" smtClean="0"/>
              <a:t>Dampak Positif Telepon </a:t>
            </a:r>
            <a:endParaRPr lang="id-ID" sz="2400" b="1" dirty="0"/>
          </a:p>
        </p:txBody>
      </p:sp>
      <p:sp>
        <p:nvSpPr>
          <p:cNvPr id="6" name="Cloud Callout 5"/>
          <p:cNvSpPr/>
          <p:nvPr/>
        </p:nvSpPr>
        <p:spPr>
          <a:xfrm>
            <a:off x="5364088" y="116630"/>
            <a:ext cx="3549370" cy="1224137"/>
          </a:xfrm>
          <a:prstGeom prst="cloudCallout">
            <a:avLst>
              <a:gd name="adj1" fmla="val -54891"/>
              <a:gd name="adj2" fmla="val 68033"/>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b="1" dirty="0" smtClean="0"/>
              <a:t>Dampak Negatif  Telepon</a:t>
            </a:r>
          </a:p>
        </p:txBody>
      </p:sp>
    </p:spTree>
    <p:extLst>
      <p:ext uri="{BB962C8B-B14F-4D97-AF65-F5344CB8AC3E}">
        <p14:creationId xmlns:p14="http://schemas.microsoft.com/office/powerpoint/2010/main" val="112553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a:t>
            </a:fld>
            <a:endParaRPr lang="id-ID"/>
          </a:p>
        </p:txBody>
      </p:sp>
      <p:sp>
        <p:nvSpPr>
          <p:cNvPr id="8" name="Rectangle 7"/>
          <p:cNvSpPr/>
          <p:nvPr/>
        </p:nvSpPr>
        <p:spPr>
          <a:xfrm>
            <a:off x="382216" y="1340768"/>
            <a:ext cx="8294240" cy="4524315"/>
          </a:xfrm>
          <a:prstGeom prst="rect">
            <a:avLst/>
          </a:prstGeom>
        </p:spPr>
        <p:txBody>
          <a:bodyPr wrap="square">
            <a:spAutoFit/>
          </a:bodyPr>
          <a:lstStyle/>
          <a:p>
            <a:r>
              <a:rPr lang="id-ID" sz="2400" b="1" dirty="0" smtClean="0"/>
              <a:t>Sub Capaian Pembelajaran Mata Kegiatan</a:t>
            </a:r>
          </a:p>
          <a:p>
            <a:endParaRPr lang="id-ID" sz="2400" b="1" dirty="0" smtClean="0"/>
          </a:p>
          <a:p>
            <a:r>
              <a:rPr lang="id-ID" sz="2400" dirty="0" smtClean="0"/>
              <a:t>1. Memahami Ragam Aplikasi Komunikasi Data</a:t>
            </a:r>
          </a:p>
          <a:p>
            <a:r>
              <a:rPr lang="id-ID" sz="2400" dirty="0" smtClean="0"/>
              <a:t>2. Menganalisis Berbagai standar komunikasi data</a:t>
            </a:r>
          </a:p>
          <a:p>
            <a:r>
              <a:rPr lang="id-ID" sz="2400" dirty="0" smtClean="0"/>
              <a:t>3. Menganalisis Proses komunikasi data dalam jaringan</a:t>
            </a:r>
          </a:p>
          <a:p>
            <a:r>
              <a:rPr lang="id-ID" sz="2400" dirty="0" smtClean="0"/>
              <a:t>4. Memahami Aspek-aspek teknologi komunikasi data dan suara</a:t>
            </a:r>
          </a:p>
          <a:p>
            <a:r>
              <a:rPr lang="id-ID" sz="2400" dirty="0" smtClean="0"/>
              <a:t>5. Menganalisis Kebutuhan telekomunikasi dalam jaringan</a:t>
            </a:r>
          </a:p>
          <a:p>
            <a:r>
              <a:rPr lang="id-ID" sz="2400" dirty="0" smtClean="0"/>
              <a:t>6. Menganalisis Kebutuhan beban/ bandwidth jaringan</a:t>
            </a:r>
          </a:p>
          <a:p>
            <a:r>
              <a:rPr lang="id-ID" sz="2400" dirty="0" smtClean="0"/>
              <a:t>7. Memahami Konsep kerja protokoler server softswicth</a:t>
            </a:r>
          </a:p>
          <a:p>
            <a:r>
              <a:rPr lang="id-ID" sz="2400" dirty="0" smtClean="0"/>
              <a:t>8. Memahami Diagram ranngkaian operasi komunikasi VoIP</a:t>
            </a:r>
          </a:p>
          <a:p>
            <a:r>
              <a:rPr lang="id-ID" sz="2400" dirty="0" smtClean="0"/>
              <a:t>9. Memahami Bagan dan Konsep Kerja Server Softswicth berkaitan dengan PBX</a:t>
            </a:r>
            <a:endParaRPr lang="id-ID" sz="2400" dirty="0"/>
          </a:p>
        </p:txBody>
      </p:sp>
      <p:sp>
        <p:nvSpPr>
          <p:cNvPr id="9" name="Rectangle 8"/>
          <p:cNvSpPr/>
          <p:nvPr/>
        </p:nvSpPr>
        <p:spPr>
          <a:xfrm>
            <a:off x="1454068" y="293747"/>
            <a:ext cx="7689932" cy="830997"/>
          </a:xfrm>
          <a:prstGeom prst="rect">
            <a:avLst/>
          </a:prstGeom>
        </p:spPr>
        <p:txBody>
          <a:bodyPr wrap="square">
            <a:spAutoFit/>
          </a:bodyPr>
          <a:lstStyle/>
          <a:p>
            <a:r>
              <a:rPr lang="id-ID" sz="2400" b="1" dirty="0" smtClean="0"/>
              <a:t>Capaian Pembelajaran Mata Kegiatan : </a:t>
            </a:r>
          </a:p>
          <a:p>
            <a:r>
              <a:rPr lang="id-ID" sz="2400" dirty="0"/>
              <a:t>	</a:t>
            </a:r>
            <a:r>
              <a:rPr lang="id-ID" sz="2400" dirty="0" smtClean="0"/>
              <a:t>	“Memahami Teknologi Layanan Jaringan”</a:t>
            </a:r>
            <a:endParaRPr lang="id-ID" sz="2400" dirty="0"/>
          </a:p>
        </p:txBody>
      </p:sp>
    </p:spTree>
    <p:extLst>
      <p:ext uri="{BB962C8B-B14F-4D97-AF65-F5344CB8AC3E}">
        <p14:creationId xmlns:p14="http://schemas.microsoft.com/office/powerpoint/2010/main" val="1021884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20</a:t>
            </a:fld>
            <a:endParaRPr lang="id-ID"/>
          </a:p>
        </p:txBody>
      </p:sp>
      <p:sp>
        <p:nvSpPr>
          <p:cNvPr id="3" name="Rectangle 2"/>
          <p:cNvSpPr/>
          <p:nvPr/>
        </p:nvSpPr>
        <p:spPr>
          <a:xfrm>
            <a:off x="1545970" y="260648"/>
            <a:ext cx="7956376" cy="461665"/>
          </a:xfrm>
          <a:prstGeom prst="rect">
            <a:avLst/>
          </a:prstGeom>
        </p:spPr>
        <p:txBody>
          <a:bodyPr wrap="square">
            <a:spAutoFit/>
          </a:bodyPr>
          <a:lstStyle/>
          <a:p>
            <a:r>
              <a:rPr lang="fi-FI" sz="2400" b="1" dirty="0" smtClean="0"/>
              <a:t>2.</a:t>
            </a:r>
            <a:r>
              <a:rPr lang="id-ID" sz="2400" b="1" dirty="0" smtClean="0"/>
              <a:t> </a:t>
            </a:r>
            <a:r>
              <a:rPr lang="fi-FI" sz="2400" b="1" dirty="0" smtClean="0"/>
              <a:t>Analisis kebutuhan perangkat dalam telekomunikasi </a:t>
            </a:r>
            <a:endParaRPr lang="id-ID" sz="2400" b="1" dirty="0"/>
          </a:p>
        </p:txBody>
      </p:sp>
      <p:sp>
        <p:nvSpPr>
          <p:cNvPr id="4" name="Flowchart: Alternate Process 3"/>
          <p:cNvSpPr/>
          <p:nvPr/>
        </p:nvSpPr>
        <p:spPr>
          <a:xfrm>
            <a:off x="539552" y="1052736"/>
            <a:ext cx="8424936" cy="2736304"/>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r>
              <a:rPr lang="id-ID" sz="2400" dirty="0" smtClean="0"/>
              <a:t>Beberapa perangkat jaringan yang dibutuhkan dalam telekomunikasi adalah:</a:t>
            </a:r>
          </a:p>
          <a:p>
            <a:endParaRPr lang="id-ID" sz="2400" dirty="0" smtClean="0"/>
          </a:p>
          <a:p>
            <a:pPr marL="342900" indent="-342900">
              <a:buFont typeface="+mj-lt"/>
              <a:buAutoNum type="alphaLcPeriod"/>
            </a:pPr>
            <a:r>
              <a:rPr lang="id-ID" sz="2400" dirty="0" smtClean="0"/>
              <a:t>Wireline ( Jaringan Kabel )</a:t>
            </a:r>
          </a:p>
          <a:p>
            <a:pPr marL="342900" indent="-342900">
              <a:buFont typeface="+mj-lt"/>
              <a:buAutoNum type="alphaLcPeriod"/>
            </a:pPr>
            <a:r>
              <a:rPr lang="id-ID" sz="2400" dirty="0" smtClean="0"/>
              <a:t>Wireless ( Jaringan Tanpa Kabel )</a:t>
            </a:r>
          </a:p>
          <a:p>
            <a:pPr marL="342900" indent="-342900">
              <a:buFont typeface="+mj-lt"/>
              <a:buAutoNum type="alphaLcPeriod"/>
            </a:pPr>
            <a:r>
              <a:rPr lang="id-ID" sz="2400" dirty="0" smtClean="0"/>
              <a:t>Jaringan dengan modem</a:t>
            </a:r>
          </a:p>
          <a:p>
            <a:pPr marL="342900" indent="-342900">
              <a:buFont typeface="+mj-lt"/>
              <a:buAutoNum type="alphaLcPeriod"/>
            </a:pPr>
            <a:r>
              <a:rPr lang="id-ID" sz="2400" dirty="0" smtClean="0"/>
              <a:t>Jaringan dengan satelit</a:t>
            </a:r>
            <a:endParaRPr lang="id-ID" sz="2400" dirty="0"/>
          </a:p>
        </p:txBody>
      </p:sp>
      <p:sp>
        <p:nvSpPr>
          <p:cNvPr id="5" name="Rounded Rectangle 4"/>
          <p:cNvSpPr/>
          <p:nvPr/>
        </p:nvSpPr>
        <p:spPr>
          <a:xfrm>
            <a:off x="539552" y="3933056"/>
            <a:ext cx="8424936" cy="194421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id-ID" sz="2400" dirty="0" smtClean="0"/>
              <a:t>Jaringan kabel yang dapat digunakan dalam wireless adalah</a:t>
            </a:r>
          </a:p>
          <a:p>
            <a:pPr marL="342900" indent="-342900">
              <a:buFont typeface="+mj-lt"/>
              <a:buAutoNum type="alphaLcPeriod"/>
            </a:pPr>
            <a:r>
              <a:rPr lang="id-ID" sz="2400" dirty="0" smtClean="0"/>
              <a:t>Kabel coaxial</a:t>
            </a:r>
          </a:p>
          <a:p>
            <a:pPr marL="342900" indent="-342900">
              <a:buFont typeface="+mj-lt"/>
              <a:buAutoNum type="alphaLcPeriod"/>
            </a:pPr>
            <a:r>
              <a:rPr lang="id-ID" sz="2400" dirty="0" smtClean="0"/>
              <a:t>Twisted pair</a:t>
            </a:r>
          </a:p>
          <a:p>
            <a:pPr marL="342900" indent="-342900">
              <a:buFont typeface="+mj-lt"/>
              <a:buAutoNum type="alphaLcPeriod"/>
            </a:pPr>
            <a:r>
              <a:rPr lang="id-ID" sz="2400" dirty="0" smtClean="0"/>
              <a:t>Serat optik</a:t>
            </a:r>
            <a:endParaRPr lang="id-ID" sz="2400" dirty="0"/>
          </a:p>
        </p:txBody>
      </p:sp>
    </p:spTree>
    <p:extLst>
      <p:ext uri="{BB962C8B-B14F-4D97-AF65-F5344CB8AC3E}">
        <p14:creationId xmlns:p14="http://schemas.microsoft.com/office/powerpoint/2010/main" val="4196445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21</a:t>
            </a:fld>
            <a:endParaRPr lang="id-ID"/>
          </a:p>
        </p:txBody>
      </p:sp>
      <p:sp>
        <p:nvSpPr>
          <p:cNvPr id="3" name="Down Ribbon 2"/>
          <p:cNvSpPr/>
          <p:nvPr/>
        </p:nvSpPr>
        <p:spPr>
          <a:xfrm>
            <a:off x="1979712" y="332656"/>
            <a:ext cx="5832648" cy="1008112"/>
          </a:xfrm>
          <a:prstGeom prst="ribbon">
            <a:avLst>
              <a:gd name="adj1" fmla="val 16667"/>
              <a:gd name="adj2" fmla="val 709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i-FI" sz="2400" dirty="0" smtClean="0"/>
              <a:t>Analisis kebutuhan perangkat dalam telekomunikasi</a:t>
            </a:r>
            <a:endParaRPr lang="fi-FI" sz="2400" dirty="0"/>
          </a:p>
        </p:txBody>
      </p:sp>
      <p:sp>
        <p:nvSpPr>
          <p:cNvPr id="4" name="Rectangular Callout 3"/>
          <p:cNvSpPr/>
          <p:nvPr/>
        </p:nvSpPr>
        <p:spPr>
          <a:xfrm>
            <a:off x="683568" y="1628799"/>
            <a:ext cx="3672408" cy="3528391"/>
          </a:xfrm>
          <a:prstGeom prst="wedgeRectCallout">
            <a:avLst>
              <a:gd name="adj1" fmla="val 49854"/>
              <a:gd name="adj2" fmla="val -5419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Jenis-jenis kabel :</a:t>
            </a:r>
          </a:p>
          <a:p>
            <a:pPr marL="285750" indent="-285750" algn="ctr">
              <a:buFont typeface="Wingdings" pitchFamily="2" charset="2"/>
              <a:buChar char="v"/>
            </a:pPr>
            <a:r>
              <a:rPr lang="id-ID" sz="2400" dirty="0" smtClean="0"/>
              <a:t>Kabel coaxial</a:t>
            </a:r>
          </a:p>
          <a:p>
            <a:pPr marL="285750" indent="-285750" algn="ctr">
              <a:buFont typeface="Wingdings" pitchFamily="2" charset="2"/>
              <a:buChar char="v"/>
            </a:pPr>
            <a:r>
              <a:rPr lang="id-ID" sz="2400" dirty="0" smtClean="0"/>
              <a:t>Twisted pair</a:t>
            </a:r>
          </a:p>
          <a:p>
            <a:pPr marL="285750" indent="-285750" algn="ctr">
              <a:buFont typeface="Wingdings" pitchFamily="2" charset="2"/>
              <a:buChar char="v"/>
            </a:pPr>
            <a:r>
              <a:rPr lang="id-ID" sz="2400" dirty="0" smtClean="0"/>
              <a:t>Serat optik</a:t>
            </a:r>
          </a:p>
          <a:p>
            <a:pPr marL="285750" indent="-285750" algn="ctr">
              <a:buFont typeface="Wingdings" pitchFamily="2" charset="2"/>
              <a:buChar char="v"/>
            </a:pPr>
            <a:r>
              <a:rPr lang="id-ID" sz="2400" dirty="0" smtClean="0"/>
              <a:t>Kabel UTP</a:t>
            </a:r>
          </a:p>
        </p:txBody>
      </p:sp>
      <p:sp>
        <p:nvSpPr>
          <p:cNvPr id="5" name="Rectangular Callout 4"/>
          <p:cNvSpPr/>
          <p:nvPr/>
        </p:nvSpPr>
        <p:spPr>
          <a:xfrm>
            <a:off x="4788024" y="1630256"/>
            <a:ext cx="3662180" cy="3526935"/>
          </a:xfrm>
          <a:prstGeom prst="wedgeRectCallout">
            <a:avLst>
              <a:gd name="adj1" fmla="val -46766"/>
              <a:gd name="adj2" fmla="val -5461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Jenis perangkat</a:t>
            </a:r>
          </a:p>
          <a:p>
            <a:pPr marL="285750" indent="-285750" algn="ctr">
              <a:buFont typeface="Wingdings" pitchFamily="2" charset="2"/>
              <a:buChar char="v"/>
            </a:pPr>
            <a:r>
              <a:rPr lang="id-ID" sz="2400" dirty="0" smtClean="0"/>
              <a:t>NIC</a:t>
            </a:r>
          </a:p>
          <a:p>
            <a:pPr marL="285750" indent="-285750" algn="ctr">
              <a:buFont typeface="Wingdings" pitchFamily="2" charset="2"/>
              <a:buChar char="v"/>
            </a:pPr>
            <a:r>
              <a:rPr lang="id-ID" sz="2400" dirty="0" smtClean="0"/>
              <a:t>Router</a:t>
            </a:r>
          </a:p>
          <a:p>
            <a:pPr marL="285750" indent="-285750" algn="ctr">
              <a:buFont typeface="Wingdings" pitchFamily="2" charset="2"/>
              <a:buChar char="v"/>
            </a:pPr>
            <a:r>
              <a:rPr lang="id-ID" sz="2400" dirty="0" smtClean="0"/>
              <a:t>Switch</a:t>
            </a:r>
          </a:p>
          <a:p>
            <a:pPr marL="285750" indent="-285750" algn="ctr">
              <a:buFont typeface="Wingdings" pitchFamily="2" charset="2"/>
              <a:buChar char="v"/>
            </a:pPr>
            <a:r>
              <a:rPr lang="id-ID" sz="2400" dirty="0" smtClean="0"/>
              <a:t>PC</a:t>
            </a:r>
          </a:p>
          <a:p>
            <a:pPr marL="285750" indent="-285750" algn="ctr">
              <a:buFont typeface="Wingdings" pitchFamily="2" charset="2"/>
              <a:buChar char="v"/>
            </a:pPr>
            <a:r>
              <a:rPr lang="id-ID" sz="2400" dirty="0" smtClean="0"/>
              <a:t>Modem</a:t>
            </a:r>
          </a:p>
          <a:p>
            <a:pPr marL="285750" indent="-285750" algn="ctr">
              <a:buFont typeface="Wingdings" pitchFamily="2" charset="2"/>
              <a:buChar char="v"/>
            </a:pPr>
            <a:r>
              <a:rPr lang="id-ID" sz="2400" dirty="0" smtClean="0"/>
              <a:t>Antena pemancar</a:t>
            </a:r>
          </a:p>
          <a:p>
            <a:pPr marL="285750" indent="-285750" algn="ctr">
              <a:buFont typeface="Wingdings" pitchFamily="2" charset="2"/>
              <a:buChar char="v"/>
            </a:pPr>
            <a:r>
              <a:rPr lang="id-ID" sz="2400" dirty="0" smtClean="0"/>
              <a:t>Hub/Switch</a:t>
            </a:r>
          </a:p>
          <a:p>
            <a:pPr marL="285750" indent="-285750" algn="ctr">
              <a:buFont typeface="Wingdings" pitchFamily="2" charset="2"/>
              <a:buChar char="v"/>
            </a:pPr>
            <a:r>
              <a:rPr lang="id-ID" sz="2400" dirty="0" smtClean="0"/>
              <a:t>Access point</a:t>
            </a:r>
            <a:endParaRPr lang="id-ID" sz="2400" dirty="0"/>
          </a:p>
        </p:txBody>
      </p:sp>
    </p:spTree>
    <p:extLst>
      <p:ext uri="{BB962C8B-B14F-4D97-AF65-F5344CB8AC3E}">
        <p14:creationId xmlns:p14="http://schemas.microsoft.com/office/powerpoint/2010/main" val="2258833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22</a:t>
            </a:fld>
            <a:endParaRPr lang="id-ID"/>
          </a:p>
        </p:txBody>
      </p:sp>
      <p:sp>
        <p:nvSpPr>
          <p:cNvPr id="4" name="Rectangle 3"/>
          <p:cNvSpPr/>
          <p:nvPr/>
        </p:nvSpPr>
        <p:spPr>
          <a:xfrm>
            <a:off x="395536" y="1628507"/>
            <a:ext cx="8424936" cy="1200329"/>
          </a:xfrm>
          <a:prstGeom prst="rect">
            <a:avLst/>
          </a:prstGeom>
        </p:spPr>
        <p:txBody>
          <a:bodyPr wrap="square">
            <a:spAutoFit/>
          </a:bodyPr>
          <a:lstStyle/>
          <a:p>
            <a:r>
              <a:rPr lang="id-ID" sz="2400" dirty="0"/>
              <a:t>Protokol adalah sebuah aturan atau standar yang mengatur atau mengijinkan terjadinya hubungan, komunikasi, dan perpindahan data antara dua atau lebih titik komputer. </a:t>
            </a:r>
          </a:p>
        </p:txBody>
      </p:sp>
      <p:sp>
        <p:nvSpPr>
          <p:cNvPr id="5" name="Rectangle 4"/>
          <p:cNvSpPr/>
          <p:nvPr/>
        </p:nvSpPr>
        <p:spPr>
          <a:xfrm>
            <a:off x="467544" y="3068960"/>
            <a:ext cx="8136904" cy="1200329"/>
          </a:xfrm>
          <a:prstGeom prst="rect">
            <a:avLst/>
          </a:prstGeom>
        </p:spPr>
        <p:txBody>
          <a:bodyPr wrap="square">
            <a:spAutoFit/>
          </a:bodyPr>
          <a:lstStyle/>
          <a:p>
            <a:r>
              <a:rPr lang="id-ID" sz="2400" dirty="0"/>
              <a:t>Standar protokol yang terpopuler sampai saat ini yaitu OSI (Open System Interconnecting) yang telah ditentukan oleh ISO (International Standart Organization)</a:t>
            </a:r>
          </a:p>
        </p:txBody>
      </p:sp>
      <p:sp>
        <p:nvSpPr>
          <p:cNvPr id="6" name="Rectangle 5"/>
          <p:cNvSpPr/>
          <p:nvPr/>
        </p:nvSpPr>
        <p:spPr>
          <a:xfrm>
            <a:off x="467544" y="4407765"/>
            <a:ext cx="8352928" cy="1569660"/>
          </a:xfrm>
          <a:prstGeom prst="rect">
            <a:avLst/>
          </a:prstGeom>
        </p:spPr>
        <p:txBody>
          <a:bodyPr wrap="square">
            <a:spAutoFit/>
          </a:bodyPr>
          <a:lstStyle/>
          <a:p>
            <a:r>
              <a:rPr lang="id-ID" sz="2400" dirty="0"/>
              <a:t>Pengertian Voice over Internet Protocol (VoIP) adalah teknologi yang mampu mengirimkan data suara, video dan data yang berbentuk paket secara realtime dengan jaringan yang menggunakan Internet Protocol (IP).</a:t>
            </a:r>
          </a:p>
        </p:txBody>
      </p:sp>
      <p:sp>
        <p:nvSpPr>
          <p:cNvPr id="7" name="Rectangle 6"/>
          <p:cNvSpPr/>
          <p:nvPr/>
        </p:nvSpPr>
        <p:spPr>
          <a:xfrm>
            <a:off x="1406561" y="400308"/>
            <a:ext cx="7737439" cy="584775"/>
          </a:xfrm>
          <a:prstGeom prst="rect">
            <a:avLst/>
          </a:prstGeom>
        </p:spPr>
        <p:txBody>
          <a:bodyPr wrap="none">
            <a:spAutoFit/>
          </a:bodyPr>
          <a:lstStyle/>
          <a:p>
            <a:pPr lvl="0" algn="ctr"/>
            <a:r>
              <a:rPr lang="sv-SE" sz="3200" b="1" dirty="0"/>
              <a:t>G.</a:t>
            </a:r>
            <a:r>
              <a:rPr lang="id-ID" sz="3200" b="1" dirty="0"/>
              <a:t> </a:t>
            </a:r>
            <a:r>
              <a:rPr lang="sv-SE" sz="3200" b="1" dirty="0"/>
              <a:t>Konsep kerja protokoler server softswicth</a:t>
            </a:r>
            <a:endParaRPr lang="id-ID" sz="3200" b="1" dirty="0"/>
          </a:p>
        </p:txBody>
      </p:sp>
    </p:spTree>
    <p:extLst>
      <p:ext uri="{BB962C8B-B14F-4D97-AF65-F5344CB8AC3E}">
        <p14:creationId xmlns:p14="http://schemas.microsoft.com/office/powerpoint/2010/main" val="470431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23</a:t>
            </a:fld>
            <a:endParaRPr lang="id-ID"/>
          </a:p>
        </p:txBody>
      </p:sp>
      <p:sp>
        <p:nvSpPr>
          <p:cNvPr id="3" name="Cloud Callout 2"/>
          <p:cNvSpPr/>
          <p:nvPr/>
        </p:nvSpPr>
        <p:spPr>
          <a:xfrm>
            <a:off x="0" y="2425342"/>
            <a:ext cx="2777868" cy="1850905"/>
          </a:xfrm>
          <a:prstGeom prst="cloudCallout">
            <a:avLst>
              <a:gd name="adj1" fmla="val 128512"/>
              <a:gd name="adj2" fmla="val -1556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a:t>Kebutuhan Perangkat VoIP</a:t>
            </a:r>
          </a:p>
        </p:txBody>
      </p:sp>
      <p:sp>
        <p:nvSpPr>
          <p:cNvPr id="4" name="Wave 3"/>
          <p:cNvSpPr/>
          <p:nvPr/>
        </p:nvSpPr>
        <p:spPr>
          <a:xfrm>
            <a:off x="2627784" y="800708"/>
            <a:ext cx="6336704" cy="1044116"/>
          </a:xfrm>
          <a:prstGeom prst="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X-Lite : </a:t>
            </a:r>
            <a:r>
              <a:rPr lang="id-ID" sz="2400" dirty="0"/>
              <a:t>Sebagai Softphone untuk memanggil/ menerima telepon</a:t>
            </a:r>
          </a:p>
        </p:txBody>
      </p:sp>
      <p:sp>
        <p:nvSpPr>
          <p:cNvPr id="5" name="Wave 4"/>
          <p:cNvSpPr/>
          <p:nvPr/>
        </p:nvSpPr>
        <p:spPr>
          <a:xfrm>
            <a:off x="2660785" y="1985539"/>
            <a:ext cx="6336704" cy="1044116"/>
          </a:xfrm>
          <a:prstGeom prst="wav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a:t>IP </a:t>
            </a:r>
            <a:r>
              <a:rPr lang="id-ID" sz="2400" dirty="0" smtClean="0"/>
              <a:t>Phone : </a:t>
            </a:r>
            <a:r>
              <a:rPr lang="id-ID" sz="2400" dirty="0"/>
              <a:t>Sebagai Hardphone untuk memanggil/ menerima telepon </a:t>
            </a:r>
          </a:p>
        </p:txBody>
      </p:sp>
      <p:sp>
        <p:nvSpPr>
          <p:cNvPr id="6" name="Wave 5"/>
          <p:cNvSpPr/>
          <p:nvPr/>
        </p:nvSpPr>
        <p:spPr>
          <a:xfrm>
            <a:off x="2627784" y="3029655"/>
            <a:ext cx="6336704" cy="1044116"/>
          </a:xfrm>
          <a:prstGeom prst="wave">
            <a:avLst/>
          </a:prstGeom>
        </p:spPr>
        <p:style>
          <a:lnRef idx="1">
            <a:schemeClr val="accent1"/>
          </a:lnRef>
          <a:fillRef idx="2">
            <a:schemeClr val="accent1"/>
          </a:fillRef>
          <a:effectRef idx="1">
            <a:schemeClr val="accent1"/>
          </a:effectRef>
          <a:fontRef idx="minor">
            <a:schemeClr val="dk1"/>
          </a:fontRef>
        </p:style>
        <p:txBody>
          <a:bodyPr rtlCol="0" anchor="ctr"/>
          <a:lstStyle/>
          <a:p>
            <a:r>
              <a:rPr lang="id-ID" sz="2400" dirty="0"/>
              <a:t>Briker 	: Sebagai Operating Sistem VoIP</a:t>
            </a:r>
          </a:p>
        </p:txBody>
      </p:sp>
      <p:sp>
        <p:nvSpPr>
          <p:cNvPr id="7" name="Wave 6"/>
          <p:cNvSpPr/>
          <p:nvPr/>
        </p:nvSpPr>
        <p:spPr>
          <a:xfrm>
            <a:off x="2597340" y="4080996"/>
            <a:ext cx="6336704" cy="1044116"/>
          </a:xfrm>
          <a:prstGeom prst="wave">
            <a:avLst/>
          </a:prstGeom>
        </p:spPr>
        <p:style>
          <a:lnRef idx="1">
            <a:schemeClr val="accent1"/>
          </a:lnRef>
          <a:fillRef idx="2">
            <a:schemeClr val="accent1"/>
          </a:fillRef>
          <a:effectRef idx="1">
            <a:schemeClr val="accent1"/>
          </a:effectRef>
          <a:fontRef idx="minor">
            <a:schemeClr val="dk1"/>
          </a:fontRef>
        </p:style>
        <p:txBody>
          <a:bodyPr rtlCol="0" anchor="ctr"/>
          <a:lstStyle/>
          <a:p>
            <a:r>
              <a:rPr lang="id-ID" sz="2400" dirty="0"/>
              <a:t>Server 	: Sebagai Operating Sistem VoIP</a:t>
            </a:r>
          </a:p>
        </p:txBody>
      </p:sp>
    </p:spTree>
    <p:extLst>
      <p:ext uri="{BB962C8B-B14F-4D97-AF65-F5344CB8AC3E}">
        <p14:creationId xmlns:p14="http://schemas.microsoft.com/office/powerpoint/2010/main" val="2674963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24</a:t>
            </a:fld>
            <a:endParaRPr lang="id-ID"/>
          </a:p>
        </p:txBody>
      </p:sp>
      <p:pic>
        <p:nvPicPr>
          <p:cNvPr id="4" name="Picture 3" descr="https://1.bp.blogspot.com/-Xj62UiaUsvQ/WL5qcFaNhRI/AAAAAAAAAJg/_6YuiDRxJ-QWSwfQND761DoMAJgfOFIOACLcB/s320/download.png">
            <a:hlinkClick r:id="rId2"/>
          </p:cNvPr>
          <p:cNvPicPr/>
          <p:nvPr/>
        </p:nvPicPr>
        <p:blipFill>
          <a:blip r:embed="rId3">
            <a:extLst>
              <a:ext uri="{28A0092B-C50C-407E-A947-70E740481C1C}">
                <a14:useLocalDpi xmlns:a14="http://schemas.microsoft.com/office/drawing/2010/main" val="0"/>
              </a:ext>
            </a:extLst>
          </a:blip>
          <a:srcRect/>
          <a:stretch>
            <a:fillRect/>
          </a:stretch>
        </p:blipFill>
        <p:spPr>
          <a:xfrm>
            <a:off x="199891" y="1531305"/>
            <a:ext cx="4104456" cy="2592288"/>
          </a:xfrm>
          <a:prstGeom prst="rect">
            <a:avLst/>
          </a:prstGeom>
          <a:noFill/>
          <a:ln>
            <a:noFill/>
          </a:ln>
        </p:spPr>
      </p:pic>
      <p:sp>
        <p:nvSpPr>
          <p:cNvPr id="5" name="Rectangle 4"/>
          <p:cNvSpPr/>
          <p:nvPr/>
        </p:nvSpPr>
        <p:spPr>
          <a:xfrm>
            <a:off x="489288" y="4653136"/>
            <a:ext cx="8424936" cy="1323439"/>
          </a:xfrm>
          <a:prstGeom prst="rect">
            <a:avLst/>
          </a:prstGeom>
        </p:spPr>
        <p:txBody>
          <a:bodyPr wrap="square">
            <a:spAutoFit/>
          </a:bodyPr>
          <a:lstStyle/>
          <a:p>
            <a:r>
              <a:rPr lang="id-ID" sz="2000" dirty="0" smtClean="0"/>
              <a:t>Ada </a:t>
            </a:r>
            <a:r>
              <a:rPr lang="id-ID" sz="2000" dirty="0"/>
              <a:t>juga melalui komunikasi suara dari komputer ke pesawat telepon IP (IP Phone) maupun pesawat telepon biasa yang menggunakan gateway atau perangkat yang disediakan oleh suatu perusahaan untuk dapat mengakses jaringan PSTN (Public Switched Telephone Network) setempat.</a:t>
            </a:r>
          </a:p>
        </p:txBody>
      </p:sp>
      <p:sp>
        <p:nvSpPr>
          <p:cNvPr id="6" name="Rectangle 5"/>
          <p:cNvSpPr/>
          <p:nvPr/>
        </p:nvSpPr>
        <p:spPr>
          <a:xfrm>
            <a:off x="1403648" y="260648"/>
            <a:ext cx="7488832" cy="1077218"/>
          </a:xfrm>
          <a:prstGeom prst="rect">
            <a:avLst/>
          </a:prstGeom>
        </p:spPr>
        <p:txBody>
          <a:bodyPr wrap="square">
            <a:spAutoFit/>
          </a:bodyPr>
          <a:lstStyle/>
          <a:p>
            <a:pPr lvl="0" algn="ctr"/>
            <a:r>
              <a:rPr lang="fi-FI" sz="3200" b="1" dirty="0"/>
              <a:t>H.Diagram rangkaian operasi komunikasi VoIP</a:t>
            </a:r>
            <a:endParaRPr lang="id-ID" sz="3200" b="1" dirty="0"/>
          </a:p>
        </p:txBody>
      </p:sp>
      <p:sp>
        <p:nvSpPr>
          <p:cNvPr id="7" name="Rectangle 6"/>
          <p:cNvSpPr/>
          <p:nvPr/>
        </p:nvSpPr>
        <p:spPr>
          <a:xfrm>
            <a:off x="4435817" y="1242399"/>
            <a:ext cx="4708183" cy="3170099"/>
          </a:xfrm>
          <a:prstGeom prst="rect">
            <a:avLst/>
          </a:prstGeom>
        </p:spPr>
        <p:txBody>
          <a:bodyPr wrap="square">
            <a:spAutoFit/>
          </a:bodyPr>
          <a:lstStyle/>
          <a:p>
            <a:r>
              <a:rPr lang="id-ID" sz="2000" dirty="0"/>
              <a:t>Untuk membuat sistem VoIP, ada beberapa variasi penyambungan. </a:t>
            </a:r>
            <a:endParaRPr lang="en-US" sz="2000" dirty="0" smtClean="0"/>
          </a:p>
          <a:p>
            <a:endParaRPr lang="en-US" sz="2000" dirty="0"/>
          </a:p>
          <a:p>
            <a:r>
              <a:rPr lang="id-ID" sz="2000" dirty="0" smtClean="0"/>
              <a:t>Ada </a:t>
            </a:r>
            <a:r>
              <a:rPr lang="id-ID" sz="2000" dirty="0"/>
              <a:t>koneksi dari komputer ke komputer dengan berbekal sound card dan head-set melalui jaringan LAN maupun internet merupakan solusi paling murah tetapi cukup merepotkan, karena kedua sisi harus memiliki komputer dan perangkat lunak (Softphone) yang sama. </a:t>
            </a:r>
            <a:endParaRPr lang="en-US" sz="2000" dirty="0"/>
          </a:p>
        </p:txBody>
      </p:sp>
    </p:spTree>
    <p:extLst>
      <p:ext uri="{BB962C8B-B14F-4D97-AF65-F5344CB8AC3E}">
        <p14:creationId xmlns:p14="http://schemas.microsoft.com/office/powerpoint/2010/main" val="1892689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25</a:t>
            </a:fld>
            <a:endParaRPr lang="id-ID"/>
          </a:p>
        </p:txBody>
      </p:sp>
      <p:pic>
        <p:nvPicPr>
          <p:cNvPr id="4" name="Picture 3" descr="Hasil gambar untuk Bagan dan Konsep Kerja PBX pada Server Softswitch"/>
          <p:cNvPicPr/>
          <p:nvPr/>
        </p:nvPicPr>
        <p:blipFill>
          <a:blip r:embed="rId2">
            <a:extLst>
              <a:ext uri="{28A0092B-C50C-407E-A947-70E740481C1C}">
                <a14:useLocalDpi xmlns:a14="http://schemas.microsoft.com/office/drawing/2010/main" val="0"/>
              </a:ext>
            </a:extLst>
          </a:blip>
          <a:srcRect/>
          <a:stretch>
            <a:fillRect/>
          </a:stretch>
        </p:blipFill>
        <p:spPr>
          <a:xfrm>
            <a:off x="1187624" y="2336304"/>
            <a:ext cx="6391082" cy="3528392"/>
          </a:xfrm>
          <a:prstGeom prst="rect">
            <a:avLst/>
          </a:prstGeom>
          <a:noFill/>
          <a:ln>
            <a:noFill/>
          </a:ln>
        </p:spPr>
      </p:pic>
      <p:sp>
        <p:nvSpPr>
          <p:cNvPr id="5" name="Rectangle 4"/>
          <p:cNvSpPr/>
          <p:nvPr/>
        </p:nvSpPr>
        <p:spPr>
          <a:xfrm>
            <a:off x="1763688" y="1528764"/>
            <a:ext cx="7200800" cy="461665"/>
          </a:xfrm>
          <a:prstGeom prst="rect">
            <a:avLst/>
          </a:prstGeom>
        </p:spPr>
        <p:txBody>
          <a:bodyPr wrap="square">
            <a:spAutoFit/>
          </a:bodyPr>
          <a:lstStyle/>
          <a:p>
            <a:r>
              <a:rPr lang="id-ID" sz="2400" dirty="0"/>
              <a:t>Bagan dan Konsep Kerja PBX pada Server Softswitch </a:t>
            </a:r>
          </a:p>
        </p:txBody>
      </p:sp>
      <p:sp>
        <p:nvSpPr>
          <p:cNvPr id="6" name="Rectangle 5"/>
          <p:cNvSpPr/>
          <p:nvPr/>
        </p:nvSpPr>
        <p:spPr>
          <a:xfrm>
            <a:off x="1593340" y="188640"/>
            <a:ext cx="7083973" cy="1077218"/>
          </a:xfrm>
          <a:prstGeom prst="rect">
            <a:avLst/>
          </a:prstGeom>
        </p:spPr>
        <p:txBody>
          <a:bodyPr wrap="square">
            <a:spAutoFit/>
          </a:bodyPr>
          <a:lstStyle/>
          <a:p>
            <a:pPr lvl="0" algn="ctr"/>
            <a:r>
              <a:rPr lang="fi-FI" sz="3200" b="1" dirty="0" smtClean="0"/>
              <a:t>I.Bagan </a:t>
            </a:r>
            <a:r>
              <a:rPr lang="fi-FI" sz="3200" b="1" dirty="0"/>
              <a:t>dan Konsep Kerja Server Softswicth berkaitan dengan PBX</a:t>
            </a:r>
            <a:endParaRPr lang="id-ID" sz="3200" b="1" dirty="0"/>
          </a:p>
        </p:txBody>
      </p:sp>
    </p:spTree>
    <p:extLst>
      <p:ext uri="{BB962C8B-B14F-4D97-AF65-F5344CB8AC3E}">
        <p14:creationId xmlns:p14="http://schemas.microsoft.com/office/powerpoint/2010/main" val="2073835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26</a:t>
            </a:fld>
            <a:endParaRPr lang="id-ID"/>
          </a:p>
        </p:txBody>
      </p:sp>
      <p:pic>
        <p:nvPicPr>
          <p:cNvPr id="3" name="Picture 2" descr="https://3.bp.blogspot.com/-t-9FRpdCbc0/VSr1hatrvXI/AAAAAAAAAXk/I2hfm3yQw8I/s1600/ad.jpg">
            <a:hlinkClick r:id="rId2"/>
          </p:cNvPr>
          <p:cNvPicPr/>
          <p:nvPr/>
        </p:nvPicPr>
        <p:blipFill>
          <a:blip r:embed="rId3">
            <a:extLst>
              <a:ext uri="{28A0092B-C50C-407E-A947-70E740481C1C}">
                <a14:useLocalDpi xmlns:a14="http://schemas.microsoft.com/office/drawing/2010/main" val="0"/>
              </a:ext>
            </a:extLst>
          </a:blip>
          <a:srcRect/>
          <a:stretch>
            <a:fillRect/>
          </a:stretch>
        </p:blipFill>
        <p:spPr>
          <a:xfrm>
            <a:off x="1043608" y="1700808"/>
            <a:ext cx="7153944" cy="3672408"/>
          </a:xfrm>
          <a:prstGeom prst="rect">
            <a:avLst/>
          </a:prstGeom>
          <a:noFill/>
          <a:ln>
            <a:noFill/>
          </a:ln>
        </p:spPr>
      </p:pic>
      <p:sp>
        <p:nvSpPr>
          <p:cNvPr id="4" name="Rectangle 3"/>
          <p:cNvSpPr/>
          <p:nvPr/>
        </p:nvSpPr>
        <p:spPr>
          <a:xfrm>
            <a:off x="2835435" y="908720"/>
            <a:ext cx="4682564" cy="461665"/>
          </a:xfrm>
          <a:prstGeom prst="rect">
            <a:avLst/>
          </a:prstGeom>
        </p:spPr>
        <p:txBody>
          <a:bodyPr wrap="none">
            <a:spAutoFit/>
          </a:bodyPr>
          <a:lstStyle/>
          <a:p>
            <a:r>
              <a:rPr lang="id-ID" sz="2400" dirty="0"/>
              <a:t>Proses Kerja PBX Server Softswitch </a:t>
            </a:r>
          </a:p>
        </p:txBody>
      </p:sp>
    </p:spTree>
    <p:extLst>
      <p:ext uri="{BB962C8B-B14F-4D97-AF65-F5344CB8AC3E}">
        <p14:creationId xmlns:p14="http://schemas.microsoft.com/office/powerpoint/2010/main" val="267704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3</a:t>
            </a:fld>
            <a:endParaRPr lang="id-ID"/>
          </a:p>
        </p:txBody>
      </p:sp>
      <p:sp>
        <p:nvSpPr>
          <p:cNvPr id="4" name="TextBox 3"/>
          <p:cNvSpPr txBox="1"/>
          <p:nvPr/>
        </p:nvSpPr>
        <p:spPr>
          <a:xfrm>
            <a:off x="603711" y="1135639"/>
            <a:ext cx="7848872" cy="461665"/>
          </a:xfrm>
          <a:prstGeom prst="rect">
            <a:avLst/>
          </a:prstGeom>
          <a:noFill/>
        </p:spPr>
        <p:txBody>
          <a:bodyPr wrap="square" rtlCol="0">
            <a:spAutoFit/>
          </a:bodyPr>
          <a:lstStyle/>
          <a:p>
            <a:r>
              <a:rPr lang="id-ID" sz="2400" b="1" dirty="0" smtClean="0"/>
              <a:t>1. Pengertian Komunikasi Data</a:t>
            </a:r>
            <a:endParaRPr lang="id-ID" sz="2400" b="1" dirty="0"/>
          </a:p>
        </p:txBody>
      </p:sp>
      <p:sp>
        <p:nvSpPr>
          <p:cNvPr id="5" name="Rectangle 4"/>
          <p:cNvSpPr/>
          <p:nvPr/>
        </p:nvSpPr>
        <p:spPr>
          <a:xfrm>
            <a:off x="827584" y="1772816"/>
            <a:ext cx="8064896" cy="1938992"/>
          </a:xfrm>
          <a:prstGeom prst="rect">
            <a:avLst/>
          </a:prstGeom>
        </p:spPr>
        <p:txBody>
          <a:bodyPr wrap="square">
            <a:spAutoFit/>
          </a:bodyPr>
          <a:lstStyle/>
          <a:p>
            <a:pPr algn="just"/>
            <a:r>
              <a:rPr lang="id-ID" sz="2400" dirty="0" smtClean="0"/>
              <a:t>Komunikasi Data merupakan bentuk komunikasi yang secara khusus berkaitan dengan transmisi atau pemindahan data antara komputer-komputer, komputer dengan piranti-piranti yang lain dalam bentuk data digital yang dikirimkan melalui media Komunikasi Data</a:t>
            </a:r>
            <a:endParaRPr lang="id-ID" sz="2400" dirty="0"/>
          </a:p>
        </p:txBody>
      </p:sp>
      <p:pic>
        <p:nvPicPr>
          <p:cNvPr id="6" name="Picture 5" descr="https://1.bp.blogspot.com/-dF8ISMJXpJk/WZuGYRG_bSI/AAAAAAAAAow/LtvT9pGPDnMA4G90h_A8Nxok9w31Z4X2ACLcBGAs/s320/1.jpg">
            <a:hlinkClick r:id="rId2"/>
          </p:cNvPr>
          <p:cNvPicPr/>
          <p:nvPr/>
        </p:nvPicPr>
        <p:blipFill>
          <a:blip r:embed="rId3">
            <a:extLst>
              <a:ext uri="{28A0092B-C50C-407E-A947-70E740481C1C}">
                <a14:useLocalDpi xmlns:a14="http://schemas.microsoft.com/office/drawing/2010/main" val="0"/>
              </a:ext>
            </a:extLst>
          </a:blip>
          <a:srcRect/>
          <a:stretch>
            <a:fillRect/>
          </a:stretch>
        </p:blipFill>
        <p:spPr>
          <a:xfrm>
            <a:off x="2267744" y="3711808"/>
            <a:ext cx="4837956" cy="2160240"/>
          </a:xfrm>
          <a:prstGeom prst="rect">
            <a:avLst/>
          </a:prstGeom>
          <a:noFill/>
          <a:ln>
            <a:noFill/>
          </a:ln>
        </p:spPr>
      </p:pic>
      <p:sp>
        <p:nvSpPr>
          <p:cNvPr id="7" name="Rectangle 6"/>
          <p:cNvSpPr/>
          <p:nvPr/>
        </p:nvSpPr>
        <p:spPr>
          <a:xfrm>
            <a:off x="1979712" y="332656"/>
            <a:ext cx="6169126" cy="584775"/>
          </a:xfrm>
          <a:prstGeom prst="rect">
            <a:avLst/>
          </a:prstGeom>
        </p:spPr>
        <p:txBody>
          <a:bodyPr wrap="none">
            <a:spAutoFit/>
          </a:bodyPr>
          <a:lstStyle/>
          <a:p>
            <a:pPr lvl="0" algn="ctr"/>
            <a:r>
              <a:rPr lang="id-ID" sz="3200" b="1" dirty="0"/>
              <a:t>A. Ragam Aplikasi Komunikasi Data</a:t>
            </a:r>
            <a:endParaRPr lang="id-ID" sz="3200" b="1" dirty="0"/>
          </a:p>
        </p:txBody>
      </p:sp>
    </p:spTree>
    <p:extLst>
      <p:ext uri="{BB962C8B-B14F-4D97-AF65-F5344CB8AC3E}">
        <p14:creationId xmlns:p14="http://schemas.microsoft.com/office/powerpoint/2010/main" val="197333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z="1800" smtClean="0"/>
              <a:pPr/>
              <a:t>4</a:t>
            </a:fld>
            <a:endParaRPr lang="id-ID" sz="1800"/>
          </a:p>
        </p:txBody>
      </p:sp>
      <p:sp>
        <p:nvSpPr>
          <p:cNvPr id="3" name="Rectangle 2"/>
          <p:cNvSpPr/>
          <p:nvPr/>
        </p:nvSpPr>
        <p:spPr>
          <a:xfrm>
            <a:off x="1918799" y="209785"/>
            <a:ext cx="4069384" cy="523220"/>
          </a:xfrm>
          <a:prstGeom prst="rect">
            <a:avLst/>
          </a:prstGeom>
        </p:spPr>
        <p:txBody>
          <a:bodyPr wrap="none">
            <a:spAutoFit/>
          </a:bodyPr>
          <a:lstStyle/>
          <a:p>
            <a:r>
              <a:rPr lang="id-ID" sz="2800" b="1" dirty="0" smtClean="0"/>
              <a:t>2. Model Komunikasi data</a:t>
            </a:r>
            <a:endParaRPr lang="id-ID" sz="2800" b="1" dirty="0"/>
          </a:p>
        </p:txBody>
      </p:sp>
      <p:sp>
        <p:nvSpPr>
          <p:cNvPr id="4" name="Rectangle 3"/>
          <p:cNvSpPr/>
          <p:nvPr/>
        </p:nvSpPr>
        <p:spPr>
          <a:xfrm>
            <a:off x="779277" y="1263243"/>
            <a:ext cx="3202814" cy="830997"/>
          </a:xfrm>
          <a:prstGeom prst="rect">
            <a:avLst/>
          </a:prstGeom>
        </p:spPr>
        <p:txBody>
          <a:bodyPr wrap="square">
            <a:spAutoFit/>
          </a:bodyPr>
          <a:lstStyle/>
          <a:p>
            <a:r>
              <a:rPr lang="id-ID" sz="2400" b="1" dirty="0" smtClean="0"/>
              <a:t>a. Komunikasi data Simplex: satu arah</a:t>
            </a:r>
            <a:endParaRPr lang="id-ID" sz="2400"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7299" y="962366"/>
            <a:ext cx="4796701" cy="1598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63632" y="2815188"/>
            <a:ext cx="2977730" cy="1200329"/>
          </a:xfrm>
          <a:prstGeom prst="rect">
            <a:avLst/>
          </a:prstGeom>
        </p:spPr>
        <p:txBody>
          <a:bodyPr wrap="square">
            <a:spAutoFit/>
          </a:bodyPr>
          <a:lstStyle/>
          <a:p>
            <a:r>
              <a:rPr lang="id-ID" sz="2400" b="1" dirty="0" smtClean="0"/>
              <a:t>b. </a:t>
            </a:r>
            <a:r>
              <a:rPr lang="nn-NO" sz="2400" b="1" dirty="0" smtClean="0"/>
              <a:t>Komunikasi data Half Duplex: Dua arah bergantian</a:t>
            </a:r>
            <a:endParaRPr lang="id-ID" sz="2400" b="1" dirty="0"/>
          </a:p>
        </p:txBody>
      </p:sp>
      <p:pic>
        <p:nvPicPr>
          <p:cNvPr id="7" name="Picture 6" descr="https://1.bp.blogspot.com/-xt7ntwnpQwA/WZvAUxsagQI/AAAAAAAAAps/xE8qUAFIfYE3XX53m-PWGfJHyFFoNtK-QCLcBGAs/s320/3.jpg">
            <a:hlinkClick r:id="rId3"/>
          </p:cNvPr>
          <p:cNvPicPr/>
          <p:nvPr/>
        </p:nvPicPr>
        <p:blipFill>
          <a:blip r:embed="rId4">
            <a:extLst>
              <a:ext uri="{28A0092B-C50C-407E-A947-70E740481C1C}">
                <a14:useLocalDpi xmlns:a14="http://schemas.microsoft.com/office/drawing/2010/main" val="0"/>
              </a:ext>
            </a:extLst>
          </a:blip>
          <a:srcRect/>
          <a:stretch>
            <a:fillRect/>
          </a:stretch>
        </p:blipFill>
        <p:spPr>
          <a:xfrm>
            <a:off x="4347299" y="2586902"/>
            <a:ext cx="4345329" cy="1732661"/>
          </a:xfrm>
          <a:prstGeom prst="rect">
            <a:avLst/>
          </a:prstGeom>
          <a:noFill/>
          <a:ln>
            <a:noFill/>
          </a:ln>
        </p:spPr>
      </p:pic>
      <p:pic>
        <p:nvPicPr>
          <p:cNvPr id="8" name="Picture 7" descr="https://3.bp.blogspot.com/-Y87Gr6Pm51M/WZvDzmlI50I/AAAAAAAAAp4/dfRvrRtHV94fJj3TgS4VhIPQ3GXOflrtACLcBGAs/s320/4.jpg">
            <a:hlinkClick r:id="rId5"/>
          </p:cNvPr>
          <p:cNvPicPr/>
          <p:nvPr/>
        </p:nvPicPr>
        <p:blipFill>
          <a:blip r:embed="rId6">
            <a:extLst>
              <a:ext uri="{28A0092B-C50C-407E-A947-70E740481C1C}">
                <a14:useLocalDpi xmlns:a14="http://schemas.microsoft.com/office/drawing/2010/main" val="0"/>
              </a:ext>
            </a:extLst>
          </a:blip>
          <a:srcRect/>
          <a:stretch>
            <a:fillRect/>
          </a:stretch>
        </p:blipFill>
        <p:spPr>
          <a:xfrm>
            <a:off x="4455398" y="4319563"/>
            <a:ext cx="4129129" cy="1629717"/>
          </a:xfrm>
          <a:prstGeom prst="rect">
            <a:avLst/>
          </a:prstGeom>
          <a:noFill/>
          <a:ln>
            <a:noFill/>
          </a:ln>
        </p:spPr>
      </p:pic>
      <p:sp>
        <p:nvSpPr>
          <p:cNvPr id="9" name="Rectangle 8"/>
          <p:cNvSpPr/>
          <p:nvPr/>
        </p:nvSpPr>
        <p:spPr>
          <a:xfrm>
            <a:off x="389892" y="4384326"/>
            <a:ext cx="3725210" cy="1200329"/>
          </a:xfrm>
          <a:prstGeom prst="rect">
            <a:avLst/>
          </a:prstGeom>
        </p:spPr>
        <p:txBody>
          <a:bodyPr wrap="square">
            <a:spAutoFit/>
          </a:bodyPr>
          <a:lstStyle/>
          <a:p>
            <a:pPr lvl="1"/>
            <a:r>
              <a:rPr lang="id-ID" sz="2400" b="1" dirty="0" smtClean="0"/>
              <a:t>c. Komunikasi data Full Duplex : Dua arah bisa bersamaan</a:t>
            </a:r>
            <a:endParaRPr lang="id-ID" sz="2800" b="1" dirty="0"/>
          </a:p>
        </p:txBody>
      </p:sp>
    </p:spTree>
    <p:extLst>
      <p:ext uri="{BB962C8B-B14F-4D97-AF65-F5344CB8AC3E}">
        <p14:creationId xmlns:p14="http://schemas.microsoft.com/office/powerpoint/2010/main" val="291707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5</a:t>
            </a:fld>
            <a:endParaRPr lang="id-ID"/>
          </a:p>
        </p:txBody>
      </p:sp>
      <p:sp>
        <p:nvSpPr>
          <p:cNvPr id="3" name="Rectangle 2"/>
          <p:cNvSpPr/>
          <p:nvPr/>
        </p:nvSpPr>
        <p:spPr>
          <a:xfrm>
            <a:off x="1691680" y="254028"/>
            <a:ext cx="4102085" cy="461665"/>
          </a:xfrm>
          <a:prstGeom prst="rect">
            <a:avLst/>
          </a:prstGeom>
        </p:spPr>
        <p:txBody>
          <a:bodyPr wrap="none">
            <a:spAutoFit/>
          </a:bodyPr>
          <a:lstStyle/>
          <a:p>
            <a:r>
              <a:rPr lang="id-ID" sz="2400" b="1" dirty="0" smtClean="0"/>
              <a:t>3. Komponen Komunikasi Data</a:t>
            </a:r>
            <a:endParaRPr lang="id-ID" sz="2400" b="1" dirty="0"/>
          </a:p>
        </p:txBody>
      </p:sp>
      <p:sp>
        <p:nvSpPr>
          <p:cNvPr id="4" name="Rectangle 3"/>
          <p:cNvSpPr/>
          <p:nvPr/>
        </p:nvSpPr>
        <p:spPr>
          <a:xfrm>
            <a:off x="554738" y="1163360"/>
            <a:ext cx="4161278" cy="4524315"/>
          </a:xfrm>
          <a:prstGeom prst="rect">
            <a:avLst/>
          </a:prstGeom>
        </p:spPr>
        <p:txBody>
          <a:bodyPr wrap="square">
            <a:spAutoFit/>
          </a:bodyPr>
          <a:lstStyle/>
          <a:p>
            <a:r>
              <a:rPr lang="id-ID" sz="2400" dirty="0" smtClean="0"/>
              <a:t>Pengirim, adalah piranti yang mengirimkan data, berupa komputer, alat lainnya seperti handphone, video kamera, dan lainnya yang sejenis. </a:t>
            </a:r>
            <a:endParaRPr lang="en-US" sz="2400" dirty="0" smtClean="0"/>
          </a:p>
          <a:p>
            <a:endParaRPr lang="en-US" sz="2400" dirty="0"/>
          </a:p>
          <a:p>
            <a:r>
              <a:rPr lang="id-ID" sz="2400" dirty="0" smtClean="0"/>
              <a:t>Penerima</a:t>
            </a:r>
            <a:r>
              <a:rPr lang="id-ID" sz="2400" dirty="0" smtClean="0"/>
              <a:t>, adalah piranti yang menerima data, juga bisa berupa komputer, alat lainnya seperti handphone, video kamera, dan lainnya yang sejenis.</a:t>
            </a:r>
            <a:endParaRPr lang="id-ID" sz="2400" dirty="0"/>
          </a:p>
        </p:txBody>
      </p:sp>
      <p:pic>
        <p:nvPicPr>
          <p:cNvPr id="5" name="Picture 4" descr="https://4.bp.blogspot.com/-Fxb5rJIrSWI/WZvEtItfvVI/AAAAAAAAAqA/5X48a5Fyt_c5z9DbCEu9AOH64jn0Br5IwCLcBGAs/s320/5.jpg">
            <a:hlinkClick r:id="rId2"/>
          </p:cNvPr>
          <p:cNvPicPr/>
          <p:nvPr/>
        </p:nvPicPr>
        <p:blipFill rotWithShape="1">
          <a:blip r:embed="rId3">
            <a:extLst>
              <a:ext uri="{28A0092B-C50C-407E-A947-70E740481C1C}">
                <a14:useLocalDpi xmlns:a14="http://schemas.microsoft.com/office/drawing/2010/main" val="0"/>
              </a:ext>
            </a:extLst>
          </a:blip>
          <a:srcRect l="8406" r="4967"/>
          <a:stretch/>
        </p:blipFill>
        <p:spPr>
          <a:xfrm>
            <a:off x="5058696" y="1889353"/>
            <a:ext cx="4085304" cy="3072327"/>
          </a:xfrm>
          <a:prstGeom prst="rect">
            <a:avLst/>
          </a:prstGeom>
          <a:noFill/>
          <a:ln>
            <a:noFill/>
          </a:ln>
        </p:spPr>
      </p:pic>
    </p:spTree>
    <p:extLst>
      <p:ext uri="{BB962C8B-B14F-4D97-AF65-F5344CB8AC3E}">
        <p14:creationId xmlns:p14="http://schemas.microsoft.com/office/powerpoint/2010/main" val="136873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6</a:t>
            </a:fld>
            <a:endParaRPr lang="id-ID"/>
          </a:p>
        </p:txBody>
      </p:sp>
      <p:sp>
        <p:nvSpPr>
          <p:cNvPr id="3" name="Rectangle 2"/>
          <p:cNvSpPr/>
          <p:nvPr/>
        </p:nvSpPr>
        <p:spPr>
          <a:xfrm>
            <a:off x="611560" y="1052736"/>
            <a:ext cx="8352928" cy="4893647"/>
          </a:xfrm>
          <a:prstGeom prst="rect">
            <a:avLst/>
          </a:prstGeom>
        </p:spPr>
        <p:txBody>
          <a:bodyPr wrap="square">
            <a:spAutoFit/>
          </a:bodyPr>
          <a:lstStyle/>
          <a:p>
            <a:pPr marL="285750" lvl="0" indent="-285750">
              <a:buFont typeface="Arial" pitchFamily="34" charset="0"/>
              <a:buChar char="•"/>
            </a:pPr>
            <a:r>
              <a:rPr lang="id-ID" sz="2400" dirty="0"/>
              <a:t>Pesan / Data, adalah informasi yang akan dipindahkan bisa berupa apa saja, teks, angka, gambar, suara, video, atau kombinasi dari semuanya</a:t>
            </a:r>
            <a:r>
              <a:rPr lang="id-ID" sz="2400" dirty="0" smtClean="0"/>
              <a:t>.</a:t>
            </a:r>
            <a:endParaRPr lang="en-US" sz="2400" dirty="0" smtClean="0"/>
          </a:p>
          <a:p>
            <a:pPr marL="285750" lvl="0" indent="-285750">
              <a:buFont typeface="Arial" pitchFamily="34" charset="0"/>
              <a:buChar char="•"/>
            </a:pPr>
            <a:endParaRPr lang="id-ID" sz="2400" dirty="0"/>
          </a:p>
          <a:p>
            <a:pPr marL="285750" lvl="0" indent="-285750">
              <a:buFont typeface="Arial" pitchFamily="34" charset="0"/>
              <a:buChar char="•"/>
            </a:pPr>
            <a:r>
              <a:rPr lang="id-ID" sz="2400" dirty="0"/>
              <a:t>Media pengiriman, adalah media atau saluran yang digunakan untuk mengirimkan data, bisa berupa kabel, cahaya maupun gelombang </a:t>
            </a:r>
            <a:r>
              <a:rPr lang="id-ID" sz="2400" dirty="0" smtClean="0"/>
              <a:t>magnetik</a:t>
            </a:r>
            <a:endParaRPr lang="en-US" sz="2400" dirty="0" smtClean="0"/>
          </a:p>
          <a:p>
            <a:pPr marL="285750" lvl="0" indent="-285750">
              <a:buFont typeface="Arial" pitchFamily="34" charset="0"/>
              <a:buChar char="•"/>
            </a:pPr>
            <a:endParaRPr lang="id-ID" sz="2400" dirty="0"/>
          </a:p>
          <a:p>
            <a:pPr marL="285750" lvl="0" indent="-285750">
              <a:buFont typeface="Arial" pitchFamily="34" charset="0"/>
              <a:buChar char="•"/>
            </a:pPr>
            <a:r>
              <a:rPr lang="id-ID" sz="2400" dirty="0"/>
              <a:t>Protokol, adalah aturan-aturan yang harus disepakati oleh dua atau lebih alat untuk dapat saling berkomunikasi. Tanpa protocol, dua alat atau lebih mungkin saja bisa saling terhubung tetapi tidak dapat saling berkomunikasi, sehingga message yang dikirim tidak dapat diterima oleh alat yang dituju.</a:t>
            </a:r>
            <a:endParaRPr lang="id-ID" sz="2400" dirty="0"/>
          </a:p>
        </p:txBody>
      </p:sp>
    </p:spTree>
    <p:extLst>
      <p:ext uri="{BB962C8B-B14F-4D97-AF65-F5344CB8AC3E}">
        <p14:creationId xmlns:p14="http://schemas.microsoft.com/office/powerpoint/2010/main" val="88872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7</a:t>
            </a:fld>
            <a:endParaRPr lang="id-ID"/>
          </a:p>
        </p:txBody>
      </p:sp>
      <p:sp>
        <p:nvSpPr>
          <p:cNvPr id="4" name="Rectangle 3"/>
          <p:cNvSpPr/>
          <p:nvPr/>
        </p:nvSpPr>
        <p:spPr>
          <a:xfrm>
            <a:off x="611560" y="1340768"/>
            <a:ext cx="8064896" cy="1200329"/>
          </a:xfrm>
          <a:prstGeom prst="rect">
            <a:avLst/>
          </a:prstGeom>
        </p:spPr>
        <p:txBody>
          <a:bodyPr wrap="square">
            <a:spAutoFit/>
          </a:bodyPr>
          <a:lstStyle/>
          <a:p>
            <a:r>
              <a:rPr lang="id-ID" sz="2400" dirty="0" smtClean="0"/>
              <a:t>Protokol adalah sebuah aturan atau standar yang mengatur atau mengijinkan terjadinya hubungan, komunikasi, dan perpindahan data antara dua atau lebih titik kompute</a:t>
            </a:r>
            <a:endParaRPr lang="id-ID" sz="2400" dirty="0"/>
          </a:p>
        </p:txBody>
      </p:sp>
      <p:sp>
        <p:nvSpPr>
          <p:cNvPr id="5" name="Rectangle 4"/>
          <p:cNvSpPr/>
          <p:nvPr/>
        </p:nvSpPr>
        <p:spPr>
          <a:xfrm>
            <a:off x="736906" y="2551231"/>
            <a:ext cx="7814204" cy="830997"/>
          </a:xfrm>
          <a:prstGeom prst="rect">
            <a:avLst/>
          </a:prstGeom>
        </p:spPr>
        <p:txBody>
          <a:bodyPr wrap="square">
            <a:spAutoFit/>
          </a:bodyPr>
          <a:lstStyle/>
          <a:p>
            <a:r>
              <a:rPr lang="nn-NO" sz="2400" b="1" dirty="0" smtClean="0"/>
              <a:t>1.</a:t>
            </a:r>
            <a:r>
              <a:rPr lang="id-ID" sz="2400" b="1" dirty="0" smtClean="0"/>
              <a:t> </a:t>
            </a:r>
            <a:r>
              <a:rPr lang="nn-NO" sz="2400" b="1" dirty="0" smtClean="0"/>
              <a:t>Organisasi Standar Teknologi Komunikasi dan Data Internasional</a:t>
            </a:r>
            <a:endParaRPr lang="id-ID" sz="2400" b="1" dirty="0"/>
          </a:p>
        </p:txBody>
      </p:sp>
      <p:sp>
        <p:nvSpPr>
          <p:cNvPr id="6" name="Rectangle 5"/>
          <p:cNvSpPr/>
          <p:nvPr/>
        </p:nvSpPr>
        <p:spPr>
          <a:xfrm>
            <a:off x="755576" y="3835822"/>
            <a:ext cx="2710617"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id-ID" sz="2000" b="1" dirty="0" smtClean="0"/>
              <a:t>Berikut ini berbagai Badan atau Organisasi yang menangani standarisasi Teknologi Komunikasi Data International</a:t>
            </a:r>
            <a:endParaRPr lang="id-ID" sz="2000" b="1" dirty="0"/>
          </a:p>
        </p:txBody>
      </p:sp>
      <p:sp>
        <p:nvSpPr>
          <p:cNvPr id="7" name="Rectangle 6"/>
          <p:cNvSpPr/>
          <p:nvPr/>
        </p:nvSpPr>
        <p:spPr>
          <a:xfrm>
            <a:off x="4449804" y="3084488"/>
            <a:ext cx="4226652" cy="286232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id-ID" b="1" dirty="0" smtClean="0"/>
              <a:t>a.	Badan Standard Eropa</a:t>
            </a:r>
          </a:p>
          <a:p>
            <a:pPr marL="342900" indent="-342900">
              <a:buAutoNum type="arabicParenR"/>
            </a:pPr>
            <a:r>
              <a:rPr lang="id-ID" dirty="0" smtClean="0"/>
              <a:t>ETSI: European Telecommunications Standards Institute </a:t>
            </a:r>
          </a:p>
          <a:p>
            <a:pPr marL="342900" indent="-342900">
              <a:buAutoNum type="arabicParenR"/>
            </a:pPr>
            <a:r>
              <a:rPr lang="id-ID" dirty="0" smtClean="0"/>
              <a:t>CEN/CENELEC: European Committee for Electrotechnical Standardization/European Committee for Standardization </a:t>
            </a:r>
          </a:p>
          <a:p>
            <a:pPr marL="342900" indent="-342900">
              <a:buAutoNum type="arabicParenR"/>
            </a:pPr>
            <a:r>
              <a:rPr lang="id-ID" dirty="0" smtClean="0"/>
              <a:t>CEPT: Conférence Européenne des Administrations des Postes et des Telecommunications</a:t>
            </a:r>
            <a:endParaRPr lang="id-ID" dirty="0"/>
          </a:p>
        </p:txBody>
      </p:sp>
      <p:sp>
        <p:nvSpPr>
          <p:cNvPr id="8" name="Right Arrow 7"/>
          <p:cNvSpPr/>
          <p:nvPr/>
        </p:nvSpPr>
        <p:spPr>
          <a:xfrm>
            <a:off x="3635896" y="3645024"/>
            <a:ext cx="648072" cy="38159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
        <p:nvSpPr>
          <p:cNvPr id="9" name="Rectangle 8"/>
          <p:cNvSpPr/>
          <p:nvPr/>
        </p:nvSpPr>
        <p:spPr>
          <a:xfrm>
            <a:off x="1835696" y="476671"/>
            <a:ext cx="6375463" cy="584775"/>
          </a:xfrm>
          <a:prstGeom prst="rect">
            <a:avLst/>
          </a:prstGeom>
        </p:spPr>
        <p:txBody>
          <a:bodyPr wrap="none">
            <a:spAutoFit/>
          </a:bodyPr>
          <a:lstStyle/>
          <a:p>
            <a:pPr lvl="0" algn="ctr"/>
            <a:r>
              <a:rPr lang="id-ID" sz="3200" b="1" dirty="0"/>
              <a:t>B. Berbagai standar komunikasi data</a:t>
            </a:r>
            <a:endParaRPr lang="id-ID" sz="3200" b="1" dirty="0"/>
          </a:p>
        </p:txBody>
      </p:sp>
    </p:spTree>
    <p:extLst>
      <p:ext uri="{BB962C8B-B14F-4D97-AF65-F5344CB8AC3E}">
        <p14:creationId xmlns:p14="http://schemas.microsoft.com/office/powerpoint/2010/main" val="184852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8</a:t>
            </a:fld>
            <a:endParaRPr lang="id-ID"/>
          </a:p>
        </p:txBody>
      </p:sp>
      <p:sp>
        <p:nvSpPr>
          <p:cNvPr id="3" name="Rectangle 2"/>
          <p:cNvSpPr/>
          <p:nvPr/>
        </p:nvSpPr>
        <p:spPr>
          <a:xfrm>
            <a:off x="611560" y="1186107"/>
            <a:ext cx="8280920" cy="230832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id-ID" sz="2400" dirty="0" smtClean="0"/>
              <a:t>b.	Badan Standard Amerika</a:t>
            </a:r>
          </a:p>
          <a:p>
            <a:r>
              <a:rPr lang="id-ID" sz="2400" dirty="0" smtClean="0"/>
              <a:t>1) IEEE : Institute of Electrical and Electronics Engineers 2) EIA: Electronic Industries Association </a:t>
            </a:r>
          </a:p>
          <a:p>
            <a:r>
              <a:rPr lang="id-ID" sz="2400" dirty="0" smtClean="0"/>
              <a:t>3) FCC: Federal Communications Commission &gt; Badan regulasi pemerintah Amerika</a:t>
            </a:r>
          </a:p>
          <a:p>
            <a:r>
              <a:rPr lang="id-ID" sz="2400" dirty="0" smtClean="0"/>
              <a:t>4) TIA: Telecommunications Industry Association</a:t>
            </a:r>
            <a:endParaRPr lang="id-ID" sz="2400" dirty="0"/>
          </a:p>
        </p:txBody>
      </p:sp>
      <p:sp>
        <p:nvSpPr>
          <p:cNvPr id="4" name="Rectangle 3"/>
          <p:cNvSpPr/>
          <p:nvPr/>
        </p:nvSpPr>
        <p:spPr>
          <a:xfrm>
            <a:off x="611560" y="3649868"/>
            <a:ext cx="8280920" cy="230832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endParaRPr lang="id-ID" sz="2400" dirty="0" smtClean="0"/>
          </a:p>
          <a:p>
            <a:r>
              <a:rPr lang="id-ID" sz="2400" dirty="0" smtClean="0"/>
              <a:t>c. Organisasi Global</a:t>
            </a:r>
          </a:p>
          <a:p>
            <a:pPr marL="342900" indent="-342900">
              <a:buAutoNum type="arabicParenR"/>
            </a:pPr>
            <a:r>
              <a:rPr lang="id-ID" sz="2400" dirty="0" smtClean="0"/>
              <a:t>ITU : International Telecommunication Union </a:t>
            </a:r>
          </a:p>
          <a:p>
            <a:pPr marL="342900" indent="-342900">
              <a:buAutoNum type="arabicParenR"/>
            </a:pPr>
            <a:r>
              <a:rPr lang="id-ID" sz="2400" dirty="0" smtClean="0"/>
              <a:t>ISO/IEC: The International Standards Organization/International Electrotechnical Commission </a:t>
            </a:r>
          </a:p>
          <a:p>
            <a:pPr marL="342900" indent="-342900">
              <a:buAutoNum type="arabicParenR"/>
            </a:pPr>
            <a:r>
              <a:rPr lang="id-ID" sz="2400" dirty="0" smtClean="0"/>
              <a:t>IETF: Internet Engineering Task Force</a:t>
            </a:r>
            <a:endParaRPr lang="id-ID" sz="2400" dirty="0"/>
          </a:p>
        </p:txBody>
      </p:sp>
    </p:spTree>
    <p:extLst>
      <p:ext uri="{BB962C8B-B14F-4D97-AF65-F5344CB8AC3E}">
        <p14:creationId xmlns:p14="http://schemas.microsoft.com/office/powerpoint/2010/main" val="2567054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C9F4C6-A8B4-454B-BBA9-B6D228FB3A3F}" type="slidenum">
              <a:rPr lang="id-ID" smtClean="0"/>
              <a:pPr/>
              <a:t>9</a:t>
            </a:fld>
            <a:endParaRPr lang="id-ID"/>
          </a:p>
        </p:txBody>
      </p:sp>
      <p:graphicFrame>
        <p:nvGraphicFramePr>
          <p:cNvPr id="3" name="Diagram 2"/>
          <p:cNvGraphicFramePr/>
          <p:nvPr>
            <p:extLst>
              <p:ext uri="{D42A27DB-BD31-4B8C-83A1-F6EECF244321}">
                <p14:modId xmlns:p14="http://schemas.microsoft.com/office/powerpoint/2010/main" val="109386832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763688" y="395372"/>
            <a:ext cx="5775235" cy="523220"/>
          </a:xfrm>
          <a:prstGeom prst="rect">
            <a:avLst/>
          </a:prstGeom>
        </p:spPr>
        <p:txBody>
          <a:bodyPr wrap="none">
            <a:spAutoFit/>
          </a:bodyPr>
          <a:lstStyle/>
          <a:p>
            <a:r>
              <a:rPr lang="id-ID" sz="2800" b="1" dirty="0" smtClean="0"/>
              <a:t>2.Karakteristik dasar komunikasi data</a:t>
            </a:r>
            <a:endParaRPr lang="id-ID" sz="2800" b="1" dirty="0"/>
          </a:p>
        </p:txBody>
      </p:sp>
    </p:spTree>
    <p:extLst>
      <p:ext uri="{BB962C8B-B14F-4D97-AF65-F5344CB8AC3E}">
        <p14:creationId xmlns:p14="http://schemas.microsoft.com/office/powerpoint/2010/main" val="846087667"/>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964</TotalTime>
  <Words>1464</Words>
  <Application>Microsoft Office PowerPoint</Application>
  <PresentationFormat>On-screen Show (4:3)</PresentationFormat>
  <Paragraphs>204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didik duro</dc:creator>
  <cp:lastModifiedBy>ilo</cp:lastModifiedBy>
  <cp:revision>58</cp:revision>
  <dcterms:created xsi:type="dcterms:W3CDTF">2016-03-17T21:39:40Z</dcterms:created>
  <dcterms:modified xsi:type="dcterms:W3CDTF">2018-05-06T06:57:46Z</dcterms:modified>
</cp:coreProperties>
</file>