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505E-7BF5-45C2-86E2-FD7374D2BD27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A8ED-4B67-493D-A3FF-693041FB4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505E-7BF5-45C2-86E2-FD7374D2BD27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A8ED-4B67-493D-A3FF-693041FB4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505E-7BF5-45C2-86E2-FD7374D2BD27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A8ED-4B67-493D-A3FF-693041FB4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505E-7BF5-45C2-86E2-FD7374D2BD27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A8ED-4B67-493D-A3FF-693041FB4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505E-7BF5-45C2-86E2-FD7374D2BD27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A8ED-4B67-493D-A3FF-693041FB4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505E-7BF5-45C2-86E2-FD7374D2BD27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A8ED-4B67-493D-A3FF-693041FB4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505E-7BF5-45C2-86E2-FD7374D2BD27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A8ED-4B67-493D-A3FF-693041FB4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505E-7BF5-45C2-86E2-FD7374D2BD27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A8ED-4B67-493D-A3FF-693041FB4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505E-7BF5-45C2-86E2-FD7374D2BD27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A8ED-4B67-493D-A3FF-693041FB4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505E-7BF5-45C2-86E2-FD7374D2BD27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A8ED-4B67-493D-A3FF-693041FB4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E40505E-7BF5-45C2-86E2-FD7374D2BD27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E47A8ED-4B67-493D-A3FF-693041FB4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E40505E-7BF5-45C2-86E2-FD7374D2BD27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E47A8ED-4B67-493D-A3FF-693041FB4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8077200" cy="3200400"/>
          </a:xfrm>
        </p:spPr>
        <p:txBody>
          <a:bodyPr/>
          <a:lstStyle/>
          <a:p>
            <a:r>
              <a:rPr lang="en-US" dirty="0" smtClean="0"/>
              <a:t>TEORI BAHASA DAN OTOMATA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676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TATA BAHASA BEBAS KONTEKS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/>
              <a:t>A → b (</a:t>
            </a:r>
            <a:r>
              <a:rPr lang="en-US" dirty="0" err="1"/>
              <a:t>Diterima</a:t>
            </a:r>
            <a:r>
              <a:rPr lang="en-US" dirty="0"/>
              <a:t>)</a:t>
            </a:r>
          </a:p>
          <a:p>
            <a:r>
              <a:rPr lang="en-US" dirty="0"/>
              <a:t>A → B (</a:t>
            </a:r>
            <a:r>
              <a:rPr lang="en-US" dirty="0" err="1"/>
              <a:t>Diterima</a:t>
            </a:r>
            <a:r>
              <a:rPr lang="en-US" dirty="0"/>
              <a:t>)</a:t>
            </a:r>
          </a:p>
          <a:p>
            <a:r>
              <a:rPr lang="en-US" dirty="0"/>
              <a:t>A → </a:t>
            </a:r>
            <a:r>
              <a:rPr lang="en-US" dirty="0" err="1"/>
              <a:t>bC</a:t>
            </a:r>
            <a:r>
              <a:rPr lang="en-US" dirty="0"/>
              <a:t> (</a:t>
            </a:r>
            <a:r>
              <a:rPr lang="en-US" dirty="0" err="1"/>
              <a:t>Diterima</a:t>
            </a:r>
            <a:r>
              <a:rPr lang="en-US" dirty="0"/>
              <a:t>)</a:t>
            </a:r>
          </a:p>
          <a:p>
            <a:r>
              <a:rPr lang="en-US" dirty="0"/>
              <a:t>A → </a:t>
            </a:r>
            <a:r>
              <a:rPr lang="en-US" dirty="0" err="1"/>
              <a:t>Bc</a:t>
            </a:r>
            <a:r>
              <a:rPr lang="en-US" dirty="0"/>
              <a:t> (</a:t>
            </a:r>
            <a:r>
              <a:rPr lang="en-US" dirty="0" err="1"/>
              <a:t>Diterima</a:t>
            </a:r>
            <a:r>
              <a:rPr lang="en-US" dirty="0"/>
              <a:t>)</a:t>
            </a:r>
          </a:p>
          <a:p>
            <a:r>
              <a:rPr lang="en-US" dirty="0"/>
              <a:t>A → </a:t>
            </a:r>
            <a:r>
              <a:rPr lang="en-US" dirty="0" err="1"/>
              <a:t>BcD</a:t>
            </a:r>
            <a:r>
              <a:rPr lang="en-US" dirty="0"/>
              <a:t> (</a:t>
            </a:r>
            <a:r>
              <a:rPr lang="en-US" dirty="0" err="1"/>
              <a:t>Diterima</a:t>
            </a:r>
            <a:r>
              <a:rPr lang="en-US" dirty="0"/>
              <a:t>)</a:t>
            </a:r>
          </a:p>
          <a:p>
            <a:r>
              <a:rPr lang="en-US" dirty="0"/>
              <a:t>A → AAA (</a:t>
            </a:r>
            <a:r>
              <a:rPr lang="en-US" dirty="0" err="1"/>
              <a:t>Diterima</a:t>
            </a:r>
            <a:r>
              <a:rPr lang="en-US" dirty="0"/>
              <a:t>)</a:t>
            </a:r>
          </a:p>
          <a:p>
            <a:r>
              <a:rPr lang="en-US" dirty="0"/>
              <a:t>a → b (</a:t>
            </a:r>
            <a:r>
              <a:rPr lang="en-US" dirty="0" err="1"/>
              <a:t>Ditolak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)</a:t>
            </a:r>
          </a:p>
          <a:p>
            <a:r>
              <a:rPr lang="en-US" dirty="0" err="1"/>
              <a:t>Ab</a:t>
            </a:r>
            <a:r>
              <a:rPr lang="en-US" dirty="0"/>
              <a:t> → c (</a:t>
            </a:r>
            <a:r>
              <a:rPr lang="en-US" dirty="0" err="1"/>
              <a:t>Ditolak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simbol</a:t>
            </a:r>
            <a:endParaRPr lang="en-US" dirty="0"/>
          </a:p>
          <a:p>
            <a:r>
              <a:rPr lang="en-US" dirty="0" err="1"/>
              <a:t>variabel</a:t>
            </a:r>
            <a:r>
              <a:rPr lang="en-US" dirty="0"/>
              <a:t>)</a:t>
            </a:r>
          </a:p>
          <a:p>
            <a:r>
              <a:rPr lang="en-US" dirty="0"/>
              <a:t>AB → c (</a:t>
            </a:r>
            <a:r>
              <a:rPr lang="en-US" dirty="0" err="1"/>
              <a:t>Ditolak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simbol</a:t>
            </a:r>
            <a:endParaRPr lang="en-US" dirty="0"/>
          </a:p>
          <a:p>
            <a:r>
              <a:rPr lang="en-US" dirty="0" err="1"/>
              <a:t>variabel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TATA BAHASA CONTECT SENSITIVE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minimal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variabel</a:t>
            </a:r>
            <a:endParaRPr lang="en-US" dirty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ruas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ruas</a:t>
            </a:r>
            <a:r>
              <a:rPr lang="en-US" dirty="0"/>
              <a:t> </a:t>
            </a:r>
            <a:r>
              <a:rPr lang="en-US" dirty="0" err="1" smtClean="0"/>
              <a:t>kanan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/>
              <a:t>A → </a:t>
            </a:r>
            <a:r>
              <a:rPr lang="en-US" dirty="0" err="1"/>
              <a:t>bc</a:t>
            </a:r>
            <a:r>
              <a:rPr lang="en-US" dirty="0"/>
              <a:t> (</a:t>
            </a:r>
            <a:r>
              <a:rPr lang="en-US" dirty="0" err="1"/>
              <a:t>Diterima</a:t>
            </a:r>
            <a:r>
              <a:rPr lang="en-US" dirty="0"/>
              <a:t>)</a:t>
            </a:r>
          </a:p>
          <a:p>
            <a:r>
              <a:rPr lang="en-US" dirty="0" err="1"/>
              <a:t>Ab</a:t>
            </a:r>
            <a:r>
              <a:rPr lang="en-US" dirty="0"/>
              <a:t> → </a:t>
            </a:r>
            <a:r>
              <a:rPr lang="en-US" dirty="0" err="1"/>
              <a:t>cd</a:t>
            </a:r>
            <a:r>
              <a:rPr lang="en-US" dirty="0"/>
              <a:t> (</a:t>
            </a:r>
            <a:r>
              <a:rPr lang="en-US" dirty="0" err="1"/>
              <a:t>Diterima</a:t>
            </a:r>
            <a:r>
              <a:rPr lang="en-US" dirty="0"/>
              <a:t>)</a:t>
            </a:r>
          </a:p>
          <a:p>
            <a:r>
              <a:rPr lang="en-US" dirty="0"/>
              <a:t>AB → CD (</a:t>
            </a:r>
            <a:r>
              <a:rPr lang="en-US" dirty="0" err="1"/>
              <a:t>Diterima</a:t>
            </a:r>
            <a:r>
              <a:rPr lang="en-US" dirty="0"/>
              <a:t>)</a:t>
            </a:r>
          </a:p>
          <a:p>
            <a:r>
              <a:rPr lang="en-US" dirty="0"/>
              <a:t>ABC → DE (</a:t>
            </a:r>
            <a:r>
              <a:rPr lang="en-US" dirty="0" err="1"/>
              <a:t>Ditolak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ruas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bayak</a:t>
            </a:r>
            <a:r>
              <a:rPr lang="en-US" dirty="0"/>
              <a:t> </a:t>
            </a:r>
            <a:r>
              <a:rPr lang="en-US" dirty="0" err="1"/>
              <a:t>dari</a:t>
            </a:r>
            <a:endParaRPr lang="en-US" dirty="0"/>
          </a:p>
          <a:p>
            <a:r>
              <a:rPr lang="pt-BR" dirty="0"/>
              <a:t>jumlah simbol pada ruas kanan)</a:t>
            </a:r>
          </a:p>
          <a:p>
            <a:r>
              <a:rPr lang="en-US" dirty="0" err="1"/>
              <a:t>Ab</a:t>
            </a:r>
            <a:r>
              <a:rPr lang="en-US" dirty="0"/>
              <a:t> → </a:t>
            </a:r>
            <a:r>
              <a:rPr lang="en-US" dirty="0" err="1"/>
              <a:t>cDe</a:t>
            </a:r>
            <a:r>
              <a:rPr lang="en-US" dirty="0"/>
              <a:t> (</a:t>
            </a:r>
            <a:r>
              <a:rPr lang="en-US" dirty="0" err="1"/>
              <a:t>Diterima</a:t>
            </a:r>
            <a:r>
              <a:rPr lang="en-US" dirty="0"/>
              <a:t>)</a:t>
            </a:r>
          </a:p>
          <a:p>
            <a:r>
              <a:rPr lang="en-US" dirty="0" err="1"/>
              <a:t>bA</a:t>
            </a:r>
            <a:r>
              <a:rPr lang="en-US" dirty="0"/>
              <a:t> → </a:t>
            </a:r>
            <a:r>
              <a:rPr lang="en-US" dirty="0" err="1"/>
              <a:t>cd</a:t>
            </a:r>
            <a:r>
              <a:rPr lang="en-US" dirty="0"/>
              <a:t> (</a:t>
            </a:r>
            <a:r>
              <a:rPr lang="en-US" dirty="0" err="1"/>
              <a:t>Diterima</a:t>
            </a:r>
            <a:r>
              <a:rPr lang="en-US" dirty="0"/>
              <a:t>)</a:t>
            </a:r>
          </a:p>
          <a:p>
            <a:r>
              <a:rPr lang="en-US" dirty="0"/>
              <a:t>a → b (</a:t>
            </a:r>
            <a:r>
              <a:rPr lang="en-US" dirty="0" err="1"/>
              <a:t>Ditolak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minimal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simbol</a:t>
            </a:r>
            <a:endParaRPr lang="en-US" dirty="0"/>
          </a:p>
          <a:p>
            <a:r>
              <a:rPr lang="en-US" dirty="0" err="1"/>
              <a:t>variabel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TATA BAHASA UNRESTRICTED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minimal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/>
              <a:t>Abcdef</a:t>
            </a:r>
            <a:r>
              <a:rPr lang="en-US" dirty="0"/>
              <a:t> → g (</a:t>
            </a:r>
            <a:r>
              <a:rPr lang="en-US" dirty="0" err="1"/>
              <a:t>Diterima</a:t>
            </a:r>
            <a:r>
              <a:rPr lang="en-US" dirty="0"/>
              <a:t>)</a:t>
            </a:r>
          </a:p>
          <a:p>
            <a:r>
              <a:rPr lang="en-US" dirty="0" err="1"/>
              <a:t>aBCdE</a:t>
            </a:r>
            <a:r>
              <a:rPr lang="en-US" dirty="0"/>
              <a:t> → GHIJKL (</a:t>
            </a:r>
            <a:r>
              <a:rPr lang="en-US" dirty="0" err="1"/>
              <a:t>Diterima</a:t>
            </a:r>
            <a:r>
              <a:rPr lang="en-US" dirty="0"/>
              <a:t>)</a:t>
            </a:r>
          </a:p>
          <a:p>
            <a:r>
              <a:rPr lang="en-US" dirty="0" err="1"/>
              <a:t>abcdef</a:t>
            </a:r>
            <a:r>
              <a:rPr lang="en-US" dirty="0"/>
              <a:t> → GHIJKL (</a:t>
            </a:r>
            <a:r>
              <a:rPr lang="en-US" dirty="0" err="1"/>
              <a:t>Ditolak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simbol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variabel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6">
              <a:buNone/>
            </a:pPr>
            <a:r>
              <a:rPr lang="en-US" sz="3600" dirty="0" smtClean="0"/>
              <a:t>TERIMA KASIH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 BAHASA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kamus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pengekspresian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, </a:t>
            </a:r>
            <a:r>
              <a:rPr lang="en-US" dirty="0" err="1"/>
              <a:t>fakta</a:t>
            </a:r>
            <a:r>
              <a:rPr lang="en-US" dirty="0" smtClean="0"/>
              <a:t>, </a:t>
            </a:r>
            <a:r>
              <a:rPr lang="en-US" dirty="0" err="1" smtClean="0"/>
              <a:t>konsep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</a:t>
            </a:r>
            <a:r>
              <a:rPr lang="en-US" dirty="0" err="1"/>
              <a:t>simbol-simbol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manipulasinya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 OTOMATA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Otomata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berhingga</a:t>
            </a:r>
            <a:r>
              <a:rPr lang="en-US" dirty="0"/>
              <a:t> </a:t>
            </a:r>
            <a:r>
              <a:rPr lang="en-US" i="1" dirty="0"/>
              <a:t>state,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mana</a:t>
            </a:r>
            <a:endParaRPr lang="en-US" i="1" dirty="0"/>
          </a:p>
          <a:p>
            <a:pPr>
              <a:buNone/>
            </a:pPr>
            <a:r>
              <a:rPr lang="en-US" i="1" dirty="0" smtClean="0"/>
              <a:t>	state </a:t>
            </a:r>
            <a:r>
              <a:rPr lang="en-US" i="1" dirty="0" err="1"/>
              <a:t>menyatakan</a:t>
            </a:r>
            <a:r>
              <a:rPr lang="en-US" i="1" dirty="0"/>
              <a:t> </a:t>
            </a:r>
            <a:r>
              <a:rPr lang="en-US" i="1" dirty="0" err="1"/>
              <a:t>informasi</a:t>
            </a:r>
            <a:r>
              <a:rPr lang="en-US" i="1" dirty="0"/>
              <a:t> </a:t>
            </a:r>
            <a:r>
              <a:rPr lang="en-US" i="1" dirty="0" err="1"/>
              <a:t>mengenai</a:t>
            </a:r>
            <a:r>
              <a:rPr lang="en-US" i="1" dirty="0"/>
              <a:t> input. </a:t>
            </a:r>
          </a:p>
          <a:p>
            <a:r>
              <a:rPr lang="en-US" i="1" dirty="0" err="1" smtClean="0"/>
              <a:t>Otomata</a:t>
            </a:r>
            <a:r>
              <a:rPr lang="en-US" i="1" dirty="0" smtClean="0"/>
              <a:t> </a:t>
            </a:r>
            <a:r>
              <a:rPr lang="en-US" i="1" dirty="0" err="1" smtClean="0"/>
              <a:t>juga</a:t>
            </a:r>
            <a:r>
              <a:rPr lang="en-US" i="1" dirty="0" smtClean="0"/>
              <a:t> </a:t>
            </a:r>
            <a:r>
              <a:rPr lang="en-US" i="1" dirty="0" err="1" smtClean="0"/>
              <a:t>dianggap</a:t>
            </a:r>
            <a:r>
              <a:rPr lang="en-US" i="1" dirty="0" smtClean="0"/>
              <a:t> </a:t>
            </a:r>
            <a:r>
              <a:rPr lang="en-US" i="1" dirty="0" err="1" smtClean="0"/>
              <a:t>sebagai</a:t>
            </a:r>
            <a:r>
              <a:rPr lang="en-US" i="1" dirty="0" smtClean="0"/>
              <a:t> </a:t>
            </a:r>
            <a:r>
              <a:rPr lang="en-US" i="1" dirty="0" err="1" smtClean="0"/>
              <a:t>mesin</a:t>
            </a:r>
            <a:r>
              <a:rPr lang="en-US" i="1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)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model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/>
              <a:t>menerima</a:t>
            </a:r>
            <a:r>
              <a:rPr lang="en-US" dirty="0"/>
              <a:t> input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output,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 smtClean="0"/>
              <a:t>berhingga</a:t>
            </a:r>
            <a:r>
              <a:rPr lang="en-US" dirty="0" smtClean="0"/>
              <a:t> state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HUBUNGAN BAHASA DAN OTOMATA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otomata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input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fi-FI" dirty="0" smtClean="0"/>
              <a:t>mesin </a:t>
            </a:r>
            <a:r>
              <a:rPr lang="fi-FI" dirty="0"/>
              <a:t>otomata, selanjutnya mesin otomata akan membuat keputusan </a:t>
            </a:r>
            <a:r>
              <a:rPr lang="fi-FI" dirty="0" smtClean="0"/>
              <a:t>yang </a:t>
            </a:r>
            <a:r>
              <a:rPr lang="en-US" dirty="0" err="1" smtClean="0"/>
              <a:t>mengindikasikan</a:t>
            </a:r>
            <a:r>
              <a:rPr lang="en-US" dirty="0" smtClean="0"/>
              <a:t> </a:t>
            </a:r>
            <a:r>
              <a:rPr lang="en-US" dirty="0" err="1"/>
              <a:t>apakah</a:t>
            </a:r>
            <a:r>
              <a:rPr lang="en-US" dirty="0"/>
              <a:t> input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 smtClean="0"/>
              <a:t>.</a:t>
            </a:r>
          </a:p>
          <a:p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yang </a:t>
            </a:r>
            <a:r>
              <a:rPr lang="en-US" dirty="0" err="1"/>
              <a:t>menerima</a:t>
            </a:r>
            <a:r>
              <a:rPr lang="en-US" dirty="0"/>
              <a:t> input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it-IT" dirty="0" smtClean="0"/>
              <a:t>Indonesia</a:t>
            </a:r>
            <a:r>
              <a:rPr lang="it-IT" dirty="0"/>
              <a:t>, hal ini bisa dilihat pada gambar berikut ini.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HUBUNGAN BAHASA DAN OTOMATA</a:t>
            </a:r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1524000"/>
            <a:ext cx="9144000" cy="533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HIRARKI CHOMSKY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Tata </a:t>
            </a:r>
            <a:r>
              <a:rPr lang="en-US" dirty="0" err="1"/>
              <a:t>bahasa</a:t>
            </a:r>
            <a:r>
              <a:rPr lang="en-US" dirty="0"/>
              <a:t> (</a:t>
            </a:r>
            <a:r>
              <a:rPr lang="en-US" i="1" dirty="0"/>
              <a:t>grammar) </a:t>
            </a:r>
            <a:r>
              <a:rPr lang="en-US" i="1" dirty="0" err="1"/>
              <a:t>bisa</a:t>
            </a:r>
            <a:r>
              <a:rPr lang="en-US" i="1" dirty="0"/>
              <a:t> </a:t>
            </a:r>
            <a:r>
              <a:rPr lang="en-US" i="1" dirty="0" err="1"/>
              <a:t>didefinisikan</a:t>
            </a:r>
            <a:r>
              <a:rPr lang="en-US" i="1" dirty="0"/>
              <a:t> </a:t>
            </a:r>
            <a:r>
              <a:rPr lang="en-US" i="1" dirty="0" err="1"/>
              <a:t>secara</a:t>
            </a:r>
            <a:r>
              <a:rPr lang="en-US" i="1" dirty="0"/>
              <a:t> formal </a:t>
            </a:r>
            <a:r>
              <a:rPr lang="en-US" i="1" dirty="0" err="1"/>
              <a:t>sebagai</a:t>
            </a:r>
            <a:r>
              <a:rPr lang="en-US" i="1" dirty="0"/>
              <a:t> </a:t>
            </a:r>
            <a:r>
              <a:rPr lang="en-US" i="1" dirty="0" err="1"/>
              <a:t>kumpulan</a:t>
            </a:r>
            <a:r>
              <a:rPr lang="en-US" i="1" dirty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b="1" dirty="0" err="1" smtClean="0"/>
              <a:t>himpunan-himpunan</a:t>
            </a:r>
            <a:r>
              <a:rPr lang="en-US" b="1" dirty="0" smtClean="0"/>
              <a:t> </a:t>
            </a:r>
            <a:r>
              <a:rPr lang="en-US" b="1" dirty="0" err="1"/>
              <a:t>variabel</a:t>
            </a:r>
            <a:r>
              <a:rPr lang="en-US" b="1" dirty="0"/>
              <a:t>, </a:t>
            </a:r>
            <a:r>
              <a:rPr lang="en-US" b="1" dirty="0" err="1"/>
              <a:t>simbol-simbol</a:t>
            </a:r>
            <a:r>
              <a:rPr lang="en-US" b="1" dirty="0"/>
              <a:t> terminal, </a:t>
            </a:r>
            <a:r>
              <a:rPr lang="en-US" b="1" dirty="0" err="1"/>
              <a:t>simbol</a:t>
            </a:r>
            <a:r>
              <a:rPr lang="en-US" b="1" dirty="0"/>
              <a:t> </a:t>
            </a:r>
            <a:r>
              <a:rPr lang="en-US" b="1" dirty="0" err="1"/>
              <a:t>awal</a:t>
            </a:r>
            <a:r>
              <a:rPr lang="en-US" dirty="0"/>
              <a:t>, yang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aturan-aturan</a:t>
            </a:r>
            <a:r>
              <a:rPr lang="en-US" dirty="0" smtClean="0"/>
              <a:t> </a:t>
            </a:r>
            <a:r>
              <a:rPr lang="en-US" dirty="0" err="1"/>
              <a:t>produksi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1959,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bernama</a:t>
            </a:r>
            <a:r>
              <a:rPr lang="en-US" dirty="0"/>
              <a:t> Noam </a:t>
            </a:r>
            <a:r>
              <a:rPr lang="en-US" dirty="0" smtClean="0"/>
              <a:t>Chomsky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penggolongan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,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 smtClean="0"/>
              <a:t>hirarki</a:t>
            </a:r>
            <a:r>
              <a:rPr lang="en-US" b="1" dirty="0" smtClean="0"/>
              <a:t> Chomsky</a:t>
            </a:r>
            <a:r>
              <a:rPr lang="en-US" b="1" dirty="0"/>
              <a:t>. </a:t>
            </a:r>
            <a:endParaRPr lang="en-US" b="1" dirty="0" smtClean="0"/>
          </a:p>
          <a:p>
            <a:r>
              <a:rPr lang="en-US" dirty="0" err="1" smtClean="0"/>
              <a:t>Penggolongan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2964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HIRARKI </a:t>
            </a:r>
            <a:r>
              <a:rPr lang="id-ID" dirty="0" smtClean="0"/>
              <a:t>/ </a:t>
            </a:r>
            <a:r>
              <a:rPr lang="id-ID" dirty="0" smtClean="0"/>
              <a:t>KLASIFIKASI MENURUT </a:t>
            </a:r>
            <a:r>
              <a:rPr lang="en-US" dirty="0" smtClean="0"/>
              <a:t>CHOMSKY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10247" t="13571" r="19529" b="8095"/>
          <a:stretch>
            <a:fillRect/>
          </a:stretch>
        </p:blipFill>
        <p:spPr bwMode="auto">
          <a:xfrm>
            <a:off x="304800" y="1600200"/>
            <a:ext cx="8382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HIRARKI CHOMSKY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sz="3600" b="1" dirty="0" err="1"/>
              <a:t>variabel</a:t>
            </a:r>
            <a:r>
              <a:rPr lang="en-US" dirty="0"/>
              <a:t> / non terminal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diturunkan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sz="3600" b="1" dirty="0" err="1"/>
              <a:t>huruf</a:t>
            </a:r>
            <a:r>
              <a:rPr lang="en-US" sz="3600" b="1" dirty="0"/>
              <a:t> </a:t>
            </a:r>
            <a:r>
              <a:rPr lang="en-US" sz="3600" b="1" dirty="0" err="1"/>
              <a:t>besar</a:t>
            </a:r>
            <a:r>
              <a:rPr lang="en-US" sz="3600" b="1" dirty="0"/>
              <a:t> </a:t>
            </a:r>
            <a:r>
              <a:rPr lang="en-US" dirty="0" err="1"/>
              <a:t>seperti</a:t>
            </a:r>
            <a:r>
              <a:rPr lang="en-US" dirty="0"/>
              <a:t> A, B, C, </a:t>
            </a:r>
            <a:r>
              <a:rPr lang="en-US" dirty="0" err="1"/>
              <a:t>dst</a:t>
            </a:r>
            <a:r>
              <a:rPr lang="en-US" dirty="0"/>
              <a:t>.</a:t>
            </a:r>
          </a:p>
          <a:p>
            <a:r>
              <a:rPr lang="sv-SE" dirty="0"/>
              <a:t>Simbol </a:t>
            </a:r>
            <a:r>
              <a:rPr lang="sv-SE" sz="3600" b="1" dirty="0"/>
              <a:t>terminal</a:t>
            </a:r>
            <a:r>
              <a:rPr lang="sv-SE" dirty="0"/>
              <a:t> adalah simbol yang sudah tidak bisa diturunkan dan ditandai </a:t>
            </a:r>
            <a:r>
              <a:rPr lang="sv-SE" dirty="0" smtClean="0"/>
              <a:t>dengan </a:t>
            </a:r>
            <a:r>
              <a:rPr lang="it-IT" sz="3600" b="1" dirty="0" smtClean="0"/>
              <a:t>huruf </a:t>
            </a:r>
            <a:r>
              <a:rPr lang="it-IT" sz="3600" b="1" dirty="0"/>
              <a:t>kecil </a:t>
            </a:r>
            <a:r>
              <a:rPr lang="it-IT" dirty="0"/>
              <a:t>seperti a, b, c, dst.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TATA BAHASA REGULER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variabel</a:t>
            </a:r>
            <a:endParaRPr lang="en-US" dirty="0"/>
          </a:p>
          <a:p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it-IT" dirty="0" smtClean="0"/>
              <a:t>ada </a:t>
            </a:r>
            <a:r>
              <a:rPr lang="it-IT" dirty="0"/>
              <a:t>terletak di posisi paling kanan</a:t>
            </a:r>
            <a:r>
              <a:rPr lang="it-IT" dirty="0" smtClean="0"/>
              <a:t>.</a:t>
            </a:r>
          </a:p>
          <a:p>
            <a:r>
              <a:rPr lang="it-IT" dirty="0" smtClean="0"/>
              <a:t>Contoh : </a:t>
            </a:r>
            <a:r>
              <a:rPr lang="en-US" dirty="0"/>
              <a:t>A → b (</a:t>
            </a:r>
            <a:r>
              <a:rPr lang="en-US" dirty="0" err="1"/>
              <a:t>Diterima</a:t>
            </a:r>
            <a:r>
              <a:rPr lang="en-US" dirty="0"/>
              <a:t>)</a:t>
            </a:r>
          </a:p>
          <a:p>
            <a:r>
              <a:rPr lang="en-US" dirty="0"/>
              <a:t>a → B (</a:t>
            </a:r>
            <a:r>
              <a:rPr lang="en-US" dirty="0" err="1"/>
              <a:t>Ditolak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)</a:t>
            </a:r>
          </a:p>
          <a:p>
            <a:r>
              <a:rPr lang="en-US" dirty="0"/>
              <a:t>A → B (</a:t>
            </a:r>
            <a:r>
              <a:rPr lang="en-US" dirty="0" err="1"/>
              <a:t>Diterima</a:t>
            </a:r>
            <a:r>
              <a:rPr lang="en-US" dirty="0"/>
              <a:t>)</a:t>
            </a:r>
          </a:p>
          <a:p>
            <a:r>
              <a:rPr lang="en-US" dirty="0"/>
              <a:t>A → </a:t>
            </a:r>
            <a:r>
              <a:rPr lang="en-US" dirty="0" err="1"/>
              <a:t>bC</a:t>
            </a:r>
            <a:r>
              <a:rPr lang="en-US" dirty="0"/>
              <a:t> (</a:t>
            </a:r>
            <a:r>
              <a:rPr lang="en-US" dirty="0" err="1"/>
              <a:t>Diterima</a:t>
            </a:r>
            <a:r>
              <a:rPr lang="en-US" dirty="0"/>
              <a:t>)</a:t>
            </a:r>
          </a:p>
          <a:p>
            <a:r>
              <a:rPr lang="en-US" dirty="0"/>
              <a:t>A → </a:t>
            </a:r>
            <a:r>
              <a:rPr lang="en-US" dirty="0" err="1"/>
              <a:t>Bc</a:t>
            </a:r>
            <a:r>
              <a:rPr lang="en-US" dirty="0"/>
              <a:t> (</a:t>
            </a:r>
            <a:r>
              <a:rPr lang="en-US" dirty="0" err="1"/>
              <a:t>Ditolak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posisi</a:t>
            </a:r>
            <a:endParaRPr lang="en-US" dirty="0"/>
          </a:p>
          <a:p>
            <a:r>
              <a:rPr lang="en-US" dirty="0"/>
              <a:t>paling </a:t>
            </a:r>
            <a:r>
              <a:rPr lang="en-US" dirty="0" err="1"/>
              <a:t>kanan</a:t>
            </a:r>
            <a:r>
              <a:rPr lang="en-US" dirty="0"/>
              <a:t>)</a:t>
            </a:r>
          </a:p>
          <a:p>
            <a:r>
              <a:rPr lang="en-US" dirty="0"/>
              <a:t>A → </a:t>
            </a:r>
            <a:r>
              <a:rPr lang="en-US" dirty="0" err="1"/>
              <a:t>bcD</a:t>
            </a:r>
            <a:r>
              <a:rPr lang="en-US" dirty="0"/>
              <a:t> (</a:t>
            </a:r>
            <a:r>
              <a:rPr lang="en-US" dirty="0" err="1"/>
              <a:t>Diterima</a:t>
            </a:r>
            <a:r>
              <a:rPr lang="en-US" dirty="0"/>
              <a:t>)</a:t>
            </a:r>
          </a:p>
          <a:p>
            <a:r>
              <a:rPr lang="sv-SE" dirty="0"/>
              <a:t>A → bCD (Ditolak, karena simbol pada sebelah kanan maksimal hanya memiliki sebuah</a:t>
            </a:r>
          </a:p>
          <a:p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)</a:t>
            </a:r>
          </a:p>
          <a:p>
            <a:r>
              <a:rPr lang="sv-SE" dirty="0"/>
              <a:t>Ab → c (Ditolak, karena simbol pada sebelah kiri harus berupa sebuah simbol variabel)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151</TotalTime>
  <Words>613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TEORI BAHASA DAN OTOMATA</vt:lpstr>
      <vt:lpstr>PENGERTIAN BAHASA</vt:lpstr>
      <vt:lpstr>PENGERTIAN OTOMATA</vt:lpstr>
      <vt:lpstr>HUBUNGAN BAHASA DAN OTOMATA</vt:lpstr>
      <vt:lpstr>HUBUNGAN BAHASA DAN OTOMATA</vt:lpstr>
      <vt:lpstr>HIRARKI CHOMSKY</vt:lpstr>
      <vt:lpstr>HIRARKI / KLASIFIKASI MENURUT CHOMSKY</vt:lpstr>
      <vt:lpstr>HIRARKI CHOMSKY</vt:lpstr>
      <vt:lpstr>TATA BAHASA REGULER</vt:lpstr>
      <vt:lpstr>TATA BAHASA BEBAS KONTEKS</vt:lpstr>
      <vt:lpstr>TATA BAHASA CONTECT SENSITIVE</vt:lpstr>
      <vt:lpstr>TATA BAHASA UNRESTRICTED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BAHASA DAN OTOMATA</dc:title>
  <dc:creator>Eko</dc:creator>
  <cp:lastModifiedBy>Heru</cp:lastModifiedBy>
  <cp:revision>15</cp:revision>
  <dcterms:created xsi:type="dcterms:W3CDTF">2014-03-08T01:49:09Z</dcterms:created>
  <dcterms:modified xsi:type="dcterms:W3CDTF">2016-02-26T13:37:51Z</dcterms:modified>
</cp:coreProperties>
</file>