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6E7E-F150-4D22-8ED6-10D47EBC7A5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98A3-52F8-449A-ACB3-F35DF28C5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Non Deterministic Finite Automata dengan є – Move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yani</a:t>
            </a:r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9615" t="12536" r="52083" b="17094"/>
          <a:stretch>
            <a:fillRect/>
          </a:stretch>
        </p:blipFill>
        <p:spPr bwMode="auto">
          <a:xfrm>
            <a:off x="609600" y="1524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9936" t="32782" r="57051" b="36915"/>
          <a:stretch>
            <a:fillRect/>
          </a:stretch>
        </p:blipFill>
        <p:spPr bwMode="auto">
          <a:xfrm>
            <a:off x="838200" y="3048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tentukanlah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i="1" dirty="0" smtClean="0"/>
              <a:t>state </a:t>
            </a:r>
            <a:r>
              <a:rPr lang="en-US" i="1" dirty="0" err="1" smtClean="0"/>
              <a:t>akhir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NFA </a:t>
            </a:r>
            <a:r>
              <a:rPr lang="en-US" i="1" dirty="0" err="1" smtClean="0"/>
              <a:t>tanpa</a:t>
            </a:r>
            <a:r>
              <a:rPr lang="en-US" i="1" dirty="0" smtClean="0"/>
              <a:t> </a:t>
            </a:r>
            <a:r>
              <a:rPr lang="az-Cyrl-AZ" i="1" dirty="0" smtClean="0"/>
              <a:t>є – </a:t>
            </a:r>
            <a:r>
              <a:rPr lang="en-US" i="1" dirty="0" smtClean="0"/>
              <a:t>move </a:t>
            </a:r>
            <a:r>
              <a:rPr lang="en-US" i="1" dirty="0" err="1" smtClean="0"/>
              <a:t>ini</a:t>
            </a:r>
            <a:r>
              <a:rPr lang="en-US" i="1" dirty="0" smtClean="0"/>
              <a:t>.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i="1" dirty="0" smtClean="0"/>
              <a:t>state </a:t>
            </a:r>
            <a:r>
              <a:rPr lang="en-US" i="1" dirty="0" err="1" smtClean="0"/>
              <a:t>akhir</a:t>
            </a:r>
            <a:r>
              <a:rPr lang="en-US" i="1" dirty="0" smtClean="0"/>
              <a:t> </a:t>
            </a:r>
            <a:r>
              <a:rPr lang="en-US" i="1" dirty="0" err="1" smtClean="0"/>
              <a:t>semula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{q3}. </a:t>
            </a:r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ada</a:t>
            </a:r>
            <a:r>
              <a:rPr lang="en-US" i="1" dirty="0" smtClean="0"/>
              <a:t> state lain yang </a:t>
            </a:r>
            <a:r>
              <a:rPr lang="az-Cyrl-AZ" i="1" dirty="0" smtClean="0"/>
              <a:t>є – </a:t>
            </a:r>
            <a:r>
              <a:rPr lang="en-US" i="1" dirty="0" err="1" smtClean="0"/>
              <a:t>closure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memuat</a:t>
            </a:r>
            <a:r>
              <a:rPr lang="en-US" dirty="0" smtClean="0"/>
              <a:t> q3 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i="1" dirty="0" smtClean="0"/>
              <a:t>state </a:t>
            </a:r>
            <a:r>
              <a:rPr lang="en-US" i="1" dirty="0" err="1" smtClean="0"/>
              <a:t>akhir</a:t>
            </a:r>
            <a:r>
              <a:rPr lang="en-US" i="1" dirty="0" smtClean="0"/>
              <a:t> </a:t>
            </a:r>
            <a:r>
              <a:rPr lang="en-US" i="1" dirty="0" err="1" smtClean="0"/>
              <a:t>sekarang</a:t>
            </a:r>
            <a:r>
              <a:rPr lang="en-US" i="1" dirty="0" smtClean="0"/>
              <a:t> </a:t>
            </a:r>
            <a:r>
              <a:rPr lang="en-US" i="1" dirty="0" err="1" smtClean="0"/>
              <a:t>tetap</a:t>
            </a:r>
            <a:r>
              <a:rPr lang="en-US" i="1" dirty="0" smtClean="0"/>
              <a:t> {q3}. </a:t>
            </a: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 smtClean="0"/>
              <a:t>diperoleh</a:t>
            </a:r>
            <a:r>
              <a:rPr lang="en-US" i="1" dirty="0" smtClean="0"/>
              <a:t> </a:t>
            </a:r>
            <a:r>
              <a:rPr lang="en-US" dirty="0" smtClean="0"/>
              <a:t>diagram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1859" t="13675" r="32853" b="43305"/>
          <a:stretch>
            <a:fillRect/>
          </a:stretch>
        </p:blipFill>
        <p:spPr bwMode="auto">
          <a:xfrm>
            <a:off x="975197" y="2289682"/>
            <a:ext cx="7193605" cy="314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6"/>
            <a:r>
              <a:rPr lang="en-US" sz="3600" dirty="0" smtClean="0"/>
              <a:t>TERIMA KASIH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Non Deterministic Finite Automata dengan є –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otomata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Non Deterministic </a:t>
            </a:r>
            <a:r>
              <a:rPr lang="en-US" i="1" dirty="0" smtClean="0"/>
              <a:t>Finite </a:t>
            </a:r>
            <a:r>
              <a:rPr lang="it-IT" i="1" dirty="0" smtClean="0"/>
              <a:t>Automata </a:t>
            </a:r>
            <a:r>
              <a:rPr lang="it-IT" i="1" dirty="0"/>
              <a:t>dengan є – Move ( є di sini bisa dianggap sebagai ’empty’). </a:t>
            </a:r>
            <a:endParaRPr lang="it-IT" i="1" dirty="0" smtClean="0"/>
          </a:p>
          <a:p>
            <a:r>
              <a:rPr lang="it-IT" i="1" dirty="0" smtClean="0"/>
              <a:t>Pada </a:t>
            </a:r>
            <a:r>
              <a:rPr lang="it-IT" i="1" dirty="0"/>
              <a:t>Non </a:t>
            </a:r>
            <a:r>
              <a:rPr lang="it-IT" i="1" dirty="0" smtClean="0"/>
              <a:t>–</a:t>
            </a:r>
            <a:r>
              <a:rPr lang="en-US" i="1" dirty="0" smtClean="0"/>
              <a:t>deterministic </a:t>
            </a:r>
            <a:r>
              <a:rPr lang="en-US" i="1" dirty="0"/>
              <a:t>Finite Automata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az-Cyrl-AZ" i="1" dirty="0"/>
              <a:t>є – </a:t>
            </a:r>
            <a:r>
              <a:rPr lang="en-US" i="1" dirty="0"/>
              <a:t>move (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 ), </a:t>
            </a:r>
            <a:r>
              <a:rPr lang="en-US" i="1" dirty="0" err="1"/>
              <a:t>diperbolehkan</a:t>
            </a:r>
            <a:r>
              <a:rPr lang="en-US" i="1" dirty="0"/>
              <a:t> </a:t>
            </a:r>
            <a:r>
              <a:rPr lang="en-US" i="1" dirty="0" err="1" smtClean="0"/>
              <a:t>mengubah</a:t>
            </a:r>
            <a:r>
              <a:rPr lang="en-US" i="1" dirty="0" smtClean="0"/>
              <a:t> state </a:t>
            </a:r>
            <a:r>
              <a:rPr lang="en-US" i="1" dirty="0" err="1"/>
              <a:t>tanpa</a:t>
            </a:r>
            <a:r>
              <a:rPr lang="en-US" i="1" dirty="0"/>
              <a:t> </a:t>
            </a:r>
            <a:r>
              <a:rPr lang="en-US" i="1" dirty="0" err="1"/>
              <a:t>membaca</a:t>
            </a:r>
            <a:r>
              <a:rPr lang="en-US" i="1" dirty="0"/>
              <a:t> input. </a:t>
            </a:r>
            <a:endParaRPr lang="en-US" i="1" dirty="0" smtClean="0"/>
          </a:p>
          <a:p>
            <a:r>
              <a:rPr lang="en-US" i="1" dirty="0" err="1" smtClean="0"/>
              <a:t>Disebut</a:t>
            </a:r>
            <a:r>
              <a:rPr lang="en-US" i="1" dirty="0" smtClean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 </a:t>
            </a:r>
            <a:r>
              <a:rPr lang="en-US" i="1" dirty="0" err="1"/>
              <a:t>karena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bergantung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input </a:t>
            </a:r>
            <a:r>
              <a:rPr lang="en-US" i="1" dirty="0" err="1"/>
              <a:t>ketika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Non Deterministic Finite Automata dengan є –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 :</a:t>
            </a:r>
          </a:p>
          <a:p>
            <a:r>
              <a:rPr lang="en-US" dirty="0"/>
              <a:t>- Dari q0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i="1" dirty="0"/>
              <a:t>input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berpindah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q1</a:t>
            </a:r>
          </a:p>
          <a:p>
            <a:r>
              <a:rPr lang="en-US" dirty="0"/>
              <a:t>- Dari q1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i="1" dirty="0"/>
              <a:t>input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berpindah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q2</a:t>
            </a:r>
          </a:p>
          <a:p>
            <a:r>
              <a:rPr lang="en-US" dirty="0"/>
              <a:t>- Dari q4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i="1" dirty="0"/>
              <a:t>input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berpindah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q1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3189" t="31429" r="40961" b="37381"/>
          <a:stretch>
            <a:fillRect/>
          </a:stretch>
        </p:blipFill>
        <p:spPr bwMode="auto">
          <a:xfrm>
            <a:off x="990600" y="236220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az-Cyrl-AZ" b="1" dirty="0"/>
              <a:t>Є – </a:t>
            </a:r>
            <a:r>
              <a:rPr lang="en-US" b="1" dirty="0"/>
              <a:t>Closure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i="1" dirty="0"/>
              <a:t>Non-Deterministic Finite Automata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az-Cyrl-AZ" b="1" i="1" dirty="0"/>
              <a:t>Є – </a:t>
            </a:r>
            <a:r>
              <a:rPr lang="en-US" b="1" i="1" dirty="0"/>
              <a:t>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Є – </a:t>
            </a:r>
            <a:r>
              <a:rPr lang="en-US" dirty="0"/>
              <a:t>Closure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state-state yang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dicapai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state </a:t>
            </a:r>
            <a:r>
              <a:rPr lang="en-US" i="1" dirty="0" err="1" smtClean="0"/>
              <a:t>tanpa</a:t>
            </a:r>
            <a:r>
              <a:rPr lang="en-US" i="1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i="1" dirty="0"/>
              <a:t>input. </a:t>
            </a:r>
            <a:endParaRPr lang="en-US" i="1" dirty="0" smtClean="0"/>
          </a:p>
          <a:p>
            <a:r>
              <a:rPr lang="en-US" i="1" dirty="0" err="1" smtClean="0"/>
              <a:t>Perhatikan</a:t>
            </a:r>
            <a:r>
              <a:rPr lang="en-US" i="1" dirty="0" smtClean="0"/>
              <a:t> </a:t>
            </a:r>
            <a:r>
              <a:rPr lang="en-US" i="1" dirty="0" err="1"/>
              <a:t>gambar</a:t>
            </a:r>
            <a:r>
              <a:rPr lang="en-US" i="1" dirty="0"/>
              <a:t> </a:t>
            </a:r>
            <a:r>
              <a:rPr lang="en-US" i="1" dirty="0" err="1"/>
              <a:t>sebelumnya</a:t>
            </a:r>
            <a:r>
              <a:rPr lang="en-US" i="1" dirty="0"/>
              <a:t>,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diperoleh</a:t>
            </a:r>
            <a:r>
              <a:rPr lang="en-US" i="1" dirty="0"/>
              <a:t> :</a:t>
            </a:r>
          </a:p>
          <a:p>
            <a:r>
              <a:rPr lang="az-Cyrl-AZ" dirty="0"/>
              <a:t>Є – </a:t>
            </a:r>
            <a:r>
              <a:rPr lang="en-US" dirty="0"/>
              <a:t>Closure ( q1 ) = { q1, q2 }</a:t>
            </a:r>
          </a:p>
          <a:p>
            <a:r>
              <a:rPr lang="az-Cyrl-AZ" dirty="0"/>
              <a:t>Є – </a:t>
            </a:r>
            <a:r>
              <a:rPr lang="en-US" dirty="0"/>
              <a:t>Closure (q2 ) = { q2 }</a:t>
            </a:r>
          </a:p>
          <a:p>
            <a:r>
              <a:rPr lang="az-Cyrl-AZ" dirty="0"/>
              <a:t>Є – </a:t>
            </a:r>
            <a:r>
              <a:rPr lang="en-US" dirty="0"/>
              <a:t>Closure ( q3 ) = { q3 </a:t>
            </a: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Contoh</a:t>
            </a:r>
            <a:r>
              <a:rPr lang="en-US" dirty="0"/>
              <a:t> lain,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Dari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az-Cyrl-AZ" dirty="0"/>
              <a:t>Є – </a:t>
            </a:r>
            <a:r>
              <a:rPr lang="en-US" dirty="0"/>
              <a:t>Closure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berikut</a:t>
            </a:r>
            <a:r>
              <a:rPr lang="en-US" i="1" dirty="0"/>
              <a:t>.</a:t>
            </a:r>
          </a:p>
          <a:p>
            <a:r>
              <a:rPr lang="az-Cyrl-AZ" dirty="0"/>
              <a:t>Є – </a:t>
            </a:r>
            <a:r>
              <a:rPr lang="en-US" dirty="0"/>
              <a:t>Closure ( q0 ) = { q0, q1, q3 }</a:t>
            </a:r>
          </a:p>
          <a:p>
            <a:r>
              <a:rPr lang="az-Cyrl-AZ" dirty="0"/>
              <a:t>Є – </a:t>
            </a:r>
            <a:r>
              <a:rPr lang="en-US" dirty="0"/>
              <a:t>Closure ( q1 ) = { q1, q3 }</a:t>
            </a:r>
          </a:p>
          <a:p>
            <a:r>
              <a:rPr lang="az-Cyrl-AZ" dirty="0"/>
              <a:t>Є – </a:t>
            </a:r>
            <a:r>
              <a:rPr lang="en-US" dirty="0"/>
              <a:t>Closure ( q2 ) = { q2, q4 }</a:t>
            </a:r>
          </a:p>
          <a:p>
            <a:r>
              <a:rPr lang="az-Cyrl-AZ" dirty="0"/>
              <a:t>Є – </a:t>
            </a:r>
            <a:r>
              <a:rPr lang="en-US" dirty="0"/>
              <a:t>Closure ( q3 ) = { q3 }</a:t>
            </a:r>
          </a:p>
          <a:p>
            <a:r>
              <a:rPr lang="az-Cyrl-AZ" dirty="0"/>
              <a:t>Є – </a:t>
            </a:r>
            <a:r>
              <a:rPr lang="en-US" dirty="0"/>
              <a:t>Closure ( q4 ) = { q4 }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521" t="38095" r="39082" b="29762"/>
          <a:stretch>
            <a:fillRect/>
          </a:stretch>
        </p:blipFill>
        <p:spPr bwMode="auto">
          <a:xfrm>
            <a:off x="990600" y="21336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/>
              <a:t>Ekuivalensi Non – Deterministic Finite Automata dengan Є – Move ke Non-</a:t>
            </a:r>
            <a:br>
              <a:rPr lang="it-IT" sz="2800" b="1" dirty="0"/>
            </a:br>
            <a:r>
              <a:rPr lang="it-IT" sz="2800" b="1" dirty="0"/>
              <a:t>Deterministic Finite Automata tanpa Є-Move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it-IT" dirty="0"/>
              <a:t>Dari sebuah </a:t>
            </a:r>
            <a:r>
              <a:rPr lang="it-IT" i="1" dirty="0"/>
              <a:t>Non-Deterministic Finite Automata dengan є – move dapat kita peroleh </a:t>
            </a:r>
            <a:r>
              <a:rPr lang="it-IT" i="1" dirty="0" smtClean="0"/>
              <a:t>Non</a:t>
            </a:r>
            <a:r>
              <a:rPr lang="en-US" i="1" dirty="0" smtClean="0"/>
              <a:t>– </a:t>
            </a:r>
            <a:r>
              <a:rPr lang="en-US" i="1" dirty="0"/>
              <a:t>Deterministic Finite Automata </a:t>
            </a:r>
            <a:r>
              <a:rPr lang="en-US" i="1" dirty="0" err="1"/>
              <a:t>tanpa</a:t>
            </a:r>
            <a:r>
              <a:rPr lang="en-US" i="1" dirty="0"/>
              <a:t> </a:t>
            </a:r>
            <a:r>
              <a:rPr lang="az-Cyrl-AZ" i="1" dirty="0"/>
              <a:t>є – </a:t>
            </a:r>
            <a:r>
              <a:rPr lang="en-US" i="1" dirty="0"/>
              <a:t>move yang </a:t>
            </a:r>
            <a:r>
              <a:rPr lang="en-US" i="1" dirty="0" err="1"/>
              <a:t>ekuivalen</a:t>
            </a:r>
            <a:r>
              <a:rPr lang="en-US" i="1" dirty="0"/>
              <a:t>.</a:t>
            </a:r>
          </a:p>
          <a:p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NFA </a:t>
            </a:r>
            <a:r>
              <a:rPr lang="az-Cyrl-AZ" dirty="0"/>
              <a:t>є – </a:t>
            </a:r>
            <a:r>
              <a:rPr lang="en-US" dirty="0"/>
              <a:t>move,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3189" t="44762" r="41763" b="24762"/>
          <a:stretch>
            <a:fillRect/>
          </a:stretch>
        </p:blipFill>
        <p:spPr bwMode="auto">
          <a:xfrm>
            <a:off x="1676400" y="495300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Dari NFA </a:t>
            </a:r>
            <a:r>
              <a:rPr lang="az-Cyrl-AZ" dirty="0"/>
              <a:t>є – </a:t>
            </a:r>
            <a:r>
              <a:rPr lang="en-US" dirty="0"/>
              <a:t>move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NFA yang </a:t>
            </a:r>
            <a:r>
              <a:rPr lang="en-US" dirty="0" err="1"/>
              <a:t>ekuivalen</a:t>
            </a:r>
            <a:endParaRPr lang="en-US" dirty="0"/>
          </a:p>
          <a:p>
            <a:pPr marL="514350" indent="-514350">
              <a:buAutoNum type="arabicPeriod"/>
            </a:pPr>
            <a:r>
              <a:rPr lang="it-IT" dirty="0" smtClean="0"/>
              <a:t>Buatlah </a:t>
            </a:r>
            <a:r>
              <a:rPr lang="it-IT" dirty="0"/>
              <a:t>tabel transisi dari NFA є – move di atas</a:t>
            </a:r>
            <a:r>
              <a:rPr lang="it-IT" dirty="0" smtClean="0"/>
              <a:t>.</a:t>
            </a:r>
          </a:p>
          <a:p>
            <a:pPr marL="514350" indent="-514350">
              <a:buNone/>
            </a:pPr>
            <a:r>
              <a:rPr lang="it-IT" dirty="0"/>
              <a:t>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1317" t="43571" r="47803" b="27143"/>
          <a:stretch>
            <a:fillRect/>
          </a:stretch>
        </p:blipFill>
        <p:spPr bwMode="auto">
          <a:xfrm>
            <a:off x="685800" y="4114800"/>
            <a:ext cx="441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az-Cyrl-AZ" dirty="0"/>
              <a:t>є-</a:t>
            </a:r>
            <a:r>
              <a:rPr lang="en-US" dirty="0"/>
              <a:t>closure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state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az-Cyrl-AZ" dirty="0" smtClean="0"/>
              <a:t>Є </a:t>
            </a:r>
            <a:r>
              <a:rPr lang="az-Cyrl-AZ" dirty="0"/>
              <a:t>– </a:t>
            </a:r>
            <a:r>
              <a:rPr lang="en-US" dirty="0"/>
              <a:t>Closure ( q0 ) = { q0, q1 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az-Cyrl-AZ" dirty="0" smtClean="0"/>
              <a:t>Є </a:t>
            </a:r>
            <a:r>
              <a:rPr lang="az-Cyrl-AZ" dirty="0"/>
              <a:t>– </a:t>
            </a:r>
            <a:r>
              <a:rPr lang="en-US" dirty="0"/>
              <a:t>Closure ( q1 ) = { q1 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az-Cyrl-AZ" dirty="0" smtClean="0"/>
              <a:t>Є </a:t>
            </a:r>
            <a:r>
              <a:rPr lang="az-Cyrl-AZ" dirty="0"/>
              <a:t>– </a:t>
            </a:r>
            <a:r>
              <a:rPr lang="en-US" dirty="0"/>
              <a:t>Closure ( q2 ) = { q2 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az-Cyrl-AZ" dirty="0" smtClean="0"/>
              <a:t>Є </a:t>
            </a:r>
            <a:r>
              <a:rPr lang="az-Cyrl-AZ" dirty="0"/>
              <a:t>– </a:t>
            </a:r>
            <a:r>
              <a:rPr lang="en-US" dirty="0"/>
              <a:t>Closure ( q3 ) = { q3 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Carilah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pengubahan</a:t>
            </a:r>
            <a:r>
              <a:rPr lang="en-US" sz="2400" dirty="0" smtClean="0"/>
              <a:t> </a:t>
            </a:r>
            <a:r>
              <a:rPr lang="en-US" sz="2400" dirty="0" smtClean="0"/>
              <a:t>NFA </a:t>
            </a:r>
            <a:r>
              <a:rPr lang="az-Cyrl-AZ" sz="2400" dirty="0" smtClean="0"/>
              <a:t>є – </a:t>
            </a:r>
            <a:r>
              <a:rPr lang="en-US" sz="2400" dirty="0" smtClean="0"/>
              <a:t>move </a:t>
            </a:r>
            <a:r>
              <a:rPr lang="en-US" sz="2400" dirty="0" err="1" smtClean="0"/>
              <a:t>ke</a:t>
            </a:r>
            <a:r>
              <a:rPr lang="en-US" sz="2400" dirty="0" smtClean="0"/>
              <a:t> NFA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az-Cyrl-AZ" sz="2400" dirty="0" smtClean="0"/>
              <a:t>є </a:t>
            </a:r>
            <a:r>
              <a:rPr lang="az-Cyrl-AZ" sz="2400" dirty="0" smtClean="0"/>
              <a:t>–</a:t>
            </a:r>
            <a:r>
              <a:rPr lang="en-US" sz="2400" dirty="0" smtClean="0"/>
              <a:t> </a:t>
            </a:r>
            <a:r>
              <a:rPr lang="it-IT" sz="2400" dirty="0" smtClean="0"/>
              <a:t>move</a:t>
            </a:r>
            <a:r>
              <a:rPr lang="it-IT" sz="2400" dirty="0" smtClean="0"/>
              <a:t>. Fungsi transisi itu ditandai dengan simbol δ</a:t>
            </a:r>
            <a:r>
              <a:rPr lang="it-IT" sz="2400" dirty="0" smtClean="0"/>
              <a:t>’</a:t>
            </a:r>
          </a:p>
          <a:p>
            <a:endParaRPr lang="it-IT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660" t="27920" r="45192" b="8832"/>
          <a:stretch>
            <a:fillRect/>
          </a:stretch>
        </p:blipFill>
        <p:spPr bwMode="auto">
          <a:xfrm>
            <a:off x="609600" y="2895600"/>
            <a:ext cx="624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458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Non Deterministic Finite Automata dengan є – Move</vt:lpstr>
      <vt:lpstr>Non Deterministic Finite Automata dengan є – Move</vt:lpstr>
      <vt:lpstr>Non Deterministic Finite Automata dengan є – Move</vt:lpstr>
      <vt:lpstr>Є – Closure untuk Suatu Non-Deterministic Finite Automata dengan Є – Move</vt:lpstr>
      <vt:lpstr>Slide 5</vt:lpstr>
      <vt:lpstr>Ekuivalensi Non – Deterministic Finite Automata dengan Є – Move ke Non- Deterministic Finite Automata tanpa Є-Move</vt:lpstr>
      <vt:lpstr>CONTOH SOAL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Deterministic Finite Automata dengan є – Move</dc:title>
  <dc:creator>Eko</dc:creator>
  <cp:lastModifiedBy>Eko</cp:lastModifiedBy>
  <cp:revision>10</cp:revision>
  <dcterms:created xsi:type="dcterms:W3CDTF">2014-03-21T01:25:09Z</dcterms:created>
  <dcterms:modified xsi:type="dcterms:W3CDTF">2014-04-02T18:43:12Z</dcterms:modified>
</cp:coreProperties>
</file>