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3" r:id="rId3"/>
    <p:sldId id="269" r:id="rId4"/>
    <p:sldId id="268" r:id="rId5"/>
    <p:sldId id="266" r:id="rId6"/>
    <p:sldId id="265" r:id="rId7"/>
    <p:sldId id="267" r:id="rId8"/>
    <p:sldId id="264" r:id="rId9"/>
    <p:sldId id="257" r:id="rId10"/>
    <p:sldId id="258" r:id="rId11"/>
    <p:sldId id="259" r:id="rId12"/>
    <p:sldId id="260" r:id="rId13"/>
    <p:sldId id="261" r:id="rId14"/>
    <p:sldId id="270" r:id="rId15"/>
    <p:sldId id="271" r:id="rId16"/>
    <p:sldId id="272" r:id="rId17"/>
    <p:sldId id="273" r:id="rId18"/>
    <p:sldId id="276" r:id="rId19"/>
    <p:sldId id="274" r:id="rId20"/>
    <p:sldId id="275" r:id="rId2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9F4A0-D910-4453-A025-FAD656440B9C}" type="datetimeFigureOut">
              <a:rPr lang="id-ID" smtClean="0"/>
              <a:pPr/>
              <a:t>27/10/2015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D89C6C-6CAE-4405-9CCC-12D6661EED00}" type="slidenum">
              <a:rPr lang="id-ID" smtClean="0"/>
              <a:pPr/>
              <a:t>‹#›</a:t>
            </a:fld>
            <a:endParaRPr lang="id-ID"/>
          </a:p>
        </p:txBody>
      </p:sp>
    </p:spTree>
    <p:extLst>
      <p:ext uri="{BB962C8B-B14F-4D97-AF65-F5344CB8AC3E}">
        <p14:creationId xmlns:p14="http://schemas.microsoft.com/office/powerpoint/2010/main" val="3317410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7" name="Object 15"/>
          <p:cNvGraphicFramePr>
            <a:graphicFrameLocks noChangeAspect="1"/>
          </p:cNvGraphicFramePr>
          <p:nvPr/>
        </p:nvGraphicFramePr>
        <p:xfrm>
          <a:off x="44450" y="2393950"/>
          <a:ext cx="9077325" cy="1819275"/>
        </p:xfrm>
        <a:graphic>
          <a:graphicData uri="http://schemas.openxmlformats.org/presentationml/2006/ole">
            <mc:AlternateContent xmlns:mc="http://schemas.openxmlformats.org/markup-compatibility/2006">
              <mc:Choice xmlns:v="urn:schemas-microsoft-com:vml" Requires="v">
                <p:oleObj spid="_x0000_s4099" name="Image" r:id="rId3" imgW="10209524" imgH="1815873" progId="">
                  <p:embed/>
                </p:oleObj>
              </mc:Choice>
              <mc:Fallback>
                <p:oleObj name="Image" r:id="rId3" imgW="10209524" imgH="1815873" progId="">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2393950"/>
                        <a:ext cx="90773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6"/>
          <p:cNvGrpSpPr>
            <a:grpSpLocks/>
          </p:cNvGrpSpPr>
          <p:nvPr/>
        </p:nvGrpSpPr>
        <p:grpSpPr bwMode="auto">
          <a:xfrm>
            <a:off x="34925" y="4292600"/>
            <a:ext cx="9074150" cy="2520950"/>
            <a:chOff x="0" y="2640"/>
            <a:chExt cx="5760" cy="1680"/>
          </a:xfrm>
        </p:grpSpPr>
        <p:sp>
          <p:nvSpPr>
            <p:cNvPr id="3089" name="Rectangle 17"/>
            <p:cNvSpPr>
              <a:spLocks noChangeArrowheads="1"/>
            </p:cNvSpPr>
            <p:nvPr userDrawn="1"/>
          </p:nvSpPr>
          <p:spPr bwMode="gray">
            <a:xfrm>
              <a:off x="0" y="2640"/>
              <a:ext cx="5760" cy="1680"/>
            </a:xfrm>
            <a:prstGeom prst="rect">
              <a:avLst/>
            </a:prstGeom>
            <a:solidFill>
              <a:schemeClr val="bg2"/>
            </a:solidFill>
            <a:ln w="9525">
              <a:noFill/>
              <a:miter lim="800000"/>
              <a:headEnd/>
              <a:tailEnd/>
            </a:ln>
            <a:effectLst/>
          </p:spPr>
          <p:txBody>
            <a:bodyPr wrap="none" anchor="ctr"/>
            <a:lstStyle/>
            <a:p>
              <a:endParaRPr lang="id-ID"/>
            </a:p>
          </p:txBody>
        </p:sp>
        <p:sp>
          <p:nvSpPr>
            <p:cNvPr id="3090"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headEnd/>
              <a:tailEnd/>
            </a:ln>
            <a:effectLst/>
          </p:spPr>
          <p:txBody>
            <a:bodyPr wrap="none" anchor="ctr"/>
            <a:lstStyle/>
            <a:p>
              <a:endParaRPr lang="id-ID"/>
            </a:p>
          </p:txBody>
        </p:sp>
      </p:grpSp>
      <p:sp>
        <p:nvSpPr>
          <p:cNvPr id="3091" name="Rectangle 19"/>
          <p:cNvSpPr>
            <a:spLocks noChangeArrowheads="1"/>
          </p:cNvSpPr>
          <p:nvPr/>
        </p:nvSpPr>
        <p:spPr bwMode="gray">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endParaRPr lang="id-ID"/>
          </a:p>
        </p:txBody>
      </p:sp>
      <p:grpSp>
        <p:nvGrpSpPr>
          <p:cNvPr id="3" name="Group 20"/>
          <p:cNvGrpSpPr>
            <a:grpSpLocks/>
          </p:cNvGrpSpPr>
          <p:nvPr/>
        </p:nvGrpSpPr>
        <p:grpSpPr bwMode="auto">
          <a:xfrm>
            <a:off x="-4763"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p:spPr>
          <p:txBody>
            <a:bodyPr wrap="none" anchor="ctr"/>
            <a:lstStyle/>
            <a:p>
              <a:endParaRPr lang="id-ID"/>
            </a:p>
          </p:txBody>
        </p:sp>
        <p:sp>
          <p:nvSpPr>
            <p:cNvPr id="3094" name="Freeform 22"/>
            <p:cNvSpPr>
              <a:spLocks/>
            </p:cNvSpPr>
            <p:nvPr userDrawn="1"/>
          </p:nvSpPr>
          <p:spPr bwMode="gray">
            <a:xfrm>
              <a:off x="0"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id-ID"/>
            </a:p>
          </p:txBody>
        </p:sp>
        <p:sp>
          <p:nvSpPr>
            <p:cNvPr id="3095" name="Freeform 23"/>
            <p:cNvSpPr>
              <a:spLocks/>
            </p:cNvSpPr>
            <p:nvPr userDrawn="1"/>
          </p:nvSpPr>
          <p:spPr bwMode="gray">
            <a:xfrm rot="-5408600">
              <a:off x="-50"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id-ID"/>
            </a:p>
          </p:txBody>
        </p:sp>
        <p:sp>
          <p:nvSpPr>
            <p:cNvPr id="3096" name="Freeform 24"/>
            <p:cNvSpPr>
              <a:spLocks/>
            </p:cNvSpPr>
            <p:nvPr userDrawn="1"/>
          </p:nvSpPr>
          <p:spPr bwMode="gray">
            <a:xfrm rot="10769190">
              <a:off x="5519" y="4031"/>
              <a:ext cx="232" cy="287"/>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id-ID"/>
            </a:p>
          </p:txBody>
        </p:sp>
        <p:sp>
          <p:nvSpPr>
            <p:cNvPr id="3097" name="Freeform 25"/>
            <p:cNvSpPr>
              <a:spLocks/>
            </p:cNvSpPr>
            <p:nvPr userDrawn="1"/>
          </p:nvSpPr>
          <p:spPr bwMode="gray">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id-ID"/>
            </a:p>
          </p:txBody>
        </p:sp>
      </p:grpSp>
      <p:sp>
        <p:nvSpPr>
          <p:cNvPr id="3074" name="Rectangle 2"/>
          <p:cNvSpPr>
            <a:spLocks noGrp="1" noChangeArrowheads="1"/>
          </p:cNvSpPr>
          <p:nvPr>
            <p:ph type="ctrTitle"/>
          </p:nvPr>
        </p:nvSpPr>
        <p:spPr bwMode="ltGray">
          <a:xfrm>
            <a:off x="762000" y="990600"/>
            <a:ext cx="7772400" cy="1066800"/>
          </a:xfrm>
        </p:spPr>
        <p:txBody>
          <a:bodyPr/>
          <a:lstStyle>
            <a:lvl1pPr algn="ct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4953000"/>
            <a:ext cx="6400800" cy="533400"/>
          </a:xfrm>
        </p:spPr>
        <p:txBody>
          <a:bodyPr/>
          <a:lstStyle>
            <a:lvl1pPr marL="0" indent="0" algn="ctr">
              <a:buFontTx/>
              <a:buNone/>
              <a:defRPr sz="2800">
                <a:solidFill>
                  <a:schemeClr val="tx2"/>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fld id="{C07E51AC-00F1-4DF2-979B-AA86CB47FED3}" type="datetime1">
              <a:rPr lang="id-ID" smtClean="0"/>
              <a:pPr/>
              <a:t>27/10/2015</a:t>
            </a:fld>
            <a:endParaRPr lang="id-ID"/>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id-ID"/>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9A88B029-1574-4311-9AE1-33E2F2E08AA0}" type="slidenum">
              <a:rPr lang="id-ID" smtClean="0"/>
              <a:pPr/>
              <a:t>‹#›</a:t>
            </a:fld>
            <a:endParaRPr lang="id-ID"/>
          </a:p>
        </p:txBody>
      </p:sp>
      <p:grpSp>
        <p:nvGrpSpPr>
          <p:cNvPr id="4" name="Group 26"/>
          <p:cNvGrpSpPr>
            <a:grpSpLocks/>
          </p:cNvGrpSpPr>
          <p:nvPr/>
        </p:nvGrpSpPr>
        <p:grpSpPr bwMode="auto">
          <a:xfrm>
            <a:off x="2482850" y="2895600"/>
            <a:ext cx="2698750" cy="1041400"/>
            <a:chOff x="1610" y="1965"/>
            <a:chExt cx="1700" cy="656"/>
          </a:xfrm>
        </p:grpSpPr>
        <p:pic>
          <p:nvPicPr>
            <p:cNvPr id="3099" name="Picture 27" descr="Untitled-1 copy"/>
            <p:cNvPicPr>
              <a:picLocks noChangeAspect="1" noChangeArrowheads="1"/>
            </p:cNvPicPr>
            <p:nvPr userDrawn="1"/>
          </p:nvPicPr>
          <p:blipFill>
            <a:blip r:embed="rId5"/>
            <a:srcRect/>
            <a:stretch>
              <a:fillRect/>
            </a:stretch>
          </p:blipFill>
          <p:spPr bwMode="gray">
            <a:xfrm>
              <a:off x="2426" y="1965"/>
              <a:ext cx="590" cy="590"/>
            </a:xfrm>
            <a:prstGeom prst="rect">
              <a:avLst/>
            </a:prstGeom>
            <a:noFill/>
          </p:spPr>
        </p:pic>
        <p:pic>
          <p:nvPicPr>
            <p:cNvPr id="3100" name="Picture 28" descr="Untitled-1 copy"/>
            <p:cNvPicPr>
              <a:picLocks noChangeAspect="1" noChangeArrowheads="1"/>
            </p:cNvPicPr>
            <p:nvPr userDrawn="1"/>
          </p:nvPicPr>
          <p:blipFill>
            <a:blip r:embed="rId6"/>
            <a:srcRect/>
            <a:stretch>
              <a:fillRect/>
            </a:stretch>
          </p:blipFill>
          <p:spPr bwMode="gray">
            <a:xfrm>
              <a:off x="3061" y="2372"/>
              <a:ext cx="249" cy="249"/>
            </a:xfrm>
            <a:prstGeom prst="rect">
              <a:avLst/>
            </a:prstGeom>
            <a:noFill/>
          </p:spPr>
        </p:pic>
        <p:pic>
          <p:nvPicPr>
            <p:cNvPr id="3101" name="Picture 29" descr="Untitled-1 copy"/>
            <p:cNvPicPr>
              <a:picLocks noChangeAspect="1" noChangeArrowheads="1"/>
            </p:cNvPicPr>
            <p:nvPr userDrawn="1"/>
          </p:nvPicPr>
          <p:blipFill>
            <a:blip r:embed="rId5"/>
            <a:srcRect/>
            <a:stretch>
              <a:fillRect/>
            </a:stretch>
          </p:blipFill>
          <p:spPr bwMode="gray">
            <a:xfrm>
              <a:off x="1610" y="2237"/>
              <a:ext cx="363" cy="363"/>
            </a:xfrm>
            <a:prstGeom prst="rect">
              <a:avLst/>
            </a:prstGeom>
            <a:noFill/>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BB9F33A6-79EB-4585-8833-E638A5392CA5}" type="datetime1">
              <a:rPr lang="id-ID" smtClean="0"/>
              <a:pPr/>
              <a:t>27/10/2015</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9A88B029-1574-4311-9AE1-33E2F2E08AA0}"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972A3E1E-E4F6-466F-8782-5D3FE625A2F4}" type="datetime1">
              <a:rPr lang="id-ID" smtClean="0"/>
              <a:pPr/>
              <a:t>27/10/2015</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9A88B029-1574-4311-9AE1-33E2F2E08AA0}"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447800"/>
            <a:ext cx="8229600" cy="4949825"/>
          </a:xfrm>
        </p:spPr>
        <p:txBody>
          <a:bodyPr/>
          <a:lstStyle/>
          <a:p>
            <a:r>
              <a:rPr lang="en-US" smtClean="0"/>
              <a:t>Click icon to add table</a:t>
            </a:r>
            <a:endParaRPr lang="id-ID"/>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AC9F6D66-061A-4B44-A3CD-F7AAACAB321C}" type="datetime1">
              <a:rPr lang="id-ID" smtClean="0"/>
              <a:pPr/>
              <a:t>27/10/2015</a:t>
            </a:fld>
            <a:endParaRPr lang="id-ID"/>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id-ID"/>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9A88B029-1574-4311-9AE1-33E2F2E08AA0}"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DD86DD09-A4EB-4273-96BE-72C90F7DEFD4}" type="datetime1">
              <a:rPr lang="id-ID" smtClean="0"/>
              <a:pPr/>
              <a:t>27/10/2015</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9A88B029-1574-4311-9AE1-33E2F2E08AA0}"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3ECAEC9-4736-4246-A002-CDD18D9829AC}" type="datetime1">
              <a:rPr lang="id-ID" smtClean="0"/>
              <a:pPr/>
              <a:t>27/10/2015</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9A88B029-1574-4311-9AE1-33E2F2E08AA0}"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6C801979-32FF-4172-BEA5-72A3A61236DD}" type="datetime1">
              <a:rPr lang="id-ID" smtClean="0"/>
              <a:pPr/>
              <a:t>27/10/2015</a:t>
            </a:fld>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9A88B029-1574-4311-9AE1-33E2F2E08AA0}"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5A5BDDE5-2597-444B-942B-0544979F8FDF}" type="datetime1">
              <a:rPr lang="id-ID" smtClean="0"/>
              <a:pPr/>
              <a:t>27/10/2015</a:t>
            </a:fld>
            <a:endParaRPr lang="id-ID"/>
          </a:p>
        </p:txBody>
      </p:sp>
      <p:sp>
        <p:nvSpPr>
          <p:cNvPr id="8" name="Footer Placeholder 7"/>
          <p:cNvSpPr>
            <a:spLocks noGrp="1"/>
          </p:cNvSpPr>
          <p:nvPr>
            <p:ph type="ftr" sz="quarter" idx="11"/>
          </p:nvPr>
        </p:nvSpPr>
        <p:spPr/>
        <p:txBody>
          <a:bodyPr/>
          <a:lstStyle>
            <a:lvl1pPr>
              <a:defRPr/>
            </a:lvl1pPr>
          </a:lstStyle>
          <a:p>
            <a:endParaRPr lang="id-ID"/>
          </a:p>
        </p:txBody>
      </p:sp>
      <p:sp>
        <p:nvSpPr>
          <p:cNvPr id="9" name="Slide Number Placeholder 8"/>
          <p:cNvSpPr>
            <a:spLocks noGrp="1"/>
          </p:cNvSpPr>
          <p:nvPr>
            <p:ph type="sldNum" sz="quarter" idx="12"/>
          </p:nvPr>
        </p:nvSpPr>
        <p:spPr/>
        <p:txBody>
          <a:bodyPr/>
          <a:lstStyle>
            <a:lvl1pPr>
              <a:defRPr/>
            </a:lvl1pPr>
          </a:lstStyle>
          <a:p>
            <a:fld id="{9A88B029-1574-4311-9AE1-33E2F2E08AA0}"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882D7B9E-352A-4009-9549-E34FD954A3BD}" type="datetime1">
              <a:rPr lang="id-ID" smtClean="0"/>
              <a:pPr/>
              <a:t>27/10/2015</a:t>
            </a:fld>
            <a:endParaRPr lang="id-ID"/>
          </a:p>
        </p:txBody>
      </p:sp>
      <p:sp>
        <p:nvSpPr>
          <p:cNvPr id="4" name="Footer Placeholder 3"/>
          <p:cNvSpPr>
            <a:spLocks noGrp="1"/>
          </p:cNvSpPr>
          <p:nvPr>
            <p:ph type="ftr" sz="quarter" idx="11"/>
          </p:nvPr>
        </p:nvSpPr>
        <p:spPr/>
        <p:txBody>
          <a:bodyPr/>
          <a:lstStyle>
            <a:lvl1pPr>
              <a:defRPr/>
            </a:lvl1pPr>
          </a:lstStyle>
          <a:p>
            <a:endParaRPr lang="id-ID"/>
          </a:p>
        </p:txBody>
      </p:sp>
      <p:sp>
        <p:nvSpPr>
          <p:cNvPr id="5" name="Slide Number Placeholder 4"/>
          <p:cNvSpPr>
            <a:spLocks noGrp="1"/>
          </p:cNvSpPr>
          <p:nvPr>
            <p:ph type="sldNum" sz="quarter" idx="12"/>
          </p:nvPr>
        </p:nvSpPr>
        <p:spPr/>
        <p:txBody>
          <a:bodyPr/>
          <a:lstStyle>
            <a:lvl1pPr>
              <a:defRPr/>
            </a:lvl1pPr>
          </a:lstStyle>
          <a:p>
            <a:fld id="{9A88B029-1574-4311-9AE1-33E2F2E08AA0}"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2CBC135-58AF-47D8-88DA-4C689673BAC1}" type="datetime1">
              <a:rPr lang="id-ID" smtClean="0"/>
              <a:pPr/>
              <a:t>27/10/2015</a:t>
            </a:fld>
            <a:endParaRPr lang="id-ID"/>
          </a:p>
        </p:txBody>
      </p:sp>
      <p:sp>
        <p:nvSpPr>
          <p:cNvPr id="3" name="Footer Placeholder 2"/>
          <p:cNvSpPr>
            <a:spLocks noGrp="1"/>
          </p:cNvSpPr>
          <p:nvPr>
            <p:ph type="ftr" sz="quarter" idx="11"/>
          </p:nvPr>
        </p:nvSpPr>
        <p:spPr/>
        <p:txBody>
          <a:bodyPr/>
          <a:lstStyle>
            <a:lvl1pPr>
              <a:defRPr/>
            </a:lvl1pPr>
          </a:lstStyle>
          <a:p>
            <a:endParaRPr lang="id-ID"/>
          </a:p>
        </p:txBody>
      </p:sp>
      <p:sp>
        <p:nvSpPr>
          <p:cNvPr id="4" name="Slide Number Placeholder 3"/>
          <p:cNvSpPr>
            <a:spLocks noGrp="1"/>
          </p:cNvSpPr>
          <p:nvPr>
            <p:ph type="sldNum" sz="quarter" idx="12"/>
          </p:nvPr>
        </p:nvSpPr>
        <p:spPr/>
        <p:txBody>
          <a:bodyPr/>
          <a:lstStyle>
            <a:lvl1pPr>
              <a:defRPr/>
            </a:lvl1pPr>
          </a:lstStyle>
          <a:p>
            <a:fld id="{9A88B029-1574-4311-9AE1-33E2F2E08AA0}"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D1BFC47-0999-4EEA-8F21-99C0F9837309}" type="datetime1">
              <a:rPr lang="id-ID" smtClean="0"/>
              <a:pPr/>
              <a:t>27/10/2015</a:t>
            </a:fld>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9A88B029-1574-4311-9AE1-33E2F2E08AA0}"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4112396-9BBD-46B1-BDC3-623483D39ECF}" type="datetime1">
              <a:rPr lang="id-ID" smtClean="0"/>
              <a:pPr/>
              <a:t>27/10/2015</a:t>
            </a:fld>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9A88B029-1574-4311-9AE1-33E2F2E08AA0}"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w="9525">
              <a:noFill/>
              <a:miter lim="800000"/>
              <a:headEnd/>
              <a:tailEnd/>
            </a:ln>
            <a:effectLst/>
          </p:spPr>
          <p:txBody>
            <a:bodyPr wrap="none" anchor="ctr"/>
            <a:lstStyle/>
            <a:p>
              <a:endParaRPr lang="id-ID"/>
            </a:p>
          </p:txBody>
        </p:sp>
        <p:sp>
          <p:nvSpPr>
            <p:cNvPr id="1037" name="Freeform 13"/>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endParaRPr lang="id-ID"/>
            </a:p>
          </p:txBody>
        </p:sp>
        <p:sp>
          <p:nvSpPr>
            <p:cNvPr id="1038" name="Freeform 14"/>
            <p:cNvSpPr>
              <a:spLocks/>
            </p:cNvSpPr>
            <p:nvPr userDrawn="1"/>
          </p:nvSpPr>
          <p:spPr bwMode="gray">
            <a:xfrm>
              <a:off x="-1" y="513"/>
              <a:ext cx="3702" cy="311"/>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endParaRPr lang="id-ID"/>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endParaRPr lang="id-ID"/>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endParaRPr lang="id-ID"/>
          </a:p>
        </p:txBody>
      </p:sp>
      <p:pic>
        <p:nvPicPr>
          <p:cNvPr id="1041" name="Picture 17" descr="Untitled-1 copy"/>
          <p:cNvPicPr>
            <a:picLocks noChangeAspect="1" noChangeArrowheads="1"/>
          </p:cNvPicPr>
          <p:nvPr/>
        </p:nvPicPr>
        <p:blipFill>
          <a:blip r:embed="rId14"/>
          <a:srcRect/>
          <a:stretch>
            <a:fillRect/>
          </a:stretch>
        </p:blipFill>
        <p:spPr bwMode="gray">
          <a:xfrm>
            <a:off x="252413" y="382588"/>
            <a:ext cx="720725" cy="720725"/>
          </a:xfrm>
          <a:prstGeom prst="rect">
            <a:avLst/>
          </a:prstGeom>
          <a:noFill/>
        </p:spPr>
      </p:pic>
      <p:pic>
        <p:nvPicPr>
          <p:cNvPr id="1042" name="Picture 18" descr="Untitled-1 copy"/>
          <p:cNvPicPr>
            <a:picLocks noChangeAspect="1" noChangeArrowheads="1"/>
          </p:cNvPicPr>
          <p:nvPr/>
        </p:nvPicPr>
        <p:blipFill>
          <a:blip r:embed="rId15"/>
          <a:srcRect/>
          <a:stretch>
            <a:fillRect/>
          </a:stretch>
        </p:blipFill>
        <p:spPr bwMode="gray">
          <a:xfrm>
            <a:off x="973138" y="765175"/>
            <a:ext cx="358775" cy="358775"/>
          </a:xfrm>
          <a:prstGeom prst="rect">
            <a:avLst/>
          </a:prstGeom>
          <a:noFill/>
        </p:spPr>
      </p:pic>
      <p:sp>
        <p:nvSpPr>
          <p:cNvPr id="1026" name="Rectangle 2"/>
          <p:cNvSpPr>
            <a:spLocks noGrp="1" noChangeArrowheads="1"/>
          </p:cNvSpPr>
          <p:nvPr>
            <p:ph type="title"/>
          </p:nvPr>
        </p:nvSpPr>
        <p:spPr bwMode="gray">
          <a:xfrm>
            <a:off x="1676400" y="274638"/>
            <a:ext cx="66294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2F7D62A-FF02-4BEA-8F4A-E78EEA9ACAAA}" type="datetime1">
              <a:rPr lang="id-ID" smtClean="0"/>
              <a:pPr/>
              <a:t>27/10/2015</a:t>
            </a:fld>
            <a:endParaRPr lang="id-ID"/>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d-ID"/>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A88B029-1574-4311-9AE1-33E2F2E08AA0}"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Bahasa Style CSS</a:t>
            </a:r>
            <a:endParaRPr lang="id-ID" dirty="0"/>
          </a:p>
        </p:txBody>
      </p:sp>
      <p:sp>
        <p:nvSpPr>
          <p:cNvPr id="3" name="Subtitle 2"/>
          <p:cNvSpPr>
            <a:spLocks noGrp="1"/>
          </p:cNvSpPr>
          <p:nvPr>
            <p:ph type="subTitle" idx="1"/>
          </p:nvPr>
        </p:nvSpPr>
        <p:spPr/>
        <p:txBody>
          <a:bodyPr/>
          <a:lstStyle/>
          <a:p>
            <a:r>
              <a:rPr lang="id-ID" dirty="0" smtClean="0"/>
              <a:t>L. Erawan</a:t>
            </a:r>
            <a:endParaRPr lang="id-ID" dirty="0"/>
          </a:p>
        </p:txBody>
      </p:sp>
      <p:sp>
        <p:nvSpPr>
          <p:cNvPr id="4" name="Slide Number Placeholder 3"/>
          <p:cNvSpPr>
            <a:spLocks noGrp="1"/>
          </p:cNvSpPr>
          <p:nvPr>
            <p:ph type="sldNum" sz="quarter" idx="4"/>
          </p:nvPr>
        </p:nvSpPr>
        <p:spPr/>
        <p:txBody>
          <a:bodyPr/>
          <a:lstStyle/>
          <a:p>
            <a:fld id="{9A88B029-1574-4311-9AE1-33E2F2E08AA0}" type="slidenum">
              <a:rPr lang="id-ID" smtClean="0"/>
              <a:pPr/>
              <a:t>1</a:t>
            </a:fld>
            <a:endParaRPr lang="id-ID"/>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id-ID" dirty="0" smtClean="0"/>
              <a:t>Proses Penerjemahan Dokumen Oleh Browser</a:t>
            </a:r>
            <a:endParaRPr lang="id-ID" dirty="0"/>
          </a:p>
        </p:txBody>
      </p:sp>
      <p:sp>
        <p:nvSpPr>
          <p:cNvPr id="3" name="Content Placeholder 2"/>
          <p:cNvSpPr>
            <a:spLocks noGrp="1"/>
          </p:cNvSpPr>
          <p:nvPr>
            <p:ph idx="1"/>
          </p:nvPr>
        </p:nvSpPr>
        <p:spPr/>
        <p:txBody>
          <a:bodyPr/>
          <a:lstStyle/>
          <a:p>
            <a:pPr marL="0" indent="0">
              <a:buNone/>
            </a:pPr>
            <a:r>
              <a:rPr lang="id-ID" dirty="0" smtClean="0"/>
              <a:t>Browser akan membangun </a:t>
            </a:r>
            <a:r>
              <a:rPr lang="id-ID" i="1" dirty="0" smtClean="0">
                <a:solidFill>
                  <a:srgbClr val="C00000"/>
                </a:solidFill>
              </a:rPr>
              <a:t>pohon parsing </a:t>
            </a:r>
            <a:r>
              <a:rPr lang="id-ID" dirty="0" smtClean="0"/>
              <a:t>(</a:t>
            </a:r>
            <a:r>
              <a:rPr lang="id-ID" i="1" dirty="0" smtClean="0"/>
              <a:t>parse</a:t>
            </a:r>
            <a:r>
              <a:rPr lang="id-ID" dirty="0" smtClean="0"/>
              <a:t>-&gt;mengurai) untuk mengartikan struktur dokumen</a:t>
            </a:r>
            <a:endParaRPr lang="id-ID" dirty="0"/>
          </a:p>
        </p:txBody>
      </p:sp>
      <p:sp>
        <p:nvSpPr>
          <p:cNvPr id="5" name="Slide Number Placeholder 4"/>
          <p:cNvSpPr>
            <a:spLocks noGrp="1"/>
          </p:cNvSpPr>
          <p:nvPr>
            <p:ph type="sldNum" sz="quarter" idx="12"/>
          </p:nvPr>
        </p:nvSpPr>
        <p:spPr/>
        <p:txBody>
          <a:bodyPr/>
          <a:lstStyle/>
          <a:p>
            <a:fld id="{9A88B029-1574-4311-9AE1-33E2F2E08AA0}" type="slidenum">
              <a:rPr lang="id-ID" smtClean="0"/>
              <a:pPr/>
              <a:t>10</a:t>
            </a:fld>
            <a:endParaRPr lang="id-ID"/>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8550" t="27344" r="34114" b="6250"/>
          <a:stretch>
            <a:fillRect/>
          </a:stretch>
        </p:blipFill>
        <p:spPr bwMode="auto">
          <a:xfrm>
            <a:off x="1214414" y="142861"/>
            <a:ext cx="6715172" cy="671513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A88B029-1574-4311-9AE1-33E2F2E08AA0}" type="slidenum">
              <a:rPr lang="id-ID" smtClean="0"/>
              <a:pPr/>
              <a:t>11</a:t>
            </a:fld>
            <a:endParaRPr lang="id-ID"/>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id-ID" dirty="0" smtClean="0"/>
              <a:t>Proses Penerjemahan Dokumen Oleh Browser</a:t>
            </a:r>
            <a:endParaRPr lang="id-ID" dirty="0"/>
          </a:p>
        </p:txBody>
      </p:sp>
      <p:sp>
        <p:nvSpPr>
          <p:cNvPr id="3" name="Content Placeholder 2"/>
          <p:cNvSpPr>
            <a:spLocks noGrp="1"/>
          </p:cNvSpPr>
          <p:nvPr>
            <p:ph idx="1"/>
          </p:nvPr>
        </p:nvSpPr>
        <p:spPr/>
        <p:txBody>
          <a:bodyPr>
            <a:normAutofit lnSpcReduction="10000"/>
          </a:bodyPr>
          <a:lstStyle/>
          <a:p>
            <a:pPr marL="179388" indent="-179388"/>
            <a:r>
              <a:rPr lang="id-ID" dirty="0" smtClean="0"/>
              <a:t>Pohon parsing sering disebut pohon DOM yang digunakan browser untuk menentukan bagaimana harus </a:t>
            </a:r>
            <a:r>
              <a:rPr lang="id-ID" dirty="0" smtClean="0">
                <a:solidFill>
                  <a:srgbClr val="C00000"/>
                </a:solidFill>
              </a:rPr>
              <a:t>menampilkan</a:t>
            </a:r>
            <a:r>
              <a:rPr lang="id-ID" dirty="0" smtClean="0"/>
              <a:t> </a:t>
            </a:r>
            <a:r>
              <a:rPr lang="id-ID" dirty="0" smtClean="0">
                <a:solidFill>
                  <a:srgbClr val="C00000"/>
                </a:solidFill>
              </a:rPr>
              <a:t>halaman </a:t>
            </a:r>
            <a:r>
              <a:rPr lang="id-ID" dirty="0" smtClean="0"/>
              <a:t>menggunakan style default HTML dan </a:t>
            </a:r>
            <a:r>
              <a:rPr lang="id-ID" dirty="0" smtClean="0">
                <a:solidFill>
                  <a:srgbClr val="C00000"/>
                </a:solidFill>
              </a:rPr>
              <a:t>CSS</a:t>
            </a:r>
            <a:r>
              <a:rPr lang="id-ID" dirty="0" smtClean="0"/>
              <a:t>.</a:t>
            </a:r>
          </a:p>
          <a:p>
            <a:pPr marL="179388" indent="-179388"/>
            <a:r>
              <a:rPr lang="id-ID" dirty="0" smtClean="0"/>
              <a:t>Javascript juga menggunakan pohon DOM ini ketika memanipulasi dokumen.</a:t>
            </a:r>
          </a:p>
          <a:p>
            <a:pPr marL="179388" indent="-179388"/>
            <a:r>
              <a:rPr lang="id-ID" dirty="0" smtClean="0"/>
              <a:t>Pohon DOM ini bertindak sebagai kerangka halaman sehingga kebenaran struktur dokumen (standar) sangat penting</a:t>
            </a:r>
            <a:endParaRPr lang="id-ID" dirty="0"/>
          </a:p>
        </p:txBody>
      </p:sp>
      <p:sp>
        <p:nvSpPr>
          <p:cNvPr id="5" name="Slide Number Placeholder 4"/>
          <p:cNvSpPr>
            <a:spLocks noGrp="1"/>
          </p:cNvSpPr>
          <p:nvPr>
            <p:ph type="sldNum" sz="quarter" idx="12"/>
          </p:nvPr>
        </p:nvSpPr>
        <p:spPr/>
        <p:txBody>
          <a:bodyPr/>
          <a:lstStyle/>
          <a:p>
            <a:fld id="{9A88B029-1574-4311-9AE1-33E2F2E08AA0}" type="slidenum">
              <a:rPr lang="id-ID" smtClean="0"/>
              <a:pPr/>
              <a:t>12</a:t>
            </a:fld>
            <a:endParaRPr lang="id-ID"/>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Sintaks CSS</a:t>
            </a:r>
            <a:endParaRPr lang="id-ID" dirty="0"/>
          </a:p>
        </p:txBody>
      </p:sp>
      <p:sp>
        <p:nvSpPr>
          <p:cNvPr id="3" name="Content Placeholder 2"/>
          <p:cNvSpPr>
            <a:spLocks noGrp="1"/>
          </p:cNvSpPr>
          <p:nvPr>
            <p:ph idx="1"/>
          </p:nvPr>
        </p:nvSpPr>
        <p:spPr>
          <a:xfrm>
            <a:off x="457200" y="3429000"/>
            <a:ext cx="8229600" cy="2697163"/>
          </a:xfrm>
        </p:spPr>
        <p:txBody>
          <a:bodyPr>
            <a:normAutofit lnSpcReduction="10000"/>
          </a:bodyPr>
          <a:lstStyle/>
          <a:p>
            <a:r>
              <a:rPr lang="id-ID" dirty="0" smtClean="0">
                <a:solidFill>
                  <a:srgbClr val="C00000"/>
                </a:solidFill>
              </a:rPr>
              <a:t>Selektor</a:t>
            </a:r>
            <a:r>
              <a:rPr lang="id-ID" dirty="0" smtClean="0"/>
              <a:t>: elemen HTML yang akan diatur</a:t>
            </a:r>
          </a:p>
          <a:p>
            <a:r>
              <a:rPr lang="id-ID" dirty="0" smtClean="0">
                <a:solidFill>
                  <a:srgbClr val="C00000"/>
                </a:solidFill>
              </a:rPr>
              <a:t>Blok deklarasi</a:t>
            </a:r>
            <a:r>
              <a:rPr lang="id-ID" dirty="0" smtClean="0"/>
              <a:t>: berisi satu atau lebih deklarasi dipisahkan </a:t>
            </a:r>
            <a:r>
              <a:rPr lang="id-ID" i="1" dirty="0" smtClean="0"/>
              <a:t>titik-koma</a:t>
            </a:r>
          </a:p>
          <a:p>
            <a:r>
              <a:rPr lang="id-ID" dirty="0" smtClean="0">
                <a:solidFill>
                  <a:srgbClr val="C00000"/>
                </a:solidFill>
              </a:rPr>
              <a:t>Setiap deklarasi</a:t>
            </a:r>
            <a:r>
              <a:rPr lang="id-ID" dirty="0" smtClean="0"/>
              <a:t>: terdiri dari </a:t>
            </a:r>
            <a:r>
              <a:rPr lang="id-ID" dirty="0" smtClean="0">
                <a:solidFill>
                  <a:srgbClr val="C00000"/>
                </a:solidFill>
              </a:rPr>
              <a:t>nama properti </a:t>
            </a:r>
            <a:r>
              <a:rPr lang="id-ID" dirty="0" smtClean="0"/>
              <a:t>dan sebuah </a:t>
            </a:r>
            <a:r>
              <a:rPr lang="id-ID" dirty="0" smtClean="0">
                <a:solidFill>
                  <a:srgbClr val="C00000"/>
                </a:solidFill>
              </a:rPr>
              <a:t>nilai</a:t>
            </a:r>
            <a:r>
              <a:rPr lang="id-ID" dirty="0" smtClean="0"/>
              <a:t> dipisahkan </a:t>
            </a:r>
            <a:r>
              <a:rPr lang="id-ID" i="1" dirty="0" smtClean="0"/>
              <a:t>titik dua</a:t>
            </a:r>
            <a:endParaRPr lang="id-ID" i="1" dirty="0"/>
          </a:p>
        </p:txBody>
      </p:sp>
      <p:pic>
        <p:nvPicPr>
          <p:cNvPr id="2050" name="Picture 2"/>
          <p:cNvPicPr>
            <a:picLocks noChangeAspect="1" noChangeArrowheads="1"/>
          </p:cNvPicPr>
          <p:nvPr/>
        </p:nvPicPr>
        <p:blipFill>
          <a:blip r:embed="rId2"/>
          <a:srcRect l="19217" t="45898" r="38506" b="37500"/>
          <a:stretch>
            <a:fillRect/>
          </a:stretch>
        </p:blipFill>
        <p:spPr bwMode="auto">
          <a:xfrm>
            <a:off x="1025313" y="1714488"/>
            <a:ext cx="7118587" cy="1571636"/>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9A88B029-1574-4311-9AE1-33E2F2E08AA0}" type="slidenum">
              <a:rPr lang="id-ID" smtClean="0"/>
              <a:pPr/>
              <a:t>13</a:t>
            </a:fld>
            <a:endParaRPr lang="id-ID"/>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Tiga Cara Penggunaan CSS</a:t>
            </a:r>
            <a:endParaRPr lang="id-ID" dirty="0"/>
          </a:p>
        </p:txBody>
      </p:sp>
      <p:sp>
        <p:nvSpPr>
          <p:cNvPr id="3" name="Content Placeholder 2"/>
          <p:cNvSpPr>
            <a:spLocks noGrp="1"/>
          </p:cNvSpPr>
          <p:nvPr>
            <p:ph idx="1"/>
          </p:nvPr>
        </p:nvSpPr>
        <p:spPr/>
        <p:txBody>
          <a:bodyPr/>
          <a:lstStyle/>
          <a:p>
            <a:r>
              <a:rPr lang="id-ID" dirty="0" smtClean="0"/>
              <a:t>Di CSS ada 3 cara penerapan:</a:t>
            </a:r>
          </a:p>
          <a:p>
            <a:pPr lvl="1"/>
            <a:r>
              <a:rPr lang="id-ID" dirty="0" smtClean="0">
                <a:solidFill>
                  <a:srgbClr val="C00000"/>
                </a:solidFill>
              </a:rPr>
              <a:t>Inline style sheet</a:t>
            </a:r>
          </a:p>
          <a:p>
            <a:pPr lvl="1"/>
            <a:r>
              <a:rPr lang="id-ID" dirty="0" smtClean="0">
                <a:solidFill>
                  <a:srgbClr val="00B050"/>
                </a:solidFill>
              </a:rPr>
              <a:t>Internal style sheet</a:t>
            </a:r>
          </a:p>
          <a:p>
            <a:pPr lvl="1"/>
            <a:r>
              <a:rPr lang="id-ID" dirty="0" smtClean="0">
                <a:solidFill>
                  <a:schemeClr val="accent2">
                    <a:lumMod val="75000"/>
                  </a:schemeClr>
                </a:solidFill>
              </a:rPr>
              <a:t>External style sheet</a:t>
            </a:r>
          </a:p>
          <a:p>
            <a:r>
              <a:rPr lang="id-ID" dirty="0" smtClean="0"/>
              <a:t>Cara ketiga paling efisien</a:t>
            </a:r>
          </a:p>
          <a:p>
            <a:endParaRPr lang="id-ID" dirty="0"/>
          </a:p>
        </p:txBody>
      </p:sp>
      <p:sp>
        <p:nvSpPr>
          <p:cNvPr id="4" name="Slide Number Placeholder 3"/>
          <p:cNvSpPr>
            <a:spLocks noGrp="1"/>
          </p:cNvSpPr>
          <p:nvPr>
            <p:ph type="sldNum" sz="quarter" idx="12"/>
          </p:nvPr>
        </p:nvSpPr>
        <p:spPr/>
        <p:txBody>
          <a:bodyPr/>
          <a:lstStyle/>
          <a:p>
            <a:fld id="{9A88B029-1574-4311-9AE1-33E2F2E08AA0}" type="slidenum">
              <a:rPr lang="id-ID" smtClean="0"/>
              <a:pPr/>
              <a:t>14</a:t>
            </a:fld>
            <a:endParaRPr lang="id-ID"/>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id-ID" dirty="0" smtClean="0"/>
              <a:t>Tiga Cara Penggunaan CSS</a:t>
            </a:r>
            <a:endParaRPr lang="id-ID" dirty="0"/>
          </a:p>
        </p:txBody>
      </p:sp>
      <p:sp>
        <p:nvSpPr>
          <p:cNvPr id="3" name="Content Placeholder 2"/>
          <p:cNvSpPr>
            <a:spLocks noGrp="1"/>
          </p:cNvSpPr>
          <p:nvPr>
            <p:ph idx="1"/>
          </p:nvPr>
        </p:nvSpPr>
        <p:spPr/>
        <p:txBody>
          <a:bodyPr>
            <a:normAutofit lnSpcReduction="10000"/>
          </a:bodyPr>
          <a:lstStyle/>
          <a:p>
            <a:r>
              <a:rPr lang="id-ID" dirty="0" smtClean="0"/>
              <a:t>Cara pertama menggunakan atribut style dan ditulis langsung pada elemen HTML:</a:t>
            </a:r>
          </a:p>
          <a:p>
            <a:pPr lvl="1">
              <a:buNone/>
            </a:pPr>
            <a:r>
              <a:rPr lang="id-ID" dirty="0" smtClean="0"/>
              <a:t>&lt;p </a:t>
            </a:r>
            <a:r>
              <a:rPr lang="id-ID" dirty="0" smtClean="0">
                <a:solidFill>
                  <a:srgbClr val="C00000"/>
                </a:solidFill>
              </a:rPr>
              <a:t>style=“text-align:center”</a:t>
            </a:r>
            <a:r>
              <a:rPr lang="id-ID" dirty="0" smtClean="0"/>
              <a:t>&gt;Paragrap&lt;/p&gt;</a:t>
            </a:r>
          </a:p>
          <a:p>
            <a:r>
              <a:rPr lang="id-ID" dirty="0" smtClean="0"/>
              <a:t>Cara kedua ditulis di bagian HEAD dengan tag &lt;style&gt;:</a:t>
            </a:r>
          </a:p>
          <a:p>
            <a:pPr lvl="1">
              <a:buNone/>
            </a:pPr>
            <a:r>
              <a:rPr lang="id-ID" dirty="0" smtClean="0"/>
              <a:t>&lt;head&gt;</a:t>
            </a:r>
          </a:p>
          <a:p>
            <a:pPr lvl="1">
              <a:buNone/>
            </a:pPr>
            <a:r>
              <a:rPr lang="id-ID" dirty="0" smtClean="0">
                <a:solidFill>
                  <a:srgbClr val="C00000"/>
                </a:solidFill>
              </a:rPr>
              <a:t>&lt;style type=“text/css”&gt;</a:t>
            </a:r>
          </a:p>
          <a:p>
            <a:pPr lvl="1">
              <a:buNone/>
            </a:pPr>
            <a:r>
              <a:rPr lang="id-ID" dirty="0" smtClean="0">
                <a:solidFill>
                  <a:srgbClr val="C00000"/>
                </a:solidFill>
              </a:rPr>
              <a:t>p {text-align:center;}</a:t>
            </a:r>
          </a:p>
          <a:p>
            <a:pPr lvl="1">
              <a:buNone/>
            </a:pPr>
            <a:r>
              <a:rPr lang="id-ID" dirty="0" smtClean="0">
                <a:solidFill>
                  <a:srgbClr val="C00000"/>
                </a:solidFill>
              </a:rPr>
              <a:t>&lt;/style&gt;</a:t>
            </a:r>
          </a:p>
          <a:p>
            <a:pPr lvl="1">
              <a:buNone/>
            </a:pPr>
            <a:r>
              <a:rPr lang="id-ID" dirty="0" smtClean="0"/>
              <a:t>&lt;/head&gt;</a:t>
            </a:r>
            <a:endParaRPr lang="id-ID" dirty="0"/>
          </a:p>
        </p:txBody>
      </p:sp>
      <p:sp>
        <p:nvSpPr>
          <p:cNvPr id="5" name="Slide Number Placeholder 4"/>
          <p:cNvSpPr>
            <a:spLocks noGrp="1"/>
          </p:cNvSpPr>
          <p:nvPr>
            <p:ph type="sldNum" sz="quarter" idx="12"/>
          </p:nvPr>
        </p:nvSpPr>
        <p:spPr/>
        <p:txBody>
          <a:bodyPr/>
          <a:lstStyle/>
          <a:p>
            <a:fld id="{9A88B029-1574-4311-9AE1-33E2F2E08AA0}" type="slidenum">
              <a:rPr lang="id-ID" smtClean="0"/>
              <a:pPr/>
              <a:t>15</a:t>
            </a:fld>
            <a:endParaRPr lang="id-ID"/>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id-ID" dirty="0" smtClean="0"/>
              <a:t>Tiga Cara Penggunaan CSS</a:t>
            </a:r>
            <a:endParaRPr lang="id-ID" dirty="0"/>
          </a:p>
        </p:txBody>
      </p:sp>
      <p:sp>
        <p:nvSpPr>
          <p:cNvPr id="3" name="Content Placeholder 2"/>
          <p:cNvSpPr>
            <a:spLocks noGrp="1"/>
          </p:cNvSpPr>
          <p:nvPr>
            <p:ph idx="1"/>
          </p:nvPr>
        </p:nvSpPr>
        <p:spPr/>
        <p:txBody>
          <a:bodyPr/>
          <a:lstStyle/>
          <a:p>
            <a:r>
              <a:rPr lang="id-ID" dirty="0" smtClean="0"/>
              <a:t>Cara ketiga ditulis di bagian HEAD menggunakan elemen </a:t>
            </a:r>
            <a:r>
              <a:rPr lang="id-ID" dirty="0" smtClean="0">
                <a:solidFill>
                  <a:srgbClr val="C00000"/>
                </a:solidFill>
              </a:rPr>
              <a:t>LINK</a:t>
            </a:r>
            <a:r>
              <a:rPr lang="id-ID" dirty="0" smtClean="0"/>
              <a:t>:</a:t>
            </a:r>
          </a:p>
          <a:p>
            <a:pPr lvl="1">
              <a:buNone/>
            </a:pPr>
            <a:r>
              <a:rPr lang="id-ID" dirty="0" smtClean="0"/>
              <a:t>&lt;head&gt;</a:t>
            </a:r>
          </a:p>
          <a:p>
            <a:pPr lvl="1">
              <a:buNone/>
            </a:pPr>
            <a:r>
              <a:rPr lang="id-ID" dirty="0" smtClean="0">
                <a:solidFill>
                  <a:srgbClr val="C00000"/>
                </a:solidFill>
              </a:rPr>
              <a:t>&lt;link rel=“stylesheet” type=“text/css” href=“styleku.css”&gt;</a:t>
            </a:r>
          </a:p>
          <a:p>
            <a:pPr lvl="1">
              <a:buNone/>
            </a:pPr>
            <a:r>
              <a:rPr lang="id-ID" dirty="0" smtClean="0"/>
              <a:t>&lt;/head&gt;</a:t>
            </a:r>
          </a:p>
          <a:p>
            <a:r>
              <a:rPr lang="id-ID" dirty="0" smtClean="0"/>
              <a:t>Isi file styleku.css:</a:t>
            </a:r>
          </a:p>
          <a:p>
            <a:pPr lvl="1">
              <a:buNone/>
            </a:pPr>
            <a:r>
              <a:rPr lang="id-ID" dirty="0" smtClean="0"/>
              <a:t>p {text-align:center}</a:t>
            </a:r>
            <a:endParaRPr lang="id-ID" dirty="0"/>
          </a:p>
        </p:txBody>
      </p:sp>
      <p:sp>
        <p:nvSpPr>
          <p:cNvPr id="5" name="Slide Number Placeholder 4"/>
          <p:cNvSpPr>
            <a:spLocks noGrp="1"/>
          </p:cNvSpPr>
          <p:nvPr>
            <p:ph type="sldNum" sz="quarter" idx="12"/>
          </p:nvPr>
        </p:nvSpPr>
        <p:spPr/>
        <p:txBody>
          <a:bodyPr/>
          <a:lstStyle/>
          <a:p>
            <a:fld id="{9A88B029-1574-4311-9AE1-33E2F2E08AA0}" type="slidenum">
              <a:rPr lang="id-ID" smtClean="0"/>
              <a:pPr/>
              <a:t>16</a:t>
            </a:fld>
            <a:endParaRPr lang="id-ID"/>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CSS Box Model</a:t>
            </a:r>
            <a:endParaRPr lang="id-ID" dirty="0"/>
          </a:p>
        </p:txBody>
      </p:sp>
      <p:sp>
        <p:nvSpPr>
          <p:cNvPr id="3" name="Content Placeholder 2"/>
          <p:cNvSpPr>
            <a:spLocks noGrp="1"/>
          </p:cNvSpPr>
          <p:nvPr>
            <p:ph idx="1"/>
          </p:nvPr>
        </p:nvSpPr>
        <p:spPr>
          <a:xfrm>
            <a:off x="457200" y="1600201"/>
            <a:ext cx="8229600" cy="1042982"/>
          </a:xfrm>
        </p:spPr>
        <p:txBody>
          <a:bodyPr>
            <a:normAutofit lnSpcReduction="10000"/>
          </a:bodyPr>
          <a:lstStyle/>
          <a:p>
            <a:r>
              <a:rPr lang="id-ID" dirty="0" smtClean="0"/>
              <a:t>Pengetahuan tentang “model kotak CSS” sangat penting</a:t>
            </a:r>
            <a:endParaRPr lang="id-ID" dirty="0"/>
          </a:p>
        </p:txBody>
      </p:sp>
      <p:pic>
        <p:nvPicPr>
          <p:cNvPr id="3074" name="Picture 2"/>
          <p:cNvPicPr>
            <a:picLocks noChangeAspect="1" noChangeArrowheads="1"/>
          </p:cNvPicPr>
          <p:nvPr/>
        </p:nvPicPr>
        <p:blipFill>
          <a:blip r:embed="rId2"/>
          <a:srcRect l="19217" t="25390" r="41251" b="35547"/>
          <a:stretch>
            <a:fillRect/>
          </a:stretch>
        </p:blipFill>
        <p:spPr bwMode="auto">
          <a:xfrm>
            <a:off x="1071538" y="2643182"/>
            <a:ext cx="7072362" cy="392909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9A88B029-1574-4311-9AE1-33E2F2E08AA0}" type="slidenum">
              <a:rPr lang="id-ID" smtClean="0"/>
              <a:pPr/>
              <a:t>17</a:t>
            </a:fld>
            <a:endParaRPr lang="id-ID"/>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Penjelasan</a:t>
            </a:r>
            <a:endParaRPr lang="id-ID" dirty="0"/>
          </a:p>
        </p:txBody>
      </p:sp>
      <p:sp>
        <p:nvSpPr>
          <p:cNvPr id="3" name="Content Placeholder 2"/>
          <p:cNvSpPr>
            <a:spLocks noGrp="1"/>
          </p:cNvSpPr>
          <p:nvPr>
            <p:ph idx="1"/>
          </p:nvPr>
        </p:nvSpPr>
        <p:spPr/>
        <p:txBody>
          <a:bodyPr/>
          <a:lstStyle/>
          <a:p>
            <a:r>
              <a:rPr lang="en-US" b="1" dirty="0">
                <a:solidFill>
                  <a:schemeClr val="accent2">
                    <a:lumMod val="75000"/>
                  </a:schemeClr>
                </a:solidFill>
                <a:latin typeface="+mn-lt"/>
                <a:ea typeface="+mn-ea"/>
                <a:cs typeface="+mn-cs"/>
              </a:rPr>
              <a:t>Content</a:t>
            </a:r>
            <a:r>
              <a:rPr lang="en-US" dirty="0">
                <a:solidFill>
                  <a:schemeClr val="tx1"/>
                </a:solidFill>
                <a:latin typeface="+mn-lt"/>
                <a:ea typeface="+mn-ea"/>
                <a:cs typeface="+mn-cs"/>
              </a:rPr>
              <a:t> - The content of the box, where text and images appear</a:t>
            </a:r>
          </a:p>
          <a:p>
            <a:r>
              <a:rPr lang="en-US" b="1" dirty="0">
                <a:solidFill>
                  <a:srgbClr val="C00000"/>
                </a:solidFill>
                <a:latin typeface="+mn-lt"/>
                <a:ea typeface="+mn-ea"/>
                <a:cs typeface="+mn-cs"/>
              </a:rPr>
              <a:t>Padding</a:t>
            </a:r>
            <a:r>
              <a:rPr lang="en-US" dirty="0">
                <a:solidFill>
                  <a:schemeClr val="tx1"/>
                </a:solidFill>
                <a:latin typeface="+mn-lt"/>
                <a:ea typeface="+mn-ea"/>
                <a:cs typeface="+mn-cs"/>
              </a:rPr>
              <a:t> - </a:t>
            </a:r>
            <a:r>
              <a:rPr lang="id-ID" dirty="0" smtClean="0">
                <a:solidFill>
                  <a:schemeClr val="tx1"/>
                </a:solidFill>
                <a:latin typeface="+mn-lt"/>
                <a:ea typeface="+mn-ea"/>
                <a:cs typeface="+mn-cs"/>
              </a:rPr>
              <a:t>area sekitar konten, bersifat transparan</a:t>
            </a:r>
            <a:endParaRPr lang="en-US" dirty="0">
              <a:solidFill>
                <a:schemeClr val="tx1"/>
              </a:solidFill>
              <a:latin typeface="+mn-lt"/>
              <a:ea typeface="+mn-ea"/>
              <a:cs typeface="+mn-cs"/>
            </a:endParaRPr>
          </a:p>
          <a:p>
            <a:r>
              <a:rPr lang="en-US" b="1" dirty="0">
                <a:solidFill>
                  <a:srgbClr val="00B050"/>
                </a:solidFill>
                <a:latin typeface="+mn-lt"/>
                <a:ea typeface="+mn-ea"/>
                <a:cs typeface="+mn-cs"/>
              </a:rPr>
              <a:t>Border</a:t>
            </a:r>
            <a:r>
              <a:rPr lang="en-US" dirty="0">
                <a:solidFill>
                  <a:schemeClr val="tx1"/>
                </a:solidFill>
                <a:latin typeface="+mn-lt"/>
                <a:ea typeface="+mn-ea"/>
                <a:cs typeface="+mn-cs"/>
              </a:rPr>
              <a:t> - </a:t>
            </a:r>
            <a:r>
              <a:rPr lang="id-ID" dirty="0" smtClean="0">
                <a:solidFill>
                  <a:schemeClr val="tx1"/>
                </a:solidFill>
                <a:latin typeface="+mn-lt"/>
                <a:ea typeface="+mn-ea"/>
                <a:cs typeface="+mn-cs"/>
              </a:rPr>
              <a:t>batasan yang mengelilingi padding dan konten</a:t>
            </a:r>
            <a:endParaRPr lang="en-US" dirty="0">
              <a:solidFill>
                <a:schemeClr val="tx1"/>
              </a:solidFill>
              <a:latin typeface="+mn-lt"/>
              <a:ea typeface="+mn-ea"/>
              <a:cs typeface="+mn-cs"/>
            </a:endParaRPr>
          </a:p>
          <a:p>
            <a:r>
              <a:rPr lang="en-US" b="1" dirty="0">
                <a:solidFill>
                  <a:srgbClr val="FFC000"/>
                </a:solidFill>
                <a:latin typeface="+mn-lt"/>
                <a:ea typeface="+mn-ea"/>
                <a:cs typeface="+mn-cs"/>
              </a:rPr>
              <a:t>Margin</a:t>
            </a:r>
            <a:r>
              <a:rPr lang="en-US" dirty="0">
                <a:solidFill>
                  <a:schemeClr val="tx1"/>
                </a:solidFill>
                <a:latin typeface="+mn-lt"/>
                <a:ea typeface="+mn-ea"/>
                <a:cs typeface="+mn-cs"/>
              </a:rPr>
              <a:t> - </a:t>
            </a:r>
            <a:r>
              <a:rPr lang="id-ID" dirty="0" smtClean="0">
                <a:solidFill>
                  <a:schemeClr val="tx1"/>
                </a:solidFill>
                <a:latin typeface="+mn-lt"/>
                <a:ea typeface="+mn-ea"/>
                <a:cs typeface="+mn-cs"/>
              </a:rPr>
              <a:t>area diluar border, bersifat transparan</a:t>
            </a:r>
            <a:endParaRPr lang="en-US" dirty="0">
              <a:solidFill>
                <a:schemeClr val="tx1"/>
              </a:solidFill>
              <a:latin typeface="+mn-lt"/>
              <a:ea typeface="+mn-ea"/>
              <a:cs typeface="+mn-cs"/>
            </a:endParaRPr>
          </a:p>
          <a:p>
            <a:endParaRPr lang="id-ID" dirty="0"/>
          </a:p>
        </p:txBody>
      </p:sp>
      <p:sp>
        <p:nvSpPr>
          <p:cNvPr id="4" name="Slide Number Placeholder 3"/>
          <p:cNvSpPr>
            <a:spLocks noGrp="1"/>
          </p:cNvSpPr>
          <p:nvPr>
            <p:ph type="sldNum" sz="quarter" idx="12"/>
          </p:nvPr>
        </p:nvSpPr>
        <p:spPr/>
        <p:txBody>
          <a:bodyPr/>
          <a:lstStyle/>
          <a:p>
            <a:fld id="{9A88B029-1574-4311-9AE1-33E2F2E08AA0}" type="slidenum">
              <a:rPr lang="id-ID" smtClean="0"/>
              <a:pPr/>
              <a:t>18</a:t>
            </a:fld>
            <a:endParaRPr lang="id-ID"/>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id-ID" dirty="0" smtClean="0"/>
              <a:t>CSS Box Model</a:t>
            </a:r>
            <a:endParaRPr lang="id-ID" dirty="0"/>
          </a:p>
        </p:txBody>
      </p:sp>
      <p:sp>
        <p:nvSpPr>
          <p:cNvPr id="3" name="Content Placeholder 2"/>
          <p:cNvSpPr>
            <a:spLocks noGrp="1"/>
          </p:cNvSpPr>
          <p:nvPr>
            <p:ph idx="1"/>
          </p:nvPr>
        </p:nvSpPr>
        <p:spPr/>
        <p:txBody>
          <a:bodyPr>
            <a:normAutofit fontScale="92500"/>
          </a:bodyPr>
          <a:lstStyle/>
          <a:p>
            <a:r>
              <a:rPr lang="id-ID" dirty="0" smtClean="0"/>
              <a:t>Semua elemen </a:t>
            </a:r>
            <a:r>
              <a:rPr lang="en-US" dirty="0" smtClean="0"/>
              <a:t>HTML </a:t>
            </a:r>
            <a:r>
              <a:rPr lang="id-ID" dirty="0" smtClean="0"/>
              <a:t>dapat dianggap sebagai kotak. Pengetahuan ini sangat penting saat mendesain dan menata letak.</a:t>
            </a:r>
          </a:p>
          <a:p>
            <a:r>
              <a:rPr lang="id-ID" dirty="0" smtClean="0"/>
              <a:t>Sebenarnya, kotak yang dimaksud ini adalah area yang mengelilingi elemen yang terdiri dari </a:t>
            </a:r>
            <a:r>
              <a:rPr lang="id-ID" i="1" dirty="0" smtClean="0">
                <a:solidFill>
                  <a:srgbClr val="C00000"/>
                </a:solidFill>
              </a:rPr>
              <a:t>margin</a:t>
            </a:r>
            <a:r>
              <a:rPr lang="id-ID" dirty="0" smtClean="0"/>
              <a:t>, </a:t>
            </a:r>
            <a:r>
              <a:rPr lang="id-ID" i="1" dirty="0" smtClean="0">
                <a:solidFill>
                  <a:srgbClr val="C00000"/>
                </a:solidFill>
              </a:rPr>
              <a:t>border</a:t>
            </a:r>
            <a:r>
              <a:rPr lang="id-ID" dirty="0" smtClean="0"/>
              <a:t>, </a:t>
            </a:r>
            <a:r>
              <a:rPr lang="id-ID" i="1" dirty="0" smtClean="0">
                <a:solidFill>
                  <a:srgbClr val="C00000"/>
                </a:solidFill>
              </a:rPr>
              <a:t>padding</a:t>
            </a:r>
            <a:r>
              <a:rPr lang="id-ID" dirty="0" smtClean="0"/>
              <a:t>, dan </a:t>
            </a:r>
            <a:r>
              <a:rPr lang="id-ID" i="1" dirty="0" smtClean="0">
                <a:solidFill>
                  <a:srgbClr val="C00000"/>
                </a:solidFill>
              </a:rPr>
              <a:t>konten elemen</a:t>
            </a:r>
            <a:endParaRPr lang="en-US" i="1" dirty="0" smtClean="0">
              <a:solidFill>
                <a:srgbClr val="C00000"/>
              </a:solidFill>
            </a:endParaRPr>
          </a:p>
          <a:p>
            <a:r>
              <a:rPr lang="id-ID" dirty="0" smtClean="0"/>
              <a:t>Karena model ini, kita dapat menambahkan border mengelilingi elemen, dan menentukan ruang diantara elemen-elemen HTML</a:t>
            </a:r>
            <a:r>
              <a:rPr lang="en-US" dirty="0" smtClean="0"/>
              <a:t>.</a:t>
            </a:r>
          </a:p>
          <a:p>
            <a:endParaRPr lang="id-ID" dirty="0"/>
          </a:p>
        </p:txBody>
      </p:sp>
      <p:sp>
        <p:nvSpPr>
          <p:cNvPr id="5" name="Slide Number Placeholder 4"/>
          <p:cNvSpPr>
            <a:spLocks noGrp="1"/>
          </p:cNvSpPr>
          <p:nvPr>
            <p:ph type="sldNum" sz="quarter" idx="12"/>
          </p:nvPr>
        </p:nvSpPr>
        <p:spPr/>
        <p:txBody>
          <a:bodyPr/>
          <a:lstStyle/>
          <a:p>
            <a:fld id="{9A88B029-1574-4311-9AE1-33E2F2E08AA0}" type="slidenum">
              <a:rPr lang="id-ID" smtClean="0"/>
              <a:pPr/>
              <a:t>19</a:t>
            </a:fld>
            <a:endParaRPr lang="id-ID"/>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Apa itu CSS?</a:t>
            </a:r>
          </a:p>
          <a:p>
            <a:r>
              <a:rPr lang="id-ID" dirty="0" smtClean="0"/>
              <a:t>Bagaimana menggunakannya?</a:t>
            </a:r>
          </a:p>
          <a:p>
            <a:r>
              <a:rPr lang="id-ID" dirty="0" smtClean="0"/>
              <a:t>Mengapa menggunakannya?</a:t>
            </a:r>
          </a:p>
          <a:p>
            <a:r>
              <a:rPr lang="id-ID" dirty="0" smtClean="0"/>
              <a:t>Dimana menggunakannya</a:t>
            </a:r>
          </a:p>
          <a:p>
            <a:r>
              <a:rPr lang="id-ID" dirty="0" smtClean="0"/>
              <a:t>Kapan menggunakannya?</a:t>
            </a:r>
          </a:p>
          <a:p>
            <a:r>
              <a:rPr lang="id-ID" dirty="0" smtClean="0"/>
              <a:t>Siapa yang perlu menggunakannya?</a:t>
            </a:r>
            <a:endParaRPr lang="id-ID" dirty="0"/>
          </a:p>
        </p:txBody>
      </p:sp>
      <p:sp>
        <p:nvSpPr>
          <p:cNvPr id="4" name="Slide Number Placeholder 3"/>
          <p:cNvSpPr>
            <a:spLocks noGrp="1"/>
          </p:cNvSpPr>
          <p:nvPr>
            <p:ph type="sldNum" sz="quarter" idx="12"/>
          </p:nvPr>
        </p:nvSpPr>
        <p:spPr/>
        <p:txBody>
          <a:bodyPr/>
          <a:lstStyle/>
          <a:p>
            <a:fld id="{9A88B029-1574-4311-9AE1-33E2F2E08AA0}" type="slidenum">
              <a:rPr lang="id-ID" smtClean="0"/>
              <a:pPr/>
              <a:t>2</a:t>
            </a:fld>
            <a:endParaRPr lang="id-ID"/>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smtClean="0"/>
              <a:t>Total Lebar dan Tinggi Elemen</a:t>
            </a:r>
            <a:endParaRPr lang="id-ID" sz="3600" dirty="0"/>
          </a:p>
        </p:txBody>
      </p:sp>
      <p:sp>
        <p:nvSpPr>
          <p:cNvPr id="3" name="Content Placeholder 2"/>
          <p:cNvSpPr>
            <a:spLocks noGrp="1"/>
          </p:cNvSpPr>
          <p:nvPr>
            <p:ph idx="1"/>
          </p:nvPr>
        </p:nvSpPr>
        <p:spPr/>
        <p:txBody>
          <a:bodyPr/>
          <a:lstStyle/>
          <a:p>
            <a:r>
              <a:rPr lang="id-ID" dirty="0" smtClean="0">
                <a:solidFill>
                  <a:schemeClr val="tx1"/>
                </a:solidFill>
                <a:latin typeface="+mn-lt"/>
                <a:ea typeface="+mn-ea"/>
                <a:cs typeface="+mn-cs"/>
              </a:rPr>
              <a:t>Lebar suatu elemen dapat dihitung dengan rumus:</a:t>
            </a:r>
            <a:endParaRPr lang="en-US" dirty="0">
              <a:solidFill>
                <a:schemeClr val="tx1"/>
              </a:solidFill>
              <a:latin typeface="+mn-lt"/>
              <a:ea typeface="+mn-ea"/>
              <a:cs typeface="+mn-cs"/>
            </a:endParaRPr>
          </a:p>
          <a:p>
            <a:pPr indent="17463">
              <a:buNone/>
            </a:pPr>
            <a:r>
              <a:rPr lang="id-ID" sz="2400" dirty="0" smtClean="0">
                <a:solidFill>
                  <a:srgbClr val="C00000"/>
                </a:solidFill>
                <a:latin typeface="+mn-lt"/>
                <a:ea typeface="+mn-ea"/>
                <a:cs typeface="+mn-cs"/>
              </a:rPr>
              <a:t>Total lebar elemen</a:t>
            </a:r>
            <a:r>
              <a:rPr lang="en-US" sz="2400" dirty="0" smtClean="0">
                <a:solidFill>
                  <a:srgbClr val="C00000"/>
                </a:solidFill>
                <a:latin typeface="+mn-lt"/>
                <a:ea typeface="+mn-ea"/>
                <a:cs typeface="+mn-cs"/>
              </a:rPr>
              <a:t> </a:t>
            </a:r>
            <a:r>
              <a:rPr lang="en-US" sz="2400" dirty="0">
                <a:solidFill>
                  <a:srgbClr val="C00000"/>
                </a:solidFill>
                <a:latin typeface="+mn-lt"/>
                <a:ea typeface="+mn-ea"/>
                <a:cs typeface="+mn-cs"/>
              </a:rPr>
              <a:t>= </a:t>
            </a:r>
            <a:r>
              <a:rPr lang="en-US" sz="2400" dirty="0">
                <a:solidFill>
                  <a:srgbClr val="FFC000"/>
                </a:solidFill>
                <a:latin typeface="+mn-lt"/>
                <a:ea typeface="+mn-ea"/>
                <a:cs typeface="+mn-cs"/>
              </a:rPr>
              <a:t>width</a:t>
            </a:r>
            <a:r>
              <a:rPr lang="en-US" sz="2400" dirty="0">
                <a:solidFill>
                  <a:srgbClr val="C00000"/>
                </a:solidFill>
                <a:latin typeface="+mn-lt"/>
                <a:ea typeface="+mn-ea"/>
                <a:cs typeface="+mn-cs"/>
              </a:rPr>
              <a:t> + </a:t>
            </a:r>
            <a:r>
              <a:rPr lang="en-US" sz="2400" dirty="0" smtClean="0">
                <a:solidFill>
                  <a:srgbClr val="92D050"/>
                </a:solidFill>
                <a:latin typeface="+mn-lt"/>
                <a:ea typeface="+mn-ea"/>
                <a:cs typeface="+mn-cs"/>
              </a:rPr>
              <a:t>padding</a:t>
            </a:r>
            <a:r>
              <a:rPr lang="id-ID" sz="2400" dirty="0" smtClean="0">
                <a:solidFill>
                  <a:srgbClr val="92D050"/>
                </a:solidFill>
                <a:latin typeface="+mn-lt"/>
                <a:ea typeface="+mn-ea"/>
                <a:cs typeface="+mn-cs"/>
              </a:rPr>
              <a:t> kiri</a:t>
            </a:r>
            <a:r>
              <a:rPr lang="en-US" sz="2400" dirty="0" smtClean="0">
                <a:solidFill>
                  <a:srgbClr val="C00000"/>
                </a:solidFill>
                <a:latin typeface="+mn-lt"/>
                <a:ea typeface="+mn-ea"/>
                <a:cs typeface="+mn-cs"/>
              </a:rPr>
              <a:t> </a:t>
            </a:r>
            <a:r>
              <a:rPr lang="en-US" sz="2400" dirty="0">
                <a:solidFill>
                  <a:srgbClr val="C00000"/>
                </a:solidFill>
                <a:latin typeface="+mn-lt"/>
                <a:ea typeface="+mn-ea"/>
                <a:cs typeface="+mn-cs"/>
              </a:rPr>
              <a:t>+ </a:t>
            </a:r>
            <a:r>
              <a:rPr lang="en-US" sz="2400" dirty="0" smtClean="0">
                <a:solidFill>
                  <a:srgbClr val="00B050"/>
                </a:solidFill>
                <a:latin typeface="+mn-lt"/>
                <a:ea typeface="+mn-ea"/>
                <a:cs typeface="+mn-cs"/>
              </a:rPr>
              <a:t>padding</a:t>
            </a:r>
            <a:r>
              <a:rPr lang="id-ID" sz="2400" dirty="0" smtClean="0">
                <a:solidFill>
                  <a:srgbClr val="00B050"/>
                </a:solidFill>
                <a:latin typeface="+mn-lt"/>
                <a:ea typeface="+mn-ea"/>
                <a:cs typeface="+mn-cs"/>
              </a:rPr>
              <a:t> kanan</a:t>
            </a:r>
            <a:r>
              <a:rPr lang="en-US" sz="2400" dirty="0" smtClean="0">
                <a:solidFill>
                  <a:srgbClr val="C00000"/>
                </a:solidFill>
                <a:latin typeface="+mn-lt"/>
                <a:ea typeface="+mn-ea"/>
                <a:cs typeface="+mn-cs"/>
              </a:rPr>
              <a:t> </a:t>
            </a:r>
            <a:r>
              <a:rPr lang="en-US" sz="2400" dirty="0">
                <a:solidFill>
                  <a:srgbClr val="C00000"/>
                </a:solidFill>
                <a:latin typeface="+mn-lt"/>
                <a:ea typeface="+mn-ea"/>
                <a:cs typeface="+mn-cs"/>
              </a:rPr>
              <a:t>+ </a:t>
            </a:r>
            <a:r>
              <a:rPr lang="en-US" sz="2400" dirty="0" smtClean="0">
                <a:solidFill>
                  <a:srgbClr val="00B0F0"/>
                </a:solidFill>
                <a:latin typeface="+mn-lt"/>
                <a:ea typeface="+mn-ea"/>
                <a:cs typeface="+mn-cs"/>
              </a:rPr>
              <a:t>border </a:t>
            </a:r>
            <a:r>
              <a:rPr lang="id-ID" sz="2400" dirty="0" smtClean="0">
                <a:solidFill>
                  <a:srgbClr val="00B0F0"/>
                </a:solidFill>
                <a:latin typeface="+mn-lt"/>
                <a:ea typeface="+mn-ea"/>
                <a:cs typeface="+mn-cs"/>
              </a:rPr>
              <a:t>kiri</a:t>
            </a:r>
            <a:r>
              <a:rPr lang="id-ID" sz="2400" dirty="0" smtClean="0">
                <a:solidFill>
                  <a:srgbClr val="C00000"/>
                </a:solidFill>
                <a:latin typeface="+mn-lt"/>
                <a:ea typeface="+mn-ea"/>
                <a:cs typeface="+mn-cs"/>
              </a:rPr>
              <a:t> </a:t>
            </a:r>
            <a:r>
              <a:rPr lang="en-US" sz="2400" dirty="0" smtClean="0">
                <a:solidFill>
                  <a:srgbClr val="C00000"/>
                </a:solidFill>
                <a:latin typeface="+mn-lt"/>
                <a:ea typeface="+mn-ea"/>
                <a:cs typeface="+mn-cs"/>
              </a:rPr>
              <a:t>+ </a:t>
            </a:r>
            <a:r>
              <a:rPr lang="en-US" sz="2400" dirty="0" smtClean="0">
                <a:solidFill>
                  <a:srgbClr val="0070C0"/>
                </a:solidFill>
                <a:latin typeface="+mn-lt"/>
                <a:ea typeface="+mn-ea"/>
                <a:cs typeface="+mn-cs"/>
              </a:rPr>
              <a:t>border</a:t>
            </a:r>
            <a:r>
              <a:rPr lang="id-ID" sz="2400" dirty="0" smtClean="0">
                <a:solidFill>
                  <a:srgbClr val="0070C0"/>
                </a:solidFill>
                <a:latin typeface="+mn-lt"/>
                <a:ea typeface="+mn-ea"/>
                <a:cs typeface="+mn-cs"/>
              </a:rPr>
              <a:t> kanan</a:t>
            </a:r>
            <a:r>
              <a:rPr lang="en-US" sz="2400" dirty="0" smtClean="0">
                <a:solidFill>
                  <a:srgbClr val="C00000"/>
                </a:solidFill>
                <a:latin typeface="+mn-lt"/>
                <a:ea typeface="+mn-ea"/>
                <a:cs typeface="+mn-cs"/>
              </a:rPr>
              <a:t> </a:t>
            </a:r>
            <a:r>
              <a:rPr lang="en-US" sz="2400" dirty="0">
                <a:solidFill>
                  <a:srgbClr val="C00000"/>
                </a:solidFill>
                <a:latin typeface="+mn-lt"/>
                <a:ea typeface="+mn-ea"/>
                <a:cs typeface="+mn-cs"/>
              </a:rPr>
              <a:t>+ </a:t>
            </a:r>
            <a:r>
              <a:rPr lang="en-US" sz="2400" dirty="0" smtClean="0">
                <a:solidFill>
                  <a:schemeClr val="accent2"/>
                </a:solidFill>
                <a:latin typeface="+mn-lt"/>
                <a:ea typeface="+mn-ea"/>
                <a:cs typeface="+mn-cs"/>
              </a:rPr>
              <a:t>margin</a:t>
            </a:r>
            <a:r>
              <a:rPr lang="id-ID" sz="2400" dirty="0" smtClean="0">
                <a:solidFill>
                  <a:schemeClr val="accent2"/>
                </a:solidFill>
                <a:latin typeface="+mn-lt"/>
                <a:ea typeface="+mn-ea"/>
                <a:cs typeface="+mn-cs"/>
              </a:rPr>
              <a:t> kiri</a:t>
            </a:r>
            <a:r>
              <a:rPr lang="en-US" sz="2400" dirty="0" smtClean="0">
                <a:solidFill>
                  <a:srgbClr val="C00000"/>
                </a:solidFill>
                <a:latin typeface="+mn-lt"/>
                <a:ea typeface="+mn-ea"/>
                <a:cs typeface="+mn-cs"/>
              </a:rPr>
              <a:t> </a:t>
            </a:r>
            <a:r>
              <a:rPr lang="en-US" sz="2400" dirty="0">
                <a:solidFill>
                  <a:srgbClr val="C00000"/>
                </a:solidFill>
                <a:latin typeface="+mn-lt"/>
                <a:ea typeface="+mn-ea"/>
                <a:cs typeface="+mn-cs"/>
              </a:rPr>
              <a:t>+ </a:t>
            </a:r>
            <a:r>
              <a:rPr lang="en-US" sz="2400" dirty="0" smtClean="0">
                <a:solidFill>
                  <a:srgbClr val="C00000"/>
                </a:solidFill>
                <a:latin typeface="+mn-lt"/>
                <a:ea typeface="+mn-ea"/>
                <a:cs typeface="+mn-cs"/>
              </a:rPr>
              <a:t> </a:t>
            </a:r>
            <a:r>
              <a:rPr lang="en-US" sz="2400" dirty="0" smtClean="0">
                <a:solidFill>
                  <a:schemeClr val="accent2">
                    <a:lumMod val="75000"/>
                  </a:schemeClr>
                </a:solidFill>
                <a:latin typeface="+mn-lt"/>
                <a:ea typeface="+mn-ea"/>
                <a:cs typeface="+mn-cs"/>
              </a:rPr>
              <a:t>margin</a:t>
            </a:r>
            <a:r>
              <a:rPr lang="id-ID" sz="2400" dirty="0" smtClean="0">
                <a:solidFill>
                  <a:schemeClr val="accent2">
                    <a:lumMod val="75000"/>
                  </a:schemeClr>
                </a:solidFill>
                <a:latin typeface="+mn-lt"/>
                <a:ea typeface="+mn-ea"/>
                <a:cs typeface="+mn-cs"/>
              </a:rPr>
              <a:t> kanan</a:t>
            </a:r>
            <a:endParaRPr lang="en-US" sz="2400" dirty="0">
              <a:solidFill>
                <a:schemeClr val="accent2">
                  <a:lumMod val="75000"/>
                </a:schemeClr>
              </a:solidFill>
              <a:latin typeface="+mn-lt"/>
              <a:ea typeface="+mn-ea"/>
              <a:cs typeface="+mn-cs"/>
            </a:endParaRPr>
          </a:p>
          <a:p>
            <a:r>
              <a:rPr lang="id-ID" dirty="0" smtClean="0">
                <a:solidFill>
                  <a:schemeClr val="tx1"/>
                </a:solidFill>
                <a:latin typeface="+mn-lt"/>
                <a:ea typeface="+mn-ea"/>
                <a:cs typeface="+mn-cs"/>
              </a:rPr>
              <a:t>Tinggi suatu elemen:</a:t>
            </a:r>
            <a:endParaRPr lang="en-US" dirty="0">
              <a:solidFill>
                <a:schemeClr val="tx1"/>
              </a:solidFill>
              <a:latin typeface="+mn-lt"/>
              <a:ea typeface="+mn-ea"/>
              <a:cs typeface="+mn-cs"/>
            </a:endParaRPr>
          </a:p>
          <a:p>
            <a:pPr indent="17463">
              <a:buNone/>
            </a:pPr>
            <a:r>
              <a:rPr lang="id-ID" sz="2400" dirty="0" smtClean="0">
                <a:solidFill>
                  <a:srgbClr val="C00000"/>
                </a:solidFill>
                <a:latin typeface="+mn-lt"/>
                <a:ea typeface="+mn-ea"/>
                <a:cs typeface="+mn-cs"/>
              </a:rPr>
              <a:t>Total tinggi elemen</a:t>
            </a:r>
            <a:r>
              <a:rPr lang="en-US" sz="2400" dirty="0" smtClean="0">
                <a:solidFill>
                  <a:srgbClr val="C00000"/>
                </a:solidFill>
                <a:latin typeface="+mn-lt"/>
                <a:ea typeface="+mn-ea"/>
                <a:cs typeface="+mn-cs"/>
              </a:rPr>
              <a:t> </a:t>
            </a:r>
            <a:r>
              <a:rPr lang="en-US" sz="2400" dirty="0">
                <a:solidFill>
                  <a:srgbClr val="C00000"/>
                </a:solidFill>
                <a:latin typeface="+mn-lt"/>
                <a:ea typeface="+mn-ea"/>
                <a:cs typeface="+mn-cs"/>
              </a:rPr>
              <a:t>= </a:t>
            </a:r>
            <a:r>
              <a:rPr lang="en-US" sz="2400" dirty="0">
                <a:solidFill>
                  <a:srgbClr val="FFC000"/>
                </a:solidFill>
                <a:latin typeface="+mn-lt"/>
                <a:ea typeface="+mn-ea"/>
                <a:cs typeface="+mn-cs"/>
              </a:rPr>
              <a:t>height</a:t>
            </a:r>
            <a:r>
              <a:rPr lang="en-US" sz="2400" dirty="0">
                <a:solidFill>
                  <a:srgbClr val="C00000"/>
                </a:solidFill>
                <a:latin typeface="+mn-lt"/>
                <a:ea typeface="+mn-ea"/>
                <a:cs typeface="+mn-cs"/>
              </a:rPr>
              <a:t> + </a:t>
            </a:r>
            <a:r>
              <a:rPr lang="en-US" sz="2400" dirty="0" smtClean="0">
                <a:solidFill>
                  <a:srgbClr val="92D050"/>
                </a:solidFill>
                <a:latin typeface="+mn-lt"/>
                <a:ea typeface="+mn-ea"/>
                <a:cs typeface="+mn-cs"/>
              </a:rPr>
              <a:t>padding </a:t>
            </a:r>
            <a:r>
              <a:rPr lang="id-ID" sz="2400" dirty="0" smtClean="0">
                <a:solidFill>
                  <a:srgbClr val="92D050"/>
                </a:solidFill>
                <a:latin typeface="+mn-lt"/>
                <a:ea typeface="+mn-ea"/>
                <a:cs typeface="+mn-cs"/>
              </a:rPr>
              <a:t>atas </a:t>
            </a:r>
            <a:r>
              <a:rPr lang="en-US" sz="2400" dirty="0" smtClean="0">
                <a:solidFill>
                  <a:srgbClr val="C00000"/>
                </a:solidFill>
                <a:latin typeface="+mn-lt"/>
                <a:ea typeface="+mn-ea"/>
                <a:cs typeface="+mn-cs"/>
              </a:rPr>
              <a:t>+ </a:t>
            </a:r>
            <a:r>
              <a:rPr lang="en-US" sz="2400" dirty="0" smtClean="0">
                <a:solidFill>
                  <a:srgbClr val="00B050"/>
                </a:solidFill>
                <a:latin typeface="+mn-lt"/>
                <a:ea typeface="+mn-ea"/>
                <a:cs typeface="+mn-cs"/>
              </a:rPr>
              <a:t>padding</a:t>
            </a:r>
            <a:r>
              <a:rPr lang="id-ID" sz="2400" dirty="0" smtClean="0">
                <a:solidFill>
                  <a:srgbClr val="00B050"/>
                </a:solidFill>
                <a:latin typeface="+mn-lt"/>
                <a:ea typeface="+mn-ea"/>
                <a:cs typeface="+mn-cs"/>
              </a:rPr>
              <a:t> bawah</a:t>
            </a:r>
            <a:r>
              <a:rPr lang="en-US" sz="2400" dirty="0" smtClean="0">
                <a:solidFill>
                  <a:srgbClr val="C00000"/>
                </a:solidFill>
                <a:latin typeface="+mn-lt"/>
                <a:ea typeface="+mn-ea"/>
                <a:cs typeface="+mn-cs"/>
              </a:rPr>
              <a:t> </a:t>
            </a:r>
            <a:r>
              <a:rPr lang="en-US" sz="2400" dirty="0">
                <a:solidFill>
                  <a:srgbClr val="C00000"/>
                </a:solidFill>
                <a:latin typeface="+mn-lt"/>
                <a:ea typeface="+mn-ea"/>
                <a:cs typeface="+mn-cs"/>
              </a:rPr>
              <a:t>+ </a:t>
            </a:r>
            <a:r>
              <a:rPr lang="en-US" sz="2400" dirty="0" smtClean="0">
                <a:solidFill>
                  <a:srgbClr val="00B0F0"/>
                </a:solidFill>
                <a:latin typeface="+mn-lt"/>
                <a:ea typeface="+mn-ea"/>
                <a:cs typeface="+mn-cs"/>
              </a:rPr>
              <a:t>border</a:t>
            </a:r>
            <a:r>
              <a:rPr lang="id-ID" sz="2400" dirty="0" smtClean="0">
                <a:solidFill>
                  <a:srgbClr val="00B0F0"/>
                </a:solidFill>
                <a:latin typeface="+mn-lt"/>
                <a:ea typeface="+mn-ea"/>
                <a:cs typeface="+mn-cs"/>
              </a:rPr>
              <a:t> atas</a:t>
            </a:r>
            <a:r>
              <a:rPr lang="en-US" sz="2400" dirty="0" smtClean="0">
                <a:solidFill>
                  <a:srgbClr val="00B0F0"/>
                </a:solidFill>
                <a:latin typeface="+mn-lt"/>
                <a:ea typeface="+mn-ea"/>
                <a:cs typeface="+mn-cs"/>
              </a:rPr>
              <a:t> </a:t>
            </a:r>
            <a:r>
              <a:rPr lang="en-US" sz="2400" dirty="0">
                <a:solidFill>
                  <a:srgbClr val="C00000"/>
                </a:solidFill>
                <a:latin typeface="+mn-lt"/>
                <a:ea typeface="+mn-ea"/>
                <a:cs typeface="+mn-cs"/>
              </a:rPr>
              <a:t>+ </a:t>
            </a:r>
            <a:r>
              <a:rPr lang="en-US" sz="2400" dirty="0" smtClean="0">
                <a:solidFill>
                  <a:srgbClr val="0070C0"/>
                </a:solidFill>
                <a:latin typeface="+mn-lt"/>
                <a:ea typeface="+mn-ea"/>
                <a:cs typeface="+mn-cs"/>
              </a:rPr>
              <a:t>border</a:t>
            </a:r>
            <a:r>
              <a:rPr lang="id-ID" sz="2400" dirty="0" smtClean="0">
                <a:solidFill>
                  <a:srgbClr val="0070C0"/>
                </a:solidFill>
                <a:latin typeface="+mn-lt"/>
                <a:ea typeface="+mn-ea"/>
                <a:cs typeface="+mn-cs"/>
              </a:rPr>
              <a:t> bawah</a:t>
            </a:r>
            <a:r>
              <a:rPr lang="en-US" sz="2400" dirty="0" smtClean="0">
                <a:solidFill>
                  <a:srgbClr val="0070C0"/>
                </a:solidFill>
                <a:latin typeface="+mn-lt"/>
                <a:ea typeface="+mn-ea"/>
                <a:cs typeface="+mn-cs"/>
              </a:rPr>
              <a:t> </a:t>
            </a:r>
            <a:r>
              <a:rPr lang="en-US" sz="2400" dirty="0">
                <a:solidFill>
                  <a:srgbClr val="C00000"/>
                </a:solidFill>
                <a:latin typeface="+mn-lt"/>
                <a:ea typeface="+mn-ea"/>
                <a:cs typeface="+mn-cs"/>
              </a:rPr>
              <a:t>+ </a:t>
            </a:r>
            <a:r>
              <a:rPr lang="en-US" sz="2400" dirty="0" smtClean="0">
                <a:solidFill>
                  <a:schemeClr val="accent2"/>
                </a:solidFill>
                <a:latin typeface="+mn-lt"/>
                <a:ea typeface="+mn-ea"/>
                <a:cs typeface="+mn-cs"/>
              </a:rPr>
              <a:t>margin</a:t>
            </a:r>
            <a:r>
              <a:rPr lang="id-ID" sz="2400" dirty="0" smtClean="0">
                <a:solidFill>
                  <a:schemeClr val="accent2"/>
                </a:solidFill>
                <a:latin typeface="+mn-lt"/>
                <a:ea typeface="+mn-ea"/>
                <a:cs typeface="+mn-cs"/>
              </a:rPr>
              <a:t> atas</a:t>
            </a:r>
            <a:r>
              <a:rPr lang="en-US" sz="2400" dirty="0" smtClean="0">
                <a:solidFill>
                  <a:schemeClr val="accent2"/>
                </a:solidFill>
                <a:latin typeface="+mn-lt"/>
                <a:ea typeface="+mn-ea"/>
                <a:cs typeface="+mn-cs"/>
              </a:rPr>
              <a:t> </a:t>
            </a:r>
            <a:r>
              <a:rPr lang="en-US" sz="2400" dirty="0">
                <a:solidFill>
                  <a:srgbClr val="C00000"/>
                </a:solidFill>
                <a:latin typeface="+mn-lt"/>
                <a:ea typeface="+mn-ea"/>
                <a:cs typeface="+mn-cs"/>
              </a:rPr>
              <a:t>+ </a:t>
            </a:r>
            <a:r>
              <a:rPr lang="en-US" sz="2400" dirty="0" smtClean="0">
                <a:solidFill>
                  <a:srgbClr val="C00000"/>
                </a:solidFill>
                <a:latin typeface="+mn-lt"/>
                <a:ea typeface="+mn-ea"/>
                <a:cs typeface="+mn-cs"/>
              </a:rPr>
              <a:t> </a:t>
            </a:r>
            <a:r>
              <a:rPr lang="en-US" sz="2400" dirty="0" smtClean="0">
                <a:solidFill>
                  <a:schemeClr val="accent2">
                    <a:lumMod val="75000"/>
                  </a:schemeClr>
                </a:solidFill>
                <a:latin typeface="+mn-lt"/>
                <a:ea typeface="+mn-ea"/>
                <a:cs typeface="+mn-cs"/>
              </a:rPr>
              <a:t>margin</a:t>
            </a:r>
            <a:r>
              <a:rPr lang="id-ID" sz="2400" dirty="0" smtClean="0">
                <a:solidFill>
                  <a:schemeClr val="accent2">
                    <a:lumMod val="75000"/>
                  </a:schemeClr>
                </a:solidFill>
                <a:latin typeface="+mn-lt"/>
                <a:ea typeface="+mn-ea"/>
                <a:cs typeface="+mn-cs"/>
              </a:rPr>
              <a:t> bawah</a:t>
            </a:r>
            <a:endParaRPr lang="en-US" sz="2400" dirty="0">
              <a:solidFill>
                <a:schemeClr val="accent2">
                  <a:lumMod val="75000"/>
                </a:schemeClr>
              </a:solidFill>
              <a:latin typeface="+mn-lt"/>
              <a:ea typeface="+mn-ea"/>
              <a:cs typeface="+mn-cs"/>
            </a:endParaRPr>
          </a:p>
          <a:p>
            <a:endParaRPr lang="id-ID" sz="2800" dirty="0"/>
          </a:p>
        </p:txBody>
      </p:sp>
      <p:sp>
        <p:nvSpPr>
          <p:cNvPr id="4" name="Slide Number Placeholder 3"/>
          <p:cNvSpPr>
            <a:spLocks noGrp="1"/>
          </p:cNvSpPr>
          <p:nvPr>
            <p:ph type="sldNum" sz="quarter" idx="12"/>
          </p:nvPr>
        </p:nvSpPr>
        <p:spPr/>
        <p:txBody>
          <a:bodyPr/>
          <a:lstStyle/>
          <a:p>
            <a:fld id="{9A88B029-1574-4311-9AE1-33E2F2E08AA0}" type="slidenum">
              <a:rPr lang="id-ID" smtClean="0"/>
              <a:pPr/>
              <a:t>20</a:t>
            </a:fld>
            <a:endParaRPr lang="id-ID"/>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Studi Kasus</a:t>
            </a:r>
            <a:endParaRPr lang="id-ID" dirty="0"/>
          </a:p>
        </p:txBody>
      </p:sp>
      <p:sp>
        <p:nvSpPr>
          <p:cNvPr id="3" name="Content Placeholder 2"/>
          <p:cNvSpPr>
            <a:spLocks noGrp="1"/>
          </p:cNvSpPr>
          <p:nvPr>
            <p:ph idx="1"/>
          </p:nvPr>
        </p:nvSpPr>
        <p:spPr/>
        <p:txBody>
          <a:bodyPr>
            <a:normAutofit/>
          </a:bodyPr>
          <a:lstStyle/>
          <a:p>
            <a:r>
              <a:rPr lang="id-ID" dirty="0" smtClean="0"/>
              <a:t>Struktur konten situs Udinus:</a:t>
            </a:r>
          </a:p>
          <a:p>
            <a:pPr lvl="1"/>
            <a:r>
              <a:rPr lang="id-ID" dirty="0" smtClean="0"/>
              <a:t>Header</a:t>
            </a:r>
          </a:p>
          <a:p>
            <a:pPr lvl="1"/>
            <a:r>
              <a:rPr lang="id-ID" dirty="0" smtClean="0"/>
              <a:t>Menu</a:t>
            </a:r>
          </a:p>
          <a:p>
            <a:pPr lvl="1"/>
            <a:r>
              <a:rPr lang="id-ID" dirty="0" smtClean="0"/>
              <a:t>Fasilitas pencarian</a:t>
            </a:r>
          </a:p>
          <a:p>
            <a:pPr lvl="1"/>
            <a:r>
              <a:rPr lang="id-ID" dirty="0" smtClean="0"/>
              <a:t>Login SiAdin, Web Mail</a:t>
            </a:r>
          </a:p>
          <a:p>
            <a:pPr lvl="1"/>
            <a:r>
              <a:rPr lang="id-ID" dirty="0" smtClean="0"/>
              <a:t>Kabar penting</a:t>
            </a:r>
          </a:p>
          <a:p>
            <a:pPr lvl="1"/>
            <a:r>
              <a:rPr lang="id-ID" dirty="0" smtClean="0"/>
              <a:t>Pengumuman-pengumuman akademik</a:t>
            </a:r>
          </a:p>
          <a:p>
            <a:pPr lvl="1"/>
            <a:r>
              <a:rPr lang="id-ID" dirty="0" smtClean="0"/>
              <a:t>Berita-berita terkini</a:t>
            </a:r>
          </a:p>
          <a:p>
            <a:pPr lvl="1"/>
            <a:r>
              <a:rPr lang="id-ID" dirty="0" smtClean="0"/>
              <a:t>Informasi tambahan</a:t>
            </a:r>
          </a:p>
          <a:p>
            <a:endParaRPr lang="id-ID" dirty="0"/>
          </a:p>
        </p:txBody>
      </p:sp>
      <p:sp>
        <p:nvSpPr>
          <p:cNvPr id="4" name="Slide Number Placeholder 3"/>
          <p:cNvSpPr>
            <a:spLocks noGrp="1"/>
          </p:cNvSpPr>
          <p:nvPr>
            <p:ph type="sldNum" sz="quarter" idx="12"/>
          </p:nvPr>
        </p:nvSpPr>
        <p:spPr/>
        <p:txBody>
          <a:bodyPr/>
          <a:lstStyle/>
          <a:p>
            <a:fld id="{9A88B029-1574-4311-9AE1-33E2F2E08AA0}" type="slidenum">
              <a:rPr lang="id-ID" smtClean="0"/>
              <a:pPr/>
              <a:t>3</a:t>
            </a:fld>
            <a:endParaRPr lang="id-ID"/>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3726" r="13799" b="1832"/>
          <a:stretch>
            <a:fillRect/>
          </a:stretch>
        </p:blipFill>
        <p:spPr bwMode="auto">
          <a:xfrm>
            <a:off x="-142908" y="-24"/>
            <a:ext cx="9286908" cy="6858024"/>
          </a:xfrm>
          <a:prstGeom prst="rect">
            <a:avLst/>
          </a:prstGeom>
          <a:noFill/>
          <a:ln w="9525">
            <a:noFill/>
            <a:miter lim="800000"/>
            <a:headEnd/>
            <a:tailEnd/>
          </a:ln>
          <a:effectLst/>
        </p:spPr>
      </p:pic>
      <p:sp>
        <p:nvSpPr>
          <p:cNvPr id="5" name="TextBox 4"/>
          <p:cNvSpPr txBox="1"/>
          <p:nvPr/>
        </p:nvSpPr>
        <p:spPr>
          <a:xfrm>
            <a:off x="3571868" y="428604"/>
            <a:ext cx="872355" cy="369332"/>
          </a:xfrm>
          <a:prstGeom prst="rect">
            <a:avLst/>
          </a:prstGeom>
          <a:solidFill>
            <a:schemeClr val="accent3">
              <a:lumMod val="75000"/>
            </a:schemeClr>
          </a:solidFill>
          <a:ln>
            <a:solidFill>
              <a:schemeClr val="bg1"/>
            </a:solidFill>
          </a:ln>
        </p:spPr>
        <p:txBody>
          <a:bodyPr wrap="none" rtlCol="0">
            <a:spAutoFit/>
          </a:bodyPr>
          <a:lstStyle/>
          <a:p>
            <a:r>
              <a:rPr lang="id-ID" dirty="0" smtClean="0">
                <a:solidFill>
                  <a:srgbClr val="FFFF00"/>
                </a:solidFill>
              </a:rPr>
              <a:t>Header</a:t>
            </a:r>
            <a:endParaRPr lang="id-ID" dirty="0">
              <a:solidFill>
                <a:srgbClr val="FFFF00"/>
              </a:solidFill>
            </a:endParaRPr>
          </a:p>
        </p:txBody>
      </p:sp>
      <p:sp>
        <p:nvSpPr>
          <p:cNvPr id="6" name="TextBox 5"/>
          <p:cNvSpPr txBox="1"/>
          <p:nvPr/>
        </p:nvSpPr>
        <p:spPr>
          <a:xfrm>
            <a:off x="1571604" y="857232"/>
            <a:ext cx="740908" cy="369332"/>
          </a:xfrm>
          <a:prstGeom prst="rect">
            <a:avLst/>
          </a:prstGeom>
          <a:solidFill>
            <a:schemeClr val="accent3">
              <a:lumMod val="75000"/>
            </a:schemeClr>
          </a:solidFill>
          <a:ln>
            <a:solidFill>
              <a:schemeClr val="bg1"/>
            </a:solidFill>
          </a:ln>
        </p:spPr>
        <p:txBody>
          <a:bodyPr wrap="none" rtlCol="0">
            <a:spAutoFit/>
          </a:bodyPr>
          <a:lstStyle/>
          <a:p>
            <a:r>
              <a:rPr lang="id-ID" dirty="0" smtClean="0">
                <a:solidFill>
                  <a:srgbClr val="FFFF00"/>
                </a:solidFill>
              </a:rPr>
              <a:t>Menu</a:t>
            </a:r>
            <a:endParaRPr lang="id-ID" dirty="0">
              <a:solidFill>
                <a:srgbClr val="FFFF00"/>
              </a:solidFill>
            </a:endParaRPr>
          </a:p>
        </p:txBody>
      </p:sp>
      <p:sp>
        <p:nvSpPr>
          <p:cNvPr id="7" name="TextBox 6"/>
          <p:cNvSpPr txBox="1"/>
          <p:nvPr/>
        </p:nvSpPr>
        <p:spPr>
          <a:xfrm>
            <a:off x="5178414" y="71414"/>
            <a:ext cx="1901739" cy="369332"/>
          </a:xfrm>
          <a:prstGeom prst="rect">
            <a:avLst/>
          </a:prstGeom>
          <a:solidFill>
            <a:schemeClr val="accent3">
              <a:lumMod val="75000"/>
            </a:schemeClr>
          </a:solidFill>
          <a:ln>
            <a:solidFill>
              <a:schemeClr val="bg1"/>
            </a:solidFill>
          </a:ln>
        </p:spPr>
        <p:txBody>
          <a:bodyPr wrap="none" rtlCol="0">
            <a:spAutoFit/>
          </a:bodyPr>
          <a:lstStyle/>
          <a:p>
            <a:r>
              <a:rPr lang="id-ID" dirty="0" smtClean="0">
                <a:solidFill>
                  <a:srgbClr val="FFFF00"/>
                </a:solidFill>
              </a:rPr>
              <a:t>Fasilitas pencarian</a:t>
            </a:r>
            <a:endParaRPr lang="id-ID" dirty="0">
              <a:solidFill>
                <a:srgbClr val="FFFF00"/>
              </a:solidFill>
            </a:endParaRPr>
          </a:p>
        </p:txBody>
      </p:sp>
      <p:sp>
        <p:nvSpPr>
          <p:cNvPr id="8" name="TextBox 7"/>
          <p:cNvSpPr txBox="1"/>
          <p:nvPr/>
        </p:nvSpPr>
        <p:spPr>
          <a:xfrm>
            <a:off x="6429388" y="785794"/>
            <a:ext cx="1329210" cy="369332"/>
          </a:xfrm>
          <a:prstGeom prst="rect">
            <a:avLst/>
          </a:prstGeom>
          <a:solidFill>
            <a:schemeClr val="accent3">
              <a:lumMod val="75000"/>
            </a:schemeClr>
          </a:solidFill>
          <a:ln>
            <a:solidFill>
              <a:schemeClr val="bg1"/>
            </a:solidFill>
          </a:ln>
        </p:spPr>
        <p:txBody>
          <a:bodyPr wrap="none" rtlCol="0">
            <a:spAutoFit/>
          </a:bodyPr>
          <a:lstStyle/>
          <a:p>
            <a:r>
              <a:rPr lang="id-ID" dirty="0" smtClean="0">
                <a:solidFill>
                  <a:srgbClr val="FFFF00"/>
                </a:solidFill>
              </a:rPr>
              <a:t>Login SiAdin</a:t>
            </a:r>
            <a:endParaRPr lang="id-ID" dirty="0">
              <a:solidFill>
                <a:srgbClr val="FFFF00"/>
              </a:solidFill>
            </a:endParaRPr>
          </a:p>
        </p:txBody>
      </p:sp>
      <p:sp>
        <p:nvSpPr>
          <p:cNvPr id="9" name="TextBox 8"/>
          <p:cNvSpPr txBox="1"/>
          <p:nvPr/>
        </p:nvSpPr>
        <p:spPr>
          <a:xfrm>
            <a:off x="1785918" y="1857364"/>
            <a:ext cx="1494768" cy="369332"/>
          </a:xfrm>
          <a:prstGeom prst="rect">
            <a:avLst/>
          </a:prstGeom>
          <a:solidFill>
            <a:schemeClr val="accent3">
              <a:lumMod val="75000"/>
            </a:schemeClr>
          </a:solidFill>
          <a:ln>
            <a:solidFill>
              <a:schemeClr val="bg1"/>
            </a:solidFill>
          </a:ln>
        </p:spPr>
        <p:txBody>
          <a:bodyPr wrap="none" rtlCol="0">
            <a:spAutoFit/>
          </a:bodyPr>
          <a:lstStyle/>
          <a:p>
            <a:r>
              <a:rPr lang="id-ID" dirty="0" smtClean="0">
                <a:solidFill>
                  <a:srgbClr val="FFFF00"/>
                </a:solidFill>
              </a:rPr>
              <a:t>Kabar penting</a:t>
            </a:r>
            <a:endParaRPr lang="id-ID" dirty="0">
              <a:solidFill>
                <a:srgbClr val="FFFF00"/>
              </a:solidFill>
            </a:endParaRPr>
          </a:p>
        </p:txBody>
      </p:sp>
      <p:sp>
        <p:nvSpPr>
          <p:cNvPr id="10" name="TextBox 9"/>
          <p:cNvSpPr txBox="1"/>
          <p:nvPr/>
        </p:nvSpPr>
        <p:spPr>
          <a:xfrm>
            <a:off x="0" y="4786322"/>
            <a:ext cx="2442720" cy="369332"/>
          </a:xfrm>
          <a:prstGeom prst="rect">
            <a:avLst/>
          </a:prstGeom>
          <a:solidFill>
            <a:schemeClr val="accent3">
              <a:lumMod val="75000"/>
            </a:schemeClr>
          </a:solidFill>
          <a:ln>
            <a:solidFill>
              <a:schemeClr val="bg1"/>
            </a:solidFill>
          </a:ln>
        </p:spPr>
        <p:txBody>
          <a:bodyPr wrap="none" rtlCol="0">
            <a:spAutoFit/>
          </a:bodyPr>
          <a:lstStyle/>
          <a:p>
            <a:r>
              <a:rPr lang="id-ID" dirty="0" smtClean="0">
                <a:solidFill>
                  <a:srgbClr val="FFFF00"/>
                </a:solidFill>
              </a:rPr>
              <a:t>Pengumuman akademik</a:t>
            </a:r>
            <a:endParaRPr lang="id-ID" dirty="0">
              <a:solidFill>
                <a:srgbClr val="FFFF00"/>
              </a:solidFill>
            </a:endParaRPr>
          </a:p>
        </p:txBody>
      </p:sp>
      <p:sp>
        <p:nvSpPr>
          <p:cNvPr id="11" name="TextBox 10"/>
          <p:cNvSpPr txBox="1"/>
          <p:nvPr/>
        </p:nvSpPr>
        <p:spPr>
          <a:xfrm>
            <a:off x="2928926" y="4857760"/>
            <a:ext cx="1397627" cy="369332"/>
          </a:xfrm>
          <a:prstGeom prst="rect">
            <a:avLst/>
          </a:prstGeom>
          <a:solidFill>
            <a:schemeClr val="accent3">
              <a:lumMod val="75000"/>
            </a:schemeClr>
          </a:solidFill>
          <a:ln>
            <a:solidFill>
              <a:schemeClr val="bg1"/>
            </a:solidFill>
          </a:ln>
        </p:spPr>
        <p:txBody>
          <a:bodyPr wrap="none" rtlCol="0">
            <a:spAutoFit/>
          </a:bodyPr>
          <a:lstStyle/>
          <a:p>
            <a:r>
              <a:rPr lang="id-ID" dirty="0" smtClean="0">
                <a:solidFill>
                  <a:srgbClr val="FFFF00"/>
                </a:solidFill>
              </a:rPr>
              <a:t>Berita terkini</a:t>
            </a:r>
            <a:endParaRPr lang="id-ID" dirty="0">
              <a:solidFill>
                <a:srgbClr val="FFFF00"/>
              </a:solidFill>
            </a:endParaRPr>
          </a:p>
        </p:txBody>
      </p:sp>
      <p:sp>
        <p:nvSpPr>
          <p:cNvPr id="12" name="TextBox 11"/>
          <p:cNvSpPr txBox="1"/>
          <p:nvPr/>
        </p:nvSpPr>
        <p:spPr>
          <a:xfrm>
            <a:off x="6715140" y="2143116"/>
            <a:ext cx="2076787" cy="369332"/>
          </a:xfrm>
          <a:prstGeom prst="rect">
            <a:avLst/>
          </a:prstGeom>
          <a:solidFill>
            <a:schemeClr val="accent3">
              <a:lumMod val="75000"/>
            </a:schemeClr>
          </a:solidFill>
          <a:ln>
            <a:solidFill>
              <a:schemeClr val="bg1"/>
            </a:solidFill>
          </a:ln>
        </p:spPr>
        <p:txBody>
          <a:bodyPr wrap="none" rtlCol="0">
            <a:spAutoFit/>
          </a:bodyPr>
          <a:lstStyle/>
          <a:p>
            <a:r>
              <a:rPr lang="id-ID" dirty="0" smtClean="0">
                <a:solidFill>
                  <a:srgbClr val="FFFF00"/>
                </a:solidFill>
              </a:rPr>
              <a:t>Informasi tambahan</a:t>
            </a:r>
            <a:endParaRPr lang="id-ID" dirty="0">
              <a:solidFill>
                <a:srgbClr val="FFFF00"/>
              </a:solidFill>
            </a:endParaRPr>
          </a:p>
        </p:txBody>
      </p:sp>
      <p:sp>
        <p:nvSpPr>
          <p:cNvPr id="13" name="Slide Number Placeholder 12"/>
          <p:cNvSpPr>
            <a:spLocks noGrp="1"/>
          </p:cNvSpPr>
          <p:nvPr>
            <p:ph type="sldNum" sz="quarter" idx="12"/>
          </p:nvPr>
        </p:nvSpPr>
        <p:spPr/>
        <p:txBody>
          <a:bodyPr/>
          <a:lstStyle/>
          <a:p>
            <a:fld id="{9A88B029-1574-4311-9AE1-33E2F2E08AA0}" type="slidenum">
              <a:rPr lang="id-ID" smtClean="0"/>
              <a:pPr/>
              <a:t>4</a:t>
            </a:fld>
            <a:endParaRPr lang="id-ID"/>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Latar Belakang Masalah Diciptakannya CSS</a:t>
            </a:r>
            <a:endParaRPr lang="id-ID" dirty="0"/>
          </a:p>
        </p:txBody>
      </p:sp>
      <p:sp>
        <p:nvSpPr>
          <p:cNvPr id="3" name="Content Placeholder 2"/>
          <p:cNvSpPr>
            <a:spLocks noGrp="1"/>
          </p:cNvSpPr>
          <p:nvPr>
            <p:ph idx="1"/>
          </p:nvPr>
        </p:nvSpPr>
        <p:spPr/>
        <p:txBody>
          <a:bodyPr>
            <a:normAutofit fontScale="85000" lnSpcReduction="20000"/>
          </a:bodyPr>
          <a:lstStyle/>
          <a:p>
            <a:r>
              <a:rPr lang="id-ID" dirty="0" smtClean="0"/>
              <a:t>HTML diciptakan dengan kegunaan untuk mendefinisikan konten</a:t>
            </a:r>
          </a:p>
          <a:p>
            <a:pPr lvl="1"/>
            <a:r>
              <a:rPr lang="id-ID" dirty="0" smtClean="0"/>
              <a:t>&lt;p&gt;Ini paragrap&lt;/p&gt;</a:t>
            </a:r>
          </a:p>
          <a:p>
            <a:pPr lvl="1"/>
            <a:r>
              <a:rPr lang="id-ID" dirty="0" smtClean="0"/>
              <a:t>&lt;h2&gt;Ini heading tingkat 2&lt;/h2&gt;</a:t>
            </a:r>
          </a:p>
          <a:p>
            <a:r>
              <a:rPr lang="id-ID" dirty="0" smtClean="0"/>
              <a:t>Pada versi HTML 3.2 ditambah elemen dan atribut pengatur tampilan seperti </a:t>
            </a:r>
            <a:r>
              <a:rPr lang="id-ID" dirty="0" smtClean="0">
                <a:solidFill>
                  <a:srgbClr val="C00000"/>
                </a:solidFill>
              </a:rPr>
              <a:t>&lt;font&gt;</a:t>
            </a:r>
            <a:r>
              <a:rPr lang="id-ID" dirty="0" smtClean="0"/>
              <a:t>, dan atribut </a:t>
            </a:r>
            <a:r>
              <a:rPr lang="id-ID" dirty="0" smtClean="0">
                <a:solidFill>
                  <a:srgbClr val="C00000"/>
                </a:solidFill>
              </a:rPr>
              <a:t>color</a:t>
            </a:r>
            <a:r>
              <a:rPr lang="id-ID" dirty="0" smtClean="0"/>
              <a:t>.</a:t>
            </a:r>
          </a:p>
          <a:p>
            <a:pPr lvl="1"/>
            <a:r>
              <a:rPr lang="en-US" dirty="0" smtClean="0"/>
              <a:t>&lt;font size="7" color="red“&gt;</a:t>
            </a:r>
            <a:r>
              <a:rPr lang="id-ID" dirty="0" smtClean="0"/>
              <a:t>Aku teks merah besar</a:t>
            </a:r>
            <a:r>
              <a:rPr lang="en-US" dirty="0" smtClean="0"/>
              <a:t>&lt;/font&gt;</a:t>
            </a:r>
            <a:endParaRPr lang="id-ID" dirty="0" smtClean="0"/>
          </a:p>
          <a:p>
            <a:r>
              <a:rPr lang="id-ID" dirty="0" smtClean="0"/>
              <a:t>Ketika setiap halaman ditambahkan informasi font dan warna maka untuk mengubah jenis warna atau font harus mengedit halaman satu demi satu -&gt; proses pengembangan situs menjadi lama dan mahal.</a:t>
            </a:r>
            <a:endParaRPr lang="id-ID" dirty="0"/>
          </a:p>
        </p:txBody>
      </p:sp>
      <p:sp>
        <p:nvSpPr>
          <p:cNvPr id="4" name="Slide Number Placeholder 3"/>
          <p:cNvSpPr>
            <a:spLocks noGrp="1"/>
          </p:cNvSpPr>
          <p:nvPr>
            <p:ph type="sldNum" sz="quarter" idx="12"/>
          </p:nvPr>
        </p:nvSpPr>
        <p:spPr/>
        <p:txBody>
          <a:bodyPr/>
          <a:lstStyle/>
          <a:p>
            <a:fld id="{9A88B029-1574-4311-9AE1-33E2F2E08AA0}" type="slidenum">
              <a:rPr lang="id-ID" smtClean="0"/>
              <a:pPr/>
              <a:t>5</a:t>
            </a:fld>
            <a:endParaRPr lang="id-ID"/>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CSS itu...?</a:t>
            </a:r>
            <a:endParaRPr lang="id-ID" dirty="0"/>
          </a:p>
        </p:txBody>
      </p:sp>
      <p:sp>
        <p:nvSpPr>
          <p:cNvPr id="3" name="Content Placeholder 2"/>
          <p:cNvSpPr>
            <a:spLocks noGrp="1"/>
          </p:cNvSpPr>
          <p:nvPr>
            <p:ph idx="1"/>
          </p:nvPr>
        </p:nvSpPr>
        <p:spPr/>
        <p:txBody>
          <a:bodyPr>
            <a:normAutofit/>
          </a:bodyPr>
          <a:lstStyle/>
          <a:p>
            <a:r>
              <a:rPr lang="id-ID" dirty="0" smtClean="0"/>
              <a:t>Singkatan dari Cascading Style Sheet</a:t>
            </a:r>
          </a:p>
          <a:p>
            <a:r>
              <a:rPr lang="id-ID" dirty="0" smtClean="0"/>
              <a:t>Style yang mendefinisikan bagaimana suatu elemen HTML tampil</a:t>
            </a:r>
          </a:p>
          <a:p>
            <a:r>
              <a:rPr lang="id-ID" dirty="0" smtClean="0"/>
              <a:t>Ada 3 versi: 1, 2, 3. Paling banyak digunakan 2 dan 3</a:t>
            </a:r>
          </a:p>
          <a:p>
            <a:r>
              <a:rPr lang="id-ID" dirty="0" smtClean="0"/>
              <a:t>Salah satu standar W3C yang ditambahkan ke HTML 4.o untuk menyelesaikan masalah</a:t>
            </a:r>
          </a:p>
        </p:txBody>
      </p:sp>
      <p:sp>
        <p:nvSpPr>
          <p:cNvPr id="4" name="Slide Number Placeholder 3"/>
          <p:cNvSpPr>
            <a:spLocks noGrp="1"/>
          </p:cNvSpPr>
          <p:nvPr>
            <p:ph type="sldNum" sz="quarter" idx="12"/>
          </p:nvPr>
        </p:nvSpPr>
        <p:spPr/>
        <p:txBody>
          <a:bodyPr/>
          <a:lstStyle/>
          <a:p>
            <a:fld id="{9A88B029-1574-4311-9AE1-33E2F2E08AA0}" type="slidenum">
              <a:rPr lang="id-ID" smtClean="0"/>
              <a:pPr/>
              <a:t>6</a:t>
            </a:fld>
            <a:endParaRPr lang="id-ID"/>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Manfaat CSS</a:t>
            </a:r>
            <a:endParaRPr lang="id-ID" dirty="0"/>
          </a:p>
        </p:txBody>
      </p:sp>
      <p:sp>
        <p:nvSpPr>
          <p:cNvPr id="3" name="Content Placeholder 2"/>
          <p:cNvSpPr>
            <a:spLocks noGrp="1"/>
          </p:cNvSpPr>
          <p:nvPr>
            <p:ph idx="1"/>
          </p:nvPr>
        </p:nvSpPr>
        <p:spPr/>
        <p:txBody>
          <a:bodyPr>
            <a:normAutofit lnSpcReduction="10000"/>
          </a:bodyPr>
          <a:lstStyle/>
          <a:p>
            <a:r>
              <a:rPr lang="id-ID" dirty="0" smtClean="0"/>
              <a:t>CSS mengurangi banyak pekerjaan pengembangan situs.</a:t>
            </a:r>
          </a:p>
          <a:p>
            <a:pPr lvl="1"/>
            <a:r>
              <a:rPr lang="id-ID" dirty="0" smtClean="0"/>
              <a:t>Dengan menyimpan  seluruh kode style pada suatu file, maka pengendalian dan pengaturan tampilan seluruh halaman situs dapat dilakukan secara terpusat dari satu lokasi. Mengubah warna situs, cukup dengan mengedit kode pada file CSS, maka seluruh halaman situs akan terupdate semua.</a:t>
            </a:r>
          </a:p>
          <a:p>
            <a:r>
              <a:rPr lang="id-ID" dirty="0" smtClean="0"/>
              <a:t>CSS lebih banyak memiliki variasi gaya tampilan dibandingkan atribut HTML </a:t>
            </a:r>
            <a:endParaRPr lang="id-ID" dirty="0"/>
          </a:p>
        </p:txBody>
      </p:sp>
      <p:sp>
        <p:nvSpPr>
          <p:cNvPr id="4" name="Slide Number Placeholder 3"/>
          <p:cNvSpPr>
            <a:spLocks noGrp="1"/>
          </p:cNvSpPr>
          <p:nvPr>
            <p:ph type="sldNum" sz="quarter" idx="12"/>
          </p:nvPr>
        </p:nvSpPr>
        <p:spPr/>
        <p:txBody>
          <a:bodyPr/>
          <a:lstStyle/>
          <a:p>
            <a:fld id="{9A88B029-1574-4311-9AE1-33E2F2E08AA0}" type="slidenum">
              <a:rPr lang="id-ID" smtClean="0"/>
              <a:pPr/>
              <a:t>7</a:t>
            </a:fld>
            <a:endParaRPr lang="id-ID"/>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CSS Berdasarkan Konsep Pemisahan</a:t>
            </a:r>
            <a:endParaRPr lang="id-ID" dirty="0"/>
          </a:p>
        </p:txBody>
      </p:sp>
      <p:sp>
        <p:nvSpPr>
          <p:cNvPr id="3" name="Content Placeholder 2"/>
          <p:cNvSpPr>
            <a:spLocks noGrp="1"/>
          </p:cNvSpPr>
          <p:nvPr>
            <p:ph idx="1"/>
          </p:nvPr>
        </p:nvSpPr>
        <p:spPr/>
        <p:txBody>
          <a:bodyPr>
            <a:normAutofit/>
          </a:bodyPr>
          <a:lstStyle/>
          <a:p>
            <a:pPr marL="269875" indent="-269875"/>
            <a:r>
              <a:rPr lang="id-ID" dirty="0" smtClean="0"/>
              <a:t>Proses pengembangan situs web secara standar memisahkan titik perhatian pada 3 aspek:</a:t>
            </a:r>
          </a:p>
          <a:p>
            <a:pPr lvl="1"/>
            <a:r>
              <a:rPr lang="id-ID" dirty="0" smtClean="0">
                <a:solidFill>
                  <a:srgbClr val="C00000"/>
                </a:solidFill>
              </a:rPr>
              <a:t>Struktur -&gt; oleh HTML</a:t>
            </a:r>
          </a:p>
          <a:p>
            <a:pPr lvl="1"/>
            <a:r>
              <a:rPr lang="id-ID" dirty="0" smtClean="0">
                <a:solidFill>
                  <a:srgbClr val="00B050"/>
                </a:solidFill>
              </a:rPr>
              <a:t>Presentasi -&gt; oleh CSS</a:t>
            </a:r>
          </a:p>
          <a:p>
            <a:pPr lvl="1"/>
            <a:r>
              <a:rPr lang="id-ID" dirty="0" smtClean="0">
                <a:solidFill>
                  <a:schemeClr val="accent6">
                    <a:lumMod val="75000"/>
                  </a:schemeClr>
                </a:solidFill>
              </a:rPr>
              <a:t>Behaviour -&gt; oleh Javascript</a:t>
            </a:r>
          </a:p>
          <a:p>
            <a:r>
              <a:rPr lang="id-ID" dirty="0" smtClean="0"/>
              <a:t>Mengapa dipisah?</a:t>
            </a:r>
          </a:p>
          <a:p>
            <a:pPr lvl="1"/>
            <a:r>
              <a:rPr lang="id-ID" dirty="0" smtClean="0"/>
              <a:t>Agar dokumen HTML tidak rumit dan gemuk</a:t>
            </a:r>
          </a:p>
          <a:p>
            <a:pPr lvl="1"/>
            <a:r>
              <a:rPr lang="id-ID" dirty="0" smtClean="0"/>
              <a:t>Memudahkan pemeliharaan situs</a:t>
            </a:r>
          </a:p>
          <a:p>
            <a:endParaRPr lang="id-ID" dirty="0" smtClean="0"/>
          </a:p>
          <a:p>
            <a:endParaRPr lang="id-ID" dirty="0"/>
          </a:p>
        </p:txBody>
      </p:sp>
      <p:sp>
        <p:nvSpPr>
          <p:cNvPr id="4" name="Slide Number Placeholder 3"/>
          <p:cNvSpPr>
            <a:spLocks noGrp="1"/>
          </p:cNvSpPr>
          <p:nvPr>
            <p:ph type="sldNum" sz="quarter" idx="12"/>
          </p:nvPr>
        </p:nvSpPr>
        <p:spPr/>
        <p:txBody>
          <a:bodyPr/>
          <a:lstStyle/>
          <a:p>
            <a:fld id="{9A88B029-1574-4311-9AE1-33E2F2E08AA0}" type="slidenum">
              <a:rPr lang="id-ID" smtClean="0"/>
              <a:pPr/>
              <a:t>8</a:t>
            </a:fld>
            <a:endParaRPr lang="id-ID"/>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Proses Penerjemahan Dokumen Oleh Browser</a:t>
            </a:r>
            <a:endParaRPr lang="id-ID" dirty="0"/>
          </a:p>
        </p:txBody>
      </p:sp>
      <p:sp>
        <p:nvSpPr>
          <p:cNvPr id="3" name="Content Placeholder 2"/>
          <p:cNvSpPr>
            <a:spLocks noGrp="1"/>
          </p:cNvSpPr>
          <p:nvPr>
            <p:ph idx="1"/>
          </p:nvPr>
        </p:nvSpPr>
        <p:spPr>
          <a:xfrm>
            <a:off x="457200" y="1428736"/>
            <a:ext cx="8229600" cy="5043510"/>
          </a:xfrm>
        </p:spPr>
        <p:txBody>
          <a:bodyPr>
            <a:noAutofit/>
          </a:bodyPr>
          <a:lstStyle/>
          <a:p>
            <a:pPr marL="0" indent="0">
              <a:buNone/>
            </a:pPr>
            <a:r>
              <a:rPr lang="id-ID" sz="1600" b="1" dirty="0"/>
              <a:t>&lt;!DOCTYPE HTML PUBLIC "-//W3C//DTD HTML 4.01//EN"</a:t>
            </a:r>
          </a:p>
          <a:p>
            <a:pPr marL="0" indent="0">
              <a:buNone/>
            </a:pPr>
            <a:r>
              <a:rPr lang="id-ID" sz="1600" b="1" dirty="0"/>
              <a:t>"http://www.w3.org/TR/html4/strict.dtd"&gt;</a:t>
            </a:r>
          </a:p>
          <a:p>
            <a:pPr marL="0" indent="0">
              <a:buNone/>
            </a:pPr>
            <a:r>
              <a:rPr lang="id-ID" sz="1600" b="1" dirty="0"/>
              <a:t>&lt;html&gt;</a:t>
            </a:r>
          </a:p>
          <a:p>
            <a:pPr marL="0" indent="0">
              <a:buNone/>
            </a:pPr>
            <a:r>
              <a:rPr lang="id-ID" sz="1600" b="1" dirty="0"/>
              <a:t>&lt;head&gt;</a:t>
            </a:r>
          </a:p>
          <a:p>
            <a:pPr marL="0" indent="0">
              <a:buNone/>
            </a:pPr>
            <a:r>
              <a:rPr lang="id-ID" sz="1600" b="1" dirty="0"/>
              <a:t>&lt;meta http-equiv="Content-Type" content="text/html; charset=utf-8"&gt;</a:t>
            </a:r>
          </a:p>
          <a:p>
            <a:pPr marL="0" indent="0">
              <a:buNone/>
            </a:pPr>
            <a:r>
              <a:rPr lang="id-ID" sz="1600" b="1" dirty="0"/>
              <a:t>&lt;title&gt;Hello HTML World&lt;/title&gt;</a:t>
            </a:r>
          </a:p>
          <a:p>
            <a:pPr marL="0" indent="0">
              <a:buNone/>
            </a:pPr>
            <a:r>
              <a:rPr lang="en-US" sz="1600" dirty="0"/>
              <a:t>&lt;!-- Simple hello world in HTML 4.01 strict example --&gt;</a:t>
            </a:r>
          </a:p>
          <a:p>
            <a:pPr marL="0" indent="0">
              <a:buNone/>
            </a:pPr>
            <a:r>
              <a:rPr lang="id-ID" sz="1600" b="1" dirty="0"/>
              <a:t>&lt;/head&gt;</a:t>
            </a:r>
          </a:p>
          <a:p>
            <a:pPr marL="0" indent="0">
              <a:buNone/>
            </a:pPr>
            <a:r>
              <a:rPr lang="id-ID" sz="1600" b="1" dirty="0"/>
              <a:t>&lt;body&gt;</a:t>
            </a:r>
          </a:p>
          <a:p>
            <a:pPr marL="0" indent="0">
              <a:buNone/>
            </a:pPr>
            <a:r>
              <a:rPr lang="en-US" sz="1600" b="1" dirty="0"/>
              <a:t>&lt;h1&gt;Welcome to the World of HTML&lt;/h1</a:t>
            </a:r>
            <a:r>
              <a:rPr lang="en-US" sz="1600" b="1" dirty="0" smtClean="0"/>
              <a:t>&gt;</a:t>
            </a:r>
            <a:endParaRPr lang="id-ID" sz="1600" b="1" dirty="0" smtClean="0"/>
          </a:p>
          <a:p>
            <a:pPr marL="0" indent="0">
              <a:buNone/>
            </a:pPr>
            <a:r>
              <a:rPr lang="id-ID" sz="1600" b="1" dirty="0"/>
              <a:t>&lt;hr&gt;</a:t>
            </a:r>
          </a:p>
          <a:p>
            <a:pPr marL="0" indent="0">
              <a:buNone/>
            </a:pPr>
            <a:r>
              <a:rPr lang="en-US" sz="1600" b="1" dirty="0"/>
              <a:t>&lt;p&gt;HTML &lt;</a:t>
            </a:r>
            <a:r>
              <a:rPr lang="en-US" sz="1600" b="1" dirty="0" err="1"/>
              <a:t>em</a:t>
            </a:r>
            <a:r>
              <a:rPr lang="en-US" sz="1600" b="1" dirty="0"/>
              <a:t>&gt;really&lt;/</a:t>
            </a:r>
            <a:r>
              <a:rPr lang="en-US" sz="1600" b="1" dirty="0" err="1"/>
              <a:t>em</a:t>
            </a:r>
            <a:r>
              <a:rPr lang="en-US" sz="1600" b="1" dirty="0"/>
              <a:t>&gt; isn't so hard!&lt;/p&gt;</a:t>
            </a:r>
          </a:p>
          <a:p>
            <a:pPr marL="0" indent="0">
              <a:buNone/>
            </a:pPr>
            <a:r>
              <a:rPr lang="en-US" sz="1600" b="1" dirty="0"/>
              <a:t>&lt;p&gt;Soon you will &amp;hearts; using HTML.&lt;/p&gt;</a:t>
            </a:r>
          </a:p>
          <a:p>
            <a:pPr marL="0" indent="0">
              <a:buNone/>
            </a:pPr>
            <a:r>
              <a:rPr lang="en-US" sz="1600" b="1" dirty="0"/>
              <a:t>&lt;p&gt;You can put lots of text here if you want</a:t>
            </a:r>
            <a:r>
              <a:rPr lang="en-US" sz="1600" b="1" dirty="0" smtClean="0"/>
              <a:t>.</a:t>
            </a:r>
            <a:r>
              <a:rPr lang="id-ID" sz="1600" b="1" dirty="0" smtClean="0"/>
              <a:t> </a:t>
            </a:r>
            <a:r>
              <a:rPr lang="en-US" sz="1600" dirty="0" smtClean="0"/>
              <a:t>We </a:t>
            </a:r>
            <a:r>
              <a:rPr lang="en-US" sz="1600" dirty="0"/>
              <a:t>could go on and on with fake text for you</a:t>
            </a:r>
          </a:p>
          <a:p>
            <a:pPr marL="0" indent="0">
              <a:buNone/>
            </a:pPr>
            <a:r>
              <a:rPr lang="en-US" sz="1600" dirty="0"/>
              <a:t>to read, but let's get back to the book.</a:t>
            </a:r>
            <a:r>
              <a:rPr lang="en-US" sz="1600" b="1" dirty="0"/>
              <a:t>&lt;/p&gt;</a:t>
            </a:r>
          </a:p>
          <a:p>
            <a:pPr marL="0" indent="0">
              <a:buNone/>
            </a:pPr>
            <a:r>
              <a:rPr lang="id-ID" sz="1600" b="1" dirty="0"/>
              <a:t>&lt;/body&gt;</a:t>
            </a:r>
          </a:p>
          <a:p>
            <a:pPr marL="0" indent="0">
              <a:buNone/>
            </a:pPr>
            <a:r>
              <a:rPr lang="id-ID" sz="1600" b="1" dirty="0"/>
              <a:t>&lt;/html&gt;</a:t>
            </a:r>
            <a:endParaRPr lang="id-ID" sz="1600" dirty="0"/>
          </a:p>
        </p:txBody>
      </p:sp>
      <p:sp>
        <p:nvSpPr>
          <p:cNvPr id="4" name="Slide Number Placeholder 3"/>
          <p:cNvSpPr>
            <a:spLocks noGrp="1"/>
          </p:cNvSpPr>
          <p:nvPr>
            <p:ph type="sldNum" sz="quarter" idx="12"/>
          </p:nvPr>
        </p:nvSpPr>
        <p:spPr/>
        <p:txBody>
          <a:bodyPr/>
          <a:lstStyle/>
          <a:p>
            <a:fld id="{9A88B029-1574-4311-9AE1-33E2F2E08AA0}" type="slidenum">
              <a:rPr lang="id-ID" smtClean="0"/>
              <a:pPr/>
              <a:t>9</a:t>
            </a:fld>
            <a:endParaRPr lang="id-ID"/>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s01_1">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534</TotalTime>
  <Words>834</Words>
  <Application>Microsoft Office PowerPoint</Application>
  <PresentationFormat>On-screen Show (4:3)</PresentationFormat>
  <Paragraphs>136</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ms01_1</vt:lpstr>
      <vt:lpstr>Image</vt:lpstr>
      <vt:lpstr>Bahasa Style CSS</vt:lpstr>
      <vt:lpstr>PowerPoint Presentation</vt:lpstr>
      <vt:lpstr>Studi Kasus</vt:lpstr>
      <vt:lpstr>PowerPoint Presentation</vt:lpstr>
      <vt:lpstr>Latar Belakang Masalah Diciptakannya CSS</vt:lpstr>
      <vt:lpstr>CSS itu...?</vt:lpstr>
      <vt:lpstr>Manfaat CSS</vt:lpstr>
      <vt:lpstr>CSS Berdasarkan Konsep Pemisahan</vt:lpstr>
      <vt:lpstr>Proses Penerjemahan Dokumen Oleh Browser</vt:lpstr>
      <vt:lpstr>Proses Penerjemahan Dokumen Oleh Browser</vt:lpstr>
      <vt:lpstr>PowerPoint Presentation</vt:lpstr>
      <vt:lpstr>Proses Penerjemahan Dokumen Oleh Browser</vt:lpstr>
      <vt:lpstr>Sintaks CSS</vt:lpstr>
      <vt:lpstr>Tiga Cara Penggunaan CSS</vt:lpstr>
      <vt:lpstr>Tiga Cara Penggunaan CSS</vt:lpstr>
      <vt:lpstr>Tiga Cara Penggunaan CSS</vt:lpstr>
      <vt:lpstr>CSS Box Model</vt:lpstr>
      <vt:lpstr>Penjelasan</vt:lpstr>
      <vt:lpstr>CSS Box Model</vt:lpstr>
      <vt:lpstr>Total Lebar dan Tinggi Elemen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 Erawan</dc:creator>
  <cp:lastModifiedBy>lerawan</cp:lastModifiedBy>
  <cp:revision>15</cp:revision>
  <dcterms:created xsi:type="dcterms:W3CDTF">2014-10-04T13:57:25Z</dcterms:created>
  <dcterms:modified xsi:type="dcterms:W3CDTF">2015-10-27T03:41:42Z</dcterms:modified>
</cp:coreProperties>
</file>