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0"/>
  </p:notesMasterIdLst>
  <p:sldIdLst>
    <p:sldId id="261" r:id="rId2"/>
    <p:sldId id="262" r:id="rId3"/>
    <p:sldId id="263" r:id="rId4"/>
    <p:sldId id="264" r:id="rId5"/>
    <p:sldId id="265" r:id="rId6"/>
    <p:sldId id="266" r:id="rId7"/>
    <p:sldId id="287" r:id="rId8"/>
    <p:sldId id="286" r:id="rId9"/>
    <p:sldId id="268" r:id="rId10"/>
    <p:sldId id="269" r:id="rId11"/>
    <p:sldId id="270" r:id="rId12"/>
    <p:sldId id="271" r:id="rId13"/>
    <p:sldId id="288" r:id="rId14"/>
    <p:sldId id="272" r:id="rId15"/>
    <p:sldId id="273" r:id="rId16"/>
    <p:sldId id="274" r:id="rId17"/>
    <p:sldId id="289" r:id="rId18"/>
    <p:sldId id="275" r:id="rId19"/>
    <p:sldId id="290" r:id="rId20"/>
    <p:sldId id="276" r:id="rId21"/>
    <p:sldId id="292" r:id="rId22"/>
    <p:sldId id="277" r:id="rId23"/>
    <p:sldId id="278" r:id="rId24"/>
    <p:sldId id="332" r:id="rId25"/>
    <p:sldId id="279" r:id="rId26"/>
    <p:sldId id="280" r:id="rId27"/>
    <p:sldId id="291" r:id="rId28"/>
    <p:sldId id="281" r:id="rId29"/>
    <p:sldId id="295" r:id="rId30"/>
    <p:sldId id="283" r:id="rId31"/>
    <p:sldId id="284" r:id="rId32"/>
    <p:sldId id="297" r:id="rId33"/>
    <p:sldId id="285" r:id="rId34"/>
    <p:sldId id="298" r:id="rId35"/>
    <p:sldId id="299" r:id="rId36"/>
    <p:sldId id="300" r:id="rId37"/>
    <p:sldId id="304" r:id="rId38"/>
    <p:sldId id="306" r:id="rId39"/>
    <p:sldId id="307" r:id="rId40"/>
    <p:sldId id="308" r:id="rId41"/>
    <p:sldId id="309" r:id="rId42"/>
    <p:sldId id="310" r:id="rId43"/>
    <p:sldId id="311" r:id="rId44"/>
    <p:sldId id="312" r:id="rId45"/>
    <p:sldId id="333" r:id="rId46"/>
    <p:sldId id="315" r:id="rId47"/>
    <p:sldId id="316" r:id="rId48"/>
    <p:sldId id="317" r:id="rId49"/>
    <p:sldId id="318" r:id="rId50"/>
    <p:sldId id="319" r:id="rId51"/>
    <p:sldId id="320" r:id="rId52"/>
    <p:sldId id="335" r:id="rId53"/>
    <p:sldId id="336" r:id="rId54"/>
    <p:sldId id="334" r:id="rId55"/>
    <p:sldId id="321" r:id="rId56"/>
    <p:sldId id="322" r:id="rId57"/>
    <p:sldId id="323" r:id="rId58"/>
    <p:sldId id="324" r:id="rId59"/>
    <p:sldId id="325" r:id="rId60"/>
    <p:sldId id="326" r:id="rId61"/>
    <p:sldId id="327" r:id="rId62"/>
    <p:sldId id="330" r:id="rId63"/>
    <p:sldId id="331" r:id="rId64"/>
    <p:sldId id="342" r:id="rId65"/>
    <p:sldId id="341" r:id="rId66"/>
    <p:sldId id="337" r:id="rId67"/>
    <p:sldId id="339" r:id="rId68"/>
    <p:sldId id="340" r:id="rId6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3379" autoAdjust="0"/>
    <p:restoredTop sz="98619" autoAdjust="0"/>
  </p:normalViewPr>
  <p:slideViewPr>
    <p:cSldViewPr>
      <p:cViewPr>
        <p:scale>
          <a:sx n="50" d="100"/>
          <a:sy n="50" d="100"/>
        </p:scale>
        <p:origin x="-75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F1F5E4-372F-496C-93CC-88211F03AAA7}" type="datetimeFigureOut">
              <a:rPr lang="id-ID" smtClean="0"/>
              <a:pPr/>
              <a:t>2015-05-18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2CF4A-D114-4594-8406-0913DA0E258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QUEL=</a:t>
            </a:r>
            <a:r>
              <a:rPr lang="en-US" baseline="0" dirty="0" smtClean="0"/>
              <a:t> </a:t>
            </a:r>
            <a:r>
              <a:rPr lang="en-US" dirty="0" smtClean="0"/>
              <a:t>Query </a:t>
            </a:r>
            <a:r>
              <a:rPr lang="en-US" dirty="0" err="1" smtClean="0"/>
              <a:t>Languange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baseline="0" dirty="0" smtClean="0"/>
              <a:t> RDBMS </a:t>
            </a:r>
            <a:r>
              <a:rPr lang="en-US" baseline="0" dirty="0" err="1" smtClean="0"/>
              <a:t>relasional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INGRES, yang </a:t>
            </a:r>
            <a:r>
              <a:rPr lang="en-US" baseline="0" dirty="0" err="1" smtClean="0"/>
              <a:t>dikembangkan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</a:t>
            </a:r>
            <a:r>
              <a:rPr lang="en-US" baseline="0" dirty="0" smtClean="0"/>
              <a:t> University of California </a:t>
            </a:r>
            <a:r>
              <a:rPr lang="en-US" baseline="0" dirty="0" err="1" smtClean="0"/>
              <a:t>di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Berkeley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menggunakan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sistem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operasi</a:t>
            </a:r>
            <a:r>
              <a:rPr lang="en-US" baseline="0" dirty="0" smtClean="0"/>
              <a:t> UNIX. </a:t>
            </a: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QUEL=</a:t>
            </a:r>
            <a:r>
              <a:rPr lang="en-US" baseline="0" dirty="0" smtClean="0"/>
              <a:t> </a:t>
            </a:r>
            <a:r>
              <a:rPr lang="en-US" dirty="0" smtClean="0"/>
              <a:t>Query </a:t>
            </a:r>
            <a:r>
              <a:rPr lang="en-US" dirty="0" err="1" smtClean="0"/>
              <a:t>Languange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baseline="0" dirty="0" smtClean="0"/>
              <a:t> RDBMS </a:t>
            </a:r>
            <a:r>
              <a:rPr lang="en-US" baseline="0" dirty="0" err="1" smtClean="0"/>
              <a:t>relasional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INGRES, yang </a:t>
            </a:r>
            <a:r>
              <a:rPr lang="en-US" baseline="0" dirty="0" err="1" smtClean="0"/>
              <a:t>dikembangkan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</a:t>
            </a:r>
            <a:r>
              <a:rPr lang="en-US" baseline="0" dirty="0" smtClean="0"/>
              <a:t> University of California </a:t>
            </a:r>
            <a:r>
              <a:rPr lang="en-US" baseline="0" dirty="0" err="1" smtClean="0"/>
              <a:t>di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Berkeley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menggunakan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sistem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operasi</a:t>
            </a:r>
            <a:r>
              <a:rPr lang="en-US" baseline="0" dirty="0" smtClean="0"/>
              <a:t> UNIX. </a:t>
            </a: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QBE (query by example)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metode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query yang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disediakan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sistem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bentuk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record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kosong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pengguna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menentukan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field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nilai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tertentu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digunakan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query.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sz="1200" dirty="0" smtClean="0"/>
              <a:t>ϴ</a:t>
            </a:r>
            <a:r>
              <a:rPr lang="en-US" sz="1200" dirty="0" smtClean="0"/>
              <a:t> 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Trigger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suatu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objek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basisdata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terdapat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bagian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tabel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Trigger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menempatkan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suatu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prosedure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berkaitan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perubahan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tabel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Cara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kerja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trigger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merespon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berkaitan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perintah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DML (INSERT , UPDATE, DELETE)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tabel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2CF4A-D114-4594-8406-0913DA0E258F}" type="slidenum">
              <a:rPr lang="id-ID" smtClean="0"/>
              <a:pPr/>
              <a:t>39</a:t>
            </a:fld>
            <a:endParaRPr lang="id-ID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0BB7-6EB2-4F1B-AFBD-ED5C569F9F8D}" type="datetime1">
              <a:rPr lang="id-ID" smtClean="0"/>
              <a:pPr/>
              <a:t>2015-05-18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tiosetyo@yahoo.com   setyoinator@gmail.com     www.cerdas-pintar.blogspot.com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0C501-626C-40A1-9224-1595DDBD4DE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415F7-42E8-4D34-A444-B735E2F1FAD3}" type="datetime1">
              <a:rPr lang="id-ID" smtClean="0"/>
              <a:pPr/>
              <a:t>2015-05-18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tiosetyo@yahoo.com   setyoinator@gmail.com     www.cerdas-pintar.blogspot.com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0C501-626C-40A1-9224-1595DDBD4DE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1A6C-D54D-4AA4-85D6-8B709889422D}" type="datetime1">
              <a:rPr lang="id-ID" smtClean="0"/>
              <a:pPr/>
              <a:t>2015-05-18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tiosetyo@yahoo.com   setyoinator@gmail.com     www.cerdas-pintar.blogspot.com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0C501-626C-40A1-9224-1595DDBD4DE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1200-494D-45C9-8C59-A813AAEDB5D4}" type="datetime1">
              <a:rPr lang="id-ID" smtClean="0"/>
              <a:pPr/>
              <a:t>2015-05-18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tiosetyo@yahoo.com   setyoinator@gmail.com     www.cerdas-pintar.blogspot.com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0C501-626C-40A1-9224-1595DDBD4DE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4B435-CFA4-40DA-AB36-2F296502F194}" type="datetime1">
              <a:rPr lang="id-ID" smtClean="0"/>
              <a:pPr/>
              <a:t>2015-05-18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tiosetyo@yahoo.com   setyoinator@gmail.com     www.cerdas-pintar.blogspot.com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0C501-626C-40A1-9224-1595DDBD4DE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8FAEE-3446-4FCD-882E-ABE93282D4C8}" type="datetime1">
              <a:rPr lang="id-ID" smtClean="0"/>
              <a:pPr/>
              <a:t>2015-05-18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tiosetyo@yahoo.com   setyoinator@gmail.com     www.cerdas-pintar.blogspot.com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0C501-626C-40A1-9224-1595DDBD4DE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A18B-E699-459B-9513-A3EF75237013}" type="datetime1">
              <a:rPr lang="id-ID" smtClean="0"/>
              <a:pPr/>
              <a:t>2015-05-18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tiosetyo@yahoo.com   setyoinator@gmail.com     www.cerdas-pintar.blogspot.com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0C501-626C-40A1-9224-1595DDBD4DE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9538-4497-4071-8565-C40C8600FD1C}" type="datetime1">
              <a:rPr lang="id-ID" smtClean="0"/>
              <a:pPr/>
              <a:t>2015-05-18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tiosetyo@yahoo.com   setyoinator@gmail.com     www.cerdas-pintar.blogspot.com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0C501-626C-40A1-9224-1595DDBD4DE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5C0EE-B0A1-47EA-B938-F74C7794950D}" type="datetime1">
              <a:rPr lang="id-ID" smtClean="0"/>
              <a:pPr/>
              <a:t>2015-05-18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tiosetyo@yahoo.com   setyoinator@gmail.com     www.cerdas-pintar.blogspot.com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0C501-626C-40A1-9224-1595DDBD4DE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4752-BC93-4C9B-987D-BFB9E9B7A610}" type="datetime1">
              <a:rPr lang="id-ID" smtClean="0"/>
              <a:pPr/>
              <a:t>2015-05-18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tiosetyo@yahoo.com   setyoinator@gmail.com     www.cerdas-pintar.blogspot.com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0C501-626C-40A1-9224-1595DDBD4DE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85A33-0493-40C5-9E6F-31C7BFBC9DC8}" type="datetime1">
              <a:rPr lang="id-ID" smtClean="0"/>
              <a:pPr/>
              <a:t>2015-05-18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tiosetyo@yahoo.com   setyoinator@gmail.com     www.cerdas-pintar.blogspot.com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0C501-626C-40A1-9224-1595DDBD4DE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357B0-94B9-4909-B2CB-9CD928FE9BDC}" type="datetime1">
              <a:rPr lang="id-ID" smtClean="0"/>
              <a:pPr/>
              <a:t>2015-05-18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tiosetyo@yahoo.com   setyoinator@gmail.com     www.cerdas-pintar.blogspot.com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0C501-626C-40A1-9224-1595DDBD4DE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0"/>
              </a:spcBef>
            </a:pPr>
            <a:r>
              <a:rPr lang="id-ID" sz="3200" dirty="0" smtClean="0"/>
              <a:t>Bahasa dalam Model Relational</a:t>
            </a:r>
            <a:endParaRPr lang="id-ID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381000" y="874216"/>
            <a:ext cx="838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lvl="1" indent="-268288">
              <a:buFont typeface="Arial" pitchFamily="34" charset="0"/>
              <a:buChar char="•"/>
            </a:pPr>
            <a:r>
              <a:rPr lang="en-US" sz="2400" dirty="0" err="1" smtClean="0"/>
              <a:t>Bahasa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model </a:t>
            </a:r>
            <a:r>
              <a:rPr lang="en-US" sz="2400" dirty="0" err="1" smtClean="0"/>
              <a:t>relasional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b="1" i="1" dirty="0" err="1" smtClean="0"/>
              <a:t>bahasa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smtClean="0"/>
              <a:t>query</a:t>
            </a:r>
            <a:r>
              <a:rPr lang="en-US" sz="2400" dirty="0" smtClean="0"/>
              <a:t>. </a:t>
            </a:r>
          </a:p>
          <a:p>
            <a:pPr marL="268288" lvl="1" indent="-268288">
              <a:buFont typeface="Arial" pitchFamily="34" charset="0"/>
              <a:buChar char="•"/>
            </a:pP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i="1" dirty="0" smtClean="0"/>
              <a:t>Query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menyediakan</a:t>
            </a:r>
            <a:r>
              <a:rPr lang="en-US" sz="2400" dirty="0" smtClean="0"/>
              <a:t> </a:t>
            </a:r>
            <a:r>
              <a:rPr lang="en-US" sz="2400" dirty="0" err="1" smtClean="0"/>
              <a:t>fasilitas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user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mengakses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basis data.</a:t>
            </a:r>
          </a:p>
          <a:p>
            <a:pPr marL="236538" lvl="1" indent="-236538">
              <a:buFont typeface="Arial" pitchFamily="34" charset="0"/>
              <a:buChar char="•"/>
            </a:pP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umumnya</a:t>
            </a:r>
            <a:r>
              <a:rPr lang="en-US" sz="2400" dirty="0" smtClean="0"/>
              <a:t> level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pemrograman</a:t>
            </a:r>
            <a:r>
              <a:rPr lang="en-US" sz="2400" dirty="0" smtClean="0"/>
              <a:t> </a:t>
            </a:r>
            <a:r>
              <a:rPr lang="en-US" sz="2400" dirty="0" err="1" smtClean="0"/>
              <a:t>standar</a:t>
            </a:r>
            <a:r>
              <a:rPr lang="en-US" sz="2400" dirty="0" smtClean="0"/>
              <a:t>. </a:t>
            </a:r>
          </a:p>
          <a:p>
            <a:pPr marL="236538" lvl="1" indent="-236538">
              <a:buFont typeface="Arial" pitchFamily="34" charset="0"/>
              <a:buChar char="•"/>
            </a:pP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i="1" dirty="0" smtClean="0"/>
              <a:t>query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dikategorikan</a:t>
            </a:r>
            <a:r>
              <a:rPr lang="en-US" sz="2400" dirty="0" smtClean="0"/>
              <a:t> </a:t>
            </a:r>
            <a:r>
              <a:rPr lang="id-ID" sz="2400" dirty="0" smtClean="0"/>
              <a:t>menjadi 2 : </a:t>
            </a:r>
          </a:p>
          <a:p>
            <a:pPr marL="236538" lvl="1" indent="-236538"/>
            <a:r>
              <a:rPr lang="id-ID" sz="2400" dirty="0" smtClean="0"/>
              <a:t>	</a:t>
            </a:r>
            <a:r>
              <a:rPr lang="id-ID" sz="2400" b="1" dirty="0" smtClean="0"/>
              <a:t>1.</a:t>
            </a:r>
            <a:r>
              <a:rPr lang="en-US" sz="2400" b="1" dirty="0" smtClean="0"/>
              <a:t> </a:t>
            </a:r>
            <a:r>
              <a:rPr lang="id-ID" sz="2400" b="1" dirty="0" smtClean="0"/>
              <a:t>P</a:t>
            </a:r>
            <a:r>
              <a:rPr lang="en-US" sz="2400" b="1" dirty="0" err="1" smtClean="0"/>
              <a:t>rosedural</a:t>
            </a:r>
            <a:endParaRPr lang="id-ID" sz="2400" b="1" dirty="0" smtClean="0"/>
          </a:p>
          <a:p>
            <a:pPr marL="236538" lvl="1" indent="-236538"/>
            <a:r>
              <a:rPr lang="id-ID" sz="2400" b="1" dirty="0" smtClean="0"/>
              <a:t>	2. N</a:t>
            </a:r>
            <a:r>
              <a:rPr lang="en-US" sz="2400" b="1" dirty="0" smtClean="0"/>
              <a:t>on-</a:t>
            </a:r>
            <a:r>
              <a:rPr lang="id-ID" sz="2400" b="1" dirty="0" err="1" smtClean="0"/>
              <a:t>P</a:t>
            </a:r>
            <a:r>
              <a:rPr lang="en-US" sz="2400" b="1" dirty="0" err="1" smtClean="0"/>
              <a:t>rosedural</a:t>
            </a:r>
            <a:r>
              <a:rPr lang="en-US" sz="2400" b="1" dirty="0" smtClean="0"/>
              <a:t>.</a:t>
            </a:r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>
          <a:xfrm>
            <a:off x="102352" y="6429396"/>
            <a:ext cx="1185842" cy="365125"/>
          </a:xfrm>
        </p:spPr>
        <p:txBody>
          <a:bodyPr/>
          <a:lstStyle/>
          <a:p>
            <a:fld id="{72D1D909-39E8-435F-854C-A37A2B31A43D}" type="datetime1">
              <a:rPr lang="id-ID" sz="1600" smtClean="0">
                <a:solidFill>
                  <a:srgbClr val="000000"/>
                </a:solidFill>
              </a:rPr>
              <a:pPr/>
              <a:t>2015-05-18</a:t>
            </a:fld>
            <a:endParaRPr lang="id-ID" sz="1600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24" y="6421461"/>
            <a:ext cx="685776" cy="365125"/>
          </a:xfrm>
        </p:spPr>
        <p:txBody>
          <a:bodyPr/>
          <a:lstStyle/>
          <a:p>
            <a:fld id="{A3B0C501-626C-40A1-9224-1595DDBD4DE9}" type="slidenum">
              <a:rPr lang="id-ID" sz="1800" smtClean="0">
                <a:solidFill>
                  <a:srgbClr val="000000"/>
                </a:solidFill>
              </a:rPr>
              <a:pPr/>
              <a:t>1</a:t>
            </a:fld>
            <a:endParaRPr lang="id-ID" sz="1800" dirty="0">
              <a:solidFill>
                <a:srgbClr val="000000"/>
              </a:solidFill>
            </a:endParaRPr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214414" y="6286520"/>
            <a:ext cx="7358114" cy="571480"/>
          </a:xfrm>
          <a:solidFill>
            <a:schemeClr val="bg1"/>
          </a:solidFill>
        </p:spPr>
        <p:txBody>
          <a:bodyPr/>
          <a:lstStyle/>
          <a:p>
            <a:r>
              <a:rPr lang="id-ID" sz="1600" dirty="0" smtClean="0">
                <a:solidFill>
                  <a:srgbClr val="000000"/>
                </a:solidFill>
              </a:rPr>
              <a:t>tiosetyo@yahoo.com   setyoinator@gmail.com     </a:t>
            </a:r>
            <a:r>
              <a:rPr lang="id-ID" sz="1600" i="1" dirty="0" smtClean="0">
                <a:solidFill>
                  <a:srgbClr val="000000"/>
                </a:solidFill>
              </a:rPr>
              <a:t>www.cerdas-pintar.blogspot.com</a:t>
            </a:r>
            <a:endParaRPr lang="id-ID" sz="1600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6096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lvl="1" algn="ctr"/>
            <a:r>
              <a:rPr lang="en-US" sz="2400" b="1" dirty="0" err="1" smtClean="0"/>
              <a:t>Operasi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Dasar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Aljabar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Relasional</a:t>
            </a:r>
            <a:r>
              <a:rPr lang="en-US" sz="2400" b="1" dirty="0" smtClean="0"/>
              <a:t> 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0" y="685800"/>
            <a:ext cx="901001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>
                <a:solidFill>
                  <a:srgbClr val="FF0000"/>
                </a:solidFill>
              </a:rPr>
              <a:t>3. </a:t>
            </a:r>
            <a:r>
              <a:rPr lang="id-ID" sz="2400" b="1" i="1" dirty="0" smtClean="0">
                <a:solidFill>
                  <a:srgbClr val="FF0000"/>
                </a:solidFill>
              </a:rPr>
              <a:t>Union</a:t>
            </a:r>
            <a:endParaRPr lang="en-US" sz="2400" b="1" i="1" dirty="0" smtClean="0">
              <a:solidFill>
                <a:srgbClr val="FF0000"/>
              </a:solidFill>
            </a:endParaRPr>
          </a:p>
          <a:p>
            <a:pPr marL="568325" lvl="1" indent="-331788">
              <a:buFont typeface="Arial" pitchFamily="34" charset="0"/>
              <a:buChar char="•"/>
            </a:pPr>
            <a:r>
              <a:rPr lang="en-US" sz="2400" dirty="0" err="1" smtClean="0"/>
              <a:t>Operasi</a:t>
            </a:r>
            <a:r>
              <a:rPr lang="en-US" sz="2400" dirty="0" smtClean="0"/>
              <a:t> </a:t>
            </a:r>
            <a:r>
              <a:rPr lang="en-US" sz="2400" i="1" dirty="0" smtClean="0">
                <a:solidFill>
                  <a:srgbClr val="FF0000"/>
                </a:solidFill>
              </a:rPr>
              <a:t>union</a:t>
            </a:r>
            <a:r>
              <a:rPr lang="en-US" sz="2400" dirty="0" smtClean="0">
                <a:solidFill>
                  <a:srgbClr val="FF0000"/>
                </a:solidFill>
              </a:rPr>
              <a:t> </a:t>
            </a:r>
            <a:r>
              <a:rPr lang="en-US" sz="2400" dirty="0" err="1" smtClean="0"/>
              <a:t>berfungsi</a:t>
            </a:r>
            <a:r>
              <a:rPr lang="en-US" sz="2400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mendapatkan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gabungan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nilai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atribut</a:t>
            </a:r>
            <a:r>
              <a:rPr lang="en-US" sz="2400" b="1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relasi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atribut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relasi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. </a:t>
            </a:r>
          </a:p>
          <a:p>
            <a:pPr marL="568325" lvl="1" indent="-331788">
              <a:buFont typeface="Arial" pitchFamily="34" charset="0"/>
              <a:buChar char="•"/>
            </a:pPr>
            <a:r>
              <a:rPr lang="en-US" sz="2400" dirty="0" err="1" smtClean="0"/>
              <a:t>Simbol</a:t>
            </a:r>
            <a:r>
              <a:rPr lang="en-US" sz="2400" dirty="0" smtClean="0"/>
              <a:t> “</a:t>
            </a:r>
            <a:r>
              <a:rPr lang="en-US" sz="2400" b="1" dirty="0" smtClean="0">
                <a:solidFill>
                  <a:srgbClr val="FF0000"/>
                </a:solidFill>
              </a:rPr>
              <a:t>∪</a:t>
            </a:r>
            <a:r>
              <a:rPr lang="en-US" sz="2400" dirty="0" smtClean="0"/>
              <a:t>” </a:t>
            </a:r>
          </a:p>
          <a:p>
            <a:pPr marL="568325" lvl="1" indent="-331788">
              <a:buFont typeface="Arial" pitchFamily="34" charset="0"/>
              <a:buChar char="•"/>
            </a:pPr>
            <a:r>
              <a:rPr lang="en-US" sz="2400" dirty="0" err="1" smtClean="0"/>
              <a:t>Operasi</a:t>
            </a:r>
            <a:r>
              <a:rPr lang="en-US" sz="2400" dirty="0" smtClean="0"/>
              <a:t> union </a:t>
            </a:r>
            <a:r>
              <a:rPr lang="en-US" sz="2400" dirty="0" err="1" smtClean="0"/>
              <a:t>bernilai</a:t>
            </a:r>
            <a:r>
              <a:rPr lang="en-US" sz="2400" dirty="0" smtClean="0"/>
              <a:t> </a:t>
            </a:r>
            <a:r>
              <a:rPr lang="en-US" sz="2400" dirty="0" err="1" smtClean="0"/>
              <a:t>benar</a:t>
            </a:r>
            <a:r>
              <a:rPr lang="en-US" sz="2400" dirty="0" smtClean="0"/>
              <a:t>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terpenuhi</a:t>
            </a:r>
            <a:r>
              <a:rPr lang="en-US" sz="2400" dirty="0" smtClean="0"/>
              <a:t> 2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: </a:t>
            </a:r>
            <a:r>
              <a:rPr lang="en-US" sz="2400" dirty="0" err="1" smtClean="0">
                <a:solidFill>
                  <a:srgbClr val="FF0000"/>
                </a:solidFill>
              </a:rPr>
              <a:t>Derajat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dari</a:t>
            </a:r>
            <a:r>
              <a:rPr lang="en-US" sz="2400" dirty="0" smtClean="0">
                <a:solidFill>
                  <a:srgbClr val="FF0000"/>
                </a:solidFill>
              </a:rPr>
              <a:t> 2 </a:t>
            </a:r>
            <a:r>
              <a:rPr lang="en-US" sz="2400" dirty="0" err="1" smtClean="0">
                <a:solidFill>
                  <a:srgbClr val="FF0000"/>
                </a:solidFill>
              </a:rPr>
              <a:t>tabel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relasi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yang </a:t>
            </a:r>
            <a:r>
              <a:rPr lang="en-US" sz="2400" dirty="0" err="1" smtClean="0"/>
              <a:t>dioperasikan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harus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sama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domain </a:t>
            </a:r>
            <a:r>
              <a:rPr lang="en-US" sz="2400" dirty="0" err="1" smtClean="0">
                <a:solidFill>
                  <a:srgbClr val="FF0000"/>
                </a:solidFill>
              </a:rPr>
              <a:t>dari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atribut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yang </a:t>
            </a:r>
            <a:r>
              <a:rPr lang="en-US" sz="2400" dirty="0" err="1" smtClean="0"/>
              <a:t>dioperasikan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endParaRPr lang="en-US" sz="2400" dirty="0" smtClean="0"/>
          </a:p>
          <a:p>
            <a:pPr marL="0" lvl="1"/>
            <a:endParaRPr lang="id-ID" sz="2400" b="1" dirty="0" smtClean="0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lvl="1" algn="ctr"/>
            <a:r>
              <a:rPr lang="en-US" sz="2400" b="1" dirty="0" err="1" smtClean="0"/>
              <a:t>Operasi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Dasar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Aljabar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Relasional</a:t>
            </a:r>
            <a:r>
              <a:rPr lang="en-US" sz="2400" b="1" dirty="0" smtClean="0"/>
              <a:t> 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15008" y="4643446"/>
          <a:ext cx="990600" cy="187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</a:tblGrid>
              <a:tr h="4686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NIP</a:t>
                      </a:r>
                      <a:endParaRPr lang="en-US" dirty="0"/>
                    </a:p>
                  </a:txBody>
                  <a:tcPr/>
                </a:tc>
              </a:tr>
              <a:tr h="4686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95002</a:t>
                      </a:r>
                      <a:endParaRPr lang="en-US" dirty="0"/>
                    </a:p>
                  </a:txBody>
                  <a:tcPr/>
                </a:tc>
              </a:tr>
              <a:tr h="4686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95003</a:t>
                      </a:r>
                      <a:endParaRPr lang="en-US" dirty="0"/>
                    </a:p>
                  </a:txBody>
                  <a:tcPr/>
                </a:tc>
              </a:tr>
              <a:tr h="4686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95004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929190" y="4500570"/>
            <a:ext cx="635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Hasil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00034" y="2500306"/>
          <a:ext cx="8072494" cy="1828800"/>
        </p:xfrm>
        <a:graphic>
          <a:graphicData uri="http://schemas.openxmlformats.org/drawingml/2006/table">
            <a:tbl>
              <a:tblPr/>
              <a:tblGrid>
                <a:gridCol w="1051515"/>
                <a:gridCol w="1530734"/>
                <a:gridCol w="1668362"/>
                <a:gridCol w="1610933"/>
                <a:gridCol w="2210950"/>
              </a:tblGrid>
              <a:tr h="0"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NIP</a:t>
                      </a:r>
                      <a:endParaRPr lang="id-ID" sz="1800" dirty="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Nama_dosen</a:t>
                      </a:r>
                      <a:endParaRPr lang="id-ID" sz="18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Jenis_kelamin</a:t>
                      </a:r>
                      <a:endParaRPr lang="id-ID" sz="1800" dirty="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Alamat</a:t>
                      </a:r>
                      <a:endParaRPr lang="id-ID" sz="18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Kota</a:t>
                      </a:r>
                      <a:endParaRPr lang="id-ID" sz="1800" dirty="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95001</a:t>
                      </a:r>
                      <a:endParaRPr lang="id-ID" sz="18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Bambang</a:t>
                      </a:r>
                      <a:endParaRPr lang="id-ID" sz="18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Pria</a:t>
                      </a:r>
                      <a:endParaRPr lang="id-ID" sz="18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Jl. Mawar</a:t>
                      </a:r>
                      <a:endParaRPr lang="id-ID" sz="18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Jakarta Selatan</a:t>
                      </a:r>
                      <a:endParaRPr lang="id-ID" sz="1800" dirty="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800" dirty="0">
                          <a:solidFill>
                            <a:srgbClr val="FF0000"/>
                          </a:solidFill>
                          <a:latin typeface="Times New Roman"/>
                        </a:rPr>
                        <a:t>95002</a:t>
                      </a:r>
                      <a:endParaRPr lang="id-ID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Asri</a:t>
                      </a:r>
                      <a:endParaRPr lang="id-ID" sz="18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Wanita</a:t>
                      </a:r>
                      <a:endParaRPr lang="id-ID" sz="18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Jl. Anggrek</a:t>
                      </a:r>
                      <a:endParaRPr lang="id-ID" sz="18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Jakarta Selatan</a:t>
                      </a:r>
                      <a:endParaRPr lang="id-ID" sz="1800" dirty="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800" dirty="0">
                          <a:solidFill>
                            <a:srgbClr val="FF0000"/>
                          </a:solidFill>
                          <a:latin typeface="Times New Roman"/>
                        </a:rPr>
                        <a:t>95003</a:t>
                      </a:r>
                      <a:endParaRPr lang="id-ID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Hesti</a:t>
                      </a:r>
                      <a:endParaRPr lang="id-ID" sz="18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Wanita</a:t>
                      </a:r>
                      <a:endParaRPr lang="id-ID" sz="18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Jl. Bungur</a:t>
                      </a:r>
                      <a:endParaRPr lang="id-ID" sz="18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Jakarta Timur</a:t>
                      </a:r>
                      <a:endParaRPr lang="id-ID" sz="18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800" dirty="0">
                          <a:solidFill>
                            <a:srgbClr val="FF0000"/>
                          </a:solidFill>
                          <a:latin typeface="Times New Roman"/>
                        </a:rPr>
                        <a:t>95004</a:t>
                      </a:r>
                      <a:endParaRPr lang="id-ID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Dimas</a:t>
                      </a:r>
                      <a:endParaRPr lang="id-ID" sz="1800" dirty="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Pria</a:t>
                      </a:r>
                      <a:endParaRPr lang="id-ID" sz="1800" dirty="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Jl. Kemuning</a:t>
                      </a:r>
                      <a:endParaRPr lang="id-ID" sz="1800" dirty="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Cikarang</a:t>
                      </a:r>
                      <a:endParaRPr lang="id-ID" sz="1800" dirty="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6030" y="4857760"/>
          <a:ext cx="3893094" cy="1645920"/>
        </p:xfrm>
        <a:graphic>
          <a:graphicData uri="http://schemas.openxmlformats.org/drawingml/2006/table">
            <a:tbl>
              <a:tblPr/>
              <a:tblGrid>
                <a:gridCol w="984738"/>
                <a:gridCol w="1448446"/>
                <a:gridCol w="1459910"/>
              </a:tblGrid>
              <a:tr h="30480"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NIP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Kd_mk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Kelas</a:t>
                      </a:r>
                      <a:endParaRPr lang="id-ID" sz="180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800" dirty="0">
                          <a:solidFill>
                            <a:srgbClr val="FF0000"/>
                          </a:solidFill>
                          <a:latin typeface="Times New Roman"/>
                        </a:rPr>
                        <a:t>95002</a:t>
                      </a:r>
                      <a:endParaRPr lang="id-ID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MKB3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A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800" dirty="0">
                          <a:solidFill>
                            <a:srgbClr val="FF0000"/>
                          </a:solidFill>
                          <a:latin typeface="Times New Roman"/>
                        </a:rPr>
                        <a:t>95002</a:t>
                      </a:r>
                      <a:endParaRPr lang="id-ID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MKB4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A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id-ID" sz="1800" dirty="0">
                          <a:solidFill>
                            <a:srgbClr val="FF0000"/>
                          </a:solidFill>
                          <a:latin typeface="Times New Roman"/>
                        </a:rPr>
                        <a:t>95003</a:t>
                      </a:r>
                      <a:endParaRPr lang="id-ID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MPK1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A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95003</a:t>
                      </a:r>
                      <a:endParaRPr lang="id-ID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MPK1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B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800" dirty="0">
                          <a:solidFill>
                            <a:srgbClr val="FF0000"/>
                          </a:solidFill>
                          <a:latin typeface="Times New Roman"/>
                        </a:rPr>
                        <a:t>95004</a:t>
                      </a:r>
                      <a:endParaRPr lang="id-ID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MKB4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B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28596" y="4416990"/>
            <a:ext cx="1614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id-ID" dirty="0" smtClean="0"/>
              <a:t>mengajar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000" y="2143116"/>
            <a:ext cx="13031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id-ID" dirty="0" smtClean="0"/>
              <a:t>dosen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296" y="785794"/>
            <a:ext cx="90757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penggunaan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i="1" dirty="0" smtClean="0"/>
              <a:t>union</a:t>
            </a:r>
            <a:r>
              <a:rPr lang="en-US" sz="2400" dirty="0" smtClean="0"/>
              <a:t> :</a:t>
            </a:r>
          </a:p>
          <a:p>
            <a:pPr indent="284163">
              <a:buFont typeface="Arial" pitchFamily="34" charset="0"/>
              <a:buChar char="•"/>
            </a:pPr>
            <a:r>
              <a:rPr lang="id-ID" sz="2400" dirty="0" smtClean="0"/>
              <a:t>Tampilkan NIP( dari relasi Dosen) Union dari NIP (dari tabel Mengajar)</a:t>
            </a:r>
          </a:p>
          <a:p>
            <a:pPr indent="284163"/>
            <a:r>
              <a:rPr lang="id-ID" sz="2400" dirty="0" smtClean="0"/>
              <a:t>Aljabar Relasional: </a:t>
            </a:r>
            <a:r>
              <a:rPr lang="el-GR" sz="2400" dirty="0" smtClean="0"/>
              <a:t>π</a:t>
            </a:r>
            <a:r>
              <a:rPr lang="id-ID" sz="2400" baseline="-25000" dirty="0" smtClean="0"/>
              <a:t>NIP</a:t>
            </a:r>
            <a:r>
              <a:rPr lang="id-ID" sz="2400" dirty="0" smtClean="0"/>
              <a:t> (Dosen) ∪ </a:t>
            </a:r>
            <a:r>
              <a:rPr lang="id-ID" sz="2400" baseline="-25000" dirty="0" smtClean="0"/>
              <a:t>NIP</a:t>
            </a:r>
            <a:r>
              <a:rPr lang="id-ID" sz="2400" dirty="0" smtClean="0"/>
              <a:t> (Mengajar)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0"/>
              </a:spcBef>
            </a:pPr>
            <a:r>
              <a:rPr lang="id-ID" sz="3200" dirty="0" smtClean="0"/>
              <a:t>Bahasa dalam </a:t>
            </a:r>
            <a:r>
              <a:rPr lang="en-US" sz="3200" dirty="0" smtClean="0"/>
              <a:t>M</a:t>
            </a:r>
            <a:r>
              <a:rPr lang="id-ID" sz="3200" dirty="0" smtClean="0"/>
              <a:t>odel </a:t>
            </a:r>
            <a:r>
              <a:rPr lang="en-US" sz="3200" dirty="0" smtClean="0"/>
              <a:t>R</a:t>
            </a:r>
            <a:r>
              <a:rPr lang="id-ID" sz="3200" dirty="0" smtClean="0"/>
              <a:t>elational</a:t>
            </a:r>
            <a:endParaRPr lang="id-ID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171450" y="857250"/>
            <a:ext cx="86868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i="1" dirty="0" smtClean="0">
                <a:solidFill>
                  <a:srgbClr val="FF0000"/>
                </a:solidFill>
              </a:rPr>
              <a:t>4. </a:t>
            </a:r>
            <a:r>
              <a:rPr lang="id-ID" sz="2400" b="1" i="1" dirty="0" smtClean="0">
                <a:solidFill>
                  <a:srgbClr val="FF0000"/>
                </a:solidFill>
              </a:rPr>
              <a:t>Set Difference</a:t>
            </a:r>
            <a:endParaRPr lang="en-US" sz="2400" b="1" i="1" dirty="0" smtClean="0">
              <a:solidFill>
                <a:srgbClr val="FF0000"/>
              </a:solidFill>
            </a:endParaRPr>
          </a:p>
          <a:p>
            <a:pPr marL="568325" indent="-284163">
              <a:buFont typeface="Arial" pitchFamily="34" charset="0"/>
              <a:buChar char="•"/>
            </a:pPr>
            <a:r>
              <a:rPr lang="id-ID" sz="2400" dirty="0" smtClean="0"/>
              <a:t>Operasi </a:t>
            </a:r>
            <a:r>
              <a:rPr lang="id-ID" sz="2400" i="1" dirty="0" smtClean="0"/>
              <a:t>set</a:t>
            </a:r>
            <a:r>
              <a:rPr lang="id-ID" sz="2400" dirty="0" smtClean="0"/>
              <a:t> </a:t>
            </a:r>
            <a:r>
              <a:rPr lang="id-ID" sz="2400" i="1" dirty="0" smtClean="0"/>
              <a:t>difference</a:t>
            </a:r>
            <a:r>
              <a:rPr lang="id-ID" sz="2400" dirty="0" smtClean="0"/>
              <a:t> berfungsi untuk </a:t>
            </a:r>
            <a:r>
              <a:rPr lang="id-ID" sz="2400" b="1" dirty="0" smtClean="0"/>
              <a:t>mendapatkan nilai yang ada </a:t>
            </a:r>
            <a:r>
              <a:rPr lang="en-US" sz="2400" b="1" dirty="0" err="1" smtClean="0"/>
              <a:t>di</a:t>
            </a:r>
            <a:r>
              <a:rPr lang="id-ID" sz="2400" b="1" dirty="0" smtClean="0"/>
              <a:t>sebuah tabel relasi</a:t>
            </a:r>
            <a:r>
              <a:rPr lang="id-ID" sz="2400" dirty="0" smtClean="0"/>
              <a:t>, </a:t>
            </a:r>
            <a:r>
              <a:rPr lang="id-ID" sz="2400" b="1" dirty="0" smtClean="0"/>
              <a:t>tapi tidak ada </a:t>
            </a:r>
            <a:r>
              <a:rPr lang="id-ID" sz="2400" dirty="0" smtClean="0"/>
              <a:t>dalam tabel relasi lainnya. </a:t>
            </a:r>
            <a:endParaRPr lang="en-US" sz="2400" dirty="0" smtClean="0"/>
          </a:p>
          <a:p>
            <a:pPr marL="568325" indent="-284163">
              <a:buFont typeface="Arial" pitchFamily="34" charset="0"/>
              <a:buChar char="•"/>
            </a:pPr>
            <a:r>
              <a:rPr lang="id-ID" sz="2400" dirty="0" smtClean="0"/>
              <a:t>Simbol “</a:t>
            </a:r>
            <a:r>
              <a:rPr lang="id-ID" sz="2400" b="1" dirty="0" smtClean="0">
                <a:solidFill>
                  <a:srgbClr val="FF0000"/>
                </a:solidFill>
              </a:rPr>
              <a:t>-</a:t>
            </a:r>
            <a:r>
              <a:rPr lang="id-ID" sz="2400" dirty="0" smtClean="0"/>
              <a:t>“ </a:t>
            </a:r>
            <a:endParaRPr lang="en-US" sz="2400" dirty="0" smtClean="0"/>
          </a:p>
          <a:p>
            <a:pPr marL="284163" indent="284163"/>
            <a:endParaRPr lang="id-ID" sz="2400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284163" indent="284163">
              <a:lnSpc>
                <a:spcPct val="150000"/>
              </a:lnSpc>
            </a:pPr>
            <a:r>
              <a:rPr lang="id-ID" sz="3200" b="1" dirty="0" smtClean="0"/>
              <a:t>Contoh penggunaan operasi </a:t>
            </a:r>
            <a:r>
              <a:rPr lang="id-ID" sz="3200" b="1" i="1" dirty="0" smtClean="0"/>
              <a:t>set</a:t>
            </a:r>
            <a:r>
              <a:rPr lang="id-ID" sz="3200" b="1" dirty="0" smtClean="0"/>
              <a:t> </a:t>
            </a:r>
            <a:r>
              <a:rPr lang="id-ID" sz="3200" b="1" i="1" dirty="0" smtClean="0"/>
              <a:t>difference</a:t>
            </a:r>
            <a:r>
              <a:rPr lang="id-ID" sz="3200" b="1" dirty="0" smtClean="0"/>
              <a:t> 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981578" y="4781562"/>
          <a:ext cx="674370" cy="785818"/>
        </p:xfrm>
        <a:graphic>
          <a:graphicData uri="http://schemas.openxmlformats.org/drawingml/2006/table">
            <a:tbl>
              <a:tblPr/>
              <a:tblGrid>
                <a:gridCol w="674370"/>
              </a:tblGrid>
              <a:tr h="392909"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Times New Roman"/>
                        </a:rPr>
                        <a:t>NIP</a:t>
                      </a:r>
                      <a:endParaRPr lang="id-ID" sz="1600" dirty="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92909"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latin typeface="Times New Roman"/>
                        </a:rPr>
                        <a:t>95001</a:t>
                      </a:r>
                      <a:endParaRPr lang="id-ID" sz="1600" dirty="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7158" y="2714620"/>
          <a:ext cx="6324599" cy="1524000"/>
        </p:xfrm>
        <a:graphic>
          <a:graphicData uri="http://schemas.openxmlformats.org/drawingml/2006/table">
            <a:tbl>
              <a:tblPr/>
              <a:tblGrid>
                <a:gridCol w="823835"/>
                <a:gridCol w="1199292"/>
                <a:gridCol w="1307120"/>
                <a:gridCol w="1262127"/>
                <a:gridCol w="1732225"/>
              </a:tblGrid>
              <a:tr h="0">
                <a:tc>
                  <a:txBody>
                    <a:bodyPr/>
                    <a:lstStyle/>
                    <a:p>
                      <a:r>
                        <a:rPr lang="id-ID" sz="1400" dirty="0">
                          <a:latin typeface="Times New Roman"/>
                        </a:rPr>
                        <a:t>NIP</a:t>
                      </a:r>
                      <a:endParaRPr lang="id-ID" sz="1400" dirty="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>
                          <a:latin typeface="Times New Roman"/>
                        </a:rPr>
                        <a:t>Nama_dosen</a:t>
                      </a:r>
                      <a:endParaRPr lang="id-ID" sz="14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>
                          <a:latin typeface="Times New Roman"/>
                        </a:rPr>
                        <a:t>Jenis_kelamin</a:t>
                      </a:r>
                      <a:endParaRPr lang="id-ID" sz="1400" dirty="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>
                          <a:latin typeface="Times New Roman"/>
                        </a:rPr>
                        <a:t>Alamat</a:t>
                      </a:r>
                      <a:endParaRPr lang="id-ID" sz="1400" dirty="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>
                          <a:latin typeface="Times New Roman"/>
                        </a:rPr>
                        <a:t>Kota</a:t>
                      </a:r>
                      <a:endParaRPr lang="id-ID" sz="1400" dirty="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400" dirty="0">
                          <a:latin typeface="Times New Roman"/>
                        </a:rPr>
                        <a:t>95001</a:t>
                      </a:r>
                      <a:endParaRPr lang="id-ID" sz="1400" dirty="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>
                          <a:latin typeface="Times New Roman"/>
                        </a:rPr>
                        <a:t>Bambang</a:t>
                      </a:r>
                      <a:endParaRPr lang="id-ID" sz="1400" dirty="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>
                          <a:latin typeface="Times New Roman"/>
                        </a:rPr>
                        <a:t>Pria</a:t>
                      </a:r>
                      <a:endParaRPr lang="id-ID" sz="1400" dirty="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>
                          <a:latin typeface="Times New Roman"/>
                        </a:rPr>
                        <a:t>Jl. Mawar</a:t>
                      </a:r>
                      <a:endParaRPr lang="id-ID" sz="14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>
                          <a:latin typeface="Times New Roman"/>
                        </a:rPr>
                        <a:t>Jakarta Selatan</a:t>
                      </a:r>
                      <a:endParaRPr lang="id-ID" sz="14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400">
                          <a:latin typeface="Times New Roman"/>
                        </a:rPr>
                        <a:t>95002</a:t>
                      </a:r>
                      <a:endParaRPr lang="id-ID" sz="14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>
                          <a:latin typeface="Times New Roman"/>
                        </a:rPr>
                        <a:t>Asri</a:t>
                      </a:r>
                      <a:endParaRPr lang="id-ID" sz="14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>
                          <a:latin typeface="Times New Roman"/>
                        </a:rPr>
                        <a:t>Wanita</a:t>
                      </a:r>
                      <a:endParaRPr lang="id-ID" sz="14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>
                          <a:latin typeface="Times New Roman"/>
                        </a:rPr>
                        <a:t>Jl. Anggrek</a:t>
                      </a:r>
                      <a:endParaRPr lang="id-ID" sz="14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>
                          <a:latin typeface="Times New Roman"/>
                        </a:rPr>
                        <a:t>Jakarta Selatan</a:t>
                      </a:r>
                      <a:endParaRPr lang="id-ID" sz="14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400">
                          <a:latin typeface="Times New Roman"/>
                        </a:rPr>
                        <a:t>95003</a:t>
                      </a:r>
                      <a:endParaRPr lang="id-ID" sz="14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>
                          <a:latin typeface="Times New Roman"/>
                        </a:rPr>
                        <a:t>Hesti</a:t>
                      </a:r>
                      <a:endParaRPr lang="id-ID" sz="14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>
                          <a:latin typeface="Times New Roman"/>
                        </a:rPr>
                        <a:t>Wanita</a:t>
                      </a:r>
                      <a:endParaRPr lang="id-ID" sz="14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>
                          <a:latin typeface="Times New Roman"/>
                        </a:rPr>
                        <a:t>Jl. Bungur</a:t>
                      </a:r>
                      <a:endParaRPr lang="id-ID" sz="14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>
                          <a:latin typeface="Times New Roman"/>
                        </a:rPr>
                        <a:t>Jakarta Timur</a:t>
                      </a:r>
                      <a:endParaRPr lang="id-ID" sz="14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400">
                          <a:latin typeface="Times New Roman"/>
                        </a:rPr>
                        <a:t>95004</a:t>
                      </a:r>
                      <a:endParaRPr lang="id-ID" sz="14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>
                          <a:latin typeface="Times New Roman"/>
                        </a:rPr>
                        <a:t>Dimas</a:t>
                      </a:r>
                      <a:endParaRPr lang="id-ID" sz="1400" dirty="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>
                          <a:latin typeface="Times New Roman"/>
                        </a:rPr>
                        <a:t>Pria</a:t>
                      </a:r>
                      <a:endParaRPr lang="id-ID" sz="14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>
                          <a:latin typeface="Times New Roman"/>
                        </a:rPr>
                        <a:t>Jl. Kemuning</a:t>
                      </a:r>
                      <a:endParaRPr lang="id-ID" sz="1400" dirty="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>
                          <a:latin typeface="Times New Roman"/>
                        </a:rPr>
                        <a:t>Cikarang</a:t>
                      </a:r>
                      <a:endParaRPr lang="id-ID" sz="1400" dirty="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76149" y="2214554"/>
            <a:ext cx="1324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57158" y="4786322"/>
          <a:ext cx="3871938" cy="1645920"/>
        </p:xfrm>
        <a:graphic>
          <a:graphicData uri="http://schemas.openxmlformats.org/drawingml/2006/table">
            <a:tbl>
              <a:tblPr/>
              <a:tblGrid>
                <a:gridCol w="979387"/>
                <a:gridCol w="1871157"/>
                <a:gridCol w="1021394"/>
              </a:tblGrid>
              <a:tr h="30480"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NIP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Kd_mk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Kelas</a:t>
                      </a:r>
                      <a:endParaRPr lang="id-ID" sz="180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95002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MKB3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A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95002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MKB4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A</a:t>
                      </a:r>
                      <a:endParaRPr lang="id-ID" sz="180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95003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MPK1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A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latin typeface="Times New Roman"/>
                        </a:rPr>
                        <a:t>95003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MPK1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B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95004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MKB4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B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57158" y="4345552"/>
            <a:ext cx="16274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Mengajar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57752" y="4329120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Hasil</a:t>
            </a:r>
            <a:endParaRPr lang="id-ID" dirty="0"/>
          </a:p>
        </p:txBody>
      </p:sp>
      <p:sp>
        <p:nvSpPr>
          <p:cNvPr id="9" name="Rectangle 8"/>
          <p:cNvSpPr/>
          <p:nvPr/>
        </p:nvSpPr>
        <p:spPr>
          <a:xfrm>
            <a:off x="0" y="78777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000" dirty="0" smtClean="0"/>
              <a:t>Tampilkan NIP (dari tabel Dosen) </a:t>
            </a:r>
            <a:r>
              <a:rPr lang="id-ID" sz="2000" i="1" dirty="0" smtClean="0"/>
              <a:t>Set</a:t>
            </a:r>
            <a:r>
              <a:rPr lang="id-ID" sz="2000" dirty="0" smtClean="0"/>
              <a:t>-</a:t>
            </a:r>
            <a:r>
              <a:rPr lang="id-ID" sz="2000" i="1" dirty="0" smtClean="0"/>
              <a:t>difference</a:t>
            </a:r>
            <a:r>
              <a:rPr lang="id-ID" sz="2000" dirty="0" smtClean="0"/>
              <a:t> dari NIP (dari tabel Mengajar).</a:t>
            </a:r>
          </a:p>
          <a:p>
            <a:pPr marL="0" lvl="1"/>
            <a:r>
              <a:rPr lang="id-ID" sz="2000" dirty="0" smtClean="0"/>
              <a:t>Aljabar relasional: π</a:t>
            </a:r>
            <a:r>
              <a:rPr lang="id-ID" sz="2000" baseline="-25000" dirty="0" smtClean="0"/>
              <a:t>NIP</a:t>
            </a:r>
            <a:r>
              <a:rPr lang="id-ID" sz="2000" dirty="0" smtClean="0"/>
              <a:t> (Dosen) - </a:t>
            </a:r>
            <a:r>
              <a:rPr lang="id-ID" sz="2000" baseline="-25000" dirty="0" smtClean="0"/>
              <a:t>NIP</a:t>
            </a:r>
            <a:r>
              <a:rPr lang="id-ID" sz="2000" dirty="0" smtClean="0"/>
              <a:t> (Mengajar)</a:t>
            </a:r>
            <a:endParaRPr lang="id-ID" sz="20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lvl="1" algn="ctr"/>
            <a:r>
              <a:rPr lang="en-US" sz="3600" b="1" dirty="0" smtClean="0">
                <a:solidFill>
                  <a:schemeClr val="bg1"/>
                </a:solidFill>
              </a:rPr>
              <a:t>5. </a:t>
            </a:r>
            <a:r>
              <a:rPr lang="id-ID" sz="3600" b="1" dirty="0" smtClean="0">
                <a:solidFill>
                  <a:schemeClr val="bg1"/>
                </a:solidFill>
              </a:rPr>
              <a:t>Cartesian Product</a:t>
            </a:r>
            <a:endParaRPr lang="en-US" sz="3600" b="1" dirty="0" smtClean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406" y="830122"/>
            <a:ext cx="88392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i="1" dirty="0" smtClean="0">
                <a:solidFill>
                  <a:srgbClr val="FF0000"/>
                </a:solidFill>
              </a:rPr>
              <a:t>5. </a:t>
            </a:r>
            <a:r>
              <a:rPr lang="id-ID" sz="2400" b="1" i="1" dirty="0" smtClean="0">
                <a:solidFill>
                  <a:srgbClr val="FF0000"/>
                </a:solidFill>
              </a:rPr>
              <a:t>Cartesian Product</a:t>
            </a:r>
            <a:endParaRPr lang="en-US" sz="2400" b="1" i="1" dirty="0" smtClean="0">
              <a:solidFill>
                <a:srgbClr val="FF0000"/>
              </a:solidFill>
            </a:endParaRPr>
          </a:p>
          <a:p>
            <a:pPr marL="266700" indent="-266700">
              <a:buFont typeface="Arial" pitchFamily="34" charset="0"/>
              <a:buChar char="•"/>
            </a:pPr>
            <a:r>
              <a:rPr lang="id-ID" sz="2400" dirty="0" smtClean="0"/>
              <a:t>Operasi </a:t>
            </a:r>
            <a:r>
              <a:rPr lang="id-ID" sz="2400" i="1" dirty="0" smtClean="0"/>
              <a:t>cartesian</a:t>
            </a:r>
            <a:r>
              <a:rPr lang="id-ID" sz="2400" dirty="0" smtClean="0"/>
              <a:t> </a:t>
            </a:r>
            <a:r>
              <a:rPr lang="id-ID" sz="2400" i="1" dirty="0" smtClean="0"/>
              <a:t>product</a:t>
            </a:r>
            <a:r>
              <a:rPr lang="id-ID" sz="2400" dirty="0" smtClean="0"/>
              <a:t> berfungsi untuk mengkombinasikan informasi yang ada dalam 2 tabel relasi dan menghasilkan sebuah tabel relasi yang baru. 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id-ID" sz="2400" dirty="0" smtClean="0"/>
              <a:t>Simbol “</a:t>
            </a:r>
            <a:r>
              <a:rPr lang="id-ID" sz="2400" b="1" dirty="0" smtClean="0">
                <a:solidFill>
                  <a:srgbClr val="FF0000"/>
                </a:solidFill>
              </a:rPr>
              <a:t>x</a:t>
            </a:r>
            <a:r>
              <a:rPr lang="id-ID" sz="2400" dirty="0" smtClean="0"/>
              <a:t>“ </a:t>
            </a:r>
          </a:p>
          <a:p>
            <a:pPr marL="266700" indent="-266700"/>
            <a:endParaRPr lang="id-ID" sz="800" dirty="0" smtClean="0"/>
          </a:p>
          <a:p>
            <a:pPr indent="266700"/>
            <a:r>
              <a:rPr lang="id-ID" sz="2400" b="1" dirty="0" smtClean="0"/>
              <a:t>Contoh penggunaan operasi </a:t>
            </a:r>
            <a:r>
              <a:rPr lang="id-ID" sz="2400" b="1" i="1" dirty="0" smtClean="0"/>
              <a:t>cartesian</a:t>
            </a:r>
            <a:r>
              <a:rPr lang="id-ID" sz="2400" b="1" dirty="0" smtClean="0"/>
              <a:t> </a:t>
            </a:r>
            <a:r>
              <a:rPr lang="id-ID" sz="2400" b="1" i="1" dirty="0" smtClean="0"/>
              <a:t>product</a:t>
            </a:r>
            <a:r>
              <a:rPr lang="id-ID" sz="2400" b="1" dirty="0" smtClean="0"/>
              <a:t> :</a:t>
            </a:r>
          </a:p>
          <a:p>
            <a:pPr marL="266700"/>
            <a:r>
              <a:rPr lang="id-ID" sz="2000" dirty="0" smtClean="0"/>
              <a:t>Tampilkan Kode_mk, Nama_mk, Sks (dari tabel Matakuliah), Kelas (dari tabel Mengajar) dimana kelas yang diajar adalah kelas A.</a:t>
            </a:r>
            <a:endParaRPr lang="en-US" sz="2000" dirty="0" smtClean="0"/>
          </a:p>
          <a:p>
            <a:pPr marL="266700"/>
            <a:r>
              <a:rPr lang="id-ID" sz="2000" dirty="0" smtClean="0"/>
              <a:t>Aljabar relasional</a:t>
            </a:r>
            <a:r>
              <a:rPr lang="id-ID" sz="2400" dirty="0" smtClean="0"/>
              <a:t>: </a:t>
            </a:r>
          </a:p>
          <a:p>
            <a:r>
              <a:rPr lang="id-ID" sz="2400" dirty="0" smtClean="0"/>
              <a:t>π</a:t>
            </a:r>
            <a:r>
              <a:rPr lang="id-ID" sz="2400" baseline="-25000" dirty="0" smtClean="0"/>
              <a:t>Kode_mk,Nama_mk,Sks,Kelas </a:t>
            </a:r>
            <a:r>
              <a:rPr lang="id-ID" sz="2400" dirty="0" smtClean="0"/>
              <a:t>(σ</a:t>
            </a:r>
            <a:r>
              <a:rPr lang="id-ID" sz="2400" baseline="-25000" dirty="0" smtClean="0"/>
              <a:t>Kelas=A </a:t>
            </a:r>
            <a:r>
              <a:rPr lang="en-US" sz="2400" baseline="-25000" dirty="0" smtClean="0"/>
              <a:t>^</a:t>
            </a:r>
            <a:r>
              <a:rPr lang="id-ID" sz="2400" dirty="0" smtClean="0"/>
              <a:t> </a:t>
            </a:r>
            <a:r>
              <a:rPr lang="en-US" sz="2400" baseline="-25000" dirty="0" err="1" smtClean="0"/>
              <a:t>Mengajar.Kode_mk</a:t>
            </a:r>
            <a:r>
              <a:rPr lang="en-US" sz="2400" baseline="-25000" dirty="0" smtClean="0"/>
              <a:t>=</a:t>
            </a:r>
            <a:r>
              <a:rPr lang="en-US" sz="2400" baseline="-25000" dirty="0" err="1" smtClean="0"/>
              <a:t>Matakuliah.Kode_mk</a:t>
            </a:r>
            <a:r>
              <a:rPr lang="en-US" sz="2400" dirty="0" smtClean="0"/>
              <a:t>(</a:t>
            </a:r>
            <a:r>
              <a:rPr lang="en-US" sz="2400" dirty="0" err="1" smtClean="0"/>
              <a:t>Mengajar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x</a:t>
            </a:r>
            <a:r>
              <a:rPr lang="en-US" sz="2400" dirty="0" smtClean="0"/>
              <a:t> </a:t>
            </a:r>
            <a:r>
              <a:rPr lang="en-US" sz="2400" dirty="0" err="1" smtClean="0"/>
              <a:t>Matakuliah</a:t>
            </a:r>
            <a:r>
              <a:rPr lang="en-US" sz="2400" dirty="0" smtClean="0"/>
              <a:t>))</a:t>
            </a:r>
          </a:p>
          <a:p>
            <a:pPr indent="266700"/>
            <a:r>
              <a:rPr lang="en-US" dirty="0" err="1" smtClean="0"/>
              <a:t>atau</a:t>
            </a:r>
            <a:endParaRPr lang="en-US" dirty="0" smtClean="0"/>
          </a:p>
          <a:p>
            <a:pPr marL="266700" indent="-266700"/>
            <a:r>
              <a:rPr lang="el-GR" sz="2400" dirty="0" smtClean="0"/>
              <a:t>σ</a:t>
            </a:r>
            <a:r>
              <a:rPr lang="en-US" sz="2400" baseline="-25000" dirty="0" err="1" smtClean="0"/>
              <a:t>Mengajar.Kode_mk</a:t>
            </a:r>
            <a:r>
              <a:rPr lang="en-US" sz="2400" baseline="-25000" dirty="0" smtClean="0"/>
              <a:t>=</a:t>
            </a:r>
            <a:r>
              <a:rPr lang="en-US" sz="2400" baseline="-25000" dirty="0" err="1" smtClean="0"/>
              <a:t>Matakuliah.Kode_mk</a:t>
            </a:r>
            <a:r>
              <a:rPr lang="en-US" sz="2400" baseline="-25000" dirty="0" smtClean="0"/>
              <a:t> ˄ </a:t>
            </a:r>
            <a:r>
              <a:rPr lang="en-US" sz="2400" baseline="-25000" dirty="0" err="1" smtClean="0"/>
              <a:t>Kelas</a:t>
            </a:r>
            <a:r>
              <a:rPr lang="en-US" sz="2400" baseline="-25000" dirty="0" smtClean="0"/>
              <a:t>=A</a:t>
            </a:r>
            <a:r>
              <a:rPr lang="en-US" sz="2400" dirty="0" smtClean="0"/>
              <a:t> ((</a:t>
            </a:r>
            <a:r>
              <a:rPr lang="el-GR" sz="2400" dirty="0" smtClean="0"/>
              <a:t>π</a:t>
            </a:r>
            <a:r>
              <a:rPr lang="en-US" sz="2400" baseline="-25000" dirty="0" err="1" smtClean="0"/>
              <a:t>Kode_mk,Nama_mk,Sks</a:t>
            </a:r>
            <a:r>
              <a:rPr lang="en-US" sz="2400" dirty="0" smtClean="0"/>
              <a:t> (</a:t>
            </a:r>
            <a:r>
              <a:rPr lang="en-US" sz="2400" dirty="0" err="1" smtClean="0"/>
              <a:t>Matakuliah</a:t>
            </a:r>
            <a:r>
              <a:rPr lang="en-US" sz="2400" dirty="0" smtClean="0"/>
              <a:t>)) x </a:t>
            </a:r>
            <a:r>
              <a:rPr lang="el-GR" sz="2400" dirty="0" smtClean="0"/>
              <a:t>π</a:t>
            </a:r>
            <a:r>
              <a:rPr lang="en-US" sz="2400" baseline="-25000" dirty="0" err="1" smtClean="0"/>
              <a:t>Kelas</a:t>
            </a:r>
            <a:r>
              <a:rPr lang="en-US" sz="2400" dirty="0" smtClean="0"/>
              <a:t>(</a:t>
            </a:r>
            <a:r>
              <a:rPr lang="en-US" sz="2400" dirty="0" err="1" smtClean="0"/>
              <a:t>Mengajar</a:t>
            </a:r>
            <a:r>
              <a:rPr lang="en-US" sz="2400" dirty="0" smtClean="0"/>
              <a:t>))</a:t>
            </a:r>
            <a:endParaRPr lang="id-ID" sz="2400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0"/>
              </a:spcBef>
            </a:pPr>
            <a:r>
              <a:rPr lang="id-ID" sz="3200" b="1" dirty="0" smtClean="0"/>
              <a:t>Contoh penggunaan operasi </a:t>
            </a:r>
            <a:r>
              <a:rPr lang="id-ID" sz="3200" b="1" i="1" dirty="0" smtClean="0"/>
              <a:t>cartesian</a:t>
            </a:r>
            <a:r>
              <a:rPr lang="id-ID" sz="3200" b="1" dirty="0" smtClean="0"/>
              <a:t> </a:t>
            </a:r>
            <a:r>
              <a:rPr lang="id-ID" sz="3200" b="1" i="1" dirty="0" smtClean="0"/>
              <a:t>product</a:t>
            </a:r>
            <a:r>
              <a:rPr lang="id-ID" sz="3200" b="1" dirty="0" smtClean="0"/>
              <a:t> </a:t>
            </a:r>
            <a:endParaRPr lang="id-ID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61976" y="4010046"/>
          <a:ext cx="5476884" cy="1404936"/>
        </p:xfrm>
        <a:graphic>
          <a:graphicData uri="http://schemas.openxmlformats.org/drawingml/2006/table">
            <a:tbl>
              <a:tblPr/>
              <a:tblGrid>
                <a:gridCol w="1436633"/>
                <a:gridCol w="1911516"/>
                <a:gridCol w="853891"/>
                <a:gridCol w="1274844"/>
              </a:tblGrid>
              <a:tr h="351234"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Kd_mk</a:t>
                      </a:r>
                      <a:endParaRPr lang="id-ID" sz="18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Nama_mk</a:t>
                      </a:r>
                      <a:endParaRPr lang="id-ID" sz="18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Sks</a:t>
                      </a:r>
                      <a:endParaRPr lang="id-ID" sz="18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Kelas</a:t>
                      </a:r>
                      <a:endParaRPr lang="id-ID" sz="18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1234"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MPK1</a:t>
                      </a:r>
                      <a:endParaRPr lang="id-ID" sz="180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PKN</a:t>
                      </a:r>
                      <a:endParaRPr lang="id-ID" sz="18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2</a:t>
                      </a:r>
                      <a:endParaRPr lang="id-ID" sz="18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A</a:t>
                      </a:r>
                      <a:endParaRPr lang="id-ID" sz="18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1234"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MKB3</a:t>
                      </a:r>
                      <a:endParaRPr lang="id-ID" sz="180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BDT</a:t>
                      </a:r>
                      <a:endParaRPr lang="id-ID" sz="180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3</a:t>
                      </a:r>
                      <a:endParaRPr lang="id-ID" sz="18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A</a:t>
                      </a:r>
                      <a:endParaRPr lang="id-ID" sz="180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1234"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MKB4</a:t>
                      </a:r>
                      <a:endParaRPr lang="id-ID" sz="180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ASD</a:t>
                      </a:r>
                      <a:endParaRPr lang="id-ID" sz="180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3</a:t>
                      </a:r>
                      <a:endParaRPr lang="id-ID" sz="18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A</a:t>
                      </a:r>
                      <a:endParaRPr lang="id-ID" sz="18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6696" y="3495678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hasil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4796" y="1528746"/>
          <a:ext cx="3085766" cy="1752600"/>
        </p:xfrm>
        <a:graphic>
          <a:graphicData uri="http://schemas.openxmlformats.org/drawingml/2006/table">
            <a:tbl>
              <a:tblPr/>
              <a:tblGrid>
                <a:gridCol w="1054991"/>
                <a:gridCol w="1190980"/>
                <a:gridCol w="839795"/>
              </a:tblGrid>
              <a:tr h="281354"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Times New Roman"/>
                        </a:rPr>
                        <a:t>Kd_mk</a:t>
                      </a:r>
                      <a:endParaRPr lang="id-ID" sz="16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Times New Roman"/>
                        </a:rPr>
                        <a:t>Nama_mk</a:t>
                      </a:r>
                      <a:endParaRPr lang="id-ID" sz="16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Times New Roman"/>
                        </a:rPr>
                        <a:t>Sks</a:t>
                      </a:r>
                      <a:endParaRPr lang="id-ID" sz="16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1354">
                <a:tc>
                  <a:txBody>
                    <a:bodyPr/>
                    <a:lstStyle/>
                    <a:p>
                      <a:r>
                        <a:rPr lang="id-ID" sz="1600">
                          <a:latin typeface="Times New Roman"/>
                        </a:rPr>
                        <a:t>MPK1</a:t>
                      </a:r>
                      <a:endParaRPr lang="id-ID" sz="16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Times New Roman"/>
                        </a:rPr>
                        <a:t>PKN</a:t>
                      </a:r>
                      <a:endParaRPr lang="id-ID" sz="16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Times New Roman"/>
                        </a:rPr>
                        <a:t>2</a:t>
                      </a:r>
                      <a:endParaRPr lang="id-ID" sz="16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1354"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Times New Roman"/>
                        </a:rPr>
                        <a:t>MKB3</a:t>
                      </a:r>
                      <a:endParaRPr lang="id-ID" sz="16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>
                          <a:latin typeface="Times New Roman"/>
                        </a:rPr>
                        <a:t>BDT</a:t>
                      </a:r>
                      <a:endParaRPr lang="id-ID" sz="16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Times New Roman"/>
                        </a:rPr>
                        <a:t>3</a:t>
                      </a:r>
                      <a:endParaRPr lang="id-ID" sz="16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938"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latin typeface="Times New Roman"/>
                        </a:rPr>
                        <a:t>MKB4</a:t>
                      </a:r>
                      <a:endParaRPr lang="id-ID" sz="16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Times New Roman"/>
                        </a:rPr>
                        <a:t>ASD</a:t>
                      </a:r>
                      <a:endParaRPr lang="id-ID" sz="16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Times New Roman"/>
                        </a:rPr>
                        <a:t>3</a:t>
                      </a:r>
                      <a:endParaRPr lang="id-ID" sz="16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938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MKB2</a:t>
                      </a:r>
                      <a:endParaRPr lang="id-ID" sz="2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SBD</a:t>
                      </a:r>
                      <a:endParaRPr lang="id-ID" sz="2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2</a:t>
                      </a:r>
                      <a:endParaRPr lang="id-ID" sz="2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938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MKB5</a:t>
                      </a:r>
                      <a:endParaRPr lang="id-ID" sz="2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PTI</a:t>
                      </a:r>
                      <a:endParaRPr lang="id-ID" sz="2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4</a:t>
                      </a:r>
                      <a:endParaRPr lang="id-ID" sz="2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929058" y="1571612"/>
          <a:ext cx="3871938" cy="1645920"/>
        </p:xfrm>
        <a:graphic>
          <a:graphicData uri="http://schemas.openxmlformats.org/drawingml/2006/table">
            <a:tbl>
              <a:tblPr/>
              <a:tblGrid>
                <a:gridCol w="979387"/>
                <a:gridCol w="1871157"/>
                <a:gridCol w="1021394"/>
              </a:tblGrid>
              <a:tr h="30480"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latin typeface="Times New Roman"/>
                        </a:rPr>
                        <a:t>NID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Kd_mk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Kelas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95002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MKB3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A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95002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MKB4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A</a:t>
                      </a:r>
                      <a:endParaRPr lang="id-ID" sz="180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95003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MPK1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A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latin typeface="Times New Roman"/>
                        </a:rPr>
                        <a:t>95003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MPK1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B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95004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MKB4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B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28596" y="1071546"/>
            <a:ext cx="1942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Matakuliah</a:t>
            </a:r>
            <a:r>
              <a:rPr lang="en-US" dirty="0" smtClean="0"/>
              <a:t>   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29058" y="1114412"/>
            <a:ext cx="16274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Mengajar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lvl="1" algn="ctr"/>
            <a:r>
              <a:rPr lang="en-US" sz="2800" b="1" dirty="0" smtClean="0">
                <a:solidFill>
                  <a:schemeClr val="bg1"/>
                </a:solidFill>
              </a:rPr>
              <a:t>6. </a:t>
            </a:r>
            <a:r>
              <a:rPr lang="id-ID" sz="2800" b="1" dirty="0" smtClean="0">
                <a:solidFill>
                  <a:schemeClr val="bg1"/>
                </a:solidFill>
              </a:rPr>
              <a:t>Intersection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2876" y="857232"/>
            <a:ext cx="871540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i="1" dirty="0" smtClean="0">
                <a:solidFill>
                  <a:srgbClr val="FF0000"/>
                </a:solidFill>
              </a:rPr>
              <a:t>6. </a:t>
            </a:r>
            <a:r>
              <a:rPr lang="id-ID" sz="2400" b="1" i="1" dirty="0" smtClean="0">
                <a:solidFill>
                  <a:srgbClr val="FF0000"/>
                </a:solidFill>
              </a:rPr>
              <a:t>Intersection</a:t>
            </a:r>
            <a:endParaRPr lang="en-US" sz="2400" b="1" i="1" dirty="0" smtClean="0">
              <a:solidFill>
                <a:srgbClr val="FF0000"/>
              </a:solidFill>
            </a:endParaRPr>
          </a:p>
          <a:p>
            <a:pPr marL="361950" indent="-361950">
              <a:buFont typeface="Arial" pitchFamily="34" charset="0"/>
              <a:buChar char="•"/>
            </a:pPr>
            <a:r>
              <a:rPr lang="id-ID" sz="2400" dirty="0" smtClean="0"/>
              <a:t>Operasi </a:t>
            </a:r>
            <a:r>
              <a:rPr lang="id-ID" sz="2400" i="1" dirty="0" smtClean="0"/>
              <a:t>set</a:t>
            </a:r>
            <a:r>
              <a:rPr lang="id-ID" sz="2400" dirty="0" smtClean="0"/>
              <a:t> </a:t>
            </a:r>
            <a:r>
              <a:rPr lang="id-ID" sz="2400" i="1" dirty="0" smtClean="0"/>
              <a:t>intersection</a:t>
            </a:r>
            <a:r>
              <a:rPr lang="id-ID" sz="2400" dirty="0" smtClean="0"/>
              <a:t> berfungsi untuk mendapatkan nilai yang ada dalam sebuah tabel relasi dan juga ada dalam tabel relasi lainnya. 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id-ID" sz="2400" i="1" dirty="0" smtClean="0"/>
              <a:t>Set</a:t>
            </a:r>
            <a:r>
              <a:rPr lang="id-ID" sz="2400" dirty="0" smtClean="0"/>
              <a:t> </a:t>
            </a:r>
            <a:r>
              <a:rPr lang="id-ID" sz="2400" i="1" dirty="0" smtClean="0"/>
              <a:t>intersection</a:t>
            </a:r>
            <a:r>
              <a:rPr lang="id-ID" sz="2400" dirty="0" smtClean="0"/>
              <a:t> / </a:t>
            </a:r>
            <a:r>
              <a:rPr lang="id-ID" sz="2400" i="1" dirty="0" smtClean="0"/>
              <a:t>Intersection</a:t>
            </a:r>
            <a:r>
              <a:rPr lang="id-ID" sz="2400" dirty="0" smtClean="0"/>
              <a:t> (</a:t>
            </a:r>
            <a:r>
              <a:rPr lang="id-ID" sz="2400" dirty="0" smtClean="0">
                <a:solidFill>
                  <a:srgbClr val="FF0000"/>
                </a:solidFill>
              </a:rPr>
              <a:t>∩</a:t>
            </a:r>
            <a:r>
              <a:rPr lang="id-ID" sz="2400" dirty="0" smtClean="0"/>
              <a:t>) termasuk ke dalam operator tambahan, karena operator ini dapat diderivikasi dari operator dasar seperti berikut: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id-ID" sz="2400" dirty="0" smtClean="0"/>
              <a:t>A ∩ B = A - ( A – B ), atau A ∩ B = B - ( B – A )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id-ID" sz="2400" dirty="0" smtClean="0"/>
              <a:t>Simbol “</a:t>
            </a:r>
            <a:r>
              <a:rPr lang="id-ID" sz="2400" b="1" dirty="0" smtClean="0">
                <a:solidFill>
                  <a:srgbClr val="FF0000"/>
                </a:solidFill>
              </a:rPr>
              <a:t>∩</a:t>
            </a:r>
            <a:r>
              <a:rPr lang="id-ID" sz="2400" dirty="0" smtClean="0"/>
              <a:t>“ </a:t>
            </a:r>
          </a:p>
          <a:p>
            <a:pPr marL="361950" indent="-361950">
              <a:buFont typeface="Arial" pitchFamily="34" charset="0"/>
              <a:buChar char="•"/>
            </a:pPr>
            <a:endParaRPr lang="id-ID" sz="2400" dirty="0" smtClean="0"/>
          </a:p>
          <a:p>
            <a:pPr marL="0" lvl="1"/>
            <a:endParaRPr lang="id-ID" sz="2400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d-ID" sz="3200" b="1" dirty="0" smtClean="0"/>
              <a:t>Contoh penggunaan operasi </a:t>
            </a:r>
            <a:r>
              <a:rPr lang="id-ID" sz="3200" b="1" i="1" dirty="0" smtClean="0"/>
              <a:t>set intersection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329402" y="4814888"/>
          <a:ext cx="1219200" cy="1097280"/>
        </p:xfrm>
        <a:graphic>
          <a:graphicData uri="http://schemas.openxmlformats.org/drawingml/2006/table">
            <a:tbl>
              <a:tblPr/>
              <a:tblGrid>
                <a:gridCol w="1219200"/>
              </a:tblGrid>
              <a:tr h="0"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NIP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95002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95003</a:t>
                      </a:r>
                      <a:endParaRPr lang="id-ID" sz="18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95004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6500826" y="4386268"/>
            <a:ext cx="1676400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Arial" pitchFamily="34" charset="0"/>
              </a:rPr>
              <a:t>Hasil</a:t>
            </a: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85723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 smtClean="0"/>
              <a:t>Tampilkan NIP (dari tabel Dosen</a:t>
            </a:r>
            <a:r>
              <a:rPr lang="id-ID" sz="2400" i="1" dirty="0" smtClean="0"/>
              <a:t>) Set Intersection </a:t>
            </a:r>
            <a:r>
              <a:rPr lang="id-ID" sz="2400" dirty="0" smtClean="0"/>
              <a:t>dengan NIP (dari tabel Mengajar).</a:t>
            </a:r>
          </a:p>
          <a:p>
            <a:r>
              <a:rPr lang="id-ID" sz="2400" dirty="0" smtClean="0"/>
              <a:t>Aljabar relasional: </a:t>
            </a:r>
            <a:r>
              <a:rPr lang="el-GR" sz="2400" dirty="0" smtClean="0"/>
              <a:t>π</a:t>
            </a:r>
            <a:r>
              <a:rPr lang="id-ID" sz="2400" baseline="-25000" dirty="0" smtClean="0"/>
              <a:t>NIP</a:t>
            </a:r>
            <a:r>
              <a:rPr lang="id-ID" sz="2400" dirty="0" smtClean="0"/>
              <a:t> (Dosen) ∩ </a:t>
            </a:r>
            <a:r>
              <a:rPr lang="el-GR" sz="2400" dirty="0" smtClean="0"/>
              <a:t>π</a:t>
            </a:r>
            <a:r>
              <a:rPr lang="id-ID" sz="2400" baseline="-25000" dirty="0" smtClean="0"/>
              <a:t>NIP</a:t>
            </a:r>
            <a:r>
              <a:rPr lang="id-ID" sz="2400" dirty="0" smtClean="0"/>
              <a:t> (Mengajar)</a:t>
            </a:r>
            <a:endParaRPr lang="id-ID" sz="2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2667000"/>
          <a:ext cx="6324599" cy="1524000"/>
        </p:xfrm>
        <a:graphic>
          <a:graphicData uri="http://schemas.openxmlformats.org/drawingml/2006/table">
            <a:tbl>
              <a:tblPr/>
              <a:tblGrid>
                <a:gridCol w="823835"/>
                <a:gridCol w="1199292"/>
                <a:gridCol w="1307120"/>
                <a:gridCol w="1262127"/>
                <a:gridCol w="1732225"/>
              </a:tblGrid>
              <a:tr h="0">
                <a:tc>
                  <a:txBody>
                    <a:bodyPr/>
                    <a:lstStyle/>
                    <a:p>
                      <a:r>
                        <a:rPr lang="id-ID" sz="1400" dirty="0">
                          <a:latin typeface="Times New Roman"/>
                        </a:rPr>
                        <a:t>NIP</a:t>
                      </a:r>
                      <a:endParaRPr lang="id-ID" sz="1400" dirty="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>
                          <a:latin typeface="Times New Roman"/>
                        </a:rPr>
                        <a:t>Nama_dosen</a:t>
                      </a:r>
                      <a:endParaRPr lang="id-ID" sz="14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>
                          <a:latin typeface="Times New Roman"/>
                        </a:rPr>
                        <a:t>Jenis_kelamin</a:t>
                      </a:r>
                      <a:endParaRPr lang="id-ID" sz="1400" dirty="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>
                          <a:latin typeface="Times New Roman"/>
                        </a:rPr>
                        <a:t>Alamat</a:t>
                      </a:r>
                      <a:endParaRPr lang="id-ID" sz="14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>
                          <a:latin typeface="Times New Roman"/>
                        </a:rPr>
                        <a:t>Kota</a:t>
                      </a:r>
                      <a:endParaRPr lang="id-ID" sz="1400" dirty="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400">
                          <a:latin typeface="Times New Roman"/>
                        </a:rPr>
                        <a:t>95001</a:t>
                      </a:r>
                      <a:endParaRPr lang="id-ID" sz="14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>
                          <a:latin typeface="Times New Roman"/>
                        </a:rPr>
                        <a:t>Bambang</a:t>
                      </a:r>
                      <a:endParaRPr lang="id-ID" sz="14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>
                          <a:latin typeface="Times New Roman"/>
                        </a:rPr>
                        <a:t>Pria</a:t>
                      </a:r>
                      <a:endParaRPr lang="id-ID" sz="1400" dirty="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>
                          <a:latin typeface="Times New Roman"/>
                        </a:rPr>
                        <a:t>Jl. Mawar</a:t>
                      </a:r>
                      <a:endParaRPr lang="id-ID" sz="14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>
                          <a:latin typeface="Times New Roman"/>
                        </a:rPr>
                        <a:t>Jakarta Selatan</a:t>
                      </a:r>
                      <a:endParaRPr lang="id-ID" sz="14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400" dirty="0">
                          <a:latin typeface="Times New Roman"/>
                        </a:rPr>
                        <a:t>95002</a:t>
                      </a:r>
                      <a:endParaRPr lang="id-ID" sz="1400" dirty="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>
                          <a:latin typeface="Times New Roman"/>
                        </a:rPr>
                        <a:t>Asri</a:t>
                      </a:r>
                      <a:endParaRPr lang="id-ID" sz="1400" dirty="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>
                          <a:latin typeface="Times New Roman"/>
                        </a:rPr>
                        <a:t>Wanita</a:t>
                      </a:r>
                      <a:endParaRPr lang="id-ID" sz="1400" dirty="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>
                          <a:latin typeface="Times New Roman"/>
                        </a:rPr>
                        <a:t>Jl. Anggrek</a:t>
                      </a:r>
                      <a:endParaRPr lang="id-ID" sz="14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>
                          <a:latin typeface="Times New Roman"/>
                        </a:rPr>
                        <a:t>Jakarta Selatan</a:t>
                      </a:r>
                      <a:endParaRPr lang="id-ID" sz="14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400">
                          <a:latin typeface="Times New Roman"/>
                        </a:rPr>
                        <a:t>95003</a:t>
                      </a:r>
                      <a:endParaRPr lang="id-ID" sz="14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>
                          <a:latin typeface="Times New Roman"/>
                        </a:rPr>
                        <a:t>Hesti</a:t>
                      </a:r>
                      <a:endParaRPr lang="id-ID" sz="14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>
                          <a:latin typeface="Times New Roman"/>
                        </a:rPr>
                        <a:t>Wanita</a:t>
                      </a:r>
                      <a:endParaRPr lang="id-ID" sz="1400" dirty="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>
                          <a:latin typeface="Times New Roman"/>
                        </a:rPr>
                        <a:t>Jl. Bungur</a:t>
                      </a:r>
                      <a:endParaRPr lang="id-ID" sz="1400" dirty="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>
                          <a:latin typeface="Times New Roman"/>
                        </a:rPr>
                        <a:t>Jakarta Timur</a:t>
                      </a:r>
                      <a:endParaRPr lang="id-ID" sz="1400" dirty="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400">
                          <a:latin typeface="Times New Roman"/>
                        </a:rPr>
                        <a:t>95004</a:t>
                      </a:r>
                      <a:endParaRPr lang="id-ID" sz="14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>
                          <a:latin typeface="Times New Roman"/>
                        </a:rPr>
                        <a:t>Dimas</a:t>
                      </a:r>
                      <a:endParaRPr lang="id-ID" sz="1400" dirty="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>
                          <a:latin typeface="Times New Roman"/>
                        </a:rPr>
                        <a:t>Pria</a:t>
                      </a:r>
                      <a:endParaRPr lang="id-ID" sz="1400" dirty="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>
                          <a:latin typeface="Times New Roman"/>
                        </a:rPr>
                        <a:t>Jl. Kemuning</a:t>
                      </a:r>
                      <a:endParaRPr lang="id-ID" sz="14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>
                          <a:latin typeface="Times New Roman"/>
                        </a:rPr>
                        <a:t>Cikarang</a:t>
                      </a:r>
                      <a:endParaRPr lang="id-ID" sz="1400" dirty="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00034" y="4929198"/>
          <a:ext cx="3871938" cy="1645920"/>
        </p:xfrm>
        <a:graphic>
          <a:graphicData uri="http://schemas.openxmlformats.org/drawingml/2006/table">
            <a:tbl>
              <a:tblPr/>
              <a:tblGrid>
                <a:gridCol w="979387"/>
                <a:gridCol w="1871157"/>
                <a:gridCol w="1021394"/>
              </a:tblGrid>
              <a:tr h="30480"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NIP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Kd_mk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Kelas</a:t>
                      </a:r>
                      <a:endParaRPr lang="id-ID" sz="180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95002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MKB3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A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95002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MKB4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A</a:t>
                      </a:r>
                      <a:endParaRPr lang="id-ID" sz="180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95003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MPK1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A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latin typeface="Times New Roman"/>
                        </a:rPr>
                        <a:t>95003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MPK1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B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95004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MKB4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B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403988" y="2228850"/>
            <a:ext cx="1324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00034" y="4452948"/>
            <a:ext cx="16274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Mengajar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1435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lvl="1" algn="ctr">
              <a:lnSpc>
                <a:spcPct val="150000"/>
              </a:lnSpc>
            </a:pPr>
            <a:r>
              <a:rPr lang="en-US" sz="2800" b="1" i="1" dirty="0" smtClean="0"/>
              <a:t>7. </a:t>
            </a:r>
            <a:r>
              <a:rPr lang="id-ID" sz="2800" b="1" i="1" dirty="0" smtClean="0"/>
              <a:t>Natural Join</a:t>
            </a:r>
            <a:endParaRPr lang="en-US" sz="2800" b="1" i="1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214282" y="857232"/>
            <a:ext cx="87154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Arial" pitchFamily="34" charset="0"/>
              <a:buChar char="•"/>
            </a:pPr>
            <a:r>
              <a:rPr lang="id-ID" sz="2200" dirty="0" smtClean="0"/>
              <a:t>Operasi </a:t>
            </a:r>
            <a:r>
              <a:rPr lang="id-ID" sz="2200" i="1" dirty="0" smtClean="0">
                <a:solidFill>
                  <a:srgbClr val="FF0000"/>
                </a:solidFill>
              </a:rPr>
              <a:t>natural</a:t>
            </a:r>
            <a:r>
              <a:rPr lang="id-ID" sz="2200" dirty="0" smtClean="0">
                <a:solidFill>
                  <a:srgbClr val="FF0000"/>
                </a:solidFill>
              </a:rPr>
              <a:t> </a:t>
            </a:r>
            <a:r>
              <a:rPr lang="id-ID" sz="2200" i="1" dirty="0" smtClean="0">
                <a:solidFill>
                  <a:srgbClr val="FF0000"/>
                </a:solidFill>
              </a:rPr>
              <a:t>join</a:t>
            </a:r>
            <a:r>
              <a:rPr lang="id-ID" sz="2200" dirty="0" smtClean="0"/>
              <a:t> berfungsi untuk menggabungkan operasi </a:t>
            </a:r>
            <a:r>
              <a:rPr lang="id-ID" sz="2200" i="1" dirty="0" smtClean="0">
                <a:solidFill>
                  <a:srgbClr val="FF0000"/>
                </a:solidFill>
              </a:rPr>
              <a:t>selection</a:t>
            </a:r>
            <a:r>
              <a:rPr lang="id-ID" sz="2200" dirty="0" smtClean="0"/>
              <a:t> dan </a:t>
            </a:r>
            <a:r>
              <a:rPr lang="id-ID" sz="2200" i="1" dirty="0" smtClean="0">
                <a:solidFill>
                  <a:srgbClr val="FF0000"/>
                </a:solidFill>
              </a:rPr>
              <a:t>cartesian</a:t>
            </a:r>
            <a:r>
              <a:rPr lang="id-ID" sz="2200" dirty="0" smtClean="0">
                <a:solidFill>
                  <a:srgbClr val="FF0000"/>
                </a:solidFill>
              </a:rPr>
              <a:t> </a:t>
            </a:r>
            <a:r>
              <a:rPr lang="id-ID" sz="2200" i="1" dirty="0" smtClean="0">
                <a:solidFill>
                  <a:srgbClr val="FF0000"/>
                </a:solidFill>
              </a:rPr>
              <a:t>product</a:t>
            </a:r>
            <a:r>
              <a:rPr lang="id-ID" sz="2200" dirty="0" smtClean="0"/>
              <a:t> menjadi  1 operasi saja. 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id-ID" sz="2200" dirty="0" smtClean="0"/>
              <a:t>Simbol “</a:t>
            </a:r>
            <a:r>
              <a:rPr lang="id-ID" sz="2200" b="1" dirty="0" smtClean="0">
                <a:solidFill>
                  <a:srgbClr val="FF0000"/>
                </a:solidFill>
              </a:rPr>
              <a:t>⋈</a:t>
            </a:r>
            <a:r>
              <a:rPr lang="id-ID" sz="2200" dirty="0" smtClean="0"/>
              <a:t>“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id-ID" sz="2200" dirty="0" smtClean="0"/>
              <a:t>Operasi </a:t>
            </a:r>
            <a:r>
              <a:rPr lang="id-ID" sz="2200" i="1" dirty="0" smtClean="0"/>
              <a:t>natural</a:t>
            </a:r>
            <a:r>
              <a:rPr lang="id-ID" sz="2200" dirty="0" smtClean="0"/>
              <a:t> </a:t>
            </a:r>
            <a:r>
              <a:rPr lang="id-ID" sz="2200" i="1" dirty="0" smtClean="0"/>
              <a:t>join</a:t>
            </a:r>
            <a:r>
              <a:rPr lang="id-ID" sz="2200" dirty="0" smtClean="0"/>
              <a:t> hanya menghasilkan tupel yang mempunyai nilai yang sama pada 2  atribut yang bernama sama pada 2 tabel relasi yang berbeda.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85852" y="4211972"/>
          <a:ext cx="6000792" cy="1645920"/>
        </p:xfrm>
        <a:graphic>
          <a:graphicData uri="http://schemas.openxmlformats.org/drawingml/2006/table">
            <a:tbl>
              <a:tblPr/>
              <a:tblGrid>
                <a:gridCol w="1267870"/>
                <a:gridCol w="1631764"/>
                <a:gridCol w="884400"/>
                <a:gridCol w="1237930"/>
                <a:gridCol w="978828"/>
              </a:tblGrid>
              <a:tr h="0"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Kd_mk</a:t>
                      </a:r>
                      <a:endParaRPr lang="id-ID" sz="18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Nama_mk</a:t>
                      </a:r>
                      <a:endParaRPr lang="id-ID" sz="18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Sks</a:t>
                      </a:r>
                      <a:endParaRPr lang="id-ID" sz="18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NIP</a:t>
                      </a:r>
                      <a:endParaRPr lang="id-ID" sz="180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Kelas</a:t>
                      </a:r>
                      <a:endParaRPr lang="id-ID" sz="180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MKB3</a:t>
                      </a:r>
                      <a:endParaRPr lang="id-ID" sz="180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BDT</a:t>
                      </a:r>
                      <a:endParaRPr lang="id-ID" sz="180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3</a:t>
                      </a:r>
                      <a:endParaRPr lang="id-ID" sz="180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95002</a:t>
                      </a:r>
                      <a:endParaRPr lang="id-ID" sz="18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A</a:t>
                      </a:r>
                      <a:endParaRPr lang="id-ID" sz="18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MKB4</a:t>
                      </a:r>
                      <a:endParaRPr lang="id-ID" sz="18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ASD</a:t>
                      </a:r>
                      <a:endParaRPr lang="id-ID" sz="180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3</a:t>
                      </a:r>
                      <a:endParaRPr lang="id-ID" sz="180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95002</a:t>
                      </a:r>
                      <a:endParaRPr lang="id-ID" sz="18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A</a:t>
                      </a:r>
                      <a:endParaRPr lang="id-ID" sz="18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MPK1</a:t>
                      </a:r>
                      <a:endParaRPr lang="id-ID" sz="18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PKN</a:t>
                      </a:r>
                      <a:endParaRPr lang="id-ID" sz="180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2</a:t>
                      </a:r>
                      <a:endParaRPr lang="id-ID" sz="18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95003</a:t>
                      </a:r>
                      <a:endParaRPr lang="id-ID" sz="180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A</a:t>
                      </a:r>
                      <a:endParaRPr lang="id-ID" sz="18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MPK1</a:t>
                      </a:r>
                      <a:endParaRPr lang="id-ID" sz="18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PKN</a:t>
                      </a:r>
                      <a:endParaRPr lang="id-ID" sz="180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2</a:t>
                      </a:r>
                      <a:endParaRPr lang="id-ID" sz="180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95003</a:t>
                      </a:r>
                      <a:endParaRPr lang="id-ID" sz="180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B</a:t>
                      </a:r>
                      <a:endParaRPr lang="id-ID" sz="18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MKB4</a:t>
                      </a:r>
                      <a:endParaRPr lang="id-ID" sz="18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ASD</a:t>
                      </a:r>
                      <a:endParaRPr lang="id-ID" sz="180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3</a:t>
                      </a:r>
                      <a:endParaRPr lang="id-ID" sz="180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95004</a:t>
                      </a:r>
                      <a:endParaRPr lang="id-ID" sz="180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B</a:t>
                      </a:r>
                      <a:endParaRPr lang="id-ID" sz="18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8596" y="4214118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hasil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357166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>
              <a:buFont typeface="Arial" pitchFamily="34" charset="0"/>
              <a:buChar char="•"/>
            </a:pPr>
            <a:r>
              <a:rPr lang="id-ID" sz="2200" b="1" dirty="0" smtClean="0"/>
              <a:t>Contoh penggunaan operasi </a:t>
            </a:r>
            <a:r>
              <a:rPr lang="id-ID" sz="2200" b="1" i="1" dirty="0" smtClean="0"/>
              <a:t>natural join</a:t>
            </a:r>
            <a:endParaRPr lang="id-ID" sz="2200" b="1" dirty="0" smtClean="0"/>
          </a:p>
          <a:p>
            <a:pPr marL="266700"/>
            <a:r>
              <a:rPr lang="id-ID" sz="2200" dirty="0" smtClean="0"/>
              <a:t>Tampilkan seluruh data yang ada pada tabel Matakuliah dan tabel Mengajar.</a:t>
            </a:r>
          </a:p>
          <a:p>
            <a:pPr marL="266700"/>
            <a:r>
              <a:rPr lang="id-ID" sz="2200" dirty="0" smtClean="0"/>
              <a:t>Aljabar relasional : Matakuliah ⋈ </a:t>
            </a:r>
            <a:r>
              <a:rPr lang="id-ID" sz="2200" baseline="-25000" dirty="0" smtClean="0"/>
              <a:t>Mengajar.Kode_mk=Matakuliah.Kode_mk</a:t>
            </a:r>
            <a:r>
              <a:rPr lang="id-ID" sz="2200" dirty="0" smtClean="0"/>
              <a:t> Mengajar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714876" y="2221230"/>
          <a:ext cx="3085766" cy="1752600"/>
        </p:xfrm>
        <a:graphic>
          <a:graphicData uri="http://schemas.openxmlformats.org/drawingml/2006/table">
            <a:tbl>
              <a:tblPr/>
              <a:tblGrid>
                <a:gridCol w="1054991"/>
                <a:gridCol w="1190980"/>
                <a:gridCol w="839795"/>
              </a:tblGrid>
              <a:tr h="281354"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Times New Roman"/>
                        </a:rPr>
                        <a:t>Kd_mk</a:t>
                      </a:r>
                      <a:endParaRPr lang="id-ID" sz="16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Times New Roman"/>
                        </a:rPr>
                        <a:t>Nama_mk</a:t>
                      </a:r>
                      <a:endParaRPr lang="id-ID" sz="16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>
                          <a:latin typeface="Times New Roman"/>
                        </a:rPr>
                        <a:t>Sks</a:t>
                      </a:r>
                      <a:endParaRPr lang="id-ID" sz="16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1354">
                <a:tc>
                  <a:txBody>
                    <a:bodyPr/>
                    <a:lstStyle/>
                    <a:p>
                      <a:r>
                        <a:rPr lang="id-ID" sz="1600" dirty="0">
                          <a:solidFill>
                            <a:schemeClr val="tx1"/>
                          </a:solidFill>
                          <a:latin typeface="Times New Roman"/>
                        </a:rPr>
                        <a:t>MPK1</a:t>
                      </a:r>
                      <a:endParaRPr lang="id-ID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>
                          <a:solidFill>
                            <a:schemeClr val="tx1"/>
                          </a:solidFill>
                          <a:latin typeface="Times New Roman"/>
                        </a:rPr>
                        <a:t>PKN</a:t>
                      </a:r>
                      <a:endParaRPr lang="id-ID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>
                          <a:solidFill>
                            <a:schemeClr val="tx1"/>
                          </a:solidFill>
                          <a:latin typeface="Times New Roman"/>
                        </a:rPr>
                        <a:t>2</a:t>
                      </a:r>
                      <a:endParaRPr lang="id-ID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81354">
                <a:tc>
                  <a:txBody>
                    <a:bodyPr/>
                    <a:lstStyle/>
                    <a:p>
                      <a:r>
                        <a:rPr lang="id-ID" sz="1600" dirty="0">
                          <a:solidFill>
                            <a:schemeClr val="tx1"/>
                          </a:solidFill>
                          <a:latin typeface="Times New Roman"/>
                        </a:rPr>
                        <a:t>MKB3</a:t>
                      </a:r>
                      <a:endParaRPr lang="id-ID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>
                          <a:solidFill>
                            <a:schemeClr val="tx1"/>
                          </a:solidFill>
                          <a:latin typeface="Times New Roman"/>
                        </a:rPr>
                        <a:t>BDT</a:t>
                      </a:r>
                      <a:endParaRPr lang="id-ID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>
                          <a:solidFill>
                            <a:schemeClr val="tx1"/>
                          </a:solidFill>
                          <a:latin typeface="Times New Roman"/>
                        </a:rPr>
                        <a:t>3</a:t>
                      </a:r>
                      <a:endParaRPr lang="id-ID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98938"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MKB4</a:t>
                      </a:r>
                      <a:endParaRPr lang="id-ID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>
                          <a:solidFill>
                            <a:schemeClr val="tx1"/>
                          </a:solidFill>
                          <a:latin typeface="Times New Roman"/>
                        </a:rPr>
                        <a:t>ASD</a:t>
                      </a:r>
                      <a:endParaRPr lang="id-ID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>
                          <a:solidFill>
                            <a:schemeClr val="tx1"/>
                          </a:solidFill>
                          <a:latin typeface="Times New Roman"/>
                        </a:rPr>
                        <a:t>3</a:t>
                      </a:r>
                      <a:endParaRPr lang="id-ID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98938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MKB2</a:t>
                      </a:r>
                      <a:endParaRPr lang="id-ID" sz="2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SBD</a:t>
                      </a:r>
                      <a:endParaRPr lang="id-ID" sz="2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2</a:t>
                      </a:r>
                      <a:endParaRPr lang="id-ID" sz="2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938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MKB5</a:t>
                      </a:r>
                      <a:endParaRPr lang="id-ID" sz="2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PTI</a:t>
                      </a:r>
                      <a:endParaRPr lang="id-ID" sz="2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4</a:t>
                      </a:r>
                      <a:endParaRPr lang="id-ID" sz="2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28596" y="2294588"/>
          <a:ext cx="3871938" cy="1645920"/>
        </p:xfrm>
        <a:graphic>
          <a:graphicData uri="http://schemas.openxmlformats.org/drawingml/2006/table">
            <a:tbl>
              <a:tblPr/>
              <a:tblGrid>
                <a:gridCol w="979387"/>
                <a:gridCol w="1871157"/>
                <a:gridCol w="1021394"/>
              </a:tblGrid>
              <a:tr h="30480"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NIP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Kd_mk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Kelas</a:t>
                      </a:r>
                      <a:endParaRPr lang="id-ID" sz="180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95002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MKB3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A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95002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MKB4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A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95003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MPK1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A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latin typeface="Times New Roman"/>
                        </a:rPr>
                        <a:t>95003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MPK1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B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95004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MKB4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B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4638676" y="1764030"/>
            <a:ext cx="1942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Matakuliah</a:t>
            </a:r>
            <a:r>
              <a:rPr lang="en-US" dirty="0" smtClean="0"/>
              <a:t>   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57158" y="1797368"/>
            <a:ext cx="16274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Mengajar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0"/>
              </a:spcBef>
            </a:pPr>
            <a:r>
              <a:rPr lang="en-US" sz="3200" dirty="0" err="1" smtClean="0"/>
              <a:t>Bahasa</a:t>
            </a:r>
            <a:r>
              <a:rPr lang="en-US" sz="3200" dirty="0" smtClean="0"/>
              <a:t> </a:t>
            </a:r>
            <a:r>
              <a:rPr lang="en-US" sz="3200" dirty="0" err="1" smtClean="0"/>
              <a:t>Prosedural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Non </a:t>
            </a:r>
            <a:r>
              <a:rPr lang="en-US" sz="3200" dirty="0" err="1" smtClean="0"/>
              <a:t>Prosedural</a:t>
            </a:r>
            <a:endParaRPr lang="id-ID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381000" y="874216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>
              <a:buFont typeface="+mj-lt"/>
              <a:buAutoNum type="arabicPeriod"/>
            </a:pPr>
            <a:r>
              <a:rPr lang="en-US" sz="2400" b="1" dirty="0" err="1" smtClean="0"/>
              <a:t>Bahasa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Prosedural</a:t>
            </a:r>
            <a:r>
              <a:rPr lang="id-ID" sz="2400" b="1" dirty="0" smtClean="0"/>
              <a:t> -&gt;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Prosedural</a:t>
            </a:r>
            <a:r>
              <a:rPr lang="en-US" sz="2400" dirty="0" smtClean="0"/>
              <a:t> user </a:t>
            </a:r>
            <a:r>
              <a:rPr lang="en-US" sz="2400" dirty="0" err="1" smtClean="0"/>
              <a:t>menginstruksikan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agar </a:t>
            </a:r>
            <a:r>
              <a:rPr lang="en-US" sz="2400" dirty="0" err="1" smtClean="0"/>
              <a:t>membentuk</a:t>
            </a:r>
            <a:r>
              <a:rPr lang="en-US" sz="2400" dirty="0" smtClean="0"/>
              <a:t> </a:t>
            </a:r>
            <a:r>
              <a:rPr lang="en-US" sz="2400" dirty="0" err="1" smtClean="0"/>
              <a:t>serangkaian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basis data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mengeluarkan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diinginkan</a:t>
            </a:r>
            <a:r>
              <a:rPr lang="en-US" sz="2400" dirty="0" smtClean="0"/>
              <a:t>.</a:t>
            </a:r>
          </a:p>
          <a:p>
            <a:pPr lvl="1" indent="342900">
              <a:buFont typeface="Wingdings" pitchFamily="2" charset="2"/>
              <a:buChar char="Ø"/>
            </a:pPr>
            <a:r>
              <a:rPr lang="id-ID" sz="2400" dirty="0" smtClean="0"/>
              <a:t> 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query </a:t>
            </a:r>
            <a:r>
              <a:rPr lang="en-US" sz="2400" dirty="0" err="1" smtClean="0"/>
              <a:t>prosedural</a:t>
            </a:r>
            <a:r>
              <a:rPr lang="en-US" sz="2400" dirty="0" smtClean="0"/>
              <a:t> :</a:t>
            </a:r>
          </a:p>
          <a:p>
            <a:pPr marL="236538" lvl="1" indent="487363"/>
            <a:r>
              <a:rPr lang="en-US" sz="2400" b="1" i="1" dirty="0" smtClean="0">
                <a:solidFill>
                  <a:srgbClr val="FF0000"/>
                </a:solidFill>
              </a:rPr>
              <a:t>    </a:t>
            </a:r>
            <a:r>
              <a:rPr lang="id-ID" sz="2400" b="1" i="1" dirty="0" smtClean="0">
                <a:solidFill>
                  <a:srgbClr val="FF0000"/>
                </a:solidFill>
              </a:rPr>
              <a:t>1.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Aljabar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Relasional</a:t>
            </a:r>
            <a:endParaRPr lang="en-US" sz="2400" b="1" i="1" dirty="0" smtClean="0">
              <a:solidFill>
                <a:srgbClr val="FF0000"/>
              </a:solidFill>
            </a:endParaRPr>
          </a:p>
          <a:p>
            <a:pPr lvl="1" indent="-457200">
              <a:buFont typeface="+mj-lt"/>
              <a:buAutoNum type="arabicPeriod" startAt="2"/>
            </a:pPr>
            <a:r>
              <a:rPr lang="en-US" sz="2400" b="1" dirty="0" err="1" smtClean="0"/>
              <a:t>Bahasa</a:t>
            </a:r>
            <a:r>
              <a:rPr lang="en-US" sz="2400" b="1" dirty="0" smtClean="0"/>
              <a:t> Non-</a:t>
            </a:r>
            <a:r>
              <a:rPr lang="en-US" sz="2400" b="1" dirty="0" err="1" smtClean="0"/>
              <a:t>Prosedural</a:t>
            </a:r>
            <a:r>
              <a:rPr lang="id-ID" sz="2400" b="1" dirty="0" smtClean="0"/>
              <a:t> -&gt;</a:t>
            </a:r>
            <a:r>
              <a:rPr lang="en-US" sz="2400" dirty="0" smtClean="0"/>
              <a:t> user </a:t>
            </a:r>
            <a:r>
              <a:rPr lang="en-US" sz="2400" dirty="0" err="1" smtClean="0"/>
              <a:t>mendeskripsikan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diinginkan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prosedur</a:t>
            </a:r>
            <a:r>
              <a:rPr lang="en-US" sz="2400" dirty="0" smtClean="0"/>
              <a:t> detail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 </a:t>
            </a:r>
          </a:p>
          <a:p>
            <a:pPr marL="400050" lvl="1" indent="285750">
              <a:buFont typeface="Wingdings" pitchFamily="2" charset="2"/>
              <a:buChar char="Ø"/>
            </a:pPr>
            <a:r>
              <a:rPr lang="en-US" sz="2400" dirty="0" smtClean="0"/>
              <a:t>Yang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non-</a:t>
            </a:r>
            <a:r>
              <a:rPr lang="en-US" sz="2400" dirty="0" err="1" smtClean="0"/>
              <a:t>prosedural</a:t>
            </a:r>
            <a:r>
              <a:rPr lang="en-US" sz="2400" dirty="0" smtClean="0"/>
              <a:t> </a:t>
            </a:r>
            <a:r>
              <a:rPr lang="en-US" sz="2400" b="1" dirty="0" smtClean="0"/>
              <a:t>:</a:t>
            </a:r>
          </a:p>
          <a:p>
            <a:pPr marL="990600" lvl="1" indent="-95250"/>
            <a:r>
              <a:rPr lang="en-US" sz="2400" b="1" i="1" dirty="0" smtClean="0">
                <a:solidFill>
                  <a:srgbClr val="FF0000"/>
                </a:solidFill>
              </a:rPr>
              <a:t>1. </a:t>
            </a:r>
            <a:r>
              <a:rPr lang="en-US" sz="2400" b="1" dirty="0" err="1" smtClean="0">
                <a:solidFill>
                  <a:srgbClr val="FF0000"/>
                </a:solidFill>
              </a:rPr>
              <a:t>Kalkulus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relasional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tupel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</a:p>
          <a:p>
            <a:pPr marL="990600" lvl="1" indent="-95250"/>
            <a:r>
              <a:rPr lang="en-US" sz="2400" b="1" dirty="0" smtClean="0">
                <a:solidFill>
                  <a:srgbClr val="FF0000"/>
                </a:solidFill>
              </a:rPr>
              <a:t>2. </a:t>
            </a:r>
            <a:r>
              <a:rPr lang="en-US" sz="2400" b="1" dirty="0" err="1" smtClean="0">
                <a:solidFill>
                  <a:srgbClr val="FF0000"/>
                </a:solidFill>
              </a:rPr>
              <a:t>Kalkulus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relasional</a:t>
            </a:r>
            <a:r>
              <a:rPr lang="en-US" sz="2400" b="1" dirty="0" smtClean="0">
                <a:solidFill>
                  <a:srgbClr val="FF0000"/>
                </a:solidFill>
              </a:rPr>
              <a:t> domain</a:t>
            </a:r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>
          <a:xfrm>
            <a:off x="102352" y="6429396"/>
            <a:ext cx="1185842" cy="365125"/>
          </a:xfrm>
        </p:spPr>
        <p:txBody>
          <a:bodyPr/>
          <a:lstStyle/>
          <a:p>
            <a:fld id="{72D1D909-39E8-435F-854C-A37A2B31A43D}" type="datetime1">
              <a:rPr lang="id-ID" sz="1600" smtClean="0">
                <a:solidFill>
                  <a:srgbClr val="000000"/>
                </a:solidFill>
              </a:rPr>
              <a:pPr/>
              <a:t>2015-05-18</a:t>
            </a:fld>
            <a:endParaRPr lang="id-ID" sz="1600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24" y="6421461"/>
            <a:ext cx="685776" cy="365125"/>
          </a:xfrm>
        </p:spPr>
        <p:txBody>
          <a:bodyPr/>
          <a:lstStyle/>
          <a:p>
            <a:fld id="{A3B0C501-626C-40A1-9224-1595DDBD4DE9}" type="slidenum">
              <a:rPr lang="id-ID" sz="1800" smtClean="0">
                <a:solidFill>
                  <a:srgbClr val="000000"/>
                </a:solidFill>
              </a:rPr>
              <a:pPr/>
              <a:t>2</a:t>
            </a:fld>
            <a:endParaRPr lang="id-ID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64291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>
              <a:lnSpc>
                <a:spcPct val="150000"/>
              </a:lnSpc>
            </a:pPr>
            <a:r>
              <a:rPr lang="en-US" sz="3600" b="1" dirty="0" smtClean="0"/>
              <a:t>7. </a:t>
            </a:r>
            <a:r>
              <a:rPr lang="id-ID" sz="3600" b="1" dirty="0" smtClean="0"/>
              <a:t>Theta Join</a:t>
            </a:r>
            <a:endParaRPr lang="en-US" sz="3600" b="1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0" y="882078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Arial" pitchFamily="34" charset="0"/>
              <a:buChar char="•"/>
            </a:pPr>
            <a:r>
              <a:rPr lang="id-ID" sz="2800" dirty="0" smtClean="0"/>
              <a:t>Operasi </a:t>
            </a:r>
            <a:r>
              <a:rPr lang="id-ID" sz="2800" i="1" dirty="0" smtClean="0"/>
              <a:t>theta</a:t>
            </a:r>
            <a:r>
              <a:rPr lang="id-ID" sz="2800" dirty="0" smtClean="0"/>
              <a:t> </a:t>
            </a:r>
            <a:r>
              <a:rPr lang="id-ID" sz="2800" i="1" dirty="0" smtClean="0"/>
              <a:t>join</a:t>
            </a:r>
            <a:r>
              <a:rPr lang="id-ID" sz="2800" dirty="0" smtClean="0"/>
              <a:t> berfungsi untuk mengkombinasikan tupel dari 2 tabel relasi dimana kondisi dari kombinasi tersebut tidak hanya nilai dari 2 atribut bernama sama, tetapi kondisi yang diinginkan juga bisa menggunakan operator relasional (≤, &lt;, =, &gt;, ≥). 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id-ID" sz="2800" dirty="0" smtClean="0"/>
              <a:t>Operasi </a:t>
            </a:r>
            <a:r>
              <a:rPr lang="id-ID" sz="2800" i="1" dirty="0" smtClean="0"/>
              <a:t>theta</a:t>
            </a:r>
            <a:r>
              <a:rPr lang="id-ID" sz="2800" dirty="0" smtClean="0"/>
              <a:t> </a:t>
            </a:r>
            <a:r>
              <a:rPr lang="id-ID" sz="2800" i="1" dirty="0" smtClean="0"/>
              <a:t>join</a:t>
            </a:r>
            <a:r>
              <a:rPr lang="id-ID" sz="2800" dirty="0" smtClean="0"/>
              <a:t> merupakan ekstensi dari natural join.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64291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lvl="1" algn="ctr">
              <a:lnSpc>
                <a:spcPct val="150000"/>
              </a:lnSpc>
            </a:pPr>
            <a:endParaRPr lang="en-US" sz="2600" b="1" i="1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71406" y="704190"/>
            <a:ext cx="87868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/>
            <a:r>
              <a:rPr lang="id-ID" sz="2400" dirty="0" smtClean="0"/>
              <a:t>Contoh penggunaan operasi </a:t>
            </a:r>
            <a:r>
              <a:rPr lang="id-ID" sz="2400" i="1" dirty="0" smtClean="0"/>
              <a:t>theta</a:t>
            </a:r>
            <a:r>
              <a:rPr lang="id-ID" sz="2400" dirty="0" smtClean="0"/>
              <a:t> </a:t>
            </a:r>
            <a:r>
              <a:rPr lang="id-ID" sz="2400" i="1" dirty="0" smtClean="0"/>
              <a:t>join</a:t>
            </a:r>
            <a:r>
              <a:rPr lang="id-ID" sz="2400" dirty="0" smtClean="0"/>
              <a:t>:</a:t>
            </a:r>
          </a:p>
          <a:p>
            <a:r>
              <a:rPr lang="id-ID" sz="2400" dirty="0" smtClean="0"/>
              <a:t>Tampilkan seluruh data yang ada pada tabel Matakuliah dan tabel Mengajar.</a:t>
            </a:r>
          </a:p>
          <a:p>
            <a:pPr marL="266700" indent="-266700"/>
            <a:r>
              <a:rPr lang="id-ID" sz="2400" dirty="0" smtClean="0"/>
              <a:t>Aljabar relasional : Matakuliah ⋈ </a:t>
            </a:r>
            <a:r>
              <a:rPr lang="id-ID" sz="2400" baseline="-25000" dirty="0" smtClean="0"/>
              <a:t>Mengajar.Kode_mk=Matakuliah.Kode_mk</a:t>
            </a:r>
            <a:r>
              <a:rPr lang="id-ID" sz="2400" dirty="0" smtClean="0"/>
              <a:t> Mengajar</a:t>
            </a:r>
            <a:endParaRPr lang="id-ID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71802" y="5143512"/>
          <a:ext cx="5643569" cy="1463040"/>
        </p:xfrm>
        <a:graphic>
          <a:graphicData uri="http://schemas.openxmlformats.org/drawingml/2006/table">
            <a:tbl>
              <a:tblPr/>
              <a:tblGrid>
                <a:gridCol w="897394"/>
                <a:gridCol w="1194030"/>
                <a:gridCol w="533383"/>
                <a:gridCol w="763580"/>
                <a:gridCol w="1458850"/>
                <a:gridCol w="796332"/>
              </a:tblGrid>
              <a:tr h="0"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Times New Roman"/>
                        </a:rPr>
                        <a:t>Kd_mk</a:t>
                      </a:r>
                      <a:endParaRPr lang="id-ID" sz="16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>
                          <a:latin typeface="Times New Roman"/>
                        </a:rPr>
                        <a:t>Nama_mk</a:t>
                      </a:r>
                      <a:endParaRPr lang="id-ID" sz="160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>
                          <a:latin typeface="Times New Roman"/>
                        </a:rPr>
                        <a:t>Sks</a:t>
                      </a:r>
                      <a:endParaRPr lang="id-ID" sz="160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>
                          <a:latin typeface="Times New Roman"/>
                        </a:rPr>
                        <a:t>NIP</a:t>
                      </a:r>
                      <a:endParaRPr lang="id-ID" sz="160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>
                          <a:latin typeface="Times New Roman"/>
                        </a:rPr>
                        <a:t>Kd_mk</a:t>
                      </a:r>
                      <a:endParaRPr lang="id-ID" sz="160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>
                          <a:latin typeface="Times New Roman"/>
                        </a:rPr>
                        <a:t>Kelas</a:t>
                      </a:r>
                      <a:endParaRPr lang="id-ID" sz="160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600">
                          <a:latin typeface="Times New Roman"/>
                        </a:rPr>
                        <a:t>MKB3</a:t>
                      </a:r>
                      <a:endParaRPr lang="id-ID" sz="160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>
                          <a:latin typeface="Times New Roman"/>
                        </a:rPr>
                        <a:t>BDT</a:t>
                      </a:r>
                      <a:endParaRPr lang="id-ID" sz="160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>
                          <a:latin typeface="Times New Roman"/>
                        </a:rPr>
                        <a:t>3</a:t>
                      </a:r>
                      <a:endParaRPr lang="id-ID" sz="160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>
                          <a:latin typeface="Times New Roman"/>
                        </a:rPr>
                        <a:t>95002</a:t>
                      </a:r>
                      <a:endParaRPr lang="id-ID" sz="160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>
                          <a:latin typeface="Times New Roman"/>
                        </a:rPr>
                        <a:t>MKB3</a:t>
                      </a:r>
                      <a:endParaRPr lang="id-ID" sz="160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>
                          <a:latin typeface="Times New Roman"/>
                        </a:rPr>
                        <a:t>A</a:t>
                      </a:r>
                      <a:endParaRPr lang="id-ID" sz="160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600">
                          <a:latin typeface="Times New Roman"/>
                        </a:rPr>
                        <a:t>MKB4</a:t>
                      </a:r>
                      <a:endParaRPr lang="id-ID" sz="160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>
                          <a:latin typeface="Times New Roman"/>
                        </a:rPr>
                        <a:t>ASD</a:t>
                      </a:r>
                      <a:endParaRPr lang="id-ID" sz="160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>
                          <a:latin typeface="Times New Roman"/>
                        </a:rPr>
                        <a:t>3</a:t>
                      </a:r>
                      <a:endParaRPr lang="id-ID" sz="160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>
                          <a:latin typeface="Times New Roman"/>
                        </a:rPr>
                        <a:t>95002</a:t>
                      </a:r>
                      <a:endParaRPr lang="id-ID" sz="160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>
                          <a:latin typeface="Times New Roman"/>
                        </a:rPr>
                        <a:t>MKB4</a:t>
                      </a:r>
                      <a:endParaRPr lang="id-ID" sz="160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>
                          <a:latin typeface="Times New Roman"/>
                        </a:rPr>
                        <a:t>A</a:t>
                      </a:r>
                      <a:endParaRPr lang="id-ID" sz="160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600">
                          <a:latin typeface="Times New Roman"/>
                        </a:rPr>
                        <a:t>MPK1</a:t>
                      </a:r>
                      <a:endParaRPr lang="id-ID" sz="160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>
                          <a:latin typeface="Times New Roman"/>
                        </a:rPr>
                        <a:t>PKN</a:t>
                      </a:r>
                      <a:endParaRPr lang="id-ID" sz="160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>
                          <a:latin typeface="Times New Roman"/>
                        </a:rPr>
                        <a:t>2</a:t>
                      </a:r>
                      <a:endParaRPr lang="id-ID" sz="160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>
                          <a:latin typeface="Times New Roman"/>
                        </a:rPr>
                        <a:t>95003</a:t>
                      </a:r>
                      <a:endParaRPr lang="id-ID" sz="160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>
                          <a:latin typeface="Times New Roman"/>
                        </a:rPr>
                        <a:t>MPK1</a:t>
                      </a:r>
                      <a:endParaRPr lang="id-ID" sz="160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>
                          <a:latin typeface="Times New Roman"/>
                        </a:rPr>
                        <a:t>A</a:t>
                      </a:r>
                      <a:endParaRPr lang="id-ID" sz="160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600">
                          <a:latin typeface="Times New Roman"/>
                        </a:rPr>
                        <a:t>MPK1</a:t>
                      </a:r>
                      <a:endParaRPr lang="id-ID" sz="160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>
                          <a:latin typeface="Times New Roman"/>
                        </a:rPr>
                        <a:t>PKN</a:t>
                      </a:r>
                      <a:endParaRPr lang="id-ID" sz="160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>
                          <a:latin typeface="Times New Roman"/>
                        </a:rPr>
                        <a:t>2</a:t>
                      </a:r>
                      <a:endParaRPr lang="id-ID" sz="160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>
                          <a:latin typeface="Times New Roman"/>
                        </a:rPr>
                        <a:t>95003</a:t>
                      </a:r>
                      <a:endParaRPr lang="id-ID" sz="160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>
                          <a:latin typeface="Times New Roman"/>
                        </a:rPr>
                        <a:t>MPK1</a:t>
                      </a:r>
                      <a:endParaRPr lang="id-ID" sz="160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>
                          <a:latin typeface="Times New Roman"/>
                        </a:rPr>
                        <a:t>B</a:t>
                      </a:r>
                      <a:endParaRPr lang="id-ID" sz="160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600">
                          <a:latin typeface="Times New Roman"/>
                        </a:rPr>
                        <a:t>MKB4</a:t>
                      </a:r>
                      <a:endParaRPr lang="id-ID" sz="160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>
                          <a:latin typeface="Times New Roman"/>
                        </a:rPr>
                        <a:t>ASD</a:t>
                      </a:r>
                      <a:endParaRPr lang="id-ID" sz="160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>
                          <a:latin typeface="Times New Roman"/>
                        </a:rPr>
                        <a:t>3</a:t>
                      </a:r>
                      <a:endParaRPr lang="id-ID" sz="160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>
                          <a:latin typeface="Times New Roman"/>
                        </a:rPr>
                        <a:t>95004</a:t>
                      </a:r>
                      <a:endParaRPr lang="id-ID" sz="160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Times New Roman"/>
                        </a:rPr>
                        <a:t>MKB4</a:t>
                      </a:r>
                      <a:endParaRPr lang="id-ID" sz="16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Times New Roman"/>
                        </a:rPr>
                        <a:t>B</a:t>
                      </a:r>
                      <a:endParaRPr lang="id-ID" sz="16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786314" y="3055602"/>
          <a:ext cx="3085766" cy="1752600"/>
        </p:xfrm>
        <a:graphic>
          <a:graphicData uri="http://schemas.openxmlformats.org/drawingml/2006/table">
            <a:tbl>
              <a:tblPr/>
              <a:tblGrid>
                <a:gridCol w="1054991"/>
                <a:gridCol w="1190980"/>
                <a:gridCol w="839795"/>
              </a:tblGrid>
              <a:tr h="281354"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Times New Roman"/>
                        </a:rPr>
                        <a:t>Kd_mk</a:t>
                      </a:r>
                      <a:endParaRPr lang="id-ID" sz="16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Times New Roman"/>
                        </a:rPr>
                        <a:t>Nama_mk</a:t>
                      </a:r>
                      <a:endParaRPr lang="id-ID" sz="16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>
                          <a:latin typeface="Times New Roman"/>
                        </a:rPr>
                        <a:t>Sks</a:t>
                      </a:r>
                      <a:endParaRPr lang="id-ID" sz="16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1354">
                <a:tc>
                  <a:txBody>
                    <a:bodyPr/>
                    <a:lstStyle/>
                    <a:p>
                      <a:r>
                        <a:rPr lang="id-ID" sz="1600" dirty="0">
                          <a:solidFill>
                            <a:schemeClr val="tx1"/>
                          </a:solidFill>
                          <a:latin typeface="Times New Roman"/>
                        </a:rPr>
                        <a:t>MPK1</a:t>
                      </a:r>
                      <a:endParaRPr lang="id-ID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>
                          <a:solidFill>
                            <a:schemeClr val="tx1"/>
                          </a:solidFill>
                          <a:latin typeface="Times New Roman"/>
                        </a:rPr>
                        <a:t>PKN</a:t>
                      </a:r>
                      <a:endParaRPr lang="id-ID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>
                          <a:solidFill>
                            <a:schemeClr val="tx1"/>
                          </a:solidFill>
                          <a:latin typeface="Times New Roman"/>
                        </a:rPr>
                        <a:t>2</a:t>
                      </a:r>
                      <a:endParaRPr lang="id-ID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81354">
                <a:tc>
                  <a:txBody>
                    <a:bodyPr/>
                    <a:lstStyle/>
                    <a:p>
                      <a:r>
                        <a:rPr lang="id-ID" sz="1600" dirty="0">
                          <a:solidFill>
                            <a:schemeClr val="tx1"/>
                          </a:solidFill>
                          <a:latin typeface="Times New Roman"/>
                        </a:rPr>
                        <a:t>MKB3</a:t>
                      </a:r>
                      <a:endParaRPr lang="id-ID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>
                          <a:solidFill>
                            <a:schemeClr val="tx1"/>
                          </a:solidFill>
                          <a:latin typeface="Times New Roman"/>
                        </a:rPr>
                        <a:t>BDT</a:t>
                      </a:r>
                      <a:endParaRPr lang="id-ID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>
                          <a:solidFill>
                            <a:schemeClr val="tx1"/>
                          </a:solidFill>
                          <a:latin typeface="Times New Roman"/>
                        </a:rPr>
                        <a:t>3</a:t>
                      </a:r>
                      <a:endParaRPr lang="id-ID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98938"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MKB4</a:t>
                      </a:r>
                      <a:endParaRPr lang="id-ID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>
                          <a:solidFill>
                            <a:schemeClr val="tx1"/>
                          </a:solidFill>
                          <a:latin typeface="Times New Roman"/>
                        </a:rPr>
                        <a:t>ASD</a:t>
                      </a:r>
                      <a:endParaRPr lang="id-ID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>
                          <a:solidFill>
                            <a:schemeClr val="tx1"/>
                          </a:solidFill>
                          <a:latin typeface="Times New Roman"/>
                        </a:rPr>
                        <a:t>3</a:t>
                      </a:r>
                      <a:endParaRPr lang="id-ID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98938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MKB2</a:t>
                      </a:r>
                      <a:endParaRPr lang="id-ID" sz="2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SBD</a:t>
                      </a:r>
                      <a:endParaRPr lang="id-ID" sz="2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2</a:t>
                      </a:r>
                      <a:endParaRPr lang="id-ID" sz="2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938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MKB5</a:t>
                      </a:r>
                      <a:endParaRPr lang="id-ID" sz="2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PTI</a:t>
                      </a:r>
                      <a:endParaRPr lang="id-ID" sz="2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4</a:t>
                      </a:r>
                      <a:endParaRPr lang="id-ID" sz="2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00034" y="3128960"/>
          <a:ext cx="3871938" cy="1645920"/>
        </p:xfrm>
        <a:graphic>
          <a:graphicData uri="http://schemas.openxmlformats.org/drawingml/2006/table">
            <a:tbl>
              <a:tblPr/>
              <a:tblGrid>
                <a:gridCol w="979387"/>
                <a:gridCol w="1871157"/>
                <a:gridCol w="1021394"/>
              </a:tblGrid>
              <a:tr h="30480"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NIP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Kd_mk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Kelas</a:t>
                      </a:r>
                      <a:endParaRPr lang="id-ID" sz="180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95002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MKB3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A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95002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MKB4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A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95003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MPK1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A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latin typeface="Times New Roman"/>
                        </a:rPr>
                        <a:t>95003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MPK1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B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95004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MKB4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B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710114" y="2598402"/>
            <a:ext cx="1942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Matakuliah</a:t>
            </a:r>
            <a:r>
              <a:rPr lang="en-US" dirty="0" smtClean="0"/>
              <a:t>   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28596" y="2631740"/>
            <a:ext cx="16274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Mengajar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0"/>
              </a:spcBef>
            </a:pPr>
            <a:r>
              <a:rPr lang="id-ID" sz="4000" b="1" dirty="0" err="1" smtClean="0"/>
              <a:t>B</a:t>
            </a:r>
            <a:r>
              <a:rPr lang="en-US" sz="4000" b="1" dirty="0" err="1" smtClean="0"/>
              <a:t>ahasa</a:t>
            </a:r>
            <a:r>
              <a:rPr lang="en-US" sz="4000" b="1" dirty="0" smtClean="0"/>
              <a:t> </a:t>
            </a:r>
            <a:r>
              <a:rPr lang="id-ID" sz="4000" b="1" dirty="0" smtClean="0"/>
              <a:t>N</a:t>
            </a:r>
            <a:r>
              <a:rPr lang="en-US" sz="4000" b="1" dirty="0" smtClean="0"/>
              <a:t>on-</a:t>
            </a:r>
            <a:r>
              <a:rPr lang="id-ID" sz="4000" b="1" dirty="0" err="1" smtClean="0"/>
              <a:t>P</a:t>
            </a:r>
            <a:r>
              <a:rPr lang="en-US" sz="4000" b="1" dirty="0" err="1" smtClean="0"/>
              <a:t>rosedural</a:t>
            </a:r>
            <a:endParaRPr lang="id-ID" sz="4000" b="1" dirty="0"/>
          </a:p>
        </p:txBody>
      </p:sp>
      <p:sp>
        <p:nvSpPr>
          <p:cNvPr id="3" name="Rectangle 2"/>
          <p:cNvSpPr/>
          <p:nvPr/>
        </p:nvSpPr>
        <p:spPr>
          <a:xfrm>
            <a:off x="428596" y="858866"/>
            <a:ext cx="87154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b="1" dirty="0" smtClean="0"/>
              <a:t>Bahasa </a:t>
            </a:r>
            <a:r>
              <a:rPr lang="id-ID" sz="2800" b="1" i="1" dirty="0" smtClean="0"/>
              <a:t>query</a:t>
            </a:r>
            <a:r>
              <a:rPr lang="id-ID" sz="2800" b="1" dirty="0" smtClean="0"/>
              <a:t> non-prosedural </a:t>
            </a:r>
            <a:r>
              <a:rPr lang="id-ID" sz="2800" dirty="0" smtClean="0"/>
              <a:t>: </a:t>
            </a:r>
            <a:r>
              <a:rPr lang="en-US" sz="2800" dirty="0" smtClean="0"/>
              <a:t>user </a:t>
            </a: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i="1" dirty="0" smtClean="0"/>
              <a:t>query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b="1" dirty="0" err="1" smtClean="0"/>
              <a:t>apa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diingingkan</a:t>
            </a:r>
            <a:r>
              <a:rPr lang="id-ID" sz="2800" dirty="0" smtClean="0"/>
              <a:t>.</a:t>
            </a:r>
          </a:p>
          <a:p>
            <a:r>
              <a:rPr lang="id-ID" sz="2800" b="1" dirty="0" smtClean="0"/>
              <a:t>Kalkulus relasional dibagi menjadi dua, yaitu:</a:t>
            </a:r>
          </a:p>
          <a:p>
            <a:pPr marL="457200" indent="-457200">
              <a:buAutoNum type="arabicPeriod"/>
            </a:pPr>
            <a:r>
              <a:rPr lang="id-ID" sz="2800" b="1" dirty="0" smtClean="0">
                <a:solidFill>
                  <a:srgbClr val="FF0000"/>
                </a:solidFill>
              </a:rPr>
              <a:t>Kalkulus Relasional Tupel </a:t>
            </a:r>
            <a:r>
              <a:rPr lang="en-US" sz="2800" b="1" dirty="0" smtClean="0">
                <a:solidFill>
                  <a:srgbClr val="FF0000"/>
                </a:solidFill>
              </a:rPr>
              <a:t>(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Tuple</a:t>
            </a:r>
            <a:r>
              <a:rPr lang="en-US" sz="2800" b="1" i="1" dirty="0" smtClean="0">
                <a:solidFill>
                  <a:srgbClr val="FF0000"/>
                </a:solidFill>
              </a:rPr>
              <a:t> Relational Calculus)</a:t>
            </a:r>
            <a:endParaRPr lang="id-ID" sz="2800" b="1" i="1" dirty="0" smtClean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id-ID" sz="2800" b="1" dirty="0" smtClean="0">
                <a:solidFill>
                  <a:srgbClr val="FF0000"/>
                </a:solidFill>
              </a:rPr>
              <a:t>Kalkulus Relasional Domain</a:t>
            </a:r>
            <a:r>
              <a:rPr lang="en-US" sz="2800" b="1" dirty="0" smtClean="0">
                <a:solidFill>
                  <a:srgbClr val="FF0000"/>
                </a:solidFill>
              </a:rPr>
              <a:t> (</a:t>
            </a:r>
            <a:r>
              <a:rPr lang="en-US" sz="2800" b="1" i="1" dirty="0" smtClean="0">
                <a:solidFill>
                  <a:srgbClr val="FF0000"/>
                </a:solidFill>
              </a:rPr>
              <a:t>Domain Relational Calculus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id-ID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-24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457200" indent="-457200" algn="ctr">
              <a:buAutoNum type="arabicPeriod"/>
            </a:pPr>
            <a:r>
              <a:rPr lang="id-ID" sz="3200" b="1" dirty="0" smtClean="0">
                <a:solidFill>
                  <a:schemeClr val="bg1"/>
                </a:solidFill>
              </a:rPr>
              <a:t>Kalkulus Relasional Tupel </a:t>
            </a:r>
          </a:p>
        </p:txBody>
      </p:sp>
      <p:sp>
        <p:nvSpPr>
          <p:cNvPr id="3" name="Rectangle 2"/>
          <p:cNvSpPr/>
          <p:nvPr/>
        </p:nvSpPr>
        <p:spPr>
          <a:xfrm>
            <a:off x="214282" y="853966"/>
            <a:ext cx="857256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28600">
              <a:buFont typeface="Arial" pitchFamily="34" charset="0"/>
              <a:buChar char="•"/>
            </a:pPr>
            <a:r>
              <a:rPr lang="id-ID" sz="2800" dirty="0" smtClean="0"/>
              <a:t>Bahasa ini mendeskripsikan informasi yang diinginkan tanpa memberi prosedur</a:t>
            </a:r>
            <a:r>
              <a:rPr lang="en-US" sz="2800" dirty="0" smtClean="0"/>
              <a:t>/</a:t>
            </a:r>
            <a:r>
              <a:rPr lang="en-US" sz="2800" dirty="0" err="1" smtClean="0"/>
              <a:t>cara</a:t>
            </a:r>
            <a:r>
              <a:rPr lang="id-ID" sz="2800" dirty="0" smtClean="0"/>
              <a:t> secara detail untuk mendapatkan informasi tersebut. </a:t>
            </a:r>
          </a:p>
          <a:p>
            <a:pPr marL="285750" indent="-228600">
              <a:buFont typeface="Arial" pitchFamily="34" charset="0"/>
              <a:buChar char="•"/>
            </a:pPr>
            <a:r>
              <a:rPr lang="id-ID" sz="2800" dirty="0" smtClean="0"/>
              <a:t>Konsep dasar kalkulus relasional tupel adalah konsep variable tupel. </a:t>
            </a:r>
            <a:endParaRPr lang="en-US" sz="2800" dirty="0" smtClean="0"/>
          </a:p>
          <a:p>
            <a:pPr marL="285750" indent="-228600"/>
            <a:endParaRPr lang="en-US" sz="2800" dirty="0" smtClean="0"/>
          </a:p>
          <a:p>
            <a:pPr marL="285750" indent="-228600">
              <a:buFont typeface="Arial" pitchFamily="34" charset="0"/>
              <a:buChar char="•"/>
            </a:pPr>
            <a:endParaRPr lang="id-ID" sz="2800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-24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457200" indent="-457200" algn="r"/>
            <a:r>
              <a:rPr lang="id-ID" sz="3200" b="1" dirty="0" smtClean="0">
                <a:solidFill>
                  <a:schemeClr val="bg1"/>
                </a:solidFill>
              </a:rPr>
              <a:t>Lanjut..</a:t>
            </a:r>
          </a:p>
        </p:txBody>
      </p:sp>
      <p:sp>
        <p:nvSpPr>
          <p:cNvPr id="3" name="Rectangle 2"/>
          <p:cNvSpPr/>
          <p:nvPr/>
        </p:nvSpPr>
        <p:spPr>
          <a:xfrm>
            <a:off x="214282" y="853966"/>
            <a:ext cx="857256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28600">
              <a:buFont typeface="Arial" pitchFamily="34" charset="0"/>
              <a:buChar char="•"/>
            </a:pPr>
            <a:r>
              <a:rPr lang="id-ID" sz="2800" dirty="0" smtClean="0"/>
              <a:t>Kalkulus relasional tupel merupakan basis untuk bahasa </a:t>
            </a:r>
            <a:r>
              <a:rPr lang="id-ID" sz="2800" i="1" dirty="0" smtClean="0"/>
              <a:t>query</a:t>
            </a:r>
            <a:r>
              <a:rPr lang="id-ID" sz="2800" dirty="0" smtClean="0"/>
              <a:t> </a:t>
            </a:r>
            <a:r>
              <a:rPr lang="id-ID" sz="2800" i="1" dirty="0" smtClean="0"/>
              <a:t>QUEL</a:t>
            </a:r>
            <a:r>
              <a:rPr lang="id-ID" sz="2800" dirty="0" smtClean="0"/>
              <a:t>.</a:t>
            </a:r>
          </a:p>
          <a:p>
            <a:pPr marL="285750"/>
            <a:r>
              <a:rPr lang="en-US" sz="2800" b="1" dirty="0" err="1" smtClean="0"/>
              <a:t>Sintaks</a:t>
            </a:r>
            <a:endParaRPr lang="id-ID" sz="2800" b="1" dirty="0" smtClean="0"/>
          </a:p>
          <a:p>
            <a:pPr marL="285750"/>
            <a:r>
              <a:rPr lang="id-ID" sz="2800" b="1" dirty="0" smtClean="0">
                <a:solidFill>
                  <a:srgbClr val="FF0000"/>
                </a:solidFill>
              </a:rPr>
              <a:t>{ t | P(t) }</a:t>
            </a:r>
            <a:r>
              <a:rPr lang="id-ID" sz="2800" dirty="0" smtClean="0">
                <a:solidFill>
                  <a:srgbClr val="FF0000"/>
                </a:solidFill>
              </a:rPr>
              <a:t> </a:t>
            </a:r>
            <a:r>
              <a:rPr lang="id-ID" sz="2800" dirty="0" smtClean="0"/>
              <a:t>artinya, semua tuple </a:t>
            </a:r>
            <a:r>
              <a:rPr lang="id-ID" sz="2800" b="1" i="1" dirty="0" smtClean="0">
                <a:solidFill>
                  <a:srgbClr val="FF0000"/>
                </a:solidFill>
              </a:rPr>
              <a:t>t</a:t>
            </a:r>
            <a:r>
              <a:rPr lang="id-ID" sz="2800" dirty="0" smtClean="0"/>
              <a:t> sedemikian sehingga predikat P adalah benar untuk </a:t>
            </a:r>
            <a:r>
              <a:rPr lang="id-ID" sz="2800" b="1" i="1" dirty="0" smtClean="0">
                <a:solidFill>
                  <a:srgbClr val="FF0000"/>
                </a:solidFill>
              </a:rPr>
              <a:t>t</a:t>
            </a:r>
            <a:r>
              <a:rPr lang="id-ID" sz="2800" dirty="0" smtClean="0"/>
              <a:t>. </a:t>
            </a:r>
            <a:endParaRPr lang="en-US" sz="2800" dirty="0" smtClean="0"/>
          </a:p>
          <a:p>
            <a:pPr marL="285750"/>
            <a:r>
              <a:rPr lang="en-US" sz="2800" dirty="0" smtClean="0"/>
              <a:t>T		: </a:t>
            </a:r>
            <a:r>
              <a:rPr lang="en-US" sz="2800" dirty="0" err="1" smtClean="0"/>
              <a:t>tuple</a:t>
            </a:r>
            <a:r>
              <a:rPr lang="en-US" sz="2800" dirty="0" smtClean="0"/>
              <a:t> variables</a:t>
            </a:r>
          </a:p>
          <a:p>
            <a:pPr marL="285750"/>
            <a:r>
              <a:rPr lang="en-US" sz="2800" dirty="0" smtClean="0"/>
              <a:t>P(t)		: formula</a:t>
            </a:r>
            <a:endParaRPr lang="id-ID" sz="2800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r">
              <a:spcBef>
                <a:spcPct val="0"/>
              </a:spcBef>
            </a:pPr>
            <a:r>
              <a:rPr lang="en-US" sz="3200" dirty="0" smtClean="0"/>
              <a:t>L</a:t>
            </a:r>
            <a:r>
              <a:rPr lang="id-ID" sz="3200" dirty="0" smtClean="0"/>
              <a:t>anjut..</a:t>
            </a:r>
            <a:endParaRPr lang="id-ID" sz="3200" dirty="0"/>
          </a:p>
        </p:txBody>
      </p:sp>
      <p:sp>
        <p:nvSpPr>
          <p:cNvPr id="3" name="Rectangle 2"/>
          <p:cNvSpPr/>
          <p:nvPr/>
        </p:nvSpPr>
        <p:spPr>
          <a:xfrm>
            <a:off x="228600" y="785794"/>
            <a:ext cx="8686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buFont typeface="Arial" pitchFamily="34" charset="0"/>
              <a:buChar char="•"/>
            </a:pPr>
            <a:r>
              <a:rPr lang="id-ID" sz="2800" dirty="0" smtClean="0"/>
              <a:t>Dalam kalkulus relasional ada 2 notasi yang penting</a:t>
            </a:r>
            <a:endParaRPr lang="en-US" sz="2800" dirty="0" smtClean="0"/>
          </a:p>
          <a:p>
            <a:pPr marL="742950" indent="-400050" algn="just">
              <a:buFont typeface="+mj-lt"/>
              <a:buAutoNum type="arabicPeriod"/>
            </a:pPr>
            <a:r>
              <a:rPr lang="id-ID" sz="2800" dirty="0" smtClean="0"/>
              <a:t>“</a:t>
            </a:r>
            <a:r>
              <a:rPr lang="id-ID" sz="2800" b="1" dirty="0" smtClean="0"/>
              <a:t>terdapat beberapa (</a:t>
            </a:r>
            <a:r>
              <a:rPr lang="id-ID" sz="2800" b="1" i="1" dirty="0" smtClean="0"/>
              <a:t>there exists</a:t>
            </a:r>
            <a:r>
              <a:rPr lang="id-ID" sz="2800" b="1" dirty="0" smtClean="0"/>
              <a:t>)” </a:t>
            </a:r>
            <a:r>
              <a:rPr lang="id-ID" sz="2800" dirty="0" smtClean="0"/>
              <a:t>yang ditulis : </a:t>
            </a:r>
            <a:endParaRPr lang="en-US" sz="2800" dirty="0" smtClean="0"/>
          </a:p>
          <a:p>
            <a:pPr marL="742950" algn="just"/>
            <a:r>
              <a:rPr lang="id-ID" sz="2800" b="1" dirty="0" smtClean="0">
                <a:solidFill>
                  <a:srgbClr val="FF0000"/>
                </a:solidFill>
              </a:rPr>
              <a:t>∃ t ∈ r ( Q(t) ), </a:t>
            </a:r>
            <a:r>
              <a:rPr lang="id-ID" sz="2800" dirty="0" smtClean="0"/>
              <a:t>artinya -&gt;terdapat beberapa tuple </a:t>
            </a:r>
            <a:r>
              <a:rPr lang="id-ID" sz="2800" b="1" i="1" dirty="0" smtClean="0">
                <a:solidFill>
                  <a:srgbClr val="FF0000"/>
                </a:solidFill>
              </a:rPr>
              <a:t>t</a:t>
            </a:r>
            <a:r>
              <a:rPr lang="id-ID" sz="2800" dirty="0" smtClean="0"/>
              <a:t> anggota relasi </a:t>
            </a:r>
            <a:r>
              <a:rPr lang="id-ID" sz="2800" b="1" i="1" dirty="0" smtClean="0">
                <a:solidFill>
                  <a:srgbClr val="FF0000"/>
                </a:solidFill>
              </a:rPr>
              <a:t>r</a:t>
            </a:r>
            <a:r>
              <a:rPr lang="id-ID" sz="2800" dirty="0" smtClean="0"/>
              <a:t> sedemikian sehingga bahwa predikat </a:t>
            </a:r>
            <a:r>
              <a:rPr lang="id-ID" sz="2800" b="1" dirty="0" smtClean="0"/>
              <a:t>Q(t)</a:t>
            </a:r>
            <a:r>
              <a:rPr lang="id-ID" sz="2800" dirty="0" smtClean="0"/>
              <a:t> adalah benar. </a:t>
            </a:r>
            <a:endParaRPr lang="en-US" sz="2800" dirty="0" smtClean="0"/>
          </a:p>
          <a:p>
            <a:pPr marL="742950" indent="-400050" algn="just">
              <a:buFont typeface="+mj-lt"/>
              <a:buAutoNum type="arabicPeriod" startAt="2"/>
            </a:pPr>
            <a:r>
              <a:rPr lang="id-ID" sz="2800" dirty="0" smtClean="0"/>
              <a:t>“</a:t>
            </a:r>
            <a:r>
              <a:rPr lang="id-ID" sz="2800" b="1" dirty="0" smtClean="0"/>
              <a:t>untuk seluruh</a:t>
            </a:r>
            <a:r>
              <a:rPr lang="id-ID" sz="2800" dirty="0" smtClean="0"/>
              <a:t> </a:t>
            </a:r>
            <a:r>
              <a:rPr lang="id-ID" sz="2800" b="1" dirty="0" smtClean="0"/>
              <a:t>(</a:t>
            </a:r>
            <a:r>
              <a:rPr lang="id-ID" sz="2800" b="1" i="1" dirty="0" smtClean="0"/>
              <a:t>for all</a:t>
            </a:r>
            <a:r>
              <a:rPr lang="id-ID" sz="2800" b="1" dirty="0" smtClean="0"/>
              <a:t>)</a:t>
            </a:r>
            <a:r>
              <a:rPr lang="id-ID" sz="2800" dirty="0" smtClean="0"/>
              <a:t>” yang ditulis :</a:t>
            </a:r>
            <a:r>
              <a:rPr lang="en-US" sz="2800" dirty="0" smtClean="0"/>
              <a:t> </a:t>
            </a:r>
            <a:r>
              <a:rPr lang="id-ID" sz="2800" b="1" dirty="0" smtClean="0">
                <a:solidFill>
                  <a:srgbClr val="FF0000"/>
                </a:solidFill>
              </a:rPr>
              <a:t>∀ t ∈ r (Q(t)),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id-ID" sz="2800" dirty="0" smtClean="0"/>
              <a:t>artinya, untuk seluruh tupel </a:t>
            </a:r>
            <a:r>
              <a:rPr lang="id-ID" sz="2800" b="1" i="1" dirty="0" smtClean="0">
                <a:solidFill>
                  <a:srgbClr val="FF0000"/>
                </a:solidFill>
              </a:rPr>
              <a:t>t</a:t>
            </a:r>
            <a:r>
              <a:rPr lang="id-ID" sz="2800" dirty="0" smtClean="0"/>
              <a:t> anggota relasi</a:t>
            </a:r>
            <a:r>
              <a:rPr lang="id-ID" sz="2800" i="1" dirty="0" smtClean="0"/>
              <a:t> </a:t>
            </a:r>
            <a:r>
              <a:rPr lang="id-ID" sz="2800" b="1" i="1" dirty="0" smtClean="0">
                <a:solidFill>
                  <a:srgbClr val="FF0000"/>
                </a:solidFill>
              </a:rPr>
              <a:t>r</a:t>
            </a:r>
            <a:r>
              <a:rPr lang="id-ID" sz="2800" i="1" dirty="0" smtClean="0"/>
              <a:t> </a:t>
            </a:r>
            <a:r>
              <a:rPr lang="id-ID" sz="2800" dirty="0" smtClean="0"/>
              <a:t>sedemikian sehingga bahwa predikat </a:t>
            </a:r>
            <a:r>
              <a:rPr lang="id-ID" sz="2800" b="1" dirty="0" smtClean="0"/>
              <a:t>Q(t) </a:t>
            </a:r>
            <a:r>
              <a:rPr lang="id-ID" sz="2800" dirty="0" smtClean="0"/>
              <a:t>adalah benar.</a:t>
            </a:r>
            <a:endParaRPr lang="id-ID" sz="28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r">
              <a:spcBef>
                <a:spcPct val="0"/>
              </a:spcBef>
            </a:pPr>
            <a:r>
              <a:rPr lang="en-US" sz="3200" dirty="0" smtClean="0"/>
              <a:t>L</a:t>
            </a:r>
            <a:r>
              <a:rPr lang="id-ID" sz="3200" dirty="0" smtClean="0"/>
              <a:t>anjut...</a:t>
            </a:r>
            <a:endParaRPr lang="id-ID" sz="3200" dirty="0"/>
          </a:p>
        </p:txBody>
      </p:sp>
      <p:sp>
        <p:nvSpPr>
          <p:cNvPr id="3" name="Rectangle 2"/>
          <p:cNvSpPr/>
          <p:nvPr/>
        </p:nvSpPr>
        <p:spPr>
          <a:xfrm>
            <a:off x="228600" y="785794"/>
            <a:ext cx="8686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b="1" dirty="0" smtClean="0"/>
              <a:t>Ciri-ciri relasi kalkulus :</a:t>
            </a:r>
            <a:endParaRPr lang="id-ID" sz="2800" dirty="0" smtClean="0"/>
          </a:p>
          <a:p>
            <a:pPr marL="266700" indent="-266700"/>
            <a:r>
              <a:rPr lang="id-ID" sz="2800" dirty="0" smtClean="0"/>
              <a:t>– </a:t>
            </a:r>
            <a:r>
              <a:rPr lang="id-ID" sz="2800" i="1" dirty="0" smtClean="0">
                <a:solidFill>
                  <a:srgbClr val="FF0000"/>
                </a:solidFill>
              </a:rPr>
              <a:t>First order calculus</a:t>
            </a:r>
            <a:r>
              <a:rPr lang="id-ID" sz="2800" dirty="0" smtClean="0"/>
              <a:t> menggunakan simbol-simbol predikat dan simbol-simbol fungsi. </a:t>
            </a:r>
          </a:p>
          <a:p>
            <a:pPr marL="266700" indent="-266700"/>
            <a:r>
              <a:rPr lang="id-ID" sz="2800" dirty="0" smtClean="0"/>
              <a:t>	Untuk kaitannya dengan basis data : simbol fungsi tidak diperlukan dan predikat diinterprestasikan sebagai relasi.</a:t>
            </a:r>
          </a:p>
          <a:p>
            <a:pPr marL="266700" indent="-266700"/>
            <a:r>
              <a:rPr lang="id-ID" sz="2800" dirty="0" smtClean="0"/>
              <a:t>– </a:t>
            </a:r>
            <a:r>
              <a:rPr lang="id-ID" sz="2800" i="1" dirty="0" smtClean="0">
                <a:solidFill>
                  <a:srgbClr val="FF0000"/>
                </a:solidFill>
              </a:rPr>
              <a:t>Formula </a:t>
            </a:r>
            <a:r>
              <a:rPr lang="id-ID" sz="2800" dirty="0" smtClean="0"/>
              <a:t>pada</a:t>
            </a:r>
            <a:r>
              <a:rPr lang="id-ID" sz="2800" i="1" dirty="0" smtClean="0"/>
              <a:t> </a:t>
            </a:r>
            <a:r>
              <a:rPr lang="id-ID" sz="2800" i="1" dirty="0" smtClean="0">
                <a:solidFill>
                  <a:srgbClr val="FF0000"/>
                </a:solidFill>
              </a:rPr>
              <a:t>first order calculus </a:t>
            </a:r>
            <a:r>
              <a:rPr lang="id-ID" sz="2800" dirty="0" smtClean="0"/>
              <a:t>dapat dibedakan ke dalam dua kelas :</a:t>
            </a:r>
          </a:p>
          <a:p>
            <a:pPr indent="266700"/>
            <a:r>
              <a:rPr lang="id-ID" sz="2800" b="1" dirty="0" smtClean="0">
                <a:solidFill>
                  <a:srgbClr val="FF0000"/>
                </a:solidFill>
              </a:rPr>
              <a:t>1. Open formula (</a:t>
            </a:r>
            <a:r>
              <a:rPr lang="id-ID" sz="2800" b="1" i="1" dirty="0" smtClean="0">
                <a:solidFill>
                  <a:srgbClr val="FF0000"/>
                </a:solidFill>
              </a:rPr>
              <a:t>free variable</a:t>
            </a:r>
            <a:r>
              <a:rPr lang="id-ID" sz="2800" b="1" dirty="0" smtClean="0">
                <a:solidFill>
                  <a:srgbClr val="FF0000"/>
                </a:solidFill>
              </a:rPr>
              <a:t>)</a:t>
            </a:r>
            <a:endParaRPr lang="id-ID" sz="2800" dirty="0" smtClean="0">
              <a:solidFill>
                <a:srgbClr val="FF0000"/>
              </a:solidFill>
            </a:endParaRPr>
          </a:p>
          <a:p>
            <a:pPr marL="628650"/>
            <a:r>
              <a:rPr lang="id-ID" sz="2800" dirty="0" smtClean="0"/>
              <a:t>Didefinisikan sebagai himpunan </a:t>
            </a:r>
            <a:r>
              <a:rPr lang="id-ID" sz="2800" i="1" dirty="0" smtClean="0"/>
              <a:t>tuples</a:t>
            </a:r>
            <a:r>
              <a:rPr lang="id-ID" sz="2800" dirty="0" smtClean="0"/>
              <a:t> elemen dari kondisi secara keseluruhan, yang dapat menghasilkan formula “TRUE”.</a:t>
            </a:r>
          </a:p>
          <a:p>
            <a:endParaRPr lang="id-ID" sz="28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r">
              <a:spcBef>
                <a:spcPct val="0"/>
              </a:spcBef>
            </a:pPr>
            <a:r>
              <a:rPr lang="en-US" sz="3200" dirty="0" smtClean="0"/>
              <a:t>L</a:t>
            </a:r>
            <a:r>
              <a:rPr lang="id-ID" sz="3200" dirty="0" smtClean="0"/>
              <a:t>anjut...</a:t>
            </a:r>
            <a:endParaRPr lang="id-ID" sz="3200" dirty="0"/>
          </a:p>
        </p:txBody>
      </p:sp>
      <p:sp>
        <p:nvSpPr>
          <p:cNvPr id="3" name="Rectangle 2"/>
          <p:cNvSpPr/>
          <p:nvPr/>
        </p:nvSpPr>
        <p:spPr>
          <a:xfrm>
            <a:off x="228600" y="887442"/>
            <a:ext cx="8686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/>
            <a:r>
              <a:rPr lang="id-ID" sz="2800" b="1" dirty="0" smtClean="0">
                <a:solidFill>
                  <a:srgbClr val="FF0000"/>
                </a:solidFill>
              </a:rPr>
              <a:t>2.</a:t>
            </a:r>
            <a:r>
              <a:rPr lang="id-ID" sz="2800" dirty="0" smtClean="0">
                <a:solidFill>
                  <a:srgbClr val="FF0000"/>
                </a:solidFill>
              </a:rPr>
              <a:t> 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id-ID" sz="2800" b="1" i="1" dirty="0" smtClean="0">
                <a:solidFill>
                  <a:srgbClr val="FF0000"/>
                </a:solidFill>
              </a:rPr>
              <a:t>Closed </a:t>
            </a:r>
            <a:r>
              <a:rPr lang="en-US" sz="2800" b="1" i="1" dirty="0" smtClean="0">
                <a:solidFill>
                  <a:srgbClr val="FF0000"/>
                </a:solidFill>
              </a:rPr>
              <a:t>F</a:t>
            </a:r>
            <a:r>
              <a:rPr lang="id-ID" sz="2800" b="1" i="1" dirty="0" smtClean="0">
                <a:solidFill>
                  <a:srgbClr val="FF0000"/>
                </a:solidFill>
              </a:rPr>
              <a:t>ormula</a:t>
            </a:r>
            <a:r>
              <a:rPr lang="id-ID" sz="2800" b="1" dirty="0" smtClean="0">
                <a:solidFill>
                  <a:srgbClr val="FF0000"/>
                </a:solidFill>
              </a:rPr>
              <a:t> atau </a:t>
            </a:r>
            <a:r>
              <a:rPr lang="en-US" sz="2800" b="1" i="1" dirty="0" smtClean="0">
                <a:solidFill>
                  <a:srgbClr val="FF0000"/>
                </a:solidFill>
              </a:rPr>
              <a:t>S</a:t>
            </a:r>
            <a:r>
              <a:rPr lang="id-ID" sz="2800" b="1" i="1" dirty="0" smtClean="0">
                <a:solidFill>
                  <a:srgbClr val="FF0000"/>
                </a:solidFill>
              </a:rPr>
              <a:t>entences</a:t>
            </a:r>
            <a:r>
              <a:rPr lang="id-ID" sz="2800" b="1" dirty="0" smtClean="0">
                <a:solidFill>
                  <a:srgbClr val="FF0000"/>
                </a:solidFill>
              </a:rPr>
              <a:t> yang memiliki variable terbatas.</a:t>
            </a:r>
            <a:endParaRPr lang="id-ID" sz="2800" dirty="0" smtClean="0">
              <a:solidFill>
                <a:srgbClr val="FF0000"/>
              </a:solidFill>
            </a:endParaRPr>
          </a:p>
          <a:p>
            <a:pPr marL="457200" indent="-190500">
              <a:buFont typeface="Arial" pitchFamily="34" charset="0"/>
              <a:buChar char="•"/>
            </a:pPr>
            <a:r>
              <a:rPr lang="id-ID" sz="2800" dirty="0" smtClean="0"/>
              <a:t>Karena kalkulus dipergunakan sebagai bahasa </a:t>
            </a:r>
            <a:r>
              <a:rPr lang="id-ID" sz="2800" i="1" dirty="0" smtClean="0"/>
              <a:t>query</a:t>
            </a:r>
            <a:r>
              <a:rPr lang="id-ID" sz="2800" dirty="0" smtClean="0"/>
              <a:t> dan basis data bertujuan untuk instant maupun relasi lainnya, maka </a:t>
            </a:r>
            <a:r>
              <a:rPr lang="id-ID" sz="2800" i="1" dirty="0" smtClean="0"/>
              <a:t>closed</a:t>
            </a:r>
            <a:r>
              <a:rPr lang="id-ID" sz="2800" dirty="0" smtClean="0"/>
              <a:t> </a:t>
            </a:r>
            <a:r>
              <a:rPr lang="id-ID" sz="2800" i="1" dirty="0" smtClean="0"/>
              <a:t>formulas</a:t>
            </a:r>
            <a:r>
              <a:rPr lang="id-ID" sz="2800" dirty="0" smtClean="0"/>
              <a:t> tidak diperhatikan.</a:t>
            </a:r>
          </a:p>
          <a:p>
            <a:pPr marL="457200" indent="-190500">
              <a:buFont typeface="Arial" pitchFamily="34" charset="0"/>
              <a:buChar char="•"/>
            </a:pPr>
            <a:r>
              <a:rPr lang="id-ID" sz="2800" dirty="0" smtClean="0"/>
              <a:t>Dalam kalkulus relasional tupel digunakan variabel dari tupelnya. </a:t>
            </a:r>
            <a:endParaRPr lang="en-US" sz="2800" dirty="0" smtClean="0"/>
          </a:p>
          <a:p>
            <a:pPr marL="457200" indent="-190500">
              <a:buFont typeface="Arial" pitchFamily="34" charset="0"/>
              <a:buChar char="•"/>
            </a:pPr>
            <a:r>
              <a:rPr lang="id-ID" sz="2800" dirty="0" smtClean="0"/>
              <a:t>Variabel dari suatu tupel adalah daerah yang terdefinisi sebagai nama dari suatu relasi.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457200" indent="-457200" algn="r"/>
            <a:r>
              <a:rPr lang="id-ID" sz="3200" b="1" dirty="0" smtClean="0">
                <a:solidFill>
                  <a:schemeClr val="bg1"/>
                </a:solidFill>
              </a:rPr>
              <a:t>Lanjut..</a:t>
            </a:r>
          </a:p>
        </p:txBody>
      </p:sp>
      <p:sp>
        <p:nvSpPr>
          <p:cNvPr id="3" name="Rectangle 2"/>
          <p:cNvSpPr/>
          <p:nvPr/>
        </p:nvSpPr>
        <p:spPr>
          <a:xfrm>
            <a:off x="171480" y="890547"/>
            <a:ext cx="8686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id-ID" sz="2800" u="sng" dirty="0" smtClean="0"/>
              <a:t>Berikut ini contoh kalkulus relasional tuple yang diterapkan pada SQL.</a:t>
            </a:r>
          </a:p>
          <a:p>
            <a:pPr fontAlgn="base"/>
            <a:r>
              <a:rPr lang="id-ID" sz="2800" b="1" dirty="0" smtClean="0"/>
              <a:t>SELECT Dosen.nid,dosen.nama_d,Dosen.gajipokok</a:t>
            </a:r>
          </a:p>
          <a:p>
            <a:pPr fontAlgn="base"/>
            <a:r>
              <a:rPr lang="id-ID" sz="2800" b="1" dirty="0" smtClean="0"/>
              <a:t>FROM Dosen</a:t>
            </a:r>
          </a:p>
          <a:p>
            <a:pPr fontAlgn="base"/>
            <a:r>
              <a:rPr lang="id-ID" sz="2800" b="1" dirty="0" smtClean="0"/>
              <a:t>WHERE</a:t>
            </a:r>
            <a:r>
              <a:rPr lang="en-US" sz="2800" b="1" dirty="0" smtClean="0"/>
              <a:t> </a:t>
            </a:r>
            <a:r>
              <a:rPr lang="id-ID" sz="2800" b="1" dirty="0" smtClean="0"/>
              <a:t>Dosen.jkelamin=</a:t>
            </a:r>
            <a:r>
              <a:rPr lang="en-US" sz="2800" b="1" dirty="0" smtClean="0"/>
              <a:t>‘</a:t>
            </a:r>
            <a:r>
              <a:rPr lang="id-ID" sz="2800" b="1" dirty="0" smtClean="0"/>
              <a:t>Pria</a:t>
            </a:r>
            <a:r>
              <a:rPr lang="en-US" sz="2800" b="1" dirty="0" smtClean="0"/>
              <a:t>’</a:t>
            </a:r>
            <a:r>
              <a:rPr lang="id-ID" sz="2800" b="1" dirty="0" smtClean="0"/>
              <a:t> AND Dosen.gajipokok&gt;1000000</a:t>
            </a:r>
          </a:p>
          <a:p>
            <a:pPr fontAlgn="base"/>
            <a:r>
              <a:rPr lang="id-ID" sz="2800" dirty="0" smtClean="0"/>
              <a:t>Pada query di atas menyatakan dua hal :</a:t>
            </a:r>
          </a:p>
          <a:p>
            <a:pPr marL="285750" indent="-285750" fontAlgn="base"/>
            <a:r>
              <a:rPr lang="id-ID" sz="2800" dirty="0" smtClean="0"/>
              <a:t>-  Mengambil atau mengekstra tupel-tupel pada relasi Dosen yang mempunyai atribut jkelamin ‘Pria’ dan memiliki atribut gajipokok adalah lebih besar dari 1000000.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457200" indent="-457200" algn="r"/>
            <a:r>
              <a:rPr lang="id-ID" sz="3200" b="1" dirty="0" smtClean="0">
                <a:solidFill>
                  <a:schemeClr val="bg1"/>
                </a:solidFill>
              </a:rPr>
              <a:t>Lanjut..</a:t>
            </a:r>
          </a:p>
        </p:txBody>
      </p:sp>
      <p:sp>
        <p:nvSpPr>
          <p:cNvPr id="3" name="Rectangle 2"/>
          <p:cNvSpPr/>
          <p:nvPr/>
        </p:nvSpPr>
        <p:spPr>
          <a:xfrm>
            <a:off x="285720" y="890547"/>
            <a:ext cx="87154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fontAlgn="base">
              <a:buFont typeface="Arial" pitchFamily="34" charset="0"/>
              <a:buChar char="•"/>
            </a:pPr>
            <a:r>
              <a:rPr lang="id-ID" sz="2800" dirty="0" smtClean="0"/>
              <a:t>Menampilkan atribut tertentu yaitu</a:t>
            </a:r>
            <a:r>
              <a:rPr lang="en-US" sz="2800" dirty="0" smtClean="0"/>
              <a:t> </a:t>
            </a:r>
            <a:r>
              <a:rPr lang="id-ID" sz="2800" dirty="0" smtClean="0"/>
              <a:t>nid,</a:t>
            </a:r>
            <a:r>
              <a:rPr lang="en-US" sz="2800" dirty="0" smtClean="0"/>
              <a:t> </a:t>
            </a:r>
            <a:r>
              <a:rPr lang="id-ID" sz="2800" dirty="0" smtClean="0"/>
              <a:t>nama_d,</a:t>
            </a:r>
            <a:r>
              <a:rPr lang="en-US" sz="2800" dirty="0" smtClean="0"/>
              <a:t> </a:t>
            </a:r>
            <a:r>
              <a:rPr lang="id-ID" sz="2800" dirty="0" smtClean="0"/>
              <a:t>gajipoko</a:t>
            </a:r>
            <a:r>
              <a:rPr lang="en-US" sz="2800" dirty="0" smtClean="0"/>
              <a:t>k</a:t>
            </a:r>
            <a:r>
              <a:rPr lang="id-ID" sz="2800" dirty="0" smtClean="0"/>
              <a:t>.</a:t>
            </a:r>
          </a:p>
          <a:p>
            <a:pPr marL="171450" fontAlgn="base"/>
            <a:r>
              <a:rPr lang="id-ID" sz="2800" dirty="0" smtClean="0"/>
              <a:t>Dengan demikian Dosen.nid,Dosen.gajipokok adalah variabel-variabel tupel. </a:t>
            </a:r>
            <a:endParaRPr lang="en-US" sz="2800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lvl="1" indent="339725" algn="ctr">
              <a:lnSpc>
                <a:spcPct val="150000"/>
              </a:lnSpc>
            </a:pPr>
            <a:r>
              <a:rPr lang="en-US" sz="3600" b="1" dirty="0" err="1" smtClean="0"/>
              <a:t>Bahasa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Prosedural</a:t>
            </a:r>
            <a:endParaRPr lang="en-US" sz="3600" b="1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304800" y="990600"/>
            <a:ext cx="8534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>
              <a:buAutoNum type="arabicPeriod"/>
            </a:pPr>
            <a:r>
              <a:rPr lang="en-US" sz="2400" b="1" dirty="0" err="1" smtClean="0">
                <a:solidFill>
                  <a:srgbClr val="FF0000"/>
                </a:solidFill>
              </a:rPr>
              <a:t>Aljabar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id-ID" sz="2400" b="1" dirty="0" err="1" smtClean="0">
                <a:solidFill>
                  <a:srgbClr val="FF0000"/>
                </a:solidFill>
              </a:rPr>
              <a:t>R</a:t>
            </a:r>
            <a:r>
              <a:rPr lang="en-US" sz="2400" b="1" dirty="0" err="1" smtClean="0">
                <a:solidFill>
                  <a:srgbClr val="FF0000"/>
                </a:solidFill>
              </a:rPr>
              <a:t>elasional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query </a:t>
            </a:r>
            <a:r>
              <a:rPr lang="en-US" sz="2400" dirty="0" err="1" smtClean="0"/>
              <a:t>prosedural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b="1" dirty="0" err="1" smtClean="0"/>
              <a:t>sekumpulan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operasi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dimana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masukkannya</a:t>
            </a:r>
            <a:r>
              <a:rPr lang="en-US" sz="2400" b="1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relasi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keluarannya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b="1" dirty="0" err="1" smtClean="0"/>
              <a:t>sebuah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relasi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baru</a:t>
            </a:r>
            <a:r>
              <a:rPr lang="en-US" sz="2400" b="1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 </a:t>
            </a:r>
          </a:p>
          <a:p>
            <a:pPr lvl="1" indent="-457200">
              <a:buAutoNum type="arabicPeriod"/>
            </a:pPr>
            <a:r>
              <a:rPr lang="en-US" sz="2400" b="1" dirty="0" err="1" smtClean="0">
                <a:solidFill>
                  <a:srgbClr val="FF0000"/>
                </a:solidFill>
              </a:rPr>
              <a:t>Operasi-operasi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dasar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dalam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aljabar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relasional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adalah</a:t>
            </a:r>
            <a:r>
              <a:rPr lang="en-US" sz="2400" b="1" dirty="0" smtClean="0">
                <a:solidFill>
                  <a:srgbClr val="FF0000"/>
                </a:solidFill>
              </a:rPr>
              <a:t> : </a:t>
            </a:r>
          </a:p>
          <a:p>
            <a:pPr marL="990600" lvl="1" indent="-533400"/>
            <a:r>
              <a:rPr lang="en-US" sz="2400" dirty="0" smtClean="0"/>
              <a:t>1.</a:t>
            </a:r>
            <a:r>
              <a:rPr lang="en-US" sz="2400" i="1" dirty="0" smtClean="0"/>
              <a:t>Select</a:t>
            </a:r>
          </a:p>
          <a:p>
            <a:pPr marL="990600" lvl="1" indent="-533400"/>
            <a:r>
              <a:rPr lang="en-US" sz="2400" dirty="0" smtClean="0"/>
              <a:t>2. </a:t>
            </a:r>
            <a:r>
              <a:rPr lang="en-US" sz="2400" i="1" dirty="0" smtClean="0"/>
              <a:t>Projection</a:t>
            </a:r>
          </a:p>
          <a:p>
            <a:pPr marL="990600" lvl="1" indent="-533400"/>
            <a:r>
              <a:rPr lang="en-US" sz="2400" dirty="0" smtClean="0"/>
              <a:t>3.</a:t>
            </a:r>
            <a:r>
              <a:rPr lang="en-US" sz="2400" i="1" dirty="0" smtClean="0"/>
              <a:t>Union </a:t>
            </a:r>
          </a:p>
          <a:p>
            <a:pPr marL="990600" lvl="1" indent="-533400"/>
            <a:r>
              <a:rPr lang="en-US" sz="2400" dirty="0" smtClean="0"/>
              <a:t>4. </a:t>
            </a:r>
            <a:r>
              <a:rPr lang="en-US" sz="2400" i="1" dirty="0" smtClean="0"/>
              <a:t>Set difference</a:t>
            </a:r>
          </a:p>
          <a:p>
            <a:pPr marL="723900" lvl="1" indent="-266700"/>
            <a:r>
              <a:rPr lang="en-US" sz="2400" dirty="0" smtClean="0"/>
              <a:t>5. </a:t>
            </a:r>
            <a:r>
              <a:rPr lang="en-US" sz="2400" i="1" dirty="0" smtClean="0"/>
              <a:t>Cartesian product, </a:t>
            </a:r>
            <a:r>
              <a:rPr lang="en-US" sz="2400" dirty="0" err="1" smtClean="0"/>
              <a:t>selain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tambahan</a:t>
            </a:r>
            <a:r>
              <a:rPr lang="id-ID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i="1" dirty="0" smtClean="0"/>
              <a:t>set intersection</a:t>
            </a:r>
            <a:r>
              <a:rPr lang="en-US" sz="2400" dirty="0" smtClean="0"/>
              <a:t>, </a:t>
            </a:r>
            <a:r>
              <a:rPr lang="en-US" sz="2400" i="1" dirty="0" smtClean="0"/>
              <a:t>natural join</a:t>
            </a:r>
            <a:r>
              <a:rPr lang="en-US" sz="2400" dirty="0" smtClean="0"/>
              <a:t>, </a:t>
            </a:r>
            <a:r>
              <a:rPr lang="en-US" sz="2400" i="1" dirty="0" smtClean="0"/>
              <a:t>division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theta join</a:t>
            </a:r>
            <a:r>
              <a:rPr lang="en-US" sz="2400" dirty="0" smtClean="0"/>
              <a:t>.</a:t>
            </a:r>
            <a:endParaRPr lang="id-ID" sz="2400" dirty="0" smtClean="0"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>
          <a:xfrm>
            <a:off x="102352" y="6429396"/>
            <a:ext cx="1185842" cy="365125"/>
          </a:xfrm>
        </p:spPr>
        <p:txBody>
          <a:bodyPr/>
          <a:lstStyle/>
          <a:p>
            <a:fld id="{72D1D909-39E8-435F-854C-A37A2B31A43D}" type="datetime1">
              <a:rPr lang="id-ID" sz="1600" smtClean="0">
                <a:solidFill>
                  <a:srgbClr val="000000"/>
                </a:solidFill>
              </a:rPr>
              <a:pPr/>
              <a:t>2015-05-18</a:t>
            </a:fld>
            <a:endParaRPr lang="id-ID" sz="1600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24" y="6421461"/>
            <a:ext cx="685776" cy="365125"/>
          </a:xfrm>
        </p:spPr>
        <p:txBody>
          <a:bodyPr/>
          <a:lstStyle/>
          <a:p>
            <a:fld id="{A3B0C501-626C-40A1-9224-1595DDBD4DE9}" type="slidenum">
              <a:rPr lang="id-ID" sz="1800" smtClean="0">
                <a:solidFill>
                  <a:srgbClr val="000000"/>
                </a:solidFill>
              </a:rPr>
              <a:pPr/>
              <a:t>3</a:t>
            </a:fld>
            <a:endParaRPr lang="id-ID" sz="1800" dirty="0">
              <a:solidFill>
                <a:srgbClr val="000000"/>
              </a:solidFill>
            </a:endParaRPr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214414" y="6286520"/>
            <a:ext cx="7358114" cy="571480"/>
          </a:xfrm>
          <a:solidFill>
            <a:schemeClr val="bg1"/>
          </a:solidFill>
        </p:spPr>
        <p:txBody>
          <a:bodyPr/>
          <a:lstStyle/>
          <a:p>
            <a:r>
              <a:rPr lang="id-ID" sz="1600" dirty="0" smtClean="0">
                <a:solidFill>
                  <a:srgbClr val="000000"/>
                </a:solidFill>
              </a:rPr>
              <a:t>tiosetyo@yahoo.com   setyoinator@gmail.com     </a:t>
            </a:r>
            <a:r>
              <a:rPr lang="id-ID" sz="1600" i="1" dirty="0" smtClean="0">
                <a:solidFill>
                  <a:srgbClr val="000000"/>
                </a:solidFill>
              </a:rPr>
              <a:t>www.cerdas-pintar.blogspot.com</a:t>
            </a:r>
            <a:endParaRPr lang="id-ID" sz="1600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0"/>
              </a:spcBef>
            </a:pPr>
            <a:r>
              <a:rPr lang="id-ID" sz="3200" b="1" dirty="0" smtClean="0">
                <a:solidFill>
                  <a:schemeClr val="bg1"/>
                </a:solidFill>
              </a:rPr>
              <a:t>2. Kalkulus Relasional Domain</a:t>
            </a:r>
            <a:endParaRPr lang="id-ID" sz="32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819150"/>
            <a:ext cx="8610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246063">
              <a:buFont typeface="Arial" pitchFamily="34" charset="0"/>
              <a:buChar char="•"/>
            </a:pPr>
            <a:r>
              <a:rPr lang="id-ID" sz="2800" dirty="0" smtClean="0"/>
              <a:t>Kalkulus relasional domain adalah bahasa </a:t>
            </a:r>
            <a:r>
              <a:rPr lang="id-ID" sz="2800" i="1" dirty="0" smtClean="0"/>
              <a:t>query </a:t>
            </a:r>
            <a:r>
              <a:rPr lang="id-ID" sz="2800" dirty="0" smtClean="0"/>
              <a:t>yang </a:t>
            </a:r>
            <a:r>
              <a:rPr lang="id-ID" sz="2800" i="1" dirty="0" smtClean="0"/>
              <a:t>non prosedural</a:t>
            </a:r>
            <a:r>
              <a:rPr lang="id-ID" sz="2800" dirty="0" smtClean="0"/>
              <a:t> dan karenanya berhubungan dekat dengan kalkulus relasional tupel. </a:t>
            </a:r>
          </a:p>
          <a:p>
            <a:pPr marL="514350" indent="-246063">
              <a:buFont typeface="Arial" pitchFamily="34" charset="0"/>
              <a:buChar char="•"/>
            </a:pPr>
            <a:r>
              <a:rPr lang="id-ID" sz="2800" dirty="0" smtClean="0"/>
              <a:t>Berbeda dengan kalkulus relasional tupel, bahasa ini menggunakan variabel domain yang mengambil nilai dari domain atribut, bukan dari nilai seluruh tupel. </a:t>
            </a:r>
          </a:p>
          <a:p>
            <a:pPr marL="571500" indent="-303213">
              <a:buFont typeface="Arial" pitchFamily="34" charset="0"/>
              <a:buChar char="•"/>
            </a:pPr>
            <a:r>
              <a:rPr lang="id-ID" sz="2800" dirty="0" smtClean="0"/>
              <a:t>Kalkulus relasional domain merupakan basis untuk bahasa query QBE.</a:t>
            </a:r>
            <a:endParaRPr lang="id-ID" sz="2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r">
              <a:spcBef>
                <a:spcPct val="0"/>
              </a:spcBef>
            </a:pPr>
            <a:r>
              <a:rPr lang="id-ID" sz="3200" b="1" dirty="0" smtClean="0">
                <a:solidFill>
                  <a:schemeClr val="bg1"/>
                </a:solidFill>
              </a:rPr>
              <a:t>Lanjut..</a:t>
            </a:r>
            <a:endParaRPr lang="id-ID" sz="32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0034" y="857232"/>
            <a:ext cx="835824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sz="3200" dirty="0" smtClean="0"/>
              <a:t>Sebuah ekspresi dalam kalkulus relasional domain adalah berbentuk :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3200" dirty="0" smtClean="0"/>
              <a:t>{ &lt; x</a:t>
            </a:r>
            <a:r>
              <a:rPr lang="id-ID" sz="3200" baseline="-25000" dirty="0" smtClean="0"/>
              <a:t>1</a:t>
            </a:r>
            <a:r>
              <a:rPr lang="id-ID" sz="3200" dirty="0" smtClean="0"/>
              <a:t>, x</a:t>
            </a:r>
            <a:r>
              <a:rPr lang="id-ID" sz="3200" baseline="-25000" dirty="0" smtClean="0"/>
              <a:t>2</a:t>
            </a:r>
            <a:r>
              <a:rPr lang="id-ID" sz="3200" dirty="0" smtClean="0"/>
              <a:t>, . . . , x</a:t>
            </a:r>
            <a:r>
              <a:rPr lang="id-ID" sz="3200" baseline="-25000" dirty="0" smtClean="0"/>
              <a:t>n</a:t>
            </a:r>
            <a:r>
              <a:rPr lang="id-ID" sz="3200" dirty="0" smtClean="0"/>
              <a:t> &gt; | P(x</a:t>
            </a:r>
            <a:r>
              <a:rPr lang="id-ID" sz="3200" baseline="-25000" dirty="0" smtClean="0"/>
              <a:t>1</a:t>
            </a:r>
            <a:r>
              <a:rPr lang="id-ID" sz="3200" dirty="0" smtClean="0"/>
              <a:t>, x</a:t>
            </a:r>
            <a:r>
              <a:rPr lang="id-ID" sz="3200" baseline="-25000" dirty="0" smtClean="0"/>
              <a:t>2</a:t>
            </a:r>
            <a:r>
              <a:rPr lang="id-ID" sz="3200" dirty="0" smtClean="0"/>
              <a:t>, . . . , x</a:t>
            </a:r>
            <a:r>
              <a:rPr lang="id-ID" sz="3200" baseline="-25000" dirty="0" smtClean="0"/>
              <a:t>n</a:t>
            </a:r>
            <a:r>
              <a:rPr lang="id-ID" sz="3200" dirty="0" smtClean="0"/>
              <a:t>) }</a:t>
            </a:r>
            <a:r>
              <a:rPr lang="en-US" sz="3200" dirty="0" smtClean="0"/>
              <a:t> </a:t>
            </a:r>
            <a:r>
              <a:rPr lang="id-ID" sz="3200" dirty="0" smtClean="0"/>
              <a:t>dimana x</a:t>
            </a:r>
            <a:r>
              <a:rPr lang="id-ID" sz="3200" baseline="-25000" dirty="0" smtClean="0"/>
              <a:t>1</a:t>
            </a:r>
            <a:r>
              <a:rPr lang="id-ID" sz="3200" dirty="0" smtClean="0"/>
              <a:t>, x</a:t>
            </a:r>
            <a:r>
              <a:rPr lang="id-ID" sz="3200" baseline="-25000" dirty="0" smtClean="0"/>
              <a:t>2</a:t>
            </a:r>
            <a:r>
              <a:rPr lang="id-ID" sz="3200" dirty="0" smtClean="0"/>
              <a:t>, . . . , x</a:t>
            </a:r>
            <a:r>
              <a:rPr lang="id-ID" sz="3200" baseline="-25000" dirty="0" smtClean="0"/>
              <a:t>n</a:t>
            </a:r>
            <a:r>
              <a:rPr lang="id-ID" sz="3200" dirty="0" smtClean="0"/>
              <a:t> merepresentasikan variabel-variabel </a:t>
            </a:r>
            <a:r>
              <a:rPr lang="en-US" sz="3200" dirty="0" smtClean="0"/>
              <a:t>/ </a:t>
            </a:r>
            <a:r>
              <a:rPr lang="en-US" sz="3200" dirty="0" err="1" smtClean="0"/>
              <a:t>konstanta</a:t>
            </a:r>
            <a:r>
              <a:rPr lang="en-US" sz="3200" dirty="0" smtClean="0"/>
              <a:t> </a:t>
            </a:r>
            <a:r>
              <a:rPr lang="id-ID" sz="3200" dirty="0" smtClean="0"/>
              <a:t>domain. 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id-ID" sz="3200" b="1" dirty="0" smtClean="0"/>
              <a:t>P</a:t>
            </a:r>
            <a:r>
              <a:rPr lang="id-ID" sz="3200" dirty="0" smtClean="0"/>
              <a:t> merepresentasikan sebuah formula</a:t>
            </a:r>
            <a:r>
              <a:rPr lang="en-US" sz="3200" dirty="0" smtClean="0"/>
              <a:t>/rumus2</a:t>
            </a:r>
            <a:r>
              <a:rPr lang="id-ID" sz="3200" dirty="0" smtClean="0"/>
              <a:t> yang terdiri dari atom-atom.</a:t>
            </a:r>
            <a:endParaRPr lang="en-US" sz="3200" dirty="0" smtClean="0"/>
          </a:p>
          <a:p>
            <a:pPr marL="457200" indent="-457200"/>
            <a:endParaRPr lang="id-ID" sz="3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r">
              <a:spcBef>
                <a:spcPct val="0"/>
              </a:spcBef>
            </a:pPr>
            <a:r>
              <a:rPr lang="id-ID" sz="3200" b="1" dirty="0" smtClean="0">
                <a:solidFill>
                  <a:schemeClr val="bg1"/>
                </a:solidFill>
              </a:rPr>
              <a:t>Lanjut..</a:t>
            </a:r>
            <a:endParaRPr lang="id-ID" sz="32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5720" y="1034837"/>
            <a:ext cx="850112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/>
            <a:r>
              <a:rPr lang="id-ID" sz="2800" dirty="0" smtClean="0"/>
              <a:t>4. Sebuah atom dalam kalkulus relasional domain dapat  berupa salah satu dari bentuk berikut ini :</a:t>
            </a:r>
          </a:p>
          <a:p>
            <a:pPr marL="723900" indent="-457200">
              <a:tabLst>
                <a:tab pos="0" algn="l"/>
              </a:tabLst>
            </a:pPr>
            <a:r>
              <a:rPr lang="id-ID" sz="2800" dirty="0" smtClean="0"/>
              <a:t>-  x </a:t>
            </a:r>
            <a:r>
              <a:rPr lang="el-GR" sz="2800" dirty="0" smtClean="0"/>
              <a:t>ϴ </a:t>
            </a:r>
            <a:r>
              <a:rPr lang="id-ID" sz="2800" dirty="0" smtClean="0"/>
              <a:t>y, dimana x dan y adalah variabel domain dan </a:t>
            </a:r>
            <a:r>
              <a:rPr lang="el-GR" sz="2800" b="1" dirty="0" smtClean="0">
                <a:solidFill>
                  <a:srgbClr val="FF0000"/>
                </a:solidFill>
              </a:rPr>
              <a:t>ϴ</a:t>
            </a:r>
            <a:r>
              <a:rPr lang="el-GR" sz="2800" dirty="0" smtClean="0"/>
              <a:t> </a:t>
            </a:r>
            <a:r>
              <a:rPr lang="id-ID" sz="2800" dirty="0" smtClean="0"/>
              <a:t>adalah operator relasional (≤, &lt;, =, ≠, &gt;, ≥). Kita membutuhkan atribut x dan y mempunyai domain yang bisa diperbandingkan dengan </a:t>
            </a:r>
            <a:r>
              <a:rPr lang="el-GR" sz="2800" b="1" dirty="0" smtClean="0">
                <a:solidFill>
                  <a:srgbClr val="FF0000"/>
                </a:solidFill>
              </a:rPr>
              <a:t>ϴ</a:t>
            </a:r>
            <a:r>
              <a:rPr lang="el-GR" sz="2800" dirty="0" smtClean="0"/>
              <a:t>.</a:t>
            </a:r>
          </a:p>
          <a:p>
            <a:pPr marL="723900" indent="-457200">
              <a:tabLst>
                <a:tab pos="0" algn="l"/>
              </a:tabLst>
            </a:pPr>
            <a:r>
              <a:rPr lang="el-GR" sz="2800" dirty="0" smtClean="0"/>
              <a:t>-  </a:t>
            </a:r>
            <a:r>
              <a:rPr lang="id-ID" sz="2800" dirty="0" smtClean="0"/>
              <a:t>x </a:t>
            </a:r>
            <a:r>
              <a:rPr lang="el-GR" sz="2800" dirty="0" smtClean="0"/>
              <a:t>Θ </a:t>
            </a:r>
            <a:r>
              <a:rPr lang="id-ID" sz="2800" dirty="0" smtClean="0"/>
              <a:t>c, dimana x dalah variable domain. </a:t>
            </a:r>
            <a:r>
              <a:rPr lang="el-GR" sz="2800" dirty="0" smtClean="0"/>
              <a:t>Θ </a:t>
            </a:r>
            <a:r>
              <a:rPr lang="id-ID" sz="2800" dirty="0" smtClean="0"/>
              <a:t>adalah operator pembandingan (&lt;, &lt;=,=, &gt;=, ≠) dan </a:t>
            </a:r>
            <a:r>
              <a:rPr lang="id-ID" sz="2800" b="1" dirty="0" smtClean="0">
                <a:solidFill>
                  <a:srgbClr val="FF0000"/>
                </a:solidFill>
              </a:rPr>
              <a:t>c</a:t>
            </a:r>
            <a:r>
              <a:rPr lang="id-ID" sz="2800" dirty="0" smtClean="0"/>
              <a:t> adalah konstanta.</a:t>
            </a:r>
            <a:endParaRPr lang="id-ID" sz="2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r">
              <a:spcBef>
                <a:spcPct val="0"/>
              </a:spcBef>
            </a:pPr>
            <a:r>
              <a:rPr lang="id-ID" sz="3200" b="1" dirty="0" smtClean="0">
                <a:solidFill>
                  <a:schemeClr val="bg1"/>
                </a:solidFill>
              </a:rPr>
              <a:t>Lanjut</a:t>
            </a:r>
            <a:endParaRPr lang="id-ID" sz="32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5720" y="857232"/>
            <a:ext cx="864399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buFont typeface="Arial" pitchFamily="34" charset="0"/>
              <a:buChar char="•"/>
            </a:pPr>
            <a:r>
              <a:rPr lang="id-ID" sz="2800" dirty="0" smtClean="0"/>
              <a:t>Contoh : </a:t>
            </a:r>
          </a:p>
          <a:p>
            <a:pPr marL="266700" indent="-38100" algn="just"/>
            <a:r>
              <a:rPr lang="id-ID" sz="2800" dirty="0" err="1" smtClean="0"/>
              <a:t>T</a:t>
            </a:r>
            <a:r>
              <a:rPr lang="en-US" sz="2800" dirty="0" err="1" smtClean="0"/>
              <a:t>ampilkan</a:t>
            </a:r>
            <a:r>
              <a:rPr lang="id-ID" sz="2800" dirty="0" smtClean="0"/>
              <a:t> nip,nama_d,gajipokok dari dosen, dimana jenis kelaminnya adalah Pria dan gaji pokoknya lebih besar 1200000 </a:t>
            </a:r>
          </a:p>
          <a:p>
            <a:pPr marL="266700" indent="19050" algn="just"/>
            <a:r>
              <a:rPr lang="id-ID" sz="2800" dirty="0" smtClean="0"/>
              <a:t>{ nip | ∃ nam_d | ∃ gajipokok </a:t>
            </a:r>
          </a:p>
          <a:p>
            <a:pPr marL="266700" indent="19050" algn="just"/>
            <a:r>
              <a:rPr lang="id-ID" sz="2800" dirty="0" smtClean="0"/>
              <a:t>(Dosen(nid,nama_d,gajipokok) AND jkelamin=’Pria’ AND gajipokok &gt; 1200000) }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r">
              <a:spcBef>
                <a:spcPct val="0"/>
              </a:spcBef>
            </a:pPr>
            <a:r>
              <a:rPr lang="id-ID" sz="3200" b="1" dirty="0" smtClean="0">
                <a:solidFill>
                  <a:schemeClr val="bg1"/>
                </a:solidFill>
              </a:rPr>
              <a:t>Lanjut..</a:t>
            </a:r>
            <a:endParaRPr lang="id-ID" sz="32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32" y="914400"/>
            <a:ext cx="892975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buFont typeface="Arial" pitchFamily="34" charset="0"/>
              <a:buChar char="•"/>
            </a:pPr>
            <a:r>
              <a:rPr lang="en-US" sz="2400" dirty="0" err="1" smtClean="0"/>
              <a:t>Simbol</a:t>
            </a:r>
            <a:r>
              <a:rPr lang="en-US" sz="2400" dirty="0" smtClean="0"/>
              <a:t> yang </a:t>
            </a:r>
            <a:r>
              <a:rPr lang="en-US" sz="2400" dirty="0" err="1" smtClean="0"/>
              <a:t>muncul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formula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 </a:t>
            </a:r>
            <a:r>
              <a:rPr lang="en-US" sz="2400" dirty="0" err="1" smtClean="0"/>
              <a:t>dari</a:t>
            </a:r>
            <a:r>
              <a:rPr lang="en-US" sz="2400" dirty="0" smtClean="0"/>
              <a:t> : </a:t>
            </a:r>
            <a:r>
              <a:rPr lang="en-US" sz="2400" dirty="0" err="1" smtClean="0"/>
              <a:t>konstan</a:t>
            </a:r>
            <a:r>
              <a:rPr lang="en-US" sz="2400" dirty="0" smtClean="0"/>
              <a:t> (</a:t>
            </a:r>
            <a:r>
              <a:rPr lang="en-US" sz="2400" dirty="0" err="1" smtClean="0"/>
              <a:t>elemen-elemen</a:t>
            </a:r>
            <a:r>
              <a:rPr lang="en-US" sz="2400" dirty="0" smtClean="0"/>
              <a:t> domain D),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(</a:t>
            </a:r>
            <a:r>
              <a:rPr lang="en-US" sz="2400" dirty="0" err="1" smtClean="0"/>
              <a:t>elemen-elemen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</a:t>
            </a:r>
            <a:r>
              <a:rPr lang="en-US" sz="2400" dirty="0" err="1" smtClean="0"/>
              <a:t>berhingga</a:t>
            </a:r>
            <a:r>
              <a:rPr lang="en-US" sz="2400" dirty="0" smtClean="0"/>
              <a:t> V yang </a:t>
            </a:r>
            <a:r>
              <a:rPr lang="en-US" sz="2400" dirty="0" err="1" smtClean="0"/>
              <a:t>dihubungkan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domain D),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relasi</a:t>
            </a:r>
            <a:r>
              <a:rPr lang="en-US" sz="2400" dirty="0" smtClean="0"/>
              <a:t> (</a:t>
            </a:r>
            <a:r>
              <a:rPr lang="en-US" sz="2400" dirty="0" err="1" smtClean="0"/>
              <a:t>tabel</a:t>
            </a:r>
            <a:r>
              <a:rPr lang="en-US" sz="2400" dirty="0" smtClean="0"/>
              <a:t>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atribut</a:t>
            </a:r>
            <a:r>
              <a:rPr lang="en-US" sz="2400" dirty="0" smtClean="0"/>
              <a:t> (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skema</a:t>
            </a:r>
            <a:r>
              <a:rPr lang="en-US" sz="2400" dirty="0" smtClean="0"/>
              <a:t> basis data), operator </a:t>
            </a:r>
            <a:r>
              <a:rPr lang="en-US" sz="2400" dirty="0" err="1" smtClean="0"/>
              <a:t>perbandingan</a:t>
            </a:r>
            <a:r>
              <a:rPr lang="en-US" sz="2400" dirty="0" smtClean="0"/>
              <a:t> (=, ≠, &gt;, &gt;=, &lt;, &lt;=), </a:t>
            </a:r>
            <a:r>
              <a:rPr lang="en-US" sz="2400" dirty="0" err="1" smtClean="0"/>
              <a:t>penghubung</a:t>
            </a:r>
            <a:r>
              <a:rPr lang="en-US" sz="2400" dirty="0" smtClean="0"/>
              <a:t> </a:t>
            </a:r>
            <a:r>
              <a:rPr lang="en-US" sz="2400" dirty="0" err="1" smtClean="0"/>
              <a:t>logika</a:t>
            </a:r>
            <a:r>
              <a:rPr lang="en-US" sz="2400" dirty="0" smtClean="0"/>
              <a:t> (</a:t>
            </a:r>
            <a:r>
              <a:rPr lang="el-GR" sz="2400" dirty="0" smtClean="0"/>
              <a:t>Λ ( </a:t>
            </a:r>
            <a:r>
              <a:rPr lang="en-US" sz="2400" dirty="0" err="1" smtClean="0"/>
              <a:t>dan</a:t>
            </a:r>
            <a:r>
              <a:rPr lang="en-US" sz="2400" dirty="0" smtClean="0"/>
              <a:t> / </a:t>
            </a:r>
            <a:r>
              <a:rPr lang="en-US" sz="2400" dirty="0" err="1" smtClean="0"/>
              <a:t>konjugsi</a:t>
            </a:r>
            <a:r>
              <a:rPr lang="en-US" sz="2400" dirty="0" smtClean="0"/>
              <a:t>),  (V </a:t>
            </a:r>
            <a:r>
              <a:rPr lang="en-US" sz="2400" dirty="0" err="1" smtClean="0"/>
              <a:t>atau</a:t>
            </a:r>
            <a:r>
              <a:rPr lang="en-US" sz="2400" dirty="0" smtClean="0"/>
              <a:t>/</a:t>
            </a:r>
            <a:r>
              <a:rPr lang="en-US" sz="2400" dirty="0" err="1" smtClean="0"/>
              <a:t>disjungsi</a:t>
            </a:r>
            <a:r>
              <a:rPr lang="en-US" sz="2400" dirty="0" smtClean="0"/>
              <a:t>), ⌐ (not/</a:t>
            </a:r>
            <a:r>
              <a:rPr lang="en-US" sz="2400" dirty="0" err="1" smtClean="0"/>
              <a:t>negasi</a:t>
            </a:r>
            <a:r>
              <a:rPr lang="en-US" sz="2400" dirty="0" smtClean="0"/>
              <a:t>), </a:t>
            </a:r>
            <a:r>
              <a:rPr lang="en-US" sz="2400" dirty="0" err="1" smtClean="0"/>
              <a:t>ada</a:t>
            </a:r>
            <a:r>
              <a:rPr lang="en-US" sz="2400" dirty="0" smtClean="0"/>
              <a:t>/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(  ),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(  )).</a:t>
            </a:r>
            <a:endParaRPr lang="id-ID" sz="2400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000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d-ID" b="1" i="1" dirty="0" smtClean="0">
                <a:solidFill>
                  <a:schemeClr val="bg1"/>
                </a:solidFill>
              </a:rPr>
              <a:t>3. </a:t>
            </a:r>
            <a:r>
              <a:rPr lang="en-US" b="1" i="1" dirty="0" smtClean="0">
                <a:solidFill>
                  <a:schemeClr val="bg1"/>
                </a:solidFill>
              </a:rPr>
              <a:t>Structured Query Language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b="1" dirty="0" smtClean="0">
                <a:solidFill>
                  <a:schemeClr val="bg1"/>
                </a:solidFill>
              </a:rPr>
              <a:t>SQL)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1888" y="1218057"/>
            <a:ext cx="88335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buFont typeface="Arial" pitchFamily="34" charset="0"/>
              <a:buChar char="•"/>
              <a:defRPr/>
            </a:pPr>
            <a:r>
              <a:rPr lang="en-US" sz="3600" i="1" dirty="0" smtClean="0">
                <a:solidFill>
                  <a:srgbClr val="FF0000"/>
                </a:solidFill>
              </a:rPr>
              <a:t>Structured Query Language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(SQL) </a:t>
            </a:r>
            <a:r>
              <a:rPr lang="en-US" sz="3600" dirty="0" err="1" smtClean="0"/>
              <a:t>merupakan</a:t>
            </a:r>
            <a:r>
              <a:rPr lang="en-US" sz="3600" dirty="0" smtClean="0"/>
              <a:t> </a:t>
            </a:r>
            <a:r>
              <a:rPr lang="en-US" sz="3600" dirty="0" err="1" smtClean="0"/>
              <a:t>bahasa</a:t>
            </a:r>
            <a:r>
              <a:rPr lang="en-US" sz="3600" dirty="0" smtClean="0"/>
              <a:t> yang </a:t>
            </a:r>
            <a:r>
              <a:rPr lang="en-US" sz="3600" dirty="0" err="1" smtClean="0"/>
              <a:t>banyak</a:t>
            </a:r>
            <a:r>
              <a:rPr lang="en-US" sz="3600" dirty="0" smtClean="0"/>
              <a:t> </a:t>
            </a:r>
            <a:r>
              <a:rPr lang="en-US" sz="3600" dirty="0" err="1" smtClean="0"/>
              <a:t>digunakan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berbagai</a:t>
            </a:r>
            <a:r>
              <a:rPr lang="en-US" sz="3600" dirty="0" smtClean="0"/>
              <a:t> </a:t>
            </a:r>
            <a:r>
              <a:rPr lang="en-US" sz="3600" dirty="0" err="1" smtClean="0"/>
              <a:t>produk</a:t>
            </a:r>
            <a:r>
              <a:rPr lang="en-US" sz="3600" dirty="0" smtClean="0"/>
              <a:t> database. </a:t>
            </a:r>
          </a:p>
          <a:p>
            <a:pPr marL="341313" indent="-341313">
              <a:buFont typeface="Arial" pitchFamily="34" charset="0"/>
              <a:buChar char="•"/>
              <a:defRPr/>
            </a:pPr>
            <a:r>
              <a:rPr lang="en-US" sz="3600" dirty="0" err="1" smtClean="0"/>
              <a:t>Penggunaan</a:t>
            </a:r>
            <a:r>
              <a:rPr lang="en-US" sz="3600" dirty="0" smtClean="0"/>
              <a:t> SQL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beberapa</a:t>
            </a:r>
            <a:r>
              <a:rPr lang="en-US" sz="3600" dirty="0" smtClean="0"/>
              <a:t> </a:t>
            </a:r>
            <a:r>
              <a:rPr lang="en-US" sz="3600" dirty="0" err="1" smtClean="0"/>
              <a:t>bahasa</a:t>
            </a:r>
            <a:r>
              <a:rPr lang="en-US" sz="3600" dirty="0" smtClean="0"/>
              <a:t> </a:t>
            </a:r>
            <a:r>
              <a:rPr lang="en-US" sz="3600" dirty="0" err="1" smtClean="0"/>
              <a:t>pemrograman</a:t>
            </a:r>
            <a:r>
              <a:rPr lang="en-US" sz="3600" dirty="0" smtClean="0"/>
              <a:t> </a:t>
            </a:r>
            <a:r>
              <a:rPr lang="en-US" sz="3600" dirty="0" err="1" smtClean="0"/>
              <a:t>secara</a:t>
            </a:r>
            <a:r>
              <a:rPr lang="en-US" sz="3600" dirty="0" smtClean="0"/>
              <a:t> </a:t>
            </a:r>
            <a:r>
              <a:rPr lang="en-US" sz="3600" dirty="0" err="1" smtClean="0"/>
              <a:t>umum</a:t>
            </a:r>
            <a:r>
              <a:rPr lang="en-US" sz="3600" dirty="0" smtClean="0"/>
              <a:t> </a:t>
            </a:r>
            <a:r>
              <a:rPr lang="en-US" sz="3600" dirty="0" err="1" smtClean="0"/>
              <a:t>relatif</a:t>
            </a:r>
            <a:r>
              <a:rPr lang="en-US" sz="3600" dirty="0" smtClean="0"/>
              <a:t> </a:t>
            </a:r>
            <a:r>
              <a:rPr lang="en-US" sz="3600" dirty="0" err="1" smtClean="0"/>
              <a:t>sama</a:t>
            </a:r>
            <a:r>
              <a:rPr lang="en-US" sz="3600" dirty="0" smtClean="0"/>
              <a:t>. </a:t>
            </a:r>
            <a:endParaRPr lang="en-US" sz="3600" dirty="0" smtClean="0">
              <a:cs typeface="Times New Roman" pitchFamily="18" charset="0"/>
            </a:endParaRPr>
          </a:p>
          <a:p>
            <a:pPr marL="341313" indent="-341313">
              <a:buFont typeface="Arial" pitchFamily="34" charset="0"/>
              <a:buChar char="•"/>
              <a:defRPr/>
            </a:pPr>
            <a:r>
              <a:rPr lang="en-US" sz="3600" dirty="0" err="1" smtClean="0"/>
              <a:t>Pertama</a:t>
            </a:r>
            <a:r>
              <a:rPr lang="en-US" sz="3600" dirty="0" smtClean="0"/>
              <a:t> kali </a:t>
            </a:r>
            <a:r>
              <a:rPr lang="en-US" sz="3600" dirty="0" err="1" smtClean="0"/>
              <a:t>dikembangkan</a:t>
            </a:r>
            <a:r>
              <a:rPr lang="en-US" sz="3600" dirty="0" smtClean="0"/>
              <a:t> </a:t>
            </a:r>
            <a:r>
              <a:rPr lang="en-US" sz="3600" dirty="0" err="1" smtClean="0"/>
              <a:t>sebagai</a:t>
            </a:r>
            <a:r>
              <a:rPr lang="en-US" sz="3600" dirty="0" smtClean="0"/>
              <a:t> </a:t>
            </a:r>
            <a:r>
              <a:rPr lang="en-US" sz="3600" dirty="0" err="1" smtClean="0"/>
              <a:t>bahasa</a:t>
            </a:r>
            <a:r>
              <a:rPr lang="en-US" sz="3600" dirty="0" smtClean="0"/>
              <a:t> </a:t>
            </a:r>
            <a:r>
              <a:rPr lang="en-US" sz="3600" dirty="0" err="1" smtClean="0"/>
              <a:t>di</a:t>
            </a:r>
            <a:r>
              <a:rPr lang="en-US" sz="3600" dirty="0" smtClean="0"/>
              <a:t> </a:t>
            </a:r>
            <a:r>
              <a:rPr lang="en-US" sz="3600" dirty="0" err="1" smtClean="0"/>
              <a:t>produk</a:t>
            </a:r>
            <a:r>
              <a:rPr lang="en-US" sz="3600" dirty="0" smtClean="0"/>
              <a:t> database DB2 yang </a:t>
            </a:r>
            <a:r>
              <a:rPr lang="en-US" sz="3600" dirty="0" err="1" smtClean="0"/>
              <a:t>sampai</a:t>
            </a:r>
            <a:r>
              <a:rPr lang="en-US" sz="3600" dirty="0" smtClean="0"/>
              <a:t> </a:t>
            </a:r>
            <a:r>
              <a:rPr lang="en-US" sz="3600" dirty="0" err="1" smtClean="0"/>
              <a:t>saat</a:t>
            </a:r>
            <a:r>
              <a:rPr lang="en-US" sz="3600" dirty="0" smtClean="0"/>
              <a:t> </a:t>
            </a:r>
            <a:r>
              <a:rPr lang="en-US" sz="3600" dirty="0" err="1" smtClean="0"/>
              <a:t>ini</a:t>
            </a:r>
            <a:r>
              <a:rPr lang="en-US" sz="3600" dirty="0" smtClean="0"/>
              <a:t> </a:t>
            </a:r>
            <a:r>
              <a:rPr lang="en-US" sz="3600" dirty="0" err="1" smtClean="0"/>
              <a:t>merupakan</a:t>
            </a:r>
            <a:r>
              <a:rPr lang="en-US" sz="3600" dirty="0" smtClean="0"/>
              <a:t> </a:t>
            </a:r>
            <a:r>
              <a:rPr lang="en-US" sz="3600" dirty="0" err="1" smtClean="0"/>
              <a:t>produk</a:t>
            </a:r>
            <a:r>
              <a:rPr lang="en-US" sz="3600" dirty="0" smtClean="0"/>
              <a:t> database </a:t>
            </a:r>
            <a:r>
              <a:rPr lang="en-US" sz="3600" dirty="0" err="1" smtClean="0"/>
              <a:t>andalan</a:t>
            </a:r>
            <a:r>
              <a:rPr lang="en-US" sz="3600" dirty="0" smtClean="0"/>
              <a:t> IBM. SQL </a:t>
            </a:r>
            <a:r>
              <a:rPr lang="en-US" sz="3600" dirty="0" err="1" smtClean="0"/>
              <a:t>sering</a:t>
            </a:r>
            <a:r>
              <a:rPr lang="en-US" sz="3600" dirty="0" smtClean="0"/>
              <a:t> </a:t>
            </a:r>
            <a:r>
              <a:rPr lang="en-US" sz="3600" dirty="0" err="1" smtClean="0"/>
              <a:t>di</a:t>
            </a:r>
            <a:r>
              <a:rPr lang="en-US" sz="3600" dirty="0" smtClean="0"/>
              <a:t> </a:t>
            </a:r>
            <a:r>
              <a:rPr lang="en-US" sz="3600" dirty="0" err="1" smtClean="0"/>
              <a:t>lafalkan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“</a:t>
            </a:r>
            <a:r>
              <a:rPr lang="en-US" sz="3600" b="1" dirty="0" smtClean="0">
                <a:solidFill>
                  <a:srgbClr val="7030A0"/>
                </a:solidFill>
              </a:rPr>
              <a:t>sequel”.</a:t>
            </a:r>
            <a:endParaRPr lang="en-US" sz="3600" b="1" dirty="0" smtClean="0">
              <a:solidFill>
                <a:srgbClr val="7030A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000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r"/>
            <a:r>
              <a:rPr lang="id-ID" b="1" dirty="0" smtClean="0">
                <a:solidFill>
                  <a:schemeClr val="bg1"/>
                </a:solidFill>
              </a:rPr>
              <a:t>Lanjut..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1888" y="1128891"/>
            <a:ext cx="88335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buFont typeface="Arial" pitchFamily="34" charset="0"/>
              <a:buChar char="•"/>
              <a:defRPr/>
            </a:pPr>
            <a:r>
              <a:rPr lang="en-US" sz="3200" dirty="0" err="1" smtClean="0">
                <a:cs typeface="Times New Roman" pitchFamily="18" charset="0"/>
              </a:rPr>
              <a:t>Saat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ini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organisasi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standar</a:t>
            </a:r>
            <a:r>
              <a:rPr lang="en-US" sz="3200" dirty="0" smtClean="0">
                <a:cs typeface="Times New Roman" pitchFamily="18" charset="0"/>
              </a:rPr>
              <a:t> America (ANSI) </a:t>
            </a:r>
            <a:r>
              <a:rPr lang="en-US" sz="3200" dirty="0" err="1" smtClean="0">
                <a:cs typeface="Times New Roman" pitchFamily="18" charset="0"/>
              </a:rPr>
              <a:t>menetapkan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standar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bahasa</a:t>
            </a:r>
            <a:r>
              <a:rPr lang="en-US" sz="3200" dirty="0" smtClean="0">
                <a:cs typeface="Times New Roman" pitchFamily="18" charset="0"/>
              </a:rPr>
              <a:t> SQL </a:t>
            </a:r>
            <a:r>
              <a:rPr lang="en-US" sz="3200" dirty="0" err="1" smtClean="0">
                <a:cs typeface="Times New Roman" pitchFamily="18" charset="0"/>
              </a:rPr>
              <a:t>yaitu</a:t>
            </a:r>
            <a:r>
              <a:rPr lang="en-US" sz="3200" dirty="0" smtClean="0">
                <a:cs typeface="Times New Roman" pitchFamily="18" charset="0"/>
              </a:rPr>
              <a:t> ANSI-92 standard. </a:t>
            </a:r>
          </a:p>
          <a:p>
            <a:pPr marL="341313" indent="-341313">
              <a:buFont typeface="Arial" pitchFamily="34" charset="0"/>
              <a:buChar char="•"/>
              <a:defRPr/>
            </a:pPr>
            <a:r>
              <a:rPr lang="en-US" sz="3200" dirty="0" err="1" smtClean="0">
                <a:cs typeface="Times New Roman" pitchFamily="18" charset="0"/>
              </a:rPr>
              <a:t>Masing-masing</a:t>
            </a:r>
            <a:r>
              <a:rPr lang="en-US" sz="3200" dirty="0" smtClean="0">
                <a:cs typeface="Times New Roman" pitchFamily="18" charset="0"/>
              </a:rPr>
              <a:t> vendor database </a:t>
            </a:r>
            <a:r>
              <a:rPr lang="en-US" sz="3200" dirty="0" err="1" smtClean="0">
                <a:cs typeface="Times New Roman" pitchFamily="18" charset="0"/>
              </a:rPr>
              <a:t>memiliki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dialeknya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sendiri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sebagaian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besar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spesifikasinya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mengacu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pada</a:t>
            </a:r>
            <a:r>
              <a:rPr lang="en-US" sz="3200" dirty="0" smtClean="0">
                <a:cs typeface="Times New Roman" pitchFamily="18" charset="0"/>
              </a:rPr>
              <a:t> </a:t>
            </a:r>
          </a:p>
          <a:p>
            <a:pPr marL="341313" indent="-341313">
              <a:buFont typeface="Arial" pitchFamily="34" charset="0"/>
              <a:buChar char="•"/>
              <a:defRPr/>
            </a:pPr>
            <a:r>
              <a:rPr lang="en-US" sz="3200" dirty="0" err="1" smtClean="0">
                <a:cs typeface="Times New Roman" pitchFamily="18" charset="0"/>
              </a:rPr>
              <a:t>standar</a:t>
            </a:r>
            <a:r>
              <a:rPr lang="en-US" sz="3200" dirty="0" smtClean="0">
                <a:cs typeface="Times New Roman" pitchFamily="18" charset="0"/>
              </a:rPr>
              <a:t> ANSI </a:t>
            </a:r>
            <a:r>
              <a:rPr lang="en-US" sz="3200" dirty="0" err="1" smtClean="0">
                <a:cs typeface="Times New Roman" pitchFamily="18" charset="0"/>
              </a:rPr>
              <a:t>tersebut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dengan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berbagai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ekstensi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tambahan</a:t>
            </a:r>
            <a:r>
              <a:rPr lang="en-US" sz="3200" dirty="0" smtClean="0">
                <a:cs typeface="Times New Roman" pitchFamily="18" charset="0"/>
              </a:rPr>
              <a:t>. SQL Server </a:t>
            </a:r>
            <a:r>
              <a:rPr lang="en-US" sz="3200" dirty="0" err="1" smtClean="0">
                <a:cs typeface="Times New Roman" pitchFamily="18" charset="0"/>
              </a:rPr>
              <a:t>menggunakan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bahasa</a:t>
            </a:r>
            <a:r>
              <a:rPr lang="en-US" sz="3200" dirty="0" smtClean="0">
                <a:cs typeface="Times New Roman" pitchFamily="18" charset="0"/>
              </a:rPr>
              <a:t> Transact-SQL </a:t>
            </a:r>
            <a:r>
              <a:rPr lang="en-US" sz="3200" dirty="0" err="1" smtClean="0">
                <a:cs typeface="Times New Roman" pitchFamily="18" charset="0"/>
              </a:rPr>
              <a:t>dalam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produknya</a:t>
            </a:r>
            <a:r>
              <a:rPr lang="en-US" sz="3200" dirty="0" smtClean="0">
                <a:cs typeface="Times New Roman" pitchFamily="18" charset="0"/>
              </a:rPr>
              <a:t>, </a:t>
            </a:r>
            <a:r>
              <a:rPr lang="en-US" sz="3200" dirty="0" err="1" smtClean="0">
                <a:cs typeface="Times New Roman" pitchFamily="18" charset="0"/>
              </a:rPr>
              <a:t>sedangkan</a:t>
            </a:r>
            <a:r>
              <a:rPr lang="en-US" sz="3200" dirty="0" smtClean="0">
                <a:cs typeface="Times New Roman" pitchFamily="18" charset="0"/>
              </a:rPr>
              <a:t> Oracle </a:t>
            </a:r>
            <a:r>
              <a:rPr lang="en-US" sz="3200" dirty="0" err="1" smtClean="0">
                <a:cs typeface="Times New Roman" pitchFamily="18" charset="0"/>
              </a:rPr>
              <a:t>menggunakan</a:t>
            </a:r>
            <a:r>
              <a:rPr lang="en-US" sz="3200" dirty="0" smtClean="0">
                <a:cs typeface="Times New Roman" pitchFamily="18" charset="0"/>
              </a:rPr>
              <a:t> PL/SQL.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000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r"/>
            <a:r>
              <a:rPr lang="id-ID" b="1" dirty="0" smtClean="0">
                <a:solidFill>
                  <a:schemeClr val="bg1"/>
                </a:solidFill>
              </a:rPr>
              <a:t>Lanjut..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1888" y="1218057"/>
            <a:ext cx="88335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buFont typeface="Arial" pitchFamily="34" charset="0"/>
              <a:buChar char="•"/>
              <a:defRPr/>
            </a:pPr>
            <a:r>
              <a:rPr lang="en-US" sz="3600" dirty="0" err="1" smtClean="0"/>
              <a:t>Bagi</a:t>
            </a:r>
            <a:r>
              <a:rPr lang="en-US" sz="3600" dirty="0" smtClean="0"/>
              <a:t> </a:t>
            </a:r>
            <a:r>
              <a:rPr lang="en-US" sz="3600" dirty="0" err="1" smtClean="0"/>
              <a:t>seorang</a:t>
            </a:r>
            <a:r>
              <a:rPr lang="en-US" sz="3600" dirty="0" smtClean="0"/>
              <a:t> programmer, </a:t>
            </a:r>
            <a:r>
              <a:rPr lang="en-US" sz="3600" dirty="0" err="1" smtClean="0"/>
              <a:t>menguasai</a:t>
            </a:r>
            <a:r>
              <a:rPr lang="en-US" sz="3600" dirty="0" smtClean="0"/>
              <a:t> SQL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b="1" dirty="0" err="1" smtClean="0"/>
              <a:t>sebuah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kewajiban</a:t>
            </a:r>
            <a:r>
              <a:rPr lang="en-US" sz="3600" dirty="0" smtClean="0"/>
              <a:t>, </a:t>
            </a:r>
            <a:r>
              <a:rPr lang="en-US" sz="3600" dirty="0" err="1" smtClean="0"/>
              <a:t>karena</a:t>
            </a:r>
            <a:r>
              <a:rPr lang="en-US" sz="3600" dirty="0" smtClean="0"/>
              <a:t> program </a:t>
            </a:r>
            <a:r>
              <a:rPr lang="en-US" sz="3600" dirty="0" err="1" smtClean="0"/>
              <a:t>jaman</a:t>
            </a:r>
            <a:r>
              <a:rPr lang="en-US" sz="3600" dirty="0" smtClean="0"/>
              <a:t> </a:t>
            </a:r>
            <a:r>
              <a:rPr lang="en-US" sz="3600" dirty="0" err="1" smtClean="0"/>
              <a:t>sekarang</a:t>
            </a:r>
            <a:r>
              <a:rPr lang="en-US" sz="3600" dirty="0" smtClean="0"/>
              <a:t> </a:t>
            </a:r>
            <a:r>
              <a:rPr lang="en-US" sz="3600" dirty="0" err="1" smtClean="0"/>
              <a:t>pasti</a:t>
            </a:r>
            <a:r>
              <a:rPr lang="en-US" sz="3600" dirty="0" smtClean="0"/>
              <a:t> </a:t>
            </a:r>
            <a:r>
              <a:rPr lang="en-US" sz="3600" dirty="0" err="1" smtClean="0"/>
              <a:t>menggunakan</a:t>
            </a:r>
            <a:r>
              <a:rPr lang="en-US" sz="3600" dirty="0" smtClean="0"/>
              <a:t> database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menyimpan</a:t>
            </a:r>
            <a:r>
              <a:rPr lang="en-US" sz="3600" dirty="0" smtClean="0"/>
              <a:t> </a:t>
            </a:r>
            <a:r>
              <a:rPr lang="en-US" sz="3600" dirty="0" err="1" smtClean="0"/>
              <a:t>datanya</a:t>
            </a:r>
            <a:r>
              <a:rPr lang="en-US" sz="3600" dirty="0" smtClean="0"/>
              <a:t>. </a:t>
            </a:r>
            <a:endParaRPr lang="en-US" sz="36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57232"/>
          </a:xfrm>
          <a:solidFill>
            <a:srgbClr val="FF000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r"/>
            <a:r>
              <a:rPr lang="id-ID" b="1" dirty="0" smtClean="0">
                <a:solidFill>
                  <a:schemeClr val="bg1"/>
                </a:solidFill>
              </a:rPr>
              <a:t>Lanjut..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0938" y="894207"/>
            <a:ext cx="8833512" cy="5576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3600" dirty="0" smtClean="0"/>
              <a:t>SQL </a:t>
            </a:r>
            <a:r>
              <a:rPr lang="en-US" sz="3600" dirty="0" err="1" smtClean="0"/>
              <a:t>menyediakan</a:t>
            </a:r>
            <a:r>
              <a:rPr lang="en-US" sz="3600" dirty="0" smtClean="0"/>
              <a:t> </a:t>
            </a:r>
            <a:r>
              <a:rPr lang="en-US" sz="3600" dirty="0" err="1" smtClean="0"/>
              <a:t>sekumpulan</a:t>
            </a:r>
            <a:r>
              <a:rPr lang="en-US" sz="3600" dirty="0" smtClean="0"/>
              <a:t> </a:t>
            </a:r>
            <a:r>
              <a:rPr lang="en-US" sz="3600" dirty="0" err="1" smtClean="0"/>
              <a:t>statemen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melakukan</a:t>
            </a:r>
            <a:r>
              <a:rPr lang="en-US" sz="3600" dirty="0" smtClean="0"/>
              <a:t> </a:t>
            </a:r>
            <a:r>
              <a:rPr lang="en-US" sz="3600" dirty="0" err="1" smtClean="0"/>
              <a:t>proses</a:t>
            </a:r>
            <a:r>
              <a:rPr lang="en-US" sz="3600" dirty="0" smtClean="0"/>
              <a:t> </a:t>
            </a:r>
            <a:r>
              <a:rPr lang="en-US" sz="3600" dirty="0" err="1" smtClean="0"/>
              <a:t>penyimpanan</a:t>
            </a:r>
            <a:r>
              <a:rPr lang="en-US" sz="3600" dirty="0" smtClean="0"/>
              <a:t>, </a:t>
            </a:r>
            <a:r>
              <a:rPr lang="en-US" sz="3600" dirty="0" err="1" smtClean="0"/>
              <a:t>modifikasi</a:t>
            </a:r>
            <a:r>
              <a:rPr lang="en-US" sz="3600" dirty="0" smtClean="0"/>
              <a:t>,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pengambilan</a:t>
            </a:r>
            <a:r>
              <a:rPr lang="en-US" sz="3600" dirty="0" smtClean="0"/>
              <a:t> </a:t>
            </a:r>
            <a:r>
              <a:rPr lang="en-US" sz="3600" dirty="0" err="1" smtClean="0"/>
              <a:t>dat</a:t>
            </a:r>
            <a:r>
              <a:rPr lang="en-US" sz="3600" dirty="0" smtClean="0"/>
              <a:t> </a:t>
            </a:r>
            <a:r>
              <a:rPr lang="en-US" sz="3600" dirty="0" err="1" smtClean="0"/>
              <a:t>di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database. </a:t>
            </a:r>
          </a:p>
          <a:p>
            <a:pPr marL="341313" indent="-341313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3600" dirty="0" err="1" smtClean="0"/>
              <a:t>Sedangkan</a:t>
            </a:r>
            <a:r>
              <a:rPr lang="en-US" sz="3600" dirty="0" smtClean="0"/>
              <a:t> PL/SQL (</a:t>
            </a:r>
            <a:r>
              <a:rPr lang="en-US" sz="3600" dirty="0" err="1" smtClean="0"/>
              <a:t>kependekan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: </a:t>
            </a:r>
            <a:r>
              <a:rPr lang="en-US" sz="3600" i="1" dirty="0" smtClean="0">
                <a:solidFill>
                  <a:srgbClr val="FF0000"/>
                </a:solidFill>
              </a:rPr>
              <a:t>Procedural Language extensions to SQL</a:t>
            </a:r>
            <a:r>
              <a:rPr lang="en-US" sz="3600" dirty="0" smtClean="0"/>
              <a:t>) </a:t>
            </a:r>
            <a:r>
              <a:rPr lang="en-US" sz="3600" dirty="0" err="1" smtClean="0"/>
              <a:t>merupakan</a:t>
            </a:r>
            <a:r>
              <a:rPr lang="en-US" sz="3600" dirty="0" smtClean="0"/>
              <a:t> </a:t>
            </a:r>
            <a:r>
              <a:rPr lang="en-US" sz="3600" dirty="0" err="1" smtClean="0"/>
              <a:t>teknologi</a:t>
            </a:r>
            <a:r>
              <a:rPr lang="en-US" sz="3600" dirty="0" smtClean="0"/>
              <a:t> </a:t>
            </a:r>
            <a:r>
              <a:rPr lang="en-US" sz="3600" dirty="0" err="1" smtClean="0"/>
              <a:t>tambahan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hanya</a:t>
            </a:r>
            <a:r>
              <a:rPr lang="en-US" sz="3600" dirty="0" smtClean="0"/>
              <a:t> </a:t>
            </a:r>
            <a:r>
              <a:rPr lang="en-US" sz="3600" dirty="0" err="1" smtClean="0"/>
              <a:t>terdapat</a:t>
            </a:r>
            <a:r>
              <a:rPr lang="en-US" sz="3600" dirty="0" smtClean="0"/>
              <a:t> </a:t>
            </a:r>
            <a:r>
              <a:rPr lang="en-US" sz="3600" dirty="0" err="1" smtClean="0"/>
              <a:t>di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Oracle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digunakan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meningkatkan</a:t>
            </a:r>
            <a:r>
              <a:rPr lang="en-US" sz="3600" dirty="0" smtClean="0"/>
              <a:t> </a:t>
            </a:r>
            <a:r>
              <a:rPr lang="en-US" sz="3600" dirty="0" err="1" smtClean="0"/>
              <a:t>kapabilitas</a:t>
            </a:r>
            <a:r>
              <a:rPr lang="en-US" sz="3600" dirty="0" smtClean="0"/>
              <a:t> SQL agar </a:t>
            </a:r>
            <a:r>
              <a:rPr lang="en-US" sz="3600" dirty="0" err="1" smtClean="0"/>
              <a:t>dapat</a:t>
            </a:r>
            <a:r>
              <a:rPr lang="en-US" sz="3600" dirty="0" smtClean="0"/>
              <a:t> </a:t>
            </a:r>
            <a:r>
              <a:rPr lang="en-US" sz="3600" dirty="0" err="1" smtClean="0"/>
              <a:t>diperlakukan</a:t>
            </a:r>
            <a:r>
              <a:rPr lang="en-US" sz="3600" dirty="0" smtClean="0"/>
              <a:t> </a:t>
            </a:r>
            <a:r>
              <a:rPr lang="en-US" sz="3600" dirty="0" err="1" smtClean="0"/>
              <a:t>sebagaimana</a:t>
            </a:r>
            <a:r>
              <a:rPr lang="en-US" sz="3600" dirty="0" smtClean="0"/>
              <a:t> </a:t>
            </a:r>
            <a:r>
              <a:rPr lang="en-US" sz="3600" dirty="0" err="1" smtClean="0"/>
              <a:t>layaknya</a:t>
            </a:r>
            <a:r>
              <a:rPr lang="en-US" sz="3600" dirty="0" smtClean="0"/>
              <a:t> </a:t>
            </a:r>
            <a:r>
              <a:rPr lang="en-US" sz="3600" dirty="0" err="1" smtClean="0"/>
              <a:t>bahasa</a:t>
            </a:r>
            <a:r>
              <a:rPr lang="en-US" sz="3600" dirty="0" smtClean="0"/>
              <a:t> </a:t>
            </a:r>
            <a:r>
              <a:rPr lang="en-US" sz="3600" dirty="0" err="1" smtClean="0"/>
              <a:t>prosedural</a:t>
            </a:r>
            <a:r>
              <a:rPr lang="en-US" sz="3600" dirty="0" smtClean="0"/>
              <a:t>. </a:t>
            </a:r>
            <a:endParaRPr lang="en-US" sz="36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000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r"/>
            <a:r>
              <a:rPr lang="id-ID" b="1" dirty="0" smtClean="0">
                <a:solidFill>
                  <a:schemeClr val="bg1"/>
                </a:solidFill>
              </a:rPr>
              <a:t>Lanjut..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1888" y="1218057"/>
            <a:ext cx="88335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buFont typeface="Arial" pitchFamily="34" charset="0"/>
              <a:buChar char="•"/>
              <a:defRPr/>
            </a:pPr>
            <a:r>
              <a:rPr lang="en-US" sz="3600" dirty="0" err="1" smtClean="0"/>
              <a:t>Dengan</a:t>
            </a:r>
            <a:r>
              <a:rPr lang="en-US" sz="3600" dirty="0" smtClean="0"/>
              <a:t> PL/SQL, </a:t>
            </a:r>
            <a:r>
              <a:rPr lang="en-US" sz="3600" dirty="0" err="1" smtClean="0"/>
              <a:t>kita</a:t>
            </a:r>
            <a:r>
              <a:rPr lang="en-US" sz="3600" dirty="0" smtClean="0"/>
              <a:t> </a:t>
            </a:r>
            <a:r>
              <a:rPr lang="en-US" sz="3600" dirty="0" err="1" smtClean="0"/>
              <a:t>diizinkan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membuat</a:t>
            </a:r>
            <a:r>
              <a:rPr lang="en-US" sz="3600" dirty="0" smtClean="0"/>
              <a:t> </a:t>
            </a:r>
            <a:r>
              <a:rPr lang="en-US" sz="3600" dirty="0" err="1" smtClean="0"/>
              <a:t>prosedur</a:t>
            </a:r>
            <a:r>
              <a:rPr lang="en-US" sz="3600" dirty="0" smtClean="0"/>
              <a:t>, </a:t>
            </a:r>
            <a:r>
              <a:rPr lang="en-US" sz="3600" dirty="0" err="1" smtClean="0"/>
              <a:t>fungsi</a:t>
            </a:r>
            <a:r>
              <a:rPr lang="en-US" sz="3600" dirty="0" smtClean="0"/>
              <a:t>, trigger,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konstruksi</a:t>
            </a:r>
            <a:r>
              <a:rPr lang="en-US" sz="3600" dirty="0" smtClean="0"/>
              <a:t> </a:t>
            </a:r>
            <a:r>
              <a:rPr lang="en-US" sz="3600" dirty="0" err="1" smtClean="0"/>
              <a:t>standar</a:t>
            </a:r>
            <a:r>
              <a:rPr lang="en-US" sz="3600" dirty="0" smtClean="0"/>
              <a:t> </a:t>
            </a:r>
            <a:r>
              <a:rPr lang="en-US" sz="3600" dirty="0" err="1" smtClean="0"/>
              <a:t>prosedural</a:t>
            </a:r>
            <a:r>
              <a:rPr lang="en-US" sz="3600" dirty="0" smtClean="0"/>
              <a:t> </a:t>
            </a:r>
            <a:r>
              <a:rPr lang="en-US" sz="3600" dirty="0" err="1" smtClean="0"/>
              <a:t>lainnya</a:t>
            </a:r>
            <a:r>
              <a:rPr lang="en-US" sz="3600" dirty="0" smtClean="0"/>
              <a:t> </a:t>
            </a:r>
            <a:r>
              <a:rPr lang="en-US" sz="3600" dirty="0" err="1" smtClean="0"/>
              <a:t>sehingga</a:t>
            </a:r>
            <a:r>
              <a:rPr lang="en-US" sz="3600" dirty="0" smtClean="0"/>
              <a:t> </a:t>
            </a:r>
            <a:r>
              <a:rPr lang="en-US" sz="3600" dirty="0" err="1" smtClean="0"/>
              <a:t>pengolahan</a:t>
            </a:r>
            <a:r>
              <a:rPr lang="en-US" sz="3600" dirty="0" smtClean="0"/>
              <a:t> data </a:t>
            </a:r>
            <a:r>
              <a:rPr lang="en-US" sz="3600" dirty="0" err="1" smtClean="0"/>
              <a:t>dapat</a:t>
            </a:r>
            <a:r>
              <a:rPr lang="en-US" sz="3600" dirty="0" smtClean="0"/>
              <a:t> </a:t>
            </a:r>
            <a:r>
              <a:rPr lang="en-US" sz="3600" dirty="0" err="1" smtClean="0"/>
              <a:t>dilakukan</a:t>
            </a:r>
            <a:r>
              <a:rPr lang="en-US" sz="3600" dirty="0" smtClean="0"/>
              <a:t> </a:t>
            </a:r>
            <a:r>
              <a:rPr lang="en-US" sz="3600" dirty="0" err="1" smtClean="0"/>
              <a:t>secara</a:t>
            </a:r>
            <a:r>
              <a:rPr lang="en-US" sz="3600" dirty="0" smtClean="0"/>
              <a:t> </a:t>
            </a:r>
            <a:r>
              <a:rPr lang="en-US" sz="3600" dirty="0" err="1" smtClean="0"/>
              <a:t>dinamis</a:t>
            </a:r>
            <a:r>
              <a:rPr lang="en-US" sz="3600" dirty="0" smtClean="0"/>
              <a:t>. </a:t>
            </a:r>
            <a:br>
              <a:rPr lang="en-US" sz="3600" dirty="0" smtClean="0"/>
            </a:br>
            <a:endParaRPr lang="en-US" sz="36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lvl="1" algn="ctr"/>
            <a:r>
              <a:rPr lang="en-US" sz="2400" b="1" dirty="0" err="1" smtClean="0"/>
              <a:t>Operasi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Dasar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Aljabar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Relasional</a:t>
            </a:r>
            <a:r>
              <a:rPr lang="en-US" sz="2400" b="1" dirty="0" smtClean="0"/>
              <a:t> 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4800" y="857232"/>
            <a:ext cx="8534400" cy="540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>
              <a:buAutoNum type="arabicPeriod"/>
            </a:pPr>
            <a:r>
              <a:rPr lang="en-US" sz="2400" b="1" i="1" dirty="0" smtClean="0">
                <a:solidFill>
                  <a:srgbClr val="FF0000"/>
                </a:solidFill>
              </a:rPr>
              <a:t>Select</a:t>
            </a:r>
          </a:p>
          <a:p>
            <a:pPr marL="741363" lvl="1" indent="-347663">
              <a:buFont typeface="Arial" pitchFamily="34" charset="0"/>
              <a:buChar char="•"/>
            </a:pPr>
            <a:r>
              <a:rPr lang="en-US" sz="2400" dirty="0" err="1" smtClean="0"/>
              <a:t>Operasi</a:t>
            </a:r>
            <a:r>
              <a:rPr lang="en-US" sz="2400" dirty="0" smtClean="0"/>
              <a:t> </a:t>
            </a:r>
            <a:r>
              <a:rPr lang="en-US" sz="2400" i="1" dirty="0" smtClean="0"/>
              <a:t>select</a:t>
            </a:r>
            <a:r>
              <a:rPr lang="en-US" sz="2400" dirty="0" smtClean="0">
                <a:solidFill>
                  <a:srgbClr val="FF0000"/>
                </a:solidFill>
              </a:rPr>
              <a:t> </a:t>
            </a:r>
            <a:r>
              <a:rPr lang="id-ID" sz="2400" dirty="0" smtClean="0"/>
              <a:t>adalah k</a:t>
            </a:r>
            <a:r>
              <a:rPr lang="en-US" sz="2400" dirty="0" err="1" smtClean="0"/>
              <a:t>umpulan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tuple-tuple</a:t>
            </a:r>
            <a:r>
              <a:rPr lang="en-US" sz="2400" dirty="0" smtClean="0"/>
              <a:t>/record-record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yang </a:t>
            </a:r>
            <a:r>
              <a:rPr lang="en-US" sz="2400" dirty="0" smtClean="0"/>
              <a:t>m</a:t>
            </a:r>
            <a:r>
              <a:rPr lang="id-ID" sz="2400" dirty="0" smtClean="0"/>
              <a:t>g</a:t>
            </a:r>
            <a:r>
              <a:rPr lang="en-US" sz="2400" dirty="0" err="1" smtClean="0"/>
              <a:t>emenuhi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id-ID" sz="2400" dirty="0" smtClean="0"/>
              <a:t> seleksi tertentu</a:t>
            </a:r>
            <a:r>
              <a:rPr lang="en-US" sz="2400" dirty="0" smtClean="0"/>
              <a:t>. </a:t>
            </a:r>
          </a:p>
          <a:p>
            <a:pPr marL="741363" lvl="1" indent="-347663">
              <a:buFont typeface="Arial" pitchFamily="34" charset="0"/>
              <a:buChar char="•"/>
            </a:pPr>
            <a:r>
              <a:rPr lang="en-US" sz="2400" dirty="0" err="1" smtClean="0"/>
              <a:t>Operasi</a:t>
            </a:r>
            <a:r>
              <a:rPr lang="en-US" sz="2400" dirty="0" smtClean="0"/>
              <a:t> select </a:t>
            </a:r>
            <a:r>
              <a:rPr lang="en-US" sz="2400" dirty="0" err="1" smtClean="0"/>
              <a:t>berfungsi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menyeleksi</a:t>
            </a:r>
            <a:r>
              <a:rPr lang="en-US" sz="2400" dirty="0" smtClean="0"/>
              <a:t> </a:t>
            </a:r>
            <a:r>
              <a:rPr lang="en-US" sz="2400" dirty="0" err="1" smtClean="0"/>
              <a:t>tuple-tuple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memenuhi</a:t>
            </a:r>
            <a:r>
              <a:rPr lang="en-US" sz="2400" dirty="0" smtClean="0"/>
              <a:t> </a:t>
            </a:r>
            <a:r>
              <a:rPr lang="en-US" sz="2400" dirty="0" err="1" smtClean="0"/>
              <a:t>predikat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relasi</a:t>
            </a:r>
            <a:r>
              <a:rPr lang="en-US" sz="2400" dirty="0" smtClean="0"/>
              <a:t>. </a:t>
            </a:r>
          </a:p>
          <a:p>
            <a:pPr marL="741363" lvl="1" indent="-347663">
              <a:buFont typeface="Arial" pitchFamily="34" charset="0"/>
              <a:buChar char="•"/>
            </a:pPr>
            <a:r>
              <a:rPr lang="en-US" sz="2400" dirty="0" err="1" smtClean="0"/>
              <a:t>Simbol</a:t>
            </a:r>
            <a:r>
              <a:rPr lang="en-US" sz="2400" dirty="0" smtClean="0"/>
              <a:t> sigma “</a:t>
            </a:r>
            <a:r>
              <a:rPr lang="el-GR" sz="2800" b="1" dirty="0" smtClean="0">
                <a:solidFill>
                  <a:srgbClr val="FF0000"/>
                </a:solidFill>
              </a:rPr>
              <a:t>σ</a:t>
            </a:r>
            <a:r>
              <a:rPr lang="el-GR" sz="2400" dirty="0" smtClean="0"/>
              <a:t>”</a:t>
            </a:r>
            <a:r>
              <a:rPr lang="id-ID" sz="2400" dirty="0" smtClean="0"/>
              <a:t>.</a:t>
            </a:r>
          </a:p>
          <a:p>
            <a:pPr marL="741363" lvl="1" indent="-347663">
              <a:buFont typeface="Arial" pitchFamily="34" charset="0"/>
              <a:buChar char="•"/>
            </a:pPr>
            <a:r>
              <a:rPr lang="en-US" sz="2400" dirty="0" err="1" smtClean="0"/>
              <a:t>Argumen</a:t>
            </a:r>
            <a:r>
              <a:rPr lang="en-US" sz="2400" dirty="0" smtClean="0"/>
              <a:t>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tanda</a:t>
            </a:r>
            <a:r>
              <a:rPr lang="en-US" sz="2400" dirty="0" smtClean="0"/>
              <a:t> </a:t>
            </a:r>
            <a:r>
              <a:rPr lang="en-US" sz="2400" dirty="0" err="1" smtClean="0"/>
              <a:t>kurung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mengikuti</a:t>
            </a:r>
            <a:r>
              <a:rPr lang="en-US" sz="2400" dirty="0" smtClean="0"/>
              <a:t> </a:t>
            </a:r>
            <a:r>
              <a:rPr lang="el-GR" sz="2400" b="1" dirty="0" smtClean="0"/>
              <a:t>σ</a:t>
            </a:r>
            <a:r>
              <a:rPr lang="el-GR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relasi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dimaksud</a:t>
            </a:r>
            <a:r>
              <a:rPr lang="id-ID" sz="2400" dirty="0" smtClean="0"/>
              <a:t>.</a:t>
            </a:r>
            <a:endParaRPr lang="en-US" sz="2400" dirty="0" smtClean="0"/>
          </a:p>
          <a:p>
            <a:pPr lvl="1" indent="339725">
              <a:buFont typeface="Courier New" pitchFamily="49" charset="0"/>
              <a:buChar char="o"/>
            </a:pPr>
            <a:endParaRPr lang="id-ID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err="1" smtClean="0"/>
              <a:t>Sintaks</a:t>
            </a:r>
            <a:r>
              <a:rPr lang="en-US" dirty="0" smtClean="0"/>
              <a:t> :  </a:t>
            </a:r>
            <a:r>
              <a:rPr lang="el-GR" sz="3200" i="1" dirty="0" smtClean="0">
                <a:cs typeface="Times New Roman" pitchFamily="18" charset="0"/>
              </a:rPr>
              <a:t>σ</a:t>
            </a:r>
            <a:r>
              <a:rPr lang="en-US" baseline="-25000" dirty="0" smtClean="0">
                <a:cs typeface="Times New Roman" pitchFamily="18" charset="0"/>
              </a:rPr>
              <a:t>p  </a:t>
            </a:r>
            <a:r>
              <a:rPr lang="en-US" dirty="0" smtClean="0">
                <a:cs typeface="Times New Roman" pitchFamily="18" charset="0"/>
              </a:rPr>
              <a:t>(E)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cs typeface="Times New Roman" pitchFamily="18" charset="0"/>
              </a:rPr>
              <a:t>                p  = </a:t>
            </a:r>
            <a:r>
              <a:rPr lang="en-US" dirty="0" err="1" smtClean="0">
                <a:cs typeface="Times New Roman" pitchFamily="18" charset="0"/>
              </a:rPr>
              <a:t>predikat</a:t>
            </a:r>
            <a:r>
              <a:rPr lang="en-US" dirty="0" smtClean="0">
                <a:cs typeface="Times New Roman" pitchFamily="18" charset="0"/>
              </a:rPr>
              <a:t> selection </a:t>
            </a:r>
            <a:r>
              <a:rPr lang="en-US" dirty="0" err="1" smtClean="0">
                <a:cs typeface="Times New Roman" pitchFamily="18" charset="0"/>
              </a:rPr>
              <a:t>pada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atribut-atribut</a:t>
            </a:r>
            <a:r>
              <a:rPr lang="en-US" dirty="0" smtClean="0">
                <a:cs typeface="Times New Roman" pitchFamily="18" charset="0"/>
              </a:rPr>
              <a:t> 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cs typeface="Times New Roman" pitchFamily="18" charset="0"/>
              </a:rPr>
              <a:t>                E  = </a:t>
            </a:r>
            <a:r>
              <a:rPr lang="en-US" dirty="0" err="1" smtClean="0">
                <a:cs typeface="Times New Roman" pitchFamily="18" charset="0"/>
              </a:rPr>
              <a:t>ekspresi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aljabar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relasional</a:t>
            </a:r>
            <a:r>
              <a:rPr lang="en-US" dirty="0" smtClean="0">
                <a:cs typeface="Times New Roman" pitchFamily="18" charset="0"/>
              </a:rPr>
              <a:t>     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cs typeface="Times New Roman" pitchFamily="18" charset="0"/>
              </a:rPr>
              <a:t>                        (</a:t>
            </a:r>
            <a:r>
              <a:rPr lang="en-US" dirty="0" err="1" smtClean="0">
                <a:cs typeface="Times New Roman" pitchFamily="18" charset="0"/>
              </a:rPr>
              <a:t>tabel</a:t>
            </a:r>
            <a:r>
              <a:rPr lang="en-US" dirty="0" smtClean="0">
                <a:cs typeface="Times New Roman" pitchFamily="18" charset="0"/>
              </a:rPr>
              <a:t>/</a:t>
            </a:r>
            <a:r>
              <a:rPr lang="en-US" dirty="0" err="1" smtClean="0">
                <a:cs typeface="Times New Roman" pitchFamily="18" charset="0"/>
              </a:rPr>
              <a:t>hasil</a:t>
            </a:r>
            <a:r>
              <a:rPr lang="en-US" dirty="0" smtClean="0">
                <a:cs typeface="Times New Roman" pitchFamily="18" charset="0"/>
              </a:rPr>
              <a:t> query)</a:t>
            </a:r>
            <a:endParaRPr lang="en-US" dirty="0" smtClean="0"/>
          </a:p>
          <a:p>
            <a:pPr lvl="1" indent="339725">
              <a:buFont typeface="Courier New" pitchFamily="49" charset="0"/>
              <a:buChar char="o"/>
            </a:pPr>
            <a:endParaRPr lang="id-ID" sz="2400" dirty="0" smtClean="0"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>
          <a:xfrm>
            <a:off x="102352" y="6429396"/>
            <a:ext cx="1185842" cy="365125"/>
          </a:xfrm>
        </p:spPr>
        <p:txBody>
          <a:bodyPr/>
          <a:lstStyle/>
          <a:p>
            <a:fld id="{72D1D909-39E8-435F-854C-A37A2B31A43D}" type="datetime1">
              <a:rPr lang="id-ID" sz="1600" smtClean="0">
                <a:solidFill>
                  <a:srgbClr val="000000"/>
                </a:solidFill>
              </a:rPr>
              <a:pPr/>
              <a:t>2015-05-18</a:t>
            </a:fld>
            <a:endParaRPr lang="id-ID" sz="1600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24" y="6421461"/>
            <a:ext cx="685776" cy="365125"/>
          </a:xfrm>
        </p:spPr>
        <p:txBody>
          <a:bodyPr/>
          <a:lstStyle/>
          <a:p>
            <a:fld id="{A3B0C501-626C-40A1-9224-1595DDBD4DE9}" type="slidenum">
              <a:rPr lang="id-ID" sz="1800" smtClean="0">
                <a:solidFill>
                  <a:srgbClr val="000000"/>
                </a:solidFill>
              </a:rPr>
              <a:pPr/>
              <a:t>4</a:t>
            </a:fld>
            <a:endParaRPr lang="id-ID" sz="1800" dirty="0">
              <a:solidFill>
                <a:srgbClr val="000000"/>
              </a:solidFill>
            </a:endParaRPr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214414" y="6286520"/>
            <a:ext cx="7358114" cy="571480"/>
          </a:xfrm>
          <a:solidFill>
            <a:schemeClr val="bg1"/>
          </a:solidFill>
        </p:spPr>
        <p:txBody>
          <a:bodyPr/>
          <a:lstStyle/>
          <a:p>
            <a:r>
              <a:rPr lang="id-ID" sz="1600" dirty="0" smtClean="0">
                <a:solidFill>
                  <a:srgbClr val="000000"/>
                </a:solidFill>
              </a:rPr>
              <a:t>tiosetyo@yahoo.com   setyoinator@gmail.com     </a:t>
            </a:r>
            <a:r>
              <a:rPr lang="id-ID" sz="1600" i="1" dirty="0" smtClean="0">
                <a:solidFill>
                  <a:srgbClr val="000000"/>
                </a:solidFill>
              </a:rPr>
              <a:t>www.cerdas-pintar.blogspot.com</a:t>
            </a:r>
            <a:endParaRPr lang="id-ID" sz="1600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000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SQL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1888" y="1218057"/>
            <a:ext cx="88335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buFont typeface="Arial" pitchFamily="34" charset="0"/>
              <a:buChar char="•"/>
              <a:defRPr/>
            </a:pPr>
            <a:r>
              <a:rPr lang="en-US" sz="2800" dirty="0" err="1" smtClean="0"/>
              <a:t>Sejarah</a:t>
            </a:r>
            <a:r>
              <a:rPr lang="en-US" sz="2800" dirty="0" smtClean="0"/>
              <a:t> SQL</a:t>
            </a:r>
            <a:br>
              <a:rPr lang="en-US" sz="2800" dirty="0" smtClean="0"/>
            </a:br>
            <a:r>
              <a:rPr lang="en-US" sz="2800" dirty="0" err="1" smtClean="0"/>
              <a:t>Sejarah</a:t>
            </a:r>
            <a:r>
              <a:rPr lang="en-US" sz="2800" dirty="0" smtClean="0"/>
              <a:t> SQL </a:t>
            </a:r>
            <a:r>
              <a:rPr lang="en-US" sz="2800" dirty="0" err="1" smtClean="0"/>
              <a:t>dimulai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artikel</a:t>
            </a:r>
            <a:r>
              <a:rPr lang="en-US" sz="2800" dirty="0" smtClean="0"/>
              <a:t> </a:t>
            </a:r>
            <a:r>
              <a:rPr lang="en-US" sz="2800" dirty="0" err="1" smtClean="0"/>
              <a:t>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IBM </a:t>
            </a:r>
            <a:r>
              <a:rPr lang="en-US" sz="2800" dirty="0" err="1" smtClean="0"/>
              <a:t>bernama</a:t>
            </a:r>
            <a:r>
              <a:rPr lang="en-US" sz="2800" dirty="0" smtClean="0"/>
              <a:t> </a:t>
            </a:r>
            <a:r>
              <a:rPr lang="en-US" sz="2800" b="1" dirty="0" smtClean="0"/>
              <a:t>EF </a:t>
            </a:r>
            <a:r>
              <a:rPr lang="en-US" sz="2800" b="1" dirty="0" err="1" smtClean="0"/>
              <a:t>Codd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membahas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ide</a:t>
            </a:r>
            <a:r>
              <a:rPr lang="en-US" sz="2800" dirty="0" smtClean="0"/>
              <a:t> </a:t>
            </a:r>
            <a:r>
              <a:rPr lang="en-US" sz="2800" dirty="0" err="1" smtClean="0"/>
              <a:t>pembuatan</a:t>
            </a:r>
            <a:r>
              <a:rPr lang="en-US" sz="2800" dirty="0" smtClean="0"/>
              <a:t> basis data </a:t>
            </a:r>
            <a:r>
              <a:rPr lang="en-US" sz="2800" dirty="0" err="1" smtClean="0"/>
              <a:t>relasional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bulan</a:t>
            </a:r>
            <a:r>
              <a:rPr lang="en-US" sz="2800" dirty="0" smtClean="0"/>
              <a:t> </a:t>
            </a:r>
            <a:r>
              <a:rPr lang="en-US" sz="2800" dirty="0" err="1" smtClean="0"/>
              <a:t>Juni</a:t>
            </a:r>
            <a:r>
              <a:rPr lang="en-US" sz="2800" dirty="0" smtClean="0"/>
              <a:t> 1970.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000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r"/>
            <a:r>
              <a:rPr lang="id-ID" b="1" dirty="0" smtClean="0">
                <a:solidFill>
                  <a:schemeClr val="bg1"/>
                </a:solidFill>
              </a:rPr>
              <a:t>Lanjut..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1888" y="1160907"/>
            <a:ext cx="8833512" cy="5576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3600" dirty="0" err="1" smtClean="0"/>
              <a:t>Bahasa</a:t>
            </a:r>
            <a:r>
              <a:rPr lang="en-US" sz="3600" dirty="0" smtClean="0"/>
              <a:t> </a:t>
            </a:r>
            <a:r>
              <a:rPr lang="en-US" sz="3600" dirty="0" err="1" smtClean="0"/>
              <a:t>tersebut</a:t>
            </a:r>
            <a:r>
              <a:rPr lang="en-US" sz="3600" dirty="0" smtClean="0"/>
              <a:t> </a:t>
            </a:r>
            <a:r>
              <a:rPr lang="en-US" sz="3600" dirty="0" err="1" smtClean="0"/>
              <a:t>kemudian</a:t>
            </a:r>
            <a:r>
              <a:rPr lang="en-US" sz="3600" dirty="0" smtClean="0"/>
              <a:t> </a:t>
            </a:r>
            <a:r>
              <a:rPr lang="en-US" sz="3600" dirty="0" err="1" smtClean="0"/>
              <a:t>diberi</a:t>
            </a:r>
            <a:r>
              <a:rPr lang="en-US" sz="3600" dirty="0" smtClean="0"/>
              <a:t> </a:t>
            </a:r>
            <a:r>
              <a:rPr lang="en-US" sz="3600" dirty="0" err="1" smtClean="0"/>
              <a:t>nama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SEQUEL</a:t>
            </a:r>
            <a:r>
              <a:rPr lang="en-US" sz="3600" dirty="0" smtClean="0"/>
              <a:t> (</a:t>
            </a:r>
            <a:r>
              <a:rPr lang="en-US" sz="3600" i="1" dirty="0" smtClean="0"/>
              <a:t>Structured English Query Language</a:t>
            </a:r>
            <a:r>
              <a:rPr lang="en-US" sz="3600" dirty="0" smtClean="0"/>
              <a:t>). </a:t>
            </a:r>
          </a:p>
          <a:p>
            <a:pPr marL="341313" indent="-341313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3600" dirty="0" err="1" smtClean="0"/>
              <a:t>Setelah</a:t>
            </a:r>
            <a:r>
              <a:rPr lang="en-US" sz="3600" dirty="0" smtClean="0"/>
              <a:t> </a:t>
            </a:r>
            <a:r>
              <a:rPr lang="en-US" sz="3600" dirty="0" err="1" smtClean="0"/>
              <a:t>terbitnya</a:t>
            </a:r>
            <a:r>
              <a:rPr lang="en-US" sz="3600" dirty="0" smtClean="0"/>
              <a:t> </a:t>
            </a:r>
            <a:r>
              <a:rPr lang="en-US" sz="3600" dirty="0" err="1" smtClean="0"/>
              <a:t>artikel</a:t>
            </a:r>
            <a:r>
              <a:rPr lang="en-US" sz="3600" dirty="0" smtClean="0"/>
              <a:t> </a:t>
            </a:r>
            <a:r>
              <a:rPr lang="en-US" sz="3600" dirty="0" err="1" smtClean="0"/>
              <a:t>tersebut</a:t>
            </a:r>
            <a:r>
              <a:rPr lang="en-US" sz="3600" dirty="0" smtClean="0"/>
              <a:t>, IBM </a:t>
            </a:r>
            <a:r>
              <a:rPr lang="en-US" sz="3600" dirty="0" err="1" smtClean="0"/>
              <a:t>mengadakan</a:t>
            </a:r>
            <a:r>
              <a:rPr lang="en-US" sz="3600" dirty="0" smtClean="0"/>
              <a:t> </a:t>
            </a:r>
            <a:r>
              <a:rPr lang="en-US" sz="3600" dirty="0" err="1" smtClean="0"/>
              <a:t>proyek</a:t>
            </a:r>
            <a:r>
              <a:rPr lang="en-US" sz="3600" dirty="0" smtClean="0"/>
              <a:t> </a:t>
            </a:r>
            <a:r>
              <a:rPr lang="en-US" sz="3600" dirty="0" err="1" smtClean="0"/>
              <a:t>pembuatan</a:t>
            </a:r>
            <a:r>
              <a:rPr lang="en-US" sz="3600" dirty="0" smtClean="0"/>
              <a:t> basis data </a:t>
            </a:r>
            <a:r>
              <a:rPr lang="en-US" sz="3600" dirty="0" err="1" smtClean="0"/>
              <a:t>relasional</a:t>
            </a:r>
            <a:r>
              <a:rPr lang="en-US" sz="3600" dirty="0" smtClean="0"/>
              <a:t> </a:t>
            </a:r>
            <a:r>
              <a:rPr lang="en-US" sz="3600" dirty="0" err="1" smtClean="0"/>
              <a:t>berbasis</a:t>
            </a:r>
            <a:r>
              <a:rPr lang="en-US" sz="3600" dirty="0" smtClean="0"/>
              <a:t> </a:t>
            </a:r>
            <a:r>
              <a:rPr lang="en-US" sz="3600" dirty="0" err="1" smtClean="0"/>
              <a:t>bahasa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SEQUEL</a:t>
            </a:r>
          </a:p>
          <a:p>
            <a:pPr marL="341313" indent="-341313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3600" dirty="0" err="1" smtClean="0"/>
              <a:t>Akan</a:t>
            </a:r>
            <a:r>
              <a:rPr lang="en-US" sz="3600" dirty="0" smtClean="0"/>
              <a:t> </a:t>
            </a:r>
            <a:r>
              <a:rPr lang="en-US" sz="3600" dirty="0" err="1" smtClean="0"/>
              <a:t>tetapi</a:t>
            </a:r>
            <a:r>
              <a:rPr lang="en-US" sz="3600" dirty="0" smtClean="0"/>
              <a:t>, </a:t>
            </a:r>
            <a:r>
              <a:rPr lang="en-US" sz="3600" dirty="0" err="1" smtClean="0"/>
              <a:t>karena</a:t>
            </a:r>
            <a:r>
              <a:rPr lang="en-US" sz="3600" dirty="0" smtClean="0"/>
              <a:t> </a:t>
            </a:r>
            <a:r>
              <a:rPr lang="en-US" sz="3600" dirty="0" err="1" smtClean="0"/>
              <a:t>permasalahan</a:t>
            </a:r>
            <a:r>
              <a:rPr lang="en-US" sz="3600" dirty="0" smtClean="0"/>
              <a:t> </a:t>
            </a:r>
            <a:r>
              <a:rPr lang="en-US" sz="3600" dirty="0" err="1" smtClean="0"/>
              <a:t>hukum</a:t>
            </a:r>
            <a:r>
              <a:rPr lang="en-US" sz="3600" dirty="0" smtClean="0"/>
              <a:t> </a:t>
            </a:r>
            <a:r>
              <a:rPr lang="en-US" sz="3600" dirty="0" err="1" smtClean="0"/>
              <a:t>mengenai</a:t>
            </a:r>
            <a:r>
              <a:rPr lang="en-US" sz="3600" dirty="0" smtClean="0"/>
              <a:t> </a:t>
            </a:r>
            <a:r>
              <a:rPr lang="en-US" sz="3600" dirty="0" err="1" smtClean="0"/>
              <a:t>penamaan</a:t>
            </a:r>
            <a:r>
              <a:rPr lang="en-US" sz="3600" dirty="0" smtClean="0"/>
              <a:t> SEQUEL, IBM pun </a:t>
            </a:r>
            <a:r>
              <a:rPr lang="en-US" sz="3600" dirty="0" err="1" smtClean="0"/>
              <a:t>mengubahnya</a:t>
            </a:r>
            <a:r>
              <a:rPr lang="en-US" sz="3600" dirty="0" smtClean="0"/>
              <a:t> </a:t>
            </a:r>
            <a:r>
              <a:rPr lang="en-US" sz="3600" dirty="0" err="1" smtClean="0"/>
              <a:t>menjadi</a:t>
            </a:r>
            <a:r>
              <a:rPr lang="en-US" sz="3600" dirty="0" smtClean="0"/>
              <a:t> SQL. </a:t>
            </a:r>
            <a:r>
              <a:rPr lang="en-US" sz="3600" dirty="0" err="1" smtClean="0"/>
              <a:t>Implementasi</a:t>
            </a:r>
            <a:r>
              <a:rPr lang="en-US" sz="3600" dirty="0" smtClean="0"/>
              <a:t> basis data </a:t>
            </a:r>
            <a:r>
              <a:rPr lang="en-US" sz="3600" dirty="0" err="1" smtClean="0"/>
              <a:t>relasional</a:t>
            </a:r>
            <a:r>
              <a:rPr lang="en-US" sz="3600" dirty="0" smtClean="0"/>
              <a:t> </a:t>
            </a:r>
            <a:r>
              <a:rPr lang="en-US" sz="3600" dirty="0" err="1" smtClean="0"/>
              <a:t>dikenal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System/R.</a:t>
            </a:r>
            <a:endParaRPr lang="en-US" sz="36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000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r"/>
            <a:r>
              <a:rPr lang="id-ID" b="1" dirty="0" smtClean="0">
                <a:solidFill>
                  <a:schemeClr val="bg1"/>
                </a:solidFill>
              </a:rPr>
              <a:t>Lanjut..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1888" y="1218057"/>
            <a:ext cx="88335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buFont typeface="Arial" pitchFamily="34" charset="0"/>
              <a:buChar char="•"/>
              <a:defRPr/>
            </a:pPr>
            <a:r>
              <a:rPr lang="en-US" sz="3600" dirty="0" smtClean="0"/>
              <a:t>Di </a:t>
            </a:r>
            <a:r>
              <a:rPr lang="en-US" sz="3600" dirty="0" err="1" smtClean="0"/>
              <a:t>akhir</a:t>
            </a:r>
            <a:r>
              <a:rPr lang="en-US" sz="3600" dirty="0" smtClean="0"/>
              <a:t> </a:t>
            </a:r>
            <a:r>
              <a:rPr lang="en-US" sz="3600" dirty="0" err="1" smtClean="0"/>
              <a:t>tahun</a:t>
            </a:r>
            <a:r>
              <a:rPr lang="en-US" sz="3600" dirty="0" smtClean="0"/>
              <a:t> 1970-an, </a:t>
            </a:r>
            <a:r>
              <a:rPr lang="en-US" sz="3600" dirty="0" err="1" smtClean="0"/>
              <a:t>muncul</a:t>
            </a:r>
            <a:r>
              <a:rPr lang="en-US" sz="3600" dirty="0" smtClean="0"/>
              <a:t> </a:t>
            </a:r>
            <a:r>
              <a:rPr lang="en-US" sz="3600" dirty="0" err="1" smtClean="0"/>
              <a:t>perusahaan</a:t>
            </a:r>
            <a:r>
              <a:rPr lang="en-US" sz="3600" dirty="0" smtClean="0"/>
              <a:t> </a:t>
            </a:r>
            <a:r>
              <a:rPr lang="en-US" sz="3600" dirty="0" err="1" smtClean="0"/>
              <a:t>bernama</a:t>
            </a:r>
            <a:r>
              <a:rPr lang="en-US" sz="3600" dirty="0" smtClean="0"/>
              <a:t> Oracle yang </a:t>
            </a:r>
            <a:r>
              <a:rPr lang="en-US" sz="3600" dirty="0" err="1" smtClean="0"/>
              <a:t>membuat</a:t>
            </a:r>
            <a:r>
              <a:rPr lang="en-US" sz="3600" dirty="0" smtClean="0"/>
              <a:t> server basis data </a:t>
            </a:r>
            <a:r>
              <a:rPr lang="en-US" sz="3600" dirty="0" err="1" smtClean="0"/>
              <a:t>populer</a:t>
            </a:r>
            <a:r>
              <a:rPr lang="en-US" sz="3600" dirty="0" smtClean="0"/>
              <a:t> yang </a:t>
            </a:r>
            <a:r>
              <a:rPr lang="en-US" sz="3600" dirty="0" err="1" smtClean="0"/>
              <a:t>bernama</a:t>
            </a:r>
            <a:r>
              <a:rPr lang="en-US" sz="3600" dirty="0" smtClean="0"/>
              <a:t> </a:t>
            </a:r>
            <a:r>
              <a:rPr lang="en-US" sz="3600" dirty="0" err="1" smtClean="0"/>
              <a:t>sama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nama</a:t>
            </a:r>
            <a:r>
              <a:rPr lang="en-US" sz="3600" dirty="0" smtClean="0"/>
              <a:t> </a:t>
            </a:r>
            <a:r>
              <a:rPr lang="en-US" sz="3600" dirty="0" err="1" smtClean="0"/>
              <a:t>perusahaannya</a:t>
            </a:r>
            <a:r>
              <a:rPr lang="en-US" sz="3600" dirty="0" smtClean="0"/>
              <a:t>.</a:t>
            </a:r>
          </a:p>
          <a:p>
            <a:pPr marL="341313" indent="-341313">
              <a:buFont typeface="Arial" pitchFamily="34" charset="0"/>
              <a:buChar char="•"/>
              <a:defRPr/>
            </a:pP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naiknya</a:t>
            </a:r>
            <a:r>
              <a:rPr lang="en-US" sz="3600" dirty="0" smtClean="0"/>
              <a:t> </a:t>
            </a:r>
            <a:r>
              <a:rPr lang="en-US" sz="3600" dirty="0" err="1" smtClean="0"/>
              <a:t>kepopuleran</a:t>
            </a:r>
            <a:r>
              <a:rPr lang="en-US" sz="3600" dirty="0" smtClean="0"/>
              <a:t> Oracle, </a:t>
            </a:r>
            <a:r>
              <a:rPr lang="en-US" sz="3600" dirty="0" err="1" smtClean="0"/>
              <a:t>maka</a:t>
            </a:r>
            <a:r>
              <a:rPr lang="en-US" sz="3600" dirty="0" smtClean="0"/>
              <a:t> SQL </a:t>
            </a:r>
            <a:r>
              <a:rPr lang="en-US" sz="3600" dirty="0" err="1" smtClean="0"/>
              <a:t>juga</a:t>
            </a:r>
            <a:r>
              <a:rPr lang="en-US" sz="3600" dirty="0" smtClean="0"/>
              <a:t> </a:t>
            </a:r>
            <a:r>
              <a:rPr lang="en-US" sz="3600" dirty="0" err="1" smtClean="0"/>
              <a:t>ikut</a:t>
            </a:r>
            <a:r>
              <a:rPr lang="en-US" sz="3600" dirty="0" smtClean="0"/>
              <a:t> </a:t>
            </a:r>
            <a:r>
              <a:rPr lang="en-US" sz="3600" dirty="0" err="1" smtClean="0"/>
              <a:t>populer</a:t>
            </a:r>
            <a:r>
              <a:rPr lang="en-US" sz="3600" dirty="0" smtClean="0"/>
              <a:t> </a:t>
            </a:r>
            <a:r>
              <a:rPr lang="en-US" sz="3600" dirty="0" err="1" smtClean="0"/>
              <a:t>sehingga</a:t>
            </a:r>
            <a:r>
              <a:rPr lang="en-US" sz="3600" dirty="0" smtClean="0"/>
              <a:t> </a:t>
            </a:r>
            <a:r>
              <a:rPr lang="en-US" sz="3600" dirty="0" err="1" smtClean="0"/>
              <a:t>saat</a:t>
            </a:r>
            <a:r>
              <a:rPr lang="en-US" sz="3600" dirty="0" smtClean="0"/>
              <a:t> </a:t>
            </a:r>
            <a:r>
              <a:rPr lang="en-US" sz="3600" dirty="0" err="1" smtClean="0"/>
              <a:t>ini</a:t>
            </a:r>
            <a:r>
              <a:rPr lang="en-US" sz="3600" dirty="0" smtClean="0"/>
              <a:t> </a:t>
            </a:r>
            <a:r>
              <a:rPr lang="en-US" sz="3600" dirty="0" err="1" smtClean="0"/>
              <a:t>menjadi</a:t>
            </a:r>
            <a:r>
              <a:rPr lang="en-US" sz="3600" dirty="0" smtClean="0"/>
              <a:t> </a:t>
            </a:r>
            <a:r>
              <a:rPr lang="en-US" sz="3600" i="1" dirty="0" err="1" smtClean="0"/>
              <a:t>standar</a:t>
            </a:r>
            <a:r>
              <a:rPr lang="en-US" sz="3600" i="1" dirty="0" smtClean="0"/>
              <a:t> de facto</a:t>
            </a:r>
            <a:r>
              <a:rPr lang="en-US" sz="3600" dirty="0" smtClean="0"/>
              <a:t> </a:t>
            </a:r>
            <a:r>
              <a:rPr lang="en-US" sz="3600" dirty="0" err="1" smtClean="0"/>
              <a:t>bahasa</a:t>
            </a:r>
            <a:r>
              <a:rPr lang="en-US" sz="3600" dirty="0" smtClean="0"/>
              <a:t> </a:t>
            </a:r>
            <a:r>
              <a:rPr lang="en-US" sz="3600" dirty="0" err="1" smtClean="0"/>
              <a:t>dalammanajemen</a:t>
            </a:r>
            <a:r>
              <a:rPr lang="en-US" sz="3600" dirty="0" smtClean="0"/>
              <a:t> basis data.</a:t>
            </a:r>
            <a:br>
              <a:rPr lang="en-US" sz="3600" dirty="0" smtClean="0"/>
            </a:br>
            <a:endParaRPr lang="en-US" sz="36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000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r"/>
            <a:r>
              <a:rPr lang="id-ID" b="1" dirty="0" smtClean="0">
                <a:solidFill>
                  <a:schemeClr val="bg1"/>
                </a:solidFill>
              </a:rPr>
              <a:t>Lanjut..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1888" y="1218057"/>
            <a:ext cx="88335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buFont typeface="Arial" pitchFamily="34" charset="0"/>
              <a:buChar char="•"/>
              <a:defRPr/>
            </a:pPr>
            <a:r>
              <a:rPr lang="en-US" sz="3600" dirty="0" err="1" smtClean="0"/>
              <a:t>Standarisasi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Standarisasi</a:t>
            </a:r>
            <a:r>
              <a:rPr lang="en-US" sz="3600" dirty="0" smtClean="0"/>
              <a:t> SQL </a:t>
            </a:r>
            <a:r>
              <a:rPr lang="en-US" sz="3600" dirty="0" err="1" smtClean="0"/>
              <a:t>dimulai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tahun</a:t>
            </a:r>
            <a:r>
              <a:rPr lang="en-US" sz="3600" dirty="0" smtClean="0"/>
              <a:t> 1986, </a:t>
            </a:r>
            <a:r>
              <a:rPr lang="en-US" sz="3600" dirty="0" err="1" smtClean="0"/>
              <a:t>ditandai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dikeluarkannya</a:t>
            </a:r>
            <a:r>
              <a:rPr lang="en-US" sz="3600" dirty="0" smtClean="0"/>
              <a:t> </a:t>
            </a:r>
            <a:r>
              <a:rPr lang="en-US" sz="3600" dirty="0" err="1" smtClean="0"/>
              <a:t>standar</a:t>
            </a:r>
            <a:r>
              <a:rPr lang="en-US" sz="3600" dirty="0" smtClean="0"/>
              <a:t> SQL </a:t>
            </a:r>
            <a:r>
              <a:rPr lang="en-US" sz="3600" dirty="0" err="1" smtClean="0"/>
              <a:t>oleh</a:t>
            </a:r>
            <a:r>
              <a:rPr lang="en-US" sz="3600" dirty="0" smtClean="0"/>
              <a:t> ANSI.</a:t>
            </a:r>
          </a:p>
          <a:p>
            <a:pPr marL="341313" indent="-341313">
              <a:buFont typeface="Arial" pitchFamily="34" charset="0"/>
              <a:buChar char="•"/>
              <a:defRPr/>
            </a:pPr>
            <a:r>
              <a:rPr lang="en-US" sz="3600" dirty="0" err="1" smtClean="0"/>
              <a:t>Standar</a:t>
            </a:r>
            <a:r>
              <a:rPr lang="en-US" sz="3600" dirty="0" smtClean="0"/>
              <a:t> </a:t>
            </a:r>
            <a:r>
              <a:rPr lang="en-US" sz="3600" dirty="0" err="1" smtClean="0"/>
              <a:t>ini</a:t>
            </a:r>
            <a:r>
              <a:rPr lang="en-US" sz="3600" dirty="0" smtClean="0"/>
              <a:t> </a:t>
            </a:r>
            <a:r>
              <a:rPr lang="en-US" sz="3600" dirty="0" err="1" smtClean="0"/>
              <a:t>sering</a:t>
            </a:r>
            <a:r>
              <a:rPr lang="en-US" sz="3600" dirty="0" smtClean="0"/>
              <a:t> </a:t>
            </a:r>
            <a:r>
              <a:rPr lang="en-US" sz="3600" dirty="0" err="1" smtClean="0"/>
              <a:t>disebut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SQL86.</a:t>
            </a:r>
          </a:p>
          <a:p>
            <a:pPr marL="341313" indent="-341313">
              <a:buFont typeface="Arial" pitchFamily="34" charset="0"/>
              <a:buChar char="•"/>
              <a:defRPr/>
            </a:pPr>
            <a:r>
              <a:rPr lang="en-US" sz="3600" dirty="0" err="1" smtClean="0"/>
              <a:t>Standar</a:t>
            </a:r>
            <a:r>
              <a:rPr lang="en-US" sz="3600" dirty="0" smtClean="0"/>
              <a:t> </a:t>
            </a:r>
            <a:r>
              <a:rPr lang="en-US" sz="3600" dirty="0" err="1" smtClean="0"/>
              <a:t>tersebut</a:t>
            </a:r>
            <a:r>
              <a:rPr lang="en-US" sz="3600" dirty="0" smtClean="0"/>
              <a:t> </a:t>
            </a:r>
            <a:r>
              <a:rPr lang="en-US" sz="3600" dirty="0" err="1" smtClean="0"/>
              <a:t>kemudian</a:t>
            </a:r>
            <a:r>
              <a:rPr lang="en-US" sz="3600" dirty="0" smtClean="0"/>
              <a:t> </a:t>
            </a:r>
            <a:r>
              <a:rPr lang="en-US" sz="3600" dirty="0" err="1" smtClean="0"/>
              <a:t>diperbaiki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tahun</a:t>
            </a:r>
            <a:r>
              <a:rPr lang="en-US" sz="3600" dirty="0" smtClean="0"/>
              <a:t> 1989 </a:t>
            </a:r>
            <a:r>
              <a:rPr lang="en-US" sz="3600" dirty="0" err="1" smtClean="0"/>
              <a:t>kemudian</a:t>
            </a:r>
            <a:r>
              <a:rPr lang="en-US" sz="3600" dirty="0" smtClean="0"/>
              <a:t> </a:t>
            </a:r>
            <a:r>
              <a:rPr lang="en-US" sz="3600" dirty="0" err="1" smtClean="0"/>
              <a:t>diperbaiki</a:t>
            </a:r>
            <a:r>
              <a:rPr lang="en-US" sz="3600" dirty="0" smtClean="0"/>
              <a:t> </a:t>
            </a:r>
            <a:r>
              <a:rPr lang="en-US" sz="3600" dirty="0" err="1" smtClean="0"/>
              <a:t>lagi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tahun</a:t>
            </a:r>
            <a:r>
              <a:rPr lang="en-US" sz="3600" dirty="0" smtClean="0"/>
              <a:t> 1992. </a:t>
            </a:r>
            <a:endParaRPr lang="en-US" sz="36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000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Pemakaian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Dasar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1888" y="1218057"/>
            <a:ext cx="88335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defRPr/>
            </a:pPr>
            <a:r>
              <a:rPr lang="en-US" sz="3600" dirty="0" err="1" smtClean="0"/>
              <a:t>Secara</a:t>
            </a:r>
            <a:r>
              <a:rPr lang="en-US" sz="3600" dirty="0" smtClean="0"/>
              <a:t> </a:t>
            </a:r>
            <a:r>
              <a:rPr lang="en-US" sz="3600" dirty="0" err="1" smtClean="0"/>
              <a:t>umum</a:t>
            </a:r>
            <a:r>
              <a:rPr lang="en-US" sz="3600" dirty="0" smtClean="0"/>
              <a:t>, SQL </a:t>
            </a:r>
            <a:r>
              <a:rPr lang="en-US" sz="3600" dirty="0" err="1" smtClean="0"/>
              <a:t>terdiri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id-ID" sz="3600" dirty="0" smtClean="0"/>
              <a:t>tiga</a:t>
            </a:r>
            <a:r>
              <a:rPr lang="en-US" sz="3600" dirty="0" smtClean="0"/>
              <a:t> </a:t>
            </a:r>
            <a:r>
              <a:rPr lang="en-US" sz="3600" dirty="0" err="1" smtClean="0"/>
              <a:t>bahasa</a:t>
            </a:r>
            <a:r>
              <a:rPr lang="en-US" sz="3600" dirty="0" smtClean="0"/>
              <a:t> : </a:t>
            </a:r>
          </a:p>
          <a:p>
            <a:pPr marL="742950" indent="-742950">
              <a:buFont typeface="+mj-lt"/>
              <a:buAutoNum type="arabicPeriod"/>
              <a:defRPr/>
            </a:pPr>
            <a:r>
              <a:rPr lang="en-US" sz="3600" dirty="0" smtClean="0"/>
              <a:t>Data Definition Language (DDL)</a:t>
            </a:r>
          </a:p>
          <a:p>
            <a:pPr marL="742950" indent="-742950">
              <a:buFont typeface="+mj-lt"/>
              <a:buAutoNum type="arabicPeriod"/>
              <a:defRPr/>
            </a:pPr>
            <a:r>
              <a:rPr lang="en-US" sz="3600" dirty="0" smtClean="0"/>
              <a:t>Data Manipulation Language (DML). </a:t>
            </a:r>
          </a:p>
          <a:p>
            <a:pPr marL="742950" indent="-742950">
              <a:buFont typeface="+mj-lt"/>
              <a:buAutoNum type="arabicPeriod"/>
              <a:defRPr/>
            </a:pPr>
            <a:r>
              <a:rPr lang="en-US" sz="3600" dirty="0" smtClean="0"/>
              <a:t>Data Control Language(DCL)</a:t>
            </a:r>
          </a:p>
          <a:p>
            <a:pPr marL="742950" indent="-742950">
              <a:defRPr/>
            </a:pP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000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742950" indent="-742950">
              <a:lnSpc>
                <a:spcPct val="150000"/>
              </a:lnSpc>
              <a:defRPr/>
            </a:pPr>
            <a:r>
              <a:rPr lang="en-US" dirty="0" smtClean="0">
                <a:solidFill>
                  <a:schemeClr val="bg1"/>
                </a:solidFill>
              </a:rPr>
              <a:t>1. Data Definition Language (DDL)</a:t>
            </a:r>
          </a:p>
        </p:txBody>
      </p:sp>
      <p:sp>
        <p:nvSpPr>
          <p:cNvPr id="5" name="Rectangle 4"/>
          <p:cNvSpPr/>
          <p:nvPr/>
        </p:nvSpPr>
        <p:spPr>
          <a:xfrm>
            <a:off x="428596" y="1500174"/>
            <a:ext cx="8215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CREATE (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membentuk</a:t>
            </a:r>
            <a:r>
              <a:rPr lang="en-US" sz="2400" dirty="0" smtClean="0"/>
              <a:t> basis data, table </a:t>
            </a:r>
            <a:r>
              <a:rPr lang="en-US" sz="2400" dirty="0" err="1" smtClean="0"/>
              <a:t>atau</a:t>
            </a:r>
            <a:r>
              <a:rPr lang="en-US" sz="2400" dirty="0" smtClean="0"/>
              <a:t> index)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DROP (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mengubah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table)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ALTER (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menghapus</a:t>
            </a:r>
            <a:r>
              <a:rPr lang="en-US" sz="2400" dirty="0" smtClean="0"/>
              <a:t> basis data, table </a:t>
            </a:r>
            <a:r>
              <a:rPr lang="en-US" sz="2400" dirty="0" err="1" smtClean="0"/>
              <a:t>atau</a:t>
            </a:r>
            <a:r>
              <a:rPr lang="en-US" sz="2400" dirty="0" smtClean="0"/>
              <a:t> index)</a:t>
            </a:r>
            <a:endParaRPr lang="en-US" sz="2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000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CREATE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1888" y="1218057"/>
            <a:ext cx="8833512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lnSpc>
                <a:spcPct val="90000"/>
              </a:lnSpc>
              <a:defRPr/>
            </a:pPr>
            <a:r>
              <a:rPr lang="en-US" sz="3600" b="1" dirty="0" smtClean="0"/>
              <a:t>CREATE</a:t>
            </a:r>
            <a:r>
              <a:rPr lang="en-US" sz="3600" dirty="0" smtClean="0"/>
              <a:t> </a:t>
            </a:r>
            <a:r>
              <a:rPr lang="en-US" sz="3600" dirty="0" err="1" smtClean="0"/>
              <a:t>digunakan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membuat</a:t>
            </a:r>
            <a:r>
              <a:rPr lang="en-US" sz="3600" dirty="0" smtClean="0"/>
              <a:t> basis data </a:t>
            </a:r>
            <a:r>
              <a:rPr lang="en-US" sz="3600" dirty="0" err="1" smtClean="0"/>
              <a:t>maupun</a:t>
            </a:r>
            <a:r>
              <a:rPr lang="en-US" sz="3600" dirty="0" smtClean="0"/>
              <a:t> </a:t>
            </a:r>
            <a:r>
              <a:rPr lang="en-US" sz="3600" dirty="0" err="1" smtClean="0"/>
              <a:t>objek-objek</a:t>
            </a:r>
            <a:r>
              <a:rPr lang="en-US" sz="3600" dirty="0" smtClean="0"/>
              <a:t> basis data. SQL yang </a:t>
            </a:r>
            <a:r>
              <a:rPr lang="en-US" sz="3600" dirty="0" err="1" smtClean="0"/>
              <a:t>umum</a:t>
            </a:r>
            <a:r>
              <a:rPr lang="en-US" sz="3600" dirty="0" smtClean="0"/>
              <a:t> </a:t>
            </a:r>
            <a:r>
              <a:rPr lang="en-US" sz="3600" dirty="0" err="1" smtClean="0"/>
              <a:t>digunakan</a:t>
            </a:r>
            <a:r>
              <a:rPr lang="en-US" sz="3600" dirty="0" smtClean="0"/>
              <a:t> </a:t>
            </a:r>
            <a:r>
              <a:rPr lang="en-US" sz="3600" dirty="0" err="1" smtClean="0"/>
              <a:t>adalah</a:t>
            </a:r>
            <a:r>
              <a:rPr lang="en-US" sz="3600" dirty="0" smtClean="0"/>
              <a:t>: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CREATE DATABASE </a:t>
            </a:r>
            <a:r>
              <a:rPr lang="en-US" sz="3600" dirty="0" err="1" smtClean="0"/>
              <a:t>nama_basis_data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CREATE DATABASE </a:t>
            </a:r>
            <a:r>
              <a:rPr lang="en-US" sz="3600" dirty="0" err="1" smtClean="0"/>
              <a:t>membuat</a:t>
            </a:r>
            <a:r>
              <a:rPr lang="en-US" sz="3600" dirty="0" smtClean="0"/>
              <a:t> </a:t>
            </a:r>
            <a:r>
              <a:rPr lang="en-US" sz="3600" dirty="0" err="1" smtClean="0"/>
              <a:t>sebuah</a:t>
            </a:r>
            <a:r>
              <a:rPr lang="en-US" sz="3600" dirty="0" smtClean="0"/>
              <a:t> basis data </a:t>
            </a:r>
            <a:r>
              <a:rPr lang="en-US" sz="3600" dirty="0" err="1" smtClean="0"/>
              <a:t>baru</a:t>
            </a:r>
            <a:r>
              <a:rPr lang="en-US" sz="3600" dirty="0" smtClean="0"/>
              <a:t>.</a:t>
            </a:r>
            <a:br>
              <a:rPr lang="en-US" sz="3600" dirty="0" smtClean="0"/>
            </a:br>
            <a:endParaRPr lang="en-US" sz="36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000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CREATE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1888" y="1218057"/>
            <a:ext cx="8833512" cy="541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lnSpc>
                <a:spcPct val="90000"/>
              </a:lnSpc>
              <a:defRPr/>
            </a:pPr>
            <a:r>
              <a:rPr lang="en-US" sz="3200" dirty="0" smtClean="0"/>
              <a:t>CREATE TABLE </a:t>
            </a:r>
            <a:r>
              <a:rPr lang="en-US" sz="3200" dirty="0" err="1" smtClean="0"/>
              <a:t>nama_tabel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CREATE TABLE </a:t>
            </a:r>
            <a:r>
              <a:rPr lang="en-US" sz="3200" dirty="0" err="1" smtClean="0"/>
              <a:t>membuat</a:t>
            </a:r>
            <a:r>
              <a:rPr lang="en-US" sz="3200" dirty="0" smtClean="0"/>
              <a:t> </a:t>
            </a:r>
            <a:r>
              <a:rPr lang="en-US" sz="3200" dirty="0" err="1" smtClean="0"/>
              <a:t>tabel</a:t>
            </a:r>
            <a:r>
              <a:rPr lang="en-US" sz="3200" dirty="0" smtClean="0"/>
              <a:t> </a:t>
            </a:r>
            <a:r>
              <a:rPr lang="en-US" sz="3200" dirty="0" err="1" smtClean="0"/>
              <a:t>baru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basis data yang </a:t>
            </a:r>
            <a:r>
              <a:rPr lang="en-US" sz="3200" dirty="0" err="1" smtClean="0"/>
              <a:t>sedang</a:t>
            </a:r>
            <a:r>
              <a:rPr lang="en-US" sz="3200" dirty="0" smtClean="0"/>
              <a:t> </a:t>
            </a:r>
            <a:r>
              <a:rPr lang="en-US" sz="3200" dirty="0" err="1" smtClean="0"/>
              <a:t>aktif</a:t>
            </a:r>
            <a:r>
              <a:rPr lang="en-US" sz="3200" dirty="0" smtClean="0"/>
              <a:t>.</a:t>
            </a:r>
          </a:p>
          <a:p>
            <a:pPr marL="341313" indent="-341313">
              <a:lnSpc>
                <a:spcPct val="90000"/>
              </a:lnSpc>
              <a:defRPr/>
            </a:pPr>
            <a:r>
              <a:rPr lang="en-US" sz="3200" dirty="0" smtClean="0"/>
              <a:t>   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umum</a:t>
            </a:r>
            <a:r>
              <a:rPr lang="en-US" sz="3200" dirty="0" smtClean="0"/>
              <a:t>, </a:t>
            </a:r>
            <a:r>
              <a:rPr lang="en-US" sz="3200" dirty="0" err="1" smtClean="0"/>
              <a:t>perintah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  <a:r>
              <a:rPr lang="en-US" sz="3200" dirty="0" err="1" smtClean="0"/>
              <a:t>bentuk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CREATE TABLE [</a:t>
            </a:r>
            <a:r>
              <a:rPr lang="en-US" sz="3200" dirty="0" err="1" smtClean="0"/>
              <a:t>nama_tabel</a:t>
            </a:r>
            <a:r>
              <a:rPr lang="en-US" sz="3200" dirty="0" smtClean="0"/>
              <a:t>]</a:t>
            </a:r>
            <a:br>
              <a:rPr lang="en-US" sz="3200" dirty="0" smtClean="0"/>
            </a:br>
            <a:r>
              <a:rPr lang="en-US" sz="3200" dirty="0" smtClean="0"/>
              <a:t>(</a:t>
            </a:r>
            <a:br>
              <a:rPr lang="en-US" sz="3200" dirty="0" smtClean="0"/>
            </a:br>
            <a:r>
              <a:rPr lang="en-US" sz="3200" dirty="0" smtClean="0"/>
              <a:t>nama_field1 </a:t>
            </a:r>
            <a:r>
              <a:rPr lang="en-US" sz="3200" dirty="0" err="1" smtClean="0"/>
              <a:t>tipe_data</a:t>
            </a:r>
            <a:r>
              <a:rPr lang="en-US" sz="3200" dirty="0" smtClean="0"/>
              <a:t> [constraints][,</a:t>
            </a:r>
            <a:br>
              <a:rPr lang="en-US" sz="3200" dirty="0" smtClean="0"/>
            </a:br>
            <a:r>
              <a:rPr lang="en-US" sz="3200" dirty="0" smtClean="0"/>
              <a:t>nama_field2 </a:t>
            </a:r>
            <a:r>
              <a:rPr lang="en-US" sz="3200" dirty="0" err="1" smtClean="0"/>
              <a:t>tipe_data</a:t>
            </a:r>
            <a:r>
              <a:rPr lang="en-US" sz="3200" dirty="0" smtClean="0"/>
              <a:t>,</a:t>
            </a:r>
            <a:br>
              <a:rPr lang="en-US" sz="3200" dirty="0" smtClean="0"/>
            </a:br>
            <a:r>
              <a:rPr lang="en-US" sz="3200" dirty="0" smtClean="0"/>
              <a:t>...]</a:t>
            </a:r>
            <a:br>
              <a:rPr lang="en-US" sz="3200" dirty="0" smtClean="0"/>
            </a:br>
            <a:r>
              <a:rPr lang="en-US" sz="3200" dirty="0" smtClean="0"/>
              <a:t>)</a:t>
            </a:r>
            <a:br>
              <a:rPr lang="en-US" sz="3200" dirty="0" smtClean="0"/>
            </a:br>
            <a:endParaRPr lang="en-US" sz="32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000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CREATE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1888" y="1218057"/>
            <a:ext cx="8833512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lnSpc>
                <a:spcPct val="90000"/>
              </a:lnSpc>
              <a:defRPr/>
            </a:pPr>
            <a:r>
              <a:rPr lang="en-US" sz="3200" dirty="0" err="1" smtClean="0"/>
              <a:t>atau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CREATE TABLE [</a:t>
            </a:r>
            <a:r>
              <a:rPr lang="en-US" sz="3200" dirty="0" err="1" smtClean="0"/>
              <a:t>nama_tabel</a:t>
            </a:r>
            <a:r>
              <a:rPr lang="en-US" sz="3200" dirty="0" smtClean="0"/>
              <a:t>]</a:t>
            </a:r>
            <a:br>
              <a:rPr lang="en-US" sz="3200" dirty="0" smtClean="0"/>
            </a:br>
            <a:r>
              <a:rPr lang="en-US" sz="3200" dirty="0" smtClean="0"/>
              <a:t>(</a:t>
            </a:r>
            <a:br>
              <a:rPr lang="en-US" sz="3200" dirty="0" smtClean="0"/>
            </a:br>
            <a:r>
              <a:rPr lang="en-US" sz="3200" dirty="0" smtClean="0"/>
              <a:t>nama_field1 </a:t>
            </a:r>
            <a:r>
              <a:rPr lang="en-US" sz="3200" dirty="0" err="1" smtClean="0"/>
              <a:t>tipe_data</a:t>
            </a:r>
            <a:r>
              <a:rPr lang="en-US" sz="3200" dirty="0" smtClean="0"/>
              <a:t> [,</a:t>
            </a:r>
            <a:br>
              <a:rPr lang="en-US" sz="3200" dirty="0" smtClean="0"/>
            </a:br>
            <a:r>
              <a:rPr lang="en-US" sz="3200" dirty="0" smtClean="0"/>
              <a:t>nama_field2 </a:t>
            </a:r>
            <a:r>
              <a:rPr lang="en-US" sz="3200" dirty="0" err="1" smtClean="0"/>
              <a:t>tipe_data</a:t>
            </a:r>
            <a:r>
              <a:rPr lang="en-US" sz="3200" dirty="0" smtClean="0"/>
              <a:t>,</a:t>
            </a:r>
            <a:br>
              <a:rPr lang="en-US" sz="3200" dirty="0" smtClean="0"/>
            </a:br>
            <a:r>
              <a:rPr lang="en-US" sz="3200" dirty="0" smtClean="0"/>
              <a:t>...]</a:t>
            </a:r>
            <a:br>
              <a:rPr lang="en-US" sz="3200" dirty="0" smtClean="0"/>
            </a:br>
            <a:r>
              <a:rPr lang="en-US" sz="3200" dirty="0" smtClean="0"/>
              <a:t>[CONSTRAINT </a:t>
            </a:r>
            <a:r>
              <a:rPr lang="en-US" sz="3200" dirty="0" err="1" smtClean="0"/>
              <a:t>nama_field</a:t>
            </a:r>
            <a:r>
              <a:rPr lang="en-US" sz="3200" dirty="0" smtClean="0"/>
              <a:t> constraints]</a:t>
            </a:r>
            <a:br>
              <a:rPr lang="en-US" sz="3200" dirty="0" smtClean="0"/>
            </a:br>
            <a:r>
              <a:rPr lang="en-US" sz="3200" dirty="0" smtClean="0"/>
              <a:t>)</a:t>
            </a:r>
            <a:br>
              <a:rPr lang="en-US" sz="3200" dirty="0" smtClean="0"/>
            </a:br>
            <a:endParaRPr lang="en-US" sz="32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000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CREATE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88335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3200" b="1" dirty="0" err="1" smtClean="0"/>
              <a:t>nama_field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nama</a:t>
            </a:r>
            <a:r>
              <a:rPr lang="en-US" sz="3200" dirty="0" smtClean="0"/>
              <a:t> </a:t>
            </a:r>
            <a:r>
              <a:rPr lang="en-US" sz="3200" dirty="0" err="1" smtClean="0"/>
              <a:t>kolom</a:t>
            </a:r>
            <a:r>
              <a:rPr lang="en-US" sz="3200" dirty="0" smtClean="0"/>
              <a:t> (field) yang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dibuat</a:t>
            </a:r>
            <a:r>
              <a:rPr lang="en-US" sz="3200" dirty="0" smtClean="0"/>
              <a:t>. </a:t>
            </a:r>
          </a:p>
          <a:p>
            <a:pPr marL="341313" indent="-341313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3200" dirty="0" err="1" smtClean="0"/>
              <a:t>Beberapa</a:t>
            </a:r>
            <a:r>
              <a:rPr lang="en-US" sz="3200" dirty="0" smtClean="0"/>
              <a:t> </a:t>
            </a:r>
            <a:r>
              <a:rPr lang="en-US" sz="3200" dirty="0" err="1" smtClean="0"/>
              <a:t>sistem</a:t>
            </a:r>
            <a:r>
              <a:rPr lang="en-US" sz="3200" dirty="0" smtClean="0"/>
              <a:t> </a:t>
            </a:r>
            <a:r>
              <a:rPr lang="en-US" sz="3200" dirty="0" err="1" smtClean="0"/>
              <a:t>manajemen</a:t>
            </a:r>
            <a:r>
              <a:rPr lang="en-US" sz="3200" dirty="0" smtClean="0"/>
              <a:t> basis data </a:t>
            </a:r>
            <a:r>
              <a:rPr lang="en-US" sz="3200" dirty="0" err="1" smtClean="0"/>
              <a:t>mengizinkan</a:t>
            </a:r>
            <a:r>
              <a:rPr lang="en-US" sz="3200" dirty="0" smtClean="0"/>
              <a:t> </a:t>
            </a:r>
            <a:r>
              <a:rPr lang="en-US" sz="3200" dirty="0" err="1" smtClean="0"/>
              <a:t>penggunaan</a:t>
            </a:r>
            <a:r>
              <a:rPr lang="en-US" sz="3200" dirty="0" smtClean="0"/>
              <a:t> </a:t>
            </a:r>
            <a:r>
              <a:rPr lang="en-US" sz="3200" dirty="0" err="1" smtClean="0"/>
              <a:t>spasi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karakter</a:t>
            </a:r>
            <a:r>
              <a:rPr lang="en-US" sz="3200" dirty="0" smtClean="0"/>
              <a:t> </a:t>
            </a:r>
            <a:r>
              <a:rPr lang="en-US" sz="3200" dirty="0" err="1" smtClean="0"/>
              <a:t>nonhuruf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nama</a:t>
            </a:r>
            <a:r>
              <a:rPr lang="en-US" sz="3200" dirty="0" smtClean="0"/>
              <a:t> </a:t>
            </a:r>
            <a:r>
              <a:rPr lang="en-US" sz="3200" dirty="0" err="1" smtClean="0"/>
              <a:t>kolom</a:t>
            </a:r>
            <a:r>
              <a:rPr lang="en-US" sz="3200" dirty="0" smtClean="0"/>
              <a:t>.</a:t>
            </a:r>
          </a:p>
          <a:p>
            <a:pPr marL="341313" indent="-341313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3200" dirty="0" err="1" smtClean="0"/>
              <a:t>Tipe_data</a:t>
            </a:r>
            <a:r>
              <a:rPr lang="en-US" sz="3200" dirty="0" smtClean="0"/>
              <a:t> </a:t>
            </a:r>
            <a:r>
              <a:rPr lang="en-US" sz="3200" dirty="0" err="1" smtClean="0"/>
              <a:t>tergantung</a:t>
            </a:r>
            <a:r>
              <a:rPr lang="en-US" sz="3200" dirty="0" smtClean="0"/>
              <a:t> </a:t>
            </a:r>
            <a:r>
              <a:rPr lang="en-US" sz="3200" dirty="0" err="1" smtClean="0"/>
              <a:t>implementasi</a:t>
            </a:r>
            <a:r>
              <a:rPr lang="en-US" sz="3200" dirty="0" smtClean="0"/>
              <a:t> </a:t>
            </a:r>
            <a:r>
              <a:rPr lang="en-US" sz="3200" dirty="0" err="1" smtClean="0"/>
              <a:t>sistem</a:t>
            </a:r>
            <a:r>
              <a:rPr lang="en-US" sz="3200" dirty="0" smtClean="0"/>
              <a:t> </a:t>
            </a:r>
            <a:r>
              <a:rPr lang="en-US" sz="3200" dirty="0" err="1" smtClean="0"/>
              <a:t>manajemen</a:t>
            </a:r>
            <a:r>
              <a:rPr lang="en-US" sz="3200" dirty="0" smtClean="0"/>
              <a:t> basis data. </a:t>
            </a:r>
          </a:p>
          <a:p>
            <a:pPr marL="341313" indent="-341313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3200" dirty="0" err="1" smtClean="0"/>
              <a:t>Misalnya</a:t>
            </a:r>
            <a:r>
              <a:rPr lang="en-US" sz="3200" dirty="0" smtClean="0"/>
              <a:t>,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MySQL</a:t>
            </a:r>
            <a:r>
              <a:rPr lang="en-US" sz="3200" dirty="0" smtClean="0"/>
              <a:t>, </a:t>
            </a:r>
            <a:r>
              <a:rPr lang="en-US" sz="3200" dirty="0" err="1" smtClean="0"/>
              <a:t>tipe</a:t>
            </a:r>
            <a:r>
              <a:rPr lang="en-US" sz="3200" dirty="0" smtClean="0"/>
              <a:t> data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berupa</a:t>
            </a:r>
            <a:r>
              <a:rPr lang="en-US" sz="3200" dirty="0" smtClean="0"/>
              <a:t> VARCHAR, TEXT, BLOB, ENUM,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sebagainya</a:t>
            </a:r>
            <a:r>
              <a:rPr lang="en-US" sz="3200" dirty="0" smtClean="0"/>
              <a:t>.</a:t>
            </a:r>
            <a:br>
              <a:rPr lang="en-US" sz="3200" dirty="0" smtClean="0"/>
            </a:br>
            <a:r>
              <a:rPr lang="en-US" sz="3200" dirty="0" smtClean="0"/>
              <a:t>Constraints</a:t>
            </a:r>
            <a:endParaRPr lang="en-US" sz="32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0"/>
              </a:spcBef>
            </a:pPr>
            <a:r>
              <a:rPr lang="en-US" sz="3200" dirty="0" err="1" smtClean="0"/>
              <a:t>Contoh</a:t>
            </a:r>
            <a:r>
              <a:rPr lang="en-US" sz="3200" dirty="0" smtClean="0"/>
              <a:t> </a:t>
            </a:r>
            <a:r>
              <a:rPr lang="en-US" sz="3200" dirty="0" err="1" smtClean="0"/>
              <a:t>penggunaan</a:t>
            </a:r>
            <a:r>
              <a:rPr lang="en-US" sz="3200" dirty="0" smtClean="0"/>
              <a:t> </a:t>
            </a:r>
            <a:r>
              <a:rPr lang="en-US" sz="3200" dirty="0" err="1" smtClean="0"/>
              <a:t>operasi</a:t>
            </a:r>
            <a:r>
              <a:rPr lang="en-US" sz="3200" dirty="0" smtClean="0"/>
              <a:t> </a:t>
            </a:r>
            <a:r>
              <a:rPr lang="en-US" sz="3200" i="1" dirty="0" smtClean="0"/>
              <a:t>select</a:t>
            </a:r>
            <a:endParaRPr lang="id-ID" sz="3200" dirty="0"/>
          </a:p>
        </p:txBody>
      </p:sp>
      <p:sp>
        <p:nvSpPr>
          <p:cNvPr id="4" name="Rectangle 3"/>
          <p:cNvSpPr/>
          <p:nvPr/>
        </p:nvSpPr>
        <p:spPr>
          <a:xfrm>
            <a:off x="285720" y="857232"/>
            <a:ext cx="850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Misalkan ada 3 tabel, yaitu tabel dosen, tabel matakuliah</a:t>
            </a:r>
            <a:r>
              <a:rPr lang="id-ID" dirty="0" smtClean="0"/>
              <a:t> dan tabel mengajar</a:t>
            </a:r>
            <a:r>
              <a:rPr lang="it-IT" dirty="0" smtClean="0"/>
              <a:t> seperti berikut: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2133600"/>
          <a:ext cx="6324599" cy="1524000"/>
        </p:xfrm>
        <a:graphic>
          <a:graphicData uri="http://schemas.openxmlformats.org/drawingml/2006/table">
            <a:tbl>
              <a:tblPr/>
              <a:tblGrid>
                <a:gridCol w="823835"/>
                <a:gridCol w="1199292"/>
                <a:gridCol w="1307120"/>
                <a:gridCol w="1262127"/>
                <a:gridCol w="1732225"/>
              </a:tblGrid>
              <a:tr h="0">
                <a:tc>
                  <a:txBody>
                    <a:bodyPr/>
                    <a:lstStyle/>
                    <a:p>
                      <a:r>
                        <a:rPr lang="id-ID" sz="1400" dirty="0">
                          <a:latin typeface="Times New Roman"/>
                        </a:rPr>
                        <a:t>NIP</a:t>
                      </a:r>
                      <a:endParaRPr lang="id-ID" sz="1400" dirty="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>
                          <a:latin typeface="Times New Roman"/>
                        </a:rPr>
                        <a:t>Nama_dosen</a:t>
                      </a:r>
                      <a:endParaRPr lang="id-ID" sz="14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>
                          <a:latin typeface="Times New Roman"/>
                        </a:rPr>
                        <a:t>Jenis_kelamin</a:t>
                      </a:r>
                      <a:endParaRPr lang="id-ID" sz="1400" dirty="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>
                          <a:latin typeface="Times New Roman"/>
                        </a:rPr>
                        <a:t>Alamat</a:t>
                      </a:r>
                      <a:endParaRPr lang="id-ID" sz="14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>
                          <a:latin typeface="Times New Roman"/>
                        </a:rPr>
                        <a:t>Kota</a:t>
                      </a:r>
                      <a:endParaRPr lang="id-ID" sz="1400" dirty="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400">
                          <a:latin typeface="Times New Roman"/>
                        </a:rPr>
                        <a:t>95001</a:t>
                      </a:r>
                      <a:endParaRPr lang="id-ID" sz="14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>
                          <a:latin typeface="Times New Roman"/>
                        </a:rPr>
                        <a:t>Bambang</a:t>
                      </a:r>
                      <a:endParaRPr lang="id-ID" sz="14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>
                          <a:latin typeface="Times New Roman"/>
                        </a:rPr>
                        <a:t>Pria</a:t>
                      </a:r>
                      <a:endParaRPr lang="id-ID" sz="1400" dirty="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>
                          <a:latin typeface="Times New Roman"/>
                        </a:rPr>
                        <a:t>Jl. Mawar</a:t>
                      </a:r>
                      <a:endParaRPr lang="id-ID" sz="14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>
                          <a:latin typeface="Times New Roman"/>
                        </a:rPr>
                        <a:t>Jakarta Selatan</a:t>
                      </a:r>
                      <a:endParaRPr lang="id-ID" sz="14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400">
                          <a:latin typeface="Times New Roman"/>
                        </a:rPr>
                        <a:t>95002</a:t>
                      </a:r>
                      <a:endParaRPr lang="id-ID" sz="14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>
                          <a:latin typeface="Times New Roman"/>
                        </a:rPr>
                        <a:t>Asri</a:t>
                      </a:r>
                      <a:endParaRPr lang="id-ID" sz="14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>
                          <a:latin typeface="Times New Roman"/>
                        </a:rPr>
                        <a:t>Wanita</a:t>
                      </a:r>
                      <a:endParaRPr lang="id-ID" sz="14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>
                          <a:latin typeface="Times New Roman"/>
                        </a:rPr>
                        <a:t>Jl. Anggrek</a:t>
                      </a:r>
                      <a:endParaRPr lang="id-ID" sz="14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>
                          <a:latin typeface="Times New Roman"/>
                        </a:rPr>
                        <a:t>Jakarta Selatan</a:t>
                      </a:r>
                      <a:endParaRPr lang="id-ID" sz="14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400">
                          <a:latin typeface="Times New Roman"/>
                        </a:rPr>
                        <a:t>95003</a:t>
                      </a:r>
                      <a:endParaRPr lang="id-ID" sz="14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>
                          <a:latin typeface="Times New Roman"/>
                        </a:rPr>
                        <a:t>Hesti</a:t>
                      </a:r>
                      <a:endParaRPr lang="id-ID" sz="14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>
                          <a:latin typeface="Times New Roman"/>
                        </a:rPr>
                        <a:t>Wanita</a:t>
                      </a:r>
                      <a:endParaRPr lang="id-ID" sz="14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>
                          <a:latin typeface="Times New Roman"/>
                        </a:rPr>
                        <a:t>Jl. Bungur</a:t>
                      </a:r>
                      <a:endParaRPr lang="id-ID" sz="14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>
                          <a:latin typeface="Times New Roman"/>
                        </a:rPr>
                        <a:t>Jakarta Timur</a:t>
                      </a:r>
                      <a:endParaRPr lang="id-ID" sz="14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400">
                          <a:latin typeface="Times New Roman"/>
                        </a:rPr>
                        <a:t>95004</a:t>
                      </a:r>
                      <a:endParaRPr lang="id-ID" sz="14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>
                          <a:latin typeface="Times New Roman"/>
                        </a:rPr>
                        <a:t>Dimas</a:t>
                      </a:r>
                      <a:endParaRPr lang="id-ID" sz="1400" dirty="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>
                          <a:latin typeface="Times New Roman"/>
                        </a:rPr>
                        <a:t>Pria</a:t>
                      </a:r>
                      <a:endParaRPr lang="id-ID" sz="14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>
                          <a:latin typeface="Times New Roman"/>
                        </a:rPr>
                        <a:t>Jl. Kemuning</a:t>
                      </a:r>
                      <a:endParaRPr lang="id-ID" sz="14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>
                          <a:latin typeface="Times New Roman"/>
                        </a:rPr>
                        <a:t>Cikarang</a:t>
                      </a:r>
                      <a:endParaRPr lang="id-ID" sz="1400" dirty="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86102" y="4343400"/>
          <a:ext cx="3085766" cy="1752600"/>
        </p:xfrm>
        <a:graphic>
          <a:graphicData uri="http://schemas.openxmlformats.org/drawingml/2006/table">
            <a:tbl>
              <a:tblPr/>
              <a:tblGrid>
                <a:gridCol w="1054991"/>
                <a:gridCol w="1190980"/>
                <a:gridCol w="839795"/>
              </a:tblGrid>
              <a:tr h="281354"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Times New Roman"/>
                        </a:rPr>
                        <a:t>Kd_mk</a:t>
                      </a:r>
                      <a:endParaRPr lang="id-ID" sz="16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Times New Roman"/>
                        </a:rPr>
                        <a:t>Nama_mk</a:t>
                      </a:r>
                      <a:endParaRPr lang="id-ID" sz="16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>
                          <a:latin typeface="Times New Roman"/>
                        </a:rPr>
                        <a:t>Sks</a:t>
                      </a:r>
                      <a:endParaRPr lang="id-ID" sz="16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1354">
                <a:tc>
                  <a:txBody>
                    <a:bodyPr/>
                    <a:lstStyle/>
                    <a:p>
                      <a:r>
                        <a:rPr lang="id-ID" sz="1600">
                          <a:latin typeface="Times New Roman"/>
                        </a:rPr>
                        <a:t>MPK1</a:t>
                      </a:r>
                      <a:endParaRPr lang="id-ID" sz="16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Times New Roman"/>
                        </a:rPr>
                        <a:t>PKN</a:t>
                      </a:r>
                      <a:endParaRPr lang="id-ID" sz="16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Times New Roman"/>
                        </a:rPr>
                        <a:t>2</a:t>
                      </a:r>
                      <a:endParaRPr lang="id-ID" sz="16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1354"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Times New Roman"/>
                        </a:rPr>
                        <a:t>MKB3</a:t>
                      </a:r>
                      <a:endParaRPr lang="id-ID" sz="16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>
                          <a:latin typeface="Times New Roman"/>
                        </a:rPr>
                        <a:t>BDT</a:t>
                      </a:r>
                      <a:endParaRPr lang="id-ID" sz="16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Times New Roman"/>
                        </a:rPr>
                        <a:t>3</a:t>
                      </a:r>
                      <a:endParaRPr lang="id-ID" sz="16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938"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latin typeface="Times New Roman"/>
                        </a:rPr>
                        <a:t>MKB4</a:t>
                      </a:r>
                      <a:endParaRPr lang="id-ID" sz="16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Times New Roman"/>
                        </a:rPr>
                        <a:t>ASD</a:t>
                      </a:r>
                      <a:endParaRPr lang="id-ID" sz="16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Times New Roman"/>
                        </a:rPr>
                        <a:t>3</a:t>
                      </a:r>
                      <a:endParaRPr lang="id-ID" sz="16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938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MKB2</a:t>
                      </a:r>
                      <a:endParaRPr lang="id-ID" sz="2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SBD</a:t>
                      </a:r>
                      <a:endParaRPr lang="id-ID" sz="2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2</a:t>
                      </a:r>
                      <a:endParaRPr lang="id-ID" sz="2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938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MKB5</a:t>
                      </a:r>
                      <a:endParaRPr lang="id-ID" sz="2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PTI</a:t>
                      </a:r>
                      <a:endParaRPr lang="id-ID" sz="2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4</a:t>
                      </a:r>
                      <a:endParaRPr lang="id-ID" sz="2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343400" y="4343400"/>
          <a:ext cx="3871938" cy="1645920"/>
        </p:xfrm>
        <a:graphic>
          <a:graphicData uri="http://schemas.openxmlformats.org/drawingml/2006/table">
            <a:tbl>
              <a:tblPr/>
              <a:tblGrid>
                <a:gridCol w="979387"/>
                <a:gridCol w="1871157"/>
                <a:gridCol w="1021394"/>
              </a:tblGrid>
              <a:tr h="30480"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NIP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Kd_mk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Kelas</a:t>
                      </a:r>
                      <a:endParaRPr lang="id-ID" sz="180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95002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MKB3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A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95002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MKB4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A</a:t>
                      </a:r>
                      <a:endParaRPr lang="id-ID" sz="180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95003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MPK1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A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latin typeface="Times New Roman"/>
                        </a:rPr>
                        <a:t>95003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MPK1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B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95004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MKB4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B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46838" y="1676400"/>
            <a:ext cx="1324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09902" y="3886200"/>
            <a:ext cx="1942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Matakuliah</a:t>
            </a:r>
            <a:r>
              <a:rPr lang="en-US" dirty="0" smtClean="0"/>
              <a:t>   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343400" y="3886200"/>
            <a:ext cx="16274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Mengajar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102352" y="6429396"/>
            <a:ext cx="1185842" cy="365125"/>
          </a:xfrm>
        </p:spPr>
        <p:txBody>
          <a:bodyPr/>
          <a:lstStyle/>
          <a:p>
            <a:fld id="{72D1D909-39E8-435F-854C-A37A2B31A43D}" type="datetime1">
              <a:rPr lang="id-ID" sz="1600" smtClean="0">
                <a:solidFill>
                  <a:srgbClr val="000000"/>
                </a:solidFill>
              </a:rPr>
              <a:pPr/>
              <a:t>2015-05-18</a:t>
            </a:fld>
            <a:endParaRPr lang="id-ID" sz="1600" dirty="0">
              <a:solidFill>
                <a:srgbClr val="000000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24" y="6421461"/>
            <a:ext cx="685776" cy="365125"/>
          </a:xfrm>
        </p:spPr>
        <p:txBody>
          <a:bodyPr/>
          <a:lstStyle/>
          <a:p>
            <a:fld id="{A3B0C501-626C-40A1-9224-1595DDBD4DE9}" type="slidenum">
              <a:rPr lang="id-ID" sz="1800" smtClean="0">
                <a:solidFill>
                  <a:srgbClr val="000000"/>
                </a:solidFill>
              </a:rPr>
              <a:pPr/>
              <a:t>5</a:t>
            </a:fld>
            <a:endParaRPr lang="id-ID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000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CREATE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88335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3200" dirty="0" err="1" smtClean="0"/>
              <a:t>Constarints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batasan-batasan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diberikan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tiap</a:t>
            </a:r>
            <a:r>
              <a:rPr lang="en-US" sz="3200" dirty="0" smtClean="0"/>
              <a:t> </a:t>
            </a:r>
            <a:r>
              <a:rPr lang="en-US" sz="3200" dirty="0" err="1" smtClean="0"/>
              <a:t>kolom</a:t>
            </a:r>
            <a:r>
              <a:rPr lang="en-US" sz="3200" dirty="0" smtClean="0"/>
              <a:t>.</a:t>
            </a:r>
          </a:p>
          <a:p>
            <a:pPr marL="341313" indent="-341313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3200" dirty="0" err="1" smtClean="0"/>
              <a:t>Tergantung</a:t>
            </a:r>
            <a:r>
              <a:rPr lang="en-US" sz="3200" dirty="0" smtClean="0"/>
              <a:t> </a:t>
            </a:r>
            <a:r>
              <a:rPr lang="en-US" sz="3200" dirty="0" err="1" smtClean="0"/>
              <a:t>implementasi</a:t>
            </a:r>
            <a:r>
              <a:rPr lang="en-US" sz="3200" dirty="0" smtClean="0"/>
              <a:t> </a:t>
            </a:r>
            <a:r>
              <a:rPr lang="en-US" sz="3200" dirty="0" err="1" smtClean="0"/>
              <a:t>sistem</a:t>
            </a:r>
            <a:r>
              <a:rPr lang="en-US" sz="3200" dirty="0" smtClean="0"/>
              <a:t> </a:t>
            </a:r>
            <a:r>
              <a:rPr lang="en-US" sz="3200" dirty="0" err="1" smtClean="0"/>
              <a:t>manajemen</a:t>
            </a:r>
            <a:r>
              <a:rPr lang="en-US" sz="3200" dirty="0" smtClean="0"/>
              <a:t> basis data, </a:t>
            </a:r>
            <a:r>
              <a:rPr lang="en-US" sz="3200" dirty="0" err="1" smtClean="0"/>
              <a:t>misalnya</a:t>
            </a:r>
            <a:r>
              <a:rPr lang="en-US" sz="3200" dirty="0" smtClean="0"/>
              <a:t> NOT NULL, UNIQUE,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sebagainya</a:t>
            </a:r>
            <a:r>
              <a:rPr lang="en-US" sz="3200" dirty="0" smtClean="0"/>
              <a:t>.</a:t>
            </a:r>
          </a:p>
          <a:p>
            <a:pPr marL="341313" indent="-341313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mendefinisikan</a:t>
            </a:r>
            <a:r>
              <a:rPr lang="en-US" sz="3200" dirty="0" smtClean="0"/>
              <a:t> </a:t>
            </a:r>
            <a:r>
              <a:rPr lang="en-US" sz="3200" dirty="0" err="1" smtClean="0"/>
              <a:t>kunci</a:t>
            </a:r>
            <a:r>
              <a:rPr lang="en-US" sz="3200" dirty="0" smtClean="0"/>
              <a:t> primer (primary key)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kunci</a:t>
            </a:r>
            <a:r>
              <a:rPr lang="en-US" sz="3200" dirty="0" smtClean="0"/>
              <a:t> </a:t>
            </a:r>
            <a:r>
              <a:rPr lang="en-US" sz="3200" dirty="0" err="1" smtClean="0"/>
              <a:t>asing</a:t>
            </a:r>
            <a:r>
              <a:rPr lang="en-US" sz="3200" dirty="0" smtClean="0"/>
              <a:t> (foreign key). </a:t>
            </a:r>
          </a:p>
          <a:p>
            <a:pPr marL="341313" indent="-341313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tabel</a:t>
            </a:r>
            <a:r>
              <a:rPr lang="en-US" sz="3200" dirty="0" smtClean="0"/>
              <a:t> </a:t>
            </a:r>
            <a:r>
              <a:rPr lang="en-US" sz="3200" dirty="0" err="1" smtClean="0"/>
              <a:t>boleh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  <a:r>
              <a:rPr lang="en-US" sz="3200" dirty="0" err="1" smtClean="0"/>
              <a:t>kunci</a:t>
            </a:r>
            <a:r>
              <a:rPr lang="en-US" sz="3200" dirty="0" smtClean="0"/>
              <a:t> primer </a:t>
            </a:r>
            <a:r>
              <a:rPr lang="en-US" sz="3200" dirty="0" err="1" smtClean="0"/>
              <a:t>sama</a:t>
            </a:r>
            <a:r>
              <a:rPr lang="en-US" sz="3200" dirty="0" smtClean="0"/>
              <a:t> </a:t>
            </a:r>
            <a:r>
              <a:rPr lang="en-US" sz="3200" dirty="0" err="1" smtClean="0"/>
              <a:t>sekali</a:t>
            </a:r>
            <a:r>
              <a:rPr lang="en-US" sz="3200" dirty="0" smtClean="0"/>
              <a:t>, </a:t>
            </a:r>
            <a:r>
              <a:rPr lang="en-US" sz="3200" dirty="0" err="1" smtClean="0"/>
              <a:t>namun</a:t>
            </a:r>
            <a:r>
              <a:rPr lang="en-US" sz="3200" dirty="0" smtClean="0"/>
              <a:t> </a:t>
            </a:r>
            <a:r>
              <a:rPr lang="en-US" sz="3200" dirty="0" err="1" smtClean="0"/>
              <a:t>sangat</a:t>
            </a:r>
            <a:r>
              <a:rPr lang="en-US" sz="3200" dirty="0" smtClean="0"/>
              <a:t> </a:t>
            </a:r>
            <a:r>
              <a:rPr lang="en-US" sz="3200" dirty="0" err="1" smtClean="0"/>
              <a:t>disarankan</a:t>
            </a:r>
            <a:r>
              <a:rPr lang="en-US" sz="3200" dirty="0" smtClean="0"/>
              <a:t> </a:t>
            </a:r>
            <a:r>
              <a:rPr lang="en-US" sz="3200" dirty="0" err="1" smtClean="0"/>
              <a:t>mendefinisikan</a:t>
            </a:r>
            <a:r>
              <a:rPr lang="en-US" sz="3200" dirty="0" smtClean="0"/>
              <a:t> paling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kolom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kunci</a:t>
            </a:r>
            <a:r>
              <a:rPr lang="en-US" sz="3200" dirty="0" smtClean="0"/>
              <a:t> primer.</a:t>
            </a:r>
            <a:endParaRPr lang="en-US" sz="32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000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CREATE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8833512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3200" dirty="0" err="1" smtClean="0"/>
              <a:t>Contoh</a:t>
            </a:r>
            <a:r>
              <a:rPr lang="en-US" sz="3200" dirty="0" smtClean="0"/>
              <a:t>:</a:t>
            </a:r>
            <a:br>
              <a:rPr lang="en-US" sz="3200" dirty="0" smtClean="0"/>
            </a:br>
            <a:r>
              <a:rPr lang="en-US" sz="3200" dirty="0" smtClean="0"/>
              <a:t>CREATE TABLE user</a:t>
            </a:r>
            <a:br>
              <a:rPr lang="en-US" sz="3200" dirty="0" smtClean="0"/>
            </a:br>
            <a:r>
              <a:rPr lang="en-US" sz="3200" dirty="0" smtClean="0"/>
              <a:t>(</a:t>
            </a:r>
            <a:br>
              <a:rPr lang="en-US" sz="3200" dirty="0" smtClean="0"/>
            </a:br>
            <a:r>
              <a:rPr lang="en-US" sz="3200" dirty="0" smtClean="0"/>
              <a:t>username VARCHAR(30) CONSTRAINT PRIMARY KEY,</a:t>
            </a:r>
            <a:br>
              <a:rPr lang="en-US" sz="3200" dirty="0" smtClean="0"/>
            </a:br>
            <a:r>
              <a:rPr lang="en-US" sz="3200" dirty="0" err="1" smtClean="0"/>
              <a:t>passwd</a:t>
            </a:r>
            <a:r>
              <a:rPr lang="en-US" sz="3200" dirty="0" smtClean="0"/>
              <a:t> VARCHAR(20) NOT NULL,</a:t>
            </a:r>
            <a:br>
              <a:rPr lang="en-US" sz="3200" dirty="0" smtClean="0"/>
            </a:br>
            <a:r>
              <a:rPr lang="en-US" sz="3200" dirty="0" err="1" smtClean="0"/>
              <a:t>tanggal_lahir</a:t>
            </a:r>
            <a:r>
              <a:rPr lang="en-US" sz="3200" dirty="0" smtClean="0"/>
              <a:t> DATETIME</a:t>
            </a:r>
            <a:br>
              <a:rPr lang="en-US" sz="3200" dirty="0" smtClean="0"/>
            </a:br>
            <a:r>
              <a:rPr lang="en-US" sz="3200" dirty="0" smtClean="0"/>
              <a:t>);</a:t>
            </a:r>
          </a:p>
          <a:p>
            <a:pPr marL="341313" indent="-341313">
              <a:lnSpc>
                <a:spcPct val="90000"/>
              </a:lnSpc>
              <a:defRPr/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membuat</a:t>
            </a:r>
            <a:r>
              <a:rPr lang="en-US" sz="3200" dirty="0" smtClean="0"/>
              <a:t> </a:t>
            </a:r>
            <a:r>
              <a:rPr lang="en-US" sz="3200" dirty="0" err="1" smtClean="0"/>
              <a:t>tabel</a:t>
            </a:r>
            <a:r>
              <a:rPr lang="en-US" sz="3200" dirty="0" smtClean="0"/>
              <a:t> user </a:t>
            </a:r>
            <a:r>
              <a:rPr lang="en-US" sz="3200" dirty="0" err="1" smtClean="0"/>
              <a:t>seperti</a:t>
            </a:r>
            <a:r>
              <a:rPr lang="en-US" sz="3200" dirty="0" smtClean="0"/>
              <a:t> </a:t>
            </a:r>
            <a:r>
              <a:rPr lang="en-US" sz="3200" dirty="0" err="1" smtClean="0"/>
              <a:t>berikut</a:t>
            </a:r>
            <a:r>
              <a:rPr lang="en-US" sz="3200" dirty="0" smtClean="0"/>
              <a:t>:</a:t>
            </a:r>
            <a:br>
              <a:rPr lang="en-US" sz="3200" dirty="0" smtClean="0"/>
            </a:br>
            <a:r>
              <a:rPr lang="en-US" sz="3200" dirty="0" smtClean="0"/>
              <a:t>username </a:t>
            </a:r>
            <a:r>
              <a:rPr lang="en-US" sz="3200" dirty="0" err="1" smtClean="0"/>
              <a:t>Passwd</a:t>
            </a:r>
            <a:r>
              <a:rPr lang="en-US" sz="3200" dirty="0" smtClean="0"/>
              <a:t> </a:t>
            </a:r>
            <a:r>
              <a:rPr lang="en-US" sz="3200" dirty="0" err="1" smtClean="0"/>
              <a:t>tanggal_lahir</a:t>
            </a:r>
            <a:endParaRPr lang="en-US" sz="32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000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ALTER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5720" y="1571612"/>
            <a:ext cx="618829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ALTER TABEL NAMATABEL</a:t>
            </a:r>
          </a:p>
          <a:p>
            <a:r>
              <a:rPr lang="en-US" sz="3200" dirty="0" smtClean="0"/>
              <a:t>MODIFY FILED TYPE PANJANGBARU;</a:t>
            </a:r>
            <a:endParaRPr lang="en-US" sz="32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000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CONTOH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44" y="1142984"/>
            <a:ext cx="871543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Sintaks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menambahkan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kolom</a:t>
            </a:r>
            <a:endParaRPr lang="en-US" sz="2000" b="1" dirty="0" smtClean="0"/>
          </a:p>
          <a:p>
            <a:r>
              <a:rPr lang="en-US" sz="2000" dirty="0" smtClean="0"/>
              <a:t>ALTER TABLE </a:t>
            </a:r>
            <a:r>
              <a:rPr lang="en-US" sz="2000" dirty="0" err="1" smtClean="0"/>
              <a:t>table_name</a:t>
            </a:r>
            <a:r>
              <a:rPr lang="en-US" sz="2000" dirty="0" smtClean="0"/>
              <a:t> ADD </a:t>
            </a:r>
            <a:r>
              <a:rPr lang="en-US" sz="2000" dirty="0" err="1" smtClean="0"/>
              <a:t>column_name</a:t>
            </a:r>
            <a:r>
              <a:rPr lang="en-US" sz="2000" dirty="0" smtClean="0"/>
              <a:t> </a:t>
            </a:r>
            <a:r>
              <a:rPr lang="en-US" sz="2000" dirty="0" err="1" smtClean="0"/>
              <a:t>datatype</a:t>
            </a:r>
            <a:r>
              <a:rPr lang="en-US" sz="2000" dirty="0" smtClean="0"/>
              <a:t>;</a:t>
            </a:r>
          </a:p>
          <a:p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Contoh</a:t>
            </a:r>
            <a:r>
              <a:rPr lang="en-US" sz="2000" b="1" dirty="0" smtClean="0"/>
              <a:t>:</a:t>
            </a:r>
            <a:r>
              <a:rPr lang="en-US" sz="2000" dirty="0" smtClean="0"/>
              <a:t> 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menambahkan</a:t>
            </a:r>
            <a:r>
              <a:rPr lang="en-US" sz="2000" dirty="0" smtClean="0"/>
              <a:t> </a:t>
            </a:r>
            <a:r>
              <a:rPr lang="en-US" sz="2000" dirty="0" err="1" smtClean="0"/>
              <a:t>kolom</a:t>
            </a:r>
            <a:r>
              <a:rPr lang="en-US" sz="2000" dirty="0" smtClean="0"/>
              <a:t> "</a:t>
            </a:r>
            <a:r>
              <a:rPr lang="en-US" sz="2000" dirty="0" err="1" smtClean="0"/>
              <a:t>pengalaman</a:t>
            </a:r>
            <a:r>
              <a:rPr lang="en-US" sz="2000" dirty="0" smtClean="0"/>
              <a:t>"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meja</a:t>
            </a:r>
            <a:r>
              <a:rPr lang="en-US" sz="2000" dirty="0" smtClean="0"/>
              <a:t> </a:t>
            </a:r>
            <a:r>
              <a:rPr lang="en-US" sz="2000" dirty="0" err="1" smtClean="0"/>
              <a:t>karyawan</a:t>
            </a:r>
            <a:r>
              <a:rPr lang="en-US" sz="2000" dirty="0" smtClean="0"/>
              <a:t>, query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seperti</a:t>
            </a:r>
            <a:endParaRPr lang="en-US" sz="2000" dirty="0" smtClean="0"/>
          </a:p>
          <a:p>
            <a:r>
              <a:rPr lang="en-US" sz="2000" dirty="0" smtClean="0"/>
              <a:t>ALTER TABLE employee ADD experience number(3);</a:t>
            </a:r>
          </a:p>
          <a:p>
            <a:r>
              <a:rPr lang="en-US" sz="2000" b="1" dirty="0" err="1" smtClean="0"/>
              <a:t>Sintaks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menjatuhkan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kolom</a:t>
            </a:r>
            <a:endParaRPr lang="en-US" sz="2000" b="1" dirty="0" smtClean="0"/>
          </a:p>
          <a:p>
            <a:r>
              <a:rPr lang="en-US" sz="2000" dirty="0" smtClean="0"/>
              <a:t>ALTER TABLE </a:t>
            </a:r>
            <a:r>
              <a:rPr lang="en-US" sz="2000" dirty="0" err="1" smtClean="0"/>
              <a:t>table_name</a:t>
            </a:r>
            <a:r>
              <a:rPr lang="en-US" sz="2000" dirty="0" smtClean="0"/>
              <a:t> DROP </a:t>
            </a:r>
            <a:r>
              <a:rPr lang="en-US" sz="2000" dirty="0" err="1" smtClean="0"/>
              <a:t>column_name</a:t>
            </a:r>
            <a:r>
              <a:rPr lang="en-US" sz="2000" dirty="0" smtClean="0"/>
              <a:t>;</a:t>
            </a:r>
          </a:p>
          <a:p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Contoh</a:t>
            </a:r>
            <a:r>
              <a:rPr lang="en-US" sz="2000" b="1" dirty="0" smtClean="0"/>
              <a:t>:</a:t>
            </a:r>
            <a:r>
              <a:rPr lang="en-US" sz="2000" dirty="0" smtClean="0"/>
              <a:t> 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menjatuhkan</a:t>
            </a:r>
            <a:r>
              <a:rPr lang="en-US" sz="2000" dirty="0" smtClean="0"/>
              <a:t> </a:t>
            </a:r>
            <a:r>
              <a:rPr lang="en-US" sz="2000" dirty="0" err="1" smtClean="0"/>
              <a:t>kolom</a:t>
            </a:r>
            <a:r>
              <a:rPr lang="en-US" sz="2000" dirty="0" smtClean="0"/>
              <a:t> "</a:t>
            </a:r>
            <a:r>
              <a:rPr lang="en-US" sz="2000" dirty="0" err="1" smtClean="0"/>
              <a:t>lokasi</a:t>
            </a:r>
            <a:r>
              <a:rPr lang="en-US" sz="2000" dirty="0" smtClean="0"/>
              <a:t>"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tabel</a:t>
            </a:r>
            <a:r>
              <a:rPr lang="en-US" sz="2000" dirty="0" smtClean="0"/>
              <a:t> </a:t>
            </a:r>
            <a:r>
              <a:rPr lang="en-US" sz="2000" dirty="0" err="1" smtClean="0"/>
              <a:t>karyawan</a:t>
            </a:r>
            <a:r>
              <a:rPr lang="en-US" sz="2000" dirty="0" smtClean="0"/>
              <a:t>, query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seperti</a:t>
            </a:r>
            <a:endParaRPr lang="en-US" sz="2000" dirty="0" smtClean="0"/>
          </a:p>
          <a:p>
            <a:r>
              <a:rPr lang="en-US" sz="2000" dirty="0" smtClean="0"/>
              <a:t>ALTER TABLE employee DROP location;</a:t>
            </a:r>
          </a:p>
          <a:p>
            <a:r>
              <a:rPr lang="en-US" sz="2000" dirty="0" err="1" smtClean="0"/>
              <a:t>Sintaks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memodifikasi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kolom</a:t>
            </a:r>
            <a:endParaRPr lang="en-US" sz="2000" dirty="0" smtClean="0"/>
          </a:p>
          <a:p>
            <a:r>
              <a:rPr lang="en-US" sz="2000" dirty="0" smtClean="0"/>
              <a:t>ALTER TABLE </a:t>
            </a:r>
            <a:r>
              <a:rPr lang="en-US" sz="2000" dirty="0" err="1" smtClean="0"/>
              <a:t>table_name</a:t>
            </a:r>
            <a:r>
              <a:rPr lang="en-US" sz="2000" dirty="0" smtClean="0"/>
              <a:t> MODIFY </a:t>
            </a:r>
            <a:r>
              <a:rPr lang="en-US" sz="2000" dirty="0" err="1" smtClean="0"/>
              <a:t>column_name</a:t>
            </a:r>
            <a:r>
              <a:rPr lang="en-US" sz="2000" dirty="0" smtClean="0"/>
              <a:t> </a:t>
            </a:r>
            <a:r>
              <a:rPr lang="en-US" sz="2000" dirty="0" err="1" smtClean="0"/>
              <a:t>datatype</a:t>
            </a:r>
            <a:r>
              <a:rPr lang="en-US" sz="2000" dirty="0" smtClean="0"/>
              <a:t>;</a:t>
            </a:r>
          </a:p>
          <a:p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Contoh</a:t>
            </a:r>
            <a:r>
              <a:rPr lang="en-US" sz="2000" b="1" dirty="0" smtClean="0"/>
              <a:t>:</a:t>
            </a:r>
            <a:r>
              <a:rPr lang="en-US" sz="2000" dirty="0" smtClean="0"/>
              <a:t> 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mengubah</a:t>
            </a:r>
            <a:r>
              <a:rPr lang="en-US" sz="2000" dirty="0" smtClean="0"/>
              <a:t> </a:t>
            </a:r>
            <a:r>
              <a:rPr lang="en-US" sz="2000" dirty="0" err="1" smtClean="0"/>
              <a:t>gaji</a:t>
            </a:r>
            <a:r>
              <a:rPr lang="en-US" sz="2000" dirty="0" smtClean="0"/>
              <a:t> </a:t>
            </a:r>
            <a:r>
              <a:rPr lang="en-US" sz="2000" dirty="0" err="1" smtClean="0"/>
              <a:t>kolom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tabel</a:t>
            </a:r>
            <a:r>
              <a:rPr lang="en-US" sz="2000" dirty="0" smtClean="0"/>
              <a:t> </a:t>
            </a:r>
            <a:r>
              <a:rPr lang="en-US" sz="2000" dirty="0" err="1" smtClean="0"/>
              <a:t>karyawan</a:t>
            </a:r>
            <a:r>
              <a:rPr lang="en-US" sz="2000" dirty="0" smtClean="0"/>
              <a:t>, query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seperti</a:t>
            </a:r>
            <a:endParaRPr lang="en-US" sz="2000" dirty="0" smtClean="0"/>
          </a:p>
          <a:p>
            <a:r>
              <a:rPr lang="en-US" sz="2000" dirty="0" smtClean="0"/>
              <a:t>ALTER TABLE employee MODIFY salary number(15,2);</a:t>
            </a:r>
          </a:p>
          <a:p>
            <a:endParaRPr lang="en-US" sz="20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000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DROP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5720" y="1571612"/>
            <a:ext cx="6716775" cy="4524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Drop table</a:t>
            </a:r>
          </a:p>
          <a:p>
            <a:pPr indent="514350"/>
            <a:r>
              <a:rPr lang="en-US" sz="3200" dirty="0" smtClean="0"/>
              <a:t>DROP TABLE NAMA_TABLE;</a:t>
            </a:r>
          </a:p>
          <a:p>
            <a:pPr indent="514350">
              <a:buFont typeface="+mj-lt"/>
              <a:buAutoNum type="arabicPeriod" startAt="2"/>
            </a:pPr>
            <a:r>
              <a:rPr lang="en-US" sz="3200" dirty="0" smtClean="0"/>
              <a:t>Drop database</a:t>
            </a:r>
          </a:p>
          <a:p>
            <a:pPr indent="571500"/>
            <a:r>
              <a:rPr lang="en-US" sz="3200" dirty="0" smtClean="0"/>
              <a:t>DROP DATABASE NAMA_DATABASE;</a:t>
            </a:r>
          </a:p>
          <a:p>
            <a:pPr indent="571500"/>
            <a:endParaRPr lang="en-US" sz="3200" dirty="0" smtClean="0"/>
          </a:p>
          <a:p>
            <a:pPr marL="571500" indent="285750">
              <a:buFont typeface="Arial" pitchFamily="34" charset="0"/>
              <a:buChar char="•"/>
            </a:pPr>
            <a:r>
              <a:rPr lang="en-US" sz="3200" b="1" dirty="0" smtClean="0"/>
              <a:t>DROP TABLE </a:t>
            </a:r>
            <a:r>
              <a:rPr lang="en-US" sz="3200" dirty="0" err="1" smtClean="0"/>
              <a:t>mhs</a:t>
            </a:r>
            <a:r>
              <a:rPr lang="en-US" sz="3200" dirty="0" smtClean="0"/>
              <a:t>;</a:t>
            </a:r>
          </a:p>
          <a:p>
            <a:pPr marL="571500" indent="285750">
              <a:buFont typeface="Arial" pitchFamily="34" charset="0"/>
              <a:buChar char="•"/>
            </a:pPr>
            <a:r>
              <a:rPr lang="en-US" sz="3200" dirty="0" smtClean="0"/>
              <a:t>DROP DATABASE AKADEMIK;</a:t>
            </a:r>
          </a:p>
          <a:p>
            <a:pPr indent="571500"/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000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2. Data Manipulation Language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883351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defRPr/>
            </a:pPr>
            <a:r>
              <a:rPr lang="en-US" sz="3200" dirty="0" smtClean="0"/>
              <a:t>	DML </a:t>
            </a:r>
            <a:r>
              <a:rPr lang="en-US" sz="3200" dirty="0" err="1" smtClean="0"/>
              <a:t>digunakan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memanipulasi</a:t>
            </a:r>
            <a:r>
              <a:rPr lang="en-US" sz="3200" dirty="0" smtClean="0"/>
              <a:t> data yang </a:t>
            </a:r>
            <a:r>
              <a:rPr lang="en-US" sz="3200" dirty="0" err="1" smtClean="0"/>
              <a:t>ada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tabel</a:t>
            </a:r>
            <a:r>
              <a:rPr lang="en-US" sz="3200" dirty="0" smtClean="0"/>
              <a:t>. </a:t>
            </a:r>
            <a:r>
              <a:rPr lang="en-US" sz="3200" dirty="0" err="1" smtClean="0"/>
              <a:t>Perintah</a:t>
            </a:r>
            <a:r>
              <a:rPr lang="en-US" sz="3200" dirty="0" smtClean="0"/>
              <a:t> yang </a:t>
            </a:r>
            <a:r>
              <a:rPr lang="en-US" sz="3200" dirty="0" err="1" smtClean="0"/>
              <a:t>umum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 smtClean="0"/>
              <a:t>dilakukan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:</a:t>
            </a:r>
            <a:br>
              <a:rPr lang="en-US" sz="3200" dirty="0" smtClean="0"/>
            </a:br>
            <a:r>
              <a:rPr lang="en-US" sz="3200" dirty="0" smtClean="0"/>
              <a:t>• SELECT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menampilkan</a:t>
            </a:r>
            <a:r>
              <a:rPr lang="en-US" sz="3200" dirty="0" smtClean="0"/>
              <a:t> data</a:t>
            </a:r>
            <a:br>
              <a:rPr lang="en-US" sz="3200" dirty="0" smtClean="0"/>
            </a:br>
            <a:r>
              <a:rPr lang="en-US" sz="3200" dirty="0" smtClean="0"/>
              <a:t>• INSERT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menambahkan</a:t>
            </a:r>
            <a:r>
              <a:rPr lang="en-US" sz="3200" dirty="0" smtClean="0"/>
              <a:t> data </a:t>
            </a:r>
            <a:r>
              <a:rPr lang="en-US" sz="3200" dirty="0" err="1" smtClean="0"/>
              <a:t>baru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• UPDATE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mengubah</a:t>
            </a:r>
            <a:r>
              <a:rPr lang="en-US" sz="3200" dirty="0" smtClean="0"/>
              <a:t> data yang </a:t>
            </a:r>
            <a:r>
              <a:rPr lang="en-US" sz="3200" dirty="0" err="1" smtClean="0"/>
              <a:t>sudah</a:t>
            </a:r>
            <a:r>
              <a:rPr lang="en-US" sz="3200" dirty="0" smtClean="0"/>
              <a:t> </a:t>
            </a:r>
            <a:r>
              <a:rPr lang="en-US" sz="3200" dirty="0" err="1" smtClean="0"/>
              <a:t>ada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• DELETE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menghapus</a:t>
            </a:r>
            <a:r>
              <a:rPr lang="en-US" sz="3200" dirty="0" smtClean="0"/>
              <a:t> data</a:t>
            </a:r>
            <a:br>
              <a:rPr lang="en-US" sz="3200" dirty="0" smtClean="0"/>
            </a:br>
            <a:endParaRPr lang="en-US" sz="32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000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SELECT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5720" y="1143000"/>
            <a:ext cx="854779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buFont typeface="Wingdings" pitchFamily="2" charset="2"/>
              <a:buChar char="ü"/>
              <a:defRPr/>
            </a:pPr>
            <a:r>
              <a:rPr lang="en-US" sz="3200" dirty="0" smtClean="0"/>
              <a:t>SELECT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perintah</a:t>
            </a:r>
            <a:r>
              <a:rPr lang="en-US" sz="3200" dirty="0" smtClean="0"/>
              <a:t> yang paling </a:t>
            </a:r>
            <a:r>
              <a:rPr lang="en-US" sz="3200" dirty="0" err="1" smtClean="0"/>
              <a:t>sering</a:t>
            </a:r>
            <a:r>
              <a:rPr lang="en-US" sz="3200" dirty="0" smtClean="0"/>
              <a:t> </a:t>
            </a:r>
            <a:r>
              <a:rPr lang="en-US" sz="3200" dirty="0" err="1" smtClean="0"/>
              <a:t>digunakan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SQL, </a:t>
            </a:r>
            <a:r>
              <a:rPr lang="en-US" sz="3200" dirty="0" err="1" smtClean="0"/>
              <a:t>sehingga</a:t>
            </a:r>
            <a:r>
              <a:rPr lang="en-US" sz="3200" dirty="0" smtClean="0"/>
              <a:t> </a:t>
            </a:r>
            <a:r>
              <a:rPr lang="en-US" sz="3200" dirty="0" err="1" smtClean="0"/>
              <a:t>kadang-kadang</a:t>
            </a:r>
            <a:r>
              <a:rPr lang="en-US" sz="3200" dirty="0" smtClean="0"/>
              <a:t> </a:t>
            </a:r>
            <a:r>
              <a:rPr lang="en-US" sz="3200" dirty="0" err="1" smtClean="0"/>
              <a:t>istilah</a:t>
            </a:r>
            <a:r>
              <a:rPr lang="en-US" sz="3200" dirty="0" smtClean="0"/>
              <a:t> query </a:t>
            </a:r>
            <a:r>
              <a:rPr lang="en-US" sz="3200" dirty="0" err="1" smtClean="0"/>
              <a:t>dirujukkan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perintah</a:t>
            </a:r>
            <a:r>
              <a:rPr lang="en-US" sz="3200" dirty="0" smtClean="0"/>
              <a:t> SELECT. </a:t>
            </a:r>
          </a:p>
          <a:p>
            <a:pPr marL="341313" indent="-341313">
              <a:buFont typeface="Wingdings" pitchFamily="2" charset="2"/>
              <a:buChar char="ü"/>
              <a:defRPr/>
            </a:pPr>
            <a:r>
              <a:rPr lang="en-US" sz="3200" dirty="0" smtClean="0"/>
              <a:t>SELECT </a:t>
            </a:r>
            <a:r>
              <a:rPr lang="en-US" sz="3200" dirty="0" err="1" smtClean="0"/>
              <a:t>digunakan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menampilkan</a:t>
            </a:r>
            <a:r>
              <a:rPr lang="en-US" sz="3200" dirty="0" smtClean="0"/>
              <a:t> data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tabel</a:t>
            </a:r>
            <a:r>
              <a:rPr lang="en-US" sz="3200" dirty="0" smtClean="0"/>
              <a:t>, </a:t>
            </a:r>
            <a:r>
              <a:rPr lang="en-US" sz="3200" dirty="0" err="1" smtClean="0"/>
              <a:t>biasanya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sebuah</a:t>
            </a:r>
            <a:r>
              <a:rPr lang="en-US" sz="3200" dirty="0" smtClean="0"/>
              <a:t> basis data yang </a:t>
            </a:r>
            <a:r>
              <a:rPr lang="en-US" sz="3200" dirty="0" err="1" smtClean="0"/>
              <a:t>sama</a:t>
            </a:r>
            <a:r>
              <a:rPr lang="en-US" sz="3200" dirty="0" smtClean="0"/>
              <a:t>.</a:t>
            </a:r>
          </a:p>
          <a:p>
            <a:pPr marL="341313" indent="-341313">
              <a:buFont typeface="Wingdings" pitchFamily="2" charset="2"/>
              <a:buChar char="ü"/>
              <a:defRPr/>
            </a:pP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umum</a:t>
            </a:r>
            <a:r>
              <a:rPr lang="en-US" sz="3200" dirty="0" smtClean="0"/>
              <a:t>, </a:t>
            </a:r>
            <a:r>
              <a:rPr lang="en-US" sz="3200" dirty="0" err="1" smtClean="0"/>
              <a:t>perintah</a:t>
            </a:r>
            <a:r>
              <a:rPr lang="en-US" sz="3200" dirty="0" smtClean="0"/>
              <a:t> SELECT </a:t>
            </a:r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  <a:r>
              <a:rPr lang="en-US" sz="3200" dirty="0" err="1" smtClean="0"/>
              <a:t>bentuk</a:t>
            </a:r>
            <a:r>
              <a:rPr lang="en-US" sz="3200" dirty="0" smtClean="0"/>
              <a:t> </a:t>
            </a:r>
            <a:r>
              <a:rPr lang="en-US" sz="3200" dirty="0" err="1" smtClean="0"/>
              <a:t>lengkap</a:t>
            </a:r>
            <a:r>
              <a:rPr lang="en-US" sz="3200" dirty="0" smtClean="0"/>
              <a:t>: ( QUERY BUDIN ) </a:t>
            </a:r>
            <a:r>
              <a:rPr lang="en-US" sz="3200" dirty="0" err="1" smtClean="0"/>
              <a:t>Cilegon</a:t>
            </a:r>
            <a:r>
              <a:rPr lang="en-US" sz="3200" dirty="0" smtClean="0"/>
              <a:t>.</a:t>
            </a:r>
            <a:endParaRPr lang="en-US" sz="32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000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SELECT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883351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defRPr/>
            </a:pPr>
            <a:r>
              <a:rPr lang="en-US" sz="3200" dirty="0" smtClean="0"/>
              <a:t>SELECT [</a:t>
            </a:r>
            <a:r>
              <a:rPr lang="en-US" sz="3200" dirty="0" err="1" smtClean="0"/>
              <a:t>nama_tabel|alias</a:t>
            </a:r>
            <a:r>
              <a:rPr lang="en-US" sz="3200" dirty="0" smtClean="0"/>
              <a:t>.]nama_field1 [AS alias1] [, nama_field2, ...]</a:t>
            </a:r>
            <a:br>
              <a:rPr lang="en-US" sz="3200" dirty="0" smtClean="0"/>
            </a:br>
            <a:r>
              <a:rPr lang="en-US" sz="3200" dirty="0" smtClean="0"/>
              <a:t>FROM nama_tabel1 [AS alias1] [INNER|LEFT|RIGHT JOIN tabel2 ON</a:t>
            </a:r>
            <a:br>
              <a:rPr lang="en-US" sz="3200" dirty="0" smtClean="0"/>
            </a:br>
            <a:r>
              <a:rPr lang="en-US" sz="3200" dirty="0" err="1" smtClean="0"/>
              <a:t>kondisi_penghubung</a:t>
            </a:r>
            <a:r>
              <a:rPr lang="en-US" sz="3200" dirty="0" smtClean="0"/>
              <a:t>]</a:t>
            </a:r>
            <a:br>
              <a:rPr lang="en-US" sz="3200" dirty="0" smtClean="0"/>
            </a:br>
            <a:r>
              <a:rPr lang="en-US" sz="3200" dirty="0" smtClean="0"/>
              <a:t>[, nama_tabel3 [AS alias3], ...]</a:t>
            </a:r>
            <a:br>
              <a:rPr lang="en-US" sz="3200" dirty="0" smtClean="0"/>
            </a:br>
            <a:r>
              <a:rPr lang="en-US" sz="3200" dirty="0" smtClean="0"/>
              <a:t>[WHERE </a:t>
            </a:r>
            <a:r>
              <a:rPr lang="en-US" sz="3200" dirty="0" err="1" smtClean="0"/>
              <a:t>kondisi</a:t>
            </a:r>
            <a:r>
              <a:rPr lang="en-US" sz="3200" dirty="0" smtClean="0"/>
              <a:t>]</a:t>
            </a:r>
            <a:br>
              <a:rPr lang="en-US" sz="3200" dirty="0" smtClean="0"/>
            </a:br>
            <a:r>
              <a:rPr lang="en-US" sz="3200" dirty="0" smtClean="0"/>
              <a:t>[ORDER BY nama_field1 [ASC|DESC][, nama_field2 [ASC|DESC], ...]]</a:t>
            </a:r>
            <a:br>
              <a:rPr lang="en-US" sz="3200" dirty="0" smtClean="0"/>
            </a:br>
            <a:r>
              <a:rPr lang="en-US" sz="3200" dirty="0" smtClean="0"/>
              <a:t>[GROUP BY nama_field1[, nama_field2, ...]]</a:t>
            </a:r>
            <a:br>
              <a:rPr lang="en-US" sz="3200" dirty="0" smtClean="0"/>
            </a:br>
            <a:r>
              <a:rPr lang="en-US" sz="3200" dirty="0" smtClean="0"/>
              <a:t>[HAVING </a:t>
            </a:r>
            <a:r>
              <a:rPr lang="en-US" sz="3200" dirty="0" err="1" smtClean="0"/>
              <a:t>kondisi_aggregat</a:t>
            </a:r>
            <a:r>
              <a:rPr lang="en-US" sz="3200" dirty="0" smtClean="0"/>
              <a:t>]</a:t>
            </a:r>
            <a:endParaRPr lang="en-US" sz="32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000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SELECT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0034" y="1143000"/>
            <a:ext cx="833347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defRPr/>
            </a:pPr>
            <a:r>
              <a:rPr lang="en-US" sz="3200" dirty="0" err="1" smtClean="0"/>
              <a:t>keterangan</a:t>
            </a:r>
            <a:endParaRPr lang="en-US" sz="3200" dirty="0" smtClean="0"/>
          </a:p>
          <a:p>
            <a:pPr marL="342900" indent="-342900">
              <a:defRPr/>
            </a:pPr>
            <a:r>
              <a:rPr lang="en-US" sz="3200" dirty="0" smtClean="0"/>
              <a:t>• </a:t>
            </a:r>
            <a:r>
              <a:rPr lang="en-US" sz="3200" dirty="0" err="1" smtClean="0"/>
              <a:t>kondisi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syarat</a:t>
            </a:r>
            <a:r>
              <a:rPr lang="en-US" sz="3200" dirty="0" smtClean="0"/>
              <a:t> yang </a:t>
            </a:r>
            <a:r>
              <a:rPr lang="en-US" sz="3200" dirty="0" err="1" smtClean="0"/>
              <a:t>harus</a:t>
            </a:r>
            <a:r>
              <a:rPr lang="en-US" sz="3200" dirty="0" smtClean="0"/>
              <a:t> </a:t>
            </a:r>
            <a:r>
              <a:rPr lang="en-US" sz="3200" dirty="0" err="1" smtClean="0"/>
              <a:t>dipenuhi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data agar </a:t>
            </a:r>
            <a:r>
              <a:rPr lang="en-US" sz="3200" dirty="0" err="1" smtClean="0"/>
              <a:t>ditampilkan</a:t>
            </a:r>
            <a:r>
              <a:rPr lang="en-US" sz="3200" dirty="0" smtClean="0"/>
              <a:t>.</a:t>
            </a:r>
          </a:p>
          <a:p>
            <a:pPr marL="342900" indent="-342900">
              <a:defRPr/>
            </a:pPr>
            <a:r>
              <a:rPr lang="en-US" sz="3200" dirty="0" smtClean="0"/>
              <a:t>• </a:t>
            </a:r>
            <a:r>
              <a:rPr lang="en-US" sz="3200" dirty="0" err="1" smtClean="0"/>
              <a:t>kondisi_aggregat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syarat</a:t>
            </a:r>
            <a:r>
              <a:rPr lang="en-US" sz="3200" dirty="0" smtClean="0"/>
              <a:t> </a:t>
            </a:r>
            <a:r>
              <a:rPr lang="en-US" sz="3200" dirty="0" err="1" smtClean="0"/>
              <a:t>khusus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fungsi</a:t>
            </a:r>
            <a:r>
              <a:rPr lang="en-US" sz="3200" dirty="0" smtClean="0"/>
              <a:t> </a:t>
            </a:r>
            <a:r>
              <a:rPr lang="en-US" sz="3200" dirty="0" err="1" smtClean="0"/>
              <a:t>aggregat</a:t>
            </a:r>
            <a:r>
              <a:rPr lang="en-US" sz="3200" dirty="0" smtClean="0"/>
              <a:t>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3200" dirty="0" err="1" smtClean="0"/>
              <a:t>Kondisi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dihubungkan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operator </a:t>
            </a:r>
            <a:r>
              <a:rPr lang="en-US" sz="3200" dirty="0" err="1" smtClean="0"/>
              <a:t>logika</a:t>
            </a:r>
            <a:r>
              <a:rPr lang="en-US" sz="3200" dirty="0" smtClean="0"/>
              <a:t>, </a:t>
            </a:r>
            <a:r>
              <a:rPr lang="en-US" sz="3200" dirty="0" err="1" smtClean="0"/>
              <a:t>misalnya</a:t>
            </a:r>
            <a:r>
              <a:rPr lang="en-US" sz="3200" dirty="0" smtClean="0"/>
              <a:t> AND, OR,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sebagainya</a:t>
            </a:r>
            <a:r>
              <a:rPr lang="en-US" sz="3200" dirty="0" smtClean="0"/>
              <a:t>. </a:t>
            </a:r>
            <a:endParaRPr lang="en-US" sz="32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000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Tabel</a:t>
            </a:r>
            <a:r>
              <a:rPr lang="en-US" b="1" dirty="0" smtClean="0">
                <a:solidFill>
                  <a:schemeClr val="bg1"/>
                </a:solidFill>
              </a:rPr>
              <a:t> user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406" y="1357298"/>
            <a:ext cx="88582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defRPr/>
            </a:pPr>
            <a:r>
              <a:rPr lang="en-US" sz="2400" dirty="0" smtClean="0"/>
              <a:t>	username	Password	</a:t>
            </a:r>
            <a:r>
              <a:rPr lang="en-US" sz="2400" dirty="0" err="1" smtClean="0"/>
              <a:t>tgllahir</a:t>
            </a:r>
            <a:r>
              <a:rPr lang="en-US" sz="2400" dirty="0" smtClean="0"/>
              <a:t>		</a:t>
            </a:r>
            <a:r>
              <a:rPr lang="en-US" sz="2400" dirty="0" err="1" smtClean="0"/>
              <a:t>trasaksi</a:t>
            </a:r>
            <a:r>
              <a:rPr lang="en-US" sz="2400" dirty="0" smtClean="0"/>
              <a:t>     total </a:t>
            </a:r>
            <a:r>
              <a:rPr lang="en-US" sz="2400" dirty="0" err="1" smtClean="0"/>
              <a:t>transaksi</a:t>
            </a:r>
            <a:endParaRPr lang="en-US" sz="2400" dirty="0" smtClean="0"/>
          </a:p>
          <a:p>
            <a:pPr marL="341313" indent="-341313">
              <a:defRPr/>
            </a:pPr>
            <a:r>
              <a:rPr lang="en-US" sz="2400" dirty="0" smtClean="0"/>
              <a:t>	</a:t>
            </a:r>
            <a:r>
              <a:rPr lang="en-US" sz="2400" dirty="0" err="1" smtClean="0">
                <a:solidFill>
                  <a:srgbClr val="0070C0"/>
                </a:solidFill>
              </a:rPr>
              <a:t>Aris</a:t>
            </a:r>
            <a:r>
              <a:rPr lang="en-US" sz="2400" dirty="0" smtClean="0">
                <a:solidFill>
                  <a:srgbClr val="0070C0"/>
                </a:solidFill>
              </a:rPr>
              <a:t>	 	6487AD5EF 	09-09-1987 	6 		10.000</a:t>
            </a:r>
            <a:br>
              <a:rPr lang="en-US" sz="2400" dirty="0" smtClean="0">
                <a:solidFill>
                  <a:srgbClr val="0070C0"/>
                </a:solidFill>
              </a:rPr>
            </a:br>
            <a:r>
              <a:rPr lang="en-US" sz="2400" dirty="0" smtClean="0">
                <a:solidFill>
                  <a:srgbClr val="0070C0"/>
                </a:solidFill>
              </a:rPr>
              <a:t>Budi 	97AD4erD 	01-01-1994 	0 		0</a:t>
            </a:r>
            <a:br>
              <a:rPr lang="en-US" sz="2400" dirty="0" smtClean="0">
                <a:solidFill>
                  <a:srgbClr val="0070C0"/>
                </a:solidFill>
              </a:rPr>
            </a:br>
            <a:r>
              <a:rPr lang="en-US" sz="2400" dirty="0" smtClean="0">
                <a:solidFill>
                  <a:srgbClr val="0070C0"/>
                </a:solidFill>
              </a:rPr>
              <a:t>Charlie 	548794654 	06-12-1965 	24 		312.150</a:t>
            </a:r>
            <a:br>
              <a:rPr lang="en-US" sz="2400" dirty="0" smtClean="0">
                <a:solidFill>
                  <a:srgbClr val="0070C0"/>
                </a:solidFill>
              </a:rPr>
            </a:br>
            <a:r>
              <a:rPr lang="en-US" sz="2400" dirty="0" smtClean="0">
                <a:solidFill>
                  <a:srgbClr val="0070C0"/>
                </a:solidFill>
              </a:rPr>
              <a:t>Daniel 	FLKH947HF 	24-04-1980 	3 		0</a:t>
            </a:r>
            <a:br>
              <a:rPr lang="en-US" sz="2400" dirty="0" smtClean="0">
                <a:solidFill>
                  <a:srgbClr val="0070C0"/>
                </a:solidFill>
              </a:rPr>
            </a:br>
            <a:r>
              <a:rPr lang="en-US" sz="2400" dirty="0" smtClean="0">
                <a:solidFill>
                  <a:srgbClr val="0070C0"/>
                </a:solidFill>
              </a:rPr>
              <a:t>Erik 		94RER54 	17-08-1945 	34 		50.000</a:t>
            </a:r>
            <a:endParaRPr lang="en-US" sz="2400" dirty="0" smtClean="0">
              <a:solidFill>
                <a:srgbClr val="0070C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0"/>
              </a:spcBef>
            </a:pPr>
            <a:r>
              <a:rPr lang="en-US" sz="3200" dirty="0" err="1" smtClean="0"/>
              <a:t>Contoh</a:t>
            </a:r>
            <a:r>
              <a:rPr lang="en-US" sz="3200" dirty="0" smtClean="0"/>
              <a:t> </a:t>
            </a:r>
            <a:r>
              <a:rPr lang="en-US" sz="3200" dirty="0" err="1" smtClean="0"/>
              <a:t>penggunaan</a:t>
            </a:r>
            <a:r>
              <a:rPr lang="en-US" sz="3200" dirty="0" smtClean="0"/>
              <a:t> </a:t>
            </a:r>
            <a:r>
              <a:rPr lang="en-US" sz="3200" dirty="0" err="1" smtClean="0"/>
              <a:t>operasi</a:t>
            </a:r>
            <a:r>
              <a:rPr lang="en-US" sz="3200" dirty="0" smtClean="0"/>
              <a:t> </a:t>
            </a:r>
            <a:r>
              <a:rPr lang="en-US" sz="3200" i="1" dirty="0" smtClean="0"/>
              <a:t>select</a:t>
            </a:r>
            <a:endParaRPr lang="id-ID" sz="3200" dirty="0" smtClean="0"/>
          </a:p>
          <a:p>
            <a:pPr algn="ctr">
              <a:spcBef>
                <a:spcPct val="0"/>
              </a:spcBef>
            </a:pPr>
            <a:endParaRPr lang="id-ID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23886" y="3024182"/>
          <a:ext cx="7772400" cy="822960"/>
        </p:xfrm>
        <a:graphic>
          <a:graphicData uri="http://schemas.openxmlformats.org/drawingml/2006/table">
            <a:tbl>
              <a:tblPr/>
              <a:tblGrid>
                <a:gridCol w="1012423"/>
                <a:gridCol w="1925923"/>
                <a:gridCol w="1706137"/>
                <a:gridCol w="1611351"/>
                <a:gridCol w="1516566"/>
              </a:tblGrid>
              <a:tr h="0"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NIP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Nama_dosen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Jenis_kelamin</a:t>
                      </a:r>
                      <a:endParaRPr lang="id-ID" sz="18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Alamat</a:t>
                      </a:r>
                      <a:endParaRPr lang="id-ID" sz="18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Kota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95001</a:t>
                      </a:r>
                      <a:endParaRPr lang="id-ID" sz="18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Bambang</a:t>
                      </a:r>
                      <a:endParaRPr lang="id-ID" sz="18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Pria</a:t>
                      </a:r>
                      <a:endParaRPr lang="id-ID" sz="18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Jl. Mawar</a:t>
                      </a:r>
                      <a:endParaRPr lang="id-ID" sz="18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Jakarta Selatan</a:t>
                      </a:r>
                      <a:endParaRPr lang="id-ID" sz="18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95004</a:t>
                      </a:r>
                      <a:endParaRPr lang="id-ID" sz="18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Dimas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Pria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Jl. Kemuning</a:t>
                      </a:r>
                      <a:endParaRPr lang="id-ID" sz="18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Cikarang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85786" y="2595554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Hasil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930646"/>
            <a:ext cx="8763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 smtClean="0"/>
              <a:t>Contoh </a:t>
            </a:r>
          </a:p>
          <a:p>
            <a:pPr marL="514350" indent="-514350">
              <a:buAutoNum type="arabicPeriod"/>
            </a:pPr>
            <a:r>
              <a:rPr lang="de-DE" sz="2400" dirty="0" smtClean="0"/>
              <a:t>Tampilkan daftar dosen yang berjenis kelamin pria dari tabel Dosen.</a:t>
            </a:r>
            <a:endParaRPr lang="id-ID" sz="2400" dirty="0" smtClean="0"/>
          </a:p>
          <a:p>
            <a:pPr marL="514350" indent="-514350"/>
            <a:r>
              <a:rPr lang="id-ID" sz="2400" dirty="0" smtClean="0"/>
              <a:t>	</a:t>
            </a:r>
            <a:r>
              <a:rPr lang="de-DE" sz="2400" dirty="0" smtClean="0"/>
              <a:t>Aljabar relasional :</a:t>
            </a:r>
            <a:r>
              <a:rPr lang="id-ID" sz="2400" dirty="0" smtClean="0"/>
              <a:t> </a:t>
            </a:r>
            <a:r>
              <a:rPr lang="de-DE" sz="2400" dirty="0" smtClean="0">
                <a:solidFill>
                  <a:srgbClr val="FF0000"/>
                </a:solidFill>
              </a:rPr>
              <a:t>σ</a:t>
            </a:r>
            <a:r>
              <a:rPr lang="de-DE" sz="2400" baseline="-25000" dirty="0" smtClean="0">
                <a:solidFill>
                  <a:srgbClr val="FF0000"/>
                </a:solidFill>
              </a:rPr>
              <a:t>Jenis_kelamin=Pria</a:t>
            </a:r>
            <a:r>
              <a:rPr lang="de-DE" sz="2400" dirty="0" smtClean="0">
                <a:solidFill>
                  <a:srgbClr val="FF0000"/>
                </a:solidFill>
              </a:rPr>
              <a:t>(Dosen</a:t>
            </a:r>
            <a:r>
              <a:rPr lang="de-DE" sz="2400" dirty="0" smtClean="0">
                <a:solidFill>
                  <a:srgbClr val="C00000"/>
                </a:solidFill>
              </a:rPr>
              <a:t>)</a:t>
            </a:r>
            <a:endParaRPr lang="de-DE" sz="2400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5720" y="3914776"/>
            <a:ext cx="8763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 startAt="2"/>
            </a:pPr>
            <a:r>
              <a:rPr lang="de-DE" sz="2400" dirty="0" smtClean="0"/>
              <a:t>Tampilkan daftar dosen yang </a:t>
            </a:r>
            <a:r>
              <a:rPr lang="id-ID" sz="2400" dirty="0" smtClean="0"/>
              <a:t>kota asalnya Jakarta Selatan</a:t>
            </a:r>
          </a:p>
          <a:p>
            <a:pPr marL="514350" indent="-514350"/>
            <a:r>
              <a:rPr lang="id-ID" sz="2400" dirty="0" smtClean="0"/>
              <a:t>	</a:t>
            </a:r>
            <a:r>
              <a:rPr lang="de-DE" sz="2400" dirty="0" smtClean="0"/>
              <a:t>Aljabar relasional :</a:t>
            </a:r>
            <a:r>
              <a:rPr lang="id-ID" sz="2400" dirty="0" smtClean="0"/>
              <a:t> </a:t>
            </a:r>
            <a:r>
              <a:rPr lang="de-DE" sz="2400" dirty="0" smtClean="0">
                <a:solidFill>
                  <a:srgbClr val="FF0000"/>
                </a:solidFill>
              </a:rPr>
              <a:t>σ</a:t>
            </a:r>
            <a:r>
              <a:rPr lang="id-ID" sz="2400" baseline="-25000" dirty="0" smtClean="0">
                <a:solidFill>
                  <a:srgbClr val="FF0000"/>
                </a:solidFill>
              </a:rPr>
              <a:t>kota</a:t>
            </a:r>
            <a:r>
              <a:rPr lang="de-DE" sz="2400" baseline="-25000" dirty="0" smtClean="0">
                <a:solidFill>
                  <a:srgbClr val="FF0000"/>
                </a:solidFill>
              </a:rPr>
              <a:t>=</a:t>
            </a:r>
            <a:r>
              <a:rPr lang="id-ID" sz="2400" baseline="-25000" dirty="0" smtClean="0">
                <a:solidFill>
                  <a:srgbClr val="FF0000"/>
                </a:solidFill>
              </a:rPr>
              <a:t>Jakarta Selatan</a:t>
            </a:r>
            <a:r>
              <a:rPr lang="de-DE" sz="2400" dirty="0" smtClean="0">
                <a:solidFill>
                  <a:srgbClr val="FF0000"/>
                </a:solidFill>
              </a:rPr>
              <a:t>(Dosen)</a:t>
            </a:r>
            <a:endParaRPr lang="de-DE" sz="2400" dirty="0">
              <a:solidFill>
                <a:srgbClr val="FF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38203" y="5038736"/>
          <a:ext cx="7205698" cy="1097280"/>
        </p:xfrm>
        <a:graphic>
          <a:graphicData uri="http://schemas.openxmlformats.org/drawingml/2006/table">
            <a:tbl>
              <a:tblPr/>
              <a:tblGrid>
                <a:gridCol w="938606"/>
                <a:gridCol w="1366369"/>
                <a:gridCol w="1489219"/>
                <a:gridCol w="1437958"/>
                <a:gridCol w="1973546"/>
              </a:tblGrid>
              <a:tr h="0"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NIP</a:t>
                      </a:r>
                      <a:endParaRPr lang="id-ID" sz="1800" dirty="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Nama_dosen</a:t>
                      </a:r>
                      <a:endParaRPr lang="id-ID" sz="18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Jenis_kelamin</a:t>
                      </a:r>
                      <a:endParaRPr lang="id-ID" sz="1800" dirty="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Alamat</a:t>
                      </a:r>
                      <a:endParaRPr lang="id-ID" sz="1800" dirty="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Kota</a:t>
                      </a:r>
                      <a:endParaRPr lang="id-ID" sz="1800" dirty="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95001</a:t>
                      </a:r>
                      <a:endParaRPr lang="id-ID" sz="18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Bambang</a:t>
                      </a:r>
                      <a:endParaRPr lang="id-ID" sz="18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Pria</a:t>
                      </a:r>
                      <a:endParaRPr lang="id-ID" sz="1800" dirty="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Jl. Mawar</a:t>
                      </a:r>
                      <a:endParaRPr lang="id-ID" sz="18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Jakarta Selatan</a:t>
                      </a:r>
                      <a:endParaRPr lang="id-ID" sz="18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95002</a:t>
                      </a:r>
                      <a:endParaRPr lang="id-ID" sz="18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Asri</a:t>
                      </a:r>
                      <a:endParaRPr lang="id-ID" sz="18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Wanita</a:t>
                      </a:r>
                      <a:endParaRPr lang="id-ID" sz="1800" dirty="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Jl. Anggrek</a:t>
                      </a:r>
                      <a:endParaRPr lang="id-ID" sz="180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Jakarta Selatan</a:t>
                      </a:r>
                      <a:endParaRPr lang="id-ID" sz="1800" dirty="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>
          <a:xfrm>
            <a:off x="102352" y="6429396"/>
            <a:ext cx="1185842" cy="365125"/>
          </a:xfrm>
        </p:spPr>
        <p:txBody>
          <a:bodyPr/>
          <a:lstStyle/>
          <a:p>
            <a:fld id="{72D1D909-39E8-435F-854C-A37A2B31A43D}" type="datetime1">
              <a:rPr lang="id-ID" sz="1600" smtClean="0">
                <a:solidFill>
                  <a:srgbClr val="000000"/>
                </a:solidFill>
              </a:rPr>
              <a:pPr/>
              <a:t>2015-05-18</a:t>
            </a:fld>
            <a:endParaRPr lang="id-ID" sz="1600" dirty="0">
              <a:solidFill>
                <a:srgbClr val="000000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24" y="6421461"/>
            <a:ext cx="685776" cy="365125"/>
          </a:xfrm>
        </p:spPr>
        <p:txBody>
          <a:bodyPr/>
          <a:lstStyle/>
          <a:p>
            <a:fld id="{A3B0C501-626C-40A1-9224-1595DDBD4DE9}" type="slidenum">
              <a:rPr lang="id-ID" sz="1800" smtClean="0">
                <a:solidFill>
                  <a:srgbClr val="000000"/>
                </a:solidFill>
              </a:rPr>
              <a:pPr/>
              <a:t>6</a:t>
            </a:fld>
            <a:endParaRPr lang="id-ID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000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SELECT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4282" y="1214422"/>
            <a:ext cx="892971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defRPr/>
            </a:pPr>
            <a:r>
              <a:rPr lang="en-US" sz="2600" dirty="0" err="1" smtClean="0"/>
              <a:t>Contoh</a:t>
            </a:r>
            <a:r>
              <a:rPr lang="en-US" sz="2600" dirty="0" smtClean="0"/>
              <a:t> 1: </a:t>
            </a:r>
            <a:r>
              <a:rPr lang="en-US" sz="2600" dirty="0" err="1" smtClean="0"/>
              <a:t>Tampilkan</a:t>
            </a:r>
            <a:r>
              <a:rPr lang="en-US" sz="2600" dirty="0" smtClean="0"/>
              <a:t> </a:t>
            </a:r>
            <a:r>
              <a:rPr lang="en-US" sz="2600" dirty="0" err="1" smtClean="0"/>
              <a:t>seluruh</a:t>
            </a:r>
            <a:r>
              <a:rPr lang="en-US" sz="2600" dirty="0" smtClean="0"/>
              <a:t> data.</a:t>
            </a:r>
            <a:br>
              <a:rPr lang="en-US" sz="2600" dirty="0" smtClean="0"/>
            </a:br>
            <a:r>
              <a:rPr lang="en-US" sz="2600" dirty="0" smtClean="0"/>
              <a:t>SELECT * FROM user</a:t>
            </a:r>
          </a:p>
          <a:p>
            <a:pPr marL="341313" indent="-341313">
              <a:defRPr/>
            </a:pPr>
            <a:r>
              <a:rPr lang="en-US" sz="2600" dirty="0" err="1" smtClean="0"/>
              <a:t>Contoh</a:t>
            </a:r>
            <a:r>
              <a:rPr lang="en-US" sz="2600" dirty="0" smtClean="0"/>
              <a:t> 2: </a:t>
            </a:r>
            <a:r>
              <a:rPr lang="en-US" sz="2600" dirty="0" err="1" smtClean="0"/>
              <a:t>Tampilkan</a:t>
            </a:r>
            <a:r>
              <a:rPr lang="en-US" sz="2600" dirty="0" smtClean="0"/>
              <a:t> </a:t>
            </a:r>
            <a:r>
              <a:rPr lang="en-US" sz="2600" dirty="0" err="1" smtClean="0"/>
              <a:t>pengguna</a:t>
            </a:r>
            <a:r>
              <a:rPr lang="en-US" sz="2600" dirty="0" smtClean="0"/>
              <a:t> yang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pernah</a:t>
            </a:r>
            <a:r>
              <a:rPr lang="en-US" sz="2600" dirty="0" smtClean="0"/>
              <a:t> </a:t>
            </a:r>
            <a:r>
              <a:rPr lang="en-US" sz="2600" dirty="0" err="1" smtClean="0"/>
              <a:t>bertransaksi</a:t>
            </a:r>
            <a:r>
              <a:rPr lang="en-US" sz="2600" dirty="0" smtClean="0"/>
              <a:t>.</a:t>
            </a:r>
            <a:br>
              <a:rPr lang="en-US" sz="2600" dirty="0" smtClean="0"/>
            </a:br>
            <a:r>
              <a:rPr lang="en-US" sz="2600" dirty="0" smtClean="0"/>
              <a:t>SELECT * FROM user WHERE </a:t>
            </a:r>
            <a:r>
              <a:rPr lang="en-US" sz="2600" dirty="0" err="1" smtClean="0"/>
              <a:t>total_transaksi</a:t>
            </a:r>
            <a:r>
              <a:rPr lang="en-US" sz="2600" dirty="0" smtClean="0"/>
              <a:t> = 0</a:t>
            </a:r>
          </a:p>
          <a:p>
            <a:pPr marL="341313" indent="-341313">
              <a:defRPr/>
            </a:pPr>
            <a:r>
              <a:rPr lang="en-US" sz="2600" dirty="0" err="1" smtClean="0"/>
              <a:t>Contoh</a:t>
            </a:r>
            <a:r>
              <a:rPr lang="en-US" sz="2600" dirty="0" smtClean="0"/>
              <a:t> 3: </a:t>
            </a:r>
            <a:r>
              <a:rPr lang="en-US" sz="2600" dirty="0" err="1" smtClean="0"/>
              <a:t>Tampilkan</a:t>
            </a:r>
            <a:r>
              <a:rPr lang="en-US" sz="2600" dirty="0" smtClean="0"/>
              <a:t> username </a:t>
            </a:r>
            <a:r>
              <a:rPr lang="en-US" sz="2600" dirty="0" err="1" smtClean="0"/>
              <a:t>pengguna</a:t>
            </a:r>
            <a:r>
              <a:rPr lang="en-US" sz="2600" dirty="0" smtClean="0"/>
              <a:t> yang </a:t>
            </a:r>
            <a:r>
              <a:rPr lang="en-US" sz="2600" dirty="0" err="1" smtClean="0"/>
              <a:t>bertransaksi</a:t>
            </a:r>
            <a:r>
              <a:rPr lang="en-US" sz="2600" dirty="0" smtClean="0"/>
              <a:t> </a:t>
            </a:r>
            <a:r>
              <a:rPr lang="en-US" sz="2600" dirty="0" err="1" smtClean="0"/>
              <a:t>kurang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10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nilainya</a:t>
            </a:r>
            <a:r>
              <a:rPr lang="en-US" sz="2600" dirty="0" smtClean="0"/>
              <a:t> </a:t>
            </a:r>
            <a:r>
              <a:rPr lang="en-US" sz="2600" dirty="0" err="1" smtClean="0"/>
              <a:t>lebih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1.000.</a:t>
            </a:r>
          </a:p>
          <a:p>
            <a:pPr marL="341313" indent="-341313">
              <a:defRPr/>
            </a:pPr>
            <a:r>
              <a:rPr lang="en-US" sz="2600" dirty="0" smtClean="0"/>
              <a:t>SELECT username FROM user WHERE </a:t>
            </a:r>
            <a:r>
              <a:rPr lang="en-US" sz="2600" dirty="0" err="1" smtClean="0"/>
              <a:t>jml_transakai</a:t>
            </a:r>
            <a:r>
              <a:rPr lang="en-US" sz="2600" dirty="0" smtClean="0"/>
              <a:t> &lt; 10 AND </a:t>
            </a:r>
            <a:r>
              <a:rPr lang="en-US" sz="2600" dirty="0" err="1" smtClean="0"/>
              <a:t>total_transaksi</a:t>
            </a:r>
            <a:r>
              <a:rPr lang="en-US" sz="2600" dirty="0" smtClean="0"/>
              <a:t> &gt; 1000</a:t>
            </a:r>
            <a:endParaRPr lang="en-US" sz="26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000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SELECT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5720" y="1143000"/>
            <a:ext cx="86439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defRPr/>
            </a:pPr>
            <a:r>
              <a:rPr lang="en-US" sz="2400" dirty="0" err="1" smtClean="0"/>
              <a:t>Contoh</a:t>
            </a:r>
            <a:r>
              <a:rPr lang="en-US" sz="2400" dirty="0" smtClean="0"/>
              <a:t> 4: </a:t>
            </a:r>
            <a:r>
              <a:rPr lang="en-US" sz="2400" dirty="0" err="1" smtClean="0"/>
              <a:t>Tampilkan</a:t>
            </a:r>
            <a:r>
              <a:rPr lang="en-US" sz="2400" dirty="0" smtClean="0"/>
              <a:t> total nominal </a:t>
            </a:r>
            <a:r>
              <a:rPr lang="en-US" sz="2400" dirty="0" err="1" smtClean="0"/>
              <a:t>transaksi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. </a:t>
            </a:r>
          </a:p>
          <a:p>
            <a:pPr marL="341313" indent="-341313">
              <a:defRPr/>
            </a:pPr>
            <a:r>
              <a:rPr lang="en-US" sz="2400" dirty="0" smtClean="0"/>
              <a:t>SELECT SUM(</a:t>
            </a:r>
            <a:r>
              <a:rPr lang="en-US" sz="2400" dirty="0" err="1" smtClean="0"/>
              <a:t>total_transaksi</a:t>
            </a:r>
            <a:r>
              <a:rPr lang="en-US" sz="2400" dirty="0" smtClean="0"/>
              <a:t>) AS </a:t>
            </a:r>
            <a:r>
              <a:rPr lang="en-US" sz="2400" dirty="0" err="1" smtClean="0"/>
              <a:t>total_nominal_transaksi</a:t>
            </a:r>
            <a:r>
              <a:rPr lang="en-US" sz="2400" dirty="0" smtClean="0"/>
              <a:t> FROM user</a:t>
            </a:r>
          </a:p>
          <a:p>
            <a:pPr marL="341313" indent="-341313">
              <a:defRPr/>
            </a:pPr>
            <a:r>
              <a:rPr lang="en-US" sz="2400" dirty="0" err="1" smtClean="0"/>
              <a:t>Contoh</a:t>
            </a:r>
            <a:r>
              <a:rPr lang="en-US" sz="2400" dirty="0" smtClean="0"/>
              <a:t> 5: </a:t>
            </a:r>
            <a:r>
              <a:rPr lang="en-US" sz="2400" dirty="0" err="1" smtClean="0"/>
              <a:t>Tampilkan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data </a:t>
            </a:r>
            <a:r>
              <a:rPr lang="en-US" sz="2400" dirty="0" err="1" smtClean="0"/>
              <a:t>diurutkan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</a:t>
            </a:r>
            <a:r>
              <a:rPr lang="en-US" sz="2400" dirty="0" smtClean="0"/>
              <a:t> </a:t>
            </a:r>
            <a:r>
              <a:rPr lang="en-US" sz="2400" dirty="0" err="1" smtClean="0"/>
              <a:t>terbesar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terkecil</a:t>
            </a:r>
            <a:r>
              <a:rPr lang="en-US" sz="2400" dirty="0" smtClean="0"/>
              <a:t>. </a:t>
            </a:r>
          </a:p>
          <a:p>
            <a:pPr marL="341313" indent="-341313">
              <a:defRPr/>
            </a:pPr>
            <a:r>
              <a:rPr lang="en-US" sz="2400" dirty="0" smtClean="0"/>
              <a:t>SELECT * FROM user ORDER BY </a:t>
            </a:r>
            <a:r>
              <a:rPr lang="en-US" sz="2400" dirty="0" err="1" smtClean="0"/>
              <a:t>jml_transaksi</a:t>
            </a:r>
            <a:r>
              <a:rPr lang="en-US" sz="2400" dirty="0" smtClean="0"/>
              <a:t> DESC</a:t>
            </a:r>
            <a:br>
              <a:rPr lang="en-US" sz="2400" dirty="0" smtClean="0"/>
            </a:br>
            <a:endParaRPr lang="en-US" sz="24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000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UPDATE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3350" y="1238250"/>
            <a:ext cx="88335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defRPr/>
            </a:pP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mengubah</a:t>
            </a:r>
            <a:r>
              <a:rPr lang="en-US" sz="3600" dirty="0" smtClean="0"/>
              <a:t> data </a:t>
            </a:r>
          </a:p>
          <a:p>
            <a:pPr marL="341313" indent="-341313">
              <a:defRPr/>
            </a:pPr>
            <a:r>
              <a:rPr lang="en-US" sz="3600" dirty="0" err="1" smtClean="0"/>
              <a:t>Sintaks</a:t>
            </a:r>
            <a:r>
              <a:rPr lang="en-US" sz="3600" dirty="0" smtClean="0"/>
              <a:t>:</a:t>
            </a:r>
            <a:br>
              <a:rPr lang="en-US" sz="3600" dirty="0" smtClean="0"/>
            </a:br>
            <a:r>
              <a:rPr lang="en-US" sz="3600" dirty="0" smtClean="0"/>
              <a:t>UPDATE [NAMA_TABLE] SET [NAMA_KOLOM]=[NILAI] WHERE [KONDISI]</a:t>
            </a:r>
            <a:br>
              <a:rPr lang="en-US" sz="3600" dirty="0" smtClean="0"/>
            </a:br>
            <a:r>
              <a:rPr lang="en-US" sz="3600" dirty="0" err="1" smtClean="0"/>
              <a:t>Contoh</a:t>
            </a:r>
            <a:r>
              <a:rPr lang="en-US" sz="3600" dirty="0" smtClean="0"/>
              <a:t>:</a:t>
            </a:r>
            <a:br>
              <a:rPr lang="en-US" sz="3600" dirty="0" smtClean="0"/>
            </a:br>
            <a:r>
              <a:rPr lang="en-US" sz="3600" dirty="0" smtClean="0"/>
              <a:t>UPDATE user set password="123456" where username="</a:t>
            </a:r>
            <a:r>
              <a:rPr lang="en-US" sz="3600" dirty="0" smtClean="0">
                <a:solidFill>
                  <a:srgbClr val="0070C0"/>
                </a:solidFill>
              </a:rPr>
              <a:t> Budi </a:t>
            </a:r>
            <a:r>
              <a:rPr lang="en-US" sz="3600" dirty="0" smtClean="0"/>
              <a:t>"</a:t>
            </a:r>
            <a:br>
              <a:rPr lang="en-US" sz="3600" dirty="0" smtClean="0"/>
            </a:br>
            <a:endParaRPr lang="en-US" sz="36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00108"/>
          </a:xfrm>
          <a:solidFill>
            <a:srgbClr val="FF000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DELETE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7158" y="1143000"/>
            <a:ext cx="847635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defRPr/>
            </a:pPr>
            <a:r>
              <a:rPr lang="en-US" sz="2800" b="1" dirty="0" smtClean="0"/>
              <a:t>Delete </a:t>
            </a:r>
            <a:r>
              <a:rPr lang="en-US" sz="2800" b="1" dirty="0" err="1" smtClean="0"/>
              <a:t>digunakan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untuk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menghapus</a:t>
            </a:r>
            <a:r>
              <a:rPr lang="en-US" sz="2800" b="1" dirty="0" smtClean="0"/>
              <a:t> data </a:t>
            </a:r>
          </a:p>
          <a:p>
            <a:pPr marL="341313" indent="-341313">
              <a:defRPr/>
            </a:pPr>
            <a:r>
              <a:rPr lang="en-US" sz="2800" dirty="0" err="1" smtClean="0"/>
              <a:t>sintaks</a:t>
            </a:r>
            <a:r>
              <a:rPr lang="en-US" sz="2800" dirty="0" smtClean="0"/>
              <a:t>:</a:t>
            </a:r>
          </a:p>
          <a:p>
            <a:pPr marL="341313" indent="-341313">
              <a:defRPr/>
            </a:pPr>
            <a:r>
              <a:rPr lang="en-US" sz="2800" dirty="0" smtClean="0"/>
              <a:t>DELETE FROM [NAMA_TABLE] [KONDISI]</a:t>
            </a:r>
          </a:p>
          <a:p>
            <a:pPr marL="341313" indent="-341313">
              <a:defRPr/>
            </a:pPr>
            <a:r>
              <a:rPr lang="en-US" sz="2800" dirty="0" smtClean="0"/>
              <a:t>CONTOH :  </a:t>
            </a:r>
            <a:r>
              <a:rPr lang="en-US" sz="2800" dirty="0" err="1" smtClean="0"/>
              <a:t>Hapus</a:t>
            </a:r>
            <a:r>
              <a:rPr lang="en-US" sz="2800" dirty="0" smtClean="0"/>
              <a:t> record </a:t>
            </a:r>
            <a:r>
              <a:rPr lang="en-US" sz="2800" dirty="0" err="1" smtClean="0"/>
              <a:t>atau</a:t>
            </a:r>
            <a:r>
              <a:rPr lang="en-US" sz="2800" dirty="0" smtClean="0"/>
              <a:t> data </a:t>
            </a:r>
            <a:r>
              <a:rPr lang="en-US" sz="2800" dirty="0" err="1" smtClean="0"/>
              <a:t>yg</a:t>
            </a:r>
            <a:r>
              <a:rPr lang="en-US" sz="2800" dirty="0" smtClean="0"/>
              <a:t> total </a:t>
            </a:r>
            <a:r>
              <a:rPr lang="en-US" sz="2800" dirty="0" err="1" smtClean="0"/>
              <a:t>transaksi</a:t>
            </a:r>
            <a:r>
              <a:rPr lang="en-US" sz="2800" dirty="0" smtClean="0"/>
              <a:t>=0</a:t>
            </a:r>
          </a:p>
          <a:p>
            <a:pPr marL="341313" indent="-341313">
              <a:defRPr/>
            </a:pPr>
            <a:r>
              <a:rPr lang="en-US" sz="2800" dirty="0" smtClean="0"/>
              <a:t>DELETE FROM USER WHERE </a:t>
            </a:r>
            <a:r>
              <a:rPr lang="en-US" sz="2800" dirty="0" err="1" smtClean="0"/>
              <a:t>total_transaksi</a:t>
            </a:r>
            <a:r>
              <a:rPr lang="en-US" sz="2800" dirty="0" smtClean="0"/>
              <a:t>_=0;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000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Fungsi</a:t>
            </a:r>
            <a:r>
              <a:rPr lang="en-US" b="1" dirty="0" smtClean="0">
                <a:solidFill>
                  <a:schemeClr val="bg1"/>
                </a:solidFill>
              </a:rPr>
              <a:t> aggregate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883351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284163">
              <a:defRPr/>
            </a:pPr>
            <a:r>
              <a:rPr lang="en-US" sz="2000" dirty="0" smtClean="0"/>
              <a:t>	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SMBD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aggregat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fungsi-fungsi</a:t>
            </a:r>
            <a:r>
              <a:rPr lang="en-US" sz="2000" dirty="0" smtClean="0"/>
              <a:t> </a:t>
            </a:r>
            <a:r>
              <a:rPr lang="en-US" sz="2000" dirty="0" err="1" smtClean="0"/>
              <a:t>khusus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melibatkan</a:t>
            </a:r>
            <a:r>
              <a:rPr lang="en-US" sz="2000" dirty="0" smtClean="0"/>
              <a:t> </a:t>
            </a:r>
            <a:r>
              <a:rPr lang="en-US" sz="2000" dirty="0" err="1" smtClean="0"/>
              <a:t>sekelompok</a:t>
            </a:r>
            <a:r>
              <a:rPr lang="en-US" sz="2000" dirty="0" smtClean="0"/>
              <a:t> data (</a:t>
            </a:r>
            <a:r>
              <a:rPr lang="en-US" sz="2000" dirty="0" err="1" smtClean="0"/>
              <a:t>aggregat</a:t>
            </a:r>
            <a:r>
              <a:rPr lang="en-US" sz="2000" dirty="0" smtClean="0"/>
              <a:t>).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aggregat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:</a:t>
            </a:r>
            <a:br>
              <a:rPr lang="en-US" sz="2000" dirty="0" smtClean="0"/>
            </a:br>
            <a:r>
              <a:rPr lang="en-US" sz="2000" dirty="0" smtClean="0"/>
              <a:t>• SUM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menghitung</a:t>
            </a:r>
            <a:r>
              <a:rPr lang="en-US" sz="2000" dirty="0" smtClean="0"/>
              <a:t> total nominal data</a:t>
            </a:r>
            <a:br>
              <a:rPr lang="en-US" sz="2000" dirty="0" smtClean="0"/>
            </a:br>
            <a:r>
              <a:rPr lang="en-US" sz="2000" dirty="0" smtClean="0"/>
              <a:t>• COUNT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menghitung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kemunculan</a:t>
            </a:r>
            <a:r>
              <a:rPr lang="en-US" sz="2000" dirty="0" smtClean="0"/>
              <a:t> data</a:t>
            </a:r>
            <a:br>
              <a:rPr lang="en-US" sz="2000" dirty="0" smtClean="0"/>
            </a:br>
            <a:r>
              <a:rPr lang="en-US" sz="2000" dirty="0" smtClean="0"/>
              <a:t>• AVG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menghitung</a:t>
            </a:r>
            <a:r>
              <a:rPr lang="en-US" sz="2000" dirty="0" smtClean="0"/>
              <a:t> rata-rata </a:t>
            </a:r>
            <a:r>
              <a:rPr lang="en-US" sz="2000" dirty="0" err="1" smtClean="0"/>
              <a:t>sekelompok</a:t>
            </a:r>
            <a:r>
              <a:rPr lang="en-US" sz="2000" dirty="0" smtClean="0"/>
              <a:t> data</a:t>
            </a:r>
            <a:br>
              <a:rPr lang="en-US" sz="2000" dirty="0" smtClean="0"/>
            </a:br>
            <a:r>
              <a:rPr lang="en-US" sz="2000" dirty="0" smtClean="0"/>
              <a:t>• MAX </a:t>
            </a:r>
            <a:r>
              <a:rPr lang="en-US" sz="2000" dirty="0" err="1" smtClean="0"/>
              <a:t>dan</a:t>
            </a:r>
            <a:r>
              <a:rPr lang="en-US" sz="2000" dirty="0" smtClean="0"/>
              <a:t> MIN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mendapatkan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maksimum</a:t>
            </a:r>
            <a:r>
              <a:rPr lang="en-US" sz="2000" dirty="0" smtClean="0"/>
              <a:t>/minimum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sekelompok</a:t>
            </a:r>
            <a:r>
              <a:rPr lang="en-US" sz="2000" dirty="0" smtClean="0"/>
              <a:t> data.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aggregat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SELECT. </a:t>
            </a:r>
            <a:r>
              <a:rPr lang="en-US" sz="2000" dirty="0" err="1" smtClean="0"/>
              <a:t>Syarat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aggregat</a:t>
            </a:r>
            <a:r>
              <a:rPr lang="en-US" sz="2000" dirty="0" smtClean="0"/>
              <a:t> </a:t>
            </a:r>
            <a:r>
              <a:rPr lang="en-US" sz="2000" dirty="0" err="1" smtClean="0"/>
              <a:t>diletakkan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bagian</a:t>
            </a:r>
            <a:r>
              <a:rPr lang="en-US" sz="2000" dirty="0" smtClean="0"/>
              <a:t> HAVING, </a:t>
            </a:r>
            <a:r>
              <a:rPr lang="en-US" sz="2000" dirty="0" err="1" smtClean="0"/>
              <a:t>bukan</a:t>
            </a:r>
            <a:r>
              <a:rPr lang="en-US" sz="2000" dirty="0" smtClean="0"/>
              <a:t> WHERE. </a:t>
            </a:r>
            <a:r>
              <a:rPr lang="en-US" sz="2000" dirty="0" err="1" smtClean="0"/>
              <a:t>Subquery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kalanya</a:t>
            </a:r>
            <a:r>
              <a:rPr lang="en-US" sz="2000" dirty="0" smtClean="0"/>
              <a:t> query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kompleks</a:t>
            </a:r>
            <a:r>
              <a:rPr lang="en-US" sz="2000" dirty="0" smtClean="0"/>
              <a:t>, </a:t>
            </a:r>
            <a:r>
              <a:rPr lang="en-US" sz="2000" dirty="0" err="1" smtClean="0"/>
              <a:t>terutama</a:t>
            </a:r>
            <a:r>
              <a:rPr lang="en-US" sz="2000" dirty="0" smtClean="0"/>
              <a:t>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melibatkan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tabel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/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aggregat</a:t>
            </a:r>
            <a:r>
              <a:rPr lang="en-US" sz="2000" dirty="0" smtClean="0"/>
              <a:t>.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SMBD </a:t>
            </a:r>
            <a:r>
              <a:rPr lang="en-US" sz="2000" dirty="0" err="1" smtClean="0"/>
              <a:t>mengizinkan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penggunaan</a:t>
            </a:r>
            <a:r>
              <a:rPr lang="en-US" sz="2000" dirty="0" smtClean="0"/>
              <a:t> </a:t>
            </a:r>
            <a:r>
              <a:rPr lang="en-US" sz="2000" dirty="0" err="1" smtClean="0"/>
              <a:t>subquery</a:t>
            </a:r>
            <a:r>
              <a:rPr lang="en-US" sz="2000" dirty="0" smtClean="0"/>
              <a:t>. </a:t>
            </a:r>
            <a:r>
              <a:rPr lang="en-US" sz="2000" dirty="0" err="1" smtClean="0"/>
              <a:t>Contoh</a:t>
            </a:r>
            <a:r>
              <a:rPr lang="en-US" sz="2000" dirty="0" smtClean="0"/>
              <a:t>: </a:t>
            </a:r>
            <a:r>
              <a:rPr lang="en-US" sz="2000" dirty="0" err="1" smtClean="0"/>
              <a:t>Tampilkan</a:t>
            </a:r>
            <a:r>
              <a:rPr lang="en-US" sz="2000" dirty="0" smtClean="0"/>
              <a:t> username </a:t>
            </a:r>
            <a:r>
              <a:rPr lang="en-US" sz="2000" dirty="0" err="1" smtClean="0"/>
              <a:t>pengguna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transaksi</a:t>
            </a:r>
            <a:r>
              <a:rPr lang="en-US" sz="2000" dirty="0" smtClean="0"/>
              <a:t> </a:t>
            </a:r>
            <a:r>
              <a:rPr lang="en-US" sz="2000" dirty="0" err="1" smtClean="0"/>
              <a:t>terbesar</a:t>
            </a:r>
            <a:r>
              <a:rPr lang="en-US" sz="2000" dirty="0" smtClean="0"/>
              <a:t>. </a:t>
            </a:r>
            <a:br>
              <a:rPr lang="en-US" sz="2000" dirty="0" smtClean="0"/>
            </a:br>
            <a:endParaRPr lang="en-US" sz="20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000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r"/>
            <a:r>
              <a:rPr lang="id-ID" b="1" dirty="0" smtClean="0">
                <a:solidFill>
                  <a:schemeClr val="bg1"/>
                </a:solidFill>
              </a:rPr>
              <a:t>Lanjut..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3350" y="1285860"/>
            <a:ext cx="872493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JENIS </a:t>
            </a:r>
            <a:r>
              <a:rPr lang="en-US" sz="2800" b="1" dirty="0" err="1" smtClean="0"/>
              <a:t>JENIS</a:t>
            </a:r>
            <a:r>
              <a:rPr lang="en-US" sz="2800" b="1" dirty="0" smtClean="0"/>
              <a:t> JOIN SQL :</a:t>
            </a:r>
            <a:endParaRPr lang="en-US" sz="2800" dirty="0" smtClean="0"/>
          </a:p>
          <a:p>
            <a:r>
              <a:rPr lang="en-US" sz="2800" dirty="0" smtClean="0"/>
              <a:t>1. INNER JOIN :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menampilkan</a:t>
            </a:r>
            <a:r>
              <a:rPr lang="en-US" sz="2800" dirty="0" smtClean="0"/>
              <a:t> </a:t>
            </a:r>
            <a:r>
              <a:rPr lang="en-US" sz="2800" dirty="0" err="1" smtClean="0"/>
              <a:t>baris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data yang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field </a:t>
            </a:r>
            <a:r>
              <a:rPr lang="en-US" sz="2800" dirty="0" err="1" smtClean="0"/>
              <a:t>kunci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tabel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berelasi</a:t>
            </a:r>
            <a:endParaRPr lang="en-US" sz="2800" dirty="0" smtClean="0"/>
          </a:p>
          <a:p>
            <a:r>
              <a:rPr lang="en-US" sz="2800" dirty="0" smtClean="0"/>
              <a:t>2. LEFT JOIN :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menampilkan</a:t>
            </a:r>
            <a:r>
              <a:rPr lang="en-US" sz="2800" dirty="0" smtClean="0"/>
              <a:t> data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mengacu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tabel</a:t>
            </a:r>
            <a:r>
              <a:rPr lang="en-US" sz="2800" dirty="0" smtClean="0"/>
              <a:t> yang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disebelah</a:t>
            </a:r>
            <a:r>
              <a:rPr lang="en-US" sz="2800" dirty="0" smtClean="0"/>
              <a:t> </a:t>
            </a:r>
            <a:r>
              <a:rPr lang="en-US" sz="2800" dirty="0" err="1" smtClean="0"/>
              <a:t>kiri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3. RIGHT JOIN :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menampilkan</a:t>
            </a:r>
            <a:r>
              <a:rPr lang="en-US" sz="2800" dirty="0" smtClean="0"/>
              <a:t> data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mengacu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tabel</a:t>
            </a:r>
            <a:r>
              <a:rPr lang="en-US" sz="2800" dirty="0" smtClean="0"/>
              <a:t> yang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disebelah</a:t>
            </a:r>
            <a:r>
              <a:rPr lang="en-US" sz="2800" dirty="0" smtClean="0"/>
              <a:t> </a:t>
            </a:r>
            <a:r>
              <a:rPr lang="en-US" sz="2800" dirty="0" err="1" smtClean="0"/>
              <a:t>kanan</a:t>
            </a:r>
            <a:endParaRPr lang="en-US" sz="2800" dirty="0" smtClean="0"/>
          </a:p>
          <a:p>
            <a:r>
              <a:rPr lang="en-US" sz="2800" dirty="0" smtClean="0"/>
              <a:t>4. FULL JOIN :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gabungan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LEFT JOIN </a:t>
            </a:r>
            <a:r>
              <a:rPr lang="en-US" sz="2800" dirty="0" err="1" smtClean="0"/>
              <a:t>dan</a:t>
            </a:r>
            <a:r>
              <a:rPr lang="en-US" sz="2800" dirty="0" smtClean="0"/>
              <a:t> RIGHT JOIN .</a:t>
            </a:r>
            <a:endParaRPr lang="en-US" sz="28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000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3. Data Control Language(DCL)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3350" y="1285860"/>
            <a:ext cx="8724930" cy="2610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DCL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perintah</a:t>
            </a:r>
            <a:r>
              <a:rPr lang="en-US" sz="2800" dirty="0" smtClean="0"/>
              <a:t> SQL yang </a:t>
            </a:r>
            <a:r>
              <a:rPr lang="en-US" sz="2800" dirty="0" err="1" smtClean="0"/>
              <a:t>berhubungan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pengaturan</a:t>
            </a:r>
            <a:r>
              <a:rPr lang="en-US" sz="2800" dirty="0" smtClean="0"/>
              <a:t> </a:t>
            </a: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akses</a:t>
            </a:r>
            <a:r>
              <a:rPr lang="en-US" sz="2800" dirty="0" smtClean="0"/>
              <a:t> user </a:t>
            </a:r>
            <a:r>
              <a:rPr lang="en-US" sz="2800" dirty="0" err="1" smtClean="0"/>
              <a:t>MySQL</a:t>
            </a:r>
            <a:r>
              <a:rPr lang="en-US" sz="2800" dirty="0" smtClean="0"/>
              <a:t>,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server, database, </a:t>
            </a:r>
            <a:r>
              <a:rPr lang="en-US" sz="2800" dirty="0" err="1" smtClean="0"/>
              <a:t>tabel</a:t>
            </a:r>
            <a:r>
              <a:rPr lang="en-US" sz="2800" dirty="0" smtClean="0"/>
              <a:t> </a:t>
            </a:r>
            <a:r>
              <a:rPr lang="en-US" sz="2800" dirty="0" err="1" smtClean="0"/>
              <a:t>maupun</a:t>
            </a:r>
            <a:r>
              <a:rPr lang="en-US" sz="2800" dirty="0" smtClean="0"/>
              <a:t> field. </a:t>
            </a:r>
            <a:r>
              <a:rPr lang="en-US" sz="2800" dirty="0" err="1" smtClean="0"/>
              <a:t>Perintah</a:t>
            </a:r>
            <a:r>
              <a:rPr lang="en-US" sz="2800" dirty="0" smtClean="0"/>
              <a:t> SQL yang </a:t>
            </a:r>
            <a:r>
              <a:rPr lang="en-US" sz="2800" dirty="0" err="1" smtClean="0"/>
              <a:t>termasuk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DCL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lain :</a:t>
            </a:r>
            <a:endParaRPr lang="en-US" sz="28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000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GRANT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3350" y="1285860"/>
            <a:ext cx="86534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/>
              <a:t>GRANT</a:t>
            </a:r>
            <a:r>
              <a:rPr lang="en-US" sz="2400" dirty="0" smtClean="0"/>
              <a:t> : </a:t>
            </a:r>
            <a:r>
              <a:rPr lang="en-US" sz="2400" dirty="0" err="1" smtClean="0"/>
              <a:t>Perintah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hak</a:t>
            </a:r>
            <a:r>
              <a:rPr lang="en-US" sz="2400" dirty="0" smtClean="0"/>
              <a:t> / </a:t>
            </a:r>
            <a:r>
              <a:rPr lang="en-US" sz="2400" dirty="0" err="1" smtClean="0"/>
              <a:t>izin</a:t>
            </a:r>
            <a:r>
              <a:rPr lang="en-US" sz="2400" dirty="0" smtClean="0"/>
              <a:t> </a:t>
            </a:r>
            <a:r>
              <a:rPr lang="en-US" sz="2400" dirty="0" err="1" smtClean="0"/>
              <a:t>akses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administrator (</a:t>
            </a:r>
            <a:r>
              <a:rPr lang="en-US" sz="2400" dirty="0" err="1" smtClean="0"/>
              <a:t>pemilik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) server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user (</a:t>
            </a:r>
            <a:r>
              <a:rPr lang="en-US" sz="2400" dirty="0" err="1" smtClean="0"/>
              <a:t>pengguna</a:t>
            </a:r>
            <a:r>
              <a:rPr lang="en-US" sz="2400" dirty="0" smtClean="0"/>
              <a:t> </a:t>
            </a:r>
            <a:r>
              <a:rPr lang="en-US" sz="2400" dirty="0" err="1" smtClean="0"/>
              <a:t>biasa</a:t>
            </a:r>
            <a:r>
              <a:rPr lang="en-US" sz="2400" dirty="0" smtClean="0"/>
              <a:t>). 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akses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(CREATE), </a:t>
            </a:r>
            <a:r>
              <a:rPr lang="en-US" sz="2400" dirty="0" err="1" smtClean="0"/>
              <a:t>mengambil</a:t>
            </a:r>
            <a:r>
              <a:rPr lang="en-US" sz="2400" dirty="0" smtClean="0"/>
              <a:t> (SELECT), </a:t>
            </a:r>
            <a:r>
              <a:rPr lang="en-US" sz="2400" dirty="0" err="1" smtClean="0"/>
              <a:t>menghapsu</a:t>
            </a:r>
            <a:r>
              <a:rPr lang="en-US" sz="2400" dirty="0" smtClean="0"/>
              <a:t> (DELETE), </a:t>
            </a:r>
            <a:r>
              <a:rPr lang="en-US" sz="2400" dirty="0" err="1" smtClean="0"/>
              <a:t>mengubah</a:t>
            </a:r>
            <a:r>
              <a:rPr lang="en-US" sz="2400" dirty="0" smtClean="0"/>
              <a:t> (UPDATE)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khusus</a:t>
            </a:r>
            <a:r>
              <a:rPr lang="en-US" sz="2400" dirty="0" smtClean="0"/>
              <a:t> </a:t>
            </a:r>
            <a:r>
              <a:rPr lang="en-US" sz="2400" dirty="0" err="1" smtClean="0"/>
              <a:t>berkenaan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databasenya</a:t>
            </a:r>
            <a:r>
              <a:rPr lang="en-US" sz="24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Sintaks</a:t>
            </a:r>
            <a:r>
              <a:rPr lang="en-US" sz="2400" dirty="0" smtClean="0"/>
              <a:t> : GRANT privileges ON </a:t>
            </a:r>
            <a:r>
              <a:rPr lang="en-US" sz="2400" dirty="0" err="1" smtClean="0"/>
              <a:t>tbname</a:t>
            </a:r>
            <a:r>
              <a:rPr lang="en-US" sz="2400" dirty="0" smtClean="0"/>
              <a:t> TO user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CONTOH : grant select, update, insert, delete on </a:t>
            </a:r>
            <a:r>
              <a:rPr lang="en-US" sz="2400" dirty="0" err="1" smtClean="0"/>
              <a:t>perpustakaan.buku</a:t>
            </a:r>
            <a:r>
              <a:rPr lang="en-US" sz="2400" dirty="0" smtClean="0"/>
              <a:t> to '</a:t>
            </a:r>
            <a:r>
              <a:rPr lang="en-US" sz="2400" dirty="0" err="1" smtClean="0"/>
              <a:t>ali'@'localhost</a:t>
            </a:r>
            <a:r>
              <a:rPr lang="en-US" sz="2400" dirty="0" smtClean="0"/>
              <a:t>';</a:t>
            </a:r>
            <a:endParaRPr lang="en-US" sz="2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000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REVOKE</a:t>
            </a:r>
            <a:r>
              <a:rPr lang="en-US" dirty="0" smtClean="0">
                <a:solidFill>
                  <a:schemeClr val="bg1"/>
                </a:solidFill>
              </a:rPr>
              <a:t> 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357298"/>
            <a:ext cx="872493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REVOKE</a:t>
            </a:r>
            <a:r>
              <a:rPr lang="en-US" sz="2800" dirty="0" smtClean="0"/>
              <a:t> : </a:t>
            </a:r>
            <a:r>
              <a:rPr lang="en-US" sz="2800" dirty="0" err="1" smtClean="0"/>
              <a:t>perintah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kegunaan</a:t>
            </a:r>
            <a:r>
              <a:rPr lang="en-US" sz="2800" dirty="0" smtClean="0"/>
              <a:t> </a:t>
            </a:r>
            <a:r>
              <a:rPr lang="en-US" sz="2800" dirty="0" err="1" smtClean="0"/>
              <a:t>terbalik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GRAND,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menghilangkan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mencabut</a:t>
            </a:r>
            <a:r>
              <a:rPr lang="en-US" sz="2800" dirty="0" smtClean="0"/>
              <a:t> </a:t>
            </a: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akses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user </a:t>
            </a:r>
            <a:r>
              <a:rPr lang="en-US" sz="2800" dirty="0" err="1" smtClean="0"/>
              <a:t>oleh</a:t>
            </a:r>
            <a:r>
              <a:rPr lang="en-US" sz="2800" dirty="0" smtClean="0"/>
              <a:t> administrator.</a:t>
            </a:r>
          </a:p>
          <a:p>
            <a:r>
              <a:rPr lang="en-US" sz="2800" dirty="0" err="1" smtClean="0"/>
              <a:t>Sintak</a:t>
            </a:r>
            <a:r>
              <a:rPr lang="en-US" sz="2800" dirty="0" smtClean="0"/>
              <a:t> : REVOKE privileges ON </a:t>
            </a:r>
            <a:r>
              <a:rPr lang="en-US" sz="2800" dirty="0" err="1" smtClean="0"/>
              <a:t>tbname</a:t>
            </a:r>
            <a:r>
              <a:rPr lang="en-US" sz="2800" dirty="0" smtClean="0"/>
              <a:t> FROM user</a:t>
            </a:r>
          </a:p>
          <a:p>
            <a:endParaRPr lang="en-US" sz="2800" dirty="0" smtClean="0"/>
          </a:p>
          <a:p>
            <a:r>
              <a:rPr lang="en-US" sz="2800" dirty="0" smtClean="0"/>
              <a:t>CONTOH : revoke select, update, insert, delete on </a:t>
            </a:r>
            <a:r>
              <a:rPr lang="en-US" sz="2800" dirty="0" err="1" smtClean="0"/>
              <a:t>perpustakaan.buku</a:t>
            </a:r>
            <a:r>
              <a:rPr lang="en-US" sz="2800" dirty="0" smtClean="0"/>
              <a:t> from '</a:t>
            </a:r>
            <a:r>
              <a:rPr lang="en-US" sz="2800" dirty="0" err="1" smtClean="0"/>
              <a:t>ali'@'localhost</a:t>
            </a:r>
            <a:r>
              <a:rPr lang="en-US" sz="2800" dirty="0" smtClean="0"/>
              <a:t>';</a:t>
            </a:r>
            <a:endParaRPr lang="en-US" sz="28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0"/>
              </a:spcBef>
            </a:pPr>
            <a:r>
              <a:rPr lang="en-US" sz="3200" dirty="0" err="1" smtClean="0"/>
              <a:t>Contoh</a:t>
            </a:r>
            <a:r>
              <a:rPr lang="en-US" sz="3200" dirty="0" smtClean="0"/>
              <a:t> </a:t>
            </a:r>
            <a:r>
              <a:rPr lang="en-US" sz="3200" dirty="0" err="1" smtClean="0"/>
              <a:t>penggunaan</a:t>
            </a:r>
            <a:r>
              <a:rPr lang="en-US" sz="3200" dirty="0" smtClean="0"/>
              <a:t> </a:t>
            </a:r>
            <a:r>
              <a:rPr lang="en-US" sz="3200" dirty="0" err="1" smtClean="0"/>
              <a:t>operasi</a:t>
            </a:r>
            <a:r>
              <a:rPr lang="en-US" sz="3200" dirty="0" smtClean="0"/>
              <a:t> </a:t>
            </a:r>
            <a:r>
              <a:rPr lang="en-US" sz="3200" i="1" dirty="0" smtClean="0"/>
              <a:t>select</a:t>
            </a:r>
            <a:endParaRPr lang="id-ID" sz="3200" dirty="0" smtClean="0"/>
          </a:p>
          <a:p>
            <a:pPr algn="ctr">
              <a:spcBef>
                <a:spcPct val="0"/>
              </a:spcBef>
            </a:pPr>
            <a:endParaRPr lang="id-ID" sz="3200" dirty="0"/>
          </a:p>
        </p:txBody>
      </p:sp>
      <p:sp>
        <p:nvSpPr>
          <p:cNvPr id="6" name="Rectangle 5"/>
          <p:cNvSpPr/>
          <p:nvPr/>
        </p:nvSpPr>
        <p:spPr>
          <a:xfrm>
            <a:off x="642910" y="2214554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Hasil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942787"/>
            <a:ext cx="8763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/>
            <a:r>
              <a:rPr lang="id-ID" sz="2400" dirty="0" smtClean="0"/>
              <a:t>3. </a:t>
            </a:r>
            <a:r>
              <a:rPr lang="de-DE" sz="2400" dirty="0" smtClean="0"/>
              <a:t>Tampilkan daftar </a:t>
            </a:r>
            <a:r>
              <a:rPr lang="id-ID" sz="2400" dirty="0" smtClean="0"/>
              <a:t>matakuliah yg sksnya lebih dari atau sama dengan 3.</a:t>
            </a:r>
          </a:p>
          <a:p>
            <a:pPr marL="266700" indent="-266700"/>
            <a:r>
              <a:rPr lang="id-ID" sz="2400" dirty="0" smtClean="0"/>
              <a:t>	</a:t>
            </a:r>
            <a:r>
              <a:rPr lang="de-DE" sz="2400" dirty="0" smtClean="0"/>
              <a:t>Aljabar relasional :</a:t>
            </a:r>
            <a:r>
              <a:rPr lang="id-ID" sz="2400" dirty="0" smtClean="0"/>
              <a:t> </a:t>
            </a:r>
            <a:r>
              <a:rPr lang="de-DE" sz="2400" dirty="0" smtClean="0"/>
              <a:t>σ</a:t>
            </a:r>
            <a:r>
              <a:rPr lang="id-ID" sz="2400" dirty="0" smtClean="0"/>
              <a:t>(sks&gt;=3)(Matakuliah)</a:t>
            </a:r>
            <a:endParaRPr lang="de-DE" sz="24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69033" y="2763920"/>
          <a:ext cx="4357718" cy="1463040"/>
        </p:xfrm>
        <a:graphic>
          <a:graphicData uri="http://schemas.openxmlformats.org/drawingml/2006/table">
            <a:tbl>
              <a:tblPr/>
              <a:tblGrid>
                <a:gridCol w="1489858"/>
                <a:gridCol w="1681902"/>
                <a:gridCol w="1185958"/>
              </a:tblGrid>
              <a:tr h="281354">
                <a:tc>
                  <a:txBody>
                    <a:bodyPr/>
                    <a:lstStyle/>
                    <a:p>
                      <a:r>
                        <a:rPr lang="id-ID" sz="2400" dirty="0">
                          <a:latin typeface="Times New Roman"/>
                        </a:rPr>
                        <a:t>Kd_mk</a:t>
                      </a:r>
                      <a:endParaRPr lang="id-ID" sz="24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2400" dirty="0">
                          <a:latin typeface="Times New Roman"/>
                        </a:rPr>
                        <a:t>Nama_mk</a:t>
                      </a:r>
                      <a:endParaRPr lang="id-ID" sz="24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2400">
                          <a:latin typeface="Times New Roman"/>
                        </a:rPr>
                        <a:t>Sks</a:t>
                      </a:r>
                      <a:endParaRPr lang="id-ID" sz="24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1354">
                <a:tc>
                  <a:txBody>
                    <a:bodyPr/>
                    <a:lstStyle/>
                    <a:p>
                      <a:r>
                        <a:rPr lang="id-ID" sz="2400" dirty="0">
                          <a:latin typeface="Times New Roman"/>
                        </a:rPr>
                        <a:t>MKB3</a:t>
                      </a:r>
                      <a:endParaRPr lang="id-ID" sz="24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2400">
                          <a:latin typeface="Times New Roman"/>
                        </a:rPr>
                        <a:t>BDT</a:t>
                      </a:r>
                      <a:endParaRPr lang="id-ID" sz="24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2400" dirty="0">
                          <a:latin typeface="Times New Roman"/>
                        </a:rPr>
                        <a:t>3</a:t>
                      </a:r>
                      <a:endParaRPr lang="id-ID" sz="24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938"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latin typeface="Times New Roman"/>
                        </a:rPr>
                        <a:t>MKB4</a:t>
                      </a:r>
                      <a:endParaRPr lang="id-ID" sz="24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2400" dirty="0">
                          <a:latin typeface="Times New Roman"/>
                        </a:rPr>
                        <a:t>ASD</a:t>
                      </a:r>
                      <a:endParaRPr lang="id-ID" sz="24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2400" dirty="0">
                          <a:latin typeface="Times New Roman"/>
                        </a:rPr>
                        <a:t>3</a:t>
                      </a:r>
                      <a:endParaRPr lang="id-ID" sz="24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938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MKB5</a:t>
                      </a:r>
                      <a:endParaRPr lang="id-ID" sz="24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PTI</a:t>
                      </a:r>
                      <a:endParaRPr lang="id-ID" sz="24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4</a:t>
                      </a:r>
                      <a:endParaRPr lang="id-ID" sz="24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102352" y="6429396"/>
            <a:ext cx="1185842" cy="365125"/>
          </a:xfrm>
        </p:spPr>
        <p:txBody>
          <a:bodyPr/>
          <a:lstStyle/>
          <a:p>
            <a:fld id="{72D1D909-39E8-435F-854C-A37A2B31A43D}" type="datetime1">
              <a:rPr lang="id-ID" sz="1600" smtClean="0">
                <a:solidFill>
                  <a:srgbClr val="000000"/>
                </a:solidFill>
              </a:rPr>
              <a:pPr/>
              <a:t>2015-05-18</a:t>
            </a:fld>
            <a:endParaRPr lang="id-ID" sz="1600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24" y="6421461"/>
            <a:ext cx="685776" cy="365125"/>
          </a:xfrm>
        </p:spPr>
        <p:txBody>
          <a:bodyPr/>
          <a:lstStyle/>
          <a:p>
            <a:fld id="{A3B0C501-626C-40A1-9224-1595DDBD4DE9}" type="slidenum">
              <a:rPr lang="id-ID" sz="1800" smtClean="0">
                <a:solidFill>
                  <a:srgbClr val="000000"/>
                </a:solidFill>
              </a:rPr>
              <a:pPr/>
              <a:t>7</a:t>
            </a:fld>
            <a:endParaRPr lang="id-ID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lvl="1" algn="ctr"/>
            <a:r>
              <a:rPr lang="en-US" sz="3200" b="1" dirty="0" err="1" smtClean="0"/>
              <a:t>Operasi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Dasar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Aljabar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Relasional</a:t>
            </a:r>
            <a:r>
              <a:rPr lang="en-US" sz="3200" b="1" dirty="0" smtClean="0"/>
              <a:t> 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4800" y="714356"/>
            <a:ext cx="85534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i="1" dirty="0" smtClean="0">
                <a:solidFill>
                  <a:srgbClr val="FF0000"/>
                </a:solidFill>
              </a:rPr>
              <a:t>2. </a:t>
            </a:r>
            <a:r>
              <a:rPr lang="id-ID" sz="2400" b="1" i="1" dirty="0" smtClean="0">
                <a:solidFill>
                  <a:srgbClr val="FF0000"/>
                </a:solidFill>
              </a:rPr>
              <a:t>Projection</a:t>
            </a:r>
            <a:endParaRPr lang="en-US" sz="2400" b="1" i="1" dirty="0" smtClean="0">
              <a:solidFill>
                <a:srgbClr val="FF0000"/>
              </a:solidFill>
            </a:endParaRPr>
          </a:p>
          <a:p>
            <a:pPr marL="520700" lvl="1" indent="-284163">
              <a:buFont typeface="Arial" pitchFamily="34" charset="0"/>
              <a:buChar char="•"/>
            </a:pPr>
            <a:r>
              <a:rPr lang="en-US" sz="2400" dirty="0" err="1" smtClean="0"/>
              <a:t>Operasi</a:t>
            </a:r>
            <a:r>
              <a:rPr lang="en-US" sz="2400" dirty="0" smtClean="0"/>
              <a:t> </a:t>
            </a:r>
            <a:r>
              <a:rPr lang="en-US" sz="2400" i="1" dirty="0" smtClean="0">
                <a:solidFill>
                  <a:srgbClr val="FF0000"/>
                </a:solidFill>
              </a:rPr>
              <a:t>project</a:t>
            </a:r>
            <a:r>
              <a:rPr lang="id-ID" sz="2400" i="1" dirty="0" smtClean="0">
                <a:solidFill>
                  <a:srgbClr val="FF0000"/>
                </a:solidFill>
              </a:rPr>
              <a:t>ion</a:t>
            </a:r>
            <a:r>
              <a:rPr lang="en-US" sz="2400" dirty="0" smtClean="0"/>
              <a:t> </a:t>
            </a:r>
            <a:r>
              <a:rPr lang="en-US" sz="2400" dirty="0" err="1" smtClean="0"/>
              <a:t>berfungsi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b="1" dirty="0" err="1" smtClean="0"/>
              <a:t>memilih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nilai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atribut-atribut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tertentu</a:t>
            </a:r>
            <a:r>
              <a:rPr lang="en-US" sz="2400" b="1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relasi</a:t>
            </a:r>
            <a:r>
              <a:rPr lang="en-US" sz="2400" dirty="0" smtClean="0"/>
              <a:t>. </a:t>
            </a:r>
            <a:endParaRPr lang="id-ID" sz="2400" dirty="0" smtClean="0"/>
          </a:p>
          <a:p>
            <a:pPr marL="520700" lvl="1" indent="-284163">
              <a:buFont typeface="Arial" pitchFamily="34" charset="0"/>
              <a:buChar char="•"/>
            </a:pPr>
            <a:r>
              <a:rPr lang="en-US" sz="2400" dirty="0" err="1" smtClean="0"/>
              <a:t>Simbol</a:t>
            </a:r>
            <a:r>
              <a:rPr lang="en-US" sz="2400" dirty="0" smtClean="0"/>
              <a:t> phi “</a:t>
            </a:r>
            <a:r>
              <a:rPr lang="el-GR" sz="2400" b="1" dirty="0" smtClean="0">
                <a:solidFill>
                  <a:srgbClr val="C00000"/>
                </a:solidFill>
              </a:rPr>
              <a:t>π</a:t>
            </a:r>
            <a:r>
              <a:rPr lang="el-GR" sz="2400" dirty="0" smtClean="0"/>
              <a:t>” </a:t>
            </a:r>
            <a:endParaRPr lang="en-US" sz="2400" dirty="0" smtClean="0"/>
          </a:p>
          <a:p>
            <a:pPr marL="520700" lvl="1" indent="-284163">
              <a:buFont typeface="Arial" pitchFamily="34" charset="0"/>
              <a:buChar char="•"/>
            </a:pPr>
            <a:r>
              <a:rPr lang="en-US" sz="2400" dirty="0" err="1" smtClean="0"/>
              <a:t>Argumen</a:t>
            </a:r>
            <a:r>
              <a:rPr lang="en-US" sz="2400" dirty="0" smtClean="0"/>
              <a:t>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tanda</a:t>
            </a:r>
            <a:r>
              <a:rPr lang="en-US" sz="2400" dirty="0" smtClean="0"/>
              <a:t> </a:t>
            </a:r>
            <a:r>
              <a:rPr lang="en-US" sz="2400" dirty="0" err="1" smtClean="0"/>
              <a:t>kurung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mengikuti</a:t>
            </a:r>
            <a:r>
              <a:rPr lang="en-US" sz="2400" dirty="0" smtClean="0"/>
              <a:t> </a:t>
            </a:r>
            <a:r>
              <a:rPr lang="el-GR" sz="2400" dirty="0" smtClean="0"/>
              <a:t>π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relasi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dimaksud</a:t>
            </a:r>
            <a:r>
              <a:rPr lang="en-US" sz="2400" dirty="0" smtClean="0"/>
              <a:t>.</a:t>
            </a:r>
            <a:endParaRPr lang="id-ID" sz="2400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3200" dirty="0" err="1" smtClean="0"/>
              <a:t>Contoh</a:t>
            </a:r>
            <a:r>
              <a:rPr lang="en-US" sz="3200" dirty="0" smtClean="0"/>
              <a:t> </a:t>
            </a:r>
            <a:r>
              <a:rPr lang="en-US" sz="3200" dirty="0" err="1" smtClean="0"/>
              <a:t>penggunaan</a:t>
            </a:r>
            <a:r>
              <a:rPr lang="en-US" sz="3200" dirty="0" smtClean="0"/>
              <a:t> </a:t>
            </a:r>
            <a:r>
              <a:rPr lang="en-US" sz="3200" dirty="0" err="1" smtClean="0"/>
              <a:t>operasi</a:t>
            </a:r>
            <a:r>
              <a:rPr lang="en-US" sz="3200" dirty="0" smtClean="0"/>
              <a:t> </a:t>
            </a:r>
            <a:r>
              <a:rPr lang="en-US" sz="3200" i="1" dirty="0" err="1" smtClean="0"/>
              <a:t>projec</a:t>
            </a:r>
            <a:r>
              <a:rPr lang="id-ID" sz="3200" i="1" dirty="0" smtClean="0"/>
              <a:t>tion</a:t>
            </a:r>
            <a:endParaRPr lang="en-US" sz="32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785794"/>
            <a:ext cx="848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1. </a:t>
            </a:r>
            <a:r>
              <a:rPr lang="id-ID" sz="2400" dirty="0" smtClean="0"/>
              <a:t>Tampilkan NIP dan Nama_dosen dari tabel Dosen</a:t>
            </a:r>
          </a:p>
          <a:p>
            <a:r>
              <a:rPr lang="id-ID" sz="2400" dirty="0" smtClean="0"/>
              <a:t>     Aljabar relasional : </a:t>
            </a:r>
            <a:r>
              <a:rPr lang="el-GR" sz="2400" dirty="0" smtClean="0"/>
              <a:t>π</a:t>
            </a:r>
            <a:r>
              <a:rPr lang="id-ID" sz="2400" baseline="-25000" dirty="0" smtClean="0"/>
              <a:t>NIP,Nama_dosen</a:t>
            </a:r>
            <a:r>
              <a:rPr lang="id-ID" sz="2400" dirty="0" smtClean="0"/>
              <a:t>(Dosen)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28596" y="1810706"/>
          <a:ext cx="4467228" cy="1403980"/>
        </p:xfrm>
        <a:graphic>
          <a:graphicData uri="http://schemas.openxmlformats.org/drawingml/2006/table">
            <a:tbl>
              <a:tblPr/>
              <a:tblGrid>
                <a:gridCol w="1819094"/>
                <a:gridCol w="2648134"/>
              </a:tblGrid>
              <a:tr h="0"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NIP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Nama_dosen</a:t>
                      </a:r>
                      <a:endParaRPr lang="id-ID" sz="18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6700"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95001</a:t>
                      </a:r>
                      <a:endParaRPr lang="id-ID" sz="18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Bambang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95002</a:t>
                      </a:r>
                      <a:endParaRPr lang="id-ID" sz="18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Asri</a:t>
                      </a:r>
                      <a:endParaRPr lang="id-ID" sz="18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95003</a:t>
                      </a:r>
                      <a:endParaRPr lang="id-ID" sz="18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Hesti</a:t>
                      </a:r>
                      <a:endParaRPr lang="id-ID" sz="18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800">
                          <a:latin typeface="Times New Roman"/>
                        </a:rPr>
                        <a:t>95004</a:t>
                      </a:r>
                      <a:endParaRPr lang="id-ID" sz="18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Times New Roman"/>
                        </a:rPr>
                        <a:t>Dimas</a:t>
                      </a:r>
                      <a:endParaRPr lang="id-ID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1406" y="3286124"/>
            <a:ext cx="90725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6538" indent="-236538"/>
            <a:r>
              <a:rPr lang="en-US" sz="2400" dirty="0" smtClean="0"/>
              <a:t>2</a:t>
            </a:r>
            <a:r>
              <a:rPr lang="en-US" sz="2000" dirty="0" smtClean="0"/>
              <a:t>. </a:t>
            </a:r>
            <a:r>
              <a:rPr lang="id-ID" sz="2400" dirty="0" smtClean="0"/>
              <a:t>Tampilkan NIP, Nama_dosen, dan kota dari tabel Dosen, dari dosen-dosen yang bertempat tinggal di kota Jakarta Selatan.</a:t>
            </a:r>
          </a:p>
          <a:p>
            <a:r>
              <a:rPr lang="id-ID" sz="2400" dirty="0" smtClean="0"/>
              <a:t>    Aljabar relasional : </a:t>
            </a:r>
            <a:r>
              <a:rPr lang="el-GR" sz="2400" dirty="0" smtClean="0"/>
              <a:t>π</a:t>
            </a:r>
            <a:r>
              <a:rPr lang="id-ID" sz="2400" baseline="-25000" dirty="0" smtClean="0"/>
              <a:t>NIP,Nama_dosen,Jenis_Kelamin,Kota</a:t>
            </a:r>
            <a:r>
              <a:rPr lang="id-ID" sz="2400" dirty="0" smtClean="0"/>
              <a:t>(</a:t>
            </a:r>
            <a:r>
              <a:rPr lang="el-GR" sz="2400" dirty="0" smtClean="0"/>
              <a:t>σ</a:t>
            </a:r>
            <a:r>
              <a:rPr lang="id-ID" sz="2400" baseline="-25000" dirty="0" smtClean="0"/>
              <a:t>Kota=Jakarta Selatan</a:t>
            </a:r>
            <a:r>
              <a:rPr lang="id-ID" sz="2400" dirty="0" smtClean="0"/>
              <a:t>(Dosen)</a:t>
            </a:r>
            <a:endParaRPr lang="id-ID" sz="2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28596" y="5072074"/>
          <a:ext cx="7000924" cy="914400"/>
        </p:xfrm>
        <a:graphic>
          <a:graphicData uri="http://schemas.openxmlformats.org/drawingml/2006/table">
            <a:tbl>
              <a:tblPr/>
              <a:tblGrid>
                <a:gridCol w="1139286"/>
                <a:gridCol w="1658509"/>
                <a:gridCol w="1807624"/>
                <a:gridCol w="2395505"/>
              </a:tblGrid>
              <a:tr h="0"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latin typeface="Times New Roman"/>
                        </a:rPr>
                        <a:t>NIP</a:t>
                      </a:r>
                      <a:endParaRPr lang="id-ID" sz="2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2000" dirty="0">
                          <a:latin typeface="Times New Roman"/>
                        </a:rPr>
                        <a:t>Nama_dosen</a:t>
                      </a:r>
                      <a:endParaRPr lang="id-ID" sz="2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2000">
                          <a:latin typeface="Times New Roman"/>
                        </a:rPr>
                        <a:t>Jenis_kelamin</a:t>
                      </a:r>
                      <a:endParaRPr lang="id-ID" sz="20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2000">
                          <a:latin typeface="Times New Roman"/>
                        </a:rPr>
                        <a:t>Kota</a:t>
                      </a:r>
                      <a:endParaRPr lang="id-ID" sz="20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2000">
                          <a:latin typeface="Times New Roman"/>
                        </a:rPr>
                        <a:t>95001</a:t>
                      </a:r>
                      <a:endParaRPr lang="id-ID" sz="20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2000" dirty="0">
                          <a:latin typeface="Times New Roman"/>
                        </a:rPr>
                        <a:t>Bambang</a:t>
                      </a:r>
                      <a:endParaRPr lang="id-ID" sz="2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2000" dirty="0">
                          <a:latin typeface="Times New Roman"/>
                        </a:rPr>
                        <a:t>Pria</a:t>
                      </a:r>
                      <a:endParaRPr lang="id-ID" sz="2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2000">
                          <a:latin typeface="Times New Roman"/>
                        </a:rPr>
                        <a:t>Jakarta Selatan</a:t>
                      </a:r>
                      <a:endParaRPr lang="id-ID" sz="20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2000">
                          <a:latin typeface="Times New Roman"/>
                        </a:rPr>
                        <a:t>95002</a:t>
                      </a:r>
                      <a:endParaRPr lang="id-ID" sz="20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2000" dirty="0">
                          <a:latin typeface="Times New Roman"/>
                        </a:rPr>
                        <a:t>Asri</a:t>
                      </a:r>
                      <a:endParaRPr lang="id-ID" sz="2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2000" dirty="0">
                          <a:latin typeface="Times New Roman"/>
                        </a:rPr>
                        <a:t>Wanita</a:t>
                      </a:r>
                      <a:endParaRPr lang="id-ID" sz="2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2000" dirty="0">
                          <a:latin typeface="Times New Roman"/>
                        </a:rPr>
                        <a:t>Jakarta Selatan</a:t>
                      </a:r>
                      <a:endParaRPr lang="id-ID" sz="2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28596" y="4559866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Hasil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1096</TotalTime>
  <Words>2348</Words>
  <Application>Microsoft Office PowerPoint</Application>
  <PresentationFormat>On-screen Show (4:3)</PresentationFormat>
  <Paragraphs>859</Paragraphs>
  <Slides>68</Slides>
  <Notes>54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69" baseType="lpstr">
      <vt:lpstr>Template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3. Structured Query Language (SQL)</vt:lpstr>
      <vt:lpstr>Lanjut..</vt:lpstr>
      <vt:lpstr>Lanjut..</vt:lpstr>
      <vt:lpstr>Lanjut..</vt:lpstr>
      <vt:lpstr>Lanjut..</vt:lpstr>
      <vt:lpstr>SQL</vt:lpstr>
      <vt:lpstr>Lanjut..</vt:lpstr>
      <vt:lpstr>Lanjut..</vt:lpstr>
      <vt:lpstr>Lanjut..</vt:lpstr>
      <vt:lpstr>Pemakaian Dasar</vt:lpstr>
      <vt:lpstr>1. Data Definition Language (DDL)</vt:lpstr>
      <vt:lpstr>CREATE</vt:lpstr>
      <vt:lpstr>CREATE</vt:lpstr>
      <vt:lpstr>CREATE</vt:lpstr>
      <vt:lpstr>CREATE</vt:lpstr>
      <vt:lpstr>CREATE</vt:lpstr>
      <vt:lpstr>CREATE</vt:lpstr>
      <vt:lpstr>ALTER</vt:lpstr>
      <vt:lpstr>CONTOH</vt:lpstr>
      <vt:lpstr>DROP</vt:lpstr>
      <vt:lpstr>2. Data Manipulation Language</vt:lpstr>
      <vt:lpstr>SELECT</vt:lpstr>
      <vt:lpstr>SELECT</vt:lpstr>
      <vt:lpstr>SELECT</vt:lpstr>
      <vt:lpstr>Tabel user</vt:lpstr>
      <vt:lpstr>SELECT</vt:lpstr>
      <vt:lpstr>SELECT</vt:lpstr>
      <vt:lpstr>UPDATE</vt:lpstr>
      <vt:lpstr>DELETE</vt:lpstr>
      <vt:lpstr>Fungsi aggregate</vt:lpstr>
      <vt:lpstr>Lanjut..</vt:lpstr>
      <vt:lpstr>3. Data Control Language(DCL) </vt:lpstr>
      <vt:lpstr>GRANT</vt:lpstr>
      <vt:lpstr>REVOKE </vt:lpstr>
    </vt:vector>
  </TitlesOfParts>
  <Company>Tiobuki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Setyo Budi</dc:creator>
  <cp:lastModifiedBy>Setyo Budi</cp:lastModifiedBy>
  <cp:revision>149</cp:revision>
  <dcterms:created xsi:type="dcterms:W3CDTF">2014-05-13T22:07:56Z</dcterms:created>
  <dcterms:modified xsi:type="dcterms:W3CDTF">2015-05-18T02:55:04Z</dcterms:modified>
</cp:coreProperties>
</file>