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handoutMasterIdLst>
    <p:handoutMasterId r:id="rId29"/>
  </p:handoutMasterIdLst>
  <p:sldIdLst>
    <p:sldId id="256" r:id="rId2"/>
    <p:sldId id="262" r:id="rId3"/>
    <p:sldId id="257" r:id="rId4"/>
    <p:sldId id="263" r:id="rId5"/>
    <p:sldId id="258" r:id="rId6"/>
    <p:sldId id="265" r:id="rId7"/>
    <p:sldId id="266" r:id="rId8"/>
    <p:sldId id="274" r:id="rId9"/>
    <p:sldId id="267" r:id="rId10"/>
    <p:sldId id="268" r:id="rId11"/>
    <p:sldId id="270" r:id="rId12"/>
    <p:sldId id="271" r:id="rId13"/>
    <p:sldId id="272" r:id="rId14"/>
    <p:sldId id="277" r:id="rId15"/>
    <p:sldId id="278" r:id="rId16"/>
    <p:sldId id="279" r:id="rId17"/>
    <p:sldId id="276" r:id="rId18"/>
    <p:sldId id="282" r:id="rId19"/>
    <p:sldId id="284" r:id="rId20"/>
    <p:sldId id="285" r:id="rId21"/>
    <p:sldId id="290" r:id="rId22"/>
    <p:sldId id="286" r:id="rId23"/>
    <p:sldId id="292" r:id="rId24"/>
    <p:sldId id="283" r:id="rId25"/>
    <p:sldId id="287" r:id="rId26"/>
    <p:sldId id="260" r:id="rId27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02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75AF3C-33CE-4B9A-8140-B67AC223C604}" type="datetimeFigureOut">
              <a:rPr lang="id-ID" smtClean="0"/>
              <a:t>23/05/2016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47ABE7-DD27-456A-B24F-C680F350D68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952496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E67B20-3429-4D88-916B-AFCF84DC52B7}" type="datetimeFigureOut">
              <a:rPr lang="id-ID" smtClean="0"/>
              <a:t>23/05/2016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6CF6E5-10C7-4B0F-B69D-9E9A48CD085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110274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CF6E5-10C7-4B0F-B69D-9E9A48CD0852}" type="slidenum">
              <a:rPr lang="id-ID" smtClean="0"/>
              <a:t>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84010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C6983-9867-44BB-9840-B93C14C32CC5}" type="datetime1">
              <a:rPr lang="id-ID" smtClean="0"/>
              <a:t>23/05/2016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247BC-F2BB-4E70-8050-157D3A8F8B82}" type="slidenum">
              <a:rPr lang="id-ID" smtClean="0"/>
              <a:t>‹#›</a:t>
            </a:fld>
            <a:endParaRPr lang="id-ID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D8CD6-675D-4EE5-80C7-28A380D35B17}" type="datetime1">
              <a:rPr lang="id-ID" smtClean="0"/>
              <a:t>23/05/2016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247BC-F2BB-4E70-8050-157D3A8F8B82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0DBAB-02C4-4E3D-B204-AA26491B2865}" type="datetime1">
              <a:rPr lang="id-ID" smtClean="0"/>
              <a:t>23/05/2016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247BC-F2BB-4E70-8050-157D3A8F8B82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D8213-C409-41E2-9CB4-55C72075FF7D}" type="datetime1">
              <a:rPr lang="id-ID" smtClean="0"/>
              <a:t>23/05/2016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247BC-F2BB-4E70-8050-157D3A8F8B82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7BF2A-BB0A-42B4-B1E8-75CAC93DD870}" type="datetime1">
              <a:rPr lang="id-ID" smtClean="0"/>
              <a:t>23/05/2016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247BC-F2BB-4E70-8050-157D3A8F8B82}" type="slidenum">
              <a:rPr lang="id-ID" smtClean="0"/>
              <a:t>‹#›</a:t>
            </a:fld>
            <a:endParaRPr lang="id-ID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639F9-BD44-49AC-BE71-24B87A0F6A6A}" type="datetime1">
              <a:rPr lang="id-ID" smtClean="0"/>
              <a:t>23/05/2016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247BC-F2BB-4E70-8050-157D3A8F8B82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6E6ED-7894-4DA1-A4EA-7008EB39752B}" type="datetime1">
              <a:rPr lang="id-ID" smtClean="0"/>
              <a:t>23/05/2016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247BC-F2BB-4E70-8050-157D3A8F8B82}" type="slidenum">
              <a:rPr lang="id-ID" smtClean="0"/>
              <a:t>‹#›</a:t>
            </a:fld>
            <a:endParaRPr lang="id-ID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70B6A-70CE-4577-8EF3-3CF42EA8C342}" type="datetime1">
              <a:rPr lang="id-ID" smtClean="0"/>
              <a:t>23/05/2016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247BC-F2BB-4E70-8050-157D3A8F8B82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15D27-0B82-4764-A332-35A5BB5EC6C2}" type="datetime1">
              <a:rPr lang="id-ID" smtClean="0"/>
              <a:t>23/05/2016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247BC-F2BB-4E70-8050-157D3A8F8B82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88B64-A590-4101-BC88-DE73E43CD965}" type="datetime1">
              <a:rPr lang="id-ID" smtClean="0"/>
              <a:t>23/05/2016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247BC-F2BB-4E70-8050-157D3A8F8B82}" type="slidenum">
              <a:rPr lang="id-ID" smtClean="0"/>
              <a:t>‹#›</a:t>
            </a:fld>
            <a:endParaRPr lang="id-ID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482AC-1791-4D05-BEB7-5896A790D436}" type="datetime1">
              <a:rPr lang="id-ID" smtClean="0"/>
              <a:t>23/05/2016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247BC-F2BB-4E70-8050-157D3A8F8B82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9F3EA5D3-035C-494F-95FE-C90952B39625}" type="datetime1">
              <a:rPr lang="id-ID" smtClean="0"/>
              <a:t>23/05/2016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712247BC-F2BB-4E70-8050-157D3A8F8B82}" type="slidenum">
              <a:rPr lang="id-ID" smtClean="0"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../../MATERI%20AKS/MATERI%20AKS%20UDINUS/asih/IR.pptx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2" t="12692" r="5920" b="12760"/>
          <a:stretch/>
        </p:blipFill>
        <p:spPr>
          <a:xfrm>
            <a:off x="4217158" y="2934269"/>
            <a:ext cx="4367284" cy="380709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247BC-F2BB-4E70-8050-157D3A8F8B82}" type="slidenum">
              <a:rPr lang="id-ID" smtClean="0"/>
              <a:t>1</a:t>
            </a:fld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544102" y="1733867"/>
            <a:ext cx="7848600" cy="1927225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id-ID" sz="6000" b="1" i="1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SEARCH ENGINE</a:t>
            </a:r>
            <a:endParaRPr lang="id-ID" sz="6000" b="1" i="1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AutoShape 2" descr="http://pcknown.com/wp-content/uploads/2015/06/Search-Engine-Marketing-PPC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" name="AutoShape 4" descr="http://pcknown.com/wp-content/uploads/2015/06/Search-Engine-Marketing-PPC.jpg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3147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id-ID" b="1" dirty="0" smtClean="0"/>
              <a:t/>
            </a:r>
            <a:br>
              <a:rPr lang="id-ID" b="1" dirty="0" smtClean="0"/>
            </a:br>
            <a:r>
              <a:rPr lang="id-ID" b="1" dirty="0" smtClean="0"/>
              <a:t>Cara Kerja </a:t>
            </a:r>
            <a:r>
              <a:rPr lang="id-ID" b="1" i="1" dirty="0" smtClean="0"/>
              <a:t>Search Engine </a:t>
            </a:r>
            <a:r>
              <a:rPr lang="id-ID" b="1" dirty="0"/>
              <a:t>- lanjt</a:t>
            </a:r>
            <a:r>
              <a:rPr lang="id-ID" b="1" dirty="0" smtClean="0"/>
              <a:t/>
            </a:r>
            <a:br>
              <a:rPr lang="id-ID" b="1" dirty="0" smtClean="0"/>
            </a:br>
            <a:endParaRPr lang="id-ID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560168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id-ID" sz="2800" dirty="0" smtClean="0"/>
              <a:t>Ada 3 </a:t>
            </a:r>
            <a:r>
              <a:rPr lang="id-ID" sz="2800" dirty="0"/>
              <a:t>fungsi utama di dalam </a:t>
            </a:r>
            <a:r>
              <a:rPr lang="id-ID" sz="2800" i="1" dirty="0"/>
              <a:t>search engine</a:t>
            </a:r>
            <a:r>
              <a:rPr lang="id-ID" sz="2800" dirty="0"/>
              <a:t>:</a:t>
            </a:r>
          </a:p>
          <a:p>
            <a:pPr lvl="1">
              <a:spcBef>
                <a:spcPts val="1800"/>
              </a:spcBef>
            </a:pPr>
            <a:r>
              <a:rPr lang="id-ID" sz="2400" dirty="0"/>
              <a:t>pengumpulan informasi </a:t>
            </a:r>
            <a:endParaRPr lang="id-ID" sz="2400" dirty="0" smtClean="0"/>
          </a:p>
          <a:p>
            <a:pPr lvl="1">
              <a:spcBef>
                <a:spcPts val="1800"/>
              </a:spcBef>
            </a:pPr>
            <a:r>
              <a:rPr lang="id-ID" sz="2400" dirty="0" smtClean="0"/>
              <a:t>pembuatan database,</a:t>
            </a:r>
          </a:p>
          <a:p>
            <a:pPr lvl="1">
              <a:spcBef>
                <a:spcPts val="1800"/>
              </a:spcBef>
            </a:pPr>
            <a:r>
              <a:rPr lang="id-ID" sz="2400" dirty="0" smtClean="0"/>
              <a:t>pencarian database.</a:t>
            </a:r>
            <a:endParaRPr lang="id-ID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247BC-F2BB-4E70-8050-157D3A8F8B82}" type="slidenum">
              <a:rPr lang="id-ID" smtClean="0"/>
              <a:t>10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579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id-ID" b="1" dirty="0" smtClean="0"/>
              <a:t/>
            </a:r>
            <a:br>
              <a:rPr lang="id-ID" b="1" dirty="0" smtClean="0"/>
            </a:br>
            <a:r>
              <a:rPr lang="id-ID" b="1" dirty="0" smtClean="0"/>
              <a:t>Cara Kerja </a:t>
            </a:r>
            <a:r>
              <a:rPr lang="id-ID" b="1" i="1" dirty="0" smtClean="0"/>
              <a:t>Search Engine </a:t>
            </a:r>
            <a:r>
              <a:rPr lang="id-ID" b="1" dirty="0"/>
              <a:t>- lanjt</a:t>
            </a:r>
            <a:r>
              <a:rPr lang="id-ID" b="1" dirty="0" smtClean="0"/>
              <a:t/>
            </a:r>
            <a:br>
              <a:rPr lang="id-ID" b="1" dirty="0" smtClean="0"/>
            </a:br>
            <a:endParaRPr lang="id-ID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560168"/>
          </a:xfrm>
        </p:spPr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id-ID" sz="2800" b="1" i="1" dirty="0" smtClean="0">
                <a:solidFill>
                  <a:srgbClr val="7030A0"/>
                </a:solidFill>
              </a:rPr>
              <a:t>Information Gathering</a:t>
            </a:r>
          </a:p>
          <a:p>
            <a:pPr>
              <a:spcBef>
                <a:spcPts val="1800"/>
              </a:spcBef>
            </a:pPr>
            <a:r>
              <a:rPr lang="id-ID" sz="2800" dirty="0" smtClean="0"/>
              <a:t>Proses pengumpulan informasi dilakukan oleh </a:t>
            </a:r>
            <a:r>
              <a:rPr lang="id-ID" sz="2800" i="1" dirty="0" smtClean="0">
                <a:solidFill>
                  <a:srgbClr val="C00000"/>
                </a:solidFill>
              </a:rPr>
              <a:t>web crawler </a:t>
            </a:r>
            <a:r>
              <a:rPr lang="id-ID" sz="2800" dirty="0" smtClean="0"/>
              <a:t>yang berfungsi </a:t>
            </a:r>
            <a:r>
              <a:rPr lang="id-ID" sz="2800" dirty="0" smtClean="0">
                <a:solidFill>
                  <a:srgbClr val="C00000"/>
                </a:solidFill>
              </a:rPr>
              <a:t>mengunjungi / merayapi setiap situs yang tersimpan </a:t>
            </a:r>
            <a:r>
              <a:rPr lang="id-ID" sz="2800" dirty="0" smtClean="0"/>
              <a:t>di internet.</a:t>
            </a:r>
          </a:p>
          <a:p>
            <a:pPr>
              <a:spcBef>
                <a:spcPts val="1800"/>
              </a:spcBef>
            </a:pPr>
            <a:r>
              <a:rPr lang="id-ID" sz="2800" dirty="0" smtClean="0"/>
              <a:t>Tugasnya menjelajah </a:t>
            </a:r>
            <a:r>
              <a:rPr lang="id-ID" sz="2800" dirty="0"/>
              <a:t>ke banyak situs yang ada di internet untuk </a:t>
            </a:r>
            <a:r>
              <a:rPr lang="id-ID" sz="2800" dirty="0" smtClean="0">
                <a:solidFill>
                  <a:srgbClr val="C00000"/>
                </a:solidFill>
              </a:rPr>
              <a:t>mengumpulkan informasi</a:t>
            </a:r>
            <a:r>
              <a:rPr lang="id-ID" sz="2800" dirty="0" smtClean="0"/>
              <a:t>.</a:t>
            </a:r>
            <a:endParaRPr lang="id-ID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247BC-F2BB-4E70-8050-157D3A8F8B82}" type="slidenum">
              <a:rPr lang="id-ID" smtClean="0"/>
              <a:t>11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504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id-ID" b="1" dirty="0" smtClean="0"/>
              <a:t/>
            </a:r>
            <a:br>
              <a:rPr lang="id-ID" b="1" dirty="0" smtClean="0"/>
            </a:br>
            <a:r>
              <a:rPr lang="id-ID" b="1" dirty="0" smtClean="0"/>
              <a:t>Cara Kerja </a:t>
            </a:r>
            <a:r>
              <a:rPr lang="id-ID" b="1" i="1" dirty="0" smtClean="0"/>
              <a:t>Search Engine </a:t>
            </a:r>
            <a:r>
              <a:rPr lang="id-ID" b="1" dirty="0"/>
              <a:t>- lanjt</a:t>
            </a:r>
            <a:r>
              <a:rPr lang="id-ID" b="1" dirty="0" smtClean="0"/>
              <a:t/>
            </a:r>
            <a:br>
              <a:rPr lang="id-ID" b="1" dirty="0" smtClean="0"/>
            </a:br>
            <a:endParaRPr lang="id-ID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7544" y="1484784"/>
            <a:ext cx="8496944" cy="5209456"/>
          </a:xfrm>
        </p:spPr>
        <p:txBody>
          <a:bodyPr>
            <a:normAutofit fontScale="92500"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id-ID" sz="2800" b="1" i="1" dirty="0">
                <a:solidFill>
                  <a:srgbClr val="7030A0"/>
                </a:solidFill>
              </a:rPr>
              <a:t>Indexing</a:t>
            </a:r>
          </a:p>
          <a:p>
            <a:pPr>
              <a:spcBef>
                <a:spcPts val="1800"/>
              </a:spcBef>
            </a:pPr>
            <a:r>
              <a:rPr lang="id-ID" sz="2800" dirty="0"/>
              <a:t>Setelah </a:t>
            </a:r>
            <a:r>
              <a:rPr lang="id-ID" sz="2800" i="1" dirty="0"/>
              <a:t>web crawler </a:t>
            </a:r>
            <a:r>
              <a:rPr lang="id-ID" sz="2800" dirty="0"/>
              <a:t>selesai menjelajahi sebuah situs, maka </a:t>
            </a:r>
            <a:r>
              <a:rPr lang="id-ID" sz="2800" dirty="0" smtClean="0"/>
              <a:t>ada </a:t>
            </a:r>
            <a:r>
              <a:rPr lang="id-ID" sz="2800" dirty="0" smtClean="0">
                <a:solidFill>
                  <a:srgbClr val="C00000"/>
                </a:solidFill>
              </a:rPr>
              <a:t>server </a:t>
            </a:r>
            <a:r>
              <a:rPr lang="id-ID" sz="2800" dirty="0">
                <a:solidFill>
                  <a:srgbClr val="C00000"/>
                </a:solidFill>
              </a:rPr>
              <a:t>yang bertugas membuat indeks </a:t>
            </a:r>
            <a:r>
              <a:rPr lang="id-ID" sz="2800" dirty="0"/>
              <a:t>apa saja yang </a:t>
            </a:r>
            <a:r>
              <a:rPr lang="id-ID" sz="2800" dirty="0" smtClean="0"/>
              <a:t>ada dalam </a:t>
            </a:r>
            <a:r>
              <a:rPr lang="id-ID" sz="2800" dirty="0"/>
              <a:t>situs </a:t>
            </a:r>
            <a:r>
              <a:rPr lang="id-ID" sz="2800" dirty="0" smtClean="0"/>
              <a:t>itu. </a:t>
            </a:r>
          </a:p>
          <a:p>
            <a:pPr>
              <a:spcBef>
                <a:spcPts val="1800"/>
              </a:spcBef>
            </a:pPr>
            <a:r>
              <a:rPr lang="id-ID" sz="2800" dirty="0" smtClean="0"/>
              <a:t>Indeks </a:t>
            </a:r>
            <a:r>
              <a:rPr lang="id-ID" sz="2800" dirty="0"/>
              <a:t>ini akan menjadi bagian </a:t>
            </a:r>
            <a:r>
              <a:rPr lang="id-ID" sz="2800" dirty="0" smtClean="0"/>
              <a:t>yang sangat </a:t>
            </a:r>
            <a:r>
              <a:rPr lang="id-ID" sz="2800" dirty="0"/>
              <a:t>penting, sebab di dalamnya berisi data yang </a:t>
            </a:r>
            <a:r>
              <a:rPr lang="id-ID" sz="2800" dirty="0" smtClean="0"/>
              <a:t>mengatakan bahwa </a:t>
            </a:r>
            <a:r>
              <a:rPr lang="id-ID" sz="2800" dirty="0">
                <a:solidFill>
                  <a:srgbClr val="C00000"/>
                </a:solidFill>
              </a:rPr>
              <a:t>kata yang kita cari ada di dalam situs tertentu</a:t>
            </a:r>
            <a:r>
              <a:rPr lang="id-ID" sz="2800" dirty="0"/>
              <a:t>. </a:t>
            </a:r>
            <a:endParaRPr lang="id-ID" sz="2800" dirty="0" smtClean="0"/>
          </a:p>
          <a:p>
            <a:pPr>
              <a:spcBef>
                <a:spcPts val="1800"/>
              </a:spcBef>
            </a:pPr>
            <a:r>
              <a:rPr lang="id-ID" sz="2800" dirty="0"/>
              <a:t>Setelah diindeks, </a:t>
            </a:r>
            <a:r>
              <a:rPr lang="id-ID" sz="2800" dirty="0">
                <a:solidFill>
                  <a:srgbClr val="C00000"/>
                </a:solidFill>
              </a:rPr>
              <a:t>semua halaman situs disimpan didalam sebuah server</a:t>
            </a:r>
            <a:r>
              <a:rPr lang="id-ID" sz="2800" dirty="0"/>
              <a:t> yang memiliki ruang yang sangat luas, karena data yang disimpan dalam server ini akan terus bertambah besar. </a:t>
            </a:r>
          </a:p>
          <a:p>
            <a:pPr>
              <a:spcBef>
                <a:spcPts val="1800"/>
              </a:spcBef>
            </a:pPr>
            <a:endParaRPr lang="id-ID" sz="28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247BC-F2BB-4E70-8050-157D3A8F8B82}" type="slidenum">
              <a:rPr lang="id-ID" smtClean="0"/>
              <a:t>12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9047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id-ID" b="1" dirty="0" smtClean="0"/>
              <a:t/>
            </a:r>
            <a:br>
              <a:rPr lang="id-ID" b="1" dirty="0" smtClean="0"/>
            </a:br>
            <a:r>
              <a:rPr lang="id-ID" b="1" dirty="0" smtClean="0"/>
              <a:t>Cara Kerja </a:t>
            </a:r>
            <a:r>
              <a:rPr lang="id-ID" b="1" i="1" dirty="0" smtClean="0"/>
              <a:t>Search Engine </a:t>
            </a:r>
            <a:r>
              <a:rPr lang="id-ID" b="1" dirty="0"/>
              <a:t>- lanjt</a:t>
            </a:r>
            <a:r>
              <a:rPr lang="id-ID" b="1" dirty="0" smtClean="0"/>
              <a:t/>
            </a:r>
            <a:br>
              <a:rPr lang="id-ID" b="1" dirty="0" smtClean="0"/>
            </a:br>
            <a:endParaRPr lang="id-ID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7544" y="1648544"/>
            <a:ext cx="8229600" cy="4876800"/>
          </a:xfrm>
        </p:spPr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id-ID" sz="2800" b="1" i="1" dirty="0">
                <a:solidFill>
                  <a:srgbClr val="7030A0"/>
                </a:solidFill>
              </a:rPr>
              <a:t>Searching</a:t>
            </a:r>
          </a:p>
          <a:p>
            <a:pPr>
              <a:spcBef>
                <a:spcPts val="1800"/>
              </a:spcBef>
            </a:pPr>
            <a:r>
              <a:rPr lang="id-ID" sz="2800" dirty="0" smtClean="0"/>
              <a:t>Ketika pengguna memasukkan </a:t>
            </a:r>
            <a:r>
              <a:rPr lang="id-ID" sz="2800" dirty="0"/>
              <a:t>frasa atau kata, </a:t>
            </a:r>
            <a:r>
              <a:rPr lang="id-ID" sz="2800" i="1" dirty="0">
                <a:solidFill>
                  <a:srgbClr val="C00000"/>
                </a:solidFill>
              </a:rPr>
              <a:t>search </a:t>
            </a:r>
            <a:r>
              <a:rPr lang="id-ID" sz="2800" i="1" dirty="0" smtClean="0">
                <a:solidFill>
                  <a:srgbClr val="C00000"/>
                </a:solidFill>
              </a:rPr>
              <a:t>engine </a:t>
            </a:r>
            <a:r>
              <a:rPr lang="id-ID" sz="2800" dirty="0" smtClean="0">
                <a:solidFill>
                  <a:srgbClr val="C00000"/>
                </a:solidFill>
              </a:rPr>
              <a:t>bergeser melalui </a:t>
            </a:r>
            <a:r>
              <a:rPr lang="id-ID" sz="2800" dirty="0">
                <a:solidFill>
                  <a:srgbClr val="C00000"/>
                </a:solidFill>
              </a:rPr>
              <a:t>indeks </a:t>
            </a:r>
            <a:r>
              <a:rPr lang="id-ID" sz="2800" dirty="0"/>
              <a:t>dan </a:t>
            </a:r>
            <a:r>
              <a:rPr lang="id-ID" sz="2800" dirty="0">
                <a:solidFill>
                  <a:srgbClr val="C00000"/>
                </a:solidFill>
              </a:rPr>
              <a:t>memanggil URL </a:t>
            </a:r>
            <a:r>
              <a:rPr lang="id-ID" sz="2800" dirty="0"/>
              <a:t>dimana kata-kata </a:t>
            </a:r>
            <a:r>
              <a:rPr lang="id-ID" sz="2800" dirty="0" smtClean="0"/>
              <a:t>atau frasa </a:t>
            </a:r>
            <a:r>
              <a:rPr lang="id-ID" sz="2800" dirty="0"/>
              <a:t>ini terjadi. </a:t>
            </a:r>
            <a:endParaRPr lang="id-ID" sz="2800" dirty="0" smtClean="0"/>
          </a:p>
          <a:p>
            <a:pPr>
              <a:spcBef>
                <a:spcPts val="1800"/>
              </a:spcBef>
            </a:pPr>
            <a:r>
              <a:rPr lang="id-ID" sz="2800" dirty="0" smtClean="0"/>
              <a:t>Sekali </a:t>
            </a:r>
            <a:r>
              <a:rPr lang="id-ID" sz="2800" dirty="0"/>
              <a:t>daftar URL ini dibuat, </a:t>
            </a:r>
            <a:r>
              <a:rPr lang="id-ID" sz="2800" i="1" dirty="0"/>
              <a:t>search engine </a:t>
            </a:r>
            <a:r>
              <a:rPr lang="id-ID" sz="2800" i="1" dirty="0" smtClean="0"/>
              <a:t> </a:t>
            </a:r>
            <a:r>
              <a:rPr lang="id-ID" sz="2800" dirty="0" smtClean="0"/>
              <a:t>akan mengurutkannya </a:t>
            </a:r>
            <a:r>
              <a:rPr lang="id-ID" sz="2800" dirty="0"/>
              <a:t>berdasarkan relevansinya. </a:t>
            </a:r>
            <a:endParaRPr lang="id-ID" sz="2800" dirty="0" smtClean="0"/>
          </a:p>
          <a:p>
            <a:pPr>
              <a:spcBef>
                <a:spcPts val="1800"/>
              </a:spcBef>
            </a:pPr>
            <a:r>
              <a:rPr lang="id-ID" sz="2800" dirty="0" smtClean="0"/>
              <a:t>Semakin </a:t>
            </a:r>
            <a:r>
              <a:rPr lang="id-ID" sz="2800" dirty="0"/>
              <a:t>relevan </a:t>
            </a:r>
            <a:r>
              <a:rPr lang="id-ID" sz="2800" dirty="0" smtClean="0"/>
              <a:t>URL akan </a:t>
            </a:r>
            <a:r>
              <a:rPr lang="id-ID" sz="2800" dirty="0"/>
              <a:t>ditampilkan pada urutan yang tertinggi di dalam daftar.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247BC-F2BB-4E70-8050-157D3A8F8B82}" type="slidenum">
              <a:rPr lang="id-ID" smtClean="0"/>
              <a:t>13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2226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id-ID" b="1" dirty="0" smtClean="0"/>
              <a:t/>
            </a:r>
            <a:br>
              <a:rPr lang="id-ID" b="1" dirty="0" smtClean="0"/>
            </a:br>
            <a:r>
              <a:rPr lang="id-ID" b="1" dirty="0" smtClean="0"/>
              <a:t>Fitur Umum </a:t>
            </a:r>
            <a:r>
              <a:rPr lang="id-ID" b="1" i="1" dirty="0" smtClean="0"/>
              <a:t>Search Engine</a:t>
            </a:r>
            <a:r>
              <a:rPr lang="id-ID" b="1" dirty="0" smtClean="0"/>
              <a:t/>
            </a:r>
            <a:br>
              <a:rPr lang="id-ID" b="1" dirty="0" smtClean="0"/>
            </a:b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876800"/>
          </a:xfrm>
        </p:spPr>
        <p:txBody>
          <a:bodyPr>
            <a:normAutofit fontScale="92500"/>
          </a:bodyPr>
          <a:lstStyle/>
          <a:p>
            <a:pPr marL="271463" indent="-266700">
              <a:spcBef>
                <a:spcPts val="1800"/>
              </a:spcBef>
            </a:pPr>
            <a:r>
              <a:rPr lang="id-ID" sz="3200" i="1" dirty="0" smtClean="0">
                <a:solidFill>
                  <a:srgbClr val="C00000"/>
                </a:solidFill>
              </a:rPr>
              <a:t>Boolean Searching</a:t>
            </a:r>
            <a:r>
              <a:rPr lang="id-ID" sz="3200" dirty="0" smtClean="0">
                <a:solidFill>
                  <a:srgbClr val="C00000"/>
                </a:solidFill>
              </a:rPr>
              <a:t> </a:t>
            </a:r>
          </a:p>
          <a:p>
            <a:pPr lvl="1">
              <a:spcBef>
                <a:spcPts val="1800"/>
              </a:spcBef>
            </a:pPr>
            <a:r>
              <a:rPr lang="id-ID" sz="2800" dirty="0"/>
              <a:t>Pencarian secara boolean </a:t>
            </a:r>
            <a:r>
              <a:rPr lang="id-ID" sz="2800" dirty="0" smtClean="0"/>
              <a:t>merupakan metode </a:t>
            </a:r>
            <a:r>
              <a:rPr lang="id-ID" sz="2800" dirty="0"/>
              <a:t>yang paling umum dari suatu </a:t>
            </a:r>
            <a:r>
              <a:rPr lang="id-ID" sz="2800" i="1" dirty="0" smtClean="0"/>
              <a:t>search enginee</a:t>
            </a:r>
            <a:r>
              <a:rPr lang="id-ID" sz="2800" dirty="0"/>
              <a:t>. </a:t>
            </a:r>
            <a:endParaRPr lang="id-ID" sz="2800" dirty="0" smtClean="0"/>
          </a:p>
          <a:p>
            <a:pPr lvl="1">
              <a:spcBef>
                <a:spcPts val="1800"/>
              </a:spcBef>
            </a:pPr>
            <a:r>
              <a:rPr lang="id-ID" sz="2800" dirty="0" smtClean="0"/>
              <a:t>Operator </a:t>
            </a:r>
            <a:r>
              <a:rPr lang="id-ID" sz="2800" dirty="0"/>
              <a:t>boolean menggunakan </a:t>
            </a:r>
            <a:r>
              <a:rPr lang="id-ID" sz="2800" dirty="0">
                <a:solidFill>
                  <a:srgbClr val="C00000"/>
                </a:solidFill>
              </a:rPr>
              <a:t>AND</a:t>
            </a:r>
            <a:r>
              <a:rPr lang="id-ID" sz="2800" dirty="0"/>
              <a:t>, </a:t>
            </a:r>
            <a:r>
              <a:rPr lang="id-ID" sz="2800" dirty="0">
                <a:solidFill>
                  <a:srgbClr val="C00000"/>
                </a:solidFill>
              </a:rPr>
              <a:t>OR</a:t>
            </a:r>
            <a:r>
              <a:rPr lang="id-ID" sz="2800" dirty="0"/>
              <a:t> dan </a:t>
            </a:r>
            <a:r>
              <a:rPr lang="id-ID" sz="2800" dirty="0">
                <a:solidFill>
                  <a:srgbClr val="C00000"/>
                </a:solidFill>
              </a:rPr>
              <a:t>NOT</a:t>
            </a:r>
            <a:r>
              <a:rPr lang="id-ID" sz="2800" dirty="0"/>
              <a:t>. </a:t>
            </a:r>
            <a:endParaRPr lang="id-ID" sz="2800" dirty="0" smtClean="0"/>
          </a:p>
          <a:p>
            <a:pPr lvl="1">
              <a:spcBef>
                <a:spcPts val="1800"/>
              </a:spcBef>
            </a:pPr>
            <a:r>
              <a:rPr lang="id-ID" sz="2800" dirty="0" smtClean="0"/>
              <a:t>Operator </a:t>
            </a:r>
            <a:r>
              <a:rPr lang="id-ID" sz="2800" dirty="0" smtClean="0">
                <a:solidFill>
                  <a:srgbClr val="C00000"/>
                </a:solidFill>
              </a:rPr>
              <a:t>AND</a:t>
            </a:r>
            <a:r>
              <a:rPr lang="id-ID" sz="2800" dirty="0" smtClean="0"/>
              <a:t> </a:t>
            </a:r>
            <a:r>
              <a:rPr lang="id-ID" sz="2800" dirty="0"/>
              <a:t>digunakan ketika </a:t>
            </a:r>
            <a:r>
              <a:rPr lang="id-ID" sz="2800" dirty="0">
                <a:solidFill>
                  <a:srgbClr val="C00000"/>
                </a:solidFill>
              </a:rPr>
              <a:t>semua kata kunci </a:t>
            </a:r>
            <a:r>
              <a:rPr lang="id-ID" sz="2800" dirty="0"/>
              <a:t>diperlukan di dalam </a:t>
            </a:r>
            <a:r>
              <a:rPr lang="id-ID" sz="2800" dirty="0" smtClean="0"/>
              <a:t>suatu dokumen</a:t>
            </a:r>
          </a:p>
          <a:p>
            <a:pPr lvl="1">
              <a:spcBef>
                <a:spcPts val="1800"/>
              </a:spcBef>
            </a:pPr>
            <a:r>
              <a:rPr lang="id-ID" sz="2800" dirty="0"/>
              <a:t>Operator</a:t>
            </a:r>
            <a:r>
              <a:rPr lang="id-ID" sz="2800" dirty="0">
                <a:solidFill>
                  <a:srgbClr val="C00000"/>
                </a:solidFill>
              </a:rPr>
              <a:t> </a:t>
            </a:r>
            <a:r>
              <a:rPr lang="id-ID" sz="2800" dirty="0" smtClean="0">
                <a:solidFill>
                  <a:srgbClr val="C00000"/>
                </a:solidFill>
              </a:rPr>
              <a:t>OR </a:t>
            </a:r>
            <a:r>
              <a:rPr lang="id-ID" sz="2800" dirty="0"/>
              <a:t>digunakan ketika </a:t>
            </a:r>
            <a:r>
              <a:rPr lang="id-ID" sz="2800" dirty="0" smtClean="0">
                <a:solidFill>
                  <a:srgbClr val="C00000"/>
                </a:solidFill>
              </a:rPr>
              <a:t>hanya salah satu </a:t>
            </a:r>
            <a:r>
              <a:rPr lang="id-ID" sz="2800" dirty="0">
                <a:solidFill>
                  <a:srgbClr val="C00000"/>
                </a:solidFill>
              </a:rPr>
              <a:t>kata kunci </a:t>
            </a:r>
            <a:r>
              <a:rPr lang="id-ID" sz="2800" dirty="0" smtClean="0"/>
              <a:t>yang diperlukan </a:t>
            </a:r>
            <a:r>
              <a:rPr lang="id-ID" sz="2800" dirty="0"/>
              <a:t>di dalam suatu dokumen</a:t>
            </a:r>
          </a:p>
          <a:p>
            <a:pPr lvl="1">
              <a:spcBef>
                <a:spcPts val="1800"/>
              </a:spcBef>
            </a:pPr>
            <a:endParaRPr lang="id-ID" sz="2800" dirty="0"/>
          </a:p>
          <a:p>
            <a:pPr>
              <a:spcBef>
                <a:spcPts val="1800"/>
              </a:spcBef>
            </a:pPr>
            <a:endParaRPr lang="id-ID" sz="36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247BC-F2BB-4E70-8050-157D3A8F8B82}" type="slidenum">
              <a:rPr lang="id-ID" smtClean="0"/>
              <a:t>14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14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id-ID" b="1" dirty="0" smtClean="0"/>
              <a:t/>
            </a:r>
            <a:br>
              <a:rPr lang="id-ID" b="1" dirty="0" smtClean="0"/>
            </a:br>
            <a:r>
              <a:rPr lang="id-ID" b="1" dirty="0" smtClean="0"/>
              <a:t>Fitur Umum </a:t>
            </a:r>
            <a:r>
              <a:rPr lang="id-ID" b="1" i="1" dirty="0" smtClean="0"/>
              <a:t>Search Engine </a:t>
            </a:r>
            <a:r>
              <a:rPr lang="id-ID" b="1" dirty="0"/>
              <a:t>- lanjt</a:t>
            </a:r>
            <a:r>
              <a:rPr lang="id-ID" b="1" dirty="0" smtClean="0"/>
              <a:t/>
            </a:r>
            <a:br>
              <a:rPr lang="id-ID" b="1" dirty="0" smtClean="0"/>
            </a:b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1463" indent="-266700">
              <a:spcBef>
                <a:spcPts val="1800"/>
              </a:spcBef>
            </a:pPr>
            <a:r>
              <a:rPr lang="id-ID" sz="3200" i="1" dirty="0" smtClean="0">
                <a:solidFill>
                  <a:srgbClr val="C00000"/>
                </a:solidFill>
              </a:rPr>
              <a:t>Boolean Searching</a:t>
            </a:r>
            <a:r>
              <a:rPr lang="id-ID" sz="3200" dirty="0" smtClean="0">
                <a:solidFill>
                  <a:srgbClr val="C00000"/>
                </a:solidFill>
              </a:rPr>
              <a:t> </a:t>
            </a:r>
            <a:r>
              <a:rPr lang="id-ID" sz="3200" dirty="0" smtClean="0"/>
              <a:t>- lanjt</a:t>
            </a:r>
          </a:p>
          <a:p>
            <a:pPr>
              <a:spcBef>
                <a:spcPts val="1800"/>
              </a:spcBef>
            </a:pPr>
            <a:endParaRPr lang="id-ID" sz="36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9" t="27521" r="22908" b="14616"/>
          <a:stretch/>
        </p:blipFill>
        <p:spPr bwMode="auto">
          <a:xfrm>
            <a:off x="539552" y="2636912"/>
            <a:ext cx="8177645" cy="3588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247BC-F2BB-4E70-8050-157D3A8F8B82}" type="slidenum">
              <a:rPr lang="id-ID" smtClean="0"/>
              <a:t>15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111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id-ID" b="1" dirty="0" smtClean="0"/>
              <a:t/>
            </a:r>
            <a:br>
              <a:rPr lang="id-ID" b="1" dirty="0" smtClean="0"/>
            </a:br>
            <a:r>
              <a:rPr lang="id-ID" b="1" dirty="0" smtClean="0"/>
              <a:t>Fitur Umum </a:t>
            </a:r>
            <a:r>
              <a:rPr lang="id-ID" b="1" i="1" dirty="0" smtClean="0"/>
              <a:t>Search Engine </a:t>
            </a:r>
            <a:r>
              <a:rPr lang="id-ID" b="1" dirty="0"/>
              <a:t>- lanjt</a:t>
            </a:r>
            <a:r>
              <a:rPr lang="id-ID" b="1" dirty="0" smtClean="0"/>
              <a:t/>
            </a:r>
            <a:br>
              <a:rPr lang="id-ID" b="1" dirty="0" smtClean="0"/>
            </a:b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435280" cy="4704184"/>
          </a:xfrm>
        </p:spPr>
        <p:txBody>
          <a:bodyPr>
            <a:normAutofit/>
          </a:bodyPr>
          <a:lstStyle/>
          <a:p>
            <a:pPr marL="271463" indent="-266700">
              <a:spcBef>
                <a:spcPts val="1800"/>
              </a:spcBef>
            </a:pPr>
            <a:r>
              <a:rPr lang="id-ID" sz="3200" i="1" dirty="0" smtClean="0">
                <a:solidFill>
                  <a:srgbClr val="C00000"/>
                </a:solidFill>
              </a:rPr>
              <a:t>Boolean Searching</a:t>
            </a:r>
            <a:r>
              <a:rPr lang="id-ID" sz="3200" dirty="0" smtClean="0">
                <a:solidFill>
                  <a:srgbClr val="C00000"/>
                </a:solidFill>
              </a:rPr>
              <a:t> </a:t>
            </a:r>
            <a:r>
              <a:rPr lang="id-ID" sz="3200" dirty="0" smtClean="0"/>
              <a:t>- lanjt</a:t>
            </a:r>
          </a:p>
          <a:p>
            <a:pPr marL="530225" lvl="1" indent="-255588">
              <a:spcBef>
                <a:spcPts val="1800"/>
              </a:spcBef>
            </a:pPr>
            <a:r>
              <a:rPr lang="id-ID" sz="2800" dirty="0"/>
              <a:t>Operator </a:t>
            </a:r>
            <a:r>
              <a:rPr lang="id-ID" sz="2800" dirty="0">
                <a:solidFill>
                  <a:srgbClr val="C00000"/>
                </a:solidFill>
              </a:rPr>
              <a:t>NOT</a:t>
            </a:r>
            <a:r>
              <a:rPr lang="id-ID" sz="2800" dirty="0"/>
              <a:t> digunakan dalam kasus </a:t>
            </a:r>
            <a:r>
              <a:rPr lang="id-ID" sz="2800" dirty="0">
                <a:solidFill>
                  <a:srgbClr val="C00000"/>
                </a:solidFill>
              </a:rPr>
              <a:t>polisemi</a:t>
            </a:r>
            <a:r>
              <a:rPr lang="id-ID" sz="2800" dirty="0"/>
              <a:t>, sebagai contoh </a:t>
            </a:r>
            <a:r>
              <a:rPr lang="id-ID" sz="2800" dirty="0" smtClean="0"/>
              <a:t>kata kunci </a:t>
            </a:r>
            <a:r>
              <a:rPr lang="id-ID" sz="2800" dirty="0"/>
              <a:t>adalah </a:t>
            </a:r>
            <a:r>
              <a:rPr lang="id-ID" sz="2800" dirty="0" smtClean="0"/>
              <a:t>“</a:t>
            </a:r>
            <a:r>
              <a:rPr lang="id-ID" sz="2800" i="1" dirty="0" smtClean="0">
                <a:solidFill>
                  <a:srgbClr val="C00000"/>
                </a:solidFill>
              </a:rPr>
              <a:t>stars</a:t>
            </a:r>
            <a:r>
              <a:rPr lang="id-ID" sz="2800" i="1" dirty="0" smtClean="0"/>
              <a:t>”</a:t>
            </a:r>
            <a:r>
              <a:rPr lang="id-ID" sz="2800" dirty="0" smtClean="0"/>
              <a:t> </a:t>
            </a:r>
            <a:r>
              <a:rPr lang="id-ID" sz="2800" dirty="0"/>
              <a:t>yang mempunyai makna di dalam astronomi.</a:t>
            </a:r>
          </a:p>
          <a:p>
            <a:pPr marL="530225" lvl="1" indent="-255588">
              <a:spcBef>
                <a:spcPts val="1800"/>
              </a:spcBef>
            </a:pPr>
            <a:r>
              <a:rPr lang="id-ID" sz="2800" dirty="0"/>
              <a:t>Sehingga halaman-halaman dalam hal movie/film tidak perlu ditampilkan, maka ekspresi pencariannya adalah “star </a:t>
            </a:r>
            <a:r>
              <a:rPr lang="id-ID" sz="2800" dirty="0" smtClean="0"/>
              <a:t>AND NOT Hollywood”</a:t>
            </a:r>
            <a:endParaRPr lang="id-ID" sz="2800" dirty="0"/>
          </a:p>
          <a:p>
            <a:pPr>
              <a:spcBef>
                <a:spcPts val="1800"/>
              </a:spcBef>
            </a:pPr>
            <a:endParaRPr lang="id-ID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247BC-F2BB-4E70-8050-157D3A8F8B82}" type="slidenum">
              <a:rPr lang="id-ID" smtClean="0"/>
              <a:t>16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767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id-ID" b="1" dirty="0" smtClean="0"/>
              <a:t/>
            </a:r>
            <a:br>
              <a:rPr lang="id-ID" b="1" dirty="0" smtClean="0"/>
            </a:br>
            <a:r>
              <a:rPr lang="id-ID" b="1" dirty="0" smtClean="0"/>
              <a:t>Strategi Fleksibel </a:t>
            </a:r>
            <a:r>
              <a:rPr lang="id-ID" b="1" i="1" dirty="0" smtClean="0"/>
              <a:t>Search Engine</a:t>
            </a:r>
            <a:br>
              <a:rPr lang="id-ID" b="1" i="1" dirty="0" smtClean="0"/>
            </a:br>
            <a:endParaRPr lang="id-ID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5257800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id-ID" sz="2800" i="1" dirty="0"/>
              <a:t>Search engine </a:t>
            </a:r>
            <a:r>
              <a:rPr lang="id-ID" sz="2800" dirty="0"/>
              <a:t>bekerja dengan baik apabila pengguna mengikuti </a:t>
            </a:r>
            <a:r>
              <a:rPr lang="id-ID" sz="2800" dirty="0" smtClean="0"/>
              <a:t>suatu strategi. </a:t>
            </a:r>
          </a:p>
          <a:p>
            <a:pPr marL="722313" indent="-457200">
              <a:spcBef>
                <a:spcPts val="1800"/>
              </a:spcBef>
              <a:buFont typeface="+mj-lt"/>
              <a:buAutoNum type="arabicPeriod"/>
            </a:pPr>
            <a:r>
              <a:rPr lang="id-ID" sz="2800" dirty="0" smtClean="0"/>
              <a:t>Menentukan frasa dari proses pencarian.</a:t>
            </a:r>
          </a:p>
          <a:p>
            <a:pPr marL="722313" indent="-457200">
              <a:spcBef>
                <a:spcPts val="1800"/>
              </a:spcBef>
              <a:buFont typeface="+mj-lt"/>
              <a:buAutoNum type="arabicPeriod"/>
            </a:pPr>
            <a:r>
              <a:rPr lang="id-ID" sz="2800" dirty="0" smtClean="0"/>
              <a:t>Memilih </a:t>
            </a:r>
            <a:r>
              <a:rPr lang="id-ID" sz="2800" i="1" dirty="0" smtClean="0"/>
              <a:t>search engine </a:t>
            </a:r>
            <a:r>
              <a:rPr lang="id-ID" sz="2800" dirty="0" smtClean="0"/>
              <a:t>yang paling cocok.</a:t>
            </a:r>
          </a:p>
          <a:p>
            <a:pPr marL="987425" lvl="1" indent="-265113">
              <a:spcBef>
                <a:spcPts val="1800"/>
              </a:spcBef>
            </a:pPr>
            <a:r>
              <a:rPr lang="id-ID" sz="2400" dirty="0" smtClean="0"/>
              <a:t>Pencarian dengan spesifikasi tinggi, sebaiknya menggunakan pencarian </a:t>
            </a:r>
            <a:r>
              <a:rPr lang="id-ID" sz="2400" i="1" dirty="0" smtClean="0"/>
              <a:t>database </a:t>
            </a:r>
            <a:r>
              <a:rPr lang="id-ID" sz="2400" dirty="0" smtClean="0"/>
              <a:t>seperti </a:t>
            </a:r>
            <a:r>
              <a:rPr lang="id-ID" sz="2400" i="1" dirty="0" smtClean="0"/>
              <a:t>Google</a:t>
            </a:r>
            <a:r>
              <a:rPr lang="id-ID" sz="2400" dirty="0" smtClean="0"/>
              <a:t> dan </a:t>
            </a:r>
            <a:r>
              <a:rPr lang="id-ID" sz="2400" i="1" dirty="0" smtClean="0"/>
              <a:t>Yahoo</a:t>
            </a:r>
            <a:r>
              <a:rPr lang="id-ID" sz="2400" dirty="0" smtClean="0"/>
              <a:t>, yang mempunyai presisi yang tinggi</a:t>
            </a:r>
          </a:p>
          <a:p>
            <a:pPr marL="722313" indent="-457200">
              <a:spcBef>
                <a:spcPts val="1800"/>
              </a:spcBef>
              <a:buFont typeface="+mj-lt"/>
              <a:buAutoNum type="arabicPeriod"/>
            </a:pPr>
            <a:r>
              <a:rPr lang="id-ID" sz="2800" dirty="0" smtClean="0"/>
              <a:t>Membangun ekstraksi / query </a:t>
            </a:r>
            <a:r>
              <a:rPr lang="id-ID" sz="2800" dirty="0"/>
              <a:t>pencarian.</a:t>
            </a:r>
          </a:p>
          <a:p>
            <a:pPr>
              <a:spcBef>
                <a:spcPts val="1800"/>
              </a:spcBef>
            </a:pPr>
            <a:endParaRPr lang="id-ID" sz="2800" dirty="0"/>
          </a:p>
          <a:p>
            <a:pPr>
              <a:spcBef>
                <a:spcPts val="1800"/>
              </a:spcBef>
            </a:pPr>
            <a:endParaRPr lang="id-ID" sz="2800" dirty="0"/>
          </a:p>
          <a:p>
            <a:pPr>
              <a:spcBef>
                <a:spcPts val="1800"/>
              </a:spcBef>
            </a:pPr>
            <a:endParaRPr lang="id-ID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247BC-F2BB-4E70-8050-157D3A8F8B82}" type="slidenum">
              <a:rPr lang="id-ID" smtClean="0"/>
              <a:t>17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1711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id-ID" b="1" dirty="0" smtClean="0"/>
              <a:t/>
            </a:r>
            <a:br>
              <a:rPr lang="id-ID" b="1" dirty="0" smtClean="0"/>
            </a:br>
            <a:r>
              <a:rPr lang="id-ID" b="1" i="1" dirty="0" smtClean="0"/>
              <a:t>Search Engine </a:t>
            </a:r>
            <a:r>
              <a:rPr lang="id-ID" b="1" dirty="0" smtClean="0"/>
              <a:t>di Pasar </a:t>
            </a:r>
            <a:r>
              <a:rPr lang="id-ID" b="1" dirty="0"/>
              <a:t>- lanjt</a:t>
            </a:r>
            <a:r>
              <a:rPr lang="id-ID" b="1" dirty="0" smtClean="0"/>
              <a:t/>
            </a:r>
            <a:br>
              <a:rPr lang="id-ID" b="1" dirty="0" smtClean="0"/>
            </a:b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5257800"/>
          </a:xfrm>
        </p:spPr>
        <p:txBody>
          <a:bodyPr>
            <a:normAutofit lnSpcReduction="10000"/>
          </a:bodyPr>
          <a:lstStyle/>
          <a:p>
            <a:pPr marL="0" lvl="1" indent="0">
              <a:buNone/>
            </a:pPr>
            <a:r>
              <a:rPr lang="id-ID" sz="2800" b="1" i="1" dirty="0">
                <a:solidFill>
                  <a:srgbClr val="C00000"/>
                </a:solidFill>
              </a:rPr>
              <a:t>Google</a:t>
            </a:r>
          </a:p>
          <a:p>
            <a:pPr marL="354013" indent="-177800">
              <a:spcBef>
                <a:spcPts val="1800"/>
              </a:spcBef>
            </a:pPr>
            <a:r>
              <a:rPr lang="id-ID" sz="2800" dirty="0"/>
              <a:t>Google muncul pada akhir tahun </a:t>
            </a:r>
            <a:r>
              <a:rPr lang="id-ID" sz="2800" dirty="0" smtClean="0"/>
              <a:t>1997</a:t>
            </a:r>
          </a:p>
          <a:p>
            <a:pPr marL="354013" indent="-177800">
              <a:spcBef>
                <a:spcPts val="1800"/>
              </a:spcBef>
            </a:pPr>
            <a:r>
              <a:rPr lang="id-ID" sz="2800" dirty="0" smtClean="0"/>
              <a:t>Keunggulan </a:t>
            </a:r>
            <a:r>
              <a:rPr lang="id-ID" sz="2800" i="1" dirty="0" smtClean="0"/>
              <a:t>Google</a:t>
            </a:r>
            <a:r>
              <a:rPr lang="id-ID" sz="2800" dirty="0" smtClean="0"/>
              <a:t> terletak pada </a:t>
            </a:r>
            <a:r>
              <a:rPr lang="id-ID" sz="2800" i="1" dirty="0" smtClean="0"/>
              <a:t>hardware</a:t>
            </a:r>
            <a:r>
              <a:rPr lang="id-ID" sz="2800" dirty="0" smtClean="0"/>
              <a:t> &amp; </a:t>
            </a:r>
            <a:r>
              <a:rPr lang="id-ID" sz="2800" i="1" dirty="0" smtClean="0"/>
              <a:t>software-</a:t>
            </a:r>
            <a:r>
              <a:rPr lang="id-ID" sz="2800" dirty="0" smtClean="0"/>
              <a:t>nya</a:t>
            </a:r>
          </a:p>
          <a:p>
            <a:pPr marL="354013" indent="-177800">
              <a:spcBef>
                <a:spcPts val="1800"/>
              </a:spcBef>
            </a:pPr>
            <a:r>
              <a:rPr lang="id-ID" sz="2800" i="1" dirty="0" smtClean="0"/>
              <a:t>Hardware</a:t>
            </a:r>
            <a:r>
              <a:rPr lang="id-ID" sz="2800" dirty="0" smtClean="0"/>
              <a:t> berbasis </a:t>
            </a:r>
            <a:r>
              <a:rPr lang="id-ID" sz="2800" i="1" dirty="0"/>
              <a:t>Linux (Red Hat</a:t>
            </a:r>
            <a:r>
              <a:rPr lang="id-ID" sz="2800" i="1" dirty="0" smtClean="0"/>
              <a:t>)</a:t>
            </a:r>
          </a:p>
          <a:p>
            <a:pPr marL="354013" indent="-177800">
              <a:spcBef>
                <a:spcPts val="1800"/>
              </a:spcBef>
            </a:pPr>
            <a:r>
              <a:rPr lang="id-ID" sz="2800" i="1" dirty="0" smtClean="0"/>
              <a:t>Software</a:t>
            </a:r>
            <a:r>
              <a:rPr lang="id-ID" sz="2800" dirty="0" smtClean="0"/>
              <a:t> </a:t>
            </a:r>
            <a:r>
              <a:rPr lang="id-ID" sz="2800" dirty="0"/>
              <a:t>didesain </a:t>
            </a:r>
            <a:r>
              <a:rPr lang="id-ID" sz="2800" dirty="0" smtClean="0"/>
              <a:t>khusus, </a:t>
            </a:r>
            <a:r>
              <a:rPr lang="id-ID" sz="2800" dirty="0"/>
              <a:t>merupakan </a:t>
            </a:r>
            <a:r>
              <a:rPr lang="id-ID" sz="2800" i="1" dirty="0"/>
              <a:t>software </a:t>
            </a:r>
            <a:r>
              <a:rPr lang="id-ID" sz="2800" dirty="0" smtClean="0"/>
              <a:t>yang </a:t>
            </a:r>
            <a:r>
              <a:rPr lang="id-ID" sz="2800" dirty="0"/>
              <a:t>unik, pintar, dan sangat canggih hingga </a:t>
            </a:r>
            <a:r>
              <a:rPr lang="id-ID" sz="2800" dirty="0" smtClean="0"/>
              <a:t>kolaborasi </a:t>
            </a:r>
            <a:r>
              <a:rPr lang="id-ID" sz="2800" dirty="0"/>
              <a:t>dengan perangkat </a:t>
            </a:r>
            <a:r>
              <a:rPr lang="id-ID" sz="2800" i="1" dirty="0"/>
              <a:t>hardware</a:t>
            </a:r>
            <a:r>
              <a:rPr lang="id-ID" sz="2800" dirty="0"/>
              <a:t>-nya pun mampu memberikan hasil yang sangat cepat dan </a:t>
            </a:r>
            <a:r>
              <a:rPr lang="id-ID" sz="2800" dirty="0" smtClean="0"/>
              <a:t>tepat. </a:t>
            </a:r>
          </a:p>
          <a:p>
            <a:pPr>
              <a:spcBef>
                <a:spcPts val="1800"/>
              </a:spcBef>
            </a:pPr>
            <a:endParaRPr lang="id-ID" sz="2800" dirty="0"/>
          </a:p>
          <a:p>
            <a:pPr>
              <a:spcBef>
                <a:spcPts val="1800"/>
              </a:spcBef>
            </a:pPr>
            <a:endParaRPr lang="id-ID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247BC-F2BB-4E70-8050-157D3A8F8B82}" type="slidenum">
              <a:rPr lang="id-ID" smtClean="0"/>
              <a:t>18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774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id-ID" b="1" dirty="0" smtClean="0"/>
              <a:t/>
            </a:r>
            <a:br>
              <a:rPr lang="id-ID" b="1" dirty="0" smtClean="0"/>
            </a:br>
            <a:r>
              <a:rPr lang="id-ID" b="1" i="1" dirty="0" smtClean="0"/>
              <a:t>Search Engine </a:t>
            </a:r>
            <a:r>
              <a:rPr lang="id-ID" b="1" dirty="0" smtClean="0"/>
              <a:t>di Pasar </a:t>
            </a:r>
            <a:r>
              <a:rPr lang="id-ID" b="1" dirty="0"/>
              <a:t>- lanjt</a:t>
            </a:r>
            <a:r>
              <a:rPr lang="id-ID" b="1" dirty="0" smtClean="0"/>
              <a:t/>
            </a:r>
            <a:br>
              <a:rPr lang="id-ID" b="1" dirty="0" smtClean="0"/>
            </a:b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2267744" cy="5257800"/>
          </a:xfrm>
        </p:spPr>
        <p:txBody>
          <a:bodyPr>
            <a:normAutofit/>
          </a:bodyPr>
          <a:lstStyle/>
          <a:p>
            <a:pPr marL="0" lvl="1" indent="0" algn="r">
              <a:buNone/>
            </a:pPr>
            <a:r>
              <a:rPr lang="id-ID" sz="2800" b="1" i="1" dirty="0" smtClean="0">
                <a:solidFill>
                  <a:srgbClr val="C00000"/>
                </a:solidFill>
              </a:rPr>
              <a:t>How Google Search  Works</a:t>
            </a:r>
            <a:endParaRPr lang="id-ID" sz="2800" b="1" i="1" dirty="0">
              <a:solidFill>
                <a:srgbClr val="C00000"/>
              </a:solidFill>
            </a:endParaRPr>
          </a:p>
          <a:p>
            <a:pPr algn="r">
              <a:spcBef>
                <a:spcPts val="1800"/>
              </a:spcBef>
            </a:pPr>
            <a:endParaRPr lang="id-ID" sz="2800" dirty="0">
              <a:solidFill>
                <a:srgbClr val="C00000"/>
              </a:solidFill>
            </a:endParaRPr>
          </a:p>
          <a:p>
            <a:pPr algn="r">
              <a:spcBef>
                <a:spcPts val="1800"/>
              </a:spcBef>
            </a:pPr>
            <a:endParaRPr lang="id-ID" sz="2800" dirty="0">
              <a:solidFill>
                <a:srgbClr val="C00000"/>
              </a:solidFill>
            </a:endParaRPr>
          </a:p>
        </p:txBody>
      </p:sp>
      <p:pic>
        <p:nvPicPr>
          <p:cNvPr id="4" name="Picture 3" descr="http://1.bp.blogspot.com/-UtI-sNLaz1k/U4eRF2MudhI/AAAAAAAAArQ/J_8kWWaFaDg/s1600/cara-kerja-search-engine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36" b="4486"/>
          <a:stretch/>
        </p:blipFill>
        <p:spPr bwMode="auto">
          <a:xfrm>
            <a:off x="2555776" y="1412776"/>
            <a:ext cx="6408712" cy="5373216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247BC-F2BB-4E70-8050-157D3A8F8B82}" type="slidenum">
              <a:rPr lang="id-ID" smtClean="0"/>
              <a:t>19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0437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229600" cy="990600"/>
          </a:xfrm>
        </p:spPr>
        <p:txBody>
          <a:bodyPr>
            <a:noAutofit/>
          </a:bodyPr>
          <a:lstStyle/>
          <a:p>
            <a:r>
              <a:rPr lang="id-ID" sz="3200" b="1" dirty="0" smtClean="0"/>
              <a:t>What is </a:t>
            </a:r>
            <a:r>
              <a:rPr lang="id-ID" sz="3200" b="1" i="1" dirty="0" smtClean="0"/>
              <a:t>Search Engine ?</a:t>
            </a:r>
            <a:endParaRPr lang="id-ID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997152"/>
          </a:xfrm>
        </p:spPr>
        <p:txBody>
          <a:bodyPr>
            <a:noAutofit/>
          </a:bodyPr>
          <a:lstStyle/>
          <a:p>
            <a:pPr>
              <a:spcBef>
                <a:spcPts val="1800"/>
              </a:spcBef>
            </a:pPr>
            <a:r>
              <a:rPr lang="id-ID" sz="2800" i="1" dirty="0"/>
              <a:t>Search engine</a:t>
            </a:r>
            <a:r>
              <a:rPr lang="id-ID" sz="2800" dirty="0"/>
              <a:t> </a:t>
            </a:r>
            <a:r>
              <a:rPr lang="id-ID" sz="2800" dirty="0" smtClean="0"/>
              <a:t>adalah </a:t>
            </a:r>
            <a:r>
              <a:rPr lang="id-ID" sz="2800" dirty="0"/>
              <a:t>sebuah </a:t>
            </a:r>
            <a:r>
              <a:rPr lang="id-ID" sz="2800" dirty="0">
                <a:solidFill>
                  <a:srgbClr val="C00000"/>
                </a:solidFill>
              </a:rPr>
              <a:t>sistem perangkat </a:t>
            </a:r>
            <a:r>
              <a:rPr lang="id-ID" sz="2800" dirty="0" smtClean="0">
                <a:solidFill>
                  <a:srgbClr val="C00000"/>
                </a:solidFill>
              </a:rPr>
              <a:t>lunak</a:t>
            </a:r>
            <a:r>
              <a:rPr lang="id-ID" sz="2800" dirty="0" smtClean="0"/>
              <a:t> </a:t>
            </a:r>
            <a:r>
              <a:rPr lang="id-ID" sz="2800" dirty="0"/>
              <a:t>yang di desain untuk melakukan </a:t>
            </a:r>
            <a:r>
              <a:rPr lang="id-ID" sz="2800" dirty="0">
                <a:solidFill>
                  <a:srgbClr val="C00000"/>
                </a:solidFill>
              </a:rPr>
              <a:t>pencarian data atau informasi </a:t>
            </a:r>
            <a:r>
              <a:rPr lang="id-ID" sz="2800" dirty="0"/>
              <a:t>di </a:t>
            </a:r>
            <a:r>
              <a:rPr lang="id-ID" sz="2800" i="1" dirty="0"/>
              <a:t>world wide web</a:t>
            </a:r>
            <a:r>
              <a:rPr lang="id-ID" sz="2800" dirty="0"/>
              <a:t> (www). </a:t>
            </a:r>
            <a:endParaRPr lang="id-ID" sz="2800" dirty="0" smtClean="0"/>
          </a:p>
          <a:p>
            <a:pPr>
              <a:spcBef>
                <a:spcPts val="1800"/>
              </a:spcBef>
            </a:pPr>
            <a:r>
              <a:rPr lang="id-ID" sz="2800" dirty="0" smtClean="0"/>
              <a:t>Hasil </a:t>
            </a:r>
            <a:r>
              <a:rPr lang="id-ID" sz="2800" dirty="0"/>
              <a:t>pencarian </a:t>
            </a:r>
            <a:r>
              <a:rPr lang="id-ID" sz="2800" dirty="0" smtClean="0"/>
              <a:t>menampilkan </a:t>
            </a:r>
            <a:r>
              <a:rPr lang="id-ID" sz="2800" dirty="0"/>
              <a:t>serangkaian informasi yang bersumber dari </a:t>
            </a:r>
            <a:r>
              <a:rPr lang="id-ID" sz="2800" i="1" dirty="0" smtClean="0"/>
              <a:t>website / blog</a:t>
            </a:r>
            <a:r>
              <a:rPr lang="id-ID" sz="2800" dirty="0" smtClean="0"/>
              <a:t> </a:t>
            </a:r>
            <a:r>
              <a:rPr lang="id-ID" sz="2800" dirty="0"/>
              <a:t>tertentu, </a:t>
            </a:r>
            <a:r>
              <a:rPr lang="id-ID" sz="2800" dirty="0" smtClean="0"/>
              <a:t>yang sering </a:t>
            </a:r>
            <a:r>
              <a:rPr lang="id-ID" sz="2800" dirty="0"/>
              <a:t>disebut </a:t>
            </a:r>
            <a:r>
              <a:rPr lang="id-ID" sz="2800" dirty="0" smtClean="0"/>
              <a:t>sebagai </a:t>
            </a:r>
            <a:r>
              <a:rPr lang="id-ID" sz="2800" i="1" dirty="0" smtClean="0">
                <a:solidFill>
                  <a:srgbClr val="C00000"/>
                </a:solidFill>
              </a:rPr>
              <a:t>Search </a:t>
            </a:r>
            <a:r>
              <a:rPr lang="id-ID" sz="2800" i="1" dirty="0">
                <a:solidFill>
                  <a:srgbClr val="C00000"/>
                </a:solidFill>
              </a:rPr>
              <a:t>Engine Result Pages</a:t>
            </a:r>
            <a:r>
              <a:rPr lang="id-ID" sz="2800" dirty="0"/>
              <a:t> (SERPs).  </a:t>
            </a:r>
            <a:endParaRPr lang="id-ID" sz="2800" dirty="0" smtClean="0"/>
          </a:p>
          <a:p>
            <a:pPr>
              <a:spcBef>
                <a:spcPts val="1800"/>
              </a:spcBef>
            </a:pPr>
            <a:r>
              <a:rPr lang="id-ID" sz="2800" dirty="0"/>
              <a:t>Hasil pencarian umumnya </a:t>
            </a:r>
            <a:r>
              <a:rPr lang="id-ID" sz="2800" dirty="0">
                <a:solidFill>
                  <a:srgbClr val="C00000"/>
                </a:solidFill>
              </a:rPr>
              <a:t>diurutkan</a:t>
            </a:r>
            <a:r>
              <a:rPr lang="id-ID" sz="2800" dirty="0"/>
              <a:t> menurut </a:t>
            </a:r>
            <a:r>
              <a:rPr lang="id-ID" sz="2800" dirty="0">
                <a:solidFill>
                  <a:srgbClr val="C00000"/>
                </a:solidFill>
              </a:rPr>
              <a:t>tingkat akurasi </a:t>
            </a:r>
            <a:r>
              <a:rPr lang="id-ID" sz="2800" dirty="0"/>
              <a:t>ataupun </a:t>
            </a:r>
            <a:r>
              <a:rPr lang="id-ID" sz="2800" dirty="0">
                <a:solidFill>
                  <a:srgbClr val="C00000"/>
                </a:solidFill>
              </a:rPr>
              <a:t>rasio pengunjung  </a:t>
            </a:r>
            <a:r>
              <a:rPr lang="id-ID" sz="2800" dirty="0"/>
              <a:t>yang disebut sebagai </a:t>
            </a:r>
            <a:r>
              <a:rPr lang="id-ID" sz="2800" i="1" dirty="0">
                <a:solidFill>
                  <a:srgbClr val="C00000"/>
                </a:solidFill>
              </a:rPr>
              <a:t>hits</a:t>
            </a:r>
            <a:r>
              <a:rPr lang="id-ID" sz="2800" dirty="0">
                <a:solidFill>
                  <a:srgbClr val="C00000"/>
                </a:solidFill>
              </a:rPr>
              <a:t>. </a:t>
            </a:r>
          </a:p>
          <a:p>
            <a:pPr>
              <a:spcBef>
                <a:spcPts val="1800"/>
              </a:spcBef>
            </a:pPr>
            <a:endParaRPr lang="id-ID" sz="28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247BC-F2BB-4E70-8050-157D3A8F8B82}" type="slidenum">
              <a:rPr lang="id-ID" smtClean="0"/>
              <a:t>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4613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id-ID" b="1" dirty="0" smtClean="0"/>
              <a:t/>
            </a:r>
            <a:br>
              <a:rPr lang="id-ID" b="1" dirty="0" smtClean="0"/>
            </a:br>
            <a:r>
              <a:rPr lang="id-ID" b="1" i="1" dirty="0" smtClean="0"/>
              <a:t>Search Engine </a:t>
            </a:r>
            <a:r>
              <a:rPr lang="id-ID" b="1" dirty="0" smtClean="0"/>
              <a:t>di Pasar </a:t>
            </a:r>
            <a:r>
              <a:rPr lang="id-ID" b="1" dirty="0"/>
              <a:t>- lanjt</a:t>
            </a:r>
            <a:r>
              <a:rPr lang="id-ID" b="1" dirty="0" smtClean="0"/>
              <a:t/>
            </a:r>
            <a:br>
              <a:rPr lang="id-ID" b="1" dirty="0" smtClean="0"/>
            </a:b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12776"/>
            <a:ext cx="8712968" cy="5445224"/>
          </a:xfrm>
        </p:spPr>
        <p:txBody>
          <a:bodyPr>
            <a:normAutofit/>
          </a:bodyPr>
          <a:lstStyle/>
          <a:p>
            <a:pPr marL="0" lvl="1" indent="0">
              <a:lnSpc>
                <a:spcPct val="110000"/>
              </a:lnSpc>
              <a:spcBef>
                <a:spcPts val="1800"/>
              </a:spcBef>
              <a:buNone/>
            </a:pPr>
            <a:r>
              <a:rPr lang="id-ID" sz="2800" b="1" i="1" dirty="0" smtClean="0">
                <a:solidFill>
                  <a:srgbClr val="C00000"/>
                </a:solidFill>
              </a:rPr>
              <a:t>How Google Search Works </a:t>
            </a:r>
            <a:r>
              <a:rPr lang="id-ID" sz="2800" dirty="0">
                <a:solidFill>
                  <a:srgbClr val="C00000"/>
                </a:solidFill>
              </a:rPr>
              <a:t>-lanjt</a:t>
            </a:r>
          </a:p>
          <a:p>
            <a:pPr marL="514350" lvl="1" indent="-514350">
              <a:spcBef>
                <a:spcPts val="1200"/>
              </a:spcBef>
              <a:buFont typeface="+mj-lt"/>
              <a:buAutoNum type="arabicPeriod"/>
            </a:pPr>
            <a:r>
              <a:rPr lang="id-ID" sz="2800" dirty="0" smtClean="0"/>
              <a:t>Google mengirim </a:t>
            </a:r>
            <a:r>
              <a:rPr lang="id-ID" sz="2800" i="1" dirty="0" smtClean="0"/>
              <a:t>web crawler (Googlebots)</a:t>
            </a:r>
            <a:r>
              <a:rPr lang="id-ID" sz="2800" dirty="0" smtClean="0"/>
              <a:t> untuk menelusuri semua halaman </a:t>
            </a:r>
            <a:r>
              <a:rPr lang="id-ID" sz="2800" i="1" dirty="0" smtClean="0"/>
              <a:t>web</a:t>
            </a:r>
            <a:r>
              <a:rPr lang="id-ID" sz="2800" dirty="0" smtClean="0"/>
              <a:t> dalam www.</a:t>
            </a:r>
          </a:p>
          <a:p>
            <a:pPr marL="514350" lvl="1" indent="-514350">
              <a:spcBef>
                <a:spcPts val="1200"/>
              </a:spcBef>
              <a:buFont typeface="+mj-lt"/>
              <a:buAutoNum type="arabicPeriod"/>
            </a:pPr>
            <a:r>
              <a:rPr lang="id-ID" sz="2800" dirty="0" smtClean="0"/>
              <a:t>Bots ini terdiri dari jutaan komputer yang menjelajah web. Untuk memastikan bahwa mereka memiliki situs yang terbaru, </a:t>
            </a:r>
            <a:r>
              <a:rPr lang="id-ID" sz="2800" i="1" dirty="0" smtClean="0"/>
              <a:t>Googlebots </a:t>
            </a:r>
            <a:r>
              <a:rPr lang="id-ID" sz="2800" dirty="0" smtClean="0"/>
              <a:t>bekerja sepanjang waktu merayapi situs.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247BC-F2BB-4E70-8050-157D3A8F8B82}" type="slidenum">
              <a:rPr lang="id-ID" smtClean="0"/>
              <a:t>20</a:t>
            </a:fld>
            <a:endParaRPr lang="id-ID"/>
          </a:p>
        </p:txBody>
      </p:sp>
      <p:pic>
        <p:nvPicPr>
          <p:cNvPr id="5" name="Picture 4" descr="http://1.bp.blogspot.com/-UtI-sNLaz1k/U4eRF2MudhI/AAAAAAAAArQ/J_8kWWaFaDg/s1600/cara-kerja-search-engine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36" b="60512"/>
          <a:stretch/>
        </p:blipFill>
        <p:spPr bwMode="auto">
          <a:xfrm>
            <a:off x="1043608" y="4941168"/>
            <a:ext cx="7488832" cy="1872208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1115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id-ID" b="1" dirty="0" smtClean="0"/>
              <a:t/>
            </a:r>
            <a:br>
              <a:rPr lang="id-ID" b="1" dirty="0" smtClean="0"/>
            </a:br>
            <a:r>
              <a:rPr lang="id-ID" b="1" i="1" dirty="0" smtClean="0"/>
              <a:t>Search Engine </a:t>
            </a:r>
            <a:r>
              <a:rPr lang="id-ID" b="1" dirty="0" smtClean="0"/>
              <a:t>di Pasar </a:t>
            </a:r>
            <a:r>
              <a:rPr lang="id-ID" b="1" dirty="0"/>
              <a:t>- lanjt</a:t>
            </a:r>
            <a:r>
              <a:rPr lang="id-ID" b="1" dirty="0" smtClean="0"/>
              <a:t/>
            </a:r>
            <a:br>
              <a:rPr lang="id-ID" b="1" dirty="0" smtClean="0"/>
            </a:b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059662"/>
            <a:ext cx="5037111" cy="4609697"/>
          </a:xfrm>
        </p:spPr>
        <p:txBody>
          <a:bodyPr>
            <a:normAutofit/>
          </a:bodyPr>
          <a:lstStyle/>
          <a:p>
            <a:pPr marL="514350" lvl="1" indent="-514350">
              <a:spcBef>
                <a:spcPts val="1200"/>
              </a:spcBef>
              <a:buFont typeface="+mj-lt"/>
              <a:buAutoNum type="arabicPeriod" startAt="3"/>
            </a:pPr>
            <a:r>
              <a:rPr lang="id-ID" sz="2800" dirty="0" smtClean="0"/>
              <a:t>Seberapa sering </a:t>
            </a:r>
            <a:r>
              <a:rPr lang="id-ID" sz="2800" dirty="0"/>
              <a:t>sebuah situs dijelajahi tergantung pada seberapa cepat perubahan isinya. </a:t>
            </a:r>
            <a:endParaRPr lang="id-ID" sz="2800" dirty="0" smtClean="0"/>
          </a:p>
          <a:p>
            <a:pPr marL="514350" lvl="1" indent="-514350">
              <a:spcBef>
                <a:spcPts val="1200"/>
              </a:spcBef>
              <a:buFont typeface="+mj-lt"/>
              <a:buAutoNum type="arabicPeriod" startAt="3"/>
            </a:pPr>
            <a:r>
              <a:rPr lang="id-ID" sz="2800" dirty="0" smtClean="0"/>
              <a:t>Bot juga </a:t>
            </a:r>
            <a:r>
              <a:rPr lang="id-ID" sz="2800" dirty="0"/>
              <a:t>mendeteksi semua link di </a:t>
            </a:r>
            <a:r>
              <a:rPr lang="id-ID" sz="2800" dirty="0" smtClean="0"/>
              <a:t>situs, </a:t>
            </a:r>
            <a:r>
              <a:rPr lang="id-ID" sz="2800" dirty="0"/>
              <a:t>yang kemudian dimasukkan ke dalam sistem antrian untuk </a:t>
            </a:r>
            <a:r>
              <a:rPr lang="id-ID" sz="2800" dirty="0" smtClean="0"/>
              <a:t>dikunjungi </a:t>
            </a:r>
            <a:r>
              <a:rPr lang="id-ID" sz="2800" dirty="0"/>
              <a:t>di </a:t>
            </a:r>
            <a:r>
              <a:rPr lang="id-ID" sz="2800" dirty="0" smtClean="0"/>
              <a:t>lain waktu  </a:t>
            </a:r>
          </a:p>
          <a:p>
            <a:pPr marL="514350" lvl="1" indent="-514350">
              <a:lnSpc>
                <a:spcPct val="110000"/>
              </a:lnSpc>
              <a:spcBef>
                <a:spcPts val="1800"/>
              </a:spcBef>
              <a:buFont typeface="+mj-lt"/>
              <a:buAutoNum type="arabicPeriod" startAt="3"/>
            </a:pPr>
            <a:endParaRPr lang="id-ID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247BC-F2BB-4E70-8050-157D3A8F8B82}" type="slidenum">
              <a:rPr lang="id-ID" smtClean="0"/>
              <a:t>21</a:t>
            </a:fld>
            <a:endParaRPr lang="id-ID"/>
          </a:p>
        </p:txBody>
      </p:sp>
      <p:pic>
        <p:nvPicPr>
          <p:cNvPr id="7" name="Picture 6" descr="http://1.bp.blogspot.com/-UtI-sNLaz1k/U4eRF2MudhI/AAAAAAAAArQ/J_8kWWaFaDg/s1600/cara-kerja-search-engine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88" t="34626" b="33363"/>
          <a:stretch/>
        </p:blipFill>
        <p:spPr bwMode="auto">
          <a:xfrm>
            <a:off x="5504655" y="2708920"/>
            <a:ext cx="3603849" cy="2952328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323528" y="1410408"/>
            <a:ext cx="7341367" cy="6492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10000"/>
              </a:lnSpc>
              <a:spcBef>
                <a:spcPts val="1800"/>
              </a:spcBef>
              <a:buFont typeface="Arial" pitchFamily="34" charset="0"/>
              <a:buNone/>
            </a:pPr>
            <a:r>
              <a:rPr lang="id-ID" sz="2800" b="1" i="1" dirty="0" smtClean="0">
                <a:solidFill>
                  <a:srgbClr val="C00000"/>
                </a:solidFill>
              </a:rPr>
              <a:t>How Google Search Works </a:t>
            </a:r>
            <a:r>
              <a:rPr lang="id-ID" sz="2800" dirty="0" smtClean="0"/>
              <a:t>-lanjt</a:t>
            </a:r>
          </a:p>
        </p:txBody>
      </p:sp>
    </p:spTree>
    <p:extLst>
      <p:ext uri="{BB962C8B-B14F-4D97-AF65-F5344CB8AC3E}">
        <p14:creationId xmlns:p14="http://schemas.microsoft.com/office/powerpoint/2010/main" val="267434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id-ID" b="1" dirty="0" smtClean="0"/>
              <a:t/>
            </a:r>
            <a:br>
              <a:rPr lang="id-ID" b="1" dirty="0" smtClean="0"/>
            </a:br>
            <a:r>
              <a:rPr lang="id-ID" b="1" i="1" dirty="0" smtClean="0"/>
              <a:t>Search Engine </a:t>
            </a:r>
            <a:r>
              <a:rPr lang="id-ID" b="1" dirty="0" smtClean="0"/>
              <a:t>di Pasar </a:t>
            </a:r>
            <a:r>
              <a:rPr lang="id-ID" b="1" dirty="0"/>
              <a:t>- lanjt</a:t>
            </a:r>
            <a:r>
              <a:rPr lang="id-ID" b="1" dirty="0" smtClean="0"/>
              <a:t/>
            </a:r>
            <a:br>
              <a:rPr lang="id-ID" b="1" dirty="0" smtClean="0"/>
            </a:b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059662"/>
            <a:ext cx="4896544" cy="4798337"/>
          </a:xfrm>
        </p:spPr>
        <p:txBody>
          <a:bodyPr>
            <a:normAutofit fontScale="92500" lnSpcReduction="20000"/>
          </a:bodyPr>
          <a:lstStyle/>
          <a:p>
            <a:pPr marL="514350" lvl="1" indent="-514350">
              <a:lnSpc>
                <a:spcPct val="110000"/>
              </a:lnSpc>
              <a:spcBef>
                <a:spcPts val="1800"/>
              </a:spcBef>
              <a:buFont typeface="+mj-lt"/>
              <a:buAutoNum type="arabicPeriod" startAt="5"/>
            </a:pPr>
            <a:r>
              <a:rPr lang="id-ID" sz="2800" dirty="0" smtClean="0"/>
              <a:t>Salinan dari </a:t>
            </a:r>
            <a:r>
              <a:rPr lang="id-ID" sz="2800" dirty="0"/>
              <a:t>semua halaman ini disimpan </a:t>
            </a:r>
            <a:r>
              <a:rPr lang="id-ID" sz="2800" dirty="0" smtClean="0"/>
              <a:t>dalam </a:t>
            </a:r>
            <a:r>
              <a:rPr lang="id-ID" sz="2800" i="1" dirty="0" smtClean="0"/>
              <a:t>database index Google</a:t>
            </a:r>
            <a:r>
              <a:rPr lang="id-ID" sz="2800" dirty="0" smtClean="0"/>
              <a:t>.</a:t>
            </a:r>
          </a:p>
          <a:p>
            <a:pPr marL="514350" lvl="1" indent="-514350">
              <a:lnSpc>
                <a:spcPct val="110000"/>
              </a:lnSpc>
              <a:spcBef>
                <a:spcPts val="1800"/>
              </a:spcBef>
              <a:buFont typeface="+mj-lt"/>
              <a:buAutoNum type="arabicPeriod" startAt="5"/>
            </a:pPr>
            <a:r>
              <a:rPr lang="id-ID" sz="2800" dirty="0" smtClean="0"/>
              <a:t>Ketika user memasukkan </a:t>
            </a:r>
            <a:r>
              <a:rPr lang="id-ID" sz="2800" i="1" dirty="0" smtClean="0"/>
              <a:t>query </a:t>
            </a:r>
            <a:r>
              <a:rPr lang="id-ID" sz="2800" dirty="0" smtClean="0"/>
              <a:t>dalam </a:t>
            </a:r>
            <a:r>
              <a:rPr lang="id-ID" sz="2800" i="1" dirty="0" smtClean="0"/>
              <a:t>search engine</a:t>
            </a:r>
            <a:r>
              <a:rPr lang="id-ID" sz="2800" dirty="0" smtClean="0"/>
              <a:t>, maka </a:t>
            </a:r>
            <a:r>
              <a:rPr lang="id-ID" sz="2800" i="1" dirty="0" smtClean="0"/>
              <a:t>index</a:t>
            </a:r>
            <a:r>
              <a:rPr lang="id-ID" sz="2800" dirty="0" smtClean="0"/>
              <a:t> akan mencocokkan kata query tersebut dengan semua halaman web, kemudian mengambil halaman web tersebut sebagai </a:t>
            </a:r>
            <a:r>
              <a:rPr lang="id-ID" sz="2800" i="1" dirty="0" smtClean="0"/>
              <a:t>search result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247BC-F2BB-4E70-8050-157D3A8F8B82}" type="slidenum">
              <a:rPr lang="id-ID" smtClean="0"/>
              <a:t>22</a:t>
            </a:fld>
            <a:endParaRPr lang="id-ID"/>
          </a:p>
        </p:txBody>
      </p:sp>
      <p:pic>
        <p:nvPicPr>
          <p:cNvPr id="6" name="Picture 5" descr="http://1.bp.blogspot.com/-UtI-sNLaz1k/U4eRF2MudhI/AAAAAAAAArQ/J_8kWWaFaDg/s1600/cara-kerja-search-engine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42510" r="47215" b="4486"/>
          <a:stretch/>
        </p:blipFill>
        <p:spPr bwMode="auto">
          <a:xfrm>
            <a:off x="5436096" y="2132856"/>
            <a:ext cx="3528392" cy="4608512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79512" y="1340768"/>
            <a:ext cx="7341367" cy="6492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10000"/>
              </a:lnSpc>
              <a:spcBef>
                <a:spcPts val="1800"/>
              </a:spcBef>
              <a:buFont typeface="Arial" pitchFamily="34" charset="0"/>
              <a:buNone/>
            </a:pPr>
            <a:r>
              <a:rPr lang="id-ID" sz="2800" b="1" i="1" dirty="0" smtClean="0">
                <a:solidFill>
                  <a:srgbClr val="C00000"/>
                </a:solidFill>
              </a:rPr>
              <a:t>How Google Search Works </a:t>
            </a:r>
            <a:r>
              <a:rPr lang="id-ID" sz="2800" dirty="0" smtClean="0"/>
              <a:t>-lanjt</a:t>
            </a:r>
          </a:p>
        </p:txBody>
      </p:sp>
    </p:spTree>
    <p:extLst>
      <p:ext uri="{BB962C8B-B14F-4D97-AF65-F5344CB8AC3E}">
        <p14:creationId xmlns:p14="http://schemas.microsoft.com/office/powerpoint/2010/main" val="256065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id-ID" b="1" dirty="0" smtClean="0"/>
              <a:t/>
            </a:r>
            <a:br>
              <a:rPr lang="id-ID" b="1" dirty="0" smtClean="0"/>
            </a:br>
            <a:r>
              <a:rPr lang="id-ID" b="1" i="1" dirty="0" smtClean="0"/>
              <a:t>Search Engine </a:t>
            </a:r>
            <a:r>
              <a:rPr lang="id-ID" b="1" dirty="0" smtClean="0"/>
              <a:t>di Pasar </a:t>
            </a:r>
            <a:r>
              <a:rPr lang="id-ID" b="1" dirty="0"/>
              <a:t>- lanjt</a:t>
            </a:r>
            <a:r>
              <a:rPr lang="id-ID" b="1" dirty="0" smtClean="0"/>
              <a:t/>
            </a:r>
            <a:br>
              <a:rPr lang="id-ID" b="1" dirty="0" smtClean="0"/>
            </a:b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990022"/>
            <a:ext cx="3960440" cy="4867977"/>
          </a:xfrm>
        </p:spPr>
        <p:txBody>
          <a:bodyPr>
            <a:normAutofit lnSpcReduction="10000"/>
          </a:bodyPr>
          <a:lstStyle/>
          <a:p>
            <a:pPr marL="514350" lvl="1" indent="-514350">
              <a:spcBef>
                <a:spcPts val="1200"/>
              </a:spcBef>
              <a:buFont typeface="+mj-lt"/>
              <a:buAutoNum type="arabicPeriod" startAt="7"/>
            </a:pPr>
            <a:r>
              <a:rPr lang="id-ID" sz="2800" dirty="0" smtClean="0"/>
              <a:t>Pada waktu yang sama, deskripsi singkat tentang halaman web dihasilkan untuk </a:t>
            </a:r>
            <a:r>
              <a:rPr lang="id-ID" sz="2800" i="1" dirty="0"/>
              <a:t>search </a:t>
            </a:r>
            <a:r>
              <a:rPr lang="id-ID" sz="2800" i="1" dirty="0" smtClean="0"/>
              <a:t>result page</a:t>
            </a:r>
          </a:p>
          <a:p>
            <a:pPr marL="514350" lvl="1" indent="-514350">
              <a:spcBef>
                <a:spcPts val="1200"/>
              </a:spcBef>
              <a:buFont typeface="+mj-lt"/>
              <a:buAutoNum type="arabicPeriod" startAt="7"/>
            </a:pPr>
            <a:r>
              <a:rPr lang="id-ID" sz="2800" dirty="0" smtClean="0"/>
              <a:t>Sebelum ditampilkan, halaman web di ranking sesuai relevansinya. </a:t>
            </a:r>
            <a:endParaRPr lang="id-ID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247BC-F2BB-4E70-8050-157D3A8F8B82}" type="slidenum">
              <a:rPr lang="id-ID" smtClean="0"/>
              <a:t>23</a:t>
            </a:fld>
            <a:endParaRPr lang="id-ID"/>
          </a:p>
        </p:txBody>
      </p:sp>
      <p:pic>
        <p:nvPicPr>
          <p:cNvPr id="6" name="Picture 5" descr="http://1.bp.blogspot.com/-UtI-sNLaz1k/U4eRF2MudhI/AAAAAAAAArQ/J_8kWWaFaDg/s1600/cara-kerja-search-engine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08" t="66318" b="4486"/>
          <a:stretch/>
        </p:blipFill>
        <p:spPr bwMode="auto">
          <a:xfrm>
            <a:off x="4302421" y="2708920"/>
            <a:ext cx="4771446" cy="3168352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79512" y="1340768"/>
            <a:ext cx="7341367" cy="6492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10000"/>
              </a:lnSpc>
              <a:spcBef>
                <a:spcPts val="1800"/>
              </a:spcBef>
              <a:buFont typeface="Arial" pitchFamily="34" charset="0"/>
              <a:buNone/>
            </a:pPr>
            <a:r>
              <a:rPr lang="id-ID" sz="2800" b="1" i="1" dirty="0" smtClean="0">
                <a:solidFill>
                  <a:srgbClr val="C00000"/>
                </a:solidFill>
              </a:rPr>
              <a:t>How Google Search Works </a:t>
            </a:r>
            <a:r>
              <a:rPr lang="id-ID" sz="2800" dirty="0" smtClean="0"/>
              <a:t>-lanjt</a:t>
            </a:r>
          </a:p>
        </p:txBody>
      </p:sp>
    </p:spTree>
    <p:extLst>
      <p:ext uri="{BB962C8B-B14F-4D97-AF65-F5344CB8AC3E}">
        <p14:creationId xmlns:p14="http://schemas.microsoft.com/office/powerpoint/2010/main" val="132838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id-ID" b="1" dirty="0" smtClean="0"/>
              <a:t/>
            </a:r>
            <a:br>
              <a:rPr lang="id-ID" b="1" dirty="0" smtClean="0"/>
            </a:br>
            <a:r>
              <a:rPr lang="id-ID" b="1" i="1" dirty="0" smtClean="0"/>
              <a:t>Search Engine </a:t>
            </a:r>
            <a:r>
              <a:rPr lang="id-ID" b="1" dirty="0" smtClean="0"/>
              <a:t>di Pasar </a:t>
            </a:r>
            <a:r>
              <a:rPr lang="id-ID" b="1" dirty="0"/>
              <a:t>- lanjt</a:t>
            </a:r>
            <a:r>
              <a:rPr lang="id-ID" b="1" dirty="0" smtClean="0"/>
              <a:t/>
            </a:r>
            <a:br>
              <a:rPr lang="id-ID" b="1" dirty="0" smtClean="0"/>
            </a:b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5257800"/>
          </a:xfrm>
        </p:spPr>
        <p:txBody>
          <a:bodyPr>
            <a:normAutofit/>
          </a:bodyPr>
          <a:lstStyle/>
          <a:p>
            <a:pPr marL="0" lvl="1" indent="0">
              <a:lnSpc>
                <a:spcPct val="110000"/>
              </a:lnSpc>
              <a:spcBef>
                <a:spcPts val="1800"/>
              </a:spcBef>
              <a:buNone/>
            </a:pPr>
            <a:r>
              <a:rPr lang="id-ID" sz="3000" b="1" i="1" dirty="0" smtClean="0">
                <a:solidFill>
                  <a:srgbClr val="C00000"/>
                </a:solidFill>
              </a:rPr>
              <a:t>Keunggulan Google</a:t>
            </a:r>
            <a:endParaRPr lang="id-ID" sz="3000" b="1" i="1" dirty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Bef>
                <a:spcPts val="1800"/>
              </a:spcBef>
            </a:pPr>
            <a:r>
              <a:rPr lang="id-ID" sz="2800" i="1" dirty="0" smtClean="0"/>
              <a:t>Search engine </a:t>
            </a:r>
            <a:r>
              <a:rPr lang="id-ID" sz="2800" dirty="0"/>
              <a:t>lain rata-rata </a:t>
            </a:r>
            <a:r>
              <a:rPr lang="id-ID" sz="2800" dirty="0" smtClean="0"/>
              <a:t>menampilkan hasil pencarian  </a:t>
            </a:r>
            <a:r>
              <a:rPr lang="id-ID" sz="2800" dirty="0"/>
              <a:t>dalam waktu lebih dari dua detik, </a:t>
            </a:r>
            <a:r>
              <a:rPr lang="id-ID" sz="2800" i="1" dirty="0" smtClean="0"/>
              <a:t>Google</a:t>
            </a:r>
            <a:r>
              <a:rPr lang="id-ID" sz="2800" dirty="0" smtClean="0"/>
              <a:t> </a:t>
            </a:r>
            <a:r>
              <a:rPr lang="id-ID" sz="2800" dirty="0"/>
              <a:t>sanggup menampilkan data yang akurat ini hanya dalam waktu kurang dari satu </a:t>
            </a:r>
            <a:r>
              <a:rPr lang="id-ID" sz="2800" dirty="0" smtClean="0"/>
              <a:t>detik.</a:t>
            </a:r>
            <a:endParaRPr lang="id-ID" sz="2800" dirty="0"/>
          </a:p>
          <a:p>
            <a:pPr>
              <a:lnSpc>
                <a:spcPct val="110000"/>
              </a:lnSpc>
              <a:spcBef>
                <a:spcPts val="1800"/>
              </a:spcBef>
            </a:pPr>
            <a:endParaRPr lang="id-ID" sz="2800" dirty="0"/>
          </a:p>
          <a:p>
            <a:pPr>
              <a:lnSpc>
                <a:spcPct val="110000"/>
              </a:lnSpc>
              <a:spcBef>
                <a:spcPts val="1800"/>
              </a:spcBef>
            </a:pPr>
            <a:endParaRPr lang="id-ID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247BC-F2BB-4E70-8050-157D3A8F8B82}" type="slidenum">
              <a:rPr lang="id-ID" smtClean="0"/>
              <a:t>24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6457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id-ID" b="1" dirty="0" smtClean="0"/>
              <a:t/>
            </a:r>
            <a:br>
              <a:rPr lang="id-ID" b="1" dirty="0" smtClean="0"/>
            </a:br>
            <a:r>
              <a:rPr lang="id-ID" b="1" i="1" dirty="0" smtClean="0"/>
              <a:t>Search Engine </a:t>
            </a:r>
            <a:r>
              <a:rPr lang="id-ID" b="1" dirty="0" smtClean="0"/>
              <a:t>di Pasar </a:t>
            </a:r>
            <a:r>
              <a:rPr lang="id-ID" b="1" dirty="0"/>
              <a:t>- lanjt</a:t>
            </a:r>
            <a:r>
              <a:rPr lang="id-ID" b="1" dirty="0" smtClean="0"/>
              <a:t/>
            </a:r>
            <a:br>
              <a:rPr lang="id-ID" b="1" dirty="0" smtClean="0"/>
            </a:b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5257800"/>
          </a:xfrm>
        </p:spPr>
        <p:txBody>
          <a:bodyPr>
            <a:normAutofit fontScale="92500" lnSpcReduction="20000"/>
          </a:bodyPr>
          <a:lstStyle/>
          <a:p>
            <a:pPr marL="0" lvl="1" indent="0">
              <a:lnSpc>
                <a:spcPct val="110000"/>
              </a:lnSpc>
              <a:spcBef>
                <a:spcPts val="1800"/>
              </a:spcBef>
              <a:buNone/>
            </a:pPr>
            <a:r>
              <a:rPr lang="id-ID" sz="3000" b="1" i="1" dirty="0" smtClean="0">
                <a:solidFill>
                  <a:schemeClr val="tx2"/>
                </a:solidFill>
              </a:rPr>
              <a:t>Yahoo</a:t>
            </a:r>
            <a:endParaRPr lang="id-ID" sz="3000" b="1" i="1" dirty="0">
              <a:solidFill>
                <a:schemeClr val="tx2"/>
              </a:solidFill>
            </a:endParaRPr>
          </a:p>
          <a:p>
            <a:pPr>
              <a:lnSpc>
                <a:spcPct val="110000"/>
              </a:lnSpc>
              <a:spcBef>
                <a:spcPts val="1800"/>
              </a:spcBef>
            </a:pPr>
            <a:r>
              <a:rPr lang="id-ID" sz="2800" dirty="0"/>
              <a:t>Yahoo </a:t>
            </a:r>
            <a:r>
              <a:rPr lang="id-ID" sz="2800" dirty="0" smtClean="0"/>
              <a:t>tidak </a:t>
            </a:r>
            <a:r>
              <a:rPr lang="id-ID" sz="2800" dirty="0"/>
              <a:t>sepenuhnya merupakan </a:t>
            </a:r>
            <a:r>
              <a:rPr lang="id-ID" sz="2800" i="1" dirty="0"/>
              <a:t>search </a:t>
            </a:r>
            <a:r>
              <a:rPr lang="id-ID" sz="2800" i="1" dirty="0" smtClean="0"/>
              <a:t>engine</a:t>
            </a:r>
            <a:r>
              <a:rPr lang="id-ID" sz="2800" dirty="0"/>
              <a:t> </a:t>
            </a:r>
            <a:r>
              <a:rPr lang="id-ID" sz="2800" dirty="0" smtClean="0"/>
              <a:t>melainkan </a:t>
            </a:r>
            <a:r>
              <a:rPr lang="id-ID" sz="2800" i="1" dirty="0" smtClean="0"/>
              <a:t>database</a:t>
            </a:r>
            <a:r>
              <a:rPr lang="id-ID" sz="2800" dirty="0" smtClean="0"/>
              <a:t> alamat </a:t>
            </a:r>
            <a:r>
              <a:rPr lang="id-ID" sz="2800" dirty="0"/>
              <a:t>web atau disebut juga sebagai </a:t>
            </a:r>
            <a:r>
              <a:rPr lang="id-ID" sz="2800" i="1" dirty="0">
                <a:solidFill>
                  <a:srgbClr val="C00000"/>
                </a:solidFill>
              </a:rPr>
              <a:t>yellow pages</a:t>
            </a:r>
            <a:r>
              <a:rPr lang="id-ID" sz="2800" dirty="0"/>
              <a:t>. </a:t>
            </a:r>
            <a:endParaRPr lang="id-ID" sz="2800" dirty="0" smtClean="0"/>
          </a:p>
          <a:p>
            <a:pPr>
              <a:lnSpc>
                <a:spcPct val="110000"/>
              </a:lnSpc>
              <a:spcBef>
                <a:spcPts val="1800"/>
              </a:spcBef>
            </a:pPr>
            <a:r>
              <a:rPr lang="id-ID" sz="2800" dirty="0" smtClean="0"/>
              <a:t>Yahoo </a:t>
            </a:r>
            <a:r>
              <a:rPr lang="id-ID" sz="2800" dirty="0"/>
              <a:t>disebut juga sebagai </a:t>
            </a:r>
            <a:r>
              <a:rPr lang="id-ID" sz="2800" dirty="0" smtClean="0">
                <a:solidFill>
                  <a:srgbClr val="C00000"/>
                </a:solidFill>
              </a:rPr>
              <a:t>direktori </a:t>
            </a:r>
            <a:r>
              <a:rPr lang="id-ID" sz="2800" dirty="0"/>
              <a:t>yang terdiri </a:t>
            </a:r>
            <a:r>
              <a:rPr lang="id-ID" sz="2800" dirty="0" smtClean="0"/>
              <a:t>dari </a:t>
            </a:r>
            <a:r>
              <a:rPr lang="id-ID" sz="2800" dirty="0"/>
              <a:t>beberapa </a:t>
            </a:r>
            <a:r>
              <a:rPr lang="id-ID" sz="2800" dirty="0">
                <a:solidFill>
                  <a:srgbClr val="C00000"/>
                </a:solidFill>
              </a:rPr>
              <a:t>kategori topik dan sub-topik</a:t>
            </a:r>
            <a:r>
              <a:rPr lang="id-ID" sz="2800" dirty="0"/>
              <a:t>. </a:t>
            </a:r>
            <a:endParaRPr lang="id-ID" sz="2800" dirty="0" smtClean="0"/>
          </a:p>
          <a:p>
            <a:pPr>
              <a:lnSpc>
                <a:spcPct val="110000"/>
              </a:lnSpc>
              <a:spcBef>
                <a:spcPts val="1800"/>
              </a:spcBef>
            </a:pPr>
            <a:r>
              <a:rPr lang="id-ID" sz="2800" dirty="0" smtClean="0"/>
              <a:t>Yahoo </a:t>
            </a:r>
            <a:r>
              <a:rPr lang="id-ID" sz="2800" dirty="0"/>
              <a:t>menginjinkan pencarian dengan operator boolean seperti </a:t>
            </a:r>
            <a:r>
              <a:rPr lang="id-ID" sz="2800" dirty="0" smtClean="0"/>
              <a:t> </a:t>
            </a:r>
            <a:r>
              <a:rPr lang="id-ID" sz="2800" dirty="0" smtClean="0">
                <a:solidFill>
                  <a:srgbClr val="C00000"/>
                </a:solidFill>
              </a:rPr>
              <a:t>AND</a:t>
            </a:r>
            <a:r>
              <a:rPr lang="id-ID" sz="2800" dirty="0" smtClean="0"/>
              <a:t> </a:t>
            </a:r>
            <a:r>
              <a:rPr lang="id-ID" sz="2800" dirty="0"/>
              <a:t>dan </a:t>
            </a:r>
            <a:r>
              <a:rPr lang="id-ID" sz="2800" dirty="0" smtClean="0">
                <a:solidFill>
                  <a:srgbClr val="C00000"/>
                </a:solidFill>
              </a:rPr>
              <a:t>OR</a:t>
            </a:r>
            <a:r>
              <a:rPr lang="id-ID" sz="2800" dirty="0" smtClean="0"/>
              <a:t>. </a:t>
            </a:r>
          </a:p>
          <a:p>
            <a:pPr>
              <a:lnSpc>
                <a:spcPct val="110000"/>
              </a:lnSpc>
              <a:spcBef>
                <a:spcPts val="1800"/>
              </a:spcBef>
            </a:pPr>
            <a:r>
              <a:rPr lang="id-ID" sz="2800" dirty="0" smtClean="0"/>
              <a:t>Untuk menghemat </a:t>
            </a:r>
            <a:r>
              <a:rPr lang="id-ID" sz="2800" dirty="0"/>
              <a:t>waktu pencarian, </a:t>
            </a:r>
            <a:r>
              <a:rPr lang="id-ID" sz="2800" dirty="0">
                <a:solidFill>
                  <a:srgbClr val="C00000"/>
                </a:solidFill>
              </a:rPr>
              <a:t>diperlukan </a:t>
            </a:r>
            <a:r>
              <a:rPr lang="id-ID" sz="2800" dirty="0" smtClean="0">
                <a:solidFill>
                  <a:srgbClr val="C00000"/>
                </a:solidFill>
              </a:rPr>
              <a:t>pengetahuan </a:t>
            </a:r>
            <a:r>
              <a:rPr lang="id-ID" sz="2800" dirty="0"/>
              <a:t>tentang topik atau struktur subyek di Yahoo, agar </a:t>
            </a:r>
            <a:r>
              <a:rPr lang="id-ID" sz="2800" dirty="0" smtClean="0"/>
              <a:t>dapat </a:t>
            </a:r>
            <a:r>
              <a:rPr lang="id-ID" sz="2800" dirty="0"/>
              <a:t>menggunakan sistem secara efisien</a:t>
            </a:r>
          </a:p>
          <a:p>
            <a:pPr>
              <a:lnSpc>
                <a:spcPct val="110000"/>
              </a:lnSpc>
              <a:spcBef>
                <a:spcPts val="1800"/>
              </a:spcBef>
            </a:pPr>
            <a:endParaRPr lang="id-ID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247BC-F2BB-4E70-8050-157D3A8F8B82}" type="slidenum">
              <a:rPr lang="id-ID" smtClean="0"/>
              <a:t>25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6563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id-ID" b="1" dirty="0" smtClean="0"/>
              <a:t/>
            </a:r>
            <a:br>
              <a:rPr lang="id-ID" b="1" dirty="0" smtClean="0"/>
            </a:br>
            <a:r>
              <a:rPr lang="id-ID" b="1" dirty="0" smtClean="0"/>
              <a:t/>
            </a:r>
            <a:br>
              <a:rPr lang="id-ID" b="1" dirty="0" smtClean="0"/>
            </a:br>
            <a:r>
              <a:rPr lang="id-ID" b="1" dirty="0" smtClean="0"/>
              <a:t>Evaluasi </a:t>
            </a:r>
            <a:r>
              <a:rPr lang="id-ID" b="1" i="1" dirty="0" smtClean="0"/>
              <a:t>Search Engine</a:t>
            </a:r>
            <a:r>
              <a:rPr lang="id-ID" b="1" dirty="0" smtClean="0"/>
              <a:t/>
            </a:r>
            <a:br>
              <a:rPr lang="id-ID" b="1" dirty="0" smtClean="0"/>
            </a:br>
            <a:r>
              <a:rPr lang="id-ID" b="1" dirty="0" smtClean="0"/>
              <a:t/>
            </a:r>
            <a:br>
              <a:rPr lang="id-ID" b="1" dirty="0" smtClean="0"/>
            </a:b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id-ID" sz="2800" i="1" dirty="0"/>
              <a:t>Search engine </a:t>
            </a:r>
            <a:r>
              <a:rPr lang="id-ID" sz="2800" dirty="0"/>
              <a:t>seringkali dievaluasi berdasarkan pada dua kriteria:</a:t>
            </a:r>
          </a:p>
          <a:p>
            <a:pPr lvl="1">
              <a:spcBef>
                <a:spcPts val="1800"/>
              </a:spcBef>
            </a:pPr>
            <a:r>
              <a:rPr lang="id-ID" sz="2800" i="1" dirty="0" smtClean="0"/>
              <a:t>Recall </a:t>
            </a:r>
          </a:p>
          <a:p>
            <a:pPr lvl="1">
              <a:spcBef>
                <a:spcPts val="1800"/>
              </a:spcBef>
            </a:pPr>
            <a:r>
              <a:rPr lang="id-ID" sz="2800" i="1" dirty="0" smtClean="0"/>
              <a:t>Precision</a:t>
            </a:r>
          </a:p>
          <a:p>
            <a:pPr>
              <a:spcBef>
                <a:spcPts val="1800"/>
              </a:spcBef>
            </a:pPr>
            <a:r>
              <a:rPr lang="id-ID" sz="2800" dirty="0" smtClean="0"/>
              <a:t>Keduanya diekspresikan </a:t>
            </a:r>
            <a:r>
              <a:rPr lang="id-ID" sz="2800" dirty="0"/>
              <a:t>sebagai rasio</a:t>
            </a:r>
          </a:p>
          <a:p>
            <a:pPr>
              <a:spcBef>
                <a:spcPts val="1800"/>
              </a:spcBef>
            </a:pPr>
            <a:r>
              <a:rPr lang="id-ID" sz="2800" i="1" dirty="0" smtClean="0">
                <a:hlinkClick r:id="rId2" action="ppaction://hlinkpres?slideindex=1&amp;slidetitle="/>
              </a:rPr>
              <a:t>What is recall &amp; precision?</a:t>
            </a:r>
            <a:endParaRPr lang="id-ID" sz="2800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247BC-F2BB-4E70-8050-157D3A8F8B82}" type="slidenum">
              <a:rPr lang="id-ID" smtClean="0"/>
              <a:t>26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7185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229600" cy="990600"/>
          </a:xfrm>
        </p:spPr>
        <p:txBody>
          <a:bodyPr>
            <a:noAutofit/>
          </a:bodyPr>
          <a:lstStyle/>
          <a:p>
            <a:r>
              <a:rPr lang="id-ID" sz="3200" b="1" dirty="0" smtClean="0"/>
              <a:t>Peranan </a:t>
            </a:r>
            <a:r>
              <a:rPr lang="id-ID" sz="3200" b="1" i="1" dirty="0" smtClean="0"/>
              <a:t>Search Engine </a:t>
            </a:r>
            <a:r>
              <a:rPr lang="id-ID" sz="3200" b="1" dirty="0" smtClean="0"/>
              <a:t>bagi e-Bisnis</a:t>
            </a:r>
            <a:endParaRPr lang="id-ID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5141168"/>
          </a:xfrm>
        </p:spPr>
        <p:txBody>
          <a:bodyPr>
            <a:normAutofit lnSpcReduction="10000"/>
          </a:bodyPr>
          <a:lstStyle/>
          <a:p>
            <a:pPr>
              <a:spcBef>
                <a:spcPts val="1800"/>
              </a:spcBef>
            </a:pPr>
            <a:r>
              <a:rPr lang="id-ID" sz="2800" dirty="0" smtClean="0"/>
              <a:t>Informasi = Aset</a:t>
            </a:r>
          </a:p>
          <a:p>
            <a:pPr>
              <a:spcBef>
                <a:spcPts val="1800"/>
              </a:spcBef>
            </a:pPr>
            <a:r>
              <a:rPr lang="id-ID" sz="2800" dirty="0" smtClean="0"/>
              <a:t>Informasi </a:t>
            </a:r>
            <a:r>
              <a:rPr lang="id-ID" sz="2800" dirty="0" smtClean="0">
                <a:sym typeface="Wingdings" pitchFamily="2" charset="2"/>
              </a:rPr>
              <a:t> kunci untuk mencapai keunggulan kompetitif</a:t>
            </a:r>
            <a:r>
              <a:rPr lang="id-ID" sz="2800" dirty="0" smtClean="0"/>
              <a:t> </a:t>
            </a:r>
          </a:p>
          <a:p>
            <a:pPr>
              <a:spcBef>
                <a:spcPts val="1800"/>
              </a:spcBef>
            </a:pPr>
            <a:r>
              <a:rPr lang="id-ID" sz="2800" dirty="0" smtClean="0"/>
              <a:t>Kunci sukses </a:t>
            </a:r>
            <a:r>
              <a:rPr lang="id-ID" sz="2800" dirty="0"/>
              <a:t>sebuah perusahaan terletak </a:t>
            </a:r>
            <a:r>
              <a:rPr lang="id-ID" sz="2800" dirty="0" smtClean="0"/>
              <a:t>pada </a:t>
            </a:r>
            <a:r>
              <a:rPr lang="id-ID" sz="2800" dirty="0" smtClean="0">
                <a:solidFill>
                  <a:srgbClr val="C00000"/>
                </a:solidFill>
              </a:rPr>
              <a:t>kecepatan dan ketepatan </a:t>
            </a:r>
            <a:r>
              <a:rPr lang="id-ID" sz="2800" dirty="0" smtClean="0"/>
              <a:t>dalam </a:t>
            </a:r>
            <a:r>
              <a:rPr lang="id-ID" sz="2800" dirty="0" smtClean="0">
                <a:solidFill>
                  <a:srgbClr val="C00000"/>
                </a:solidFill>
              </a:rPr>
              <a:t>menangkap dan menyajikan informasi</a:t>
            </a:r>
            <a:r>
              <a:rPr lang="id-ID" sz="2800" dirty="0" smtClean="0"/>
              <a:t>.</a:t>
            </a:r>
          </a:p>
          <a:p>
            <a:pPr marL="633413" lvl="1" indent="-360363">
              <a:spcBef>
                <a:spcPts val="1800"/>
              </a:spcBef>
              <a:buFont typeface="Wingdings"/>
              <a:buChar char="à"/>
            </a:pPr>
            <a:r>
              <a:rPr lang="id-ID" sz="2400" dirty="0" smtClean="0"/>
              <a:t>Metode </a:t>
            </a:r>
            <a:r>
              <a:rPr lang="id-ID" sz="2400" dirty="0"/>
              <a:t>/ cara pencarian informasi </a:t>
            </a:r>
            <a:r>
              <a:rPr lang="id-ID" sz="2400" dirty="0" smtClean="0"/>
              <a:t>menjadi suatu kegiatan yang penting</a:t>
            </a:r>
          </a:p>
          <a:p>
            <a:pPr marL="359093" indent="-360363">
              <a:spcBef>
                <a:spcPts val="1800"/>
              </a:spcBef>
              <a:buFont typeface="Wingdings"/>
              <a:buChar char="à"/>
            </a:pPr>
            <a:r>
              <a:rPr lang="id-ID" sz="2800" dirty="0"/>
              <a:t>Beberapa mesin pencari melakukan pengumpulan informasi dalam </a:t>
            </a:r>
            <a:r>
              <a:rPr lang="id-ID" sz="2800" dirty="0">
                <a:solidFill>
                  <a:srgbClr val="C00000"/>
                </a:solidFill>
              </a:rPr>
              <a:t>basis data </a:t>
            </a:r>
            <a:r>
              <a:rPr lang="id-ID" sz="2800" dirty="0"/>
              <a:t>atau </a:t>
            </a:r>
            <a:r>
              <a:rPr lang="id-ID" sz="2800" dirty="0">
                <a:solidFill>
                  <a:srgbClr val="C00000"/>
                </a:solidFill>
              </a:rPr>
              <a:t>direktori web</a:t>
            </a:r>
          </a:p>
          <a:p>
            <a:pPr marL="359093" indent="-360363">
              <a:spcBef>
                <a:spcPts val="1800"/>
              </a:spcBef>
              <a:buFont typeface="Wingdings"/>
              <a:buChar char="à"/>
            </a:pPr>
            <a:endParaRPr lang="id-ID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247BC-F2BB-4E70-8050-157D3A8F8B82}" type="slidenum">
              <a:rPr lang="id-ID" smtClean="0"/>
              <a:t>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4646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229600" cy="990600"/>
          </a:xfrm>
        </p:spPr>
        <p:txBody>
          <a:bodyPr>
            <a:noAutofit/>
          </a:bodyPr>
          <a:lstStyle/>
          <a:p>
            <a:r>
              <a:rPr lang="id-ID" sz="3200" b="1" dirty="0" smtClean="0"/>
              <a:t>Peranan </a:t>
            </a:r>
            <a:r>
              <a:rPr lang="id-ID" sz="3200" b="1" i="1" dirty="0" smtClean="0"/>
              <a:t>Search Engine </a:t>
            </a:r>
            <a:r>
              <a:rPr lang="id-ID" sz="3200" b="1" dirty="0" smtClean="0"/>
              <a:t>bagi e-Bisnis</a:t>
            </a:r>
            <a:endParaRPr lang="id-ID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sz="2800" dirty="0" smtClean="0"/>
              <a:t>Portal Perusahaan: </a:t>
            </a:r>
            <a:endParaRPr lang="id-ID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85" t="27083" r="12738" b="21042"/>
          <a:stretch/>
        </p:blipFill>
        <p:spPr bwMode="auto">
          <a:xfrm>
            <a:off x="44245" y="2132856"/>
            <a:ext cx="9039672" cy="3794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247BC-F2BB-4E70-8050-157D3A8F8B82}" type="slidenum">
              <a:rPr lang="id-ID" smtClean="0"/>
              <a:t>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5860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id-ID" b="1" dirty="0" smtClean="0"/>
              <a:t/>
            </a:r>
            <a:br>
              <a:rPr lang="id-ID" b="1" dirty="0" smtClean="0"/>
            </a:br>
            <a:r>
              <a:rPr lang="id-ID" b="1" dirty="0" smtClean="0"/>
              <a:t>Cara Kerja </a:t>
            </a:r>
            <a:r>
              <a:rPr lang="id-ID" b="1" i="1" dirty="0" smtClean="0"/>
              <a:t>Search Engine</a:t>
            </a:r>
            <a:r>
              <a:rPr lang="id-ID" b="1" dirty="0" smtClean="0"/>
              <a:t/>
            </a:r>
            <a:br>
              <a:rPr lang="id-ID" b="1" dirty="0" smtClean="0"/>
            </a:b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id-ID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Archie</a:t>
            </a:r>
          </a:p>
          <a:p>
            <a:pPr>
              <a:spcBef>
                <a:spcPts val="1800"/>
              </a:spcBef>
            </a:pPr>
            <a:r>
              <a:rPr lang="id-ID" sz="2800" dirty="0" smtClean="0"/>
              <a:t>Archie </a:t>
            </a:r>
            <a:r>
              <a:rPr lang="id-ID" sz="2800" dirty="0" smtClean="0">
                <a:solidFill>
                  <a:srgbClr val="C00000"/>
                </a:solidFill>
              </a:rPr>
              <a:t>mengumpulkan </a:t>
            </a:r>
            <a:r>
              <a:rPr lang="id-ID" sz="2800" dirty="0">
                <a:solidFill>
                  <a:srgbClr val="C00000"/>
                </a:solidFill>
              </a:rPr>
              <a:t>daftar situs FTP ke dalam </a:t>
            </a:r>
            <a:r>
              <a:rPr lang="id-ID" sz="2800" dirty="0" smtClean="0">
                <a:solidFill>
                  <a:srgbClr val="C00000"/>
                </a:solidFill>
              </a:rPr>
              <a:t>suatu </a:t>
            </a:r>
            <a:r>
              <a:rPr lang="id-ID" sz="2800" i="1" dirty="0" smtClean="0">
                <a:solidFill>
                  <a:srgbClr val="C00000"/>
                </a:solidFill>
              </a:rPr>
              <a:t>database</a:t>
            </a:r>
            <a:r>
              <a:rPr lang="id-ID" sz="2800" dirty="0" smtClean="0"/>
              <a:t>, </a:t>
            </a:r>
            <a:r>
              <a:rPr lang="id-ID" sz="2800" dirty="0"/>
              <a:t>dan pengguna dapat melakukan permintaan (</a:t>
            </a:r>
            <a:r>
              <a:rPr lang="id-ID" sz="2800" i="1" dirty="0"/>
              <a:t>query</a:t>
            </a:r>
            <a:r>
              <a:rPr lang="id-ID" sz="2800" dirty="0" smtClean="0"/>
              <a:t>)  terhadap </a:t>
            </a:r>
            <a:r>
              <a:rPr lang="id-ID" sz="2800" i="1" dirty="0" smtClean="0"/>
              <a:t>database</a:t>
            </a:r>
            <a:r>
              <a:rPr lang="id-ID" sz="2800" dirty="0" smtClean="0"/>
              <a:t> </a:t>
            </a:r>
            <a:r>
              <a:rPr lang="id-ID" sz="2800" dirty="0"/>
              <a:t>ini. </a:t>
            </a:r>
            <a:endParaRPr lang="id-ID" sz="2800" dirty="0" smtClean="0"/>
          </a:p>
          <a:p>
            <a:pPr>
              <a:spcBef>
                <a:spcPts val="1800"/>
              </a:spcBef>
            </a:pPr>
            <a:r>
              <a:rPr lang="id-ID" sz="2800" dirty="0" smtClean="0"/>
              <a:t>Archie menyediakan </a:t>
            </a:r>
            <a:r>
              <a:rPr lang="id-ID" sz="2800" dirty="0" smtClean="0">
                <a:solidFill>
                  <a:srgbClr val="C00000"/>
                </a:solidFill>
              </a:rPr>
              <a:t>ekspresi </a:t>
            </a:r>
            <a:r>
              <a:rPr lang="id-ID" sz="2800" dirty="0">
                <a:solidFill>
                  <a:srgbClr val="C00000"/>
                </a:solidFill>
              </a:rPr>
              <a:t>teks yang cocok di dalam nama </a:t>
            </a:r>
            <a:r>
              <a:rPr lang="id-ID" sz="2800" i="1" dirty="0">
                <a:solidFill>
                  <a:srgbClr val="C00000"/>
                </a:solidFill>
              </a:rPr>
              <a:t>file</a:t>
            </a:r>
            <a:r>
              <a:rPr lang="id-ID" sz="2800" dirty="0"/>
              <a:t> yang </a:t>
            </a:r>
            <a:r>
              <a:rPr lang="id-ID" sz="2800" dirty="0" smtClean="0"/>
              <a:t>diinginkan pengguna </a:t>
            </a:r>
            <a:r>
              <a:rPr lang="id-ID" sz="2800" dirty="0"/>
              <a:t>dengan daftar </a:t>
            </a:r>
            <a:r>
              <a:rPr lang="id-ID" sz="2800" i="1" dirty="0"/>
              <a:t>file </a:t>
            </a:r>
            <a:r>
              <a:rPr lang="id-ID" sz="2800" dirty="0"/>
              <a:t>yang ada dalam </a:t>
            </a:r>
            <a:r>
              <a:rPr lang="id-ID" sz="2800" i="1" dirty="0" smtClean="0"/>
              <a:t>database</a:t>
            </a:r>
            <a:r>
              <a:rPr lang="id-ID" sz="2800" dirty="0" smtClean="0"/>
              <a:t>. </a:t>
            </a:r>
          </a:p>
          <a:p>
            <a:pPr>
              <a:spcBef>
                <a:spcPts val="1800"/>
              </a:spcBef>
            </a:pPr>
            <a:r>
              <a:rPr lang="id-ID" sz="2800" dirty="0" smtClean="0"/>
              <a:t>Ketika kecocokan </a:t>
            </a:r>
            <a:r>
              <a:rPr lang="id-ID" sz="2800" dirty="0"/>
              <a:t>ditemukan, pengguna akan diberikan </a:t>
            </a:r>
            <a:r>
              <a:rPr lang="id-ID" sz="2800" dirty="0">
                <a:solidFill>
                  <a:srgbClr val="C00000"/>
                </a:solidFill>
              </a:rPr>
              <a:t>nama </a:t>
            </a:r>
            <a:r>
              <a:rPr lang="id-ID" sz="2800" i="1" dirty="0">
                <a:solidFill>
                  <a:srgbClr val="C00000"/>
                </a:solidFill>
              </a:rPr>
              <a:t>file</a:t>
            </a:r>
            <a:r>
              <a:rPr lang="id-ID" sz="2800" dirty="0">
                <a:solidFill>
                  <a:srgbClr val="C00000"/>
                </a:solidFill>
              </a:rPr>
              <a:t> </a:t>
            </a:r>
            <a:r>
              <a:rPr lang="id-ID" sz="2800" dirty="0" smtClean="0">
                <a:solidFill>
                  <a:srgbClr val="C00000"/>
                </a:solidFill>
              </a:rPr>
              <a:t>yang lengkap</a:t>
            </a:r>
            <a:r>
              <a:rPr lang="id-ID" sz="2800" dirty="0">
                <a:solidFill>
                  <a:srgbClr val="C00000"/>
                </a:solidFill>
              </a:rPr>
              <a:t>, ukuran, dan alamatnya.</a:t>
            </a:r>
          </a:p>
          <a:p>
            <a:pPr>
              <a:spcBef>
                <a:spcPts val="1800"/>
              </a:spcBef>
            </a:pPr>
            <a:endParaRPr lang="id-ID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247BC-F2BB-4E70-8050-157D3A8F8B82}" type="slidenum">
              <a:rPr lang="id-ID" smtClean="0"/>
              <a:t>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7192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id-ID" b="1" dirty="0" smtClean="0"/>
              <a:t/>
            </a:r>
            <a:br>
              <a:rPr lang="id-ID" b="1" dirty="0" smtClean="0"/>
            </a:br>
            <a:r>
              <a:rPr lang="id-ID" b="1" dirty="0" smtClean="0"/>
              <a:t>Cara Kerja </a:t>
            </a:r>
            <a:r>
              <a:rPr lang="id-ID" b="1" i="1" dirty="0" smtClean="0"/>
              <a:t>Search Engine </a:t>
            </a:r>
            <a:r>
              <a:rPr lang="id-ID" b="1" dirty="0" smtClean="0"/>
              <a:t>- lanjt</a:t>
            </a:r>
            <a:br>
              <a:rPr lang="id-ID" b="1" dirty="0" smtClean="0"/>
            </a:b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id-ID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Veronica</a:t>
            </a:r>
          </a:p>
          <a:p>
            <a:pPr>
              <a:spcBef>
                <a:spcPts val="1800"/>
              </a:spcBef>
            </a:pPr>
            <a:r>
              <a:rPr lang="id-ID" sz="2800" dirty="0" smtClean="0"/>
              <a:t>Veronica </a:t>
            </a:r>
            <a:r>
              <a:rPr lang="id-ID" sz="2800" dirty="0"/>
              <a:t>adalah </a:t>
            </a:r>
            <a:r>
              <a:rPr lang="id-ID" sz="2800" dirty="0">
                <a:solidFill>
                  <a:srgbClr val="C00000"/>
                </a:solidFill>
              </a:rPr>
              <a:t>sistem pencarian </a:t>
            </a:r>
            <a:r>
              <a:rPr lang="id-ID" sz="2800" dirty="0" smtClean="0"/>
              <a:t>dokumen di </a:t>
            </a:r>
            <a:r>
              <a:rPr lang="id-ID" sz="2800" i="1" dirty="0" smtClean="0"/>
              <a:t>Ghoper.</a:t>
            </a:r>
            <a:endParaRPr lang="id-ID" sz="2800" b="1" i="1" dirty="0" smtClean="0"/>
          </a:p>
          <a:p>
            <a:pPr lvl="1">
              <a:spcBef>
                <a:spcPts val="1800"/>
              </a:spcBef>
            </a:pPr>
            <a:r>
              <a:rPr lang="id-ID" sz="2400" i="1" dirty="0" smtClean="0">
                <a:solidFill>
                  <a:srgbClr val="C00000"/>
                </a:solidFill>
              </a:rPr>
              <a:t>Ghoper</a:t>
            </a:r>
            <a:r>
              <a:rPr lang="id-ID" sz="2400" dirty="0" smtClean="0"/>
              <a:t> </a:t>
            </a:r>
            <a:r>
              <a:rPr lang="id-ID" sz="2400" dirty="0"/>
              <a:t>adalah suatu </a:t>
            </a:r>
            <a:r>
              <a:rPr lang="id-ID" sz="2400" dirty="0">
                <a:solidFill>
                  <a:srgbClr val="C00000"/>
                </a:solidFill>
              </a:rPr>
              <a:t>sistem</a:t>
            </a:r>
            <a:r>
              <a:rPr lang="id-ID" sz="2400" dirty="0"/>
              <a:t> </a:t>
            </a:r>
            <a:r>
              <a:rPr lang="id-ID" sz="2400" dirty="0">
                <a:solidFill>
                  <a:srgbClr val="C00000"/>
                </a:solidFill>
              </a:rPr>
              <a:t>dokumen teks </a:t>
            </a:r>
            <a:r>
              <a:rPr lang="id-ID" sz="2400" dirty="0"/>
              <a:t>di </a:t>
            </a:r>
            <a:r>
              <a:rPr lang="id-ID" sz="2400" dirty="0" smtClean="0"/>
              <a:t>internet</a:t>
            </a:r>
            <a:r>
              <a:rPr lang="id-ID" sz="2400" dirty="0"/>
              <a:t> </a:t>
            </a:r>
            <a:r>
              <a:rPr lang="id-ID" sz="2400" dirty="0" smtClean="0"/>
              <a:t>(tidak mengandung </a:t>
            </a:r>
            <a:r>
              <a:rPr lang="id-ID" sz="2400" i="1" dirty="0" smtClean="0"/>
              <a:t>image)</a:t>
            </a:r>
            <a:endParaRPr lang="id-ID" sz="2400" dirty="0" smtClean="0"/>
          </a:p>
          <a:p>
            <a:pPr lvl="1">
              <a:spcBef>
                <a:spcPts val="1800"/>
              </a:spcBef>
            </a:pPr>
            <a:r>
              <a:rPr lang="id-ID" sz="2400" dirty="0" smtClean="0"/>
              <a:t>Dokumen yang tersedia dalam </a:t>
            </a:r>
            <a:r>
              <a:rPr lang="id-ID" sz="2400" dirty="0"/>
              <a:t>ghoper </a:t>
            </a:r>
            <a:r>
              <a:rPr lang="id-ID" sz="2400" dirty="0" smtClean="0"/>
              <a:t>bisa di </a:t>
            </a:r>
            <a:r>
              <a:rPr lang="id-ID" sz="2400" i="1" dirty="0" smtClean="0"/>
              <a:t>download </a:t>
            </a:r>
            <a:r>
              <a:rPr lang="id-ID" sz="2400" dirty="0"/>
              <a:t>oleh pengguna. </a:t>
            </a:r>
            <a:endParaRPr lang="id-ID" sz="2400" dirty="0" smtClean="0"/>
          </a:p>
          <a:p>
            <a:pPr>
              <a:spcBef>
                <a:spcPts val="1800"/>
              </a:spcBef>
            </a:pPr>
            <a:r>
              <a:rPr lang="id-ID" sz="2800" dirty="0" smtClean="0"/>
              <a:t>Veronica </a:t>
            </a:r>
            <a:r>
              <a:rPr lang="id-ID" sz="2800" dirty="0"/>
              <a:t>akan </a:t>
            </a:r>
            <a:r>
              <a:rPr lang="id-ID" sz="2800" dirty="0">
                <a:solidFill>
                  <a:srgbClr val="C00000"/>
                </a:solidFill>
              </a:rPr>
              <a:t>mencari dokumen teks untuk </a:t>
            </a:r>
            <a:r>
              <a:rPr lang="id-ID" sz="2800" i="1" dirty="0">
                <a:solidFill>
                  <a:srgbClr val="C00000"/>
                </a:solidFill>
              </a:rPr>
              <a:t>query</a:t>
            </a:r>
            <a:r>
              <a:rPr lang="id-ID" sz="2800" dirty="0">
                <a:solidFill>
                  <a:srgbClr val="C00000"/>
                </a:solidFill>
              </a:rPr>
              <a:t> atau </a:t>
            </a:r>
            <a:r>
              <a:rPr lang="id-ID" sz="2800" i="1" dirty="0" smtClean="0">
                <a:solidFill>
                  <a:srgbClr val="C00000"/>
                </a:solidFill>
              </a:rPr>
              <a:t>string</a:t>
            </a:r>
            <a:r>
              <a:rPr lang="id-ID" sz="2800" dirty="0" smtClean="0">
                <a:solidFill>
                  <a:srgbClr val="C00000"/>
                </a:solidFill>
              </a:rPr>
              <a:t> yang diinginkan pengguna</a:t>
            </a:r>
            <a:r>
              <a:rPr lang="id-ID" sz="2800" dirty="0" smtClean="0"/>
              <a:t>.</a:t>
            </a:r>
            <a:endParaRPr lang="id-ID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247BC-F2BB-4E70-8050-157D3A8F8B82}" type="slidenum">
              <a:rPr lang="id-ID" smtClean="0"/>
              <a:t>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9074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ariwijayablog.files.wordpress.com/2012/09/search-engine-spid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47643">
            <a:off x="5369895" y="3685733"/>
            <a:ext cx="3855970" cy="2295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id-ID" b="1" dirty="0" smtClean="0"/>
              <a:t/>
            </a:r>
            <a:br>
              <a:rPr lang="id-ID" b="1" dirty="0" smtClean="0"/>
            </a:br>
            <a:r>
              <a:rPr lang="id-ID" b="1" dirty="0" smtClean="0"/>
              <a:t>Cara Kerja </a:t>
            </a:r>
            <a:r>
              <a:rPr lang="id-ID" b="1" i="1" dirty="0" smtClean="0"/>
              <a:t>Search Engine </a:t>
            </a:r>
            <a:r>
              <a:rPr lang="id-ID" b="1" dirty="0"/>
              <a:t>- lanjt</a:t>
            </a:r>
            <a:r>
              <a:rPr lang="id-ID" b="1" dirty="0" smtClean="0"/>
              <a:t/>
            </a:r>
            <a:br>
              <a:rPr lang="id-ID" b="1" dirty="0" smtClean="0"/>
            </a:b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410944" cy="4876800"/>
          </a:xfrm>
        </p:spPr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id-ID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Wanderer</a:t>
            </a:r>
          </a:p>
          <a:p>
            <a:pPr>
              <a:spcBef>
                <a:spcPts val="1800"/>
              </a:spcBef>
            </a:pPr>
            <a:r>
              <a:rPr lang="id-ID" sz="2800" dirty="0" smtClean="0"/>
              <a:t>Wanderer bisa disebut sebagai </a:t>
            </a:r>
            <a:r>
              <a:rPr lang="id-ID" sz="2800" i="1" dirty="0" smtClean="0"/>
              <a:t>search engine </a:t>
            </a:r>
            <a:r>
              <a:rPr lang="id-ID" sz="2800" dirty="0"/>
              <a:t>yang pertama di </a:t>
            </a:r>
            <a:r>
              <a:rPr lang="id-ID" sz="2800" dirty="0" smtClean="0"/>
              <a:t>www, </a:t>
            </a:r>
            <a:r>
              <a:rPr lang="id-ID" sz="2800" dirty="0"/>
              <a:t>yang </a:t>
            </a:r>
            <a:r>
              <a:rPr lang="id-ID" sz="2800" dirty="0" smtClean="0"/>
              <a:t>membuat </a:t>
            </a:r>
            <a:r>
              <a:rPr lang="id-ID" sz="2800" i="1" dirty="0" smtClean="0">
                <a:solidFill>
                  <a:srgbClr val="C00000"/>
                </a:solidFill>
              </a:rPr>
              <a:t>database</a:t>
            </a:r>
            <a:r>
              <a:rPr lang="id-ID" sz="2800" dirty="0" smtClean="0">
                <a:solidFill>
                  <a:srgbClr val="C00000"/>
                </a:solidFill>
              </a:rPr>
              <a:t> </a:t>
            </a:r>
            <a:r>
              <a:rPr lang="id-ID" sz="2800" dirty="0">
                <a:solidFill>
                  <a:srgbClr val="C00000"/>
                </a:solidFill>
              </a:rPr>
              <a:t>URL</a:t>
            </a:r>
            <a:r>
              <a:rPr lang="id-ID" sz="2800" dirty="0"/>
              <a:t>. </a:t>
            </a:r>
            <a:endParaRPr lang="id-ID" sz="2800" dirty="0" smtClean="0"/>
          </a:p>
          <a:p>
            <a:pPr>
              <a:spcBef>
                <a:spcPts val="1800"/>
              </a:spcBef>
            </a:pPr>
            <a:r>
              <a:rPr lang="id-ID" sz="2800" dirty="0" smtClean="0"/>
              <a:t>Wanderer </a:t>
            </a:r>
            <a:r>
              <a:rPr lang="id-ID" sz="2800" dirty="0"/>
              <a:t>memicu untuk dibuatnya </a:t>
            </a:r>
            <a:r>
              <a:rPr lang="id-ID" sz="2800" dirty="0" smtClean="0"/>
              <a:t>suatu </a:t>
            </a:r>
            <a:r>
              <a:rPr lang="id-ID" sz="2800" dirty="0" smtClean="0">
                <a:solidFill>
                  <a:srgbClr val="C00000"/>
                </a:solidFill>
              </a:rPr>
              <a:t>program </a:t>
            </a:r>
            <a:r>
              <a:rPr lang="id-ID" sz="2800" dirty="0">
                <a:solidFill>
                  <a:srgbClr val="C00000"/>
                </a:solidFill>
              </a:rPr>
              <a:t>pencarian yang lebih </a:t>
            </a:r>
            <a:r>
              <a:rPr lang="id-ID" sz="2800" dirty="0" smtClean="0">
                <a:solidFill>
                  <a:srgbClr val="C00000"/>
                </a:solidFill>
              </a:rPr>
              <a:t>akurat </a:t>
            </a:r>
            <a:r>
              <a:rPr lang="id-ID" sz="2800" dirty="0"/>
              <a:t>yang disebut </a:t>
            </a:r>
            <a:r>
              <a:rPr lang="id-ID" sz="2800" dirty="0" smtClean="0"/>
              <a:t>dengan </a:t>
            </a:r>
            <a:r>
              <a:rPr lang="id-ID" sz="2800" i="1" dirty="0" smtClean="0">
                <a:solidFill>
                  <a:srgbClr val="C00000"/>
                </a:solidFill>
              </a:rPr>
              <a:t>Spider</a:t>
            </a:r>
            <a:r>
              <a:rPr lang="id-ID" sz="2800" dirty="0" smtClean="0"/>
              <a:t>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247BC-F2BB-4E70-8050-157D3A8F8B82}" type="slidenum">
              <a:rPr lang="id-ID" smtClean="0"/>
              <a:t>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7276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id-ID" b="1" dirty="0" smtClean="0"/>
              <a:t/>
            </a:r>
            <a:br>
              <a:rPr lang="id-ID" b="1" dirty="0" smtClean="0"/>
            </a:br>
            <a:r>
              <a:rPr lang="id-ID" b="1" dirty="0" smtClean="0"/>
              <a:t>Cara Kerja </a:t>
            </a:r>
            <a:r>
              <a:rPr lang="id-ID" b="1" i="1" dirty="0" smtClean="0"/>
              <a:t>Search Engine </a:t>
            </a:r>
            <a:r>
              <a:rPr lang="id-ID" b="1" dirty="0"/>
              <a:t>- lanjt</a:t>
            </a:r>
            <a:r>
              <a:rPr lang="id-ID" b="1" dirty="0" smtClean="0"/>
              <a:t/>
            </a:r>
            <a:br>
              <a:rPr lang="id-ID" b="1" dirty="0" smtClean="0"/>
            </a:b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876800"/>
          </a:xfrm>
        </p:spPr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id-ID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Spider </a:t>
            </a:r>
          </a:p>
          <a:p>
            <a:pPr>
              <a:spcBef>
                <a:spcPts val="1800"/>
              </a:spcBef>
            </a:pPr>
            <a:r>
              <a:rPr lang="id-ID" sz="2800" dirty="0" smtClean="0"/>
              <a:t>Spider dimulai </a:t>
            </a:r>
            <a:r>
              <a:rPr lang="id-ID" sz="2800" dirty="0"/>
              <a:t>pada </a:t>
            </a:r>
            <a:r>
              <a:rPr lang="id-ID" sz="2800" dirty="0">
                <a:solidFill>
                  <a:srgbClr val="C00000"/>
                </a:solidFill>
              </a:rPr>
              <a:t>situs yang populer </a:t>
            </a:r>
            <a:r>
              <a:rPr lang="id-ID" sz="2800" dirty="0"/>
              <a:t>pada halaman </a:t>
            </a:r>
            <a:r>
              <a:rPr lang="id-ID" sz="2800" dirty="0" smtClean="0"/>
              <a:t>awal kemudian </a:t>
            </a:r>
            <a:r>
              <a:rPr lang="id-ID" sz="2800" dirty="0"/>
              <a:t>bergerak ke halaman lain mengikuti </a:t>
            </a:r>
            <a:r>
              <a:rPr lang="id-ID" sz="2800" i="1" dirty="0"/>
              <a:t>hyperlink</a:t>
            </a:r>
            <a:r>
              <a:rPr lang="id-ID" sz="2800" dirty="0"/>
              <a:t>. </a:t>
            </a:r>
            <a:endParaRPr lang="id-ID" sz="2800" dirty="0" smtClean="0"/>
          </a:p>
          <a:p>
            <a:pPr>
              <a:spcBef>
                <a:spcPts val="1800"/>
              </a:spcBef>
            </a:pPr>
            <a:r>
              <a:rPr lang="id-ID" sz="2800" dirty="0"/>
              <a:t>Spider </a:t>
            </a:r>
            <a:r>
              <a:rPr lang="id-ID" sz="2800" dirty="0" smtClean="0"/>
              <a:t>akan </a:t>
            </a:r>
            <a:r>
              <a:rPr lang="id-ID" sz="2800" dirty="0" smtClean="0">
                <a:solidFill>
                  <a:srgbClr val="C00000"/>
                </a:solidFill>
              </a:rPr>
              <a:t>mengirimkan </a:t>
            </a:r>
            <a:r>
              <a:rPr lang="id-ID" sz="2800" dirty="0">
                <a:solidFill>
                  <a:srgbClr val="C00000"/>
                </a:solidFill>
              </a:rPr>
              <a:t>informasi </a:t>
            </a:r>
            <a:r>
              <a:rPr lang="id-ID" sz="2800" dirty="0"/>
              <a:t>tentang </a:t>
            </a:r>
            <a:r>
              <a:rPr lang="id-ID" sz="2800" dirty="0">
                <a:solidFill>
                  <a:srgbClr val="C00000"/>
                </a:solidFill>
              </a:rPr>
              <a:t>judul dan </a:t>
            </a:r>
            <a:r>
              <a:rPr lang="id-ID" sz="2800" i="1" dirty="0" smtClean="0">
                <a:solidFill>
                  <a:srgbClr val="C00000"/>
                </a:solidFill>
              </a:rPr>
              <a:t>header</a:t>
            </a:r>
            <a:r>
              <a:rPr lang="id-ID" sz="2800" dirty="0" smtClean="0"/>
              <a:t> </a:t>
            </a:r>
            <a:r>
              <a:rPr lang="id-ID" sz="2800" dirty="0"/>
              <a:t>suatu halaman </a:t>
            </a:r>
            <a:r>
              <a:rPr lang="id-ID" sz="2800" i="1" dirty="0"/>
              <a:t>web</a:t>
            </a:r>
            <a:r>
              <a:rPr lang="id-ID" sz="2800" dirty="0"/>
              <a:t>.</a:t>
            </a:r>
          </a:p>
          <a:p>
            <a:pPr>
              <a:spcBef>
                <a:spcPts val="1800"/>
              </a:spcBef>
            </a:pPr>
            <a:r>
              <a:rPr lang="id-ID" sz="2800" dirty="0"/>
              <a:t>Informasinya kemudian </a:t>
            </a:r>
            <a:r>
              <a:rPr lang="id-ID" sz="2800" dirty="0">
                <a:solidFill>
                  <a:srgbClr val="C00000"/>
                </a:solidFill>
              </a:rPr>
              <a:t>dikompilasi kedalam </a:t>
            </a:r>
            <a:r>
              <a:rPr lang="id-ID" sz="2800" i="1" dirty="0" smtClean="0">
                <a:solidFill>
                  <a:srgbClr val="C00000"/>
                </a:solidFill>
              </a:rPr>
              <a:t>database</a:t>
            </a:r>
            <a:r>
              <a:rPr lang="id-ID" sz="2800" i="1" dirty="0" smtClean="0"/>
              <a:t> </a:t>
            </a:r>
            <a:r>
              <a:rPr lang="id-ID" sz="2800" dirty="0"/>
              <a:t>yang </a:t>
            </a:r>
            <a:r>
              <a:rPr lang="id-ID" sz="2800" dirty="0" smtClean="0"/>
              <a:t>dapat dicari </a:t>
            </a:r>
            <a:r>
              <a:rPr lang="id-ID" sz="2800" dirty="0"/>
              <a:t>melalui </a:t>
            </a:r>
            <a:r>
              <a:rPr lang="id-ID" sz="2800" i="1" dirty="0"/>
              <a:t>string query</a:t>
            </a:r>
            <a:r>
              <a:rPr lang="id-ID" sz="2800" dirty="0"/>
              <a:t>.</a:t>
            </a:r>
          </a:p>
          <a:p>
            <a:pPr>
              <a:spcBef>
                <a:spcPts val="1800"/>
              </a:spcBef>
            </a:pPr>
            <a:endParaRPr lang="id-ID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247BC-F2BB-4E70-8050-157D3A8F8B82}" type="slidenum">
              <a:rPr lang="id-ID" smtClean="0"/>
              <a:t>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1033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id-ID" b="1" dirty="0" smtClean="0"/>
              <a:t/>
            </a:r>
            <a:br>
              <a:rPr lang="id-ID" b="1" dirty="0" smtClean="0"/>
            </a:br>
            <a:r>
              <a:rPr lang="id-ID" b="1" dirty="0" smtClean="0"/>
              <a:t>Cara Kerja </a:t>
            </a:r>
            <a:r>
              <a:rPr lang="id-ID" b="1" i="1" dirty="0" smtClean="0"/>
              <a:t>Search Engine </a:t>
            </a:r>
            <a:r>
              <a:rPr lang="id-ID" b="1" dirty="0"/>
              <a:t>- lanjt</a:t>
            </a:r>
            <a:r>
              <a:rPr lang="id-ID" b="1" dirty="0" smtClean="0"/>
              <a:t/>
            </a:r>
            <a:br>
              <a:rPr lang="id-ID" b="1" dirty="0" smtClean="0"/>
            </a:br>
            <a:endParaRPr lang="id-ID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sz="2800" i="1" dirty="0" smtClean="0"/>
              <a:t>Search Engine</a:t>
            </a:r>
            <a:endParaRPr lang="id-ID" sz="2800" i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66" t="24166" r="15549" b="26788"/>
          <a:stretch/>
        </p:blipFill>
        <p:spPr bwMode="auto">
          <a:xfrm>
            <a:off x="467544" y="2348880"/>
            <a:ext cx="8260080" cy="3587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247BC-F2BB-4E70-8050-157D3A8F8B82}" type="slidenum">
              <a:rPr lang="id-ID" smtClean="0"/>
              <a:t>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36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956</TotalTime>
  <Words>939</Words>
  <Application>Microsoft Office PowerPoint</Application>
  <PresentationFormat>On-screen Show (4:3)</PresentationFormat>
  <Paragraphs>139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Clarity</vt:lpstr>
      <vt:lpstr>SEARCH ENGINE</vt:lpstr>
      <vt:lpstr>What is Search Engine ?</vt:lpstr>
      <vt:lpstr>Peranan Search Engine bagi e-Bisnis</vt:lpstr>
      <vt:lpstr>Peranan Search Engine bagi e-Bisnis</vt:lpstr>
      <vt:lpstr> Cara Kerja Search Engine </vt:lpstr>
      <vt:lpstr> Cara Kerja Search Engine - lanjt </vt:lpstr>
      <vt:lpstr> Cara Kerja Search Engine - lanjt </vt:lpstr>
      <vt:lpstr> Cara Kerja Search Engine - lanjt </vt:lpstr>
      <vt:lpstr> Cara Kerja Search Engine - lanjt </vt:lpstr>
      <vt:lpstr> Cara Kerja Search Engine - lanjt </vt:lpstr>
      <vt:lpstr> Cara Kerja Search Engine - lanjt </vt:lpstr>
      <vt:lpstr> Cara Kerja Search Engine - lanjt </vt:lpstr>
      <vt:lpstr> Cara Kerja Search Engine - lanjt </vt:lpstr>
      <vt:lpstr> Fitur Umum Search Engine </vt:lpstr>
      <vt:lpstr> Fitur Umum Search Engine - lanjt </vt:lpstr>
      <vt:lpstr> Fitur Umum Search Engine - lanjt </vt:lpstr>
      <vt:lpstr> Strategi Fleksibel Search Engine </vt:lpstr>
      <vt:lpstr> Search Engine di Pasar - lanjt </vt:lpstr>
      <vt:lpstr> Search Engine di Pasar - lanjt </vt:lpstr>
      <vt:lpstr> Search Engine di Pasar - lanjt </vt:lpstr>
      <vt:lpstr> Search Engine di Pasar - lanjt </vt:lpstr>
      <vt:lpstr> Search Engine di Pasar - lanjt </vt:lpstr>
      <vt:lpstr> Search Engine di Pasar - lanjt </vt:lpstr>
      <vt:lpstr> Search Engine di Pasar - lanjt </vt:lpstr>
      <vt:lpstr> Search Engine di Pasar - lanjt </vt:lpstr>
      <vt:lpstr>  Evaluasi Search Engine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MENGGUNAKAN SEARCH ENGINE</dc:title>
  <dc:creator>DELL</dc:creator>
  <cp:lastModifiedBy>DELL</cp:lastModifiedBy>
  <cp:revision>53</cp:revision>
  <dcterms:created xsi:type="dcterms:W3CDTF">2015-04-10T00:35:18Z</dcterms:created>
  <dcterms:modified xsi:type="dcterms:W3CDTF">2016-05-23T02:06:42Z</dcterms:modified>
</cp:coreProperties>
</file>