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73" r:id="rId2"/>
    <p:sldId id="435" r:id="rId3"/>
    <p:sldId id="475" r:id="rId4"/>
    <p:sldId id="477" r:id="rId5"/>
    <p:sldId id="479" r:id="rId6"/>
    <p:sldId id="481" r:id="rId7"/>
    <p:sldId id="483" r:id="rId8"/>
    <p:sldId id="485" r:id="rId9"/>
    <p:sldId id="488" r:id="rId10"/>
    <p:sldId id="490" r:id="rId11"/>
    <p:sldId id="492" r:id="rId12"/>
    <p:sldId id="494" r:id="rId13"/>
    <p:sldId id="496" r:id="rId14"/>
    <p:sldId id="498" r:id="rId15"/>
    <p:sldId id="500" r:id="rId16"/>
    <p:sldId id="502" r:id="rId17"/>
    <p:sldId id="504" r:id="rId18"/>
    <p:sldId id="507" r:id="rId19"/>
    <p:sldId id="509" r:id="rId20"/>
    <p:sldId id="511" r:id="rId21"/>
    <p:sldId id="513" r:id="rId22"/>
    <p:sldId id="529" r:id="rId23"/>
    <p:sldId id="531" r:id="rId24"/>
    <p:sldId id="533" r:id="rId25"/>
    <p:sldId id="535" r:id="rId26"/>
    <p:sldId id="537" r:id="rId27"/>
    <p:sldId id="557" r:id="rId28"/>
    <p:sldId id="559"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46" d="100"/>
          <a:sy n="46" d="100"/>
        </p:scale>
        <p:origin x="-2076" y="-5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E00DB8A3-4648-46C9-B88B-F470F4B15873}"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00DB8A3-4648-46C9-B88B-F470F4B1587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00DB8A3-4648-46C9-B88B-F470F4B1587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00DB8A3-4648-46C9-B88B-F470F4B1587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E00DB8A3-4648-46C9-B88B-F470F4B15873}"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00DB8A3-4648-46C9-B88B-F470F4B1587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E00DB8A3-4648-46C9-B88B-F470F4B1587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E00DB8A3-4648-46C9-B88B-F470F4B1587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E00DB8A3-4648-46C9-B88B-F470F4B15873}"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00DB8A3-4648-46C9-B88B-F470F4B1587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CB89192-A887-48C8-B196-BE43E2E7FD17}" type="datetimeFigureOut">
              <a:rPr lang="id-ID" smtClean="0"/>
              <a:pPr/>
              <a:t>11/06/2014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E00DB8A3-4648-46C9-B88B-F470F4B15873}"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CB89192-A887-48C8-B196-BE43E2E7FD17}" type="datetimeFigureOut">
              <a:rPr lang="id-ID" smtClean="0"/>
              <a:pPr/>
              <a:t>11/06/2014</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00DB8A3-4648-46C9-B88B-F470F4B15873}"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57290" y="571480"/>
            <a:ext cx="7286676" cy="4401205"/>
          </a:xfrm>
          <a:prstGeom prst="rect">
            <a:avLst/>
          </a:prstGeom>
          <a:noFill/>
        </p:spPr>
        <p:txBody>
          <a:bodyPr wrap="square" rtlCol="0">
            <a:spAutoFit/>
          </a:bodyPr>
          <a:lstStyle/>
          <a:p>
            <a:pPr algn="ctr"/>
            <a:r>
              <a:rPr lang="en-US" sz="4000" dirty="0" smtClean="0"/>
              <a:t>Mata </a:t>
            </a:r>
            <a:r>
              <a:rPr lang="en-US" sz="4000" dirty="0" err="1" smtClean="0"/>
              <a:t>Kuliah</a:t>
            </a:r>
            <a:endParaRPr lang="en-US" sz="4000" dirty="0" smtClean="0"/>
          </a:p>
          <a:p>
            <a:pPr algn="ctr"/>
            <a:r>
              <a:rPr lang="en-US" sz="4000" dirty="0" err="1" smtClean="0"/>
              <a:t>Logika</a:t>
            </a:r>
            <a:r>
              <a:rPr lang="en-US" sz="4000" dirty="0" smtClean="0"/>
              <a:t> </a:t>
            </a:r>
            <a:r>
              <a:rPr lang="en-US" sz="4000" dirty="0" err="1" smtClean="0"/>
              <a:t>Informatika</a:t>
            </a:r>
            <a:endParaRPr lang="en-US" sz="4000" dirty="0" smtClean="0"/>
          </a:p>
          <a:p>
            <a:endParaRPr lang="en-US" sz="4000" dirty="0" smtClean="0"/>
          </a:p>
          <a:p>
            <a:pPr algn="ctr"/>
            <a:r>
              <a:rPr lang="en-US" sz="4000" dirty="0" smtClean="0"/>
              <a:t>3 SKS</a:t>
            </a:r>
          </a:p>
          <a:p>
            <a:pPr algn="ctr"/>
            <a:r>
              <a:rPr lang="en-US" sz="4000" dirty="0" err="1" smtClean="0"/>
              <a:t>Bab</a:t>
            </a:r>
            <a:r>
              <a:rPr lang="en-US" sz="4000" dirty="0" smtClean="0"/>
              <a:t> V</a:t>
            </a:r>
            <a:r>
              <a:rPr lang="id-ID" sz="4000" dirty="0" smtClean="0"/>
              <a:t>I</a:t>
            </a:r>
            <a:r>
              <a:rPr lang="en-US" sz="4000" dirty="0" smtClean="0"/>
              <a:t> : </a:t>
            </a:r>
            <a:r>
              <a:rPr lang="id-ID" sz="4000" dirty="0" smtClean="0"/>
              <a:t>Inferensi pada FOL </a:t>
            </a:r>
          </a:p>
          <a:p>
            <a:pPr algn="ctr"/>
            <a:endParaRPr lang="id-ID" sz="4000" dirty="0" smtClean="0"/>
          </a:p>
          <a:p>
            <a:pPr algn="ctr"/>
            <a:endParaRPr lang="en-US" sz="40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357166"/>
            <a:ext cx="7593693" cy="584775"/>
          </a:xfrm>
          <a:prstGeom prst="rect">
            <a:avLst/>
          </a:prstGeom>
          <a:noFill/>
        </p:spPr>
        <p:txBody>
          <a:bodyPr wrap="square" rtlCol="0">
            <a:spAutoFit/>
          </a:bodyPr>
          <a:lstStyle/>
          <a:p>
            <a:pPr marL="514350" indent="-514350" algn="just"/>
            <a:r>
              <a:rPr lang="id-ID" sz="3200" dirty="0" smtClean="0">
                <a:sym typeface="Symbol"/>
              </a:rPr>
              <a:t>C. Tata Bahasa pada FOL</a:t>
            </a:r>
            <a:endParaRPr lang="en-US" sz="3200" dirty="0" smtClean="0">
              <a:sym typeface="Symbol"/>
            </a:endParaRPr>
          </a:p>
        </p:txBody>
      </p:sp>
      <p:sp>
        <p:nvSpPr>
          <p:cNvPr id="5" name="TextBox 4"/>
          <p:cNvSpPr txBox="1"/>
          <p:nvPr/>
        </p:nvSpPr>
        <p:spPr>
          <a:xfrm>
            <a:off x="1071538" y="1071546"/>
            <a:ext cx="7500990" cy="4031873"/>
          </a:xfrm>
          <a:prstGeom prst="rect">
            <a:avLst/>
          </a:prstGeom>
          <a:noFill/>
        </p:spPr>
        <p:txBody>
          <a:bodyPr wrap="square" rtlCol="0">
            <a:spAutoFit/>
          </a:bodyPr>
          <a:lstStyle/>
          <a:p>
            <a:r>
              <a:rPr lang="id-ID" sz="3200" dirty="0" smtClean="0"/>
              <a:t>Dalam propositional logic setiap ekspresi merupakan kalimat yang mempresentasikan fakta, FOL menggunakan kalimat yang mempresentasikan fakta dan term (suku) yang mempresentasikan objek</a:t>
            </a:r>
          </a:p>
          <a:p>
            <a:endParaRPr lang="id-ID" sz="3200" dirty="0" smtClean="0"/>
          </a:p>
          <a:p>
            <a:endParaRPr lang="id-ID"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428604"/>
            <a:ext cx="7500990" cy="5509200"/>
          </a:xfrm>
          <a:prstGeom prst="rect">
            <a:avLst/>
          </a:prstGeom>
          <a:noFill/>
        </p:spPr>
        <p:txBody>
          <a:bodyPr wrap="square" rtlCol="0">
            <a:spAutoFit/>
          </a:bodyPr>
          <a:lstStyle/>
          <a:p>
            <a:r>
              <a:rPr lang="id-ID" sz="3200" dirty="0" smtClean="0"/>
              <a:t>Tata bahasa FOL dapat dijelaskan sebagai berikut :</a:t>
            </a:r>
          </a:p>
          <a:p>
            <a:pPr marL="514350" indent="-514350">
              <a:buAutoNum type="arabicPeriod"/>
            </a:pPr>
            <a:r>
              <a:rPr lang="id-ID" sz="3200" dirty="0" smtClean="0"/>
              <a:t>Constanta</a:t>
            </a:r>
          </a:p>
          <a:p>
            <a:pPr marL="514350" indent="-514350"/>
            <a:r>
              <a:rPr lang="id-ID" sz="3200" dirty="0" smtClean="0"/>
              <a:t>	biasanya ditulis dlm huruf besar A, B, atau sebuah kata budi, wati</a:t>
            </a:r>
          </a:p>
          <a:p>
            <a:pPr marL="514350" indent="-514350"/>
            <a:r>
              <a:rPr lang="id-ID" sz="3200" dirty="0" smtClean="0"/>
              <a:t>	setiap simbol harus menyatakan secara spesifik objek yang dimaksud, misalkan budi, dapat mengacu pada budi handoko, budi saputro dll</a:t>
            </a:r>
          </a:p>
          <a:p>
            <a:pPr marL="514350" indent="-514350"/>
            <a:r>
              <a:rPr lang="id-ID" sz="3200" dirty="0" smtClean="0"/>
              <a:t>	jadi harus jelas</a:t>
            </a:r>
          </a:p>
          <a:p>
            <a:pPr marL="514350" indent="-514350"/>
            <a:endParaRPr lang="id-ID" sz="3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428604"/>
            <a:ext cx="7500990" cy="5509200"/>
          </a:xfrm>
          <a:prstGeom prst="rect">
            <a:avLst/>
          </a:prstGeom>
          <a:noFill/>
        </p:spPr>
        <p:txBody>
          <a:bodyPr wrap="square" rtlCol="0">
            <a:spAutoFit/>
          </a:bodyPr>
          <a:lstStyle/>
          <a:p>
            <a:pPr marL="514350" indent="-514350"/>
            <a:r>
              <a:rPr lang="id-ID" sz="3200" dirty="0" smtClean="0"/>
              <a:t>2. 	Variabel</a:t>
            </a:r>
          </a:p>
          <a:p>
            <a:pPr marL="514350" indent="-514350"/>
            <a:r>
              <a:rPr lang="id-ID" sz="3200" dirty="0" smtClean="0"/>
              <a:t>	biasanya ditulis dlm huruf kecil a, x, s, variabel ini menyatakan simbol yang dapat digantikan oleh konstanta apapun</a:t>
            </a:r>
          </a:p>
          <a:p>
            <a:pPr marL="514350" indent="-514350"/>
            <a:endParaRPr lang="id-ID" sz="3200" dirty="0" smtClean="0"/>
          </a:p>
          <a:p>
            <a:pPr marL="514350" indent="-514350">
              <a:buAutoNum type="arabicPeriod" startAt="3"/>
            </a:pPr>
            <a:r>
              <a:rPr lang="id-ID" sz="3200" dirty="0" smtClean="0"/>
              <a:t>Predikat</a:t>
            </a:r>
          </a:p>
          <a:p>
            <a:pPr marL="514350" indent="-514350"/>
            <a:r>
              <a:rPr lang="id-ID" sz="3200" dirty="0" smtClean="0"/>
              <a:t>	menyatakan relasi khusus dalam suatu model, </a:t>
            </a:r>
          </a:p>
          <a:p>
            <a:pPr marL="514350" indent="-514350"/>
            <a:r>
              <a:rPr lang="id-ID" sz="3200" dirty="0" smtClean="0"/>
              <a:t>	misalkan berwarna :</a:t>
            </a:r>
          </a:p>
          <a:p>
            <a:pPr marL="514350" indent="-514350"/>
            <a:r>
              <a:rPr lang="id-ID" sz="3200" dirty="0" smtClean="0"/>
              <a:t>	berwarna(tasku,hijau)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428604"/>
            <a:ext cx="7500990" cy="5016758"/>
          </a:xfrm>
          <a:prstGeom prst="rect">
            <a:avLst/>
          </a:prstGeom>
          <a:noFill/>
        </p:spPr>
        <p:txBody>
          <a:bodyPr wrap="square" rtlCol="0">
            <a:spAutoFit/>
          </a:bodyPr>
          <a:lstStyle/>
          <a:p>
            <a:pPr marL="514350" indent="-514350"/>
            <a:r>
              <a:rPr lang="id-ID" sz="3200" dirty="0" smtClean="0"/>
              <a:t>4. 	Function</a:t>
            </a:r>
          </a:p>
          <a:p>
            <a:pPr marL="514350" indent="-514350"/>
            <a:r>
              <a:rPr lang="id-ID" sz="3200" dirty="0" smtClean="0"/>
              <a:t>	relasi yang hanya mempunyai satu nilai, misalnya :</a:t>
            </a:r>
          </a:p>
          <a:p>
            <a:pPr marL="514350" indent="-514350"/>
            <a:r>
              <a:rPr lang="id-ID" sz="3200" dirty="0" smtClean="0"/>
              <a:t>	Ibu_kandung(Suwati,budi)</a:t>
            </a:r>
          </a:p>
          <a:p>
            <a:pPr marL="514350" indent="-514350"/>
            <a:endParaRPr lang="id-ID" sz="3200" dirty="0" smtClean="0"/>
          </a:p>
          <a:p>
            <a:pPr marL="514350" indent="-514350"/>
            <a:r>
              <a:rPr lang="id-ID" sz="3200" dirty="0" smtClean="0"/>
              <a:t>5.	Term</a:t>
            </a:r>
          </a:p>
          <a:p>
            <a:pPr marL="514350" indent="-514350"/>
            <a:r>
              <a:rPr lang="id-ID" sz="3200" dirty="0" smtClean="0"/>
              <a:t>	term atau suku kata bisa berupa kontanta, variabel atau fungsi</a:t>
            </a:r>
          </a:p>
          <a:p>
            <a:pPr marL="514350" indent="-514350"/>
            <a:endParaRPr lang="id-ID" sz="3200" dirty="0" smtClean="0"/>
          </a:p>
          <a:p>
            <a:pPr marL="514350" indent="-514350"/>
            <a:r>
              <a:rPr lang="id-ID" sz="3200"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428604"/>
            <a:ext cx="7500990" cy="6001643"/>
          </a:xfrm>
          <a:prstGeom prst="rect">
            <a:avLst/>
          </a:prstGeom>
          <a:noFill/>
        </p:spPr>
        <p:txBody>
          <a:bodyPr wrap="square" rtlCol="0">
            <a:spAutoFit/>
          </a:bodyPr>
          <a:lstStyle/>
          <a:p>
            <a:pPr marL="514350" indent="-514350"/>
            <a:r>
              <a:rPr lang="en-US" sz="3200" dirty="0" smtClean="0"/>
              <a:t>6</a:t>
            </a:r>
            <a:r>
              <a:rPr lang="id-ID" sz="3200" dirty="0" smtClean="0"/>
              <a:t>. </a:t>
            </a:r>
            <a:r>
              <a:rPr lang="id-ID" sz="3200" dirty="0" smtClean="0"/>
              <a:t>	Kalimat Atom</a:t>
            </a:r>
          </a:p>
          <a:p>
            <a:pPr marL="514350" indent="-514350"/>
            <a:r>
              <a:rPr lang="id-ID" sz="3200" dirty="0" smtClean="0"/>
              <a:t>	dapat dibentuk dari predikat(term,....)</a:t>
            </a:r>
          </a:p>
          <a:p>
            <a:pPr marL="514350" indent="-514350"/>
            <a:r>
              <a:rPr lang="id-ID" sz="3200" dirty="0" smtClean="0"/>
              <a:t>	misalnya :</a:t>
            </a:r>
          </a:p>
          <a:p>
            <a:pPr marL="514350" indent="-514350"/>
            <a:r>
              <a:rPr lang="id-ID" sz="3200" dirty="0" smtClean="0"/>
              <a:t>	Saudara(Andi,Budi)</a:t>
            </a:r>
          </a:p>
          <a:p>
            <a:pPr marL="514350" indent="-514350"/>
            <a:r>
              <a:rPr lang="id-ID" sz="3200" dirty="0" smtClean="0"/>
              <a:t>	Memberi(Andi, Budi, kue)</a:t>
            </a:r>
          </a:p>
          <a:p>
            <a:pPr marL="514350" indent="-514350"/>
            <a:endParaRPr lang="id-ID" sz="3200" dirty="0" smtClean="0"/>
          </a:p>
          <a:p>
            <a:pPr marL="514350" indent="-514350"/>
            <a:r>
              <a:rPr lang="en-US" sz="3200" dirty="0" smtClean="0"/>
              <a:t>7. </a:t>
            </a:r>
            <a:r>
              <a:rPr lang="id-ID" sz="3200" dirty="0" smtClean="0"/>
              <a:t>Kalimat </a:t>
            </a:r>
            <a:r>
              <a:rPr lang="id-ID" sz="3200" dirty="0" smtClean="0"/>
              <a:t>Kompleks</a:t>
            </a:r>
          </a:p>
          <a:p>
            <a:pPr marL="514350" indent="-514350"/>
            <a:r>
              <a:rPr lang="id-ID" sz="3200" dirty="0" smtClean="0"/>
              <a:t>	kalimat yang dibangun dengan tanda hubung</a:t>
            </a:r>
          </a:p>
          <a:p>
            <a:pPr marL="514350" indent="-514350"/>
            <a:r>
              <a:rPr lang="id-ID" sz="3200" dirty="0" smtClean="0"/>
              <a:t>	misalkan :</a:t>
            </a:r>
          </a:p>
          <a:p>
            <a:pPr marL="514350" indent="-514350"/>
            <a:r>
              <a:rPr lang="id-ID" sz="3200" dirty="0" smtClean="0"/>
              <a:t>	Saudara(Budi,Andi)</a:t>
            </a:r>
            <a:r>
              <a:rPr lang="id-ID" sz="3200" dirty="0" smtClean="0">
                <a:sym typeface="Symbol"/>
              </a:rPr>
              <a:t>Memberi(Budi,Andi,kue)</a:t>
            </a:r>
            <a:endParaRPr lang="id-ID" sz="3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428604"/>
            <a:ext cx="7500990" cy="5509200"/>
          </a:xfrm>
          <a:prstGeom prst="rect">
            <a:avLst/>
          </a:prstGeom>
          <a:noFill/>
        </p:spPr>
        <p:txBody>
          <a:bodyPr wrap="square" rtlCol="0">
            <a:spAutoFit/>
          </a:bodyPr>
          <a:lstStyle/>
          <a:p>
            <a:pPr marL="514350" indent="-514350"/>
            <a:r>
              <a:rPr lang="en-US" sz="3200" dirty="0" smtClean="0"/>
              <a:t>8. </a:t>
            </a:r>
            <a:r>
              <a:rPr lang="id-ID" sz="3200" dirty="0" smtClean="0"/>
              <a:t> </a:t>
            </a:r>
            <a:r>
              <a:rPr lang="id-ID" sz="3200" dirty="0" smtClean="0"/>
              <a:t>	Kuantor Universal</a:t>
            </a:r>
          </a:p>
          <a:p>
            <a:pPr marL="514350" indent="-514350"/>
            <a:r>
              <a:rPr lang="id-ID" sz="3200" dirty="0" smtClean="0"/>
              <a:t>	menyatakan sesuatu yang bersifat umum (</a:t>
            </a:r>
            <a:r>
              <a:rPr lang="id-ID" sz="3200" dirty="0" smtClean="0">
                <a:sym typeface="Symbol"/>
              </a:rPr>
              <a:t>) untuk setiap</a:t>
            </a:r>
          </a:p>
          <a:p>
            <a:pPr marL="514350" indent="-514350"/>
            <a:r>
              <a:rPr lang="id-ID" sz="3200" dirty="0" smtClean="0">
                <a:sym typeface="Symbol"/>
              </a:rPr>
              <a:t>	Misal :  </a:t>
            </a:r>
          </a:p>
          <a:p>
            <a:pPr marL="514350" indent="-514350"/>
            <a:r>
              <a:rPr lang="id-ID" sz="3200" dirty="0" smtClean="0">
                <a:sym typeface="Symbol"/>
              </a:rPr>
              <a:t>	x. bayi(x) Suka(x,susu)</a:t>
            </a:r>
          </a:p>
          <a:p>
            <a:pPr marL="514350" indent="-514350"/>
            <a:r>
              <a:rPr lang="id-ID" sz="3200" dirty="0" smtClean="0">
                <a:sym typeface="Symbol"/>
              </a:rPr>
              <a:t>	kalimat ini benar jika dan hanya jika kalimat dibawah ini benar :</a:t>
            </a:r>
          </a:p>
          <a:p>
            <a:pPr marL="514350" indent="-514350"/>
            <a:r>
              <a:rPr lang="id-ID" sz="3200" dirty="0" smtClean="0">
                <a:sym typeface="Symbol"/>
              </a:rPr>
              <a:t>	bayi(Budi) Suka(Budi,susu) </a:t>
            </a:r>
          </a:p>
          <a:p>
            <a:pPr marL="514350" indent="-514350"/>
            <a:r>
              <a:rPr lang="id-ID" sz="3200" dirty="0" smtClean="0">
                <a:sym typeface="Symbol"/>
              </a:rPr>
              <a:t>	bayi(Wati) Suka(Wati,susu) </a:t>
            </a:r>
          </a:p>
          <a:p>
            <a:pPr marL="514350" indent="-514350"/>
            <a:r>
              <a:rPr lang="id-ID" sz="3200" dirty="0" smtClean="0">
                <a:sym typeface="Symbol"/>
              </a:rPr>
              <a:t>	bayi(Didi) Suka(Didi,susu) </a:t>
            </a:r>
          </a:p>
          <a:p>
            <a:pPr marL="514350" indent="-514350"/>
            <a:r>
              <a:rPr lang="id-ID" sz="3200" dirty="0" smtClean="0">
                <a:sym typeface="Symbol"/>
              </a:rPr>
              <a:t>	dst</a:t>
            </a:r>
            <a:endParaRPr lang="id-ID" sz="3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428604"/>
            <a:ext cx="7500990" cy="4524315"/>
          </a:xfrm>
          <a:prstGeom prst="rect">
            <a:avLst/>
          </a:prstGeom>
          <a:noFill/>
        </p:spPr>
        <p:txBody>
          <a:bodyPr wrap="square" rtlCol="0">
            <a:spAutoFit/>
          </a:bodyPr>
          <a:lstStyle/>
          <a:p>
            <a:pPr marL="514350" indent="-514350"/>
            <a:r>
              <a:rPr lang="id-ID" sz="3200" dirty="0" smtClean="0"/>
              <a:t>	Jika masing-masing konstanta Budi, Wati, Didi dll ada didalam Knowledge base </a:t>
            </a:r>
          </a:p>
          <a:p>
            <a:pPr marL="514350" indent="-514350"/>
            <a:endParaRPr lang="en-US" sz="3200" dirty="0" smtClean="0"/>
          </a:p>
          <a:p>
            <a:pPr marL="514350" indent="-514350"/>
            <a:r>
              <a:rPr lang="en-US" sz="3200" dirty="0" smtClean="0"/>
              <a:t>9. </a:t>
            </a:r>
            <a:r>
              <a:rPr lang="id-ID" sz="3200" dirty="0" smtClean="0"/>
              <a:t>Kuantor </a:t>
            </a:r>
            <a:r>
              <a:rPr lang="id-ID" sz="3200" dirty="0" smtClean="0"/>
              <a:t>Eksistensial</a:t>
            </a:r>
          </a:p>
          <a:p>
            <a:pPr marL="514350" indent="-514350"/>
            <a:r>
              <a:rPr lang="id-ID" sz="3200" dirty="0" smtClean="0"/>
              <a:t>	meyatakan sesuatu yang berlaku sebagian</a:t>
            </a:r>
          </a:p>
          <a:p>
            <a:pPr marL="514350" indent="-514350"/>
            <a:r>
              <a:rPr lang="id-ID" sz="3200" dirty="0" smtClean="0">
                <a:sym typeface="Symbol"/>
              </a:rPr>
              <a:t>	x. bayi(x) Suka(x,susu)</a:t>
            </a:r>
          </a:p>
          <a:p>
            <a:pPr marL="514350" indent="-514350"/>
            <a:r>
              <a:rPr lang="id-ID" sz="3200" dirty="0" smtClean="0">
                <a:sym typeface="Symbol"/>
              </a:rPr>
              <a:t>	kalimat ini benar jika dan hanya jika kalimat ada kalimat dibawah ini yang benar :</a:t>
            </a:r>
            <a:endParaRPr lang="id-ID" sz="3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428604"/>
            <a:ext cx="7500990" cy="5509200"/>
          </a:xfrm>
          <a:prstGeom prst="rect">
            <a:avLst/>
          </a:prstGeom>
          <a:noFill/>
        </p:spPr>
        <p:txBody>
          <a:bodyPr wrap="square" rtlCol="0">
            <a:spAutoFit/>
          </a:bodyPr>
          <a:lstStyle/>
          <a:p>
            <a:pPr marL="514350" indent="-514350"/>
            <a:r>
              <a:rPr lang="id-ID" sz="3200" dirty="0" smtClean="0"/>
              <a:t>	</a:t>
            </a:r>
            <a:r>
              <a:rPr lang="id-ID" sz="3200" dirty="0" smtClean="0">
                <a:sym typeface="Symbol"/>
              </a:rPr>
              <a:t>bayi(Budi) Suka(Budi,susu) </a:t>
            </a:r>
          </a:p>
          <a:p>
            <a:pPr marL="514350" indent="-514350"/>
            <a:r>
              <a:rPr lang="id-ID" sz="3200" dirty="0" smtClean="0">
                <a:sym typeface="Symbol"/>
              </a:rPr>
              <a:t>	bayi(Andi) Suka(Andi,susu) </a:t>
            </a:r>
          </a:p>
          <a:p>
            <a:pPr marL="514350" indent="-514350"/>
            <a:r>
              <a:rPr lang="id-ID" sz="3200" dirty="0" smtClean="0">
                <a:sym typeface="Symbol"/>
              </a:rPr>
              <a:t>	bayi(Didi) Suka(Didi,susu) </a:t>
            </a:r>
          </a:p>
          <a:p>
            <a:pPr marL="514350" indent="-514350"/>
            <a:r>
              <a:rPr lang="id-ID" sz="3200" dirty="0" smtClean="0">
                <a:sym typeface="Symbol"/>
              </a:rPr>
              <a:t>	dst</a:t>
            </a:r>
          </a:p>
          <a:p>
            <a:pPr marL="514350" indent="-514350"/>
            <a:r>
              <a:rPr lang="id-ID" sz="3200" dirty="0" smtClean="0">
                <a:sym typeface="Symbol"/>
              </a:rPr>
              <a:t>	artinya minimal ada satu nama yg tidak ada di knowledge base</a:t>
            </a:r>
          </a:p>
          <a:p>
            <a:pPr marL="514350" indent="-514350"/>
            <a:endParaRPr lang="id-ID" sz="3200" dirty="0" smtClean="0">
              <a:sym typeface="Symbol"/>
            </a:endParaRPr>
          </a:p>
          <a:p>
            <a:pPr marL="514350" indent="-514350"/>
            <a:r>
              <a:rPr lang="en-US" sz="3200" dirty="0" smtClean="0">
                <a:sym typeface="Symbol"/>
              </a:rPr>
              <a:t>10. </a:t>
            </a:r>
            <a:r>
              <a:rPr lang="id-ID" sz="3200" dirty="0" smtClean="0">
                <a:sym typeface="Symbol"/>
              </a:rPr>
              <a:t>Nested </a:t>
            </a:r>
            <a:r>
              <a:rPr lang="id-ID" sz="3200" dirty="0" smtClean="0">
                <a:sym typeface="Symbol"/>
              </a:rPr>
              <a:t>Quantifier</a:t>
            </a:r>
          </a:p>
          <a:p>
            <a:pPr marL="514350" indent="-514350"/>
            <a:r>
              <a:rPr lang="id-ID" sz="3200" dirty="0" smtClean="0">
                <a:sym typeface="Symbol"/>
              </a:rPr>
              <a:t>	untuk menyatakan kalimat yang menggunakan kuantor ganda</a:t>
            </a:r>
          </a:p>
          <a:p>
            <a:pPr marL="514350" indent="-514350"/>
            <a:r>
              <a:rPr lang="id-ID" sz="3200" dirty="0" smtClean="0">
                <a:sym typeface="Symbol"/>
              </a:rPr>
              <a:t>	x,y. Orangtua(x,y)anak(y,x)</a:t>
            </a:r>
            <a:endParaRPr lang="id-ID" sz="32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357166"/>
            <a:ext cx="7593693" cy="584775"/>
          </a:xfrm>
          <a:prstGeom prst="rect">
            <a:avLst/>
          </a:prstGeom>
          <a:noFill/>
        </p:spPr>
        <p:txBody>
          <a:bodyPr wrap="square" rtlCol="0">
            <a:spAutoFit/>
          </a:bodyPr>
          <a:lstStyle/>
          <a:p>
            <a:pPr marL="514350" indent="-514350" algn="just"/>
            <a:r>
              <a:rPr lang="id-ID" sz="3200" dirty="0" smtClean="0">
                <a:sym typeface="Symbol"/>
              </a:rPr>
              <a:t>D. Inferensi pada FOL</a:t>
            </a:r>
            <a:endParaRPr lang="en-US" sz="3200" dirty="0" smtClean="0">
              <a:sym typeface="Symbol"/>
            </a:endParaRPr>
          </a:p>
        </p:txBody>
      </p:sp>
      <p:sp>
        <p:nvSpPr>
          <p:cNvPr id="5" name="TextBox 4"/>
          <p:cNvSpPr txBox="1"/>
          <p:nvPr/>
        </p:nvSpPr>
        <p:spPr>
          <a:xfrm>
            <a:off x="1071538" y="1183077"/>
            <a:ext cx="7500990" cy="4031873"/>
          </a:xfrm>
          <a:prstGeom prst="rect">
            <a:avLst/>
          </a:prstGeom>
          <a:noFill/>
        </p:spPr>
        <p:txBody>
          <a:bodyPr wrap="square" rtlCol="0">
            <a:spAutoFit/>
          </a:bodyPr>
          <a:lstStyle/>
          <a:p>
            <a:r>
              <a:rPr lang="id-ID" sz="3200" dirty="0" smtClean="0"/>
              <a:t>Dalam propositional logic ada 7 (tujuh) inferensi, dalam FOL ada 3 (tiga) inferensi sehingga semuanya ada 10 (sepuluh) inferensi yang dapat digunakan dalam pengambilan kesimpulan</a:t>
            </a:r>
          </a:p>
          <a:p>
            <a:endParaRPr lang="id-ID" sz="3200" dirty="0" smtClean="0"/>
          </a:p>
          <a:p>
            <a:endParaRPr lang="id-ID" sz="3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325821"/>
            <a:ext cx="7500990" cy="6001643"/>
          </a:xfrm>
          <a:prstGeom prst="rect">
            <a:avLst/>
          </a:prstGeom>
          <a:noFill/>
        </p:spPr>
        <p:txBody>
          <a:bodyPr wrap="square" rtlCol="0">
            <a:spAutoFit/>
          </a:bodyPr>
          <a:lstStyle/>
          <a:p>
            <a:pPr marL="514350" indent="-514350">
              <a:buAutoNum type="arabicPeriod"/>
            </a:pPr>
            <a:r>
              <a:rPr lang="id-ID" sz="3200" dirty="0" smtClean="0"/>
              <a:t>Universal Elimination (UE)</a:t>
            </a:r>
          </a:p>
          <a:p>
            <a:pPr marL="514350" indent="-514350"/>
            <a:r>
              <a:rPr lang="id-ID" sz="3200" dirty="0" smtClean="0"/>
              <a:t>	untuk setiap kalimat </a:t>
            </a:r>
            <a:r>
              <a:rPr lang="id-ID" sz="3200" dirty="0" smtClean="0">
                <a:sym typeface="Symbol"/>
              </a:rPr>
              <a:t> variabel  dan term yang tidak berisi variabel </a:t>
            </a:r>
          </a:p>
          <a:p>
            <a:pPr marL="514350" indent="-514350" algn="ctr"/>
            <a:r>
              <a:rPr lang="id-ID" sz="3200" dirty="0" smtClean="0">
                <a:sym typeface="Symbol"/>
              </a:rPr>
              <a:t>. </a:t>
            </a:r>
          </a:p>
          <a:p>
            <a:pPr marL="514350" indent="-514350" algn="ctr"/>
            <a:r>
              <a:rPr lang="id-ID" sz="3200" dirty="0" smtClean="0">
                <a:sym typeface="Symbol"/>
              </a:rPr>
              <a:t>SUBST({/g},)</a:t>
            </a:r>
          </a:p>
          <a:p>
            <a:pPr marL="514350" indent="-514350"/>
            <a:endParaRPr lang="id-ID" sz="3200" dirty="0" smtClean="0">
              <a:sym typeface="Symbol"/>
            </a:endParaRPr>
          </a:p>
          <a:p>
            <a:pPr marL="514350" indent="-514350"/>
            <a:r>
              <a:rPr lang="id-ID" sz="3200" dirty="0" smtClean="0">
                <a:sym typeface="Symbol"/>
              </a:rPr>
              <a:t>	x.suka(x,permen) dapat dilakukan substitusi {x/Andi} dan melakukan inferensi bahwa : suka(Andi,permen)</a:t>
            </a:r>
            <a:endParaRPr lang="id-ID" sz="3200" dirty="0" smtClean="0"/>
          </a:p>
          <a:p>
            <a:pPr marL="514350" indent="-514350"/>
            <a:endParaRPr lang="id-ID" sz="3200" dirty="0" smtClean="0"/>
          </a:p>
          <a:p>
            <a:endParaRPr lang="id-ID" sz="3200" dirty="0" smtClean="0"/>
          </a:p>
          <a:p>
            <a:endParaRPr lang="id-ID" sz="3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357166"/>
            <a:ext cx="7593693" cy="584775"/>
          </a:xfrm>
          <a:prstGeom prst="rect">
            <a:avLst/>
          </a:prstGeom>
          <a:noFill/>
        </p:spPr>
        <p:txBody>
          <a:bodyPr wrap="square" rtlCol="0">
            <a:spAutoFit/>
          </a:bodyPr>
          <a:lstStyle/>
          <a:p>
            <a:pPr marL="514350" indent="-514350" algn="just">
              <a:buAutoNum type="alphaUcPeriod"/>
            </a:pPr>
            <a:r>
              <a:rPr lang="id-ID" sz="3200" dirty="0" smtClean="0">
                <a:sym typeface="Symbol"/>
              </a:rPr>
              <a:t>Aturan Inferensi Propositional Logic</a:t>
            </a:r>
            <a:endParaRPr lang="en-US" sz="3200" dirty="0" smtClean="0">
              <a:sym typeface="Symbol"/>
            </a:endParaRPr>
          </a:p>
        </p:txBody>
      </p:sp>
      <p:sp>
        <p:nvSpPr>
          <p:cNvPr id="5" name="TextBox 4"/>
          <p:cNvSpPr txBox="1"/>
          <p:nvPr/>
        </p:nvSpPr>
        <p:spPr>
          <a:xfrm>
            <a:off x="1071538" y="1020890"/>
            <a:ext cx="7500990" cy="5509200"/>
          </a:xfrm>
          <a:prstGeom prst="rect">
            <a:avLst/>
          </a:prstGeom>
          <a:noFill/>
        </p:spPr>
        <p:txBody>
          <a:bodyPr wrap="square" rtlCol="0">
            <a:spAutoFit/>
          </a:bodyPr>
          <a:lstStyle/>
          <a:p>
            <a:r>
              <a:rPr lang="id-ID" sz="3200" dirty="0" smtClean="0"/>
              <a:t>Inferensi dapat diartikan sebagai proses menurunkan kalimat baru dari kalimat-kalimat yang sudah ada menggunakan aturan-aturan.</a:t>
            </a:r>
          </a:p>
          <a:p>
            <a:endParaRPr lang="id-ID" sz="3200" dirty="0" smtClean="0"/>
          </a:p>
          <a:p>
            <a:r>
              <a:rPr lang="id-ID" sz="3200" dirty="0" smtClean="0"/>
              <a:t>Reasoning adalah proses penalaran untuk membuat suatu kesimpulan</a:t>
            </a:r>
          </a:p>
          <a:p>
            <a:endParaRPr lang="id-ID" sz="3200" dirty="0" smtClean="0"/>
          </a:p>
          <a:p>
            <a:r>
              <a:rPr lang="id-ID" sz="3200" dirty="0" smtClean="0"/>
              <a:t>Proses reasoning memerlukan satu atau lebih proses inferensi sampai didapat kesimpulan</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325821"/>
            <a:ext cx="7500990" cy="5509200"/>
          </a:xfrm>
          <a:prstGeom prst="rect">
            <a:avLst/>
          </a:prstGeom>
          <a:noFill/>
        </p:spPr>
        <p:txBody>
          <a:bodyPr wrap="square" rtlCol="0">
            <a:spAutoFit/>
          </a:bodyPr>
          <a:lstStyle/>
          <a:p>
            <a:pPr marL="514350" indent="-514350"/>
            <a:r>
              <a:rPr lang="id-ID" sz="3200" dirty="0" smtClean="0"/>
              <a:t>2.	Eksistensial Elimination (EE)</a:t>
            </a:r>
          </a:p>
          <a:p>
            <a:pPr marL="514350" indent="-514350"/>
            <a:r>
              <a:rPr lang="id-ID" sz="3200" dirty="0" smtClean="0"/>
              <a:t>	untuk setiap kalimat </a:t>
            </a:r>
            <a:r>
              <a:rPr lang="id-ID" sz="3200" dirty="0" smtClean="0">
                <a:sym typeface="Symbol"/>
              </a:rPr>
              <a:t> variabel  dan simbol konstanta k yang tidak ada dalam basis pengetahuan </a:t>
            </a:r>
          </a:p>
          <a:p>
            <a:pPr marL="514350" indent="-514350" algn="ctr"/>
            <a:r>
              <a:rPr lang="id-ID" sz="3200" dirty="0" smtClean="0">
                <a:sym typeface="Symbol"/>
              </a:rPr>
              <a:t>. </a:t>
            </a:r>
          </a:p>
          <a:p>
            <a:pPr marL="514350" indent="-514350" algn="ctr"/>
            <a:r>
              <a:rPr lang="id-ID" sz="3200" dirty="0" smtClean="0">
                <a:sym typeface="Symbol"/>
              </a:rPr>
              <a:t>SUBST({/k},)</a:t>
            </a:r>
          </a:p>
          <a:p>
            <a:pPr marL="514350" indent="-514350"/>
            <a:endParaRPr lang="id-ID" sz="3200" dirty="0" smtClean="0">
              <a:sym typeface="Symbol"/>
            </a:endParaRPr>
          </a:p>
          <a:p>
            <a:pPr marL="514350" indent="-514350"/>
            <a:r>
              <a:rPr lang="id-ID" sz="3200" dirty="0" smtClean="0">
                <a:sym typeface="Symbol"/>
              </a:rPr>
              <a:t>	x.saudara(x,Budi) dapat disimpulkan saudara(Andi,Budi) selama Andi tidak ada dalam basis pengetahuan</a:t>
            </a:r>
            <a:endParaRPr lang="id-ID" sz="3200" dirty="0" smtClean="0"/>
          </a:p>
          <a:p>
            <a:endParaRPr lang="id-ID"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325821"/>
            <a:ext cx="7500990" cy="4524315"/>
          </a:xfrm>
          <a:prstGeom prst="rect">
            <a:avLst/>
          </a:prstGeom>
          <a:noFill/>
        </p:spPr>
        <p:txBody>
          <a:bodyPr wrap="square" rtlCol="0">
            <a:spAutoFit/>
          </a:bodyPr>
          <a:lstStyle/>
          <a:p>
            <a:pPr marL="514350" indent="-514350"/>
            <a:r>
              <a:rPr lang="id-ID" sz="3200" dirty="0" smtClean="0"/>
              <a:t>3.	Eksistensial Introduction (EI)</a:t>
            </a:r>
          </a:p>
          <a:p>
            <a:pPr marL="514350" indent="-514350"/>
            <a:r>
              <a:rPr lang="id-ID" sz="3200" dirty="0" smtClean="0"/>
              <a:t>	untuk setiap kalimat </a:t>
            </a:r>
            <a:r>
              <a:rPr lang="id-ID" sz="3200" dirty="0" smtClean="0">
                <a:sym typeface="Symbol"/>
              </a:rPr>
              <a:t> variabel  yang tidak terjadi pada  dan term g terjadi pada  </a:t>
            </a:r>
          </a:p>
          <a:p>
            <a:pPr marL="514350" indent="-514350" algn="ctr"/>
            <a:r>
              <a:rPr lang="id-ID" sz="3200" dirty="0" smtClean="0">
                <a:sym typeface="Symbol"/>
              </a:rPr>
              <a:t></a:t>
            </a:r>
          </a:p>
          <a:p>
            <a:pPr marL="514350" indent="-514350" algn="ctr"/>
            <a:r>
              <a:rPr lang="id-ID" sz="3200" dirty="0" smtClean="0">
                <a:sym typeface="Symbol"/>
              </a:rPr>
              <a:t> SUBST({g/},)</a:t>
            </a:r>
          </a:p>
          <a:p>
            <a:pPr marL="514350" indent="-514350"/>
            <a:endParaRPr lang="id-ID" sz="3200" dirty="0" smtClean="0">
              <a:sym typeface="Symbol"/>
            </a:endParaRPr>
          </a:p>
          <a:p>
            <a:pPr marL="514350" indent="-514350"/>
            <a:r>
              <a:rPr lang="id-ID" sz="3200" dirty="0" smtClean="0">
                <a:sym typeface="Symbol"/>
              </a:rPr>
              <a:t>	dari Suka(Budi,permen) dapat disimpulkan x.suka(x,permen)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357166"/>
            <a:ext cx="7593693" cy="584775"/>
          </a:xfrm>
          <a:prstGeom prst="rect">
            <a:avLst/>
          </a:prstGeom>
          <a:noFill/>
        </p:spPr>
        <p:txBody>
          <a:bodyPr wrap="square" rtlCol="0">
            <a:spAutoFit/>
          </a:bodyPr>
          <a:lstStyle/>
          <a:p>
            <a:pPr marL="514350" indent="-514350" algn="just"/>
            <a:r>
              <a:rPr lang="id-ID" sz="3200" dirty="0" smtClean="0">
                <a:sym typeface="Symbol"/>
              </a:rPr>
              <a:t>Contoh </a:t>
            </a:r>
            <a:r>
              <a:rPr lang="en-US" sz="3200" dirty="0" smtClean="0">
                <a:sym typeface="Symbol"/>
              </a:rPr>
              <a:t>1</a:t>
            </a:r>
            <a:r>
              <a:rPr lang="id-ID" sz="3200" dirty="0" smtClean="0">
                <a:sym typeface="Symbol"/>
              </a:rPr>
              <a:t>:</a:t>
            </a:r>
            <a:endParaRPr lang="en-US" sz="3200" dirty="0" smtClean="0">
              <a:sym typeface="Symbol"/>
            </a:endParaRPr>
          </a:p>
        </p:txBody>
      </p:sp>
      <p:sp>
        <p:nvSpPr>
          <p:cNvPr id="5" name="TextBox 4"/>
          <p:cNvSpPr txBox="1"/>
          <p:nvPr/>
        </p:nvSpPr>
        <p:spPr>
          <a:xfrm>
            <a:off x="1071538" y="1183077"/>
            <a:ext cx="7500990" cy="4524315"/>
          </a:xfrm>
          <a:prstGeom prst="rect">
            <a:avLst/>
          </a:prstGeom>
          <a:noFill/>
        </p:spPr>
        <p:txBody>
          <a:bodyPr wrap="square" rtlCol="0">
            <a:spAutoFit/>
          </a:bodyPr>
          <a:lstStyle/>
          <a:p>
            <a:r>
              <a:rPr lang="en-US" sz="3200" dirty="0" err="1" smtClean="0"/>
              <a:t>Dalam</a:t>
            </a:r>
            <a:r>
              <a:rPr lang="en-US" sz="3200" dirty="0" smtClean="0"/>
              <a:t> </a:t>
            </a:r>
            <a:r>
              <a:rPr lang="en-US" sz="3200" dirty="0" err="1" smtClean="0"/>
              <a:t>sebuah</a:t>
            </a:r>
            <a:r>
              <a:rPr lang="en-US" sz="3200" dirty="0" smtClean="0"/>
              <a:t> </a:t>
            </a:r>
            <a:r>
              <a:rPr lang="en-US" sz="3200" dirty="0" err="1" smtClean="0"/>
              <a:t>keluarga</a:t>
            </a:r>
            <a:r>
              <a:rPr lang="en-US" sz="3200" dirty="0" smtClean="0"/>
              <a:t> </a:t>
            </a:r>
            <a:r>
              <a:rPr lang="en-US" sz="3200" dirty="0" err="1" smtClean="0"/>
              <a:t>diketahui</a:t>
            </a:r>
            <a:r>
              <a:rPr lang="en-US" sz="3200" dirty="0" smtClean="0"/>
              <a:t> </a:t>
            </a:r>
            <a:r>
              <a:rPr lang="en-US" sz="3200" dirty="0" err="1" smtClean="0"/>
              <a:t>bahwa</a:t>
            </a:r>
            <a:r>
              <a:rPr lang="en-US" sz="3200" dirty="0" smtClean="0"/>
              <a:t> </a:t>
            </a:r>
            <a:r>
              <a:rPr lang="en-US" sz="3200" dirty="0" err="1" smtClean="0"/>
              <a:t>Tono</a:t>
            </a:r>
            <a:r>
              <a:rPr lang="en-US" sz="3200" dirty="0" smtClean="0"/>
              <a:t> </a:t>
            </a:r>
            <a:r>
              <a:rPr lang="en-US" sz="3200" dirty="0" err="1" smtClean="0"/>
              <a:t>adalah</a:t>
            </a:r>
            <a:r>
              <a:rPr lang="en-US" sz="3200" dirty="0" smtClean="0"/>
              <a:t> </a:t>
            </a:r>
            <a:r>
              <a:rPr lang="en-US" sz="3200" dirty="0" err="1" smtClean="0"/>
              <a:t>Bapak</a:t>
            </a:r>
            <a:r>
              <a:rPr lang="en-US" sz="3200" dirty="0" smtClean="0"/>
              <a:t> </a:t>
            </a:r>
            <a:r>
              <a:rPr lang="en-US" sz="3200" dirty="0" err="1" smtClean="0"/>
              <a:t>dari</a:t>
            </a:r>
            <a:r>
              <a:rPr lang="en-US" sz="3200" dirty="0" smtClean="0"/>
              <a:t> Budi, </a:t>
            </a:r>
            <a:r>
              <a:rPr lang="en-US" sz="3200" dirty="0" err="1" smtClean="0"/>
              <a:t>sedangkan</a:t>
            </a:r>
            <a:r>
              <a:rPr lang="en-US" sz="3200" dirty="0" smtClean="0"/>
              <a:t> Budi </a:t>
            </a:r>
            <a:r>
              <a:rPr lang="en-US" sz="3200" dirty="0" err="1" smtClean="0"/>
              <a:t>adalah</a:t>
            </a:r>
            <a:r>
              <a:rPr lang="en-US" sz="3200" dirty="0" smtClean="0"/>
              <a:t> </a:t>
            </a:r>
            <a:r>
              <a:rPr lang="en-US" sz="3200" dirty="0" err="1" smtClean="0"/>
              <a:t>Bapak</a:t>
            </a:r>
            <a:r>
              <a:rPr lang="en-US" sz="3200" dirty="0" smtClean="0"/>
              <a:t> </a:t>
            </a:r>
            <a:r>
              <a:rPr lang="en-US" sz="3200" dirty="0" err="1" smtClean="0"/>
              <a:t>dari</a:t>
            </a:r>
            <a:r>
              <a:rPr lang="en-US" sz="3200" dirty="0" smtClean="0"/>
              <a:t> </a:t>
            </a:r>
            <a:r>
              <a:rPr lang="en-US" sz="3200" dirty="0" err="1" smtClean="0"/>
              <a:t>Andi</a:t>
            </a:r>
            <a:r>
              <a:rPr lang="en-US" sz="3200" dirty="0" smtClean="0"/>
              <a:t>, </a:t>
            </a:r>
            <a:r>
              <a:rPr lang="en-US" sz="3200" dirty="0" err="1" smtClean="0"/>
              <a:t>Buktikan</a:t>
            </a:r>
            <a:r>
              <a:rPr lang="en-US" sz="3200" dirty="0" smtClean="0"/>
              <a:t> </a:t>
            </a:r>
            <a:r>
              <a:rPr lang="en-US" sz="3200" dirty="0" err="1" smtClean="0"/>
              <a:t>bahwa</a:t>
            </a:r>
            <a:r>
              <a:rPr lang="en-US" sz="3200" dirty="0" smtClean="0"/>
              <a:t> </a:t>
            </a:r>
            <a:r>
              <a:rPr lang="en-US" sz="3200" dirty="0" err="1" smtClean="0"/>
              <a:t>Tono</a:t>
            </a:r>
            <a:r>
              <a:rPr lang="en-US" sz="3200" dirty="0" smtClean="0"/>
              <a:t> </a:t>
            </a:r>
            <a:r>
              <a:rPr lang="en-US" sz="3200" dirty="0" err="1" smtClean="0"/>
              <a:t>adalah</a:t>
            </a:r>
            <a:r>
              <a:rPr lang="en-US" sz="3200" dirty="0" smtClean="0"/>
              <a:t> </a:t>
            </a:r>
            <a:r>
              <a:rPr lang="en-US" sz="3200" dirty="0" err="1" smtClean="0"/>
              <a:t>kakek</a:t>
            </a:r>
            <a:r>
              <a:rPr lang="en-US" sz="3200" dirty="0" smtClean="0"/>
              <a:t> </a:t>
            </a:r>
            <a:r>
              <a:rPr lang="en-US" sz="3200" dirty="0" err="1" smtClean="0"/>
              <a:t>dari</a:t>
            </a:r>
            <a:r>
              <a:rPr lang="en-US" sz="3200" dirty="0" smtClean="0"/>
              <a:t> </a:t>
            </a:r>
            <a:r>
              <a:rPr lang="en-US" sz="3200" dirty="0" err="1" smtClean="0"/>
              <a:t>Andi</a:t>
            </a:r>
            <a:endParaRPr lang="en-US" sz="3200" dirty="0" smtClean="0"/>
          </a:p>
          <a:p>
            <a:endParaRPr lang="en-US" sz="3200" dirty="0" smtClean="0"/>
          </a:p>
          <a:p>
            <a:r>
              <a:rPr lang="en-US" sz="3200" dirty="0" err="1" smtClean="0"/>
              <a:t>Fakta</a:t>
            </a:r>
            <a:r>
              <a:rPr lang="en-US" sz="3200" dirty="0" smtClean="0"/>
              <a:t> yang </a:t>
            </a:r>
            <a:r>
              <a:rPr lang="en-US" sz="3200" dirty="0" err="1" smtClean="0"/>
              <a:t>terkandung</a:t>
            </a:r>
            <a:r>
              <a:rPr lang="en-US" sz="3200" dirty="0" smtClean="0"/>
              <a:t> </a:t>
            </a:r>
            <a:r>
              <a:rPr lang="en-US" sz="3200" dirty="0" err="1" smtClean="0"/>
              <a:t>dalam</a:t>
            </a:r>
            <a:r>
              <a:rPr lang="en-US" sz="3200" dirty="0" smtClean="0"/>
              <a:t> </a:t>
            </a:r>
            <a:r>
              <a:rPr lang="en-US" sz="3200" dirty="0" err="1" smtClean="0"/>
              <a:t>soal</a:t>
            </a:r>
            <a:r>
              <a:rPr lang="en-US" sz="3200" dirty="0" smtClean="0"/>
              <a:t> </a:t>
            </a:r>
            <a:r>
              <a:rPr lang="en-US" sz="3200" dirty="0" err="1" smtClean="0"/>
              <a:t>diatas</a:t>
            </a:r>
            <a:r>
              <a:rPr lang="en-US" sz="3200" dirty="0" smtClean="0"/>
              <a:t> </a:t>
            </a:r>
            <a:r>
              <a:rPr lang="en-US" sz="3200" dirty="0" err="1" smtClean="0"/>
              <a:t>adalah</a:t>
            </a:r>
            <a:r>
              <a:rPr lang="en-US" sz="3200" dirty="0" smtClean="0"/>
              <a:t> ?</a:t>
            </a:r>
            <a:endParaRPr lang="id-ID" sz="3200" dirty="0" smtClean="0"/>
          </a:p>
          <a:p>
            <a:endParaRPr lang="id-ID" sz="3200" dirty="0" smtClean="0"/>
          </a:p>
          <a:p>
            <a:endParaRPr lang="id-ID" sz="32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357166"/>
            <a:ext cx="7500990" cy="5016758"/>
          </a:xfrm>
          <a:prstGeom prst="rect">
            <a:avLst/>
          </a:prstGeom>
          <a:noFill/>
        </p:spPr>
        <p:txBody>
          <a:bodyPr wrap="square" rtlCol="0">
            <a:spAutoFit/>
          </a:bodyPr>
          <a:lstStyle/>
          <a:p>
            <a:r>
              <a:rPr lang="en-US" sz="3200" dirty="0" err="1" smtClean="0"/>
              <a:t>Representasi</a:t>
            </a:r>
            <a:r>
              <a:rPr lang="en-US" sz="3200" dirty="0" smtClean="0"/>
              <a:t> </a:t>
            </a:r>
            <a:r>
              <a:rPr lang="en-US" sz="3200" dirty="0" err="1" smtClean="0"/>
              <a:t>fakta</a:t>
            </a:r>
            <a:r>
              <a:rPr lang="en-US" sz="3200" dirty="0" smtClean="0"/>
              <a:t> </a:t>
            </a:r>
            <a:r>
              <a:rPr lang="en-US" sz="3200" dirty="0" err="1" smtClean="0"/>
              <a:t>dalam</a:t>
            </a:r>
            <a:r>
              <a:rPr lang="en-US" sz="3200" dirty="0" smtClean="0"/>
              <a:t> </a:t>
            </a:r>
            <a:r>
              <a:rPr lang="en-US" sz="3200" dirty="0" err="1" smtClean="0"/>
              <a:t>Ekspresi</a:t>
            </a:r>
            <a:r>
              <a:rPr lang="en-US" sz="3200" dirty="0" smtClean="0"/>
              <a:t> FOL</a:t>
            </a:r>
          </a:p>
          <a:p>
            <a:endParaRPr lang="en-US" sz="3200" dirty="0" smtClean="0"/>
          </a:p>
          <a:p>
            <a:pPr marL="514350" indent="-514350">
              <a:buAutoNum type="arabicPeriod"/>
            </a:pPr>
            <a:r>
              <a:rPr lang="en-US" sz="3200" dirty="0" err="1" smtClean="0"/>
              <a:t>Bapak</a:t>
            </a:r>
            <a:r>
              <a:rPr lang="en-US" sz="3200" dirty="0" smtClean="0"/>
              <a:t>(</a:t>
            </a:r>
            <a:r>
              <a:rPr lang="en-US" sz="3200" dirty="0" err="1" smtClean="0"/>
              <a:t>Tono,Budi</a:t>
            </a:r>
            <a:r>
              <a:rPr lang="en-US" sz="3200" dirty="0" smtClean="0"/>
              <a:t>)</a:t>
            </a:r>
          </a:p>
          <a:p>
            <a:pPr marL="514350" indent="-514350">
              <a:buAutoNum type="arabicPeriod"/>
            </a:pPr>
            <a:r>
              <a:rPr lang="en-US" sz="3200" dirty="0" err="1" smtClean="0"/>
              <a:t>Bapak</a:t>
            </a:r>
            <a:r>
              <a:rPr lang="en-US" sz="3200" dirty="0" smtClean="0"/>
              <a:t>(</a:t>
            </a:r>
            <a:r>
              <a:rPr lang="en-US" sz="3200" dirty="0" err="1" smtClean="0"/>
              <a:t>Budi,Andi</a:t>
            </a:r>
            <a:r>
              <a:rPr lang="en-US" sz="3200" dirty="0" smtClean="0"/>
              <a:t>)</a:t>
            </a:r>
          </a:p>
          <a:p>
            <a:pPr marL="514350" indent="-514350">
              <a:buAutoNum type="arabicPeriod"/>
            </a:pPr>
            <a:r>
              <a:rPr lang="en-US" sz="3200" dirty="0" err="1" smtClean="0"/>
              <a:t>Ekspresi</a:t>
            </a:r>
            <a:r>
              <a:rPr lang="en-US" sz="3200" dirty="0" smtClean="0"/>
              <a:t> </a:t>
            </a:r>
            <a:r>
              <a:rPr lang="en-US" sz="3200" dirty="0" err="1" smtClean="0"/>
              <a:t>Kakek</a:t>
            </a:r>
            <a:r>
              <a:rPr lang="en-US" sz="3200" dirty="0" smtClean="0"/>
              <a:t> </a:t>
            </a:r>
            <a:r>
              <a:rPr lang="en-US" sz="3200" dirty="0" err="1" smtClean="0"/>
              <a:t>dalam</a:t>
            </a:r>
            <a:r>
              <a:rPr lang="en-US" sz="3200" dirty="0" smtClean="0"/>
              <a:t> FOL </a:t>
            </a:r>
            <a:r>
              <a:rPr lang="en-US" sz="3200" dirty="0" err="1" smtClean="0"/>
              <a:t>adalah</a:t>
            </a:r>
            <a:r>
              <a:rPr lang="en-US" sz="3200" dirty="0" smtClean="0"/>
              <a:t> :</a:t>
            </a:r>
          </a:p>
          <a:p>
            <a:pPr marL="514350" indent="-514350"/>
            <a:r>
              <a:rPr lang="en-US" sz="3200" dirty="0" smtClean="0"/>
              <a:t>	</a:t>
            </a:r>
            <a:r>
              <a:rPr lang="en-US" sz="3200" dirty="0" smtClean="0">
                <a:sym typeface="Symbol"/>
              </a:rPr>
              <a:t></a:t>
            </a:r>
            <a:r>
              <a:rPr lang="en-US" sz="3200" dirty="0" err="1" smtClean="0">
                <a:sym typeface="Symbol"/>
              </a:rPr>
              <a:t>x,y,z.Bapak</a:t>
            </a:r>
            <a:r>
              <a:rPr lang="en-US" sz="3200" dirty="0" smtClean="0">
                <a:sym typeface="Symbol"/>
              </a:rPr>
              <a:t>(</a:t>
            </a:r>
            <a:r>
              <a:rPr lang="en-US" sz="3200" dirty="0" err="1" smtClean="0">
                <a:sym typeface="Symbol"/>
              </a:rPr>
              <a:t>x,y</a:t>
            </a:r>
            <a:r>
              <a:rPr lang="en-US" sz="3200" dirty="0" smtClean="0">
                <a:sym typeface="Symbol"/>
              </a:rPr>
              <a:t>)</a:t>
            </a:r>
            <a:r>
              <a:rPr lang="en-US" sz="3200" dirty="0" err="1" smtClean="0">
                <a:sym typeface="Symbol"/>
              </a:rPr>
              <a:t>Anak</a:t>
            </a:r>
            <a:r>
              <a:rPr lang="en-US" sz="3200" dirty="0" smtClean="0">
                <a:sym typeface="Symbol"/>
              </a:rPr>
              <a:t>(</a:t>
            </a:r>
            <a:r>
              <a:rPr lang="en-US" sz="3200" dirty="0" err="1" smtClean="0">
                <a:sym typeface="Symbol"/>
              </a:rPr>
              <a:t>z,y</a:t>
            </a:r>
            <a:r>
              <a:rPr lang="en-US" sz="3200" dirty="0" smtClean="0">
                <a:sym typeface="Symbol"/>
              </a:rPr>
              <a:t>)</a:t>
            </a:r>
            <a:r>
              <a:rPr lang="en-US" sz="3200" dirty="0" err="1" smtClean="0">
                <a:sym typeface="Symbol"/>
              </a:rPr>
              <a:t>Kakek</a:t>
            </a:r>
            <a:r>
              <a:rPr lang="en-US" sz="3200" dirty="0" smtClean="0">
                <a:sym typeface="Symbol"/>
              </a:rPr>
              <a:t>(</a:t>
            </a:r>
            <a:r>
              <a:rPr lang="en-US" sz="3200" dirty="0" err="1" smtClean="0">
                <a:sym typeface="Symbol"/>
              </a:rPr>
              <a:t>x,z</a:t>
            </a:r>
            <a:r>
              <a:rPr lang="en-US" sz="3200" dirty="0" smtClean="0">
                <a:sym typeface="Symbol"/>
              </a:rPr>
              <a:t>)</a:t>
            </a:r>
            <a:endParaRPr lang="en-US" sz="3200" dirty="0" smtClean="0"/>
          </a:p>
          <a:p>
            <a:pPr marL="514350" indent="-514350">
              <a:buAutoNum type="arabicPeriod" startAt="4"/>
            </a:pPr>
            <a:r>
              <a:rPr lang="en-US" sz="3200" dirty="0" err="1" smtClean="0"/>
              <a:t>Untuk</a:t>
            </a:r>
            <a:r>
              <a:rPr lang="en-US" sz="3200" dirty="0" smtClean="0"/>
              <a:t> </a:t>
            </a:r>
            <a:r>
              <a:rPr lang="en-US" sz="3200" dirty="0" err="1" smtClean="0"/>
              <a:t>itu</a:t>
            </a:r>
            <a:r>
              <a:rPr lang="en-US" sz="3200" dirty="0" smtClean="0"/>
              <a:t> </a:t>
            </a:r>
            <a:r>
              <a:rPr lang="en-US" sz="3200" dirty="0" err="1" smtClean="0"/>
              <a:t>diperlukan</a:t>
            </a:r>
            <a:r>
              <a:rPr lang="en-US" sz="3200" dirty="0" smtClean="0"/>
              <a:t> </a:t>
            </a:r>
            <a:r>
              <a:rPr lang="en-US" sz="3200" dirty="0" err="1" smtClean="0"/>
              <a:t>Ekspresi</a:t>
            </a:r>
            <a:r>
              <a:rPr lang="en-US" sz="3200" dirty="0" smtClean="0"/>
              <a:t> </a:t>
            </a:r>
            <a:r>
              <a:rPr lang="en-US" sz="3200" dirty="0" err="1" smtClean="0"/>
              <a:t>Anak</a:t>
            </a:r>
            <a:endParaRPr lang="en-US" sz="3200" dirty="0" smtClean="0"/>
          </a:p>
          <a:p>
            <a:pPr marL="514350" indent="-514350"/>
            <a:r>
              <a:rPr lang="en-US" sz="3200" dirty="0" smtClean="0"/>
              <a:t>	</a:t>
            </a:r>
            <a:r>
              <a:rPr lang="en-US" sz="3200" dirty="0" smtClean="0">
                <a:sym typeface="Symbol"/>
              </a:rPr>
              <a:t></a:t>
            </a:r>
            <a:r>
              <a:rPr lang="en-US" sz="3200" dirty="0" err="1" smtClean="0">
                <a:sym typeface="Symbol"/>
              </a:rPr>
              <a:t>x,y.Bapak</a:t>
            </a:r>
            <a:r>
              <a:rPr lang="en-US" sz="3200" dirty="0" smtClean="0">
                <a:sym typeface="Symbol"/>
              </a:rPr>
              <a:t>(</a:t>
            </a:r>
            <a:r>
              <a:rPr lang="en-US" sz="3200" dirty="0" err="1" smtClean="0">
                <a:sym typeface="Symbol"/>
              </a:rPr>
              <a:t>x,y</a:t>
            </a:r>
            <a:r>
              <a:rPr lang="en-US" sz="3200" dirty="0" smtClean="0">
                <a:sym typeface="Symbol"/>
              </a:rPr>
              <a:t>)</a:t>
            </a:r>
            <a:r>
              <a:rPr lang="en-US" sz="3200" dirty="0" err="1" smtClean="0">
                <a:sym typeface="Symbol"/>
              </a:rPr>
              <a:t>Anak</a:t>
            </a:r>
            <a:r>
              <a:rPr lang="en-US" sz="3200" dirty="0" smtClean="0">
                <a:sym typeface="Symbol"/>
              </a:rPr>
              <a:t>(</a:t>
            </a:r>
            <a:r>
              <a:rPr lang="en-US" sz="3200" dirty="0" err="1" smtClean="0">
                <a:sym typeface="Symbol"/>
              </a:rPr>
              <a:t>y,x</a:t>
            </a:r>
            <a:r>
              <a:rPr lang="en-US" sz="3200" dirty="0" smtClean="0">
                <a:sym typeface="Symbol"/>
              </a:rPr>
              <a:t>)</a:t>
            </a:r>
            <a:endParaRPr lang="en-US" sz="3200" dirty="0" smtClean="0"/>
          </a:p>
          <a:p>
            <a:pPr marL="514350" indent="-514350">
              <a:buAutoNum type="arabicPeriod" startAt="4"/>
            </a:pPr>
            <a:endParaRPr lang="en-US" sz="3200" dirty="0" smtClean="0"/>
          </a:p>
          <a:p>
            <a:endParaRPr lang="id-ID" sz="32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142852"/>
            <a:ext cx="7786742" cy="6001643"/>
          </a:xfrm>
          <a:prstGeom prst="rect">
            <a:avLst/>
          </a:prstGeom>
          <a:noFill/>
        </p:spPr>
        <p:txBody>
          <a:bodyPr wrap="square" rtlCol="0">
            <a:spAutoFit/>
          </a:bodyPr>
          <a:lstStyle/>
          <a:p>
            <a:r>
              <a:rPr lang="en-US" sz="3200" dirty="0" err="1" smtClean="0"/>
              <a:t>Proses</a:t>
            </a:r>
            <a:r>
              <a:rPr lang="en-US" sz="3200" dirty="0" smtClean="0"/>
              <a:t>:</a:t>
            </a:r>
          </a:p>
          <a:p>
            <a:endParaRPr lang="en-US" sz="3200" dirty="0" smtClean="0"/>
          </a:p>
          <a:p>
            <a:pPr marL="514350" indent="-514350"/>
            <a:r>
              <a:rPr lang="en-US" sz="3200" dirty="0" smtClean="0"/>
              <a:t>5.	</a:t>
            </a:r>
            <a:r>
              <a:rPr lang="en-US" sz="3200" dirty="0" err="1" smtClean="0"/>
              <a:t>Jika</a:t>
            </a:r>
            <a:r>
              <a:rPr lang="en-US" sz="3200" dirty="0" smtClean="0"/>
              <a:t> x=Budi, y=</a:t>
            </a:r>
            <a:r>
              <a:rPr lang="en-US" sz="3200" dirty="0" err="1" smtClean="0"/>
              <a:t>Andi</a:t>
            </a:r>
            <a:endParaRPr lang="en-US" sz="3200" dirty="0" smtClean="0"/>
          </a:p>
          <a:p>
            <a:pPr marL="514350" indent="-514350"/>
            <a:r>
              <a:rPr lang="en-US" sz="3200" dirty="0" smtClean="0"/>
              <a:t>	</a:t>
            </a:r>
            <a:r>
              <a:rPr lang="en-US" sz="3200" dirty="0" err="1" smtClean="0">
                <a:sym typeface="Symbol"/>
              </a:rPr>
              <a:t>Bapak</a:t>
            </a:r>
            <a:r>
              <a:rPr lang="en-US" sz="3200" dirty="0" smtClean="0">
                <a:sym typeface="Symbol"/>
              </a:rPr>
              <a:t>(</a:t>
            </a:r>
            <a:r>
              <a:rPr lang="en-US" sz="3200" dirty="0" err="1" smtClean="0">
                <a:sym typeface="Symbol"/>
              </a:rPr>
              <a:t>Budi,Andi</a:t>
            </a:r>
            <a:r>
              <a:rPr lang="en-US" sz="3200" dirty="0" smtClean="0">
                <a:sym typeface="Symbol"/>
              </a:rPr>
              <a:t>)</a:t>
            </a:r>
            <a:r>
              <a:rPr lang="en-US" sz="3200" dirty="0" err="1" smtClean="0">
                <a:sym typeface="Symbol"/>
              </a:rPr>
              <a:t>Anak</a:t>
            </a:r>
            <a:r>
              <a:rPr lang="en-US" sz="3200" dirty="0" smtClean="0">
                <a:sym typeface="Symbol"/>
              </a:rPr>
              <a:t>(</a:t>
            </a:r>
            <a:r>
              <a:rPr lang="en-US" sz="3200" dirty="0" err="1" smtClean="0">
                <a:sym typeface="Symbol"/>
              </a:rPr>
              <a:t>Andi,Budi</a:t>
            </a:r>
            <a:r>
              <a:rPr lang="en-US" sz="3200" dirty="0" smtClean="0">
                <a:sym typeface="Symbol"/>
              </a:rPr>
              <a:t>)  UE 4</a:t>
            </a:r>
          </a:p>
          <a:p>
            <a:pPr marL="514350" indent="-514350"/>
            <a:endParaRPr lang="en-US" sz="3200" dirty="0" smtClean="0">
              <a:sym typeface="Symbol"/>
            </a:endParaRPr>
          </a:p>
          <a:p>
            <a:pPr marL="514350" indent="-514350"/>
            <a:r>
              <a:rPr lang="en-US" sz="3200" dirty="0" smtClean="0">
                <a:sym typeface="Symbol"/>
              </a:rPr>
              <a:t>6.	</a:t>
            </a:r>
            <a:r>
              <a:rPr lang="en-US" sz="3200" dirty="0" err="1" smtClean="0"/>
              <a:t>Bapak</a:t>
            </a:r>
            <a:r>
              <a:rPr lang="en-US" sz="3200" dirty="0" smtClean="0"/>
              <a:t>(</a:t>
            </a:r>
            <a:r>
              <a:rPr lang="en-US" sz="3200" dirty="0" err="1" smtClean="0"/>
              <a:t>Budi,Andi</a:t>
            </a:r>
            <a:r>
              <a:rPr lang="en-US" sz="3200" dirty="0" smtClean="0"/>
              <a:t>),</a:t>
            </a:r>
          </a:p>
          <a:p>
            <a:pPr marL="514350" indent="-514350"/>
            <a:r>
              <a:rPr lang="en-US" sz="3200" dirty="0" smtClean="0"/>
              <a:t>	</a:t>
            </a:r>
            <a:r>
              <a:rPr lang="en-US" sz="3200" dirty="0" err="1" smtClean="0">
                <a:sym typeface="Symbol"/>
              </a:rPr>
              <a:t>Bapak</a:t>
            </a:r>
            <a:r>
              <a:rPr lang="en-US" sz="3200" dirty="0" smtClean="0">
                <a:sym typeface="Symbol"/>
              </a:rPr>
              <a:t>(</a:t>
            </a:r>
            <a:r>
              <a:rPr lang="en-US" sz="3200" dirty="0" err="1" smtClean="0">
                <a:sym typeface="Symbol"/>
              </a:rPr>
              <a:t>Budi,Andi</a:t>
            </a:r>
            <a:r>
              <a:rPr lang="en-US" sz="3200" dirty="0" smtClean="0">
                <a:sym typeface="Symbol"/>
              </a:rPr>
              <a:t>)</a:t>
            </a:r>
            <a:r>
              <a:rPr lang="en-US" sz="3200" dirty="0" err="1" smtClean="0">
                <a:sym typeface="Symbol"/>
              </a:rPr>
              <a:t>Anak</a:t>
            </a:r>
            <a:r>
              <a:rPr lang="en-US" sz="3200" dirty="0" smtClean="0">
                <a:sym typeface="Symbol"/>
              </a:rPr>
              <a:t>(</a:t>
            </a:r>
            <a:r>
              <a:rPr lang="en-US" sz="3200" dirty="0" err="1" smtClean="0">
                <a:sym typeface="Symbol"/>
              </a:rPr>
              <a:t>Andi,Budi</a:t>
            </a:r>
            <a:r>
              <a:rPr lang="en-US" sz="3200" dirty="0" smtClean="0">
                <a:sym typeface="Symbol"/>
              </a:rPr>
              <a:t>)</a:t>
            </a:r>
          </a:p>
          <a:p>
            <a:pPr marL="514350" indent="-514350"/>
            <a:r>
              <a:rPr lang="en-US" sz="3200" dirty="0" smtClean="0"/>
              <a:t>	</a:t>
            </a:r>
          </a:p>
          <a:p>
            <a:pPr marL="514350" indent="-514350"/>
            <a:r>
              <a:rPr lang="en-US" sz="3200" dirty="0" smtClean="0"/>
              <a:t>	</a:t>
            </a:r>
            <a:r>
              <a:rPr lang="en-US" sz="3200" dirty="0" err="1" smtClean="0"/>
              <a:t>A</a:t>
            </a:r>
            <a:r>
              <a:rPr lang="en-US" sz="3200" dirty="0" err="1" smtClean="0">
                <a:sym typeface="Symbol"/>
              </a:rPr>
              <a:t>nak</a:t>
            </a:r>
            <a:r>
              <a:rPr lang="en-US" sz="3200" dirty="0" smtClean="0">
                <a:sym typeface="Symbol"/>
              </a:rPr>
              <a:t>(</a:t>
            </a:r>
            <a:r>
              <a:rPr lang="en-US" sz="3200" dirty="0" err="1" smtClean="0">
                <a:sym typeface="Symbol"/>
              </a:rPr>
              <a:t>Andi,Budi</a:t>
            </a:r>
            <a:r>
              <a:rPr lang="en-US" sz="3200" dirty="0" smtClean="0">
                <a:sym typeface="Symbol"/>
              </a:rPr>
              <a:t>)			     MP 2 &amp; 5 </a:t>
            </a:r>
          </a:p>
          <a:p>
            <a:pPr marL="514350" indent="-514350"/>
            <a:endParaRPr lang="en-US" sz="3200" dirty="0" smtClean="0">
              <a:sym typeface="Symbol"/>
            </a:endParaRPr>
          </a:p>
          <a:p>
            <a:pPr marL="514350" indent="-514350">
              <a:buAutoNum type="arabicPeriod" startAt="7"/>
            </a:pPr>
            <a:r>
              <a:rPr lang="en-US" sz="3200" dirty="0" err="1" smtClean="0"/>
              <a:t>Bapak</a:t>
            </a:r>
            <a:r>
              <a:rPr lang="en-US" sz="3200" dirty="0" smtClean="0"/>
              <a:t>(</a:t>
            </a:r>
            <a:r>
              <a:rPr lang="en-US" sz="3200" dirty="0" err="1" smtClean="0"/>
              <a:t>Tono,Budi</a:t>
            </a:r>
            <a:r>
              <a:rPr lang="en-US" sz="3200" dirty="0" smtClean="0"/>
              <a:t>), </a:t>
            </a:r>
            <a:r>
              <a:rPr lang="en-US" sz="3200" dirty="0" err="1" smtClean="0"/>
              <a:t>Anak</a:t>
            </a:r>
            <a:r>
              <a:rPr lang="en-US" sz="3200" dirty="0" smtClean="0"/>
              <a:t>(</a:t>
            </a:r>
            <a:r>
              <a:rPr lang="en-US" sz="3200" dirty="0" err="1" smtClean="0"/>
              <a:t>Andi,Budi</a:t>
            </a:r>
            <a:r>
              <a:rPr lang="en-US" sz="3200" dirty="0" smtClean="0"/>
              <a:t>)</a:t>
            </a:r>
          </a:p>
          <a:p>
            <a:pPr marL="514350" indent="-514350"/>
            <a:r>
              <a:rPr lang="en-US" sz="3200" dirty="0" smtClean="0"/>
              <a:t>	</a:t>
            </a:r>
            <a:r>
              <a:rPr lang="en-US" sz="3200" dirty="0" err="1" smtClean="0"/>
              <a:t>Bapak</a:t>
            </a:r>
            <a:r>
              <a:rPr lang="en-US" sz="3200" dirty="0" smtClean="0"/>
              <a:t>(</a:t>
            </a:r>
            <a:r>
              <a:rPr lang="en-US" sz="3200" dirty="0" err="1" smtClean="0"/>
              <a:t>Tono,Budi</a:t>
            </a:r>
            <a:r>
              <a:rPr lang="en-US" sz="3200" dirty="0" smtClean="0"/>
              <a:t>)</a:t>
            </a:r>
            <a:r>
              <a:rPr lang="en-US" sz="3200" dirty="0" smtClean="0">
                <a:sym typeface="Symbol"/>
              </a:rPr>
              <a:t></a:t>
            </a:r>
            <a:r>
              <a:rPr lang="en-US" sz="3200" dirty="0" err="1" smtClean="0"/>
              <a:t>Anak</a:t>
            </a:r>
            <a:r>
              <a:rPr lang="en-US" sz="3200" dirty="0" smtClean="0"/>
              <a:t>(</a:t>
            </a:r>
            <a:r>
              <a:rPr lang="en-US" sz="3200" dirty="0" err="1" smtClean="0"/>
              <a:t>Andi,Budi</a:t>
            </a:r>
            <a:r>
              <a:rPr lang="en-US" sz="3200" dirty="0" smtClean="0"/>
              <a:t>)  AI 1 6</a:t>
            </a:r>
          </a:p>
        </p:txBody>
      </p:sp>
      <p:cxnSp>
        <p:nvCxnSpPr>
          <p:cNvPr id="4" name="Straight Connector 3"/>
          <p:cNvCxnSpPr/>
          <p:nvPr/>
        </p:nvCxnSpPr>
        <p:spPr>
          <a:xfrm>
            <a:off x="1714480" y="3929066"/>
            <a:ext cx="621510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142852"/>
            <a:ext cx="7786742" cy="5509200"/>
          </a:xfrm>
          <a:prstGeom prst="rect">
            <a:avLst/>
          </a:prstGeom>
          <a:noFill/>
        </p:spPr>
        <p:txBody>
          <a:bodyPr wrap="square" rtlCol="0">
            <a:spAutoFit/>
          </a:bodyPr>
          <a:lstStyle/>
          <a:p>
            <a:pPr marL="514350" indent="-514350"/>
            <a:r>
              <a:rPr lang="en-US" sz="3200" dirty="0" smtClean="0"/>
              <a:t>8.	</a:t>
            </a:r>
            <a:r>
              <a:rPr lang="en-US" sz="3200" dirty="0" err="1" smtClean="0"/>
              <a:t>Jika</a:t>
            </a:r>
            <a:r>
              <a:rPr lang="en-US" sz="3200" dirty="0" smtClean="0"/>
              <a:t> x=Budi, y=</a:t>
            </a:r>
            <a:r>
              <a:rPr lang="en-US" sz="3200" dirty="0" err="1" smtClean="0"/>
              <a:t>Andi</a:t>
            </a:r>
            <a:r>
              <a:rPr lang="en-US" sz="3200" dirty="0" smtClean="0"/>
              <a:t> </a:t>
            </a:r>
            <a:r>
              <a:rPr lang="en-US" sz="3200" dirty="0" err="1" smtClean="0"/>
              <a:t>dan</a:t>
            </a:r>
            <a:r>
              <a:rPr lang="en-US" sz="3200" dirty="0" smtClean="0"/>
              <a:t> z=</a:t>
            </a:r>
            <a:r>
              <a:rPr lang="en-US" sz="3200" dirty="0" err="1" smtClean="0"/>
              <a:t>Andi</a:t>
            </a:r>
            <a:endParaRPr lang="en-US" sz="3200" dirty="0" smtClean="0"/>
          </a:p>
          <a:p>
            <a:pPr marL="514350" indent="-514350"/>
            <a:r>
              <a:rPr lang="en-US" sz="3200" dirty="0" smtClean="0"/>
              <a:t>	</a:t>
            </a:r>
            <a:r>
              <a:rPr lang="en-US" sz="3200" dirty="0" err="1" smtClean="0">
                <a:sym typeface="Symbol"/>
              </a:rPr>
              <a:t>Bapak</a:t>
            </a:r>
            <a:r>
              <a:rPr lang="en-US" sz="3200" dirty="0" smtClean="0">
                <a:sym typeface="Symbol"/>
              </a:rPr>
              <a:t>(</a:t>
            </a:r>
            <a:r>
              <a:rPr lang="en-US" sz="3200" dirty="0" err="1" smtClean="0">
                <a:sym typeface="Symbol"/>
              </a:rPr>
              <a:t>Tono,Budi</a:t>
            </a:r>
            <a:r>
              <a:rPr lang="en-US" sz="3200" dirty="0" smtClean="0">
                <a:sym typeface="Symbol"/>
              </a:rPr>
              <a:t>)</a:t>
            </a:r>
            <a:r>
              <a:rPr lang="en-US" sz="3200" dirty="0" err="1" smtClean="0">
                <a:sym typeface="Symbol"/>
              </a:rPr>
              <a:t>Anak</a:t>
            </a:r>
            <a:r>
              <a:rPr lang="en-US" sz="3200" dirty="0" smtClean="0">
                <a:sym typeface="Symbol"/>
              </a:rPr>
              <a:t>(</a:t>
            </a:r>
            <a:r>
              <a:rPr lang="en-US" sz="3200" dirty="0" err="1" smtClean="0">
                <a:sym typeface="Symbol"/>
              </a:rPr>
              <a:t>Andi,Budi</a:t>
            </a:r>
            <a:r>
              <a:rPr lang="en-US" sz="3200" dirty="0" smtClean="0">
                <a:sym typeface="Symbol"/>
              </a:rPr>
              <a:t>)</a:t>
            </a:r>
          </a:p>
          <a:p>
            <a:pPr marL="514350" indent="-514350"/>
            <a:r>
              <a:rPr lang="en-US" sz="3200" dirty="0" smtClean="0">
                <a:sym typeface="Symbol"/>
              </a:rPr>
              <a:t>	</a:t>
            </a:r>
            <a:r>
              <a:rPr lang="en-US" sz="3200" dirty="0" err="1" smtClean="0">
                <a:sym typeface="Symbol"/>
              </a:rPr>
              <a:t>Kakek</a:t>
            </a:r>
            <a:r>
              <a:rPr lang="en-US" sz="3200" dirty="0" smtClean="0">
                <a:sym typeface="Symbol"/>
              </a:rPr>
              <a:t>(</a:t>
            </a:r>
            <a:r>
              <a:rPr lang="en-US" sz="3200" dirty="0" err="1" smtClean="0">
                <a:sym typeface="Symbol"/>
              </a:rPr>
              <a:t>Tono,Andi</a:t>
            </a:r>
            <a:r>
              <a:rPr lang="en-US" sz="3200" dirty="0" smtClean="0">
                <a:sym typeface="Symbol"/>
              </a:rPr>
              <a:t>)				  UE 3</a:t>
            </a:r>
          </a:p>
          <a:p>
            <a:pPr marL="514350" indent="-514350"/>
            <a:endParaRPr lang="en-US" sz="3200" dirty="0" smtClean="0">
              <a:sym typeface="Symbol"/>
            </a:endParaRPr>
          </a:p>
          <a:p>
            <a:pPr marL="514350" indent="-514350">
              <a:buAutoNum type="arabicPeriod" startAt="9"/>
            </a:pPr>
            <a:r>
              <a:rPr lang="en-US" sz="3200" dirty="0" err="1" smtClean="0"/>
              <a:t>Bapak</a:t>
            </a:r>
            <a:r>
              <a:rPr lang="en-US" sz="3200" dirty="0" smtClean="0"/>
              <a:t>(</a:t>
            </a:r>
            <a:r>
              <a:rPr lang="en-US" sz="3200" dirty="0" err="1" smtClean="0"/>
              <a:t>Tono,Budi</a:t>
            </a:r>
            <a:r>
              <a:rPr lang="en-US" sz="3200" dirty="0" smtClean="0"/>
              <a:t>)</a:t>
            </a:r>
            <a:r>
              <a:rPr lang="en-US" sz="3200" dirty="0" smtClean="0">
                <a:sym typeface="Symbol"/>
              </a:rPr>
              <a:t></a:t>
            </a:r>
            <a:r>
              <a:rPr lang="en-US" sz="3200" dirty="0" err="1" smtClean="0"/>
              <a:t>Anak</a:t>
            </a:r>
            <a:r>
              <a:rPr lang="en-US" sz="3200" dirty="0" smtClean="0"/>
              <a:t>(</a:t>
            </a:r>
            <a:r>
              <a:rPr lang="en-US" sz="3200" dirty="0" err="1" smtClean="0"/>
              <a:t>Andi,Budi</a:t>
            </a:r>
            <a:r>
              <a:rPr lang="en-US" sz="3200" dirty="0" smtClean="0"/>
              <a:t>) </a:t>
            </a:r>
          </a:p>
          <a:p>
            <a:pPr marL="514350" indent="-514350"/>
            <a:r>
              <a:rPr lang="en-US" sz="3200" dirty="0" smtClean="0">
                <a:sym typeface="Symbol"/>
              </a:rPr>
              <a:t>	</a:t>
            </a:r>
            <a:r>
              <a:rPr lang="en-US" sz="3200" dirty="0" err="1" smtClean="0">
                <a:sym typeface="Symbol"/>
              </a:rPr>
              <a:t>Bapak</a:t>
            </a:r>
            <a:r>
              <a:rPr lang="en-US" sz="3200" dirty="0" smtClean="0">
                <a:sym typeface="Symbol"/>
              </a:rPr>
              <a:t>(</a:t>
            </a:r>
            <a:r>
              <a:rPr lang="en-US" sz="3200" dirty="0" err="1" smtClean="0">
                <a:sym typeface="Symbol"/>
              </a:rPr>
              <a:t>Tono,Budi</a:t>
            </a:r>
            <a:r>
              <a:rPr lang="en-US" sz="3200" dirty="0" smtClean="0">
                <a:sym typeface="Symbol"/>
              </a:rPr>
              <a:t>)</a:t>
            </a:r>
            <a:r>
              <a:rPr lang="en-US" sz="3200" dirty="0" err="1" smtClean="0">
                <a:sym typeface="Symbol"/>
              </a:rPr>
              <a:t>Anak</a:t>
            </a:r>
            <a:r>
              <a:rPr lang="en-US" sz="3200" dirty="0" smtClean="0">
                <a:sym typeface="Symbol"/>
              </a:rPr>
              <a:t>(</a:t>
            </a:r>
            <a:r>
              <a:rPr lang="en-US" sz="3200" dirty="0" err="1" smtClean="0">
                <a:sym typeface="Symbol"/>
              </a:rPr>
              <a:t>Andi,Budi</a:t>
            </a:r>
            <a:r>
              <a:rPr lang="en-US" sz="3200" dirty="0" smtClean="0">
                <a:sym typeface="Symbol"/>
              </a:rPr>
              <a:t>)</a:t>
            </a:r>
          </a:p>
          <a:p>
            <a:pPr marL="514350" indent="-514350"/>
            <a:r>
              <a:rPr lang="en-US" sz="3200" dirty="0" smtClean="0">
                <a:sym typeface="Symbol"/>
              </a:rPr>
              <a:t>	</a:t>
            </a:r>
            <a:r>
              <a:rPr lang="en-US" sz="3200" dirty="0" err="1" smtClean="0">
                <a:sym typeface="Symbol"/>
              </a:rPr>
              <a:t>Kakek</a:t>
            </a:r>
            <a:r>
              <a:rPr lang="en-US" sz="3200" dirty="0" smtClean="0">
                <a:sym typeface="Symbol"/>
              </a:rPr>
              <a:t>(</a:t>
            </a:r>
            <a:r>
              <a:rPr lang="en-US" sz="3200" dirty="0" err="1" smtClean="0">
                <a:sym typeface="Symbol"/>
              </a:rPr>
              <a:t>Tono,Andi</a:t>
            </a:r>
            <a:r>
              <a:rPr lang="en-US" sz="3200" dirty="0" smtClean="0">
                <a:sym typeface="Symbol"/>
              </a:rPr>
              <a:t>)				  </a:t>
            </a:r>
          </a:p>
          <a:p>
            <a:pPr marL="514350" indent="-514350"/>
            <a:endParaRPr lang="en-US" sz="3200" dirty="0" smtClean="0"/>
          </a:p>
          <a:p>
            <a:pPr marL="514350" indent="-514350"/>
            <a:r>
              <a:rPr lang="en-US" sz="3200" dirty="0" smtClean="0">
                <a:sym typeface="Symbol"/>
              </a:rPr>
              <a:t>	</a:t>
            </a:r>
            <a:r>
              <a:rPr lang="en-US" sz="3200" dirty="0" err="1" smtClean="0">
                <a:sym typeface="Symbol"/>
              </a:rPr>
              <a:t>Kakek</a:t>
            </a:r>
            <a:r>
              <a:rPr lang="en-US" sz="3200" dirty="0" smtClean="0">
                <a:sym typeface="Symbol"/>
              </a:rPr>
              <a:t>(</a:t>
            </a:r>
            <a:r>
              <a:rPr lang="en-US" sz="3200" dirty="0" err="1" smtClean="0">
                <a:sym typeface="Symbol"/>
              </a:rPr>
              <a:t>Tono,Andi</a:t>
            </a:r>
            <a:r>
              <a:rPr lang="en-US" sz="3200" dirty="0" smtClean="0">
                <a:sym typeface="Symbol"/>
              </a:rPr>
              <a:t>)				MP 7,8</a:t>
            </a:r>
          </a:p>
          <a:p>
            <a:pPr marL="514350" indent="-514350"/>
            <a:endParaRPr lang="en-US" sz="3200" dirty="0" smtClean="0">
              <a:sym typeface="Symbol"/>
            </a:endParaRPr>
          </a:p>
          <a:p>
            <a:pPr marL="514350" indent="-514350"/>
            <a:r>
              <a:rPr lang="en-US" sz="3200" dirty="0" err="1" smtClean="0">
                <a:sym typeface="Symbol"/>
              </a:rPr>
              <a:t>Terbukti</a:t>
            </a:r>
            <a:r>
              <a:rPr lang="en-US" sz="3200" dirty="0" smtClean="0">
                <a:sym typeface="Symbol"/>
              </a:rPr>
              <a:t> </a:t>
            </a:r>
            <a:r>
              <a:rPr lang="en-US" sz="3200" dirty="0" err="1" smtClean="0">
                <a:sym typeface="Symbol"/>
              </a:rPr>
              <a:t>Tono</a:t>
            </a:r>
            <a:r>
              <a:rPr lang="en-US" sz="3200" dirty="0" smtClean="0">
                <a:sym typeface="Symbol"/>
              </a:rPr>
              <a:t> </a:t>
            </a:r>
            <a:r>
              <a:rPr lang="en-US" sz="3200" dirty="0" err="1" smtClean="0">
                <a:sym typeface="Symbol"/>
              </a:rPr>
              <a:t>adalah</a:t>
            </a:r>
            <a:r>
              <a:rPr lang="en-US" sz="3200" dirty="0" smtClean="0">
                <a:sym typeface="Symbol"/>
              </a:rPr>
              <a:t> </a:t>
            </a:r>
            <a:r>
              <a:rPr lang="en-US" sz="3200" dirty="0" err="1" smtClean="0">
                <a:sym typeface="Symbol"/>
              </a:rPr>
              <a:t>kakek</a:t>
            </a:r>
            <a:r>
              <a:rPr lang="en-US" sz="3200" dirty="0" smtClean="0">
                <a:sym typeface="Symbol"/>
              </a:rPr>
              <a:t> </a:t>
            </a:r>
            <a:r>
              <a:rPr lang="en-US" sz="3200" dirty="0" err="1" smtClean="0">
                <a:sym typeface="Symbol"/>
              </a:rPr>
              <a:t>dari</a:t>
            </a:r>
            <a:r>
              <a:rPr lang="en-US" sz="3200" dirty="0" smtClean="0">
                <a:sym typeface="Symbol"/>
              </a:rPr>
              <a:t> </a:t>
            </a:r>
            <a:r>
              <a:rPr lang="en-US" sz="3200" dirty="0" err="1" smtClean="0">
                <a:sym typeface="Symbol"/>
              </a:rPr>
              <a:t>Andi</a:t>
            </a:r>
            <a:endParaRPr lang="en-US" sz="3200" dirty="0" smtClean="0">
              <a:sym typeface="Symbol"/>
            </a:endParaRPr>
          </a:p>
        </p:txBody>
      </p:sp>
      <p:cxnSp>
        <p:nvCxnSpPr>
          <p:cNvPr id="4" name="Straight Connector 3"/>
          <p:cNvCxnSpPr/>
          <p:nvPr/>
        </p:nvCxnSpPr>
        <p:spPr>
          <a:xfrm>
            <a:off x="1714480" y="3929066"/>
            <a:ext cx="6215106"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357166"/>
            <a:ext cx="7593693" cy="584775"/>
          </a:xfrm>
          <a:prstGeom prst="rect">
            <a:avLst/>
          </a:prstGeom>
          <a:noFill/>
        </p:spPr>
        <p:txBody>
          <a:bodyPr wrap="square" rtlCol="0">
            <a:spAutoFit/>
          </a:bodyPr>
          <a:lstStyle/>
          <a:p>
            <a:pPr marL="514350" indent="-514350" algn="just"/>
            <a:r>
              <a:rPr lang="id-ID" sz="3200" dirty="0" smtClean="0">
                <a:sym typeface="Symbol"/>
              </a:rPr>
              <a:t>Contoh </a:t>
            </a:r>
            <a:r>
              <a:rPr lang="en-US" sz="3200" dirty="0" smtClean="0">
                <a:sym typeface="Symbol"/>
              </a:rPr>
              <a:t>2</a:t>
            </a:r>
            <a:r>
              <a:rPr lang="id-ID" sz="3200" dirty="0" smtClean="0">
                <a:sym typeface="Symbol"/>
              </a:rPr>
              <a:t>:</a:t>
            </a:r>
            <a:endParaRPr lang="en-US" sz="3200" dirty="0" smtClean="0">
              <a:sym typeface="Symbol"/>
            </a:endParaRPr>
          </a:p>
        </p:txBody>
      </p:sp>
      <p:sp>
        <p:nvSpPr>
          <p:cNvPr id="5" name="TextBox 4"/>
          <p:cNvSpPr txBox="1"/>
          <p:nvPr/>
        </p:nvSpPr>
        <p:spPr>
          <a:xfrm>
            <a:off x="1071538" y="1183077"/>
            <a:ext cx="7500990" cy="4524315"/>
          </a:xfrm>
          <a:prstGeom prst="rect">
            <a:avLst/>
          </a:prstGeom>
          <a:noFill/>
        </p:spPr>
        <p:txBody>
          <a:bodyPr wrap="square" rtlCol="0">
            <a:spAutoFit/>
          </a:bodyPr>
          <a:lstStyle/>
          <a:p>
            <a:r>
              <a:rPr lang="en-US" sz="3200" dirty="0" err="1" smtClean="0"/>
              <a:t>Wati</a:t>
            </a:r>
            <a:r>
              <a:rPr lang="en-US" sz="3200" dirty="0" smtClean="0"/>
              <a:t> </a:t>
            </a:r>
            <a:r>
              <a:rPr lang="en-US" sz="3200" dirty="0" err="1" smtClean="0"/>
              <a:t>mempunyai</a:t>
            </a:r>
            <a:r>
              <a:rPr lang="en-US" sz="3200" dirty="0" smtClean="0"/>
              <a:t> </a:t>
            </a:r>
            <a:r>
              <a:rPr lang="en-US" sz="3200" dirty="0" err="1" smtClean="0"/>
              <a:t>dua</a:t>
            </a:r>
            <a:r>
              <a:rPr lang="en-US" sz="3200" dirty="0" smtClean="0"/>
              <a:t> </a:t>
            </a:r>
            <a:r>
              <a:rPr lang="en-US" sz="3200" dirty="0" err="1" smtClean="0"/>
              <a:t>orang</a:t>
            </a:r>
            <a:r>
              <a:rPr lang="en-US" sz="3200" dirty="0" smtClean="0"/>
              <a:t> </a:t>
            </a:r>
            <a:r>
              <a:rPr lang="en-US" sz="3200" dirty="0" err="1" smtClean="0"/>
              <a:t>anak</a:t>
            </a:r>
            <a:r>
              <a:rPr lang="en-US" sz="3200" dirty="0" smtClean="0"/>
              <a:t> </a:t>
            </a:r>
            <a:r>
              <a:rPr lang="en-US" sz="3200" dirty="0" err="1" smtClean="0"/>
              <a:t>yaitu</a:t>
            </a:r>
            <a:r>
              <a:rPr lang="en-US" sz="3200" dirty="0" smtClean="0"/>
              <a:t> </a:t>
            </a:r>
            <a:r>
              <a:rPr lang="en-US" sz="3200" dirty="0" err="1" smtClean="0"/>
              <a:t>Tini</a:t>
            </a:r>
            <a:r>
              <a:rPr lang="en-US" sz="3200" dirty="0" smtClean="0"/>
              <a:t> </a:t>
            </a:r>
            <a:r>
              <a:rPr lang="en-US" sz="3200" dirty="0" err="1" smtClean="0"/>
              <a:t>dan</a:t>
            </a:r>
            <a:r>
              <a:rPr lang="en-US" sz="3200" dirty="0" smtClean="0"/>
              <a:t> </a:t>
            </a:r>
            <a:r>
              <a:rPr lang="en-US" sz="3200" dirty="0" err="1" smtClean="0"/>
              <a:t>Tino</a:t>
            </a:r>
            <a:r>
              <a:rPr lang="en-US" sz="3200" dirty="0" smtClean="0"/>
              <a:t>,  </a:t>
            </a:r>
            <a:r>
              <a:rPr lang="en-US" sz="3200" dirty="0" err="1" smtClean="0"/>
              <a:t>Tino</a:t>
            </a:r>
            <a:r>
              <a:rPr lang="en-US" sz="3200" dirty="0" smtClean="0"/>
              <a:t> </a:t>
            </a:r>
            <a:r>
              <a:rPr lang="en-US" sz="3200" dirty="0" err="1" smtClean="0"/>
              <a:t>menikah</a:t>
            </a:r>
            <a:r>
              <a:rPr lang="en-US" sz="3200" dirty="0" smtClean="0"/>
              <a:t> </a:t>
            </a:r>
            <a:r>
              <a:rPr lang="en-US" sz="3200" dirty="0" err="1" smtClean="0"/>
              <a:t>dengan</a:t>
            </a:r>
            <a:r>
              <a:rPr lang="en-US" sz="3200" dirty="0" smtClean="0"/>
              <a:t> </a:t>
            </a:r>
            <a:r>
              <a:rPr lang="en-US" sz="3200" dirty="0" err="1" smtClean="0"/>
              <a:t>seorang</a:t>
            </a:r>
            <a:r>
              <a:rPr lang="en-US" sz="3200" dirty="0" smtClean="0"/>
              <a:t> </a:t>
            </a:r>
            <a:r>
              <a:rPr lang="en-US" sz="3200" dirty="0" err="1" smtClean="0"/>
              <a:t>wanita</a:t>
            </a:r>
            <a:r>
              <a:rPr lang="en-US" sz="3200" dirty="0" smtClean="0"/>
              <a:t> yang </a:t>
            </a:r>
            <a:r>
              <a:rPr lang="en-US" sz="3200" dirty="0" err="1" smtClean="0"/>
              <a:t>bernama</a:t>
            </a:r>
            <a:r>
              <a:rPr lang="en-US" sz="3200" dirty="0" smtClean="0"/>
              <a:t> </a:t>
            </a:r>
            <a:r>
              <a:rPr lang="en-US" sz="3200" dirty="0" err="1" smtClean="0"/>
              <a:t>Tiwi</a:t>
            </a:r>
            <a:r>
              <a:rPr lang="en-US" sz="3200" dirty="0" smtClean="0"/>
              <a:t>, </a:t>
            </a:r>
            <a:r>
              <a:rPr lang="en-US" sz="3200" dirty="0" err="1" smtClean="0"/>
              <a:t>Buktikan</a:t>
            </a:r>
            <a:r>
              <a:rPr lang="en-US" sz="3200" dirty="0" smtClean="0"/>
              <a:t> </a:t>
            </a:r>
            <a:r>
              <a:rPr lang="en-US" sz="3200" dirty="0" err="1" smtClean="0"/>
              <a:t>bahwa</a:t>
            </a:r>
            <a:r>
              <a:rPr lang="en-US" sz="3200" dirty="0" smtClean="0"/>
              <a:t> </a:t>
            </a:r>
            <a:r>
              <a:rPr lang="en-US" sz="3200" dirty="0" err="1" smtClean="0"/>
              <a:t>Tini</a:t>
            </a:r>
            <a:r>
              <a:rPr lang="en-US" sz="3200" dirty="0" smtClean="0"/>
              <a:t> </a:t>
            </a:r>
            <a:r>
              <a:rPr lang="en-US" sz="3200" dirty="0" err="1" smtClean="0"/>
              <a:t>soadara</a:t>
            </a:r>
            <a:r>
              <a:rPr lang="en-US" sz="3200" dirty="0" smtClean="0"/>
              <a:t> </a:t>
            </a:r>
            <a:r>
              <a:rPr lang="en-US" sz="3200" dirty="0" err="1" smtClean="0"/>
              <a:t>ipar</a:t>
            </a:r>
            <a:r>
              <a:rPr lang="en-US" sz="3200" dirty="0" smtClean="0"/>
              <a:t> </a:t>
            </a:r>
            <a:r>
              <a:rPr lang="en-US" sz="3200" dirty="0" err="1" smtClean="0"/>
              <a:t>Tiwi</a:t>
            </a:r>
            <a:endParaRPr lang="en-US" sz="3200" dirty="0" smtClean="0"/>
          </a:p>
          <a:p>
            <a:endParaRPr lang="en-US" sz="3200" dirty="0" smtClean="0"/>
          </a:p>
          <a:p>
            <a:r>
              <a:rPr lang="en-US" sz="3200" dirty="0" err="1" smtClean="0"/>
              <a:t>Fakta</a:t>
            </a:r>
            <a:r>
              <a:rPr lang="en-US" sz="3200" dirty="0" smtClean="0"/>
              <a:t> yang </a:t>
            </a:r>
            <a:r>
              <a:rPr lang="en-US" sz="3200" dirty="0" err="1" smtClean="0"/>
              <a:t>terkandung</a:t>
            </a:r>
            <a:r>
              <a:rPr lang="en-US" sz="3200" dirty="0" smtClean="0"/>
              <a:t> </a:t>
            </a:r>
            <a:r>
              <a:rPr lang="en-US" sz="3200" dirty="0" err="1" smtClean="0"/>
              <a:t>dalam</a:t>
            </a:r>
            <a:r>
              <a:rPr lang="en-US" sz="3200" dirty="0" smtClean="0"/>
              <a:t> </a:t>
            </a:r>
            <a:r>
              <a:rPr lang="en-US" sz="3200" dirty="0" err="1" smtClean="0"/>
              <a:t>soal</a:t>
            </a:r>
            <a:r>
              <a:rPr lang="en-US" sz="3200" dirty="0" smtClean="0"/>
              <a:t> </a:t>
            </a:r>
            <a:r>
              <a:rPr lang="en-US" sz="3200" dirty="0" err="1" smtClean="0"/>
              <a:t>diatas</a:t>
            </a:r>
            <a:r>
              <a:rPr lang="en-US" sz="3200" dirty="0" smtClean="0"/>
              <a:t> </a:t>
            </a:r>
            <a:r>
              <a:rPr lang="en-US" sz="3200" dirty="0" err="1" smtClean="0"/>
              <a:t>adalah</a:t>
            </a:r>
            <a:r>
              <a:rPr lang="en-US" sz="3200" dirty="0" smtClean="0"/>
              <a:t> ?</a:t>
            </a:r>
            <a:endParaRPr lang="id-ID" sz="3200" dirty="0" smtClean="0"/>
          </a:p>
          <a:p>
            <a:endParaRPr lang="id-ID" sz="3200" dirty="0" smtClean="0"/>
          </a:p>
          <a:p>
            <a:endParaRPr lang="id-ID" sz="32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357166"/>
            <a:ext cx="7593693" cy="584775"/>
          </a:xfrm>
          <a:prstGeom prst="rect">
            <a:avLst/>
          </a:prstGeom>
          <a:noFill/>
        </p:spPr>
        <p:txBody>
          <a:bodyPr wrap="square" rtlCol="0">
            <a:spAutoFit/>
          </a:bodyPr>
          <a:lstStyle/>
          <a:p>
            <a:pPr marL="514350" indent="-514350" algn="just"/>
            <a:r>
              <a:rPr lang="id-ID" sz="3200" dirty="0" smtClean="0">
                <a:sym typeface="Symbol"/>
              </a:rPr>
              <a:t>Contoh </a:t>
            </a:r>
            <a:r>
              <a:rPr lang="en-US" sz="3200" dirty="0" smtClean="0">
                <a:sym typeface="Symbol"/>
              </a:rPr>
              <a:t>3</a:t>
            </a:r>
            <a:r>
              <a:rPr lang="id-ID" sz="3200" dirty="0" smtClean="0">
                <a:sym typeface="Symbol"/>
              </a:rPr>
              <a:t>:</a:t>
            </a:r>
            <a:endParaRPr lang="en-US" sz="3200" dirty="0" smtClean="0">
              <a:sym typeface="Symbol"/>
            </a:endParaRPr>
          </a:p>
        </p:txBody>
      </p:sp>
      <p:sp>
        <p:nvSpPr>
          <p:cNvPr id="5" name="TextBox 4"/>
          <p:cNvSpPr txBox="1"/>
          <p:nvPr/>
        </p:nvSpPr>
        <p:spPr>
          <a:xfrm>
            <a:off x="1071538" y="1183077"/>
            <a:ext cx="7500990" cy="4524315"/>
          </a:xfrm>
          <a:prstGeom prst="rect">
            <a:avLst/>
          </a:prstGeom>
          <a:noFill/>
        </p:spPr>
        <p:txBody>
          <a:bodyPr wrap="square" rtlCol="0">
            <a:spAutoFit/>
          </a:bodyPr>
          <a:lstStyle/>
          <a:p>
            <a:r>
              <a:rPr lang="en-US" sz="3200" dirty="0" err="1" smtClean="0"/>
              <a:t>Suatu</a:t>
            </a:r>
            <a:r>
              <a:rPr lang="en-US" sz="3200" dirty="0" smtClean="0"/>
              <a:t> </a:t>
            </a:r>
            <a:r>
              <a:rPr lang="en-US" sz="3200" dirty="0" err="1" smtClean="0"/>
              <a:t>keluarga</a:t>
            </a:r>
            <a:r>
              <a:rPr lang="en-US" sz="3200" dirty="0" smtClean="0"/>
              <a:t> </a:t>
            </a:r>
            <a:r>
              <a:rPr lang="en-US" sz="3200" dirty="0" err="1" smtClean="0"/>
              <a:t>diketahui</a:t>
            </a:r>
            <a:r>
              <a:rPr lang="en-US" sz="3200" dirty="0" smtClean="0"/>
              <a:t> </a:t>
            </a:r>
            <a:r>
              <a:rPr lang="en-US" sz="3200" dirty="0" err="1" smtClean="0"/>
              <a:t>bahwa</a:t>
            </a:r>
            <a:r>
              <a:rPr lang="en-US" sz="3200" dirty="0" smtClean="0"/>
              <a:t> </a:t>
            </a:r>
            <a:r>
              <a:rPr lang="en-US" sz="3200" dirty="0" err="1" smtClean="0"/>
              <a:t>Dewi</a:t>
            </a:r>
            <a:r>
              <a:rPr lang="en-US" sz="3200" dirty="0" smtClean="0"/>
              <a:t> </a:t>
            </a:r>
            <a:r>
              <a:rPr lang="en-US" sz="3200" dirty="0" err="1" smtClean="0"/>
              <a:t>adalah</a:t>
            </a:r>
            <a:r>
              <a:rPr lang="en-US" sz="3200" dirty="0" smtClean="0"/>
              <a:t> </a:t>
            </a:r>
            <a:r>
              <a:rPr lang="en-US" sz="3200" dirty="0" err="1" smtClean="0"/>
              <a:t>ibu</a:t>
            </a:r>
            <a:r>
              <a:rPr lang="en-US" sz="3200" dirty="0" smtClean="0"/>
              <a:t> </a:t>
            </a:r>
            <a:r>
              <a:rPr lang="en-US" sz="3200" dirty="0" err="1" smtClean="0"/>
              <a:t>kandung</a:t>
            </a:r>
            <a:r>
              <a:rPr lang="en-US" sz="3200" dirty="0" smtClean="0"/>
              <a:t> </a:t>
            </a:r>
            <a:r>
              <a:rPr lang="en-US" sz="3200" dirty="0" err="1" smtClean="0"/>
              <a:t>dari</a:t>
            </a:r>
            <a:r>
              <a:rPr lang="en-US" sz="3200" dirty="0" smtClean="0"/>
              <a:t> </a:t>
            </a:r>
            <a:r>
              <a:rPr lang="en-US" sz="3200" dirty="0" err="1" smtClean="0"/>
              <a:t>Jono</a:t>
            </a:r>
            <a:r>
              <a:rPr lang="en-US" sz="3200" dirty="0" smtClean="0"/>
              <a:t>, </a:t>
            </a:r>
            <a:r>
              <a:rPr lang="en-US" sz="3200" dirty="0" err="1" smtClean="0"/>
              <a:t>Jono</a:t>
            </a:r>
            <a:r>
              <a:rPr lang="en-US" sz="3200" dirty="0" smtClean="0"/>
              <a:t> </a:t>
            </a:r>
            <a:r>
              <a:rPr lang="en-US" sz="3200" dirty="0" err="1" smtClean="0"/>
              <a:t>menikah</a:t>
            </a:r>
            <a:r>
              <a:rPr lang="en-US" sz="3200" dirty="0" smtClean="0"/>
              <a:t> </a:t>
            </a:r>
            <a:r>
              <a:rPr lang="en-US" sz="3200" dirty="0" err="1" smtClean="0"/>
              <a:t>dengan</a:t>
            </a:r>
            <a:r>
              <a:rPr lang="en-US" sz="3200" dirty="0" smtClean="0"/>
              <a:t> </a:t>
            </a:r>
            <a:r>
              <a:rPr lang="en-US" sz="3200" dirty="0" err="1" smtClean="0"/>
              <a:t>seorang</a:t>
            </a:r>
            <a:r>
              <a:rPr lang="en-US" sz="3200" dirty="0" smtClean="0"/>
              <a:t> </a:t>
            </a:r>
            <a:r>
              <a:rPr lang="en-US" sz="3200" dirty="0" err="1" smtClean="0"/>
              <a:t>wanita</a:t>
            </a:r>
            <a:r>
              <a:rPr lang="en-US" sz="3200" dirty="0" smtClean="0"/>
              <a:t> yang </a:t>
            </a:r>
            <a:r>
              <a:rPr lang="en-US" sz="3200" dirty="0" err="1" smtClean="0"/>
              <a:t>bernama</a:t>
            </a:r>
            <a:r>
              <a:rPr lang="en-US" sz="3200" dirty="0" smtClean="0"/>
              <a:t> </a:t>
            </a:r>
            <a:r>
              <a:rPr lang="en-US" sz="3200" dirty="0" err="1" smtClean="0"/>
              <a:t>Intan</a:t>
            </a:r>
            <a:r>
              <a:rPr lang="en-US" sz="3200" dirty="0" smtClean="0"/>
              <a:t>, </a:t>
            </a:r>
            <a:r>
              <a:rPr lang="en-US" sz="3200" dirty="0" err="1" smtClean="0"/>
              <a:t>baktikan</a:t>
            </a:r>
            <a:r>
              <a:rPr lang="en-US" sz="3200" dirty="0" smtClean="0"/>
              <a:t> </a:t>
            </a:r>
            <a:r>
              <a:rPr lang="en-US" sz="3200" dirty="0" err="1" smtClean="0"/>
              <a:t>bahwa</a:t>
            </a:r>
            <a:r>
              <a:rPr lang="en-US" sz="3200" dirty="0" smtClean="0"/>
              <a:t> </a:t>
            </a:r>
            <a:r>
              <a:rPr lang="en-US" sz="3200" dirty="0" err="1" smtClean="0"/>
              <a:t>Dewi</a:t>
            </a:r>
            <a:r>
              <a:rPr lang="en-US" sz="3200" dirty="0" smtClean="0"/>
              <a:t> </a:t>
            </a:r>
            <a:r>
              <a:rPr lang="en-US" sz="3200" dirty="0" err="1" smtClean="0"/>
              <a:t>adalah</a:t>
            </a:r>
            <a:r>
              <a:rPr lang="en-US" sz="3200" dirty="0" smtClean="0"/>
              <a:t> </a:t>
            </a:r>
            <a:r>
              <a:rPr lang="en-US" sz="3200" dirty="0" err="1" smtClean="0"/>
              <a:t>Ibu</a:t>
            </a:r>
            <a:r>
              <a:rPr lang="en-US" sz="3200" dirty="0" smtClean="0"/>
              <a:t> </a:t>
            </a:r>
            <a:r>
              <a:rPr lang="en-US" sz="3200" dirty="0" err="1" smtClean="0"/>
              <a:t>Mertua</a:t>
            </a:r>
            <a:r>
              <a:rPr lang="en-US" sz="3200" dirty="0" smtClean="0"/>
              <a:t> </a:t>
            </a:r>
            <a:r>
              <a:rPr lang="en-US" sz="3200" dirty="0" err="1" smtClean="0"/>
              <a:t>dari</a:t>
            </a:r>
            <a:r>
              <a:rPr lang="en-US" sz="3200" dirty="0" smtClean="0"/>
              <a:t> </a:t>
            </a:r>
            <a:r>
              <a:rPr lang="en-US" sz="3200" dirty="0" err="1" smtClean="0"/>
              <a:t>Intan</a:t>
            </a:r>
            <a:r>
              <a:rPr lang="en-US" sz="3200" dirty="0" smtClean="0"/>
              <a:t> </a:t>
            </a:r>
          </a:p>
          <a:p>
            <a:endParaRPr lang="en-US" sz="3200" dirty="0" smtClean="0"/>
          </a:p>
          <a:p>
            <a:r>
              <a:rPr lang="en-US" sz="3200" dirty="0" err="1" smtClean="0"/>
              <a:t>Fakta</a:t>
            </a:r>
            <a:r>
              <a:rPr lang="en-US" sz="3200" dirty="0" smtClean="0"/>
              <a:t> yang </a:t>
            </a:r>
            <a:r>
              <a:rPr lang="en-US" sz="3200" dirty="0" err="1" smtClean="0"/>
              <a:t>terkandung</a:t>
            </a:r>
            <a:r>
              <a:rPr lang="en-US" sz="3200" dirty="0" smtClean="0"/>
              <a:t> </a:t>
            </a:r>
            <a:r>
              <a:rPr lang="en-US" sz="3200" dirty="0" err="1" smtClean="0"/>
              <a:t>dalam</a:t>
            </a:r>
            <a:r>
              <a:rPr lang="en-US" sz="3200" dirty="0" smtClean="0"/>
              <a:t> </a:t>
            </a:r>
            <a:r>
              <a:rPr lang="en-US" sz="3200" dirty="0" err="1" smtClean="0"/>
              <a:t>soal</a:t>
            </a:r>
            <a:r>
              <a:rPr lang="en-US" sz="3200" dirty="0" smtClean="0"/>
              <a:t> </a:t>
            </a:r>
            <a:r>
              <a:rPr lang="en-US" sz="3200" dirty="0" err="1" smtClean="0"/>
              <a:t>diatas</a:t>
            </a:r>
            <a:r>
              <a:rPr lang="en-US" sz="3200" dirty="0" smtClean="0"/>
              <a:t> </a:t>
            </a:r>
            <a:r>
              <a:rPr lang="en-US" sz="3200" dirty="0" err="1" smtClean="0"/>
              <a:t>adalah</a:t>
            </a:r>
            <a:r>
              <a:rPr lang="en-US" sz="3200" dirty="0" smtClean="0"/>
              <a:t> ?</a:t>
            </a:r>
            <a:endParaRPr lang="id-ID" sz="3200" dirty="0" smtClean="0"/>
          </a:p>
          <a:p>
            <a:endParaRPr lang="id-ID" sz="3200" dirty="0" smtClean="0"/>
          </a:p>
          <a:p>
            <a:endParaRPr lang="id-ID" sz="32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357166"/>
            <a:ext cx="7593693" cy="584775"/>
          </a:xfrm>
          <a:prstGeom prst="rect">
            <a:avLst/>
          </a:prstGeom>
          <a:noFill/>
        </p:spPr>
        <p:txBody>
          <a:bodyPr wrap="square" rtlCol="0">
            <a:spAutoFit/>
          </a:bodyPr>
          <a:lstStyle/>
          <a:p>
            <a:pPr marL="514350" indent="-514350" algn="just"/>
            <a:r>
              <a:rPr lang="id-ID" sz="3200" dirty="0" smtClean="0">
                <a:sym typeface="Symbol"/>
              </a:rPr>
              <a:t>Contoh </a:t>
            </a:r>
            <a:r>
              <a:rPr lang="en-US" sz="3200" dirty="0" smtClean="0">
                <a:sym typeface="Symbol"/>
              </a:rPr>
              <a:t>4</a:t>
            </a:r>
            <a:r>
              <a:rPr lang="id-ID" sz="3200" dirty="0" smtClean="0">
                <a:sym typeface="Symbol"/>
              </a:rPr>
              <a:t>:</a:t>
            </a:r>
            <a:endParaRPr lang="en-US" sz="3200" dirty="0" smtClean="0">
              <a:sym typeface="Symbol"/>
            </a:endParaRPr>
          </a:p>
        </p:txBody>
      </p:sp>
      <p:sp>
        <p:nvSpPr>
          <p:cNvPr id="5" name="TextBox 4"/>
          <p:cNvSpPr txBox="1"/>
          <p:nvPr/>
        </p:nvSpPr>
        <p:spPr>
          <a:xfrm>
            <a:off x="1071538" y="1183077"/>
            <a:ext cx="7500990" cy="5016758"/>
          </a:xfrm>
          <a:prstGeom prst="rect">
            <a:avLst/>
          </a:prstGeom>
          <a:noFill/>
        </p:spPr>
        <p:txBody>
          <a:bodyPr wrap="square" rtlCol="0">
            <a:spAutoFit/>
          </a:bodyPr>
          <a:lstStyle/>
          <a:p>
            <a:r>
              <a:rPr lang="id-ID" sz="3200" dirty="0" smtClean="0"/>
              <a:t>Hukum pernikahan menyatakan bahwa suatu pernikahan adalah tidak sah jika kedua mempelai memiliki hubungan keponakan. Wati menikah dengan Andi, dimana Wati adalah anak kandung Budi dan Budi merupakan saudara kembar Andi, Buktikan bahwa pernikahan Andi dan Wati adalah tidak sah</a:t>
            </a:r>
          </a:p>
          <a:p>
            <a:endParaRPr lang="id-ID" sz="3200" dirty="0" smtClean="0"/>
          </a:p>
          <a:p>
            <a:endParaRPr lang="id-ID" sz="3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357166"/>
            <a:ext cx="7715304" cy="6001643"/>
          </a:xfrm>
          <a:prstGeom prst="rect">
            <a:avLst/>
          </a:prstGeom>
          <a:noFill/>
        </p:spPr>
        <p:txBody>
          <a:bodyPr wrap="square" rtlCol="0">
            <a:spAutoFit/>
          </a:bodyPr>
          <a:lstStyle/>
          <a:p>
            <a:r>
              <a:rPr lang="id-ID" sz="3200" dirty="0" smtClean="0"/>
              <a:t>Ada Tujuh Aturan Inferensi :</a:t>
            </a:r>
          </a:p>
          <a:p>
            <a:endParaRPr lang="id-ID" sz="3200" dirty="0" smtClean="0"/>
          </a:p>
          <a:p>
            <a:pPr marL="514350" indent="-514350">
              <a:buAutoNum type="arabicPeriod"/>
            </a:pPr>
            <a:r>
              <a:rPr lang="id-ID" sz="3200" dirty="0" smtClean="0"/>
              <a:t>Modus Ponen (MP) / Implication-Elimination</a:t>
            </a:r>
          </a:p>
          <a:p>
            <a:pPr marL="514350" indent="-514350" algn="ctr"/>
            <a:r>
              <a:rPr lang="id-ID" sz="3200" dirty="0" smtClean="0">
                <a:sym typeface="Symbol"/>
              </a:rPr>
              <a:t> ,   kesimpulanya </a:t>
            </a:r>
          </a:p>
          <a:p>
            <a:pPr marL="514350" indent="-514350"/>
            <a:r>
              <a:rPr lang="id-ID" sz="3200" dirty="0" smtClean="0"/>
              <a:t>	</a:t>
            </a:r>
          </a:p>
          <a:p>
            <a:pPr marL="514350" indent="-514350"/>
            <a:r>
              <a:rPr lang="id-ID" sz="3200" dirty="0" smtClean="0"/>
              <a:t>	jika terdapat kalimat </a:t>
            </a:r>
            <a:r>
              <a:rPr lang="id-ID" sz="3200" dirty="0" smtClean="0">
                <a:sym typeface="Symbol"/>
              </a:rPr>
              <a:t>  dan kalimat lain yaitu , maka dapat diturunkan kalimat baru yaitu </a:t>
            </a:r>
            <a:r>
              <a:rPr lang="id-ID" sz="3200" dirty="0" smtClean="0"/>
              <a:t> </a:t>
            </a:r>
          </a:p>
          <a:p>
            <a:pPr marL="514350" indent="-514350"/>
            <a:r>
              <a:rPr lang="id-ID" sz="3200" dirty="0" smtClean="0"/>
              <a:t>	</a:t>
            </a:r>
          </a:p>
          <a:p>
            <a:pPr marL="514350" indent="-514350">
              <a:buAutoNum type="arabicPeriod" startAt="2"/>
            </a:pPr>
            <a:r>
              <a:rPr lang="id-ID" sz="3200" dirty="0" smtClean="0"/>
              <a:t>And-Elimination (AE)</a:t>
            </a:r>
          </a:p>
          <a:p>
            <a:pPr marL="514350" indent="-514350"/>
            <a:r>
              <a:rPr lang="id-ID" sz="3200" dirty="0" smtClean="0"/>
              <a:t>	</a:t>
            </a:r>
            <a:r>
              <a:rPr lang="id-ID" sz="3200" dirty="0" smtClean="0">
                <a:sym typeface="Symbol"/>
              </a:rPr>
              <a:t></a:t>
            </a:r>
            <a:r>
              <a:rPr lang="id-ID" sz="3200" baseline="-25000" dirty="0" smtClean="0">
                <a:sym typeface="Symbol"/>
              </a:rPr>
              <a:t>1</a:t>
            </a:r>
            <a:r>
              <a:rPr lang="id-ID" sz="3200" dirty="0" smtClean="0">
                <a:sym typeface="Symbol"/>
              </a:rPr>
              <a:t>  </a:t>
            </a:r>
            <a:r>
              <a:rPr lang="id-ID" sz="3200" baseline="-25000" dirty="0" smtClean="0">
                <a:sym typeface="Symbol"/>
              </a:rPr>
              <a:t>2</a:t>
            </a:r>
            <a:r>
              <a:rPr lang="id-ID" sz="3200" dirty="0" smtClean="0">
                <a:sym typeface="Symbol"/>
              </a:rPr>
              <a:t>  .....  </a:t>
            </a:r>
            <a:r>
              <a:rPr lang="id-ID" sz="3200" baseline="-25000" dirty="0" smtClean="0">
                <a:sym typeface="Symbol"/>
              </a:rPr>
              <a:t>n</a:t>
            </a:r>
            <a:r>
              <a:rPr lang="id-ID" sz="3200" dirty="0" smtClean="0">
                <a:sym typeface="Symbol"/>
              </a:rPr>
              <a:t>  kesimpulanya </a:t>
            </a:r>
            <a:r>
              <a:rPr lang="id-ID" sz="3200" baseline="-25000" dirty="0" smtClean="0">
                <a:sym typeface="Symbol"/>
              </a:rPr>
              <a:t>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357166"/>
            <a:ext cx="7715304" cy="5509200"/>
          </a:xfrm>
          <a:prstGeom prst="rect">
            <a:avLst/>
          </a:prstGeom>
          <a:noFill/>
        </p:spPr>
        <p:txBody>
          <a:bodyPr wrap="square" rtlCol="0">
            <a:spAutoFit/>
          </a:bodyPr>
          <a:lstStyle/>
          <a:p>
            <a:pPr marL="514350" indent="-514350"/>
            <a:r>
              <a:rPr lang="id-ID" sz="3200" dirty="0" smtClean="0"/>
              <a:t>	jika kalimat </a:t>
            </a:r>
            <a:r>
              <a:rPr lang="id-ID" sz="3200" dirty="0" smtClean="0">
                <a:sym typeface="Symbol"/>
              </a:rPr>
              <a:t></a:t>
            </a:r>
            <a:r>
              <a:rPr lang="id-ID" sz="3200" baseline="-25000" dirty="0" smtClean="0">
                <a:sym typeface="Symbol"/>
              </a:rPr>
              <a:t>1</a:t>
            </a:r>
            <a:r>
              <a:rPr lang="id-ID" sz="3200" dirty="0" smtClean="0">
                <a:sym typeface="Symbol"/>
              </a:rPr>
              <a:t>  </a:t>
            </a:r>
            <a:r>
              <a:rPr lang="id-ID" sz="3200" baseline="-25000" dirty="0" smtClean="0">
                <a:sym typeface="Symbol"/>
              </a:rPr>
              <a:t>2</a:t>
            </a:r>
            <a:r>
              <a:rPr lang="id-ID" sz="3200" dirty="0" smtClean="0">
                <a:sym typeface="Symbol"/>
              </a:rPr>
              <a:t>  .....  </a:t>
            </a:r>
            <a:r>
              <a:rPr lang="id-ID" sz="3200" baseline="-25000" dirty="0" smtClean="0">
                <a:sym typeface="Symbol"/>
              </a:rPr>
              <a:t>n</a:t>
            </a:r>
            <a:r>
              <a:rPr lang="id-ID" sz="3200" dirty="0" smtClean="0">
                <a:sym typeface="Symbol"/>
              </a:rPr>
              <a:t>  benar, dapat diturunkan sebuah kalimat baru </a:t>
            </a:r>
            <a:r>
              <a:rPr lang="id-ID" sz="3200" baseline="-25000" dirty="0" smtClean="0">
                <a:sym typeface="Symbol"/>
              </a:rPr>
              <a:t>i</a:t>
            </a:r>
            <a:r>
              <a:rPr lang="id-ID" sz="3200" dirty="0" smtClean="0">
                <a:sym typeface="Symbol"/>
              </a:rPr>
              <a:t> yang menyatakan salah satu dari kalimat </a:t>
            </a:r>
            <a:r>
              <a:rPr lang="id-ID" sz="3200" baseline="-25000" dirty="0" smtClean="0">
                <a:sym typeface="Symbol"/>
              </a:rPr>
              <a:t>1</a:t>
            </a:r>
            <a:r>
              <a:rPr lang="id-ID" sz="3200" dirty="0" smtClean="0">
                <a:sym typeface="Symbol"/>
              </a:rPr>
              <a:t> , </a:t>
            </a:r>
            <a:r>
              <a:rPr lang="id-ID" sz="3200" baseline="-25000" dirty="0" smtClean="0">
                <a:sym typeface="Symbol"/>
              </a:rPr>
              <a:t>2</a:t>
            </a:r>
            <a:r>
              <a:rPr lang="id-ID" sz="3200" dirty="0" smtClean="0">
                <a:sym typeface="Symbol"/>
              </a:rPr>
              <a:t> ,....atau </a:t>
            </a:r>
            <a:r>
              <a:rPr lang="id-ID" sz="3200" baseline="-25000" dirty="0" smtClean="0">
                <a:sym typeface="Symbol"/>
              </a:rPr>
              <a:t>n</a:t>
            </a:r>
            <a:r>
              <a:rPr lang="id-ID" sz="3200" dirty="0" smtClean="0">
                <a:sym typeface="Symbol"/>
              </a:rPr>
              <a:t> yang berdiri sendiri</a:t>
            </a:r>
          </a:p>
          <a:p>
            <a:pPr marL="514350" indent="-514350"/>
            <a:endParaRPr lang="id-ID" sz="3200" dirty="0" smtClean="0"/>
          </a:p>
          <a:p>
            <a:pPr marL="514350" indent="-514350"/>
            <a:r>
              <a:rPr lang="id-ID" sz="3200" dirty="0" smtClean="0"/>
              <a:t>3.  And-Introduction (AI)</a:t>
            </a:r>
          </a:p>
          <a:p>
            <a:pPr marL="514350" indent="-514350"/>
            <a:r>
              <a:rPr lang="id-ID" sz="3200" dirty="0" smtClean="0"/>
              <a:t>	</a:t>
            </a:r>
            <a:r>
              <a:rPr lang="id-ID" sz="3200" dirty="0" smtClean="0">
                <a:sym typeface="Symbol"/>
              </a:rPr>
              <a:t></a:t>
            </a:r>
            <a:r>
              <a:rPr lang="id-ID" sz="3200" baseline="-25000" dirty="0" smtClean="0">
                <a:sym typeface="Symbol"/>
              </a:rPr>
              <a:t>1</a:t>
            </a:r>
            <a:r>
              <a:rPr lang="id-ID" sz="3200" dirty="0" smtClean="0">
                <a:sym typeface="Symbol"/>
              </a:rPr>
              <a:t>, </a:t>
            </a:r>
            <a:r>
              <a:rPr lang="id-ID" sz="3200" baseline="-25000" dirty="0" smtClean="0">
                <a:sym typeface="Symbol"/>
              </a:rPr>
              <a:t>2</a:t>
            </a:r>
            <a:r>
              <a:rPr lang="id-ID" sz="3200" dirty="0" smtClean="0">
                <a:sym typeface="Symbol"/>
              </a:rPr>
              <a:t>, ...., </a:t>
            </a:r>
            <a:r>
              <a:rPr lang="id-ID" sz="3200" baseline="-25000" dirty="0" smtClean="0">
                <a:sym typeface="Symbol"/>
              </a:rPr>
              <a:t>n</a:t>
            </a:r>
            <a:r>
              <a:rPr lang="id-ID" sz="3200" dirty="0" smtClean="0">
                <a:sym typeface="Symbol"/>
              </a:rPr>
              <a:t>, kesimpulanya </a:t>
            </a:r>
            <a:r>
              <a:rPr lang="id-ID" sz="3200" baseline="-25000" dirty="0" smtClean="0">
                <a:sym typeface="Symbol"/>
              </a:rPr>
              <a:t>1</a:t>
            </a:r>
            <a:r>
              <a:rPr lang="id-ID" sz="3200" dirty="0" smtClean="0">
                <a:sym typeface="Symbol"/>
              </a:rPr>
              <a:t>  </a:t>
            </a:r>
            <a:r>
              <a:rPr lang="id-ID" sz="3200" baseline="-25000" dirty="0" smtClean="0">
                <a:sym typeface="Symbol"/>
              </a:rPr>
              <a:t>2</a:t>
            </a:r>
            <a:r>
              <a:rPr lang="id-ID" sz="3200" dirty="0" smtClean="0">
                <a:sym typeface="Symbol"/>
              </a:rPr>
              <a:t>  .....  </a:t>
            </a:r>
            <a:r>
              <a:rPr lang="id-ID" sz="3200" baseline="-25000" dirty="0" smtClean="0">
                <a:sym typeface="Symbol"/>
              </a:rPr>
              <a:t>n</a:t>
            </a:r>
            <a:r>
              <a:rPr lang="id-ID" sz="3200" dirty="0" smtClean="0">
                <a:sym typeface="Symbol"/>
              </a:rPr>
              <a:t> </a:t>
            </a:r>
          </a:p>
          <a:p>
            <a:pPr marL="514350" indent="-514350"/>
            <a:r>
              <a:rPr lang="id-ID" sz="3200" dirty="0" smtClean="0">
                <a:sym typeface="Symbol"/>
              </a:rPr>
              <a:t>	jika kalimat </a:t>
            </a:r>
            <a:r>
              <a:rPr lang="id-ID" sz="3200" baseline="-25000" dirty="0" smtClean="0">
                <a:sym typeface="Symbol"/>
              </a:rPr>
              <a:t>1</a:t>
            </a:r>
            <a:r>
              <a:rPr lang="id-ID" sz="3200" dirty="0" smtClean="0">
                <a:sym typeface="Symbol"/>
              </a:rPr>
              <a:t>, </a:t>
            </a:r>
            <a:r>
              <a:rPr lang="id-ID" sz="3200" baseline="-25000" dirty="0" smtClean="0">
                <a:sym typeface="Symbol"/>
              </a:rPr>
              <a:t>2</a:t>
            </a:r>
            <a:r>
              <a:rPr lang="id-ID" sz="3200" dirty="0" smtClean="0">
                <a:sym typeface="Symbol"/>
              </a:rPr>
              <a:t>, ...., </a:t>
            </a:r>
            <a:r>
              <a:rPr lang="id-ID" sz="3200" baseline="-25000" dirty="0" smtClean="0">
                <a:sym typeface="Symbol"/>
              </a:rPr>
              <a:t>n</a:t>
            </a:r>
            <a:r>
              <a:rPr lang="id-ID" sz="3200" dirty="0" smtClean="0">
                <a:sym typeface="Symbol"/>
              </a:rPr>
              <a:t> adalah benar semua, maka dapat diturunkan kalimat karu </a:t>
            </a:r>
            <a:r>
              <a:rPr lang="id-ID" sz="3200" baseline="-25000" dirty="0" smtClean="0">
                <a:sym typeface="Symbol"/>
              </a:rPr>
              <a:t>1</a:t>
            </a:r>
            <a:r>
              <a:rPr lang="id-ID" sz="3200" dirty="0" smtClean="0">
                <a:sym typeface="Symbol"/>
              </a:rPr>
              <a:t>  </a:t>
            </a:r>
            <a:r>
              <a:rPr lang="id-ID" sz="3200" baseline="-25000" dirty="0" smtClean="0">
                <a:sym typeface="Symbol"/>
              </a:rPr>
              <a:t>2</a:t>
            </a:r>
            <a:r>
              <a:rPr lang="id-ID" sz="3200" dirty="0" smtClean="0">
                <a:sym typeface="Symbol"/>
              </a:rPr>
              <a:t>  .....  </a:t>
            </a:r>
            <a:r>
              <a:rPr lang="id-ID" sz="3200" baseline="-25000" dirty="0" smtClean="0">
                <a:sym typeface="Symbol"/>
              </a:rPr>
              <a:t>n</a:t>
            </a:r>
            <a:r>
              <a:rPr lang="id-ID" sz="3200" dirty="0" smtClean="0">
                <a:sym typeface="Symbol"/>
              </a:rPr>
              <a:t> </a:t>
            </a:r>
            <a:endParaRPr lang="id-ID" sz="3200" baseline="-25000" dirty="0" smtClean="0">
              <a:sym typeface="Symbo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357166"/>
            <a:ext cx="7715304" cy="5509200"/>
          </a:xfrm>
          <a:prstGeom prst="rect">
            <a:avLst/>
          </a:prstGeom>
          <a:noFill/>
        </p:spPr>
        <p:txBody>
          <a:bodyPr wrap="square" rtlCol="0">
            <a:spAutoFit/>
          </a:bodyPr>
          <a:lstStyle/>
          <a:p>
            <a:pPr marL="514350" indent="-514350"/>
            <a:r>
              <a:rPr lang="id-ID" sz="3200" dirty="0" smtClean="0"/>
              <a:t>4.  Or-Introduction (OI)</a:t>
            </a:r>
          </a:p>
          <a:p>
            <a:pPr marL="514350" indent="-514350"/>
            <a:r>
              <a:rPr lang="id-ID" sz="3200" dirty="0" smtClean="0"/>
              <a:t>	</a:t>
            </a:r>
            <a:r>
              <a:rPr lang="id-ID" sz="3200" dirty="0" smtClean="0">
                <a:sym typeface="Symbol"/>
              </a:rPr>
              <a:t></a:t>
            </a:r>
            <a:r>
              <a:rPr lang="id-ID" sz="3200" baseline="-25000" dirty="0" smtClean="0">
                <a:sym typeface="Symbol"/>
              </a:rPr>
              <a:t>i</a:t>
            </a:r>
            <a:r>
              <a:rPr lang="id-ID" sz="3200" dirty="0" smtClean="0">
                <a:sym typeface="Symbol"/>
              </a:rPr>
              <a:t> kesimpulanya </a:t>
            </a:r>
            <a:r>
              <a:rPr lang="id-ID" sz="3200" baseline="-25000" dirty="0" smtClean="0">
                <a:sym typeface="Symbol"/>
              </a:rPr>
              <a:t>1</a:t>
            </a:r>
            <a:r>
              <a:rPr lang="id-ID" sz="3200" dirty="0" smtClean="0">
                <a:sym typeface="Symbol"/>
              </a:rPr>
              <a:t>  </a:t>
            </a:r>
            <a:r>
              <a:rPr lang="id-ID" sz="3200" baseline="-25000" dirty="0" smtClean="0">
                <a:sym typeface="Symbol"/>
              </a:rPr>
              <a:t>2</a:t>
            </a:r>
            <a:r>
              <a:rPr lang="id-ID" sz="3200" dirty="0" smtClean="0">
                <a:sym typeface="Symbol"/>
              </a:rPr>
              <a:t>  .....  </a:t>
            </a:r>
            <a:r>
              <a:rPr lang="id-ID" sz="3200" baseline="-25000" dirty="0" smtClean="0">
                <a:sym typeface="Symbol"/>
              </a:rPr>
              <a:t>n</a:t>
            </a:r>
            <a:r>
              <a:rPr lang="id-ID" sz="3200" dirty="0" smtClean="0">
                <a:sym typeface="Symbol"/>
              </a:rPr>
              <a:t> </a:t>
            </a:r>
          </a:p>
          <a:p>
            <a:pPr marL="514350" indent="-514350"/>
            <a:r>
              <a:rPr lang="id-ID" sz="3200" dirty="0" smtClean="0">
                <a:sym typeface="Symbol"/>
              </a:rPr>
              <a:t>	</a:t>
            </a:r>
          </a:p>
          <a:p>
            <a:pPr marL="514350" indent="-514350"/>
            <a:r>
              <a:rPr lang="id-ID" sz="3200" dirty="0" smtClean="0">
                <a:sym typeface="Symbol"/>
              </a:rPr>
              <a:t>	jika kalimat </a:t>
            </a:r>
            <a:r>
              <a:rPr lang="id-ID" sz="3200" baseline="-25000" dirty="0" smtClean="0">
                <a:sym typeface="Symbol"/>
              </a:rPr>
              <a:t>i</a:t>
            </a:r>
            <a:r>
              <a:rPr lang="id-ID" sz="3200" dirty="0" smtClean="0">
                <a:sym typeface="Symbol"/>
              </a:rPr>
              <a:t> benar dimana (i=1 to n), maka dapat diturunkan kalimat karu </a:t>
            </a:r>
            <a:r>
              <a:rPr lang="id-ID" sz="3200" baseline="-25000" dirty="0" smtClean="0">
                <a:sym typeface="Symbol"/>
              </a:rPr>
              <a:t>1</a:t>
            </a:r>
            <a:r>
              <a:rPr lang="id-ID" sz="3200" dirty="0" smtClean="0">
                <a:sym typeface="Symbol"/>
              </a:rPr>
              <a:t>  </a:t>
            </a:r>
            <a:r>
              <a:rPr lang="id-ID" sz="3200" baseline="-25000" dirty="0" smtClean="0">
                <a:sym typeface="Symbol"/>
              </a:rPr>
              <a:t>2</a:t>
            </a:r>
            <a:r>
              <a:rPr lang="id-ID" sz="3200" dirty="0" smtClean="0">
                <a:sym typeface="Symbol"/>
              </a:rPr>
              <a:t>  .....  </a:t>
            </a:r>
            <a:r>
              <a:rPr lang="id-ID" sz="3200" baseline="-25000" dirty="0" smtClean="0">
                <a:sym typeface="Symbol"/>
              </a:rPr>
              <a:t>n</a:t>
            </a:r>
            <a:r>
              <a:rPr lang="id-ID" sz="3200" dirty="0" smtClean="0">
                <a:sym typeface="Symbol"/>
              </a:rPr>
              <a:t>  </a:t>
            </a:r>
          </a:p>
          <a:p>
            <a:pPr marL="514350" indent="-514350"/>
            <a:endParaRPr lang="id-ID" sz="3200" dirty="0" smtClean="0">
              <a:sym typeface="Symbol"/>
            </a:endParaRPr>
          </a:p>
          <a:p>
            <a:pPr marL="514350" indent="-514350">
              <a:buAutoNum type="arabicPeriod" startAt="5"/>
            </a:pPr>
            <a:r>
              <a:rPr lang="id-ID" sz="3200" dirty="0" smtClean="0">
                <a:sym typeface="Symbol"/>
              </a:rPr>
              <a:t>Double-Negation-Elimination (DNE)</a:t>
            </a:r>
          </a:p>
          <a:p>
            <a:pPr marL="514350" indent="-514350"/>
            <a:r>
              <a:rPr lang="id-ID" sz="3200" dirty="0" smtClean="0">
                <a:sym typeface="Symbol"/>
              </a:rPr>
              <a:t>	 kesimpulanya </a:t>
            </a:r>
          </a:p>
          <a:p>
            <a:pPr marL="514350" indent="-514350"/>
            <a:r>
              <a:rPr lang="id-ID" sz="3200" dirty="0" smtClean="0">
                <a:sym typeface="Symbol"/>
              </a:rPr>
              <a:t>	</a:t>
            </a:r>
          </a:p>
          <a:p>
            <a:pPr marL="514350" indent="-514350"/>
            <a:endParaRPr lang="id-ID" sz="3200" dirty="0" smtClean="0">
              <a:sym typeface="Symbo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357166"/>
            <a:ext cx="7715304" cy="4031873"/>
          </a:xfrm>
          <a:prstGeom prst="rect">
            <a:avLst/>
          </a:prstGeom>
          <a:noFill/>
        </p:spPr>
        <p:txBody>
          <a:bodyPr wrap="square" rtlCol="0">
            <a:spAutoFit/>
          </a:bodyPr>
          <a:lstStyle/>
          <a:p>
            <a:pPr marL="514350" indent="-514350">
              <a:buAutoNum type="arabicPeriod" startAt="6"/>
            </a:pPr>
            <a:r>
              <a:rPr lang="id-ID" sz="3200" dirty="0" smtClean="0">
                <a:sym typeface="Symbol"/>
              </a:rPr>
              <a:t>Unit-Resolution (UR)</a:t>
            </a:r>
          </a:p>
          <a:p>
            <a:pPr marL="514350" indent="-514350" algn="ctr"/>
            <a:r>
              <a:rPr lang="id-ID" sz="3200" dirty="0" smtClean="0">
                <a:sym typeface="Symbol"/>
              </a:rPr>
              <a:t>	  ,     kesimpulanya </a:t>
            </a:r>
          </a:p>
          <a:p>
            <a:pPr marL="514350" indent="-514350"/>
            <a:r>
              <a:rPr lang="id-ID" sz="3200" dirty="0" smtClean="0">
                <a:sym typeface="Symbol"/>
              </a:rPr>
              <a:t>		</a:t>
            </a:r>
          </a:p>
          <a:p>
            <a:pPr marL="514350" indent="-514350">
              <a:buAutoNum type="arabicPeriod" startAt="7"/>
            </a:pPr>
            <a:r>
              <a:rPr lang="id-ID" sz="3200" dirty="0" smtClean="0">
                <a:sym typeface="Symbol"/>
              </a:rPr>
              <a:t>Resolution (R)</a:t>
            </a:r>
          </a:p>
          <a:p>
            <a:pPr marL="514350" indent="-514350"/>
            <a:r>
              <a:rPr lang="id-ID" sz="3200" dirty="0" smtClean="0">
                <a:sym typeface="Symbol"/>
              </a:rPr>
              <a:t>	   ,     kesimpulanya   </a:t>
            </a:r>
          </a:p>
          <a:p>
            <a:pPr marL="514350" indent="-514350" algn="ctr"/>
            <a:r>
              <a:rPr lang="id-ID" sz="3200" dirty="0" smtClean="0">
                <a:sym typeface="Symbol"/>
              </a:rPr>
              <a:t>atau</a:t>
            </a:r>
          </a:p>
          <a:p>
            <a:pPr marL="514350" indent="-514350"/>
            <a:r>
              <a:rPr lang="id-ID" sz="3200" dirty="0" smtClean="0">
                <a:sym typeface="Symbol"/>
              </a:rPr>
              <a:t>	  ,      kesimpulnya   </a:t>
            </a:r>
          </a:p>
          <a:p>
            <a:pPr marL="514350" indent="-514350"/>
            <a:r>
              <a:rPr lang="id-ID" sz="3200" dirty="0" smtClean="0">
                <a:sym typeface="Symbo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357166"/>
            <a:ext cx="7593693" cy="584775"/>
          </a:xfrm>
          <a:prstGeom prst="rect">
            <a:avLst/>
          </a:prstGeom>
          <a:noFill/>
        </p:spPr>
        <p:txBody>
          <a:bodyPr wrap="square" rtlCol="0">
            <a:spAutoFit/>
          </a:bodyPr>
          <a:lstStyle/>
          <a:p>
            <a:pPr marL="514350" indent="-514350" algn="just"/>
            <a:r>
              <a:rPr lang="id-ID" sz="3200" dirty="0" smtClean="0">
                <a:sym typeface="Symbol"/>
              </a:rPr>
              <a:t>B. Aturan Inferensi FOL</a:t>
            </a:r>
            <a:endParaRPr lang="en-US" sz="3200" dirty="0" smtClean="0">
              <a:sym typeface="Symbol"/>
            </a:endParaRPr>
          </a:p>
        </p:txBody>
      </p:sp>
      <p:sp>
        <p:nvSpPr>
          <p:cNvPr id="5" name="TextBox 4"/>
          <p:cNvSpPr txBox="1"/>
          <p:nvPr/>
        </p:nvSpPr>
        <p:spPr>
          <a:xfrm>
            <a:off x="1071538" y="1183077"/>
            <a:ext cx="7500990" cy="4524315"/>
          </a:xfrm>
          <a:prstGeom prst="rect">
            <a:avLst/>
          </a:prstGeom>
          <a:noFill/>
        </p:spPr>
        <p:txBody>
          <a:bodyPr wrap="square" rtlCol="0">
            <a:spAutoFit/>
          </a:bodyPr>
          <a:lstStyle/>
          <a:p>
            <a:r>
              <a:rPr lang="id-ID" sz="3200" dirty="0" smtClean="0"/>
              <a:t>Dalam pembahasan mengenai propositional logic akan menghadapi kesulitan jika terdapat kalimat yang kompleks, oleh karena itu harus dibawa ke dalam persoalan First Order Logic (FOL) atau Predikat Logic atau Predicat Calculus. yang dapat mempresentasikan lebih efisien.</a:t>
            </a:r>
          </a:p>
          <a:p>
            <a:endParaRPr lang="id-ID"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428604"/>
            <a:ext cx="7500990" cy="5509200"/>
          </a:xfrm>
          <a:prstGeom prst="rect">
            <a:avLst/>
          </a:prstGeom>
          <a:noFill/>
        </p:spPr>
        <p:txBody>
          <a:bodyPr wrap="square" rtlCol="0">
            <a:spAutoFit/>
          </a:bodyPr>
          <a:lstStyle/>
          <a:p>
            <a:r>
              <a:rPr lang="id-ID" sz="3200" dirty="0" smtClean="0"/>
              <a:t>FOL terdiri atas empat komponen :</a:t>
            </a:r>
          </a:p>
          <a:p>
            <a:pPr marL="514350" indent="-514350">
              <a:buAutoNum type="arabicPeriod"/>
            </a:pPr>
            <a:r>
              <a:rPr lang="id-ID" sz="3200" dirty="0" smtClean="0"/>
              <a:t>Objek</a:t>
            </a:r>
          </a:p>
          <a:p>
            <a:pPr marL="514350" indent="-514350"/>
            <a:r>
              <a:rPr lang="id-ID" sz="3200" dirty="0" smtClean="0"/>
              <a:t>	sesuatu dengan identitas individu</a:t>
            </a:r>
          </a:p>
          <a:p>
            <a:pPr marL="514350" indent="-514350"/>
            <a:r>
              <a:rPr lang="id-ID" sz="3200" dirty="0" smtClean="0"/>
              <a:t>	misalkan : orang, warna</a:t>
            </a:r>
          </a:p>
          <a:p>
            <a:pPr marL="514350" indent="-514350"/>
            <a:endParaRPr lang="id-ID" sz="3200" dirty="0" smtClean="0"/>
          </a:p>
          <a:p>
            <a:pPr marL="514350" indent="-514350">
              <a:buAutoNum type="arabicPeriod" startAt="2"/>
            </a:pPr>
            <a:r>
              <a:rPr lang="id-ID" sz="3200" dirty="0" smtClean="0"/>
              <a:t>Propertis</a:t>
            </a:r>
          </a:p>
          <a:p>
            <a:pPr marL="514350" indent="-514350"/>
            <a:r>
              <a:rPr lang="id-ID" sz="3200" dirty="0" smtClean="0"/>
              <a:t>	sifat yang membedakan dari objek yang lain</a:t>
            </a:r>
          </a:p>
          <a:p>
            <a:pPr marL="514350" indent="-514350"/>
            <a:r>
              <a:rPr lang="id-ID" sz="3200" dirty="0" smtClean="0"/>
              <a:t>	misalkan : merah, lingkaran</a:t>
            </a:r>
          </a:p>
          <a:p>
            <a:pPr marL="514350" indent="-514350"/>
            <a:endParaRPr lang="id-ID" sz="3200" dirty="0" smtClean="0"/>
          </a:p>
          <a:p>
            <a:pPr marL="514350" indent="-514350"/>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428604"/>
            <a:ext cx="7500990" cy="4031873"/>
          </a:xfrm>
          <a:prstGeom prst="rect">
            <a:avLst/>
          </a:prstGeom>
          <a:noFill/>
        </p:spPr>
        <p:txBody>
          <a:bodyPr wrap="square" rtlCol="0">
            <a:spAutoFit/>
          </a:bodyPr>
          <a:lstStyle/>
          <a:p>
            <a:pPr marL="514350" indent="-514350"/>
            <a:r>
              <a:rPr lang="id-ID" sz="3200" dirty="0" smtClean="0"/>
              <a:t>3,	Relation</a:t>
            </a:r>
          </a:p>
          <a:p>
            <a:pPr marL="514350" indent="-514350"/>
            <a:r>
              <a:rPr lang="id-ID" sz="3200" dirty="0" smtClean="0"/>
              <a:t>	Hubungan antar objek</a:t>
            </a:r>
          </a:p>
          <a:p>
            <a:pPr marL="514350" indent="-514350"/>
            <a:r>
              <a:rPr lang="id-ID" sz="3200" dirty="0" smtClean="0"/>
              <a:t>	misalkan : lebih besar dari, kakak dari</a:t>
            </a:r>
          </a:p>
          <a:p>
            <a:pPr marL="514350" indent="-514350"/>
            <a:endParaRPr lang="id-ID" sz="3200" dirty="0" smtClean="0"/>
          </a:p>
          <a:p>
            <a:pPr marL="514350" indent="-514350">
              <a:buAutoNum type="arabicPeriod" startAt="4"/>
            </a:pPr>
            <a:r>
              <a:rPr lang="id-ID" sz="3200" dirty="0" smtClean="0"/>
              <a:t>Function</a:t>
            </a:r>
          </a:p>
          <a:p>
            <a:pPr marL="514350" indent="-514350"/>
            <a:r>
              <a:rPr lang="id-ID" sz="3200" dirty="0" smtClean="0"/>
              <a:t>	Relasi yang mempunyai satu nilai</a:t>
            </a:r>
          </a:p>
          <a:p>
            <a:pPr marL="514350" indent="-514350"/>
            <a:r>
              <a:rPr lang="id-ID" sz="3200" dirty="0" smtClean="0"/>
              <a:t>	misalkan : ayah, teman</a:t>
            </a:r>
          </a:p>
          <a:p>
            <a:pPr marL="514350" indent="-514350"/>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2832</TotalTime>
  <Words>407</Words>
  <Application>Microsoft Office PowerPoint</Application>
  <PresentationFormat>On-screen Show (4:3)</PresentationFormat>
  <Paragraphs>180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1 : Pendahuluan</dc:title>
  <dc:creator>Bowo</dc:creator>
  <cp:lastModifiedBy>Eko</cp:lastModifiedBy>
  <cp:revision>318</cp:revision>
  <dcterms:created xsi:type="dcterms:W3CDTF">2014-02-21T13:21:04Z</dcterms:created>
  <dcterms:modified xsi:type="dcterms:W3CDTF">2014-06-11T05:52:55Z</dcterms:modified>
</cp:coreProperties>
</file>