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F74E-0ECE-4C6A-8720-ADDD4FF5E7C2}" type="datetimeFigureOut">
              <a:rPr lang="id-ID" smtClean="0"/>
              <a:pPr/>
              <a:t>05/12/2014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1246-0A0C-4FE8-A552-F928F2ECFC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F74E-0ECE-4C6A-8720-ADDD4FF5E7C2}" type="datetimeFigureOut">
              <a:rPr lang="id-ID" smtClean="0"/>
              <a:pPr/>
              <a:t>05/12/2014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1246-0A0C-4FE8-A552-F928F2ECFC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F74E-0ECE-4C6A-8720-ADDD4FF5E7C2}" type="datetimeFigureOut">
              <a:rPr lang="id-ID" smtClean="0"/>
              <a:pPr/>
              <a:t>05/12/2014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1246-0A0C-4FE8-A552-F928F2ECFC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F74E-0ECE-4C6A-8720-ADDD4FF5E7C2}" type="datetimeFigureOut">
              <a:rPr lang="id-ID" smtClean="0"/>
              <a:pPr/>
              <a:t>05/12/2014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1246-0A0C-4FE8-A552-F928F2ECFC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F74E-0ECE-4C6A-8720-ADDD4FF5E7C2}" type="datetimeFigureOut">
              <a:rPr lang="id-ID" smtClean="0"/>
              <a:pPr/>
              <a:t>05/12/2014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1246-0A0C-4FE8-A552-F928F2ECFC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F74E-0ECE-4C6A-8720-ADDD4FF5E7C2}" type="datetimeFigureOut">
              <a:rPr lang="id-ID" smtClean="0"/>
              <a:pPr/>
              <a:t>05/12/2014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1246-0A0C-4FE8-A552-F928F2ECFC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F74E-0ECE-4C6A-8720-ADDD4FF5E7C2}" type="datetimeFigureOut">
              <a:rPr lang="id-ID" smtClean="0"/>
              <a:pPr/>
              <a:t>05/12/2014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1246-0A0C-4FE8-A552-F928F2ECFC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F74E-0ECE-4C6A-8720-ADDD4FF5E7C2}" type="datetimeFigureOut">
              <a:rPr lang="id-ID" smtClean="0"/>
              <a:pPr/>
              <a:t>05/12/2014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1246-0A0C-4FE8-A552-F928F2ECFC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F74E-0ECE-4C6A-8720-ADDD4FF5E7C2}" type="datetimeFigureOut">
              <a:rPr lang="id-ID" smtClean="0"/>
              <a:pPr/>
              <a:t>05/12/2014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1246-0A0C-4FE8-A552-F928F2ECFC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F74E-0ECE-4C6A-8720-ADDD4FF5E7C2}" type="datetimeFigureOut">
              <a:rPr lang="id-ID" smtClean="0"/>
              <a:pPr/>
              <a:t>05/12/2014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1246-0A0C-4FE8-A552-F928F2ECFC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F74E-0ECE-4C6A-8720-ADDD4FF5E7C2}" type="datetimeFigureOut">
              <a:rPr lang="id-ID" smtClean="0"/>
              <a:pPr/>
              <a:t>05/12/2014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1246-0A0C-4FE8-A552-F928F2ECFC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6F74E-0ECE-4C6A-8720-ADDD4FF5E7C2}" type="datetimeFigureOut">
              <a:rPr lang="id-ID" smtClean="0"/>
              <a:pPr/>
              <a:t>05/12/2014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D1246-0A0C-4FE8-A552-F928F2ECFCB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Sistem Informasi Berbasis Komputer (Computer Based  Information System)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2 hal pengelolaan informasi diperlukan</a:t>
            </a:r>
          </a:p>
          <a:p>
            <a:pPr lvl="1"/>
            <a:r>
              <a:rPr lang="id-ID" dirty="0" smtClean="0"/>
              <a:t>Kompleksitas kegiatan bisnis yg mkn meningkat</a:t>
            </a:r>
          </a:p>
          <a:p>
            <a:pPr lvl="1"/>
            <a:r>
              <a:rPr lang="id-ID" dirty="0" smtClean="0"/>
              <a:t>Kemampuan komputer yg mkn meningkat</a:t>
            </a:r>
          </a:p>
          <a:p>
            <a:r>
              <a:rPr lang="id-ID" dirty="0" smtClean="0"/>
              <a:t>Aplikasi komputer</a:t>
            </a:r>
          </a:p>
          <a:p>
            <a:pPr lvl="1"/>
            <a:r>
              <a:rPr lang="id-ID" dirty="0" smtClean="0"/>
              <a:t>SIM</a:t>
            </a:r>
          </a:p>
          <a:p>
            <a:pPr lvl="1"/>
            <a:r>
              <a:rPr lang="id-ID" dirty="0" smtClean="0"/>
              <a:t>DSS (Decision Support System)</a:t>
            </a:r>
          </a:p>
          <a:p>
            <a:pPr lvl="1"/>
            <a:r>
              <a:rPr lang="id-ID" dirty="0" smtClean="0"/>
              <a:t>Otomatisasi perkantoran (Office Automation)</a:t>
            </a:r>
          </a:p>
          <a:p>
            <a:pPr lvl="1"/>
            <a:r>
              <a:rPr lang="id-ID" dirty="0" smtClean="0"/>
              <a:t>Sistem Pakar (expert System)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Pengelolan Informasi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Jenis-jenis sumber daya bagi manajer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Sumber daya pisik, terdiri atas</a:t>
            </a:r>
          </a:p>
          <a:p>
            <a:pPr marL="1371600" lvl="2" indent="-514350"/>
            <a:r>
              <a:rPr lang="id-ID" dirty="0" smtClean="0"/>
              <a:t>Manusia</a:t>
            </a:r>
          </a:p>
          <a:p>
            <a:pPr marL="1371600" lvl="2" indent="-514350"/>
            <a:r>
              <a:rPr lang="id-ID" dirty="0" smtClean="0"/>
              <a:t>Material (trmasuk mesin, fasilitas, energi)</a:t>
            </a:r>
          </a:p>
          <a:p>
            <a:pPr marL="1371600" lvl="2" indent="-514350"/>
            <a:r>
              <a:rPr lang="id-ID" dirty="0" smtClean="0"/>
              <a:t>Uang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Sumber daya konseptual (informasi dan data) utk kelola smb  daya pisik dg cara:</a:t>
            </a:r>
          </a:p>
          <a:p>
            <a:pPr marL="1371600" lvl="2" indent="-514350"/>
            <a:r>
              <a:rPr lang="id-ID" dirty="0" smtClean="0"/>
              <a:t>Menyusun</a:t>
            </a:r>
          </a:p>
          <a:p>
            <a:pPr marL="1371600" lvl="2" indent="-514350"/>
            <a:r>
              <a:rPr lang="id-ID" dirty="0" smtClean="0"/>
              <a:t>Memaksimalkan penggunaan</a:t>
            </a:r>
          </a:p>
          <a:p>
            <a:pPr marL="1371600" lvl="2" indent="-514350"/>
            <a:r>
              <a:rPr lang="id-ID" dirty="0" smtClean="0"/>
              <a:t>Mengganti smb daya ketika usang</a:t>
            </a:r>
          </a:p>
          <a:p>
            <a:pPr marL="1371600" lvl="2" indent="-514350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Pentingnya pengelolaan informasi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2 alasan pengelolaan informasi makin diperhatikan: </a:t>
            </a:r>
          </a:p>
          <a:p>
            <a:pPr lvl="1"/>
            <a:r>
              <a:rPr lang="id-ID" dirty="0" smtClean="0"/>
              <a:t>Kompleksitas kegiatan bisnis</a:t>
            </a:r>
          </a:p>
          <a:p>
            <a:pPr lvl="2"/>
            <a:r>
              <a:rPr lang="id-ID" dirty="0" smtClean="0"/>
              <a:t>Pengaruh ekonomi internasional</a:t>
            </a:r>
          </a:p>
          <a:p>
            <a:pPr lvl="2"/>
            <a:r>
              <a:rPr lang="id-ID" dirty="0" smtClean="0"/>
              <a:t>Persaingan tingkat dunia</a:t>
            </a:r>
          </a:p>
          <a:p>
            <a:pPr lvl="2"/>
            <a:r>
              <a:rPr lang="id-ID" dirty="0" smtClean="0"/>
              <a:t>Kompleksitas teknologi yg makin meningkat</a:t>
            </a:r>
          </a:p>
          <a:p>
            <a:pPr lvl="2"/>
            <a:r>
              <a:rPr lang="id-ID" dirty="0" smtClean="0"/>
              <a:t>Batas waktu yg semakin singkat</a:t>
            </a:r>
          </a:p>
          <a:p>
            <a:pPr lvl="2"/>
            <a:r>
              <a:rPr lang="id-ID" dirty="0" smtClean="0"/>
              <a:t>Kendala-kendala sosial/ lingkungan</a:t>
            </a:r>
          </a:p>
          <a:p>
            <a:pPr lvl="1"/>
            <a:r>
              <a:rPr lang="id-ID" dirty="0" smtClean="0"/>
              <a:t>Kemampuan komputer yang semakin baik, ukuran komp yg makin kcl dan praktis namun kcpatan smk tinggi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id-ID" dirty="0" smtClean="0"/>
              <a:t>Pemakai Informasi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760640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Pemakai informasi secara umum</a:t>
            </a:r>
          </a:p>
          <a:p>
            <a:pPr lvl="1"/>
            <a:r>
              <a:rPr lang="id-ID" dirty="0" smtClean="0"/>
              <a:t>Manajer</a:t>
            </a:r>
          </a:p>
          <a:p>
            <a:pPr lvl="1"/>
            <a:r>
              <a:rPr lang="id-ID" dirty="0" smtClean="0"/>
              <a:t>Non manajer</a:t>
            </a:r>
          </a:p>
          <a:p>
            <a:pPr lvl="1"/>
            <a:r>
              <a:rPr lang="id-ID" dirty="0" smtClean="0"/>
              <a:t>Org dan organisasi dlm lingk prsh</a:t>
            </a:r>
          </a:p>
          <a:p>
            <a:pPr lvl="1"/>
            <a:r>
              <a:rPr lang="id-ID" dirty="0" smtClean="0"/>
              <a:t>Org dan org di luar lingk prsh</a:t>
            </a:r>
          </a:p>
          <a:p>
            <a:r>
              <a:rPr lang="id-ID" dirty="0" smtClean="0"/>
              <a:t>Tingkatan manajemen meliputi</a:t>
            </a:r>
          </a:p>
          <a:p>
            <a:pPr lvl="1"/>
            <a:r>
              <a:rPr lang="id-ID" dirty="0" smtClean="0"/>
              <a:t>Tingkat perencanaan strategik (strategic planning) meliputi:direktur dan para wakil direktur</a:t>
            </a:r>
          </a:p>
          <a:p>
            <a:pPr lvl="2"/>
            <a:r>
              <a:rPr lang="id-ID" dirty="0" smtClean="0"/>
              <a:t>Keputusan berpengaruh jangka panjang</a:t>
            </a:r>
          </a:p>
          <a:p>
            <a:pPr lvl="1"/>
            <a:r>
              <a:rPr lang="id-ID" dirty="0" smtClean="0"/>
              <a:t>Tingkat pengendalian mnjem (management control) meliputi: manajer wilayah, dir produk.</a:t>
            </a:r>
          </a:p>
          <a:p>
            <a:pPr lvl="2"/>
            <a:r>
              <a:rPr lang="id-ID" dirty="0" smtClean="0"/>
              <a:t>Bertanggung jwb melaks rencana dan memastikan tercapainya tujuan dg memaksimalkan SD yg tersedia</a:t>
            </a:r>
          </a:p>
          <a:p>
            <a:pPr lvl="1"/>
            <a:r>
              <a:rPr lang="id-ID" dirty="0" smtClean="0"/>
              <a:t>Tingkat pengendalian operasional (operational control) meliputi: kepala departemen, supervisor, dll</a:t>
            </a:r>
          </a:p>
          <a:p>
            <a:pPr lvl="2"/>
            <a:r>
              <a:rPr lang="id-ID" dirty="0" smtClean="0"/>
              <a:t>Bertanggung jwb menyelesaikan rencana2 yg telah ditetapkan oleh para manajer</a:t>
            </a:r>
          </a:p>
          <a:p>
            <a:pPr lvl="2"/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id-ID" dirty="0" smtClean="0"/>
              <a:t>Peran Manajemen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616624"/>
          </a:xfrm>
        </p:spPr>
        <p:txBody>
          <a:bodyPr>
            <a:normAutofit fontScale="85000" lnSpcReduction="10000"/>
          </a:bodyPr>
          <a:lstStyle/>
          <a:p>
            <a:r>
              <a:rPr lang="id-ID" dirty="0" smtClean="0"/>
              <a:t>Peran manajemen meliputi:</a:t>
            </a:r>
          </a:p>
          <a:p>
            <a:pPr marL="971550" lvl="1" indent="-514350">
              <a:buFont typeface="+mj-lt"/>
              <a:buAutoNum type="arabicPeriod"/>
              <a:tabLst>
                <a:tab pos="901700" algn="l"/>
              </a:tabLst>
            </a:pPr>
            <a:r>
              <a:rPr lang="id-ID" dirty="0" smtClean="0"/>
              <a:t>Aktivitas inter personal, meliputi:</a:t>
            </a:r>
          </a:p>
          <a:p>
            <a:pPr marL="1371600" lvl="2" indent="-514350">
              <a:tabLst>
                <a:tab pos="901700" algn="l"/>
              </a:tabLst>
            </a:pPr>
            <a:r>
              <a:rPr lang="id-ID" dirty="0" smtClean="0"/>
              <a:t>Figure head: melakukan tugas2 seremonial</a:t>
            </a:r>
          </a:p>
          <a:p>
            <a:pPr marL="1371600" lvl="2" indent="-514350">
              <a:tabLst>
                <a:tab pos="901700" algn="l"/>
              </a:tabLst>
            </a:pPr>
            <a:r>
              <a:rPr lang="id-ID" dirty="0" smtClean="0"/>
              <a:t>Leader : memelihara unit, mempekerjakan dan melatih staf</a:t>
            </a:r>
          </a:p>
          <a:p>
            <a:pPr marL="1371600" lvl="2" indent="-514350">
              <a:tabLst>
                <a:tab pos="901700" algn="l"/>
              </a:tabLst>
            </a:pPr>
            <a:r>
              <a:rPr lang="id-ID" dirty="0" smtClean="0"/>
              <a:t>Liaison: menjalin hub dg orang2 di luar unit.</a:t>
            </a:r>
          </a:p>
          <a:p>
            <a:pPr marL="971550" lvl="1" indent="-514350">
              <a:buFont typeface="+mj-lt"/>
              <a:buAutoNum type="arabicPeriod"/>
              <a:tabLst>
                <a:tab pos="901700" algn="l"/>
              </a:tabLst>
            </a:pPr>
            <a:r>
              <a:rPr lang="id-ID" dirty="0" smtClean="0"/>
              <a:t>Aktivitas informasional, meliputi:</a:t>
            </a:r>
          </a:p>
          <a:p>
            <a:pPr marL="1371600" lvl="2" indent="-514350">
              <a:tabLst>
                <a:tab pos="901700" algn="l"/>
              </a:tabLst>
            </a:pPr>
            <a:r>
              <a:rPr lang="id-ID" dirty="0" smtClean="0"/>
              <a:t>Monitoring: mencari informasi dan melakukan pengamatan thd kinerja unit.</a:t>
            </a:r>
          </a:p>
          <a:p>
            <a:pPr marL="1371600" lvl="2" indent="-514350">
              <a:tabLst>
                <a:tab pos="901700" algn="l"/>
              </a:tabLst>
            </a:pPr>
            <a:r>
              <a:rPr lang="id-ID" dirty="0" smtClean="0"/>
              <a:t>Diseminator: meneruskan informasi yang berharga ke dalam</a:t>
            </a:r>
          </a:p>
          <a:p>
            <a:pPr marL="1371600" lvl="2" indent="-514350">
              <a:tabLst>
                <a:tab pos="901700" algn="l"/>
              </a:tabLst>
            </a:pPr>
            <a:r>
              <a:rPr lang="id-ID" dirty="0" smtClean="0"/>
              <a:t>Spoke person: meneruskan informasi keluar.</a:t>
            </a:r>
          </a:p>
          <a:p>
            <a:pPr marL="971550" lvl="1" indent="-514350">
              <a:buFont typeface="+mj-lt"/>
              <a:buAutoNum type="arabicPeriod"/>
              <a:tabLst>
                <a:tab pos="901700" algn="l"/>
              </a:tabLst>
            </a:pPr>
            <a:r>
              <a:rPr lang="id-ID" dirty="0" smtClean="0"/>
              <a:t>Peran Keputusan</a:t>
            </a:r>
          </a:p>
          <a:p>
            <a:pPr marL="1371600" lvl="2" indent="-514350">
              <a:tabLst>
                <a:tab pos="901700" algn="l"/>
              </a:tabLst>
            </a:pPr>
            <a:r>
              <a:rPr lang="id-ID" dirty="0" smtClean="0"/>
              <a:t>Entrepreneur:  membuat perbaikan yg cukup permanen pd unit</a:t>
            </a:r>
          </a:p>
          <a:p>
            <a:pPr marL="1371600" lvl="2" indent="-514350">
              <a:tabLst>
                <a:tab pos="901700" algn="l"/>
              </a:tabLst>
            </a:pPr>
            <a:r>
              <a:rPr lang="id-ID" dirty="0" smtClean="0"/>
              <a:t>Disturbance handler: bereaksi thd kejadian2 yg tak terduga</a:t>
            </a:r>
          </a:p>
          <a:p>
            <a:pPr marL="1371600" lvl="2" indent="-514350">
              <a:tabLst>
                <a:tab pos="901700" algn="l"/>
              </a:tabLst>
            </a:pPr>
            <a:r>
              <a:rPr lang="id-ID" dirty="0" smtClean="0"/>
              <a:t>Resource allocator: pembagian sumber daya.</a:t>
            </a:r>
          </a:p>
          <a:p>
            <a:pPr marL="1371600" lvl="2" indent="-514350">
              <a:tabLst>
                <a:tab pos="901700" algn="l"/>
              </a:tabLst>
            </a:pPr>
            <a:r>
              <a:rPr lang="id-ID" dirty="0" smtClean="0"/>
              <a:t>Negotioator: menengahi perselisihan dlm organisasinya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id-ID" dirty="0" smtClean="0"/>
              <a:t>Keahlian manajer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16624"/>
          </a:xfrm>
        </p:spPr>
        <p:txBody>
          <a:bodyPr/>
          <a:lstStyle/>
          <a:p>
            <a:r>
              <a:rPr lang="id-ID" dirty="0" smtClean="0"/>
              <a:t>2 (dua) keahlian para manajer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Keahlian komunikasi, yakni keahlian menerima dan mengirimkan informasi dlm bentuk lisan maupun tulisan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Keahlian pemecahan masalah (problem solving), keahlian pemberian solusi atas semua masalah</a:t>
            </a:r>
          </a:p>
          <a:p>
            <a:pPr marL="571500" indent="-514350"/>
            <a:r>
              <a:rPr lang="id-ID" dirty="0" smtClean="0"/>
              <a:t>Pengetahuan manajerial manajer</a:t>
            </a:r>
          </a:p>
          <a:p>
            <a:pPr marL="971550" lvl="1" indent="-514350"/>
            <a:r>
              <a:rPr lang="id-ID" dirty="0" smtClean="0"/>
              <a:t>Memahami komputer (computer literacy)</a:t>
            </a:r>
          </a:p>
          <a:p>
            <a:pPr marL="971550" lvl="1" indent="-514350"/>
            <a:r>
              <a:rPr lang="id-ID" dirty="0" smtClean="0"/>
              <a:t>Memahami informasi (information literacy)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id-ID" dirty="0" smtClean="0"/>
              <a:t>Manajer dan Sistem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0000" lnSpcReduction="20000"/>
          </a:bodyPr>
          <a:lstStyle/>
          <a:p>
            <a:r>
              <a:rPr lang="id-ID" dirty="0" smtClean="0"/>
              <a:t>Sistem adalah sekumpulan kegiatan atau elemen atau subsistem yang saling bekerjasama atau yang dihubungkan dg cara2 tertentu shg membentuk suatu kesatuan utk melaksanakan suatu fungsi guna mencapai suatu tujuan.</a:t>
            </a:r>
          </a:p>
          <a:p>
            <a:r>
              <a:rPr lang="id-ID" dirty="0" smtClean="0"/>
              <a:t>Subsistem adl sistem dalam sistem atau sistem dg tingkat yg lebih rendah atau bag dr sistem.</a:t>
            </a:r>
          </a:p>
          <a:p>
            <a:r>
              <a:rPr lang="id-ID" dirty="0" smtClean="0"/>
              <a:t>Pandangan sistem (system view) adl pandangan yg melihat operasi bisnis sbg sistem2 yg melekat dlm suatu lingk yg lbh luas.</a:t>
            </a:r>
          </a:p>
          <a:p>
            <a:r>
              <a:rPr lang="id-ID" dirty="0" smtClean="0"/>
              <a:t>Nilai Pandangan sistem bg manajer untuk:</a:t>
            </a:r>
          </a:p>
          <a:p>
            <a:pPr lvl="1"/>
            <a:r>
              <a:rPr lang="id-ID" dirty="0" smtClean="0"/>
              <a:t>Mencegah manajer tersesat dlm kompleksitas struktur org dan rincian pekerjaan</a:t>
            </a:r>
          </a:p>
          <a:p>
            <a:pPr lvl="1"/>
            <a:r>
              <a:rPr lang="id-ID" dirty="0" smtClean="0"/>
              <a:t>Menyadari perlunya memiliki tujuan2 yg baik</a:t>
            </a:r>
          </a:p>
          <a:p>
            <a:pPr lvl="1"/>
            <a:r>
              <a:rPr lang="id-ID" dirty="0" smtClean="0"/>
              <a:t>Menekankan pentingnya kerjasama semua bag dlm organisasi</a:t>
            </a:r>
          </a:p>
          <a:p>
            <a:pPr lvl="1"/>
            <a:r>
              <a:rPr lang="id-ID" dirty="0" smtClean="0"/>
              <a:t>Mengakui keterkaitan organisasi dan lingkungannya</a:t>
            </a:r>
          </a:p>
          <a:p>
            <a:pPr lvl="1"/>
            <a:r>
              <a:rPr lang="id-ID" dirty="0" smtClean="0"/>
              <a:t>Memberikan penilaian yg tinggi pd informasi umpan balik</a:t>
            </a:r>
          </a:p>
          <a:p>
            <a:pPr lvl="1"/>
            <a:endParaRPr lang="id-ID" dirty="0" smtClean="0"/>
          </a:p>
          <a:p>
            <a:pPr lvl="1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Organisasi Pengelola Informasi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Spesialis Informasi (information specialist) adl pegawai prsh yg bertanggungjawab penuh utk mengembangkan dan memelihara CBIS. Spesialis Informasi terbagi 5 macam</a:t>
            </a:r>
          </a:p>
          <a:p>
            <a:pPr lvl="1"/>
            <a:r>
              <a:rPr lang="id-ID" dirty="0" smtClean="0"/>
              <a:t>Analis Sistem adl pakar dlm mendefinisikan masalah dan menyiapkn dokumentasi tertulis</a:t>
            </a:r>
          </a:p>
          <a:p>
            <a:pPr lvl="1"/>
            <a:r>
              <a:rPr lang="id-ID" dirty="0" smtClean="0"/>
              <a:t>Pengelola basis data (database administrator) bertugas menciptakan basis data yg diperlukan utk menghasilkan informasi bai pemakai.</a:t>
            </a:r>
          </a:p>
          <a:p>
            <a:pPr lvl="1"/>
            <a:r>
              <a:rPr lang="id-ID" dirty="0" smtClean="0"/>
              <a:t>Spesialis jaringan (network specialist), org yg ahli dalam bidang komputer dan telekomunikasi</a:t>
            </a:r>
          </a:p>
          <a:p>
            <a:pPr lvl="1"/>
            <a:r>
              <a:rPr lang="id-ID" dirty="0" smtClean="0"/>
              <a:t>Pemrogram (programmer), bekerja dg menggunakan dokumentasi yg disiapkan oleh analis utk membuat kode program.</a:t>
            </a:r>
          </a:p>
          <a:p>
            <a:pPr lvl="1"/>
            <a:r>
              <a:rPr lang="id-ID" dirty="0" smtClean="0"/>
              <a:t>Operator adl mengoperasikan peralatan komputer berskala besar, memantau layar komputer, melakukan edit pada data2 yg keliru, dll.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615</Words>
  <Application>Microsoft Office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Sistem Informasi Berbasis Komputer (Computer Based  Information System)</vt:lpstr>
      <vt:lpstr>Pengelolan Informasi</vt:lpstr>
      <vt:lpstr>Pentingnya pengelolaan informasi</vt:lpstr>
      <vt:lpstr>Pemakai Informasi</vt:lpstr>
      <vt:lpstr>Peran Manajemen</vt:lpstr>
      <vt:lpstr>Keahlian manajer</vt:lpstr>
      <vt:lpstr>Manajer dan Sistem</vt:lpstr>
      <vt:lpstr>Organisasi Pengelola Informasi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Informasi Berbasis Komputer (Computer Based  Information System)</dc:title>
  <dc:creator>Bismillah</dc:creator>
  <cp:lastModifiedBy>Bismillah</cp:lastModifiedBy>
  <cp:revision>7</cp:revision>
  <dcterms:created xsi:type="dcterms:W3CDTF">2014-12-01T06:49:19Z</dcterms:created>
  <dcterms:modified xsi:type="dcterms:W3CDTF">2014-12-05T10:11:57Z</dcterms:modified>
</cp:coreProperties>
</file>