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8" d="100"/>
          <a:sy n="48" d="100"/>
        </p:scale>
        <p:origin x="6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75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056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318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3685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798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5871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647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9979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659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283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470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193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469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015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836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493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742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48D3BAE-432C-4CC1-9029-A53DB55AF17A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C1CED-DE22-4BF7-BC93-607E388B08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3731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0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762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/>
              <a:t>JENIS-JENIS </a:t>
            </a:r>
            <a:br>
              <a:rPr lang="en-US" sz="3600" b="1" dirty="0"/>
            </a:br>
            <a:r>
              <a:rPr lang="en-US" sz="4800" b="1" dirty="0"/>
              <a:t>KEPRIBADIAN</a:t>
            </a:r>
            <a:endParaRPr lang="en-US" sz="4800" b="1" noProof="1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1910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Dipetik dari buku </a:t>
            </a:r>
            <a:r>
              <a:rPr lang="en-US" b="1" u="sng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PERSONALITY PLUS</a:t>
            </a:r>
            <a:endParaRPr lang="en-US" b="1" noProof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Karya Florence Littauer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919413" y="2740026"/>
            <a:ext cx="67056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id-ID" b="1" noProof="1">
                <a:solidFill>
                  <a:schemeClr val="folHlink"/>
                </a:solidFill>
                <a:latin typeface="Rockwell Light" pitchFamily="18" charset="0"/>
              </a:rPr>
              <a:t>Bagaimana memahami orang lain dengan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b="1" noProof="1">
                <a:solidFill>
                  <a:schemeClr val="folHlink"/>
                </a:solidFill>
                <a:latin typeface="Rockwell Light" pitchFamily="18" charset="0"/>
              </a:rPr>
              <a:t>Memahami diri Anda sendiri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752600" y="228600"/>
            <a:ext cx="8763000" cy="6400800"/>
          </a:xfrm>
          <a:prstGeom prst="rect">
            <a:avLst/>
          </a:prstGeom>
          <a:noFill/>
          <a:ln w="76200" cmpd="tri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5738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3962400" cy="588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defRPr/>
            </a:pPr>
            <a:r>
              <a:rPr lang="en-US" sz="20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MELANKOLIS SEMPURNA DI PEKERJAAN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Berorientasi jadwal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Perfeksionis, standar tinggi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Sadar perincian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Gigih dan cermat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Tertib dan terorganisasi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Teratur dan rapi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Ekonomis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Melihat masalah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Mendapat pemecahan kreatif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Perlu menyelesaikann apa yang dimulai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Suka diagram, grafik, bagan, daftar</a:t>
            </a:r>
            <a:endParaRPr lang="en-US" sz="2000" b="1" noProof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172200" y="609601"/>
            <a:ext cx="4495800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0988" indent="-280988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MELANKOLIS SEBAGAI TEMAN</a:t>
            </a:r>
          </a:p>
          <a:p>
            <a:pPr marL="280988" indent="-280988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Hati-hati dalam berteman</a:t>
            </a:r>
          </a:p>
          <a:p>
            <a:pPr marL="280988" indent="-280988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Puas tinggal di latar belakang</a:t>
            </a:r>
          </a:p>
          <a:p>
            <a:pPr marL="280988" indent="-280988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Menghindari perhatian</a:t>
            </a:r>
          </a:p>
          <a:p>
            <a:pPr marL="280988" indent="-280988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Setia dan berbakti</a:t>
            </a:r>
          </a:p>
          <a:p>
            <a:pPr marL="280988" indent="-280988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Mau mendengarkan keluhan</a:t>
            </a:r>
          </a:p>
          <a:p>
            <a:pPr marL="280988" indent="-280988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Bisa memecahkan masalah orang lain</a:t>
            </a:r>
          </a:p>
          <a:p>
            <a:pPr marL="280988" indent="-280988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Sangat memperhatikan orang lain</a:t>
            </a:r>
          </a:p>
          <a:p>
            <a:pPr marL="280988" indent="-280988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Terharu oleh air mata penuh belas kasihan</a:t>
            </a:r>
          </a:p>
          <a:p>
            <a:pPr marL="280988" indent="-280988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Mencari teman hidup ideal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6934200" y="5562600"/>
          <a:ext cx="2667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Art" r:id="rId4" imgW="1984320" imgH="982440" progId="MS_ClipArt_Gallery.2">
                  <p:embed/>
                </p:oleObj>
              </mc:Choice>
              <mc:Fallback>
                <p:oleObj name="ClipArt" r:id="rId4" imgW="1984320" imgH="9824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562600"/>
                        <a:ext cx="2667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554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2" dur="500"/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7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2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7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2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  <p:bldP spid="378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noProof="1"/>
              <a:t>KEKUATAN</a:t>
            </a:r>
            <a:br>
              <a:rPr lang="en-US" sz="2800" b="1" noProof="1"/>
            </a:br>
            <a:r>
              <a:rPr lang="en-US" sz="3200" b="1" noProof="1"/>
              <a:t>KEPRIBADIAN KOLERIS KUAT</a:t>
            </a:r>
            <a:br>
              <a:rPr lang="en-US" sz="3200" b="1" noProof="1"/>
            </a:br>
            <a:r>
              <a:rPr lang="en-US" sz="2800" b="1" noProof="1"/>
              <a:t>Ekstrovert, Pelaku, Optimis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76400"/>
            <a:ext cx="4419600" cy="5029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EMOSI KOLERIS KUAT</a:t>
            </a:r>
          </a:p>
          <a:p>
            <a:pPr eaLnBrk="1" hangingPunct="1">
              <a:buClr>
                <a:schemeClr val="accent1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</a:t>
            </a: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erbakat pemimpin</a:t>
            </a:r>
          </a:p>
          <a:p>
            <a:pPr eaLnBrk="1" hangingPunct="1">
              <a:buClr>
                <a:schemeClr val="accent1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Dinamis dan aktif</a:t>
            </a:r>
          </a:p>
          <a:p>
            <a:pPr eaLnBrk="1" hangingPunct="1">
              <a:buClr>
                <a:schemeClr val="accent1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Sangat memerlukan perubahan</a:t>
            </a:r>
          </a:p>
          <a:p>
            <a:pPr eaLnBrk="1" hangingPunct="1">
              <a:buClr>
                <a:schemeClr val="accent1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Harus memperbaiki kesalahan</a:t>
            </a:r>
          </a:p>
          <a:p>
            <a:pPr eaLnBrk="1" hangingPunct="1">
              <a:buClr>
                <a:schemeClr val="accent1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Berkemauan kuat dan tegas</a:t>
            </a:r>
          </a:p>
          <a:p>
            <a:pPr eaLnBrk="1" hangingPunct="1">
              <a:buClr>
                <a:schemeClr val="accent1"/>
              </a:buClr>
              <a:buSzPct val="150000"/>
              <a:buFontTx/>
              <a:buChar char="•"/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Tidak emosional bertindak</a:t>
            </a:r>
          </a:p>
          <a:p>
            <a:pPr eaLnBrk="1" hangingPunct="1">
              <a:buClr>
                <a:schemeClr val="accent1"/>
              </a:buClr>
              <a:buSzPct val="150000"/>
              <a:buFontTx/>
              <a:buChar char="•"/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Tidak mudah patah semangat</a:t>
            </a:r>
          </a:p>
          <a:p>
            <a:pPr eaLnBrk="1" hangingPunct="1">
              <a:buClr>
                <a:schemeClr val="accent1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Bebas dan mandiri</a:t>
            </a:r>
          </a:p>
          <a:p>
            <a:pPr eaLnBrk="1" hangingPunct="1">
              <a:buClr>
                <a:schemeClr val="accent1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Mamancarkan keyakinan</a:t>
            </a:r>
          </a:p>
          <a:p>
            <a:pPr eaLnBrk="1" hangingPunct="1">
              <a:buClr>
                <a:schemeClr val="accent1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Bisa menjalankan apa saja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400800" y="1600201"/>
            <a:ext cx="40386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defRPr/>
            </a:pPr>
            <a:r>
              <a:rPr lang="en-US" sz="20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KOLERIS KUAT SEBAGAI ORANGTUA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Memberikan kepemimpinan yang kuat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Menetapkan tujuan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Memotivasi keluarga untuk kelompok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Tahu jawaban yang benar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SzPct val="150000"/>
              <a:buFontTx/>
              <a:buChar char="•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Mengorganisasi rumah tangga</a:t>
            </a:r>
          </a:p>
        </p:txBody>
      </p:sp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5486400"/>
            <a:ext cx="1630363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884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2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2" dur="5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7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5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7" dur="500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752600" y="762001"/>
            <a:ext cx="4876800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05000"/>
              <a:defRPr/>
            </a:pP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KOLERIS KUAT </a:t>
            </a: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              </a:t>
            </a: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 PEKERJAAN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</a:t>
            </a: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Berorientasi target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Melihat seluruh gambaran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Terorganisasi dengan baik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Mencari pemecahan praktis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Bergerak cepat untuk bertindak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Mendelegasikan pekerjaan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Menekankan pada hasil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Membuat target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Merangsang kegiatan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Berkembang karena saingan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248400" y="609600"/>
            <a:ext cx="48006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8138" indent="-338138">
              <a:spcBef>
                <a:spcPct val="50000"/>
              </a:spcBef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</a:t>
            </a: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KOLERIS KUAT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  </a:t>
            </a: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SEBAGAI TEMAN</a:t>
            </a:r>
          </a:p>
          <a:p>
            <a:pPr marL="338138" indent="-338138">
              <a:spcBef>
                <a:spcPct val="50000"/>
              </a:spcBef>
              <a:buSzPct val="120000"/>
              <a:buFont typeface="Wingdings" pitchFamily="2" charset="2"/>
              <a:buChar char="v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Tidak terlalu perlu teman</a:t>
            </a:r>
          </a:p>
          <a:p>
            <a:pPr marL="338138" indent="-338138">
              <a:spcBef>
                <a:spcPct val="50000"/>
              </a:spcBef>
              <a:buSzPct val="120000"/>
              <a:buFont typeface="Wingdings" pitchFamily="2" charset="2"/>
              <a:buChar char="v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Mau bekerja untuk kegiatan</a:t>
            </a:r>
          </a:p>
          <a:p>
            <a:pPr marL="338138" indent="-338138">
              <a:spcBef>
                <a:spcPct val="50000"/>
              </a:spcBef>
              <a:buSzPct val="120000"/>
              <a:buFont typeface="Wingdings" pitchFamily="2" charset="2"/>
              <a:buChar char="v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Mau memimpin dan mengorganisasi</a:t>
            </a:r>
          </a:p>
          <a:p>
            <a:pPr marL="338138" indent="-338138">
              <a:spcBef>
                <a:spcPct val="50000"/>
              </a:spcBef>
              <a:buSzPct val="120000"/>
              <a:buFont typeface="Wingdings" pitchFamily="2" charset="2"/>
              <a:buChar char="v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Biasanya selalu benar</a:t>
            </a:r>
          </a:p>
          <a:p>
            <a:pPr marL="338138" indent="-338138">
              <a:spcBef>
                <a:spcPct val="50000"/>
              </a:spcBef>
              <a:buSzPct val="120000"/>
              <a:buFont typeface="Wingdings" pitchFamily="2" charset="2"/>
              <a:buChar char="v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Unggul dalam keadaan darurat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4038600"/>
            <a:ext cx="871538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457201"/>
            <a:ext cx="141446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638800"/>
            <a:ext cx="3048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606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39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39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399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7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 autoUpdateAnimBg="0"/>
      <p:bldP spid="399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noProof="1"/>
              <a:t>KEKUATAN</a:t>
            </a:r>
            <a:br>
              <a:rPr lang="en-US" sz="2800" b="1" noProof="1"/>
            </a:br>
            <a:r>
              <a:rPr lang="en-US" sz="3200" b="1" noProof="1"/>
              <a:t>KEPRIBADIAN PHLEGMATIS DAMAI</a:t>
            </a:r>
            <a:br>
              <a:rPr lang="en-US" sz="3200" b="1" noProof="1"/>
            </a:br>
            <a:r>
              <a:rPr lang="en-US" sz="2800" b="1" noProof="1"/>
              <a:t>Introvert, Pengamat, Pesimis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057400"/>
            <a:ext cx="4343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EMOSI PHLEGMATIS DAMAI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Kepribadia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rendah hati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Mudah bergaul dan santai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Diam, tenang, dan mampu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Sabar, baik keseimbangannya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Hidup konsisten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Tenang tetapi cerdas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Simpatik dan baik hati 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Menyembunyikan emosi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Bahagia menerima kehidupan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Serba guna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096000" y="2057400"/>
            <a:ext cx="44196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1313" indent="-341313">
              <a:spcBef>
                <a:spcPct val="50000"/>
              </a:spcBef>
              <a:defRPr/>
            </a:pP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PHLEGMATIS DAMAI SEBAGAI ORANGTUA</a:t>
            </a:r>
          </a:p>
          <a:p>
            <a:pPr marL="341313" indent="-341313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Menjadi orangtua yang baik</a:t>
            </a:r>
          </a:p>
          <a:p>
            <a:pPr marL="341313" indent="-341313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Menyediakan waktu bagi anak-anak</a:t>
            </a:r>
          </a:p>
          <a:p>
            <a:pPr marL="341313" indent="-341313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Tidak tergesa-gesa</a:t>
            </a:r>
          </a:p>
          <a:p>
            <a:pPr marL="341313" indent="-341313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Bisa mengambil yang baik dari yang buruk</a:t>
            </a:r>
          </a:p>
          <a:p>
            <a:pPr marL="341313" indent="-341313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Tidak mudah marah</a:t>
            </a:r>
            <a:endParaRPr lang="en-US" sz="2000" b="1" noProof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09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2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7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7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09800" y="1066800"/>
            <a:ext cx="3810000" cy="5029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PHLEGMATIS DAMAI DI PEKERJAAN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Cakap dan mantap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Damai dan mudah sepakat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Punya kemampuan administratif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Menjadi penengah masalah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Menghindari konflik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Baik di bawah tekanan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Menemukan cara yang mudah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q"/>
              <a:defRPr/>
            </a:pPr>
            <a:endParaRPr lang="en-US" sz="2000" b="1" noProof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1066800"/>
            <a:ext cx="3810000" cy="5029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PHLEGMATIS DAMAI SEBAGAI TEMAN</a:t>
            </a:r>
          </a:p>
          <a:p>
            <a:pPr eaLnBrk="1" hangingPunct="1">
              <a:buClr>
                <a:schemeClr val="tx1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Mudah diajak bergaul</a:t>
            </a:r>
          </a:p>
          <a:p>
            <a:pPr eaLnBrk="1" hangingPunct="1">
              <a:buClr>
                <a:schemeClr val="tx1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Menyenangkan</a:t>
            </a:r>
          </a:p>
          <a:p>
            <a:pPr eaLnBrk="1" hangingPunct="1">
              <a:buClr>
                <a:schemeClr val="tx1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Tidak suka menyinggung</a:t>
            </a:r>
          </a:p>
          <a:p>
            <a:pPr eaLnBrk="1" hangingPunct="1">
              <a:buClr>
                <a:schemeClr val="tx1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Pendengar yang baik</a:t>
            </a:r>
          </a:p>
          <a:p>
            <a:pPr eaLnBrk="1" hangingPunct="1">
              <a:buClr>
                <a:schemeClr val="tx1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Selera humor yang menggigit</a:t>
            </a:r>
          </a:p>
          <a:p>
            <a:pPr eaLnBrk="1" hangingPunct="1">
              <a:buClr>
                <a:schemeClr val="tx1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Suka mengawasi orang</a:t>
            </a:r>
          </a:p>
          <a:p>
            <a:pPr eaLnBrk="1" hangingPunct="1">
              <a:buClr>
                <a:schemeClr val="tx1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Punya banyak teman</a:t>
            </a:r>
          </a:p>
          <a:p>
            <a:pPr eaLnBrk="1" hangingPunct="1">
              <a:buClr>
                <a:schemeClr val="tx1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Punya belas kasihan dan perhatian</a:t>
            </a:r>
          </a:p>
        </p:txBody>
      </p:sp>
    </p:spTree>
    <p:extLst>
      <p:ext uri="{BB962C8B-B14F-4D97-AF65-F5344CB8AC3E}">
        <p14:creationId xmlns:p14="http://schemas.microsoft.com/office/powerpoint/2010/main" val="422967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2" dur="5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2" dur="500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7" dur="500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500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7" dur="500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/>
              <a:t>Mempelajari Kepribadian Orang Lain Melalui</a:t>
            </a:r>
            <a:br>
              <a:rPr lang="en-US" sz="2800" b="1"/>
            </a:br>
            <a:r>
              <a:rPr lang="en-US" sz="2800" b="1" noProof="1"/>
              <a:t>Belajar tentang Diri Sendiri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590800" y="1981201"/>
            <a:ext cx="7239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2438" indent="-45243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800" b="1" noProof="1"/>
              <a:t>Kita perlu berusaha memahami diri sendiri :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50000"/>
              <a:buFont typeface="Wingdings" panose="05000000000000000000" pitchFamily="2" charset="2"/>
              <a:buChar char="Ø"/>
            </a:pPr>
            <a:r>
              <a:rPr lang="id-ID" b="1" noProof="1"/>
              <a:t>Tahu dari </a:t>
            </a:r>
            <a:r>
              <a:rPr lang="id-ID" b="1" i="1" noProof="1"/>
              <a:t>apa</a:t>
            </a:r>
            <a:r>
              <a:rPr lang="id-ID" b="1" noProof="1"/>
              <a:t> kita dibuat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50000"/>
              <a:buFont typeface="Wingdings" panose="05000000000000000000" pitchFamily="2" charset="2"/>
              <a:buChar char="Ø"/>
            </a:pPr>
            <a:r>
              <a:rPr lang="id-ID" b="1" noProof="1"/>
              <a:t>Tahu </a:t>
            </a:r>
            <a:r>
              <a:rPr lang="id-ID" b="1" i="1" noProof="1"/>
              <a:t>siapa</a:t>
            </a:r>
            <a:r>
              <a:rPr lang="id-ID" b="1" noProof="1"/>
              <a:t> diri kita yang sesungguhnya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50000"/>
              <a:buFont typeface="Wingdings" panose="05000000000000000000" pitchFamily="2" charset="2"/>
              <a:buChar char="Ø"/>
            </a:pPr>
            <a:r>
              <a:rPr lang="id-ID" b="1" noProof="1"/>
              <a:t>Tahu </a:t>
            </a:r>
            <a:r>
              <a:rPr lang="id-ID" b="1" i="1" noProof="1"/>
              <a:t>mengapa</a:t>
            </a:r>
            <a:r>
              <a:rPr lang="id-ID" b="1" noProof="1"/>
              <a:t> kita bereaksi seperti yang kita lakukan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50000"/>
              <a:buFont typeface="Wingdings" panose="05000000000000000000" pitchFamily="2" charset="2"/>
              <a:buChar char="Ø"/>
            </a:pPr>
            <a:r>
              <a:rPr lang="id-ID" b="1" noProof="1"/>
              <a:t>Tahu </a:t>
            </a:r>
            <a:r>
              <a:rPr lang="id-ID" b="1" i="1" noProof="1"/>
              <a:t>kekuatan</a:t>
            </a:r>
            <a:r>
              <a:rPr lang="id-ID" b="1" noProof="1"/>
              <a:t> kita dan bagaimana cara meningkatkannya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50000"/>
              <a:buFont typeface="Wingdings" panose="05000000000000000000" pitchFamily="2" charset="2"/>
              <a:buChar char="Ø"/>
            </a:pPr>
            <a:r>
              <a:rPr lang="id-ID" b="1" noProof="1"/>
              <a:t>Tahu </a:t>
            </a:r>
            <a:r>
              <a:rPr lang="id-ID" b="1" i="1" noProof="1"/>
              <a:t>kelemahan</a:t>
            </a:r>
            <a:r>
              <a:rPr lang="id-ID" b="1" noProof="1"/>
              <a:t> kita dan bagaimana cara mengatasinya.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2667000" y="1752600"/>
            <a:ext cx="72390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538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026"/>
          <p:cNvSpPr txBox="1">
            <a:spLocks noChangeArrowheads="1"/>
          </p:cNvSpPr>
          <p:nvPr/>
        </p:nvSpPr>
        <p:spPr bwMode="auto">
          <a:xfrm>
            <a:off x="2514600" y="549276"/>
            <a:ext cx="7467600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Mengenali ciri-ciri kepribadian kita akan berguna untuk : </a:t>
            </a:r>
            <a:endParaRPr lang="en-US" sz="2800" b="1" noProof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Menyelidiki kekuatan dan kelemahan kita sendiri dan belajar bagaimana caranya menonjolkan segi positif kita dan menyingkirkan segi negatif kita.</a:t>
            </a: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Memahami orang lain dan menyadari bahwa hanya karena orang lain berbeda tidak berarti bahwa mereka salah.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Dengan memahami diri sendiri dan orang lain kita akan dapat berinteraksi secara harmonis dan produktif.</a:t>
            </a:r>
          </a:p>
        </p:txBody>
      </p:sp>
    </p:spTree>
    <p:extLst>
      <p:ext uri="{BB962C8B-B14F-4D97-AF65-F5344CB8AC3E}">
        <p14:creationId xmlns:p14="http://schemas.microsoft.com/office/powerpoint/2010/main" val="3288912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514600" y="457200"/>
            <a:ext cx="7620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2763" indent="-512763">
              <a:spcBef>
                <a:spcPct val="50000"/>
              </a:spcBef>
              <a:buClr>
                <a:schemeClr val="folHlink"/>
              </a:buClr>
              <a:buSzPct val="150000"/>
              <a:buFont typeface="Wingdings" pitchFamily="2" charset="2"/>
              <a:buChar char="q"/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Kepribadian manusia terbentuk dari banyak sekali komponen (sifat), dan setiap komponen merupakan variabel. </a:t>
            </a:r>
          </a:p>
          <a:p>
            <a:pPr marL="512763" indent="-512763">
              <a:spcBef>
                <a:spcPct val="50000"/>
              </a:spcBef>
              <a:buClr>
                <a:schemeClr val="folHlink"/>
              </a:buClr>
              <a:buSzPct val="150000"/>
              <a:buFont typeface="Wingdings" pitchFamily="2" charset="2"/>
              <a:buChar char="q"/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Setiap orang memiliki kepribadian yang susunan komponennya berbeda dengan orang lain. Karena itu setiap orang memiliki kepribadian yang berbeda dengan orang lain.</a:t>
            </a:r>
          </a:p>
          <a:p>
            <a:pPr marL="512763" indent="-512763">
              <a:spcBef>
                <a:spcPct val="50000"/>
              </a:spcBef>
              <a:buClr>
                <a:schemeClr val="folHlink"/>
              </a:buClr>
              <a:buSzPct val="150000"/>
              <a:buFont typeface="Wingdings" pitchFamily="2" charset="2"/>
              <a:buChar char="q"/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Namun demikian untuk memudahkan kepribadian itu dapat dikelompokkan menjadi empat jenis, yaitu: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581400" y="4419601"/>
            <a:ext cx="5943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b="1" u="sng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Sanguinis </a:t>
            </a: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yang populer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b="1" u="sng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Melankolis</a:t>
            </a: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yang sempurna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b="1" u="sng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Koleris</a:t>
            </a: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yang kuat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b="1" u="sng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b="1" u="sng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legmatis</a:t>
            </a: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yang damai.</a:t>
            </a:r>
          </a:p>
        </p:txBody>
      </p:sp>
    </p:spTree>
    <p:extLst>
      <p:ext uri="{BB962C8B-B14F-4D97-AF65-F5344CB8AC3E}">
        <p14:creationId xmlns:p14="http://schemas.microsoft.com/office/powerpoint/2010/main" val="321972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  <p:bldP spid="317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035175" y="1260476"/>
            <a:ext cx="8382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Gambaran sekilas 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Seorang </a:t>
            </a:r>
            <a:r>
              <a:rPr lang="en-US" b="1" u="sng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Sanguinis</a:t>
            </a: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 itu bersifat spontan, lincah, periang, optimistik, ekstrovert, tetapi suka pamer dan suka memerintah.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Seorang </a:t>
            </a:r>
            <a:r>
              <a:rPr lang="en-US" b="1" u="sng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Melankolis</a:t>
            </a: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bersifat penuh pemikiran, setia, tekun, analitis, tetapi pesimistik dan introvert.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Seorang </a:t>
            </a:r>
            <a:r>
              <a:rPr lang="en-US" b="1" u="sng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Koleris</a:t>
            </a: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bersifat suka berpetualang, persuasif dan percaya diri, tetapi keras kepala dan kurang simpatik.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Seorang </a:t>
            </a:r>
            <a:r>
              <a:rPr lang="en-US" b="1" u="sng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Phlegmatis</a:t>
            </a: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bersifat ramah, sabar, puas, dan diplomatis, tetapi kurang bersemangat dan pemurung.</a:t>
            </a:r>
            <a:endParaRPr lang="en-US" b="1" u="sng" noProof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267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362200" y="620714"/>
            <a:ext cx="79248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Setiap kepribadian memiliki kekuatan dan kelemahan.</a:t>
            </a:r>
          </a:p>
          <a:p>
            <a:pPr marL="231775" indent="-231775">
              <a:spcBef>
                <a:spcPct val="50000"/>
              </a:spcBef>
              <a:buFontTx/>
              <a:buChar char="•"/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Semua jenis kepribadian diperlukan dalam setiap sistem sosial / organisasi.</a:t>
            </a:r>
          </a:p>
          <a:p>
            <a:pPr marL="231775" indent="-231775">
              <a:spcBef>
                <a:spcPct val="50000"/>
              </a:spcBef>
              <a:buFontTx/>
              <a:buChar char="•"/>
              <a:defRPr/>
            </a:pP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Kepribadian sebagai totalitas sifat-sifat yang dimiliki oleh seseorang tidak bisa disebut baik atau jelek, kom-ponen-komponennya yang bisa jelek/lemah ata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u </a:t>
            </a:r>
            <a:r>
              <a:rPr lang="en-US" b="1" noProof="1">
                <a:effectLst>
                  <a:outerShdw blurRad="38100" dist="38100" dir="2700000" algn="tl">
                    <a:srgbClr val="000000"/>
                  </a:outerShdw>
                </a:effectLst>
              </a:rPr>
              <a:t>baik/kuat. </a:t>
            </a:r>
          </a:p>
          <a:p>
            <a:pPr marL="231775" indent="-231775" algn="ctr">
              <a:spcBef>
                <a:spcPct val="50000"/>
              </a:spcBef>
              <a:defRPr/>
            </a:pP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MARI KITA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</a:t>
            </a: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TES DIRI KITA SENDIRI.</a:t>
            </a:r>
          </a:p>
        </p:txBody>
      </p:sp>
      <p:graphicFrame>
        <p:nvGraphicFramePr>
          <p:cNvPr id="33795" name="Object 3"/>
          <p:cNvGraphicFramePr>
            <a:graphicFrameLocks/>
          </p:cNvGraphicFramePr>
          <p:nvPr/>
        </p:nvGraphicFramePr>
        <p:xfrm>
          <a:off x="9601200" y="3573463"/>
          <a:ext cx="609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Art" r:id="rId5" imgW="609480" imgH="1817640" progId="MS_ClipArt_Gallery.2">
                  <p:embed/>
                </p:oleObj>
              </mc:Choice>
              <mc:Fallback>
                <p:oleObj name="ClipArt" r:id="rId5" imgW="609480" imgH="18176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1200" y="3573463"/>
                        <a:ext cx="60960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/>
          </p:cNvGraphicFramePr>
          <p:nvPr/>
        </p:nvGraphicFramePr>
        <p:xfrm>
          <a:off x="3143251" y="4149725"/>
          <a:ext cx="79216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Art" r:id="rId7" imgW="1125360" imgH="3692520" progId="MS_ClipArt_Gallery.2">
                  <p:embed/>
                </p:oleObj>
              </mc:Choice>
              <mc:Fallback>
                <p:oleObj name="ClipArt" r:id="rId7" imgW="1125360" imgH="369252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1" y="4149725"/>
                        <a:ext cx="792163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/>
          </p:cNvGraphicFramePr>
          <p:nvPr/>
        </p:nvGraphicFramePr>
        <p:xfrm>
          <a:off x="5053013" y="3644900"/>
          <a:ext cx="971550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Art" r:id="rId9" imgW="1172880" imgH="3692520" progId="MS_ClipArt_Gallery.2">
                  <p:embed/>
                </p:oleObj>
              </mc:Choice>
              <mc:Fallback>
                <p:oleObj name="ClipArt" r:id="rId9" imgW="1172880" imgH="369252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3644900"/>
                        <a:ext cx="971550" cy="292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/>
          </p:cNvGraphicFramePr>
          <p:nvPr/>
        </p:nvGraphicFramePr>
        <p:xfrm>
          <a:off x="6858001" y="4225926"/>
          <a:ext cx="108267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Art" r:id="rId11" imgW="1463400" imgH="3692520" progId="MS_ClipArt_Gallery.2">
                  <p:embed/>
                </p:oleObj>
              </mc:Choice>
              <mc:Fallback>
                <p:oleObj name="ClipArt" r:id="rId11" imgW="1463400" imgH="369252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1" y="4225926"/>
                        <a:ext cx="108267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6" y="4340225"/>
            <a:ext cx="8096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3505200"/>
            <a:ext cx="12938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40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smtClean="0"/>
              <a:t> </a:t>
            </a:r>
            <a:r>
              <a:rPr lang="en-US" sz="3200" b="1" u="sng"/>
              <a:t>KEKUATAN</a:t>
            </a:r>
            <a:r>
              <a:rPr lang="en-US" sz="3200" b="1"/>
              <a:t>                     </a:t>
            </a:r>
            <a:r>
              <a:rPr lang="en-US" b="1" smtClean="0"/>
              <a:t>SANGUINIS POPULER</a:t>
            </a:r>
            <a:br>
              <a:rPr lang="en-US" b="1" smtClean="0"/>
            </a:br>
            <a:r>
              <a:rPr lang="en-US" sz="2400" b="1"/>
              <a:t>EXTROVERT, PERIANG, OPTIMIS</a:t>
            </a:r>
            <a:endParaRPr lang="en-US" sz="3600" b="1" noProof="1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9812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en-US" sz="24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EMOSI SANGUINIS POPULER:</a:t>
            </a:r>
            <a:endParaRPr lang="en-US" sz="2000" b="1" noProof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buClr>
                <a:schemeClr val="folHlink"/>
              </a:buClr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Kepribadian yang menarik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Suka bicara, suka berbicara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Menghidup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</a:t>
            </a: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pesta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Rasa humor yang hebat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Ingatan kuat untuk warna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Secara fisik memukau pendengar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Emosional dan demonstratif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Antusia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</a:t>
            </a: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dan ekspresif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Periang dan penuh semangat</a:t>
            </a:r>
          </a:p>
          <a:p>
            <a:pPr eaLnBrk="1" hangingPunct="1">
              <a:buClr>
                <a:schemeClr val="folHlink"/>
              </a:buClr>
              <a:defRPr/>
            </a:pPr>
            <a:endParaRPr lang="en-US" sz="2000" b="1" noProof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buClr>
                <a:schemeClr val="folHlink"/>
              </a:buClr>
              <a:defRPr/>
            </a:pPr>
            <a:endParaRPr lang="en-US" sz="2000" b="1" noProof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477000" y="2362201"/>
            <a:ext cx="3657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33CCFF"/>
              </a:buClr>
              <a:buSzPct val="75000"/>
              <a:buFont typeface="Monotype Sorts" pitchFamily="2" charset="2"/>
              <a:buChar char="l"/>
              <a:defRPr/>
            </a:pPr>
            <a:r>
              <a:rPr lang="en-US" sz="2000" noProof="1">
                <a:solidFill>
                  <a:schemeClr val="tx2"/>
                </a:solidFill>
              </a:rPr>
              <a:t> </a:t>
            </a: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Penuh rasa ingin tahu</a:t>
            </a:r>
          </a:p>
          <a:p>
            <a:pPr>
              <a:spcBef>
                <a:spcPct val="50000"/>
              </a:spcBef>
              <a:buClr>
                <a:srgbClr val="33CCFF"/>
              </a:buClr>
              <a:buSzPct val="75000"/>
              <a:buFont typeface="Monotype Sorts" pitchFamily="2" charset="2"/>
              <a:buChar char="l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Baik di panggung</a:t>
            </a:r>
          </a:p>
          <a:p>
            <a:pPr>
              <a:spcBef>
                <a:spcPct val="50000"/>
              </a:spcBef>
              <a:buClr>
                <a:srgbClr val="33CCFF"/>
              </a:buClr>
              <a:buSzPct val="75000"/>
              <a:buFont typeface="Monotype Sorts" pitchFamily="2" charset="2"/>
              <a:buChar char="l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Lugu dan polos</a:t>
            </a:r>
          </a:p>
          <a:p>
            <a:pPr>
              <a:spcBef>
                <a:spcPct val="50000"/>
              </a:spcBef>
              <a:buClr>
                <a:srgbClr val="33CCFF"/>
              </a:buClr>
              <a:buSzPct val="75000"/>
              <a:buFont typeface="Monotype Sorts" pitchFamily="2" charset="2"/>
              <a:buChar char="l"/>
              <a:defRPr/>
            </a:pP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Hidup di </a:t>
            </a:r>
            <a:r>
              <a:rPr lang="en-US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masa sekarang</a:t>
            </a:r>
          </a:p>
          <a:p>
            <a:pPr>
              <a:spcBef>
                <a:spcPct val="50000"/>
              </a:spcBef>
              <a:buClr>
                <a:srgbClr val="33CCFF"/>
              </a:buClr>
              <a:buSzPct val="75000"/>
              <a:buFont typeface="Monotype Sorts" pitchFamily="2" charset="2"/>
              <a:buChar char="l"/>
              <a:defRPr/>
            </a:pPr>
            <a:r>
              <a:rPr lang="en-US" sz="2000" noProof="1">
                <a:solidFill>
                  <a:schemeClr val="tx2"/>
                </a:solidFill>
              </a:rPr>
              <a:t> </a:t>
            </a: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Mudah diubah</a:t>
            </a:r>
          </a:p>
          <a:p>
            <a:pPr>
              <a:spcBef>
                <a:spcPct val="50000"/>
              </a:spcBef>
              <a:buClr>
                <a:srgbClr val="33CCFF"/>
              </a:buClr>
              <a:buSzPct val="75000"/>
              <a:buFont typeface="Monotype Sorts" pitchFamily="2" charset="2"/>
              <a:buChar char="l"/>
              <a:defRPr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Berhati tulus</a:t>
            </a:r>
          </a:p>
          <a:p>
            <a:pPr>
              <a:spcBef>
                <a:spcPct val="50000"/>
              </a:spcBef>
              <a:buClr>
                <a:srgbClr val="33CCFF"/>
              </a:buClr>
              <a:buSzPct val="75000"/>
              <a:buFont typeface="Monotype Sorts" pitchFamily="2" charset="2"/>
              <a:buChar char="l"/>
              <a:defRPr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Selalu </a:t>
            </a:r>
            <a:r>
              <a:rPr lang="en-US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kekanak-kanakan</a:t>
            </a:r>
          </a:p>
        </p:txBody>
      </p:sp>
    </p:spTree>
    <p:extLst>
      <p:ext uri="{BB962C8B-B14F-4D97-AF65-F5344CB8AC3E}">
        <p14:creationId xmlns:p14="http://schemas.microsoft.com/office/powerpoint/2010/main" val="2604104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2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38862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b="1"/>
              <a:t>SANGUINIS POPULER </a:t>
            </a:r>
            <a:br>
              <a:rPr lang="en-US" sz="2400" b="1"/>
            </a:br>
            <a:r>
              <a:rPr lang="en-US" sz="2400" b="1"/>
              <a:t>DI PEKERJAAN</a:t>
            </a:r>
            <a:endParaRPr lang="en-US" sz="2400" b="1" noProof="1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990600"/>
            <a:ext cx="4648200" cy="5029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Sukarelawan untuk tugas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Memikirkan kegiatan baru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Tampak hebat dipermukaan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Kreatif dan inovatif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Punya energi dan antusiasme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Mulai dengan cara cemerlang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Mengilhami orang lain untuk ikut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Mempesona orang lain untuk bekerja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endParaRPr lang="en-US" sz="2000" b="1" noProof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Tx/>
              <a:buFont typeface="Monotype Sorts" pitchFamily="2" charset="2"/>
              <a:buNone/>
              <a:defRPr/>
            </a:pPr>
            <a:r>
              <a:rPr lang="en-US" sz="24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SANGUINIS POPULER     </a:t>
            </a: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en-US" sz="24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SEBAGAI ORANGTUA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folHlink"/>
              </a:buClr>
              <a:buSzPct val="70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Membuat rumah menyenangkan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folHlink"/>
              </a:buClr>
              <a:buSzPct val="70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Disukai teman anak-anak</a:t>
            </a:r>
          </a:p>
          <a:p>
            <a:pPr eaLnBrk="1" hangingPunct="1">
              <a:lnSpc>
                <a:spcPct val="7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endParaRPr lang="en-US" sz="2000" b="1" noProof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7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477000" y="228600"/>
            <a:ext cx="45720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0988" indent="-280988">
              <a:spcBef>
                <a:spcPct val="50000"/>
              </a:spcBef>
              <a:defRPr/>
            </a:pP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SANGUINIS POPULER SEBAGAI TEMAN</a:t>
            </a:r>
          </a:p>
          <a:p>
            <a:pPr marL="280988" indent="-280988">
              <a:spcBef>
                <a:spcPct val="50000"/>
              </a:spcBef>
              <a:buClr>
                <a:srgbClr val="33CCFF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sz="20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Mudah berteman</a:t>
            </a:r>
          </a:p>
          <a:p>
            <a:pPr marL="280988" indent="-280988">
              <a:lnSpc>
                <a:spcPct val="50000"/>
              </a:lnSpc>
              <a:spcBef>
                <a:spcPct val="50000"/>
              </a:spcBef>
              <a:buClr>
                <a:srgbClr val="33CCFF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Mencintai orang</a:t>
            </a:r>
          </a:p>
          <a:p>
            <a:pPr marL="280988" indent="-280988">
              <a:lnSpc>
                <a:spcPct val="70000"/>
              </a:lnSpc>
              <a:spcBef>
                <a:spcPct val="50000"/>
              </a:spcBef>
              <a:buClr>
                <a:srgbClr val="33CCFF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Suka dipuji</a:t>
            </a:r>
          </a:p>
          <a:p>
            <a:pPr marL="280988" indent="-280988">
              <a:lnSpc>
                <a:spcPct val="70000"/>
              </a:lnSpc>
              <a:spcBef>
                <a:spcPct val="50000"/>
              </a:spcBef>
              <a:buClr>
                <a:srgbClr val="33CCFF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Tampak menyenangkan</a:t>
            </a:r>
          </a:p>
          <a:p>
            <a:pPr marL="280988" indent="-280988">
              <a:lnSpc>
                <a:spcPct val="70000"/>
              </a:lnSpc>
              <a:spcBef>
                <a:spcPct val="50000"/>
              </a:spcBef>
              <a:buClr>
                <a:srgbClr val="33CCFF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Dicemburui orang lain</a:t>
            </a:r>
          </a:p>
          <a:p>
            <a:pPr marL="280988" indent="-280988">
              <a:lnSpc>
                <a:spcPct val="70000"/>
              </a:lnSpc>
              <a:spcBef>
                <a:spcPct val="50000"/>
              </a:spcBef>
              <a:buClr>
                <a:srgbClr val="33CCFF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Bukan pendendam</a:t>
            </a:r>
          </a:p>
          <a:p>
            <a:pPr marL="280988" indent="-280988">
              <a:lnSpc>
                <a:spcPct val="70000"/>
              </a:lnSpc>
              <a:spcBef>
                <a:spcPct val="50000"/>
              </a:spcBef>
              <a:buClr>
                <a:srgbClr val="33CCFF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Cepat minta maaf</a:t>
            </a:r>
          </a:p>
          <a:p>
            <a:pPr marL="280988" indent="-280988">
              <a:lnSpc>
                <a:spcPct val="70000"/>
              </a:lnSpc>
              <a:spcBef>
                <a:spcPct val="50000"/>
              </a:spcBef>
              <a:buClr>
                <a:srgbClr val="33CCFF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Mencegah saat mem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</a:t>
            </a: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osankan</a:t>
            </a:r>
          </a:p>
          <a:p>
            <a:pPr marL="280988" indent="-280988">
              <a:lnSpc>
                <a:spcPct val="70000"/>
              </a:lnSpc>
              <a:spcBef>
                <a:spcPct val="50000"/>
              </a:spcBef>
              <a:buClr>
                <a:srgbClr val="33CCFF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Suka kegiatan spontan </a:t>
            </a:r>
          </a:p>
        </p:txBody>
      </p:sp>
      <p:sp>
        <p:nvSpPr>
          <p:cNvPr id="67589" name="Line 6"/>
          <p:cNvSpPr>
            <a:spLocks noChangeShapeType="1"/>
          </p:cNvSpPr>
          <p:nvPr/>
        </p:nvSpPr>
        <p:spPr bwMode="auto">
          <a:xfrm>
            <a:off x="6400800" y="4572000"/>
            <a:ext cx="4267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477000" y="5257800"/>
            <a:ext cx="419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lnSpc>
                <a:spcPct val="80000"/>
              </a:lnSpc>
              <a:spcBef>
                <a:spcPct val="50000"/>
              </a:spcBef>
              <a:buClr>
                <a:srgbClr val="33CCFF"/>
              </a:buClr>
              <a:buSzPct val="60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Mengubah bencana menjadi humor</a:t>
            </a:r>
          </a:p>
          <a:p>
            <a:pPr marL="231775" indent="-231775">
              <a:lnSpc>
                <a:spcPct val="70000"/>
              </a:lnSpc>
              <a:spcBef>
                <a:spcPct val="50000"/>
              </a:spcBef>
              <a:buClr>
                <a:srgbClr val="33CCFF"/>
              </a:buClr>
              <a:buSzPct val="60000"/>
              <a:buFont typeface="Monotype Sorts" pitchFamily="2" charset="2"/>
              <a:buChar char="l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Merupakan pemimpin sirkus</a:t>
            </a:r>
          </a:p>
        </p:txBody>
      </p:sp>
    </p:spTree>
    <p:extLst>
      <p:ext uri="{BB962C8B-B14F-4D97-AF65-F5344CB8AC3E}">
        <p14:creationId xmlns:p14="http://schemas.microsoft.com/office/powerpoint/2010/main" val="2069977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35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  <p:bldP spid="35845" grpId="0" build="p" autoUpdateAnimBg="0"/>
      <p:bldP spid="358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b="1" u="sng"/>
              <a:t>KEKUATAN</a:t>
            </a:r>
            <a:r>
              <a:rPr lang="en-US" sz="3200" b="1" u="sng"/>
              <a:t/>
            </a:r>
            <a:br>
              <a:rPr lang="en-US" sz="3200" b="1" u="sng"/>
            </a:br>
            <a:r>
              <a:rPr lang="en-US" sz="3200" b="1"/>
              <a:t>KEPRIBADIAN MELANKOLIS SEMPURNA</a:t>
            </a:r>
            <a:br>
              <a:rPr lang="en-US" sz="3200" b="1"/>
            </a:br>
            <a:r>
              <a:rPr lang="en-US" sz="2400" b="1"/>
              <a:t>INTROVERT,</a:t>
            </a:r>
            <a:r>
              <a:rPr lang="en-US" sz="3200" b="1"/>
              <a:t> </a:t>
            </a:r>
            <a:r>
              <a:rPr lang="en-US" sz="2400" b="1"/>
              <a:t>SERIUS, IDEALIS, PESIMIS</a:t>
            </a:r>
            <a:endParaRPr lang="en-US" sz="3200" b="1" noProof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00200"/>
            <a:ext cx="4114800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EMOSI MELANKOLIS SEMPURNA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Mendalam dan penuh pikiran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Analitis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Serius dan tekun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Cenderung jenius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Berbakat dan kreatif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Artistik atau musikal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Filosofis dan puitis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Menghargai keindahan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Perasa terhadap orang lain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Suka berkorban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Penuh kesadaran</a:t>
            </a:r>
          </a:p>
          <a:p>
            <a:pPr eaLnBrk="1" hangingPunct="1"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Idealis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867400" y="1600201"/>
            <a:ext cx="449580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defRPr/>
            </a:pPr>
            <a:r>
              <a:rPr lang="en-US" b="1" noProof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MELANKOLIS SEMPURNA SEBAGAI ORANGTUA</a:t>
            </a:r>
          </a:p>
          <a:p>
            <a:pPr marL="231775" indent="-231775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Menerapkan standar tinggi</a:t>
            </a:r>
          </a:p>
          <a:p>
            <a:pPr marL="231775" indent="-231775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Ingin segalanya dilakukan dgn benar</a:t>
            </a:r>
          </a:p>
          <a:p>
            <a:pPr marL="231775" indent="-231775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Menjaga rumah selalu rapi</a:t>
            </a:r>
          </a:p>
          <a:p>
            <a:pPr marL="231775" indent="-231775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Merapikan barang anak-anak</a:t>
            </a:r>
          </a:p>
          <a:p>
            <a:pPr marL="231775" indent="-231775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Mengorbankan keinginan sendiri untuk yang lain</a:t>
            </a:r>
          </a:p>
          <a:p>
            <a:pPr marL="231775" indent="-231775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Mendorong intelegensi dan bakat</a:t>
            </a:r>
          </a:p>
          <a:p>
            <a:pPr marL="231775" indent="-231775">
              <a:spcBef>
                <a:spcPct val="50000"/>
              </a:spcBef>
              <a:buFont typeface="Wingdings" pitchFamily="2" charset="2"/>
              <a:buChar char="§"/>
              <a:defRPr/>
            </a:pPr>
            <a:endParaRPr lang="en-US" sz="2000" b="1" noProof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71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2" dur="5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500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  <p:bldP spid="36868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849</Words>
  <Application>Microsoft Office PowerPoint</Application>
  <PresentationFormat>Widescreen</PresentationFormat>
  <Paragraphs>193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Century Gothic</vt:lpstr>
      <vt:lpstr>Monotype Sorts</vt:lpstr>
      <vt:lpstr>Rockwell Light</vt:lpstr>
      <vt:lpstr>Tahoma</vt:lpstr>
      <vt:lpstr>Tempus Sans ITC</vt:lpstr>
      <vt:lpstr>Times New Roman</vt:lpstr>
      <vt:lpstr>Wingdings</vt:lpstr>
      <vt:lpstr>Wingdings 3</vt:lpstr>
      <vt:lpstr>Ion</vt:lpstr>
      <vt:lpstr>ClipArt</vt:lpstr>
      <vt:lpstr>JENIS-JENIS  KEPRIBADIAN</vt:lpstr>
      <vt:lpstr>Mempelajari Kepribadian Orang Lain Melalui Belajar tentang Diri Sendiri</vt:lpstr>
      <vt:lpstr>PowerPoint Presentation</vt:lpstr>
      <vt:lpstr>PowerPoint Presentation</vt:lpstr>
      <vt:lpstr>PowerPoint Presentation</vt:lpstr>
      <vt:lpstr>PowerPoint Presentation</vt:lpstr>
      <vt:lpstr> KEKUATAN                     SANGUINIS POPULER EXTROVERT, PERIANG, OPTIMIS</vt:lpstr>
      <vt:lpstr>SANGUINIS POPULER  DI PEKERJAAN</vt:lpstr>
      <vt:lpstr>KEKUATAN KEPRIBADIAN MELANKOLIS SEMPURNA INTROVERT, SERIUS, IDEALIS, PESIMIS</vt:lpstr>
      <vt:lpstr>PowerPoint Presentation</vt:lpstr>
      <vt:lpstr>KEKUATAN KEPRIBADIAN KOLERIS KUAT Ekstrovert, Pelaku, Optimis</vt:lpstr>
      <vt:lpstr>PowerPoint Presentation</vt:lpstr>
      <vt:lpstr>KEKUATAN KEPRIBADIAN PHLEGMATIS DAMAI Introvert, Pengamat, Pesimis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JENIS-JENIS  KEPRIBADIAN</dc:title>
  <dc:creator>user</dc:creator>
  <cp:lastModifiedBy>user</cp:lastModifiedBy>
  <cp:revision>1</cp:revision>
  <dcterms:created xsi:type="dcterms:W3CDTF">2018-03-08T13:36:58Z</dcterms:created>
  <dcterms:modified xsi:type="dcterms:W3CDTF">2018-03-08T13:41:05Z</dcterms:modified>
</cp:coreProperties>
</file>