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78" r:id="rId3"/>
    <p:sldId id="279" r:id="rId4"/>
    <p:sldId id="257" r:id="rId5"/>
    <p:sldId id="273" r:id="rId6"/>
    <p:sldId id="274" r:id="rId7"/>
    <p:sldId id="275" r:id="rId8"/>
    <p:sldId id="258" r:id="rId9"/>
    <p:sldId id="256" r:id="rId10"/>
    <p:sldId id="259" r:id="rId11"/>
    <p:sldId id="260" r:id="rId12"/>
    <p:sldId id="263" r:id="rId13"/>
    <p:sldId id="264" r:id="rId14"/>
    <p:sldId id="265" r:id="rId15"/>
    <p:sldId id="262" r:id="rId16"/>
    <p:sldId id="261" r:id="rId17"/>
    <p:sldId id="268" r:id="rId18"/>
    <p:sldId id="266" r:id="rId19"/>
    <p:sldId id="267" r:id="rId20"/>
    <p:sldId id="269" r:id="rId21"/>
    <p:sldId id="271" r:id="rId22"/>
    <p:sldId id="270" r:id="rId23"/>
    <p:sldId id="272" r:id="rId2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0501-274F-4596-A322-E557B1091D27}" type="datetimeFigureOut">
              <a:rPr lang="id-ID" smtClean="0"/>
              <a:t>28/02/2022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7182C-231D-48B6-828B-FD969955039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391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768E439-AC12-4377-A603-DE333A7981EB}" type="slidenum">
              <a:rPr lang="id-ID" sz="1200">
                <a:latin typeface="Times New Roman" panose="02020603050405020304" pitchFamily="18" charset="0"/>
              </a:rPr>
              <a:pPr eaLnBrk="1" hangingPunct="1"/>
              <a:t>6</a:t>
            </a:fld>
            <a:endParaRPr lang="id-ID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2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177780B-F144-4794-ACE9-45EC788FF41D}" type="slidenum">
              <a:rPr lang="id-ID" sz="1200">
                <a:latin typeface="Times New Roman" panose="02020603050405020304" pitchFamily="18" charset="0"/>
              </a:rPr>
              <a:pPr eaLnBrk="1" hangingPunct="1"/>
              <a:t>7</a:t>
            </a:fld>
            <a:endParaRPr lang="id-ID" sz="120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2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6A92-9F7D-4EEB-9D34-9947C15C7448}" type="datetimeFigureOut">
              <a:rPr lang="id-ID" smtClean="0"/>
              <a:pPr/>
              <a:t>28/02/2022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3E2F-619D-495F-983E-B8AC883B3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865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6A92-9F7D-4EEB-9D34-9947C15C7448}" type="datetimeFigureOut">
              <a:rPr lang="id-ID" smtClean="0"/>
              <a:pPr/>
              <a:t>28/02/2022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3E2F-619D-495F-983E-B8AC883B3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43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6A92-9F7D-4EEB-9D34-9947C15C7448}" type="datetimeFigureOut">
              <a:rPr lang="id-ID" smtClean="0"/>
              <a:pPr/>
              <a:t>28/02/2022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3E2F-619D-495F-983E-B8AC883B3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532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6A92-9F7D-4EEB-9D34-9947C15C7448}" type="datetimeFigureOut">
              <a:rPr lang="id-ID" smtClean="0"/>
              <a:pPr/>
              <a:t>28/02/2022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3E2F-619D-495F-983E-B8AC883B3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7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6A92-9F7D-4EEB-9D34-9947C15C7448}" type="datetimeFigureOut">
              <a:rPr lang="id-ID" smtClean="0"/>
              <a:pPr/>
              <a:t>28/02/2022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3E2F-619D-495F-983E-B8AC883B3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454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6A92-9F7D-4EEB-9D34-9947C15C7448}" type="datetimeFigureOut">
              <a:rPr lang="id-ID" smtClean="0"/>
              <a:pPr/>
              <a:t>28/02/2022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3E2F-619D-495F-983E-B8AC883B3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852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6A92-9F7D-4EEB-9D34-9947C15C7448}" type="datetimeFigureOut">
              <a:rPr lang="id-ID" smtClean="0"/>
              <a:pPr/>
              <a:t>28/02/2022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3E2F-619D-495F-983E-B8AC883B3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019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6A92-9F7D-4EEB-9D34-9947C15C7448}" type="datetimeFigureOut">
              <a:rPr lang="id-ID" smtClean="0"/>
              <a:pPr/>
              <a:t>28/02/2022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3E2F-619D-495F-983E-B8AC883B3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024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6A92-9F7D-4EEB-9D34-9947C15C7448}" type="datetimeFigureOut">
              <a:rPr lang="id-ID" smtClean="0"/>
              <a:pPr/>
              <a:t>28/02/2022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3E2F-619D-495F-983E-B8AC883B3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01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6A92-9F7D-4EEB-9D34-9947C15C7448}" type="datetimeFigureOut">
              <a:rPr lang="id-ID" smtClean="0"/>
              <a:pPr/>
              <a:t>28/02/2022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3E2F-619D-495F-983E-B8AC883B3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015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6A92-9F7D-4EEB-9D34-9947C15C7448}" type="datetimeFigureOut">
              <a:rPr lang="id-ID" smtClean="0"/>
              <a:pPr/>
              <a:t>28/02/2022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3E2F-619D-495F-983E-B8AC883B3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288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6A92-9F7D-4EEB-9D34-9947C15C7448}" type="datetimeFigureOut">
              <a:rPr lang="id-ID" smtClean="0"/>
              <a:pPr/>
              <a:t>28/02/2022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F3E2F-619D-495F-983E-B8AC883B34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947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7.jpeg"/><Relationship Id="rId7" Type="http://schemas.openxmlformats.org/officeDocument/2006/relationships/image" Target="../media/image3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d-ID" sz="2000" dirty="0" smtClean="0"/>
              <a:t>Mata </a:t>
            </a:r>
            <a:r>
              <a:rPr lang="id-ID" sz="2000" dirty="0"/>
              <a:t>Kuliah </a:t>
            </a:r>
            <a:r>
              <a:rPr lang="id-ID" sz="2000" dirty="0"/>
              <a:t>P</a:t>
            </a:r>
            <a:r>
              <a:rPr lang="id-ID" sz="2000" dirty="0" smtClean="0"/>
              <a:t>robabilitas</a:t>
            </a:r>
            <a:r>
              <a:rPr lang="id-ID" sz="2000" dirty="0" smtClean="0"/>
              <a:t> &amp; Statistika dilaksanakan</a:t>
            </a:r>
            <a:r>
              <a:rPr lang="id-ID" sz="2000" dirty="0"/>
              <a:t>  dalam </a:t>
            </a:r>
            <a:r>
              <a:rPr lang="id-ID" sz="2000" dirty="0" smtClean="0"/>
              <a:t>14</a:t>
            </a:r>
            <a:r>
              <a:rPr lang="id-ID" sz="2000" dirty="0" smtClean="0"/>
              <a:t> </a:t>
            </a:r>
            <a:r>
              <a:rPr lang="id-ID" sz="2000" dirty="0"/>
              <a:t>kali pertemuan (tidak termasuk UTS dan UAS)</a:t>
            </a:r>
          </a:p>
          <a:p>
            <a:pPr algn="just"/>
            <a:r>
              <a:rPr lang="id-ID" sz="2000" dirty="0"/>
              <a:t>Materi kuliah disediakan pada setiap sesi materi. pastikan anda telah </a:t>
            </a:r>
            <a:r>
              <a:rPr lang="id-ID" sz="2000" dirty="0" smtClean="0"/>
              <a:t>download</a:t>
            </a:r>
            <a:r>
              <a:rPr lang="id-ID" sz="2000" dirty="0"/>
              <a:t>  materi - materi pada setiap sesi sebagai bahan ajar.</a:t>
            </a:r>
          </a:p>
          <a:p>
            <a:pPr algn="just"/>
            <a:r>
              <a:rPr lang="id-ID" sz="2000" dirty="0"/>
              <a:t>Syarat Mengikuti Ujian Akhir, minimal 75% kehadiran kuliah (absensi melalui sistem kulino).</a:t>
            </a:r>
          </a:p>
          <a:p>
            <a:pPr algn="just"/>
            <a:r>
              <a:rPr lang="id-ID" sz="2000" dirty="0"/>
              <a:t>mahasiswa yang berhalangan atau memiliki kendala sedemikian sehingga tidak dapat mengikuti perkuliahan atau absensi, dapat mengajuakan ijin atau pemberitahuan kepada Dosen melalui media </a:t>
            </a:r>
            <a:r>
              <a:rPr lang="id-ID" sz="2000" dirty="0" smtClean="0"/>
              <a:t>komunikasi yang </a:t>
            </a:r>
            <a:r>
              <a:rPr lang="id-ID" sz="2000" dirty="0"/>
              <a:t>di sediakan disertai alasan yang dapat </a:t>
            </a:r>
            <a:r>
              <a:rPr lang="id-ID" sz="2000" dirty="0" smtClean="0"/>
              <a:t>dipertanggung jawabkan </a:t>
            </a:r>
            <a:r>
              <a:rPr lang="id-ID" sz="2000" dirty="0"/>
              <a:t>untuk persetujuan update absensi.</a:t>
            </a:r>
          </a:p>
          <a:p>
            <a:pPr algn="just"/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0" y="304800"/>
            <a:ext cx="10972800" cy="1143000"/>
          </a:xfrm>
        </p:spPr>
        <p:txBody>
          <a:bodyPr/>
          <a:lstStyle/>
          <a:p>
            <a:r>
              <a:rPr lang="id-ID" dirty="0" smtClean="0"/>
              <a:t>KONTRAK PERKULIAHAN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5412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6359" y="2633665"/>
            <a:ext cx="37898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POPULASI DAN SAMPEL</a:t>
            </a:r>
          </a:p>
          <a:p>
            <a:pPr algn="just"/>
            <a:endParaRPr lang="id-ID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id-ID" dirty="0" smtClean="0">
                <a:solidFill>
                  <a:srgbClr val="C00000"/>
                </a:solidFill>
              </a:rPr>
              <a:t>Populasi</a:t>
            </a:r>
            <a:r>
              <a:rPr lang="id-ID" dirty="0" smtClean="0"/>
              <a:t>, suatu keseluruhan pengamatan atau objek yang menjadi perhatian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dirty="0" smtClean="0">
                <a:solidFill>
                  <a:srgbClr val="C00000"/>
                </a:solidFill>
              </a:rPr>
              <a:t>Sampel, </a:t>
            </a:r>
            <a:r>
              <a:rPr lang="id-ID" dirty="0" smtClean="0"/>
              <a:t>bagian dari populasi yang menjadi perhatian kita</a:t>
            </a:r>
            <a:endParaRPr lang="id-ID" dirty="0"/>
          </a:p>
        </p:txBody>
      </p:sp>
      <p:pic>
        <p:nvPicPr>
          <p:cNvPr id="3074" name="Picture 2" descr="Hasil gambar untuk populasi dan sam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23" y="2810897"/>
            <a:ext cx="20669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8572" y="0"/>
            <a:ext cx="2280744" cy="6748844"/>
            <a:chOff x="36948" y="36948"/>
            <a:chExt cx="2280744" cy="6748844"/>
          </a:xfrm>
        </p:grpSpPr>
        <p:pic>
          <p:nvPicPr>
            <p:cNvPr id="6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8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51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8367" y="1889723"/>
            <a:ext cx="378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CARA MENGUMPULKAN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382" y="2377086"/>
            <a:ext cx="3214688" cy="23202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45476" y="2351212"/>
            <a:ext cx="41852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dirty="0" smtClean="0">
                <a:solidFill>
                  <a:srgbClr val="C00000"/>
                </a:solidFill>
              </a:rPr>
              <a:t>Wawancara (interview), </a:t>
            </a:r>
            <a:r>
              <a:rPr lang="id-ID" dirty="0" smtClean="0"/>
              <a:t>yaitu dilakukan tatap muka langsung dengan  antara petugas pengumpul data dengan sumber data atau objek penelitian. Jenis wawancara terstruktur  dan tidak terstruktur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947" y="62974"/>
            <a:ext cx="2280744" cy="6748844"/>
            <a:chOff x="36948" y="36948"/>
            <a:chExt cx="2280744" cy="6748844"/>
          </a:xfrm>
        </p:grpSpPr>
        <p:pic>
          <p:nvPicPr>
            <p:cNvPr id="6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8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16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4452" y="931196"/>
            <a:ext cx="378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CARA MENGUMPULKAN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6718064" y="1346102"/>
            <a:ext cx="39684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Kuesioner (Angket),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mengirim kuesioner yang berisi sejumlah pertanyaan yang ditujukan kepada orang yang menjadi objek penelitian (responden) sehingga jawaban tidak bisa langsung diperoleh.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022" y="1346102"/>
            <a:ext cx="3835077" cy="480553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947" y="62974"/>
            <a:ext cx="2280744" cy="6748844"/>
            <a:chOff x="36948" y="36948"/>
            <a:chExt cx="2280744" cy="6748844"/>
          </a:xfrm>
        </p:grpSpPr>
        <p:pic>
          <p:nvPicPr>
            <p:cNvPr id="8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10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83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2156" y="1434156"/>
            <a:ext cx="310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CARA MENGUMPULKAN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542" y="2159184"/>
            <a:ext cx="4389423" cy="3272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8965" y="2213828"/>
            <a:ext cx="52813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Observasi </a:t>
            </a:r>
            <a:r>
              <a:rPr lang="id-ID" dirty="0" smtClean="0"/>
              <a:t>, Melakukan pengamatan atau mengobservasi objek penelitian atau peristiwa/kejadian baik manusia, benda mati maupun alam.  Data yang diperoleh untuk mengetahui : Sikap; Perilaku manusia,  gejala alam</a:t>
            </a:r>
          </a:p>
          <a:p>
            <a:pPr algn="just">
              <a:buFontTx/>
              <a:buChar char="-"/>
            </a:pPr>
            <a:endParaRPr lang="id-ID" dirty="0" smtClean="0"/>
          </a:p>
          <a:p>
            <a:pPr algn="just"/>
            <a:r>
              <a:rPr lang="id-ID" dirty="0" smtClean="0">
                <a:solidFill>
                  <a:srgbClr val="C00000"/>
                </a:solidFill>
              </a:rPr>
              <a:t>Kebaikan</a:t>
            </a:r>
            <a:r>
              <a:rPr lang="id-ID" dirty="0" smtClean="0"/>
              <a:t> : Data dapat dipercaya/pengamatan sendiri</a:t>
            </a:r>
          </a:p>
          <a:p>
            <a:pPr algn="just"/>
            <a:r>
              <a:rPr lang="id-ID" dirty="0" smtClean="0">
                <a:solidFill>
                  <a:srgbClr val="C00000"/>
                </a:solidFill>
              </a:rPr>
              <a:t>Kelemahan</a:t>
            </a:r>
            <a:r>
              <a:rPr lang="id-ID" dirty="0" smtClean="0"/>
              <a:t> : salah interpretasi</a:t>
            </a:r>
          </a:p>
          <a:p>
            <a:pPr algn="just">
              <a:buFontTx/>
              <a:buChar char="-"/>
            </a:pPr>
            <a:endParaRPr lang="id-ID" dirty="0"/>
          </a:p>
        </p:txBody>
      </p:sp>
      <p:grpSp>
        <p:nvGrpSpPr>
          <p:cNvPr id="6" name="Group 5"/>
          <p:cNvGrpSpPr/>
          <p:nvPr/>
        </p:nvGrpSpPr>
        <p:grpSpPr>
          <a:xfrm>
            <a:off x="30947" y="62974"/>
            <a:ext cx="2280744" cy="6748844"/>
            <a:chOff x="36948" y="36948"/>
            <a:chExt cx="2280744" cy="6748844"/>
          </a:xfrm>
        </p:grpSpPr>
        <p:pic>
          <p:nvPicPr>
            <p:cNvPr id="7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9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19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3578" y="1409236"/>
            <a:ext cx="328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CARA MENGUMPULKAN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2824034" y="1840407"/>
            <a:ext cx="3978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Tes dan skala obyektif</a:t>
            </a:r>
            <a:r>
              <a:rPr lang="id-ID" dirty="0" smtClean="0"/>
              <a:t>, dengan memberikan tes kepada objek yang diteliti, tes psikologi : tes kecerdasan dan bakat, tes kepribadian, sikap, tentang nilai dan prestasi belajar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3809" y="1782618"/>
            <a:ext cx="3613662" cy="495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8366" y="3406631"/>
            <a:ext cx="38195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30947" y="62974"/>
            <a:ext cx="2280744" cy="6748844"/>
            <a:chOff x="36948" y="36948"/>
            <a:chExt cx="2280744" cy="6748844"/>
          </a:xfrm>
        </p:grpSpPr>
        <p:pic>
          <p:nvPicPr>
            <p:cNvPr id="7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9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69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8329" y="2354259"/>
            <a:ext cx="378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CARA MENGUMPULKAN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7201" y="2860879"/>
            <a:ext cx="35344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Metode proyektil,</a:t>
            </a:r>
            <a:r>
              <a:rPr lang="id-ID" dirty="0" smtClean="0"/>
              <a:t> dengan mengamati atau menganalisa suatu objek melalui ekspresi luar dari objek tersebut dalam bentuk karya (lukisan) atau tulisan.. Metode ini bisa digunakan untuk mengetahu sikap, emosi dan kepribadian seseorang.</a:t>
            </a:r>
          </a:p>
        </p:txBody>
      </p:sp>
      <p:pic>
        <p:nvPicPr>
          <p:cNvPr id="3074" name="Picture 2" descr="Hasil gambar untuk tanda tangan bill g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925" y="5344967"/>
            <a:ext cx="3114675" cy="1466851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7292" y="2801792"/>
            <a:ext cx="4435618" cy="245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30947" y="62974"/>
            <a:ext cx="2280744" cy="6748844"/>
            <a:chOff x="36948" y="36948"/>
            <a:chExt cx="2280744" cy="6748844"/>
          </a:xfrm>
        </p:grpSpPr>
        <p:pic>
          <p:nvPicPr>
            <p:cNvPr id="7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9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9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9745" y="3266235"/>
            <a:ext cx="253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SKALA PENGUKURAN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2830" y="3777395"/>
            <a:ext cx="3580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Skala nominal</a:t>
            </a:r>
            <a:r>
              <a:rPr lang="id-ID" dirty="0" smtClean="0"/>
              <a:t>, skala yang hanya memiliki ciri untuk membedakan skala ukur yang satu dengan skala ukur yang lain.  Data diklasifikasikan dalam kategori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7456" y="3774354"/>
            <a:ext cx="36480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30947" y="62974"/>
            <a:ext cx="2280744" cy="6748844"/>
            <a:chOff x="36948" y="36948"/>
            <a:chExt cx="2280744" cy="6748844"/>
          </a:xfrm>
        </p:grpSpPr>
        <p:pic>
          <p:nvPicPr>
            <p:cNvPr id="7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9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94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3381" y="2253437"/>
            <a:ext cx="378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SKALA PENGUKURAN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4173" y="2889289"/>
            <a:ext cx="3469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Skala ordinal</a:t>
            </a:r>
            <a:r>
              <a:rPr lang="id-ID" dirty="0" smtClean="0"/>
              <a:t>, skala selain membedakan juga mengurutkan pada</a:t>
            </a:r>
            <a:endParaRPr lang="id-ID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8546" y="3938328"/>
            <a:ext cx="61055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30947" y="62974"/>
            <a:ext cx="2280744" cy="6748844"/>
            <a:chOff x="36948" y="36948"/>
            <a:chExt cx="2280744" cy="6748844"/>
          </a:xfrm>
        </p:grpSpPr>
        <p:pic>
          <p:nvPicPr>
            <p:cNvPr id="7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9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94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1126" y="2222525"/>
            <a:ext cx="378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SKALA PENGUKURAN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1919" y="2664413"/>
            <a:ext cx="4619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Skala Interval</a:t>
            </a:r>
            <a:r>
              <a:rPr lang="id-ID" dirty="0" smtClean="0"/>
              <a:t>, selain ciri membedakan, mengurutkan juga memiliki jarak yang sama, memiliki ciri : </a:t>
            </a:r>
          </a:p>
          <a:p>
            <a:pPr algn="just">
              <a:buFontTx/>
              <a:buChar char="-"/>
            </a:pPr>
            <a:r>
              <a:rPr lang="id-ID" dirty="0" smtClean="0"/>
              <a:t> Saling lepas (mutually exclusive)</a:t>
            </a:r>
          </a:p>
          <a:p>
            <a:pPr algn="just">
              <a:buFontTx/>
              <a:buChar char="-"/>
            </a:pPr>
            <a:r>
              <a:rPr lang="id-ID" dirty="0" smtClean="0"/>
              <a:t>Lengkap terbatas (exchaustiive)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7928" y="4149437"/>
            <a:ext cx="469669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30947" y="62974"/>
            <a:ext cx="2280744" cy="6748844"/>
            <a:chOff x="36948" y="36948"/>
            <a:chExt cx="2280744" cy="6748844"/>
          </a:xfrm>
        </p:grpSpPr>
        <p:pic>
          <p:nvPicPr>
            <p:cNvPr id="7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9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94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5635" y="1884239"/>
            <a:ext cx="378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SKALA PENGUKURAN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173" y="2353836"/>
            <a:ext cx="3982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Skala rasio</a:t>
            </a:r>
            <a:r>
              <a:rPr lang="id-ID" dirty="0" smtClean="0"/>
              <a:t>, terdiri dari empat ciri : membedakan, mengurutkan, jarak yang sama dan memiliki titik nol tulen (yang berarti) sehingga dapat menghitung rasio diantara nilai.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0566" y="3876959"/>
            <a:ext cx="6440406" cy="170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30947" y="62974"/>
            <a:ext cx="2280744" cy="6748844"/>
            <a:chOff x="36948" y="36948"/>
            <a:chExt cx="2280744" cy="6748844"/>
          </a:xfrm>
        </p:grpSpPr>
        <p:pic>
          <p:nvPicPr>
            <p:cNvPr id="7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9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94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000" dirty="0"/>
              <a:t>absensi disediakan sesuai jadwal kuliah melalui forum absensi pada setiap sesi.</a:t>
            </a:r>
          </a:p>
          <a:p>
            <a:pPr algn="just"/>
            <a:r>
              <a:rPr lang="id-ID" sz="2000" dirty="0"/>
              <a:t>Komponen penilaian (dapat disesuaikan pada saat awal perkuliahan), terdiri ada 3 komponen yaitu : tugas dan keaktifan </a:t>
            </a:r>
            <a:r>
              <a:rPr lang="id-ID" sz="2000" dirty="0" smtClean="0"/>
              <a:t>(30%), </a:t>
            </a:r>
            <a:r>
              <a:rPr lang="id-ID" sz="2000" dirty="0"/>
              <a:t>UTS (35%), dan UAS </a:t>
            </a:r>
            <a:r>
              <a:rPr lang="id-ID" sz="2000" dirty="0" smtClean="0"/>
              <a:t>(35%)</a:t>
            </a:r>
            <a:endParaRPr lang="id-ID" sz="2000" dirty="0"/>
          </a:p>
          <a:p>
            <a:pPr algn="just"/>
            <a:r>
              <a:rPr lang="id-ID" sz="2000" dirty="0"/>
              <a:t>Perkuliahan akan disampaikan secara </a:t>
            </a:r>
            <a:r>
              <a:rPr lang="id-ID" sz="2000" dirty="0" smtClean="0"/>
              <a:t>offline dan online </a:t>
            </a:r>
            <a:r>
              <a:rPr lang="id-ID" sz="2000" dirty="0"/>
              <a:t>melalui google meet untuk presentasi bahan ajar, dan sistem kulino untuk absensi, materi, pengumpulan </a:t>
            </a:r>
            <a:r>
              <a:rPr lang="id-ID" sz="2000" dirty="0" smtClean="0"/>
              <a:t>tugas maupun </a:t>
            </a:r>
            <a:r>
              <a:rPr lang="id-ID" sz="2000" dirty="0"/>
              <a:t>diskusi. perkuliahan melalui vidio (google meet) di selenggarakan jika tidak terdapat kendala koneksi jaringan (sinyal)</a:t>
            </a:r>
          </a:p>
          <a:p>
            <a:pPr algn="just"/>
            <a:r>
              <a:rPr lang="id-ID" sz="2000" dirty="0"/>
              <a:t>Beberapa informasi atau pengumuman dimungkinkan disampaikan melalui grup WA</a:t>
            </a:r>
            <a:r>
              <a:rPr lang="id-ID" sz="2000" dirty="0" smtClean="0"/>
              <a:t>.</a:t>
            </a:r>
          </a:p>
          <a:p>
            <a:pPr marL="0" indent="0" algn="just">
              <a:buNone/>
            </a:pP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KONTRAK PERKULIAHAN</a:t>
            </a:r>
          </a:p>
        </p:txBody>
      </p:sp>
    </p:spTree>
    <p:extLst>
      <p:ext uri="{BB962C8B-B14F-4D97-AF65-F5344CB8AC3E}">
        <p14:creationId xmlns:p14="http://schemas.microsoft.com/office/powerpoint/2010/main" val="40656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5490" y="1816499"/>
            <a:ext cx="378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SKALA PENGUKURAN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0832" y="3352159"/>
            <a:ext cx="5162549" cy="187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1930" y="2346700"/>
            <a:ext cx="42862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30947" y="62974"/>
            <a:ext cx="2280744" cy="6748844"/>
            <a:chOff x="36948" y="36948"/>
            <a:chExt cx="2280744" cy="6748844"/>
          </a:xfrm>
        </p:grpSpPr>
        <p:pic>
          <p:nvPicPr>
            <p:cNvPr id="6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8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94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1089" y="1917725"/>
            <a:ext cx="598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PERANAN STATISTIKA DAN PERKEMBANGANYA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799" y="2737716"/>
            <a:ext cx="9047019" cy="321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30947" y="62974"/>
            <a:ext cx="2280744" cy="6748844"/>
            <a:chOff x="36948" y="36948"/>
            <a:chExt cx="2280744" cy="6748844"/>
          </a:xfrm>
        </p:grpSpPr>
        <p:pic>
          <p:nvPicPr>
            <p:cNvPr id="6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8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94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4035" y="2721289"/>
            <a:ext cx="598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PERANAN STATISTIKA DAN PERKEMBANGANYA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0482" y="3617769"/>
            <a:ext cx="3931227" cy="203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8546" y="3568845"/>
            <a:ext cx="4835236" cy="149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30947" y="62974"/>
            <a:ext cx="2280744" cy="6748844"/>
            <a:chOff x="36948" y="36948"/>
            <a:chExt cx="2280744" cy="6748844"/>
          </a:xfrm>
        </p:grpSpPr>
        <p:pic>
          <p:nvPicPr>
            <p:cNvPr id="6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8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94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10262">
            <a:off x="3313820" y="665260"/>
            <a:ext cx="3354964" cy="444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 descr="Hasil gambar untuk applied statistics text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50423">
            <a:off x="7495349" y="604456"/>
            <a:ext cx="3219797" cy="4024746"/>
          </a:xfrm>
          <a:prstGeom prst="rect">
            <a:avLst/>
          </a:prstGeom>
          <a:noFill/>
        </p:spPr>
      </p:pic>
      <p:pic>
        <p:nvPicPr>
          <p:cNvPr id="27654" name="Picture 6" descr="Hasil gambar untuk applied statistics text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51263">
            <a:off x="5642807" y="2532529"/>
            <a:ext cx="3211080" cy="4335795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 rot="18545638">
            <a:off x="928255" y="692727"/>
            <a:ext cx="1025236" cy="623455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7650" name="Picture 2" descr="Hasil gambar untuk applied statistics text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82365">
            <a:off x="8933663" y="2434502"/>
            <a:ext cx="2705510" cy="4049425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0947" y="62974"/>
            <a:ext cx="2280744" cy="6748844"/>
            <a:chOff x="36948" y="36948"/>
            <a:chExt cx="2280744" cy="6748844"/>
          </a:xfrm>
        </p:grpSpPr>
        <p:pic>
          <p:nvPicPr>
            <p:cNvPr id="8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11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94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id-ID" dirty="0" smtClean="0"/>
              <a:t>Dilihat di rps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727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6492" y="2511599"/>
            <a:ext cx="4844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000" b="1" dirty="0" smtClean="0">
                <a:solidFill>
                  <a:srgbClr val="C00000"/>
                </a:solidFill>
              </a:rPr>
              <a:t>STATISTIKA DAN PROBABILITAS</a:t>
            </a:r>
          </a:p>
          <a:p>
            <a:pPr algn="r"/>
            <a:r>
              <a:rPr lang="id-ID" sz="4000" b="1" dirty="0" smtClean="0">
                <a:solidFill>
                  <a:srgbClr val="C00000"/>
                </a:solidFill>
              </a:rPr>
              <a:t>3 sks </a:t>
            </a:r>
            <a:endParaRPr lang="id-ID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5411" y="2427537"/>
            <a:ext cx="5497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dirty="0" smtClean="0">
                <a:solidFill>
                  <a:srgbClr val="C00000"/>
                </a:solidFill>
              </a:rPr>
              <a:t>Statistik </a:t>
            </a:r>
          </a:p>
          <a:p>
            <a:pPr marL="285750" indent="-285750" algn="just">
              <a:buFontTx/>
              <a:buChar char="-"/>
            </a:pPr>
            <a:r>
              <a:rPr lang="id-ID" dirty="0" smtClean="0"/>
              <a:t>Data (arti sempit)</a:t>
            </a:r>
          </a:p>
          <a:p>
            <a:pPr marL="285750" indent="-285750" algn="just">
              <a:buFontTx/>
              <a:buChar char="-"/>
            </a:pPr>
            <a:r>
              <a:rPr lang="id-ID" dirty="0" smtClean="0"/>
              <a:t>Kumpulan data dalam bentuk angka maupun bukan angka yang disusun dalam bentuk tabel (daftar) dan atau diagram yang menggambarkan (berkaitan) dengan masalah tertentu (arti luas) </a:t>
            </a:r>
          </a:p>
          <a:p>
            <a:pPr marL="285750" indent="-285750" algn="just">
              <a:buFontTx/>
              <a:buChar char="-"/>
            </a:pPr>
            <a:endParaRPr lang="id-ID" dirty="0" smtClean="0"/>
          </a:p>
          <a:p>
            <a:pPr algn="just"/>
            <a:r>
              <a:rPr lang="id-ID" dirty="0" smtClean="0">
                <a:solidFill>
                  <a:srgbClr val="C00000"/>
                </a:solidFill>
              </a:rPr>
              <a:t>Statistika </a:t>
            </a:r>
          </a:p>
          <a:p>
            <a:pPr marL="285750" indent="-285750" algn="just">
              <a:buFontTx/>
              <a:buChar char="-"/>
            </a:pPr>
            <a:r>
              <a:rPr lang="id-ID" dirty="0" smtClean="0"/>
              <a:t>Pengetahuan yang berkaitan dengan metode, teknik, atau cara untuk mengumpulkan data, menyajikan data, menganalisis data dan menarik kesimpulan atau menginterpretasikan data.</a:t>
            </a:r>
          </a:p>
          <a:p>
            <a:pPr marL="285750" indent="-285750" algn="just">
              <a:buFontTx/>
              <a:buChar char="-"/>
            </a:pPr>
            <a:r>
              <a:rPr lang="id-ID" dirty="0" smtClean="0"/>
              <a:t>Ilmu yang mempelajari tentang statistik.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5411" y="1490951"/>
            <a:ext cx="214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Statistik &amp; Statistika</a:t>
            </a:r>
            <a:endParaRPr lang="id-ID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asil gambar untuk statistik mahasiswa udi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827" y="1908787"/>
            <a:ext cx="3181583" cy="190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6948" y="36948"/>
            <a:ext cx="2280744" cy="6748844"/>
            <a:chOff x="36948" y="36948"/>
            <a:chExt cx="2280744" cy="6748844"/>
          </a:xfrm>
        </p:grpSpPr>
        <p:pic>
          <p:nvPicPr>
            <p:cNvPr id="6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8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30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572164" y="1055254"/>
            <a:ext cx="41910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STATISTIKA :</a:t>
            </a:r>
          </a:p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Kegiatan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>
                <a:solidFill>
                  <a:srgbClr val="FF0000"/>
                </a:solidFill>
              </a:rPr>
              <a:t> :</a:t>
            </a: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mengumpulkan</a:t>
            </a:r>
            <a:r>
              <a:rPr lang="en-US" dirty="0">
                <a:solidFill>
                  <a:srgbClr val="FF0000"/>
                </a:solidFill>
              </a:rPr>
              <a:t> data</a:t>
            </a: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menyajikan</a:t>
            </a:r>
            <a:r>
              <a:rPr lang="en-US" dirty="0">
                <a:solidFill>
                  <a:srgbClr val="FF0000"/>
                </a:solidFill>
              </a:rPr>
              <a:t> data </a:t>
            </a: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menganalisis</a:t>
            </a:r>
            <a:r>
              <a:rPr lang="en-US" dirty="0">
                <a:solidFill>
                  <a:srgbClr val="FF0000"/>
                </a:solidFill>
              </a:rPr>
              <a:t> data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metode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tertentu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menginterpretasikan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hasil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analisis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572164" y="952781"/>
            <a:ext cx="6324600" cy="1752600"/>
          </a:xfrm>
          <a:prstGeom prst="rightArrowCallout">
            <a:avLst>
              <a:gd name="adj1" fmla="val 8519"/>
              <a:gd name="adj2" fmla="val 47556"/>
              <a:gd name="adj3" fmla="val 108411"/>
              <a:gd name="adj4" fmla="val 66486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972965" y="1436255"/>
            <a:ext cx="1355725" cy="955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KEGUNAAN</a:t>
            </a:r>
          </a:p>
          <a:p>
            <a:pPr algn="ctr" eaLnBrk="1" hangingPunct="1"/>
            <a:r>
              <a:rPr lang="en-US" sz="4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572164" y="3569855"/>
            <a:ext cx="6553200" cy="8350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33CC"/>
                </a:solidFill>
              </a:rPr>
              <a:t>STATISTIKA DESKRIPTIF :</a:t>
            </a:r>
          </a:p>
          <a:p>
            <a:pPr eaLnBrk="1" hangingPunct="1"/>
            <a:r>
              <a:rPr lang="en-US">
                <a:solidFill>
                  <a:srgbClr val="0033CC"/>
                </a:solidFill>
              </a:rPr>
              <a:t>Berkenaan dengan pengumpulan, pengolahan, dan penyajian sebagian</a:t>
            </a:r>
          </a:p>
          <a:p>
            <a:pPr eaLnBrk="1" hangingPunct="1"/>
            <a:r>
              <a:rPr lang="en-US">
                <a:solidFill>
                  <a:srgbClr val="0033CC"/>
                </a:solidFill>
              </a:rPr>
              <a:t>atau seluruh data (pengamatan) tanpa pengambilan kesimpulan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572165" y="5322454"/>
            <a:ext cx="7516813" cy="10795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00"/>
                </a:solidFill>
              </a:rPr>
              <a:t>STATISTIKA INFERENSI :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</a:rPr>
              <a:t>Setelah data dikumpulkan, maka dilakukan berbagai metode statistik untuk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</a:rPr>
              <a:t>menganalisis data, dan kemudian dilakukan interpretasi serta diambil kesimpulan.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</a:rPr>
              <a:t>Statistika inferensi akan menghasilkan generalisasi (jika sampel representatif)</a:t>
            </a: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4775490" y="2966604"/>
            <a:ext cx="1109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400"/>
              <a:t>Melalui fase</a:t>
            </a:r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5400964" y="273165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>
            <a:off x="5400964" y="326505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5096165" y="4712854"/>
            <a:ext cx="758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200"/>
              <a:t>dan fase</a:t>
            </a:r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>
            <a:off x="5400964" y="448425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>
            <a:off x="5400964" y="501765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085" name="Text Box 17"/>
          <p:cNvSpPr txBox="1">
            <a:spLocks noChangeArrowheads="1"/>
          </p:cNvSpPr>
          <p:nvPr/>
        </p:nvSpPr>
        <p:spPr bwMode="auto">
          <a:xfrm>
            <a:off x="9363365" y="293255"/>
            <a:ext cx="2474913" cy="3667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800" b="1"/>
              <a:t>1. Konsep Statistika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6948" y="36948"/>
            <a:ext cx="2280744" cy="6748844"/>
            <a:chOff x="36948" y="36948"/>
            <a:chExt cx="2280744" cy="6748844"/>
          </a:xfrm>
        </p:grpSpPr>
        <p:pic>
          <p:nvPicPr>
            <p:cNvPr id="20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22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12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3394364" y="3149600"/>
            <a:ext cx="6477000" cy="685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8194964" y="330201"/>
            <a:ext cx="3549650" cy="3667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800" b="1"/>
              <a:t>2. Statistika &amp; Metode Ilmiah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394364" y="939801"/>
            <a:ext cx="6477000" cy="8350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33CC"/>
                </a:solidFill>
              </a:rPr>
              <a:t>METODE ILMIAH :</a:t>
            </a:r>
          </a:p>
          <a:p>
            <a:pPr eaLnBrk="1" hangingPunct="1"/>
            <a:r>
              <a:rPr lang="en-US">
                <a:solidFill>
                  <a:srgbClr val="0033CC"/>
                </a:solidFill>
              </a:rPr>
              <a:t>Adalah salah satu cara mencari kebenaran yang bila ditinjau dari segi penerapannya, resiko untuk keliru paling kecil.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3378490" y="1990726"/>
            <a:ext cx="6492875" cy="230187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33CC"/>
                </a:solidFill>
              </a:rPr>
              <a:t>LANGKAH-LANGKAH DALAM METODE ILMIAH :</a:t>
            </a:r>
          </a:p>
          <a:p>
            <a:pPr eaLnBrk="1" hangingPunct="1">
              <a:buFontTx/>
              <a:buAutoNum type="arabicPeriod"/>
            </a:pPr>
            <a:r>
              <a:rPr lang="en-US" dirty="0" err="1">
                <a:solidFill>
                  <a:srgbClr val="0033CC"/>
                </a:solidFill>
              </a:rPr>
              <a:t>Merumuskan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masalah</a:t>
            </a:r>
            <a:endParaRPr lang="en-US" dirty="0">
              <a:solidFill>
                <a:srgbClr val="0033CC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dirty="0" err="1">
                <a:solidFill>
                  <a:srgbClr val="0033CC"/>
                </a:solidFill>
              </a:rPr>
              <a:t>Melakukan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studi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literatur</a:t>
            </a:r>
            <a:endParaRPr lang="en-US" dirty="0">
              <a:solidFill>
                <a:srgbClr val="0033CC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dirty="0" err="1">
                <a:solidFill>
                  <a:srgbClr val="0033CC"/>
                </a:solidFill>
              </a:rPr>
              <a:t>Membuat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dugaan-dugaan</a:t>
            </a:r>
            <a:r>
              <a:rPr lang="en-US" dirty="0">
                <a:solidFill>
                  <a:srgbClr val="0033CC"/>
                </a:solidFill>
              </a:rPr>
              <a:t>, </a:t>
            </a:r>
            <a:r>
              <a:rPr lang="en-US" dirty="0" err="1">
                <a:solidFill>
                  <a:srgbClr val="0033CC"/>
                </a:solidFill>
              </a:rPr>
              <a:t>pertanyaan-pertanyaan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atau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hipotesis</a:t>
            </a:r>
            <a:endParaRPr lang="en-US" dirty="0">
              <a:solidFill>
                <a:srgbClr val="0033CC"/>
              </a:solidFill>
            </a:endParaRPr>
          </a:p>
          <a:p>
            <a:pPr eaLnBrk="1" hangingPunct="1"/>
            <a:endParaRPr lang="en-US" dirty="0">
              <a:solidFill>
                <a:srgbClr val="0033CC"/>
              </a:solidFill>
            </a:endParaRPr>
          </a:p>
          <a:p>
            <a:pPr eaLnBrk="1" hangingPunct="1">
              <a:buFontTx/>
              <a:buAutoNum type="arabicPeriod" startAt="4"/>
            </a:pPr>
            <a:r>
              <a:rPr lang="en-US" b="1" dirty="0" err="1">
                <a:solidFill>
                  <a:srgbClr val="FF0000"/>
                </a:solidFill>
              </a:rPr>
              <a:t>Mengumpulkan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mengolah</a:t>
            </a:r>
            <a:r>
              <a:rPr lang="en-US" b="1" dirty="0">
                <a:solidFill>
                  <a:srgbClr val="FF0000"/>
                </a:solidFill>
              </a:rPr>
              <a:t> data, </a:t>
            </a:r>
            <a:r>
              <a:rPr lang="en-US" b="1" dirty="0" err="1">
                <a:solidFill>
                  <a:srgbClr val="FF0000"/>
                </a:solidFill>
              </a:rPr>
              <a:t>menguji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hipotesis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atau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menjawab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pertanyaan</a:t>
            </a:r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endParaRPr lang="en-US" b="1" dirty="0">
              <a:solidFill>
                <a:srgbClr val="0033CC"/>
              </a:solidFill>
            </a:endParaRPr>
          </a:p>
          <a:p>
            <a:pPr eaLnBrk="1" hangingPunct="1">
              <a:buFontTx/>
              <a:buAutoNum type="arabicPeriod" startAt="5"/>
            </a:pPr>
            <a:r>
              <a:rPr lang="en-US" dirty="0" err="1">
                <a:solidFill>
                  <a:srgbClr val="0033CC"/>
                </a:solidFill>
              </a:rPr>
              <a:t>Mengambil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kesimpulan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102" name="AutoShape 10"/>
          <p:cNvSpPr>
            <a:spLocks noChangeArrowheads="1"/>
          </p:cNvSpPr>
          <p:nvPr/>
        </p:nvSpPr>
        <p:spPr bwMode="auto">
          <a:xfrm flipV="1">
            <a:off x="9871364" y="3302000"/>
            <a:ext cx="1066800" cy="1676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156 h 21600"/>
              <a:gd name="T20" fmla="*/ 17807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75" y="0"/>
                </a:moveTo>
                <a:lnTo>
                  <a:pt x="10350" y="10350"/>
                </a:lnTo>
                <a:lnTo>
                  <a:pt x="14143" y="10350"/>
                </a:lnTo>
                <a:lnTo>
                  <a:pt x="14143" y="17156"/>
                </a:lnTo>
                <a:lnTo>
                  <a:pt x="0" y="17156"/>
                </a:lnTo>
                <a:lnTo>
                  <a:pt x="0" y="21600"/>
                </a:lnTo>
                <a:lnTo>
                  <a:pt x="17807" y="21600"/>
                </a:lnTo>
                <a:lnTo>
                  <a:pt x="17807" y="10350"/>
                </a:lnTo>
                <a:lnTo>
                  <a:pt x="21600" y="10350"/>
                </a:lnTo>
                <a:lnTo>
                  <a:pt x="15975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8499765" y="5054601"/>
            <a:ext cx="284956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PERAN STATISTIKA</a:t>
            </a: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6213764" y="4368801"/>
            <a:ext cx="130175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INSTRUMEN</a:t>
            </a:r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6594764" y="4826001"/>
            <a:ext cx="91440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SAMPEL</a:t>
            </a:r>
          </a:p>
        </p:txBody>
      </p:sp>
      <p:sp>
        <p:nvSpPr>
          <p:cNvPr id="4106" name="Text Box 14"/>
          <p:cNvSpPr txBox="1">
            <a:spLocks noChangeArrowheads="1"/>
          </p:cNvSpPr>
          <p:nvPr/>
        </p:nvSpPr>
        <p:spPr bwMode="auto">
          <a:xfrm>
            <a:off x="6413790" y="5740401"/>
            <a:ext cx="1095375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VARIABEL</a:t>
            </a:r>
          </a:p>
        </p:txBody>
      </p:sp>
      <p:sp>
        <p:nvSpPr>
          <p:cNvPr id="4107" name="Text Box 15"/>
          <p:cNvSpPr txBox="1">
            <a:spLocks noChangeArrowheads="1"/>
          </p:cNvSpPr>
          <p:nvPr/>
        </p:nvSpPr>
        <p:spPr bwMode="auto">
          <a:xfrm>
            <a:off x="6213764" y="5283201"/>
            <a:ext cx="129540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SIFAT DATA</a:t>
            </a:r>
          </a:p>
        </p:txBody>
      </p:sp>
      <p:sp>
        <p:nvSpPr>
          <p:cNvPr id="4108" name="Text Box 16"/>
          <p:cNvSpPr txBox="1">
            <a:spLocks noChangeArrowheads="1"/>
          </p:cNvSpPr>
          <p:nvPr/>
        </p:nvSpPr>
        <p:spPr bwMode="auto">
          <a:xfrm>
            <a:off x="5604165" y="6197601"/>
            <a:ext cx="1903413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METODE ANALISIS</a:t>
            </a:r>
          </a:p>
        </p:txBody>
      </p:sp>
      <p:sp>
        <p:nvSpPr>
          <p:cNvPr id="4109" name="Line 17"/>
          <p:cNvSpPr>
            <a:spLocks noChangeShapeType="1"/>
          </p:cNvSpPr>
          <p:nvPr/>
        </p:nvSpPr>
        <p:spPr bwMode="auto">
          <a:xfrm>
            <a:off x="8118764" y="4521200"/>
            <a:ext cx="0" cy="1828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110" name="Line 18"/>
          <p:cNvSpPr>
            <a:spLocks noChangeShapeType="1"/>
          </p:cNvSpPr>
          <p:nvPr/>
        </p:nvSpPr>
        <p:spPr bwMode="auto">
          <a:xfrm flipH="1">
            <a:off x="8118764" y="52832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111" name="Line 19"/>
          <p:cNvSpPr>
            <a:spLocks noChangeShapeType="1"/>
          </p:cNvSpPr>
          <p:nvPr/>
        </p:nvSpPr>
        <p:spPr bwMode="auto">
          <a:xfrm flipH="1">
            <a:off x="7509164" y="45212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112" name="Line 20"/>
          <p:cNvSpPr>
            <a:spLocks noChangeShapeType="1"/>
          </p:cNvSpPr>
          <p:nvPr/>
        </p:nvSpPr>
        <p:spPr bwMode="auto">
          <a:xfrm flipH="1">
            <a:off x="7509164" y="49784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113" name="Line 21"/>
          <p:cNvSpPr>
            <a:spLocks noChangeShapeType="1"/>
          </p:cNvSpPr>
          <p:nvPr/>
        </p:nvSpPr>
        <p:spPr bwMode="auto">
          <a:xfrm flipH="1">
            <a:off x="7509164" y="54356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114" name="Line 22"/>
          <p:cNvSpPr>
            <a:spLocks noChangeShapeType="1"/>
          </p:cNvSpPr>
          <p:nvPr/>
        </p:nvSpPr>
        <p:spPr bwMode="auto">
          <a:xfrm flipH="1">
            <a:off x="7509164" y="58928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115" name="Line 23"/>
          <p:cNvSpPr>
            <a:spLocks noChangeShapeType="1"/>
          </p:cNvSpPr>
          <p:nvPr/>
        </p:nvSpPr>
        <p:spPr bwMode="auto">
          <a:xfrm flipH="1">
            <a:off x="7509164" y="63500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grpSp>
        <p:nvGrpSpPr>
          <p:cNvPr id="20" name="Group 19"/>
          <p:cNvGrpSpPr/>
          <p:nvPr/>
        </p:nvGrpSpPr>
        <p:grpSpPr>
          <a:xfrm>
            <a:off x="30947" y="62974"/>
            <a:ext cx="2280744" cy="6748844"/>
            <a:chOff x="36948" y="36948"/>
            <a:chExt cx="2280744" cy="6748844"/>
          </a:xfrm>
        </p:grpSpPr>
        <p:pic>
          <p:nvPicPr>
            <p:cNvPr id="21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23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39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069" y="2233162"/>
            <a:ext cx="6400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DATA </a:t>
            </a:r>
            <a:endParaRPr lang="id-ID" dirty="0" smtClean="0"/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Data angka (kuantitatif), data yang nilainya berubah-ubah, berdasarkan nilainya data diskrit (dari hasil perhitungan) data kontinu (dari hasil pengukuran)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Data bukan angka (Kualitatif), data yang berbentuk kategori atau atribut.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069" y="4277471"/>
            <a:ext cx="3722209" cy="2147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278" y="3648419"/>
            <a:ext cx="1733550" cy="2952750"/>
          </a:xfrm>
          <a:prstGeom prst="rect">
            <a:avLst/>
          </a:prstGeom>
        </p:spPr>
      </p:pic>
      <p:pic>
        <p:nvPicPr>
          <p:cNvPr id="1028" name="Picture 4" descr="Hasil gambar untuk lulus dan gag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828" y="4163758"/>
            <a:ext cx="2674690" cy="255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947" y="62974"/>
            <a:ext cx="2280744" cy="6748844"/>
            <a:chOff x="36948" y="36948"/>
            <a:chExt cx="2280744" cy="6748844"/>
          </a:xfrm>
        </p:grpSpPr>
        <p:pic>
          <p:nvPicPr>
            <p:cNvPr id="7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9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63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6764" y="2889289"/>
            <a:ext cx="64008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 smtClean="0">
                <a:solidFill>
                  <a:srgbClr val="C00000"/>
                </a:solidFill>
              </a:rPr>
              <a:t>JENIS-JENIS STATISTIKA</a:t>
            </a:r>
          </a:p>
          <a:p>
            <a:pPr algn="just"/>
            <a:endParaRPr lang="id-ID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id-ID" dirty="0" smtClean="0">
                <a:solidFill>
                  <a:srgbClr val="C00000"/>
                </a:solidFill>
              </a:rPr>
              <a:t>Statistika Deskriptif</a:t>
            </a:r>
            <a:r>
              <a:rPr lang="id-ID" dirty="0" smtClean="0"/>
              <a:t>, statistika yang berkenaan dengan metode atau cara mendeskripsikan, menggambarkan, menjabarkan atau menguraikan data.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dirty="0" smtClean="0">
                <a:solidFill>
                  <a:srgbClr val="C00000"/>
                </a:solidFill>
              </a:rPr>
              <a:t>Statistika Inferensia</a:t>
            </a:r>
            <a:r>
              <a:rPr lang="id-ID" dirty="0" smtClean="0"/>
              <a:t>, statistika yang berkenaan dengan cara penarikan kesimpulan berdasarkan data yang peroleh dari sampel untuk menggambarkan karakteristik atau ciri suatu populasi.</a:t>
            </a:r>
            <a:endParaRPr lang="id-ID" dirty="0"/>
          </a:p>
        </p:txBody>
      </p:sp>
      <p:grpSp>
        <p:nvGrpSpPr>
          <p:cNvPr id="3" name="Group 2"/>
          <p:cNvGrpSpPr/>
          <p:nvPr/>
        </p:nvGrpSpPr>
        <p:grpSpPr>
          <a:xfrm>
            <a:off x="30947" y="62974"/>
            <a:ext cx="2280744" cy="6748844"/>
            <a:chOff x="36948" y="36948"/>
            <a:chExt cx="2280744" cy="6748844"/>
          </a:xfrm>
        </p:grpSpPr>
        <p:pic>
          <p:nvPicPr>
            <p:cNvPr id="5" name="Picture 8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27346" r="12933" b="27853"/>
            <a:stretch/>
          </p:blipFill>
          <p:spPr bwMode="auto">
            <a:xfrm>
              <a:off x="64656" y="2863263"/>
              <a:ext cx="2141990" cy="233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" y="5200071"/>
              <a:ext cx="2141990" cy="1585721"/>
            </a:xfrm>
            <a:prstGeom prst="rect">
              <a:avLst/>
            </a:prstGeom>
          </p:spPr>
        </p:pic>
        <p:pic>
          <p:nvPicPr>
            <p:cNvPr id="7" name="Picture 2" descr="Hasil gambar untuk statistik probabilita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0" t="64679" r="18127" b="12823"/>
            <a:stretch/>
          </p:blipFill>
          <p:spPr bwMode="auto">
            <a:xfrm>
              <a:off x="36948" y="36948"/>
              <a:ext cx="2280744" cy="85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asil gambar untuk probabilistic statistic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2" r="13531" b="34034"/>
            <a:stretch/>
          </p:blipFill>
          <p:spPr bwMode="auto">
            <a:xfrm>
              <a:off x="64656" y="905170"/>
              <a:ext cx="2141990" cy="216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53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742</Words>
  <Application>Microsoft Office PowerPoint</Application>
  <PresentationFormat>Custom</PresentationFormat>
  <Paragraphs>96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KONTRAK PERKULIAHAN</vt:lpstr>
      <vt:lpstr>KONTRAK PERKULIAHAN</vt:lpstr>
      <vt:lpstr>MATERI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26</cp:revision>
  <dcterms:created xsi:type="dcterms:W3CDTF">2018-02-26T06:40:00Z</dcterms:created>
  <dcterms:modified xsi:type="dcterms:W3CDTF">2022-02-28T12:21:40Z</dcterms:modified>
</cp:coreProperties>
</file>