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4" r:id="rId6"/>
    <p:sldId id="275" r:id="rId7"/>
    <p:sldId id="276" r:id="rId8"/>
    <p:sldId id="277" r:id="rId9"/>
    <p:sldId id="260" r:id="rId10"/>
    <p:sldId id="261" r:id="rId11"/>
    <p:sldId id="262" r:id="rId12"/>
    <p:sldId id="263" r:id="rId13"/>
    <p:sldId id="283" r:id="rId14"/>
    <p:sldId id="284" r:id="rId15"/>
    <p:sldId id="264" r:id="rId16"/>
    <p:sldId id="285" r:id="rId17"/>
    <p:sldId id="300" r:id="rId18"/>
    <p:sldId id="301" r:id="rId19"/>
    <p:sldId id="266" r:id="rId20"/>
    <p:sldId id="295" r:id="rId21"/>
    <p:sldId id="267" r:id="rId22"/>
    <p:sldId id="288" r:id="rId23"/>
    <p:sldId id="268" r:id="rId24"/>
    <p:sldId id="294" r:id="rId25"/>
    <p:sldId id="296" r:id="rId26"/>
    <p:sldId id="298" r:id="rId27"/>
    <p:sldId id="269" r:id="rId28"/>
    <p:sldId id="270" r:id="rId29"/>
    <p:sldId id="278" r:id="rId30"/>
    <p:sldId id="279" r:id="rId31"/>
    <p:sldId id="280" r:id="rId32"/>
    <p:sldId id="281" r:id="rId33"/>
    <p:sldId id="302" r:id="rId34"/>
    <p:sldId id="282" r:id="rId35"/>
    <p:sldId id="286" r:id="rId36"/>
    <p:sldId id="287" r:id="rId37"/>
    <p:sldId id="289" r:id="rId38"/>
    <p:sldId id="290" r:id="rId39"/>
    <p:sldId id="291" r:id="rId40"/>
    <p:sldId id="292" r:id="rId41"/>
    <p:sldId id="293" r:id="rId42"/>
    <p:sldId id="303" r:id="rId43"/>
    <p:sldId id="304" r:id="rId44"/>
    <p:sldId id="305" r:id="rId45"/>
    <p:sldId id="306" r:id="rId46"/>
    <p:sldId id="307" r:id="rId47"/>
    <p:sldId id="308" r:id="rId48"/>
    <p:sldId id="310" r:id="rId49"/>
    <p:sldId id="311" r:id="rId50"/>
    <p:sldId id="312" r:id="rId51"/>
    <p:sldId id="309" r:id="rId52"/>
    <p:sldId id="313" r:id="rId53"/>
    <p:sldId id="314" r:id="rId54"/>
    <p:sldId id="315" r:id="rId55"/>
    <p:sldId id="316" r:id="rId56"/>
    <p:sldId id="317" r:id="rId57"/>
    <p:sldId id="318" r:id="rId58"/>
    <p:sldId id="319" r:id="rId59"/>
    <p:sldId id="320" r:id="rId60"/>
    <p:sldId id="321" r:id="rId61"/>
    <p:sldId id="322" r:id="rId62"/>
    <p:sldId id="323" r:id="rId63"/>
    <p:sldId id="25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pPr/>
              <a:t>8/7/2017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106B4A3-4212-4E39-93DE-E053E8F69C28}" type="datetimeFigureOut">
              <a:rPr lang="en-US" smtClean="0"/>
              <a:pPr/>
              <a:t>8/7/2017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106B4A3-4212-4E39-93DE-E053E8F69C28}" type="datetimeFigureOut">
              <a:rPr lang="en-US" smtClean="0"/>
              <a:pPr/>
              <a:t>8/7/2017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kumimoji="0" lang="en-US"/>
          </a:p>
        </p:txBody>
      </p:sp>
      <p:sp>
        <p:nvSpPr>
          <p:cNvPr id="6" name="Slide Number Placeholder 5"/>
          <p:cNvSpPr>
            <a:spLocks noGrp="1"/>
          </p:cNvSpPr>
          <p:nvPr>
            <p:ph type="sldNum" sz="quarter" idx="12"/>
          </p:nvPr>
        </p:nvSpPr>
        <p:spPr>
          <a:xfrm>
            <a:off x="8451056" y="809624"/>
            <a:ext cx="502920" cy="300831"/>
          </a:xfrm>
        </p:spPr>
        <p:txBody>
          <a:bodyPr/>
          <a:lstStyle/>
          <a:p>
            <a:fld id="{A3DCDF73-85D2-4237-9B32-053DBDB0C312}" type="slidenum">
              <a:rPr kumimoji="0" lang="en-US" smtClean="0"/>
              <a:pPr/>
              <a:t>‹#›</a:t>
            </a:fld>
            <a:endParaRPr kumimoji="0"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106B4A3-4212-4E39-93DE-E053E8F69C28}" type="datetimeFigureOut">
              <a:rPr lang="en-US" smtClean="0"/>
              <a:pPr/>
              <a:t>8/7/2017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kumimoji="0" lang="en-US"/>
          </a:p>
        </p:txBody>
      </p:sp>
      <p:sp>
        <p:nvSpPr>
          <p:cNvPr id="7" name="Slide Number Placeholder 6"/>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106B4A3-4212-4E39-93DE-E053E8F69C28}" type="datetimeFigureOut">
              <a:rPr lang="en-US" smtClean="0"/>
              <a:pPr/>
              <a:t>8/7/2017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kumimoji="0"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06B4A3-4212-4E39-93DE-E053E8F69C28}" type="datetimeFigureOut">
              <a:rPr lang="en-US" smtClean="0"/>
              <a:pPr/>
              <a:t>8/7/2017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106B4A3-4212-4E39-93DE-E053E8F69C28}" type="datetimeFigureOut">
              <a:rPr lang="en-US" smtClean="0"/>
              <a:pPr/>
              <a:t>8/7/2017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kumimoji="0" lang="en-US"/>
          </a:p>
        </p:txBody>
      </p:sp>
      <p:sp>
        <p:nvSpPr>
          <p:cNvPr id="4" name="Slide Number Placeholder 3"/>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pPr/>
              <a:t>8/7/2017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pPr/>
              <a:t>8/7/2017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8/7/2017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pPr/>
              <a:t>‹#›</a:t>
            </a:fld>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ITB/Munir/video2-en.mpg" TargetMode="External"/><Relationship Id="rId2" Type="http://schemas.openxmlformats.org/officeDocument/2006/relationships/hyperlink" Target="../ITB/Munir/video2.m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en.wikipedia.org/wiki/Image:Al-Kindi.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1.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3.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744" y="1736723"/>
            <a:ext cx="8062912" cy="1027113"/>
          </a:xfrm>
        </p:spPr>
        <p:txBody>
          <a:bodyPr>
            <a:noAutofit/>
          </a:bodyPr>
          <a:lstStyle/>
          <a:p>
            <a:r>
              <a:rPr lang="en-US" sz="9600" dirty="0" smtClean="0">
                <a:solidFill>
                  <a:schemeClr val="tx1"/>
                </a:solidFill>
                <a:latin typeface="HAPPYdave" pitchFamily="2" charset="0"/>
              </a:rPr>
              <a:t>KRIPTOGRAFI</a:t>
            </a:r>
            <a:endParaRPr lang="en-US" sz="9600" dirty="0">
              <a:solidFill>
                <a:schemeClr val="tx1"/>
              </a:solidFill>
              <a:latin typeface="HAPPYdave" pitchFamily="2" charset="0"/>
            </a:endParaRPr>
          </a:p>
        </p:txBody>
      </p:sp>
      <p:sp>
        <p:nvSpPr>
          <p:cNvPr id="3" name="Subtitle 2"/>
          <p:cNvSpPr>
            <a:spLocks noGrp="1"/>
          </p:cNvSpPr>
          <p:nvPr>
            <p:ph type="subTitle" idx="1"/>
          </p:nvPr>
        </p:nvSpPr>
        <p:spPr>
          <a:xfrm>
            <a:off x="540544" y="2590800"/>
            <a:ext cx="8062912" cy="1412080"/>
          </a:xfrm>
        </p:spPr>
        <p:txBody>
          <a:bodyPr>
            <a:normAutofit/>
          </a:bodyPr>
          <a:lstStyle/>
          <a:p>
            <a:r>
              <a:rPr lang="en-US" sz="4000" dirty="0" smtClean="0"/>
              <a:t>3 SKS</a:t>
            </a:r>
          </a:p>
          <a:p>
            <a:r>
              <a:rPr lang="en-US" sz="4000" dirty="0" err="1" smtClean="0"/>
              <a:t>Teori</a:t>
            </a:r>
            <a:endParaRPr lang="en-US" sz="4000" dirty="0"/>
          </a:p>
        </p:txBody>
      </p:sp>
      <p:pic>
        <p:nvPicPr>
          <p:cNvPr id="11266" name="Picture 2" descr="C:\Users\signup\AppData\Local\Microsoft\Windows\Temporary Internet Files\Content.IE5\SZF0XZLP\MP900384832[1].jpg"/>
          <p:cNvPicPr>
            <a:picLocks noChangeAspect="1" noChangeArrowheads="1"/>
          </p:cNvPicPr>
          <p:nvPr/>
        </p:nvPicPr>
        <p:blipFill>
          <a:blip r:embed="rId2" cstate="print"/>
          <a:srcRect/>
          <a:stretch>
            <a:fillRect/>
          </a:stretch>
        </p:blipFill>
        <p:spPr bwMode="auto">
          <a:xfrm>
            <a:off x="0" y="108365"/>
            <a:ext cx="2017812" cy="1327912"/>
          </a:xfrm>
          <a:prstGeom prst="rect">
            <a:avLst/>
          </a:prstGeom>
          <a:noFill/>
        </p:spPr>
      </p:pic>
      <p:sp>
        <p:nvSpPr>
          <p:cNvPr id="5" name="TextBox 4"/>
          <p:cNvSpPr txBox="1"/>
          <p:nvPr/>
        </p:nvSpPr>
        <p:spPr>
          <a:xfrm>
            <a:off x="4419600" y="4648200"/>
            <a:ext cx="4267200" cy="369332"/>
          </a:xfrm>
          <a:prstGeom prst="rect">
            <a:avLst/>
          </a:prstGeom>
          <a:noFill/>
        </p:spPr>
        <p:txBody>
          <a:bodyPr wrap="square" rtlCol="0">
            <a:spAutoFit/>
          </a:bodyPr>
          <a:lstStyle/>
          <a:p>
            <a:r>
              <a:rPr lang="en-US" dirty="0" smtClean="0"/>
              <a:t>Dr. M. </a:t>
            </a:r>
            <a:r>
              <a:rPr lang="en-US" dirty="0" smtClean="0"/>
              <a:t>Arief </a:t>
            </a:r>
            <a:r>
              <a:rPr lang="en-US" dirty="0" err="1" smtClean="0"/>
              <a:t>soeleman</a:t>
            </a:r>
            <a:r>
              <a:rPr lang="en-US" dirty="0" smtClean="0"/>
              <a:t>, </a:t>
            </a:r>
            <a:r>
              <a:rPr lang="en-US" dirty="0" err="1" smtClean="0"/>
              <a:t>M.kom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7608"/>
            <a:ext cx="4267200" cy="34103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effectLst>
                  <a:outerShdw blurRad="38100" dist="38100" dir="2700000" algn="tl">
                    <a:srgbClr val="000000">
                      <a:alpha val="43137"/>
                    </a:srgbClr>
                  </a:outerShdw>
                </a:effectLst>
              </a:rPr>
              <a:t>1.2 Latar Belakang</a:t>
            </a:r>
            <a:endParaRPr lang="en-US"/>
          </a:p>
        </p:txBody>
      </p:sp>
      <p:sp>
        <p:nvSpPr>
          <p:cNvPr id="3" name="Content Placeholder 2"/>
          <p:cNvSpPr>
            <a:spLocks noGrp="1"/>
          </p:cNvSpPr>
          <p:nvPr>
            <p:ph idx="1"/>
          </p:nvPr>
        </p:nvSpPr>
        <p:spPr/>
        <p:txBody>
          <a:bodyPr>
            <a:normAutofit/>
          </a:bodyPr>
          <a:lstStyle/>
          <a:p>
            <a:r>
              <a:rPr lang="en-US" smtClean="0"/>
              <a:t>Tipe-tipe pesan:</a:t>
            </a:r>
          </a:p>
          <a:p>
            <a:pPr lvl="1"/>
            <a:r>
              <a:rPr lang="en-US" smtClean="0"/>
              <a:t>Pesan umum; pesan yang ditujukan untuk orang banyak </a:t>
            </a:r>
            <a:r>
              <a:rPr lang="en-US" smtClean="0">
                <a:sym typeface="Wingdings" pitchFamily="2" charset="2"/>
              </a:rPr>
              <a:t>(</a:t>
            </a:r>
            <a:r>
              <a:rPr lang="en-US" smtClean="0"/>
              <a:t>umumnya tidak rahasia)</a:t>
            </a:r>
          </a:p>
          <a:p>
            <a:pPr lvl="1"/>
            <a:r>
              <a:rPr lang="en-US" smtClean="0"/>
              <a:t>Pesan rahasia; pesan yang tidak boleh diketahui oleh orang lain, selain hanya orang yang berhak. Pesan rahasia dapat ditujukan kepada orang tertentu, atau beberapa orang (kelompok) tertentu.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solidFill>
                <a:srgbClr val="FFFF00"/>
              </a:solidFill>
            </a:endParaRPr>
          </a:p>
        </p:txBody>
      </p:sp>
      <p:sp>
        <p:nvSpPr>
          <p:cNvPr id="3" name="Content Placeholder 2"/>
          <p:cNvSpPr>
            <a:spLocks noGrp="1"/>
          </p:cNvSpPr>
          <p:nvPr>
            <p:ph idx="1"/>
          </p:nvPr>
        </p:nvSpPr>
        <p:spPr>
          <a:xfrm>
            <a:off x="457200" y="1882808"/>
            <a:ext cx="8229600" cy="4975192"/>
          </a:xfrm>
        </p:spPr>
        <p:txBody>
          <a:bodyPr>
            <a:normAutofit fontScale="85000" lnSpcReduction="10000"/>
          </a:bodyPr>
          <a:lstStyle/>
          <a:p>
            <a:pPr marL="463550" indent="-463550">
              <a:buFont typeface="+mj-lt"/>
              <a:buAutoNum type="arabicPeriod"/>
            </a:pPr>
            <a:r>
              <a:rPr lang="en-US" b="1" smtClean="0"/>
              <a:t>Pengirim (Sender) dan Penerima (Receiver) Pesan</a:t>
            </a:r>
          </a:p>
          <a:p>
            <a:pPr marL="952500" lvl="1" indent="-488950"/>
            <a:endParaRPr lang="en-US" smtClean="0"/>
          </a:p>
          <a:p>
            <a:pPr marL="578358" indent="-514350">
              <a:buFont typeface="+mj-lt"/>
              <a:buAutoNum type="arabicPeriod"/>
            </a:pPr>
            <a:endParaRPr lang="en-US" smtClean="0"/>
          </a:p>
          <a:p>
            <a:pPr marL="578358" indent="-514350">
              <a:buFont typeface="+mj-lt"/>
              <a:buAutoNum type="arabicPeriod"/>
            </a:pPr>
            <a:endParaRPr lang="en-US" smtClean="0"/>
          </a:p>
          <a:p>
            <a:pPr marL="578358" indent="-514350">
              <a:buFont typeface="+mj-lt"/>
              <a:buAutoNum type="arabicPeriod"/>
            </a:pPr>
            <a:endParaRPr lang="en-US" smtClean="0"/>
          </a:p>
          <a:p>
            <a:pPr marL="578358" indent="-514350">
              <a:buNone/>
            </a:pPr>
            <a:r>
              <a:rPr lang="en-US" smtClean="0"/>
              <a:t>	</a:t>
            </a:r>
          </a:p>
          <a:p>
            <a:pPr marL="463550" indent="-463550">
              <a:buNone/>
            </a:pPr>
            <a:r>
              <a:rPr lang="en-US" smtClean="0"/>
              <a:t>	Agar pesan aman dan tidak terbaca (tidak dimengerti maknanya) oleh pihak lain maka pesan perlu diubah ke bentuk lain (disandikan) dan hanya pihak yang berhak saja yang dapat membaca dan mengerti maknanya.</a:t>
            </a:r>
          </a:p>
          <a:p>
            <a:pPr marL="804863" indent="-341313">
              <a:buFont typeface="Arial" pitchFamily="34" charset="0"/>
              <a:buChar char="•"/>
            </a:pPr>
            <a:endParaRPr lang="en-US"/>
          </a:p>
        </p:txBody>
      </p:sp>
      <p:pic>
        <p:nvPicPr>
          <p:cNvPr id="4" name="Picture 5"/>
          <p:cNvPicPr>
            <a:picLocks noChangeAspect="1" noChangeArrowheads="1"/>
          </p:cNvPicPr>
          <p:nvPr/>
        </p:nvPicPr>
        <p:blipFill>
          <a:blip r:embed="rId2" cstate="print"/>
          <a:srcRect/>
          <a:stretch>
            <a:fillRect/>
          </a:stretch>
        </p:blipFill>
        <p:spPr bwMode="auto">
          <a:xfrm>
            <a:off x="1066800" y="2895600"/>
            <a:ext cx="2981325" cy="1533525"/>
          </a:xfrm>
          <a:prstGeom prst="rect">
            <a:avLst/>
          </a:prstGeom>
          <a:noFill/>
          <a:ln w="9525">
            <a:noFill/>
            <a:miter lim="800000"/>
            <a:headEnd/>
            <a:tailEnd/>
          </a:ln>
        </p:spPr>
      </p:pic>
      <p:sp>
        <p:nvSpPr>
          <p:cNvPr id="5" name="TextBox 4"/>
          <p:cNvSpPr txBox="1"/>
          <p:nvPr/>
        </p:nvSpPr>
        <p:spPr>
          <a:xfrm>
            <a:off x="4114801" y="2817674"/>
            <a:ext cx="4876800" cy="1754326"/>
          </a:xfrm>
          <a:prstGeom prst="rect">
            <a:avLst/>
          </a:prstGeom>
          <a:noFill/>
        </p:spPr>
        <p:txBody>
          <a:bodyPr wrap="square" rtlCol="0">
            <a:spAutoFit/>
          </a:bodyPr>
          <a:lstStyle/>
          <a:p>
            <a:pPr marL="225425" indent="-225425"/>
            <a:r>
              <a:rPr lang="en-US" smtClean="0"/>
              <a:t>Seorang pengirim pesan (sender) ingin: </a:t>
            </a:r>
          </a:p>
          <a:p>
            <a:pPr marL="225425" indent="-225425">
              <a:buFont typeface="Arial" pitchFamily="34" charset="0"/>
              <a:buChar char="•"/>
            </a:pPr>
            <a:r>
              <a:rPr lang="en-US" smtClean="0"/>
              <a:t>mengirim pesan kepada penerima pesan (receiver)</a:t>
            </a:r>
          </a:p>
          <a:p>
            <a:pPr marL="225425" indent="-225425">
              <a:buFont typeface="Arial" pitchFamily="34" charset="0"/>
              <a:buChar char="•"/>
            </a:pPr>
            <a:r>
              <a:rPr lang="en-US" smtClean="0"/>
              <a:t>pesan dapat dikirim dengan aman, dimana pihak lain tidak dapat membaca isi pesan yang dikirim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3" name="Content Placeholder 2"/>
          <p:cNvSpPr>
            <a:spLocks noGrp="1"/>
          </p:cNvSpPr>
          <p:nvPr>
            <p:ph idx="1"/>
          </p:nvPr>
        </p:nvSpPr>
        <p:spPr>
          <a:xfrm>
            <a:off x="457200" y="1882808"/>
            <a:ext cx="8458200" cy="5279992"/>
          </a:xfrm>
        </p:spPr>
        <p:txBody>
          <a:bodyPr>
            <a:noAutofit/>
          </a:bodyPr>
          <a:lstStyle/>
          <a:p>
            <a:pPr marL="463550" indent="-463550">
              <a:buFont typeface="+mj-lt"/>
              <a:buAutoNum type="arabicPeriod" startAt="2"/>
            </a:pPr>
            <a:r>
              <a:rPr lang="en-US" sz="2400" b="1" smtClean="0"/>
              <a:t>Pesan, PlainText, ChiperText</a:t>
            </a:r>
          </a:p>
          <a:p>
            <a:pPr marL="804863" indent="-341313">
              <a:buFont typeface="Arial" pitchFamily="34" charset="0"/>
              <a:buChar char="•"/>
            </a:pPr>
            <a:r>
              <a:rPr lang="en-US" sz="2400" b="1" smtClean="0">
                <a:solidFill>
                  <a:srgbClr val="FFFF00"/>
                </a:solidFill>
              </a:rPr>
              <a:t>Pesan/Message</a:t>
            </a:r>
            <a:r>
              <a:rPr lang="en-US" sz="2400" smtClean="0"/>
              <a:t>; data atau informasi (terbaca dan bermakna) yang akan dikirim (melalui media/saluran tertentu: kurir, saluran komunikasi, dll.) atau disimpan (di dalam media penyimpanan: kertas, storage, digital, dll.) </a:t>
            </a:r>
          </a:p>
          <a:p>
            <a:pPr marL="804863" indent="-341313">
              <a:buFont typeface="Arial" pitchFamily="34" charset="0"/>
              <a:buChar char="•"/>
            </a:pPr>
            <a:r>
              <a:rPr lang="en-US" sz="2400" b="1" smtClean="0">
                <a:solidFill>
                  <a:srgbClr val="FFFF00"/>
                </a:solidFill>
              </a:rPr>
              <a:t>Plaintext/Cleartext</a:t>
            </a:r>
            <a:r>
              <a:rPr lang="en-US" sz="2400" smtClean="0"/>
              <a:t>; teks biasa atau teks jelas yang merupakan pesan asal (sebelum dikirim).</a:t>
            </a:r>
          </a:p>
          <a:p>
            <a:pPr marL="804863" indent="-341313">
              <a:buFont typeface="Arial" pitchFamily="34" charset="0"/>
              <a:buChar char="•"/>
            </a:pPr>
            <a:r>
              <a:rPr lang="en-US" sz="2400" b="1" smtClean="0">
                <a:solidFill>
                  <a:srgbClr val="FFFF00"/>
                </a:solidFill>
              </a:rPr>
              <a:t>Chipertext/cryptogram</a:t>
            </a:r>
            <a:r>
              <a:rPr lang="en-US" sz="2400" smtClean="0"/>
              <a:t>; teks yang sudah ter-sandikan/ter-kodekan (encrypted, encoded) sedemikian sehingga sulit terbaca &amp; sulit dipahami maknanya oleh pihak yg tidak berhak.</a:t>
            </a: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3" name="Content Placeholder 2"/>
          <p:cNvSpPr>
            <a:spLocks noGrp="1"/>
          </p:cNvSpPr>
          <p:nvPr>
            <p:ph idx="1"/>
          </p:nvPr>
        </p:nvSpPr>
        <p:spPr>
          <a:xfrm>
            <a:off x="457200" y="1882808"/>
            <a:ext cx="8229600" cy="4975192"/>
          </a:xfrm>
        </p:spPr>
        <p:txBody>
          <a:bodyPr>
            <a:normAutofit/>
          </a:bodyPr>
          <a:lstStyle/>
          <a:p>
            <a:r>
              <a:rPr lang="en-US" smtClean="0"/>
              <a:t>Rupa pesan:  teks, gambar, musik mp3, video, tabel, daftar belanja, dll</a:t>
            </a:r>
          </a:p>
          <a:p>
            <a:r>
              <a:rPr lang="en-US" smtClean="0"/>
              <a:t>Pesan ada yang: </a:t>
            </a:r>
          </a:p>
          <a:p>
            <a:pPr marL="804863" indent="-341313">
              <a:buFontTx/>
              <a:buChar char="-"/>
            </a:pPr>
            <a:r>
              <a:rPr lang="en-US" sz="3200" smtClean="0"/>
              <a:t>dikirim (via pos, kurir, saluran telekom., dll), </a:t>
            </a:r>
          </a:p>
          <a:p>
            <a:pPr marL="804863" indent="-341313">
              <a:buFontTx/>
              <a:buChar char="-"/>
            </a:pPr>
            <a:r>
              <a:rPr lang="en-US" sz="3200" smtClean="0"/>
              <a:t>disimpan di dalam storage (</a:t>
            </a:r>
            <a:r>
              <a:rPr lang="en-US" sz="3200" i="1" smtClean="0"/>
              <a:t>disk</a:t>
            </a:r>
            <a:r>
              <a:rPr lang="en-US" sz="3200" smtClean="0"/>
              <a:t>, kaset, </a:t>
            </a:r>
            <a:r>
              <a:rPr lang="en-US" sz="3200" i="1" smtClean="0"/>
              <a:t>CD</a:t>
            </a:r>
            <a:r>
              <a:rPr lang="en-US" sz="3200" smtClean="0"/>
              <a:t>)</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4" name="TextBox 3"/>
          <p:cNvSpPr txBox="1"/>
          <p:nvPr/>
        </p:nvSpPr>
        <p:spPr>
          <a:xfrm>
            <a:off x="457200" y="1981200"/>
            <a:ext cx="3906839" cy="646331"/>
          </a:xfrm>
          <a:prstGeom prst="rect">
            <a:avLst/>
          </a:prstGeom>
          <a:noFill/>
        </p:spPr>
        <p:txBody>
          <a:bodyPr wrap="none" rtlCol="0">
            <a:spAutoFit/>
          </a:bodyPr>
          <a:lstStyle/>
          <a:p>
            <a:r>
              <a:rPr lang="en-US" smtClean="0">
                <a:solidFill>
                  <a:srgbClr val="FFFF00"/>
                </a:solidFill>
              </a:rPr>
              <a:t>“Besok malam ke Simpang5 yah”</a:t>
            </a:r>
          </a:p>
          <a:p>
            <a:pPr algn="ctr"/>
            <a:r>
              <a:rPr lang="en-US" smtClean="0">
                <a:solidFill>
                  <a:srgbClr val="FFFF00"/>
                </a:solidFill>
              </a:rPr>
              <a:t>(Teks)</a:t>
            </a:r>
            <a:endParaRPr lang="en-US">
              <a:solidFill>
                <a:srgbClr val="FFFF00"/>
              </a:solidFill>
            </a:endParaRPr>
          </a:p>
        </p:txBody>
      </p:sp>
      <p:pic>
        <p:nvPicPr>
          <p:cNvPr id="5" name="Picture 2" descr="C:\Users\signup\AppData\Local\Microsoft\Windows\Temporary Internet Files\Content.IE5\1SUKYTTB\MP900409626[1].jpg"/>
          <p:cNvPicPr>
            <a:picLocks noChangeAspect="1" noChangeArrowheads="1"/>
          </p:cNvPicPr>
          <p:nvPr/>
        </p:nvPicPr>
        <p:blipFill>
          <a:blip r:embed="rId2" cstate="print"/>
          <a:srcRect/>
          <a:stretch>
            <a:fillRect/>
          </a:stretch>
        </p:blipFill>
        <p:spPr bwMode="auto">
          <a:xfrm>
            <a:off x="685800" y="2971800"/>
            <a:ext cx="3124200" cy="3124200"/>
          </a:xfrm>
          <a:prstGeom prst="rect">
            <a:avLst/>
          </a:prstGeom>
          <a:noFill/>
        </p:spPr>
      </p:pic>
      <p:sp>
        <p:nvSpPr>
          <p:cNvPr id="6" name="TextBox 5"/>
          <p:cNvSpPr txBox="1"/>
          <p:nvPr/>
        </p:nvSpPr>
        <p:spPr>
          <a:xfrm>
            <a:off x="685800" y="2971800"/>
            <a:ext cx="917239" cy="369332"/>
          </a:xfrm>
          <a:prstGeom prst="rect">
            <a:avLst/>
          </a:prstGeom>
          <a:noFill/>
        </p:spPr>
        <p:txBody>
          <a:bodyPr wrap="none" rtlCol="0">
            <a:spAutoFit/>
          </a:bodyPr>
          <a:lstStyle/>
          <a:p>
            <a:r>
              <a:rPr lang="en-US" smtClean="0">
                <a:solidFill>
                  <a:srgbClr val="FF0000"/>
                </a:solidFill>
              </a:rPr>
              <a:t>Image</a:t>
            </a:r>
            <a:endParaRPr lang="en-US">
              <a:solidFill>
                <a:srgbClr val="FF0000"/>
              </a:solidFill>
            </a:endParaRPr>
          </a:p>
        </p:txBody>
      </p:sp>
      <p:pic>
        <p:nvPicPr>
          <p:cNvPr id="7" name="Picture 3"/>
          <p:cNvPicPr>
            <a:picLocks noChangeAspect="1" noChangeArrowheads="1"/>
          </p:cNvPicPr>
          <p:nvPr/>
        </p:nvPicPr>
        <p:blipFill>
          <a:blip r:embed="rId3" cstate="print"/>
          <a:srcRect t="16495" r="41250" b="25773"/>
          <a:stretch>
            <a:fillRect/>
          </a:stretch>
        </p:blipFill>
        <p:spPr bwMode="auto">
          <a:xfrm>
            <a:off x="3962400" y="4267200"/>
            <a:ext cx="4348843" cy="2590800"/>
          </a:xfrm>
          <a:prstGeom prst="rect">
            <a:avLst/>
          </a:prstGeom>
          <a:noFill/>
          <a:ln w="9525">
            <a:noFill/>
            <a:miter lim="800000"/>
            <a:headEnd/>
            <a:tailEnd/>
          </a:ln>
        </p:spPr>
      </p:pic>
      <p:sp>
        <p:nvSpPr>
          <p:cNvPr id="8" name="TextBox 7"/>
          <p:cNvSpPr txBox="1"/>
          <p:nvPr/>
        </p:nvSpPr>
        <p:spPr>
          <a:xfrm>
            <a:off x="4038600" y="6248400"/>
            <a:ext cx="853119" cy="369332"/>
          </a:xfrm>
          <a:prstGeom prst="rect">
            <a:avLst/>
          </a:prstGeom>
          <a:noFill/>
        </p:spPr>
        <p:txBody>
          <a:bodyPr wrap="none" rtlCol="0">
            <a:spAutoFit/>
          </a:bodyPr>
          <a:lstStyle/>
          <a:p>
            <a:r>
              <a:rPr lang="en-US" smtClean="0">
                <a:solidFill>
                  <a:srgbClr val="FF0000"/>
                </a:solidFill>
              </a:rPr>
              <a:t>Video</a:t>
            </a:r>
            <a:endParaRPr lang="en-US">
              <a:solidFill>
                <a:srgbClr val="FF0000"/>
              </a:solidFill>
            </a:endParaRPr>
          </a:p>
        </p:txBody>
      </p:sp>
      <p:pic>
        <p:nvPicPr>
          <p:cNvPr id="9" name="Picture 4"/>
          <p:cNvPicPr>
            <a:picLocks noChangeAspect="1" noChangeArrowheads="1"/>
          </p:cNvPicPr>
          <p:nvPr/>
        </p:nvPicPr>
        <p:blipFill>
          <a:blip r:embed="rId4" cstate="print"/>
          <a:srcRect/>
          <a:stretch>
            <a:fillRect/>
          </a:stretch>
        </p:blipFill>
        <p:spPr bwMode="auto">
          <a:xfrm>
            <a:off x="7343775" y="1752600"/>
            <a:ext cx="1800225" cy="2543175"/>
          </a:xfrm>
          <a:prstGeom prst="rect">
            <a:avLst/>
          </a:prstGeom>
          <a:noFill/>
          <a:ln w="9525">
            <a:noFill/>
            <a:miter lim="800000"/>
            <a:headEnd/>
            <a:tailEnd/>
          </a:ln>
        </p:spPr>
      </p:pic>
      <p:sp>
        <p:nvSpPr>
          <p:cNvPr id="10" name="TextBox 9"/>
          <p:cNvSpPr txBox="1"/>
          <p:nvPr/>
        </p:nvSpPr>
        <p:spPr>
          <a:xfrm>
            <a:off x="7391400" y="3886200"/>
            <a:ext cx="1271502" cy="369332"/>
          </a:xfrm>
          <a:prstGeom prst="rect">
            <a:avLst/>
          </a:prstGeom>
          <a:noFill/>
        </p:spPr>
        <p:txBody>
          <a:bodyPr wrap="none" rtlCol="0">
            <a:spAutoFit/>
          </a:bodyPr>
          <a:lstStyle/>
          <a:p>
            <a:r>
              <a:rPr lang="en-US" smtClean="0">
                <a:solidFill>
                  <a:srgbClr val="FF0000"/>
                </a:solidFill>
              </a:rPr>
              <a:t>Dokumen</a:t>
            </a:r>
            <a:endParaRPr lang="en-US">
              <a:solidFill>
                <a:srgbClr val="FF0000"/>
              </a:solidFill>
            </a:endParaRPr>
          </a:p>
        </p:txBody>
      </p:sp>
      <p:pic>
        <p:nvPicPr>
          <p:cNvPr id="11" name="Picture 10"/>
          <p:cNvPicPr>
            <a:picLocks noChangeAspect="1" noChangeArrowheads="1"/>
          </p:cNvPicPr>
          <p:nvPr/>
        </p:nvPicPr>
        <p:blipFill>
          <a:blip r:embed="rId5" cstate="print"/>
          <a:srcRect/>
          <a:stretch>
            <a:fillRect/>
          </a:stretch>
        </p:blipFill>
        <p:spPr>
          <a:xfrm>
            <a:off x="3962400" y="2971800"/>
            <a:ext cx="3276600" cy="1072368"/>
          </a:xfrm>
          <a:prstGeom prst="rect">
            <a:avLst/>
          </a:prstGeom>
        </p:spPr>
      </p:pic>
      <p:sp>
        <p:nvSpPr>
          <p:cNvPr id="12" name="TextBox 11"/>
          <p:cNvSpPr txBox="1"/>
          <p:nvPr/>
        </p:nvSpPr>
        <p:spPr>
          <a:xfrm>
            <a:off x="5181600" y="3048000"/>
            <a:ext cx="853119" cy="369332"/>
          </a:xfrm>
          <a:prstGeom prst="rect">
            <a:avLst/>
          </a:prstGeom>
          <a:noFill/>
        </p:spPr>
        <p:txBody>
          <a:bodyPr wrap="none" rtlCol="0">
            <a:spAutoFit/>
          </a:bodyPr>
          <a:lstStyle/>
          <a:p>
            <a:r>
              <a:rPr lang="en-US" smtClean="0">
                <a:solidFill>
                  <a:srgbClr val="FF0000"/>
                </a:solidFill>
              </a:rPr>
              <a:t>Audio</a:t>
            </a:r>
            <a:endParaRPr lang="en-US">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4" name="Content Placeholder 2"/>
          <p:cNvSpPr>
            <a:spLocks noGrp="1"/>
          </p:cNvSpPr>
          <p:nvPr>
            <p:ph idx="1"/>
          </p:nvPr>
        </p:nvSpPr>
        <p:spPr>
          <a:xfrm>
            <a:off x="457200" y="1882808"/>
            <a:ext cx="8458200" cy="5279992"/>
          </a:xfrm>
        </p:spPr>
        <p:txBody>
          <a:bodyPr>
            <a:noAutofit/>
          </a:bodyPr>
          <a:lstStyle/>
          <a:p>
            <a:pPr marL="463550" indent="-463550">
              <a:buFont typeface="+mj-lt"/>
              <a:buAutoNum type="arabicPeriod" startAt="3"/>
            </a:pPr>
            <a:r>
              <a:rPr lang="en-US" sz="2000" b="1" dirty="0" err="1" smtClean="0"/>
              <a:t>Enkripsi</a:t>
            </a:r>
            <a:r>
              <a:rPr lang="en-US" sz="2000" b="1" dirty="0" smtClean="0"/>
              <a:t> </a:t>
            </a:r>
            <a:r>
              <a:rPr lang="en-US" sz="2000" b="1" dirty="0" err="1" smtClean="0"/>
              <a:t>dan</a:t>
            </a:r>
            <a:r>
              <a:rPr lang="en-US" sz="2000" b="1" dirty="0" smtClean="0"/>
              <a:t> </a:t>
            </a:r>
            <a:r>
              <a:rPr lang="en-US" sz="2000" b="1" dirty="0" err="1" smtClean="0"/>
              <a:t>Dekripsi</a:t>
            </a:r>
            <a:endParaRPr lang="en-US" sz="2000" b="1" dirty="0" smtClean="0"/>
          </a:p>
          <a:p>
            <a:pPr marL="804863" indent="-341313">
              <a:buFont typeface="Arial" pitchFamily="34" charset="0"/>
              <a:buChar char="•"/>
            </a:pPr>
            <a:r>
              <a:rPr lang="en-US" sz="2000" b="1" dirty="0" err="1" smtClean="0">
                <a:solidFill>
                  <a:srgbClr val="FFFF00"/>
                </a:solidFill>
              </a:rPr>
              <a:t>Enkripsi</a:t>
            </a:r>
            <a:r>
              <a:rPr lang="en-US" sz="2000" b="1" dirty="0" smtClean="0">
                <a:solidFill>
                  <a:srgbClr val="FFFF00"/>
                </a:solidFill>
              </a:rPr>
              <a:t> (Encryption);</a:t>
            </a:r>
            <a:r>
              <a:rPr lang="en-US" sz="2000" dirty="0" smtClean="0"/>
              <a:t> proses </a:t>
            </a:r>
            <a:r>
              <a:rPr lang="en-US" sz="2000" dirty="0" err="1" smtClean="0"/>
              <a:t>menyandikan</a:t>
            </a:r>
            <a:r>
              <a:rPr lang="en-US" sz="2000" dirty="0" smtClean="0"/>
              <a:t> </a:t>
            </a:r>
            <a:r>
              <a:rPr lang="en-US" sz="2000" dirty="0" err="1" smtClean="0"/>
              <a:t>atau</a:t>
            </a:r>
            <a:r>
              <a:rPr lang="en-US" sz="2000" dirty="0" smtClean="0"/>
              <a:t> </a:t>
            </a:r>
            <a:r>
              <a:rPr lang="en-US" sz="2000" dirty="0" err="1" smtClean="0"/>
              <a:t>mengubah</a:t>
            </a:r>
            <a:r>
              <a:rPr lang="en-US" sz="2000" dirty="0" smtClean="0"/>
              <a:t> plaintext </a:t>
            </a:r>
            <a:r>
              <a:rPr lang="en-US" sz="2000" dirty="0" err="1" smtClean="0"/>
              <a:t>menjadi</a:t>
            </a:r>
            <a:r>
              <a:rPr lang="en-US" sz="2000" dirty="0" smtClean="0"/>
              <a:t> </a:t>
            </a:r>
            <a:r>
              <a:rPr lang="en-US" sz="2000" dirty="0" err="1" smtClean="0"/>
              <a:t>chipertext</a:t>
            </a:r>
            <a:r>
              <a:rPr lang="en-US" sz="2000" dirty="0" smtClean="0"/>
              <a:t>. </a:t>
            </a:r>
            <a:r>
              <a:rPr lang="en-US" sz="2000" dirty="0" err="1" smtClean="0"/>
              <a:t>Disebut</a:t>
            </a:r>
            <a:r>
              <a:rPr lang="en-US" sz="2000" dirty="0" smtClean="0"/>
              <a:t> juga </a:t>
            </a:r>
            <a:r>
              <a:rPr lang="en-US" sz="2000" dirty="0" err="1" smtClean="0"/>
              <a:t>dengan</a:t>
            </a:r>
            <a:r>
              <a:rPr lang="en-US" sz="2000" dirty="0" smtClean="0"/>
              <a:t> enciphering (standard </a:t>
            </a:r>
            <a:r>
              <a:rPr lang="en-US" sz="2000" dirty="0" err="1" smtClean="0"/>
              <a:t>nama</a:t>
            </a:r>
            <a:r>
              <a:rPr lang="en-US" sz="2000" dirty="0" smtClean="0"/>
              <a:t> </a:t>
            </a:r>
            <a:r>
              <a:rPr lang="en-US" sz="2000" dirty="0" err="1" smtClean="0"/>
              <a:t>menurut</a:t>
            </a:r>
            <a:r>
              <a:rPr lang="en-US" sz="2000" dirty="0" smtClean="0"/>
              <a:t> ISO 7498-2).</a:t>
            </a:r>
          </a:p>
          <a:p>
            <a:pPr marL="804863" indent="-341313">
              <a:buFont typeface="Arial" pitchFamily="34" charset="0"/>
              <a:buChar char="•"/>
            </a:pPr>
            <a:r>
              <a:rPr lang="en-US" sz="2000" b="1" dirty="0" err="1" smtClean="0">
                <a:solidFill>
                  <a:srgbClr val="FFFF00"/>
                </a:solidFill>
              </a:rPr>
              <a:t>Dekripsi</a:t>
            </a:r>
            <a:r>
              <a:rPr lang="en-US" sz="2000" b="1" dirty="0" smtClean="0">
                <a:solidFill>
                  <a:srgbClr val="FFFF00"/>
                </a:solidFill>
              </a:rPr>
              <a:t> (Decryption)</a:t>
            </a:r>
            <a:r>
              <a:rPr lang="en-US" sz="2000" dirty="0" smtClean="0"/>
              <a:t>; proses </a:t>
            </a:r>
            <a:r>
              <a:rPr lang="en-US" sz="2000" dirty="0" err="1" smtClean="0"/>
              <a:t>mengembalikan</a:t>
            </a:r>
            <a:r>
              <a:rPr lang="en-US" sz="2000" dirty="0" smtClean="0"/>
              <a:t> </a:t>
            </a:r>
            <a:r>
              <a:rPr lang="en-US" sz="2000" dirty="0" err="1" smtClean="0"/>
              <a:t>chipertext</a:t>
            </a:r>
            <a:r>
              <a:rPr lang="en-US" sz="2000" dirty="0" smtClean="0"/>
              <a:t> </a:t>
            </a:r>
            <a:r>
              <a:rPr lang="en-US" sz="2000" dirty="0" err="1" smtClean="0"/>
              <a:t>menjadi</a:t>
            </a:r>
            <a:r>
              <a:rPr lang="en-US" sz="2000" dirty="0" smtClean="0"/>
              <a:t> plaintext. </a:t>
            </a:r>
            <a:r>
              <a:rPr lang="en-US" sz="2000" dirty="0" err="1" smtClean="0"/>
              <a:t>Disebut</a:t>
            </a:r>
            <a:r>
              <a:rPr lang="en-US" sz="2000" dirty="0" smtClean="0"/>
              <a:t> juga </a:t>
            </a:r>
            <a:r>
              <a:rPr lang="en-US" sz="2000" dirty="0" err="1" smtClean="0"/>
              <a:t>dengan</a:t>
            </a:r>
            <a:r>
              <a:rPr lang="en-US" sz="2000" dirty="0" smtClean="0"/>
              <a:t> deciphering (standard </a:t>
            </a:r>
            <a:r>
              <a:rPr lang="en-US" sz="2000" dirty="0" err="1" smtClean="0"/>
              <a:t>nama</a:t>
            </a:r>
            <a:r>
              <a:rPr lang="en-US" sz="2000" dirty="0" smtClean="0"/>
              <a:t> </a:t>
            </a:r>
            <a:r>
              <a:rPr lang="en-US" sz="2000" dirty="0" err="1" smtClean="0"/>
              <a:t>menurut</a:t>
            </a:r>
            <a:r>
              <a:rPr lang="en-US" sz="2000" dirty="0" smtClean="0"/>
              <a:t> ISO 7498-2).</a:t>
            </a:r>
          </a:p>
          <a:p>
            <a:pPr marL="804863" indent="-341313">
              <a:buFont typeface="Arial" pitchFamily="34" charset="0"/>
              <a:buChar char="•"/>
            </a:pPr>
            <a:r>
              <a:rPr lang="en-US" sz="2000" b="1" dirty="0" err="1" smtClean="0">
                <a:solidFill>
                  <a:srgbClr val="FFFF00"/>
                </a:solidFill>
              </a:rPr>
              <a:t>Chipertext</a:t>
            </a:r>
            <a:r>
              <a:rPr lang="en-US" sz="2000" b="1" dirty="0" smtClean="0">
                <a:solidFill>
                  <a:srgbClr val="FFFF00"/>
                </a:solidFill>
              </a:rPr>
              <a:t>/cryptogram</a:t>
            </a:r>
            <a:r>
              <a:rPr lang="en-US" sz="2000" dirty="0" smtClean="0"/>
              <a:t>; </a:t>
            </a:r>
            <a:r>
              <a:rPr lang="en-US" sz="2000" dirty="0" err="1" smtClean="0"/>
              <a:t>teks</a:t>
            </a:r>
            <a:r>
              <a:rPr lang="en-US" sz="2000" dirty="0" smtClean="0"/>
              <a:t> yang </a:t>
            </a:r>
            <a:r>
              <a:rPr lang="en-US" sz="2000" dirty="0" err="1" smtClean="0"/>
              <a:t>sudah</a:t>
            </a:r>
            <a:r>
              <a:rPr lang="en-US" sz="2000" dirty="0" smtClean="0"/>
              <a:t> </a:t>
            </a:r>
            <a:r>
              <a:rPr lang="en-US" sz="2000" dirty="0" err="1" smtClean="0"/>
              <a:t>ter-sandikan</a:t>
            </a:r>
            <a:r>
              <a:rPr lang="en-US" sz="2000" dirty="0" smtClean="0"/>
              <a:t>/</a:t>
            </a:r>
            <a:r>
              <a:rPr lang="en-US" sz="2000" dirty="0" err="1" smtClean="0"/>
              <a:t>ter-kodekan</a:t>
            </a:r>
            <a:r>
              <a:rPr lang="en-US" sz="2000" dirty="0" smtClean="0"/>
              <a:t> (encrypted, encoded) </a:t>
            </a:r>
            <a:r>
              <a:rPr lang="en-US" sz="2000" dirty="0" err="1" smtClean="0"/>
              <a:t>sedemikian</a:t>
            </a:r>
            <a:r>
              <a:rPr lang="en-US" sz="2000" dirty="0" smtClean="0"/>
              <a:t> </a:t>
            </a:r>
            <a:r>
              <a:rPr lang="en-US" sz="2000" dirty="0" err="1" smtClean="0"/>
              <a:t>sehingga</a:t>
            </a:r>
            <a:r>
              <a:rPr lang="en-US" sz="2000" dirty="0" smtClean="0"/>
              <a:t> </a:t>
            </a:r>
            <a:r>
              <a:rPr lang="en-US" sz="2000" dirty="0" err="1" smtClean="0"/>
              <a:t>sulit</a:t>
            </a:r>
            <a:r>
              <a:rPr lang="en-US" sz="2000" dirty="0" smtClean="0"/>
              <a:t> </a:t>
            </a:r>
            <a:r>
              <a:rPr lang="en-US" sz="2000" dirty="0" err="1" smtClean="0"/>
              <a:t>terbaca</a:t>
            </a:r>
            <a:r>
              <a:rPr lang="en-US" sz="2000" dirty="0" smtClean="0"/>
              <a:t> &amp; </a:t>
            </a:r>
            <a:r>
              <a:rPr lang="en-US" sz="2000" dirty="0" err="1" smtClean="0"/>
              <a:t>sulit</a:t>
            </a:r>
            <a:r>
              <a:rPr lang="en-US" sz="2000" dirty="0" smtClean="0"/>
              <a:t> </a:t>
            </a:r>
            <a:r>
              <a:rPr lang="en-US" sz="2000" dirty="0" err="1" smtClean="0"/>
              <a:t>dipahami</a:t>
            </a:r>
            <a:r>
              <a:rPr lang="en-US" sz="2000" dirty="0" smtClean="0"/>
              <a:t> </a:t>
            </a:r>
            <a:r>
              <a:rPr lang="en-US" sz="2000" dirty="0" err="1" smtClean="0"/>
              <a:t>maknanya</a:t>
            </a:r>
            <a:r>
              <a:rPr lang="en-US" sz="2000" dirty="0" smtClean="0"/>
              <a:t> </a:t>
            </a:r>
            <a:r>
              <a:rPr lang="en-US" sz="2000" dirty="0" err="1" smtClean="0"/>
              <a:t>oleh</a:t>
            </a:r>
            <a:r>
              <a:rPr lang="en-US" sz="2000" dirty="0" smtClean="0"/>
              <a:t> </a:t>
            </a:r>
            <a:r>
              <a:rPr lang="en-US" sz="2000" dirty="0" err="1" smtClean="0"/>
              <a:t>pihak</a:t>
            </a:r>
            <a:r>
              <a:rPr lang="en-US" sz="2000" dirty="0" smtClean="0"/>
              <a:t> </a:t>
            </a:r>
            <a:r>
              <a:rPr lang="en-US" sz="2000" dirty="0" err="1" smtClean="0"/>
              <a:t>yg</a:t>
            </a:r>
            <a:r>
              <a:rPr lang="en-US" sz="2000" dirty="0" smtClean="0"/>
              <a:t> </a:t>
            </a:r>
            <a:r>
              <a:rPr lang="en-US" sz="2000" dirty="0" err="1" smtClean="0"/>
              <a:t>tidak</a:t>
            </a:r>
            <a:r>
              <a:rPr lang="en-US" sz="2000" dirty="0" smtClean="0"/>
              <a:t> </a:t>
            </a:r>
            <a:r>
              <a:rPr lang="en-US" sz="2000" dirty="0" err="1" smtClean="0"/>
              <a:t>berhak</a:t>
            </a:r>
            <a:r>
              <a:rPr lang="en-US" sz="2000" dirty="0" smtClean="0"/>
              <a:t>.</a:t>
            </a:r>
          </a:p>
          <a:p>
            <a:pPr marL="804863" indent="-341313">
              <a:buFont typeface="Arial" pitchFamily="34" charset="0"/>
              <a:buChar char="•"/>
            </a:pPr>
            <a:r>
              <a:rPr lang="en-US" sz="2000" b="1" dirty="0" err="1" smtClean="0">
                <a:solidFill>
                  <a:srgbClr val="FFFF00"/>
                </a:solidFill>
              </a:rPr>
              <a:t>Kunci</a:t>
            </a:r>
            <a:r>
              <a:rPr lang="en-US" sz="2000" b="1" dirty="0" smtClean="0">
                <a:solidFill>
                  <a:srgbClr val="FFFF00"/>
                </a:solidFill>
              </a:rPr>
              <a:t>/Key</a:t>
            </a:r>
            <a:r>
              <a:rPr lang="en-US" sz="2000" dirty="0" smtClean="0"/>
              <a:t>; parameter yang </a:t>
            </a:r>
            <a:r>
              <a:rPr lang="en-US" sz="2000" dirty="0" err="1" smtClean="0"/>
              <a:t>digunakan</a:t>
            </a:r>
            <a:r>
              <a:rPr lang="en-US" sz="2000" dirty="0" smtClean="0"/>
              <a:t> </a:t>
            </a:r>
            <a:r>
              <a:rPr lang="en-US" sz="2000" dirty="0" err="1" smtClean="0"/>
              <a:t>untuk</a:t>
            </a:r>
            <a:r>
              <a:rPr lang="en-US" sz="2000" dirty="0" smtClean="0"/>
              <a:t> </a:t>
            </a:r>
            <a:r>
              <a:rPr lang="en-US" sz="2000" dirty="0" err="1" smtClean="0"/>
              <a:t>melakukan</a:t>
            </a:r>
            <a:r>
              <a:rPr lang="en-US" sz="2000" dirty="0" smtClean="0"/>
              <a:t> </a:t>
            </a:r>
            <a:r>
              <a:rPr lang="en-US" sz="2000" dirty="0" err="1" smtClean="0"/>
              <a:t>enkripsi</a:t>
            </a:r>
            <a:r>
              <a:rPr lang="en-US" sz="2000" dirty="0" smtClean="0"/>
              <a:t> </a:t>
            </a:r>
            <a:r>
              <a:rPr lang="en-US" sz="2000" dirty="0" err="1" smtClean="0"/>
              <a:t>dan</a:t>
            </a:r>
            <a:r>
              <a:rPr lang="en-US" sz="2000" dirty="0" smtClean="0"/>
              <a:t> </a:t>
            </a:r>
            <a:r>
              <a:rPr lang="en-US" sz="2000" dirty="0" err="1" smtClean="0"/>
              <a:t>dekripsi</a:t>
            </a:r>
            <a:r>
              <a:rPr lang="en-US" sz="2000" dirty="0" smtClean="0"/>
              <a:t>. </a:t>
            </a:r>
            <a:r>
              <a:rPr lang="en-US" sz="2000" dirty="0" err="1" smtClean="0"/>
              <a:t>Terdapat</a:t>
            </a:r>
            <a:r>
              <a:rPr lang="en-US" sz="2000" dirty="0" smtClean="0"/>
              <a:t> 2 </a:t>
            </a:r>
            <a:r>
              <a:rPr lang="en-US" sz="2000" dirty="0" err="1" smtClean="0"/>
              <a:t>macam</a:t>
            </a:r>
            <a:r>
              <a:rPr lang="en-US" sz="2000" dirty="0" smtClean="0"/>
              <a:t> key: private key (</a:t>
            </a:r>
            <a:r>
              <a:rPr lang="en-US" sz="2000" dirty="0" err="1" smtClean="0"/>
              <a:t>kunci</a:t>
            </a:r>
            <a:r>
              <a:rPr lang="en-US" sz="2000" dirty="0" smtClean="0"/>
              <a:t> </a:t>
            </a:r>
            <a:r>
              <a:rPr lang="en-US" sz="2000" dirty="0" err="1" smtClean="0"/>
              <a:t>rahasia</a:t>
            </a:r>
            <a:r>
              <a:rPr lang="en-US" sz="2000" dirty="0" smtClean="0"/>
              <a:t>) </a:t>
            </a:r>
            <a:r>
              <a:rPr lang="en-US" sz="2000" dirty="0" err="1" smtClean="0"/>
              <a:t>dan</a:t>
            </a:r>
            <a:r>
              <a:rPr lang="en-US" sz="2000" dirty="0" smtClean="0"/>
              <a:t> public key (</a:t>
            </a:r>
            <a:r>
              <a:rPr lang="en-US" sz="2000" dirty="0" err="1" smtClean="0"/>
              <a:t>kunci</a:t>
            </a:r>
            <a:r>
              <a:rPr lang="en-US" sz="2000" dirty="0" smtClean="0"/>
              <a:t> </a:t>
            </a:r>
            <a:r>
              <a:rPr lang="en-US" sz="2000" dirty="0" err="1" smtClean="0"/>
              <a:t>umum</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4" name="Rectangle 3"/>
          <p:cNvSpPr txBox="1">
            <a:spLocks noChangeArrowheads="1"/>
          </p:cNvSpPr>
          <p:nvPr/>
        </p:nvSpPr>
        <p:spPr>
          <a:xfrm>
            <a:off x="304800" y="1828800"/>
            <a:ext cx="7772400" cy="44196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Contoh:</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3000" b="0" i="0" u="none" strike="noStrike" kern="1200" cap="none" spc="0" normalizeH="0" baseline="0" noProof="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Plaintext: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 culik anak itu jam 11 siang</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Ciphertext: </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t^$gfUi89rewoFpfdWqL:p[uTcxZ</a:t>
            </a:r>
            <a:endParaRPr kumimoji="0" lang="en-GB" sz="3000" b="0" i="0" u="none" strike="noStrike" kern="1200" cap="none" spc="0" normalizeH="0" baseline="0" noProof="0" smtClean="0">
              <a:ln>
                <a:noFill/>
              </a:ln>
              <a:solidFill>
                <a:schemeClr val="tx1"/>
              </a:solidFill>
              <a:effectLst/>
              <a:uLnTx/>
              <a:uFillTx/>
              <a:latin typeface="Courier New" pitchFamily="49"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4" name="Rectangle 3"/>
          <p:cNvSpPr txBox="1">
            <a:spLocks noChangeArrowheads="1"/>
          </p:cNvSpPr>
          <p:nvPr/>
        </p:nvSpPr>
        <p:spPr>
          <a:xfrm>
            <a:off x="381000" y="1981200"/>
            <a:ext cx="8458200" cy="4114800"/>
          </a:xfrm>
          <a:prstGeom prst="rect">
            <a:avLst/>
          </a:prstGeom>
        </p:spPr>
        <p:txBody>
          <a:bodyPr vert="horz" anchor="t">
            <a:normAutofit lnSpcReduction="1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Kunci: </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parameter yang digunakan untuk transformasi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enciphering</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dan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dechipering</a:t>
            </a:r>
            <a:r>
              <a:rPr kumimoji="0" lang="en-GB"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Jika kekuatan kriptografi d</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itentukan dengan menjaga kerahasiaan algoritmanya, maka algoritma kriptografinya dinamakan algoritma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restricted</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Algoritma </a:t>
            </a:r>
            <a:r>
              <a:rPr kumimoji="0" lang="en-US" sz="2400" b="0" i="1" u="none" strike="noStrike" kern="1200" cap="none" spc="0" normalizeH="0" baseline="0" noProof="0" smtClean="0">
                <a:ln>
                  <a:noFill/>
                </a:ln>
                <a:solidFill>
                  <a:schemeClr val="tx1"/>
                </a:solidFill>
                <a:effectLst/>
                <a:uLnTx/>
                <a:uFillTx/>
                <a:latin typeface="+mn-lt"/>
                <a:ea typeface="+mn-ea"/>
                <a:cs typeface="+mn-cs"/>
              </a:rPr>
              <a:t>resricted</a:t>
            </a:r>
            <a:r>
              <a:rPr kumimoji="0" lang="en-US" sz="2400" b="0" i="0" u="none" strike="noStrike" kern="1200" cap="none" spc="0" normalizeH="0" baseline="0" noProof="0" smtClean="0">
                <a:ln>
                  <a:noFill/>
                </a:ln>
                <a:solidFill>
                  <a:schemeClr val="tx1"/>
                </a:solidFill>
                <a:effectLst/>
                <a:uLnTx/>
                <a:uFillTx/>
                <a:latin typeface="+mn-lt"/>
                <a:ea typeface="+mn-ea"/>
                <a:cs typeface="+mn-cs"/>
              </a:rPr>
              <a:t> tidak cocok lagi saat ini</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Kriptografi modern mengatasi masalah ini dengan menggunakan kunci.</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Kunci bersifat rahasia (</a:t>
            </a:r>
            <a:r>
              <a:rPr kumimoji="0" lang="en-US" sz="2400" b="0" i="1" u="none" strike="noStrike" kern="1200" cap="none" spc="0" normalizeH="0" baseline="0" noProof="0" smtClean="0">
                <a:ln>
                  <a:noFill/>
                </a:ln>
                <a:solidFill>
                  <a:schemeClr val="tx1"/>
                </a:solidFill>
                <a:effectLst/>
                <a:uLnTx/>
                <a:uFillTx/>
                <a:latin typeface="+mn-lt"/>
                <a:ea typeface="+mn-ea"/>
                <a:cs typeface="+mn-cs"/>
              </a:rPr>
              <a:t>secret</a:t>
            </a:r>
            <a:r>
              <a:rPr kumimoji="0" lang="en-US" sz="2400" b="0" i="0" u="none" strike="noStrike" kern="1200" cap="none" spc="0" normalizeH="0" baseline="0" noProof="0" smtClean="0">
                <a:ln>
                  <a:noFill/>
                </a:ln>
                <a:solidFill>
                  <a:schemeClr val="tx1"/>
                </a:solidFill>
                <a:effectLst/>
                <a:uLnTx/>
                <a:uFillTx/>
                <a:latin typeface="+mn-lt"/>
                <a:ea typeface="+mn-ea"/>
                <a:cs typeface="+mn-cs"/>
              </a:rPr>
              <a:t>), sedangkan algoritma kriptografi tidak rahasia (</a:t>
            </a:r>
            <a:r>
              <a:rPr kumimoji="0" lang="en-US" sz="2400" b="0" i="1" u="none" strike="noStrike" kern="1200" cap="none" spc="0" normalizeH="0" baseline="0" noProof="0" smtClean="0">
                <a:ln>
                  <a:noFill/>
                </a:ln>
                <a:solidFill>
                  <a:schemeClr val="tx1"/>
                </a:solidFill>
                <a:effectLst/>
                <a:uLnTx/>
                <a:uFillTx/>
                <a:latin typeface="+mn-lt"/>
                <a:ea typeface="+mn-ea"/>
                <a:cs typeface="+mn-cs"/>
              </a:rPr>
              <a:t>public</a:t>
            </a:r>
            <a:r>
              <a:rPr kumimoji="0" lang="en-US" sz="2400" b="0" i="0" u="none" strike="noStrike" kern="1200" cap="none" spc="0" normalizeH="0" baseline="0" noProof="0" smtClean="0">
                <a:ln>
                  <a:noFill/>
                </a:ln>
                <a:solidFill>
                  <a:schemeClr val="tx1"/>
                </a:solidFill>
                <a:effectLst/>
                <a:uLnTx/>
                <a:uFillTx/>
                <a:latin typeface="+mn-lt"/>
                <a:ea typeface="+mn-ea"/>
                <a:cs typeface="+mn-cs"/>
              </a:rPr>
              <a:t>)</a:t>
            </a:r>
            <a:endParaRPr kumimoji="0" lang="en-GB" sz="2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nip and Round Single Corner Rectangle 21"/>
          <p:cNvSpPr/>
          <p:nvPr/>
        </p:nvSpPr>
        <p:spPr>
          <a:xfrm>
            <a:off x="838200" y="1377951"/>
            <a:ext cx="1524000"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smtClean="0">
                <a:solidFill>
                  <a:schemeClr val="bg1"/>
                </a:solidFill>
              </a:rPr>
              <a:t>PlainText</a:t>
            </a:r>
          </a:p>
          <a:p>
            <a:pPr algn="ctr"/>
            <a:r>
              <a:rPr lang="en-US" smtClean="0">
                <a:solidFill>
                  <a:schemeClr val="bg1"/>
                </a:solidFill>
              </a:rPr>
              <a:t>Message</a:t>
            </a:r>
            <a:endParaRPr lang="en-US">
              <a:solidFill>
                <a:schemeClr val="bg1"/>
              </a:solidFill>
            </a:endParaRPr>
          </a:p>
        </p:txBody>
      </p:sp>
      <p:sp>
        <p:nvSpPr>
          <p:cNvPr id="23" name="Rectangle 22"/>
          <p:cNvSpPr/>
          <p:nvPr/>
        </p:nvSpPr>
        <p:spPr>
          <a:xfrm>
            <a:off x="2895600" y="1377951"/>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Encryption</a:t>
            </a:r>
            <a:endParaRPr lang="en-US">
              <a:solidFill>
                <a:schemeClr val="bg1"/>
              </a:solidFill>
            </a:endParaRPr>
          </a:p>
        </p:txBody>
      </p:sp>
      <p:sp>
        <p:nvSpPr>
          <p:cNvPr id="24" name="Snip and Round Single Corner Rectangle 23"/>
          <p:cNvSpPr/>
          <p:nvPr/>
        </p:nvSpPr>
        <p:spPr>
          <a:xfrm>
            <a:off x="4876800" y="1377951"/>
            <a:ext cx="1524000"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smtClean="0">
                <a:solidFill>
                  <a:schemeClr val="bg1"/>
                </a:solidFill>
              </a:rPr>
              <a:t>ChiperText</a:t>
            </a:r>
          </a:p>
          <a:p>
            <a:pPr algn="ctr"/>
            <a:r>
              <a:rPr lang="en-US" smtClean="0">
                <a:solidFill>
                  <a:schemeClr val="bg1"/>
                </a:solidFill>
              </a:rPr>
              <a:t>Message</a:t>
            </a:r>
            <a:endParaRPr lang="en-US">
              <a:solidFill>
                <a:schemeClr val="bg1"/>
              </a:solidFill>
            </a:endParaRPr>
          </a:p>
        </p:txBody>
      </p:sp>
      <p:sp>
        <p:nvSpPr>
          <p:cNvPr id="25" name="Rectangle 24"/>
          <p:cNvSpPr/>
          <p:nvPr/>
        </p:nvSpPr>
        <p:spPr>
          <a:xfrm>
            <a:off x="7010400" y="1377951"/>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Decryption</a:t>
            </a:r>
            <a:endParaRPr lang="en-US">
              <a:solidFill>
                <a:schemeClr val="bg1"/>
              </a:solidFill>
            </a:endParaRPr>
          </a:p>
        </p:txBody>
      </p:sp>
      <p:cxnSp>
        <p:nvCxnSpPr>
          <p:cNvPr id="26" name="Straight Arrow Connector 25"/>
          <p:cNvCxnSpPr>
            <a:stCxn id="22" idx="0"/>
            <a:endCxn id="23" idx="1"/>
          </p:cNvCxnSpPr>
          <p:nvPr/>
        </p:nvCxnSpPr>
        <p:spPr>
          <a:xfrm>
            <a:off x="2362200" y="1835151"/>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a:endCxn id="24" idx="2"/>
          </p:cNvCxnSpPr>
          <p:nvPr/>
        </p:nvCxnSpPr>
        <p:spPr>
          <a:xfrm>
            <a:off x="4343400" y="1835151"/>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0"/>
            <a:endCxn id="25" idx="1"/>
          </p:cNvCxnSpPr>
          <p:nvPr/>
        </p:nvCxnSpPr>
        <p:spPr>
          <a:xfrm>
            <a:off x="6400800" y="1835151"/>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5" idx="0"/>
            <a:endCxn id="22" idx="3"/>
          </p:cNvCxnSpPr>
          <p:nvPr/>
        </p:nvCxnSpPr>
        <p:spPr>
          <a:xfrm rot="16200000" flipV="1">
            <a:off x="4667250" y="-1689099"/>
            <a:ext cx="12700" cy="6134100"/>
          </a:xfrm>
          <a:prstGeom prst="bentConnector3">
            <a:avLst>
              <a:gd name="adj1" fmla="val 4486568"/>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07878" y="2286000"/>
            <a:ext cx="320922" cy="369332"/>
          </a:xfrm>
          <a:prstGeom prst="rect">
            <a:avLst/>
          </a:prstGeom>
          <a:noFill/>
        </p:spPr>
        <p:txBody>
          <a:bodyPr wrap="none" rtlCol="0">
            <a:spAutoFit/>
          </a:bodyPr>
          <a:lstStyle/>
          <a:p>
            <a:r>
              <a:rPr lang="en-US" smtClean="0"/>
              <a:t>P</a:t>
            </a:r>
            <a:endParaRPr lang="en-US"/>
          </a:p>
        </p:txBody>
      </p:sp>
      <p:sp>
        <p:nvSpPr>
          <p:cNvPr id="38" name="TextBox 37"/>
          <p:cNvSpPr txBox="1"/>
          <p:nvPr/>
        </p:nvSpPr>
        <p:spPr>
          <a:xfrm>
            <a:off x="5546478" y="2286000"/>
            <a:ext cx="372218" cy="369332"/>
          </a:xfrm>
          <a:prstGeom prst="rect">
            <a:avLst/>
          </a:prstGeom>
          <a:noFill/>
        </p:spPr>
        <p:txBody>
          <a:bodyPr wrap="none" rtlCol="0">
            <a:spAutoFit/>
          </a:bodyPr>
          <a:lstStyle/>
          <a:p>
            <a:r>
              <a:rPr lang="en-US" smtClean="0"/>
              <a:t>C</a:t>
            </a:r>
            <a:endParaRPr lang="en-US"/>
          </a:p>
        </p:txBody>
      </p:sp>
      <p:sp>
        <p:nvSpPr>
          <p:cNvPr id="39" name="TextBox 38"/>
          <p:cNvSpPr txBox="1"/>
          <p:nvPr/>
        </p:nvSpPr>
        <p:spPr>
          <a:xfrm>
            <a:off x="3311856" y="1905000"/>
            <a:ext cx="614271" cy="369332"/>
          </a:xfrm>
          <a:prstGeom prst="rect">
            <a:avLst/>
          </a:prstGeom>
          <a:noFill/>
        </p:spPr>
        <p:txBody>
          <a:bodyPr wrap="none" rtlCol="0">
            <a:spAutoFit/>
          </a:bodyPr>
          <a:lstStyle/>
          <a:p>
            <a:r>
              <a:rPr lang="en-US" smtClean="0">
                <a:solidFill>
                  <a:srgbClr val="FF0000"/>
                </a:solidFill>
              </a:rPr>
              <a:t>E(P)</a:t>
            </a:r>
            <a:endParaRPr lang="en-US">
              <a:solidFill>
                <a:srgbClr val="FF0000"/>
              </a:solidFill>
            </a:endParaRPr>
          </a:p>
        </p:txBody>
      </p:sp>
      <p:sp>
        <p:nvSpPr>
          <p:cNvPr id="40" name="TextBox 39"/>
          <p:cNvSpPr txBox="1"/>
          <p:nvPr/>
        </p:nvSpPr>
        <p:spPr>
          <a:xfrm>
            <a:off x="7391400" y="1905000"/>
            <a:ext cx="713657" cy="369332"/>
          </a:xfrm>
          <a:prstGeom prst="rect">
            <a:avLst/>
          </a:prstGeom>
          <a:noFill/>
        </p:spPr>
        <p:txBody>
          <a:bodyPr wrap="none" rtlCol="0">
            <a:spAutoFit/>
          </a:bodyPr>
          <a:lstStyle/>
          <a:p>
            <a:r>
              <a:rPr lang="en-US" smtClean="0">
                <a:solidFill>
                  <a:srgbClr val="FF0000"/>
                </a:solidFill>
              </a:rPr>
              <a:t>D(C)</a:t>
            </a:r>
            <a:endParaRPr lang="en-US">
              <a:solidFill>
                <a:srgbClr val="FF0000"/>
              </a:solidFill>
            </a:endParaRPr>
          </a:p>
        </p:txBody>
      </p:sp>
      <p:sp>
        <p:nvSpPr>
          <p:cNvPr id="41" name="Snip and Round Single Corner Rectangle 40"/>
          <p:cNvSpPr/>
          <p:nvPr/>
        </p:nvSpPr>
        <p:spPr>
          <a:xfrm>
            <a:off x="838200" y="3968751"/>
            <a:ext cx="1524000"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smtClean="0">
                <a:solidFill>
                  <a:schemeClr val="bg1"/>
                </a:solidFill>
              </a:rPr>
              <a:t>PlainText</a:t>
            </a:r>
          </a:p>
          <a:p>
            <a:pPr algn="ctr"/>
            <a:r>
              <a:rPr lang="en-US" smtClean="0">
                <a:solidFill>
                  <a:schemeClr val="bg1"/>
                </a:solidFill>
              </a:rPr>
              <a:t>Message</a:t>
            </a:r>
            <a:endParaRPr lang="en-US">
              <a:solidFill>
                <a:schemeClr val="bg1"/>
              </a:solidFill>
            </a:endParaRPr>
          </a:p>
        </p:txBody>
      </p:sp>
      <p:sp>
        <p:nvSpPr>
          <p:cNvPr id="42" name="Rectangle 41"/>
          <p:cNvSpPr/>
          <p:nvPr/>
        </p:nvSpPr>
        <p:spPr>
          <a:xfrm>
            <a:off x="2895600" y="3968751"/>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Encryption</a:t>
            </a:r>
            <a:endParaRPr lang="en-US">
              <a:solidFill>
                <a:schemeClr val="bg1"/>
              </a:solidFill>
            </a:endParaRPr>
          </a:p>
        </p:txBody>
      </p:sp>
      <p:sp>
        <p:nvSpPr>
          <p:cNvPr id="43" name="Snip and Round Single Corner Rectangle 42"/>
          <p:cNvSpPr/>
          <p:nvPr/>
        </p:nvSpPr>
        <p:spPr>
          <a:xfrm>
            <a:off x="4876800" y="3968751"/>
            <a:ext cx="1524000"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smtClean="0">
                <a:solidFill>
                  <a:schemeClr val="bg1"/>
                </a:solidFill>
              </a:rPr>
              <a:t>ChiperText</a:t>
            </a:r>
          </a:p>
          <a:p>
            <a:pPr algn="ctr"/>
            <a:r>
              <a:rPr lang="en-US" smtClean="0">
                <a:solidFill>
                  <a:schemeClr val="bg1"/>
                </a:solidFill>
              </a:rPr>
              <a:t>Message</a:t>
            </a:r>
            <a:endParaRPr lang="en-US">
              <a:solidFill>
                <a:schemeClr val="bg1"/>
              </a:solidFill>
            </a:endParaRPr>
          </a:p>
        </p:txBody>
      </p:sp>
      <p:sp>
        <p:nvSpPr>
          <p:cNvPr id="44" name="Rectangle 43"/>
          <p:cNvSpPr/>
          <p:nvPr/>
        </p:nvSpPr>
        <p:spPr>
          <a:xfrm>
            <a:off x="7010400" y="3968751"/>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Decryption</a:t>
            </a:r>
            <a:endParaRPr lang="en-US">
              <a:solidFill>
                <a:schemeClr val="bg1"/>
              </a:solidFill>
            </a:endParaRPr>
          </a:p>
        </p:txBody>
      </p:sp>
      <p:cxnSp>
        <p:nvCxnSpPr>
          <p:cNvPr id="45" name="Straight Arrow Connector 44"/>
          <p:cNvCxnSpPr>
            <a:stCxn id="41" idx="0"/>
            <a:endCxn id="42" idx="1"/>
          </p:cNvCxnSpPr>
          <p:nvPr/>
        </p:nvCxnSpPr>
        <p:spPr>
          <a:xfrm>
            <a:off x="2362200" y="4425951"/>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3"/>
            <a:endCxn id="43" idx="2"/>
          </p:cNvCxnSpPr>
          <p:nvPr/>
        </p:nvCxnSpPr>
        <p:spPr>
          <a:xfrm>
            <a:off x="4343400" y="4425951"/>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0"/>
            <a:endCxn id="44" idx="1"/>
          </p:cNvCxnSpPr>
          <p:nvPr/>
        </p:nvCxnSpPr>
        <p:spPr>
          <a:xfrm>
            <a:off x="6400800" y="4425951"/>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 name="Picture 4" descr="C:\Users\signup\AppData\Local\Microsoft\Windows\Temporary Internet Files\Content.IE5\SZF0XZLP\MC900432593[1].png"/>
          <p:cNvPicPr>
            <a:picLocks noChangeAspect="1" noChangeArrowheads="1"/>
          </p:cNvPicPr>
          <p:nvPr/>
        </p:nvPicPr>
        <p:blipFill>
          <a:blip r:embed="rId2" cstate="print"/>
          <a:srcRect/>
          <a:stretch>
            <a:fillRect/>
          </a:stretch>
        </p:blipFill>
        <p:spPr bwMode="auto">
          <a:xfrm>
            <a:off x="3124314" y="5340351"/>
            <a:ext cx="990486" cy="990486"/>
          </a:xfrm>
          <a:prstGeom prst="rect">
            <a:avLst/>
          </a:prstGeom>
          <a:noFill/>
        </p:spPr>
      </p:pic>
      <p:pic>
        <p:nvPicPr>
          <p:cNvPr id="49" name="Picture 4" descr="C:\Users\signup\AppData\Local\Microsoft\Windows\Temporary Internet Files\Content.IE5\SZF0XZLP\MC900432593[1].png"/>
          <p:cNvPicPr>
            <a:picLocks noChangeAspect="1" noChangeArrowheads="1"/>
          </p:cNvPicPr>
          <p:nvPr/>
        </p:nvPicPr>
        <p:blipFill>
          <a:blip r:embed="rId2" cstate="print"/>
          <a:srcRect/>
          <a:stretch>
            <a:fillRect/>
          </a:stretch>
        </p:blipFill>
        <p:spPr bwMode="auto">
          <a:xfrm>
            <a:off x="7239114" y="5416551"/>
            <a:ext cx="990486" cy="990486"/>
          </a:xfrm>
          <a:prstGeom prst="rect">
            <a:avLst/>
          </a:prstGeom>
          <a:noFill/>
        </p:spPr>
      </p:pic>
      <p:cxnSp>
        <p:nvCxnSpPr>
          <p:cNvPr id="50" name="Straight Arrow Connector 49"/>
          <p:cNvCxnSpPr>
            <a:stCxn id="48" idx="0"/>
            <a:endCxn id="42" idx="2"/>
          </p:cNvCxnSpPr>
          <p:nvPr/>
        </p:nvCxnSpPr>
        <p:spPr>
          <a:xfrm flipH="1" flipV="1">
            <a:off x="3619500" y="4883151"/>
            <a:ext cx="5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9" idx="0"/>
            <a:endCxn id="44" idx="2"/>
          </p:cNvCxnSpPr>
          <p:nvPr/>
        </p:nvCxnSpPr>
        <p:spPr>
          <a:xfrm flipH="1" flipV="1">
            <a:off x="7734300" y="4883151"/>
            <a:ext cx="57"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4" idx="0"/>
            <a:endCxn id="41" idx="3"/>
          </p:cNvCxnSpPr>
          <p:nvPr/>
        </p:nvCxnSpPr>
        <p:spPr>
          <a:xfrm rot="16200000" flipV="1">
            <a:off x="4667250" y="901701"/>
            <a:ext cx="12700" cy="6134100"/>
          </a:xfrm>
          <a:prstGeom prst="bentConnector3">
            <a:avLst>
              <a:gd name="adj1" fmla="val 4486568"/>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52800" y="6330951"/>
            <a:ext cx="595035" cy="369332"/>
          </a:xfrm>
          <a:prstGeom prst="rect">
            <a:avLst/>
          </a:prstGeom>
          <a:noFill/>
        </p:spPr>
        <p:txBody>
          <a:bodyPr wrap="none" rtlCol="0">
            <a:spAutoFit/>
          </a:bodyPr>
          <a:lstStyle/>
          <a:p>
            <a:r>
              <a:rPr lang="en-US" smtClean="0"/>
              <a:t>Key</a:t>
            </a:r>
            <a:endParaRPr lang="en-US"/>
          </a:p>
        </p:txBody>
      </p:sp>
      <p:sp>
        <p:nvSpPr>
          <p:cNvPr id="54" name="TextBox 53"/>
          <p:cNvSpPr txBox="1"/>
          <p:nvPr/>
        </p:nvSpPr>
        <p:spPr>
          <a:xfrm>
            <a:off x="7482165" y="6330951"/>
            <a:ext cx="595035" cy="369332"/>
          </a:xfrm>
          <a:prstGeom prst="rect">
            <a:avLst/>
          </a:prstGeom>
          <a:noFill/>
        </p:spPr>
        <p:txBody>
          <a:bodyPr wrap="none" rtlCol="0">
            <a:spAutoFit/>
          </a:bodyPr>
          <a:lstStyle/>
          <a:p>
            <a:r>
              <a:rPr lang="en-US" smtClean="0"/>
              <a:t>Key</a:t>
            </a:r>
            <a:endParaRPr lang="en-US"/>
          </a:p>
        </p:txBody>
      </p:sp>
      <p:sp>
        <p:nvSpPr>
          <p:cNvPr id="55" name="TextBox 54"/>
          <p:cNvSpPr txBox="1"/>
          <p:nvPr/>
        </p:nvSpPr>
        <p:spPr>
          <a:xfrm>
            <a:off x="1507878" y="4876800"/>
            <a:ext cx="320922" cy="369332"/>
          </a:xfrm>
          <a:prstGeom prst="rect">
            <a:avLst/>
          </a:prstGeom>
          <a:noFill/>
        </p:spPr>
        <p:txBody>
          <a:bodyPr wrap="none" rtlCol="0">
            <a:spAutoFit/>
          </a:bodyPr>
          <a:lstStyle/>
          <a:p>
            <a:r>
              <a:rPr lang="en-US" smtClean="0"/>
              <a:t>P</a:t>
            </a:r>
            <a:endParaRPr lang="en-US"/>
          </a:p>
        </p:txBody>
      </p:sp>
      <p:sp>
        <p:nvSpPr>
          <p:cNvPr id="56" name="TextBox 55"/>
          <p:cNvSpPr txBox="1"/>
          <p:nvPr/>
        </p:nvSpPr>
        <p:spPr>
          <a:xfrm>
            <a:off x="5546478" y="4876800"/>
            <a:ext cx="372218" cy="369332"/>
          </a:xfrm>
          <a:prstGeom prst="rect">
            <a:avLst/>
          </a:prstGeom>
          <a:noFill/>
        </p:spPr>
        <p:txBody>
          <a:bodyPr wrap="none" rtlCol="0">
            <a:spAutoFit/>
          </a:bodyPr>
          <a:lstStyle/>
          <a:p>
            <a:r>
              <a:rPr lang="en-US" smtClean="0"/>
              <a:t>C</a:t>
            </a:r>
            <a:endParaRPr lang="en-US"/>
          </a:p>
        </p:txBody>
      </p:sp>
      <p:sp>
        <p:nvSpPr>
          <p:cNvPr id="57" name="TextBox 56"/>
          <p:cNvSpPr txBox="1"/>
          <p:nvPr/>
        </p:nvSpPr>
        <p:spPr>
          <a:xfrm>
            <a:off x="3311856" y="4495800"/>
            <a:ext cx="614271" cy="369332"/>
          </a:xfrm>
          <a:prstGeom prst="rect">
            <a:avLst/>
          </a:prstGeom>
          <a:noFill/>
        </p:spPr>
        <p:txBody>
          <a:bodyPr wrap="none" rtlCol="0">
            <a:spAutoFit/>
          </a:bodyPr>
          <a:lstStyle/>
          <a:p>
            <a:r>
              <a:rPr lang="en-US" smtClean="0">
                <a:solidFill>
                  <a:srgbClr val="FF0000"/>
                </a:solidFill>
              </a:rPr>
              <a:t>E(P)</a:t>
            </a:r>
            <a:endParaRPr lang="en-US">
              <a:solidFill>
                <a:srgbClr val="FF0000"/>
              </a:solidFill>
            </a:endParaRPr>
          </a:p>
        </p:txBody>
      </p:sp>
      <p:sp>
        <p:nvSpPr>
          <p:cNvPr id="58" name="TextBox 57"/>
          <p:cNvSpPr txBox="1"/>
          <p:nvPr/>
        </p:nvSpPr>
        <p:spPr>
          <a:xfrm>
            <a:off x="7391400" y="4495800"/>
            <a:ext cx="713657" cy="369332"/>
          </a:xfrm>
          <a:prstGeom prst="rect">
            <a:avLst/>
          </a:prstGeom>
          <a:noFill/>
        </p:spPr>
        <p:txBody>
          <a:bodyPr wrap="none" rtlCol="0">
            <a:spAutoFit/>
          </a:bodyPr>
          <a:lstStyle/>
          <a:p>
            <a:r>
              <a:rPr lang="en-US" smtClean="0">
                <a:solidFill>
                  <a:srgbClr val="FF0000"/>
                </a:solidFill>
              </a:rPr>
              <a:t>D(C)</a:t>
            </a:r>
            <a:endParaRPr lang="en-US">
              <a:solidFill>
                <a:srgbClr val="FF0000"/>
              </a:solidFill>
            </a:endParaRPr>
          </a:p>
        </p:txBody>
      </p:sp>
      <p:cxnSp>
        <p:nvCxnSpPr>
          <p:cNvPr id="60" name="Straight Connector 59"/>
          <p:cNvCxnSpPr/>
          <p:nvPr/>
        </p:nvCxnSpPr>
        <p:spPr>
          <a:xfrm>
            <a:off x="762000" y="27432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85800" y="381000"/>
            <a:ext cx="3496470" cy="369332"/>
          </a:xfrm>
          <a:prstGeom prst="rect">
            <a:avLst/>
          </a:prstGeom>
          <a:noFill/>
        </p:spPr>
        <p:txBody>
          <a:bodyPr wrap="none" rtlCol="0">
            <a:spAutoFit/>
          </a:bodyPr>
          <a:lstStyle/>
          <a:p>
            <a:r>
              <a:rPr lang="en-US" smtClean="0"/>
              <a:t>Enkripsi – Dekripsi tanpa Kunci</a:t>
            </a:r>
            <a:endParaRPr lang="en-US"/>
          </a:p>
        </p:txBody>
      </p:sp>
      <p:sp>
        <p:nvSpPr>
          <p:cNvPr id="62" name="TextBox 61"/>
          <p:cNvSpPr txBox="1"/>
          <p:nvPr/>
        </p:nvSpPr>
        <p:spPr>
          <a:xfrm>
            <a:off x="685800" y="2831068"/>
            <a:ext cx="3709670" cy="369332"/>
          </a:xfrm>
          <a:prstGeom prst="rect">
            <a:avLst/>
          </a:prstGeom>
          <a:noFill/>
        </p:spPr>
        <p:txBody>
          <a:bodyPr wrap="none" rtlCol="0">
            <a:spAutoFit/>
          </a:bodyPr>
          <a:lstStyle/>
          <a:p>
            <a:r>
              <a:rPr lang="en-US" smtClean="0"/>
              <a:t>Enkripsi – Dekripsi dengan Kunci</a:t>
            </a:r>
            <a:endParaRPr lang="en-US"/>
          </a:p>
        </p:txBody>
      </p:sp>
      <p:sp>
        <p:nvSpPr>
          <p:cNvPr id="63" name="Rectangle 3"/>
          <p:cNvSpPr txBox="1">
            <a:spLocks noChangeArrowheads="1"/>
          </p:cNvSpPr>
          <p:nvPr/>
        </p:nvSpPr>
        <p:spPr>
          <a:xfrm>
            <a:off x="0" y="5181600"/>
            <a:ext cx="2895600" cy="1676400"/>
          </a:xfrm>
          <a:prstGeom prst="rect">
            <a:avLst/>
          </a:prstGeom>
          <a:solidFill>
            <a:srgbClr val="FFFF00"/>
          </a:solidFill>
        </p:spPr>
        <p:txBody>
          <a:bodyPr vert="horz" anchor="t">
            <a:normAutofit fontScale="70000" lnSpcReduction="20000"/>
          </a:bodyPr>
          <a:lstStyle/>
          <a:p>
            <a:pPr marL="463550" marR="0" lvl="0" indent="-463550" algn="just"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1400" b="1" i="0" u="sng" strike="noStrike" kern="1200" cap="none" spc="0" normalizeH="0" baseline="0" noProof="0" smtClean="0">
                <a:ln>
                  <a:noFill/>
                </a:ln>
                <a:solidFill>
                  <a:schemeClr val="bg1"/>
                </a:solidFill>
                <a:effectLst/>
                <a:uLnTx/>
                <a:uFillTx/>
                <a:latin typeface="+mn-lt"/>
                <a:ea typeface="+mn-ea"/>
                <a:cs typeface="Times New Roman" pitchFamily="18" charset="0"/>
              </a:rPr>
              <a:t>Notasi Matematis:</a:t>
            </a:r>
          </a:p>
          <a:p>
            <a:pPr marL="463550" marR="0" lvl="0" indent="-463550" algn="just"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Misalkan: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C</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 chiperteks dan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P</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 plainteks</a:t>
            </a:r>
          </a:p>
          <a:p>
            <a:pPr marL="463550" marR="0" lvl="0" indent="-463550" algn="just"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Fungsi enkripsi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E</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memetakan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P</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ke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C</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a:t>
            </a:r>
          </a:p>
          <a:p>
            <a:pPr marL="463550" marR="0" lvl="0" indent="-463550" algn="just"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	E</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P</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C		</a:t>
            </a:r>
            <a:endParaRPr lang="en-US" sz="1400" smtClean="0">
              <a:solidFill>
                <a:schemeClr val="bg1"/>
              </a:solidFill>
              <a:cs typeface="Times New Roman" pitchFamily="18" charset="0"/>
            </a:endParaRPr>
          </a:p>
          <a:p>
            <a:pPr marL="463550" marR="0" lvl="0" indent="-463550" algn="just"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Fungsi dekripsi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D</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memetakan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C</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ke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P</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a:t>
            </a:r>
          </a:p>
          <a:p>
            <a:pPr marL="463550" marR="0" lvl="0" indent="-463550" algn="just"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	D</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C</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 </a:t>
            </a:r>
            <a:r>
              <a:rPr kumimoji="0" lang="en-US" sz="1400" b="0" i="1" u="none" strike="noStrike" kern="1200" cap="none" spc="0" normalizeH="0" baseline="0" noProof="0" smtClean="0">
                <a:ln>
                  <a:noFill/>
                </a:ln>
                <a:solidFill>
                  <a:schemeClr val="bg1"/>
                </a:solidFill>
                <a:effectLst/>
                <a:uLnTx/>
                <a:uFillTx/>
                <a:latin typeface="+mn-lt"/>
                <a:ea typeface="+mn-ea"/>
                <a:cs typeface="Times New Roman" pitchFamily="18" charset="0"/>
              </a:rPr>
              <a:t>P</a:t>
            </a:r>
            <a:r>
              <a:rPr kumimoji="0" lang="en-US" sz="1400" b="0" i="0" u="none" strike="noStrike" kern="1200" cap="none" spc="0" normalizeH="0" baseline="0" noProof="0" smtClean="0">
                <a:ln>
                  <a:noFill/>
                </a:ln>
                <a:solidFill>
                  <a:schemeClr val="bg1"/>
                </a:solidFill>
                <a:effectLst/>
                <a:uLnTx/>
                <a:uFillTx/>
                <a:latin typeface="+mn-lt"/>
                <a:ea typeface="+mn-ea"/>
                <a:cs typeface="Times New Roman" pitchFamily="18" charset="0"/>
              </a:rPr>
              <a:t>		</a:t>
            </a:r>
          </a:p>
          <a:p>
            <a:pPr marL="463550" indent="-463550" algn="just"/>
            <a:r>
              <a:rPr lang="en-US" sz="1400" smtClean="0">
                <a:solidFill>
                  <a:schemeClr val="bg1"/>
                </a:solidFill>
                <a:cs typeface="Times New Roman" pitchFamily="18" charset="0"/>
              </a:rPr>
              <a:t>Fungsi enkripsi dan dekripsi harus memenuhi</a:t>
            </a:r>
          </a:p>
          <a:p>
            <a:pPr marL="463550" indent="-463550" algn="just"/>
            <a:r>
              <a:rPr lang="en-US" sz="1400" smtClean="0">
                <a:solidFill>
                  <a:schemeClr val="bg1"/>
                </a:solidFill>
                <a:cs typeface="Times New Roman" pitchFamily="18" charset="0"/>
              </a:rPr>
              <a:t>sifat: </a:t>
            </a:r>
          </a:p>
          <a:p>
            <a:pPr marL="463550" indent="-463550" algn="just"/>
            <a:r>
              <a:rPr lang="en-US" sz="1400" smtClean="0">
                <a:solidFill>
                  <a:schemeClr val="bg1"/>
                </a:solidFill>
                <a:cs typeface="Times New Roman" pitchFamily="18" charset="0"/>
              </a:rPr>
              <a:t> 	</a:t>
            </a:r>
            <a:r>
              <a:rPr lang="en-US" sz="1400" i="1" smtClean="0">
                <a:solidFill>
                  <a:schemeClr val="bg1"/>
                </a:solidFill>
                <a:cs typeface="Times New Roman" pitchFamily="18" charset="0"/>
              </a:rPr>
              <a:t>D</a:t>
            </a:r>
            <a:r>
              <a:rPr lang="en-US" sz="1400" smtClean="0">
                <a:solidFill>
                  <a:schemeClr val="bg1"/>
                </a:solidFill>
                <a:cs typeface="Times New Roman" pitchFamily="18" charset="0"/>
              </a:rPr>
              <a:t>(</a:t>
            </a:r>
            <a:r>
              <a:rPr lang="en-US" sz="1400" i="1" smtClean="0">
                <a:solidFill>
                  <a:schemeClr val="bg1"/>
                </a:solidFill>
                <a:cs typeface="Times New Roman" pitchFamily="18" charset="0"/>
              </a:rPr>
              <a:t>E</a:t>
            </a:r>
            <a:r>
              <a:rPr lang="en-US" sz="1400" smtClean="0">
                <a:solidFill>
                  <a:schemeClr val="bg1"/>
                </a:solidFill>
                <a:cs typeface="Times New Roman" pitchFamily="18" charset="0"/>
              </a:rPr>
              <a:t>(</a:t>
            </a:r>
            <a:r>
              <a:rPr lang="en-US" sz="1400" i="1" smtClean="0">
                <a:solidFill>
                  <a:schemeClr val="bg1"/>
                </a:solidFill>
                <a:cs typeface="Times New Roman" pitchFamily="18" charset="0"/>
              </a:rPr>
              <a:t>P</a:t>
            </a:r>
            <a:r>
              <a:rPr lang="en-US" sz="1400" smtClean="0">
                <a:solidFill>
                  <a:schemeClr val="bg1"/>
                </a:solidFill>
                <a:cs typeface="Times New Roman" pitchFamily="18" charset="0"/>
              </a:rPr>
              <a:t>)) = </a:t>
            </a:r>
            <a:r>
              <a:rPr lang="en-US" sz="1400" i="1" smtClean="0">
                <a:solidFill>
                  <a:schemeClr val="bg1"/>
                </a:solidFill>
                <a:cs typeface="Times New Roman" pitchFamily="18" charset="0"/>
              </a:rPr>
              <a:t>P</a:t>
            </a:r>
            <a:r>
              <a:rPr lang="en-US" sz="1400" smtClean="0">
                <a:solidFill>
                  <a:schemeClr val="bg1"/>
                </a:solidFill>
                <a:cs typeface="Times New Roman" pitchFamily="18" charset="0"/>
              </a:rPr>
              <a:t>	</a:t>
            </a:r>
            <a:r>
              <a:rPr kumimoji="0" lang="en-GB" sz="1400" b="0" i="0" u="none" strike="noStrike" kern="1200" cap="none" spc="0" normalizeH="0" baseline="0" noProof="0" smtClean="0">
                <a:ln>
                  <a:noFill/>
                </a:ln>
                <a:solidFill>
                  <a:schemeClr val="bg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3" name="Content Placeholder 2"/>
          <p:cNvSpPr>
            <a:spLocks noGrp="1"/>
          </p:cNvSpPr>
          <p:nvPr>
            <p:ph idx="1"/>
          </p:nvPr>
        </p:nvSpPr>
        <p:spPr/>
        <p:txBody>
          <a:bodyPr>
            <a:noAutofit/>
          </a:bodyPr>
          <a:lstStyle/>
          <a:p>
            <a:pPr marL="463550" indent="-463550">
              <a:buFont typeface="+mj-lt"/>
              <a:buAutoNum type="arabicPeriod" startAt="4"/>
            </a:pPr>
            <a:r>
              <a:rPr lang="en-US" sz="2400" smtClean="0"/>
              <a:t>Istilah-istilah:</a:t>
            </a:r>
          </a:p>
          <a:p>
            <a:pPr marL="804863" indent="-341313">
              <a:buFont typeface="Arial" pitchFamily="34" charset="0"/>
              <a:buChar char="•"/>
            </a:pPr>
            <a:r>
              <a:rPr lang="en-US" sz="2400" smtClean="0"/>
              <a:t>Kriptografi (cryptography); ilmu sekaligus seni untuk menjaga keamanan pesan (message)</a:t>
            </a:r>
          </a:p>
          <a:p>
            <a:pPr marL="804863" indent="-341313">
              <a:buFont typeface="Arial" pitchFamily="34" charset="0"/>
              <a:buChar char="•"/>
            </a:pPr>
            <a:r>
              <a:rPr lang="en-US" sz="2400" smtClean="0"/>
              <a:t>Kriptografer (cryptographer); praktisi atau pengguna kriptografi.</a:t>
            </a:r>
          </a:p>
          <a:p>
            <a:pPr marL="804863" indent="-341313">
              <a:buFont typeface="Arial" pitchFamily="34" charset="0"/>
              <a:buChar char="•"/>
            </a:pPr>
            <a:r>
              <a:rPr lang="en-US" sz="2400" smtClean="0"/>
              <a:t>Kriptanalisis (cryptanalysis);  ilmu dan seni untuk memecahkan chipertext menjadi plaintext tanpa mengetahui kunci yang digunakan. Pelakunya disebut Kriptanalis (Cryptanalyist)</a:t>
            </a:r>
          </a:p>
          <a:p>
            <a:pPr marL="804863" indent="-341313">
              <a:buFont typeface="Arial" pitchFamily="34" charset="0"/>
              <a:buChar char="•"/>
            </a:pPr>
            <a:r>
              <a:rPr lang="en-US" sz="2400" smtClean="0"/>
              <a:t>Kriptologi (cryptology); studi mengenai kriptografi dan kriptanalisis</a:t>
            </a:r>
          </a:p>
          <a:p>
            <a:pPr marL="804863" indent="-341313">
              <a:buFont typeface="Arial" pitchFamily="34" charset="0"/>
              <a:buChar char="•"/>
            </a:pPr>
            <a:r>
              <a:rPr lang="en-GB" sz="2400" smtClean="0">
                <a:cs typeface="Times New Roman" pitchFamily="18" charset="0"/>
              </a:rPr>
              <a:t>Kriptanalisis merupakan “lawan” kriptografi</a:t>
            </a: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Introduction</a:t>
            </a:r>
            <a:endParaRPr lang="en-US"/>
          </a:p>
        </p:txBody>
      </p:sp>
      <p:sp>
        <p:nvSpPr>
          <p:cNvPr id="4" name="Rectangle 3"/>
          <p:cNvSpPr txBox="1">
            <a:spLocks noChangeArrowheads="1"/>
          </p:cNvSpPr>
          <p:nvPr/>
        </p:nvSpPr>
        <p:spPr>
          <a:xfrm>
            <a:off x="457200" y="1752600"/>
            <a:ext cx="8305800" cy="17526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	ENC%????Ü3E«Q)_lp?²D¹J„ö´ÖôGx)€_Ûë¶&lt;æ¨Äó~„³ý~eÿw—ÔÖÉƒ80</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3000" b="0" i="0" u="none" strike="noStrike" kern="1200" cap="none" spc="0" normalizeH="0" baseline="0" noProof="0" smtClean="0">
              <a:ln>
                <a:noFill/>
              </a:ln>
              <a:solidFill>
                <a:schemeClr val="tx1"/>
              </a:solidFill>
              <a:effectLst/>
              <a:uLnTx/>
              <a:uFillTx/>
              <a:latin typeface="+mn-lt"/>
              <a:ea typeface="+mn-ea"/>
              <a:cs typeface="+mn-cs"/>
            </a:endParaRPr>
          </a:p>
        </p:txBody>
      </p:sp>
      <p:graphicFrame>
        <p:nvGraphicFramePr>
          <p:cNvPr id="1026" name="Object 2"/>
          <p:cNvGraphicFramePr>
            <a:graphicFrameLocks noChangeAspect="1"/>
          </p:cNvGraphicFramePr>
          <p:nvPr/>
        </p:nvGraphicFramePr>
        <p:xfrm>
          <a:off x="3429000" y="4495800"/>
          <a:ext cx="1651000" cy="1600200"/>
        </p:xfrm>
        <a:graphic>
          <a:graphicData uri="http://schemas.openxmlformats.org/presentationml/2006/ole">
            <mc:AlternateContent xmlns:mc="http://schemas.openxmlformats.org/markup-compatibility/2006">
              <mc:Choice xmlns:v="urn:schemas-microsoft-com:vml" Requires="v">
                <p:oleObj spid="_x0000_s1033" name="Clip" r:id="rId3" imgW="3092400" imgH="3282840" progId="MS_ClipArt_Gallery.5">
                  <p:embed/>
                </p:oleObj>
              </mc:Choice>
              <mc:Fallback>
                <p:oleObj name="Clip" r:id="rId3" imgW="3092400" imgH="3282840"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95800"/>
                        <a:ext cx="1651000" cy="160020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6" name="Oval Callout 7"/>
          <p:cNvSpPr>
            <a:spLocks noChangeArrowheads="1"/>
          </p:cNvSpPr>
          <p:nvPr/>
        </p:nvSpPr>
        <p:spPr bwMode="auto">
          <a:xfrm>
            <a:off x="2895600" y="2819400"/>
            <a:ext cx="4038600" cy="1295400"/>
          </a:xfrm>
          <a:prstGeom prst="wedgeEllipseCallout">
            <a:avLst>
              <a:gd name="adj1" fmla="val -20833"/>
              <a:gd name="adj2" fmla="val 62500"/>
            </a:avLst>
          </a:prstGeom>
          <a:noFill/>
          <a:ln w="9525" algn="ctr">
            <a:solidFill>
              <a:schemeClr val="tx1"/>
            </a:solidFill>
            <a:round/>
            <a:headEnd/>
            <a:tailEnd/>
          </a:ln>
        </p:spPr>
        <p:txBody>
          <a:bodyPr wrap="none"/>
          <a:lstStyle/>
          <a:p>
            <a:endParaRPr lang="en-US" sz="2400" smtClean="0">
              <a:latin typeface="Aharoni" pitchFamily="2" charset="-79"/>
              <a:cs typeface="Aharoni" pitchFamily="2" charset="-79"/>
            </a:endParaRPr>
          </a:p>
          <a:p>
            <a:r>
              <a:rPr lang="en-US" sz="2400" smtClean="0">
                <a:latin typeface="Aharoni" pitchFamily="2" charset="-79"/>
                <a:cs typeface="Aharoni" pitchFamily="2" charset="-79"/>
              </a:rPr>
              <a:t>????????????????????</a:t>
            </a:r>
            <a:endParaRPr lang="en-US" sz="240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90000"/>
              </a:lnSpc>
            </a:pPr>
            <a:r>
              <a:rPr lang="en-US" sz="3200" smtClean="0"/>
              <a:t>Kata </a:t>
            </a:r>
            <a:r>
              <a:rPr lang="en-US" sz="3200" i="1" smtClean="0"/>
              <a:t>cryptography </a:t>
            </a:r>
            <a:r>
              <a:rPr lang="en-US" sz="3200" smtClean="0"/>
              <a:t>berasal dari bahasa Yunani: </a:t>
            </a:r>
            <a:r>
              <a:rPr lang="en-US" sz="3200" smtClean="0">
                <a:latin typeface="Symbol" pitchFamily="18" charset="2"/>
              </a:rPr>
              <a:t>krupto </a:t>
            </a:r>
            <a:r>
              <a:rPr lang="en-US" sz="3200" smtClean="0"/>
              <a:t>(</a:t>
            </a:r>
            <a:r>
              <a:rPr lang="en-US" sz="3200" i="1" smtClean="0"/>
              <a:t>hidden</a:t>
            </a:r>
            <a:r>
              <a:rPr lang="en-US" sz="3200" smtClean="0"/>
              <a:t> atau </a:t>
            </a:r>
            <a:r>
              <a:rPr lang="en-US" sz="3200" i="1" smtClean="0"/>
              <a:t>secret</a:t>
            </a:r>
            <a:r>
              <a:rPr lang="en-US" sz="3200" smtClean="0"/>
              <a:t>) dan </a:t>
            </a:r>
            <a:r>
              <a:rPr lang="en-US" sz="3200" smtClean="0">
                <a:latin typeface="Symbol" pitchFamily="18" charset="2"/>
              </a:rPr>
              <a:t>grafh</a:t>
            </a:r>
            <a:r>
              <a:rPr lang="en-US" sz="3200" smtClean="0"/>
              <a:t> (</a:t>
            </a:r>
            <a:r>
              <a:rPr lang="en-US" sz="3200" i="1" smtClean="0"/>
              <a:t>writing</a:t>
            </a:r>
            <a:r>
              <a:rPr lang="en-US" sz="3200" smtClean="0"/>
              <a:t>)</a:t>
            </a:r>
            <a:endParaRPr lang="en-US" sz="3200" smtClean="0">
              <a:latin typeface="Symbol" pitchFamily="18" charset="2"/>
            </a:endParaRPr>
          </a:p>
          <a:p>
            <a:pPr algn="just">
              <a:lnSpc>
                <a:spcPct val="90000"/>
              </a:lnSpc>
              <a:buNone/>
            </a:pPr>
            <a:r>
              <a:rPr lang="en-US" sz="3200" smtClean="0">
                <a:cs typeface="Times New Roman" pitchFamily="18" charset="0"/>
              </a:rPr>
              <a:t>	Artinya “</a:t>
            </a:r>
            <a:r>
              <a:rPr lang="en-US" sz="3200" i="1" smtClean="0">
                <a:cs typeface="Times New Roman" pitchFamily="18" charset="0"/>
              </a:rPr>
              <a:t>secret writing</a:t>
            </a:r>
            <a:r>
              <a:rPr lang="en-US" sz="3200" smtClean="0">
                <a:cs typeface="Times New Roman" pitchFamily="18" charset="0"/>
              </a:rPr>
              <a:t>”</a:t>
            </a:r>
          </a:p>
          <a:p>
            <a:pPr algn="just">
              <a:lnSpc>
                <a:spcPct val="90000"/>
              </a:lnSpc>
            </a:pPr>
            <a:r>
              <a:rPr lang="en-US" sz="3200" smtClean="0">
                <a:cs typeface="Times New Roman" pitchFamily="18" charset="0"/>
              </a:rPr>
              <a:t>Definisi lama: </a:t>
            </a:r>
          </a:p>
          <a:p>
            <a:pPr algn="just">
              <a:lnSpc>
                <a:spcPct val="90000"/>
              </a:lnSpc>
              <a:buNone/>
            </a:pPr>
            <a:r>
              <a:rPr lang="en-US" sz="3200" smtClean="0">
                <a:cs typeface="Times New Roman" pitchFamily="18" charset="0"/>
              </a:rPr>
              <a:t>	</a:t>
            </a:r>
            <a:r>
              <a:rPr lang="en-US" sz="3200" b="1" smtClean="0">
                <a:cs typeface="Times New Roman" pitchFamily="18" charset="0"/>
              </a:rPr>
              <a:t>Kriptografi</a:t>
            </a:r>
            <a:r>
              <a:rPr lang="en-US" sz="3200" smtClean="0">
                <a:cs typeface="Times New Roman" pitchFamily="18" charset="0"/>
              </a:rPr>
              <a:t> adalah ilmu dan seni untuk menjaga kerahasian pesan dengan cara menyandikannya ke dalam bentuk yang tidak dapat dimengerti lagi maknanya.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7" name="Content Placeholder 2"/>
          <p:cNvSpPr>
            <a:spLocks noGrp="1"/>
          </p:cNvSpPr>
          <p:nvPr>
            <p:ph idx="1"/>
          </p:nvPr>
        </p:nvSpPr>
        <p:spPr>
          <a:xfrm>
            <a:off x="457200" y="1882808"/>
            <a:ext cx="8229600" cy="4572000"/>
          </a:xfrm>
        </p:spPr>
        <p:txBody>
          <a:bodyPr>
            <a:normAutofit lnSpcReduction="10000"/>
          </a:bodyPr>
          <a:lstStyle/>
          <a:p>
            <a:pPr marL="463550" indent="-463550">
              <a:buNone/>
            </a:pPr>
            <a:r>
              <a:rPr lang="en-US" smtClean="0"/>
              <a:t>Persamaan Kriptografer dan Kriptanalis:</a:t>
            </a:r>
          </a:p>
          <a:p>
            <a:pPr marL="804863" indent="-341313">
              <a:buFont typeface="Arial" pitchFamily="34" charset="0"/>
              <a:buChar char="•"/>
            </a:pPr>
            <a:r>
              <a:rPr lang="en-US" smtClean="0"/>
              <a:t>Sama-sama memiliki pekerjaan yg sama, yaitu menerjemahkan chipertext menjadi plaintext</a:t>
            </a:r>
          </a:p>
          <a:p>
            <a:pPr marL="341313" indent="-341313">
              <a:buNone/>
            </a:pPr>
            <a:r>
              <a:rPr lang="en-US" smtClean="0"/>
              <a:t>Perbedaan Kriptografer dan Kriptanalis</a:t>
            </a:r>
          </a:p>
          <a:p>
            <a:pPr marL="804863" indent="-341313">
              <a:buFont typeface="Arial" pitchFamily="34" charset="0"/>
              <a:buChar char="•"/>
            </a:pPr>
            <a:r>
              <a:rPr lang="en-US" smtClean="0"/>
              <a:t>Kriptografer bekerja atas dasar legitimasi pengirim atau penerima pesan</a:t>
            </a:r>
          </a:p>
          <a:p>
            <a:pPr marL="804863" indent="-341313">
              <a:buFont typeface="Arial" pitchFamily="34" charset="0"/>
              <a:buChar char="•"/>
            </a:pPr>
            <a:r>
              <a:rPr lang="en-US" smtClean="0"/>
              <a:t>Kriptanalisis bekerja atas nama penyadap yang tidak berhak.</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graphicFrame>
        <p:nvGraphicFramePr>
          <p:cNvPr id="5122" name="Object 4"/>
          <p:cNvGraphicFramePr>
            <a:graphicFrameLocks noChangeAspect="1"/>
          </p:cNvGraphicFramePr>
          <p:nvPr/>
        </p:nvGraphicFramePr>
        <p:xfrm>
          <a:off x="1600200" y="1828800"/>
          <a:ext cx="5867400" cy="3005138"/>
        </p:xfrm>
        <a:graphic>
          <a:graphicData uri="http://schemas.openxmlformats.org/presentationml/2006/ole">
            <mc:AlternateContent xmlns:mc="http://schemas.openxmlformats.org/markup-compatibility/2006">
              <mc:Choice xmlns:v="urn:schemas-microsoft-com:vml" Requires="v">
                <p:oleObj spid="_x0000_s5129" r:id="rId3" imgW="5174852" imgH="2661095" progId="Visio.Drawing.6">
                  <p:embed/>
                </p:oleObj>
              </mc:Choice>
              <mc:Fallback>
                <p:oleObj r:id="rId3" imgW="5174852" imgH="2661095"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28800"/>
                        <a:ext cx="5867400" cy="300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3" name="Content Placeholder 2"/>
          <p:cNvSpPr>
            <a:spLocks noGrp="1"/>
          </p:cNvSpPr>
          <p:nvPr>
            <p:ph idx="1"/>
          </p:nvPr>
        </p:nvSpPr>
        <p:spPr>
          <a:xfrm>
            <a:off x="457200" y="1882808"/>
            <a:ext cx="8229600" cy="4975192"/>
          </a:xfrm>
        </p:spPr>
        <p:txBody>
          <a:bodyPr>
            <a:normAutofit fontScale="92500" lnSpcReduction="20000"/>
          </a:bodyPr>
          <a:lstStyle/>
          <a:p>
            <a:pPr marL="578358" indent="-514350">
              <a:buFont typeface="+mj-lt"/>
              <a:buAutoNum type="arabicPeriod" startAt="5"/>
            </a:pPr>
            <a:r>
              <a:rPr lang="en-US" smtClean="0"/>
              <a:t>Penyadap (enemy, intruder, eavesdropper, adversary, bad guy); orang yang mencoba menangkap pesan selama proses pengiriman pesan (transmisi)</a:t>
            </a:r>
          </a:p>
          <a:p>
            <a:pPr marL="578358" indent="-514350">
              <a:buFont typeface="+mj-lt"/>
              <a:buAutoNum type="arabicPeriod" startAt="5"/>
            </a:pPr>
            <a:r>
              <a:rPr lang="en-US" smtClean="0"/>
              <a:t>Sistem Kriptografi (Cryptosystem); terdiri atas:</a:t>
            </a:r>
          </a:p>
          <a:p>
            <a:pPr marL="809625" indent="-346075">
              <a:buFont typeface="Arial" pitchFamily="34" charset="0"/>
              <a:buChar char="•"/>
            </a:pPr>
            <a:r>
              <a:rPr lang="en-US" smtClean="0"/>
              <a:t>Algoritma Kriptografi; Aturan-2 atau formula-2 matematis yg digunakan untuk enkripsi dan dekripsi</a:t>
            </a:r>
          </a:p>
          <a:p>
            <a:pPr marL="809625" indent="-346075">
              <a:buFont typeface="Arial" pitchFamily="34" charset="0"/>
              <a:buChar char="•"/>
            </a:pPr>
            <a:r>
              <a:rPr lang="en-US" smtClean="0"/>
              <a:t>PlainText</a:t>
            </a:r>
          </a:p>
          <a:p>
            <a:pPr marL="809625" indent="-346075">
              <a:buFont typeface="Arial" pitchFamily="34" charset="0"/>
              <a:buChar char="•"/>
            </a:pPr>
            <a:r>
              <a:rPr lang="en-US" smtClean="0"/>
              <a:t>ChiperText</a:t>
            </a:r>
          </a:p>
          <a:p>
            <a:pPr marL="809625" indent="-346075">
              <a:buFont typeface="Arial" pitchFamily="34" charset="0"/>
              <a:buChar char="•"/>
            </a:pPr>
            <a:r>
              <a:rPr lang="en-US" smtClean="0"/>
              <a:t>Key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4" name="Rectangle 3"/>
          <p:cNvSpPr txBox="1">
            <a:spLocks noChangeArrowheads="1"/>
          </p:cNvSpPr>
          <p:nvPr/>
        </p:nvSpPr>
        <p:spPr>
          <a:xfrm>
            <a:off x="381000" y="1981200"/>
            <a:ext cx="8382000" cy="4114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1" u="none" strike="noStrike" kern="1200" cap="none" spc="0" normalizeH="0" baseline="0" noProof="0" smtClean="0">
                <a:ln>
                  <a:noFill/>
                </a:ln>
                <a:solidFill>
                  <a:schemeClr val="tx1"/>
                </a:solidFill>
                <a:effectLst/>
                <a:uLnTx/>
                <a:uFillTx/>
                <a:latin typeface="+mn-lt"/>
                <a:ea typeface="+mn-ea"/>
                <a:cs typeface="+mn-cs"/>
              </a:rPr>
              <a:t>Cipher</a:t>
            </a:r>
            <a:r>
              <a:rPr kumimoji="0" lang="en-US" sz="2400" b="0" i="0" u="none" strike="noStrike" kern="1200" cap="none" spc="0" normalizeH="0" baseline="0" noProof="0" smtClean="0">
                <a:ln>
                  <a:noFill/>
                </a:ln>
                <a:solidFill>
                  <a:schemeClr val="tx1"/>
                </a:solidFill>
                <a:effectLst/>
                <a:uLnTx/>
                <a:uFillTx/>
                <a:latin typeface="+mn-lt"/>
                <a:ea typeface="+mn-ea"/>
                <a:cs typeface="+mn-cs"/>
              </a:rPr>
              <a:t> tidak sama dengan kode (</a:t>
            </a:r>
            <a:r>
              <a:rPr kumimoji="0" lang="en-US" sz="2400" b="0" i="1" u="none" strike="noStrike" kern="1200" cap="none" spc="0" normalizeH="0" baseline="0" noProof="0" smtClean="0">
                <a:ln>
                  <a:noFill/>
                </a:ln>
                <a:solidFill>
                  <a:schemeClr val="tx1"/>
                </a:solidFill>
                <a:effectLst/>
                <a:uLnTx/>
                <a:uFillTx/>
                <a:latin typeface="+mn-lt"/>
                <a:ea typeface="+mn-ea"/>
                <a:cs typeface="+mn-cs"/>
              </a:rPr>
              <a:t>code</a:t>
            </a:r>
            <a:r>
              <a:rPr kumimoji="0" lang="en-US" sz="2400" b="0" i="0" u="none" strike="noStrike" kern="1200" cap="none" spc="0" normalizeH="0" baseline="0" noProof="0" smtClean="0">
                <a:ln>
                  <a:noFill/>
                </a:ln>
                <a:solidFill>
                  <a:schemeClr val="tx1"/>
                </a:solidFill>
                <a:effectLst/>
                <a:uLnTx/>
                <a:uFillTx/>
                <a:latin typeface="+mn-lt"/>
                <a:ea typeface="+mn-ea"/>
                <a:cs typeface="+mn-cs"/>
              </a:rPr>
              <a:t>)</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Kode mempunyai sejarah tersendiri di dalam kriptografi</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Contoh kode:</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Courier" pitchFamily="49" charset="0"/>
                <a:ea typeface="+mn-ea"/>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Pesan: </a:t>
            </a:r>
            <a:r>
              <a:rPr kumimoji="0" lang="en-US" sz="2400" b="0" i="0" u="none" strike="noStrike" kern="1200" cap="none" spc="0" normalizeH="0" baseline="0" noProof="0" smtClean="0">
                <a:ln>
                  <a:noFill/>
                </a:ln>
                <a:solidFill>
                  <a:schemeClr val="tx1"/>
                </a:solidFill>
                <a:effectLst/>
                <a:uLnTx/>
                <a:uFillTx/>
                <a:latin typeface="Courier" pitchFamily="49" charset="0"/>
                <a:ea typeface="+mn-ea"/>
                <a:cs typeface="Times New Roman" pitchFamily="18" charset="0"/>
              </a:rPr>
              <a:t>kapal api datang </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Courier" pitchFamily="49" charset="0"/>
                <a:ea typeface="+mn-ea"/>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Kode: </a:t>
            </a:r>
            <a:r>
              <a:rPr kumimoji="0" lang="en-US" sz="2400" b="0" i="0" u="none" strike="noStrike" kern="1200" cap="none" spc="0" normalizeH="0" baseline="0" noProof="0" smtClean="0">
                <a:ln>
                  <a:noFill/>
                </a:ln>
                <a:solidFill>
                  <a:schemeClr val="tx1"/>
                </a:solidFill>
                <a:effectLst/>
                <a:uLnTx/>
                <a:uFillTx/>
                <a:latin typeface="Courier New" pitchFamily="49" charset="0"/>
                <a:ea typeface="+mn-ea"/>
                <a:cs typeface="Courier New" pitchFamily="49" charset="0"/>
              </a:rPr>
              <a:t>hutan bakau hancur </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Courier New" pitchFamily="49" charset="0"/>
                <a:ea typeface="+mn-ea"/>
                <a:cs typeface="Courier New" pitchFamily="49" charset="0"/>
              </a:rPr>
              <a:t> </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Pesan: </a:t>
            </a:r>
            <a:r>
              <a:rPr kumimoji="0" lang="en-US" sz="2400" b="0" i="0" u="none" strike="noStrike" kern="1200" cap="none" spc="0" normalizeH="0" baseline="0" noProof="0" smtClean="0">
                <a:ln>
                  <a:noFill/>
                </a:ln>
                <a:solidFill>
                  <a:schemeClr val="tx1"/>
                </a:solidFill>
                <a:effectLst/>
                <a:uLnTx/>
                <a:uFillTx/>
                <a:latin typeface="Courier" pitchFamily="49" charset="0"/>
                <a:ea typeface="+mn-ea"/>
                <a:cs typeface="Times New Roman" pitchFamily="18" charset="0"/>
              </a:rPr>
              <a:t>kapal api datang </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Kode:  </a:t>
            </a:r>
            <a:r>
              <a:rPr kumimoji="0" lang="en-US" sz="2400" b="0" i="0" u="none" strike="noStrike" kern="1200" cap="none" spc="0" normalizeH="0" baseline="0" noProof="0" smtClean="0">
                <a:ln>
                  <a:noFill/>
                </a:ln>
                <a:solidFill>
                  <a:schemeClr val="tx1"/>
                </a:solidFill>
                <a:effectLst/>
                <a:uLnTx/>
                <a:uFillTx/>
                <a:latin typeface="Courier New" pitchFamily="49" charset="0"/>
                <a:ea typeface="+mn-ea"/>
                <a:cs typeface="Courier New" pitchFamily="49" charset="0"/>
              </a:rPr>
              <a:t>xyztvq bkugbf hjqpot</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4" name="Rectangle 3"/>
          <p:cNvSpPr txBox="1">
            <a:spLocks noChangeArrowheads="1"/>
          </p:cNvSpPr>
          <p:nvPr/>
        </p:nvSpPr>
        <p:spPr>
          <a:xfrm>
            <a:off x="381000" y="1981200"/>
            <a:ext cx="4953000" cy="4114800"/>
          </a:xfrm>
          <a:prstGeom prst="rect">
            <a:avLst/>
          </a:prstGeom>
        </p:spPr>
        <p:txBody>
          <a:bodyPr vert="horz" anchor="t">
            <a:normAutofit fontScale="85000" lnSpcReduction="10000"/>
          </a:bodyPr>
          <a:lstStyle/>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Encoding</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Transformasi dari plainteks menjadi kode</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Decoding</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transformasi kebalikan dari kode menajdi plainteks.</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800" b="1" i="0" u="none" strike="noStrike" kern="1200" cap="none" spc="0" normalizeH="0" baseline="0" noProof="0" smtClean="0">
                <a:ln>
                  <a:noFill/>
                </a:ln>
                <a:solidFill>
                  <a:schemeClr val="tx1"/>
                </a:solidFill>
                <a:effectLst/>
                <a:uLnTx/>
                <a:uFillTx/>
                <a:latin typeface="+mn-lt"/>
                <a:ea typeface="+mn-ea"/>
                <a:cs typeface="Times New Roman" pitchFamily="18" charset="0"/>
              </a:rPr>
              <a:t>Buku kode</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codebook</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dokumen yang digunakan untuk mengimplementasikan suatu kode</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Buku kode terdiri dari tabel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lookup</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lookup table</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untuk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encoding</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dan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decoding</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800" b="0" i="0" u="none" strike="noStrike" kern="1200" cap="none" spc="0" normalizeH="0" baseline="0" noProof="0" smtClean="0">
                <a:ln>
                  <a:noFill/>
                </a:ln>
                <a:solidFill>
                  <a:schemeClr val="tx1"/>
                </a:solidFill>
                <a:effectLst/>
                <a:uLnTx/>
                <a:uFillTx/>
                <a:latin typeface="+mn-lt"/>
                <a:ea typeface="+mn-ea"/>
                <a:cs typeface="+mn-cs"/>
              </a:rPr>
              <a:t> </a:t>
            </a:r>
          </a:p>
        </p:txBody>
      </p:sp>
      <p:pic>
        <p:nvPicPr>
          <p:cNvPr id="5" name="Picture 4"/>
          <p:cNvPicPr>
            <a:picLocks noChangeAspect="1" noChangeArrowheads="1"/>
          </p:cNvPicPr>
          <p:nvPr/>
        </p:nvPicPr>
        <p:blipFill>
          <a:blip r:embed="rId2" cstate="print"/>
          <a:srcRect/>
          <a:stretch>
            <a:fillRect/>
          </a:stretch>
        </p:blipFill>
        <p:spPr bwMode="auto">
          <a:xfrm>
            <a:off x="5275262" y="2057400"/>
            <a:ext cx="3487738"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1.3 Terminologi</a:t>
            </a:r>
            <a:endParaRPr lang="en-US"/>
          </a:p>
        </p:txBody>
      </p:sp>
      <p:sp>
        <p:nvSpPr>
          <p:cNvPr id="4" name="Rectangle 3"/>
          <p:cNvSpPr txBox="1">
            <a:spLocks noChangeArrowheads="1"/>
          </p:cNvSpPr>
          <p:nvPr/>
        </p:nvSpPr>
        <p:spPr>
          <a:xfrm>
            <a:off x="304800" y="1676400"/>
            <a:ext cx="8458200" cy="9906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1" u="none" strike="noStrike" kern="1200" cap="none" spc="0" normalizeH="0" baseline="0" noProof="0" smtClean="0">
                <a:ln>
                  <a:noFill/>
                </a:ln>
                <a:solidFill>
                  <a:schemeClr val="tx1"/>
                </a:solidFill>
                <a:effectLst/>
                <a:uLnTx/>
                <a:uFillTx/>
                <a:latin typeface="+mn-lt"/>
                <a:ea typeface="+mn-ea"/>
                <a:cs typeface="+mn-cs"/>
              </a:rPr>
              <a:t>Codebreaker</a:t>
            </a:r>
            <a:r>
              <a:rPr kumimoji="0" lang="en-US" sz="2800" b="0" i="0" u="none" strike="noStrike" kern="1200" cap="none" spc="0" normalizeH="0" baseline="0" noProof="0" smtClean="0">
                <a:ln>
                  <a:noFill/>
                </a:ln>
                <a:solidFill>
                  <a:schemeClr val="tx1"/>
                </a:solidFill>
                <a:effectLst/>
                <a:uLnTx/>
                <a:uFillTx/>
                <a:latin typeface="+mn-lt"/>
                <a:ea typeface="+mn-ea"/>
                <a:cs typeface="+mn-cs"/>
              </a:rPr>
              <a:t>: Orang yang memecahkan kode (untuk menemukan plainteks) </a:t>
            </a:r>
          </a:p>
        </p:txBody>
      </p:sp>
      <p:pic>
        <p:nvPicPr>
          <p:cNvPr id="5" name="Picture 6" descr="http://www.bringyou.to/apologetics/codebreaker.jpg"/>
          <p:cNvPicPr>
            <a:picLocks noChangeAspect="1" noChangeArrowheads="1"/>
          </p:cNvPicPr>
          <p:nvPr/>
        </p:nvPicPr>
        <p:blipFill>
          <a:blip r:embed="rId2" cstate="print"/>
          <a:srcRect/>
          <a:stretch>
            <a:fillRect/>
          </a:stretch>
        </p:blipFill>
        <p:spPr bwMode="auto">
          <a:xfrm>
            <a:off x="1219200" y="2743200"/>
            <a:ext cx="2405063" cy="3657600"/>
          </a:xfrm>
          <a:prstGeom prst="rect">
            <a:avLst/>
          </a:prstGeom>
          <a:noFill/>
          <a:ln w="9525">
            <a:noFill/>
            <a:miter lim="800000"/>
            <a:headEnd/>
            <a:tailEnd/>
          </a:ln>
        </p:spPr>
      </p:pic>
      <p:pic>
        <p:nvPicPr>
          <p:cNvPr id="6" name="Picture 10" descr="http://www3.bc.sympatico.ca/pem/code2.gif"/>
          <p:cNvPicPr>
            <a:picLocks noChangeAspect="1" noChangeArrowheads="1"/>
          </p:cNvPicPr>
          <p:nvPr/>
        </p:nvPicPr>
        <p:blipFill>
          <a:blip r:embed="rId3" cstate="print"/>
          <a:srcRect/>
          <a:stretch>
            <a:fillRect/>
          </a:stretch>
        </p:blipFill>
        <p:spPr bwMode="auto">
          <a:xfrm>
            <a:off x="4572000" y="2667000"/>
            <a:ext cx="3024188"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1.4 Tipe-tipe Ancaman Keamaman Pesan</a:t>
            </a:r>
            <a:endParaRPr lang="en-US"/>
          </a:p>
        </p:txBody>
      </p:sp>
      <p:sp>
        <p:nvSpPr>
          <p:cNvPr id="4" name="Content Placeholder 2"/>
          <p:cNvSpPr>
            <a:spLocks noGrp="1"/>
          </p:cNvSpPr>
          <p:nvPr>
            <p:ph idx="1"/>
          </p:nvPr>
        </p:nvSpPr>
        <p:spPr>
          <a:xfrm>
            <a:off x="457200" y="1882808"/>
            <a:ext cx="8229600" cy="4975192"/>
          </a:xfrm>
        </p:spPr>
        <p:txBody>
          <a:bodyPr>
            <a:normAutofit fontScale="92500" lnSpcReduction="10000"/>
          </a:bodyPr>
          <a:lstStyle/>
          <a:p>
            <a:pPr marL="578358" indent="-514350">
              <a:buFont typeface="+mj-lt"/>
              <a:buAutoNum type="arabicPeriod"/>
            </a:pPr>
            <a:r>
              <a:rPr lang="en-US" smtClean="0"/>
              <a:t>Interupsi (Interuption); Pesan di dihilangkan</a:t>
            </a:r>
          </a:p>
          <a:p>
            <a:pPr marL="578358" indent="-514350">
              <a:buFont typeface="+mj-lt"/>
              <a:buAutoNum type="arabicPeriod"/>
            </a:pPr>
            <a:r>
              <a:rPr lang="en-US" smtClean="0"/>
              <a:t>Intersepsi (Interception); Pesan disadap sehingga orang yg tidak berhak dapat mengakses pesan.</a:t>
            </a:r>
          </a:p>
          <a:p>
            <a:pPr marL="578358" indent="-514350">
              <a:buFont typeface="+mj-lt"/>
              <a:buAutoNum type="arabicPeriod"/>
            </a:pPr>
            <a:r>
              <a:rPr lang="en-US" smtClean="0"/>
              <a:t>Modifikasi (Modification); Pesan yang sedang dikirim disadap lalu diubahnya sesuai dengan keinginan penyadap.</a:t>
            </a:r>
          </a:p>
          <a:p>
            <a:pPr marL="578358" indent="-514350">
              <a:buFont typeface="+mj-lt"/>
              <a:buAutoNum type="arabicPeriod"/>
            </a:pPr>
            <a:r>
              <a:rPr lang="en-US" smtClean="0"/>
              <a:t>Fabrikasi (Fabrication); Orang yg tidak berhak berhasil meniru atau memalsukan pesan sedemikian sehingga seolah-olah pesan berasal dari pihak pengirim yang sah.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1.4 Tipe-tipe Ancaman Keamaman Pesan</a:t>
            </a:r>
            <a:endParaRPr lang="en-US"/>
          </a:p>
        </p:txBody>
      </p:sp>
      <p:pic>
        <p:nvPicPr>
          <p:cNvPr id="3" name="Picture 3" descr="C:\Users\signup\AppData\Local\Microsoft\Windows\Temporary Internet Files\Content.IE5\PAZPF1GF\MP900448553[1].jpg"/>
          <p:cNvPicPr>
            <a:picLocks noChangeAspect="1" noChangeArrowheads="1"/>
          </p:cNvPicPr>
          <p:nvPr/>
        </p:nvPicPr>
        <p:blipFill>
          <a:blip r:embed="rId2" cstate="print"/>
          <a:srcRect/>
          <a:stretch>
            <a:fillRect/>
          </a:stretch>
        </p:blipFill>
        <p:spPr bwMode="auto">
          <a:xfrm>
            <a:off x="609600" y="1981200"/>
            <a:ext cx="2514600" cy="1676400"/>
          </a:xfrm>
          <a:prstGeom prst="rect">
            <a:avLst/>
          </a:prstGeom>
          <a:noFill/>
        </p:spPr>
      </p:pic>
      <p:pic>
        <p:nvPicPr>
          <p:cNvPr id="2050" name="Picture 2" descr="C:\Users\signup\AppData\Local\Microsoft\Windows\Temporary Internet Files\Content.IE5\SZF0XZLP\MP900448364[1].jpg"/>
          <p:cNvPicPr>
            <a:picLocks noChangeAspect="1" noChangeArrowheads="1"/>
          </p:cNvPicPr>
          <p:nvPr/>
        </p:nvPicPr>
        <p:blipFill>
          <a:blip r:embed="rId3" cstate="print"/>
          <a:srcRect/>
          <a:stretch>
            <a:fillRect/>
          </a:stretch>
        </p:blipFill>
        <p:spPr bwMode="auto">
          <a:xfrm>
            <a:off x="6426200" y="1905000"/>
            <a:ext cx="1473200" cy="2209800"/>
          </a:xfrm>
          <a:prstGeom prst="rect">
            <a:avLst/>
          </a:prstGeom>
          <a:noFill/>
        </p:spPr>
      </p:pic>
      <p:pic>
        <p:nvPicPr>
          <p:cNvPr id="2052" name="Picture 4" descr="C:\Users\signup\AppData\Local\Microsoft\Windows\Temporary Internet Files\Content.IE5\1SUKYTTB\MP900382631[1].jpg"/>
          <p:cNvPicPr>
            <a:picLocks noChangeAspect="1" noChangeArrowheads="1"/>
          </p:cNvPicPr>
          <p:nvPr/>
        </p:nvPicPr>
        <p:blipFill>
          <a:blip r:embed="rId4" cstate="print"/>
          <a:srcRect/>
          <a:stretch>
            <a:fillRect/>
          </a:stretch>
        </p:blipFill>
        <p:spPr bwMode="auto">
          <a:xfrm>
            <a:off x="4038600" y="2272352"/>
            <a:ext cx="1524000" cy="1088572"/>
          </a:xfrm>
          <a:prstGeom prst="rect">
            <a:avLst/>
          </a:prstGeom>
          <a:noFill/>
        </p:spPr>
      </p:pic>
      <p:cxnSp>
        <p:nvCxnSpPr>
          <p:cNvPr id="8" name="Straight Arrow Connector 7"/>
          <p:cNvCxnSpPr>
            <a:stCxn id="3" idx="3"/>
            <a:endCxn id="2052" idx="1"/>
          </p:cNvCxnSpPr>
          <p:nvPr/>
        </p:nvCxnSpPr>
        <p:spPr>
          <a:xfrm flipV="1">
            <a:off x="3124200" y="2816638"/>
            <a:ext cx="914400" cy="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052" idx="3"/>
          </p:cNvCxnSpPr>
          <p:nvPr/>
        </p:nvCxnSpPr>
        <p:spPr>
          <a:xfrm>
            <a:off x="5562600" y="2816638"/>
            <a:ext cx="838200" cy="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7600" y="3810000"/>
            <a:ext cx="2300630" cy="369332"/>
          </a:xfrm>
          <a:prstGeom prst="rect">
            <a:avLst/>
          </a:prstGeom>
          <a:noFill/>
        </p:spPr>
        <p:txBody>
          <a:bodyPr wrap="none" rtlCol="0">
            <a:spAutoFit/>
          </a:bodyPr>
          <a:lstStyle/>
          <a:p>
            <a:r>
              <a:rPr lang="en-US" smtClean="0"/>
              <a:t>Komunikasi Normal</a:t>
            </a:r>
            <a:endParaRPr lang="en-US"/>
          </a:p>
        </p:txBody>
      </p:sp>
      <p:sp>
        <p:nvSpPr>
          <p:cNvPr id="12" name="TextBox 11"/>
          <p:cNvSpPr txBox="1"/>
          <p:nvPr/>
        </p:nvSpPr>
        <p:spPr>
          <a:xfrm>
            <a:off x="609600" y="4572000"/>
            <a:ext cx="8077200" cy="646331"/>
          </a:xfrm>
          <a:prstGeom prst="rect">
            <a:avLst/>
          </a:prstGeom>
          <a:noFill/>
        </p:spPr>
        <p:txBody>
          <a:bodyPr wrap="square" rtlCol="0">
            <a:spAutoFit/>
          </a:bodyPr>
          <a:lstStyle/>
          <a:p>
            <a:r>
              <a:rPr lang="en-US" smtClean="0"/>
              <a:t>Sender mengirimkan pesan dan receiver menerima pesan sesuai yang dikirimkan oleh sender</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1.4 Tipe-tipe Ancaman Keamaman Pesan</a:t>
            </a:r>
            <a:endParaRPr lang="en-US"/>
          </a:p>
        </p:txBody>
      </p:sp>
      <p:pic>
        <p:nvPicPr>
          <p:cNvPr id="4" name="Picture 3" descr="C:\Users\signup\AppData\Local\Microsoft\Windows\Temporary Internet Files\Content.IE5\PAZPF1GF\MP900448553[1].jpg"/>
          <p:cNvPicPr>
            <a:picLocks noChangeAspect="1" noChangeArrowheads="1"/>
          </p:cNvPicPr>
          <p:nvPr/>
        </p:nvPicPr>
        <p:blipFill>
          <a:blip r:embed="rId2" cstate="print"/>
          <a:srcRect/>
          <a:stretch>
            <a:fillRect/>
          </a:stretch>
        </p:blipFill>
        <p:spPr bwMode="auto">
          <a:xfrm>
            <a:off x="609600" y="1981200"/>
            <a:ext cx="2514600" cy="1676400"/>
          </a:xfrm>
          <a:prstGeom prst="rect">
            <a:avLst/>
          </a:prstGeom>
          <a:noFill/>
        </p:spPr>
      </p:pic>
      <p:pic>
        <p:nvPicPr>
          <p:cNvPr id="5" name="Picture 2" descr="C:\Users\signup\AppData\Local\Microsoft\Windows\Temporary Internet Files\Content.IE5\SZF0XZLP\MP900448364[1].jpg"/>
          <p:cNvPicPr>
            <a:picLocks noChangeAspect="1" noChangeArrowheads="1"/>
          </p:cNvPicPr>
          <p:nvPr/>
        </p:nvPicPr>
        <p:blipFill>
          <a:blip r:embed="rId3" cstate="print"/>
          <a:srcRect/>
          <a:stretch>
            <a:fillRect/>
          </a:stretch>
        </p:blipFill>
        <p:spPr bwMode="auto">
          <a:xfrm>
            <a:off x="6426200" y="1905000"/>
            <a:ext cx="1473200" cy="2209800"/>
          </a:xfrm>
          <a:prstGeom prst="rect">
            <a:avLst/>
          </a:prstGeom>
          <a:noFill/>
        </p:spPr>
      </p:pic>
      <p:pic>
        <p:nvPicPr>
          <p:cNvPr id="6" name="Picture 4" descr="C:\Users\signup\AppData\Local\Microsoft\Windows\Temporary Internet Files\Content.IE5\1SUKYTTB\MP900382631[1].jpg"/>
          <p:cNvPicPr>
            <a:picLocks noChangeAspect="1" noChangeArrowheads="1"/>
          </p:cNvPicPr>
          <p:nvPr/>
        </p:nvPicPr>
        <p:blipFill>
          <a:blip r:embed="rId4" cstate="print"/>
          <a:srcRect/>
          <a:stretch>
            <a:fillRect/>
          </a:stretch>
        </p:blipFill>
        <p:spPr bwMode="auto">
          <a:xfrm>
            <a:off x="4038600" y="2272352"/>
            <a:ext cx="1524000" cy="1088572"/>
          </a:xfrm>
          <a:prstGeom prst="rect">
            <a:avLst/>
          </a:prstGeom>
          <a:noFill/>
        </p:spPr>
      </p:pic>
      <p:cxnSp>
        <p:nvCxnSpPr>
          <p:cNvPr id="7" name="Straight Arrow Connector 6"/>
          <p:cNvCxnSpPr>
            <a:stCxn id="4" idx="3"/>
            <a:endCxn id="6" idx="1"/>
          </p:cNvCxnSpPr>
          <p:nvPr/>
        </p:nvCxnSpPr>
        <p:spPr>
          <a:xfrm flipV="1">
            <a:off x="3124200" y="2816638"/>
            <a:ext cx="914400" cy="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7600" y="3810000"/>
            <a:ext cx="2685351" cy="369332"/>
          </a:xfrm>
          <a:prstGeom prst="rect">
            <a:avLst/>
          </a:prstGeom>
          <a:noFill/>
        </p:spPr>
        <p:txBody>
          <a:bodyPr wrap="none" rtlCol="0">
            <a:spAutoFit/>
          </a:bodyPr>
          <a:lstStyle/>
          <a:p>
            <a:r>
              <a:rPr lang="en-US" smtClean="0"/>
              <a:t>Komunikasi di Interupsi</a:t>
            </a:r>
            <a:endParaRPr lang="en-US"/>
          </a:p>
        </p:txBody>
      </p:sp>
      <p:sp>
        <p:nvSpPr>
          <p:cNvPr id="10" name="TextBox 9"/>
          <p:cNvSpPr txBox="1"/>
          <p:nvPr/>
        </p:nvSpPr>
        <p:spPr>
          <a:xfrm>
            <a:off x="609600" y="4572000"/>
            <a:ext cx="8077200" cy="646331"/>
          </a:xfrm>
          <a:prstGeom prst="rect">
            <a:avLst/>
          </a:prstGeom>
          <a:noFill/>
        </p:spPr>
        <p:txBody>
          <a:bodyPr wrap="square" rtlCol="0">
            <a:spAutoFit/>
          </a:bodyPr>
          <a:lstStyle/>
          <a:p>
            <a:r>
              <a:rPr lang="en-US" smtClean="0"/>
              <a:t>Sender mengirimkan pesan tapi receiver tidak pernah menerima pesan yang dimaksud (rusak/hilang selama proses transmisi)</a:t>
            </a:r>
            <a:endParaRPr lang="en-US"/>
          </a:p>
        </p:txBody>
      </p:sp>
      <p:sp>
        <p:nvSpPr>
          <p:cNvPr id="11" name="Oval Callout 10"/>
          <p:cNvSpPr/>
          <p:nvPr/>
        </p:nvSpPr>
        <p:spPr>
          <a:xfrm>
            <a:off x="5791200" y="1752600"/>
            <a:ext cx="914400" cy="612648"/>
          </a:xfrm>
          <a:prstGeom prst="wedgeEllipseCallout">
            <a:avLst>
              <a:gd name="adj1" fmla="val 55286"/>
              <a:gd name="adj2" fmla="val 80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latin typeface="Aharoni" pitchFamily="2" charset="-79"/>
                <a:cs typeface="Aharoni" pitchFamily="2" charset="-79"/>
              </a:rPr>
              <a:t>????</a:t>
            </a:r>
            <a:endParaRPr lang="en-US">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1.1 Introduction</a:t>
            </a:r>
            <a:endParaRPr lang="en-US"/>
          </a:p>
        </p:txBody>
      </p:sp>
      <p:sp>
        <p:nvSpPr>
          <p:cNvPr id="4" name="Content Placeholder 2"/>
          <p:cNvSpPr>
            <a:spLocks noGrp="1"/>
          </p:cNvSpPr>
          <p:nvPr>
            <p:ph idx="1"/>
          </p:nvPr>
        </p:nvSpPr>
        <p:spPr>
          <a:xfrm>
            <a:off x="381000" y="1752600"/>
            <a:ext cx="8382000" cy="4800600"/>
          </a:xfrm>
        </p:spPr>
        <p:txBody>
          <a:bodyPr/>
          <a:lstStyle/>
          <a:p>
            <a:pPr marL="457200" indent="-457200">
              <a:buFont typeface="+mj-lt"/>
              <a:buAutoNum type="arabicPeriod"/>
              <a:defRPr/>
            </a:pPr>
            <a:r>
              <a:rPr lang="en-US" sz="2400" b="1" dirty="0" err="1" smtClean="0"/>
              <a:t>Wikileaks</a:t>
            </a:r>
            <a:r>
              <a:rPr lang="en-US" sz="2400" dirty="0" smtClean="0"/>
              <a:t>: </a:t>
            </a:r>
            <a:r>
              <a:rPr lang="nn-NO" sz="2400" dirty="0" smtClean="0"/>
              <a:t>mengungkapkan dokumen-dokumen rahasia negara dan perusahaan kepada publik melalui situs web</a:t>
            </a:r>
            <a:r>
              <a:rPr lang="nn-NO" sz="2800" dirty="0" smtClean="0"/>
              <a:t>.</a:t>
            </a:r>
          </a:p>
          <a:p>
            <a:pPr>
              <a:buFont typeface="Wingdings" pitchFamily="2" charset="2"/>
              <a:buNone/>
              <a:defRPr/>
            </a:pPr>
            <a:r>
              <a:rPr lang="nn-NO" sz="2800" dirty="0" smtClean="0"/>
              <a:t>	</a:t>
            </a:r>
            <a:endParaRPr lang="en-US" sz="2800" dirty="0" smtClean="0"/>
          </a:p>
          <a:p>
            <a:pPr>
              <a:buFont typeface="Wingdings" pitchFamily="2" charset="2"/>
              <a:buNone/>
              <a:defRPr/>
            </a:pPr>
            <a:endParaRPr lang="en-US" sz="2800" dirty="0"/>
          </a:p>
        </p:txBody>
      </p:sp>
      <p:pic>
        <p:nvPicPr>
          <p:cNvPr id="5" name="Picture 2" descr="Berkas:Julian Assange 26C3 crop collar.jpg"/>
          <p:cNvPicPr>
            <a:picLocks noChangeAspect="1" noChangeArrowheads="1"/>
          </p:cNvPicPr>
          <p:nvPr/>
        </p:nvPicPr>
        <p:blipFill>
          <a:blip r:embed="rId2" cstate="print"/>
          <a:srcRect/>
          <a:stretch>
            <a:fillRect/>
          </a:stretch>
        </p:blipFill>
        <p:spPr bwMode="auto">
          <a:xfrm>
            <a:off x="914400" y="3124200"/>
            <a:ext cx="1857375" cy="2514600"/>
          </a:xfrm>
          <a:prstGeom prst="rect">
            <a:avLst/>
          </a:prstGeom>
          <a:noFill/>
          <a:ln w="9525">
            <a:noFill/>
            <a:miter lim="800000"/>
            <a:headEnd/>
            <a:tailEnd/>
          </a:ln>
        </p:spPr>
      </p:pic>
      <p:pic>
        <p:nvPicPr>
          <p:cNvPr id="6" name="Picture 4" descr="Berkas:WikiLeaks bunker.jpg"/>
          <p:cNvPicPr>
            <a:picLocks noChangeAspect="1" noChangeArrowheads="1"/>
          </p:cNvPicPr>
          <p:nvPr/>
        </p:nvPicPr>
        <p:blipFill>
          <a:blip r:embed="rId3" cstate="print"/>
          <a:srcRect/>
          <a:stretch>
            <a:fillRect/>
          </a:stretch>
        </p:blipFill>
        <p:spPr bwMode="auto">
          <a:xfrm>
            <a:off x="4495800" y="2743200"/>
            <a:ext cx="2971800" cy="2873375"/>
          </a:xfrm>
          <a:prstGeom prst="rect">
            <a:avLst/>
          </a:prstGeom>
          <a:noFill/>
          <a:ln w="9525">
            <a:noFill/>
            <a:miter lim="800000"/>
            <a:headEnd/>
            <a:tailEnd/>
          </a:ln>
        </p:spPr>
      </p:pic>
      <p:sp>
        <p:nvSpPr>
          <p:cNvPr id="7" name="TextBox 6"/>
          <p:cNvSpPr txBox="1">
            <a:spLocks noChangeArrowheads="1"/>
          </p:cNvSpPr>
          <p:nvPr/>
        </p:nvSpPr>
        <p:spPr bwMode="auto">
          <a:xfrm>
            <a:off x="838200" y="5715000"/>
            <a:ext cx="2640013" cy="646113"/>
          </a:xfrm>
          <a:prstGeom prst="rect">
            <a:avLst/>
          </a:prstGeom>
          <a:noFill/>
          <a:ln w="9525">
            <a:noFill/>
            <a:miter lim="800000"/>
            <a:headEnd/>
            <a:tailEnd/>
          </a:ln>
        </p:spPr>
        <p:txBody>
          <a:bodyPr wrap="none">
            <a:spAutoFit/>
          </a:bodyPr>
          <a:lstStyle/>
          <a:p>
            <a:r>
              <a:rPr lang="fi-FI" sz="1800"/>
              <a:t>Julian Assange, salah satu </a:t>
            </a:r>
          </a:p>
          <a:p>
            <a:r>
              <a:rPr lang="fi-FI" sz="1800"/>
              <a:t>pendiri situs WikiLeaks.</a:t>
            </a:r>
            <a:endParaRPr lang="en-US" sz="1800"/>
          </a:p>
        </p:txBody>
      </p:sp>
      <p:sp>
        <p:nvSpPr>
          <p:cNvPr id="8" name="TextBox 8"/>
          <p:cNvSpPr txBox="1">
            <a:spLocks noChangeArrowheads="1"/>
          </p:cNvSpPr>
          <p:nvPr/>
        </p:nvSpPr>
        <p:spPr bwMode="auto">
          <a:xfrm>
            <a:off x="4381500" y="5715000"/>
            <a:ext cx="4381500" cy="646331"/>
          </a:xfrm>
          <a:prstGeom prst="rect">
            <a:avLst/>
          </a:prstGeom>
          <a:noFill/>
          <a:ln w="9525">
            <a:noFill/>
            <a:miter lim="800000"/>
            <a:headEnd/>
            <a:tailEnd/>
          </a:ln>
        </p:spPr>
        <p:txBody>
          <a:bodyPr wrap="square">
            <a:spAutoFit/>
          </a:bodyPr>
          <a:lstStyle/>
          <a:p>
            <a:r>
              <a:rPr lang="en-US" sz="1800"/>
              <a:t>Kantor dan tempat penyimpanan data WikiLeaks.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1.4 Tipe-tipe Ancaman Keamaman Pesan</a:t>
            </a:r>
            <a:endParaRPr lang="en-US"/>
          </a:p>
        </p:txBody>
      </p:sp>
      <p:pic>
        <p:nvPicPr>
          <p:cNvPr id="4" name="Picture 3" descr="C:\Users\signup\AppData\Local\Microsoft\Windows\Temporary Internet Files\Content.IE5\PAZPF1GF\MP900448553[1].jpg"/>
          <p:cNvPicPr>
            <a:picLocks noChangeAspect="1" noChangeArrowheads="1"/>
          </p:cNvPicPr>
          <p:nvPr/>
        </p:nvPicPr>
        <p:blipFill>
          <a:blip r:embed="rId2" cstate="print"/>
          <a:srcRect/>
          <a:stretch>
            <a:fillRect/>
          </a:stretch>
        </p:blipFill>
        <p:spPr bwMode="auto">
          <a:xfrm>
            <a:off x="609600" y="1981200"/>
            <a:ext cx="2514600" cy="1676400"/>
          </a:xfrm>
          <a:prstGeom prst="rect">
            <a:avLst/>
          </a:prstGeom>
          <a:noFill/>
        </p:spPr>
      </p:pic>
      <p:pic>
        <p:nvPicPr>
          <p:cNvPr id="5" name="Picture 2" descr="C:\Users\signup\AppData\Local\Microsoft\Windows\Temporary Internet Files\Content.IE5\SZF0XZLP\MP900448364[1].jpg"/>
          <p:cNvPicPr>
            <a:picLocks noChangeAspect="1" noChangeArrowheads="1"/>
          </p:cNvPicPr>
          <p:nvPr/>
        </p:nvPicPr>
        <p:blipFill>
          <a:blip r:embed="rId3" cstate="print"/>
          <a:srcRect/>
          <a:stretch>
            <a:fillRect/>
          </a:stretch>
        </p:blipFill>
        <p:spPr bwMode="auto">
          <a:xfrm>
            <a:off x="6426200" y="1905000"/>
            <a:ext cx="1473200" cy="2209800"/>
          </a:xfrm>
          <a:prstGeom prst="rect">
            <a:avLst/>
          </a:prstGeom>
          <a:noFill/>
        </p:spPr>
      </p:pic>
      <p:pic>
        <p:nvPicPr>
          <p:cNvPr id="6" name="Picture 4" descr="C:\Users\signup\AppData\Local\Microsoft\Windows\Temporary Internet Files\Content.IE5\1SUKYTTB\MP900382631[1].jpg"/>
          <p:cNvPicPr>
            <a:picLocks noChangeAspect="1" noChangeArrowheads="1"/>
          </p:cNvPicPr>
          <p:nvPr/>
        </p:nvPicPr>
        <p:blipFill>
          <a:blip r:embed="rId4" cstate="print"/>
          <a:srcRect/>
          <a:stretch>
            <a:fillRect/>
          </a:stretch>
        </p:blipFill>
        <p:spPr bwMode="auto">
          <a:xfrm>
            <a:off x="4038600" y="2272352"/>
            <a:ext cx="1524000" cy="1088572"/>
          </a:xfrm>
          <a:prstGeom prst="rect">
            <a:avLst/>
          </a:prstGeom>
          <a:noFill/>
        </p:spPr>
      </p:pic>
      <p:cxnSp>
        <p:nvCxnSpPr>
          <p:cNvPr id="7" name="Straight Arrow Connector 6"/>
          <p:cNvCxnSpPr>
            <a:stCxn id="4" idx="3"/>
            <a:endCxn id="6" idx="1"/>
          </p:cNvCxnSpPr>
          <p:nvPr/>
        </p:nvCxnSpPr>
        <p:spPr>
          <a:xfrm flipV="1">
            <a:off x="3124200" y="2816638"/>
            <a:ext cx="914400" cy="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57600" y="5068669"/>
            <a:ext cx="2504212" cy="646331"/>
          </a:xfrm>
          <a:prstGeom prst="rect">
            <a:avLst/>
          </a:prstGeom>
          <a:noFill/>
        </p:spPr>
        <p:txBody>
          <a:bodyPr wrap="none" rtlCol="0">
            <a:spAutoFit/>
          </a:bodyPr>
          <a:lstStyle/>
          <a:p>
            <a:r>
              <a:rPr lang="en-US" smtClean="0"/>
              <a:t>Komunikasi di Sadap</a:t>
            </a:r>
          </a:p>
          <a:p>
            <a:pPr algn="ctr"/>
            <a:r>
              <a:rPr lang="en-US" smtClean="0"/>
              <a:t>(Intersepsi)</a:t>
            </a:r>
            <a:endParaRPr lang="en-US"/>
          </a:p>
        </p:txBody>
      </p:sp>
      <p:sp>
        <p:nvSpPr>
          <p:cNvPr id="9" name="TextBox 8"/>
          <p:cNvSpPr txBox="1"/>
          <p:nvPr/>
        </p:nvSpPr>
        <p:spPr>
          <a:xfrm>
            <a:off x="609600" y="5830669"/>
            <a:ext cx="8077200" cy="923330"/>
          </a:xfrm>
          <a:prstGeom prst="rect">
            <a:avLst/>
          </a:prstGeom>
          <a:noFill/>
        </p:spPr>
        <p:txBody>
          <a:bodyPr wrap="square" rtlCol="0">
            <a:spAutoFit/>
          </a:bodyPr>
          <a:lstStyle/>
          <a:p>
            <a:r>
              <a:rPr lang="en-US" smtClean="0"/>
              <a:t>Sender mengirimkan pesan, pesan yang dimaksud sampai ke receiver, akan tetapi pesan tersebut disadap selama proses transmisi oleh orang yang tidak berhak</a:t>
            </a:r>
            <a:endParaRPr lang="en-US"/>
          </a:p>
        </p:txBody>
      </p:sp>
      <p:cxnSp>
        <p:nvCxnSpPr>
          <p:cNvPr id="12" name="Straight Arrow Connector 11"/>
          <p:cNvCxnSpPr>
            <a:stCxn id="6" idx="3"/>
          </p:cNvCxnSpPr>
          <p:nvPr/>
        </p:nvCxnSpPr>
        <p:spPr>
          <a:xfrm>
            <a:off x="5562600" y="2816638"/>
            <a:ext cx="990600" cy="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signup\AppData\Local\Microsoft\Windows\Temporary Internet Files\Content.IE5\SZF0XZLP\MC900360512[1].wmf"/>
          <p:cNvPicPr>
            <a:picLocks noChangeAspect="1" noChangeArrowheads="1"/>
          </p:cNvPicPr>
          <p:nvPr/>
        </p:nvPicPr>
        <p:blipFill>
          <a:blip r:embed="rId5" cstate="print"/>
          <a:srcRect/>
          <a:stretch>
            <a:fillRect/>
          </a:stretch>
        </p:blipFill>
        <p:spPr bwMode="auto">
          <a:xfrm>
            <a:off x="3858904" y="3945026"/>
            <a:ext cx="1888236" cy="1160374"/>
          </a:xfrm>
          <a:prstGeom prst="rect">
            <a:avLst/>
          </a:prstGeom>
          <a:noFill/>
        </p:spPr>
      </p:pic>
      <p:cxnSp>
        <p:nvCxnSpPr>
          <p:cNvPr id="17" name="Straight Arrow Connector 16"/>
          <p:cNvCxnSpPr>
            <a:stCxn id="6" idx="2"/>
            <a:endCxn id="3074" idx="0"/>
          </p:cNvCxnSpPr>
          <p:nvPr/>
        </p:nvCxnSpPr>
        <p:spPr>
          <a:xfrm>
            <a:off x="4800600" y="3360924"/>
            <a:ext cx="2422" cy="584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1.4 Tipe-tipe Ancaman Keamaman Pesan</a:t>
            </a:r>
            <a:endParaRPr lang="en-US"/>
          </a:p>
        </p:txBody>
      </p:sp>
      <p:pic>
        <p:nvPicPr>
          <p:cNvPr id="4" name="Picture 3" descr="C:\Users\signup\AppData\Local\Microsoft\Windows\Temporary Internet Files\Content.IE5\PAZPF1GF\MP900448553[1].jpg"/>
          <p:cNvPicPr>
            <a:picLocks noChangeAspect="1" noChangeArrowheads="1"/>
          </p:cNvPicPr>
          <p:nvPr/>
        </p:nvPicPr>
        <p:blipFill>
          <a:blip r:embed="rId2" cstate="print"/>
          <a:srcRect/>
          <a:stretch>
            <a:fillRect/>
          </a:stretch>
        </p:blipFill>
        <p:spPr bwMode="auto">
          <a:xfrm>
            <a:off x="609600" y="1981200"/>
            <a:ext cx="2514600" cy="1676400"/>
          </a:xfrm>
          <a:prstGeom prst="rect">
            <a:avLst/>
          </a:prstGeom>
          <a:noFill/>
        </p:spPr>
      </p:pic>
      <p:pic>
        <p:nvPicPr>
          <p:cNvPr id="5" name="Picture 2" descr="C:\Users\signup\AppData\Local\Microsoft\Windows\Temporary Internet Files\Content.IE5\SZF0XZLP\MP900448364[1].jpg"/>
          <p:cNvPicPr>
            <a:picLocks noChangeAspect="1" noChangeArrowheads="1"/>
          </p:cNvPicPr>
          <p:nvPr/>
        </p:nvPicPr>
        <p:blipFill>
          <a:blip r:embed="rId3" cstate="print"/>
          <a:srcRect/>
          <a:stretch>
            <a:fillRect/>
          </a:stretch>
        </p:blipFill>
        <p:spPr bwMode="auto">
          <a:xfrm>
            <a:off x="6985000" y="1905000"/>
            <a:ext cx="1473200" cy="2209800"/>
          </a:xfrm>
          <a:prstGeom prst="rect">
            <a:avLst/>
          </a:prstGeom>
          <a:noFill/>
        </p:spPr>
      </p:pic>
      <p:pic>
        <p:nvPicPr>
          <p:cNvPr id="6" name="Picture 4" descr="C:\Users\signup\AppData\Local\Microsoft\Windows\Temporary Internet Files\Content.IE5\1SUKYTTB\MP900382631[1].jpg"/>
          <p:cNvPicPr>
            <a:picLocks noChangeAspect="1" noChangeArrowheads="1"/>
          </p:cNvPicPr>
          <p:nvPr/>
        </p:nvPicPr>
        <p:blipFill>
          <a:blip r:embed="rId4" cstate="print"/>
          <a:srcRect/>
          <a:stretch>
            <a:fillRect/>
          </a:stretch>
        </p:blipFill>
        <p:spPr bwMode="auto">
          <a:xfrm>
            <a:off x="4038600" y="2272352"/>
            <a:ext cx="1524000" cy="1088572"/>
          </a:xfrm>
          <a:prstGeom prst="rect">
            <a:avLst/>
          </a:prstGeom>
          <a:noFill/>
        </p:spPr>
      </p:pic>
      <p:cxnSp>
        <p:nvCxnSpPr>
          <p:cNvPr id="7" name="Straight Arrow Connector 6"/>
          <p:cNvCxnSpPr>
            <a:stCxn id="4" idx="3"/>
            <a:endCxn id="6" idx="1"/>
          </p:cNvCxnSpPr>
          <p:nvPr/>
        </p:nvCxnSpPr>
        <p:spPr>
          <a:xfrm flipV="1">
            <a:off x="3124200" y="2816638"/>
            <a:ext cx="914400" cy="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57600" y="5068669"/>
            <a:ext cx="2853666" cy="369332"/>
          </a:xfrm>
          <a:prstGeom prst="rect">
            <a:avLst/>
          </a:prstGeom>
          <a:noFill/>
        </p:spPr>
        <p:txBody>
          <a:bodyPr wrap="none" rtlCol="0">
            <a:spAutoFit/>
          </a:bodyPr>
          <a:lstStyle/>
          <a:p>
            <a:r>
              <a:rPr lang="en-US" smtClean="0"/>
              <a:t>Komunikasi di Modifikasi</a:t>
            </a:r>
            <a:endParaRPr lang="en-US"/>
          </a:p>
        </p:txBody>
      </p:sp>
      <p:sp>
        <p:nvSpPr>
          <p:cNvPr id="9" name="TextBox 8"/>
          <p:cNvSpPr txBox="1"/>
          <p:nvPr/>
        </p:nvSpPr>
        <p:spPr>
          <a:xfrm>
            <a:off x="609600" y="5830669"/>
            <a:ext cx="8077200" cy="923330"/>
          </a:xfrm>
          <a:prstGeom prst="rect">
            <a:avLst/>
          </a:prstGeom>
          <a:noFill/>
        </p:spPr>
        <p:txBody>
          <a:bodyPr wrap="square" rtlCol="0">
            <a:spAutoFit/>
          </a:bodyPr>
          <a:lstStyle/>
          <a:p>
            <a:r>
              <a:rPr lang="en-US" smtClean="0"/>
              <a:t>Sender mengirimkan pesan, tapi pesan yang dimaksud dihadang oleh orang yang tidak berhak dan memodifikasinya sebelum dikirimkan ke receiver</a:t>
            </a:r>
            <a:endParaRPr lang="en-US"/>
          </a:p>
        </p:txBody>
      </p:sp>
      <p:pic>
        <p:nvPicPr>
          <p:cNvPr id="11" name="Picture 2" descr="C:\Users\signup\AppData\Local\Microsoft\Windows\Temporary Internet Files\Content.IE5\SZF0XZLP\MC900360512[1].wmf"/>
          <p:cNvPicPr>
            <a:picLocks noChangeAspect="1" noChangeArrowheads="1"/>
          </p:cNvPicPr>
          <p:nvPr/>
        </p:nvPicPr>
        <p:blipFill>
          <a:blip r:embed="rId5" cstate="print"/>
          <a:srcRect/>
          <a:stretch>
            <a:fillRect/>
          </a:stretch>
        </p:blipFill>
        <p:spPr bwMode="auto">
          <a:xfrm>
            <a:off x="3858904" y="3945026"/>
            <a:ext cx="1888236" cy="1160374"/>
          </a:xfrm>
          <a:prstGeom prst="rect">
            <a:avLst/>
          </a:prstGeom>
          <a:noFill/>
        </p:spPr>
      </p:pic>
      <p:cxnSp>
        <p:nvCxnSpPr>
          <p:cNvPr id="12" name="Straight Arrow Connector 11"/>
          <p:cNvCxnSpPr>
            <a:stCxn id="6" idx="2"/>
            <a:endCxn id="11" idx="0"/>
          </p:cNvCxnSpPr>
          <p:nvPr/>
        </p:nvCxnSpPr>
        <p:spPr>
          <a:xfrm>
            <a:off x="4800600" y="3360924"/>
            <a:ext cx="2422" cy="584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4" descr="C:\Users\signup\AppData\Local\Microsoft\Windows\Temporary Internet Files\Content.IE5\1SUKYTTB\MP900382631[1].jpg"/>
          <p:cNvPicPr>
            <a:picLocks noChangeAspect="1" noChangeArrowheads="1"/>
          </p:cNvPicPr>
          <p:nvPr/>
        </p:nvPicPr>
        <p:blipFill>
          <a:blip r:embed="rId6" cstate="print">
            <a:grayscl/>
          </a:blip>
          <a:srcRect/>
          <a:stretch>
            <a:fillRect/>
          </a:stretch>
        </p:blipFill>
        <p:spPr bwMode="auto">
          <a:xfrm>
            <a:off x="5943600" y="3352800"/>
            <a:ext cx="914400" cy="653143"/>
          </a:xfrm>
          <a:prstGeom prst="rect">
            <a:avLst/>
          </a:prstGeom>
          <a:noFill/>
        </p:spPr>
      </p:pic>
      <p:cxnSp>
        <p:nvCxnSpPr>
          <p:cNvPr id="17" name="Shape 16"/>
          <p:cNvCxnSpPr>
            <a:stCxn id="11" idx="3"/>
            <a:endCxn id="15" idx="2"/>
          </p:cNvCxnSpPr>
          <p:nvPr/>
        </p:nvCxnSpPr>
        <p:spPr>
          <a:xfrm flipV="1">
            <a:off x="5747140" y="4005943"/>
            <a:ext cx="653660" cy="51927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a:stCxn id="15" idx="0"/>
            <a:endCxn id="5" idx="1"/>
          </p:cNvCxnSpPr>
          <p:nvPr/>
        </p:nvCxnSpPr>
        <p:spPr>
          <a:xfrm rot="5400000" flipH="1" flipV="1">
            <a:off x="6521450" y="2889250"/>
            <a:ext cx="342900" cy="584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1.4 Tipe-tipe Ancaman Keamaman Pesan</a:t>
            </a:r>
            <a:endParaRPr lang="en-US"/>
          </a:p>
        </p:txBody>
      </p:sp>
      <p:pic>
        <p:nvPicPr>
          <p:cNvPr id="15" name="Picture 14" descr="C:\Users\signup\AppData\Local\Microsoft\Windows\Temporary Internet Files\Content.IE5\PAZPF1GF\MP900448553[1].jpg"/>
          <p:cNvPicPr>
            <a:picLocks noChangeAspect="1" noChangeArrowheads="1"/>
          </p:cNvPicPr>
          <p:nvPr/>
        </p:nvPicPr>
        <p:blipFill>
          <a:blip r:embed="rId2" cstate="print"/>
          <a:srcRect/>
          <a:stretch>
            <a:fillRect/>
          </a:stretch>
        </p:blipFill>
        <p:spPr bwMode="auto">
          <a:xfrm>
            <a:off x="609600" y="1981200"/>
            <a:ext cx="2514600" cy="1676400"/>
          </a:xfrm>
          <a:prstGeom prst="rect">
            <a:avLst/>
          </a:prstGeom>
          <a:noFill/>
        </p:spPr>
      </p:pic>
      <p:pic>
        <p:nvPicPr>
          <p:cNvPr id="16" name="Picture 2" descr="C:\Users\signup\AppData\Local\Microsoft\Windows\Temporary Internet Files\Content.IE5\SZF0XZLP\MP900448364[1].jpg"/>
          <p:cNvPicPr>
            <a:picLocks noChangeAspect="1" noChangeArrowheads="1"/>
          </p:cNvPicPr>
          <p:nvPr/>
        </p:nvPicPr>
        <p:blipFill>
          <a:blip r:embed="rId3" cstate="print"/>
          <a:srcRect/>
          <a:stretch>
            <a:fillRect/>
          </a:stretch>
        </p:blipFill>
        <p:spPr bwMode="auto">
          <a:xfrm>
            <a:off x="6985000" y="1905000"/>
            <a:ext cx="1473200" cy="2209800"/>
          </a:xfrm>
          <a:prstGeom prst="rect">
            <a:avLst/>
          </a:prstGeom>
          <a:noFill/>
        </p:spPr>
      </p:pic>
      <p:pic>
        <p:nvPicPr>
          <p:cNvPr id="17" name="Picture 4" descr="C:\Users\signup\AppData\Local\Microsoft\Windows\Temporary Internet Files\Content.IE5\1SUKYTTB\MP900382631[1].jpg"/>
          <p:cNvPicPr>
            <a:picLocks noChangeAspect="1" noChangeArrowheads="1"/>
          </p:cNvPicPr>
          <p:nvPr/>
        </p:nvPicPr>
        <p:blipFill>
          <a:blip r:embed="rId4" cstate="print"/>
          <a:srcRect/>
          <a:stretch>
            <a:fillRect/>
          </a:stretch>
        </p:blipFill>
        <p:spPr bwMode="auto">
          <a:xfrm>
            <a:off x="4038600" y="2272352"/>
            <a:ext cx="1524000" cy="1088572"/>
          </a:xfrm>
          <a:prstGeom prst="rect">
            <a:avLst/>
          </a:prstGeom>
          <a:noFill/>
        </p:spPr>
      </p:pic>
      <p:sp>
        <p:nvSpPr>
          <p:cNvPr id="19" name="TextBox 18"/>
          <p:cNvSpPr txBox="1"/>
          <p:nvPr/>
        </p:nvSpPr>
        <p:spPr>
          <a:xfrm>
            <a:off x="3657600" y="5068669"/>
            <a:ext cx="2159566" cy="369332"/>
          </a:xfrm>
          <a:prstGeom prst="rect">
            <a:avLst/>
          </a:prstGeom>
          <a:noFill/>
        </p:spPr>
        <p:txBody>
          <a:bodyPr wrap="none" rtlCol="0">
            <a:spAutoFit/>
          </a:bodyPr>
          <a:lstStyle/>
          <a:p>
            <a:r>
              <a:rPr lang="en-US" smtClean="0"/>
              <a:t>Pemalsuan Pesan</a:t>
            </a:r>
            <a:endParaRPr lang="en-US"/>
          </a:p>
        </p:txBody>
      </p:sp>
      <p:sp>
        <p:nvSpPr>
          <p:cNvPr id="20" name="TextBox 19"/>
          <p:cNvSpPr txBox="1"/>
          <p:nvPr/>
        </p:nvSpPr>
        <p:spPr>
          <a:xfrm>
            <a:off x="609600" y="5830669"/>
            <a:ext cx="8077200" cy="646331"/>
          </a:xfrm>
          <a:prstGeom prst="rect">
            <a:avLst/>
          </a:prstGeom>
          <a:noFill/>
        </p:spPr>
        <p:txBody>
          <a:bodyPr wrap="square" rtlCol="0">
            <a:spAutoFit/>
          </a:bodyPr>
          <a:lstStyle/>
          <a:p>
            <a:r>
              <a:rPr lang="en-US" smtClean="0"/>
              <a:t>Orang yang tidak berhak memalsukan pesan dan bertindak seolah-olah sebagai sender yang asli (sender cloning)</a:t>
            </a:r>
            <a:endParaRPr lang="en-US"/>
          </a:p>
        </p:txBody>
      </p:sp>
      <p:pic>
        <p:nvPicPr>
          <p:cNvPr id="21" name="Picture 2" descr="C:\Users\signup\AppData\Local\Microsoft\Windows\Temporary Internet Files\Content.IE5\SZF0XZLP\MC900360512[1].wmf"/>
          <p:cNvPicPr>
            <a:picLocks noChangeAspect="1" noChangeArrowheads="1"/>
          </p:cNvPicPr>
          <p:nvPr/>
        </p:nvPicPr>
        <p:blipFill>
          <a:blip r:embed="rId5" cstate="print"/>
          <a:srcRect/>
          <a:stretch>
            <a:fillRect/>
          </a:stretch>
        </p:blipFill>
        <p:spPr bwMode="auto">
          <a:xfrm>
            <a:off x="3858904" y="3945026"/>
            <a:ext cx="1888236" cy="1160374"/>
          </a:xfrm>
          <a:prstGeom prst="rect">
            <a:avLst/>
          </a:prstGeom>
          <a:noFill/>
        </p:spPr>
      </p:pic>
      <p:cxnSp>
        <p:nvCxnSpPr>
          <p:cNvPr id="27" name="Straight Arrow Connector 26"/>
          <p:cNvCxnSpPr>
            <a:stCxn id="21" idx="0"/>
            <a:endCxn id="17" idx="2"/>
          </p:cNvCxnSpPr>
          <p:nvPr/>
        </p:nvCxnSpPr>
        <p:spPr>
          <a:xfrm flipH="1" flipV="1">
            <a:off x="4800600" y="3360924"/>
            <a:ext cx="2422" cy="584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p:cNvCxnSpPr>
          <p:nvPr/>
        </p:nvCxnSpPr>
        <p:spPr>
          <a:xfrm>
            <a:off x="5562600" y="2816638"/>
            <a:ext cx="1447800" cy="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1.4 Tipe-tipe Ancaman Keamaman Pesan</a:t>
            </a:r>
            <a:endParaRPr lang="en-US"/>
          </a:p>
        </p:txBody>
      </p:sp>
      <p:sp>
        <p:nvSpPr>
          <p:cNvPr id="3" name="Content Placeholder 2"/>
          <p:cNvSpPr>
            <a:spLocks noGrp="1"/>
          </p:cNvSpPr>
          <p:nvPr>
            <p:ph idx="1"/>
          </p:nvPr>
        </p:nvSpPr>
        <p:spPr/>
        <p:txBody>
          <a:bodyPr>
            <a:normAutofit fontScale="70000" lnSpcReduction="20000"/>
          </a:bodyPr>
          <a:lstStyle/>
          <a:p>
            <a:pPr>
              <a:buNone/>
            </a:pPr>
            <a:r>
              <a:rPr lang="en-US" b="1" smtClean="0">
                <a:solidFill>
                  <a:srgbClr val="FF0000"/>
                </a:solidFill>
              </a:rPr>
              <a:t>Aspek-aspek Keamanan data/informasi</a:t>
            </a:r>
          </a:p>
          <a:p>
            <a:r>
              <a:rPr lang="en-US" smtClean="0"/>
              <a:t>Authentication; Informasi harus benar-benar datang dari orang yg dikehendaki</a:t>
            </a:r>
          </a:p>
          <a:p>
            <a:r>
              <a:rPr lang="en-US" smtClean="0"/>
              <a:t>Integrity; Informasi adalah asli dan tidak dimodifikasi oleh orang yg tidak berhak</a:t>
            </a:r>
          </a:p>
          <a:p>
            <a:r>
              <a:rPr lang="en-US" smtClean="0"/>
              <a:t>Non-repudiation; Pengirim tidak mengelak bahwa dia adalah orang yg mengirim informasi</a:t>
            </a:r>
          </a:p>
          <a:p>
            <a:r>
              <a:rPr lang="en-US" smtClean="0"/>
              <a:t>Authority; Informasi tidak dapat dimodifikasi oleh pihak yang tidak berhak</a:t>
            </a:r>
          </a:p>
          <a:p>
            <a:r>
              <a:rPr lang="en-US" smtClean="0"/>
              <a:t>Confidentially; Kerahasiaan informasi harus terjaga</a:t>
            </a:r>
          </a:p>
          <a:p>
            <a:r>
              <a:rPr lang="en-US" smtClean="0"/>
              <a:t>Privacy; Lebih mengarah pada sifat-sifat pribadi pengirim atau penerima</a:t>
            </a:r>
          </a:p>
          <a:p>
            <a:r>
              <a:rPr lang="en-US" smtClean="0"/>
              <a:t>Availability; Ketersediaan informasi ketika dibutuhkan</a:t>
            </a:r>
          </a:p>
          <a:p>
            <a:r>
              <a:rPr lang="en-US" smtClean="0"/>
              <a:t>Access Control; Berkaitan dengan pengaturan akses ke informasi</a:t>
            </a: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1.5 Aplikasi Enkripsi - Deskripsi</a:t>
            </a:r>
            <a:endParaRPr lang="en-US"/>
          </a:p>
        </p:txBody>
      </p:sp>
      <p:sp>
        <p:nvSpPr>
          <p:cNvPr id="3" name="Content Placeholder 2"/>
          <p:cNvSpPr>
            <a:spLocks noGrp="1"/>
          </p:cNvSpPr>
          <p:nvPr>
            <p:ph idx="1"/>
          </p:nvPr>
        </p:nvSpPr>
        <p:spPr/>
        <p:txBody>
          <a:bodyPr/>
          <a:lstStyle/>
          <a:p>
            <a:pPr marL="463550" indent="-463550"/>
            <a:r>
              <a:rPr lang="en-US" sz="3200" smtClean="0">
                <a:cs typeface="Times New Roman" pitchFamily="18" charset="0"/>
              </a:rPr>
              <a:t>Pengiriman data melalui saluran  komunikasi (</a:t>
            </a:r>
            <a:r>
              <a:rPr lang="en-US" sz="3200" i="1" smtClean="0">
                <a:cs typeface="Times New Roman" pitchFamily="18" charset="0"/>
              </a:rPr>
              <a:t>data encryption on motion</a:t>
            </a:r>
            <a:r>
              <a:rPr lang="en-US" sz="3200" smtClean="0">
                <a:cs typeface="Times New Roman" pitchFamily="18" charset="0"/>
              </a:rPr>
              <a:t>)</a:t>
            </a:r>
          </a:p>
          <a:p>
            <a:pPr marL="463550" indent="-463550" algn="just"/>
            <a:r>
              <a:rPr lang="en-US" sz="3200" smtClean="0">
                <a:cs typeface="Times New Roman" pitchFamily="18" charset="0"/>
              </a:rPr>
              <a:t>Penyimpanan data di dalam </a:t>
            </a:r>
            <a:r>
              <a:rPr lang="en-US" sz="3200" i="1" smtClean="0">
                <a:cs typeface="Times New Roman" pitchFamily="18" charset="0"/>
              </a:rPr>
              <a:t>disk storage</a:t>
            </a:r>
            <a:r>
              <a:rPr lang="en-US" sz="3200" smtClean="0">
                <a:cs typeface="Times New Roman" pitchFamily="18" charset="0"/>
              </a:rPr>
              <a:t> (</a:t>
            </a:r>
            <a:r>
              <a:rPr lang="en-US" sz="3200" i="1" smtClean="0">
                <a:cs typeface="Times New Roman" pitchFamily="18" charset="0"/>
              </a:rPr>
              <a:t>data encryption at rest</a:t>
            </a:r>
            <a:r>
              <a:rPr lang="en-US" sz="3200" smtClean="0">
                <a:cs typeface="Times New Roman" pitchFamily="18" charset="0"/>
              </a:rPr>
              <a:t>)</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1.5 Aplikasi Enkripsi – Deskripsi</a:t>
            </a:r>
            <a:br>
              <a:rPr lang="en-US" smtClean="0">
                <a:solidFill>
                  <a:srgbClr val="FFFF00"/>
                </a:solidFill>
              </a:rPr>
            </a:br>
            <a:r>
              <a:rPr lang="en-US" sz="3200" i="1" smtClean="0"/>
              <a:t>Data Encryption on Motion</a:t>
            </a:r>
            <a:endParaRPr lang="en-US" sz="3200"/>
          </a:p>
        </p:txBody>
      </p:sp>
      <p:sp>
        <p:nvSpPr>
          <p:cNvPr id="4" name="Rectangle 3"/>
          <p:cNvSpPr txBox="1">
            <a:spLocks noChangeArrowheads="1"/>
          </p:cNvSpPr>
          <p:nvPr/>
        </p:nvSpPr>
        <p:spPr>
          <a:xfrm>
            <a:off x="762000" y="1981200"/>
            <a:ext cx="7772400" cy="4114800"/>
          </a:xfrm>
          <a:prstGeom prst="rect">
            <a:avLst/>
          </a:prstGeom>
        </p:spPr>
        <p:txBody>
          <a:bodyPr vert="horz" anchor="t">
            <a:normAutofit lnSpcReduction="10000"/>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Sinyal yang ditransmisikan dalam percakapan dengan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handphone.</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Nomor PIN kartu ATM yang ditransmisikan dari mesin ATM ke komputer bank.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Nomor PIN kartu kredit pada transaksi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e-commerce</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di internet.</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Siaran televisi berbayar (Pay TV)</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Pesan melalui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BlackBerry Messenger </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(BBM)</a:t>
            </a:r>
            <a:endParaRPr kumimoji="0" lang="en-GB" sz="2800" b="0" i="0" u="none" strike="noStrike" kern="1200" cap="none" spc="0" normalizeH="0" baseline="0" noProof="0" smtClean="0">
              <a:ln>
                <a:noFill/>
              </a:ln>
              <a:solidFill>
                <a:schemeClr val="tx1"/>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1.5 Aplikasi Enkripsi – Deskripsi</a:t>
            </a:r>
            <a:br>
              <a:rPr lang="en-US" smtClean="0">
                <a:solidFill>
                  <a:srgbClr val="FFFF00"/>
                </a:solidFill>
              </a:rPr>
            </a:br>
            <a:r>
              <a:rPr lang="en-US" sz="3200" i="1" smtClean="0"/>
              <a:t>Data Encryption at Rest</a:t>
            </a:r>
            <a:endParaRPr lang="en-US"/>
          </a:p>
        </p:txBody>
      </p:sp>
      <p:sp>
        <p:nvSpPr>
          <p:cNvPr id="4" name="TextBox 3"/>
          <p:cNvSpPr txBox="1"/>
          <p:nvPr/>
        </p:nvSpPr>
        <p:spPr>
          <a:xfrm>
            <a:off x="990600" y="2133600"/>
            <a:ext cx="1789272" cy="369332"/>
          </a:xfrm>
          <a:prstGeom prst="rect">
            <a:avLst/>
          </a:prstGeom>
          <a:noFill/>
        </p:spPr>
        <p:txBody>
          <a:bodyPr wrap="none" rtlCol="0">
            <a:spAutoFit/>
          </a:bodyPr>
          <a:lstStyle/>
          <a:p>
            <a:r>
              <a:rPr lang="en-US" smtClean="0"/>
              <a:t>Dokumen Teks</a:t>
            </a:r>
            <a:endParaRPr lang="en-US"/>
          </a:p>
        </p:txBody>
      </p:sp>
      <p:graphicFrame>
        <p:nvGraphicFramePr>
          <p:cNvPr id="6146" name="Object 4"/>
          <p:cNvGraphicFramePr>
            <a:graphicFrameLocks noChangeAspect="1"/>
          </p:cNvGraphicFramePr>
          <p:nvPr/>
        </p:nvGraphicFramePr>
        <p:xfrm>
          <a:off x="1754188" y="2593975"/>
          <a:ext cx="6550025" cy="4121150"/>
        </p:xfrm>
        <a:graphic>
          <a:graphicData uri="http://schemas.openxmlformats.org/presentationml/2006/ole">
            <mc:AlternateContent xmlns:mc="http://schemas.openxmlformats.org/markup-compatibility/2006">
              <mc:Choice xmlns:v="urn:schemas-microsoft-com:vml" Requires="v">
                <p:oleObj spid="_x0000_s6153" name="Document" r:id="rId3" imgW="5632615" imgH="3544291" progId="Word.Document.8">
                  <p:embed/>
                </p:oleObj>
              </mc:Choice>
              <mc:Fallback>
                <p:oleObj name="Document" r:id="rId3" imgW="5632615" imgH="354429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88" y="2593975"/>
                        <a:ext cx="65500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1.5 Aplikasi Enkripsi – Deskripsi</a:t>
            </a:r>
            <a:br>
              <a:rPr lang="en-US" smtClean="0">
                <a:solidFill>
                  <a:srgbClr val="FFFF00"/>
                </a:solidFill>
              </a:rPr>
            </a:br>
            <a:r>
              <a:rPr lang="en-US" sz="3200" i="1" smtClean="0"/>
              <a:t>Data Encryption at Rest</a:t>
            </a:r>
            <a:endParaRPr lang="en-US"/>
          </a:p>
        </p:txBody>
      </p:sp>
      <p:sp>
        <p:nvSpPr>
          <p:cNvPr id="4" name="TextBox 3"/>
          <p:cNvSpPr txBox="1"/>
          <p:nvPr/>
        </p:nvSpPr>
        <p:spPr>
          <a:xfrm>
            <a:off x="990600" y="2133600"/>
            <a:ext cx="2068195" cy="369332"/>
          </a:xfrm>
          <a:prstGeom prst="rect">
            <a:avLst/>
          </a:prstGeom>
          <a:noFill/>
        </p:spPr>
        <p:txBody>
          <a:bodyPr wrap="none" rtlCol="0">
            <a:spAutoFit/>
          </a:bodyPr>
          <a:lstStyle/>
          <a:p>
            <a:r>
              <a:rPr lang="en-US" smtClean="0"/>
              <a:t>Dokumen Image</a:t>
            </a:r>
            <a:endParaRPr lang="en-US"/>
          </a:p>
        </p:txBody>
      </p:sp>
      <p:graphicFrame>
        <p:nvGraphicFramePr>
          <p:cNvPr id="7170" name="Object 4"/>
          <p:cNvGraphicFramePr>
            <a:graphicFrameLocks noChangeAspect="1"/>
          </p:cNvGraphicFramePr>
          <p:nvPr/>
        </p:nvGraphicFramePr>
        <p:xfrm>
          <a:off x="1558925" y="2293938"/>
          <a:ext cx="7089775" cy="5426075"/>
        </p:xfrm>
        <a:graphic>
          <a:graphicData uri="http://schemas.openxmlformats.org/presentationml/2006/ole">
            <mc:AlternateContent xmlns:mc="http://schemas.openxmlformats.org/markup-compatibility/2006">
              <mc:Choice xmlns:v="urn:schemas-microsoft-com:vml" Requires="v">
                <p:oleObj spid="_x0000_s7177" name="Document" r:id="rId3" imgW="6935330" imgH="5307809" progId="Word.Document.8">
                  <p:embed/>
                </p:oleObj>
              </mc:Choice>
              <mc:Fallback>
                <p:oleObj name="Document" r:id="rId3" imgW="6935330" imgH="5307809"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2293938"/>
                        <a:ext cx="7089775"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1.5 Aplikasi Enkripsi – Deskripsi</a:t>
            </a:r>
            <a:br>
              <a:rPr lang="en-US" smtClean="0">
                <a:solidFill>
                  <a:srgbClr val="FFFF00"/>
                </a:solidFill>
              </a:rPr>
            </a:br>
            <a:r>
              <a:rPr lang="en-US" sz="3200" i="1" smtClean="0"/>
              <a:t>Data Encryption at Rest</a:t>
            </a:r>
            <a:endParaRPr lang="en-US"/>
          </a:p>
        </p:txBody>
      </p:sp>
      <p:sp>
        <p:nvSpPr>
          <p:cNvPr id="4" name="TextBox 3"/>
          <p:cNvSpPr txBox="1"/>
          <p:nvPr/>
        </p:nvSpPr>
        <p:spPr>
          <a:xfrm>
            <a:off x="990600" y="2133600"/>
            <a:ext cx="1329210" cy="369332"/>
          </a:xfrm>
          <a:prstGeom prst="rect">
            <a:avLst/>
          </a:prstGeom>
          <a:noFill/>
        </p:spPr>
        <p:txBody>
          <a:bodyPr wrap="none" rtlCol="0">
            <a:spAutoFit/>
          </a:bodyPr>
          <a:lstStyle/>
          <a:p>
            <a:r>
              <a:rPr lang="en-US" smtClean="0"/>
              <a:t>Basis Data</a:t>
            </a:r>
            <a:endParaRPr lang="en-US"/>
          </a:p>
        </p:txBody>
      </p:sp>
      <p:graphicFrame>
        <p:nvGraphicFramePr>
          <p:cNvPr id="8194" name="Object 4"/>
          <p:cNvGraphicFramePr>
            <a:graphicFrameLocks noChangeAspect="1"/>
          </p:cNvGraphicFramePr>
          <p:nvPr/>
        </p:nvGraphicFramePr>
        <p:xfrm>
          <a:off x="958850" y="2535237"/>
          <a:ext cx="8140700" cy="3103563"/>
        </p:xfrm>
        <a:graphic>
          <a:graphicData uri="http://schemas.openxmlformats.org/presentationml/2006/ole">
            <mc:AlternateContent xmlns:mc="http://schemas.openxmlformats.org/markup-compatibility/2006">
              <mc:Choice xmlns:v="urn:schemas-microsoft-com:vml" Requires="v">
                <p:oleObj spid="_x0000_s8201" name="Document" r:id="rId3" imgW="5632615" imgH="2145267" progId="Word.Document.8">
                  <p:embed/>
                </p:oleObj>
              </mc:Choice>
              <mc:Fallback>
                <p:oleObj name="Document" r:id="rId3" imgW="5632615" imgH="2145267"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2535237"/>
                        <a:ext cx="814070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1.5 Aplikasi Enkripsi – Deskripsi</a:t>
            </a:r>
            <a:br>
              <a:rPr lang="en-US" smtClean="0">
                <a:solidFill>
                  <a:srgbClr val="FFFF00"/>
                </a:solidFill>
              </a:rPr>
            </a:br>
            <a:r>
              <a:rPr lang="en-US" sz="3200" i="1" smtClean="0"/>
              <a:t>Data Encryption at Rest</a:t>
            </a:r>
            <a:endParaRPr lang="en-US"/>
          </a:p>
        </p:txBody>
      </p:sp>
      <p:graphicFrame>
        <p:nvGraphicFramePr>
          <p:cNvPr id="9218" name="Object 0"/>
          <p:cNvGraphicFramePr>
            <a:graphicFrameLocks noChangeAspect="1"/>
          </p:cNvGraphicFramePr>
          <p:nvPr/>
        </p:nvGraphicFramePr>
        <p:xfrm>
          <a:off x="854075" y="2128838"/>
          <a:ext cx="7959725" cy="3267075"/>
        </p:xfrm>
        <a:graphic>
          <a:graphicData uri="http://schemas.openxmlformats.org/presentationml/2006/ole">
            <mc:AlternateContent xmlns:mc="http://schemas.openxmlformats.org/markup-compatibility/2006">
              <mc:Choice xmlns:v="urn:schemas-microsoft-com:vml" Requires="v">
                <p:oleObj spid="_x0000_s9225" name="Document" r:id="rId3" imgW="5632615" imgH="2306305" progId="Word.Document.8">
                  <p:embed/>
                </p:oleObj>
              </mc:Choice>
              <mc:Fallback>
                <p:oleObj name="Document" r:id="rId3" imgW="5632615" imgH="2306305" progId="Word.Documen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2128838"/>
                        <a:ext cx="79597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1.1 Introduction</a:t>
            </a:r>
            <a:endParaRPr lang="en-US"/>
          </a:p>
        </p:txBody>
      </p:sp>
      <p:sp>
        <p:nvSpPr>
          <p:cNvPr id="4" name="Content Placeholder 2"/>
          <p:cNvSpPr>
            <a:spLocks noGrp="1"/>
          </p:cNvSpPr>
          <p:nvPr>
            <p:ph idx="1"/>
          </p:nvPr>
        </p:nvSpPr>
        <p:spPr>
          <a:xfrm>
            <a:off x="304800" y="1828800"/>
            <a:ext cx="8382000" cy="5410200"/>
          </a:xfrm>
        </p:spPr>
        <p:txBody>
          <a:bodyPr/>
          <a:lstStyle/>
          <a:p>
            <a:pPr>
              <a:buFont typeface="Wingdings" pitchFamily="2" charset="2"/>
              <a:buNone/>
            </a:pPr>
            <a:r>
              <a:rPr lang="nn-NO" sz="2800" smtClean="0"/>
              <a:t>Dokumen yang dibocorkan:</a:t>
            </a:r>
          </a:p>
          <a:p>
            <a:pPr>
              <a:buFont typeface="Wingdings" pitchFamily="2" charset="2"/>
              <a:buNone/>
            </a:pPr>
            <a:r>
              <a:rPr lang="nn-NO" sz="2800" smtClean="0"/>
              <a:t>	1. </a:t>
            </a:r>
            <a:r>
              <a:rPr lang="en-US" sz="2800" smtClean="0"/>
              <a:t>Data Nasabah Bank Julius Baer</a:t>
            </a:r>
          </a:p>
          <a:p>
            <a:pPr>
              <a:buFont typeface="Wingdings" pitchFamily="2" charset="2"/>
              <a:buNone/>
            </a:pPr>
            <a:r>
              <a:rPr lang="en-US" sz="2800" smtClean="0"/>
              <a:t>	2. Surel Sarah Palin</a:t>
            </a:r>
          </a:p>
          <a:p>
            <a:pPr>
              <a:buFont typeface="Wingdings" pitchFamily="2" charset="2"/>
              <a:buNone/>
            </a:pPr>
            <a:r>
              <a:rPr lang="en-US" sz="2800" smtClean="0"/>
              <a:t>	3. Video Helikopter Apache</a:t>
            </a:r>
          </a:p>
          <a:p>
            <a:pPr>
              <a:buFont typeface="Wingdings" pitchFamily="2" charset="2"/>
              <a:buNone/>
            </a:pPr>
            <a:r>
              <a:rPr lang="en-US" sz="2800" smtClean="0"/>
              <a:t>	4. Perang Afganistan</a:t>
            </a:r>
          </a:p>
          <a:p>
            <a:pPr>
              <a:buFont typeface="Wingdings" pitchFamily="2" charset="2"/>
              <a:buNone/>
            </a:pPr>
            <a:r>
              <a:rPr lang="en-US" sz="2800" smtClean="0"/>
              <a:t>	5. Berkas Guantanamo</a:t>
            </a:r>
          </a:p>
          <a:p>
            <a:pPr>
              <a:buFont typeface="Wingdings" pitchFamily="2" charset="2"/>
              <a:buNone/>
            </a:pPr>
            <a:r>
              <a:rPr lang="en-US" sz="2800" smtClean="0"/>
              <a:t>	5. Dokumen Perang Irak</a:t>
            </a:r>
          </a:p>
          <a:p>
            <a:pPr>
              <a:buFont typeface="Wingdings" pitchFamily="2" charset="2"/>
              <a:buNone/>
            </a:pPr>
            <a:r>
              <a:rPr lang="en-US" sz="2800" smtClean="0"/>
              <a:t>	6. Kawat diplomatik Amerika Serikat</a:t>
            </a:r>
            <a:endParaRPr lang="en-US" sz="2800" b="1" smtClean="0"/>
          </a:p>
          <a:p>
            <a:pPr algn="r">
              <a:buFont typeface="Wingdings" pitchFamily="2" charset="2"/>
              <a:buNone/>
            </a:pPr>
            <a:r>
              <a:rPr lang="en-US" sz="2800" b="1" smtClean="0"/>
              <a:t>(Sumber: Wikpedia)</a:t>
            </a:r>
          </a:p>
          <a:p>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1.5 Aplikasi Enkripsi – Deskripsi</a:t>
            </a:r>
            <a:br>
              <a:rPr lang="en-US" smtClean="0">
                <a:solidFill>
                  <a:srgbClr val="FFFF00"/>
                </a:solidFill>
              </a:rPr>
            </a:br>
            <a:r>
              <a:rPr lang="en-US" sz="3200" i="1" smtClean="0"/>
              <a:t>Data Encryption at Rest</a:t>
            </a:r>
            <a:endParaRPr lang="en-US"/>
          </a:p>
        </p:txBody>
      </p:sp>
      <p:sp>
        <p:nvSpPr>
          <p:cNvPr id="4" name="TextBox 3"/>
          <p:cNvSpPr txBox="1"/>
          <p:nvPr/>
        </p:nvSpPr>
        <p:spPr>
          <a:xfrm>
            <a:off x="990600" y="2133600"/>
            <a:ext cx="853119" cy="369332"/>
          </a:xfrm>
          <a:prstGeom prst="rect">
            <a:avLst/>
          </a:prstGeom>
          <a:noFill/>
        </p:spPr>
        <p:txBody>
          <a:bodyPr wrap="none" rtlCol="0">
            <a:spAutoFit/>
          </a:bodyPr>
          <a:lstStyle/>
          <a:p>
            <a:r>
              <a:rPr lang="en-US" smtClean="0"/>
              <a:t>Video</a:t>
            </a:r>
            <a:endParaRPr lang="en-US"/>
          </a:p>
        </p:txBody>
      </p:sp>
      <p:sp>
        <p:nvSpPr>
          <p:cNvPr id="5" name="TextBox 4"/>
          <p:cNvSpPr txBox="1"/>
          <p:nvPr/>
        </p:nvSpPr>
        <p:spPr>
          <a:xfrm>
            <a:off x="1066800" y="3276600"/>
            <a:ext cx="3584636" cy="369332"/>
          </a:xfrm>
          <a:prstGeom prst="rect">
            <a:avLst/>
          </a:prstGeom>
          <a:noFill/>
        </p:spPr>
        <p:txBody>
          <a:bodyPr wrap="none" rtlCol="0">
            <a:spAutoFit/>
          </a:bodyPr>
          <a:lstStyle/>
          <a:p>
            <a:r>
              <a:rPr lang="en-US" smtClean="0">
                <a:hlinkClick r:id="rId2" action="ppaction://hlinkfile"/>
              </a:rPr>
              <a:t>Contoh Video Tidak terenkripsi</a:t>
            </a:r>
            <a:endParaRPr lang="en-US"/>
          </a:p>
        </p:txBody>
      </p:sp>
      <p:sp>
        <p:nvSpPr>
          <p:cNvPr id="6" name="TextBox 5"/>
          <p:cNvSpPr txBox="1"/>
          <p:nvPr/>
        </p:nvSpPr>
        <p:spPr>
          <a:xfrm>
            <a:off x="1066800" y="3669268"/>
            <a:ext cx="2945037" cy="369332"/>
          </a:xfrm>
          <a:prstGeom prst="rect">
            <a:avLst/>
          </a:prstGeom>
          <a:noFill/>
        </p:spPr>
        <p:txBody>
          <a:bodyPr wrap="none" rtlCol="0">
            <a:spAutoFit/>
          </a:bodyPr>
          <a:lstStyle/>
          <a:p>
            <a:r>
              <a:rPr lang="en-US" smtClean="0">
                <a:hlinkClick r:id="rId3" action="ppaction://hlinkfile"/>
              </a:rPr>
              <a:t>Contoh Video terenkripsi</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1.6 Sejarah Kriptografi</a:t>
            </a:r>
            <a:endParaRPr lang="en-US"/>
          </a:p>
        </p:txBody>
      </p:sp>
      <p:sp>
        <p:nvSpPr>
          <p:cNvPr id="4" name="Rectangle 3"/>
          <p:cNvSpPr txBox="1">
            <a:spLocks noChangeArrowheads="1"/>
          </p:cNvSpPr>
          <p:nvPr/>
        </p:nvSpPr>
        <p:spPr>
          <a:xfrm>
            <a:off x="838200" y="1752600"/>
            <a:ext cx="7772400" cy="42672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Kriptografi mempunyai sejarah yang panjang.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Tercatat Bangsa Mesir 4000 tahun yang lalu menggunakan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hieroglyph</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yang tidak standard</a:t>
            </a:r>
            <a:r>
              <a:rPr kumimoji="0" lang="en-US" sz="2400" b="0" i="0" u="none" strike="noStrike" kern="1200" cap="none" spc="0" normalizeH="0" baseline="0" noProof="0" smtClean="0">
                <a:ln>
                  <a:noFill/>
                </a:ln>
                <a:solidFill>
                  <a:schemeClr val="tx1"/>
                </a:solidFill>
                <a:effectLst/>
                <a:uLnTx/>
                <a:uFillTx/>
                <a:latin typeface="+mn-lt"/>
                <a:ea typeface="+mn-ea"/>
                <a:cs typeface="+mn-cs"/>
              </a:rPr>
              <a:t> untuk menulis pesan</a:t>
            </a:r>
          </a:p>
        </p:txBody>
      </p:sp>
      <p:pic>
        <p:nvPicPr>
          <p:cNvPr id="5" name="Picture 6"/>
          <p:cNvPicPr>
            <a:picLocks noChangeAspect="1" noChangeArrowheads="1"/>
          </p:cNvPicPr>
          <p:nvPr/>
        </p:nvPicPr>
        <p:blipFill>
          <a:blip r:embed="rId2" cstate="print"/>
          <a:srcRect/>
          <a:stretch>
            <a:fillRect/>
          </a:stretch>
        </p:blipFill>
        <p:spPr bwMode="auto">
          <a:xfrm>
            <a:off x="3048000" y="3429000"/>
            <a:ext cx="1766888" cy="251460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990600" y="3429000"/>
            <a:ext cx="1836738" cy="2514600"/>
          </a:xfrm>
          <a:prstGeom prst="rect">
            <a:avLst/>
          </a:prstGeom>
          <a:noFill/>
          <a:ln w="9525">
            <a:noFill/>
            <a:miter lim="800000"/>
            <a:headEnd/>
            <a:tailEnd/>
          </a:ln>
        </p:spPr>
      </p:pic>
      <p:pic>
        <p:nvPicPr>
          <p:cNvPr id="7" name="Picture 8"/>
          <p:cNvPicPr>
            <a:picLocks noChangeAspect="1" noChangeArrowheads="1"/>
          </p:cNvPicPr>
          <p:nvPr/>
        </p:nvPicPr>
        <p:blipFill>
          <a:blip r:embed="rId4" cstate="print"/>
          <a:srcRect/>
          <a:stretch>
            <a:fillRect/>
          </a:stretch>
        </p:blipFill>
        <p:spPr bwMode="auto">
          <a:xfrm>
            <a:off x="5105400" y="3429000"/>
            <a:ext cx="3276600" cy="247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1.6 Sejarah Kriptografi</a:t>
            </a:r>
            <a:endParaRPr lang="en-US"/>
          </a:p>
        </p:txBody>
      </p:sp>
      <p:sp>
        <p:nvSpPr>
          <p:cNvPr id="4" name="Rectangle 1027"/>
          <p:cNvSpPr txBox="1">
            <a:spLocks noChangeArrowheads="1"/>
          </p:cNvSpPr>
          <p:nvPr/>
        </p:nvSpPr>
        <p:spPr>
          <a:xfrm>
            <a:off x="1173163" y="1981200"/>
            <a:ext cx="7772400" cy="4114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Di Yunani, kriptografi sudah digunakan 400 BC</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Alat yang digunakan: </a:t>
            </a:r>
            <a:r>
              <a:rPr kumimoji="0" lang="en-US" sz="2400" b="0" i="1" u="none" strike="noStrike" kern="1200" cap="none" spc="0" normalizeH="0" baseline="0" noProof="0" smtClean="0">
                <a:ln>
                  <a:noFill/>
                </a:ln>
                <a:solidFill>
                  <a:schemeClr val="tx1"/>
                </a:solidFill>
                <a:effectLst/>
                <a:uLnTx/>
                <a:uFillTx/>
                <a:latin typeface="+mn-lt"/>
                <a:ea typeface="+mn-ea"/>
                <a:cs typeface="+mn-cs"/>
              </a:rPr>
              <a:t>scytale</a:t>
            </a:r>
            <a:endParaRPr kumimoji="0" lang="en-GB" sz="2400" b="0" i="1" u="none" strike="noStrike" kern="1200" cap="none" spc="0" normalizeH="0" baseline="0" noProof="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5" name="Picture 1028"/>
          <p:cNvPicPr>
            <a:picLocks noChangeAspect="1" noChangeArrowheads="1"/>
          </p:cNvPicPr>
          <p:nvPr/>
        </p:nvPicPr>
        <p:blipFill>
          <a:blip r:embed="rId2" cstate="print"/>
          <a:srcRect/>
          <a:stretch>
            <a:fillRect/>
          </a:stretch>
        </p:blipFill>
        <p:spPr bwMode="auto">
          <a:xfrm>
            <a:off x="2133600" y="3200400"/>
            <a:ext cx="4876800"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1.6 Sejarah Kriptografi</a:t>
            </a:r>
            <a:endParaRPr lang="en-US"/>
          </a:p>
        </p:txBody>
      </p:sp>
      <p:sp>
        <p:nvSpPr>
          <p:cNvPr id="4" name="Rectangle 3"/>
          <p:cNvSpPr txBox="1">
            <a:spLocks noChangeArrowheads="1"/>
          </p:cNvSpPr>
          <p:nvPr/>
        </p:nvSpPr>
        <p:spPr>
          <a:xfrm>
            <a:off x="533400" y="1905000"/>
            <a:ext cx="7772400" cy="4114800"/>
          </a:xfrm>
          <a:prstGeom prst="rect">
            <a:avLst/>
          </a:prstGeom>
        </p:spPr>
        <p:txBody>
          <a:bodyPr vert="horz" anchor="t">
            <a:normAutofit fontScale="92500"/>
          </a:bodyPr>
          <a:lstStyle/>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Sejarah lengkap kriptografi dapat ditemukan di dalam buku David Kahn,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The Codebreakers”</a:t>
            </a:r>
            <a:r>
              <a:rPr kumimoji="0" lang="en-US" sz="2800" b="0" i="0" u="none" strike="noStrike" kern="1200" cap="none" spc="0" normalizeH="0" baseline="0" noProof="0" smtClean="0">
                <a:ln>
                  <a:noFill/>
                </a:ln>
                <a:solidFill>
                  <a:schemeClr val="tx1"/>
                </a:solidFill>
                <a:effectLst/>
                <a:uLnTx/>
                <a:uFillTx/>
                <a:latin typeface="+mn-lt"/>
                <a:ea typeface="+mn-ea"/>
                <a:cs typeface="+mn-cs"/>
              </a:rPr>
              <a:t> </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Empat kelompok orang yang menggunakan dan berkontribusi pada  kriptografi:</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	1. Militer (termasuk intelijen dan mata-mata)</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	2. Korp diplomatik</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	3. </a:t>
            </a:r>
            <a:r>
              <a:rPr kumimoji="0" lang="en-US" sz="2800" b="0" i="1" u="none" strike="noStrike" kern="1200" cap="none" spc="0" normalizeH="0" baseline="0" noProof="0" smtClean="0">
                <a:ln>
                  <a:noFill/>
                </a:ln>
                <a:solidFill>
                  <a:schemeClr val="tx1"/>
                </a:solidFill>
                <a:effectLst/>
                <a:uLnTx/>
                <a:uFillTx/>
                <a:latin typeface="+mn-lt"/>
                <a:ea typeface="+mn-ea"/>
                <a:cs typeface="+mn-cs"/>
              </a:rPr>
              <a:t>Diarist</a:t>
            </a:r>
          </a:p>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	4. </a:t>
            </a:r>
            <a:r>
              <a:rPr kumimoji="0" lang="en-US" sz="2800" b="0" i="1" u="none" strike="noStrike" kern="1200" cap="none" spc="0" normalizeH="0" baseline="0" noProof="0" smtClean="0">
                <a:ln>
                  <a:noFill/>
                </a:ln>
                <a:solidFill>
                  <a:schemeClr val="tx1"/>
                </a:solidFill>
                <a:effectLst/>
                <a:uLnTx/>
                <a:uFillTx/>
                <a:latin typeface="+mn-lt"/>
                <a:ea typeface="+mn-ea"/>
                <a:cs typeface="+mn-cs"/>
              </a:rPr>
              <a:t>Lovers</a:t>
            </a:r>
            <a:endParaRPr kumimoji="0" lang="en-GB" sz="2800" b="0" i="1"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1.6 Sejarah Kriptografi</a:t>
            </a:r>
            <a:endParaRPr lang="en-US"/>
          </a:p>
        </p:txBody>
      </p:sp>
      <p:sp>
        <p:nvSpPr>
          <p:cNvPr id="4" name="Rectangle 3"/>
          <p:cNvSpPr txBox="1">
            <a:spLocks noChangeArrowheads="1"/>
          </p:cNvSpPr>
          <p:nvPr/>
        </p:nvSpPr>
        <p:spPr>
          <a:xfrm>
            <a:off x="609600" y="1676400"/>
            <a:ext cx="7772400" cy="4114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Kriptografi juga digunakan untuk alasan keagamaan</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untuk menjaga tulisan relijius dari gangguan otoritas politik atau budaya yang dominan saat itu.</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Contoh: “666” atau </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“Angka si Buruk Rupa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Number of the Beast</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di dalam Kitab Perjanjian Baru. </a:t>
            </a:r>
          </a:p>
        </p:txBody>
      </p:sp>
      <p:pic>
        <p:nvPicPr>
          <p:cNvPr id="5" name="Picture 4"/>
          <p:cNvPicPr>
            <a:picLocks noChangeAspect="1" noChangeArrowheads="1"/>
          </p:cNvPicPr>
          <p:nvPr/>
        </p:nvPicPr>
        <p:blipFill>
          <a:blip r:embed="rId2" cstate="print"/>
          <a:srcRect/>
          <a:stretch>
            <a:fillRect/>
          </a:stretch>
        </p:blipFill>
        <p:spPr bwMode="auto">
          <a:xfrm>
            <a:off x="2751137" y="4800600"/>
            <a:ext cx="2514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1.6 Sejarah Kriptografi</a:t>
            </a:r>
            <a:endParaRPr lang="en-US"/>
          </a:p>
        </p:txBody>
      </p:sp>
      <p:sp>
        <p:nvSpPr>
          <p:cNvPr id="4" name="Rectangle 3"/>
          <p:cNvSpPr txBox="1">
            <a:spLocks noChangeArrowheads="1"/>
          </p:cNvSpPr>
          <p:nvPr/>
        </p:nvSpPr>
        <p:spPr>
          <a:xfrm>
            <a:off x="685800" y="1981200"/>
            <a:ext cx="7772400" cy="4114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Di India, kriptografi digunakan oleh pencinta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lovers</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untuk berkomunikasi tanpa diketahui orang.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Bukti ini ditemukan di dalam buku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Kama Sutra</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yang merekomendasikan wanita seharusnya mempelajari seni memahami tulisan dengan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cipher</a:t>
            </a:r>
            <a:r>
              <a:rPr kumimoji="0" lang="en-US" sz="2800" b="0" i="0" u="none" strike="noStrike" kern="1200" cap="none" spc="0" normalizeH="0" baseline="0" noProof="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1.6 Sejarah Kriptografi</a:t>
            </a:r>
            <a:endParaRPr lang="en-US"/>
          </a:p>
        </p:txBody>
      </p:sp>
      <p:sp>
        <p:nvSpPr>
          <p:cNvPr id="4" name="Rectangle 3"/>
          <p:cNvSpPr txBox="1">
            <a:spLocks noChangeArrowheads="1"/>
          </p:cNvSpPr>
          <p:nvPr/>
        </p:nvSpPr>
        <p:spPr>
          <a:xfrm>
            <a:off x="914400" y="1676400"/>
            <a:ext cx="7772400" cy="9906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Tidak ditemukan catatan kriptografi di Cina dan Jepang hingga abad 15.</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2" cstate="print"/>
          <a:srcRect/>
          <a:stretch>
            <a:fillRect/>
          </a:stretch>
        </p:blipFill>
        <p:spPr bwMode="auto">
          <a:xfrm>
            <a:off x="6324600" y="2895600"/>
            <a:ext cx="2276475" cy="2862263"/>
          </a:xfrm>
          <a:prstGeom prst="rect">
            <a:avLst/>
          </a:prstGeom>
          <a:noFill/>
          <a:ln w="9525">
            <a:noFill/>
            <a:miter lim="800000"/>
            <a:headEnd/>
            <a:tailEnd/>
          </a:ln>
        </p:spPr>
      </p:pic>
      <p:sp>
        <p:nvSpPr>
          <p:cNvPr id="6" name="Rectangle 5"/>
          <p:cNvSpPr>
            <a:spLocks noChangeArrowheads="1"/>
          </p:cNvSpPr>
          <p:nvPr/>
        </p:nvSpPr>
        <p:spPr bwMode="auto">
          <a:xfrm>
            <a:off x="6324600" y="5791200"/>
            <a:ext cx="2209800" cy="366713"/>
          </a:xfrm>
          <a:prstGeom prst="rect">
            <a:avLst/>
          </a:prstGeom>
          <a:noFill/>
          <a:ln w="9525">
            <a:noFill/>
            <a:miter lim="800000"/>
            <a:headEnd/>
            <a:tailEnd/>
          </a:ln>
        </p:spPr>
        <p:txBody>
          <a:bodyPr>
            <a:spAutoFit/>
          </a:bodyPr>
          <a:lstStyle/>
          <a:p>
            <a:pPr algn="ctr"/>
            <a:r>
              <a:rPr lang="en-US" sz="1800">
                <a:latin typeface="Arial" charset="0"/>
              </a:rPr>
              <a:t>Queen Mary</a:t>
            </a:r>
          </a:p>
        </p:txBody>
      </p:sp>
      <p:sp>
        <p:nvSpPr>
          <p:cNvPr id="7" name="Rectangle 8"/>
          <p:cNvSpPr>
            <a:spLocks noChangeArrowheads="1"/>
          </p:cNvSpPr>
          <p:nvPr/>
        </p:nvSpPr>
        <p:spPr bwMode="auto">
          <a:xfrm>
            <a:off x="914400" y="2743200"/>
            <a:ext cx="5075238" cy="3429000"/>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80000"/>
              <a:buFont typeface="Wingdings" pitchFamily="2" charset="2"/>
              <a:buChar char="n"/>
            </a:pPr>
            <a:r>
              <a:rPr lang="en-US">
                <a:latin typeface="Arial" charset="0"/>
                <a:cs typeface="Times New Roman" pitchFamily="18" charset="0"/>
              </a:rPr>
              <a:t>Pada Abad ke-17, sejarah kriptografi pernah mencatat korban di Inggris.</a:t>
            </a:r>
          </a:p>
          <a:p>
            <a:pPr marL="342900" indent="-342900">
              <a:lnSpc>
                <a:spcPct val="90000"/>
              </a:lnSpc>
              <a:spcBef>
                <a:spcPct val="20000"/>
              </a:spcBef>
              <a:buClr>
                <a:schemeClr val="accent1"/>
              </a:buClr>
              <a:buSzPct val="80000"/>
              <a:buFont typeface="Wingdings" pitchFamily="2" charset="2"/>
              <a:buChar char="n"/>
            </a:pPr>
            <a:r>
              <a:rPr lang="en-US" sz="2200">
                <a:latin typeface="Arial" charset="0"/>
                <a:cs typeface="Times New Roman" pitchFamily="18" charset="0"/>
              </a:rPr>
              <a:t>Queen Mary of Scotland,  dipancung setelah pesan rahasianya dari balik penjara (pesan terenkripsi yang isinya rencana membunuh Ratu Elizabeth I) pada Abad Pertengahan berhasil dipecahkan oleh </a:t>
            </a:r>
            <a:r>
              <a:rPr lang="en-US" sz="2200">
                <a:latin typeface="Arial" charset="0"/>
              </a:rPr>
              <a:t>Thomas Phelippes, seorang pemecah kode.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1.6 Sejarah Kriptografi</a:t>
            </a:r>
            <a:endParaRPr lang="en-US"/>
          </a:p>
        </p:txBody>
      </p:sp>
      <p:sp>
        <p:nvSpPr>
          <p:cNvPr id="4" name="Rectangle 3"/>
          <p:cNvSpPr txBox="1">
            <a:spLocks noChangeArrowheads="1"/>
          </p:cNvSpPr>
          <p:nvPr/>
        </p:nvSpPr>
        <p:spPr>
          <a:xfrm>
            <a:off x="914400" y="1447800"/>
            <a:ext cx="3886200" cy="5029200"/>
          </a:xfrm>
          <a:prstGeom prst="rect">
            <a:avLst/>
          </a:prstGeom>
        </p:spPr>
        <p:txBody>
          <a:bodyPr vert="horz" anchor="t">
            <a:normAutofit fontScale="85000" lnSpcReduction="2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Perang Dunia ke II, Pemerintah Nazi Jerman membuat mesin enkripsi yang dinamakan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Enigma</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a:t>
            </a:r>
            <a:r>
              <a:rPr kumimoji="0" lang="en-US" sz="2800" b="0" i="0" u="none" strike="noStrike" kern="1200" cap="none" spc="0" normalizeH="0" baseline="0" noProof="0" smtClean="0">
                <a:ln>
                  <a:noFill/>
                </a:ln>
                <a:solidFill>
                  <a:schemeClr val="tx1"/>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Enigma</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cipher</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berhasil dipecahkan oleh pihak Sekutu.</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Keberhasilan memecahkan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Enigma</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sering dikatakan sebagai faktor yang memperpendek perang dunia ke-2</a:t>
            </a:r>
            <a:r>
              <a:rPr kumimoji="0" lang="en-US" sz="2800" b="0" i="0" u="none" strike="noStrike" kern="1200" cap="none" spc="0" normalizeH="0" baseline="0" noProof="0" smtClean="0">
                <a:ln>
                  <a:noFill/>
                </a:ln>
                <a:solidFill>
                  <a:schemeClr val="tx1"/>
                </a:solidFill>
                <a:effectLst/>
                <a:uLnTx/>
                <a:uFillTx/>
                <a:latin typeface="+mn-lt"/>
                <a:ea typeface="+mn-ea"/>
                <a:cs typeface="+mn-cs"/>
              </a:rPr>
              <a:t> </a:t>
            </a:r>
          </a:p>
        </p:txBody>
      </p:sp>
      <p:pic>
        <p:nvPicPr>
          <p:cNvPr id="5" name="Picture 4"/>
          <p:cNvPicPr>
            <a:picLocks noChangeAspect="1" noChangeArrowheads="1"/>
          </p:cNvPicPr>
          <p:nvPr/>
        </p:nvPicPr>
        <p:blipFill>
          <a:blip r:embed="rId2" cstate="print"/>
          <a:srcRect/>
          <a:stretch>
            <a:fillRect/>
          </a:stretch>
        </p:blipFill>
        <p:spPr bwMode="auto">
          <a:xfrm>
            <a:off x="4876800" y="1447800"/>
            <a:ext cx="3989388"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1.7 Kriptanalisis</a:t>
            </a:r>
            <a:endParaRPr lang="en-US"/>
          </a:p>
        </p:txBody>
      </p:sp>
      <p:sp>
        <p:nvSpPr>
          <p:cNvPr id="4" name="Rectangle 3"/>
          <p:cNvSpPr txBox="1">
            <a:spLocks noChangeArrowheads="1"/>
          </p:cNvSpPr>
          <p:nvPr/>
        </p:nvSpPr>
        <p:spPr>
          <a:xfrm>
            <a:off x="1066800" y="1828800"/>
            <a:ext cx="7620000" cy="17526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Sejarah kriptografi paralel dengan sejarah kriptanalisis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cryptanalysis</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yaitu bidang ilmu dan seni untuk memecahkan cipherteks</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Teknik kriptanalisis sudah ada sejak abad ke-9. </a:t>
            </a:r>
          </a:p>
        </p:txBody>
      </p:sp>
      <p:pic>
        <p:nvPicPr>
          <p:cNvPr id="5" name="Picture 5" descr="Al-Kindi depicted in a Syrian Post stamp.">
            <a:hlinkClick r:id="rId2" tooltip="Al-Kindi depicted in a Syrian Post stamp."/>
          </p:cNvPr>
          <p:cNvPicPr>
            <a:picLocks noChangeAspect="1" noChangeArrowheads="1"/>
          </p:cNvPicPr>
          <p:nvPr/>
        </p:nvPicPr>
        <p:blipFill>
          <a:blip r:embed="rId3" cstate="print"/>
          <a:srcRect/>
          <a:stretch>
            <a:fillRect/>
          </a:stretch>
        </p:blipFill>
        <p:spPr bwMode="auto">
          <a:xfrm>
            <a:off x="7315200" y="3657600"/>
            <a:ext cx="1577975" cy="2209800"/>
          </a:xfrm>
          <a:prstGeom prst="rect">
            <a:avLst/>
          </a:prstGeom>
          <a:noFill/>
          <a:ln w="9525">
            <a:noFill/>
            <a:miter lim="800000"/>
            <a:headEnd/>
            <a:tailEnd/>
          </a:ln>
        </p:spPr>
      </p:pic>
      <p:sp>
        <p:nvSpPr>
          <p:cNvPr id="6" name="Rectangle 7"/>
          <p:cNvSpPr>
            <a:spLocks noChangeArrowheads="1"/>
          </p:cNvSpPr>
          <p:nvPr/>
        </p:nvSpPr>
        <p:spPr bwMode="auto">
          <a:xfrm>
            <a:off x="990600" y="3733800"/>
            <a:ext cx="6172200" cy="1752600"/>
          </a:xfrm>
          <a:prstGeom prst="rect">
            <a:avLst/>
          </a:prstGeom>
          <a:noFill/>
          <a:ln w="9525">
            <a:noFill/>
            <a:miter lim="800000"/>
            <a:headEnd/>
            <a:tailEnd/>
          </a:ln>
        </p:spPr>
        <p:txBody>
          <a:bodyPr/>
          <a:lstStyle/>
          <a:p>
            <a:pPr marL="342900" indent="-342900">
              <a:spcBef>
                <a:spcPct val="20000"/>
              </a:spcBef>
              <a:buClr>
                <a:schemeClr val="accent1"/>
              </a:buClr>
              <a:buSzPct val="80000"/>
              <a:buFont typeface="Wingdings" pitchFamily="2" charset="2"/>
              <a:buChar char="n"/>
            </a:pPr>
            <a:r>
              <a:rPr lang="en-US" sz="2000">
                <a:latin typeface="Arial" charset="0"/>
                <a:cs typeface="Times New Roman" pitchFamily="18" charset="0"/>
              </a:rPr>
              <a:t>Dikemukakan pertama kali oleh seorang ilmuwan Arab pada Abad IX  bernama </a:t>
            </a:r>
            <a:r>
              <a:rPr lang="en-US" sz="2000" i="1">
                <a:latin typeface="Arial" charset="0"/>
                <a:cs typeface="Times New Roman" pitchFamily="18" charset="0"/>
              </a:rPr>
              <a:t>Abu Yusuf Yaqub Ibnu Ishaq Ibnu As-Sabbah Ibnu 'Omran Ibnu Ismail Al-Kindi</a:t>
            </a:r>
            <a:r>
              <a:rPr lang="en-US" sz="2000">
                <a:latin typeface="Arial" charset="0"/>
                <a:cs typeface="Times New Roman" pitchFamily="18" charset="0"/>
              </a:rPr>
              <a:t>, atau yang lebih dikenal sebagai </a:t>
            </a:r>
            <a:r>
              <a:rPr lang="en-US" sz="2000" b="1">
                <a:latin typeface="Arial" charset="0"/>
                <a:cs typeface="Times New Roman" pitchFamily="18" charset="0"/>
              </a:rPr>
              <a:t>Al-Kindi</a:t>
            </a:r>
            <a:r>
              <a:rPr lang="en-US" sz="2000">
                <a:latin typeface="Arial" charset="0"/>
                <a:cs typeface="Times New Roman" pitchFamily="18"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1.7 Kriptanalisis</a:t>
            </a:r>
            <a:endParaRPr lang="en-US"/>
          </a:p>
        </p:txBody>
      </p:sp>
      <p:sp>
        <p:nvSpPr>
          <p:cNvPr id="4" name="Rectangle 3"/>
          <p:cNvSpPr txBox="1">
            <a:spLocks noChangeArrowheads="1"/>
          </p:cNvSpPr>
          <p:nvPr/>
        </p:nvSpPr>
        <p:spPr>
          <a:xfrm>
            <a:off x="533400" y="1524000"/>
            <a:ext cx="4572000" cy="5334000"/>
          </a:xfrm>
          <a:prstGeom prst="rect">
            <a:avLst/>
          </a:prstGeom>
        </p:spPr>
        <p:txBody>
          <a:bodyPr vert="horz" anchor="t">
            <a:normAutofit fontScale="92500" lnSpcReduction="2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effectLst/>
                <a:uLnTx/>
                <a:uFillTx/>
                <a:latin typeface="+mn-lt"/>
                <a:ea typeface="+mn-ea"/>
                <a:cs typeface="Times New Roman" pitchFamily="18" charset="0"/>
              </a:rPr>
              <a:t>Al-Kindi menulis buku tentang seni memecahkan kode, buku yang berjudul ‘</a:t>
            </a:r>
            <a:r>
              <a:rPr kumimoji="0" lang="en-US" sz="2400" b="0" i="1" u="none" strike="noStrike" kern="1200" cap="none" spc="0" normalizeH="0" baseline="0" noProof="0" smtClean="0">
                <a:ln>
                  <a:noFill/>
                </a:ln>
                <a:effectLst/>
                <a:uLnTx/>
                <a:uFillTx/>
                <a:latin typeface="+mn-lt"/>
                <a:ea typeface="+mn-ea"/>
                <a:cs typeface="Times New Roman" pitchFamily="18" charset="0"/>
              </a:rPr>
              <a:t>Risalah fi Istikhraj al-Mu'amma </a:t>
            </a:r>
            <a:r>
              <a:rPr kumimoji="0" lang="en-US" sz="2400" b="0" i="0" u="none" strike="noStrike" kern="1200" cap="none" spc="0" normalizeH="0" baseline="0" noProof="0" smtClean="0">
                <a:ln>
                  <a:noFill/>
                </a:ln>
                <a:effectLst/>
                <a:uLnTx/>
                <a:uFillTx/>
                <a:latin typeface="+mn-lt"/>
                <a:ea typeface="+mn-ea"/>
                <a:cs typeface="Times New Roman" pitchFamily="18" charset="0"/>
              </a:rPr>
              <a:t>(</a:t>
            </a:r>
            <a:r>
              <a:rPr kumimoji="0" lang="en-US" sz="2400" b="0" i="1" u="none" strike="noStrike" kern="1200" cap="none" spc="0" normalizeH="0" baseline="0" noProof="0" smtClean="0">
                <a:ln>
                  <a:noFill/>
                </a:ln>
                <a:effectLst/>
                <a:uLnTx/>
                <a:uFillTx/>
                <a:latin typeface="+mn-lt"/>
                <a:ea typeface="+mn-ea"/>
                <a:cs typeface="Times New Roman" pitchFamily="18" charset="0"/>
              </a:rPr>
              <a:t>Manuscript for the Deciphering Cryptographic Messages</a:t>
            </a:r>
            <a:r>
              <a:rPr kumimoji="0" lang="en-US" sz="2400" b="0" i="0" u="none" strike="noStrike" kern="1200" cap="none" spc="0" normalizeH="0" baseline="0" noProof="0" smtClean="0">
                <a:ln>
                  <a:noFill/>
                </a:ln>
                <a:effectLst/>
                <a:uLnTx/>
                <a:uFillTx/>
                <a:latin typeface="+mn-lt"/>
                <a:ea typeface="+mn-ea"/>
                <a:cs typeface="Times New Roman" pitchFamily="18" charset="0"/>
              </a:rPr>
              <a:t>)</a:t>
            </a:r>
            <a:r>
              <a:rPr kumimoji="0" lang="en-US" sz="2400" b="0" i="0" u="none" strike="noStrike" kern="1200" cap="none" spc="0" normalizeH="0" baseline="0" noProof="0" smtClean="0">
                <a:ln>
                  <a:noFill/>
                </a:ln>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effectLst/>
                <a:uLnTx/>
                <a:uFillTx/>
                <a:latin typeface="+mn-lt"/>
                <a:ea typeface="+mn-ea"/>
                <a:cs typeface="+mn-cs"/>
              </a:rPr>
              <a:t>Al-Kindi menemukan frekuensi perulangan huruf di dalam Al-Quran. Teknik yang digunakan Al-Kindi kelak dinamakan </a:t>
            </a:r>
            <a:r>
              <a:rPr kumimoji="0" lang="en-US" sz="2400" b="1" i="0" u="none" strike="noStrike" kern="1200" cap="none" spc="0" normalizeH="0" baseline="0" noProof="0" smtClean="0">
                <a:ln>
                  <a:noFill/>
                </a:ln>
                <a:effectLst/>
                <a:uLnTx/>
                <a:uFillTx/>
                <a:latin typeface="+mn-lt"/>
                <a:ea typeface="+mn-ea"/>
                <a:cs typeface="+mn-cs"/>
              </a:rPr>
              <a:t>analisis frekuensi</a:t>
            </a:r>
            <a:r>
              <a:rPr kumimoji="0" lang="en-US" sz="2400" b="0" i="0" u="none" strike="noStrike" kern="1200" cap="none" spc="0" normalizeH="0" baseline="0" noProof="0" smtClean="0">
                <a:ln>
                  <a:noFill/>
                </a:ln>
                <a:effectLst/>
                <a:uLnTx/>
                <a:uFillTx/>
                <a:latin typeface="+mn-lt"/>
                <a:ea typeface="+mn-ea"/>
                <a:cs typeface="+mn-cs"/>
              </a:rPr>
              <a:t>.</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effectLst/>
                <a:uLnTx/>
                <a:uFillTx/>
                <a:latin typeface="+mn-lt"/>
                <a:ea typeface="+mn-ea"/>
                <a:cs typeface="Times New Roman" pitchFamily="18" charset="0"/>
              </a:rPr>
              <a:t>Yaitu teknik untuk memecahkan cipherteks berdasarkan frekuensi kemunculan karakter di dalam pesan</a:t>
            </a:r>
            <a:endParaRPr kumimoji="0" lang="en-US" sz="2400" b="0" i="0" u="none" strike="noStrike" kern="1200" cap="none" spc="0" normalizeH="0" baseline="0" noProof="0" smtClean="0">
              <a:ln>
                <a:noFill/>
              </a:ln>
              <a:effectLst/>
              <a:uLnTx/>
              <a:uFillTx/>
              <a:latin typeface="+mn-lt"/>
              <a:ea typeface="+mn-ea"/>
              <a:cs typeface="+mn-cs"/>
            </a:endParaRPr>
          </a:p>
        </p:txBody>
      </p:sp>
      <p:pic>
        <p:nvPicPr>
          <p:cNvPr id="5" name="Picture 4" descr="180px-Al-kindi-cryptanalysis"/>
          <p:cNvPicPr>
            <a:picLocks noChangeAspect="1" noChangeArrowheads="1"/>
          </p:cNvPicPr>
          <p:nvPr/>
        </p:nvPicPr>
        <p:blipFill>
          <a:blip r:embed="rId2" cstate="print"/>
          <a:srcRect/>
          <a:stretch>
            <a:fillRect/>
          </a:stretch>
        </p:blipFill>
        <p:spPr bwMode="auto">
          <a:xfrm>
            <a:off x="5332879" y="1524000"/>
            <a:ext cx="3568234" cy="3581400"/>
          </a:xfrm>
          <a:prstGeom prst="rect">
            <a:avLst/>
          </a:prstGeom>
          <a:noFill/>
          <a:ln w="9525">
            <a:noFill/>
            <a:miter lim="800000"/>
            <a:headEnd/>
            <a:tailEnd/>
          </a:ln>
        </p:spPr>
      </p:pic>
      <p:sp>
        <p:nvSpPr>
          <p:cNvPr id="6" name="Rectangle 6"/>
          <p:cNvSpPr>
            <a:spLocks noChangeArrowheads="1"/>
          </p:cNvSpPr>
          <p:nvPr/>
        </p:nvSpPr>
        <p:spPr bwMode="auto">
          <a:xfrm>
            <a:off x="5105400" y="5334000"/>
            <a:ext cx="4038600" cy="830997"/>
          </a:xfrm>
          <a:prstGeom prst="rect">
            <a:avLst/>
          </a:prstGeom>
          <a:noFill/>
          <a:ln w="9525">
            <a:noFill/>
            <a:miter lim="800000"/>
            <a:headEnd/>
            <a:tailEnd/>
          </a:ln>
        </p:spPr>
        <p:txBody>
          <a:bodyPr>
            <a:spAutoFit/>
          </a:bodyPr>
          <a:lstStyle/>
          <a:p>
            <a:pPr algn="ctr"/>
            <a:r>
              <a:rPr lang="en-GB" sz="1600">
                <a:latin typeface="Arial Unicode MS" pitchFamily="34" charset="-128"/>
                <a:cs typeface="Times New Roman" pitchFamily="18" charset="0"/>
              </a:rPr>
              <a:t>Halaman pertama buku Al-Kindi, </a:t>
            </a:r>
            <a:r>
              <a:rPr lang="en-GB" sz="1600" i="1">
                <a:latin typeface="Arial Unicode MS" pitchFamily="34" charset="-128"/>
                <a:cs typeface="Times New Roman" pitchFamily="18" charset="0"/>
              </a:rPr>
              <a:t>Manuscript for the Deciphering Cryptographic</a:t>
            </a:r>
            <a:endParaRPr lang="en-GB"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1.1 Introduction</a:t>
            </a:r>
            <a:endParaRPr lang="en-US"/>
          </a:p>
        </p:txBody>
      </p:sp>
      <p:sp>
        <p:nvSpPr>
          <p:cNvPr id="4" name="Content Placeholder 2"/>
          <p:cNvSpPr>
            <a:spLocks noGrp="1"/>
          </p:cNvSpPr>
          <p:nvPr>
            <p:ph idx="1"/>
          </p:nvPr>
        </p:nvSpPr>
        <p:spPr>
          <a:xfrm>
            <a:off x="304800" y="1752600"/>
            <a:ext cx="8458200" cy="5410200"/>
          </a:xfrm>
        </p:spPr>
        <p:txBody>
          <a:bodyPr>
            <a:normAutofit fontScale="92500" lnSpcReduction="10000"/>
          </a:bodyPr>
          <a:lstStyle/>
          <a:p>
            <a:pPr>
              <a:buFont typeface="Wingdings" pitchFamily="2" charset="2"/>
              <a:buNone/>
            </a:pPr>
            <a:r>
              <a:rPr lang="en-US" smtClean="0"/>
              <a:t>2. </a:t>
            </a:r>
            <a:r>
              <a:rPr lang="en-US" sz="2400" smtClean="0"/>
              <a:t>Kasus penyadapan percakapan ponsel antara Artalyta Suryani (Ayin)  dan Kemas Yahya Rahman yang melibatkan Jaksa Urip Tri Gunawan tentang “dugaan” suap Rp 6 Milyar lebih.</a:t>
            </a:r>
          </a:p>
          <a:p>
            <a:pPr>
              <a:buFont typeface="Wingdings" pitchFamily="2" charset="2"/>
              <a:buNone/>
            </a:pPr>
            <a:endParaRPr lang="en-US" sz="2400" smtClean="0"/>
          </a:p>
          <a:p>
            <a:pPr>
              <a:buFont typeface="Wingdings" pitchFamily="2" charset="2"/>
              <a:buNone/>
            </a:pPr>
            <a:r>
              <a:rPr lang="en-US" sz="2400" smtClean="0"/>
              <a:t>	Transkrip percakapan:</a:t>
            </a:r>
          </a:p>
          <a:p>
            <a:pPr marL="801688" indent="-338138">
              <a:buFont typeface="Wingdings" pitchFamily="2" charset="2"/>
              <a:buNone/>
            </a:pPr>
            <a:r>
              <a:rPr lang="en-US" sz="2000" smtClean="0">
                <a:solidFill>
                  <a:srgbClr val="FFFF00"/>
                </a:solidFill>
              </a:rPr>
              <a:t>A: 	Halo..</a:t>
            </a:r>
          </a:p>
          <a:p>
            <a:pPr marL="801688" indent="-338138">
              <a:buFont typeface="Wingdings" pitchFamily="2" charset="2"/>
              <a:buNone/>
            </a:pPr>
            <a:r>
              <a:rPr lang="en-US" sz="2000" smtClean="0">
                <a:solidFill>
                  <a:srgbClr val="FFFF00"/>
                </a:solidFill>
              </a:rPr>
              <a:t>K: 	Halo.</a:t>
            </a:r>
          </a:p>
          <a:p>
            <a:pPr marL="801688" indent="-338138">
              <a:buFont typeface="Wingdings" pitchFamily="2" charset="2"/>
              <a:buNone/>
            </a:pPr>
            <a:r>
              <a:rPr lang="en-US" sz="2000" smtClean="0">
                <a:solidFill>
                  <a:srgbClr val="FFFF00"/>
                </a:solidFill>
              </a:rPr>
              <a:t>A: 	Ya, siap.</a:t>
            </a:r>
          </a:p>
          <a:p>
            <a:pPr marL="801688" indent="-338138">
              <a:buFont typeface="Wingdings" pitchFamily="2" charset="2"/>
              <a:buNone/>
            </a:pPr>
            <a:r>
              <a:rPr lang="en-US" sz="2000" smtClean="0">
                <a:solidFill>
                  <a:srgbClr val="FFFF00"/>
                </a:solidFill>
              </a:rPr>
              <a:t>K: 	Sudah dengar pernyataan saya (Soal penghentian penyelidikan kasus BLBI)? He…he…he</a:t>
            </a:r>
          </a:p>
          <a:p>
            <a:pPr marL="801688" indent="-338138">
              <a:buFont typeface="Wingdings" pitchFamily="2" charset="2"/>
              <a:buNone/>
            </a:pPr>
            <a:r>
              <a:rPr lang="en-US" sz="2000" smtClean="0">
                <a:solidFill>
                  <a:srgbClr val="FFFF00"/>
                </a:solidFill>
              </a:rPr>
              <a:t>A: 	Good, very good.</a:t>
            </a:r>
          </a:p>
          <a:p>
            <a:pPr marL="801688" indent="-338138">
              <a:buFont typeface="Wingdings" pitchFamily="2" charset="2"/>
              <a:buNone/>
            </a:pPr>
            <a:r>
              <a:rPr lang="en-US" sz="2000" smtClean="0">
                <a:solidFill>
                  <a:srgbClr val="FFFF00"/>
                </a:solidFill>
              </a:rPr>
              <a:t>K: 	Jadi tugas saya sudah selesai.</a:t>
            </a:r>
          </a:p>
          <a:p>
            <a:pPr marL="801688" indent="-338138">
              <a:buFont typeface="Wingdings" pitchFamily="2" charset="2"/>
              <a:buNone/>
            </a:pPr>
            <a:r>
              <a:rPr lang="en-US" sz="2000" smtClean="0">
                <a:solidFill>
                  <a:srgbClr val="FFFF00"/>
                </a:solidFill>
              </a:rPr>
              <a:t>A: 	Siap, tinggal…</a:t>
            </a:r>
          </a:p>
          <a:p>
            <a:pPr marL="801688" indent="-338138">
              <a:buFont typeface="Wingdings" pitchFamily="2" charset="2"/>
              <a:buNone/>
            </a:pPr>
            <a:r>
              <a:rPr lang="en-US" sz="2000" smtClean="0">
                <a:solidFill>
                  <a:srgbClr val="FFFF00"/>
                </a:solidFill>
              </a:rPr>
              <a:t>K: 	Sudah jelas itu, gamblang. Tidak ada permasalahan lagi</a:t>
            </a:r>
            <a:br>
              <a:rPr lang="en-US" sz="2000" smtClean="0">
                <a:solidFill>
                  <a:srgbClr val="FFFF00"/>
                </a:solidFill>
              </a:rPr>
            </a:br>
            <a:endParaRPr lang="en-US" sz="2000" smtClean="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mtClean="0">
                <a:solidFill>
                  <a:srgbClr val="FFFF00"/>
                </a:solidFill>
              </a:rPr>
              <a:t>1.8 Layanan yang Disediakan Kriptografi</a:t>
            </a:r>
            <a:endParaRPr lang="en-US"/>
          </a:p>
        </p:txBody>
      </p:sp>
      <p:sp>
        <p:nvSpPr>
          <p:cNvPr id="4" name="Rectangle 3"/>
          <p:cNvSpPr txBox="1">
            <a:spLocks noChangeArrowheads="1"/>
          </p:cNvSpPr>
          <p:nvPr/>
        </p:nvSpPr>
        <p:spPr>
          <a:xfrm>
            <a:off x="228600" y="1752600"/>
            <a:ext cx="3657600" cy="4114800"/>
          </a:xfrm>
          <a:prstGeom prst="rect">
            <a:avLst/>
          </a:prstGeom>
        </p:spPr>
        <p:txBody>
          <a:bodyPr vert="horz" anchor="t">
            <a:normAutofit/>
          </a:bodyPr>
          <a:lstStyle/>
          <a:p>
            <a:pPr marL="395288" marR="0" lvl="0" indent="-395288" algn="l" defTabSz="914400" rtl="0" eaLnBrk="1" fontAlgn="auto" latinLnBrk="0" hangingPunct="1">
              <a:lnSpc>
                <a:spcPct val="100000"/>
              </a:lnSpc>
              <a:spcBef>
                <a:spcPct val="20000"/>
              </a:spcBef>
              <a:spcAft>
                <a:spcPts val="0"/>
              </a:spcAft>
              <a:buClr>
                <a:schemeClr val="accent1"/>
              </a:buClr>
              <a:buSzPct val="80000"/>
              <a:buFont typeface="Wingdings" pitchFamily="2" charset="2"/>
              <a:buAutoNum type="arabicPeriod"/>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Kerahasiaan (</a:t>
            </a:r>
            <a:r>
              <a:rPr kumimoji="0" lang="en-US" sz="2400" b="0" i="1" u="none" strike="noStrike" kern="1200" cap="none" spc="0" normalizeH="0" baseline="0" noProof="0" smtClean="0">
                <a:ln>
                  <a:noFill/>
                </a:ln>
                <a:solidFill>
                  <a:schemeClr val="tx1"/>
                </a:solidFill>
                <a:effectLst/>
                <a:uLnTx/>
                <a:uFillTx/>
                <a:latin typeface="+mn-lt"/>
                <a:ea typeface="+mn-ea"/>
                <a:cs typeface="+mn-cs"/>
              </a:rPr>
              <a:t>confidentiality</a:t>
            </a:r>
            <a:r>
              <a:rPr kumimoji="0" lang="en-US" sz="2400" b="0" i="0" u="none" strike="noStrike" kern="1200" cap="none" spc="0" normalizeH="0" baseline="0" noProof="0" smtClean="0">
                <a:ln>
                  <a:noFill/>
                </a:ln>
                <a:solidFill>
                  <a:schemeClr val="tx1"/>
                </a:solidFill>
                <a:effectLst/>
                <a:uLnTx/>
                <a:uFillTx/>
                <a:latin typeface="+mn-lt"/>
                <a:ea typeface="+mn-ea"/>
                <a:cs typeface="+mn-cs"/>
              </a:rPr>
              <a:t>)</a:t>
            </a:r>
          </a:p>
          <a:p>
            <a:pPr marL="395288" marR="0" lvl="0" indent="-39528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Layanan yang digunakan untuk menjaga isi pesan  dari siapapun yang tidak berhak untuk membacanya. </a:t>
            </a:r>
          </a:p>
        </p:txBody>
      </p:sp>
      <p:pic>
        <p:nvPicPr>
          <p:cNvPr id="5" name="Picture 5"/>
          <p:cNvPicPr>
            <a:picLocks noChangeAspect="1" noChangeArrowheads="1"/>
          </p:cNvPicPr>
          <p:nvPr/>
        </p:nvPicPr>
        <p:blipFill>
          <a:blip r:embed="rId2" cstate="print"/>
          <a:srcRect/>
          <a:stretch>
            <a:fillRect/>
          </a:stretch>
        </p:blipFill>
        <p:spPr bwMode="auto">
          <a:xfrm>
            <a:off x="4495800" y="1752600"/>
            <a:ext cx="4191000" cy="3028950"/>
          </a:xfrm>
          <a:prstGeom prst="rect">
            <a:avLst/>
          </a:prstGeom>
          <a:noFill/>
          <a:ln w="9525">
            <a:noFill/>
            <a:miter lim="800000"/>
            <a:headEnd/>
            <a:tailEnd/>
          </a:ln>
        </p:spPr>
      </p:pic>
      <p:sp>
        <p:nvSpPr>
          <p:cNvPr id="6" name="Text Box 6"/>
          <p:cNvSpPr txBox="1">
            <a:spLocks noChangeArrowheads="1"/>
          </p:cNvSpPr>
          <p:nvPr/>
        </p:nvSpPr>
        <p:spPr bwMode="auto">
          <a:xfrm>
            <a:off x="4184650" y="5535613"/>
            <a:ext cx="4633913" cy="336550"/>
          </a:xfrm>
          <a:prstGeom prst="rect">
            <a:avLst/>
          </a:prstGeom>
          <a:noFill/>
          <a:ln w="9525">
            <a:noFill/>
            <a:miter lim="800000"/>
            <a:headEnd/>
            <a:tailEnd/>
          </a:ln>
        </p:spPr>
        <p:txBody>
          <a:bodyPr wrap="none">
            <a:spAutoFit/>
          </a:bodyPr>
          <a:lstStyle/>
          <a:p>
            <a:r>
              <a:rPr lang="id-ID" sz="1600">
                <a:latin typeface="Arial" charset="0"/>
              </a:rPr>
              <a:t>Dia bisa ikut menerima pesan tapi tidak mengerti </a:t>
            </a:r>
            <a:endParaRPr lang="en-US" sz="1600">
              <a:latin typeface="Arial" charset="0"/>
            </a:endParaRPr>
          </a:p>
        </p:txBody>
      </p:sp>
      <p:sp>
        <p:nvSpPr>
          <p:cNvPr id="7" name="Text Box 8"/>
          <p:cNvSpPr txBox="1">
            <a:spLocks noChangeArrowheads="1"/>
          </p:cNvSpPr>
          <p:nvPr/>
        </p:nvSpPr>
        <p:spPr bwMode="auto">
          <a:xfrm>
            <a:off x="6096000" y="5894388"/>
            <a:ext cx="2411413" cy="304800"/>
          </a:xfrm>
          <a:prstGeom prst="rect">
            <a:avLst/>
          </a:prstGeom>
          <a:noFill/>
          <a:ln w="9525">
            <a:noFill/>
            <a:miter lim="800000"/>
            <a:headEnd/>
            <a:tailEnd/>
          </a:ln>
        </p:spPr>
        <p:txBody>
          <a:bodyPr wrap="none">
            <a:spAutoFit/>
          </a:bodyPr>
          <a:lstStyle/>
          <a:p>
            <a:r>
              <a:rPr lang="id-ID" sz="1400" i="1">
                <a:latin typeface="Tahoma" pitchFamily="34" charset="0"/>
              </a:rPr>
              <a:t>Sumber: Tutun Juhana (EL) </a:t>
            </a:r>
            <a:endParaRPr lang="en-US" sz="1400" i="1">
              <a:latin typeface="Tahoma" pitchFamily="34" charset="0"/>
            </a:endParaRPr>
          </a:p>
        </p:txBody>
      </p:sp>
      <p:sp>
        <p:nvSpPr>
          <p:cNvPr id="8" name="Line 7"/>
          <p:cNvSpPr>
            <a:spLocks noChangeShapeType="1"/>
          </p:cNvSpPr>
          <p:nvPr/>
        </p:nvSpPr>
        <p:spPr bwMode="auto">
          <a:xfrm flipV="1">
            <a:off x="6248400" y="4495800"/>
            <a:ext cx="457200" cy="990600"/>
          </a:xfrm>
          <a:prstGeom prst="line">
            <a:avLst/>
          </a:prstGeom>
          <a:noFill/>
          <a:ln w="9525">
            <a:solidFill>
              <a:srgbClr val="FF0066"/>
            </a:solidFill>
            <a:prstDash val="dash"/>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1.8 Layanan yang Disediakan Kriptografi</a:t>
            </a:r>
            <a:endParaRPr lang="en-US"/>
          </a:p>
        </p:txBody>
      </p:sp>
      <p:sp>
        <p:nvSpPr>
          <p:cNvPr id="4" name="Rectangle 3"/>
          <p:cNvSpPr txBox="1">
            <a:spLocks noChangeArrowheads="1"/>
          </p:cNvSpPr>
          <p:nvPr/>
        </p:nvSpPr>
        <p:spPr>
          <a:xfrm>
            <a:off x="381000" y="1828800"/>
            <a:ext cx="3856038" cy="4114800"/>
          </a:xfrm>
          <a:prstGeom prst="rect">
            <a:avLst/>
          </a:prstGeom>
        </p:spPr>
        <p:txBody>
          <a:bodyPr vert="horz" anchor="t">
            <a:normAutofit/>
          </a:bodyPr>
          <a:lstStyle/>
          <a:p>
            <a:pPr marL="341313" marR="0" lvl="0" indent="-341313" algn="l" defTabSz="914400" rtl="0" eaLnBrk="1" fontAlgn="auto" latinLnBrk="0" hangingPunct="1">
              <a:lnSpc>
                <a:spcPct val="100000"/>
              </a:lnSpc>
              <a:spcBef>
                <a:spcPct val="20000"/>
              </a:spcBef>
              <a:spcAft>
                <a:spcPts val="0"/>
              </a:spcAft>
              <a:buClr>
                <a:schemeClr val="accent1"/>
              </a:buClr>
              <a:buSzPct val="80000"/>
              <a:buFont typeface="Wingdings" pitchFamily="2" charset="2"/>
              <a:buAutoNum type="arabicPeriod" startAt="2"/>
              <a:tabLst/>
              <a:defRPr/>
            </a:pPr>
            <a:r>
              <a:rPr kumimoji="0" lang="en-US" sz="2000" b="1" i="0" u="none" strike="noStrike" kern="1200" cap="none" spc="0" normalizeH="0" baseline="0" noProof="0" smtClean="0">
                <a:ln>
                  <a:noFill/>
                </a:ln>
                <a:solidFill>
                  <a:schemeClr val="tx1"/>
                </a:solidFill>
                <a:effectLst/>
                <a:uLnTx/>
                <a:uFillTx/>
                <a:latin typeface="+mn-lt"/>
                <a:ea typeface="+mn-ea"/>
                <a:cs typeface="Times New Roman" pitchFamily="18" charset="0"/>
              </a:rPr>
              <a:t>Integritas data</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000" b="0" i="1" u="none" strike="noStrike" kern="1200" cap="none" spc="0" normalizeH="0" baseline="0" noProof="0" smtClean="0">
                <a:ln>
                  <a:noFill/>
                </a:ln>
                <a:solidFill>
                  <a:schemeClr val="tx1"/>
                </a:solidFill>
                <a:effectLst/>
                <a:uLnTx/>
                <a:uFillTx/>
                <a:latin typeface="+mn-lt"/>
                <a:ea typeface="+mn-ea"/>
                <a:cs typeface="Times New Roman" pitchFamily="18" charset="0"/>
              </a:rPr>
              <a:t>data integrity</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a:t>
            </a:r>
          </a:p>
          <a:p>
            <a:pPr marL="341313" marR="0" lvl="0" indent="-341313"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Layanan yang menjamin bahwa pesan masih asli/utuh atau belum pernah dimanipulasi selama pengiriman. </a:t>
            </a:r>
          </a:p>
          <a:p>
            <a:pPr marL="341313" marR="0" lvl="0" indent="-341313"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t>
            </a:r>
          </a:p>
          <a:p>
            <a:pPr marL="341313" marR="0" lvl="0" indent="-341313"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“Apakah pesan yang diterima masih asli atau tidak mengalami perubahan (modifikasi)?”.  </a:t>
            </a:r>
          </a:p>
        </p:txBody>
      </p:sp>
      <p:pic>
        <p:nvPicPr>
          <p:cNvPr id="5" name="Picture 4"/>
          <p:cNvPicPr>
            <a:picLocks noChangeAspect="1" noChangeArrowheads="1"/>
          </p:cNvPicPr>
          <p:nvPr/>
        </p:nvPicPr>
        <p:blipFill>
          <a:blip r:embed="rId2" cstate="print"/>
          <a:srcRect/>
          <a:stretch>
            <a:fillRect/>
          </a:stretch>
        </p:blipFill>
        <p:spPr bwMode="auto">
          <a:xfrm>
            <a:off x="4267200" y="1905000"/>
            <a:ext cx="4343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1.8 Layanan yang Disediakan Kriptografi</a:t>
            </a:r>
            <a:endParaRPr lang="en-US"/>
          </a:p>
        </p:txBody>
      </p:sp>
      <p:sp>
        <p:nvSpPr>
          <p:cNvPr id="4" name="Rectangle 3"/>
          <p:cNvSpPr txBox="1">
            <a:spLocks noChangeArrowheads="1"/>
          </p:cNvSpPr>
          <p:nvPr/>
        </p:nvSpPr>
        <p:spPr>
          <a:xfrm>
            <a:off x="304800" y="1752600"/>
            <a:ext cx="3398838" cy="5105400"/>
          </a:xfrm>
          <a:prstGeom prst="rect">
            <a:avLst/>
          </a:prstGeom>
        </p:spPr>
        <p:txBody>
          <a:bodyPr vert="horz" anchor="t">
            <a:normAutofit/>
          </a:bodyPr>
          <a:lstStyle/>
          <a:p>
            <a:pPr marL="341313" marR="0" lvl="0" indent="-341313" algn="l" defTabSz="914400" rtl="0" eaLnBrk="1" fontAlgn="auto" latinLnBrk="0" hangingPunct="1">
              <a:lnSpc>
                <a:spcPct val="90000"/>
              </a:lnSpc>
              <a:spcBef>
                <a:spcPct val="20000"/>
              </a:spcBef>
              <a:spcAft>
                <a:spcPts val="0"/>
              </a:spcAft>
              <a:buClr>
                <a:schemeClr val="accent1"/>
              </a:buClr>
              <a:buSzPct val="80000"/>
              <a:buFont typeface="Wingdings" pitchFamily="2" charset="2"/>
              <a:buAutoNum type="arabicPeriod" startAt="3"/>
              <a:tabLst/>
              <a:defRPr/>
            </a:pPr>
            <a:r>
              <a:rPr kumimoji="0" lang="en-US" sz="2000" b="1" i="0" u="none" strike="noStrike" kern="1200" cap="none" spc="0" normalizeH="0" baseline="0" noProof="0" smtClean="0">
                <a:ln>
                  <a:noFill/>
                </a:ln>
                <a:solidFill>
                  <a:schemeClr val="tx1"/>
                </a:solidFill>
                <a:effectLst/>
                <a:uLnTx/>
                <a:uFillTx/>
                <a:latin typeface="+mn-lt"/>
                <a:ea typeface="+mn-ea"/>
                <a:cs typeface="Times New Roman" pitchFamily="18" charset="0"/>
              </a:rPr>
              <a:t>Otentikasi</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000" b="0" i="1" u="none" strike="noStrike" kern="1200" cap="none" spc="0" normalizeH="0" baseline="0" noProof="0" smtClean="0">
                <a:ln>
                  <a:noFill/>
                </a:ln>
                <a:solidFill>
                  <a:schemeClr val="tx1"/>
                </a:solidFill>
                <a:effectLst/>
                <a:uLnTx/>
                <a:uFillTx/>
                <a:latin typeface="+mn-lt"/>
                <a:ea typeface="+mn-ea"/>
                <a:cs typeface="Times New Roman" pitchFamily="18" charset="0"/>
              </a:rPr>
              <a:t>authentication</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a:t>
            </a:r>
          </a:p>
          <a:p>
            <a:pPr marL="341313" marR="0" lvl="0" indent="-341313" algn="l"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Layanan yang untuk mengidentifikasi kebenaran pihak-pihak yang berkomunikasi (</a:t>
            </a:r>
            <a:r>
              <a:rPr kumimoji="0" lang="en-US" sz="2000" b="0" i="1" u="none" strike="noStrike" kern="1200" cap="none" spc="0" normalizeH="0" baseline="0" noProof="0" smtClean="0">
                <a:ln>
                  <a:noFill/>
                </a:ln>
                <a:solidFill>
                  <a:schemeClr val="tx1"/>
                </a:solidFill>
                <a:effectLst/>
                <a:uLnTx/>
                <a:uFillTx/>
                <a:latin typeface="+mn-lt"/>
                <a:ea typeface="+mn-ea"/>
                <a:cs typeface="Times New Roman" pitchFamily="18" charset="0"/>
              </a:rPr>
              <a:t>user authentication</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dan untuk mengidentifikasi kebenaran sumber pesan (</a:t>
            </a:r>
            <a:r>
              <a:rPr kumimoji="0" lang="en-US" sz="2000" b="0" i="1" u="none" strike="noStrike" kern="1200" cap="none" spc="0" normalizeH="0" baseline="0" noProof="0" smtClean="0">
                <a:ln>
                  <a:noFill/>
                </a:ln>
                <a:solidFill>
                  <a:schemeClr val="tx1"/>
                </a:solidFill>
                <a:effectLst/>
                <a:uLnTx/>
                <a:uFillTx/>
                <a:latin typeface="+mn-lt"/>
                <a:ea typeface="+mn-ea"/>
                <a:cs typeface="Times New Roman" pitchFamily="18" charset="0"/>
              </a:rPr>
              <a:t>data origin authentication</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t>
            </a:r>
          </a:p>
          <a:p>
            <a:pPr marL="341313" marR="0" lvl="0" indent="-341313" algn="l"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t>
            </a:r>
          </a:p>
          <a:p>
            <a:pPr marL="341313" marR="0" lvl="0" indent="-341313" algn="l" defTabSz="914400" rtl="0" eaLnBrk="1" fontAlgn="auto" latinLnBrk="0" hangingPunct="1">
              <a:lnSpc>
                <a:spcPct val="90000"/>
              </a:lnSpc>
              <a:spcBef>
                <a:spcPct val="20000"/>
              </a:spcBef>
              <a:spcAft>
                <a:spcPts val="0"/>
              </a:spcAft>
              <a:buClr>
                <a:schemeClr val="accent1"/>
              </a:buClr>
              <a:buSzPct val="80000"/>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“Apakah pesan yang diterima benar-benar berasal dari pengirim yang benar?”  </a:t>
            </a:r>
          </a:p>
        </p:txBody>
      </p:sp>
      <p:pic>
        <p:nvPicPr>
          <p:cNvPr id="5" name="Picture 4"/>
          <p:cNvPicPr>
            <a:picLocks noChangeAspect="1" noChangeArrowheads="1"/>
          </p:cNvPicPr>
          <p:nvPr/>
        </p:nvPicPr>
        <p:blipFill>
          <a:blip r:embed="rId2" cstate="print"/>
          <a:srcRect/>
          <a:stretch>
            <a:fillRect/>
          </a:stretch>
        </p:blipFill>
        <p:spPr bwMode="auto">
          <a:xfrm>
            <a:off x="3886200" y="1828800"/>
            <a:ext cx="4800600" cy="3319463"/>
          </a:xfrm>
          <a:prstGeom prst="rect">
            <a:avLst/>
          </a:prstGeom>
          <a:noFill/>
          <a:ln w="9525">
            <a:noFill/>
            <a:miter lim="800000"/>
            <a:headEnd/>
            <a:tailEnd/>
          </a:ln>
        </p:spPr>
      </p:pic>
      <p:sp>
        <p:nvSpPr>
          <p:cNvPr id="6" name="Text Box 5"/>
          <p:cNvSpPr txBox="1">
            <a:spLocks noChangeArrowheads="1"/>
          </p:cNvSpPr>
          <p:nvPr/>
        </p:nvSpPr>
        <p:spPr bwMode="auto">
          <a:xfrm>
            <a:off x="5105400" y="5805487"/>
            <a:ext cx="2700338" cy="366713"/>
          </a:xfrm>
          <a:prstGeom prst="rect">
            <a:avLst/>
          </a:prstGeom>
          <a:noFill/>
          <a:ln w="9525">
            <a:noFill/>
            <a:miter lim="800000"/>
            <a:headEnd/>
            <a:tailEnd/>
          </a:ln>
        </p:spPr>
        <p:txBody>
          <a:bodyPr wrap="none">
            <a:spAutoFit/>
          </a:bodyPr>
          <a:lstStyle/>
          <a:p>
            <a:r>
              <a:rPr lang="id-ID" sz="1800">
                <a:latin typeface="Tahoma" pitchFamily="34" charset="0"/>
              </a:rPr>
              <a:t>He can claim that he is A</a:t>
            </a:r>
            <a:endParaRPr lang="en-US" sz="1800">
              <a:latin typeface="Tahoma" pitchFamily="34" charset="0"/>
            </a:endParaRPr>
          </a:p>
        </p:txBody>
      </p:sp>
      <p:sp>
        <p:nvSpPr>
          <p:cNvPr id="7" name="Line 6"/>
          <p:cNvSpPr>
            <a:spLocks noChangeShapeType="1"/>
          </p:cNvSpPr>
          <p:nvPr/>
        </p:nvSpPr>
        <p:spPr bwMode="auto">
          <a:xfrm flipV="1">
            <a:off x="6172200" y="4953000"/>
            <a:ext cx="457200" cy="914400"/>
          </a:xfrm>
          <a:prstGeom prst="line">
            <a:avLst/>
          </a:prstGeom>
          <a:noFill/>
          <a:ln w="9525">
            <a:solidFill>
              <a:srgbClr val="FF0066"/>
            </a:solidFill>
            <a:prstDash val="dash"/>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1.8 Layanan yang Disediakan Kriptografi</a:t>
            </a:r>
            <a:endParaRPr lang="en-US"/>
          </a:p>
        </p:txBody>
      </p:sp>
      <p:sp>
        <p:nvSpPr>
          <p:cNvPr id="4" name="Rectangle 3"/>
          <p:cNvSpPr txBox="1">
            <a:spLocks noChangeArrowheads="1"/>
          </p:cNvSpPr>
          <p:nvPr/>
        </p:nvSpPr>
        <p:spPr>
          <a:xfrm>
            <a:off x="304800" y="1676400"/>
            <a:ext cx="3779838" cy="4114800"/>
          </a:xfrm>
          <a:prstGeom prst="rect">
            <a:avLst/>
          </a:prstGeom>
        </p:spPr>
        <p:txBody>
          <a:bodyPr vert="horz" anchor="t">
            <a:normAutofit/>
          </a:bodyPr>
          <a:lstStyle/>
          <a:p>
            <a:pPr marL="287338" marR="0" lvl="0" indent="-287338" algn="l" defTabSz="914400" rtl="0" eaLnBrk="1" fontAlgn="auto" latinLnBrk="0" hangingPunct="1">
              <a:lnSpc>
                <a:spcPct val="100000"/>
              </a:lnSpc>
              <a:spcBef>
                <a:spcPct val="20000"/>
              </a:spcBef>
              <a:spcAft>
                <a:spcPts val="0"/>
              </a:spcAft>
              <a:buClr>
                <a:schemeClr val="accent1"/>
              </a:buClr>
              <a:buSzPct val="80000"/>
              <a:buFont typeface="Wingdings" pitchFamily="2" charset="2"/>
              <a:buAutoNum type="arabicPeriod" startAt="4"/>
              <a:tabLst/>
              <a:defRPr/>
            </a:pPr>
            <a:r>
              <a:rPr kumimoji="0" lang="en-US" sz="2000" b="1" i="0" u="none" strike="noStrike" kern="1200" cap="none" spc="0" normalizeH="0" baseline="0" noProof="0" smtClean="0">
                <a:ln>
                  <a:noFill/>
                </a:ln>
                <a:solidFill>
                  <a:schemeClr val="tx1"/>
                </a:solidFill>
                <a:effectLst/>
                <a:uLnTx/>
                <a:uFillTx/>
                <a:latin typeface="+mn-lt"/>
                <a:ea typeface="+mn-ea"/>
                <a:cs typeface="Times New Roman" pitchFamily="18" charset="0"/>
              </a:rPr>
              <a:t>Nirpenyangkalan</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000" b="0" i="1" u="none" strike="noStrike" kern="1200" cap="none" spc="0" normalizeH="0" baseline="0" noProof="0" smtClean="0">
                <a:ln>
                  <a:noFill/>
                </a:ln>
                <a:solidFill>
                  <a:schemeClr val="tx1"/>
                </a:solidFill>
                <a:effectLst/>
                <a:uLnTx/>
                <a:uFillTx/>
                <a:latin typeface="+mn-lt"/>
                <a:ea typeface="+mn-ea"/>
                <a:cs typeface="Times New Roman" pitchFamily="18" charset="0"/>
              </a:rPr>
              <a:t>non-repudiation</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a:t>
            </a:r>
          </a:p>
          <a:p>
            <a:pPr marL="287338" marR="0" lvl="0" indent="-28733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L</a:t>
            </a:r>
            <a:r>
              <a:rPr kumimoji="0" lang="en-US" sz="2000" b="0" i="0" u="none" strike="noStrike" kern="1200" cap="none" spc="0" normalizeH="0" baseline="0" noProof="0" smtClean="0">
                <a:ln>
                  <a:noFill/>
                </a:ln>
                <a:solidFill>
                  <a:schemeClr val="tx1"/>
                </a:solidFill>
                <a:effectLst/>
                <a:uLnTx/>
                <a:uFillTx/>
                <a:latin typeface="+mn-lt"/>
                <a:ea typeface="+mn-ea"/>
                <a:cs typeface="Times New Roman" pitchFamily="18" charset="0"/>
              </a:rPr>
              <a:t>ayanan untuk mencegah entitas yang berkomunikasi melakukan penyangkalan, yaitu pengirim pesan menyangkal melakukan  pengiriman atau penerima pesan menyangkal telah menerima pesan.  </a:t>
            </a:r>
          </a:p>
        </p:txBody>
      </p:sp>
      <p:pic>
        <p:nvPicPr>
          <p:cNvPr id="5" name="Picture 4"/>
          <p:cNvPicPr>
            <a:picLocks noChangeAspect="1" noChangeArrowheads="1"/>
          </p:cNvPicPr>
          <p:nvPr/>
        </p:nvPicPr>
        <p:blipFill>
          <a:blip r:embed="rId2" cstate="print"/>
          <a:srcRect/>
          <a:stretch>
            <a:fillRect/>
          </a:stretch>
        </p:blipFill>
        <p:spPr bwMode="auto">
          <a:xfrm>
            <a:off x="4343400" y="1828800"/>
            <a:ext cx="4267200" cy="314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1.8 Layanan yang Disediakan Kriptografi</a:t>
            </a:r>
            <a:endParaRPr lang="en-US"/>
          </a:p>
        </p:txBody>
      </p:sp>
      <p:sp>
        <p:nvSpPr>
          <p:cNvPr id="4" name="Rectangle 3"/>
          <p:cNvSpPr txBox="1">
            <a:spLocks noChangeArrowheads="1"/>
          </p:cNvSpPr>
          <p:nvPr/>
        </p:nvSpPr>
        <p:spPr>
          <a:xfrm>
            <a:off x="457200" y="2057400"/>
            <a:ext cx="7772400" cy="4114800"/>
          </a:xfrm>
          <a:prstGeom prst="rect">
            <a:avLst/>
          </a:prstGeom>
        </p:spPr>
        <p:txBody>
          <a:bodyPr vert="horz" anchor="t">
            <a:normAutofit/>
          </a:bodyPr>
          <a:lstStyle/>
          <a:p>
            <a:pPr marR="0" lvl="0"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K</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ehidupan kita saat ini dikelilingi oleh kriptografi, mulai:</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ATM tempat mengambil uang,</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Telepon genggam (HP),</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Komputer di lab/kantor,</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Internet,</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Gedung-gedung bisnis,</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sampai ke pangkalan militer</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sp>
        <p:nvSpPr>
          <p:cNvPr id="4" name="Rectangle 4"/>
          <p:cNvSpPr txBox="1">
            <a:spLocks noChangeArrowheads="1"/>
          </p:cNvSpPr>
          <p:nvPr/>
        </p:nvSpPr>
        <p:spPr>
          <a:xfrm>
            <a:off x="990600" y="1676400"/>
            <a:ext cx="7772400" cy="4114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US" sz="2400" b="0" u="none" strike="noStrike" kern="1200" cap="none" spc="0" normalizeH="0" baseline="0" noProof="0" smtClean="0">
                <a:ln>
                  <a:noFill/>
                </a:ln>
                <a:solidFill>
                  <a:schemeClr val="tx1"/>
                </a:solidFill>
                <a:effectLst/>
                <a:uLnTx/>
                <a:uFillTx/>
                <a:latin typeface="+mn-lt"/>
                <a:ea typeface="+mn-ea"/>
                <a:cs typeface="+mn-cs"/>
              </a:rPr>
              <a:t>1. </a:t>
            </a:r>
            <a:r>
              <a:rPr kumimoji="0" lang="en-US" sz="2400" b="0" i="1" u="none" strike="noStrike" kern="1200" cap="none" spc="0" normalizeH="0" baseline="0" noProof="0" smtClean="0">
                <a:ln>
                  <a:noFill/>
                </a:ln>
                <a:solidFill>
                  <a:schemeClr val="tx1"/>
                </a:solidFill>
                <a:effectLst/>
                <a:uLnTx/>
                <a:uFillTx/>
                <a:latin typeface="+mn-lt"/>
                <a:ea typeface="+mn-ea"/>
                <a:cs typeface="+mn-cs"/>
              </a:rPr>
              <a:t>Symmetric-key cryptography</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Kunci enkripsi = kunci dekripsi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Istilah lainnya: kunci simetri, kunci privat, kunci rahasia (secret key)</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Algoritma kriptografinya disebut algoritma simetri</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Istilah lainnya: algoritma konvensional</a:t>
            </a:r>
          </a:p>
        </p:txBody>
      </p:sp>
      <p:graphicFrame>
        <p:nvGraphicFramePr>
          <p:cNvPr id="5" name="Object 0"/>
          <p:cNvGraphicFramePr>
            <a:graphicFrameLocks noChangeAspect="1"/>
          </p:cNvGraphicFramePr>
          <p:nvPr/>
        </p:nvGraphicFramePr>
        <p:xfrm>
          <a:off x="876300" y="4343400"/>
          <a:ext cx="7086600" cy="1784350"/>
        </p:xfrm>
        <a:graphic>
          <a:graphicData uri="http://schemas.openxmlformats.org/presentationml/2006/ole">
            <mc:AlternateContent xmlns:mc="http://schemas.openxmlformats.org/markup-compatibility/2006">
              <mc:Choice xmlns:v="urn:schemas-microsoft-com:vml" Requires="v">
                <p:oleObj spid="_x0000_s12297" r:id="rId3" imgW="5614618" imgH="1412652" progId="Visio.Drawing.6">
                  <p:embed/>
                </p:oleObj>
              </mc:Choice>
              <mc:Fallback>
                <p:oleObj r:id="rId3" imgW="5614618" imgH="1412652" progId="Visio.Drawing.6">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4343400"/>
                        <a:ext cx="7086600"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sp>
        <p:nvSpPr>
          <p:cNvPr id="4" name="Rectangle 3"/>
          <p:cNvSpPr txBox="1">
            <a:spLocks noChangeArrowheads="1"/>
          </p:cNvSpPr>
          <p:nvPr/>
        </p:nvSpPr>
        <p:spPr>
          <a:xfrm>
            <a:off x="1219200" y="1600200"/>
            <a:ext cx="7772400" cy="4114800"/>
          </a:xfrm>
          <a:prstGeom prst="rect">
            <a:avLst/>
          </a:prstGeom>
        </p:spPr>
        <p:txBody>
          <a:bodyPr vert="horz" anchor="t">
            <a:normAutofit/>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Contoh algoritma simetri: </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DES</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n-US" sz="2800" b="0" i="1" u="none" strike="noStrike" kern="1200" cap="none" spc="0" normalizeH="0" baseline="0" noProof="0" smtClean="0">
                <a:ln>
                  <a:noFill/>
                </a:ln>
                <a:solidFill>
                  <a:schemeClr val="tx1"/>
                </a:solidFill>
                <a:effectLst/>
                <a:uLnTx/>
                <a:uFillTx/>
                <a:latin typeface="+mn-lt"/>
                <a:ea typeface="+mn-ea"/>
                <a:cs typeface="Times New Roman" pitchFamily="18" charset="0"/>
              </a:rPr>
              <a:t>Data Encyption Standard</a:t>
            </a: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Rijndael</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Blowfish</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IDEA</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GOST</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Serpent</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RC2, RC4, Rc5, dll</a:t>
            </a: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sp>
        <p:nvSpPr>
          <p:cNvPr id="4" name="Rectangle 2"/>
          <p:cNvSpPr txBox="1">
            <a:spLocks noChangeArrowheads="1"/>
          </p:cNvSpPr>
          <p:nvPr/>
        </p:nvSpPr>
        <p:spPr>
          <a:xfrm>
            <a:off x="1219200" y="6019800"/>
            <a:ext cx="7543800" cy="381000"/>
          </a:xfrm>
          <a:prstGeom prst="rect">
            <a:avLst/>
          </a:prstGeom>
        </p:spPr>
        <p:txBody>
          <a:bodyPr vert="horz" anchor="ctr">
            <a:normAutofit fontScale="775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Skema algoritma simetri</a:t>
            </a:r>
          </a:p>
        </p:txBody>
      </p:sp>
      <p:pic>
        <p:nvPicPr>
          <p:cNvPr id="5" name="Picture 3"/>
          <p:cNvPicPr>
            <a:picLocks noChangeAspect="1" noChangeArrowheads="1"/>
          </p:cNvPicPr>
          <p:nvPr/>
        </p:nvPicPr>
        <p:blipFill>
          <a:blip r:embed="rId2" cstate="print"/>
          <a:srcRect/>
          <a:stretch>
            <a:fillRect/>
          </a:stretch>
        </p:blipFill>
        <p:spPr>
          <a:xfrm>
            <a:off x="990600" y="1752600"/>
            <a:ext cx="7772400" cy="41148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sp>
        <p:nvSpPr>
          <p:cNvPr id="4" name="Rectangle 3"/>
          <p:cNvSpPr txBox="1">
            <a:spLocks noChangeArrowheads="1"/>
          </p:cNvSpPr>
          <p:nvPr/>
        </p:nvSpPr>
        <p:spPr>
          <a:xfrm>
            <a:off x="1066800" y="1600200"/>
            <a:ext cx="7772400" cy="2971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US" sz="2400" b="0" i="1" u="none" strike="noStrike" kern="1200" cap="none" spc="0" normalizeH="0" baseline="0" noProof="0" smtClean="0">
                <a:ln>
                  <a:noFill/>
                </a:ln>
                <a:solidFill>
                  <a:schemeClr val="tx1"/>
                </a:solidFill>
                <a:effectLst/>
                <a:uLnTx/>
                <a:uFillTx/>
                <a:latin typeface="+mn-lt"/>
                <a:ea typeface="+mn-ea"/>
                <a:cs typeface="+mn-cs"/>
              </a:rPr>
              <a:t>2. Asymmetric-key cryptography</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Kunci enkripsi </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sym typeface="Symbol" pitchFamily="18" charset="2"/>
              </a:rPr>
              <a:t> kunci </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dekripsi</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Nama lain: </a:t>
            </a:r>
            <a:r>
              <a:rPr kumimoji="0" lang="en-US" sz="2400" b="1" i="0" u="none" strike="noStrike" kern="1200" cap="none" spc="0" normalizeH="0" baseline="0" noProof="0" smtClean="0">
                <a:ln>
                  <a:noFill/>
                </a:ln>
                <a:solidFill>
                  <a:schemeClr val="tx1"/>
                </a:solidFill>
                <a:effectLst/>
                <a:uLnTx/>
                <a:uFillTx/>
                <a:latin typeface="+mn-lt"/>
                <a:ea typeface="+mn-ea"/>
                <a:cs typeface="Times New Roman" pitchFamily="18" charset="0"/>
              </a:rPr>
              <a:t>kriptografi kunci-publik</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karena kunci enkripsi bersifat publik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public key</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sedangkan kunci dekripsi bersifat rahasia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secret key</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 atau </a:t>
            </a:r>
            <a:r>
              <a:rPr kumimoji="0" lang="en-US" sz="2400" b="0" i="1" u="none" strike="noStrike" kern="1200" cap="none" spc="0" normalizeH="0" baseline="0" noProof="0" smtClean="0">
                <a:ln>
                  <a:noFill/>
                </a:ln>
                <a:solidFill>
                  <a:schemeClr val="tx1"/>
                </a:solidFill>
                <a:effectLst/>
                <a:uLnTx/>
                <a:uFillTx/>
                <a:latin typeface="+mn-lt"/>
                <a:ea typeface="+mn-ea"/>
                <a:cs typeface="Times New Roman" pitchFamily="18" charset="0"/>
              </a:rPr>
              <a:t>private key</a:t>
            </a: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GB" sz="2400" b="0" i="0" u="none" strike="noStrike" kern="1200" cap="none" spc="0" normalizeH="0" baseline="0" noProof="0" smtClean="0">
              <a:ln>
                <a:noFill/>
              </a:ln>
              <a:solidFill>
                <a:schemeClr val="tx1"/>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1371600" y="4343400"/>
          <a:ext cx="7086600" cy="1784350"/>
        </p:xfrm>
        <a:graphic>
          <a:graphicData uri="http://schemas.openxmlformats.org/presentationml/2006/ole">
            <mc:AlternateContent xmlns:mc="http://schemas.openxmlformats.org/markup-compatibility/2006">
              <mc:Choice xmlns:v="urn:schemas-microsoft-com:vml" Requires="v">
                <p:oleObj spid="_x0000_s13321" r:id="rId3" imgW="5614618" imgH="1412652" progId="Visio.Drawing.6">
                  <p:embed/>
                </p:oleObj>
              </mc:Choice>
              <mc:Fallback>
                <p:oleObj r:id="rId3" imgW="5614618" imgH="1412652"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43400"/>
                        <a:ext cx="7086600"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sp>
        <p:nvSpPr>
          <p:cNvPr id="4" name="Rectangle 4"/>
          <p:cNvSpPr txBox="1">
            <a:spLocks noChangeArrowheads="1"/>
          </p:cNvSpPr>
          <p:nvPr/>
        </p:nvSpPr>
        <p:spPr>
          <a:xfrm>
            <a:off x="1173163" y="1981200"/>
            <a:ext cx="7772400" cy="41148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Kriptografi kunci-publik dapat dapat dianalogikan seperti kotak surat yang terkunci dan memiliki lubang untuk memasukkan surat.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Kotak surat digembok dengan kunci. Kunci hanya dimiliki oleh pemilik kotak surat.</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Setiap orang dapat memasukkan surat ke dalam kotak surat tersebut, tetapi hanya pemilik kotak yang dapat membuka kotak dan membaca surat di dalamnya karena ia yang memiliki kunci. </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1.1 Introduction</a:t>
            </a:r>
            <a:endParaRPr lang="en-US"/>
          </a:p>
        </p:txBody>
      </p:sp>
      <p:sp>
        <p:nvSpPr>
          <p:cNvPr id="4" name="Content Placeholder 2"/>
          <p:cNvSpPr>
            <a:spLocks noGrp="1"/>
          </p:cNvSpPr>
          <p:nvPr>
            <p:ph idx="1"/>
          </p:nvPr>
        </p:nvSpPr>
        <p:spPr>
          <a:xfrm>
            <a:off x="-76200" y="1752600"/>
            <a:ext cx="8915400" cy="5105400"/>
          </a:xfrm>
        </p:spPr>
        <p:txBody>
          <a:bodyPr>
            <a:noAutofit/>
          </a:bodyPr>
          <a:lstStyle/>
          <a:p>
            <a:pPr marL="804863" indent="-330200">
              <a:buFont typeface="Wingdings" pitchFamily="2" charset="2"/>
              <a:buNone/>
            </a:pPr>
            <a:r>
              <a:rPr lang="en-US" sz="1500" smtClean="0">
                <a:solidFill>
                  <a:srgbClr val="FFFF00"/>
                </a:solidFill>
              </a:rPr>
              <a:t>A: 	Bagus itu</a:t>
            </a:r>
          </a:p>
          <a:p>
            <a:pPr marL="804863" indent="-330200">
              <a:buFont typeface="Wingdings" pitchFamily="2" charset="2"/>
              <a:buNone/>
            </a:pPr>
            <a:r>
              <a:rPr lang="en-US" sz="1500" smtClean="0">
                <a:solidFill>
                  <a:srgbClr val="FFFF00"/>
                </a:solidFill>
              </a:rPr>
              <a:t>K: 	Tapi saya dicaci maki. Sudah baca Rakyat Merdeka (surat kabar Rakyat Merdeka yang terbit di Jakarta)?</a:t>
            </a:r>
          </a:p>
          <a:p>
            <a:pPr marL="804863" indent="-330200">
              <a:buFont typeface="Wingdings" pitchFamily="2" charset="2"/>
              <a:buNone/>
            </a:pPr>
            <a:r>
              <a:rPr lang="en-US" sz="1500" smtClean="0">
                <a:solidFill>
                  <a:srgbClr val="FFFF00"/>
                </a:solidFill>
              </a:rPr>
              <a:t>A: 	Aaah Rakyat Merdeka, mah nggak usah dibaca</a:t>
            </a:r>
          </a:p>
          <a:p>
            <a:pPr marL="804863" indent="-330200">
              <a:buFont typeface="Wingdings" pitchFamily="2" charset="2"/>
              <a:buNone/>
            </a:pPr>
            <a:r>
              <a:rPr lang="en-US" sz="1500" smtClean="0">
                <a:solidFill>
                  <a:srgbClr val="FFFF00"/>
                </a:solidFill>
              </a:rPr>
              <a:t>K: 	Bukan, katanya saya mau dicopot ha..ha…ha. Jadi gitu ya…</a:t>
            </a:r>
          </a:p>
          <a:p>
            <a:pPr marL="804863" indent="-330200">
              <a:buFont typeface="Wingdings" pitchFamily="2" charset="2"/>
              <a:buNone/>
            </a:pPr>
            <a:r>
              <a:rPr lang="en-US" sz="1500" smtClean="0">
                <a:solidFill>
                  <a:srgbClr val="FFFF00"/>
                </a:solidFill>
              </a:rPr>
              <a:t>A: 	Sama ini Bang, saya mau informasikan</a:t>
            </a:r>
          </a:p>
          <a:p>
            <a:pPr marL="804863" indent="-330200">
              <a:buFont typeface="Wingdings" pitchFamily="2" charset="2"/>
              <a:buNone/>
            </a:pPr>
            <a:r>
              <a:rPr lang="en-US" sz="1500" smtClean="0">
                <a:solidFill>
                  <a:srgbClr val="FFFF00"/>
                </a:solidFill>
              </a:rPr>
              <a:t>K: 	Yang mana?</a:t>
            </a:r>
          </a:p>
          <a:p>
            <a:pPr marL="804863" indent="-330200">
              <a:buFont typeface="Wingdings" pitchFamily="2" charset="2"/>
              <a:buNone/>
            </a:pPr>
            <a:r>
              <a:rPr lang="en-US" sz="1500" smtClean="0">
                <a:solidFill>
                  <a:srgbClr val="FFFF00"/>
                </a:solidFill>
              </a:rPr>
              <a:t>A: 	Masalah si Joker.</a:t>
            </a:r>
          </a:p>
          <a:p>
            <a:pPr marL="804863" indent="-330200">
              <a:buFont typeface="Wingdings" pitchFamily="2" charset="2"/>
              <a:buNone/>
            </a:pPr>
            <a:r>
              <a:rPr lang="en-US" sz="1500" smtClean="0">
                <a:solidFill>
                  <a:srgbClr val="FFFF00"/>
                </a:solidFill>
              </a:rPr>
              <a:t>K: 	Ooooo nanti, nanti, nanti.</a:t>
            </a:r>
          </a:p>
          <a:p>
            <a:pPr marL="804863" indent="-330200">
              <a:buFont typeface="Wingdings" pitchFamily="2" charset="2"/>
              <a:buNone/>
            </a:pPr>
            <a:r>
              <a:rPr lang="en-US" sz="1500" smtClean="0">
                <a:solidFill>
                  <a:srgbClr val="FFFF00"/>
                </a:solidFill>
              </a:rPr>
              <a:t>A: 	Nggak, itu kan saya perlu jelasin, Bang</a:t>
            </a:r>
          </a:p>
          <a:p>
            <a:pPr marL="804863" indent="-330200">
              <a:buFont typeface="Wingdings" pitchFamily="2" charset="2"/>
              <a:buNone/>
            </a:pPr>
            <a:r>
              <a:rPr lang="en-US" sz="1500" smtClean="0">
                <a:solidFill>
                  <a:srgbClr val="FFFF00"/>
                </a:solidFill>
              </a:rPr>
              <a:t>K: 	Nanti, nanti, tenang saja.</a:t>
            </a:r>
          </a:p>
          <a:p>
            <a:pPr marL="804863" indent="-330200">
              <a:buFont typeface="Wingdings" pitchFamily="2" charset="2"/>
              <a:buNone/>
            </a:pPr>
            <a:r>
              <a:rPr lang="en-US" sz="1500" smtClean="0">
                <a:solidFill>
                  <a:srgbClr val="FFFF00"/>
                </a:solidFill>
              </a:rPr>
              <a:t>A: 	Selasa saya ke situ ya…</a:t>
            </a:r>
          </a:p>
          <a:p>
            <a:pPr marL="804863" indent="-330200">
              <a:buFont typeface="Wingdings" pitchFamily="2" charset="2"/>
              <a:buNone/>
            </a:pPr>
            <a:r>
              <a:rPr lang="en-US" sz="1500" smtClean="0">
                <a:solidFill>
                  <a:srgbClr val="FFFF00"/>
                </a:solidFill>
              </a:rPr>
              <a:t>K: 	Nggak usah, gampang itu, nanti, nanti. Saya sudah bicarakan dan sudah ada pesan dari sana. Kita…</a:t>
            </a:r>
          </a:p>
          <a:p>
            <a:pPr marL="804863" indent="-330200">
              <a:buFont typeface="Wingdings" pitchFamily="2" charset="2"/>
              <a:buNone/>
            </a:pPr>
            <a:r>
              <a:rPr lang="en-US" sz="1500" smtClean="0">
                <a:solidFill>
                  <a:srgbClr val="FFFF00"/>
                </a:solidFill>
              </a:rPr>
              <a:t>A: 	Iya sudah</a:t>
            </a:r>
          </a:p>
          <a:p>
            <a:pPr marL="804863" indent="-330200">
              <a:buFont typeface="Wingdings" pitchFamily="2" charset="2"/>
              <a:buNone/>
            </a:pPr>
            <a:r>
              <a:rPr lang="en-US" sz="1500" smtClean="0">
                <a:solidFill>
                  <a:srgbClr val="FFFF00"/>
                </a:solidFill>
              </a:rPr>
              <a:t>K: 	Sudah sampai itu</a:t>
            </a:r>
          </a:p>
          <a:p>
            <a:pPr marL="804863" indent="-330200">
              <a:buFont typeface="Wingdings" pitchFamily="2" charset="2"/>
              <a:buNone/>
            </a:pPr>
            <a:r>
              <a:rPr lang="en-US" sz="1500" smtClean="0">
                <a:solidFill>
                  <a:srgbClr val="FFFF00"/>
                </a:solidFill>
              </a:rPr>
              <a:t>A: 	Tapi begini Bang…</a:t>
            </a:r>
          </a:p>
          <a:p>
            <a:pPr marL="804863" indent="-330200">
              <a:buFont typeface="Wingdings" pitchFamily="2" charset="2"/>
              <a:buNone/>
            </a:pPr>
            <a:r>
              <a:rPr lang="en-US" sz="1500" smtClean="0">
                <a:solidFill>
                  <a:srgbClr val="FFFF00"/>
                </a:solidFill>
              </a:rPr>
              <a:t>K: 	Jadi begini, ini sudah telanjur kita umumkan. Ada alasan lain, nanti dalam perencanaan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pic>
        <p:nvPicPr>
          <p:cNvPr id="4" name="Picture 3"/>
          <p:cNvPicPr>
            <a:picLocks noChangeAspect="1" noChangeArrowheads="1"/>
          </p:cNvPicPr>
          <p:nvPr/>
        </p:nvPicPr>
        <p:blipFill>
          <a:blip r:embed="rId2" cstate="print"/>
          <a:srcRect/>
          <a:stretch>
            <a:fillRect/>
          </a:stretch>
        </p:blipFill>
        <p:spPr>
          <a:xfrm>
            <a:off x="1143000" y="1600200"/>
            <a:ext cx="7772400" cy="41148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sp>
        <p:nvSpPr>
          <p:cNvPr id="4" name="Rectangle 3"/>
          <p:cNvSpPr txBox="1">
            <a:spLocks noChangeArrowheads="1"/>
          </p:cNvSpPr>
          <p:nvPr/>
        </p:nvSpPr>
        <p:spPr>
          <a:xfrm>
            <a:off x="1173163" y="1981200"/>
            <a:ext cx="7772400" cy="4114800"/>
          </a:xfrm>
          <a:prstGeom prst="rect">
            <a:avLst/>
          </a:prstGeom>
        </p:spPr>
        <p:txBody>
          <a:bodyPr vert="horz" anchor="t">
            <a:normAutofit lnSpcReduction="1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effectLst/>
                <a:uLnTx/>
                <a:uFillTx/>
                <a:latin typeface="+mn-lt"/>
                <a:ea typeface="+mn-ea"/>
                <a:cs typeface="Times New Roman" pitchFamily="18" charset="0"/>
              </a:rPr>
              <a:t>Keuntungan sistem ini:</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effectLst/>
                <a:uLnTx/>
                <a:uFillTx/>
                <a:latin typeface="+mn-lt"/>
                <a:ea typeface="+mn-ea"/>
                <a:cs typeface="Times New Roman" pitchFamily="18" charset="0"/>
              </a:rPr>
              <a:t>	1. Tidak ada kebutuhan untuk mendistribusikan kunci privat sebagaimana pada sistem kriptografi simetri.</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2400" b="0" i="0" u="none" strike="noStrike" kern="1200" cap="none" spc="0" normalizeH="0" baseline="0" noProof="0" smtClean="0">
              <a:ln>
                <a:noFill/>
              </a:ln>
              <a:effectLst/>
              <a:uLnTx/>
              <a:uFillTx/>
              <a:latin typeface="+mn-lt"/>
              <a:ea typeface="+mn-ea"/>
              <a:cs typeface="Times New Roman" pitchFamily="18"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effectLst/>
                <a:uLnTx/>
                <a:uFillTx/>
                <a:latin typeface="+mn-lt"/>
                <a:ea typeface="+mn-ea"/>
                <a:cs typeface="Times New Roman" pitchFamily="18" charset="0"/>
              </a:rPr>
              <a:t>	2.  Kunci publik dapat dikirim ke penerima melalui saluran yang sama dengan saluran yang digunakan untuk mengirim pesan. Saluran untuk mengirim pesan umumnya tidak aman</a:t>
            </a:r>
            <a:r>
              <a:rPr kumimoji="0" lang="en-US" sz="2400" b="0" i="0" u="none" strike="noStrike" kern="1200" cap="none" spc="0" normalizeH="0" baseline="0" noProof="0" smtClean="0">
                <a:ln>
                  <a:noFill/>
                </a:ln>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2400" b="0" i="0" u="none" strike="noStrike" kern="1200" cap="none" spc="0" normalizeH="0" baseline="0" noProof="0" smtClean="0">
              <a:ln>
                <a:noFill/>
              </a:ln>
              <a:effectLst/>
              <a:uLnTx/>
              <a:uFillTx/>
              <a:latin typeface="+mn-lt"/>
              <a:ea typeface="+mn-ea"/>
              <a:cs typeface="Times New Roman" pitchFamily="18"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smtClean="0">
                <a:ln>
                  <a:noFill/>
                </a:ln>
                <a:effectLst/>
                <a:uLnTx/>
                <a:uFillTx/>
                <a:latin typeface="+mn-lt"/>
                <a:ea typeface="+mn-ea"/>
                <a:cs typeface="Times New Roman" pitchFamily="18" charset="0"/>
              </a:rPr>
              <a:t>	3.  Kedua, jumlah kunci dapat ditekan. </a:t>
            </a:r>
            <a:endParaRPr kumimoji="0" lang="en-US" sz="2400" b="0" i="0" u="none" strike="noStrike" kern="1200" cap="none" spc="0" normalizeH="0" baseline="0" noProof="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rPr>
              <a:t>1.9 Tipe Algoritma Kriptografi</a:t>
            </a:r>
            <a:endParaRPr lang="en-US"/>
          </a:p>
        </p:txBody>
      </p:sp>
      <p:sp>
        <p:nvSpPr>
          <p:cNvPr id="4" name="Rectangle 3"/>
          <p:cNvSpPr txBox="1">
            <a:spLocks noChangeArrowheads="1"/>
          </p:cNvSpPr>
          <p:nvPr/>
        </p:nvSpPr>
        <p:spPr>
          <a:xfrm>
            <a:off x="1219200" y="1600200"/>
            <a:ext cx="7772400" cy="4114800"/>
          </a:xfrm>
          <a:prstGeom prst="rect">
            <a:avLst/>
          </a:prstGeom>
        </p:spPr>
        <p:txBody>
          <a:bodyPr vert="horz" anchor="t">
            <a:normAutofit/>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Contoh algoritma nirsimetri: </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RSA</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ElGamal</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Rabin</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Diffie-Hellman Key Exchange</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DSA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Times New Roman" pitchFamily="18" charset="0"/>
              </a:rPr>
              <a:t>		- dll</a:t>
            </a: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End of the Session</a:t>
            </a:r>
            <a:endParaRPr lang="en-US"/>
          </a:p>
        </p:txBody>
      </p:sp>
      <p:sp>
        <p:nvSpPr>
          <p:cNvPr id="3" name="Content Placeholder 2"/>
          <p:cNvSpPr>
            <a:spLocks noGrp="1"/>
          </p:cNvSpPr>
          <p:nvPr>
            <p:ph idx="1"/>
          </p:nvPr>
        </p:nvSpPr>
        <p:spPr/>
        <p:txBody>
          <a:bodyPr/>
          <a:lstStyle/>
          <a:p>
            <a:r>
              <a:rPr lang="en-US" smtClean="0"/>
              <a:t>Diskusi</a:t>
            </a:r>
          </a:p>
          <a:p>
            <a:r>
              <a:rPr lang="en-US" smtClean="0"/>
              <a:t>Tanya Jawab</a:t>
            </a:r>
            <a:endParaRPr lang="en-US"/>
          </a:p>
        </p:txBody>
      </p:sp>
      <p:pic>
        <p:nvPicPr>
          <p:cNvPr id="4" name="Picture 3" descr="C:\Users\signup\AppData\Local\Microsoft\Windows\Temporary Internet Files\Content.IE5\SZF0XZLP\MC900105218[1].wmf"/>
          <p:cNvPicPr>
            <a:picLocks noChangeAspect="1" noChangeArrowheads="1"/>
          </p:cNvPicPr>
          <p:nvPr/>
        </p:nvPicPr>
        <p:blipFill>
          <a:blip r:embed="rId2" cstate="print"/>
          <a:srcRect/>
          <a:stretch>
            <a:fillRect/>
          </a:stretch>
        </p:blipFill>
        <p:spPr bwMode="auto">
          <a:xfrm>
            <a:off x="3886200" y="3505200"/>
            <a:ext cx="1587398" cy="18315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1.1 Introduction</a:t>
            </a:r>
            <a:endParaRPr lang="en-US"/>
          </a:p>
        </p:txBody>
      </p:sp>
      <p:sp>
        <p:nvSpPr>
          <p:cNvPr id="4" name="Content Placeholder 2"/>
          <p:cNvSpPr>
            <a:spLocks noGrp="1"/>
          </p:cNvSpPr>
          <p:nvPr>
            <p:ph idx="1"/>
          </p:nvPr>
        </p:nvSpPr>
        <p:spPr>
          <a:xfrm>
            <a:off x="304800" y="1828800"/>
            <a:ext cx="8534400" cy="5029200"/>
          </a:xfrm>
        </p:spPr>
        <p:txBody>
          <a:bodyPr>
            <a:normAutofit fontScale="92500" lnSpcReduction="10000"/>
          </a:bodyPr>
          <a:lstStyle/>
          <a:p>
            <a:pPr>
              <a:buFont typeface="Wingdings" pitchFamily="2" charset="2"/>
              <a:buNone/>
              <a:defRPr/>
            </a:pPr>
            <a:r>
              <a:rPr lang="en-US" sz="2800" b="1" dirty="0" err="1" smtClean="0"/>
              <a:t>Menyingkap</a:t>
            </a:r>
            <a:r>
              <a:rPr lang="en-US" sz="2800" b="1" dirty="0" smtClean="0"/>
              <a:t> </a:t>
            </a:r>
            <a:r>
              <a:rPr lang="en-US" sz="2800" b="1" dirty="0" err="1" smtClean="0"/>
              <a:t>Dunia</a:t>
            </a:r>
            <a:r>
              <a:rPr lang="en-US" sz="2800" b="1" dirty="0" smtClean="0"/>
              <a:t> </a:t>
            </a:r>
            <a:r>
              <a:rPr lang="en-US" sz="2800" b="1" dirty="0" err="1" smtClean="0"/>
              <a:t>Penyadapan</a:t>
            </a:r>
            <a:r>
              <a:rPr lang="en-US" sz="2800" b="1" dirty="0" smtClean="0"/>
              <a:t> (1)</a:t>
            </a:r>
          </a:p>
          <a:p>
            <a:pPr>
              <a:buFont typeface="Wingdings" pitchFamily="2" charset="2"/>
              <a:buNone/>
              <a:defRPr/>
            </a:pPr>
            <a:r>
              <a:rPr lang="en-US" sz="2800" b="1" dirty="0" err="1" smtClean="0"/>
              <a:t>Pejabat</a:t>
            </a:r>
            <a:r>
              <a:rPr lang="en-US" sz="2800" b="1" dirty="0" smtClean="0"/>
              <a:t> </a:t>
            </a:r>
            <a:r>
              <a:rPr lang="en-US" sz="2800" b="1" dirty="0" err="1" smtClean="0"/>
              <a:t>Gerah</a:t>
            </a:r>
            <a:r>
              <a:rPr lang="en-US" sz="2800" b="1" dirty="0" smtClean="0"/>
              <a:t> </a:t>
            </a:r>
            <a:r>
              <a:rPr lang="en-US" sz="2800" b="1" dirty="0" err="1" smtClean="0"/>
              <a:t>Gunakan</a:t>
            </a:r>
            <a:r>
              <a:rPr lang="en-US" sz="2800" b="1" dirty="0" smtClean="0"/>
              <a:t> </a:t>
            </a:r>
            <a:r>
              <a:rPr lang="en-US" sz="2800" b="1" dirty="0" err="1" smtClean="0"/>
              <a:t>Ponsel</a:t>
            </a:r>
            <a:endParaRPr lang="en-US" sz="2800" b="1" dirty="0" smtClean="0"/>
          </a:p>
          <a:p>
            <a:pPr>
              <a:buFont typeface="Wingdings" pitchFamily="2" charset="2"/>
              <a:buNone/>
              <a:defRPr/>
            </a:pPr>
            <a:r>
              <a:rPr lang="en-US" sz="2400" dirty="0" err="1" smtClean="0"/>
              <a:t>Sjamsir</a:t>
            </a:r>
            <a:r>
              <a:rPr lang="en-US" sz="2400" dirty="0" smtClean="0"/>
              <a:t> </a:t>
            </a:r>
            <a:r>
              <a:rPr lang="en-US" sz="2400" dirty="0" err="1" smtClean="0"/>
              <a:t>Siregar</a:t>
            </a:r>
            <a:r>
              <a:rPr lang="en-US" sz="2400" dirty="0" smtClean="0"/>
              <a:t> - inilah.com/Abdul </a:t>
            </a:r>
            <a:r>
              <a:rPr lang="en-US" sz="2400" dirty="0" err="1" smtClean="0"/>
              <a:t>Rauf</a:t>
            </a:r>
            <a:endParaRPr lang="en-US" sz="2400" dirty="0" smtClean="0"/>
          </a:p>
          <a:p>
            <a:pPr marL="0" indent="0">
              <a:buFont typeface="Wingdings" pitchFamily="2" charset="2"/>
              <a:buNone/>
              <a:tabLst>
                <a:tab pos="63500" algn="l"/>
              </a:tabLst>
              <a:defRPr/>
            </a:pPr>
            <a:r>
              <a:rPr lang="en-US" sz="2400" dirty="0" smtClean="0"/>
              <a:t>INILAH.COM, Jakarta </a:t>
            </a:r>
            <a:r>
              <a:rPr lang="en-US" sz="2400" dirty="0" err="1" smtClean="0"/>
              <a:t>Penyadapan</a:t>
            </a:r>
            <a:r>
              <a:rPr lang="en-US" sz="2400" dirty="0" smtClean="0"/>
              <a:t> </a:t>
            </a:r>
            <a:r>
              <a:rPr lang="en-US" sz="2400" dirty="0" err="1" smtClean="0"/>
              <a:t>seperti</a:t>
            </a:r>
            <a:r>
              <a:rPr lang="en-US" sz="2400" dirty="0" smtClean="0"/>
              <a:t> </a:t>
            </a:r>
            <a:r>
              <a:rPr lang="en-US" sz="2400" dirty="0" err="1" smtClean="0"/>
              <a:t>jadi</a:t>
            </a:r>
            <a:r>
              <a:rPr lang="en-US" sz="2400" dirty="0" smtClean="0"/>
              <a:t> </a:t>
            </a:r>
            <a:r>
              <a:rPr lang="en-US" sz="2400" dirty="0" err="1" smtClean="0"/>
              <a:t>dunia</a:t>
            </a:r>
            <a:r>
              <a:rPr lang="en-US" sz="2400" dirty="0" smtClean="0"/>
              <a:t> </a:t>
            </a:r>
            <a:r>
              <a:rPr lang="en-US" sz="2400" dirty="0" err="1" smtClean="0"/>
              <a:t>terang</a:t>
            </a:r>
            <a:r>
              <a:rPr lang="en-US" sz="2400" dirty="0" smtClean="0"/>
              <a:t> </a:t>
            </a:r>
            <a:r>
              <a:rPr lang="en-US" sz="2400" dirty="0" err="1" smtClean="0"/>
              <a:t>benderang</a:t>
            </a:r>
            <a:r>
              <a:rPr lang="en-US" sz="2400" dirty="0" smtClean="0"/>
              <a:t> </a:t>
            </a:r>
            <a:r>
              <a:rPr lang="en-US" sz="2400" dirty="0" err="1" smtClean="0"/>
              <a:t>di</a:t>
            </a:r>
            <a:r>
              <a:rPr lang="en-US" sz="2400" dirty="0" smtClean="0"/>
              <a:t> </a:t>
            </a:r>
            <a:r>
              <a:rPr lang="en-US" sz="2400" dirty="0" err="1" smtClean="0"/>
              <a:t>Pengadilan</a:t>
            </a:r>
            <a:r>
              <a:rPr lang="en-US" sz="2400" dirty="0" smtClean="0"/>
              <a:t> </a:t>
            </a:r>
            <a:r>
              <a:rPr lang="en-US" sz="2400" dirty="0" err="1" smtClean="0"/>
              <a:t>Tipikor</a:t>
            </a:r>
            <a:r>
              <a:rPr lang="en-US" sz="2400" dirty="0" smtClean="0"/>
              <a:t>. </a:t>
            </a:r>
            <a:r>
              <a:rPr lang="en-US" sz="2400" dirty="0" err="1" smtClean="0"/>
              <a:t>Apa</a:t>
            </a:r>
            <a:r>
              <a:rPr lang="en-US" sz="2400" dirty="0" smtClean="0"/>
              <a:t> </a:t>
            </a:r>
            <a:r>
              <a:rPr lang="en-US" sz="2400" dirty="0" err="1" smtClean="0"/>
              <a:t>saja</a:t>
            </a:r>
            <a:r>
              <a:rPr lang="en-US" sz="2400" dirty="0" smtClean="0"/>
              <a:t> yang </a:t>
            </a:r>
            <a:r>
              <a:rPr lang="en-US" sz="2400" dirty="0" err="1" smtClean="0"/>
              <a:t>dikatakan</a:t>
            </a:r>
            <a:r>
              <a:rPr lang="en-US" sz="2400" dirty="0" smtClean="0"/>
              <a:t> </a:t>
            </a:r>
            <a:r>
              <a:rPr lang="en-US" sz="2400" dirty="0" err="1" smtClean="0"/>
              <a:t>Artalyta</a:t>
            </a:r>
            <a:r>
              <a:rPr lang="en-US" sz="2400" dirty="0" smtClean="0"/>
              <a:t> </a:t>
            </a:r>
            <a:r>
              <a:rPr lang="en-US" sz="2400" dirty="0" err="1" smtClean="0"/>
              <a:t>Suryani</a:t>
            </a:r>
            <a:r>
              <a:rPr lang="en-US" sz="2400" dirty="0" smtClean="0"/>
              <a:t>, </a:t>
            </a:r>
            <a:r>
              <a:rPr lang="en-US" sz="2400" dirty="0" err="1" smtClean="0"/>
              <a:t>tersangka</a:t>
            </a:r>
            <a:r>
              <a:rPr lang="en-US" sz="2400" dirty="0" smtClean="0"/>
              <a:t> </a:t>
            </a:r>
            <a:r>
              <a:rPr lang="en-US" sz="2400" dirty="0" err="1" smtClean="0"/>
              <a:t>kasus</a:t>
            </a:r>
            <a:r>
              <a:rPr lang="en-US" sz="2400" dirty="0" smtClean="0"/>
              <a:t> </a:t>
            </a:r>
            <a:r>
              <a:rPr lang="en-US" sz="2400" dirty="0" err="1" smtClean="0"/>
              <a:t>penyuapan</a:t>
            </a:r>
            <a:r>
              <a:rPr lang="en-US" sz="2400" dirty="0" smtClean="0"/>
              <a:t> </a:t>
            </a:r>
            <a:r>
              <a:rPr lang="en-US" sz="2400" dirty="0" err="1" smtClean="0"/>
              <a:t>jaksa</a:t>
            </a:r>
            <a:r>
              <a:rPr lang="en-US" sz="2400" dirty="0" smtClean="0"/>
              <a:t>, </a:t>
            </a:r>
            <a:r>
              <a:rPr lang="en-US" sz="2400" dirty="0" err="1" smtClean="0"/>
              <a:t>diumbar</a:t>
            </a:r>
            <a:r>
              <a:rPr lang="en-US" sz="2400" dirty="0" smtClean="0"/>
              <a:t>. </a:t>
            </a:r>
            <a:r>
              <a:rPr lang="en-US" sz="2400" dirty="0" err="1" smtClean="0"/>
              <a:t>Seperti</a:t>
            </a:r>
            <a:r>
              <a:rPr lang="en-US" sz="2400" dirty="0" smtClean="0"/>
              <a:t> </a:t>
            </a:r>
            <a:r>
              <a:rPr lang="en-US" sz="2400" dirty="0" err="1" smtClean="0"/>
              <a:t>apa</a:t>
            </a:r>
            <a:r>
              <a:rPr lang="en-US" sz="2400" dirty="0" smtClean="0"/>
              <a:t> </a:t>
            </a:r>
            <a:r>
              <a:rPr lang="en-US" sz="2400" dirty="0" err="1" smtClean="0"/>
              <a:t>sebenarnya</a:t>
            </a:r>
            <a:r>
              <a:rPr lang="en-US" sz="2400" dirty="0" smtClean="0"/>
              <a:t> </a:t>
            </a:r>
            <a:r>
              <a:rPr lang="en-US" sz="2400" dirty="0" err="1" smtClean="0"/>
              <a:t>penyadapan</a:t>
            </a:r>
            <a:r>
              <a:rPr lang="en-US" sz="2400" dirty="0" smtClean="0"/>
              <a:t>? </a:t>
            </a:r>
            <a:r>
              <a:rPr lang="en-US" sz="2400" dirty="0" err="1" smtClean="0"/>
              <a:t>Bagaimana</a:t>
            </a:r>
            <a:r>
              <a:rPr lang="en-US" sz="2400" dirty="0" smtClean="0"/>
              <a:t> </a:t>
            </a:r>
            <a:r>
              <a:rPr lang="en-US" sz="2400" dirty="0" err="1" smtClean="0"/>
              <a:t>aturannya</a:t>
            </a:r>
            <a:r>
              <a:rPr lang="en-US" sz="2400" dirty="0" smtClean="0"/>
              <a:t>? </a:t>
            </a:r>
          </a:p>
          <a:p>
            <a:pPr marL="0" indent="0">
              <a:buFont typeface="Wingdings" pitchFamily="2" charset="2"/>
              <a:buNone/>
              <a:tabLst>
                <a:tab pos="63500" algn="l"/>
              </a:tabLst>
              <a:defRPr/>
            </a:pPr>
            <a:r>
              <a:rPr lang="en-US" sz="2400" dirty="0" smtClean="0"/>
              <a:t/>
            </a:r>
            <a:br>
              <a:rPr lang="en-US" sz="2400" dirty="0" smtClean="0"/>
            </a:br>
            <a:r>
              <a:rPr lang="en-US" sz="2400" dirty="0" err="1" smtClean="0"/>
              <a:t>Suara</a:t>
            </a:r>
            <a:r>
              <a:rPr lang="en-US" sz="2400" dirty="0" smtClean="0"/>
              <a:t> </a:t>
            </a:r>
            <a:r>
              <a:rPr lang="en-US" sz="2400" dirty="0" err="1" smtClean="0"/>
              <a:t>Sjamsir</a:t>
            </a:r>
            <a:r>
              <a:rPr lang="en-US" sz="2400" dirty="0" smtClean="0"/>
              <a:t> </a:t>
            </a:r>
            <a:r>
              <a:rPr lang="en-US" sz="2400" dirty="0" err="1" smtClean="0"/>
              <a:t>Siregar</a:t>
            </a:r>
            <a:r>
              <a:rPr lang="en-US" sz="2400" dirty="0" smtClean="0"/>
              <a:t> </a:t>
            </a:r>
            <a:r>
              <a:rPr lang="en-US" sz="2400" dirty="0" err="1" smtClean="0"/>
              <a:t>terdengar</a:t>
            </a:r>
            <a:r>
              <a:rPr lang="en-US" sz="2400" dirty="0" smtClean="0"/>
              <a:t> </a:t>
            </a:r>
            <a:r>
              <a:rPr lang="en-US" sz="2400" dirty="0" err="1" smtClean="0"/>
              <a:t>keras</a:t>
            </a:r>
            <a:r>
              <a:rPr lang="en-US" sz="2400" dirty="0" smtClean="0"/>
              <a:t> </a:t>
            </a:r>
            <a:r>
              <a:rPr lang="en-US" sz="2400" dirty="0" err="1" smtClean="0"/>
              <a:t>dari</a:t>
            </a:r>
            <a:r>
              <a:rPr lang="en-US" sz="2400" dirty="0" smtClean="0"/>
              <a:t> </a:t>
            </a:r>
            <a:r>
              <a:rPr lang="en-US" sz="2400" dirty="0" err="1" smtClean="0"/>
              <a:t>balik</a:t>
            </a:r>
            <a:r>
              <a:rPr lang="en-US" sz="2400" dirty="0" smtClean="0"/>
              <a:t> </a:t>
            </a:r>
            <a:r>
              <a:rPr lang="en-US" sz="2400" dirty="0" err="1" smtClean="0"/>
              <a:t>teleponnya</a:t>
            </a:r>
            <a:r>
              <a:rPr lang="en-US" sz="2400" dirty="0" smtClean="0"/>
              <a:t>. "</a:t>
            </a:r>
            <a:r>
              <a:rPr lang="en-US" sz="2400" dirty="0" err="1" smtClean="0"/>
              <a:t>Aku</a:t>
            </a:r>
            <a:r>
              <a:rPr lang="en-US" sz="2400" dirty="0" smtClean="0"/>
              <a:t> </a:t>
            </a:r>
            <a:r>
              <a:rPr lang="en-US" sz="2400" dirty="0" err="1" smtClean="0"/>
              <a:t>sedang</a:t>
            </a:r>
            <a:r>
              <a:rPr lang="en-US" sz="2400" dirty="0" smtClean="0"/>
              <a:t> </a:t>
            </a:r>
            <a:r>
              <a:rPr lang="en-US" sz="2400" dirty="0" err="1" smtClean="0"/>
              <a:t>sibuk</a:t>
            </a:r>
            <a:r>
              <a:rPr lang="en-US" sz="2400" dirty="0" smtClean="0"/>
              <a:t> </a:t>
            </a:r>
            <a:r>
              <a:rPr lang="en-US" sz="2400" dirty="0" err="1" smtClean="0"/>
              <a:t>bekerja</a:t>
            </a:r>
            <a:r>
              <a:rPr lang="en-US" sz="2400" dirty="0" smtClean="0"/>
              <a:t>. </a:t>
            </a:r>
            <a:r>
              <a:rPr lang="en-US" sz="2400" dirty="0" err="1" smtClean="0"/>
              <a:t>Kalau</a:t>
            </a:r>
            <a:r>
              <a:rPr lang="en-US" sz="2400" dirty="0" smtClean="0"/>
              <a:t> </a:t>
            </a:r>
            <a:r>
              <a:rPr lang="en-US" sz="2400" dirty="0" err="1" smtClean="0"/>
              <a:t>mau</a:t>
            </a:r>
            <a:r>
              <a:rPr lang="en-US" sz="2400" dirty="0" smtClean="0"/>
              <a:t> </a:t>
            </a:r>
            <a:r>
              <a:rPr lang="en-US" sz="2400" dirty="0" err="1" smtClean="0"/>
              <a:t>bertemu</a:t>
            </a:r>
            <a:r>
              <a:rPr lang="en-US" sz="2400" dirty="0" smtClean="0"/>
              <a:t>, </a:t>
            </a:r>
            <a:r>
              <a:rPr lang="en-US" sz="2400" dirty="0" err="1" smtClean="0"/>
              <a:t>silahkan</a:t>
            </a:r>
            <a:r>
              <a:rPr lang="en-US" sz="2400" dirty="0" smtClean="0"/>
              <a:t>. </a:t>
            </a:r>
            <a:r>
              <a:rPr lang="en-US" sz="2400" dirty="0" err="1" smtClean="0"/>
              <a:t>Tapi</a:t>
            </a:r>
            <a:r>
              <a:rPr lang="en-US" sz="2400" dirty="0" smtClean="0"/>
              <a:t> </a:t>
            </a:r>
            <a:r>
              <a:rPr lang="en-US" sz="2400" dirty="0" err="1" smtClean="0"/>
              <a:t>nantilah</a:t>
            </a:r>
            <a:r>
              <a:rPr lang="en-US" sz="2400" dirty="0" smtClean="0"/>
              <a:t> </a:t>
            </a:r>
            <a:r>
              <a:rPr lang="en-US" sz="2400" dirty="0" err="1" smtClean="0"/>
              <a:t>dicarikan</a:t>
            </a:r>
            <a:r>
              <a:rPr lang="en-US" sz="2400" dirty="0" smtClean="0"/>
              <a:t> </a:t>
            </a:r>
            <a:r>
              <a:rPr lang="en-US" sz="2400" dirty="0" err="1" smtClean="0"/>
              <a:t>waktu</a:t>
            </a:r>
            <a:r>
              <a:rPr lang="en-US" sz="2400" dirty="0" smtClean="0"/>
              <a:t>. </a:t>
            </a:r>
            <a:r>
              <a:rPr lang="en-US" sz="2400" dirty="0" err="1" smtClean="0"/>
              <a:t>Kalau</a:t>
            </a:r>
            <a:r>
              <a:rPr lang="en-US" sz="2400" dirty="0" smtClean="0"/>
              <a:t> </a:t>
            </a:r>
            <a:r>
              <a:rPr lang="en-US" sz="2400" dirty="0" err="1" smtClean="0"/>
              <a:t>bicara</a:t>
            </a:r>
            <a:r>
              <a:rPr lang="en-US" sz="2400" dirty="0" smtClean="0"/>
              <a:t> </a:t>
            </a:r>
            <a:r>
              <a:rPr lang="en-US" sz="2400" dirty="0" err="1" smtClean="0"/>
              <a:t>di</a:t>
            </a:r>
            <a:r>
              <a:rPr lang="en-US" sz="2400" dirty="0" smtClean="0"/>
              <a:t> </a:t>
            </a:r>
            <a:r>
              <a:rPr lang="en-US" sz="2400" dirty="0" err="1" smtClean="0"/>
              <a:t>telepon</a:t>
            </a:r>
            <a:r>
              <a:rPr lang="en-US" sz="2400" dirty="0" smtClean="0"/>
              <a:t>, </a:t>
            </a:r>
            <a:r>
              <a:rPr lang="en-US" sz="2400" dirty="0" err="1" smtClean="0"/>
              <a:t>jangan</a:t>
            </a:r>
            <a:r>
              <a:rPr lang="en-US" sz="2400" dirty="0" smtClean="0"/>
              <a:t>! </a:t>
            </a:r>
            <a:r>
              <a:rPr lang="en-US" sz="2400" dirty="0" err="1" smtClean="0"/>
              <a:t>Banyak</a:t>
            </a:r>
            <a:r>
              <a:rPr lang="en-US" sz="2400" dirty="0" smtClean="0"/>
              <a:t> </a:t>
            </a:r>
            <a:r>
              <a:rPr lang="en-US" sz="2400" dirty="0" err="1" smtClean="0"/>
              <a:t>penyadapan</a:t>
            </a:r>
            <a:r>
              <a:rPr lang="en-US" sz="2400" dirty="0" smtClean="0"/>
              <a:t> </a:t>
            </a:r>
            <a:r>
              <a:rPr lang="en-US" sz="2400" dirty="0" err="1" smtClean="0"/>
              <a:t>sekarang</a:t>
            </a:r>
            <a:r>
              <a:rPr lang="en-US" sz="2400" dirty="0" smtClean="0"/>
              <a:t>. </a:t>
            </a:r>
            <a:r>
              <a:rPr lang="en-US" sz="2400" dirty="0" err="1" smtClean="0"/>
              <a:t>Sudah</a:t>
            </a:r>
            <a:r>
              <a:rPr lang="en-US" sz="2400" dirty="0" smtClean="0"/>
              <a:t> </a:t>
            </a:r>
            <a:r>
              <a:rPr lang="en-US" sz="2400" dirty="0" err="1" smtClean="0"/>
              <a:t>ya</a:t>
            </a:r>
            <a:r>
              <a:rPr lang="en-US" sz="2400" dirty="0" smtClean="0"/>
              <a:t>, </a:t>
            </a:r>
            <a:r>
              <a:rPr lang="en-US" sz="2400" dirty="0" err="1" smtClean="0"/>
              <a:t>aku</a:t>
            </a:r>
            <a:r>
              <a:rPr lang="en-US" sz="2400" dirty="0" smtClean="0"/>
              <a:t> </a:t>
            </a:r>
            <a:r>
              <a:rPr lang="en-US" sz="2400" dirty="0" err="1" smtClean="0"/>
              <a:t>mau</a:t>
            </a:r>
            <a:r>
              <a:rPr lang="en-US" sz="2400" dirty="0" smtClean="0"/>
              <a:t> </a:t>
            </a:r>
            <a:r>
              <a:rPr lang="en-US" sz="2400" dirty="0" err="1" smtClean="0"/>
              <a:t>sholat</a:t>
            </a:r>
            <a:r>
              <a:rPr lang="en-US" sz="2400" dirty="0" smtClean="0"/>
              <a:t> </a:t>
            </a:r>
            <a:r>
              <a:rPr lang="en-US" sz="2400" dirty="0" err="1" smtClean="0"/>
              <a:t>Jumat</a:t>
            </a:r>
            <a:r>
              <a:rPr lang="en-US" sz="2400" dirty="0" smtClean="0"/>
              <a:t> </a:t>
            </a:r>
            <a:r>
              <a:rPr lang="en-US" sz="2400" dirty="0" err="1" smtClean="0"/>
              <a:t>dulu</a:t>
            </a:r>
            <a:r>
              <a:rPr lang="en-US" sz="2400" dirty="0" smtClean="0"/>
              <a:t>," </a:t>
            </a:r>
            <a:r>
              <a:rPr lang="en-US" sz="2400" dirty="0" err="1" smtClean="0"/>
              <a:t>kata</a:t>
            </a:r>
            <a:r>
              <a:rPr lang="en-US" sz="2400" dirty="0" smtClean="0"/>
              <a:t> </a:t>
            </a:r>
            <a:r>
              <a:rPr lang="en-US" sz="2400" dirty="0" err="1" smtClean="0"/>
              <a:t>Kepala</a:t>
            </a:r>
            <a:r>
              <a:rPr lang="en-US" sz="2400" dirty="0" smtClean="0"/>
              <a:t> </a:t>
            </a:r>
            <a:r>
              <a:rPr lang="en-US" sz="2400" dirty="0" err="1" smtClean="0"/>
              <a:t>Badan</a:t>
            </a:r>
            <a:r>
              <a:rPr lang="en-US" sz="2400" dirty="0" smtClean="0"/>
              <a:t> </a:t>
            </a:r>
            <a:r>
              <a:rPr lang="en-US" sz="2400" dirty="0" err="1" smtClean="0"/>
              <a:t>Intelijen</a:t>
            </a:r>
            <a:r>
              <a:rPr lang="en-US" sz="2400" dirty="0" smtClean="0"/>
              <a:t> Negara (BIN) </a:t>
            </a:r>
            <a:r>
              <a:rPr lang="en-US" sz="2400" dirty="0" err="1" smtClean="0"/>
              <a:t>itu</a:t>
            </a:r>
            <a:r>
              <a:rPr lang="en-US" sz="240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1.1 Introduction</a:t>
            </a:r>
            <a:endParaRPr lang="en-US"/>
          </a:p>
        </p:txBody>
      </p:sp>
      <p:sp>
        <p:nvSpPr>
          <p:cNvPr id="4" name="Content Placeholder 2"/>
          <p:cNvSpPr>
            <a:spLocks noGrp="1"/>
          </p:cNvSpPr>
          <p:nvPr>
            <p:ph idx="1"/>
          </p:nvPr>
        </p:nvSpPr>
        <p:spPr>
          <a:xfrm>
            <a:off x="304800" y="1752600"/>
            <a:ext cx="7772400" cy="4114800"/>
          </a:xfrm>
        </p:spPr>
        <p:txBody>
          <a:bodyPr/>
          <a:lstStyle/>
          <a:p>
            <a:pPr>
              <a:buFont typeface="Wingdings" pitchFamily="2" charset="2"/>
              <a:buNone/>
            </a:pPr>
            <a:r>
              <a:rPr lang="en-US" b="1" smtClean="0"/>
              <a:t>Moral of the story:</a:t>
            </a:r>
          </a:p>
          <a:p>
            <a:pPr>
              <a:buFont typeface="Wingdings" pitchFamily="2" charset="2"/>
              <a:buNone/>
            </a:pPr>
            <a:r>
              <a:rPr lang="en-US" smtClean="0"/>
              <a:t>	</a:t>
            </a:r>
            <a:r>
              <a:rPr lang="en-US" sz="2800" smtClean="0"/>
              <a:t>Kasus-kasus kebocoran informasi dan penyadapan tersebut menunjukkan bahwa KROPTIGRAFI itu sangat penting.</a:t>
            </a:r>
          </a:p>
          <a:p>
            <a:pPr>
              <a:buFont typeface="Wingdings" pitchFamily="2" charset="2"/>
              <a:buNone/>
            </a:pPr>
            <a:endParaRPr lang="en-US" sz="2800" smtClean="0"/>
          </a:p>
          <a:p>
            <a:pPr>
              <a:buFont typeface="Wingdings" pitchFamily="2" charset="2"/>
              <a:buNone/>
            </a:pPr>
            <a:r>
              <a:rPr lang="en-US" sz="280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solidFill>
                  <a:srgbClr val="FFFF00"/>
                </a:solidFill>
                <a:effectLst>
                  <a:outerShdw blurRad="38100" dist="38100" dir="2700000" algn="tl">
                    <a:srgbClr val="000000">
                      <a:alpha val="43137"/>
                    </a:srgbClr>
                  </a:outerShdw>
                </a:effectLst>
              </a:rPr>
              <a:t>1.2 Latar Belakang</a:t>
            </a:r>
            <a:endParaRPr lang="en-US">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82808"/>
            <a:ext cx="8229600" cy="4975192"/>
          </a:xfrm>
        </p:spPr>
        <p:txBody>
          <a:bodyPr>
            <a:normAutofit fontScale="92500" lnSpcReduction="20000"/>
          </a:bodyPr>
          <a:lstStyle/>
          <a:p>
            <a:pPr marL="578358" indent="-514350">
              <a:buFont typeface="+mj-lt"/>
              <a:buAutoNum type="arabicPeriod"/>
            </a:pPr>
            <a:r>
              <a:rPr lang="en-US" smtClean="0"/>
              <a:t>Sifat dasar manusia</a:t>
            </a:r>
            <a:r>
              <a:rPr lang="en-US" smtClean="0">
                <a:sym typeface="Wingdings" pitchFamily="2" charset="2"/>
              </a:rPr>
              <a:t>: berkomunikasi satu sama lain. </a:t>
            </a:r>
          </a:p>
          <a:p>
            <a:pPr marL="578358" indent="-514350">
              <a:buFont typeface="+mj-lt"/>
              <a:buAutoNum type="arabicPeriod"/>
            </a:pPr>
            <a:endParaRPr lang="en-US" smtClean="0">
              <a:sym typeface="Wingdings" pitchFamily="2" charset="2"/>
            </a:endParaRPr>
          </a:p>
          <a:p>
            <a:pPr marL="578358" indent="-514350">
              <a:buFont typeface="+mj-lt"/>
              <a:buAutoNum type="arabicPeriod"/>
            </a:pPr>
            <a:endParaRPr lang="en-US" smtClean="0">
              <a:sym typeface="Wingdings" pitchFamily="2" charset="2"/>
            </a:endParaRPr>
          </a:p>
          <a:p>
            <a:pPr marL="578358" indent="-514350">
              <a:buFont typeface="+mj-lt"/>
              <a:buAutoNum type="arabicPeriod"/>
            </a:pPr>
            <a:endParaRPr lang="en-US" smtClean="0">
              <a:sym typeface="Wingdings" pitchFamily="2" charset="2"/>
            </a:endParaRPr>
          </a:p>
          <a:p>
            <a:pPr marL="578358" indent="-514350">
              <a:buFont typeface="+mj-lt"/>
              <a:buAutoNum type="arabicPeriod"/>
            </a:pPr>
            <a:endParaRPr lang="en-US" smtClean="0">
              <a:sym typeface="Wingdings" pitchFamily="2" charset="2"/>
            </a:endParaRPr>
          </a:p>
          <a:p>
            <a:pPr marL="578358" indent="-514350">
              <a:buFont typeface="+mj-lt"/>
              <a:buAutoNum type="arabicPeriod"/>
            </a:pPr>
            <a:endParaRPr lang="en-US" smtClean="0">
              <a:sym typeface="Wingdings" pitchFamily="2" charset="2"/>
            </a:endParaRPr>
          </a:p>
          <a:p>
            <a:pPr marL="578358" indent="-514350">
              <a:buFont typeface="+mj-lt"/>
              <a:buAutoNum type="arabicPeriod"/>
            </a:pPr>
            <a:r>
              <a:rPr lang="en-US" smtClean="0">
                <a:sym typeface="Wingdings" pitchFamily="2" charset="2"/>
              </a:rPr>
              <a:t>Salah satu</a:t>
            </a:r>
          </a:p>
          <a:p>
            <a:pPr marL="578358" indent="-514350">
              <a:buNone/>
            </a:pPr>
            <a:r>
              <a:rPr lang="en-US" smtClean="0">
                <a:sym typeface="Wingdings" pitchFamily="2" charset="2"/>
              </a:rPr>
              <a:t>	cara ber-</a:t>
            </a:r>
          </a:p>
          <a:p>
            <a:pPr marL="578358" indent="-514350">
              <a:buNone/>
            </a:pPr>
            <a:r>
              <a:rPr lang="en-US" smtClean="0">
                <a:sym typeface="Wingdings" pitchFamily="2" charset="2"/>
              </a:rPr>
              <a:t>	komunikasi </a:t>
            </a:r>
          </a:p>
          <a:p>
            <a:pPr marL="578358" indent="-514350">
              <a:buNone/>
            </a:pPr>
            <a:r>
              <a:rPr lang="en-US" smtClean="0">
                <a:sym typeface="Wingdings" pitchFamily="2" charset="2"/>
              </a:rPr>
              <a:t>	adalah menggunakan pesan (message)</a:t>
            </a:r>
          </a:p>
        </p:txBody>
      </p:sp>
      <p:pic>
        <p:nvPicPr>
          <p:cNvPr id="9" name="Picture 3" descr="C:\Users\signup\AppData\Local\Microsoft\Windows\Temporary Internet Files\Content.IE5\PAZPF1GF\MP900448553[1].jpg"/>
          <p:cNvPicPr>
            <a:picLocks noChangeAspect="1" noChangeArrowheads="1"/>
          </p:cNvPicPr>
          <p:nvPr/>
        </p:nvPicPr>
        <p:blipFill>
          <a:blip r:embed="rId2" cstate="print"/>
          <a:srcRect/>
          <a:stretch>
            <a:fillRect/>
          </a:stretch>
        </p:blipFill>
        <p:spPr bwMode="auto">
          <a:xfrm>
            <a:off x="4495800" y="2514600"/>
            <a:ext cx="3200400" cy="2133600"/>
          </a:xfrm>
          <a:prstGeom prst="rect">
            <a:avLst/>
          </a:prstGeom>
          <a:noFill/>
        </p:spPr>
      </p:pic>
      <p:pic>
        <p:nvPicPr>
          <p:cNvPr id="10" name="Picture 2" descr="C:\Users\signup\AppData\Local\Microsoft\Windows\Temporary Internet Files\Content.IE5\1SUKYTTB\MP900309139[1].jpg"/>
          <p:cNvPicPr>
            <a:picLocks noChangeAspect="1" noChangeArrowheads="1"/>
          </p:cNvPicPr>
          <p:nvPr/>
        </p:nvPicPr>
        <p:blipFill>
          <a:blip r:embed="rId3" cstate="print"/>
          <a:srcRect/>
          <a:stretch>
            <a:fillRect/>
          </a:stretch>
        </p:blipFill>
        <p:spPr bwMode="auto">
          <a:xfrm>
            <a:off x="1143000" y="2590800"/>
            <a:ext cx="3200400" cy="2101596"/>
          </a:xfrm>
          <a:prstGeom prst="rect">
            <a:avLst/>
          </a:prstGeom>
          <a:noFill/>
        </p:spPr>
      </p:pic>
      <p:pic>
        <p:nvPicPr>
          <p:cNvPr id="12" name="Picture 5"/>
          <p:cNvPicPr>
            <a:picLocks noChangeAspect="1" noChangeArrowheads="1"/>
          </p:cNvPicPr>
          <p:nvPr/>
        </p:nvPicPr>
        <p:blipFill>
          <a:blip r:embed="rId4" cstate="print"/>
          <a:srcRect/>
          <a:stretch>
            <a:fillRect/>
          </a:stretch>
        </p:blipFill>
        <p:spPr bwMode="auto">
          <a:xfrm>
            <a:off x="3124200" y="4495800"/>
            <a:ext cx="3057525" cy="1572721"/>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6172200" y="4038600"/>
            <a:ext cx="2819400" cy="2037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2334</TotalTime>
  <Words>1944</Words>
  <Application>Microsoft Office PowerPoint</Application>
  <PresentationFormat>On-screen Show (4:3)</PresentationFormat>
  <Paragraphs>363</Paragraphs>
  <Slides>63</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80" baseType="lpstr">
      <vt:lpstr>Arial Unicode MS</vt:lpstr>
      <vt:lpstr>Aharoni</vt:lpstr>
      <vt:lpstr>Arial</vt:lpstr>
      <vt:lpstr>Century Gothic</vt:lpstr>
      <vt:lpstr>Courier</vt:lpstr>
      <vt:lpstr>Courier New</vt:lpstr>
      <vt:lpstr>HAPPYdave</vt:lpstr>
      <vt:lpstr>Symbol</vt:lpstr>
      <vt:lpstr>Tahoma</vt:lpstr>
      <vt:lpstr>Times New Roman</vt:lpstr>
      <vt:lpstr>Verdana</vt:lpstr>
      <vt:lpstr>Wingdings</vt:lpstr>
      <vt:lpstr>Wingdings 2</vt:lpstr>
      <vt:lpstr>Verve</vt:lpstr>
      <vt:lpstr>Clip</vt:lpstr>
      <vt:lpstr>Visio.Drawing.6</vt:lpstr>
      <vt:lpstr>Document</vt:lpstr>
      <vt:lpstr>KRIPTOGRAFI</vt:lpstr>
      <vt:lpstr>Introduction</vt:lpstr>
      <vt:lpstr>1.1 Introduction</vt:lpstr>
      <vt:lpstr>1.1 Introduction</vt:lpstr>
      <vt:lpstr>1.1 Introduction</vt:lpstr>
      <vt:lpstr>1.1 Introduction</vt:lpstr>
      <vt:lpstr>1.1 Introduction</vt:lpstr>
      <vt:lpstr>1.1 Introduction</vt:lpstr>
      <vt:lpstr>1.2 Latar Belakang</vt:lpstr>
      <vt:lpstr>1.2 Latar Belakang</vt:lpstr>
      <vt:lpstr>1.3 Terminologi</vt:lpstr>
      <vt:lpstr>1.3 Terminologi</vt:lpstr>
      <vt:lpstr>1.3 Terminologi</vt:lpstr>
      <vt:lpstr>1.3 Terminologi</vt:lpstr>
      <vt:lpstr>1.3 Terminologi</vt:lpstr>
      <vt:lpstr>1.3 Terminologi</vt:lpstr>
      <vt:lpstr>1.3 Terminologi</vt:lpstr>
      <vt:lpstr>PowerPoint Presentation</vt:lpstr>
      <vt:lpstr>1.3 Terminologi</vt:lpstr>
      <vt:lpstr>PowerPoint Presentation</vt:lpstr>
      <vt:lpstr>1.3 Terminologi</vt:lpstr>
      <vt:lpstr>1.3 Terminologi</vt:lpstr>
      <vt:lpstr>1.3 Terminologi</vt:lpstr>
      <vt:lpstr>1.3 Terminologi</vt:lpstr>
      <vt:lpstr>1.3 Terminologi</vt:lpstr>
      <vt:lpstr>1.3 Terminologi</vt:lpstr>
      <vt:lpstr>1.4 Tipe-tipe Ancaman Keamaman Pesan</vt:lpstr>
      <vt:lpstr>1.4 Tipe-tipe Ancaman Keamaman Pesan</vt:lpstr>
      <vt:lpstr>1.4 Tipe-tipe Ancaman Keamaman Pesan</vt:lpstr>
      <vt:lpstr>1.4 Tipe-tipe Ancaman Keamaman Pesan</vt:lpstr>
      <vt:lpstr>1.4 Tipe-tipe Ancaman Keamaman Pesan</vt:lpstr>
      <vt:lpstr>1.4 Tipe-tipe Ancaman Keamaman Pesan</vt:lpstr>
      <vt:lpstr>1.4 Tipe-tipe Ancaman Keamaman Pesan</vt:lpstr>
      <vt:lpstr>1.5 Aplikasi Enkripsi - Deskripsi</vt:lpstr>
      <vt:lpstr>1.5 Aplikasi Enkripsi – Deskripsi Data Encryption on Motion</vt:lpstr>
      <vt:lpstr>1.5 Aplikasi Enkripsi – Deskripsi Data Encryption at Rest</vt:lpstr>
      <vt:lpstr>1.5 Aplikasi Enkripsi – Deskripsi Data Encryption at Rest</vt:lpstr>
      <vt:lpstr>1.5 Aplikasi Enkripsi – Deskripsi Data Encryption at Rest</vt:lpstr>
      <vt:lpstr>1.5 Aplikasi Enkripsi – Deskripsi Data Encryption at Rest</vt:lpstr>
      <vt:lpstr>1.5 Aplikasi Enkripsi – Deskripsi Data Encryption at Rest</vt:lpstr>
      <vt:lpstr>1.6 Sejarah Kriptografi</vt:lpstr>
      <vt:lpstr>1.6 Sejarah Kriptografi</vt:lpstr>
      <vt:lpstr>1.6 Sejarah Kriptografi</vt:lpstr>
      <vt:lpstr>1.6 Sejarah Kriptografi</vt:lpstr>
      <vt:lpstr>1.6 Sejarah Kriptografi</vt:lpstr>
      <vt:lpstr>1.6 Sejarah Kriptografi</vt:lpstr>
      <vt:lpstr>1.6 Sejarah Kriptografi</vt:lpstr>
      <vt:lpstr>1.7 Kriptanalisis</vt:lpstr>
      <vt:lpstr>1.7 Kriptanalisis</vt:lpstr>
      <vt:lpstr>1.8 Layanan yang Disediakan Kriptografi</vt:lpstr>
      <vt:lpstr>1.8 Layanan yang Disediakan Kriptografi</vt:lpstr>
      <vt:lpstr>1.8 Layanan yang Disediakan Kriptografi</vt:lpstr>
      <vt:lpstr>1.8 Layanan yang Disediakan Kriptografi</vt:lpstr>
      <vt:lpstr>1.8 Layanan yang Disediakan Kriptografi</vt:lpstr>
      <vt:lpstr>1.9 Tipe Algoritma Kriptografi</vt:lpstr>
      <vt:lpstr>1.9 Tipe Algoritma Kriptografi</vt:lpstr>
      <vt:lpstr>1.9 Tipe Algoritma Kriptografi</vt:lpstr>
      <vt:lpstr>1.9 Tipe Algoritma Kriptografi</vt:lpstr>
      <vt:lpstr>1.9 Tipe Algoritma Kriptografi</vt:lpstr>
      <vt:lpstr>1.9 Tipe Algoritma Kriptografi</vt:lpstr>
      <vt:lpstr>1.9 Tipe Algoritma Kriptografi</vt:lpstr>
      <vt:lpstr>1.9 Tipe Algoritma Kriptografi</vt:lpstr>
      <vt:lpstr>End of the Session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KRIPTOGRAFI</dc:title>
  <dc:creator>signup</dc:creator>
  <cp:lastModifiedBy>Arief Soeleman</cp:lastModifiedBy>
  <cp:revision>10</cp:revision>
  <dcterms:created xsi:type="dcterms:W3CDTF">2014-03-02T08:41:02Z</dcterms:created>
  <dcterms:modified xsi:type="dcterms:W3CDTF">2017-08-07T01:47:23Z</dcterms:modified>
</cp:coreProperties>
</file>