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1" r:id="rId3"/>
    <p:sldId id="272" r:id="rId4"/>
    <p:sldId id="274" r:id="rId5"/>
    <p:sldId id="277" r:id="rId6"/>
    <p:sldId id="283" r:id="rId7"/>
    <p:sldId id="281" r:id="rId8"/>
    <p:sldId id="284" r:id="rId9"/>
    <p:sldId id="285" r:id="rId10"/>
    <p:sldId id="282" r:id="rId1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73065" autoAdjust="0"/>
  </p:normalViewPr>
  <p:slideViewPr>
    <p:cSldViewPr>
      <p:cViewPr varScale="1">
        <p:scale>
          <a:sx n="63" d="100"/>
          <a:sy n="63" d="100"/>
        </p:scale>
        <p:origin x="1614" y="6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060F75-F3F0-4652-81AF-71E788C67DA8}" type="doc">
      <dgm:prSet loTypeId="urn:microsoft.com/office/officeart/2005/8/layout/cycle7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DE3F39B-970B-4DE4-855B-1A2A409B8EC2}">
      <dgm:prSet phldrT="[Text]"/>
      <dgm:spPr/>
      <dgm:t>
        <a:bodyPr/>
        <a:lstStyle/>
        <a:p>
          <a:r>
            <a:rPr lang="en-US" dirty="0" smtClean="0"/>
            <a:t>Message</a:t>
          </a:r>
          <a:endParaRPr lang="en-US" dirty="0"/>
        </a:p>
      </dgm:t>
    </dgm:pt>
    <dgm:pt modelId="{838554EA-21E9-427E-B53E-41AAE658A3FF}" type="parTrans" cxnId="{6519B4A3-2FEC-4AB2-AB69-959EF6BF4A10}">
      <dgm:prSet/>
      <dgm:spPr/>
      <dgm:t>
        <a:bodyPr/>
        <a:lstStyle/>
        <a:p>
          <a:endParaRPr lang="en-US"/>
        </a:p>
      </dgm:t>
    </dgm:pt>
    <dgm:pt modelId="{8C6ACF44-49D2-4555-8042-560FFFF1B797}" type="sibTrans" cxnId="{6519B4A3-2FEC-4AB2-AB69-959EF6BF4A10}">
      <dgm:prSet/>
      <dgm:spPr/>
      <dgm:t>
        <a:bodyPr/>
        <a:lstStyle/>
        <a:p>
          <a:endParaRPr lang="en-US"/>
        </a:p>
      </dgm:t>
    </dgm:pt>
    <dgm:pt modelId="{7BDE281B-4549-4FCE-B073-4AD6E7208ED6}">
      <dgm:prSet phldrT="[Text]"/>
      <dgm:spPr/>
      <dgm:t>
        <a:bodyPr/>
        <a:lstStyle/>
        <a:p>
          <a:r>
            <a:rPr lang="en-US" dirty="0" smtClean="0"/>
            <a:t>Audience</a:t>
          </a:r>
          <a:endParaRPr lang="en-US" dirty="0"/>
        </a:p>
      </dgm:t>
    </dgm:pt>
    <dgm:pt modelId="{E9BCCC63-8A60-4F61-9816-E556E1649DA5}" type="parTrans" cxnId="{C2D7FCDD-A91E-42FA-B1D1-79EAF00A8536}">
      <dgm:prSet/>
      <dgm:spPr/>
      <dgm:t>
        <a:bodyPr/>
        <a:lstStyle/>
        <a:p>
          <a:endParaRPr lang="en-US"/>
        </a:p>
      </dgm:t>
    </dgm:pt>
    <dgm:pt modelId="{E76ED17E-546B-42DD-B573-C723336C1616}" type="sibTrans" cxnId="{C2D7FCDD-A91E-42FA-B1D1-79EAF00A8536}">
      <dgm:prSet/>
      <dgm:spPr/>
      <dgm:t>
        <a:bodyPr/>
        <a:lstStyle/>
        <a:p>
          <a:endParaRPr lang="en-US"/>
        </a:p>
      </dgm:t>
    </dgm:pt>
    <dgm:pt modelId="{A55264CA-13A1-44F1-9D72-DE69CD3BA131}">
      <dgm:prSet phldrT="[Text]"/>
      <dgm:spPr/>
      <dgm:t>
        <a:bodyPr/>
        <a:lstStyle/>
        <a:p>
          <a:r>
            <a:rPr lang="en-US" dirty="0" smtClean="0"/>
            <a:t>Communicator</a:t>
          </a:r>
          <a:endParaRPr lang="en-US" dirty="0"/>
        </a:p>
      </dgm:t>
    </dgm:pt>
    <dgm:pt modelId="{7F4055F6-7528-49DE-9DA8-D1EE09E5AB00}" type="parTrans" cxnId="{03F896BC-AA5F-42CE-9E36-C67EADD3D793}">
      <dgm:prSet/>
      <dgm:spPr/>
      <dgm:t>
        <a:bodyPr/>
        <a:lstStyle/>
        <a:p>
          <a:endParaRPr lang="en-US"/>
        </a:p>
      </dgm:t>
    </dgm:pt>
    <dgm:pt modelId="{4FAB1388-61BC-4337-97E4-D2E70EE3F2E9}" type="sibTrans" cxnId="{03F896BC-AA5F-42CE-9E36-C67EADD3D793}">
      <dgm:prSet/>
      <dgm:spPr/>
      <dgm:t>
        <a:bodyPr/>
        <a:lstStyle/>
        <a:p>
          <a:endParaRPr lang="en-US"/>
        </a:p>
      </dgm:t>
    </dgm:pt>
    <dgm:pt modelId="{6A8E9AA9-001D-42ED-9508-5315995C60DC}" type="pres">
      <dgm:prSet presAssocID="{1B060F75-F3F0-4652-81AF-71E788C67DA8}" presName="Name0" presStyleCnt="0">
        <dgm:presLayoutVars>
          <dgm:dir/>
          <dgm:resizeHandles val="exact"/>
        </dgm:presLayoutVars>
      </dgm:prSet>
      <dgm:spPr/>
    </dgm:pt>
    <dgm:pt modelId="{BD4B0860-867F-4DF9-B8B5-74FA68A6A0C2}" type="pres">
      <dgm:prSet presAssocID="{FDE3F39B-970B-4DE4-855B-1A2A409B8EC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ADBB8A-6B2C-426E-AA8A-E684081B2450}" type="pres">
      <dgm:prSet presAssocID="{8C6ACF44-49D2-4555-8042-560FFFF1B797}" presName="sibTrans" presStyleLbl="sibTrans2D1" presStyleIdx="0" presStyleCnt="3"/>
      <dgm:spPr/>
    </dgm:pt>
    <dgm:pt modelId="{DF040AA3-6CE9-4B4D-B44E-A705B70A78BB}" type="pres">
      <dgm:prSet presAssocID="{8C6ACF44-49D2-4555-8042-560FFFF1B797}" presName="connectorText" presStyleLbl="sibTrans2D1" presStyleIdx="0" presStyleCnt="3"/>
      <dgm:spPr/>
    </dgm:pt>
    <dgm:pt modelId="{C0103B12-E12C-4008-A566-6CFF58035B5E}" type="pres">
      <dgm:prSet presAssocID="{A55264CA-13A1-44F1-9D72-DE69CD3BA131}" presName="node" presStyleLbl="node1" presStyleIdx="1" presStyleCnt="3">
        <dgm:presLayoutVars>
          <dgm:bulletEnabled val="1"/>
        </dgm:presLayoutVars>
      </dgm:prSet>
      <dgm:spPr/>
    </dgm:pt>
    <dgm:pt modelId="{2455B15F-70EA-495C-9F58-BF274DE5B546}" type="pres">
      <dgm:prSet presAssocID="{4FAB1388-61BC-4337-97E4-D2E70EE3F2E9}" presName="sibTrans" presStyleLbl="sibTrans2D1" presStyleIdx="1" presStyleCnt="3"/>
      <dgm:spPr/>
    </dgm:pt>
    <dgm:pt modelId="{2067D84B-A926-49C6-B54A-5C30339270B5}" type="pres">
      <dgm:prSet presAssocID="{4FAB1388-61BC-4337-97E4-D2E70EE3F2E9}" presName="connectorText" presStyleLbl="sibTrans2D1" presStyleIdx="1" presStyleCnt="3"/>
      <dgm:spPr/>
    </dgm:pt>
    <dgm:pt modelId="{B278EAF2-027D-4219-B18E-B5C0E923177E}" type="pres">
      <dgm:prSet presAssocID="{7BDE281B-4549-4FCE-B073-4AD6E7208ED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A9C46B-93B0-48F0-8238-545B75B6378F}" type="pres">
      <dgm:prSet presAssocID="{E76ED17E-546B-42DD-B573-C723336C1616}" presName="sibTrans" presStyleLbl="sibTrans2D1" presStyleIdx="2" presStyleCnt="3"/>
      <dgm:spPr/>
    </dgm:pt>
    <dgm:pt modelId="{2F9C39AA-669D-4FFA-8359-C53F6D63B99D}" type="pres">
      <dgm:prSet presAssocID="{E76ED17E-546B-42DD-B573-C723336C1616}" presName="connectorText" presStyleLbl="sibTrans2D1" presStyleIdx="2" presStyleCnt="3"/>
      <dgm:spPr/>
    </dgm:pt>
  </dgm:ptLst>
  <dgm:cxnLst>
    <dgm:cxn modelId="{99D8550E-DB5D-4907-851D-FD0E5ADD4CC5}" type="presOf" srcId="{A55264CA-13A1-44F1-9D72-DE69CD3BA131}" destId="{C0103B12-E12C-4008-A566-6CFF58035B5E}" srcOrd="0" destOrd="0" presId="urn:microsoft.com/office/officeart/2005/8/layout/cycle7"/>
    <dgm:cxn modelId="{6D926D7D-68BF-424B-A9E0-8F0386806D95}" type="presOf" srcId="{8C6ACF44-49D2-4555-8042-560FFFF1B797}" destId="{DF040AA3-6CE9-4B4D-B44E-A705B70A78BB}" srcOrd="1" destOrd="0" presId="urn:microsoft.com/office/officeart/2005/8/layout/cycle7"/>
    <dgm:cxn modelId="{445F9930-9011-4420-AD87-7C954A027F38}" type="presOf" srcId="{8C6ACF44-49D2-4555-8042-560FFFF1B797}" destId="{EEADBB8A-6B2C-426E-AA8A-E684081B2450}" srcOrd="0" destOrd="0" presId="urn:microsoft.com/office/officeart/2005/8/layout/cycle7"/>
    <dgm:cxn modelId="{C2D7FCDD-A91E-42FA-B1D1-79EAF00A8536}" srcId="{1B060F75-F3F0-4652-81AF-71E788C67DA8}" destId="{7BDE281B-4549-4FCE-B073-4AD6E7208ED6}" srcOrd="2" destOrd="0" parTransId="{E9BCCC63-8A60-4F61-9816-E556E1649DA5}" sibTransId="{E76ED17E-546B-42DD-B573-C723336C1616}"/>
    <dgm:cxn modelId="{A9E02B2C-D0EA-4B69-B4A4-2717897E63A4}" type="presOf" srcId="{FDE3F39B-970B-4DE4-855B-1A2A409B8EC2}" destId="{BD4B0860-867F-4DF9-B8B5-74FA68A6A0C2}" srcOrd="0" destOrd="0" presId="urn:microsoft.com/office/officeart/2005/8/layout/cycle7"/>
    <dgm:cxn modelId="{A5D0FFF2-1935-4E91-8B20-C2DC7306CA43}" type="presOf" srcId="{4FAB1388-61BC-4337-97E4-D2E70EE3F2E9}" destId="{2455B15F-70EA-495C-9F58-BF274DE5B546}" srcOrd="0" destOrd="0" presId="urn:microsoft.com/office/officeart/2005/8/layout/cycle7"/>
    <dgm:cxn modelId="{F70F1A60-4C6C-4B35-B2F0-515BB1D3E4CE}" type="presOf" srcId="{E76ED17E-546B-42DD-B573-C723336C1616}" destId="{D0A9C46B-93B0-48F0-8238-545B75B6378F}" srcOrd="0" destOrd="0" presId="urn:microsoft.com/office/officeart/2005/8/layout/cycle7"/>
    <dgm:cxn modelId="{B9D0CBD7-6EF1-47BA-B7B6-68271567E759}" type="presOf" srcId="{E76ED17E-546B-42DD-B573-C723336C1616}" destId="{2F9C39AA-669D-4FFA-8359-C53F6D63B99D}" srcOrd="1" destOrd="0" presId="urn:microsoft.com/office/officeart/2005/8/layout/cycle7"/>
    <dgm:cxn modelId="{B185B81B-C3EA-4A87-A02E-C65458AAE8BF}" type="presOf" srcId="{7BDE281B-4549-4FCE-B073-4AD6E7208ED6}" destId="{B278EAF2-027D-4219-B18E-B5C0E923177E}" srcOrd="0" destOrd="0" presId="urn:microsoft.com/office/officeart/2005/8/layout/cycle7"/>
    <dgm:cxn modelId="{9350CC7F-C078-432E-9E66-768A68717631}" type="presOf" srcId="{4FAB1388-61BC-4337-97E4-D2E70EE3F2E9}" destId="{2067D84B-A926-49C6-B54A-5C30339270B5}" srcOrd="1" destOrd="0" presId="urn:microsoft.com/office/officeart/2005/8/layout/cycle7"/>
    <dgm:cxn modelId="{03F896BC-AA5F-42CE-9E36-C67EADD3D793}" srcId="{1B060F75-F3F0-4652-81AF-71E788C67DA8}" destId="{A55264CA-13A1-44F1-9D72-DE69CD3BA131}" srcOrd="1" destOrd="0" parTransId="{7F4055F6-7528-49DE-9DA8-D1EE09E5AB00}" sibTransId="{4FAB1388-61BC-4337-97E4-D2E70EE3F2E9}"/>
    <dgm:cxn modelId="{6519B4A3-2FEC-4AB2-AB69-959EF6BF4A10}" srcId="{1B060F75-F3F0-4652-81AF-71E788C67DA8}" destId="{FDE3F39B-970B-4DE4-855B-1A2A409B8EC2}" srcOrd="0" destOrd="0" parTransId="{838554EA-21E9-427E-B53E-41AAE658A3FF}" sibTransId="{8C6ACF44-49D2-4555-8042-560FFFF1B797}"/>
    <dgm:cxn modelId="{AA3FAB9E-543B-4CFA-8C4F-89489C47F928}" type="presOf" srcId="{1B060F75-F3F0-4652-81AF-71E788C67DA8}" destId="{6A8E9AA9-001D-42ED-9508-5315995C60DC}" srcOrd="0" destOrd="0" presId="urn:microsoft.com/office/officeart/2005/8/layout/cycle7"/>
    <dgm:cxn modelId="{7CBA2717-8089-4BE8-B012-31EEF7B98119}" type="presParOf" srcId="{6A8E9AA9-001D-42ED-9508-5315995C60DC}" destId="{BD4B0860-867F-4DF9-B8B5-74FA68A6A0C2}" srcOrd="0" destOrd="0" presId="urn:microsoft.com/office/officeart/2005/8/layout/cycle7"/>
    <dgm:cxn modelId="{C6EA5A98-490E-4B2C-AB7F-6022304F8A08}" type="presParOf" srcId="{6A8E9AA9-001D-42ED-9508-5315995C60DC}" destId="{EEADBB8A-6B2C-426E-AA8A-E684081B2450}" srcOrd="1" destOrd="0" presId="urn:microsoft.com/office/officeart/2005/8/layout/cycle7"/>
    <dgm:cxn modelId="{5DD0EA5B-4BED-476F-A6F2-128D255614A7}" type="presParOf" srcId="{EEADBB8A-6B2C-426E-AA8A-E684081B2450}" destId="{DF040AA3-6CE9-4B4D-B44E-A705B70A78BB}" srcOrd="0" destOrd="0" presId="urn:microsoft.com/office/officeart/2005/8/layout/cycle7"/>
    <dgm:cxn modelId="{9B5EA6B8-7E3E-4B7A-8FC0-AD338450FF79}" type="presParOf" srcId="{6A8E9AA9-001D-42ED-9508-5315995C60DC}" destId="{C0103B12-E12C-4008-A566-6CFF58035B5E}" srcOrd="2" destOrd="0" presId="urn:microsoft.com/office/officeart/2005/8/layout/cycle7"/>
    <dgm:cxn modelId="{20C3100D-532A-4EA6-B4B9-E9C35C0264BE}" type="presParOf" srcId="{6A8E9AA9-001D-42ED-9508-5315995C60DC}" destId="{2455B15F-70EA-495C-9F58-BF274DE5B546}" srcOrd="3" destOrd="0" presId="urn:microsoft.com/office/officeart/2005/8/layout/cycle7"/>
    <dgm:cxn modelId="{8BDCCC1D-AFB7-4C9C-97FC-69A104136FD3}" type="presParOf" srcId="{2455B15F-70EA-495C-9F58-BF274DE5B546}" destId="{2067D84B-A926-49C6-B54A-5C30339270B5}" srcOrd="0" destOrd="0" presId="urn:microsoft.com/office/officeart/2005/8/layout/cycle7"/>
    <dgm:cxn modelId="{DC455BAB-9D56-4933-842E-DBB544136610}" type="presParOf" srcId="{6A8E9AA9-001D-42ED-9508-5315995C60DC}" destId="{B278EAF2-027D-4219-B18E-B5C0E923177E}" srcOrd="4" destOrd="0" presId="urn:microsoft.com/office/officeart/2005/8/layout/cycle7"/>
    <dgm:cxn modelId="{A522B5FD-6CEA-40FC-B21A-778836EF1436}" type="presParOf" srcId="{6A8E9AA9-001D-42ED-9508-5315995C60DC}" destId="{D0A9C46B-93B0-48F0-8238-545B75B6378F}" srcOrd="5" destOrd="0" presId="urn:microsoft.com/office/officeart/2005/8/layout/cycle7"/>
    <dgm:cxn modelId="{D4721B67-D1F3-483F-9E61-C69F34481DFC}" type="presParOf" srcId="{D0A9C46B-93B0-48F0-8238-545B75B6378F}" destId="{2F9C39AA-669D-4FFA-8359-C53F6D63B99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B0860-867F-4DF9-B8B5-74FA68A6A0C2}">
      <dsp:nvSpPr>
        <dsp:cNvPr id="0" name=""/>
        <dsp:cNvSpPr/>
      </dsp:nvSpPr>
      <dsp:spPr>
        <a:xfrm>
          <a:off x="3466951" y="1085"/>
          <a:ext cx="2210097" cy="110504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Message</a:t>
          </a:r>
          <a:endParaRPr lang="en-US" sz="2400" kern="1200" dirty="0"/>
        </a:p>
      </dsp:txBody>
      <dsp:txXfrm>
        <a:off x="3499317" y="33451"/>
        <a:ext cx="2145365" cy="1040316"/>
      </dsp:txXfrm>
    </dsp:sp>
    <dsp:sp modelId="{EEADBB8A-6B2C-426E-AA8A-E684081B2450}">
      <dsp:nvSpPr>
        <dsp:cNvPr id="0" name=""/>
        <dsp:cNvSpPr/>
      </dsp:nvSpPr>
      <dsp:spPr>
        <a:xfrm rot="3600000">
          <a:off x="4908714" y="1940216"/>
          <a:ext cx="1150986" cy="38676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5024744" y="2017569"/>
        <a:ext cx="918926" cy="232061"/>
      </dsp:txXfrm>
    </dsp:sp>
    <dsp:sp modelId="{C0103B12-E12C-4008-A566-6CFF58035B5E}">
      <dsp:nvSpPr>
        <dsp:cNvPr id="0" name=""/>
        <dsp:cNvSpPr/>
      </dsp:nvSpPr>
      <dsp:spPr>
        <a:xfrm>
          <a:off x="5291366" y="3161065"/>
          <a:ext cx="2210097" cy="1105048"/>
        </a:xfrm>
        <a:prstGeom prst="roundRect">
          <a:avLst>
            <a:gd name="adj" fmla="val 10000"/>
          </a:avLst>
        </a:prstGeom>
        <a:solidFill>
          <a:schemeClr val="accent5">
            <a:hueOff val="6986872"/>
            <a:satOff val="-13267"/>
            <a:lumOff val="13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Communicator</a:t>
          </a:r>
          <a:endParaRPr lang="en-US" sz="2400" kern="1200" dirty="0"/>
        </a:p>
      </dsp:txBody>
      <dsp:txXfrm>
        <a:off x="5323732" y="3193431"/>
        <a:ext cx="2145365" cy="1040316"/>
      </dsp:txXfrm>
    </dsp:sp>
    <dsp:sp modelId="{2455B15F-70EA-495C-9F58-BF274DE5B546}">
      <dsp:nvSpPr>
        <dsp:cNvPr id="0" name=""/>
        <dsp:cNvSpPr/>
      </dsp:nvSpPr>
      <dsp:spPr>
        <a:xfrm rot="10800000">
          <a:off x="3996506" y="3520206"/>
          <a:ext cx="1150986" cy="38676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6986872"/>
            <a:satOff val="-13267"/>
            <a:lumOff val="137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4112536" y="3597559"/>
        <a:ext cx="918926" cy="232061"/>
      </dsp:txXfrm>
    </dsp:sp>
    <dsp:sp modelId="{B278EAF2-027D-4219-B18E-B5C0E923177E}">
      <dsp:nvSpPr>
        <dsp:cNvPr id="0" name=""/>
        <dsp:cNvSpPr/>
      </dsp:nvSpPr>
      <dsp:spPr>
        <a:xfrm>
          <a:off x="1642535" y="3161065"/>
          <a:ext cx="2210097" cy="1105048"/>
        </a:xfrm>
        <a:prstGeom prst="roundRect">
          <a:avLst>
            <a:gd name="adj" fmla="val 10000"/>
          </a:avLst>
        </a:prstGeom>
        <a:solidFill>
          <a:schemeClr val="accent5">
            <a:hueOff val="13973743"/>
            <a:satOff val="-26534"/>
            <a:lumOff val="2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Audience</a:t>
          </a:r>
          <a:endParaRPr lang="en-US" sz="2400" kern="1200" dirty="0"/>
        </a:p>
      </dsp:txBody>
      <dsp:txXfrm>
        <a:off x="1674901" y="3193431"/>
        <a:ext cx="2145365" cy="1040316"/>
      </dsp:txXfrm>
    </dsp:sp>
    <dsp:sp modelId="{D0A9C46B-93B0-48F0-8238-545B75B6378F}">
      <dsp:nvSpPr>
        <dsp:cNvPr id="0" name=""/>
        <dsp:cNvSpPr/>
      </dsp:nvSpPr>
      <dsp:spPr>
        <a:xfrm rot="18000000">
          <a:off x="3084299" y="1940216"/>
          <a:ext cx="1150986" cy="38676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13973743"/>
            <a:satOff val="-26534"/>
            <a:lumOff val="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3200329" y="2017569"/>
        <a:ext cx="918926" cy="2320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3/6/2017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3/6/2017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Message &gt; Information,</a:t>
            </a:r>
            <a:r>
              <a:rPr lang="en-US" baseline="0" dirty="0" smtClean="0"/>
              <a:t> Argument, Reasons, Evidence, Data Structure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Communicator &gt;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Ethos : </a:t>
            </a:r>
            <a:r>
              <a:rPr lang="en-US" baseline="0" dirty="0" err="1" smtClean="0"/>
              <a:t>Karakter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Produk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Pathos :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ditimbulkan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khalayak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Logos : </a:t>
            </a:r>
            <a:r>
              <a:rPr lang="en-US" baseline="0" dirty="0" err="1" smtClean="0"/>
              <a:t>Penggunaan</a:t>
            </a:r>
            <a:r>
              <a:rPr lang="en-US" baseline="0" dirty="0" smtClean="0"/>
              <a:t> argument, </a:t>
            </a:r>
            <a:r>
              <a:rPr lang="en-US" baseline="0" dirty="0" err="1" smtClean="0"/>
              <a:t>rasionalisasi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wacana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digunakan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Audience &gt; Believe, values </a:t>
            </a:r>
            <a:r>
              <a:rPr lang="en-US" baseline="0" dirty="0" err="1" smtClean="0"/>
              <a:t>knowladge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17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3/6/2017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3/6/2017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3/6/2017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3/6/2017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3/6/2017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3/6/2017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3/6/2017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3/6/2017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3/6/2017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3/6/2017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3/6/2017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BAHASA VISUAL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Visual | UDINUS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prasyarat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retorika</a:t>
            </a:r>
            <a:r>
              <a:rPr lang="en-US" dirty="0"/>
              <a:t> </a:t>
            </a:r>
            <a:r>
              <a:rPr lang="en-US" dirty="0" smtClean="0"/>
              <a:t>visual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2895600"/>
            <a:ext cx="9144000" cy="2286000"/>
          </a:xfrm>
        </p:spPr>
        <p:txBody>
          <a:bodyPr/>
          <a:lstStyle/>
          <a:p>
            <a:pPr algn="just"/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/>
              <a:t>visual/</a:t>
            </a:r>
            <a:r>
              <a:rPr lang="en-US" dirty="0" err="1"/>
              <a:t>artefak</a:t>
            </a:r>
            <a:r>
              <a:rPr lang="en-US" dirty="0"/>
              <a:t> </a:t>
            </a:r>
            <a:r>
              <a:rPr lang="en-US" dirty="0" err="1"/>
              <a:t>haruslah</a:t>
            </a:r>
            <a:r>
              <a:rPr lang="en-US" dirty="0"/>
              <a:t> </a:t>
            </a:r>
            <a:r>
              <a:rPr lang="en-US" dirty="0" err="1"/>
              <a:t>simbolik</a:t>
            </a:r>
            <a:r>
              <a:rPr lang="en-US" dirty="0"/>
              <a:t>,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campur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(</a:t>
            </a:r>
            <a:r>
              <a:rPr lang="en-US" dirty="0" err="1" smtClean="0"/>
              <a:t>kreator</a:t>
            </a:r>
            <a:r>
              <a:rPr lang="en-US" dirty="0" smtClean="0"/>
              <a:t>/</a:t>
            </a:r>
            <a:r>
              <a:rPr lang="en-US" dirty="0" err="1" smtClean="0"/>
              <a:t>desainer</a:t>
            </a:r>
            <a:r>
              <a:rPr lang="en-US" dirty="0"/>
              <a:t>), </a:t>
            </a:r>
            <a:endParaRPr lang="en-US" dirty="0" smtClean="0"/>
          </a:p>
          <a:p>
            <a:pPr algn="just"/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/>
              <a:t> (audience)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endParaRPr lang="en-US" dirty="0"/>
          </a:p>
          <a:p>
            <a:pPr algn="just"/>
            <a:r>
              <a:rPr lang="en-US" dirty="0" err="1"/>
              <a:t>berkomunikasi</a:t>
            </a:r>
            <a:r>
              <a:rPr lang="en-US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993631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3160712" y="3144914"/>
            <a:ext cx="1981200" cy="523875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800">
                <a:latin typeface="Harrington" panose="04040505050A02020702" pitchFamily="82" charset="0"/>
              </a:rPr>
              <a:t>Bahasa</a:t>
            </a: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6689360" y="3168706"/>
            <a:ext cx="1981200" cy="523875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800">
                <a:latin typeface="Harrington" panose="04040505050A02020702" pitchFamily="82" charset="0"/>
              </a:rPr>
              <a:t>Visual</a:t>
            </a:r>
          </a:p>
        </p:txBody>
      </p:sp>
      <p:sp>
        <p:nvSpPr>
          <p:cNvPr id="9221" name="TextBox 6"/>
          <p:cNvSpPr txBox="1">
            <a:spLocks noChangeArrowheads="1"/>
          </p:cNvSpPr>
          <p:nvPr/>
        </p:nvSpPr>
        <p:spPr bwMode="auto">
          <a:xfrm>
            <a:off x="6689360" y="1831498"/>
            <a:ext cx="1981200" cy="522288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800">
                <a:latin typeface="Harrington" panose="04040505050A02020702" pitchFamily="82" charset="0"/>
              </a:rPr>
              <a:t>Dilihat</a:t>
            </a:r>
          </a:p>
        </p:txBody>
      </p:sp>
      <p:sp>
        <p:nvSpPr>
          <p:cNvPr id="9222" name="TextBox 7"/>
          <p:cNvSpPr txBox="1">
            <a:spLocks noChangeArrowheads="1"/>
          </p:cNvSpPr>
          <p:nvPr/>
        </p:nvSpPr>
        <p:spPr bwMode="auto">
          <a:xfrm>
            <a:off x="3160712" y="1831730"/>
            <a:ext cx="1981200" cy="522288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800">
                <a:latin typeface="Harrington" panose="04040505050A02020702" pitchFamily="82" charset="0"/>
              </a:rPr>
              <a:t>Dibaca</a:t>
            </a:r>
          </a:p>
        </p:txBody>
      </p:sp>
      <p:sp>
        <p:nvSpPr>
          <p:cNvPr id="10247" name="TextBox 8"/>
          <p:cNvSpPr txBox="1">
            <a:spLocks noChangeArrowheads="1"/>
          </p:cNvSpPr>
          <p:nvPr/>
        </p:nvSpPr>
        <p:spPr bwMode="auto">
          <a:xfrm>
            <a:off x="3122612" y="1162100"/>
            <a:ext cx="198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4AB89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4AB89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4AB89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4AB89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4AB89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Harrington" panose="04040505050A02020702" pitchFamily="82" charset="0"/>
              </a:rPr>
              <a:t>(Verbal)</a:t>
            </a:r>
          </a:p>
        </p:txBody>
      </p:sp>
      <p:sp>
        <p:nvSpPr>
          <p:cNvPr id="10248" name="TextBox 9"/>
          <p:cNvSpPr txBox="1">
            <a:spLocks noChangeArrowheads="1"/>
          </p:cNvSpPr>
          <p:nvPr/>
        </p:nvSpPr>
        <p:spPr bwMode="auto">
          <a:xfrm>
            <a:off x="6689360" y="1162101"/>
            <a:ext cx="198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4AB89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4AB89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4AB89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4AB89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4AB89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Harrington" panose="04040505050A02020702" pitchFamily="82" charset="0"/>
              </a:rPr>
              <a:t>(</a:t>
            </a:r>
            <a:r>
              <a:rPr lang="en-US" altLang="en-US" sz="2800" dirty="0" err="1">
                <a:latin typeface="Harrington" panose="04040505050A02020702" pitchFamily="82" charset="0"/>
              </a:rPr>
              <a:t>Rupa</a:t>
            </a:r>
            <a:r>
              <a:rPr lang="en-US" altLang="en-US" sz="2800" dirty="0">
                <a:latin typeface="Harrington" panose="04040505050A02020702" pitchFamily="82" charset="0"/>
              </a:rPr>
              <a:t>)</a:t>
            </a:r>
          </a:p>
        </p:txBody>
      </p:sp>
      <p:sp>
        <p:nvSpPr>
          <p:cNvPr id="9225" name="TextBox 10"/>
          <p:cNvSpPr txBox="1">
            <a:spLocks noChangeArrowheads="1"/>
          </p:cNvSpPr>
          <p:nvPr/>
        </p:nvSpPr>
        <p:spPr bwMode="auto">
          <a:xfrm>
            <a:off x="4646612" y="4965701"/>
            <a:ext cx="2514600" cy="523875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800">
                <a:latin typeface="Harrington" panose="04040505050A02020702" pitchFamily="82" charset="0"/>
              </a:rPr>
              <a:t>Bahasa Visual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332412" y="1466850"/>
            <a:ext cx="9906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7679960" y="2495535"/>
            <a:ext cx="0" cy="67317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146007" y="2495535"/>
            <a:ext cx="5305" cy="64938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903912" y="3763473"/>
            <a:ext cx="1776048" cy="11223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4151312" y="3763473"/>
            <a:ext cx="1752600" cy="110754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478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610042" y="381000"/>
            <a:ext cx="1512570" cy="990600"/>
          </a:xfrm>
          <a:extLst/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Bahasa</a:t>
            </a:r>
            <a:r>
              <a:rPr lang="en-US" alt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970212" y="381000"/>
            <a:ext cx="6858000" cy="1143000"/>
          </a:xfrm>
        </p:spPr>
        <p:txBody>
          <a:bodyPr/>
          <a:lstStyle/>
          <a:p>
            <a:pPr marL="63500" indent="0">
              <a:buNone/>
            </a:pPr>
            <a:r>
              <a:rPr lang="en-US" altLang="en-US" dirty="0" err="1" smtClean="0"/>
              <a:t>Sistem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tanda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dipakai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manusia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melahirkan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pikiran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perasaan</a:t>
            </a:r>
            <a:r>
              <a:rPr lang="en-US" altLang="en-US" dirty="0" smtClean="0"/>
              <a:t>  yang </a:t>
            </a:r>
            <a:r>
              <a:rPr lang="en-US" altLang="en-US" dirty="0" err="1" smtClean="0"/>
              <a:t>diwujudkan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perkataan</a:t>
            </a:r>
            <a:r>
              <a:rPr lang="en-US" altLang="en-US" dirty="0" smtClean="0"/>
              <a:t>.</a:t>
            </a:r>
          </a:p>
          <a:p>
            <a:pPr marL="63500" indent="0"/>
            <a:endParaRPr lang="en-US" alt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1610042" y="1616076"/>
            <a:ext cx="1360170" cy="914400"/>
          </a:xfrm>
          <a:extLst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Visual</a:t>
            </a:r>
            <a:r>
              <a:rPr lang="en-US" alt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</a:p>
        </p:txBody>
      </p:sp>
      <p:sp>
        <p:nvSpPr>
          <p:cNvPr id="11269" name="Content Placeholder 6"/>
          <p:cNvSpPr>
            <a:spLocks noGrp="1"/>
          </p:cNvSpPr>
          <p:nvPr>
            <p:ph sz="quarter" idx="4"/>
          </p:nvPr>
        </p:nvSpPr>
        <p:spPr>
          <a:xfrm>
            <a:off x="2940746" y="1888331"/>
            <a:ext cx="6858000" cy="550862"/>
          </a:xfrm>
        </p:spPr>
        <p:txBody>
          <a:bodyPr/>
          <a:lstStyle/>
          <a:p>
            <a:pPr marL="63500" indent="0">
              <a:spcAft>
                <a:spcPts val="600"/>
              </a:spcAft>
              <a:buNone/>
            </a:pPr>
            <a:r>
              <a:rPr lang="en-US" altLang="en-US" dirty="0" err="1" smtClean="0"/>
              <a:t>Sesuatu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dapat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dilihat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mata</a:t>
            </a:r>
            <a:endParaRPr lang="en-US" altLang="en-US" dirty="0" smtClean="0"/>
          </a:p>
          <a:p>
            <a:pPr marL="63500" indent="0">
              <a:buNone/>
            </a:pPr>
            <a:endParaRPr lang="en-US" alt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1522412" y="4114800"/>
            <a:ext cx="9144000" cy="27432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71" name="TextBox 5"/>
          <p:cNvSpPr txBox="1">
            <a:spLocks noChangeArrowheads="1"/>
          </p:cNvSpPr>
          <p:nvPr/>
        </p:nvSpPr>
        <p:spPr bwMode="auto">
          <a:xfrm>
            <a:off x="2208212" y="4648200"/>
            <a:ext cx="73914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4AB89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4AB89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4AB89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4AB89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4AB89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Bahasa Visual: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err="1"/>
              <a:t>Merupakan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penyampaian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pesan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khalayak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melalui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berbagai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hal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dilihat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secara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kasat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mata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seperti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warna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gambar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bentuk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penataan</a:t>
            </a:r>
            <a:r>
              <a:rPr lang="en-US" altLang="en-US" sz="2400" dirty="0"/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73081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2" descr="SENIRUPA_Pic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8" t="6849" r="4331" b="1368"/>
          <a:stretch/>
        </p:blipFill>
        <p:spPr bwMode="auto">
          <a:xfrm>
            <a:off x="3122612" y="921551"/>
            <a:ext cx="4191001" cy="5105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18412" y="1010192"/>
            <a:ext cx="3048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Cetak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tangan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pada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dinding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gua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mungkin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dibuat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dengan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menekan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tangan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di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dinding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Lukisan-lukisan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gua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 di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Irian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 Jaya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menggambarkan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manusia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dan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kehidupan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reptil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dan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kapal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.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cs typeface="Arial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Seekor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kuda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ditunggangi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oleh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dua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pengendara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bertongkat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ditemukan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di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gua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Raha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,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Pulau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Muna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, Sulawesi.</a:t>
            </a:r>
          </a:p>
        </p:txBody>
      </p:sp>
      <p:sp>
        <p:nvSpPr>
          <p:cNvPr id="7" name="Title 2"/>
          <p:cNvSpPr>
            <a:spLocks noGrp="1"/>
          </p:cNvSpPr>
          <p:nvPr>
            <p:ph type="ctrTitle"/>
          </p:nvPr>
        </p:nvSpPr>
        <p:spPr>
          <a:xfrm>
            <a:off x="455612" y="3810000"/>
            <a:ext cx="2209799" cy="1371600"/>
          </a:xfrm>
        </p:spPr>
        <p:txBody>
          <a:bodyPr/>
          <a:lstStyle/>
          <a:p>
            <a:r>
              <a:rPr lang="en-US" sz="4800" dirty="0" smtClean="0"/>
              <a:t>BAHASA VISUAL DI MASA LALU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6354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3275012" y="1447800"/>
            <a:ext cx="2286000" cy="2819400"/>
          </a:xfrm>
          <a:prstGeom prst="wedgeRoundRectCallout">
            <a:avLst>
              <a:gd name="adj1" fmla="val 26928"/>
              <a:gd name="adj2" fmla="val 66857"/>
              <a:gd name="adj3" fmla="val 16667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en-US" sz="2000" b="1" dirty="0" err="1"/>
              <a:t>Alphabeth</a:t>
            </a:r>
            <a:endParaRPr lang="en-US" sz="2000" b="1" dirty="0"/>
          </a:p>
          <a:p>
            <a:pPr algn="ctr">
              <a:lnSpc>
                <a:spcPct val="150000"/>
              </a:lnSpc>
              <a:defRPr/>
            </a:pPr>
            <a:r>
              <a:rPr lang="en-US" sz="2000" b="1" dirty="0" err="1" smtClean="0"/>
              <a:t>Tatabahasa</a:t>
            </a:r>
            <a:endParaRPr lang="en-US" sz="2000" b="1" dirty="0"/>
          </a:p>
          <a:p>
            <a:pPr algn="ctr">
              <a:lnSpc>
                <a:spcPct val="150000"/>
              </a:lnSpc>
              <a:defRPr/>
            </a:pPr>
            <a:r>
              <a:rPr lang="en-US" sz="2000" b="1" dirty="0" err="1"/>
              <a:t>Retorika</a:t>
            </a:r>
            <a:r>
              <a:rPr lang="en-US" sz="2000" b="1" dirty="0"/>
              <a:t> verbal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000" b="1" dirty="0" err="1"/>
              <a:t>Kata</a:t>
            </a:r>
            <a:r>
              <a:rPr lang="en-US" sz="2000" b="1" dirty="0"/>
              <a:t> </a:t>
            </a:r>
            <a:r>
              <a:rPr lang="en-US" sz="2000" b="1" dirty="0" err="1"/>
              <a:t>klise</a:t>
            </a:r>
            <a:endParaRPr lang="en-US" sz="2000" b="1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6399212" y="1447800"/>
            <a:ext cx="2286000" cy="2819400"/>
          </a:xfrm>
          <a:prstGeom prst="wedgeRoundRectCallout">
            <a:avLst>
              <a:gd name="adj1" fmla="val -26206"/>
              <a:gd name="adj2" fmla="val 67341"/>
              <a:gd name="adj3" fmla="val 16667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en-US" sz="2000" b="1" dirty="0" err="1"/>
              <a:t>Elemen</a:t>
            </a:r>
            <a:r>
              <a:rPr lang="en-US" sz="2000" b="1" dirty="0"/>
              <a:t> </a:t>
            </a:r>
            <a:r>
              <a:rPr lang="en-US" sz="2000" b="1" dirty="0" err="1" smtClean="0"/>
              <a:t>rupa</a:t>
            </a:r>
            <a:endParaRPr lang="en-US" sz="2000" b="1" dirty="0" smtClean="0"/>
          </a:p>
          <a:p>
            <a:pPr algn="ctr">
              <a:lnSpc>
                <a:spcPct val="150000"/>
              </a:lnSpc>
              <a:defRPr/>
            </a:pPr>
            <a:r>
              <a:rPr lang="en-US" sz="2000" b="1" dirty="0" err="1" smtClean="0"/>
              <a:t>Semiotika</a:t>
            </a:r>
            <a:endParaRPr lang="en-US" sz="2000" b="1" dirty="0" smtClean="0"/>
          </a:p>
          <a:p>
            <a:pPr algn="ctr">
              <a:lnSpc>
                <a:spcPct val="150000"/>
              </a:lnSpc>
              <a:defRPr/>
            </a:pPr>
            <a:r>
              <a:rPr lang="en-US" sz="2000" b="1" dirty="0" err="1" smtClean="0"/>
              <a:t>Estetika</a:t>
            </a:r>
            <a:endParaRPr lang="en-US" sz="2000" b="1" dirty="0" smtClean="0"/>
          </a:p>
          <a:p>
            <a:pPr algn="ctr">
              <a:lnSpc>
                <a:spcPct val="150000"/>
              </a:lnSpc>
              <a:defRPr/>
            </a:pPr>
            <a:r>
              <a:rPr lang="en-US" sz="2000" b="1" dirty="0" smtClean="0"/>
              <a:t>Visual Culture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51212" y="990600"/>
            <a:ext cx="2133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chemeClr val="accent5"/>
                </a:solidFill>
                <a:cs typeface="Arial" charset="0"/>
              </a:rPr>
              <a:t>BAHASA VERBAL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34137" y="990600"/>
            <a:ext cx="2133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chemeClr val="accent5"/>
                </a:solidFill>
                <a:cs typeface="Arial" charset="0"/>
              </a:rPr>
              <a:t>BAHASA VISUAL</a:t>
            </a:r>
          </a:p>
        </p:txBody>
      </p:sp>
      <p:pic>
        <p:nvPicPr>
          <p:cNvPr id="16391" name="Picture 5" descr="http://img.bisnis.com/posts/2015/01/14/390834/mulut-seg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212" y="4800601"/>
            <a:ext cx="18288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9" descr="mata sehat mengedipkan ma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412" y="4800601"/>
            <a:ext cx="1752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291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1943604"/>
            <a:ext cx="9143998" cy="1020762"/>
          </a:xfrm>
        </p:spPr>
        <p:txBody>
          <a:bodyPr>
            <a:noAutofit/>
          </a:bodyPr>
          <a:lstStyle/>
          <a:p>
            <a:r>
              <a:rPr lang="en-US" sz="8000" dirty="0" err="1" smtClean="0"/>
              <a:t>Retorika</a:t>
            </a:r>
            <a:r>
              <a:rPr lang="en-US" sz="8000" dirty="0" smtClean="0"/>
              <a:t> Visual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3200400"/>
            <a:ext cx="9144000" cy="19050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Retorika</a:t>
            </a:r>
            <a:r>
              <a:rPr lang="en-US" dirty="0" smtClean="0"/>
              <a:t> &gt;&gt;&gt; Cara </a:t>
            </a:r>
            <a:r>
              <a:rPr lang="en-US" dirty="0" err="1" smtClean="0"/>
              <a:t>berbicara</a:t>
            </a:r>
            <a:r>
              <a:rPr lang="en-US" dirty="0" smtClean="0"/>
              <a:t>, </a:t>
            </a:r>
            <a:r>
              <a:rPr lang="en-US" dirty="0" err="1" smtClean="0"/>
              <a:t>bertutur</a:t>
            </a:r>
            <a:r>
              <a:rPr lang="en-US" dirty="0" smtClean="0"/>
              <a:t> kata</a:t>
            </a:r>
          </a:p>
          <a:p>
            <a:pPr marL="0" indent="0">
              <a:buNone/>
            </a:pPr>
            <a:r>
              <a:rPr lang="en-US" dirty="0" smtClean="0"/>
              <a:t>Visual &gt;&gt;&gt; yang </a:t>
            </a:r>
            <a:r>
              <a:rPr lang="en-US" dirty="0" err="1" smtClean="0"/>
              <a:t>terlihat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52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98612" y="1524000"/>
            <a:ext cx="8534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/>
              <a:t>Kenneth </a:t>
            </a:r>
            <a:r>
              <a:rPr lang="en-US" sz="3200" dirty="0" smtClean="0"/>
              <a:t>Burke </a:t>
            </a:r>
            <a:r>
              <a:rPr lang="en-US" sz="3200" dirty="0" err="1" smtClean="0"/>
              <a:t>pengunaan</a:t>
            </a:r>
            <a:r>
              <a:rPr lang="en-US" sz="3200" dirty="0" smtClean="0"/>
              <a:t> </a:t>
            </a:r>
            <a:r>
              <a:rPr lang="en-US" sz="3200" dirty="0" err="1"/>
              <a:t>simbol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hanya</a:t>
            </a:r>
            <a:r>
              <a:rPr lang="en-US" sz="3200" dirty="0"/>
              <a:t> </a:t>
            </a:r>
            <a:r>
              <a:rPr lang="en-US" sz="3200" dirty="0" err="1"/>
              <a:t>terdapat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ungkapan</a:t>
            </a:r>
            <a:r>
              <a:rPr lang="en-US" sz="3200" dirty="0"/>
              <a:t> </a:t>
            </a:r>
            <a:r>
              <a:rPr lang="en-US" sz="3200" dirty="0" smtClean="0"/>
              <a:t>verbal </a:t>
            </a:r>
            <a:r>
              <a:rPr lang="en-US" sz="3200" dirty="0" err="1" smtClean="0"/>
              <a:t>saja</a:t>
            </a:r>
            <a:r>
              <a:rPr lang="en-US" sz="3200" dirty="0" smtClean="0"/>
              <a:t>, </a:t>
            </a:r>
            <a:r>
              <a:rPr lang="en-US" sz="3200" dirty="0" err="1" smtClean="0"/>
              <a:t>tetapi</a:t>
            </a:r>
            <a:r>
              <a:rPr lang="en-US" sz="3200" dirty="0" smtClean="0"/>
              <a:t> </a:t>
            </a:r>
            <a:r>
              <a:rPr lang="en-US" sz="3200" dirty="0" err="1" smtClean="0"/>
              <a:t>termasuk</a:t>
            </a:r>
            <a:r>
              <a:rPr lang="en-US" sz="3200" dirty="0" smtClean="0"/>
              <a:t>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semua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simbol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 lain, </a:t>
            </a:r>
            <a:r>
              <a:rPr lang="en-US" sz="3200" dirty="0" err="1" smtClean="0"/>
              <a:t>seperti</a:t>
            </a:r>
            <a:r>
              <a:rPr lang="en-US" sz="3200" dirty="0" smtClean="0"/>
              <a:t> symbol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matematika</a:t>
            </a:r>
            <a:r>
              <a:rPr lang="en-US" sz="3200" dirty="0" smtClean="0"/>
              <a:t>, </a:t>
            </a:r>
            <a:r>
              <a:rPr lang="en-US" sz="3200" dirty="0" err="1" smtClean="0"/>
              <a:t>musik</a:t>
            </a:r>
            <a:r>
              <a:rPr lang="en-US" sz="3200" dirty="0" smtClean="0"/>
              <a:t>, </a:t>
            </a:r>
            <a:r>
              <a:rPr lang="en-US" sz="3200" dirty="0" err="1" smtClean="0"/>
              <a:t>patung</a:t>
            </a:r>
            <a:r>
              <a:rPr lang="en-US" sz="3200" dirty="0" smtClean="0"/>
              <a:t>, </a:t>
            </a:r>
            <a:r>
              <a:rPr lang="en-US" sz="3200" dirty="0" err="1" smtClean="0"/>
              <a:t>lukisan</a:t>
            </a:r>
            <a:r>
              <a:rPr lang="en-US" sz="3200" dirty="0" smtClean="0"/>
              <a:t>, </a:t>
            </a:r>
            <a:r>
              <a:rPr lang="en-US" sz="3200" dirty="0" err="1" smtClean="0"/>
              <a:t>tarian</a:t>
            </a:r>
            <a:r>
              <a:rPr lang="en-US" sz="3200" dirty="0" smtClean="0"/>
              <a:t>, </a:t>
            </a:r>
            <a:r>
              <a:rPr lang="en-US" sz="3200" dirty="0" err="1" smtClean="0"/>
              <a:t>gaya</a:t>
            </a:r>
            <a:r>
              <a:rPr lang="en-US" sz="3200" dirty="0" smtClean="0"/>
              <a:t> </a:t>
            </a:r>
            <a:r>
              <a:rPr lang="en-US" sz="3200" dirty="0" err="1" smtClean="0"/>
              <a:t>arsitektur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sebagainya</a:t>
            </a:r>
            <a:r>
              <a:rPr lang="en-US" sz="3200" dirty="0" smtClean="0"/>
              <a:t>.</a:t>
            </a:r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(</a:t>
            </a:r>
            <a:r>
              <a:rPr lang="en-US" sz="3200" dirty="0"/>
              <a:t>Foss, 2005:141‐142).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0589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1943604"/>
            <a:ext cx="9143998" cy="1020762"/>
          </a:xfrm>
        </p:spPr>
        <p:txBody>
          <a:bodyPr>
            <a:noAutofit/>
          </a:bodyPr>
          <a:lstStyle/>
          <a:p>
            <a:r>
              <a:rPr lang="en-US" sz="5400" dirty="0" err="1" smtClean="0"/>
              <a:t>Tujuan</a:t>
            </a:r>
            <a:r>
              <a:rPr lang="en-US" sz="5400" dirty="0" smtClean="0"/>
              <a:t> </a:t>
            </a:r>
            <a:r>
              <a:rPr lang="en-US" sz="5400" dirty="0" err="1" smtClean="0"/>
              <a:t>Retorika</a:t>
            </a:r>
            <a:r>
              <a:rPr lang="en-US" sz="5400" dirty="0" smtClean="0"/>
              <a:t> Visual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3200400"/>
            <a:ext cx="9144000" cy="19050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Mengajak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Membujuk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Mempengaruhi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82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Retorika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433298"/>
              </p:ext>
            </p:extLst>
          </p:nvPr>
        </p:nvGraphicFramePr>
        <p:xfrm>
          <a:off x="1522413" y="1905000"/>
          <a:ext cx="9144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49776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346</TotalTime>
  <Words>278</Words>
  <Application>Microsoft Office PowerPoint</Application>
  <PresentationFormat>Custom</PresentationFormat>
  <Paragraphs>56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Consolas</vt:lpstr>
      <vt:lpstr>Corbel</vt:lpstr>
      <vt:lpstr>Harrington</vt:lpstr>
      <vt:lpstr>Chalkboard 16x9</vt:lpstr>
      <vt:lpstr>BAHASA VISUAL</vt:lpstr>
      <vt:lpstr>PowerPoint Presentation</vt:lpstr>
      <vt:lpstr>PowerPoint Presentation</vt:lpstr>
      <vt:lpstr>BAHASA VISUAL DI MASA LALU</vt:lpstr>
      <vt:lpstr>PowerPoint Presentation</vt:lpstr>
      <vt:lpstr>Retorika Visual</vt:lpstr>
      <vt:lpstr>PowerPoint Presentation</vt:lpstr>
      <vt:lpstr>Tujuan Retorika Visual</vt:lpstr>
      <vt:lpstr>Elemen Pokok Retorika</vt:lpstr>
      <vt:lpstr>Tiga karakteristik yang menjadi prasyarat utama kajian retorika visual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VISUAL</dc:title>
  <dc:creator>Yogananti au</dc:creator>
  <cp:lastModifiedBy>Yogananti au</cp:lastModifiedBy>
  <cp:revision>21</cp:revision>
  <dcterms:created xsi:type="dcterms:W3CDTF">2017-03-06T06:24:11Z</dcterms:created>
  <dcterms:modified xsi:type="dcterms:W3CDTF">2017-03-06T12:10:14Z</dcterms:modified>
</cp:coreProperties>
</file>