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72"/>
  </p:notesMasterIdLst>
  <p:sldIdLst>
    <p:sldId id="256" r:id="rId2"/>
    <p:sldId id="560" r:id="rId3"/>
    <p:sldId id="571" r:id="rId4"/>
    <p:sldId id="506" r:id="rId5"/>
    <p:sldId id="573" r:id="rId6"/>
    <p:sldId id="574" r:id="rId7"/>
    <p:sldId id="572" r:id="rId8"/>
    <p:sldId id="507" r:id="rId9"/>
    <p:sldId id="508" r:id="rId10"/>
    <p:sldId id="561" r:id="rId11"/>
    <p:sldId id="562" r:id="rId12"/>
    <p:sldId id="563" r:id="rId13"/>
    <p:sldId id="509" r:id="rId14"/>
    <p:sldId id="564" r:id="rId15"/>
    <p:sldId id="565" r:id="rId16"/>
    <p:sldId id="566" r:id="rId17"/>
    <p:sldId id="567" r:id="rId18"/>
    <p:sldId id="568" r:id="rId19"/>
    <p:sldId id="569" r:id="rId20"/>
    <p:sldId id="570" r:id="rId21"/>
    <p:sldId id="510" r:id="rId22"/>
    <p:sldId id="511" r:id="rId23"/>
    <p:sldId id="512" r:id="rId24"/>
    <p:sldId id="559" r:id="rId25"/>
    <p:sldId id="513" r:id="rId26"/>
    <p:sldId id="514" r:id="rId27"/>
    <p:sldId id="515" r:id="rId28"/>
    <p:sldId id="516" r:id="rId29"/>
    <p:sldId id="517" r:id="rId30"/>
    <p:sldId id="518" r:id="rId31"/>
    <p:sldId id="519" r:id="rId32"/>
    <p:sldId id="520" r:id="rId33"/>
    <p:sldId id="521" r:id="rId34"/>
    <p:sldId id="522" r:id="rId35"/>
    <p:sldId id="523" r:id="rId36"/>
    <p:sldId id="524" r:id="rId37"/>
    <p:sldId id="525" r:id="rId38"/>
    <p:sldId id="526" r:id="rId39"/>
    <p:sldId id="527" r:id="rId40"/>
    <p:sldId id="528" r:id="rId41"/>
    <p:sldId id="529" r:id="rId42"/>
    <p:sldId id="530" r:id="rId43"/>
    <p:sldId id="531" r:id="rId44"/>
    <p:sldId id="532" r:id="rId45"/>
    <p:sldId id="533" r:id="rId46"/>
    <p:sldId id="534" r:id="rId47"/>
    <p:sldId id="535" r:id="rId48"/>
    <p:sldId id="536" r:id="rId49"/>
    <p:sldId id="537" r:id="rId50"/>
    <p:sldId id="538" r:id="rId51"/>
    <p:sldId id="539" r:id="rId52"/>
    <p:sldId id="540" r:id="rId53"/>
    <p:sldId id="541" r:id="rId54"/>
    <p:sldId id="542" r:id="rId55"/>
    <p:sldId id="543" r:id="rId56"/>
    <p:sldId id="544" r:id="rId57"/>
    <p:sldId id="545" r:id="rId58"/>
    <p:sldId id="546" r:id="rId59"/>
    <p:sldId id="547" r:id="rId60"/>
    <p:sldId id="548" r:id="rId61"/>
    <p:sldId id="549" r:id="rId62"/>
    <p:sldId id="550" r:id="rId63"/>
    <p:sldId id="551" r:id="rId64"/>
    <p:sldId id="552" r:id="rId65"/>
    <p:sldId id="553" r:id="rId66"/>
    <p:sldId id="554" r:id="rId67"/>
    <p:sldId id="555" r:id="rId68"/>
    <p:sldId id="556" r:id="rId69"/>
    <p:sldId id="557" r:id="rId70"/>
    <p:sldId id="314" r:id="rId71"/>
  </p:sldIdLst>
  <p:sldSz cx="9144000" cy="6858000" type="screen4x3"/>
  <p:notesSz cx="6858000" cy="9144000"/>
  <p:defaultTextStyle>
    <a:defPPr>
      <a:defRPr lang="ko-K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Gulim" pitchFamily="34" charset="-127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Gulim" pitchFamily="34" charset="-127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Gulim" pitchFamily="34" charset="-127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Gulim" pitchFamily="34" charset="-127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Gulim" pitchFamily="34" charset="-127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Gulim" pitchFamily="34" charset="-127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Gulim" pitchFamily="34" charset="-127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Gulim" pitchFamily="34" charset="-127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Gulim" pitchFamily="34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9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0000"/>
    <a:srgbClr val="060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272" y="54"/>
      </p:cViewPr>
      <p:guideLst>
        <p:guide orient="horz" pos="249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2CE53D-0E38-4DCF-A87F-57B7CDA6C932}" type="doc">
      <dgm:prSet loTypeId="urn:microsoft.com/office/officeart/2005/8/layout/process5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AD8F90B-0378-4E29-82FE-745238897DDB}">
      <dgm:prSet phldrT="[Text]"/>
      <dgm:spPr/>
      <dgm:t>
        <a:bodyPr/>
        <a:lstStyle/>
        <a:p>
          <a:r>
            <a:rPr lang="en-US" dirty="0" err="1" smtClean="0"/>
            <a:t>Objek</a:t>
          </a:r>
          <a:r>
            <a:rPr lang="en-US" dirty="0" smtClean="0"/>
            <a:t> di </a:t>
          </a:r>
          <a:r>
            <a:rPr lang="en-US" dirty="0" err="1" smtClean="0"/>
            <a:t>koordinat</a:t>
          </a:r>
          <a:r>
            <a:rPr lang="en-US" dirty="0" smtClean="0"/>
            <a:t> </a:t>
          </a:r>
          <a:r>
            <a:rPr lang="en-US" dirty="0" err="1" smtClean="0"/>
            <a:t>dunia</a:t>
          </a:r>
          <a:endParaRPr lang="en-US" dirty="0"/>
        </a:p>
      </dgm:t>
    </dgm:pt>
    <dgm:pt modelId="{7489C78E-81E8-4284-8160-8F2CFECFC62D}" type="parTrans" cxnId="{3627424F-25A6-4678-A59A-06960197BDC0}">
      <dgm:prSet/>
      <dgm:spPr/>
      <dgm:t>
        <a:bodyPr/>
        <a:lstStyle/>
        <a:p>
          <a:endParaRPr lang="en-US"/>
        </a:p>
      </dgm:t>
    </dgm:pt>
    <dgm:pt modelId="{A5805D7C-50E5-463B-94CC-46A4141703B6}" type="sibTrans" cxnId="{3627424F-25A6-4678-A59A-06960197BDC0}">
      <dgm:prSet/>
      <dgm:spPr/>
      <dgm:t>
        <a:bodyPr/>
        <a:lstStyle/>
        <a:p>
          <a:endParaRPr lang="en-US"/>
        </a:p>
      </dgm:t>
    </dgm:pt>
    <dgm:pt modelId="{97C9D0D9-A495-4DD2-8BED-4DAAFC3A4567}">
      <dgm:prSet phldrT="[Text]"/>
      <dgm:spPr/>
      <dgm:t>
        <a:bodyPr/>
        <a:lstStyle/>
        <a:p>
          <a:r>
            <a:rPr lang="en-US" dirty="0" err="1" smtClean="0"/>
            <a:t>Transformasi</a:t>
          </a:r>
          <a:r>
            <a:rPr lang="en-US" dirty="0" smtClean="0"/>
            <a:t> </a:t>
          </a:r>
          <a:r>
            <a:rPr lang="en-US" dirty="0" err="1" smtClean="0"/>
            <a:t>koordinat</a:t>
          </a:r>
          <a:r>
            <a:rPr lang="en-US" dirty="0" smtClean="0"/>
            <a:t> </a:t>
          </a:r>
          <a:r>
            <a:rPr lang="en-US" dirty="0" err="1" smtClean="0"/>
            <a:t>dunia</a:t>
          </a:r>
          <a:r>
            <a:rPr lang="en-US" dirty="0" smtClean="0"/>
            <a:t> </a:t>
          </a:r>
          <a:r>
            <a:rPr lang="en-US" dirty="0" err="1" smtClean="0"/>
            <a:t>ke</a:t>
          </a:r>
          <a:r>
            <a:rPr lang="en-US" dirty="0" smtClean="0"/>
            <a:t> </a:t>
          </a:r>
          <a:r>
            <a:rPr lang="en-US" dirty="0" err="1" smtClean="0"/>
            <a:t>koordinat</a:t>
          </a:r>
          <a:r>
            <a:rPr lang="en-US" dirty="0" smtClean="0"/>
            <a:t> </a:t>
          </a:r>
          <a:r>
            <a:rPr lang="en-US" dirty="0" err="1" smtClean="0"/>
            <a:t>kamera</a:t>
          </a:r>
          <a:endParaRPr lang="en-US" dirty="0"/>
        </a:p>
      </dgm:t>
    </dgm:pt>
    <dgm:pt modelId="{18AD1AC8-C006-4D87-8F14-F341D3E38263}" type="parTrans" cxnId="{3116051B-644C-453E-9108-54D760312208}">
      <dgm:prSet/>
      <dgm:spPr/>
      <dgm:t>
        <a:bodyPr/>
        <a:lstStyle/>
        <a:p>
          <a:endParaRPr lang="en-US"/>
        </a:p>
      </dgm:t>
    </dgm:pt>
    <dgm:pt modelId="{DC5ECE99-CC28-41B5-B76D-E4E1B64F3A67}" type="sibTrans" cxnId="{3116051B-644C-453E-9108-54D760312208}">
      <dgm:prSet/>
      <dgm:spPr/>
      <dgm:t>
        <a:bodyPr/>
        <a:lstStyle/>
        <a:p>
          <a:endParaRPr lang="en-US"/>
        </a:p>
      </dgm:t>
    </dgm:pt>
    <dgm:pt modelId="{3DD5B087-04C0-4D64-BF7E-F8631645328C}">
      <dgm:prSet phldrT="[Text]"/>
      <dgm:spPr/>
      <dgm:t>
        <a:bodyPr/>
        <a:lstStyle/>
        <a:p>
          <a:r>
            <a:rPr lang="en-US" dirty="0" err="1" smtClean="0"/>
            <a:t>Proyeksi</a:t>
          </a:r>
          <a:r>
            <a:rPr lang="en-US" dirty="0" smtClean="0"/>
            <a:t> </a:t>
          </a:r>
          <a:r>
            <a:rPr lang="en-US" dirty="0" err="1" smtClean="0"/>
            <a:t>ke</a:t>
          </a:r>
          <a:r>
            <a:rPr lang="en-US" dirty="0" smtClean="0"/>
            <a:t> </a:t>
          </a:r>
          <a:r>
            <a:rPr lang="en-US" dirty="0" err="1" smtClean="0"/>
            <a:t>bidang</a:t>
          </a:r>
          <a:r>
            <a:rPr lang="en-US" dirty="0" smtClean="0"/>
            <a:t> </a:t>
          </a:r>
          <a:r>
            <a:rPr lang="en-US" dirty="0" err="1" smtClean="0"/>
            <a:t>pandang</a:t>
          </a:r>
          <a:endParaRPr lang="en-US" dirty="0"/>
        </a:p>
      </dgm:t>
    </dgm:pt>
    <dgm:pt modelId="{84F59E99-D2DB-401D-A4AF-8C8956C257F0}" type="parTrans" cxnId="{35706A6E-5CB2-405C-832B-5504CD5DCA49}">
      <dgm:prSet/>
      <dgm:spPr/>
      <dgm:t>
        <a:bodyPr/>
        <a:lstStyle/>
        <a:p>
          <a:endParaRPr lang="en-US"/>
        </a:p>
      </dgm:t>
    </dgm:pt>
    <dgm:pt modelId="{1EA6774D-DE61-4133-A0E4-882DC76EE769}" type="sibTrans" cxnId="{35706A6E-5CB2-405C-832B-5504CD5DCA49}">
      <dgm:prSet/>
      <dgm:spPr/>
      <dgm:t>
        <a:bodyPr/>
        <a:lstStyle/>
        <a:p>
          <a:endParaRPr lang="en-US"/>
        </a:p>
      </dgm:t>
    </dgm:pt>
    <dgm:pt modelId="{C0BEFC07-3549-46C5-9850-0680DA0A4811}">
      <dgm:prSet phldrT="[Text]"/>
      <dgm:spPr/>
      <dgm:t>
        <a:bodyPr/>
        <a:lstStyle/>
        <a:p>
          <a:r>
            <a:rPr lang="en-US" dirty="0" err="1" smtClean="0"/>
            <a:t>Transformasi</a:t>
          </a:r>
          <a:r>
            <a:rPr lang="en-US" dirty="0" smtClean="0"/>
            <a:t> </a:t>
          </a:r>
          <a:r>
            <a:rPr lang="en-US" dirty="0" err="1" smtClean="0"/>
            <a:t>ke</a:t>
          </a:r>
          <a:r>
            <a:rPr lang="en-US" dirty="0" smtClean="0"/>
            <a:t> </a:t>
          </a:r>
          <a:r>
            <a:rPr lang="en-US" dirty="0" err="1" smtClean="0"/>
            <a:t>koordinat</a:t>
          </a:r>
          <a:r>
            <a:rPr lang="en-US" dirty="0" smtClean="0"/>
            <a:t> device</a:t>
          </a:r>
          <a:endParaRPr lang="en-US" dirty="0"/>
        </a:p>
      </dgm:t>
    </dgm:pt>
    <dgm:pt modelId="{BB219941-1637-48FC-BEAD-D34A238C4706}" type="parTrans" cxnId="{13AFE364-BFA2-4269-8100-B86800A88623}">
      <dgm:prSet/>
      <dgm:spPr/>
      <dgm:t>
        <a:bodyPr/>
        <a:lstStyle/>
        <a:p>
          <a:endParaRPr lang="en-US"/>
        </a:p>
      </dgm:t>
    </dgm:pt>
    <dgm:pt modelId="{919E077D-9A48-4308-BA3A-714039D58C27}" type="sibTrans" cxnId="{13AFE364-BFA2-4269-8100-B86800A88623}">
      <dgm:prSet/>
      <dgm:spPr/>
      <dgm:t>
        <a:bodyPr/>
        <a:lstStyle/>
        <a:p>
          <a:endParaRPr lang="en-US"/>
        </a:p>
      </dgm:t>
    </dgm:pt>
    <dgm:pt modelId="{3A9328EA-D1CA-486C-895B-043CCD93DD0F}">
      <dgm:prSet phldrT="[Text]"/>
      <dgm:spPr/>
      <dgm:t>
        <a:bodyPr/>
        <a:lstStyle/>
        <a:p>
          <a:r>
            <a:rPr lang="en-US" dirty="0" smtClean="0"/>
            <a:t>Clipping</a:t>
          </a:r>
          <a:endParaRPr lang="en-US" dirty="0"/>
        </a:p>
      </dgm:t>
    </dgm:pt>
    <dgm:pt modelId="{D5306605-532C-4613-A2BC-D9BBFF820546}" type="parTrans" cxnId="{3F07F97C-E99E-4C6D-8D6B-22BB509BB2D5}">
      <dgm:prSet/>
      <dgm:spPr/>
      <dgm:t>
        <a:bodyPr/>
        <a:lstStyle/>
        <a:p>
          <a:endParaRPr lang="en-US"/>
        </a:p>
      </dgm:t>
    </dgm:pt>
    <dgm:pt modelId="{763550FF-8225-4AFC-9195-10DC6BACF010}" type="sibTrans" cxnId="{3F07F97C-E99E-4C6D-8D6B-22BB509BB2D5}">
      <dgm:prSet/>
      <dgm:spPr/>
      <dgm:t>
        <a:bodyPr/>
        <a:lstStyle/>
        <a:p>
          <a:endParaRPr lang="en-US"/>
        </a:p>
      </dgm:t>
    </dgm:pt>
    <dgm:pt modelId="{70ECF177-90C5-48D9-98AC-BF870CC42F74}" type="pres">
      <dgm:prSet presAssocID="{FE2CE53D-0E38-4DCF-A87F-57B7CDA6C93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56C363A-C0BE-4D3C-A78A-E3630B92804B}" type="pres">
      <dgm:prSet presAssocID="{9AD8F90B-0378-4E29-82FE-745238897DD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9054A4-D709-4BBB-9BFB-9803471C4846}" type="pres">
      <dgm:prSet presAssocID="{A5805D7C-50E5-463B-94CC-46A4141703B6}" presName="sibTrans" presStyleLbl="sibTrans2D1" presStyleIdx="0" presStyleCnt="4"/>
      <dgm:spPr/>
      <dgm:t>
        <a:bodyPr/>
        <a:lstStyle/>
        <a:p>
          <a:endParaRPr lang="en-US"/>
        </a:p>
      </dgm:t>
    </dgm:pt>
    <dgm:pt modelId="{6ECD979C-3378-492F-9522-F0223552DA03}" type="pres">
      <dgm:prSet presAssocID="{A5805D7C-50E5-463B-94CC-46A4141703B6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6702AFEE-6768-48AD-A72A-E6B9C05E9B71}" type="pres">
      <dgm:prSet presAssocID="{97C9D0D9-A495-4DD2-8BED-4DAAFC3A456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74EB01-2863-45B2-B30A-BE0B0E4FBE6D}" type="pres">
      <dgm:prSet presAssocID="{DC5ECE99-CC28-41B5-B76D-E4E1B64F3A67}" presName="sibTrans" presStyleLbl="sibTrans2D1" presStyleIdx="1" presStyleCnt="4"/>
      <dgm:spPr/>
      <dgm:t>
        <a:bodyPr/>
        <a:lstStyle/>
        <a:p>
          <a:endParaRPr lang="en-US"/>
        </a:p>
      </dgm:t>
    </dgm:pt>
    <dgm:pt modelId="{2A6F7021-4599-4AAE-8D72-E3ACEA9CB7BD}" type="pres">
      <dgm:prSet presAssocID="{DC5ECE99-CC28-41B5-B76D-E4E1B64F3A67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00C19D27-EB6D-4C85-BAF8-550C8938DE55}" type="pres">
      <dgm:prSet presAssocID="{3A9328EA-D1CA-486C-895B-043CCD93DD0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43E688-D24F-4C0C-89B5-D0520A1956A8}" type="pres">
      <dgm:prSet presAssocID="{763550FF-8225-4AFC-9195-10DC6BACF010}" presName="sibTrans" presStyleLbl="sibTrans2D1" presStyleIdx="2" presStyleCnt="4"/>
      <dgm:spPr/>
      <dgm:t>
        <a:bodyPr/>
        <a:lstStyle/>
        <a:p>
          <a:endParaRPr lang="en-US"/>
        </a:p>
      </dgm:t>
    </dgm:pt>
    <dgm:pt modelId="{79EC97FF-A5DB-4F53-A860-97B45D376C15}" type="pres">
      <dgm:prSet presAssocID="{763550FF-8225-4AFC-9195-10DC6BACF010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6C627DAF-372D-456A-A8BD-BC435EB71E80}" type="pres">
      <dgm:prSet presAssocID="{3DD5B087-04C0-4D64-BF7E-F8631645328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A0B958-E7D9-48C9-9CED-D1E8ED1CB87A}" type="pres">
      <dgm:prSet presAssocID="{1EA6774D-DE61-4133-A0E4-882DC76EE769}" presName="sibTrans" presStyleLbl="sibTrans2D1" presStyleIdx="3" presStyleCnt="4"/>
      <dgm:spPr/>
      <dgm:t>
        <a:bodyPr/>
        <a:lstStyle/>
        <a:p>
          <a:endParaRPr lang="en-US"/>
        </a:p>
      </dgm:t>
    </dgm:pt>
    <dgm:pt modelId="{53C0D570-AA40-4A96-B34A-D5D16B0F92FE}" type="pres">
      <dgm:prSet presAssocID="{1EA6774D-DE61-4133-A0E4-882DC76EE769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EAAC59CA-39D4-4720-9450-99CD46620AB1}" type="pres">
      <dgm:prSet presAssocID="{C0BEFC07-3549-46C5-9850-0680DA0A481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A03813D-5695-427B-B7F0-64FA9BA04677}" type="presOf" srcId="{DC5ECE99-CC28-41B5-B76D-E4E1B64F3A67}" destId="{2A6F7021-4599-4AAE-8D72-E3ACEA9CB7BD}" srcOrd="1" destOrd="0" presId="urn:microsoft.com/office/officeart/2005/8/layout/process5"/>
    <dgm:cxn modelId="{BF48A23E-96DC-49E0-99FD-62005E691872}" type="presOf" srcId="{FE2CE53D-0E38-4DCF-A87F-57B7CDA6C932}" destId="{70ECF177-90C5-48D9-98AC-BF870CC42F74}" srcOrd="0" destOrd="0" presId="urn:microsoft.com/office/officeart/2005/8/layout/process5"/>
    <dgm:cxn modelId="{57E89CD6-9C91-461A-A4B9-30FB5D9B3E43}" type="presOf" srcId="{763550FF-8225-4AFC-9195-10DC6BACF010}" destId="{8543E688-D24F-4C0C-89B5-D0520A1956A8}" srcOrd="0" destOrd="0" presId="urn:microsoft.com/office/officeart/2005/8/layout/process5"/>
    <dgm:cxn modelId="{AFE7B571-B7CB-4259-B25F-367A67A14C7F}" type="presOf" srcId="{A5805D7C-50E5-463B-94CC-46A4141703B6}" destId="{4A9054A4-D709-4BBB-9BFB-9803471C4846}" srcOrd="0" destOrd="0" presId="urn:microsoft.com/office/officeart/2005/8/layout/process5"/>
    <dgm:cxn modelId="{35706A6E-5CB2-405C-832B-5504CD5DCA49}" srcId="{FE2CE53D-0E38-4DCF-A87F-57B7CDA6C932}" destId="{3DD5B087-04C0-4D64-BF7E-F8631645328C}" srcOrd="3" destOrd="0" parTransId="{84F59E99-D2DB-401D-A4AF-8C8956C257F0}" sibTransId="{1EA6774D-DE61-4133-A0E4-882DC76EE769}"/>
    <dgm:cxn modelId="{F1963BA4-7BD6-4534-8361-93E59E2275FE}" type="presOf" srcId="{C0BEFC07-3549-46C5-9850-0680DA0A4811}" destId="{EAAC59CA-39D4-4720-9450-99CD46620AB1}" srcOrd="0" destOrd="0" presId="urn:microsoft.com/office/officeart/2005/8/layout/process5"/>
    <dgm:cxn modelId="{3F07F97C-E99E-4C6D-8D6B-22BB509BB2D5}" srcId="{FE2CE53D-0E38-4DCF-A87F-57B7CDA6C932}" destId="{3A9328EA-D1CA-486C-895B-043CCD93DD0F}" srcOrd="2" destOrd="0" parTransId="{D5306605-532C-4613-A2BC-D9BBFF820546}" sibTransId="{763550FF-8225-4AFC-9195-10DC6BACF010}"/>
    <dgm:cxn modelId="{3116051B-644C-453E-9108-54D760312208}" srcId="{FE2CE53D-0E38-4DCF-A87F-57B7CDA6C932}" destId="{97C9D0D9-A495-4DD2-8BED-4DAAFC3A4567}" srcOrd="1" destOrd="0" parTransId="{18AD1AC8-C006-4D87-8F14-F341D3E38263}" sibTransId="{DC5ECE99-CC28-41B5-B76D-E4E1B64F3A67}"/>
    <dgm:cxn modelId="{3627424F-25A6-4678-A59A-06960197BDC0}" srcId="{FE2CE53D-0E38-4DCF-A87F-57B7CDA6C932}" destId="{9AD8F90B-0378-4E29-82FE-745238897DDB}" srcOrd="0" destOrd="0" parTransId="{7489C78E-81E8-4284-8160-8F2CFECFC62D}" sibTransId="{A5805D7C-50E5-463B-94CC-46A4141703B6}"/>
    <dgm:cxn modelId="{ACC0FA86-698F-4B7A-A798-4125F32E8711}" type="presOf" srcId="{1EA6774D-DE61-4133-A0E4-882DC76EE769}" destId="{53C0D570-AA40-4A96-B34A-D5D16B0F92FE}" srcOrd="1" destOrd="0" presId="urn:microsoft.com/office/officeart/2005/8/layout/process5"/>
    <dgm:cxn modelId="{13AFE364-BFA2-4269-8100-B86800A88623}" srcId="{FE2CE53D-0E38-4DCF-A87F-57B7CDA6C932}" destId="{C0BEFC07-3549-46C5-9850-0680DA0A4811}" srcOrd="4" destOrd="0" parTransId="{BB219941-1637-48FC-BEAD-D34A238C4706}" sibTransId="{919E077D-9A48-4308-BA3A-714039D58C27}"/>
    <dgm:cxn modelId="{77D0EB63-71FC-4276-AB82-F74605845F6F}" type="presOf" srcId="{A5805D7C-50E5-463B-94CC-46A4141703B6}" destId="{6ECD979C-3378-492F-9522-F0223552DA03}" srcOrd="1" destOrd="0" presId="urn:microsoft.com/office/officeart/2005/8/layout/process5"/>
    <dgm:cxn modelId="{AC5C4867-3F05-4A1A-96CE-A129077E6E58}" type="presOf" srcId="{3A9328EA-D1CA-486C-895B-043CCD93DD0F}" destId="{00C19D27-EB6D-4C85-BAF8-550C8938DE55}" srcOrd="0" destOrd="0" presId="urn:microsoft.com/office/officeart/2005/8/layout/process5"/>
    <dgm:cxn modelId="{864B8577-255A-47D4-85FC-0BF1169E206B}" type="presOf" srcId="{3DD5B087-04C0-4D64-BF7E-F8631645328C}" destId="{6C627DAF-372D-456A-A8BD-BC435EB71E80}" srcOrd="0" destOrd="0" presId="urn:microsoft.com/office/officeart/2005/8/layout/process5"/>
    <dgm:cxn modelId="{10C49465-89D8-47E0-8E78-E341D4E54808}" type="presOf" srcId="{DC5ECE99-CC28-41B5-B76D-E4E1B64F3A67}" destId="{E474EB01-2863-45B2-B30A-BE0B0E4FBE6D}" srcOrd="0" destOrd="0" presId="urn:microsoft.com/office/officeart/2005/8/layout/process5"/>
    <dgm:cxn modelId="{02EC38D0-E92E-464D-BAD1-DF4CBD83AEA7}" type="presOf" srcId="{9AD8F90B-0378-4E29-82FE-745238897DDB}" destId="{456C363A-C0BE-4D3C-A78A-E3630B92804B}" srcOrd="0" destOrd="0" presId="urn:microsoft.com/office/officeart/2005/8/layout/process5"/>
    <dgm:cxn modelId="{1794C3E8-E812-43AD-9E63-9A3DCF851760}" type="presOf" srcId="{97C9D0D9-A495-4DD2-8BED-4DAAFC3A4567}" destId="{6702AFEE-6768-48AD-A72A-E6B9C05E9B71}" srcOrd="0" destOrd="0" presId="urn:microsoft.com/office/officeart/2005/8/layout/process5"/>
    <dgm:cxn modelId="{23E86DA9-9B22-40C7-8C1E-232F96F38A23}" type="presOf" srcId="{1EA6774D-DE61-4133-A0E4-882DC76EE769}" destId="{30A0B958-E7D9-48C9-9CED-D1E8ED1CB87A}" srcOrd="0" destOrd="0" presId="urn:microsoft.com/office/officeart/2005/8/layout/process5"/>
    <dgm:cxn modelId="{02359B46-B32C-4D44-B7FC-CE3E751CD453}" type="presOf" srcId="{763550FF-8225-4AFC-9195-10DC6BACF010}" destId="{79EC97FF-A5DB-4F53-A860-97B45D376C15}" srcOrd="1" destOrd="0" presId="urn:microsoft.com/office/officeart/2005/8/layout/process5"/>
    <dgm:cxn modelId="{B42CAA27-E299-4FBF-AEB6-6662BA28387D}" type="presParOf" srcId="{70ECF177-90C5-48D9-98AC-BF870CC42F74}" destId="{456C363A-C0BE-4D3C-A78A-E3630B92804B}" srcOrd="0" destOrd="0" presId="urn:microsoft.com/office/officeart/2005/8/layout/process5"/>
    <dgm:cxn modelId="{6C5CF5D2-8DA6-4815-BBD4-59BED62DD113}" type="presParOf" srcId="{70ECF177-90C5-48D9-98AC-BF870CC42F74}" destId="{4A9054A4-D709-4BBB-9BFB-9803471C4846}" srcOrd="1" destOrd="0" presId="urn:microsoft.com/office/officeart/2005/8/layout/process5"/>
    <dgm:cxn modelId="{0E70BF4D-D837-4048-BEED-973173FFD47B}" type="presParOf" srcId="{4A9054A4-D709-4BBB-9BFB-9803471C4846}" destId="{6ECD979C-3378-492F-9522-F0223552DA03}" srcOrd="0" destOrd="0" presId="urn:microsoft.com/office/officeart/2005/8/layout/process5"/>
    <dgm:cxn modelId="{48A564BF-8BB5-4A9E-AF1F-CBEC47C3187A}" type="presParOf" srcId="{70ECF177-90C5-48D9-98AC-BF870CC42F74}" destId="{6702AFEE-6768-48AD-A72A-E6B9C05E9B71}" srcOrd="2" destOrd="0" presId="urn:microsoft.com/office/officeart/2005/8/layout/process5"/>
    <dgm:cxn modelId="{5D4F288F-8923-4A26-A810-FDE03E347073}" type="presParOf" srcId="{70ECF177-90C5-48D9-98AC-BF870CC42F74}" destId="{E474EB01-2863-45B2-B30A-BE0B0E4FBE6D}" srcOrd="3" destOrd="0" presId="urn:microsoft.com/office/officeart/2005/8/layout/process5"/>
    <dgm:cxn modelId="{812DCEA7-D520-4F7B-A604-2F1ACA253B0C}" type="presParOf" srcId="{E474EB01-2863-45B2-B30A-BE0B0E4FBE6D}" destId="{2A6F7021-4599-4AAE-8D72-E3ACEA9CB7BD}" srcOrd="0" destOrd="0" presId="urn:microsoft.com/office/officeart/2005/8/layout/process5"/>
    <dgm:cxn modelId="{5A3ED053-F64D-4E76-95AE-289A732E9492}" type="presParOf" srcId="{70ECF177-90C5-48D9-98AC-BF870CC42F74}" destId="{00C19D27-EB6D-4C85-BAF8-550C8938DE55}" srcOrd="4" destOrd="0" presId="urn:microsoft.com/office/officeart/2005/8/layout/process5"/>
    <dgm:cxn modelId="{6C07C454-E07A-4C6A-8568-80E2C72A8672}" type="presParOf" srcId="{70ECF177-90C5-48D9-98AC-BF870CC42F74}" destId="{8543E688-D24F-4C0C-89B5-D0520A1956A8}" srcOrd="5" destOrd="0" presId="urn:microsoft.com/office/officeart/2005/8/layout/process5"/>
    <dgm:cxn modelId="{7A92CD07-7213-457F-B34A-ED4AB9BD0D5B}" type="presParOf" srcId="{8543E688-D24F-4C0C-89B5-D0520A1956A8}" destId="{79EC97FF-A5DB-4F53-A860-97B45D376C15}" srcOrd="0" destOrd="0" presId="urn:microsoft.com/office/officeart/2005/8/layout/process5"/>
    <dgm:cxn modelId="{77D09BC0-878F-405F-BC87-C2033E117091}" type="presParOf" srcId="{70ECF177-90C5-48D9-98AC-BF870CC42F74}" destId="{6C627DAF-372D-456A-A8BD-BC435EB71E80}" srcOrd="6" destOrd="0" presId="urn:microsoft.com/office/officeart/2005/8/layout/process5"/>
    <dgm:cxn modelId="{1CE841A2-EBC1-46F6-9D36-32CDDED9B164}" type="presParOf" srcId="{70ECF177-90C5-48D9-98AC-BF870CC42F74}" destId="{30A0B958-E7D9-48C9-9CED-D1E8ED1CB87A}" srcOrd="7" destOrd="0" presId="urn:microsoft.com/office/officeart/2005/8/layout/process5"/>
    <dgm:cxn modelId="{D1A518C1-4610-4557-A49E-BEFC4D3E6DF5}" type="presParOf" srcId="{30A0B958-E7D9-48C9-9CED-D1E8ED1CB87A}" destId="{53C0D570-AA40-4A96-B34A-D5D16B0F92FE}" srcOrd="0" destOrd="0" presId="urn:microsoft.com/office/officeart/2005/8/layout/process5"/>
    <dgm:cxn modelId="{52897767-00A2-4911-B973-2E882A14658D}" type="presParOf" srcId="{70ECF177-90C5-48D9-98AC-BF870CC42F74}" destId="{EAAC59CA-39D4-4720-9450-99CD46620AB1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6C363A-C0BE-4D3C-A78A-E3630B92804B}">
      <dsp:nvSpPr>
        <dsp:cNvPr id="0" name=""/>
        <dsp:cNvSpPr/>
      </dsp:nvSpPr>
      <dsp:spPr>
        <a:xfrm>
          <a:off x="245900" y="660"/>
          <a:ext cx="1730830" cy="103849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Objek</a:t>
          </a:r>
          <a:r>
            <a:rPr lang="en-US" sz="1600" kern="1200" dirty="0" smtClean="0"/>
            <a:t> di </a:t>
          </a:r>
          <a:r>
            <a:rPr lang="en-US" sz="1600" kern="1200" dirty="0" err="1" smtClean="0"/>
            <a:t>koordinat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dunia</a:t>
          </a:r>
          <a:endParaRPr lang="en-US" sz="1600" kern="1200" dirty="0"/>
        </a:p>
      </dsp:txBody>
      <dsp:txXfrm>
        <a:off x="276317" y="31077"/>
        <a:ext cx="1669996" cy="977664"/>
      </dsp:txXfrm>
    </dsp:sp>
    <dsp:sp modelId="{4A9054A4-D709-4BBB-9BFB-9803471C4846}">
      <dsp:nvSpPr>
        <dsp:cNvPr id="0" name=""/>
        <dsp:cNvSpPr/>
      </dsp:nvSpPr>
      <dsp:spPr>
        <a:xfrm>
          <a:off x="2129043" y="305286"/>
          <a:ext cx="366936" cy="4292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2129043" y="391135"/>
        <a:ext cx="256855" cy="257547"/>
      </dsp:txXfrm>
    </dsp:sp>
    <dsp:sp modelId="{6702AFEE-6768-48AD-A72A-E6B9C05E9B71}">
      <dsp:nvSpPr>
        <dsp:cNvPr id="0" name=""/>
        <dsp:cNvSpPr/>
      </dsp:nvSpPr>
      <dsp:spPr>
        <a:xfrm>
          <a:off x="2669063" y="660"/>
          <a:ext cx="1730830" cy="103849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Transformasi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koordinat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dunia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ke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koordinat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kamera</a:t>
          </a:r>
          <a:endParaRPr lang="en-US" sz="1600" kern="1200" dirty="0"/>
        </a:p>
      </dsp:txBody>
      <dsp:txXfrm>
        <a:off x="2699480" y="31077"/>
        <a:ext cx="1669996" cy="977664"/>
      </dsp:txXfrm>
    </dsp:sp>
    <dsp:sp modelId="{E474EB01-2863-45B2-B30A-BE0B0E4FBE6D}">
      <dsp:nvSpPr>
        <dsp:cNvPr id="0" name=""/>
        <dsp:cNvSpPr/>
      </dsp:nvSpPr>
      <dsp:spPr>
        <a:xfrm rot="5400000">
          <a:off x="3351010" y="1160316"/>
          <a:ext cx="366936" cy="4292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-5400000">
        <a:off x="3405705" y="1191471"/>
        <a:ext cx="257547" cy="256855"/>
      </dsp:txXfrm>
    </dsp:sp>
    <dsp:sp modelId="{00C19D27-EB6D-4C85-BAF8-550C8938DE55}">
      <dsp:nvSpPr>
        <dsp:cNvPr id="0" name=""/>
        <dsp:cNvSpPr/>
      </dsp:nvSpPr>
      <dsp:spPr>
        <a:xfrm>
          <a:off x="2669063" y="1731490"/>
          <a:ext cx="1730830" cy="103849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Clipping</a:t>
          </a:r>
          <a:endParaRPr lang="en-US" sz="1600" kern="1200" dirty="0"/>
        </a:p>
      </dsp:txBody>
      <dsp:txXfrm>
        <a:off x="2699480" y="1761907"/>
        <a:ext cx="1669996" cy="977664"/>
      </dsp:txXfrm>
    </dsp:sp>
    <dsp:sp modelId="{8543E688-D24F-4C0C-89B5-D0520A1956A8}">
      <dsp:nvSpPr>
        <dsp:cNvPr id="0" name=""/>
        <dsp:cNvSpPr/>
      </dsp:nvSpPr>
      <dsp:spPr>
        <a:xfrm rot="10800000">
          <a:off x="2149813" y="2036117"/>
          <a:ext cx="366936" cy="4292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10800000">
        <a:off x="2259894" y="2121966"/>
        <a:ext cx="256855" cy="257547"/>
      </dsp:txXfrm>
    </dsp:sp>
    <dsp:sp modelId="{6C627DAF-372D-456A-A8BD-BC435EB71E80}">
      <dsp:nvSpPr>
        <dsp:cNvPr id="0" name=""/>
        <dsp:cNvSpPr/>
      </dsp:nvSpPr>
      <dsp:spPr>
        <a:xfrm>
          <a:off x="245900" y="1731490"/>
          <a:ext cx="1730830" cy="103849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Proyeksi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ke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bidang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pandang</a:t>
          </a:r>
          <a:endParaRPr lang="en-US" sz="1600" kern="1200" dirty="0"/>
        </a:p>
      </dsp:txBody>
      <dsp:txXfrm>
        <a:off x="276317" y="1761907"/>
        <a:ext cx="1669996" cy="977664"/>
      </dsp:txXfrm>
    </dsp:sp>
    <dsp:sp modelId="{30A0B958-E7D9-48C9-9CED-D1E8ED1CB87A}">
      <dsp:nvSpPr>
        <dsp:cNvPr id="0" name=""/>
        <dsp:cNvSpPr/>
      </dsp:nvSpPr>
      <dsp:spPr>
        <a:xfrm rot="5400000">
          <a:off x="927847" y="2891147"/>
          <a:ext cx="366936" cy="4292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-5400000">
        <a:off x="982542" y="2922302"/>
        <a:ext cx="257547" cy="256855"/>
      </dsp:txXfrm>
    </dsp:sp>
    <dsp:sp modelId="{EAAC59CA-39D4-4720-9450-99CD46620AB1}">
      <dsp:nvSpPr>
        <dsp:cNvPr id="0" name=""/>
        <dsp:cNvSpPr/>
      </dsp:nvSpPr>
      <dsp:spPr>
        <a:xfrm>
          <a:off x="245900" y="3462321"/>
          <a:ext cx="1730830" cy="103849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Transformasi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ke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koordinat</a:t>
          </a:r>
          <a:r>
            <a:rPr lang="en-US" sz="1600" kern="1200" dirty="0" smtClean="0"/>
            <a:t> device</a:t>
          </a:r>
          <a:endParaRPr lang="en-US" sz="1600" kern="1200" dirty="0"/>
        </a:p>
      </dsp:txBody>
      <dsp:txXfrm>
        <a:off x="276317" y="3492738"/>
        <a:ext cx="1669996" cy="9776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85BCFFF-CD17-43F0-AE4C-0EFAC3FDF6A2}" type="datetimeFigureOut">
              <a:rPr lang="en-US"/>
              <a:pPr>
                <a:defRPr/>
              </a:pPr>
              <a:t>11/18/2014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5878B0F-17BA-4FA3-AEC6-21C4202013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5168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itchFamily="34" charset="-127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itchFamily="34" charset="-127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itchFamily="34" charset="-127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itchFamily="34" charset="-127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itchFamily="34" charset="-127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A7309B-D5FD-43FD-B706-1A9FF079F5EC}" type="slidenum">
              <a:rPr lang="en-US"/>
              <a:pPr/>
              <a:t>4</a:t>
            </a:fld>
            <a:endParaRPr lang="en-US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5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A7309B-D5FD-43FD-B706-1A9FF079F5EC}" type="slidenum">
              <a:rPr lang="en-US"/>
              <a:pPr/>
              <a:t>5</a:t>
            </a:fld>
            <a:endParaRPr lang="en-US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210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A7309B-D5FD-43FD-B706-1A9FF079F5EC}" type="slidenum">
              <a:rPr lang="en-US"/>
              <a:pPr/>
              <a:t>6</a:t>
            </a:fld>
            <a:endParaRPr lang="en-US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506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A7309B-D5FD-43FD-B706-1A9FF079F5EC}" type="slidenum">
              <a:rPr lang="en-US"/>
              <a:pPr/>
              <a:t>7</a:t>
            </a:fld>
            <a:endParaRPr lang="en-US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55738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1243D-0B79-4F3A-B0F9-221EC2EDEBA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524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17A3E0-356A-42DF-A6B3-E7D51C3B0613}" type="slidenum">
              <a:rPr lang="en-US"/>
              <a:pPr/>
              <a:t>61</a:t>
            </a:fld>
            <a:endParaRPr 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0075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17A3E0-356A-42DF-A6B3-E7D51C3B0613}" type="slidenum">
              <a:rPr lang="en-US"/>
              <a:pPr/>
              <a:t>62</a:t>
            </a:fld>
            <a:endParaRPr 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52429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17A3E0-356A-42DF-A6B3-E7D51C3B0613}" type="slidenum">
              <a:rPr lang="en-US"/>
              <a:pPr/>
              <a:t>63</a:t>
            </a:fld>
            <a:endParaRPr 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524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257300" y="2268538"/>
            <a:ext cx="6629400" cy="838200"/>
            <a:chOff x="792" y="1872"/>
            <a:chExt cx="4176" cy="52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792" y="1927"/>
              <a:ext cx="4176" cy="396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white">
            <a:xfrm>
              <a:off x="1008" y="1872"/>
              <a:ext cx="3744" cy="5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white">
          <a:xfrm>
            <a:off x="193675" y="152400"/>
            <a:ext cx="8739188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</a:pPr>
            <a:r>
              <a:rPr lang="en-US" altLang="ko-KR" sz="4400" b="1" i="1">
                <a:solidFill>
                  <a:schemeClr val="bg1"/>
                </a:solidFill>
                <a:latin typeface="Arial Black" pitchFamily="34" charset="0"/>
              </a:rPr>
              <a:t>Computer Graphic</a:t>
            </a: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0" y="6540500"/>
            <a:ext cx="9144000" cy="317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0" y="6540500"/>
            <a:ext cx="2362200" cy="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6216650" y="6543675"/>
            <a:ext cx="2819400" cy="3063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altLang="ko-KR" sz="1400" b="1" dirty="0" smtClean="0">
                <a:solidFill>
                  <a:schemeClr val="hlink"/>
                </a:solidFill>
                <a:latin typeface="Calibri" pitchFamily="34" charset="0"/>
                <a:cs typeface="Calibri" pitchFamily="34" charset="0"/>
              </a:rPr>
              <a:t>CG - </a:t>
            </a:r>
            <a:r>
              <a:rPr lang="en-US" altLang="ko-KR" sz="1400" b="1" dirty="0" err="1" smtClean="0">
                <a:solidFill>
                  <a:schemeClr val="hlink"/>
                </a:solidFill>
                <a:latin typeface="Calibri" pitchFamily="34" charset="0"/>
                <a:cs typeface="Calibri" pitchFamily="34" charset="0"/>
              </a:rPr>
              <a:t>Udinus</a:t>
            </a:r>
            <a:r>
              <a:rPr lang="en-US" altLang="ko-KR" sz="1400" b="1" dirty="0" smtClean="0">
                <a:solidFill>
                  <a:schemeClr val="hlink"/>
                </a:solidFill>
                <a:latin typeface="Calibri" pitchFamily="34" charset="0"/>
                <a:cs typeface="Calibri" pitchFamily="34" charset="0"/>
              </a:rPr>
              <a:t> || </a:t>
            </a:r>
            <a:fld id="{FE1186D1-2406-4606-B071-5F7DBF012716}" type="datetime1">
              <a:rPr lang="en-US" sz="1400" b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pPr algn="r" eaLnBrk="1" hangingPunct="1">
                <a:spcBef>
                  <a:spcPct val="50000"/>
                </a:spcBef>
                <a:defRPr/>
              </a:pPr>
              <a:t>11/18/2014</a:t>
            </a:fld>
            <a:endParaRPr lang="en-US" altLang="ko-KR" sz="14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 userDrawn="1"/>
        </p:nvSpPr>
        <p:spPr bwMode="auto">
          <a:xfrm>
            <a:off x="107950" y="6540500"/>
            <a:ext cx="2254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>
              <a:defRPr/>
            </a:pPr>
            <a:r>
              <a:rPr lang="en-US" sz="1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erwin</a:t>
            </a:r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@</a:t>
            </a:r>
            <a:r>
              <a:rPr lang="id-ID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dsn</a:t>
            </a:r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.dinus.ac.id</a:t>
            </a:r>
            <a:endParaRPr lang="en-US" sz="14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3" name="Picture 2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-19050"/>
            <a:ext cx="9334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600200" y="1988840"/>
            <a:ext cx="5943600" cy="1295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algn="ctr">
              <a:defRPr sz="3600"/>
            </a:lvl1pPr>
          </a:lstStyle>
          <a:p>
            <a:pPr lvl="0"/>
            <a:r>
              <a:rPr lang="en-US" altLang="ko-KR" noProof="0" dirty="0" smtClean="0"/>
              <a:t>Click to edit Master title style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436640"/>
            <a:ext cx="7315200" cy="1371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600" b="1"/>
            </a:lvl1pPr>
          </a:lstStyle>
          <a:p>
            <a:pPr lvl="0"/>
            <a:r>
              <a:rPr lang="en-US" altLang="ko-KR" noProof="0" smtClean="0"/>
              <a:t>Click to edit Master subtitle style</a:t>
            </a:r>
          </a:p>
        </p:txBody>
      </p:sp>
      <p:sp>
        <p:nvSpPr>
          <p:cNvPr id="14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818E5-A3AD-46CE-8B13-D46E5277F91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08046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3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D0B8A-01B6-440D-8C62-757DB3AB9D5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22740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285750"/>
            <a:ext cx="2038350" cy="5886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85750"/>
            <a:ext cx="5962650" cy="5886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3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A01AE-BC6C-491E-AD9B-34593A8EB22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942273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85750"/>
            <a:ext cx="7010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0" y="1447800"/>
            <a:ext cx="8153400" cy="4724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03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A78A5-B860-43C9-80F2-09FAB64300C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40493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533400" y="285750"/>
            <a:ext cx="7010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447800"/>
            <a:ext cx="40005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447800"/>
            <a:ext cx="40005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33400" y="3886200"/>
            <a:ext cx="40005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00" y="3886200"/>
            <a:ext cx="40005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3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09D69C-FF60-42B1-848A-6F22F503A58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89848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3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081A1-5E61-476B-8B49-11FD26A9616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02445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3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1845D-E7E8-4785-AFC7-E7C2E0B3713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2950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447800"/>
            <a:ext cx="40005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447800"/>
            <a:ext cx="40005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3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30023-8FAF-4354-9B8C-12AF6F24EAD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62884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3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81AD2-5B49-413E-8505-B7A916665E1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15152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3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30F68-D12D-42FA-AE43-5C9B765D417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3104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3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8C997-A748-4C13-B73E-0F3436EC4EA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9649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3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948AF-3289-406B-92E9-5F98F6CD934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60525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3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C4E8D-50D3-4DB5-9EDE-DD19F02120B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01231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1026"/>
          <p:cNvSpPr>
            <a:spLocks noChangeShapeType="1"/>
          </p:cNvSpPr>
          <p:nvPr/>
        </p:nvSpPr>
        <p:spPr bwMode="ltGray">
          <a:xfrm>
            <a:off x="533400" y="1143000"/>
            <a:ext cx="7239000" cy="0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" name="Rectangle 1027"/>
          <p:cNvSpPr>
            <a:spLocks noChangeArrowheads="1"/>
          </p:cNvSpPr>
          <p:nvPr/>
        </p:nvSpPr>
        <p:spPr bwMode="auto">
          <a:xfrm>
            <a:off x="0" y="6540500"/>
            <a:ext cx="9144000" cy="317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Rectangle 1028"/>
          <p:cNvSpPr>
            <a:spLocks noChangeArrowheads="1"/>
          </p:cNvSpPr>
          <p:nvPr/>
        </p:nvSpPr>
        <p:spPr bwMode="auto">
          <a:xfrm>
            <a:off x="0" y="6540500"/>
            <a:ext cx="2362200" cy="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" name="Rectangle 1029"/>
          <p:cNvSpPr>
            <a:spLocks noChangeArrowheads="1"/>
          </p:cNvSpPr>
          <p:nvPr/>
        </p:nvSpPr>
        <p:spPr bwMode="auto">
          <a:xfrm>
            <a:off x="8077200" y="228600"/>
            <a:ext cx="838200" cy="8191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" name="Rectangle 1030"/>
          <p:cNvSpPr>
            <a:spLocks noChangeArrowheads="1"/>
          </p:cNvSpPr>
          <p:nvPr userDrawn="1"/>
        </p:nvSpPr>
        <p:spPr bwMode="auto">
          <a:xfrm>
            <a:off x="7734300" y="381000"/>
            <a:ext cx="990600" cy="914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" name="Rectangle 10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447800"/>
            <a:ext cx="81534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 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3081" name="Rectangle 103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62200" y="65532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latin typeface="+mn-lt"/>
                <a:ea typeface="굴림" pitchFamily="50" charset="-127"/>
              </a:defRPr>
            </a:lvl1pPr>
          </a:lstStyle>
          <a:p>
            <a:pPr>
              <a:defRPr/>
            </a:pPr>
            <a:fld id="{14FA43DA-C567-46C0-BD70-273A3DE5255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1033" name="Rectangle 1035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85750"/>
            <a:ext cx="7010400" cy="7620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1035" name="TextBox 1"/>
          <p:cNvSpPr txBox="1">
            <a:spLocks noChangeArrowheads="1"/>
          </p:cNvSpPr>
          <p:nvPr userDrawn="1"/>
        </p:nvSpPr>
        <p:spPr bwMode="auto">
          <a:xfrm>
            <a:off x="107950" y="6540500"/>
            <a:ext cx="2254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>
              <a:defRPr/>
            </a:pPr>
            <a:r>
              <a:rPr lang="en-US" sz="1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erwin</a:t>
            </a:r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@</a:t>
            </a:r>
            <a:r>
              <a:rPr lang="id-ID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dsn</a:t>
            </a:r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.dinus.ac.id</a:t>
            </a:r>
            <a:endParaRPr lang="en-US" sz="14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Picture 25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463" y="381000"/>
            <a:ext cx="9334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3"/>
          <p:cNvSpPr txBox="1">
            <a:spLocks noChangeArrowheads="1"/>
          </p:cNvSpPr>
          <p:nvPr userDrawn="1"/>
        </p:nvSpPr>
        <p:spPr bwMode="auto">
          <a:xfrm>
            <a:off x="6216650" y="6543675"/>
            <a:ext cx="2819400" cy="3063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altLang="ko-KR" sz="1400" b="1" dirty="0" smtClean="0">
                <a:solidFill>
                  <a:schemeClr val="hlink"/>
                </a:solidFill>
                <a:latin typeface="Calibri" pitchFamily="34" charset="0"/>
                <a:cs typeface="Calibri" pitchFamily="34" charset="0"/>
              </a:rPr>
              <a:t>CG - </a:t>
            </a:r>
            <a:r>
              <a:rPr lang="en-US" altLang="ko-KR" sz="1400" b="1" dirty="0" err="1" smtClean="0">
                <a:solidFill>
                  <a:schemeClr val="hlink"/>
                </a:solidFill>
                <a:latin typeface="Calibri" pitchFamily="34" charset="0"/>
                <a:cs typeface="Calibri" pitchFamily="34" charset="0"/>
              </a:rPr>
              <a:t>Udinus</a:t>
            </a:r>
            <a:r>
              <a:rPr lang="en-US" altLang="ko-KR" sz="1400" b="1" dirty="0" smtClean="0">
                <a:solidFill>
                  <a:schemeClr val="hlink"/>
                </a:solidFill>
                <a:latin typeface="Calibri" pitchFamily="34" charset="0"/>
                <a:cs typeface="Calibri" pitchFamily="34" charset="0"/>
              </a:rPr>
              <a:t> || </a:t>
            </a:r>
            <a:fld id="{FE1186D1-2406-4606-B071-5F7DBF012716}" type="datetime1">
              <a:rPr lang="en-US" sz="140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pPr algn="r" eaLnBrk="1" hangingPunct="1">
                <a:spcBef>
                  <a:spcPct val="50000"/>
                </a:spcBef>
                <a:defRPr/>
              </a:pPr>
              <a:t>11/18/2014</a:t>
            </a:fld>
            <a:endParaRPr lang="en-US" altLang="ko-KR" sz="14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  <p:sldLayoutId id="2147483855" r:id="rId1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o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o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o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o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o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o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5.w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hyperlink" Target="http://www.unchainedgeometry.com/jbloom/images.html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www-evasion.inrialpes.fr/Membres/Sylvain.Lefebvre/these/" TargetMode="Externa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png"/><Relationship Id="rId7" Type="http://schemas.openxmlformats.org/officeDocument/2006/relationships/image" Target="../media/image5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jpe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file:///C:\Documents%20and%20Settings\bmacnamee\Desktop\Mandelbrot%20Video.wmv" TargetMode="External"/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ractal-animation.net/ufvp.htm" TargetMode="External"/><Relationship Id="rId4" Type="http://schemas.openxmlformats.org/officeDocument/2006/relationships/image" Target="../media/image61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hyperlink" Target="http://www73.pair.com/bgw/applets/1.02/MtFractal/MtFractal.html" TargetMode="Externa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76375" y="1989138"/>
            <a:ext cx="6119813" cy="1295400"/>
          </a:xfrm>
          <a:noFill/>
        </p:spPr>
        <p:txBody>
          <a:bodyPr/>
          <a:lstStyle/>
          <a:p>
            <a:pPr eaLnBrk="1" hangingPunct="1"/>
            <a:r>
              <a:rPr lang="id-ID" altLang="ko-KR" sz="3200" dirty="0" smtClean="0">
                <a:ea typeface="Gulim" pitchFamily="34" charset="-127"/>
              </a:rPr>
              <a:t>Konsep dan </a:t>
            </a:r>
            <a:r>
              <a:rPr lang="en-US" altLang="ko-KR" sz="3200" dirty="0" err="1" smtClean="0">
                <a:ea typeface="Gulim" pitchFamily="34" charset="-127"/>
              </a:rPr>
              <a:t>Representasi</a:t>
            </a:r>
            <a:r>
              <a:rPr lang="en-US" altLang="ko-KR" sz="3200" dirty="0" smtClean="0">
                <a:ea typeface="Gulim" pitchFamily="34" charset="-127"/>
              </a:rPr>
              <a:t> </a:t>
            </a:r>
            <a:r>
              <a:rPr lang="en-US" altLang="ko-KR" sz="3200" dirty="0" err="1" smtClean="0">
                <a:ea typeface="Gulim" pitchFamily="34" charset="-127"/>
              </a:rPr>
              <a:t>Objek</a:t>
            </a:r>
            <a:r>
              <a:rPr lang="en-US" altLang="ko-KR" sz="3200" dirty="0" smtClean="0">
                <a:ea typeface="Gulim" pitchFamily="34" charset="-127"/>
              </a:rPr>
              <a:t> 3D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914400" y="3436938"/>
            <a:ext cx="73152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Erwin </a:t>
            </a:r>
            <a:r>
              <a:rPr lang="en-US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Yudi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Hidayat</a:t>
            </a:r>
            <a:endParaRPr lang="en-US" dirty="0" smtClean="0">
              <a:solidFill>
                <a:schemeClr val="accent1">
                  <a:lumMod val="60000"/>
                  <a:lumOff val="4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defRPr/>
            </a:pPr>
            <a:r>
              <a:rPr lang="en-US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erwin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@</a:t>
            </a:r>
            <a:r>
              <a:rPr lang="id-ID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dsn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.dinus.ac.id</a:t>
            </a:r>
            <a:endParaRPr lang="en-US" dirty="0" smtClean="0">
              <a:solidFill>
                <a:schemeClr val="accent1">
                  <a:lumMod val="60000"/>
                  <a:lumOff val="4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24" name="Rectangle 5"/>
          <p:cNvSpPr txBox="1">
            <a:spLocks noChangeArrowheads="1"/>
          </p:cNvSpPr>
          <p:nvPr/>
        </p:nvSpPr>
        <p:spPr bwMode="auto">
          <a:xfrm>
            <a:off x="304800" y="4652963"/>
            <a:ext cx="8458200" cy="151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1800" b="1" i="1" dirty="0">
                <a:solidFill>
                  <a:srgbClr val="C00000"/>
                </a:solidFill>
                <a:latin typeface="Arial" pitchFamily="34" charset="0"/>
              </a:rPr>
              <a:t>Computer Graphics </a:t>
            </a:r>
            <a:r>
              <a:rPr lang="en-US" sz="1800" b="1" i="1" dirty="0" smtClean="0">
                <a:solidFill>
                  <a:srgbClr val="C00000"/>
                </a:solidFill>
                <a:latin typeface="Arial" pitchFamily="34" charset="0"/>
              </a:rPr>
              <a:t>With OpenGL 4-Ed</a:t>
            </a:r>
            <a:endParaRPr lang="en-US" sz="1800" b="1" i="1" dirty="0">
              <a:solidFill>
                <a:srgbClr val="C00000"/>
              </a:solidFill>
              <a:latin typeface="Arial" pitchFamily="34" charset="0"/>
            </a:endParaRPr>
          </a:p>
          <a:p>
            <a:pPr algn="ctr" eaLnBrk="1" hangingPunct="1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1800" b="1" i="1" dirty="0">
                <a:solidFill>
                  <a:srgbClr val="C00000"/>
                </a:solidFill>
                <a:latin typeface="Arial" pitchFamily="34" charset="0"/>
              </a:rPr>
              <a:t>by Donald Hearn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0000"/>
            </a:pPr>
            <a:endParaRPr lang="en-US" sz="1800" dirty="0">
              <a:solidFill>
                <a:srgbClr val="C00000"/>
              </a:solidFill>
              <a:latin typeface="Verdana" pitchFamily="34" charset="0"/>
            </a:endParaRPr>
          </a:p>
        </p:txBody>
      </p:sp>
      <p:grpSp>
        <p:nvGrpSpPr>
          <p:cNvPr id="5125" name="Group 15"/>
          <p:cNvGrpSpPr>
            <a:grpSpLocks/>
          </p:cNvGrpSpPr>
          <p:nvPr/>
        </p:nvGrpSpPr>
        <p:grpSpPr bwMode="auto">
          <a:xfrm>
            <a:off x="3821113" y="5516563"/>
            <a:ext cx="1371600" cy="914400"/>
            <a:chOff x="128" y="3600"/>
            <a:chExt cx="864" cy="576"/>
          </a:xfrm>
        </p:grpSpPr>
        <p:pic>
          <p:nvPicPr>
            <p:cNvPr id="5126" name="Picture 16" descr="Pearson_CMYK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3888"/>
              <a:ext cx="7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7" name="Text Box 17"/>
            <p:cNvSpPr txBox="1">
              <a:spLocks noChangeArrowheads="1"/>
            </p:cNvSpPr>
            <p:nvPr/>
          </p:nvSpPr>
          <p:spPr bwMode="auto">
            <a:xfrm>
              <a:off x="128" y="3600"/>
              <a:ext cx="864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Gulim" pitchFamily="34" charset="-127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Gulim" pitchFamily="34" charset="-127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Gulim" pitchFamily="34" charset="-127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Gulim" pitchFamily="34" charset="-127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Gulim" pitchFamily="34" charset="-127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100" b="1">
                  <a:latin typeface="Arial" pitchFamily="34" charset="0"/>
                  <a:ea typeface="ヒラギノ角ゴ Pro W3" pitchFamily="-48" charset="-128"/>
                </a:rPr>
                <a:t>Addison Wesley </a:t>
              </a:r>
              <a:r>
                <a:rPr lang="en-US" sz="1100">
                  <a:latin typeface="Arial" pitchFamily="34" charset="0"/>
                  <a:ea typeface="ヒラギノ角ゴ Pro W3" pitchFamily="-48" charset="-128"/>
                </a:rPr>
                <a:t>is an imprint of</a:t>
              </a:r>
              <a:endParaRPr lang="en-US" sz="1100" b="1">
                <a:latin typeface="Arial" pitchFamily="34" charset="0"/>
                <a:ea typeface="ヒラギノ角ゴ Pro W3" pitchFamily="-48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IE"/>
              <a:t>Polyhedra (cont…)</a:t>
            </a:r>
            <a:endParaRPr lang="en-GB"/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16075"/>
            <a:ext cx="6019800" cy="425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55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Spesifikasi Polygon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Tabel</a:t>
            </a:r>
            <a:r>
              <a:rPr lang="en-US" dirty="0" smtClean="0"/>
              <a:t> data </a:t>
            </a:r>
            <a:r>
              <a:rPr lang="id-ID" dirty="0" smtClean="0"/>
              <a:t>P</a:t>
            </a:r>
            <a:r>
              <a:rPr lang="en-US" dirty="0" err="1" smtClean="0"/>
              <a:t>olygon</a:t>
            </a:r>
            <a:r>
              <a:rPr lang="en-US" dirty="0" smtClean="0"/>
              <a:t> </a:t>
            </a:r>
            <a:endParaRPr lang="en-US" dirty="0" smtClean="0"/>
          </a:p>
          <a:p>
            <a:pPr lvl="1" indent="-342900"/>
            <a:r>
              <a:rPr lang="en-US" dirty="0" err="1" smtClean="0"/>
              <a:t>Tabel</a:t>
            </a:r>
            <a:r>
              <a:rPr lang="en-US" dirty="0" smtClean="0"/>
              <a:t> </a:t>
            </a:r>
            <a:r>
              <a:rPr lang="en-US" dirty="0" err="1" smtClean="0"/>
              <a:t>geometri</a:t>
            </a:r>
            <a:r>
              <a:rPr lang="en-US" dirty="0" smtClean="0"/>
              <a:t> : </a:t>
            </a:r>
            <a:r>
              <a:rPr lang="en-US" dirty="0" err="1" smtClean="0"/>
              <a:t>berisi</a:t>
            </a:r>
            <a:r>
              <a:rPr lang="en-US" dirty="0" smtClean="0"/>
              <a:t> </a:t>
            </a:r>
            <a:r>
              <a:rPr lang="en-US" dirty="0" err="1" smtClean="0"/>
              <a:t>koordinat</a:t>
            </a:r>
            <a:r>
              <a:rPr lang="en-US" dirty="0" smtClean="0"/>
              <a:t> vertex </a:t>
            </a:r>
          </a:p>
          <a:p>
            <a:pPr lvl="1" indent="-342900"/>
            <a:r>
              <a:rPr lang="en-US" dirty="0" err="1" smtClean="0"/>
              <a:t>Tabel</a:t>
            </a:r>
            <a:r>
              <a:rPr lang="en-US" dirty="0" smtClean="0"/>
              <a:t> </a:t>
            </a:r>
            <a:r>
              <a:rPr lang="en-US" dirty="0" err="1" smtClean="0"/>
              <a:t>atribut</a:t>
            </a:r>
            <a:r>
              <a:rPr lang="en-US" dirty="0" smtClean="0"/>
              <a:t> : </a:t>
            </a:r>
            <a:r>
              <a:rPr lang="en-US" dirty="0" err="1" smtClean="0"/>
              <a:t>berisi</a:t>
            </a:r>
            <a:r>
              <a:rPr lang="en-US" dirty="0" smtClean="0"/>
              <a:t> </a:t>
            </a:r>
            <a:r>
              <a:rPr lang="en-US" dirty="0" err="1" smtClean="0"/>
              <a:t>atribut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transparansi</a:t>
            </a:r>
            <a:r>
              <a:rPr lang="en-US" dirty="0" smtClean="0"/>
              <a:t>, </a:t>
            </a:r>
            <a:r>
              <a:rPr lang="en-US" dirty="0" err="1" smtClean="0"/>
              <a:t>warna</a:t>
            </a:r>
            <a:r>
              <a:rPr lang="en-US" dirty="0" smtClean="0"/>
              <a:t>, </a:t>
            </a:r>
            <a:r>
              <a:rPr lang="en-US" dirty="0" err="1" smtClean="0"/>
              <a:t>tekstur</a:t>
            </a:r>
            <a:r>
              <a:rPr lang="en-US" dirty="0" smtClean="0"/>
              <a:t>, </a:t>
            </a:r>
            <a:r>
              <a:rPr lang="en-US" dirty="0" err="1" smtClean="0"/>
              <a:t>dll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88913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Tabel Geometri</a:t>
            </a:r>
          </a:p>
        </p:txBody>
      </p:sp>
      <p:grpSp>
        <p:nvGrpSpPr>
          <p:cNvPr id="11267" name="Group 37"/>
          <p:cNvGrpSpPr>
            <a:grpSpLocks/>
          </p:cNvGrpSpPr>
          <p:nvPr/>
        </p:nvGrpSpPr>
        <p:grpSpPr bwMode="auto">
          <a:xfrm>
            <a:off x="1852610" y="2187810"/>
            <a:ext cx="3895725" cy="2749550"/>
            <a:chOff x="1666806" y="1535668"/>
            <a:chExt cx="4362588" cy="3078989"/>
          </a:xfrm>
        </p:grpSpPr>
        <p:cxnSp>
          <p:nvCxnSpPr>
            <p:cNvPr id="11272" name="Straight Connector 4"/>
            <p:cNvCxnSpPr>
              <a:cxnSpLocks noChangeShapeType="1"/>
            </p:cNvCxnSpPr>
            <p:nvPr/>
          </p:nvCxnSpPr>
          <p:spPr bwMode="auto">
            <a:xfrm flipV="1">
              <a:off x="2133600" y="1905000"/>
              <a:ext cx="1905000" cy="14478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273" name="Straight Connector 6"/>
            <p:cNvCxnSpPr>
              <a:cxnSpLocks noChangeShapeType="1"/>
            </p:cNvCxnSpPr>
            <p:nvPr/>
          </p:nvCxnSpPr>
          <p:spPr bwMode="auto">
            <a:xfrm>
              <a:off x="4038600" y="1905000"/>
              <a:ext cx="609600" cy="9906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274" name="Straight Connector 7"/>
            <p:cNvCxnSpPr>
              <a:cxnSpLocks noChangeShapeType="1"/>
            </p:cNvCxnSpPr>
            <p:nvPr/>
          </p:nvCxnSpPr>
          <p:spPr bwMode="auto">
            <a:xfrm flipH="1">
              <a:off x="2133600" y="2895600"/>
              <a:ext cx="2514600" cy="4572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275" name="Straight Connector 13"/>
            <p:cNvCxnSpPr>
              <a:cxnSpLocks noChangeShapeType="1"/>
            </p:cNvCxnSpPr>
            <p:nvPr/>
          </p:nvCxnSpPr>
          <p:spPr bwMode="auto">
            <a:xfrm>
              <a:off x="4648200" y="2895600"/>
              <a:ext cx="914400" cy="10668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276" name="Straight Connector 17"/>
            <p:cNvCxnSpPr>
              <a:cxnSpLocks noChangeShapeType="1"/>
            </p:cNvCxnSpPr>
            <p:nvPr/>
          </p:nvCxnSpPr>
          <p:spPr bwMode="auto">
            <a:xfrm flipH="1" flipV="1">
              <a:off x="2133600" y="3352800"/>
              <a:ext cx="2209800" cy="8382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277" name="Straight Connector 20"/>
            <p:cNvCxnSpPr>
              <a:cxnSpLocks noChangeShapeType="1"/>
            </p:cNvCxnSpPr>
            <p:nvPr/>
          </p:nvCxnSpPr>
          <p:spPr bwMode="auto">
            <a:xfrm flipV="1">
              <a:off x="4343400" y="3962400"/>
              <a:ext cx="1219200" cy="2286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278" name="TextBox 23"/>
            <p:cNvSpPr txBox="1">
              <a:spLocks noChangeArrowheads="1"/>
            </p:cNvSpPr>
            <p:nvPr/>
          </p:nvSpPr>
          <p:spPr bwMode="auto">
            <a:xfrm>
              <a:off x="2819400" y="2259568"/>
              <a:ext cx="4667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</a:rPr>
                <a:t>E1</a:t>
              </a:r>
            </a:p>
          </p:txBody>
        </p:sp>
        <p:sp>
          <p:nvSpPr>
            <p:cNvPr id="11279" name="TextBox 24"/>
            <p:cNvSpPr txBox="1">
              <a:spLocks noChangeArrowheads="1"/>
            </p:cNvSpPr>
            <p:nvPr/>
          </p:nvSpPr>
          <p:spPr bwMode="auto">
            <a:xfrm>
              <a:off x="4343400" y="2030968"/>
              <a:ext cx="4667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</a:rPr>
                <a:t>E2</a:t>
              </a:r>
            </a:p>
          </p:txBody>
        </p:sp>
        <p:sp>
          <p:nvSpPr>
            <p:cNvPr id="11280" name="TextBox 25"/>
            <p:cNvSpPr txBox="1">
              <a:spLocks noChangeArrowheads="1"/>
            </p:cNvSpPr>
            <p:nvPr/>
          </p:nvSpPr>
          <p:spPr bwMode="auto">
            <a:xfrm>
              <a:off x="3427406" y="3059668"/>
              <a:ext cx="4667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</a:rPr>
                <a:t>E3</a:t>
              </a:r>
            </a:p>
          </p:txBody>
        </p:sp>
        <p:sp>
          <p:nvSpPr>
            <p:cNvPr id="11281" name="TextBox 26"/>
            <p:cNvSpPr txBox="1">
              <a:spLocks noChangeArrowheads="1"/>
            </p:cNvSpPr>
            <p:nvPr/>
          </p:nvSpPr>
          <p:spPr bwMode="auto">
            <a:xfrm>
              <a:off x="2924106" y="3821668"/>
              <a:ext cx="4667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</a:rPr>
                <a:t>E4</a:t>
              </a:r>
            </a:p>
          </p:txBody>
        </p:sp>
        <p:sp>
          <p:nvSpPr>
            <p:cNvPr id="11282" name="TextBox 27"/>
            <p:cNvSpPr txBox="1">
              <a:spLocks noChangeArrowheads="1"/>
            </p:cNvSpPr>
            <p:nvPr/>
          </p:nvSpPr>
          <p:spPr bwMode="auto">
            <a:xfrm>
              <a:off x="4683373" y="4076700"/>
              <a:ext cx="4667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</a:rPr>
                <a:t>E5</a:t>
              </a:r>
            </a:p>
          </p:txBody>
        </p:sp>
        <p:sp>
          <p:nvSpPr>
            <p:cNvPr id="11283" name="TextBox 28"/>
            <p:cNvSpPr txBox="1">
              <a:spLocks noChangeArrowheads="1"/>
            </p:cNvSpPr>
            <p:nvPr/>
          </p:nvSpPr>
          <p:spPr bwMode="auto">
            <a:xfrm>
              <a:off x="4966855" y="3085007"/>
              <a:ext cx="4667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</a:rPr>
                <a:t>E6</a:t>
              </a:r>
            </a:p>
          </p:txBody>
        </p:sp>
        <p:sp>
          <p:nvSpPr>
            <p:cNvPr id="11284" name="TextBox 30"/>
            <p:cNvSpPr txBox="1">
              <a:spLocks noChangeArrowheads="1"/>
            </p:cNvSpPr>
            <p:nvPr/>
          </p:nvSpPr>
          <p:spPr bwMode="auto">
            <a:xfrm>
              <a:off x="3886200" y="1535668"/>
              <a:ext cx="4667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i="1">
                  <a:solidFill>
                    <a:schemeClr val="tx1"/>
                  </a:solidFill>
                </a:rPr>
                <a:t>V1</a:t>
              </a:r>
            </a:p>
          </p:txBody>
        </p:sp>
        <p:sp>
          <p:nvSpPr>
            <p:cNvPr id="11285" name="TextBox 31"/>
            <p:cNvSpPr txBox="1">
              <a:spLocks noChangeArrowheads="1"/>
            </p:cNvSpPr>
            <p:nvPr/>
          </p:nvSpPr>
          <p:spPr bwMode="auto">
            <a:xfrm>
              <a:off x="1666806" y="3168134"/>
              <a:ext cx="4667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i="1">
                  <a:solidFill>
                    <a:schemeClr val="tx1"/>
                  </a:solidFill>
                </a:rPr>
                <a:t>V2</a:t>
              </a:r>
            </a:p>
          </p:txBody>
        </p:sp>
        <p:sp>
          <p:nvSpPr>
            <p:cNvPr id="11286" name="TextBox 32"/>
            <p:cNvSpPr txBox="1">
              <a:spLocks noChangeArrowheads="1"/>
            </p:cNvSpPr>
            <p:nvPr/>
          </p:nvSpPr>
          <p:spPr bwMode="auto">
            <a:xfrm>
              <a:off x="4648200" y="2628900"/>
              <a:ext cx="4667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i="1">
                  <a:solidFill>
                    <a:schemeClr val="tx1"/>
                  </a:solidFill>
                </a:rPr>
                <a:t>V3</a:t>
              </a:r>
            </a:p>
          </p:txBody>
        </p:sp>
        <p:sp>
          <p:nvSpPr>
            <p:cNvPr id="11287" name="TextBox 33"/>
            <p:cNvSpPr txBox="1">
              <a:spLocks noChangeArrowheads="1"/>
            </p:cNvSpPr>
            <p:nvPr/>
          </p:nvSpPr>
          <p:spPr bwMode="auto">
            <a:xfrm>
              <a:off x="4013558" y="4245325"/>
              <a:ext cx="4667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i="1">
                  <a:solidFill>
                    <a:schemeClr val="tx1"/>
                  </a:solidFill>
                </a:rPr>
                <a:t>V4</a:t>
              </a:r>
            </a:p>
          </p:txBody>
        </p:sp>
        <p:sp>
          <p:nvSpPr>
            <p:cNvPr id="11288" name="TextBox 34"/>
            <p:cNvSpPr txBox="1">
              <a:spLocks noChangeArrowheads="1"/>
            </p:cNvSpPr>
            <p:nvPr/>
          </p:nvSpPr>
          <p:spPr bwMode="auto">
            <a:xfrm>
              <a:off x="5562600" y="3797423"/>
              <a:ext cx="4667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i="1">
                  <a:solidFill>
                    <a:schemeClr val="tx1"/>
                  </a:solidFill>
                </a:rPr>
                <a:t>V5</a:t>
              </a:r>
            </a:p>
          </p:txBody>
        </p:sp>
        <p:sp>
          <p:nvSpPr>
            <p:cNvPr id="11289" name="TextBox 35"/>
            <p:cNvSpPr txBox="1">
              <a:spLocks noChangeArrowheads="1"/>
            </p:cNvSpPr>
            <p:nvPr/>
          </p:nvSpPr>
          <p:spPr bwMode="auto">
            <a:xfrm>
              <a:off x="3427406" y="2446604"/>
              <a:ext cx="4667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tx1"/>
                  </a:solidFill>
                </a:rPr>
                <a:t>S1</a:t>
              </a:r>
            </a:p>
          </p:txBody>
        </p:sp>
        <p:sp>
          <p:nvSpPr>
            <p:cNvPr id="11290" name="TextBox 36"/>
            <p:cNvSpPr txBox="1">
              <a:spLocks noChangeArrowheads="1"/>
            </p:cNvSpPr>
            <p:nvPr/>
          </p:nvSpPr>
          <p:spPr bwMode="auto">
            <a:xfrm>
              <a:off x="4038600" y="3428091"/>
              <a:ext cx="4667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tx1"/>
                  </a:solidFill>
                </a:rPr>
                <a:t>S2</a:t>
              </a:r>
            </a:p>
          </p:txBody>
        </p:sp>
      </p:grpSp>
      <p:sp>
        <p:nvSpPr>
          <p:cNvPr id="11268" name="TextBox 38"/>
          <p:cNvSpPr txBox="1">
            <a:spLocks noChangeArrowheads="1"/>
          </p:cNvSpPr>
          <p:nvPr/>
        </p:nvSpPr>
        <p:spPr bwMode="auto">
          <a:xfrm>
            <a:off x="290964" y="1878066"/>
            <a:ext cx="1561646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 u="sng" dirty="0" err="1">
                <a:solidFill>
                  <a:schemeClr val="tx1"/>
                </a:solidFill>
              </a:rPr>
              <a:t>Tabel</a:t>
            </a:r>
            <a:r>
              <a:rPr lang="en-US" sz="1800" b="1" u="sng" dirty="0">
                <a:solidFill>
                  <a:schemeClr val="tx1"/>
                </a:solidFill>
              </a:rPr>
              <a:t> Vertex :</a:t>
            </a:r>
          </a:p>
          <a:p>
            <a:r>
              <a:rPr lang="en-US" sz="1800" i="1" dirty="0">
                <a:solidFill>
                  <a:schemeClr val="tx1"/>
                </a:solidFill>
              </a:rPr>
              <a:t>V1</a:t>
            </a:r>
            <a:r>
              <a:rPr lang="en-US" sz="1800" dirty="0">
                <a:solidFill>
                  <a:schemeClr val="tx1"/>
                </a:solidFill>
              </a:rPr>
              <a:t> : x1,y1,z1</a:t>
            </a:r>
          </a:p>
          <a:p>
            <a:r>
              <a:rPr lang="en-US" sz="1800" i="1" dirty="0">
                <a:solidFill>
                  <a:schemeClr val="tx1"/>
                </a:solidFill>
              </a:rPr>
              <a:t>V2 </a:t>
            </a:r>
            <a:r>
              <a:rPr lang="en-US" sz="1800" dirty="0">
                <a:solidFill>
                  <a:schemeClr val="tx1"/>
                </a:solidFill>
              </a:rPr>
              <a:t>: x2,y2,z2</a:t>
            </a:r>
          </a:p>
          <a:p>
            <a:r>
              <a:rPr lang="en-US" sz="1800" i="1" dirty="0">
                <a:solidFill>
                  <a:schemeClr val="tx1"/>
                </a:solidFill>
              </a:rPr>
              <a:t>V3 </a:t>
            </a:r>
            <a:r>
              <a:rPr lang="en-US" sz="1800" dirty="0">
                <a:solidFill>
                  <a:schemeClr val="tx1"/>
                </a:solidFill>
              </a:rPr>
              <a:t>: x3,y3,z3</a:t>
            </a:r>
          </a:p>
          <a:p>
            <a:r>
              <a:rPr lang="en-US" sz="1800" i="1" dirty="0">
                <a:solidFill>
                  <a:schemeClr val="tx1"/>
                </a:solidFill>
              </a:rPr>
              <a:t>V4 </a:t>
            </a:r>
            <a:r>
              <a:rPr lang="en-US" sz="1800" dirty="0">
                <a:solidFill>
                  <a:schemeClr val="tx1"/>
                </a:solidFill>
              </a:rPr>
              <a:t>: x4,y4,z4</a:t>
            </a:r>
          </a:p>
          <a:p>
            <a:r>
              <a:rPr lang="en-US" sz="1800" i="1" dirty="0">
                <a:solidFill>
                  <a:schemeClr val="tx1"/>
                </a:solidFill>
              </a:rPr>
              <a:t>V5 </a:t>
            </a:r>
            <a:r>
              <a:rPr lang="en-US" sz="1800" dirty="0">
                <a:solidFill>
                  <a:schemeClr val="tx1"/>
                </a:solidFill>
              </a:rPr>
              <a:t>: x5,y5,z5</a:t>
            </a:r>
          </a:p>
        </p:txBody>
      </p:sp>
      <p:sp>
        <p:nvSpPr>
          <p:cNvPr id="11269" name="TextBox 39"/>
          <p:cNvSpPr txBox="1">
            <a:spLocks noChangeArrowheads="1"/>
          </p:cNvSpPr>
          <p:nvPr/>
        </p:nvSpPr>
        <p:spPr bwMode="auto">
          <a:xfrm>
            <a:off x="401939" y="3976880"/>
            <a:ext cx="1420261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 u="sng" dirty="0" err="1">
                <a:solidFill>
                  <a:schemeClr val="tx1"/>
                </a:solidFill>
              </a:rPr>
              <a:t>Tabel</a:t>
            </a:r>
            <a:r>
              <a:rPr lang="en-US" sz="1800" b="1" u="sng" dirty="0">
                <a:solidFill>
                  <a:schemeClr val="tx1"/>
                </a:solidFill>
              </a:rPr>
              <a:t> Edge :</a:t>
            </a:r>
          </a:p>
          <a:p>
            <a:r>
              <a:rPr lang="en-US" sz="1800" dirty="0">
                <a:solidFill>
                  <a:schemeClr val="tx1"/>
                </a:solidFill>
              </a:rPr>
              <a:t>E1 : </a:t>
            </a:r>
            <a:r>
              <a:rPr lang="en-US" sz="1800" i="1" dirty="0">
                <a:solidFill>
                  <a:schemeClr val="tx1"/>
                </a:solidFill>
              </a:rPr>
              <a:t>V1,V2</a:t>
            </a:r>
          </a:p>
          <a:p>
            <a:r>
              <a:rPr lang="en-US" sz="1800" dirty="0">
                <a:solidFill>
                  <a:schemeClr val="tx1"/>
                </a:solidFill>
              </a:rPr>
              <a:t>E2 : </a:t>
            </a:r>
            <a:r>
              <a:rPr lang="en-US" sz="1800" i="1" dirty="0">
                <a:solidFill>
                  <a:schemeClr val="tx1"/>
                </a:solidFill>
              </a:rPr>
              <a:t>V1,V3</a:t>
            </a:r>
          </a:p>
          <a:p>
            <a:r>
              <a:rPr lang="en-US" sz="1800" dirty="0">
                <a:solidFill>
                  <a:schemeClr val="tx1"/>
                </a:solidFill>
              </a:rPr>
              <a:t>E3 : </a:t>
            </a:r>
            <a:r>
              <a:rPr lang="en-US" sz="1800" i="1" dirty="0">
                <a:solidFill>
                  <a:schemeClr val="tx1"/>
                </a:solidFill>
              </a:rPr>
              <a:t>V2,V3</a:t>
            </a:r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dirty="0">
                <a:solidFill>
                  <a:schemeClr val="tx1"/>
                </a:solidFill>
              </a:rPr>
              <a:t>E4 : </a:t>
            </a:r>
            <a:r>
              <a:rPr lang="en-US" sz="1800" i="1" dirty="0">
                <a:solidFill>
                  <a:schemeClr val="tx1"/>
                </a:solidFill>
              </a:rPr>
              <a:t>V2,V4</a:t>
            </a:r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dirty="0">
                <a:solidFill>
                  <a:schemeClr val="tx1"/>
                </a:solidFill>
              </a:rPr>
              <a:t>E5 : </a:t>
            </a:r>
            <a:r>
              <a:rPr lang="en-US" sz="1800" i="1" dirty="0">
                <a:solidFill>
                  <a:schemeClr val="tx1"/>
                </a:solidFill>
              </a:rPr>
              <a:t>V4,V5</a:t>
            </a:r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dirty="0">
                <a:solidFill>
                  <a:schemeClr val="tx1"/>
                </a:solidFill>
              </a:rPr>
              <a:t>E6 : </a:t>
            </a:r>
            <a:r>
              <a:rPr lang="en-US" sz="1800" i="1" dirty="0">
                <a:solidFill>
                  <a:schemeClr val="tx1"/>
                </a:solidFill>
              </a:rPr>
              <a:t>V3,V5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1270" name="TextBox 40"/>
          <p:cNvSpPr txBox="1">
            <a:spLocks noChangeArrowheads="1"/>
          </p:cNvSpPr>
          <p:nvPr/>
        </p:nvSpPr>
        <p:spPr bwMode="auto">
          <a:xfrm>
            <a:off x="6131012" y="2072748"/>
            <a:ext cx="199734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 u="sng" dirty="0" err="1">
                <a:solidFill>
                  <a:schemeClr val="tx1"/>
                </a:solidFill>
              </a:rPr>
              <a:t>Tabel</a:t>
            </a:r>
            <a:r>
              <a:rPr lang="en-US" sz="1800" b="1" u="sng" dirty="0">
                <a:solidFill>
                  <a:schemeClr val="tx1"/>
                </a:solidFill>
              </a:rPr>
              <a:t> </a:t>
            </a:r>
            <a:r>
              <a:rPr lang="en-US" sz="1800" b="1" u="sng" dirty="0" err="1">
                <a:solidFill>
                  <a:schemeClr val="tx1"/>
                </a:solidFill>
              </a:rPr>
              <a:t>Permukaan</a:t>
            </a:r>
            <a:r>
              <a:rPr lang="en-US" sz="1800" b="1" u="sng" dirty="0">
                <a:solidFill>
                  <a:schemeClr val="tx1"/>
                </a:solidFill>
              </a:rPr>
              <a:t> </a:t>
            </a:r>
          </a:p>
          <a:p>
            <a:r>
              <a:rPr lang="en-US" sz="1800" b="1" u="sng" dirty="0">
                <a:solidFill>
                  <a:schemeClr val="tx1"/>
                </a:solidFill>
              </a:rPr>
              <a:t>(Surface) :</a:t>
            </a:r>
          </a:p>
          <a:p>
            <a:r>
              <a:rPr lang="en-US" sz="1800" b="1" dirty="0">
                <a:solidFill>
                  <a:schemeClr val="tx1"/>
                </a:solidFill>
              </a:rPr>
              <a:t>S1</a:t>
            </a:r>
            <a:r>
              <a:rPr lang="en-US" sz="1800" dirty="0">
                <a:solidFill>
                  <a:schemeClr val="tx1"/>
                </a:solidFill>
              </a:rPr>
              <a:t> : E1,E2,E3</a:t>
            </a:r>
            <a:endParaRPr lang="en-US" sz="1800" i="1" dirty="0">
              <a:solidFill>
                <a:schemeClr val="tx1"/>
              </a:solidFill>
            </a:endParaRPr>
          </a:p>
          <a:p>
            <a:r>
              <a:rPr lang="en-US" sz="1800" b="1" dirty="0">
                <a:solidFill>
                  <a:schemeClr val="tx1"/>
                </a:solidFill>
              </a:rPr>
              <a:t>S2</a:t>
            </a:r>
            <a:r>
              <a:rPr lang="en-US" sz="1800" dirty="0">
                <a:solidFill>
                  <a:schemeClr val="tx1"/>
                </a:solidFill>
              </a:rPr>
              <a:t> : E3,E4,E5,E6</a:t>
            </a:r>
            <a:endParaRPr lang="en-US" sz="1800" i="1" dirty="0">
              <a:solidFill>
                <a:schemeClr val="tx1"/>
              </a:solidFill>
            </a:endParaRPr>
          </a:p>
        </p:txBody>
      </p:sp>
      <p:sp>
        <p:nvSpPr>
          <p:cNvPr id="11271" name="TextBox 41"/>
          <p:cNvSpPr txBox="1">
            <a:spLocks noChangeArrowheads="1"/>
          </p:cNvSpPr>
          <p:nvPr/>
        </p:nvSpPr>
        <p:spPr bwMode="auto">
          <a:xfrm>
            <a:off x="6124180" y="3838718"/>
            <a:ext cx="2839239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 u="sng" dirty="0" err="1">
                <a:solidFill>
                  <a:schemeClr val="tx1"/>
                </a:solidFill>
              </a:rPr>
              <a:t>Tabel</a:t>
            </a:r>
            <a:r>
              <a:rPr lang="en-US" sz="1800" b="1" u="sng" dirty="0">
                <a:solidFill>
                  <a:schemeClr val="tx1"/>
                </a:solidFill>
              </a:rPr>
              <a:t> Edge </a:t>
            </a:r>
          </a:p>
          <a:p>
            <a:r>
              <a:rPr lang="en-US" sz="1800" b="1" u="sng" dirty="0">
                <a:solidFill>
                  <a:schemeClr val="tx1"/>
                </a:solidFill>
              </a:rPr>
              <a:t>(</a:t>
            </a:r>
            <a:r>
              <a:rPr lang="en-US" sz="1800" b="1" u="sng" dirty="0" err="1">
                <a:solidFill>
                  <a:schemeClr val="tx1"/>
                </a:solidFill>
              </a:rPr>
              <a:t>memuat</a:t>
            </a:r>
            <a:r>
              <a:rPr lang="en-US" sz="1800" b="1" u="sng" dirty="0">
                <a:solidFill>
                  <a:schemeClr val="tx1"/>
                </a:solidFill>
              </a:rPr>
              <a:t> </a:t>
            </a:r>
            <a:r>
              <a:rPr lang="en-US" sz="1800" b="1" u="sng" dirty="0" err="1">
                <a:solidFill>
                  <a:schemeClr val="tx1"/>
                </a:solidFill>
              </a:rPr>
              <a:t>semua</a:t>
            </a:r>
            <a:r>
              <a:rPr lang="en-US" sz="1800" b="1" u="sng" dirty="0">
                <a:solidFill>
                  <a:schemeClr val="tx1"/>
                </a:solidFill>
              </a:rPr>
              <a:t> </a:t>
            </a:r>
            <a:r>
              <a:rPr lang="en-US" sz="1800" b="1" u="sng" dirty="0" err="1">
                <a:solidFill>
                  <a:schemeClr val="tx1"/>
                </a:solidFill>
              </a:rPr>
              <a:t>informasi</a:t>
            </a:r>
            <a:r>
              <a:rPr lang="en-US" sz="1800" b="1" u="sng" dirty="0">
                <a:solidFill>
                  <a:schemeClr val="tx1"/>
                </a:solidFill>
              </a:rPr>
              <a:t>)</a:t>
            </a:r>
          </a:p>
          <a:p>
            <a:r>
              <a:rPr lang="en-US" sz="1800" dirty="0">
                <a:solidFill>
                  <a:schemeClr val="tx1"/>
                </a:solidFill>
              </a:rPr>
              <a:t>E1:V1,V2,S1</a:t>
            </a:r>
          </a:p>
          <a:p>
            <a:r>
              <a:rPr lang="en-US" sz="1800" dirty="0">
                <a:solidFill>
                  <a:schemeClr val="tx1"/>
                </a:solidFill>
              </a:rPr>
              <a:t>E2:V1,V3,S1</a:t>
            </a:r>
          </a:p>
          <a:p>
            <a:r>
              <a:rPr lang="en-US" sz="1800" dirty="0">
                <a:solidFill>
                  <a:schemeClr val="tx1"/>
                </a:solidFill>
              </a:rPr>
              <a:t>E3:V2,V3,S1,S2</a:t>
            </a:r>
          </a:p>
          <a:p>
            <a:r>
              <a:rPr lang="en-US" sz="1800" dirty="0">
                <a:solidFill>
                  <a:schemeClr val="tx1"/>
                </a:solidFill>
              </a:rPr>
              <a:t>E4:V2,V4,S2</a:t>
            </a:r>
          </a:p>
          <a:p>
            <a:r>
              <a:rPr lang="en-US" sz="1800" dirty="0">
                <a:solidFill>
                  <a:schemeClr val="tx1"/>
                </a:solidFill>
              </a:rPr>
              <a:t>E5:V4,V5,S2</a:t>
            </a:r>
          </a:p>
          <a:p>
            <a:r>
              <a:rPr lang="en-US" sz="1800" dirty="0">
                <a:solidFill>
                  <a:schemeClr val="tx1"/>
                </a:solidFill>
              </a:rPr>
              <a:t>E6:V3,V5,S2</a:t>
            </a:r>
          </a:p>
        </p:txBody>
      </p:sp>
    </p:spTree>
    <p:extLst>
      <p:ext uri="{BB962C8B-B14F-4D97-AF65-F5344CB8AC3E}">
        <p14:creationId xmlns:p14="http://schemas.microsoft.com/office/powerpoint/2010/main" val="1600723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IE" dirty="0" smtClean="0"/>
              <a:t>Curved Surfaces</a:t>
            </a:r>
            <a:endParaRPr lang="en-GB" dirty="0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Suatu </a:t>
            </a:r>
            <a:r>
              <a:rPr lang="it-IT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obyek 3D dapat direpresentasikan langsung menggunakan persamaan</a:t>
            </a:r>
            <a:br>
              <a:rPr lang="it-IT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it-IT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geometri berupa kurva permukaan dari obyek </a:t>
            </a:r>
            <a:r>
              <a:rPr lang="it-IT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tersebut</a:t>
            </a:r>
          </a:p>
          <a:p>
            <a:r>
              <a:rPr lang="it-IT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Kurva </a:t>
            </a:r>
            <a:r>
              <a:rPr lang="it-IT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it-IT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curve</a:t>
            </a:r>
            <a:r>
              <a:rPr lang="it-IT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dan permukaan (</a:t>
            </a:r>
            <a:r>
              <a:rPr lang="it-IT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surface</a:t>
            </a:r>
            <a:r>
              <a:rPr lang="it-IT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sering dikenal dalam bidang </a:t>
            </a:r>
            <a:r>
              <a:rPr lang="it-IT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geometri</a:t>
            </a:r>
          </a:p>
          <a:p>
            <a:r>
              <a:rPr lang="it-IT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Kurva </a:t>
            </a:r>
            <a:r>
              <a:rPr lang="it-IT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adalah kumpulan titik yang membentuk garis lurus atau </a:t>
            </a:r>
            <a:r>
              <a:rPr lang="it-IT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lengkungan</a:t>
            </a:r>
            <a:r>
              <a:rPr lang="id-ID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pPr lvl="1"/>
            <a:r>
              <a:rPr lang="id-ID" dirty="0" smtClean="0"/>
              <a:t>Spline</a:t>
            </a:r>
          </a:p>
          <a:p>
            <a:pPr lvl="1"/>
            <a:r>
              <a:rPr lang="id-ID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Bezier</a:t>
            </a:r>
            <a:endParaRPr lang="it-IT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475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id-ID" dirty="0" smtClean="0"/>
              <a:t>Kurva Spline</a:t>
            </a:r>
            <a:endParaRPr lang="en-GB" dirty="0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2400" dirty="0" err="1">
                <a:solidFill>
                  <a:srgbClr val="000000"/>
                </a:solidFill>
              </a:rPr>
              <a:t>Memudahkan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untuk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menggambar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bentuk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kurva</a:t>
            </a:r>
            <a:r>
              <a:rPr lang="en-US" sz="2400" dirty="0">
                <a:solidFill>
                  <a:srgbClr val="000000"/>
                </a:solidFill>
              </a:rPr>
              <a:t> yang </a:t>
            </a:r>
            <a:r>
              <a:rPr lang="en-US" sz="2400" dirty="0" err="1">
                <a:solidFill>
                  <a:srgbClr val="000000"/>
                </a:solidFill>
              </a:rPr>
              <a:t>kompleks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2400" dirty="0" err="1">
                <a:solidFill>
                  <a:srgbClr val="000000"/>
                </a:solidFill>
              </a:rPr>
              <a:t>Caranya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dengan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memasukkan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rangkaian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titik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dan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kurva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akan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terbentuk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mengikuti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rangkaian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titik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tersebut</a:t>
            </a:r>
            <a:endParaRPr lang="en-US" sz="2400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2400" dirty="0" err="1">
                <a:solidFill>
                  <a:srgbClr val="000000"/>
                </a:solidFill>
              </a:rPr>
              <a:t>Titik-titik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tersebut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disebut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titik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kendali</a:t>
            </a:r>
            <a:r>
              <a:rPr lang="en-US" sz="2400" dirty="0">
                <a:solidFill>
                  <a:srgbClr val="000000"/>
                </a:solidFill>
              </a:rPr>
              <a:t> (control points)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2400" dirty="0" err="1">
                <a:solidFill>
                  <a:srgbClr val="000000"/>
                </a:solidFill>
              </a:rPr>
              <a:t>Kurva</a:t>
            </a:r>
            <a:r>
              <a:rPr lang="en-US" sz="2400" dirty="0">
                <a:solidFill>
                  <a:srgbClr val="000000"/>
                </a:solidFill>
              </a:rPr>
              <a:t> yang </a:t>
            </a:r>
            <a:r>
              <a:rPr lang="en-US" sz="2400" dirty="0" err="1">
                <a:solidFill>
                  <a:srgbClr val="000000"/>
                </a:solidFill>
              </a:rPr>
              <a:t>melewati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tiap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titik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kendali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disebut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interpolasi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kurva</a:t>
            </a:r>
            <a:r>
              <a:rPr lang="en-US" sz="2400" dirty="0">
                <a:solidFill>
                  <a:srgbClr val="000000"/>
                </a:solidFill>
              </a:rPr>
              <a:t> spline (interpolating curve)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2400" dirty="0" err="1">
                <a:solidFill>
                  <a:srgbClr val="000000"/>
                </a:solidFill>
              </a:rPr>
              <a:t>Kurva</a:t>
            </a:r>
            <a:r>
              <a:rPr lang="en-US" sz="2400" dirty="0">
                <a:solidFill>
                  <a:srgbClr val="000000"/>
                </a:solidFill>
              </a:rPr>
              <a:t> yang </a:t>
            </a:r>
            <a:r>
              <a:rPr lang="en-US" sz="2400" dirty="0" err="1">
                <a:solidFill>
                  <a:srgbClr val="000000"/>
                </a:solidFill>
              </a:rPr>
              <a:t>melewati</a:t>
            </a:r>
            <a:r>
              <a:rPr lang="en-US" sz="2400" dirty="0">
                <a:solidFill>
                  <a:srgbClr val="000000"/>
                </a:solidFill>
              </a:rPr>
              <a:t> di </a:t>
            </a:r>
            <a:r>
              <a:rPr lang="en-US" sz="2400" dirty="0" err="1">
                <a:solidFill>
                  <a:srgbClr val="000000"/>
                </a:solidFill>
              </a:rPr>
              <a:t>dekat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titik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kendali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namun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tidak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melewati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titik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kendali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disebut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pendekatan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kurva</a:t>
            </a:r>
            <a:r>
              <a:rPr lang="en-US" sz="2400" dirty="0">
                <a:solidFill>
                  <a:srgbClr val="000000"/>
                </a:solidFill>
              </a:rPr>
              <a:t> spline (approximating curve) 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2400" dirty="0" err="1">
                <a:solidFill>
                  <a:srgbClr val="000000"/>
                </a:solidFill>
              </a:rPr>
              <a:t>Untuk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mengubah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bentuk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kurva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caranya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dengan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memindahkan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posisi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titik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kendali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8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id-ID" dirty="0" smtClean="0"/>
              <a:t>Kurva Spline</a:t>
            </a:r>
            <a:endParaRPr lang="en-GB" dirty="0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97025"/>
            <a:ext cx="8534400" cy="411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968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id-ID" dirty="0" smtClean="0"/>
              <a:t>Kurva Bezier</a:t>
            </a:r>
            <a:endParaRPr lang="en-GB" dirty="0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ts val="800"/>
              </a:spcBef>
            </a:pPr>
            <a:r>
              <a:rPr lang="en-US" sz="2400" dirty="0" err="1">
                <a:solidFill>
                  <a:srgbClr val="000000"/>
                </a:solidFill>
              </a:rPr>
              <a:t>Terdiri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dari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titik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ujung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dan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titik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kendali</a:t>
            </a:r>
            <a:endParaRPr lang="en-US" sz="2400" dirty="0">
              <a:solidFill>
                <a:srgbClr val="000000"/>
              </a:solidFill>
            </a:endParaRPr>
          </a:p>
          <a:p>
            <a:pPr eaLnBrk="1" hangingPunct="1">
              <a:spcBef>
                <a:spcPts val="800"/>
              </a:spcBef>
            </a:pPr>
            <a:r>
              <a:rPr lang="en-US" sz="2400" dirty="0" err="1">
                <a:solidFill>
                  <a:srgbClr val="000000"/>
                </a:solidFill>
              </a:rPr>
              <a:t>Interpolasi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kurva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pada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titik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ujung</a:t>
            </a:r>
            <a:endParaRPr lang="en-US" sz="2400" dirty="0">
              <a:solidFill>
                <a:srgbClr val="000000"/>
              </a:solidFill>
            </a:endParaRPr>
          </a:p>
          <a:p>
            <a:pPr eaLnBrk="1" hangingPunct="1">
              <a:spcBef>
                <a:spcPts val="800"/>
              </a:spcBef>
            </a:pPr>
            <a:r>
              <a:rPr lang="en-US" sz="2400" dirty="0" err="1">
                <a:solidFill>
                  <a:srgbClr val="000000"/>
                </a:solidFill>
              </a:rPr>
              <a:t>Kurva</a:t>
            </a:r>
            <a:r>
              <a:rPr lang="en-US" sz="2400" dirty="0">
                <a:solidFill>
                  <a:srgbClr val="000000"/>
                </a:solidFill>
              </a:rPr>
              <a:t> yang </a:t>
            </a:r>
            <a:r>
              <a:rPr lang="en-US" sz="2400" dirty="0" err="1">
                <a:solidFill>
                  <a:srgbClr val="000000"/>
                </a:solidFill>
              </a:rPr>
              <a:t>terbentuk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berbasis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pada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posisi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titik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ujung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dan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titik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kendali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01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id-ID" dirty="0" smtClean="0"/>
              <a:t>Kurva Bezier</a:t>
            </a:r>
            <a:endParaRPr lang="en-GB" dirty="0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ts val="800"/>
              </a:spcBef>
            </a:pPr>
            <a:r>
              <a:rPr lang="en-US" sz="2400" dirty="0" err="1">
                <a:solidFill>
                  <a:srgbClr val="000000"/>
                </a:solidFill>
              </a:rPr>
              <a:t>Dapat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terdiri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atas</a:t>
            </a:r>
            <a:r>
              <a:rPr lang="en-US" sz="2400" dirty="0">
                <a:solidFill>
                  <a:srgbClr val="000000"/>
                </a:solidFill>
              </a:rPr>
              <a:t> 4 </a:t>
            </a:r>
            <a:r>
              <a:rPr lang="en-US" sz="2400" dirty="0" err="1">
                <a:solidFill>
                  <a:srgbClr val="000000"/>
                </a:solidFill>
              </a:rPr>
              <a:t>titik</a:t>
            </a:r>
            <a:r>
              <a:rPr lang="en-US" sz="2400" dirty="0">
                <a:solidFill>
                  <a:srgbClr val="000000"/>
                </a:solidFill>
              </a:rPr>
              <a:t>, 2 </a:t>
            </a:r>
            <a:r>
              <a:rPr lang="en-US" sz="2400" dirty="0" err="1">
                <a:solidFill>
                  <a:srgbClr val="000000"/>
                </a:solidFill>
              </a:rPr>
              <a:t>titik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sebagai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titik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ujung</a:t>
            </a:r>
            <a:r>
              <a:rPr lang="en-US" sz="2400" dirty="0">
                <a:solidFill>
                  <a:srgbClr val="000000"/>
                </a:solidFill>
              </a:rPr>
              <a:t> (endpoints), 2 </a:t>
            </a:r>
            <a:r>
              <a:rPr lang="en-US" sz="2400" dirty="0" err="1">
                <a:solidFill>
                  <a:srgbClr val="000000"/>
                </a:solidFill>
              </a:rPr>
              <a:t>titik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sebagai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titik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kendali</a:t>
            </a:r>
            <a:r>
              <a:rPr lang="en-US" sz="2400" dirty="0">
                <a:solidFill>
                  <a:srgbClr val="000000"/>
                </a:solidFill>
              </a:rPr>
              <a:t> (control points)</a:t>
            </a:r>
          </a:p>
          <a:p>
            <a:pPr eaLnBrk="1" hangingPunct="1">
              <a:spcBef>
                <a:spcPts val="800"/>
              </a:spcBef>
            </a:pPr>
            <a:r>
              <a:rPr lang="en-US" sz="2400" dirty="0" err="1">
                <a:solidFill>
                  <a:srgbClr val="000000"/>
                </a:solidFill>
              </a:rPr>
              <a:t>Pada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contoh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berikut</a:t>
            </a:r>
            <a:r>
              <a:rPr lang="en-US" sz="2400" dirty="0">
                <a:solidFill>
                  <a:srgbClr val="000000"/>
                </a:solidFill>
              </a:rPr>
              <a:t>, P0 </a:t>
            </a:r>
            <a:r>
              <a:rPr lang="en-US" sz="2400" dirty="0" err="1">
                <a:solidFill>
                  <a:srgbClr val="000000"/>
                </a:solidFill>
              </a:rPr>
              <a:t>dan</a:t>
            </a:r>
            <a:r>
              <a:rPr lang="en-US" sz="2400" dirty="0">
                <a:solidFill>
                  <a:srgbClr val="000000"/>
                </a:solidFill>
              </a:rPr>
              <a:t> P3 </a:t>
            </a:r>
            <a:r>
              <a:rPr lang="en-US" sz="2400" dirty="0" err="1">
                <a:solidFill>
                  <a:srgbClr val="000000"/>
                </a:solidFill>
              </a:rPr>
              <a:t>adalah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titik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ujung</a:t>
            </a:r>
            <a:r>
              <a:rPr lang="en-US" sz="2400" dirty="0">
                <a:solidFill>
                  <a:srgbClr val="000000"/>
                </a:solidFill>
              </a:rPr>
              <a:t>, P1 </a:t>
            </a:r>
            <a:r>
              <a:rPr lang="en-US" sz="2400" dirty="0" err="1">
                <a:solidFill>
                  <a:srgbClr val="000000"/>
                </a:solidFill>
              </a:rPr>
              <a:t>dan</a:t>
            </a:r>
            <a:r>
              <a:rPr lang="en-US" sz="2400" dirty="0">
                <a:solidFill>
                  <a:srgbClr val="000000"/>
                </a:solidFill>
              </a:rPr>
              <a:t> P2 </a:t>
            </a:r>
            <a:r>
              <a:rPr lang="en-US" sz="2400" dirty="0" err="1">
                <a:solidFill>
                  <a:srgbClr val="000000"/>
                </a:solidFill>
              </a:rPr>
              <a:t>adalah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titik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kendali</a:t>
            </a: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284984"/>
            <a:ext cx="4238625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284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id-ID" dirty="0" smtClean="0"/>
              <a:t>Kurva Bezier</a:t>
            </a:r>
            <a:endParaRPr lang="en-GB" dirty="0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ts val="800"/>
              </a:spcBef>
            </a:pPr>
            <a:r>
              <a:rPr lang="id-ID" sz="2400" dirty="0" smtClean="0">
                <a:solidFill>
                  <a:srgbClr val="000000"/>
                </a:solidFill>
              </a:rPr>
              <a:t>Contoh</a:t>
            </a: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624" y="1447800"/>
            <a:ext cx="6546304" cy="4836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766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id-ID" dirty="0" smtClean="0"/>
              <a:t>Kurva Bezier</a:t>
            </a:r>
            <a:endParaRPr lang="en-GB" dirty="0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ts val="700"/>
              </a:spcBef>
            </a:pPr>
            <a:r>
              <a:rPr lang="en-US" sz="2400" dirty="0" err="1">
                <a:solidFill>
                  <a:srgbClr val="000000"/>
                </a:solidFill>
              </a:rPr>
              <a:t>Contoh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kurva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bezier</a:t>
            </a:r>
            <a:r>
              <a:rPr lang="en-US" sz="2400" dirty="0">
                <a:solidFill>
                  <a:srgbClr val="000000"/>
                </a:solidFill>
              </a:rPr>
              <a:t> yang </a:t>
            </a:r>
            <a:r>
              <a:rPr lang="en-US" sz="2400" dirty="0" err="1">
                <a:solidFill>
                  <a:srgbClr val="000000"/>
                </a:solidFill>
              </a:rPr>
              <a:t>terdiri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atas</a:t>
            </a:r>
            <a:r>
              <a:rPr lang="en-US" sz="2400" dirty="0">
                <a:solidFill>
                  <a:srgbClr val="000000"/>
                </a:solidFill>
              </a:rPr>
              <a:t> 3, 4 </a:t>
            </a:r>
            <a:r>
              <a:rPr lang="en-US" sz="2400" dirty="0" err="1">
                <a:solidFill>
                  <a:srgbClr val="000000"/>
                </a:solidFill>
              </a:rPr>
              <a:t>dan</a:t>
            </a:r>
            <a:r>
              <a:rPr lang="en-US" sz="2400" dirty="0">
                <a:solidFill>
                  <a:srgbClr val="000000"/>
                </a:solidFill>
              </a:rPr>
              <a:t> 5 </a:t>
            </a:r>
            <a:r>
              <a:rPr lang="en-US" sz="2400" dirty="0" err="1">
                <a:solidFill>
                  <a:srgbClr val="000000"/>
                </a:solidFill>
              </a:rPr>
              <a:t>titik</a:t>
            </a:r>
            <a:endParaRPr lang="en-US" sz="2400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700"/>
              </a:spcBef>
            </a:pPr>
            <a:r>
              <a:rPr lang="en-US" sz="2400" dirty="0" err="1">
                <a:solidFill>
                  <a:srgbClr val="000000"/>
                </a:solidFill>
              </a:rPr>
              <a:t>Pada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gambar</a:t>
            </a:r>
            <a:r>
              <a:rPr lang="en-US" sz="2400" dirty="0">
                <a:solidFill>
                  <a:srgbClr val="000000"/>
                </a:solidFill>
              </a:rPr>
              <a:t> a </a:t>
            </a:r>
            <a:r>
              <a:rPr lang="en-US" sz="2400" dirty="0" err="1">
                <a:solidFill>
                  <a:srgbClr val="000000"/>
                </a:solidFill>
              </a:rPr>
              <a:t>terdiri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dari</a:t>
            </a:r>
            <a:r>
              <a:rPr lang="en-US" sz="2400" dirty="0">
                <a:solidFill>
                  <a:srgbClr val="000000"/>
                </a:solidFill>
              </a:rPr>
              <a:t> 3 </a:t>
            </a:r>
            <a:r>
              <a:rPr lang="en-US" sz="2400" dirty="0" err="1">
                <a:solidFill>
                  <a:srgbClr val="000000"/>
                </a:solidFill>
              </a:rPr>
              <a:t>titik</a:t>
            </a:r>
            <a:r>
              <a:rPr lang="en-US" sz="2400" dirty="0">
                <a:solidFill>
                  <a:srgbClr val="000000"/>
                </a:solidFill>
              </a:rPr>
              <a:t>, P0 </a:t>
            </a:r>
            <a:r>
              <a:rPr lang="en-US" sz="2400" dirty="0" err="1">
                <a:solidFill>
                  <a:srgbClr val="000000"/>
                </a:solidFill>
              </a:rPr>
              <a:t>dan</a:t>
            </a:r>
            <a:r>
              <a:rPr lang="en-US" sz="2400" dirty="0">
                <a:solidFill>
                  <a:srgbClr val="000000"/>
                </a:solidFill>
              </a:rPr>
              <a:t> P2 </a:t>
            </a:r>
            <a:r>
              <a:rPr lang="en-US" sz="2400" dirty="0" err="1">
                <a:solidFill>
                  <a:srgbClr val="000000"/>
                </a:solidFill>
              </a:rPr>
              <a:t>adalah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titik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ujung</a:t>
            </a:r>
            <a:r>
              <a:rPr lang="en-US" sz="2400" dirty="0">
                <a:solidFill>
                  <a:srgbClr val="000000"/>
                </a:solidFill>
              </a:rPr>
              <a:t>, P1 </a:t>
            </a:r>
            <a:r>
              <a:rPr lang="en-US" sz="2400" dirty="0" err="1">
                <a:solidFill>
                  <a:srgbClr val="000000"/>
                </a:solidFill>
              </a:rPr>
              <a:t>titik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kendali</a:t>
            </a:r>
            <a:endParaRPr lang="en-US" sz="2400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700"/>
              </a:spcBef>
            </a:pPr>
            <a:r>
              <a:rPr lang="en-US" sz="2400" dirty="0" err="1">
                <a:solidFill>
                  <a:srgbClr val="000000"/>
                </a:solidFill>
              </a:rPr>
              <a:t>Pada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gambar</a:t>
            </a:r>
            <a:r>
              <a:rPr lang="en-US" sz="2400" dirty="0">
                <a:solidFill>
                  <a:srgbClr val="000000"/>
                </a:solidFill>
              </a:rPr>
              <a:t> b, c </a:t>
            </a:r>
            <a:r>
              <a:rPr lang="en-US" sz="2400" dirty="0" err="1">
                <a:solidFill>
                  <a:srgbClr val="000000"/>
                </a:solidFill>
              </a:rPr>
              <a:t>dan</a:t>
            </a:r>
            <a:r>
              <a:rPr lang="en-US" sz="2400" dirty="0">
                <a:solidFill>
                  <a:srgbClr val="000000"/>
                </a:solidFill>
              </a:rPr>
              <a:t> d </a:t>
            </a:r>
            <a:r>
              <a:rPr lang="en-US" sz="2400" dirty="0" err="1">
                <a:solidFill>
                  <a:srgbClr val="000000"/>
                </a:solidFill>
              </a:rPr>
              <a:t>terdiri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dari</a:t>
            </a:r>
            <a:r>
              <a:rPr lang="en-US" sz="2400" dirty="0">
                <a:solidFill>
                  <a:srgbClr val="000000"/>
                </a:solidFill>
              </a:rPr>
              <a:t> 4 </a:t>
            </a:r>
            <a:r>
              <a:rPr lang="en-US" sz="2400" dirty="0" err="1">
                <a:solidFill>
                  <a:srgbClr val="000000"/>
                </a:solidFill>
              </a:rPr>
              <a:t>titik</a:t>
            </a:r>
            <a:r>
              <a:rPr lang="en-US" sz="2400" dirty="0">
                <a:solidFill>
                  <a:srgbClr val="000000"/>
                </a:solidFill>
              </a:rPr>
              <a:t>, P0 </a:t>
            </a:r>
            <a:r>
              <a:rPr lang="en-US" sz="2400" dirty="0" err="1">
                <a:solidFill>
                  <a:srgbClr val="000000"/>
                </a:solidFill>
              </a:rPr>
              <a:t>dan</a:t>
            </a:r>
            <a:r>
              <a:rPr lang="en-US" sz="2400" dirty="0">
                <a:solidFill>
                  <a:srgbClr val="000000"/>
                </a:solidFill>
              </a:rPr>
              <a:t> P3 </a:t>
            </a:r>
            <a:r>
              <a:rPr lang="en-US" sz="2400" dirty="0" err="1">
                <a:solidFill>
                  <a:srgbClr val="000000"/>
                </a:solidFill>
              </a:rPr>
              <a:t>sebagai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titik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ujung</a:t>
            </a:r>
            <a:r>
              <a:rPr lang="en-US" sz="2400" dirty="0">
                <a:solidFill>
                  <a:srgbClr val="000000"/>
                </a:solidFill>
              </a:rPr>
              <a:t>, P1 </a:t>
            </a:r>
            <a:r>
              <a:rPr lang="en-US" sz="2400" dirty="0" err="1">
                <a:solidFill>
                  <a:srgbClr val="000000"/>
                </a:solidFill>
              </a:rPr>
              <a:t>dan</a:t>
            </a:r>
            <a:r>
              <a:rPr lang="en-US" sz="2400" dirty="0">
                <a:solidFill>
                  <a:srgbClr val="000000"/>
                </a:solidFill>
              </a:rPr>
              <a:t> P2 </a:t>
            </a:r>
            <a:r>
              <a:rPr lang="en-US" sz="2400" dirty="0" err="1">
                <a:solidFill>
                  <a:srgbClr val="000000"/>
                </a:solidFill>
              </a:rPr>
              <a:t>sebagai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titik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kendali</a:t>
            </a:r>
            <a:endParaRPr lang="en-US" sz="2400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700"/>
              </a:spcBef>
            </a:pPr>
            <a:r>
              <a:rPr lang="en-US" sz="2400" dirty="0" err="1">
                <a:solidFill>
                  <a:srgbClr val="000000"/>
                </a:solidFill>
              </a:rPr>
              <a:t>Pada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gambar</a:t>
            </a:r>
            <a:r>
              <a:rPr lang="en-US" sz="2400" dirty="0">
                <a:solidFill>
                  <a:srgbClr val="000000"/>
                </a:solidFill>
              </a:rPr>
              <a:t> e </a:t>
            </a:r>
            <a:r>
              <a:rPr lang="en-US" sz="2400" dirty="0" err="1">
                <a:solidFill>
                  <a:srgbClr val="000000"/>
                </a:solidFill>
              </a:rPr>
              <a:t>terdiri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dari</a:t>
            </a:r>
            <a:r>
              <a:rPr lang="en-US" sz="2400" dirty="0">
                <a:solidFill>
                  <a:srgbClr val="000000"/>
                </a:solidFill>
              </a:rPr>
              <a:t> 5 </a:t>
            </a:r>
            <a:r>
              <a:rPr lang="en-US" sz="2400" dirty="0" err="1">
                <a:solidFill>
                  <a:srgbClr val="000000"/>
                </a:solidFill>
              </a:rPr>
              <a:t>titik</a:t>
            </a:r>
            <a:r>
              <a:rPr lang="en-US" sz="2400" dirty="0">
                <a:solidFill>
                  <a:srgbClr val="000000"/>
                </a:solidFill>
              </a:rPr>
              <a:t>, P0 </a:t>
            </a:r>
            <a:r>
              <a:rPr lang="en-US" sz="2400" dirty="0" err="1">
                <a:solidFill>
                  <a:srgbClr val="000000"/>
                </a:solidFill>
              </a:rPr>
              <a:t>dan</a:t>
            </a:r>
            <a:r>
              <a:rPr lang="en-US" sz="2400" dirty="0">
                <a:solidFill>
                  <a:srgbClr val="000000"/>
                </a:solidFill>
              </a:rPr>
              <a:t> P4 </a:t>
            </a:r>
            <a:r>
              <a:rPr lang="en-US" sz="2400" dirty="0" err="1">
                <a:solidFill>
                  <a:srgbClr val="000000"/>
                </a:solidFill>
              </a:rPr>
              <a:t>adalah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titik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ujung</a:t>
            </a:r>
            <a:r>
              <a:rPr lang="en-US" sz="2400" dirty="0">
                <a:solidFill>
                  <a:srgbClr val="000000"/>
                </a:solidFill>
              </a:rPr>
              <a:t>, P1, P2 </a:t>
            </a:r>
            <a:r>
              <a:rPr lang="en-US" sz="2400" dirty="0" err="1">
                <a:solidFill>
                  <a:srgbClr val="000000"/>
                </a:solidFill>
              </a:rPr>
              <a:t>dan</a:t>
            </a:r>
            <a:r>
              <a:rPr lang="en-US" sz="2400" dirty="0">
                <a:solidFill>
                  <a:srgbClr val="000000"/>
                </a:solidFill>
              </a:rPr>
              <a:t> P3 </a:t>
            </a:r>
            <a:r>
              <a:rPr lang="en-US" sz="2400" dirty="0" err="1">
                <a:solidFill>
                  <a:srgbClr val="000000"/>
                </a:solidFill>
              </a:rPr>
              <a:t>adalah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titik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kendali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22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id-ID" dirty="0" smtClean="0"/>
              <a:t>Konsep 3D</a:t>
            </a:r>
            <a:endParaRPr lang="en-GB" dirty="0"/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accent2"/>
              </a:buClr>
            </a:pPr>
            <a:r>
              <a:rPr lang="it-IT" dirty="0"/>
              <a:t>Pada umumnya obyek di alam berada dalam ruang </a:t>
            </a:r>
            <a:r>
              <a:rPr lang="it-IT" dirty="0" smtClean="0"/>
              <a:t>3D</a:t>
            </a:r>
          </a:p>
          <a:p>
            <a:pPr>
              <a:buClr>
                <a:schemeClr val="accent2"/>
              </a:buClr>
            </a:pPr>
            <a:r>
              <a:rPr lang="it-IT" dirty="0" smtClean="0"/>
              <a:t>Oleh </a:t>
            </a:r>
            <a:r>
              <a:rPr lang="it-IT" dirty="0"/>
              <a:t>karena itu komputer grafik berusaha membuat tiruan dari obyek-obyek tersebut untuk ditampilkan di layar, agar menyerupai obyek yang </a:t>
            </a:r>
            <a:r>
              <a:rPr lang="it-IT" dirty="0" smtClean="0"/>
              <a:t>sebenarnya</a:t>
            </a:r>
          </a:p>
          <a:p>
            <a:pPr>
              <a:buClr>
                <a:schemeClr val="accent2"/>
              </a:buClr>
            </a:pPr>
            <a:r>
              <a:rPr lang="it-IT" dirty="0" smtClean="0"/>
              <a:t>Tiruan-tiruan </a:t>
            </a:r>
            <a:r>
              <a:rPr lang="it-IT" dirty="0"/>
              <a:t>obyek ini disebut model 3D (</a:t>
            </a:r>
            <a:r>
              <a:rPr lang="en-US" dirty="0" err="1"/>
              <a:t>representasi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obyek</a:t>
            </a:r>
            <a:r>
              <a:rPr lang="it-IT" dirty="0"/>
              <a:t> 3D), yang berguna untuk merepresentasikan obyek 3D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97407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id-ID" dirty="0" smtClean="0"/>
              <a:t>Kurva Bezier</a:t>
            </a:r>
            <a:endParaRPr lang="en-GB" dirty="0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ts val="750"/>
              </a:spcBef>
            </a:pPr>
            <a:endParaRPr lang="id-ID" sz="30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750"/>
              </a:spcBef>
            </a:pPr>
            <a:endParaRPr lang="id-ID" sz="3000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750"/>
              </a:spcBef>
            </a:pPr>
            <a:endParaRPr lang="id-ID" sz="30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750"/>
              </a:spcBef>
            </a:pPr>
            <a:endParaRPr lang="id-ID" sz="3000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750"/>
              </a:spcBef>
            </a:pPr>
            <a:r>
              <a:rPr lang="en-US" sz="3000" dirty="0" smtClean="0">
                <a:solidFill>
                  <a:srgbClr val="000000"/>
                </a:solidFill>
              </a:rPr>
              <a:t>Bezier </a:t>
            </a:r>
            <a:r>
              <a:rPr lang="en-US" sz="3000" dirty="0" err="1">
                <a:solidFill>
                  <a:srgbClr val="000000"/>
                </a:solidFill>
              </a:rPr>
              <a:t>kubik</a:t>
            </a:r>
            <a:r>
              <a:rPr lang="en-US" sz="3000" dirty="0">
                <a:solidFill>
                  <a:srgbClr val="000000"/>
                </a:solidFill>
              </a:rPr>
              <a:t> </a:t>
            </a:r>
            <a:r>
              <a:rPr lang="en-US" sz="3000" dirty="0" err="1">
                <a:solidFill>
                  <a:srgbClr val="000000"/>
                </a:solidFill>
              </a:rPr>
              <a:t>didefinisikan</a:t>
            </a:r>
            <a:r>
              <a:rPr lang="en-US" sz="3000" dirty="0">
                <a:solidFill>
                  <a:srgbClr val="000000"/>
                </a:solidFill>
              </a:rPr>
              <a:t> </a:t>
            </a:r>
            <a:r>
              <a:rPr lang="en-US" sz="3000" dirty="0" err="1">
                <a:solidFill>
                  <a:srgbClr val="000000"/>
                </a:solidFill>
              </a:rPr>
              <a:t>dengan</a:t>
            </a:r>
            <a:r>
              <a:rPr lang="en-US" sz="3000" dirty="0">
                <a:solidFill>
                  <a:srgbClr val="000000"/>
                </a:solidFill>
              </a:rPr>
              <a:t> 4 </a:t>
            </a:r>
            <a:r>
              <a:rPr lang="en-US" sz="3000" dirty="0" err="1">
                <a:solidFill>
                  <a:srgbClr val="000000"/>
                </a:solidFill>
              </a:rPr>
              <a:t>titik</a:t>
            </a:r>
            <a:endParaRPr lang="en-US" sz="3000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750"/>
              </a:spcBef>
            </a:pPr>
            <a:r>
              <a:rPr lang="en-US" sz="3000" dirty="0">
                <a:solidFill>
                  <a:srgbClr val="000000"/>
                </a:solidFill>
              </a:rPr>
              <a:t>Ada 2 </a:t>
            </a:r>
            <a:r>
              <a:rPr lang="en-US" sz="3000" dirty="0" err="1">
                <a:solidFill>
                  <a:srgbClr val="000000"/>
                </a:solidFill>
              </a:rPr>
              <a:t>titik</a:t>
            </a:r>
            <a:r>
              <a:rPr lang="en-US" sz="3000" dirty="0">
                <a:solidFill>
                  <a:srgbClr val="000000"/>
                </a:solidFill>
              </a:rPr>
              <a:t> </a:t>
            </a:r>
            <a:r>
              <a:rPr lang="en-US" sz="3000" dirty="0" err="1">
                <a:solidFill>
                  <a:srgbClr val="000000"/>
                </a:solidFill>
              </a:rPr>
              <a:t>ujung</a:t>
            </a:r>
            <a:r>
              <a:rPr lang="en-US" sz="3000" dirty="0">
                <a:solidFill>
                  <a:srgbClr val="000000"/>
                </a:solidFill>
              </a:rPr>
              <a:t> </a:t>
            </a:r>
          </a:p>
          <a:p>
            <a:pPr lvl="1" eaLnBrk="1" hangingPunct="1">
              <a:lnSpc>
                <a:spcPct val="90000"/>
              </a:lnSpc>
              <a:spcBef>
                <a:spcPts val="650"/>
              </a:spcBef>
            </a:pPr>
            <a:r>
              <a:rPr lang="en-US" sz="2600" dirty="0">
                <a:solidFill>
                  <a:srgbClr val="000000"/>
                </a:solidFill>
              </a:rPr>
              <a:t>(</a:t>
            </a:r>
            <a:r>
              <a:rPr lang="en-US" sz="2600" i="1" dirty="0">
                <a:solidFill>
                  <a:srgbClr val="000000"/>
                </a:solidFill>
              </a:rPr>
              <a:t>x</a:t>
            </a:r>
            <a:r>
              <a:rPr lang="en-US" sz="2600" i="1" baseline="-25000" dirty="0">
                <a:solidFill>
                  <a:srgbClr val="000000"/>
                </a:solidFill>
              </a:rPr>
              <a:t>0</a:t>
            </a:r>
            <a:r>
              <a:rPr lang="en-US" sz="2600" i="1" dirty="0">
                <a:solidFill>
                  <a:srgbClr val="000000"/>
                </a:solidFill>
              </a:rPr>
              <a:t>,y</a:t>
            </a:r>
            <a:r>
              <a:rPr lang="en-US" sz="2600" i="1" baseline="-25000" dirty="0">
                <a:solidFill>
                  <a:srgbClr val="000000"/>
                </a:solidFill>
              </a:rPr>
              <a:t>0</a:t>
            </a:r>
            <a:r>
              <a:rPr lang="en-US" sz="2600" dirty="0">
                <a:solidFill>
                  <a:srgbClr val="000000"/>
                </a:solidFill>
              </a:rPr>
              <a:t>) – </a:t>
            </a:r>
            <a:r>
              <a:rPr lang="en-US" sz="2600" dirty="0" err="1">
                <a:solidFill>
                  <a:srgbClr val="000000"/>
                </a:solidFill>
              </a:rPr>
              <a:t>titik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err="1">
                <a:solidFill>
                  <a:srgbClr val="000000"/>
                </a:solidFill>
              </a:rPr>
              <a:t>ujung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err="1">
                <a:solidFill>
                  <a:srgbClr val="000000"/>
                </a:solidFill>
              </a:rPr>
              <a:t>awal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</a:p>
          <a:p>
            <a:pPr lvl="1" eaLnBrk="1" hangingPunct="1">
              <a:lnSpc>
                <a:spcPct val="90000"/>
              </a:lnSpc>
              <a:spcBef>
                <a:spcPts val="650"/>
              </a:spcBef>
            </a:pPr>
            <a:r>
              <a:rPr lang="en-US" sz="2600" dirty="0">
                <a:solidFill>
                  <a:srgbClr val="000000"/>
                </a:solidFill>
              </a:rPr>
              <a:t>(</a:t>
            </a:r>
            <a:r>
              <a:rPr lang="en-US" sz="2600" i="1" dirty="0">
                <a:solidFill>
                  <a:srgbClr val="000000"/>
                </a:solidFill>
              </a:rPr>
              <a:t>x</a:t>
            </a:r>
            <a:r>
              <a:rPr lang="en-US" sz="2600" i="1" baseline="-25000" dirty="0">
                <a:solidFill>
                  <a:srgbClr val="000000"/>
                </a:solidFill>
              </a:rPr>
              <a:t>3</a:t>
            </a:r>
            <a:r>
              <a:rPr lang="en-US" sz="2600" i="1" dirty="0">
                <a:solidFill>
                  <a:srgbClr val="000000"/>
                </a:solidFill>
              </a:rPr>
              <a:t>,y</a:t>
            </a:r>
            <a:r>
              <a:rPr lang="en-US" sz="2600" i="1" baseline="-25000" dirty="0">
                <a:solidFill>
                  <a:srgbClr val="000000"/>
                </a:solidFill>
              </a:rPr>
              <a:t>3</a:t>
            </a:r>
            <a:r>
              <a:rPr lang="en-US" sz="2600" dirty="0">
                <a:solidFill>
                  <a:srgbClr val="000000"/>
                </a:solidFill>
              </a:rPr>
              <a:t>) – </a:t>
            </a:r>
            <a:r>
              <a:rPr lang="en-US" sz="2600" dirty="0" err="1">
                <a:solidFill>
                  <a:srgbClr val="000000"/>
                </a:solidFill>
              </a:rPr>
              <a:t>titik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err="1">
                <a:solidFill>
                  <a:srgbClr val="000000"/>
                </a:solidFill>
              </a:rPr>
              <a:t>ujung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err="1">
                <a:solidFill>
                  <a:srgbClr val="000000"/>
                </a:solidFill>
              </a:rPr>
              <a:t>akhir</a:t>
            </a:r>
            <a:r>
              <a:rPr lang="en-US" sz="2600" dirty="0">
                <a:solidFill>
                  <a:srgbClr val="000000"/>
                </a:solidFill>
              </a:rPr>
              <a:t>/</a:t>
            </a:r>
            <a:r>
              <a:rPr lang="en-US" sz="2600" dirty="0" err="1">
                <a:solidFill>
                  <a:srgbClr val="000000"/>
                </a:solidFill>
              </a:rPr>
              <a:t>tujuan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ts val="750"/>
              </a:spcBef>
            </a:pPr>
            <a:r>
              <a:rPr lang="en-US" sz="3000" dirty="0">
                <a:solidFill>
                  <a:srgbClr val="000000"/>
                </a:solidFill>
              </a:rPr>
              <a:t>(</a:t>
            </a:r>
            <a:r>
              <a:rPr lang="en-US" sz="3000" i="1" dirty="0">
                <a:solidFill>
                  <a:srgbClr val="000000"/>
                </a:solidFill>
              </a:rPr>
              <a:t>x</a:t>
            </a:r>
            <a:r>
              <a:rPr lang="en-US" sz="3000" i="1" baseline="-25000" dirty="0">
                <a:solidFill>
                  <a:srgbClr val="000000"/>
                </a:solidFill>
              </a:rPr>
              <a:t>1</a:t>
            </a:r>
            <a:r>
              <a:rPr lang="en-US" sz="3000" i="1" dirty="0">
                <a:solidFill>
                  <a:srgbClr val="000000"/>
                </a:solidFill>
              </a:rPr>
              <a:t>,y</a:t>
            </a:r>
            <a:r>
              <a:rPr lang="en-US" sz="3000" i="1" baseline="-25000" dirty="0">
                <a:solidFill>
                  <a:srgbClr val="000000"/>
                </a:solidFill>
              </a:rPr>
              <a:t>1</a:t>
            </a:r>
            <a:r>
              <a:rPr lang="en-US" sz="3000" dirty="0">
                <a:solidFill>
                  <a:srgbClr val="000000"/>
                </a:solidFill>
              </a:rPr>
              <a:t>) </a:t>
            </a:r>
            <a:r>
              <a:rPr lang="en-US" sz="3000" dirty="0" err="1">
                <a:solidFill>
                  <a:srgbClr val="000000"/>
                </a:solidFill>
              </a:rPr>
              <a:t>dan</a:t>
            </a:r>
            <a:r>
              <a:rPr lang="en-US" sz="3000" dirty="0">
                <a:solidFill>
                  <a:srgbClr val="000000"/>
                </a:solidFill>
              </a:rPr>
              <a:t> (</a:t>
            </a:r>
            <a:r>
              <a:rPr lang="en-US" sz="3000" i="1" dirty="0">
                <a:solidFill>
                  <a:srgbClr val="000000"/>
                </a:solidFill>
              </a:rPr>
              <a:t>x</a:t>
            </a:r>
            <a:r>
              <a:rPr lang="en-US" sz="3000" i="1" baseline="-25000" dirty="0">
                <a:solidFill>
                  <a:srgbClr val="000000"/>
                </a:solidFill>
              </a:rPr>
              <a:t>2</a:t>
            </a:r>
            <a:r>
              <a:rPr lang="en-US" sz="3000" i="1" dirty="0">
                <a:solidFill>
                  <a:srgbClr val="000000"/>
                </a:solidFill>
              </a:rPr>
              <a:t>,y</a:t>
            </a:r>
            <a:r>
              <a:rPr lang="en-US" sz="3000" i="1" baseline="-25000" dirty="0">
                <a:solidFill>
                  <a:srgbClr val="000000"/>
                </a:solidFill>
              </a:rPr>
              <a:t>2</a:t>
            </a:r>
            <a:r>
              <a:rPr lang="en-US" sz="3000" dirty="0">
                <a:solidFill>
                  <a:srgbClr val="000000"/>
                </a:solidFill>
              </a:rPr>
              <a:t>) </a:t>
            </a:r>
            <a:r>
              <a:rPr lang="en-US" sz="3000" dirty="0" err="1">
                <a:solidFill>
                  <a:srgbClr val="000000"/>
                </a:solidFill>
              </a:rPr>
              <a:t>adalah</a:t>
            </a:r>
            <a:r>
              <a:rPr lang="en-US" sz="3000" dirty="0">
                <a:solidFill>
                  <a:srgbClr val="000000"/>
                </a:solidFill>
              </a:rPr>
              <a:t> </a:t>
            </a:r>
            <a:r>
              <a:rPr lang="en-US" sz="3000" dirty="0" err="1">
                <a:solidFill>
                  <a:srgbClr val="000000"/>
                </a:solidFill>
              </a:rPr>
              <a:t>titik</a:t>
            </a:r>
            <a:r>
              <a:rPr lang="en-US" sz="3000" dirty="0">
                <a:solidFill>
                  <a:srgbClr val="000000"/>
                </a:solidFill>
              </a:rPr>
              <a:t> </a:t>
            </a:r>
            <a:r>
              <a:rPr lang="en-US" sz="3000" dirty="0" err="1">
                <a:solidFill>
                  <a:srgbClr val="000000"/>
                </a:solidFill>
              </a:rPr>
              <a:t>kendali</a:t>
            </a:r>
            <a:endParaRPr lang="en-US" sz="3000" dirty="0">
              <a:solidFill>
                <a:srgbClr val="00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8640"/>
            <a:ext cx="4287837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228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IE" dirty="0" smtClean="0"/>
              <a:t>Curved Surfaces</a:t>
            </a:r>
            <a:endParaRPr lang="en-GB" dirty="0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Permukaan </a:t>
            </a:r>
            <a:r>
              <a:rPr lang="it-IT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it-IT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surface</a:t>
            </a:r>
            <a:r>
              <a:rPr lang="it-IT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adalah struktur matematis yang terbentuk dari himpunan </a:t>
            </a:r>
            <a:r>
              <a:rPr lang="it-IT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kurva</a:t>
            </a:r>
            <a:endParaRPr lang="en-IE" dirty="0"/>
          </a:p>
          <a:p>
            <a:r>
              <a:rPr lang="en-IE" dirty="0"/>
              <a:t>Quadric surfaces include:</a:t>
            </a:r>
          </a:p>
          <a:p>
            <a:pPr lvl="1"/>
            <a:r>
              <a:rPr lang="en-IE" dirty="0" smtClean="0"/>
              <a:t>Double cones</a:t>
            </a:r>
            <a:endParaRPr lang="en-IE" dirty="0"/>
          </a:p>
          <a:p>
            <a:pPr lvl="1"/>
            <a:r>
              <a:rPr lang="en-IE" dirty="0"/>
              <a:t>Ellipsoids</a:t>
            </a:r>
          </a:p>
          <a:p>
            <a:pPr lvl="1"/>
            <a:r>
              <a:rPr lang="en-IE" dirty="0" err="1" smtClean="0"/>
              <a:t>Paraboloids</a:t>
            </a:r>
            <a:endParaRPr lang="en-IE" dirty="0" smtClean="0"/>
          </a:p>
          <a:p>
            <a:pPr lvl="1"/>
            <a:r>
              <a:rPr lang="en-IE" dirty="0" smtClean="0"/>
              <a:t>Hyperboloids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4571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IE" dirty="0" smtClean="0"/>
              <a:t>Curved Surfaces</a:t>
            </a:r>
            <a:endParaRPr lang="en-GB" dirty="0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Sphere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027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1262065"/>
            <a:ext cx="3333750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275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699"/>
          <a:stretch/>
        </p:blipFill>
        <p:spPr bwMode="auto">
          <a:xfrm>
            <a:off x="679450" y="4648200"/>
            <a:ext cx="8764912" cy="173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2757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743"/>
          <a:stretch/>
        </p:blipFill>
        <p:spPr bwMode="auto">
          <a:xfrm>
            <a:off x="679450" y="3557590"/>
            <a:ext cx="6483350" cy="7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275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713" y="3243233"/>
            <a:ext cx="1125987" cy="1582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933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IE" dirty="0" smtClean="0"/>
              <a:t>Curved Surfaces</a:t>
            </a:r>
            <a:endParaRPr lang="en-GB" dirty="0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0377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052736"/>
            <a:ext cx="7406390" cy="5353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951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IE" dirty="0" smtClean="0"/>
              <a:t>Curved Surfaces</a:t>
            </a:r>
            <a:endParaRPr lang="en-GB" dirty="0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Permukaan yang terbentuk dari himpunan kurva Bezier</a:t>
            </a:r>
            <a:endParaRPr lang="en-US" dirty="0"/>
          </a:p>
          <a:p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37408"/>
            <a:ext cx="7742584" cy="266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7464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IE" dirty="0"/>
              <a:t>Sweep Representations</a:t>
            </a:r>
            <a:endParaRPr lang="en-GB" dirty="0"/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Sweep representation</a:t>
            </a:r>
            <a:r>
              <a:rPr lang="it-IT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adalah model 3D yang titik-titik geometrinya dihasilkan oleh perputaran titik-titik dari kurva spline atau lainnya terhadap sumbu putar </a:t>
            </a:r>
            <a:r>
              <a:rPr lang="it-IT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tertentu</a:t>
            </a:r>
          </a:p>
          <a:p>
            <a:r>
              <a:rPr lang="it-IT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Perputaran </a:t>
            </a:r>
            <a:r>
              <a:rPr lang="it-IT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ini tidak harus 360°. Bisa juga kurang dari 360° sehingga obyek yang terbentuk berupa penampang lintang dari obyek hasil perputaran 360°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012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IE" dirty="0"/>
              <a:t>Sweep Representations - Examples</a:t>
            </a:r>
            <a:endParaRPr lang="en-GB" dirty="0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480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778" y="4190970"/>
            <a:ext cx="4246822" cy="2243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0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642" y="1812910"/>
            <a:ext cx="5867857" cy="214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52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IE" dirty="0"/>
              <a:t>Sweep Representations - Examples</a:t>
            </a:r>
            <a:endParaRPr lang="en-GB" dirty="0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1252" name="Picture 4" descr="AADGHHG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5" t="27361" r="21596" b="49190"/>
          <a:stretch>
            <a:fillRect/>
          </a:stretch>
        </p:blipFill>
        <p:spPr bwMode="auto">
          <a:xfrm>
            <a:off x="1949450" y="1651000"/>
            <a:ext cx="5210175" cy="160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1253" name="Picture 5" descr="AADGHHH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6" t="20255" r="13268" b="42500"/>
          <a:stretch>
            <a:fillRect/>
          </a:stretch>
        </p:blipFill>
        <p:spPr bwMode="auto">
          <a:xfrm>
            <a:off x="1173163" y="3792538"/>
            <a:ext cx="6754812" cy="255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1254" name="Group 6"/>
          <p:cNvGrpSpPr>
            <a:grpSpLocks/>
          </p:cNvGrpSpPr>
          <p:nvPr/>
        </p:nvGrpSpPr>
        <p:grpSpPr bwMode="auto">
          <a:xfrm>
            <a:off x="-3175" y="1763713"/>
            <a:ext cx="282575" cy="5094287"/>
            <a:chOff x="-2" y="1111"/>
            <a:chExt cx="178" cy="3209"/>
          </a:xfrm>
        </p:grpSpPr>
        <p:sp>
          <p:nvSpPr>
            <p:cNvPr id="181255" name="Rectangle 7"/>
            <p:cNvSpPr>
              <a:spLocks noChangeArrowheads="1"/>
            </p:cNvSpPr>
            <p:nvPr/>
          </p:nvSpPr>
          <p:spPr bwMode="auto">
            <a:xfrm rot="-5400000">
              <a:off x="-1448" y="2563"/>
              <a:ext cx="3074" cy="169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 anchorCtr="1"/>
            <a:lstStyle/>
            <a:p>
              <a:r>
                <a:rPr lang="en-IE" sz="1100">
                  <a:solidFill>
                    <a:schemeClr val="bg1"/>
                  </a:solidFill>
                </a:rPr>
                <a:t>Images taken from Hearn &amp; Baker, “Computer Graphics with OpenGL” (2004)</a:t>
              </a:r>
              <a:endParaRPr lang="en-US" sz="1100">
                <a:solidFill>
                  <a:schemeClr val="bg1"/>
                </a:solidFill>
              </a:endParaRPr>
            </a:p>
          </p:txBody>
        </p:sp>
        <p:pic>
          <p:nvPicPr>
            <p:cNvPr id="181256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172" b="13248"/>
            <a:stretch>
              <a:fillRect/>
            </a:stretch>
          </p:blipFill>
          <p:spPr bwMode="auto">
            <a:xfrm>
              <a:off x="-2" y="4187"/>
              <a:ext cx="178" cy="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2338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IE" dirty="0" smtClean="0"/>
              <a:t>Sweep Representations - Examples</a:t>
            </a:r>
            <a:endParaRPr lang="en-GB" dirty="0"/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Sweep representation</a:t>
            </a:r>
            <a:r>
              <a:rPr lang="it-IT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juga bisa dihasilkan dengan cara menarik luasan 2D sepanjang sumbu yang tegak lurus dengan bidang luasan </a:t>
            </a:r>
            <a:r>
              <a:rPr lang="it-IT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tersebut</a:t>
            </a:r>
            <a:endParaRPr lang="en-IE" dirty="0"/>
          </a:p>
        </p:txBody>
      </p:sp>
      <p:pic>
        <p:nvPicPr>
          <p:cNvPr id="1833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3795711"/>
            <a:ext cx="7714800" cy="22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14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IE" dirty="0" smtClean="0"/>
              <a:t>Sweep Representations - Examples</a:t>
            </a:r>
            <a:endParaRPr lang="en-GB" dirty="0"/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Sweep-sphere volume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dihasilkan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dengan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cara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menggerakkan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kurva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bola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sepanjang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lintasan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parabola.</a:t>
            </a:r>
            <a:endParaRPr lang="en-IE" dirty="0"/>
          </a:p>
        </p:txBody>
      </p:sp>
      <p:pic>
        <p:nvPicPr>
          <p:cNvPr id="2058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4" y="3428999"/>
            <a:ext cx="4410075" cy="2357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563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id-ID" dirty="0"/>
              <a:t>Konsep 3D</a:t>
            </a:r>
            <a:endParaRPr lang="en-GB" dirty="0"/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accent2"/>
              </a:buClr>
            </a:pPr>
            <a:endParaRPr lang="en-GB" i="1" dirty="0"/>
          </a:p>
        </p:txBody>
      </p:sp>
      <p:pic>
        <p:nvPicPr>
          <p:cNvPr id="4" name="Picture 2" descr="AADGHMI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91" t="21829" r="28099" b="39398"/>
          <a:stretch>
            <a:fillRect/>
          </a:stretch>
        </p:blipFill>
        <p:spPr bwMode="auto">
          <a:xfrm>
            <a:off x="251520" y="3189656"/>
            <a:ext cx="4711840" cy="2982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12519402"/>
              </p:ext>
            </p:extLst>
          </p:nvPr>
        </p:nvGraphicFramePr>
        <p:xfrm>
          <a:off x="4283968" y="1445536"/>
          <a:ext cx="4645794" cy="4501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5156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IE" dirty="0" smtClean="0"/>
              <a:t>Sweep Representations - Examples</a:t>
            </a:r>
            <a:endParaRPr lang="en-GB" dirty="0"/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Sweep-cylinder volume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dihasilkan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dengan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cara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menggerakkan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kurva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silinder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sepanjang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lintasan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parabola.</a:t>
            </a:r>
          </a:p>
        </p:txBody>
      </p:sp>
      <p:pic>
        <p:nvPicPr>
          <p:cNvPr id="2068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3" y="3429001"/>
            <a:ext cx="6273803" cy="235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763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IE" dirty="0" smtClean="0"/>
              <a:t>Surface of Revolution</a:t>
            </a:r>
            <a:endParaRPr lang="en-GB" dirty="0"/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Surface of revolution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adalah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permukaan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dihasilkan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dengan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cara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memutar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kurva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2D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terhadap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sumbu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putarnya</a:t>
            </a:r>
            <a:endParaRPr lang="en-US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Karena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itu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permukaan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dihasilkan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selalu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mempunyai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simetri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azimut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azimuthal symmetry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158344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IE" dirty="0" smtClean="0"/>
              <a:t>Surface of Revolution</a:t>
            </a:r>
            <a:endParaRPr lang="en-GB" dirty="0"/>
          </a:p>
        </p:txBody>
      </p:sp>
      <p:pic>
        <p:nvPicPr>
          <p:cNvPr id="2078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1124744"/>
            <a:ext cx="6152503" cy="5581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549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IE" dirty="0"/>
              <a:t>Constructive Solid </a:t>
            </a:r>
            <a:r>
              <a:rPr lang="en-IE" dirty="0" smtClean="0"/>
              <a:t>Geometry</a:t>
            </a:r>
            <a:endParaRPr lang="en-GB" dirty="0"/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Obyek </a:t>
            </a:r>
            <a:r>
              <a:rPr lang="it-IT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real dan maya (</a:t>
            </a:r>
            <a:r>
              <a:rPr lang="it-IT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virtual</a:t>
            </a:r>
            <a:r>
              <a:rPr lang="it-IT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dapat dinyatakan dengan model padat (</a:t>
            </a:r>
            <a:r>
              <a:rPr lang="it-IT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solid</a:t>
            </a:r>
            <a:r>
              <a:rPr lang="it-IT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seperti bola, silinder, dan kerucut atau dapat dinyatakan sebagai model permukaan seperti segitiga, segi empat atau </a:t>
            </a:r>
            <a:r>
              <a:rPr lang="it-IT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polygon</a:t>
            </a:r>
          </a:p>
          <a:p>
            <a:r>
              <a:rPr lang="it-IT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Model permukaan bisa di render menggunakan </a:t>
            </a:r>
            <a:r>
              <a:rPr lang="it-IT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</a:t>
            </a:r>
            <a:r>
              <a:rPr lang="en-US" i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bject</a:t>
            </a:r>
            <a:r>
              <a:rPr lang="en-US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-order rendering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atau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image-order rendering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yaitu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ray-tracing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077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IE" dirty="0" smtClean="0"/>
              <a:t>Constructive Solid Geometry</a:t>
            </a:r>
            <a:endParaRPr lang="en-GB" dirty="0"/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Sedangkan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model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padat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solid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hanya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bisa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dirender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menggunakan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ray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en-US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tracing</a:t>
            </a:r>
            <a:endParaRPr lang="en-US" dirty="0"/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Model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padat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umumnya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digunakan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untuk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menjelaskan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bentuk-bentuk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buatan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manusia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seperti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Computer Aided Design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(CAD)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atau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Computer Assisted Manufacturing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(CAM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639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IE" dirty="0" smtClean="0"/>
              <a:t>Constructive Solid Geometry</a:t>
            </a:r>
            <a:endParaRPr lang="en-GB" dirty="0"/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Model-model solid </a:t>
            </a:r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konstruktif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bisa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terdiri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dari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bentuk-bentuk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primitif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berikut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bola, </a:t>
            </a:r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silinder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piramida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kubus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kerucut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akan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tetapi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tidak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bisa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terdiri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atas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separuh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ruang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seperti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titik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garis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bidang</a:t>
            </a:r>
            <a:endParaRPr lang="en-US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Constructive Solid Geometry</a:t>
            </a:r>
            <a:r>
              <a:rPr lang="it-IT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it-IT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CSG</a:t>
            </a:r>
            <a:r>
              <a:rPr lang="it-IT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adalah gabungan beberapa obyek solid yang dibentuk secara </a:t>
            </a:r>
            <a:r>
              <a:rPr lang="it-IT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geometry </a:t>
            </a:r>
            <a:r>
              <a:rPr lang="it-IT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dengan menggunakan operator gabungan (</a:t>
            </a:r>
            <a:r>
              <a:rPr lang="it-IT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union</a:t>
            </a:r>
            <a:r>
              <a:rPr lang="it-IT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irisan (</a:t>
            </a:r>
            <a:r>
              <a:rPr lang="it-IT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intersection</a:t>
            </a:r>
            <a:r>
              <a:rPr lang="it-IT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dan selisih (</a:t>
            </a:r>
            <a:r>
              <a:rPr lang="it-IT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difference</a:t>
            </a:r>
            <a:r>
              <a:rPr lang="it-IT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019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IE" dirty="0" smtClean="0"/>
              <a:t>Constructive Solid Geometry</a:t>
            </a:r>
            <a:endParaRPr lang="en-GB" dirty="0"/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84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21" t="30817" r="32092" b="19208"/>
          <a:stretch>
            <a:fillRect/>
          </a:stretch>
        </p:blipFill>
        <p:spPr bwMode="auto">
          <a:xfrm>
            <a:off x="1560513" y="1286690"/>
            <a:ext cx="5819799" cy="5208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020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IE" dirty="0" smtClean="0"/>
              <a:t>Constructive Solid Geometry</a:t>
            </a:r>
            <a:endParaRPr lang="en-GB" dirty="0"/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84324" name="Picture 4" descr="AADGHHJ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10" t="19398" r="54895" b="41643"/>
          <a:stretch>
            <a:fillRect/>
          </a:stretch>
        </p:blipFill>
        <p:spPr bwMode="auto">
          <a:xfrm>
            <a:off x="825500" y="2752725"/>
            <a:ext cx="2336800" cy="267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25" name="Picture 5" descr="AADGHHJ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62" t="30833" r="42392" b="48912"/>
          <a:stretch>
            <a:fillRect/>
          </a:stretch>
        </p:blipFill>
        <p:spPr bwMode="auto">
          <a:xfrm>
            <a:off x="6392863" y="4992265"/>
            <a:ext cx="908050" cy="138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26" name="Picture 6" descr="AADGHHJ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23" t="28935" r="19510" b="46828"/>
          <a:stretch>
            <a:fillRect/>
          </a:stretch>
        </p:blipFill>
        <p:spPr bwMode="auto">
          <a:xfrm>
            <a:off x="6151563" y="1525588"/>
            <a:ext cx="1612900" cy="166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4327" name="Group 7"/>
          <p:cNvGrpSpPr>
            <a:grpSpLocks/>
          </p:cNvGrpSpPr>
          <p:nvPr/>
        </p:nvGrpSpPr>
        <p:grpSpPr bwMode="auto">
          <a:xfrm>
            <a:off x="-3175" y="1763713"/>
            <a:ext cx="282575" cy="5094287"/>
            <a:chOff x="-2" y="1111"/>
            <a:chExt cx="178" cy="3209"/>
          </a:xfrm>
        </p:grpSpPr>
        <p:sp>
          <p:nvSpPr>
            <p:cNvPr id="184328" name="Rectangle 8"/>
            <p:cNvSpPr>
              <a:spLocks noChangeArrowheads="1"/>
            </p:cNvSpPr>
            <p:nvPr/>
          </p:nvSpPr>
          <p:spPr bwMode="auto">
            <a:xfrm rot="-5400000">
              <a:off x="-1448" y="2563"/>
              <a:ext cx="3074" cy="169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 anchorCtr="1"/>
            <a:lstStyle/>
            <a:p>
              <a:r>
                <a:rPr lang="en-IE" sz="1100">
                  <a:solidFill>
                    <a:schemeClr val="bg1"/>
                  </a:solidFill>
                </a:rPr>
                <a:t>Images taken from Hearn &amp; Baker, “Computer Graphics with OpenGL” (2004)</a:t>
              </a:r>
              <a:endParaRPr lang="en-US" sz="1100">
                <a:solidFill>
                  <a:schemeClr val="bg1"/>
                </a:solidFill>
              </a:endParaRPr>
            </a:p>
          </p:txBody>
        </p:sp>
        <p:pic>
          <p:nvPicPr>
            <p:cNvPr id="184329" name="Picture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172" b="13248"/>
            <a:stretch>
              <a:fillRect/>
            </a:stretch>
          </p:blipFill>
          <p:spPr bwMode="auto">
            <a:xfrm>
              <a:off x="-2" y="4187"/>
              <a:ext cx="178" cy="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84330" name="Line 10"/>
          <p:cNvSpPr>
            <a:spLocks noChangeShapeType="1"/>
          </p:cNvSpPr>
          <p:nvPr/>
        </p:nvSpPr>
        <p:spPr bwMode="auto">
          <a:xfrm flipV="1">
            <a:off x="3105150" y="2706688"/>
            <a:ext cx="2862263" cy="855662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4331" name="Text Box 11"/>
          <p:cNvSpPr txBox="1">
            <a:spLocks noChangeArrowheads="1"/>
          </p:cNvSpPr>
          <p:nvPr/>
        </p:nvSpPr>
        <p:spPr bwMode="auto">
          <a:xfrm rot="-985034">
            <a:off x="3849688" y="2778125"/>
            <a:ext cx="1301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IE" b="1"/>
              <a:t>Difference</a:t>
            </a:r>
            <a:endParaRPr lang="en-GB" b="1"/>
          </a:p>
        </p:txBody>
      </p:sp>
      <p:sp>
        <p:nvSpPr>
          <p:cNvPr id="184332" name="Line 12"/>
          <p:cNvSpPr>
            <a:spLocks noChangeShapeType="1"/>
          </p:cNvSpPr>
          <p:nvPr/>
        </p:nvSpPr>
        <p:spPr bwMode="auto">
          <a:xfrm>
            <a:off x="3141663" y="4800600"/>
            <a:ext cx="2862262" cy="855663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4333" name="Text Box 13"/>
          <p:cNvSpPr txBox="1">
            <a:spLocks noChangeArrowheads="1"/>
          </p:cNvSpPr>
          <p:nvPr/>
        </p:nvSpPr>
        <p:spPr bwMode="auto">
          <a:xfrm rot="913353">
            <a:off x="3749675" y="5184775"/>
            <a:ext cx="1479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IE" b="1"/>
              <a:t>Intersection</a:t>
            </a:r>
            <a:endParaRPr lang="en-GB" b="1"/>
          </a:p>
        </p:txBody>
      </p:sp>
    </p:spTree>
    <p:extLst>
      <p:ext uri="{BB962C8B-B14F-4D97-AF65-F5344CB8AC3E}">
        <p14:creationId xmlns:p14="http://schemas.microsoft.com/office/powerpoint/2010/main" val="341575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IE" dirty="0" smtClean="0"/>
              <a:t>Ray Tracing</a:t>
            </a:r>
            <a:endParaRPr lang="en-GB" dirty="0"/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</a:t>
            </a:r>
            <a:r>
              <a:rPr lang="en-US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ay-tracing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pada</a:t>
            </a:r>
            <a:r>
              <a:rPr lang="en-US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CSG </a:t>
            </a:r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menggunakan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konsep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selang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waktu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</a:t>
            </a:r>
            <a:endParaRPr lang="en-US" dirty="0" smtClean="0"/>
          </a:p>
          <a:p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Bila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 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bertanda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plus (+)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artinya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waktu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dari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sebuah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cahaya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saat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berjalan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melalui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obyek</a:t>
            </a:r>
            <a:endParaRPr lang="en-US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Bila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bertanda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minus (−)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artinya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waktu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dari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sebuah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cahaya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saat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tidak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pada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obyek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  <p:pic>
        <p:nvPicPr>
          <p:cNvPr id="2109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017" y="4482505"/>
            <a:ext cx="4965020" cy="140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0949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48"/>
          <a:stretch/>
        </p:blipFill>
        <p:spPr bwMode="auto">
          <a:xfrm>
            <a:off x="1475656" y="5933876"/>
            <a:ext cx="5939862" cy="37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033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IE" dirty="0" smtClean="0"/>
              <a:t>Ray Tracing: Union</a:t>
            </a:r>
            <a:endParaRPr lang="en-GB" dirty="0"/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Union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adalah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proses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menggabungkan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dua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obyek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menjadi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satu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obyek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agar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pada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obyek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hasil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gabungan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bisa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dilakukan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manipulasi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</p:txBody>
      </p:sp>
      <p:pic>
        <p:nvPicPr>
          <p:cNvPr id="2119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3124200"/>
            <a:ext cx="7385242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1975" name="Picture 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r="9684" b="-7613"/>
          <a:stretch/>
        </p:blipFill>
        <p:spPr bwMode="auto">
          <a:xfrm>
            <a:off x="203936" y="4738839"/>
            <a:ext cx="8822078" cy="39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928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id-ID" dirty="0"/>
              <a:t>Konsep 3D</a:t>
            </a:r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ts val="800"/>
              </a:spcBef>
            </a:pPr>
            <a:r>
              <a:rPr lang="en-US" dirty="0" err="1">
                <a:solidFill>
                  <a:srgbClr val="000000"/>
                </a:solidFill>
              </a:rPr>
              <a:t>Untuk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mendapatkan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tampilan</a:t>
            </a:r>
            <a:r>
              <a:rPr lang="en-US" dirty="0">
                <a:solidFill>
                  <a:srgbClr val="000000"/>
                </a:solidFill>
              </a:rPr>
              <a:t> 3D yang </a:t>
            </a:r>
            <a:r>
              <a:rPr lang="en-US" dirty="0" err="1">
                <a:solidFill>
                  <a:srgbClr val="000000"/>
                </a:solidFill>
              </a:rPr>
              <a:t>dimodelkan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dalam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koordinat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dunia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pertama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harus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menentukan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koordinat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referensi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untuk</a:t>
            </a:r>
            <a:r>
              <a:rPr lang="en-US" dirty="0">
                <a:solidFill>
                  <a:srgbClr val="000000"/>
                </a:solidFill>
              </a:rPr>
              <a:t> “</a:t>
            </a:r>
            <a:r>
              <a:rPr lang="en-US" dirty="0" err="1">
                <a:solidFill>
                  <a:srgbClr val="000000"/>
                </a:solidFill>
              </a:rPr>
              <a:t>kamera</a:t>
            </a:r>
            <a:r>
              <a:rPr lang="en-US" dirty="0">
                <a:solidFill>
                  <a:srgbClr val="000000"/>
                </a:solidFill>
              </a:rPr>
              <a:t>”</a:t>
            </a:r>
          </a:p>
          <a:p>
            <a:pPr eaLnBrk="1" hangingPunct="1">
              <a:spcBef>
                <a:spcPts val="800"/>
              </a:spcBef>
            </a:pPr>
            <a:r>
              <a:rPr lang="en-US" dirty="0" err="1">
                <a:solidFill>
                  <a:srgbClr val="000000"/>
                </a:solidFill>
              </a:rPr>
              <a:t>Koordinat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referensi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ini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mendefinisikan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posisi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orientasi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u</a:t>
            </a:r>
            <a:r>
              <a:rPr lang="id-ID" dirty="0" smtClean="0">
                <a:solidFill>
                  <a:srgbClr val="000000"/>
                </a:solidFill>
              </a:rPr>
              <a:t>n</a:t>
            </a:r>
            <a:r>
              <a:rPr lang="en-US" dirty="0" smtClean="0">
                <a:solidFill>
                  <a:srgbClr val="000000"/>
                </a:solidFill>
              </a:rPr>
              <a:t>t</a:t>
            </a:r>
            <a:r>
              <a:rPr lang="id-ID" dirty="0" smtClean="0">
                <a:solidFill>
                  <a:srgbClr val="000000"/>
                </a:solidFill>
              </a:rPr>
              <a:t>u</a:t>
            </a:r>
            <a:r>
              <a:rPr lang="en-US" dirty="0" smtClean="0">
                <a:solidFill>
                  <a:srgbClr val="000000"/>
                </a:solidFill>
              </a:rPr>
              <a:t>k </a:t>
            </a:r>
            <a:r>
              <a:rPr lang="en-US" dirty="0" err="1">
                <a:solidFill>
                  <a:srgbClr val="000000"/>
                </a:solidFill>
              </a:rPr>
              <a:t>bidang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datar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kamera</a:t>
            </a:r>
            <a:r>
              <a:rPr lang="en-US" dirty="0">
                <a:solidFill>
                  <a:srgbClr val="000000"/>
                </a:solidFill>
              </a:rPr>
              <a:t>, yang </a:t>
            </a:r>
            <a:r>
              <a:rPr lang="en-US" dirty="0" err="1">
                <a:solidFill>
                  <a:srgbClr val="000000"/>
                </a:solidFill>
              </a:rPr>
              <a:t>digunakan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untuk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menampilkan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objek</a:t>
            </a:r>
            <a:r>
              <a:rPr lang="en-US" dirty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09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IE" dirty="0" smtClean="0"/>
              <a:t>Ray Tracing: Intersection</a:t>
            </a:r>
            <a:endParaRPr lang="en-GB" dirty="0"/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Intersection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dari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dua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buah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obyek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diperoleh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dengan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cara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mengambil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perpotongan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dari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tersebut</a:t>
            </a:r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129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48" y="3115707"/>
            <a:ext cx="7239653" cy="1404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29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09" y="4810635"/>
            <a:ext cx="8138160" cy="304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438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IE" dirty="0" smtClean="0"/>
              <a:t>Ray Tracing: Difference</a:t>
            </a:r>
            <a:endParaRPr lang="en-GB" dirty="0"/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Secara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teori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difference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dihasilkan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dari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proses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pengurangan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obyek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oleh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obyek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 </a:t>
            </a:r>
            <a:endParaRPr lang="en-US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Namun</a:t>
            </a:r>
            <a:r>
              <a:rPr lang="it-IT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dalam prakteknya operasi selisih diganti dengan menghilangkan volume padat yang berpasangan (yang posisinya sama).</a:t>
            </a:r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140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268" y="4762095"/>
            <a:ext cx="6899295" cy="136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370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IE" dirty="0" smtClean="0"/>
              <a:t>Ray Tracing: Difference</a:t>
            </a:r>
            <a:endParaRPr lang="en-GB" dirty="0"/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Konsep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selang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waktu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untuk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proses </a:t>
            </a:r>
            <a:r>
              <a:rPr lang="en-US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difference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dari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dua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obyek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dapat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dijelaskan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sebagai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berikut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3749968"/>
              </p:ext>
            </p:extLst>
          </p:nvPr>
        </p:nvGraphicFramePr>
        <p:xfrm>
          <a:off x="1381327" y="3054485"/>
          <a:ext cx="5449920" cy="2101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36" name="Equation" r:id="rId3" imgW="2374900" imgH="914400" progId="Equation.3">
                  <p:embed/>
                </p:oleObj>
              </mc:Choice>
              <mc:Fallback>
                <p:oleObj name="Equation" r:id="rId3" imgW="237490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1327" y="3054485"/>
                        <a:ext cx="5449920" cy="21011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038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CSG Trees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"/>
          <a:stretch/>
        </p:blipFill>
        <p:spPr bwMode="auto">
          <a:xfrm>
            <a:off x="630400" y="1405719"/>
            <a:ext cx="7902040" cy="5120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238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CSG Trees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685" y="1340768"/>
            <a:ext cx="6859621" cy="516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983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CSG Trees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96752"/>
            <a:ext cx="5441004" cy="5260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675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CSG Trees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13"/>
          <a:stretch/>
        </p:blipFill>
        <p:spPr bwMode="auto">
          <a:xfrm>
            <a:off x="1355386" y="1196752"/>
            <a:ext cx="5726349" cy="5244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175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CSG Trees</a:t>
            </a: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52600"/>
            <a:ext cx="4953000" cy="438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65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IE" dirty="0" err="1" smtClean="0"/>
              <a:t>Operasi</a:t>
            </a:r>
            <a:r>
              <a:rPr lang="en-IE" dirty="0" smtClean="0"/>
              <a:t> CSG </a:t>
            </a:r>
            <a:r>
              <a:rPr lang="en-IE" dirty="0" err="1" smtClean="0"/>
              <a:t>Tidak</a:t>
            </a:r>
            <a:r>
              <a:rPr lang="en-IE" dirty="0" smtClean="0"/>
              <a:t> </a:t>
            </a:r>
            <a:r>
              <a:rPr lang="en-IE" dirty="0" err="1" smtClean="0"/>
              <a:t>Komutatif</a:t>
            </a:r>
            <a:endParaRPr lang="en-GB" dirty="0"/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2118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42" y="1793538"/>
            <a:ext cx="8352916" cy="4081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001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IE" dirty="0" err="1" smtClean="0"/>
              <a:t>Operasi</a:t>
            </a:r>
            <a:r>
              <a:rPr lang="en-IE" dirty="0" smtClean="0"/>
              <a:t> CSG </a:t>
            </a:r>
            <a:r>
              <a:rPr lang="en-IE" dirty="0" err="1" smtClean="0"/>
              <a:t>Tidak</a:t>
            </a:r>
            <a:r>
              <a:rPr lang="en-IE" dirty="0" smtClean="0"/>
              <a:t> </a:t>
            </a:r>
            <a:r>
              <a:rPr lang="en-IE" dirty="0" err="1" smtClean="0"/>
              <a:t>Unik</a:t>
            </a:r>
            <a:endParaRPr lang="en-GB" dirty="0"/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222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77" y="1870953"/>
            <a:ext cx="8225846" cy="3907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008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id-ID" dirty="0"/>
              <a:t>Konsep 3D</a:t>
            </a:r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ts val="800"/>
              </a:spcBef>
            </a:pPr>
            <a:r>
              <a:rPr lang="en-US" dirty="0" err="1">
                <a:solidFill>
                  <a:srgbClr val="000000"/>
                </a:solidFill>
              </a:rPr>
              <a:t>Deskripsi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objek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dikirim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ke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koordinat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referensi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kamera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diproyeksikan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ke</a:t>
            </a:r>
            <a:r>
              <a:rPr lang="en-US" dirty="0">
                <a:solidFill>
                  <a:srgbClr val="000000"/>
                </a:solidFill>
              </a:rPr>
              <a:t> display plane (</a:t>
            </a:r>
            <a:r>
              <a:rPr lang="en-US" dirty="0" err="1">
                <a:solidFill>
                  <a:srgbClr val="000000"/>
                </a:solidFill>
              </a:rPr>
              <a:t>bidang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datar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untuk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tampilan</a:t>
            </a:r>
            <a:r>
              <a:rPr lang="en-US" dirty="0">
                <a:solidFill>
                  <a:srgbClr val="000000"/>
                </a:solidFill>
              </a:rPr>
              <a:t>)</a:t>
            </a:r>
          </a:p>
          <a:p>
            <a:pPr eaLnBrk="1" hangingPunct="1">
              <a:spcBef>
                <a:spcPts val="800"/>
              </a:spcBef>
            </a:pPr>
            <a:r>
              <a:rPr lang="en-US" dirty="0" err="1">
                <a:solidFill>
                  <a:srgbClr val="000000"/>
                </a:solidFill>
              </a:rPr>
              <a:t>Titik-titik</a:t>
            </a:r>
            <a:r>
              <a:rPr lang="en-US" dirty="0">
                <a:solidFill>
                  <a:srgbClr val="000000"/>
                </a:solidFill>
              </a:rPr>
              <a:t> di </a:t>
            </a:r>
            <a:r>
              <a:rPr lang="en-US" dirty="0" err="1">
                <a:solidFill>
                  <a:srgbClr val="000000"/>
                </a:solidFill>
              </a:rPr>
              <a:t>dunia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nyata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dipetakan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ke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dalam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ruang</a:t>
            </a:r>
            <a:r>
              <a:rPr lang="en-US" dirty="0">
                <a:solidFill>
                  <a:srgbClr val="000000"/>
                </a:solidFill>
              </a:rPr>
              <a:t> 2 </a:t>
            </a:r>
            <a:r>
              <a:rPr lang="en-US" dirty="0" err="1">
                <a:solidFill>
                  <a:srgbClr val="000000"/>
                </a:solidFill>
              </a:rPr>
              <a:t>dimensi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846262" y="3896529"/>
            <a:ext cx="5706205" cy="2275671"/>
            <a:chOff x="1801813" y="4390242"/>
            <a:chExt cx="5706205" cy="2275671"/>
          </a:xfrm>
        </p:grpSpPr>
        <p:sp>
          <p:nvSpPr>
            <p:cNvPr id="4" name="AutoShape 3"/>
            <p:cNvSpPr>
              <a:spLocks noChangeArrowheads="1"/>
            </p:cNvSpPr>
            <p:nvPr/>
          </p:nvSpPr>
          <p:spPr bwMode="auto">
            <a:xfrm>
              <a:off x="2286000" y="5297488"/>
              <a:ext cx="990600" cy="990600"/>
            </a:xfrm>
            <a:prstGeom prst="cube">
              <a:avLst>
                <a:gd name="adj" fmla="val 25000"/>
              </a:avLst>
            </a:prstGeom>
            <a:solidFill>
              <a:srgbClr val="BBE0E3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AutoShape 4"/>
            <p:cNvSpPr>
              <a:spLocks noChangeArrowheads="1"/>
            </p:cNvSpPr>
            <p:nvPr/>
          </p:nvSpPr>
          <p:spPr bwMode="auto">
            <a:xfrm rot="16140000" flipV="1">
              <a:off x="4684713" y="5637213"/>
              <a:ext cx="1219200" cy="838200"/>
            </a:xfrm>
            <a:prstGeom prst="parallelogram">
              <a:avLst>
                <a:gd name="adj" fmla="val 36364"/>
              </a:avLst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Freeform 5"/>
            <p:cNvSpPr>
              <a:spLocks noChangeArrowheads="1"/>
            </p:cNvSpPr>
            <p:nvPr/>
          </p:nvSpPr>
          <p:spPr bwMode="auto">
            <a:xfrm rot="14100000">
              <a:off x="5362575" y="5635625"/>
              <a:ext cx="701675" cy="790575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8650 w 21600"/>
                <a:gd name="T19" fmla="*/ 4300 h 21600"/>
                <a:gd name="T20" fmla="*/ 16200 w 21600"/>
                <a:gd name="T21" fmla="*/ 11849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0800" y="0"/>
                  </a:moveTo>
                  <a:lnTo>
                    <a:pt x="0" y="21600"/>
                  </a:lnTo>
                  <a:lnTo>
                    <a:pt x="21600" y="8599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D8EBB3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dist="107933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 flipV="1">
              <a:off x="5410200" y="4760913"/>
              <a:ext cx="533400" cy="76835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5960206" y="4390242"/>
              <a:ext cx="1547812" cy="368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en-US" dirty="0">
                  <a:solidFill>
                    <a:srgbClr val="000000"/>
                  </a:solidFill>
                </a:rPr>
                <a:t>Display plane</a:t>
              </a:r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 flipV="1">
              <a:off x="5943600" y="5446713"/>
              <a:ext cx="609600" cy="61595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 flipV="1">
              <a:off x="2819400" y="4837113"/>
              <a:ext cx="381000" cy="53975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6388100" y="5105400"/>
              <a:ext cx="941388" cy="368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en-US" dirty="0" err="1">
                  <a:solidFill>
                    <a:srgbClr val="000000"/>
                  </a:solidFill>
                </a:rPr>
                <a:t>kamera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3162300" y="4517306"/>
              <a:ext cx="723900" cy="368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en-US" dirty="0" err="1">
                  <a:solidFill>
                    <a:srgbClr val="000000"/>
                  </a:solidFill>
                </a:rPr>
                <a:t>objek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 flipH="1" flipV="1">
              <a:off x="3502025" y="5827713"/>
              <a:ext cx="1682750" cy="23495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14" name="AutoShape 13"/>
            <p:cNvCxnSpPr>
              <a:cxnSpLocks noChangeShapeType="1"/>
            </p:cNvCxnSpPr>
            <p:nvPr/>
          </p:nvCxnSpPr>
          <p:spPr bwMode="auto">
            <a:xfrm flipV="1">
              <a:off x="2781300" y="4754563"/>
              <a:ext cx="1588" cy="533400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5" name="AutoShape 14"/>
            <p:cNvCxnSpPr>
              <a:cxnSpLocks noChangeShapeType="1"/>
            </p:cNvCxnSpPr>
            <p:nvPr/>
          </p:nvCxnSpPr>
          <p:spPr bwMode="auto">
            <a:xfrm>
              <a:off x="3276600" y="5754688"/>
              <a:ext cx="609600" cy="3175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6" name="AutoShape 15"/>
            <p:cNvCxnSpPr>
              <a:cxnSpLocks noChangeShapeType="1"/>
            </p:cNvCxnSpPr>
            <p:nvPr/>
          </p:nvCxnSpPr>
          <p:spPr bwMode="auto">
            <a:xfrm flipH="1">
              <a:off x="1933575" y="6288088"/>
              <a:ext cx="333375" cy="254000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3584575" y="5341938"/>
              <a:ext cx="295275" cy="368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en-US">
                  <a:solidFill>
                    <a:srgbClr val="000000"/>
                  </a:solidFill>
                </a:rPr>
                <a:t>x</a:t>
              </a:r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2482850" y="4833938"/>
              <a:ext cx="295275" cy="368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en-US">
                  <a:solidFill>
                    <a:srgbClr val="000000"/>
                  </a:solidFill>
                </a:rPr>
                <a:t>y</a:t>
              </a:r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1801813" y="6059488"/>
              <a:ext cx="295275" cy="368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en-US">
                  <a:solidFill>
                    <a:srgbClr val="000000"/>
                  </a:solidFill>
                </a:rPr>
                <a:t>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4303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it-IT" dirty="0"/>
              <a:t>Tiga Masalah O</a:t>
            </a:r>
            <a:r>
              <a:rPr lang="it-IT" dirty="0" smtClean="0"/>
              <a:t>perasi </a:t>
            </a:r>
            <a:r>
              <a:rPr lang="it-IT" dirty="0"/>
              <a:t>CSG</a:t>
            </a:r>
            <a:endParaRPr lang="en-US" dirty="0"/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232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091" y="1484784"/>
            <a:ext cx="3622889" cy="1952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32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07" y="2708920"/>
            <a:ext cx="3448892" cy="244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32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091" y="3933056"/>
            <a:ext cx="4130791" cy="254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62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Quad Trees</a:t>
            </a:r>
            <a:endParaRPr lang="en-GB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33400" y="1447800"/>
            <a:ext cx="81534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o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o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o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o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o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o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Quad trees </a:t>
            </a:r>
            <a:r>
              <a:rPr lang="en-US" dirty="0" err="1" smtClean="0"/>
              <a:t>dihasilkan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membagi</a:t>
            </a:r>
            <a:r>
              <a:rPr lang="en-US" dirty="0" smtClean="0"/>
              <a:t> </a:t>
            </a:r>
            <a:r>
              <a:rPr lang="en-US" dirty="0" err="1" smtClean="0"/>
              <a:t>wilayah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2D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empat</a:t>
            </a:r>
            <a:r>
              <a:rPr lang="en-US" dirty="0" smtClean="0"/>
              <a:t> </a:t>
            </a:r>
            <a:r>
              <a:rPr lang="en-US" dirty="0" err="1" smtClean="0"/>
              <a:t>kuadraan</a:t>
            </a:r>
            <a:endParaRPr lang="en-US" dirty="0" smtClean="0"/>
          </a:p>
          <a:p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piksel</a:t>
            </a:r>
            <a:r>
              <a:rPr lang="en-US" dirty="0" smtClean="0"/>
              <a:t> yang </a:t>
            </a:r>
            <a:r>
              <a:rPr lang="en-US" dirty="0" err="1" smtClean="0"/>
              <a:t>ada</a:t>
            </a:r>
            <a:r>
              <a:rPr lang="en-US" dirty="0" smtClean="0"/>
              <a:t> di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kuadran</a:t>
            </a:r>
            <a:r>
              <a:rPr lang="en-US" dirty="0" smtClean="0"/>
              <a:t> </a:t>
            </a:r>
            <a:r>
              <a:rPr lang="en-US" dirty="0" err="1" smtClean="0"/>
              <a:t>warnanya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elemen</a:t>
            </a:r>
            <a:r>
              <a:rPr lang="en-US" dirty="0" smtClean="0"/>
              <a:t> data yang </a:t>
            </a:r>
            <a:r>
              <a:rPr lang="en-US" dirty="0" err="1" smtClean="0"/>
              <a:t>tersimpan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homogen</a:t>
            </a:r>
            <a:r>
              <a:rPr lang="en-US" dirty="0" smtClean="0"/>
              <a:t> (</a:t>
            </a:r>
            <a:r>
              <a:rPr lang="en-US" dirty="0" err="1" smtClean="0"/>
              <a:t>sama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demikian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kuadran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dibagi</a:t>
            </a:r>
            <a:r>
              <a:rPr lang="en-US" dirty="0" smtClean="0"/>
              <a:t> </a:t>
            </a:r>
            <a:r>
              <a:rPr lang="en-US" dirty="0" err="1" smtClean="0"/>
              <a:t>lagi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empat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kuadran</a:t>
            </a:r>
            <a:r>
              <a:rPr lang="en-US" dirty="0" smtClean="0"/>
              <a:t> </a:t>
            </a:r>
            <a:r>
              <a:rPr lang="en-US" dirty="0" err="1" smtClean="0"/>
              <a:t>homogen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47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Quad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/>
              <a:t>Trees</a:t>
            </a:r>
            <a:endParaRPr lang="en-GB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333500"/>
            <a:ext cx="8229600" cy="552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7088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235075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43063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dirty="0"/>
          </a:p>
        </p:txBody>
      </p:sp>
      <p:pic>
        <p:nvPicPr>
          <p:cNvPr id="2088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66" y="1885950"/>
            <a:ext cx="8400467" cy="382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286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err="1"/>
              <a:t>Octrees</a:t>
            </a:r>
            <a:endParaRPr lang="en-GB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333500"/>
            <a:ext cx="8229600" cy="552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7088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235075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43063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err="1"/>
              <a:t>Octrees</a:t>
            </a:r>
            <a:r>
              <a:rPr lang="en-US" dirty="0"/>
              <a:t> </a:t>
            </a:r>
            <a:r>
              <a:rPr lang="en-US" dirty="0" err="1"/>
              <a:t>dihasilkan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membagi</a:t>
            </a:r>
            <a:r>
              <a:rPr lang="en-US" dirty="0"/>
              <a:t> </a:t>
            </a:r>
            <a:r>
              <a:rPr lang="en-US" dirty="0" err="1"/>
              <a:t>wilayah</a:t>
            </a:r>
            <a:r>
              <a:rPr lang="en-US" dirty="0"/>
              <a:t> </a:t>
            </a:r>
            <a:r>
              <a:rPr lang="en-US" dirty="0" err="1"/>
              <a:t>obyek</a:t>
            </a:r>
            <a:r>
              <a:rPr lang="en-US" dirty="0"/>
              <a:t> 3D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delapan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 (</a:t>
            </a:r>
            <a:r>
              <a:rPr lang="en-US" dirty="0" err="1"/>
              <a:t>kuadraan</a:t>
            </a:r>
            <a:r>
              <a:rPr lang="en-US" dirty="0" smtClean="0"/>
              <a:t>).</a:t>
            </a:r>
            <a:endParaRPr lang="en-US" dirty="0"/>
          </a:p>
        </p:txBody>
      </p:sp>
      <p:pic>
        <p:nvPicPr>
          <p:cNvPr id="2099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850" y="2490787"/>
            <a:ext cx="4245446" cy="4021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245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IE"/>
              <a:t>Octrees</a:t>
            </a:r>
            <a:endParaRPr lang="en-GB"/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Octrees</a:t>
            </a:r>
            <a:r>
              <a:rPr lang="en-GB" dirty="0" smtClean="0"/>
              <a:t> </a:t>
            </a:r>
            <a:r>
              <a:rPr lang="en-GB" dirty="0" err="1" smtClean="0"/>
              <a:t>adalah</a:t>
            </a:r>
            <a:r>
              <a:rPr lang="en-GB" dirty="0" smtClean="0"/>
              <a:t> </a:t>
            </a:r>
            <a:r>
              <a:rPr lang="en-GB" dirty="0" err="1" smtClean="0"/>
              <a:t>struktur</a:t>
            </a:r>
            <a:r>
              <a:rPr lang="en-GB" dirty="0" smtClean="0"/>
              <a:t> </a:t>
            </a:r>
            <a:r>
              <a:rPr lang="en-GB" dirty="0" err="1" smtClean="0"/>
              <a:t>pohon</a:t>
            </a:r>
            <a:r>
              <a:rPr lang="en-GB" dirty="0" smtClean="0"/>
              <a:t> </a:t>
            </a:r>
            <a:r>
              <a:rPr lang="en-GB" dirty="0" err="1" smtClean="0"/>
              <a:t>hirarkis</a:t>
            </a:r>
            <a:r>
              <a:rPr lang="en-GB" dirty="0" smtClean="0"/>
              <a:t> </a:t>
            </a:r>
            <a:r>
              <a:rPr lang="en-GB" dirty="0" err="1" smtClean="0"/>
              <a:t>digunakan</a:t>
            </a:r>
            <a:r>
              <a:rPr lang="en-GB" dirty="0" smtClean="0"/>
              <a:t> </a:t>
            </a:r>
            <a:r>
              <a:rPr lang="en-GB" dirty="0" err="1" smtClean="0"/>
              <a:t>untuk</a:t>
            </a:r>
            <a:r>
              <a:rPr lang="en-GB" dirty="0" smtClean="0"/>
              <a:t> </a:t>
            </a:r>
            <a:r>
              <a:rPr lang="en-GB" dirty="0" err="1" smtClean="0"/>
              <a:t>mewakili</a:t>
            </a:r>
            <a:r>
              <a:rPr lang="en-GB" dirty="0" smtClean="0"/>
              <a:t> </a:t>
            </a:r>
            <a:r>
              <a:rPr lang="en-GB" dirty="0" err="1" smtClean="0"/>
              <a:t>benda</a:t>
            </a:r>
            <a:r>
              <a:rPr lang="en-GB" dirty="0" smtClean="0"/>
              <a:t> </a:t>
            </a:r>
            <a:r>
              <a:rPr lang="en-GB" dirty="0" err="1" smtClean="0"/>
              <a:t>padat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IE" dirty="0"/>
              <a:t>				</a:t>
            </a:r>
            <a:endParaRPr lang="en-GB" dirty="0" smtClean="0"/>
          </a:p>
          <a:p>
            <a:r>
              <a:rPr lang="en-GB" dirty="0" err="1" smtClean="0"/>
              <a:t>Octrees</a:t>
            </a:r>
            <a:r>
              <a:rPr lang="en-GB" dirty="0" smtClean="0"/>
              <a:t> </a:t>
            </a:r>
            <a:r>
              <a:rPr lang="en-GB" dirty="0" err="1" smtClean="0"/>
              <a:t>biasanya</a:t>
            </a:r>
            <a:r>
              <a:rPr lang="en-GB" dirty="0" smtClean="0"/>
              <a:t> </a:t>
            </a:r>
            <a:r>
              <a:rPr lang="en-GB" dirty="0" err="1" smtClean="0"/>
              <a:t>digunakan</a:t>
            </a:r>
            <a:r>
              <a:rPr lang="en-GB" dirty="0" smtClean="0"/>
              <a:t> </a:t>
            </a:r>
            <a:r>
              <a:rPr lang="en-GB" dirty="0" err="1" smtClean="0"/>
              <a:t>ketika</a:t>
            </a:r>
            <a:r>
              <a:rPr lang="en-GB" dirty="0" smtClean="0"/>
              <a:t> interior </a:t>
            </a:r>
            <a:r>
              <a:rPr lang="en-GB" dirty="0" err="1" smtClean="0"/>
              <a:t>obyek</a:t>
            </a:r>
            <a:r>
              <a:rPr lang="en-GB" dirty="0" smtClean="0"/>
              <a:t> </a:t>
            </a:r>
            <a:r>
              <a:rPr lang="en-GB" dirty="0" err="1" smtClean="0"/>
              <a:t>penting</a:t>
            </a:r>
            <a:endParaRPr lang="en-GB" dirty="0"/>
          </a:p>
        </p:txBody>
      </p:sp>
      <p:pic>
        <p:nvPicPr>
          <p:cNvPr id="2017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2586038"/>
            <a:ext cx="3400425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160028" y="2433088"/>
            <a:ext cx="4620899" cy="2832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7088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235075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43063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800" dirty="0" err="1"/>
              <a:t>Octrees</a:t>
            </a:r>
            <a:r>
              <a:rPr lang="en-GB" sz="2800" dirty="0"/>
              <a:t> </a:t>
            </a:r>
            <a:r>
              <a:rPr lang="en-GB" sz="2800" dirty="0" err="1"/>
              <a:t>sangat</a:t>
            </a:r>
            <a:r>
              <a:rPr lang="en-GB" sz="2800" dirty="0"/>
              <a:t> </a:t>
            </a:r>
            <a:r>
              <a:rPr lang="en-GB" sz="2800" dirty="0" err="1"/>
              <a:t>berguna</a:t>
            </a:r>
            <a:r>
              <a:rPr lang="en-GB" sz="2800" dirty="0"/>
              <a:t> </a:t>
            </a:r>
            <a:r>
              <a:rPr lang="en-GB" sz="2800" dirty="0" err="1"/>
              <a:t>dalam</a:t>
            </a:r>
            <a:r>
              <a:rPr lang="en-GB" sz="2800" dirty="0"/>
              <a:t> </a:t>
            </a:r>
            <a:r>
              <a:rPr lang="en-GB" sz="2800" dirty="0" err="1"/>
              <a:t>aplikasi</a:t>
            </a:r>
            <a:r>
              <a:rPr lang="en-GB" sz="2800" dirty="0"/>
              <a:t> yang </a:t>
            </a:r>
            <a:r>
              <a:rPr lang="en-GB" sz="2800" dirty="0" err="1"/>
              <a:t>memerlukan</a:t>
            </a:r>
            <a:r>
              <a:rPr lang="en-GB" sz="2800" dirty="0"/>
              <a:t> </a:t>
            </a:r>
            <a:r>
              <a:rPr lang="en-GB" sz="2800" dirty="0" err="1"/>
              <a:t>pandangan</a:t>
            </a:r>
            <a:r>
              <a:rPr lang="en-GB" sz="2800" dirty="0"/>
              <a:t> </a:t>
            </a:r>
            <a:r>
              <a:rPr lang="en-GB" sz="2800" i="1" dirty="0"/>
              <a:t>cross sectional</a:t>
            </a:r>
            <a:r>
              <a:rPr lang="en-GB" sz="2800" dirty="0"/>
              <a:t>, </a:t>
            </a:r>
            <a:r>
              <a:rPr lang="en-GB" sz="2800" dirty="0" err="1"/>
              <a:t>misalnya</a:t>
            </a:r>
            <a:r>
              <a:rPr lang="en-GB" sz="2800" dirty="0"/>
              <a:t> </a:t>
            </a:r>
            <a:r>
              <a:rPr lang="en-GB" sz="2800" dirty="0" err="1"/>
              <a:t>aplikasi</a:t>
            </a:r>
            <a:r>
              <a:rPr lang="en-GB" sz="2800" dirty="0"/>
              <a:t> </a:t>
            </a:r>
            <a:r>
              <a:rPr lang="en-GB" sz="2800" dirty="0" err="1"/>
              <a:t>medis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74210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IE" dirty="0" err="1" smtClean="0"/>
              <a:t>Octrees</a:t>
            </a:r>
            <a:endParaRPr lang="en-GB" dirty="0"/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Pengkodean</a:t>
            </a:r>
            <a:r>
              <a:rPr lang="en-GB" dirty="0" smtClean="0"/>
              <a:t> </a:t>
            </a:r>
            <a:r>
              <a:rPr lang="en-GB" dirty="0" err="1" smtClean="0"/>
              <a:t>Quadtree</a:t>
            </a:r>
            <a:r>
              <a:rPr lang="en-GB" dirty="0" smtClean="0"/>
              <a:t> </a:t>
            </a:r>
            <a:r>
              <a:rPr lang="en-GB" dirty="0" err="1" smtClean="0"/>
              <a:t>memberikan</a:t>
            </a:r>
            <a:r>
              <a:rPr lang="en-GB" dirty="0" smtClean="0"/>
              <a:t> </a:t>
            </a:r>
            <a:r>
              <a:rPr lang="en-GB" dirty="0" err="1" smtClean="0"/>
              <a:t>penghematan</a:t>
            </a:r>
            <a:r>
              <a:rPr lang="en-GB" dirty="0" smtClean="0"/>
              <a:t> storage yang </a:t>
            </a:r>
            <a:r>
              <a:rPr lang="en-GB" dirty="0" err="1" smtClean="0"/>
              <a:t>cukup</a:t>
            </a:r>
            <a:r>
              <a:rPr lang="en-GB" dirty="0" smtClean="0"/>
              <a:t> </a:t>
            </a:r>
            <a:r>
              <a:rPr lang="en-GB" dirty="0" err="1" smtClean="0"/>
              <a:t>besar</a:t>
            </a:r>
            <a:r>
              <a:rPr lang="en-GB" dirty="0" smtClean="0"/>
              <a:t>, </a:t>
            </a:r>
            <a:r>
              <a:rPr lang="en-GB" dirty="0" err="1" smtClean="0"/>
              <a:t>ketika</a:t>
            </a:r>
            <a:r>
              <a:rPr lang="en-GB" dirty="0" smtClean="0"/>
              <a:t> </a:t>
            </a:r>
            <a:r>
              <a:rPr lang="en-GB" dirty="0" err="1" smtClean="0"/>
              <a:t>bentang</a:t>
            </a:r>
            <a:r>
              <a:rPr lang="en-GB" dirty="0" smtClean="0"/>
              <a:t> </a:t>
            </a:r>
            <a:r>
              <a:rPr lang="en-GB" dirty="0" err="1" smtClean="0"/>
              <a:t>warna</a:t>
            </a:r>
            <a:r>
              <a:rPr lang="en-GB" dirty="0" smtClean="0"/>
              <a:t> </a:t>
            </a:r>
            <a:r>
              <a:rPr lang="en-GB" dirty="0" err="1" smtClean="0"/>
              <a:t>dari</a:t>
            </a:r>
            <a:r>
              <a:rPr lang="en-GB" dirty="0" smtClean="0"/>
              <a:t> </a:t>
            </a:r>
            <a:r>
              <a:rPr lang="en-GB" dirty="0" err="1" smtClean="0"/>
              <a:t>suatu</a:t>
            </a:r>
            <a:r>
              <a:rPr lang="en-GB" dirty="0" smtClean="0"/>
              <a:t> </a:t>
            </a:r>
            <a:r>
              <a:rPr lang="en-GB" dirty="0" err="1" smtClean="0"/>
              <a:t>objek</a:t>
            </a:r>
            <a:r>
              <a:rPr lang="en-GB" dirty="0" smtClean="0"/>
              <a:t> </a:t>
            </a:r>
            <a:r>
              <a:rPr lang="en-GB" dirty="0" err="1" smtClean="0"/>
              <a:t>cukup</a:t>
            </a:r>
            <a:r>
              <a:rPr lang="en-GB" dirty="0" smtClean="0"/>
              <a:t> </a:t>
            </a:r>
            <a:r>
              <a:rPr lang="en-GB" dirty="0" err="1" smtClean="0"/>
              <a:t>kompleks</a:t>
            </a:r>
            <a:endParaRPr lang="en-GB" dirty="0" smtClean="0"/>
          </a:p>
          <a:p>
            <a:r>
              <a:rPr lang="en-GB" dirty="0" err="1" smtClean="0"/>
              <a:t>Setiap</a:t>
            </a:r>
            <a:r>
              <a:rPr lang="en-GB" dirty="0" smtClean="0"/>
              <a:t> </a:t>
            </a:r>
            <a:r>
              <a:rPr lang="en-GB" dirty="0" err="1" smtClean="0"/>
              <a:t>daerah</a:t>
            </a:r>
            <a:r>
              <a:rPr lang="en-GB" dirty="0" smtClean="0"/>
              <a:t> </a:t>
            </a:r>
            <a:r>
              <a:rPr lang="en-GB" dirty="0" err="1" smtClean="0"/>
              <a:t>dalam</a:t>
            </a:r>
            <a:r>
              <a:rPr lang="en-GB" dirty="0" smtClean="0"/>
              <a:t> </a:t>
            </a:r>
            <a:r>
              <a:rPr lang="en-GB" dirty="0" err="1" smtClean="0"/>
              <a:t>suatu</a:t>
            </a:r>
            <a:r>
              <a:rPr lang="en-GB" dirty="0" smtClean="0"/>
              <a:t> </a:t>
            </a:r>
            <a:r>
              <a:rPr lang="en-GB" dirty="0" err="1" smtClean="0"/>
              <a:t>octree</a:t>
            </a:r>
            <a:r>
              <a:rPr lang="en-GB" dirty="0" smtClean="0"/>
              <a:t> </a:t>
            </a:r>
            <a:r>
              <a:rPr lang="en-GB" dirty="0" err="1" smtClean="0"/>
              <a:t>disebut</a:t>
            </a:r>
            <a:r>
              <a:rPr lang="en-GB" dirty="0" smtClean="0"/>
              <a:t> </a:t>
            </a:r>
            <a:r>
              <a:rPr lang="en-GB" dirty="0" err="1" smtClean="0"/>
              <a:t>sebagai</a:t>
            </a:r>
            <a:r>
              <a:rPr lang="en-GB" dirty="0" smtClean="0"/>
              <a:t> </a:t>
            </a:r>
            <a:r>
              <a:rPr lang="en-GB" b="1" dirty="0" err="1" smtClean="0"/>
              <a:t>elemen</a:t>
            </a:r>
            <a:r>
              <a:rPr lang="en-GB" b="1" dirty="0" smtClean="0"/>
              <a:t> volume </a:t>
            </a:r>
            <a:r>
              <a:rPr lang="en-GB" dirty="0" err="1" smtClean="0"/>
              <a:t>atau</a:t>
            </a:r>
            <a:r>
              <a:rPr lang="en-GB" dirty="0" smtClean="0"/>
              <a:t> </a:t>
            </a:r>
            <a:r>
              <a:rPr lang="en-GB" b="1" dirty="0" smtClean="0"/>
              <a:t>voxel</a:t>
            </a:r>
          </a:p>
        </p:txBody>
      </p:sp>
    </p:spTree>
    <p:extLst>
      <p:ext uri="{BB962C8B-B14F-4D97-AF65-F5344CB8AC3E}">
        <p14:creationId xmlns:p14="http://schemas.microsoft.com/office/powerpoint/2010/main" val="260791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IE"/>
              <a:t>Octree Examples</a:t>
            </a:r>
            <a:endParaRPr lang="en-GB"/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08900" name="Rectangle 4"/>
          <p:cNvSpPr>
            <a:spLocks noChangeArrowheads="1"/>
          </p:cNvSpPr>
          <p:nvPr/>
        </p:nvSpPr>
        <p:spPr bwMode="auto">
          <a:xfrm rot="-5400000">
            <a:off x="-2299494" y="4280694"/>
            <a:ext cx="4879975" cy="26828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 anchorCtr="1"/>
          <a:lstStyle/>
          <a:p>
            <a:r>
              <a:rPr lang="en-IE" sz="1100">
                <a:solidFill>
                  <a:schemeClr val="bg1"/>
                </a:solidFill>
              </a:rPr>
              <a:t>Taken from </a:t>
            </a:r>
            <a:r>
              <a:rPr lang="en-US" sz="1100">
                <a:solidFill>
                  <a:schemeClr val="bg1"/>
                </a:solidFill>
                <a:hlinkClick r:id="rId2"/>
              </a:rPr>
              <a:t>http://www.unchainedgeometry.com/jbloom/images.html</a:t>
            </a:r>
            <a:r>
              <a:rPr lang="en-US" sz="1100">
                <a:solidFill>
                  <a:schemeClr val="bg1"/>
                </a:solidFill>
              </a:rPr>
              <a:t>  </a:t>
            </a:r>
          </a:p>
        </p:txBody>
      </p:sp>
      <p:pic>
        <p:nvPicPr>
          <p:cNvPr id="2089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8" y="1268760"/>
            <a:ext cx="5030787" cy="508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290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IE" dirty="0" err="1"/>
              <a:t>Octree</a:t>
            </a:r>
            <a:r>
              <a:rPr lang="en-IE" dirty="0"/>
              <a:t> Examples (</a:t>
            </a:r>
            <a:r>
              <a:rPr lang="en-IE" dirty="0" err="1"/>
              <a:t>cont</a:t>
            </a:r>
            <a:r>
              <a:rPr lang="en-IE" dirty="0"/>
              <a:t>…)</a:t>
            </a:r>
            <a:endParaRPr lang="en-GB" dirty="0"/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99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438" y="1268760"/>
            <a:ext cx="6283224" cy="5178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9925" name="Rectangle 5"/>
          <p:cNvSpPr>
            <a:spLocks noChangeArrowheads="1"/>
          </p:cNvSpPr>
          <p:nvPr/>
        </p:nvSpPr>
        <p:spPr bwMode="auto">
          <a:xfrm rot="-5400000">
            <a:off x="-2299494" y="4280694"/>
            <a:ext cx="4879975" cy="26828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 anchorCtr="1"/>
          <a:lstStyle/>
          <a:p>
            <a:r>
              <a:rPr lang="en-IE" sz="1100">
                <a:solidFill>
                  <a:schemeClr val="bg1"/>
                </a:solidFill>
              </a:rPr>
              <a:t>Taken from </a:t>
            </a:r>
            <a:r>
              <a:rPr lang="en-US" sz="1100">
                <a:solidFill>
                  <a:schemeClr val="bg1"/>
                </a:solidFill>
                <a:hlinkClick r:id="rId3"/>
              </a:rPr>
              <a:t>http://www-evasion.inrialpes.fr/Membres/Sylvain.Lefebvre/these/</a:t>
            </a:r>
            <a:r>
              <a:rPr lang="en-US" sz="110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8194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33500"/>
            <a:ext cx="8229600" cy="3797300"/>
          </a:xfrm>
        </p:spPr>
        <p:txBody>
          <a:bodyPr/>
          <a:lstStyle/>
          <a:p>
            <a:r>
              <a:rPr lang="en-IE" dirty="0" err="1" smtClean="0"/>
              <a:t>Semua</a:t>
            </a:r>
            <a:r>
              <a:rPr lang="en-IE" dirty="0" smtClean="0"/>
              <a:t> </a:t>
            </a:r>
            <a:r>
              <a:rPr lang="en-IE" dirty="0" err="1" smtClean="0"/>
              <a:t>teknik</a:t>
            </a:r>
            <a:r>
              <a:rPr lang="en-IE" dirty="0" smtClean="0"/>
              <a:t> </a:t>
            </a:r>
            <a:r>
              <a:rPr lang="en-IE" dirty="0" err="1" smtClean="0"/>
              <a:t>pemodelan</a:t>
            </a:r>
            <a:r>
              <a:rPr lang="en-IE" dirty="0" smtClean="0"/>
              <a:t> yang </a:t>
            </a:r>
            <a:r>
              <a:rPr lang="en-IE" dirty="0" err="1" smtClean="0"/>
              <a:t>dibahas</a:t>
            </a:r>
            <a:r>
              <a:rPr lang="en-IE" dirty="0" smtClean="0"/>
              <a:t> </a:t>
            </a:r>
            <a:r>
              <a:rPr lang="en-IE" dirty="0" err="1" smtClean="0"/>
              <a:t>sejauh</a:t>
            </a:r>
            <a:r>
              <a:rPr lang="en-IE" dirty="0" smtClean="0"/>
              <a:t> </a:t>
            </a:r>
            <a:r>
              <a:rPr lang="en-IE" dirty="0" err="1" smtClean="0"/>
              <a:t>ini</a:t>
            </a:r>
            <a:r>
              <a:rPr lang="en-IE" dirty="0" smtClean="0"/>
              <a:t> </a:t>
            </a:r>
            <a:r>
              <a:rPr lang="en-IE" dirty="0" err="1" smtClean="0"/>
              <a:t>menggunakan</a:t>
            </a:r>
            <a:r>
              <a:rPr lang="en-IE" dirty="0" smtClean="0"/>
              <a:t> </a:t>
            </a:r>
            <a:r>
              <a:rPr lang="en-IE" dirty="0" err="1" smtClean="0"/>
              <a:t>metode</a:t>
            </a:r>
            <a:r>
              <a:rPr lang="en-IE" dirty="0" smtClean="0"/>
              <a:t> </a:t>
            </a:r>
            <a:r>
              <a:rPr lang="en-IE" dirty="0" err="1" smtClean="0"/>
              <a:t>geometri</a:t>
            </a:r>
            <a:r>
              <a:rPr lang="en-IE" dirty="0" smtClean="0"/>
              <a:t> Euclidean</a:t>
            </a:r>
          </a:p>
          <a:p>
            <a:pPr lvl="1"/>
            <a:r>
              <a:rPr lang="en-IE" dirty="0" err="1" smtClean="0"/>
              <a:t>Objek</a:t>
            </a:r>
            <a:r>
              <a:rPr lang="en-IE" dirty="0" smtClean="0"/>
              <a:t> </a:t>
            </a:r>
            <a:r>
              <a:rPr lang="en-IE" dirty="0" err="1" smtClean="0"/>
              <a:t>digambarkan</a:t>
            </a:r>
            <a:r>
              <a:rPr lang="en-IE" dirty="0" smtClean="0"/>
              <a:t> </a:t>
            </a:r>
            <a:r>
              <a:rPr lang="en-IE" dirty="0" err="1" smtClean="0"/>
              <a:t>dengan</a:t>
            </a:r>
            <a:r>
              <a:rPr lang="en-IE" dirty="0" smtClean="0"/>
              <a:t> </a:t>
            </a:r>
            <a:r>
              <a:rPr lang="en-IE" dirty="0" err="1" smtClean="0"/>
              <a:t>persamaan</a:t>
            </a:r>
            <a:endParaRPr lang="en-IE" dirty="0" smtClean="0"/>
          </a:p>
          <a:p>
            <a:r>
              <a:rPr lang="en-IE" dirty="0" err="1" smtClean="0"/>
              <a:t>Oke</a:t>
            </a:r>
            <a:r>
              <a:rPr lang="en-IE" dirty="0" smtClean="0"/>
              <a:t> </a:t>
            </a:r>
            <a:r>
              <a:rPr lang="en-IE" dirty="0" err="1" smtClean="0"/>
              <a:t>untuk</a:t>
            </a:r>
            <a:r>
              <a:rPr lang="en-IE" dirty="0" smtClean="0"/>
              <a:t> </a:t>
            </a:r>
            <a:r>
              <a:rPr lang="en-IE" dirty="0" err="1" smtClean="0"/>
              <a:t>objek</a:t>
            </a:r>
            <a:r>
              <a:rPr lang="en-IE" dirty="0" smtClean="0"/>
              <a:t> yang </a:t>
            </a:r>
            <a:r>
              <a:rPr lang="en-IE" dirty="0" err="1" smtClean="0"/>
              <a:t>bisa</a:t>
            </a:r>
            <a:r>
              <a:rPr lang="en-IE" dirty="0" smtClean="0"/>
              <a:t> </a:t>
            </a:r>
            <a:r>
              <a:rPr lang="en-IE" dirty="0" err="1" smtClean="0"/>
              <a:t>diproduksi</a:t>
            </a:r>
            <a:endParaRPr lang="en-IE" dirty="0"/>
          </a:p>
          <a:p>
            <a:r>
              <a:rPr lang="en-IE" dirty="0" err="1" smtClean="0"/>
              <a:t>Bagaimana</a:t>
            </a:r>
            <a:r>
              <a:rPr lang="en-IE" dirty="0" smtClean="0"/>
              <a:t> </a:t>
            </a:r>
            <a:r>
              <a:rPr lang="en-IE" dirty="0" err="1" smtClean="0"/>
              <a:t>dengan</a:t>
            </a:r>
            <a:r>
              <a:rPr lang="en-IE" dirty="0" smtClean="0"/>
              <a:t> </a:t>
            </a:r>
            <a:r>
              <a:rPr lang="en-IE" dirty="0" err="1" smtClean="0"/>
              <a:t>objek</a:t>
            </a:r>
            <a:r>
              <a:rPr lang="en-IE" dirty="0" smtClean="0"/>
              <a:t> </a:t>
            </a:r>
            <a:r>
              <a:rPr lang="en-IE" dirty="0" err="1" smtClean="0"/>
              <a:t>alam</a:t>
            </a:r>
            <a:r>
              <a:rPr lang="en-IE" dirty="0" smtClean="0"/>
              <a:t> yang </a:t>
            </a:r>
            <a:r>
              <a:rPr lang="en-IE" dirty="0" err="1" smtClean="0"/>
              <a:t>fragmennya</a:t>
            </a:r>
            <a:r>
              <a:rPr lang="en-IE" dirty="0" smtClean="0"/>
              <a:t> </a:t>
            </a:r>
            <a:r>
              <a:rPr lang="en-IE" dirty="0" err="1" smtClean="0"/>
              <a:t>tak</a:t>
            </a:r>
            <a:r>
              <a:rPr lang="en-IE" dirty="0" smtClean="0"/>
              <a:t> </a:t>
            </a:r>
            <a:r>
              <a:rPr lang="en-IE" dirty="0" err="1" smtClean="0"/>
              <a:t>teratur</a:t>
            </a:r>
            <a:r>
              <a:rPr lang="en-IE" dirty="0" smtClean="0"/>
              <a:t>: mountains</a:t>
            </a:r>
            <a:r>
              <a:rPr lang="en-IE" dirty="0"/>
              <a:t>, </a:t>
            </a:r>
            <a:r>
              <a:rPr lang="en-IE" dirty="0" smtClean="0"/>
              <a:t>clouds…</a:t>
            </a:r>
            <a:endParaRPr lang="en-GB" dirty="0"/>
          </a:p>
        </p:txBody>
      </p:sp>
      <p:pic>
        <p:nvPicPr>
          <p:cNvPr id="21094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76825"/>
            <a:ext cx="2400300" cy="180022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09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3" t="9843" r="9187" b="14175"/>
          <a:stretch>
            <a:fillRect/>
          </a:stretch>
        </p:blipFill>
        <p:spPr bwMode="auto">
          <a:xfrm>
            <a:off x="2395538" y="5076825"/>
            <a:ext cx="2579687" cy="180022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095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463" y="5076825"/>
            <a:ext cx="2705100" cy="180022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0953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800" y="5076825"/>
            <a:ext cx="1470025" cy="180022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0956" name="Group 12"/>
          <p:cNvGrpSpPr>
            <a:grpSpLocks/>
          </p:cNvGrpSpPr>
          <p:nvPr/>
        </p:nvGrpSpPr>
        <p:grpSpPr bwMode="auto">
          <a:xfrm>
            <a:off x="355921" y="1824410"/>
            <a:ext cx="8267700" cy="2252662"/>
            <a:chOff x="272" y="-423"/>
            <a:chExt cx="5208" cy="1419"/>
          </a:xfrm>
        </p:grpSpPr>
        <p:sp>
          <p:nvSpPr>
            <p:cNvPr id="210954" name="Rectangle 10"/>
            <p:cNvSpPr>
              <a:spLocks noChangeArrowheads="1"/>
            </p:cNvSpPr>
            <p:nvPr/>
          </p:nvSpPr>
          <p:spPr bwMode="auto">
            <a:xfrm>
              <a:off x="272" y="-423"/>
              <a:ext cx="5208" cy="1419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tabLst>
                  <a:tab pos="1971675" algn="l"/>
                </a:tabLst>
              </a:pPr>
              <a:r>
                <a:rPr lang="en-US" sz="2800" i="1" dirty="0">
                  <a:latin typeface="Times New Roman" pitchFamily="18" charset="0"/>
                  <a:cs typeface="Times New Roman" pitchFamily="18" charset="0"/>
                </a:rPr>
                <a:t>	“Clouds are not spheres, mountains are 	not cones, coastlines are not circles and 	bark is not smooth, nor does lightning 	travel in a straight line.”</a:t>
              </a:r>
            </a:p>
            <a:p>
              <a:pPr algn="r">
                <a:tabLst>
                  <a:tab pos="1971675" algn="l"/>
                </a:tabLst>
              </a:pPr>
              <a:r>
                <a:rPr lang="en-US" sz="2800" dirty="0"/>
                <a:t>Benoit Mandelbrot </a:t>
              </a:r>
            </a:p>
          </p:txBody>
        </p:sp>
        <p:pic>
          <p:nvPicPr>
            <p:cNvPr id="210955" name="Picture 1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89"/>
            <a:stretch>
              <a:fillRect/>
            </a:stretch>
          </p:blipFill>
          <p:spPr bwMode="auto">
            <a:xfrm>
              <a:off x="290" y="-364"/>
              <a:ext cx="1209" cy="1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10957" name="Picture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038" y="0"/>
            <a:ext cx="1630362" cy="122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0959" name="Picture 1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975" y="0"/>
            <a:ext cx="1630363" cy="122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0960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8" y="0"/>
            <a:ext cx="1528762" cy="122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0961" name="Picture 1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563" y="0"/>
            <a:ext cx="1528762" cy="122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1443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IE" dirty="0"/>
              <a:t>Fractal Geometry Methods &amp; Procedural Modelling</a:t>
            </a:r>
            <a:endParaRPr lang="en-GB" dirty="0"/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Natural </a:t>
            </a:r>
            <a:r>
              <a:rPr lang="en-IE" dirty="0" err="1" smtClean="0"/>
              <a:t>Objek</a:t>
            </a:r>
            <a:r>
              <a:rPr lang="en-IE" dirty="0" smtClean="0"/>
              <a:t> </a:t>
            </a:r>
            <a:r>
              <a:rPr lang="en-IE" dirty="0" err="1" smtClean="0"/>
              <a:t>bisa</a:t>
            </a:r>
            <a:r>
              <a:rPr lang="en-IE" dirty="0" smtClean="0"/>
              <a:t> </a:t>
            </a:r>
            <a:r>
              <a:rPr lang="en-IE" dirty="0" err="1" smtClean="0"/>
              <a:t>digambarkan</a:t>
            </a:r>
            <a:r>
              <a:rPr lang="en-IE" dirty="0" smtClean="0"/>
              <a:t> </a:t>
            </a:r>
            <a:r>
              <a:rPr lang="en-IE" dirty="0" err="1" smtClean="0"/>
              <a:t>secara</a:t>
            </a:r>
            <a:r>
              <a:rPr lang="en-IE" dirty="0" smtClean="0"/>
              <a:t> </a:t>
            </a:r>
            <a:r>
              <a:rPr lang="en-IE" dirty="0" err="1" smtClean="0"/>
              <a:t>realistis</a:t>
            </a:r>
            <a:r>
              <a:rPr lang="en-IE" dirty="0" smtClean="0"/>
              <a:t> </a:t>
            </a:r>
            <a:r>
              <a:rPr lang="en-IE" dirty="0" err="1" smtClean="0"/>
              <a:t>dengan</a:t>
            </a:r>
            <a:r>
              <a:rPr lang="en-IE" dirty="0" smtClean="0"/>
              <a:t> </a:t>
            </a:r>
            <a:r>
              <a:rPr lang="en-IE" b="1" dirty="0" smtClean="0"/>
              <a:t>fractal </a:t>
            </a:r>
            <a:r>
              <a:rPr lang="en-IE" b="1" dirty="0"/>
              <a:t>geometry methods</a:t>
            </a:r>
          </a:p>
          <a:p>
            <a:r>
              <a:rPr lang="en-IE" dirty="0" err="1" smtClean="0"/>
              <a:t>Metode</a:t>
            </a:r>
            <a:r>
              <a:rPr lang="en-IE" dirty="0" smtClean="0"/>
              <a:t> </a:t>
            </a:r>
            <a:r>
              <a:rPr lang="en-IE" dirty="0" err="1" smtClean="0"/>
              <a:t>fraktal</a:t>
            </a:r>
            <a:r>
              <a:rPr lang="en-IE" dirty="0" smtClean="0"/>
              <a:t> </a:t>
            </a:r>
            <a:r>
              <a:rPr lang="en-IE" dirty="0" err="1" smtClean="0"/>
              <a:t>menggunakan</a:t>
            </a:r>
            <a:r>
              <a:rPr lang="en-IE" dirty="0" smtClean="0"/>
              <a:t> </a:t>
            </a:r>
            <a:r>
              <a:rPr lang="en-IE" dirty="0" err="1" smtClean="0"/>
              <a:t>prosedur</a:t>
            </a:r>
            <a:r>
              <a:rPr lang="en-IE" dirty="0" smtClean="0"/>
              <a:t> </a:t>
            </a:r>
            <a:r>
              <a:rPr lang="en-IE" dirty="0" err="1" smtClean="0"/>
              <a:t>daripada</a:t>
            </a:r>
            <a:r>
              <a:rPr lang="en-IE" dirty="0" smtClean="0"/>
              <a:t> </a:t>
            </a:r>
            <a:r>
              <a:rPr lang="en-IE" dirty="0" err="1" smtClean="0"/>
              <a:t>persamaan</a:t>
            </a:r>
            <a:r>
              <a:rPr lang="en-IE" dirty="0" smtClean="0"/>
              <a:t> </a:t>
            </a:r>
            <a:r>
              <a:rPr lang="en-IE" dirty="0" err="1" smtClean="0"/>
              <a:t>untuk</a:t>
            </a:r>
            <a:r>
              <a:rPr lang="en-IE" dirty="0" smtClean="0"/>
              <a:t> </a:t>
            </a:r>
            <a:r>
              <a:rPr lang="en-IE" dirty="0" err="1" smtClean="0"/>
              <a:t>objek</a:t>
            </a:r>
            <a:r>
              <a:rPr lang="en-IE" dirty="0" smtClean="0"/>
              <a:t> model - model </a:t>
            </a:r>
            <a:r>
              <a:rPr lang="en-IE" dirty="0" err="1" smtClean="0"/>
              <a:t>prosedural</a:t>
            </a:r>
            <a:r>
              <a:rPr lang="en-IE" dirty="0" smtClean="0"/>
              <a:t> - </a:t>
            </a:r>
            <a:r>
              <a:rPr lang="en-IE" b="1" dirty="0"/>
              <a:t>procedural modelling</a:t>
            </a:r>
          </a:p>
          <a:p>
            <a:r>
              <a:rPr lang="en-IE" dirty="0" err="1" smtClean="0"/>
              <a:t>Karakteristik</a:t>
            </a:r>
            <a:r>
              <a:rPr lang="en-IE" dirty="0" smtClean="0"/>
              <a:t> </a:t>
            </a:r>
            <a:r>
              <a:rPr lang="en-IE" dirty="0" err="1" smtClean="0"/>
              <a:t>utama</a:t>
            </a:r>
            <a:r>
              <a:rPr lang="en-IE" dirty="0" smtClean="0"/>
              <a:t> </a:t>
            </a:r>
            <a:r>
              <a:rPr lang="en-IE" dirty="0" err="1" smtClean="0"/>
              <a:t>dari</a:t>
            </a:r>
            <a:r>
              <a:rPr lang="en-IE" dirty="0" smtClean="0"/>
              <a:t> </a:t>
            </a:r>
            <a:r>
              <a:rPr lang="en-IE" dirty="0" err="1" smtClean="0"/>
              <a:t>setiap</a:t>
            </a:r>
            <a:r>
              <a:rPr lang="en-IE" dirty="0" smtClean="0"/>
              <a:t> procedural modelling </a:t>
            </a:r>
            <a:r>
              <a:rPr lang="en-IE" dirty="0" err="1" smtClean="0"/>
              <a:t>adalah</a:t>
            </a:r>
            <a:r>
              <a:rPr lang="en-IE" dirty="0" smtClean="0"/>
              <a:t> </a:t>
            </a:r>
            <a:r>
              <a:rPr lang="en-IE" dirty="0" err="1" smtClean="0"/>
              <a:t>bahwa</a:t>
            </a:r>
            <a:r>
              <a:rPr lang="en-IE" dirty="0" smtClean="0"/>
              <a:t> model </a:t>
            </a:r>
            <a:r>
              <a:rPr lang="en-IE" dirty="0" err="1" smtClean="0"/>
              <a:t>ini</a:t>
            </a:r>
            <a:r>
              <a:rPr lang="en-IE" dirty="0" smtClean="0"/>
              <a:t> </a:t>
            </a:r>
            <a:r>
              <a:rPr lang="en-IE" dirty="0" err="1" smtClean="0"/>
              <a:t>tidak</a:t>
            </a:r>
            <a:r>
              <a:rPr lang="en-IE" dirty="0" smtClean="0"/>
              <a:t> </a:t>
            </a:r>
            <a:r>
              <a:rPr lang="en-IE" dirty="0" err="1" smtClean="0"/>
              <a:t>berdasarkan</a:t>
            </a:r>
            <a:r>
              <a:rPr lang="en-IE" dirty="0" smtClean="0"/>
              <a:t> data, </a:t>
            </a:r>
            <a:r>
              <a:rPr lang="en-IE" dirty="0" err="1" smtClean="0"/>
              <a:t>melainkan</a:t>
            </a:r>
            <a:r>
              <a:rPr lang="en-IE" dirty="0" smtClean="0"/>
              <a:t> </a:t>
            </a:r>
            <a:r>
              <a:rPr lang="en-IE" dirty="0" err="1" smtClean="0"/>
              <a:t>pada</a:t>
            </a:r>
            <a:r>
              <a:rPr lang="en-IE" dirty="0" smtClean="0"/>
              <a:t> </a:t>
            </a:r>
            <a:r>
              <a:rPr lang="en-IE" dirty="0" err="1" smtClean="0"/>
              <a:t>pelaksanaan</a:t>
            </a:r>
            <a:r>
              <a:rPr lang="en-IE" dirty="0" smtClean="0"/>
              <a:t> </a:t>
            </a:r>
            <a:r>
              <a:rPr lang="en-IE" dirty="0" err="1" smtClean="0"/>
              <a:t>prosedur</a:t>
            </a:r>
            <a:r>
              <a:rPr lang="en-IE" dirty="0" smtClean="0"/>
              <a:t> </a:t>
            </a:r>
            <a:r>
              <a:rPr lang="en-IE" dirty="0" err="1" smtClean="0"/>
              <a:t>mengikuti</a:t>
            </a:r>
            <a:r>
              <a:rPr lang="en-IE" dirty="0" smtClean="0"/>
              <a:t> </a:t>
            </a:r>
            <a:r>
              <a:rPr lang="en-IE" dirty="0" err="1" smtClean="0"/>
              <a:t>seperangkat</a:t>
            </a:r>
            <a:r>
              <a:rPr lang="en-IE" dirty="0" smtClean="0"/>
              <a:t> </a:t>
            </a:r>
            <a:r>
              <a:rPr lang="en-IE" dirty="0" err="1" smtClean="0"/>
              <a:t>aturan</a:t>
            </a:r>
            <a:r>
              <a:rPr lang="en-IE" dirty="0" smtClean="0"/>
              <a:t> </a:t>
            </a:r>
            <a:r>
              <a:rPr lang="en-IE" dirty="0" err="1" smtClean="0"/>
              <a:t>tertentu</a:t>
            </a:r>
            <a:endParaRPr lang="en-IE" dirty="0"/>
          </a:p>
        </p:txBody>
      </p:sp>
      <p:sp>
        <p:nvSpPr>
          <p:cNvPr id="211972" name="Rectangle 4"/>
          <p:cNvSpPr>
            <a:spLocks noChangeArrowheads="1"/>
          </p:cNvSpPr>
          <p:nvPr/>
        </p:nvSpPr>
        <p:spPr bwMode="auto">
          <a:xfrm>
            <a:off x="0" y="6056313"/>
            <a:ext cx="9144000" cy="801687"/>
          </a:xfrm>
          <a:prstGeom prst="rect">
            <a:avLst/>
          </a:prstGeom>
          <a:solidFill>
            <a:srgbClr val="00008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en-IE" sz="3200" b="1" dirty="0">
                <a:solidFill>
                  <a:schemeClr val="bg1"/>
                </a:solidFill>
              </a:rPr>
              <a:t>Modelling On The Fly!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38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id-ID" dirty="0"/>
              <a:t>Konsep 3D</a:t>
            </a:r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ts val="800"/>
              </a:spcBef>
            </a:pPr>
            <a:r>
              <a:rPr lang="en-US" dirty="0" err="1">
                <a:solidFill>
                  <a:srgbClr val="000000"/>
                </a:solidFill>
              </a:rPr>
              <a:t>Cahaya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menyebabkan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suatu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objek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dapat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terlihat</a:t>
            </a:r>
            <a:endParaRPr lang="en-US" dirty="0">
              <a:solidFill>
                <a:srgbClr val="000000"/>
              </a:solidFill>
            </a:endParaRPr>
          </a:p>
          <a:p>
            <a:pPr eaLnBrk="1" hangingPunct="1">
              <a:spcBef>
                <a:spcPts val="800"/>
              </a:spcBef>
            </a:pPr>
            <a:r>
              <a:rPr lang="en-US" dirty="0" err="1">
                <a:solidFill>
                  <a:srgbClr val="000000"/>
                </a:solidFill>
              </a:rPr>
              <a:t>Warna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objek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ditentukan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dari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properti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objek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tersebut</a:t>
            </a:r>
            <a:endParaRPr lang="en-US" dirty="0">
              <a:solidFill>
                <a:srgbClr val="000000"/>
              </a:solidFill>
            </a:endParaRPr>
          </a:p>
          <a:p>
            <a:pPr eaLnBrk="1" hangingPunct="1">
              <a:spcBef>
                <a:spcPts val="800"/>
              </a:spcBef>
              <a:buClrTx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IE" dirty="0"/>
              <a:t>Fractals</a:t>
            </a:r>
            <a:endParaRPr lang="en-GB" dirty="0"/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err="1" smtClean="0"/>
              <a:t>Objek</a:t>
            </a:r>
            <a:r>
              <a:rPr lang="en-IE" dirty="0" smtClean="0"/>
              <a:t> </a:t>
            </a:r>
            <a:r>
              <a:rPr lang="en-IE" dirty="0" err="1" smtClean="0"/>
              <a:t>fraktal</a:t>
            </a:r>
            <a:r>
              <a:rPr lang="en-IE" dirty="0" smtClean="0"/>
              <a:t> </a:t>
            </a:r>
            <a:r>
              <a:rPr lang="en-IE" dirty="0" err="1" smtClean="0"/>
              <a:t>memiliki</a:t>
            </a:r>
            <a:r>
              <a:rPr lang="en-IE" dirty="0" smtClean="0"/>
              <a:t> </a:t>
            </a:r>
            <a:r>
              <a:rPr lang="en-IE" dirty="0" err="1" smtClean="0"/>
              <a:t>dua</a:t>
            </a:r>
            <a:r>
              <a:rPr lang="en-IE" dirty="0" smtClean="0"/>
              <a:t> </a:t>
            </a:r>
            <a:r>
              <a:rPr lang="en-IE" dirty="0" err="1" smtClean="0"/>
              <a:t>karakteristik</a:t>
            </a:r>
            <a:r>
              <a:rPr lang="en-IE" dirty="0" smtClean="0"/>
              <a:t> </a:t>
            </a:r>
            <a:r>
              <a:rPr lang="en-IE" dirty="0" err="1" smtClean="0"/>
              <a:t>dasar</a:t>
            </a:r>
            <a:r>
              <a:rPr lang="en-IE" dirty="0" smtClean="0"/>
              <a:t>:</a:t>
            </a:r>
            <a:endParaRPr lang="en-IE" dirty="0"/>
          </a:p>
          <a:p>
            <a:pPr lvl="1"/>
            <a:r>
              <a:rPr lang="en-IE" dirty="0" smtClean="0"/>
              <a:t>Detail </a:t>
            </a:r>
            <a:r>
              <a:rPr lang="en-IE" dirty="0" err="1" smtClean="0"/>
              <a:t>tak</a:t>
            </a:r>
            <a:r>
              <a:rPr lang="en-IE" dirty="0" smtClean="0"/>
              <a:t> </a:t>
            </a:r>
            <a:r>
              <a:rPr lang="en-IE" dirty="0" err="1" smtClean="0"/>
              <a:t>terbatas</a:t>
            </a:r>
            <a:r>
              <a:rPr lang="en-IE" dirty="0" smtClean="0"/>
              <a:t> </a:t>
            </a:r>
            <a:r>
              <a:rPr lang="en-IE" dirty="0" err="1" smtClean="0"/>
              <a:t>pada</a:t>
            </a:r>
            <a:r>
              <a:rPr lang="en-IE" dirty="0" smtClean="0"/>
              <a:t> </a:t>
            </a:r>
            <a:r>
              <a:rPr lang="en-IE" dirty="0" err="1" smtClean="0"/>
              <a:t>setiap</a:t>
            </a:r>
            <a:r>
              <a:rPr lang="en-IE" dirty="0" smtClean="0"/>
              <a:t> </a:t>
            </a:r>
            <a:r>
              <a:rPr lang="en-IE" dirty="0" err="1" smtClean="0"/>
              <a:t>titik</a:t>
            </a:r>
            <a:endParaRPr lang="en-IE" dirty="0"/>
          </a:p>
          <a:p>
            <a:pPr lvl="1"/>
            <a:r>
              <a:rPr lang="en-IE" dirty="0" err="1" smtClean="0"/>
              <a:t>Sebuah</a:t>
            </a:r>
            <a:r>
              <a:rPr lang="en-IE" dirty="0" smtClean="0"/>
              <a:t> </a:t>
            </a:r>
            <a:r>
              <a:rPr lang="en-IE" dirty="0" err="1" smtClean="0"/>
              <a:t>kesamaan</a:t>
            </a:r>
            <a:r>
              <a:rPr lang="en-IE" dirty="0" smtClean="0"/>
              <a:t> </a:t>
            </a:r>
            <a:r>
              <a:rPr lang="en-IE" dirty="0" err="1" smtClean="0"/>
              <a:t>diri</a:t>
            </a:r>
            <a:r>
              <a:rPr lang="en-IE" dirty="0" smtClean="0"/>
              <a:t> </a:t>
            </a:r>
            <a:r>
              <a:rPr lang="en-IE" dirty="0" err="1" smtClean="0"/>
              <a:t>tertentu</a:t>
            </a:r>
            <a:r>
              <a:rPr lang="en-IE" dirty="0" smtClean="0"/>
              <a:t> </a:t>
            </a:r>
            <a:r>
              <a:rPr lang="en-IE" dirty="0" err="1" smtClean="0"/>
              <a:t>antara</a:t>
            </a:r>
            <a:r>
              <a:rPr lang="en-IE" dirty="0" smtClean="0"/>
              <a:t> </a:t>
            </a:r>
            <a:r>
              <a:rPr lang="en-IE" dirty="0" err="1" smtClean="0"/>
              <a:t>bagian</a:t>
            </a:r>
            <a:r>
              <a:rPr lang="en-IE" dirty="0" smtClean="0"/>
              <a:t> </a:t>
            </a:r>
            <a:r>
              <a:rPr lang="en-IE" dirty="0" err="1" smtClean="0"/>
              <a:t>objek</a:t>
            </a:r>
            <a:r>
              <a:rPr lang="en-IE" dirty="0" smtClean="0"/>
              <a:t> </a:t>
            </a:r>
            <a:r>
              <a:rPr lang="en-IE" dirty="0" err="1" smtClean="0"/>
              <a:t>dan</a:t>
            </a:r>
            <a:r>
              <a:rPr lang="en-IE" dirty="0" smtClean="0"/>
              <a:t> </a:t>
            </a:r>
            <a:r>
              <a:rPr lang="en-IE" dirty="0" err="1" smtClean="0"/>
              <a:t>fitur</a:t>
            </a:r>
            <a:r>
              <a:rPr lang="en-IE" dirty="0" smtClean="0"/>
              <a:t> </a:t>
            </a:r>
            <a:r>
              <a:rPr lang="en-IE" dirty="0" err="1" smtClean="0"/>
              <a:t>keseluruhan</a:t>
            </a:r>
            <a:r>
              <a:rPr lang="en-IE" dirty="0" smtClean="0"/>
              <a:t> </a:t>
            </a:r>
            <a:r>
              <a:rPr lang="en-IE" dirty="0" err="1" smtClean="0"/>
              <a:t>dari</a:t>
            </a:r>
            <a:r>
              <a:rPr lang="en-IE" dirty="0" smtClean="0"/>
              <a:t> </a:t>
            </a:r>
            <a:r>
              <a:rPr lang="en-IE" dirty="0" err="1" smtClean="0"/>
              <a:t>obyek</a:t>
            </a:r>
            <a:endParaRPr lang="en-IE" dirty="0" smtClean="0"/>
          </a:p>
        </p:txBody>
      </p:sp>
      <p:pic>
        <p:nvPicPr>
          <p:cNvPr id="214021" name="Picture 5" descr="koch-mv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3429000"/>
            <a:ext cx="5597525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4022" name="Text Box 6"/>
          <p:cNvSpPr txBox="1">
            <a:spLocks noChangeArrowheads="1"/>
          </p:cNvSpPr>
          <p:nvPr/>
        </p:nvSpPr>
        <p:spPr bwMode="auto">
          <a:xfrm>
            <a:off x="1691680" y="5690856"/>
            <a:ext cx="24096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IE" dirty="0">
                <a:latin typeface="+mn-lt"/>
              </a:rPr>
              <a:t>The Koch Curve</a:t>
            </a:r>
            <a:endParaRPr lang="en-GB" dirty="0">
              <a:latin typeface="+mn-lt"/>
            </a:endParaRPr>
          </a:p>
        </p:txBody>
      </p:sp>
      <p:grpSp>
        <p:nvGrpSpPr>
          <p:cNvPr id="214027" name="Group 11"/>
          <p:cNvGrpSpPr>
            <a:grpSpLocks/>
          </p:cNvGrpSpPr>
          <p:nvPr/>
        </p:nvGrpSpPr>
        <p:grpSpPr bwMode="auto">
          <a:xfrm>
            <a:off x="5969000" y="3717032"/>
            <a:ext cx="3005138" cy="2778125"/>
            <a:chOff x="3746" y="2570"/>
            <a:chExt cx="1893" cy="1750"/>
          </a:xfrm>
        </p:grpSpPr>
        <p:sp>
          <p:nvSpPr>
            <p:cNvPr id="214026" name="Rectangle 10"/>
            <p:cNvSpPr>
              <a:spLocks noChangeArrowheads="1"/>
            </p:cNvSpPr>
            <p:nvPr/>
          </p:nvSpPr>
          <p:spPr bwMode="auto">
            <a:xfrm>
              <a:off x="3764" y="2570"/>
              <a:ext cx="1856" cy="1750"/>
            </a:xfrm>
            <a:prstGeom prst="rect">
              <a:avLst/>
            </a:prstGeom>
            <a:solidFill>
              <a:srgbClr val="0000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14023" name="Picture 7">
              <a:hlinkClick r:id="rId3" action="ppaction://program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9" y="2628"/>
              <a:ext cx="1708" cy="1281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4024" name="Text Box 8"/>
            <p:cNvSpPr txBox="1">
              <a:spLocks noChangeArrowheads="1"/>
            </p:cNvSpPr>
            <p:nvPr/>
          </p:nvSpPr>
          <p:spPr bwMode="auto">
            <a:xfrm>
              <a:off x="3746" y="3936"/>
              <a:ext cx="1893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IE" sz="1400" b="1">
                  <a:solidFill>
                    <a:schemeClr val="bg1"/>
                  </a:solidFill>
                </a:rPr>
                <a:t>Mandelbrot Set Video From:</a:t>
              </a:r>
              <a:br>
                <a:rPr lang="en-IE" sz="1400" b="1">
                  <a:solidFill>
                    <a:schemeClr val="bg1"/>
                  </a:solidFill>
                </a:rPr>
              </a:br>
              <a:r>
                <a:rPr lang="en-GB" sz="1200">
                  <a:hlinkClick r:id="rId5"/>
                </a:rPr>
                <a:t>http://www.fractal-animation.net/ufvp.htm</a:t>
              </a:r>
              <a:r>
                <a:rPr lang="en-GB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9381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IE" dirty="0" smtClean="0"/>
              <a:t>Fractals</a:t>
            </a:r>
            <a:endParaRPr lang="en-US" dirty="0"/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it-IT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Fraktal adalah kurva yang membentuk suatu pola dimana suatu bagian kecil dari kurva itu polanya sama dengan bagian yang lebih </a:t>
            </a:r>
            <a:r>
              <a:rPr lang="it-IT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besar</a:t>
            </a:r>
          </a:p>
          <a:p>
            <a:pPr>
              <a:lnSpc>
                <a:spcPct val="90000"/>
              </a:lnSpc>
            </a:pPr>
            <a:r>
              <a:rPr lang="it-IT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Karena </a:t>
            </a:r>
            <a:r>
              <a:rPr lang="it-IT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itu fraktal bisa dipecah-pecah menjadi beberapa bagian yang lebih kecil yang semuanya mirip dengan fraktal </a:t>
            </a:r>
            <a:r>
              <a:rPr lang="it-IT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aslinya</a:t>
            </a:r>
          </a:p>
        </p:txBody>
      </p:sp>
    </p:spTree>
    <p:extLst>
      <p:ext uri="{BB962C8B-B14F-4D97-AF65-F5344CB8AC3E}">
        <p14:creationId xmlns:p14="http://schemas.microsoft.com/office/powerpoint/2010/main" val="187497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IE" dirty="0" smtClean="0"/>
              <a:t>Fractals</a:t>
            </a:r>
            <a:endParaRPr lang="en-US" dirty="0"/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it-IT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Kurva fraktal mempunyai karakteristik homogen, yaitu memiliki struktur pola yang sama pada tingkat perbesaran yang berbeda, dan karakteristik tak hingga, karena fraktal dihasilkan dengan cara </a:t>
            </a:r>
            <a:r>
              <a:rPr lang="it-IT" dirty="0"/>
              <a:t>mengulang suatu pola, biasanya dalam proses rekursif atau iteratif</a:t>
            </a:r>
            <a:r>
              <a:rPr lang="en-US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293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IE" dirty="0" smtClean="0"/>
              <a:t>Fractals</a:t>
            </a:r>
            <a:endParaRPr lang="en-US" dirty="0"/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GB" dirty="0" smtClean="0"/>
          </a:p>
          <a:p>
            <a:pPr>
              <a:lnSpc>
                <a:spcPct val="90000"/>
              </a:lnSpc>
            </a:pPr>
            <a:endParaRPr lang="en-GB" dirty="0"/>
          </a:p>
          <a:p>
            <a:pPr>
              <a:lnSpc>
                <a:spcPct val="90000"/>
              </a:lnSpc>
            </a:pPr>
            <a:endParaRPr lang="en-GB" dirty="0" smtClean="0"/>
          </a:p>
          <a:p>
            <a:pPr>
              <a:lnSpc>
                <a:spcPct val="90000"/>
              </a:lnSpc>
            </a:pPr>
            <a:endParaRPr lang="en-GB" dirty="0"/>
          </a:p>
          <a:p>
            <a:pPr marL="457200" indent="-457200">
              <a:lnSpc>
                <a:spcPct val="90000"/>
              </a:lnSpc>
              <a:buAutoNum type="alphaLcParenBoth"/>
            </a:pPr>
            <a:endParaRPr lang="it-IT" sz="2400" dirty="0" smtClean="0">
              <a:solidFill>
                <a:schemeClr val="tx1"/>
              </a:solidFill>
            </a:endParaRPr>
          </a:p>
          <a:p>
            <a:pPr marL="457200" indent="-457200">
              <a:lnSpc>
                <a:spcPct val="90000"/>
              </a:lnSpc>
              <a:buAutoNum type="alphaLcParenBoth"/>
            </a:pPr>
            <a:r>
              <a:rPr lang="it-IT" sz="2400" dirty="0" smtClean="0">
                <a:solidFill>
                  <a:schemeClr val="tx1"/>
                </a:solidFill>
              </a:rPr>
              <a:t>Segitiga</a:t>
            </a:r>
            <a:r>
              <a:rPr lang="it-IT" sz="2400" i="1" dirty="0" smtClean="0">
                <a:solidFill>
                  <a:schemeClr val="tx1"/>
                </a:solidFill>
              </a:rPr>
              <a:t> </a:t>
            </a:r>
            <a:r>
              <a:rPr lang="it-IT" sz="2400" dirty="0">
                <a:solidFill>
                  <a:schemeClr val="tx1"/>
                </a:solidFill>
              </a:rPr>
              <a:t>Sierpinski, suatu fraktal, bisa dipecah menjadi tiga segitiga Sierpinski (masing-masing diberi warna berbeda</a:t>
            </a:r>
            <a:r>
              <a:rPr lang="it-IT" sz="2400" dirty="0" smtClean="0">
                <a:solidFill>
                  <a:schemeClr val="tx1"/>
                </a:solidFill>
              </a:rPr>
              <a:t>)</a:t>
            </a:r>
          </a:p>
          <a:p>
            <a:pPr marL="457200" indent="-457200">
              <a:lnSpc>
                <a:spcPct val="90000"/>
              </a:lnSpc>
              <a:buAutoNum type="alphaLcParenBoth"/>
            </a:pPr>
            <a:r>
              <a:rPr lang="it-IT" sz="2400" dirty="0" smtClean="0">
                <a:solidFill>
                  <a:schemeClr val="tx1"/>
                </a:solidFill>
              </a:rPr>
              <a:t>(</a:t>
            </a:r>
            <a:r>
              <a:rPr lang="it-IT" sz="2400" dirty="0">
                <a:solidFill>
                  <a:schemeClr val="tx1"/>
                </a:solidFill>
              </a:rPr>
              <a:t>b) </a:t>
            </a:r>
            <a:r>
              <a:rPr lang="es-ES" sz="2400" dirty="0" err="1">
                <a:solidFill>
                  <a:schemeClr val="tx1"/>
                </a:solidFill>
              </a:rPr>
              <a:t>himpunan</a:t>
            </a:r>
            <a:r>
              <a:rPr lang="es-ES" sz="2400" dirty="0">
                <a:solidFill>
                  <a:schemeClr val="tx1"/>
                </a:solidFill>
              </a:rPr>
              <a:t> Cantor yang </a:t>
            </a:r>
            <a:r>
              <a:rPr lang="es-ES" sz="2400" dirty="0" err="1">
                <a:solidFill>
                  <a:schemeClr val="tx1"/>
                </a:solidFill>
              </a:rPr>
              <a:t>serupa</a:t>
            </a:r>
            <a:r>
              <a:rPr lang="es-ES" sz="2400" dirty="0">
                <a:solidFill>
                  <a:schemeClr val="tx1"/>
                </a:solidFill>
              </a:rPr>
              <a:t> </a:t>
            </a:r>
            <a:r>
              <a:rPr lang="es-ES" sz="2400" dirty="0" err="1">
                <a:solidFill>
                  <a:schemeClr val="tx1"/>
                </a:solidFill>
              </a:rPr>
              <a:t>diri</a:t>
            </a:r>
            <a:r>
              <a:rPr lang="es-ES" sz="2400" dirty="0">
                <a:solidFill>
                  <a:schemeClr val="tx1"/>
                </a:solidFill>
              </a:rPr>
              <a:t> pada </a:t>
            </a:r>
            <a:r>
              <a:rPr lang="es-ES" sz="2400" dirty="0" err="1">
                <a:solidFill>
                  <a:schemeClr val="tx1"/>
                </a:solidFill>
              </a:rPr>
              <a:t>perbesaran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s-ES" sz="2400" dirty="0">
                <a:solidFill>
                  <a:schemeClr val="tx1"/>
                </a:solidFill>
              </a:rPr>
              <a:t>10 </a:t>
            </a:r>
            <a:r>
              <a:rPr lang="es-ES" sz="2400" dirty="0" err="1" smtClean="0">
                <a:solidFill>
                  <a:schemeClr val="tx1"/>
                </a:solidFill>
              </a:rPr>
              <a:t>kali</a:t>
            </a:r>
            <a:endParaRPr lang="es-ES" sz="2400" dirty="0"/>
          </a:p>
          <a:p>
            <a:pPr marL="457200" indent="-457200">
              <a:lnSpc>
                <a:spcPct val="90000"/>
              </a:lnSpc>
              <a:buAutoNum type="alphaLcParenBoth"/>
            </a:pPr>
            <a:r>
              <a:rPr lang="es-ES" sz="2400" dirty="0" err="1" smtClean="0">
                <a:solidFill>
                  <a:schemeClr val="tx1"/>
                </a:solidFill>
              </a:rPr>
              <a:t>Suatu</a:t>
            </a:r>
            <a:r>
              <a:rPr lang="es-ES" sz="2400" dirty="0" smtClean="0">
                <a:solidFill>
                  <a:schemeClr val="tx1"/>
                </a:solidFill>
              </a:rPr>
              <a:t> </a:t>
            </a:r>
            <a:r>
              <a:rPr lang="es-ES" sz="2400" dirty="0" err="1">
                <a:solidFill>
                  <a:schemeClr val="tx1"/>
                </a:solidFill>
              </a:rPr>
              <a:t>himpunan</a:t>
            </a:r>
            <a:r>
              <a:rPr lang="es-ES" sz="2400" u="sng" dirty="0">
                <a:solidFill>
                  <a:schemeClr val="tx1"/>
                </a:solidFill>
              </a:rPr>
              <a:t> </a:t>
            </a:r>
            <a:r>
              <a:rPr lang="es-ES" sz="2400" dirty="0">
                <a:solidFill>
                  <a:schemeClr val="tx1"/>
                </a:solidFill>
              </a:rPr>
              <a:t>Julia, </a:t>
            </a:r>
            <a:r>
              <a:rPr lang="es-ES" sz="2400" dirty="0" err="1">
                <a:solidFill>
                  <a:schemeClr val="tx1"/>
                </a:solidFill>
              </a:rPr>
              <a:t>fraktal</a:t>
            </a:r>
            <a:r>
              <a:rPr lang="es-ES" sz="2400" dirty="0">
                <a:solidFill>
                  <a:schemeClr val="tx1"/>
                </a:solidFill>
              </a:rPr>
              <a:t> yang </a:t>
            </a:r>
            <a:r>
              <a:rPr lang="es-ES" sz="2400" dirty="0" err="1">
                <a:solidFill>
                  <a:schemeClr val="tx1"/>
                </a:solidFill>
              </a:rPr>
              <a:t>berhubungan</a:t>
            </a:r>
            <a:r>
              <a:rPr lang="es-ES" sz="2400" dirty="0">
                <a:solidFill>
                  <a:schemeClr val="tx1"/>
                </a:solidFill>
              </a:rPr>
              <a:t> </a:t>
            </a:r>
            <a:r>
              <a:rPr lang="es-ES" sz="2400" dirty="0" err="1">
                <a:solidFill>
                  <a:schemeClr val="tx1"/>
                </a:solidFill>
              </a:rPr>
              <a:t>dengan</a:t>
            </a:r>
            <a:r>
              <a:rPr lang="es-ES" sz="2400" dirty="0">
                <a:solidFill>
                  <a:schemeClr val="tx1"/>
                </a:solidFill>
              </a:rPr>
              <a:t> </a:t>
            </a:r>
            <a:r>
              <a:rPr lang="es-ES" sz="2400" dirty="0" err="1">
                <a:solidFill>
                  <a:schemeClr val="tx1"/>
                </a:solidFill>
              </a:rPr>
              <a:t>himpunan</a:t>
            </a:r>
            <a:r>
              <a:rPr lang="es-ES" sz="2400" dirty="0">
                <a:solidFill>
                  <a:schemeClr val="tx1"/>
                </a:solidFill>
              </a:rPr>
              <a:t> </a:t>
            </a:r>
            <a:r>
              <a:rPr lang="es-ES" sz="2400" dirty="0" err="1">
                <a:solidFill>
                  <a:schemeClr val="tx1"/>
                </a:solidFill>
              </a:rPr>
              <a:t>Mandelbrot</a:t>
            </a:r>
            <a:endParaRPr lang="en-GB" sz="2400" dirty="0"/>
          </a:p>
        </p:txBody>
      </p:sp>
      <p:pic>
        <p:nvPicPr>
          <p:cNvPr id="2242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114" y="1431363"/>
            <a:ext cx="6968504" cy="2506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615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IE"/>
              <a:t>Example: The Koch Snowflake</a:t>
            </a:r>
            <a:endParaRPr lang="en-GB"/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18116" name="Picture 4" descr="AADGHHX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8" t="23195" r="58769" b="37314"/>
          <a:stretch/>
        </p:blipFill>
        <p:spPr bwMode="auto">
          <a:xfrm>
            <a:off x="4740275" y="1196752"/>
            <a:ext cx="2279997" cy="270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8117" name="Picture 5" descr="AADGHHW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59" t="16112" r="33960" b="29745"/>
          <a:stretch>
            <a:fillRect/>
          </a:stretch>
        </p:blipFill>
        <p:spPr bwMode="auto">
          <a:xfrm>
            <a:off x="508000" y="1566863"/>
            <a:ext cx="3949700" cy="494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8118" name="Picture 6" descr="AADGHHX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28" t="23195" r="16658" b="37314"/>
          <a:stretch>
            <a:fillRect/>
          </a:stretch>
        </p:blipFill>
        <p:spPr bwMode="auto">
          <a:xfrm>
            <a:off x="5266085" y="3745061"/>
            <a:ext cx="1754187" cy="270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8119" name="Group 7"/>
          <p:cNvGrpSpPr>
            <a:grpSpLocks/>
          </p:cNvGrpSpPr>
          <p:nvPr/>
        </p:nvGrpSpPr>
        <p:grpSpPr bwMode="auto">
          <a:xfrm>
            <a:off x="-3175" y="1763713"/>
            <a:ext cx="282575" cy="5094287"/>
            <a:chOff x="-2" y="1111"/>
            <a:chExt cx="178" cy="3209"/>
          </a:xfrm>
        </p:grpSpPr>
        <p:sp>
          <p:nvSpPr>
            <p:cNvPr id="218120" name="Rectangle 8"/>
            <p:cNvSpPr>
              <a:spLocks noChangeArrowheads="1"/>
            </p:cNvSpPr>
            <p:nvPr/>
          </p:nvSpPr>
          <p:spPr bwMode="auto">
            <a:xfrm rot="-5400000">
              <a:off x="-1448" y="2563"/>
              <a:ext cx="3074" cy="169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 anchorCtr="1"/>
            <a:lstStyle/>
            <a:p>
              <a:r>
                <a:rPr lang="en-IE" sz="1100">
                  <a:solidFill>
                    <a:schemeClr val="bg1"/>
                  </a:solidFill>
                </a:rPr>
                <a:t>Images taken from Hearn &amp; Baker, “Computer Graphics with OpenGL” (2004)</a:t>
              </a:r>
              <a:endParaRPr lang="en-US" sz="1100">
                <a:solidFill>
                  <a:schemeClr val="bg1"/>
                </a:solidFill>
              </a:endParaRPr>
            </a:p>
          </p:txBody>
        </p:sp>
        <p:pic>
          <p:nvPicPr>
            <p:cNvPr id="218121" name="Picture 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172" b="13248"/>
            <a:stretch>
              <a:fillRect/>
            </a:stretch>
          </p:blipFill>
          <p:spPr bwMode="auto">
            <a:xfrm>
              <a:off x="-2" y="4187"/>
              <a:ext cx="178" cy="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" name="Picture 4" descr="AADGHHX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67" t="23195" r="41124" b="37314"/>
          <a:stretch/>
        </p:blipFill>
        <p:spPr bwMode="auto">
          <a:xfrm>
            <a:off x="6590109" y="1916832"/>
            <a:ext cx="1945482" cy="270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43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IE"/>
              <a:t>Example: Ferns</a:t>
            </a:r>
            <a:endParaRPr lang="en-GB"/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Teknik</a:t>
            </a:r>
            <a:r>
              <a:rPr lang="en-GB" dirty="0" smtClean="0"/>
              <a:t> yang </a:t>
            </a:r>
            <a:r>
              <a:rPr lang="en-GB" dirty="0" err="1" smtClean="0"/>
              <a:t>sama</a:t>
            </a:r>
            <a:r>
              <a:rPr lang="en-GB" dirty="0" smtClean="0"/>
              <a:t> </a:t>
            </a:r>
            <a:r>
              <a:rPr lang="en-GB" dirty="0" err="1" smtClean="0"/>
              <a:t>bisa</a:t>
            </a:r>
            <a:r>
              <a:rPr lang="en-GB" dirty="0" smtClean="0"/>
              <a:t> </a:t>
            </a:r>
            <a:r>
              <a:rPr lang="en-GB" dirty="0" err="1" smtClean="0"/>
              <a:t>digunakan</a:t>
            </a:r>
            <a:r>
              <a:rPr lang="en-GB" dirty="0" smtClean="0"/>
              <a:t> </a:t>
            </a:r>
            <a:r>
              <a:rPr lang="en-GB" dirty="0" err="1" smtClean="0"/>
              <a:t>untuk</a:t>
            </a:r>
            <a:r>
              <a:rPr lang="en-GB" dirty="0" smtClean="0"/>
              <a:t> </a:t>
            </a:r>
            <a:r>
              <a:rPr lang="en-GB" dirty="0" err="1" smtClean="0"/>
              <a:t>membuat</a:t>
            </a:r>
            <a:r>
              <a:rPr lang="en-GB" dirty="0" smtClean="0"/>
              <a:t> </a:t>
            </a:r>
            <a:r>
              <a:rPr lang="en-GB" dirty="0" err="1" smtClean="0"/>
              <a:t>objek</a:t>
            </a:r>
            <a:r>
              <a:rPr lang="en-GB" dirty="0" smtClean="0"/>
              <a:t> </a:t>
            </a:r>
            <a:r>
              <a:rPr lang="en-GB" dirty="0" err="1" smtClean="0"/>
              <a:t>berupa</a:t>
            </a:r>
            <a:r>
              <a:rPr lang="en-GB" dirty="0" smtClean="0"/>
              <a:t> </a:t>
            </a:r>
            <a:r>
              <a:rPr lang="en-GB" dirty="0" err="1" smtClean="0"/>
              <a:t>vegetasi</a:t>
            </a:r>
            <a:endParaRPr lang="en-GB" dirty="0"/>
          </a:p>
        </p:txBody>
      </p:sp>
      <p:pic>
        <p:nvPicPr>
          <p:cNvPr id="224260" name="Picture 4" descr="AADGHIE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8" t="16458" r="50000" b="37616"/>
          <a:stretch>
            <a:fillRect/>
          </a:stretch>
        </p:blipFill>
        <p:spPr bwMode="auto">
          <a:xfrm>
            <a:off x="1309688" y="2348880"/>
            <a:ext cx="3035300" cy="410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4261" name="Picture 5" descr="AADGHIE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61" t="40186" r="25591" b="37616"/>
          <a:stretch>
            <a:fillRect/>
          </a:stretch>
        </p:blipFill>
        <p:spPr bwMode="auto">
          <a:xfrm>
            <a:off x="5013325" y="2540000"/>
            <a:ext cx="3346450" cy="230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426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25" y="4869160"/>
            <a:ext cx="2659063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195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IE"/>
              <a:t>Types Of Fractals</a:t>
            </a:r>
            <a:endParaRPr lang="en-GB"/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Fractals can be classified into three groups</a:t>
            </a:r>
          </a:p>
          <a:p>
            <a:pPr lvl="1"/>
            <a:r>
              <a:rPr lang="en-IE" dirty="0"/>
              <a:t>Self similar fractals</a:t>
            </a:r>
          </a:p>
          <a:p>
            <a:pPr lvl="2"/>
            <a:r>
              <a:rPr lang="en-IE" dirty="0" err="1" smtClean="0"/>
              <a:t>Memiliki</a:t>
            </a:r>
            <a:r>
              <a:rPr lang="en-IE" dirty="0" smtClean="0"/>
              <a:t> </a:t>
            </a:r>
            <a:r>
              <a:rPr lang="en-IE" dirty="0" err="1" smtClean="0"/>
              <a:t>bagian-bagian</a:t>
            </a:r>
            <a:r>
              <a:rPr lang="en-IE" dirty="0" smtClean="0"/>
              <a:t> yang </a:t>
            </a:r>
            <a:r>
              <a:rPr lang="en-IE" dirty="0" err="1" smtClean="0"/>
              <a:t>diperkecil</a:t>
            </a:r>
            <a:r>
              <a:rPr lang="en-IE" dirty="0" smtClean="0"/>
              <a:t> </a:t>
            </a:r>
            <a:r>
              <a:rPr lang="en-IE" dirty="0" err="1" smtClean="0"/>
              <a:t>dari</a:t>
            </a:r>
            <a:r>
              <a:rPr lang="en-IE" dirty="0" smtClean="0"/>
              <a:t> </a:t>
            </a:r>
            <a:r>
              <a:rPr lang="en-IE" dirty="0" err="1" smtClean="0"/>
              <a:t>keseluruhan</a:t>
            </a:r>
            <a:r>
              <a:rPr lang="en-IE" dirty="0" smtClean="0"/>
              <a:t> </a:t>
            </a:r>
            <a:r>
              <a:rPr lang="en-IE" dirty="0" err="1" smtClean="0"/>
              <a:t>objek</a:t>
            </a:r>
            <a:endParaRPr lang="en-IE" dirty="0" smtClean="0"/>
          </a:p>
          <a:p>
            <a:pPr lvl="2"/>
            <a:r>
              <a:rPr lang="en-IE" dirty="0" err="1" smtClean="0"/>
              <a:t>Untuk</a:t>
            </a:r>
            <a:r>
              <a:rPr lang="en-IE" dirty="0" smtClean="0"/>
              <a:t> model </a:t>
            </a:r>
            <a:r>
              <a:rPr lang="en-IE" dirty="0" err="1" smtClean="0"/>
              <a:t>pohon</a:t>
            </a:r>
            <a:r>
              <a:rPr lang="en-IE" dirty="0" smtClean="0"/>
              <a:t> </a:t>
            </a:r>
            <a:r>
              <a:rPr lang="en-IE" dirty="0" err="1" smtClean="0"/>
              <a:t>dan</a:t>
            </a:r>
            <a:r>
              <a:rPr lang="en-IE" dirty="0" smtClean="0"/>
              <a:t> </a:t>
            </a:r>
            <a:r>
              <a:rPr lang="en-IE" dirty="0" err="1" smtClean="0"/>
              <a:t>semak</a:t>
            </a:r>
            <a:endParaRPr lang="en-IE" dirty="0" smtClean="0"/>
          </a:p>
          <a:p>
            <a:pPr lvl="1"/>
            <a:r>
              <a:rPr lang="en-IE" dirty="0" smtClean="0"/>
              <a:t>Self affine fractals</a:t>
            </a:r>
          </a:p>
          <a:p>
            <a:pPr lvl="2"/>
            <a:r>
              <a:rPr lang="en-IE" dirty="0" err="1" smtClean="0"/>
              <a:t>Memiliki</a:t>
            </a:r>
            <a:r>
              <a:rPr lang="en-IE" dirty="0" smtClean="0"/>
              <a:t> </a:t>
            </a:r>
            <a:r>
              <a:rPr lang="en-IE" dirty="0" err="1" smtClean="0"/>
              <a:t>bagianyang</a:t>
            </a:r>
            <a:r>
              <a:rPr lang="en-IE" dirty="0" smtClean="0"/>
              <a:t> </a:t>
            </a:r>
            <a:r>
              <a:rPr lang="en-IE" dirty="0" err="1" smtClean="0"/>
              <a:t>dibentuk</a:t>
            </a:r>
            <a:r>
              <a:rPr lang="en-IE" dirty="0" smtClean="0"/>
              <a:t> </a:t>
            </a:r>
            <a:r>
              <a:rPr lang="en-IE" dirty="0" err="1" smtClean="0"/>
              <a:t>dengan</a:t>
            </a:r>
            <a:r>
              <a:rPr lang="en-IE" dirty="0" smtClean="0"/>
              <a:t> parameter </a:t>
            </a:r>
            <a:r>
              <a:rPr lang="en-IE" dirty="0" err="1" smtClean="0"/>
              <a:t>skala</a:t>
            </a:r>
            <a:r>
              <a:rPr lang="en-IE" dirty="0" smtClean="0"/>
              <a:t> yang </a:t>
            </a:r>
            <a:r>
              <a:rPr lang="en-IE" dirty="0" err="1" smtClean="0"/>
              <a:t>berbeda</a:t>
            </a:r>
            <a:r>
              <a:rPr lang="en-IE" dirty="0" smtClean="0"/>
              <a:t> di </a:t>
            </a:r>
            <a:r>
              <a:rPr lang="en-IE" dirty="0" err="1" smtClean="0"/>
              <a:t>masing-masing</a:t>
            </a:r>
            <a:r>
              <a:rPr lang="en-IE" dirty="0" smtClean="0"/>
              <a:t> </a:t>
            </a:r>
            <a:r>
              <a:rPr lang="en-IE" dirty="0" err="1" smtClean="0"/>
              <a:t>dimensi</a:t>
            </a:r>
            <a:endParaRPr lang="en-IE" dirty="0" smtClean="0"/>
          </a:p>
          <a:p>
            <a:pPr lvl="2"/>
            <a:r>
              <a:rPr lang="en-IE" dirty="0" err="1" smtClean="0"/>
              <a:t>Biasanya</a:t>
            </a:r>
            <a:r>
              <a:rPr lang="en-IE" dirty="0" smtClean="0"/>
              <a:t> </a:t>
            </a:r>
            <a:r>
              <a:rPr lang="en-IE" dirty="0" err="1" smtClean="0"/>
              <a:t>digunakan</a:t>
            </a:r>
            <a:r>
              <a:rPr lang="en-IE" dirty="0" smtClean="0"/>
              <a:t> </a:t>
            </a:r>
            <a:r>
              <a:rPr lang="en-IE" dirty="0" err="1" smtClean="0"/>
              <a:t>untuk</a:t>
            </a:r>
            <a:r>
              <a:rPr lang="en-IE" dirty="0" smtClean="0"/>
              <a:t> </a:t>
            </a:r>
            <a:r>
              <a:rPr lang="en-IE" dirty="0" err="1" smtClean="0"/>
              <a:t>padang</a:t>
            </a:r>
            <a:r>
              <a:rPr lang="en-IE" dirty="0" smtClean="0"/>
              <a:t>, air </a:t>
            </a:r>
            <a:r>
              <a:rPr lang="en-IE" dirty="0" err="1" smtClean="0"/>
              <a:t>dan</a:t>
            </a:r>
            <a:r>
              <a:rPr lang="en-IE" dirty="0" smtClean="0"/>
              <a:t> </a:t>
            </a:r>
            <a:r>
              <a:rPr lang="en-IE" dirty="0" err="1" smtClean="0"/>
              <a:t>awan</a:t>
            </a:r>
            <a:endParaRPr lang="en-IE" dirty="0"/>
          </a:p>
          <a:p>
            <a:pPr lvl="1"/>
            <a:r>
              <a:rPr lang="en-IE" dirty="0" smtClean="0"/>
              <a:t>Invariant </a:t>
            </a:r>
            <a:r>
              <a:rPr lang="en-IE" dirty="0"/>
              <a:t>fractal sets</a:t>
            </a:r>
          </a:p>
          <a:p>
            <a:pPr lvl="2"/>
            <a:r>
              <a:rPr lang="en-IE" dirty="0" err="1" smtClean="0"/>
              <a:t>Fraktal</a:t>
            </a:r>
            <a:r>
              <a:rPr lang="en-IE" dirty="0" smtClean="0"/>
              <a:t> </a:t>
            </a:r>
            <a:r>
              <a:rPr lang="en-IE" dirty="0" err="1" smtClean="0"/>
              <a:t>dibentuk</a:t>
            </a:r>
            <a:r>
              <a:rPr lang="en-IE" dirty="0" smtClean="0"/>
              <a:t> </a:t>
            </a:r>
            <a:r>
              <a:rPr lang="en-IE" dirty="0" err="1" smtClean="0"/>
              <a:t>dengan</a:t>
            </a:r>
            <a:r>
              <a:rPr lang="en-IE" dirty="0" smtClean="0"/>
              <a:t> </a:t>
            </a:r>
            <a:r>
              <a:rPr lang="en-IE" dirty="0" err="1" smtClean="0"/>
              <a:t>transformasi</a:t>
            </a:r>
            <a:r>
              <a:rPr lang="en-IE" dirty="0" smtClean="0"/>
              <a:t> non-linear </a:t>
            </a:r>
          </a:p>
          <a:p>
            <a:pPr lvl="2"/>
            <a:r>
              <a:rPr lang="en-IE" dirty="0" smtClean="0"/>
              <a:t>Mandelbrot &amp; Julia- </a:t>
            </a:r>
            <a:r>
              <a:rPr lang="en-IE" dirty="0" err="1" smtClean="0"/>
              <a:t>umumnya</a:t>
            </a:r>
            <a:r>
              <a:rPr lang="en-IE" dirty="0" smtClean="0"/>
              <a:t> </a:t>
            </a:r>
            <a:r>
              <a:rPr lang="en-IE" dirty="0" err="1" smtClean="0"/>
              <a:t>tak</a:t>
            </a:r>
            <a:r>
              <a:rPr lang="en-IE" dirty="0" smtClean="0"/>
              <a:t> </a:t>
            </a:r>
            <a:r>
              <a:rPr lang="en-IE" dirty="0" err="1" smtClean="0"/>
              <a:t>begitu</a:t>
            </a:r>
            <a:r>
              <a:rPr lang="en-IE" dirty="0" smtClean="0"/>
              <a:t> </a:t>
            </a:r>
            <a:r>
              <a:rPr lang="en-IE" dirty="0" err="1" smtClean="0"/>
              <a:t>berguna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504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IE" sz="2800" dirty="0"/>
              <a:t>Random Midpoint Displacement Methods For Topography</a:t>
            </a:r>
            <a:endParaRPr lang="en-GB" sz="2800" dirty="0"/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Salah </a:t>
            </a:r>
            <a:r>
              <a:rPr lang="en-IE" dirty="0" err="1" smtClean="0"/>
              <a:t>satu</a:t>
            </a:r>
            <a:r>
              <a:rPr lang="en-IE" dirty="0" smtClean="0"/>
              <a:t> </a:t>
            </a:r>
            <a:r>
              <a:rPr lang="en-IE" dirty="0" err="1" smtClean="0"/>
              <a:t>penggunaan</a:t>
            </a:r>
            <a:r>
              <a:rPr lang="en-IE" dirty="0" smtClean="0"/>
              <a:t> yang paling </a:t>
            </a:r>
            <a:r>
              <a:rPr lang="en-IE" dirty="0" err="1" smtClean="0"/>
              <a:t>sukses</a:t>
            </a:r>
            <a:r>
              <a:rPr lang="en-IE" dirty="0" smtClean="0"/>
              <a:t> </a:t>
            </a:r>
            <a:r>
              <a:rPr lang="en-IE" dirty="0" err="1" smtClean="0"/>
              <a:t>dari</a:t>
            </a:r>
            <a:r>
              <a:rPr lang="en-IE" dirty="0" smtClean="0"/>
              <a:t> </a:t>
            </a:r>
            <a:r>
              <a:rPr lang="en-IE" dirty="0" err="1" smtClean="0"/>
              <a:t>teknik</a:t>
            </a:r>
            <a:r>
              <a:rPr lang="en-IE" dirty="0" smtClean="0"/>
              <a:t> </a:t>
            </a:r>
            <a:r>
              <a:rPr lang="en-IE" dirty="0" err="1" smtClean="0"/>
              <a:t>fraktal</a:t>
            </a:r>
            <a:r>
              <a:rPr lang="en-IE" dirty="0" smtClean="0"/>
              <a:t> </a:t>
            </a:r>
            <a:r>
              <a:rPr lang="en-IE" dirty="0" err="1" smtClean="0"/>
              <a:t>dalam</a:t>
            </a:r>
            <a:r>
              <a:rPr lang="en-IE" dirty="0" smtClean="0"/>
              <a:t> </a:t>
            </a:r>
            <a:r>
              <a:rPr lang="en-IE" dirty="0" err="1" smtClean="0"/>
              <a:t>grafis</a:t>
            </a:r>
            <a:r>
              <a:rPr lang="en-IE" dirty="0" smtClean="0"/>
              <a:t> </a:t>
            </a:r>
            <a:r>
              <a:rPr lang="en-IE" dirty="0" err="1" smtClean="0"/>
              <a:t>adalah</a:t>
            </a:r>
            <a:r>
              <a:rPr lang="en-IE" dirty="0" smtClean="0"/>
              <a:t> </a:t>
            </a:r>
            <a:r>
              <a:rPr lang="en-IE" dirty="0" err="1" smtClean="0"/>
              <a:t>penggambaran</a:t>
            </a:r>
            <a:r>
              <a:rPr lang="en-IE" dirty="0" smtClean="0"/>
              <a:t> </a:t>
            </a:r>
            <a:r>
              <a:rPr lang="en-IE" dirty="0" err="1" smtClean="0"/>
              <a:t>lanskap</a:t>
            </a:r>
            <a:endParaRPr lang="en-IE" dirty="0" smtClean="0"/>
          </a:p>
          <a:p>
            <a:r>
              <a:rPr lang="en-IE" dirty="0" smtClean="0"/>
              <a:t>Salah </a:t>
            </a:r>
            <a:r>
              <a:rPr lang="en-IE" dirty="0" err="1" smtClean="0"/>
              <a:t>satu</a:t>
            </a:r>
            <a:r>
              <a:rPr lang="en-IE" dirty="0" smtClean="0"/>
              <a:t> </a:t>
            </a:r>
            <a:r>
              <a:rPr lang="en-IE" dirty="0" err="1" smtClean="0"/>
              <a:t>metode</a:t>
            </a:r>
            <a:r>
              <a:rPr lang="en-IE" dirty="0" smtClean="0"/>
              <a:t> yang </a:t>
            </a:r>
            <a:r>
              <a:rPr lang="en-IE" dirty="0" err="1" smtClean="0"/>
              <a:t>efisien</a:t>
            </a:r>
            <a:r>
              <a:rPr lang="en-IE" dirty="0" smtClean="0"/>
              <a:t> </a:t>
            </a:r>
            <a:r>
              <a:rPr lang="en-IE" dirty="0" err="1" smtClean="0"/>
              <a:t>untuk</a:t>
            </a:r>
            <a:r>
              <a:rPr lang="en-IE" dirty="0" smtClean="0"/>
              <a:t> </a:t>
            </a:r>
            <a:r>
              <a:rPr lang="en-IE" dirty="0" err="1" smtClean="0"/>
              <a:t>melakukan</a:t>
            </a:r>
            <a:r>
              <a:rPr lang="en-IE" dirty="0" smtClean="0"/>
              <a:t> </a:t>
            </a:r>
            <a:r>
              <a:rPr lang="en-IE" dirty="0" err="1" smtClean="0"/>
              <a:t>hal</a:t>
            </a:r>
            <a:r>
              <a:rPr lang="en-IE" dirty="0" smtClean="0"/>
              <a:t> </a:t>
            </a:r>
            <a:r>
              <a:rPr lang="en-IE" dirty="0" err="1" smtClean="0"/>
              <a:t>ini</a:t>
            </a:r>
            <a:r>
              <a:rPr lang="en-IE" dirty="0" smtClean="0"/>
              <a:t> </a:t>
            </a:r>
            <a:r>
              <a:rPr lang="en-IE" dirty="0" err="1" smtClean="0"/>
              <a:t>adalah</a:t>
            </a:r>
            <a:r>
              <a:rPr lang="en-IE" dirty="0" smtClean="0"/>
              <a:t> </a:t>
            </a:r>
            <a:r>
              <a:rPr lang="en-IE" b="1" dirty="0" smtClean="0"/>
              <a:t>random </a:t>
            </a:r>
            <a:r>
              <a:rPr lang="en-IE" b="1" dirty="0"/>
              <a:t>midpoint displacement</a:t>
            </a:r>
            <a:endParaRPr lang="en-GB" b="1" dirty="0"/>
          </a:p>
        </p:txBody>
      </p:sp>
      <p:pic>
        <p:nvPicPr>
          <p:cNvPr id="2160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51425"/>
            <a:ext cx="4005263" cy="179863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606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3" y="5051425"/>
            <a:ext cx="2439987" cy="179863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607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925" y="5051425"/>
            <a:ext cx="2767013" cy="179863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207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IE" sz="2800" dirty="0"/>
              <a:t>Random Midpoint Displacement Methods For Topography (</a:t>
            </a:r>
            <a:r>
              <a:rPr lang="en-IE" sz="2800" dirty="0" err="1"/>
              <a:t>cont</a:t>
            </a:r>
            <a:r>
              <a:rPr lang="en-IE" sz="2800" dirty="0"/>
              <a:t>…)</a:t>
            </a:r>
            <a:endParaRPr lang="en-GB" sz="2800" dirty="0"/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err="1" smtClean="0"/>
              <a:t>Mudah</a:t>
            </a:r>
            <a:r>
              <a:rPr lang="en-IE" dirty="0" smtClean="0"/>
              <a:t> </a:t>
            </a:r>
            <a:r>
              <a:rPr lang="en-IE" dirty="0" err="1" smtClean="0"/>
              <a:t>dilakukan</a:t>
            </a:r>
            <a:r>
              <a:rPr lang="en-IE" dirty="0" smtClean="0"/>
              <a:t> </a:t>
            </a:r>
            <a:r>
              <a:rPr lang="en-IE" dirty="0" err="1" smtClean="0"/>
              <a:t>dalam</a:t>
            </a:r>
            <a:r>
              <a:rPr lang="en-IE" dirty="0" smtClean="0"/>
              <a:t> </a:t>
            </a:r>
            <a:r>
              <a:rPr lang="en-IE" dirty="0" err="1" smtClean="0"/>
              <a:t>dua</a:t>
            </a:r>
            <a:r>
              <a:rPr lang="en-IE" dirty="0" smtClean="0"/>
              <a:t> </a:t>
            </a:r>
            <a:r>
              <a:rPr lang="en-IE" dirty="0" err="1" smtClean="0"/>
              <a:t>dimensi</a:t>
            </a:r>
            <a:endParaRPr lang="en-IE" dirty="0" smtClean="0"/>
          </a:p>
          <a:p>
            <a:r>
              <a:rPr lang="en-IE" dirty="0" err="1" smtClean="0"/>
              <a:t>Mudah</a:t>
            </a:r>
            <a:r>
              <a:rPr lang="en-IE" dirty="0" smtClean="0"/>
              <a:t> </a:t>
            </a:r>
            <a:r>
              <a:rPr lang="en-IE" dirty="0" err="1" smtClean="0"/>
              <a:t>diperluas</a:t>
            </a:r>
            <a:r>
              <a:rPr lang="en-IE" dirty="0" smtClean="0"/>
              <a:t> </a:t>
            </a:r>
            <a:r>
              <a:rPr lang="en-IE" dirty="0" err="1" smtClean="0"/>
              <a:t>untuk</a:t>
            </a:r>
            <a:r>
              <a:rPr lang="en-IE" dirty="0" smtClean="0"/>
              <a:t> </a:t>
            </a:r>
            <a:r>
              <a:rPr lang="en-IE" dirty="0" err="1" smtClean="0"/>
              <a:t>tiga</a:t>
            </a:r>
            <a:r>
              <a:rPr lang="en-IE" dirty="0" smtClean="0"/>
              <a:t> </a:t>
            </a:r>
            <a:r>
              <a:rPr lang="en-IE" dirty="0" err="1" smtClean="0"/>
              <a:t>dimensi</a:t>
            </a:r>
            <a:r>
              <a:rPr lang="en-IE" dirty="0" smtClean="0"/>
              <a:t> </a:t>
            </a:r>
            <a:r>
              <a:rPr lang="en-IE" dirty="0" err="1" smtClean="0"/>
              <a:t>untuk</a:t>
            </a:r>
            <a:r>
              <a:rPr lang="en-IE" dirty="0" smtClean="0"/>
              <a:t> </a:t>
            </a:r>
            <a:r>
              <a:rPr lang="en-IE" dirty="0" err="1" smtClean="0"/>
              <a:t>menggambarkan</a:t>
            </a:r>
            <a:r>
              <a:rPr lang="en-IE" dirty="0" smtClean="0"/>
              <a:t> </a:t>
            </a:r>
            <a:r>
              <a:rPr lang="en-IE" i="1" dirty="0" smtClean="0"/>
              <a:t>terrain</a:t>
            </a:r>
          </a:p>
          <a:p>
            <a:r>
              <a:rPr lang="en-IE" dirty="0" err="1" smtClean="0"/>
              <a:t>Dapat</a:t>
            </a:r>
            <a:r>
              <a:rPr lang="en-IE" dirty="0" smtClean="0"/>
              <a:t> </a:t>
            </a:r>
            <a:r>
              <a:rPr lang="en-IE" dirty="0" err="1" smtClean="0"/>
              <a:t>memperkenalkan</a:t>
            </a:r>
            <a:r>
              <a:rPr lang="en-IE" dirty="0" smtClean="0"/>
              <a:t> </a:t>
            </a:r>
            <a:r>
              <a:rPr lang="en-IE" dirty="0" err="1" smtClean="0"/>
              <a:t>faktor</a:t>
            </a:r>
            <a:r>
              <a:rPr lang="en-IE" dirty="0" smtClean="0"/>
              <a:t> </a:t>
            </a:r>
            <a:r>
              <a:rPr lang="en-IE" dirty="0" err="1" smtClean="0"/>
              <a:t>kekasaran</a:t>
            </a:r>
            <a:r>
              <a:rPr lang="en-IE" dirty="0" smtClean="0"/>
              <a:t> </a:t>
            </a:r>
            <a:r>
              <a:rPr lang="en-IE" i="1" dirty="0" smtClean="0"/>
              <a:t>H</a:t>
            </a:r>
            <a:r>
              <a:rPr lang="en-IE" dirty="0" smtClean="0"/>
              <a:t> </a:t>
            </a:r>
            <a:r>
              <a:rPr lang="en-IE" dirty="0" err="1" smtClean="0"/>
              <a:t>untuk</a:t>
            </a:r>
            <a:r>
              <a:rPr lang="en-IE" dirty="0" smtClean="0"/>
              <a:t> </a:t>
            </a:r>
            <a:r>
              <a:rPr lang="en-IE" dirty="0" err="1" smtClean="0"/>
              <a:t>mengontrol</a:t>
            </a:r>
            <a:r>
              <a:rPr lang="en-IE" dirty="0" smtClean="0"/>
              <a:t> </a:t>
            </a:r>
            <a:r>
              <a:rPr lang="en-IE" i="1" dirty="0" smtClean="0"/>
              <a:t>terrain</a:t>
            </a:r>
          </a:p>
        </p:txBody>
      </p:sp>
      <p:sp>
        <p:nvSpPr>
          <p:cNvPr id="226308" name="Rectangle 4"/>
          <p:cNvSpPr>
            <a:spLocks noChangeArrowheads="1"/>
          </p:cNvSpPr>
          <p:nvPr/>
        </p:nvSpPr>
        <p:spPr bwMode="auto">
          <a:xfrm>
            <a:off x="0" y="5924550"/>
            <a:ext cx="9144000" cy="933450"/>
          </a:xfrm>
          <a:prstGeom prst="rect">
            <a:avLst/>
          </a:prstGeom>
          <a:solidFill>
            <a:srgbClr val="00008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IE" sz="2800" dirty="0">
                <a:solidFill>
                  <a:schemeClr val="bg1"/>
                </a:solidFill>
              </a:rPr>
              <a:t>Terrain generation demo:</a:t>
            </a:r>
          </a:p>
          <a:p>
            <a:pPr algn="ctr"/>
            <a:r>
              <a:rPr lang="en-GB" dirty="0" smtClean="0">
                <a:solidFill>
                  <a:schemeClr val="bg1"/>
                </a:solidFill>
                <a:hlinkClick r:id="rId2"/>
              </a:rPr>
              <a:t>http://www73.pair.com/bgw/applets/1.02/MtFractal/MtFractal.html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44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IE" dirty="0"/>
              <a:t>Fractals In Film Special Effects</a:t>
            </a:r>
            <a:endParaRPr lang="en-GB" dirty="0"/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222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663" y="1294160"/>
            <a:ext cx="3657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22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1268760"/>
            <a:ext cx="3946525" cy="235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221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3645024"/>
            <a:ext cx="2943225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221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" t="34149" r="1634" b="13365"/>
          <a:stretch>
            <a:fillRect/>
          </a:stretch>
        </p:blipFill>
        <p:spPr bwMode="auto">
          <a:xfrm>
            <a:off x="3629223" y="4005064"/>
            <a:ext cx="4975225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677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IE"/>
              <a:t>Contents</a:t>
            </a: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In today’s lecture we are going to start to look at how objects are modelled in 3D</a:t>
            </a:r>
          </a:p>
          <a:p>
            <a:pPr lvl="1"/>
            <a:r>
              <a:rPr lang="en-US" dirty="0" err="1" smtClean="0"/>
              <a:t>Polyhedra</a:t>
            </a:r>
            <a:endParaRPr lang="en-US" dirty="0" smtClean="0"/>
          </a:p>
          <a:p>
            <a:pPr lvl="1"/>
            <a:r>
              <a:rPr lang="en-US" dirty="0" smtClean="0"/>
              <a:t>Curved Surfaces</a:t>
            </a:r>
          </a:p>
          <a:p>
            <a:pPr lvl="1"/>
            <a:r>
              <a:rPr lang="en-US" dirty="0" smtClean="0"/>
              <a:t>Sweep Representations</a:t>
            </a:r>
          </a:p>
          <a:p>
            <a:pPr lvl="1"/>
            <a:r>
              <a:rPr lang="en-US" dirty="0" smtClean="0"/>
              <a:t>Surface of Revolution</a:t>
            </a:r>
          </a:p>
          <a:p>
            <a:pPr lvl="1"/>
            <a:r>
              <a:rPr lang="en-US" dirty="0" smtClean="0"/>
              <a:t>Constructive Solid Geometry</a:t>
            </a:r>
          </a:p>
          <a:p>
            <a:pPr lvl="1"/>
            <a:r>
              <a:rPr lang="en-US" dirty="0" smtClean="0"/>
              <a:t>Quad Trees</a:t>
            </a:r>
          </a:p>
          <a:p>
            <a:pPr lvl="1"/>
            <a:r>
              <a:rPr lang="en-US" dirty="0" err="1" smtClean="0"/>
              <a:t>Octrees</a:t>
            </a:r>
            <a:endParaRPr lang="en-US" dirty="0" smtClean="0"/>
          </a:p>
          <a:p>
            <a:pPr lvl="1"/>
            <a:r>
              <a:rPr lang="en-US" dirty="0" smtClean="0"/>
              <a:t>Fractals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09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ko-KR" smtClean="0">
              <a:ea typeface="Gulim" pitchFamily="34" charset="-127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340768"/>
            <a:ext cx="3888432" cy="46175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IE" dirty="0" err="1"/>
              <a:t>Polyhedra</a:t>
            </a:r>
            <a:endParaRPr lang="en-GB" dirty="0"/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accent2"/>
              </a:buClr>
            </a:pPr>
            <a:r>
              <a:rPr lang="it-IT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Obyek merupakan gabungan dari permukaan-permukaan polygon yang tertutup hingga membentuk sebuah obyek baru</a:t>
            </a:r>
            <a:endParaRPr lang="en-IE" dirty="0" smtClean="0"/>
          </a:p>
          <a:p>
            <a:pPr>
              <a:buClr>
                <a:schemeClr val="accent2"/>
              </a:buClr>
            </a:pPr>
            <a:r>
              <a:rPr lang="en-IE" dirty="0" err="1" smtClean="0"/>
              <a:t>Sederhana</a:t>
            </a:r>
            <a:r>
              <a:rPr lang="en-IE" dirty="0" smtClean="0"/>
              <a:t> </a:t>
            </a:r>
            <a:r>
              <a:rPr lang="en-IE" dirty="0" err="1" smtClean="0"/>
              <a:t>dan</a:t>
            </a:r>
            <a:r>
              <a:rPr lang="en-IE" dirty="0" smtClean="0"/>
              <a:t> </a:t>
            </a:r>
            <a:r>
              <a:rPr lang="en-IE" dirty="0" err="1" smtClean="0"/>
              <a:t>cara</a:t>
            </a:r>
            <a:r>
              <a:rPr lang="en-IE" dirty="0" smtClean="0"/>
              <a:t> </a:t>
            </a:r>
            <a:r>
              <a:rPr lang="en-IE" dirty="0" err="1" smtClean="0"/>
              <a:t>tercepat</a:t>
            </a:r>
            <a:r>
              <a:rPr lang="en-IE" dirty="0" smtClean="0"/>
              <a:t> </a:t>
            </a:r>
            <a:r>
              <a:rPr lang="en-IE" dirty="0" err="1" smtClean="0"/>
              <a:t>untuk</a:t>
            </a:r>
            <a:r>
              <a:rPr lang="en-IE" dirty="0" smtClean="0"/>
              <a:t> render </a:t>
            </a:r>
            <a:r>
              <a:rPr lang="en-IE" dirty="0" err="1" smtClean="0"/>
              <a:t>objek</a:t>
            </a:r>
            <a:endParaRPr lang="en-IE" dirty="0" smtClean="0"/>
          </a:p>
          <a:p>
            <a:pPr>
              <a:buClr>
                <a:schemeClr val="accent2"/>
              </a:buClr>
            </a:pPr>
            <a:r>
              <a:rPr lang="en-IE" dirty="0" err="1" smtClean="0"/>
              <a:t>Sering</a:t>
            </a:r>
            <a:r>
              <a:rPr lang="en-IE" dirty="0" smtClean="0"/>
              <a:t> </a:t>
            </a:r>
            <a:r>
              <a:rPr lang="en-IE" dirty="0" err="1" smtClean="0"/>
              <a:t>disebut</a:t>
            </a:r>
            <a:r>
              <a:rPr lang="en-IE" dirty="0" smtClean="0"/>
              <a:t> </a:t>
            </a:r>
            <a:r>
              <a:rPr lang="en-IE" i="1" dirty="0" smtClean="0"/>
              <a:t>standard graphics objects</a:t>
            </a:r>
          </a:p>
          <a:p>
            <a:pPr>
              <a:buClr>
                <a:schemeClr val="accent2"/>
              </a:buClr>
            </a:pPr>
            <a:r>
              <a:rPr lang="en-IE" dirty="0" err="1" smtClean="0"/>
              <a:t>Untuk</a:t>
            </a:r>
            <a:r>
              <a:rPr lang="en-IE" dirty="0" smtClean="0"/>
              <a:t> </a:t>
            </a:r>
            <a:r>
              <a:rPr lang="en-IE" dirty="0" err="1" smtClean="0"/>
              <a:t>menentukan</a:t>
            </a:r>
            <a:r>
              <a:rPr lang="en-IE" dirty="0" smtClean="0"/>
              <a:t> </a:t>
            </a:r>
            <a:r>
              <a:rPr lang="en-IE" dirty="0" err="1" smtClean="0"/>
              <a:t>polyhedra</a:t>
            </a:r>
            <a:r>
              <a:rPr lang="en-IE" dirty="0" smtClean="0"/>
              <a:t> </a:t>
            </a:r>
            <a:r>
              <a:rPr lang="en-IE" dirty="0" err="1" smtClean="0"/>
              <a:t>kita</a:t>
            </a:r>
            <a:r>
              <a:rPr lang="en-IE" dirty="0" smtClean="0"/>
              <a:t> </a:t>
            </a:r>
            <a:r>
              <a:rPr lang="en-IE" dirty="0" err="1" smtClean="0"/>
              <a:t>hanya</a:t>
            </a:r>
            <a:r>
              <a:rPr lang="en-IE" dirty="0" smtClean="0"/>
              <a:t> </a:t>
            </a:r>
            <a:r>
              <a:rPr lang="en-IE" dirty="0" err="1" smtClean="0"/>
              <a:t>mendefinisikan</a:t>
            </a:r>
            <a:r>
              <a:rPr lang="en-IE" dirty="0" smtClean="0"/>
              <a:t> </a:t>
            </a:r>
            <a:r>
              <a:rPr lang="en-IE" dirty="0" err="1" smtClean="0"/>
              <a:t>simpul</a:t>
            </a:r>
            <a:r>
              <a:rPr lang="en-IE" dirty="0" smtClean="0"/>
              <a:t> </a:t>
            </a:r>
            <a:r>
              <a:rPr lang="en-IE" dirty="0" err="1" smtClean="0"/>
              <a:t>dari</a:t>
            </a:r>
            <a:r>
              <a:rPr lang="en-IE" dirty="0" smtClean="0"/>
              <a:t> </a:t>
            </a:r>
            <a:r>
              <a:rPr lang="en-IE" dirty="0" err="1" smtClean="0"/>
              <a:t>poligon</a:t>
            </a:r>
            <a:r>
              <a:rPr lang="en-IE" dirty="0" smtClean="0"/>
              <a:t> yang </a:t>
            </a:r>
            <a:r>
              <a:rPr lang="en-IE" dirty="0" err="1" smtClean="0"/>
              <a:t>dibutuhkan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55668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IE"/>
              <a:t>Polyhedra (cont…)</a:t>
            </a:r>
            <a:endParaRPr lang="en-GB"/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75108" name="Picture 4" descr="AADGHYU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75" t="10556" r="28497" b="32129"/>
          <a:stretch>
            <a:fillRect/>
          </a:stretch>
        </p:blipFill>
        <p:spPr bwMode="auto">
          <a:xfrm>
            <a:off x="458788" y="2057400"/>
            <a:ext cx="3935412" cy="3930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5109" name="Picture 5" descr="AADGHYV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38" t="10393" r="28577" b="32292"/>
          <a:stretch>
            <a:fillRect/>
          </a:stretch>
        </p:blipFill>
        <p:spPr bwMode="auto">
          <a:xfrm>
            <a:off x="4887913" y="2057400"/>
            <a:ext cx="3930650" cy="3930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5110" name="Group 6"/>
          <p:cNvGrpSpPr>
            <a:grpSpLocks/>
          </p:cNvGrpSpPr>
          <p:nvPr/>
        </p:nvGrpSpPr>
        <p:grpSpPr bwMode="auto">
          <a:xfrm>
            <a:off x="-3175" y="1763713"/>
            <a:ext cx="282575" cy="5094287"/>
            <a:chOff x="-2" y="1111"/>
            <a:chExt cx="178" cy="3209"/>
          </a:xfrm>
        </p:grpSpPr>
        <p:sp>
          <p:nvSpPr>
            <p:cNvPr id="175111" name="Rectangle 7"/>
            <p:cNvSpPr>
              <a:spLocks noChangeArrowheads="1"/>
            </p:cNvSpPr>
            <p:nvPr/>
          </p:nvSpPr>
          <p:spPr bwMode="auto">
            <a:xfrm rot="-5400000">
              <a:off x="-1448" y="2563"/>
              <a:ext cx="3074" cy="169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 anchorCtr="1"/>
            <a:lstStyle/>
            <a:p>
              <a:r>
                <a:rPr lang="en-IE" sz="1100" dirty="0">
                  <a:solidFill>
                    <a:schemeClr val="bg1"/>
                  </a:solidFill>
                </a:rPr>
                <a:t>Images taken from Hearn &amp; Baker, “Computer Graphics with OpenGL” (2004)</a:t>
              </a:r>
              <a:endParaRPr lang="en-US" sz="1100" dirty="0">
                <a:solidFill>
                  <a:schemeClr val="bg1"/>
                </a:solidFill>
              </a:endParaRPr>
            </a:p>
          </p:txBody>
        </p:sp>
        <p:pic>
          <p:nvPicPr>
            <p:cNvPr id="175112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172" b="13248"/>
            <a:stretch>
              <a:fillRect/>
            </a:stretch>
          </p:blipFill>
          <p:spPr bwMode="auto">
            <a:xfrm>
              <a:off x="-2" y="4187"/>
              <a:ext cx="178" cy="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8925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roduction">
  <a:themeElements>
    <a:clrScheme name="introduction 4">
      <a:dk1>
        <a:srgbClr val="000000"/>
      </a:dk1>
      <a:lt1>
        <a:srgbClr val="FFFFFF"/>
      </a:lt1>
      <a:dk2>
        <a:srgbClr val="000066"/>
      </a:dk2>
      <a:lt2>
        <a:srgbClr val="808080"/>
      </a:lt2>
      <a:accent1>
        <a:srgbClr val="194293"/>
      </a:accent1>
      <a:accent2>
        <a:srgbClr val="9999CC"/>
      </a:accent2>
      <a:accent3>
        <a:srgbClr val="FFFFFF"/>
      </a:accent3>
      <a:accent4>
        <a:srgbClr val="000000"/>
      </a:accent4>
      <a:accent5>
        <a:srgbClr val="ABB0C8"/>
      </a:accent5>
      <a:accent6>
        <a:srgbClr val="8A8AB9"/>
      </a:accent6>
      <a:hlink>
        <a:srgbClr val="CCCCE6"/>
      </a:hlink>
      <a:folHlink>
        <a:srgbClr val="B2B2B2"/>
      </a:folHlink>
    </a:clrScheme>
    <a:fontScheme name="introductio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ntroduction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2">
        <a:dk1>
          <a:srgbClr val="000000"/>
        </a:dk1>
        <a:lt1>
          <a:srgbClr val="FFFFFF"/>
        </a:lt1>
        <a:dk2>
          <a:srgbClr val="005250"/>
        </a:dk2>
        <a:lt2>
          <a:srgbClr val="808080"/>
        </a:lt2>
        <a:accent1>
          <a:srgbClr val="008080"/>
        </a:accent1>
        <a:accent2>
          <a:srgbClr val="1CB094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189F86"/>
        </a:accent6>
        <a:hlink>
          <a:srgbClr val="99D1C2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3">
        <a:dk1>
          <a:srgbClr val="000000"/>
        </a:dk1>
        <a:lt1>
          <a:srgbClr val="F2F3C7"/>
        </a:lt1>
        <a:dk2>
          <a:srgbClr val="333300"/>
        </a:dk2>
        <a:lt2>
          <a:srgbClr val="808080"/>
        </a:lt2>
        <a:accent1>
          <a:srgbClr val="747660"/>
        </a:accent1>
        <a:accent2>
          <a:srgbClr val="A99B69"/>
        </a:accent2>
        <a:accent3>
          <a:srgbClr val="F7F8E0"/>
        </a:accent3>
        <a:accent4>
          <a:srgbClr val="000000"/>
        </a:accent4>
        <a:accent5>
          <a:srgbClr val="BCBDB6"/>
        </a:accent5>
        <a:accent6>
          <a:srgbClr val="998C5E"/>
        </a:accent6>
        <a:hlink>
          <a:srgbClr val="959167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4">
        <a:dk1>
          <a:srgbClr val="000000"/>
        </a:dk1>
        <a:lt1>
          <a:srgbClr val="FFFFFF"/>
        </a:lt1>
        <a:dk2>
          <a:srgbClr val="000066"/>
        </a:dk2>
        <a:lt2>
          <a:srgbClr val="808080"/>
        </a:lt2>
        <a:accent1>
          <a:srgbClr val="194293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ABB0C8"/>
        </a:accent5>
        <a:accent6>
          <a:srgbClr val="8A8AB9"/>
        </a:accent6>
        <a:hlink>
          <a:srgbClr val="CCCCE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5">
        <a:dk1>
          <a:srgbClr val="000000"/>
        </a:dk1>
        <a:lt1>
          <a:srgbClr val="FFFFFF"/>
        </a:lt1>
        <a:dk2>
          <a:srgbClr val="4C0026"/>
        </a:dk2>
        <a:lt2>
          <a:srgbClr val="808080"/>
        </a:lt2>
        <a:accent1>
          <a:srgbClr val="7C1C45"/>
        </a:accent1>
        <a:accent2>
          <a:srgbClr val="C15D75"/>
        </a:accent2>
        <a:accent3>
          <a:srgbClr val="FFFFFF"/>
        </a:accent3>
        <a:accent4>
          <a:srgbClr val="000000"/>
        </a:accent4>
        <a:accent5>
          <a:srgbClr val="BFABB0"/>
        </a:accent5>
        <a:accent6>
          <a:srgbClr val="AF5369"/>
        </a:accent6>
        <a:hlink>
          <a:srgbClr val="C29D8C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F:\My Documents\Teaching\2002\com336\introduction.ppt</Template>
  <TotalTime>4520</TotalTime>
  <Words>1765</Words>
  <Application>Microsoft Office PowerPoint</Application>
  <PresentationFormat>On-screen Show (4:3)</PresentationFormat>
  <Paragraphs>281</Paragraphs>
  <Slides>70</Slides>
  <Notes>8</Notes>
  <HiddenSlides>4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82" baseType="lpstr">
      <vt:lpstr>Gulim</vt:lpstr>
      <vt:lpstr>Gulim</vt:lpstr>
      <vt:lpstr>Malgun Gothic</vt:lpstr>
      <vt:lpstr>Arial</vt:lpstr>
      <vt:lpstr>Arial Black</vt:lpstr>
      <vt:lpstr>Calibri</vt:lpstr>
      <vt:lpstr>Times New Roman</vt:lpstr>
      <vt:lpstr>Verdana</vt:lpstr>
      <vt:lpstr>Wingdings</vt:lpstr>
      <vt:lpstr>ヒラギノ角ゴ Pro W3</vt:lpstr>
      <vt:lpstr>introduction</vt:lpstr>
      <vt:lpstr>Equation</vt:lpstr>
      <vt:lpstr>Konsep dan Representasi Objek 3D</vt:lpstr>
      <vt:lpstr>Konsep 3D</vt:lpstr>
      <vt:lpstr>Konsep 3D</vt:lpstr>
      <vt:lpstr>Konsep 3D</vt:lpstr>
      <vt:lpstr>Konsep 3D</vt:lpstr>
      <vt:lpstr>Konsep 3D</vt:lpstr>
      <vt:lpstr>Contents</vt:lpstr>
      <vt:lpstr>Polyhedra</vt:lpstr>
      <vt:lpstr>Polyhedra (cont…)</vt:lpstr>
      <vt:lpstr>Polyhedra (cont…)</vt:lpstr>
      <vt:lpstr>Spesifikasi Polygon</vt:lpstr>
      <vt:lpstr>Tabel Geometri</vt:lpstr>
      <vt:lpstr>Curved Surfaces</vt:lpstr>
      <vt:lpstr>Kurva Spline</vt:lpstr>
      <vt:lpstr>Kurva Spline</vt:lpstr>
      <vt:lpstr>Kurva Bezier</vt:lpstr>
      <vt:lpstr>Kurva Bezier</vt:lpstr>
      <vt:lpstr>Kurva Bezier</vt:lpstr>
      <vt:lpstr>Kurva Bezier</vt:lpstr>
      <vt:lpstr>Kurva Bezier</vt:lpstr>
      <vt:lpstr>Curved Surfaces</vt:lpstr>
      <vt:lpstr>Curved Surfaces</vt:lpstr>
      <vt:lpstr>Curved Surfaces</vt:lpstr>
      <vt:lpstr>Curved Surfaces</vt:lpstr>
      <vt:lpstr>Sweep Representations</vt:lpstr>
      <vt:lpstr>Sweep Representations - Examples</vt:lpstr>
      <vt:lpstr>Sweep Representations - Examples</vt:lpstr>
      <vt:lpstr>Sweep Representations - Examples</vt:lpstr>
      <vt:lpstr>Sweep Representations - Examples</vt:lpstr>
      <vt:lpstr>Sweep Representations - Examples</vt:lpstr>
      <vt:lpstr>Surface of Revolution</vt:lpstr>
      <vt:lpstr>Surface of Revolution</vt:lpstr>
      <vt:lpstr>Constructive Solid Geometry</vt:lpstr>
      <vt:lpstr>Constructive Solid Geometry</vt:lpstr>
      <vt:lpstr>Constructive Solid Geometry</vt:lpstr>
      <vt:lpstr>Constructive Solid Geometry</vt:lpstr>
      <vt:lpstr>Constructive Solid Geometry</vt:lpstr>
      <vt:lpstr>Ray Tracing</vt:lpstr>
      <vt:lpstr>Ray Tracing: Union</vt:lpstr>
      <vt:lpstr>Ray Tracing: Intersection</vt:lpstr>
      <vt:lpstr>Ray Tracing: Difference</vt:lpstr>
      <vt:lpstr>Ray Tracing: Difference</vt:lpstr>
      <vt:lpstr>CSG Trees</vt:lpstr>
      <vt:lpstr>CSG Trees</vt:lpstr>
      <vt:lpstr>CSG Trees</vt:lpstr>
      <vt:lpstr>CSG Trees</vt:lpstr>
      <vt:lpstr>CSG Trees</vt:lpstr>
      <vt:lpstr>Operasi CSG Tidak Komutatif</vt:lpstr>
      <vt:lpstr>Operasi CSG Tidak Unik</vt:lpstr>
      <vt:lpstr>Tiga Masalah Operasi CSG</vt:lpstr>
      <vt:lpstr>Quad Trees</vt:lpstr>
      <vt:lpstr>Quad Trees</vt:lpstr>
      <vt:lpstr>Octrees</vt:lpstr>
      <vt:lpstr>Octrees</vt:lpstr>
      <vt:lpstr>Octrees</vt:lpstr>
      <vt:lpstr>Octree Examples</vt:lpstr>
      <vt:lpstr>Octree Examples (cont…)</vt:lpstr>
      <vt:lpstr>PowerPoint Presentation</vt:lpstr>
      <vt:lpstr>Fractal Geometry Methods &amp; Procedural Modelling</vt:lpstr>
      <vt:lpstr>Fractals</vt:lpstr>
      <vt:lpstr>Fractals</vt:lpstr>
      <vt:lpstr>Fractals</vt:lpstr>
      <vt:lpstr>Fractals</vt:lpstr>
      <vt:lpstr>Example: The Koch Snowflake</vt:lpstr>
      <vt:lpstr>Example: Ferns</vt:lpstr>
      <vt:lpstr>Types Of Fractals</vt:lpstr>
      <vt:lpstr>Random Midpoint Displacement Methods For Topography</vt:lpstr>
      <vt:lpstr>Random Midpoint Displacement Methods For Topography (cont…)</vt:lpstr>
      <vt:lpstr>Fractals In Film Special Effects</vt:lpstr>
      <vt:lpstr>PowerPoint Presentation</vt:lpstr>
    </vt:vector>
  </TitlesOfParts>
  <Company>고려대학교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김선정</dc:creator>
  <cp:lastModifiedBy>Erwin Yudi Hidayat</cp:lastModifiedBy>
  <cp:revision>114</cp:revision>
  <dcterms:created xsi:type="dcterms:W3CDTF">2002-09-04T12:52:44Z</dcterms:created>
  <dcterms:modified xsi:type="dcterms:W3CDTF">2014-11-18T11:26:41Z</dcterms:modified>
</cp:coreProperties>
</file>