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8" r:id="rId3"/>
    <p:sldId id="299" r:id="rId4"/>
    <p:sldId id="305" r:id="rId5"/>
    <p:sldId id="301" r:id="rId6"/>
    <p:sldId id="270" r:id="rId7"/>
    <p:sldId id="259" r:id="rId8"/>
    <p:sldId id="274" r:id="rId9"/>
    <p:sldId id="273" r:id="rId10"/>
    <p:sldId id="295" r:id="rId11"/>
    <p:sldId id="260" r:id="rId12"/>
    <p:sldId id="261" r:id="rId13"/>
    <p:sldId id="275" r:id="rId14"/>
    <p:sldId id="278" r:id="rId15"/>
    <p:sldId id="262" r:id="rId16"/>
    <p:sldId id="281" r:id="rId17"/>
    <p:sldId id="276" r:id="rId18"/>
    <p:sldId id="282" r:id="rId19"/>
    <p:sldId id="277" r:id="rId20"/>
    <p:sldId id="284" r:id="rId21"/>
    <p:sldId id="285" r:id="rId22"/>
    <p:sldId id="286" r:id="rId23"/>
    <p:sldId id="287" r:id="rId24"/>
    <p:sldId id="288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93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4" autoAdjust="0"/>
    <p:restoredTop sz="9463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8BFB1E2-3B64-41A4-A522-66C0315DB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2C8F2C4-5561-4F04-A413-E95BE831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6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6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9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29735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79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9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2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32807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45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id-ID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id-ID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3959225" y="4941888"/>
            <a:ext cx="40687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d-ID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5900" y="6273800"/>
            <a:ext cx="360363" cy="584200"/>
          </a:xfrm>
        </p:spPr>
        <p:txBody>
          <a:bodyPr anchorCtr="0"/>
          <a:lstStyle>
            <a:lvl1pPr>
              <a:defRPr sz="1200" smtClean="0"/>
            </a:lvl1pPr>
          </a:lstStyle>
          <a:p>
            <a:pPr>
              <a:defRPr/>
            </a:pPr>
            <a:fld id="{2EE0616C-3EFB-47CA-AB4D-C10F9E5B2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A38D-6D70-4DBC-A834-619069F8B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695E-98CB-4752-8854-DF275BF2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517B-F53B-413B-BD29-178ECF8D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3E0E-6977-4987-BE38-2EBBA7F92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CE88-5204-40DB-9BEC-69EDBCCED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0E58-A168-4DD2-B640-CAB76515C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BFED-9A88-48DD-9E63-E1004674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6BB4-7620-4D5E-93DC-09373D2B9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12EF-08DC-45A4-AE96-9A82EFFA1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6EC51-1AE2-40A1-BF33-C88AC4720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72AE-A999-46F6-9885-F1791C5D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C99B-2D1E-4030-B882-4B306B4E6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35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103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69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9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D498EE-5A30-41CE-A5E7-7DFBFC879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008063" y="6632575"/>
            <a:ext cx="81359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</a:rPr>
              <a:t>Copyright © 2005 by South-Western, a division of Thomson Learning. All  rights reserved.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di Era </a:t>
            </a:r>
            <a:r>
              <a:rPr lang="en-US" dirty="0" err="1" smtClean="0"/>
              <a:t>Baru</a:t>
            </a:r>
            <a:endParaRPr lang="en-US" dirty="0" smtClean="0"/>
          </a:p>
        </p:txBody>
      </p:sp>
      <p:pic>
        <p:nvPicPr>
          <p:cNvPr id="3075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852738"/>
            <a:ext cx="25558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027"/>
          <p:cNvSpPr txBox="1">
            <a:spLocks noChangeArrowheads="1"/>
          </p:cNvSpPr>
          <p:nvPr/>
        </p:nvSpPr>
        <p:spPr bwMode="auto">
          <a:xfrm rot="-5400000">
            <a:off x="4279900" y="3613151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Chapter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by Houghton Mifflin Company. All rights reserved.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477000"/>
            <a:ext cx="1143000" cy="2286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</a:t>
            </a:r>
            <a:r>
              <a:rPr lang="en-US" altLang="en-US">
                <a:cs typeface="Times New Roman" panose="02020603050405020304" pitchFamily="18" charset="0"/>
              </a:rPr>
              <a:t>–</a:t>
            </a:r>
            <a:fld id="{60AF4E0C-462A-45F0-8BF2-301D204122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28700"/>
            <a:ext cx="7924800" cy="1143000"/>
          </a:xfrm>
          <a:ln/>
        </p:spPr>
        <p:txBody>
          <a:bodyPr/>
          <a:lstStyle/>
          <a:p>
            <a:r>
              <a:rPr lang="en-US" altLang="en-US" dirty="0"/>
              <a:t>The Management Process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72400" cy="3875112"/>
          </a:xfrm>
        </p:spPr>
        <p:txBody>
          <a:bodyPr/>
          <a:lstStyle/>
          <a:p>
            <a:r>
              <a:rPr lang="en-US" altLang="en-US" sz="2000" dirty="0" smtClean="0"/>
              <a:t>P</a:t>
            </a:r>
            <a:r>
              <a:rPr lang="id-ID" altLang="en-US" sz="2000" dirty="0" smtClean="0"/>
              <a:t>erencanaan dan Pengambilan Keputusan</a:t>
            </a:r>
            <a:endParaRPr lang="en-US" altLang="en-US" sz="2000" dirty="0"/>
          </a:p>
          <a:p>
            <a:pPr lvl="1"/>
            <a:r>
              <a:rPr lang="en-US" altLang="en-US" sz="1800" dirty="0" err="1" smtClean="0"/>
              <a:t>Menetapkan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tujuan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memilih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tindakan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serangkaian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alternatif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mencapainya</a:t>
            </a:r>
            <a:endParaRPr lang="en-US" altLang="en-US" sz="1800" dirty="0"/>
          </a:p>
          <a:p>
            <a:r>
              <a:rPr lang="id-ID" altLang="en-US" sz="2000" dirty="0" smtClean="0"/>
              <a:t>Pengorganisasian</a:t>
            </a:r>
            <a:endParaRPr lang="en-US" altLang="en-US" sz="2000" dirty="0"/>
          </a:p>
          <a:p>
            <a:pPr lvl="1"/>
            <a:r>
              <a:rPr lang="en-US" altLang="en-US" sz="1800" dirty="0" err="1" smtClean="0"/>
              <a:t>Menentukan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bagaimana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kegiatan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sumber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akan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dikelompokkan</a:t>
            </a:r>
            <a:endParaRPr lang="en-US" altLang="en-US" sz="1800" dirty="0"/>
          </a:p>
          <a:p>
            <a:r>
              <a:rPr lang="en-US" altLang="en-US" sz="2000" dirty="0"/>
              <a:t>Leading </a:t>
            </a:r>
          </a:p>
          <a:p>
            <a:pPr lvl="1"/>
            <a:r>
              <a:rPr lang="en-US" altLang="en-US" sz="1800" dirty="0" err="1" smtClean="0"/>
              <a:t>Rangkaian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proses yang </a:t>
            </a:r>
            <a:r>
              <a:rPr lang="en-US" altLang="en-US" sz="1800" dirty="0" err="1"/>
              <a:t>digunakan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membuat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anggota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bekerja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memajukan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kepentingan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organisasi</a:t>
            </a:r>
            <a:r>
              <a:rPr lang="en-US" altLang="en-US" sz="1800" dirty="0" smtClean="0"/>
              <a:t>.</a:t>
            </a:r>
          </a:p>
          <a:p>
            <a:r>
              <a:rPr lang="id-ID" altLang="en-US" sz="2000" dirty="0" smtClean="0"/>
              <a:t>Pengawasan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fi-FI" altLang="en-US" sz="1800" dirty="0" smtClean="0"/>
              <a:t>Memantau </a:t>
            </a:r>
            <a:r>
              <a:rPr lang="fi-FI" altLang="en-US" sz="1800" dirty="0"/>
              <a:t>kemajuan organisasi menuju </a:t>
            </a:r>
            <a:r>
              <a:rPr lang="fi-FI" altLang="en-US" sz="1800" dirty="0" smtClean="0"/>
              <a:t>tujuannya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26477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nimBg="1" autoUpdateAnimBg="0"/>
      <p:bldP spid="3317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1988B9-87BB-4477-A921-4A1AFA21520C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Fungsi </a:t>
            </a:r>
            <a:r>
              <a:rPr lang="en-US" dirty="0" smtClean="0"/>
              <a:t>P</a:t>
            </a:r>
            <a:r>
              <a:rPr lang="id-ID" dirty="0" smtClean="0"/>
              <a:t>erencanaan</a:t>
            </a:r>
            <a:endParaRPr lang="en-US" dirty="0" smtClean="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hlink"/>
                </a:solidFill>
              </a:rPr>
              <a:t>Defini</a:t>
            </a:r>
            <a:r>
              <a:rPr lang="id-ID" dirty="0" smtClean="0">
                <a:solidFill>
                  <a:schemeClr val="hlink"/>
                </a:solidFill>
              </a:rPr>
              <a:t>si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endParaRPr lang="en-US" dirty="0"/>
          </a:p>
          <a:p>
            <a:pPr lvl="1" eaLnBrk="1" hangingPunct="1"/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 smtClean="0"/>
              <a:t>dibutuhkan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Co</a:t>
            </a:r>
            <a:r>
              <a:rPr lang="id-ID" dirty="0" smtClean="0">
                <a:solidFill>
                  <a:schemeClr val="hlink"/>
                </a:solidFill>
              </a:rPr>
              <a:t>ntoh Perusahaan :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dirty="0" smtClean="0"/>
              <a:t>Planning – AOL Time Warner – </a:t>
            </a:r>
            <a:r>
              <a:rPr lang="en-US" i="1" dirty="0" smtClean="0"/>
              <a:t>The Lord of the Rings p. 8</a:t>
            </a:r>
          </a:p>
          <a:p>
            <a:pPr lvl="1" eaLnBrk="1" hangingPunct="1"/>
            <a:r>
              <a:rPr lang="en-US" i="1" dirty="0" smtClean="0"/>
              <a:t>Lack of planning – Merry-Go-Round – p. 8</a:t>
            </a:r>
          </a:p>
          <a:p>
            <a:pPr eaLnBrk="1" hangingPunct="1"/>
            <a:endParaRPr lang="en-US" i="1" dirty="0" smtClean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944563"/>
            <a:ext cx="147478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B82F0F-C391-4EB5-B429-6CDDD54A3E16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Fungsi Pengorganisasian</a:t>
            </a:r>
            <a:r>
              <a:rPr lang="en-US" dirty="0" smtClean="0"/>
              <a:t>     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chemeClr val="hlink"/>
                </a:solidFill>
              </a:rPr>
              <a:t>Defini</a:t>
            </a:r>
            <a:r>
              <a:rPr lang="id-ID" dirty="0" smtClean="0">
                <a:solidFill>
                  <a:schemeClr val="hlink"/>
                </a:solidFill>
              </a:rPr>
              <a:t>si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/>
              <a:t>perencanaan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Mencerminkan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penugasan</a:t>
            </a:r>
            <a:r>
              <a:rPr lang="en-US" sz="2000" dirty="0"/>
              <a:t> </a:t>
            </a:r>
            <a:r>
              <a:rPr lang="en-US" sz="2000" dirty="0" err="1"/>
              <a:t>ollows</a:t>
            </a:r>
            <a:r>
              <a:rPr lang="en-US" sz="2000" dirty="0"/>
              <a:t> </a:t>
            </a:r>
            <a:r>
              <a:rPr lang="en-US" sz="2000" dirty="0" smtClean="0"/>
              <a:t>planning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departemen</a:t>
            </a:r>
            <a:endParaRPr lang="en-US" sz="1800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/>
              <a:t>otoritas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alokasi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di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 smtClean="0"/>
              <a:t>organisasi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hlink"/>
                </a:solidFill>
              </a:rPr>
              <a:t>Corporate Examples</a:t>
            </a:r>
            <a:r>
              <a:rPr lang="en-US" sz="2400" dirty="0" smtClean="0"/>
              <a:t> - Structural reorganizations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Hewlett-Packard, Sears, Xerox:  accommodate changing plans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Voyant</a:t>
            </a:r>
            <a:r>
              <a:rPr lang="en-US" sz="2000" dirty="0" smtClean="0"/>
              <a:t> Technologies: increased sales; faster product development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638" y="908050"/>
            <a:ext cx="14747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C73F08-3F91-4218-9F3A-81FA0AA835EB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Controlling Function        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362200"/>
            <a:ext cx="612140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Definition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●"/>
            </a:pPr>
            <a:r>
              <a:rPr lang="en-US" smtClean="0"/>
              <a:t>Monitoring employees’ activities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●"/>
            </a:pPr>
            <a:r>
              <a:rPr lang="en-US" smtClean="0"/>
              <a:t>Determining whether the organization is on target toward its goals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●"/>
            </a:pPr>
            <a:r>
              <a:rPr lang="en-US" smtClean="0"/>
              <a:t>Making corrections as necessary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873125"/>
            <a:ext cx="14747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BF0449-1649-420A-8932-6DD7A1F2C5D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Controlling Function             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384425"/>
            <a:ext cx="7729538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New Trends      </a:t>
            </a:r>
          </a:p>
          <a:p>
            <a:pPr eaLnBrk="1" hangingPunct="1"/>
            <a:r>
              <a:rPr lang="en-US" sz="2400" dirty="0" smtClean="0">
                <a:solidFill>
                  <a:schemeClr val="hlink"/>
                </a:solidFill>
              </a:rPr>
              <a:t>Empowerment and trust of employees</a:t>
            </a:r>
            <a:r>
              <a:rPr lang="en-US" sz="2400" dirty="0" smtClean="0"/>
              <a:t> = training employees to monitor and correct themselves</a:t>
            </a:r>
          </a:p>
          <a:p>
            <a:pPr eaLnBrk="1" hangingPunct="1"/>
            <a:r>
              <a:rPr lang="en-US" sz="2400" dirty="0" smtClean="0">
                <a:solidFill>
                  <a:schemeClr val="hlink"/>
                </a:solidFill>
              </a:rPr>
              <a:t>New information technology </a:t>
            </a:r>
            <a:r>
              <a:rPr lang="en-US" sz="2400" dirty="0" smtClean="0"/>
              <a:t>provides control without strict top-down constraints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Lack of Control Information  can lead to             Organizational Failure  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14747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91F90E-D896-49FE-9016-2029DF0B29DE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Organizational Performance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857875" cy="922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/>
              <a:t>Attainment of organizational goals in an efficient and effective manner</a:t>
            </a:r>
            <a:r>
              <a:rPr lang="en-US" smtClean="0"/>
              <a:t>  </a:t>
            </a:r>
          </a:p>
          <a:p>
            <a:pPr marL="0" indent="0" eaLnBrk="1" hangingPunct="1">
              <a:lnSpc>
                <a:spcPct val="90000"/>
              </a:lnSpc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7272338" y="2457450"/>
            <a:ext cx="1655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half of definition of management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584325" y="3176588"/>
            <a:ext cx="3779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chemeClr val="hlink"/>
                </a:solidFill>
              </a:rPr>
              <a:t>The Process of Management</a:t>
            </a: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429000"/>
            <a:ext cx="662463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D98CD1-770B-43BA-9CBA-0FC6FC0362E9}" type="slidenum">
              <a:rPr lang="en-US"/>
              <a:pPr/>
              <a:t>16</a:t>
            </a:fld>
            <a:endParaRPr lang="en-US"/>
          </a:p>
        </p:txBody>
      </p:sp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Kinerja </a:t>
            </a:r>
            <a:r>
              <a:rPr lang="en-US" dirty="0" err="1" smtClean="0"/>
              <a:t>Organi</a:t>
            </a:r>
            <a:r>
              <a:rPr lang="id-ID" dirty="0" smtClean="0"/>
              <a:t>s</a:t>
            </a:r>
            <a:r>
              <a:rPr lang="en-US" dirty="0" smtClean="0"/>
              <a:t>a</a:t>
            </a:r>
            <a:r>
              <a:rPr lang="id-ID" dirty="0" smtClean="0"/>
              <a:t>s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1196975"/>
            <a:ext cx="12112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Organization</a:t>
            </a:r>
            <a:r>
              <a:rPr lang="en-US" sz="2000" dirty="0" smtClean="0"/>
              <a:t>  - </a:t>
            </a:r>
            <a:r>
              <a:rPr lang="en-US" sz="2000" dirty="0" err="1"/>
              <a:t>entitas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yang </a:t>
            </a:r>
            <a:r>
              <a:rPr lang="en-US" sz="2000" dirty="0" err="1"/>
              <a:t>diarahkan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sengaja</a:t>
            </a:r>
            <a:r>
              <a:rPr lang="en-US" sz="2000" dirty="0"/>
              <a:t> </a:t>
            </a:r>
            <a:r>
              <a:rPr lang="en-US" sz="2000" dirty="0" err="1"/>
              <a:t>terstruktur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Effectiveness</a:t>
            </a:r>
            <a:r>
              <a:rPr lang="en-US" sz="2000" dirty="0" smtClean="0"/>
              <a:t> - </a:t>
            </a:r>
            <a:r>
              <a:rPr lang="en-US" sz="2000" dirty="0" err="1"/>
              <a:t>sejauh</a:t>
            </a:r>
            <a:r>
              <a:rPr lang="en-US" sz="2000" dirty="0"/>
              <a:t> mana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yang </a:t>
            </a:r>
            <a:r>
              <a:rPr lang="en-US" sz="2000" dirty="0" err="1"/>
              <a:t>ditetapkan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Efficiency</a:t>
            </a:r>
            <a:r>
              <a:rPr lang="en-US" sz="2000" dirty="0" smtClean="0"/>
              <a:t> -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minimal (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mentah</a:t>
            </a:r>
            <a:r>
              <a:rPr lang="en-US" sz="2000" dirty="0"/>
              <a:t>, </a:t>
            </a:r>
            <a:r>
              <a:rPr lang="en-US" sz="2000" dirty="0" err="1"/>
              <a:t>uang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orang)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volume </a:t>
            </a:r>
            <a:r>
              <a:rPr lang="en-US" sz="2000" dirty="0" err="1"/>
              <a:t>keluaran</a:t>
            </a:r>
            <a:r>
              <a:rPr lang="en-US" sz="2000" dirty="0"/>
              <a:t> yang </a:t>
            </a:r>
            <a:r>
              <a:rPr lang="en-US" sz="2000" dirty="0" err="1"/>
              <a:t>diinginkan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Performance</a:t>
            </a:r>
            <a:r>
              <a:rPr lang="en-US" sz="2000" dirty="0" smtClean="0"/>
              <a:t> – </a:t>
            </a:r>
            <a:r>
              <a:rPr lang="es-ES" sz="2000" dirty="0" err="1"/>
              <a:t>kemampuan</a:t>
            </a:r>
            <a:r>
              <a:rPr lang="es-ES" sz="2000" dirty="0"/>
              <a:t> </a:t>
            </a:r>
            <a:r>
              <a:rPr lang="es-ES" sz="2000" dirty="0" err="1"/>
              <a:t>organisasi</a:t>
            </a:r>
            <a:r>
              <a:rPr lang="es-ES" sz="2000" dirty="0"/>
              <a:t> </a:t>
            </a:r>
            <a:r>
              <a:rPr lang="es-ES" sz="2000" dirty="0" err="1"/>
              <a:t>untuk</a:t>
            </a:r>
            <a:r>
              <a:rPr lang="es-ES" sz="2000" dirty="0"/>
              <a:t> </a:t>
            </a:r>
            <a:r>
              <a:rPr lang="es-ES" sz="2000" dirty="0" err="1"/>
              <a:t>mencapai</a:t>
            </a:r>
            <a:r>
              <a:rPr lang="es-ES" sz="2000" dirty="0"/>
              <a:t> </a:t>
            </a:r>
            <a:r>
              <a:rPr lang="es-ES" sz="2000" dirty="0" err="1"/>
              <a:t>tujuannya</a:t>
            </a:r>
            <a:r>
              <a:rPr lang="es-ES" sz="2000" dirty="0"/>
              <a:t> </a:t>
            </a:r>
            <a:r>
              <a:rPr lang="es-ES" sz="2000" dirty="0" err="1"/>
              <a:t>dengan</a:t>
            </a:r>
            <a:r>
              <a:rPr lang="es-ES" sz="2000" dirty="0"/>
              <a:t> </a:t>
            </a:r>
            <a:r>
              <a:rPr lang="es-ES" sz="2000" dirty="0" err="1"/>
              <a:t>menggunakan</a:t>
            </a:r>
            <a:r>
              <a:rPr lang="es-ES" sz="2000" dirty="0"/>
              <a:t> </a:t>
            </a:r>
            <a:r>
              <a:rPr lang="es-ES" sz="2000" dirty="0" err="1"/>
              <a:t>sumber</a:t>
            </a:r>
            <a:r>
              <a:rPr lang="es-ES" sz="2000" dirty="0"/>
              <a:t> </a:t>
            </a:r>
            <a:r>
              <a:rPr lang="es-ES" sz="2000" dirty="0" err="1"/>
              <a:t>daya</a:t>
            </a:r>
            <a:r>
              <a:rPr lang="es-ES" sz="2000" dirty="0"/>
              <a:t> secara </a:t>
            </a:r>
            <a:r>
              <a:rPr lang="es-ES" sz="2000" dirty="0" err="1"/>
              <a:t>efisien</a:t>
            </a:r>
            <a:r>
              <a:rPr lang="es-ES" sz="2000" dirty="0"/>
              <a:t> dan </a:t>
            </a:r>
            <a:r>
              <a:rPr lang="es-ES" sz="2000" dirty="0" err="1"/>
              <a:t>efektif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97E0CA-BCE8-49F5-AAF1-4AF97CC6AC6D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Ketrampilan </a:t>
            </a:r>
            <a:r>
              <a:rPr lang="en-US" dirty="0" smtClean="0"/>
              <a:t>Mana</a:t>
            </a:r>
            <a:r>
              <a:rPr lang="id-ID" dirty="0" smtClean="0"/>
              <a:t>j</a:t>
            </a:r>
            <a:r>
              <a:rPr lang="en-US" dirty="0" err="1" smtClean="0"/>
              <a:t>emen</a:t>
            </a:r>
            <a:endParaRPr lang="en-US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92375"/>
            <a:ext cx="655161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331913" y="4437063"/>
            <a:ext cx="42121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66738" indent="-219075">
              <a:spcBef>
                <a:spcPct val="50000"/>
              </a:spcBef>
              <a:buFontTx/>
              <a:buChar char="•"/>
            </a:pPr>
            <a:r>
              <a:rPr lang="en-US" sz="2400" dirty="0" err="1"/>
              <a:t>Kompleks</a:t>
            </a:r>
            <a:endParaRPr lang="en-US" sz="2400" dirty="0"/>
          </a:p>
          <a:p>
            <a:pPr marL="566738" indent="-219075">
              <a:spcBef>
                <a:spcPct val="50000"/>
              </a:spcBef>
              <a:buFontTx/>
              <a:buChar char="•"/>
            </a:pPr>
            <a:r>
              <a:rPr lang="en-US" sz="2400" dirty="0" err="1"/>
              <a:t>Multidimensi</a:t>
            </a:r>
            <a:endParaRPr lang="en-US" sz="2400" dirty="0"/>
          </a:p>
          <a:p>
            <a:pPr marL="566738" indent="-219075">
              <a:spcBef>
                <a:spcPct val="50000"/>
              </a:spcBef>
              <a:buFontTx/>
              <a:buChar char="•"/>
            </a:pP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endParaRPr lang="en-US" sz="2400" dirty="0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935038" y="3897313"/>
            <a:ext cx="3240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Manager’s Job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6335713" y="3933825"/>
            <a:ext cx="1260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Exhibit 1.2, page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DCDC85-780B-4C70-B31D-F85B4A2C32D2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Ketrampilan </a:t>
            </a:r>
            <a:r>
              <a:rPr lang="en-US" dirty="0" smtClean="0"/>
              <a:t>Mana</a:t>
            </a:r>
            <a:r>
              <a:rPr lang="id-ID" dirty="0" smtClean="0"/>
              <a:t>j</a:t>
            </a:r>
            <a:r>
              <a:rPr lang="en-US" dirty="0" err="1" smtClean="0"/>
              <a:t>emen</a:t>
            </a:r>
            <a:endParaRPr lang="en-US" dirty="0" smtClean="0"/>
          </a:p>
        </p:txBody>
      </p:sp>
      <p:sp>
        <p:nvSpPr>
          <p:cNvPr id="2355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1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Conceptual Skills</a:t>
            </a:r>
            <a:r>
              <a:rPr lang="en-US" sz="2000" dirty="0" smtClean="0"/>
              <a:t> –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bagiannya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Human Skills</a:t>
            </a:r>
            <a:r>
              <a:rPr lang="en-US" sz="2000" dirty="0" smtClean="0"/>
              <a:t> –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orang lain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Technical Skills</a:t>
            </a:r>
            <a:r>
              <a:rPr lang="en-US" sz="2000" dirty="0" smtClean="0"/>
              <a:t> –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orang lain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9999"/>
                </a:solidFill>
              </a:rPr>
              <a:t>Saat</a:t>
            </a:r>
            <a:r>
              <a:rPr lang="en-US" sz="2400" dirty="0" smtClean="0">
                <a:solidFill>
                  <a:srgbClr val="009999"/>
                </a:solidFill>
              </a:rPr>
              <a:t> </a:t>
            </a:r>
            <a:r>
              <a:rPr lang="en-US" sz="2400" dirty="0" err="1">
                <a:solidFill>
                  <a:srgbClr val="009999"/>
                </a:solidFill>
              </a:rPr>
              <a:t>Keterampilan</a:t>
            </a:r>
            <a:r>
              <a:rPr lang="en-US" sz="2400" dirty="0">
                <a:solidFill>
                  <a:srgbClr val="009999"/>
                </a:solidFill>
              </a:rPr>
              <a:t> </a:t>
            </a:r>
            <a:r>
              <a:rPr lang="en-US" sz="2400" dirty="0" err="1">
                <a:solidFill>
                  <a:srgbClr val="009999"/>
                </a:solidFill>
              </a:rPr>
              <a:t>Gagal</a:t>
            </a:r>
            <a:r>
              <a:rPr lang="en-US" sz="2400" dirty="0">
                <a:solidFill>
                  <a:srgbClr val="009999"/>
                </a:solidFill>
              </a:rPr>
              <a:t> </a:t>
            </a:r>
            <a:endParaRPr lang="en-US" sz="2400" dirty="0" smtClean="0">
              <a:solidFill>
                <a:srgbClr val="009999"/>
              </a:solidFill>
            </a:endParaRPr>
          </a:p>
        </p:txBody>
      </p:sp>
      <p:pic>
        <p:nvPicPr>
          <p:cNvPr id="2355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484313"/>
            <a:ext cx="15827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20"/>
          <p:cNvSpPr txBox="1">
            <a:spLocks noChangeArrowheads="1"/>
          </p:cNvSpPr>
          <p:nvPr/>
        </p:nvSpPr>
        <p:spPr bwMode="auto">
          <a:xfrm>
            <a:off x="4427538" y="5805488"/>
            <a:ext cx="36369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pic>
        <p:nvPicPr>
          <p:cNvPr id="23559" name="Picture 22" descr="MPj01491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768975"/>
            <a:ext cx="10302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27"/>
          <p:cNvSpPr txBox="1">
            <a:spLocks noChangeArrowheads="1"/>
          </p:cNvSpPr>
          <p:nvPr/>
        </p:nvSpPr>
        <p:spPr bwMode="auto">
          <a:xfrm>
            <a:off x="4608513" y="6021388"/>
            <a:ext cx="32051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Experiential Exercise:  Management Aptitude Questionnaire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45AA40-CED5-4615-9EA8-3B142763A391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- </a:t>
            </a:r>
            <a:r>
              <a:rPr lang="en-US" dirty="0" err="1"/>
              <a:t>Vertikal</a:t>
            </a:r>
            <a:endParaRPr lang="en-US" dirty="0" smtClean="0"/>
          </a:p>
        </p:txBody>
      </p:sp>
      <p:pic>
        <p:nvPicPr>
          <p:cNvPr id="24580" name="Picture 4" descr="ex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312988"/>
            <a:ext cx="5508625" cy="4117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32025" y="2349500"/>
            <a:ext cx="5111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1050" y="2349500"/>
            <a:ext cx="496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Management Levels in the Organizational Hierarchy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32025" y="2420938"/>
            <a:ext cx="5003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Managerial Levels in the Organizational Hierarchy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411413" y="2024063"/>
            <a:ext cx="4537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Managerial Levels in the Organizational Hierarchy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416800" y="6200775"/>
            <a:ext cx="1042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Exhibit 1.3, p.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satMod val="130000"/>
                  </a:schemeClr>
                </a:solidFill>
                <a:latin typeface="Berlin Sans FB" pitchFamily="34" charset="0"/>
              </a:rPr>
              <a:t>Siapa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Berlin Sans FB" pitchFamily="34" charset="0"/>
              </a:rPr>
              <a:t> yang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  <a:latin typeface="Berlin Sans FB" pitchFamily="34" charset="0"/>
              </a:rPr>
              <a:t>membutuhkan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  <a:latin typeface="Berlin Sans FB" pitchFamily="34" charset="0"/>
              </a:rPr>
              <a:t>Manajemen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Berlin Sans FB" pitchFamily="34" charset="0"/>
              </a:rPr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4885928" cy="4045553"/>
          </a:xfrm>
        </p:spPr>
        <p:txBody>
          <a:bodyPr/>
          <a:lstStyle/>
          <a:p>
            <a:r>
              <a:rPr lang="en-GB" sz="2400" dirty="0" err="1"/>
              <a:t>Semua</a:t>
            </a:r>
            <a:r>
              <a:rPr lang="en-GB" sz="2400" dirty="0"/>
              <a:t> </a:t>
            </a:r>
            <a:r>
              <a:rPr lang="en-GB" sz="2400" dirty="0" err="1"/>
              <a:t>tipe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 yang </a:t>
            </a:r>
            <a:r>
              <a:rPr lang="en-GB" sz="2400" dirty="0" err="1"/>
              <a:t>diorganisasi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semua</a:t>
            </a:r>
            <a:r>
              <a:rPr lang="en-GB" sz="2400" dirty="0"/>
              <a:t> </a:t>
            </a:r>
            <a:r>
              <a:rPr lang="en-GB" sz="2400" dirty="0" err="1"/>
              <a:t>tipe</a:t>
            </a:r>
            <a:r>
              <a:rPr lang="en-GB" sz="2400" dirty="0"/>
              <a:t> </a:t>
            </a:r>
            <a:r>
              <a:rPr lang="en-GB" sz="2400" dirty="0" err="1" smtClean="0"/>
              <a:t>organisasi</a:t>
            </a:r>
            <a:r>
              <a:rPr lang="en-GB" sz="2400" dirty="0" smtClean="0"/>
              <a:t>,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mencapai</a:t>
            </a:r>
            <a:r>
              <a:rPr lang="en-GB" sz="2400" dirty="0" smtClean="0"/>
              <a:t> </a:t>
            </a:r>
            <a:r>
              <a:rPr lang="en-GB" sz="2400" dirty="0" err="1" smtClean="0"/>
              <a:t>tujuan</a:t>
            </a:r>
            <a:r>
              <a:rPr lang="en-GB" sz="2400" dirty="0" smtClean="0"/>
              <a:t> </a:t>
            </a:r>
            <a:r>
              <a:rPr lang="en-GB" sz="2400" dirty="0" err="1" smtClean="0"/>
              <a:t>bersama</a:t>
            </a:r>
            <a:endParaRPr lang="en-GB" sz="2400" dirty="0" smtClean="0"/>
          </a:p>
          <a:p>
            <a:pPr marL="998538" lvl="1" indent="-27432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en-GB" dirty="0" err="1"/>
              <a:t>organisasi</a:t>
            </a:r>
            <a:r>
              <a:rPr lang="en-GB" dirty="0"/>
              <a:t> </a:t>
            </a:r>
            <a:r>
              <a:rPr lang="en-GB" dirty="0" err="1"/>
              <a:t>sekolah</a:t>
            </a:r>
            <a:endParaRPr lang="en-GB" dirty="0"/>
          </a:p>
          <a:p>
            <a:pPr marL="998538" lvl="1" indent="-27432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en-GB" dirty="0" err="1"/>
              <a:t>organisasi</a:t>
            </a:r>
            <a:r>
              <a:rPr lang="en-GB" dirty="0"/>
              <a:t> </a:t>
            </a:r>
            <a:r>
              <a:rPr lang="en-GB" dirty="0" err="1"/>
              <a:t>olah</a:t>
            </a:r>
            <a:r>
              <a:rPr lang="en-GB" dirty="0"/>
              <a:t> raga</a:t>
            </a:r>
          </a:p>
          <a:p>
            <a:pPr marL="998538" lvl="1" indent="-27432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en-GB" dirty="0" err="1"/>
              <a:t>organisasi</a:t>
            </a:r>
            <a:r>
              <a:rPr lang="en-GB" dirty="0"/>
              <a:t> </a:t>
            </a:r>
            <a:r>
              <a:rPr lang="en-GB" dirty="0" err="1"/>
              <a:t>kelompok</a:t>
            </a:r>
            <a:r>
              <a:rPr lang="en-GB" dirty="0"/>
              <a:t> </a:t>
            </a:r>
            <a:r>
              <a:rPr lang="en-GB" dirty="0" err="1"/>
              <a:t>musik</a:t>
            </a:r>
            <a:endParaRPr lang="en-GB" dirty="0"/>
          </a:p>
          <a:p>
            <a:pPr marL="998538" lvl="1" indent="-27432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en-GB" dirty="0" err="1" smtClean="0"/>
              <a:t>dll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6CE88-5204-40DB-9BEC-69EDBCCED8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6" descr="http://cdn0-a.production.liputan6.static6.com/medias/830692/big/074292800_1426648134-gedu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506994"/>
            <a:ext cx="1955965" cy="1717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sil gambar untuk gambar org  dlm organisa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11" y="3849638"/>
            <a:ext cx="2304256" cy="25581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675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205FF3-9389-4112-821E-50B2FA76A3B4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Jenis </a:t>
            </a:r>
            <a:r>
              <a:rPr lang="en-US" dirty="0" smtClean="0"/>
              <a:t>Mana</a:t>
            </a:r>
            <a:r>
              <a:rPr lang="id-ID" dirty="0" smtClean="0"/>
              <a:t>j</a:t>
            </a:r>
            <a:r>
              <a:rPr lang="en-US" dirty="0" err="1" smtClean="0"/>
              <a:t>ement</a:t>
            </a:r>
            <a:r>
              <a:rPr lang="en-US" dirty="0" smtClean="0"/>
              <a:t> - Horizontal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Functional Managers</a:t>
            </a:r>
            <a:r>
              <a:rPr lang="en-US" dirty="0" smtClean="0"/>
              <a:t> -  </a:t>
            </a:r>
          </a:p>
          <a:p>
            <a:pPr lvl="1" eaLnBrk="1" hangingPunct="1"/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pPr lvl="1" eaLnBrk="1" hangingPunct="1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serupa</a:t>
            </a:r>
            <a:endParaRPr lang="en-US" dirty="0" smtClean="0"/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General Managers</a:t>
            </a:r>
          </a:p>
          <a:p>
            <a:pPr lvl="1" eaLnBrk="1" hangingPunct="1"/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1C24E8-8A44-4929-9526-06146EF18FD4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Managerial Types - Horizontal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hlink"/>
                </a:solidFill>
              </a:rPr>
              <a:t>Functional Managers</a:t>
            </a:r>
          </a:p>
          <a:p>
            <a:pPr lvl="1" eaLnBrk="1" hangingPunct="1"/>
            <a:r>
              <a:rPr lang="en-US" sz="2000" dirty="0" err="1"/>
              <a:t>Periklanan</a:t>
            </a:r>
            <a:endParaRPr lang="en-US" sz="2000" dirty="0"/>
          </a:p>
          <a:p>
            <a:pPr lvl="1" eaLnBrk="1" hangingPunct="1"/>
            <a:r>
              <a:rPr lang="en-US" sz="2000" dirty="0" err="1"/>
              <a:t>Penjualan</a:t>
            </a:r>
            <a:endParaRPr lang="en-US" sz="2000" dirty="0"/>
          </a:p>
          <a:p>
            <a:pPr lvl="1" eaLnBrk="1" hangingPunct="1"/>
            <a:r>
              <a:rPr lang="en-US" sz="2000" dirty="0" err="1"/>
              <a:t>Keuangan</a:t>
            </a:r>
            <a:endParaRPr lang="en-US" sz="2000" dirty="0"/>
          </a:p>
          <a:p>
            <a:pPr lvl="1" eaLnBrk="1" hangingPunct="1"/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  <a:p>
            <a:pPr lvl="1" eaLnBrk="1" hangingPunct="1"/>
            <a:r>
              <a:rPr lang="en-US" sz="2000" dirty="0" err="1"/>
              <a:t>Manufaktur</a:t>
            </a:r>
            <a:endParaRPr lang="en-US" sz="2000" dirty="0"/>
          </a:p>
          <a:p>
            <a:pPr lvl="1" eaLnBrk="1" hangingPunct="1"/>
            <a:r>
              <a:rPr lang="en-US" sz="2000" dirty="0" err="1"/>
              <a:t>Akuntansi</a:t>
            </a:r>
            <a:endParaRPr lang="en-US" sz="2000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362200"/>
            <a:ext cx="3843337" cy="40195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hlink"/>
                </a:solidFill>
              </a:rPr>
              <a:t>General Managers</a:t>
            </a:r>
          </a:p>
          <a:p>
            <a:pPr lvl="1" eaLnBrk="1" hangingPunct="1"/>
            <a:r>
              <a:rPr lang="en-US" sz="2000" dirty="0" err="1"/>
              <a:t>Divisi</a:t>
            </a:r>
            <a:r>
              <a:rPr lang="en-US" sz="2000" dirty="0"/>
              <a:t> </a:t>
            </a:r>
            <a:r>
              <a:rPr lang="en-US" sz="2000" dirty="0" err="1" smtClean="0"/>
              <a:t>mandiri</a:t>
            </a:r>
            <a:r>
              <a:rPr lang="id-ID" sz="2000" dirty="0" smtClean="0"/>
              <a:t>.</a:t>
            </a:r>
            <a:r>
              <a:rPr lang="en-US" sz="2000" dirty="0" smtClean="0"/>
              <a:t> </a:t>
            </a:r>
            <a:r>
              <a:rPr lang="id-ID" sz="2000" dirty="0" smtClean="0"/>
              <a:t>Contoh</a:t>
            </a:r>
            <a:r>
              <a:rPr lang="en-US" sz="2000" dirty="0" smtClean="0"/>
              <a:t> </a:t>
            </a:r>
            <a:r>
              <a:rPr lang="en-US" sz="2000" dirty="0"/>
              <a:t>department store Dillard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mengoordinasikan</a:t>
            </a:r>
            <a:r>
              <a:rPr lang="en-US" sz="2000" dirty="0"/>
              <a:t> orang di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departemen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08EF69-5629-4908-838A-D3D26AF6CCDD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rasanya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Aktivitas </a:t>
            </a:r>
            <a:r>
              <a:rPr lang="en-US" dirty="0" smtClean="0"/>
              <a:t>Manager 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</a:rPr>
              <a:t>Multitasking                   </a:t>
            </a:r>
            <a:r>
              <a:rPr lang="en-US" sz="2000" dirty="0" smtClean="0"/>
              <a:t>Fragmentation          Variety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                                                                   brevity</a:t>
            </a:r>
          </a:p>
          <a:p>
            <a:pPr lvl="1" eaLnBrk="1" hangingPunct="1"/>
            <a:r>
              <a:rPr lang="id-ID" dirty="0" smtClean="0">
                <a:solidFill>
                  <a:schemeClr val="hlink"/>
                </a:solidFill>
              </a:rPr>
              <a:t>Kehidupan serba cepat 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id-ID" dirty="0" smtClean="0">
                <a:solidFill>
                  <a:schemeClr val="hlink"/>
                </a:solidFill>
              </a:rPr>
              <a:t>(</a:t>
            </a:r>
            <a:r>
              <a:rPr lang="en-US" dirty="0" smtClean="0">
                <a:solidFill>
                  <a:schemeClr val="hlink"/>
                </a:solidFill>
              </a:rPr>
              <a:t>Speed Dial</a:t>
            </a:r>
            <a:r>
              <a:rPr lang="id-ID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      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id-ID" dirty="0" smtClean="0"/>
              <a:t>Peran </a:t>
            </a:r>
            <a:r>
              <a:rPr lang="en-US" dirty="0" smtClean="0"/>
              <a:t>Mana</a:t>
            </a:r>
            <a:r>
              <a:rPr lang="id-ID" dirty="0" smtClean="0"/>
              <a:t>j</a:t>
            </a:r>
            <a:r>
              <a:rPr lang="en-US" dirty="0" err="1" smtClean="0"/>
              <a:t>er</a:t>
            </a:r>
            <a:endParaRPr lang="en-US" dirty="0" smtClean="0"/>
          </a:p>
          <a:p>
            <a:pPr lvl="1" eaLnBrk="1" hangingPunct="1"/>
            <a:r>
              <a:rPr lang="sv-SE" dirty="0"/>
              <a:t>Kumpulan ekspektasi untuk perilaku seseorang</a:t>
            </a:r>
          </a:p>
          <a:p>
            <a:pPr lvl="1" eaLnBrk="1" hangingPunct="1"/>
            <a:r>
              <a:rPr lang="sv-SE" dirty="0"/>
              <a:t>Beragam kegiatan </a:t>
            </a:r>
            <a:r>
              <a:rPr lang="id-ID" dirty="0" smtClean="0"/>
              <a:t>    </a:t>
            </a:r>
            <a:r>
              <a:rPr lang="sv-SE" dirty="0" smtClean="0"/>
              <a:t>10 </a:t>
            </a:r>
            <a:r>
              <a:rPr lang="sv-SE" dirty="0"/>
              <a:t>peran</a:t>
            </a:r>
            <a:endParaRPr lang="en-US" dirty="0" smtClean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 rot="10800000">
            <a:off x="6659563" y="3068638"/>
            <a:ext cx="468312" cy="323850"/>
          </a:xfrm>
          <a:custGeom>
            <a:avLst/>
            <a:gdLst>
              <a:gd name="T0" fmla="*/ 234156 w 21600"/>
              <a:gd name="T1" fmla="*/ 0 h 21600"/>
              <a:gd name="T2" fmla="*/ 0 w 21600"/>
              <a:gd name="T3" fmla="*/ 231328 h 21600"/>
              <a:gd name="T4" fmla="*/ 234156 w 21600"/>
              <a:gd name="T5" fmla="*/ 277581 h 21600"/>
              <a:gd name="T6" fmla="*/ 468312 w 21600"/>
              <a:gd name="T7" fmla="*/ 2313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4211638" y="5734050"/>
            <a:ext cx="36512" cy="34925"/>
          </a:xfrm>
          <a:custGeom>
            <a:avLst/>
            <a:gdLst>
              <a:gd name="T0" fmla="*/ 27384 w 21600"/>
              <a:gd name="T1" fmla="*/ 0 h 21600"/>
              <a:gd name="T2" fmla="*/ 0 w 21600"/>
              <a:gd name="T3" fmla="*/ 17463 h 21600"/>
              <a:gd name="T4" fmla="*/ 27384 w 21600"/>
              <a:gd name="T5" fmla="*/ 34925 h 21600"/>
              <a:gd name="T6" fmla="*/ 36512 w 21600"/>
              <a:gd name="T7" fmla="*/ 17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4210558" y="5697314"/>
            <a:ext cx="325438" cy="107950"/>
          </a:xfrm>
          <a:prstGeom prst="notchedRightArrow">
            <a:avLst>
              <a:gd name="adj1" fmla="val 50000"/>
              <a:gd name="adj2" fmla="val 753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5E8A85-D6A2-46CF-B986-19E273AD48B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 Manager Roles</a:t>
            </a:r>
          </a:p>
        </p:txBody>
      </p:sp>
      <p:graphicFrame>
        <p:nvGraphicFramePr>
          <p:cNvPr id="6355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83260"/>
              </p:ext>
            </p:extLst>
          </p:nvPr>
        </p:nvGraphicFramePr>
        <p:xfrm>
          <a:off x="2195513" y="2384425"/>
          <a:ext cx="4968875" cy="3995738"/>
        </p:xfrm>
        <a:graphic>
          <a:graphicData uri="http://schemas.openxmlformats.org/drawingml/2006/table">
            <a:tbl>
              <a:tblPr/>
              <a:tblGrid>
                <a:gridCol w="2520950"/>
                <a:gridCol w="2447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emantau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Penyebar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bicara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Interpersonal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Figurehead/pemimpin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Penghubuing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Decisional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Entrepreneur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gangguan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Pengalokasi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sumber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negotiator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301608-74B5-435C-932C-ACA52C5B176F}" type="slidenum">
              <a:rPr lang="en-US"/>
              <a:pPr/>
              <a:t>24</a:t>
            </a:fld>
            <a:endParaRPr lang="en-US"/>
          </a:p>
        </p:txBody>
      </p:sp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Levels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65400"/>
            <a:ext cx="50038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1421F7-78A9-42BD-B81E-DD26105D6B31}" type="slidenum">
              <a:rPr lang="en-US"/>
              <a:pPr/>
              <a:t>25</a:t>
            </a:fld>
            <a:endParaRPr lang="en-US"/>
          </a:p>
        </p:txBody>
      </p:sp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Perubahan Organisasi</a:t>
            </a:r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163" y="2384425"/>
            <a:ext cx="8251825" cy="391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dirty="0" smtClean="0"/>
              <a:t>Langkah berkelanjutan percepatan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Perubahan adalah </a:t>
            </a:r>
            <a:r>
              <a:rPr lang="id-ID" sz="2400" b="1" dirty="0" smtClean="0">
                <a:solidFill>
                  <a:srgbClr val="FFC000"/>
                </a:solidFill>
              </a:rPr>
              <a:t>Sumber Utama Resiko Bisnis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Kekuatan Pendorong perubahan :</a:t>
            </a:r>
            <a:endParaRPr lang="en-US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Tele</a:t>
            </a:r>
            <a:r>
              <a:rPr lang="id-ID" dirty="0" smtClean="0"/>
              <a:t>k</a:t>
            </a:r>
            <a:r>
              <a:rPr lang="en-US" dirty="0" err="1" smtClean="0"/>
              <a:t>omuni</a:t>
            </a:r>
            <a:r>
              <a:rPr lang="id-ID" dirty="0" smtClean="0"/>
              <a:t>k</a:t>
            </a:r>
            <a:r>
              <a:rPr lang="en-US" dirty="0" smtClean="0"/>
              <a:t>a</a:t>
            </a:r>
            <a:r>
              <a:rPr lang="id-ID" dirty="0" smtClean="0"/>
              <a:t>si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Keragaman Pekerja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Kesadaran publik</a:t>
            </a:r>
            <a:endParaRPr lang="en-US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Pasar </a:t>
            </a:r>
            <a:r>
              <a:rPr lang="en-US" dirty="0" smtClean="0"/>
              <a:t>Global</a:t>
            </a:r>
            <a:endParaRPr lang="en-US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Komunitas Pemangku Kepentingan</a:t>
            </a:r>
            <a:endParaRPr lang="en-US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922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05EFA-73E1-4284-88E2-5E9BA9973B9D}" type="slidenum">
              <a:rPr lang="en-US"/>
              <a:pPr/>
              <a:t>26</a:t>
            </a:fld>
            <a:endParaRPr lang="en-US"/>
          </a:p>
        </p:txBody>
      </p:sp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Kekuatan Pendorong </a:t>
            </a:r>
            <a:r>
              <a:rPr lang="en-US" dirty="0" smtClean="0"/>
              <a:t>:  </a:t>
            </a:r>
            <a:r>
              <a:rPr lang="en-US" dirty="0" err="1" smtClean="0"/>
              <a:t>Teknolog</a:t>
            </a:r>
            <a:r>
              <a:rPr lang="id-ID" dirty="0" smtClean="0"/>
              <a:t>i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4325" y="2781300"/>
            <a:ext cx="3770313" cy="2947988"/>
          </a:xfrm>
        </p:spPr>
        <p:txBody>
          <a:bodyPr/>
          <a:lstStyle/>
          <a:p>
            <a:pPr marL="739775" indent="-5715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176213" indent="0" algn="ctr" eaLnBrk="1" hangingPunct="1">
              <a:buFont typeface="Wingdings" pitchFamily="2" charset="2"/>
              <a:buNone/>
              <a:defRPr/>
            </a:pPr>
            <a:r>
              <a:rPr lang="id-ID" sz="3200" dirty="0" smtClean="0">
                <a:solidFill>
                  <a:srgbClr val="FFC000"/>
                </a:solidFill>
              </a:rPr>
              <a:t>Teknologi </a:t>
            </a:r>
            <a:r>
              <a:rPr lang="id-ID" sz="3200" dirty="0" smtClean="0"/>
              <a:t>yang terus maju telah menyusutkan dunia</a:t>
            </a:r>
            <a:endParaRPr lang="en-US" dirty="0" smtClean="0">
              <a:solidFill>
                <a:srgbClr val="00B0F0"/>
              </a:solidFill>
            </a:endParaRPr>
          </a:p>
          <a:p>
            <a:pPr marL="739775" indent="-5715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5125" name="Picture 4" descr="MCj030001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889250"/>
            <a:ext cx="1484313" cy="2549525"/>
          </a:xfrm>
          <a:noFill/>
        </p:spPr>
      </p:pic>
    </p:spTree>
    <p:extLst>
      <p:ext uri="{BB962C8B-B14F-4D97-AF65-F5344CB8AC3E}">
        <p14:creationId xmlns:p14="http://schemas.microsoft.com/office/powerpoint/2010/main" val="387391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D20D0F-5612-4512-BF3B-16E2DA48F2E6}" type="slidenum">
              <a:rPr lang="en-US"/>
              <a:pPr/>
              <a:t>27</a:t>
            </a:fld>
            <a:endParaRPr lang="en-US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400" dirty="0"/>
              <a:t>Kekuatan Pendorong </a:t>
            </a:r>
            <a:r>
              <a:rPr lang="en-US" sz="3400" dirty="0"/>
              <a:t>: </a:t>
            </a:r>
            <a:r>
              <a:rPr lang="en-US" sz="3400" dirty="0" smtClean="0"/>
              <a:t> </a:t>
            </a:r>
            <a:r>
              <a:rPr lang="id-ID" sz="3400" dirty="0" smtClean="0"/>
              <a:t>Keragaman</a:t>
            </a:r>
            <a:endParaRPr lang="en-US" sz="3400" dirty="0" smtClean="0">
              <a:solidFill>
                <a:srgbClr val="FFC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744924"/>
            <a:ext cx="3770313" cy="3568603"/>
          </a:xfrm>
        </p:spPr>
        <p:txBody>
          <a:bodyPr/>
          <a:lstStyle/>
          <a:p>
            <a:pPr marL="566738" indent="0" eaLnBrk="1" hangingPunct="1">
              <a:buFont typeface="Wingdings" pitchFamily="2" charset="2"/>
              <a:buNone/>
            </a:pPr>
            <a:r>
              <a:rPr lang="id-ID" sz="2600" dirty="0" smtClean="0"/>
              <a:t>Peningkatan</a:t>
            </a:r>
            <a:r>
              <a:rPr lang="id-ID" sz="2600" dirty="0"/>
              <a:t> </a:t>
            </a:r>
            <a:r>
              <a:rPr lang="id-ID" sz="2600" dirty="0" smtClean="0">
                <a:solidFill>
                  <a:schemeClr val="accent1"/>
                </a:solidFill>
              </a:rPr>
              <a:t>keragaman </a:t>
            </a:r>
            <a:r>
              <a:rPr lang="en-US" sz="2600" dirty="0" smtClean="0"/>
              <a:t> </a:t>
            </a:r>
            <a:r>
              <a:rPr lang="id-ID" sz="2600" dirty="0" smtClean="0"/>
              <a:t>pekerja telah membawa beragam perbedaan nilai, perspektif, dan harapan di kalangan pekerja</a:t>
            </a:r>
            <a:endParaRPr lang="en-US" sz="2600" dirty="0" smtClean="0">
              <a:solidFill>
                <a:srgbClr val="FFC000"/>
              </a:solidFill>
            </a:endParaRPr>
          </a:p>
        </p:txBody>
      </p:sp>
      <p:pic>
        <p:nvPicPr>
          <p:cNvPr id="6149" name="Picture 7" descr="MCBD19932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1763" y="2909888"/>
            <a:ext cx="2867025" cy="2627312"/>
          </a:xfrm>
          <a:noFill/>
        </p:spPr>
      </p:pic>
    </p:spTree>
    <p:extLst>
      <p:ext uri="{BB962C8B-B14F-4D97-AF65-F5344CB8AC3E}">
        <p14:creationId xmlns:p14="http://schemas.microsoft.com/office/powerpoint/2010/main" val="396108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1B19F7-BF96-4769-B4A3-CBA3FCD58ED3}" type="slidenum">
              <a:rPr lang="en-US"/>
              <a:pPr/>
              <a:t>28</a:t>
            </a:fld>
            <a:endParaRPr lang="en-US"/>
          </a:p>
        </p:txBody>
      </p:sp>
      <p:sp>
        <p:nvSpPr>
          <p:cNvPr id="7171" name="AutoShape 2"/>
          <p:cNvSpPr>
            <a:spLocks noGrp="1" noChangeArrowheads="1"/>
          </p:cNvSpPr>
          <p:nvPr>
            <p:ph type="title"/>
          </p:nvPr>
        </p:nvSpPr>
        <p:spPr>
          <a:xfrm>
            <a:off x="854113" y="800708"/>
            <a:ext cx="7308812" cy="1143000"/>
          </a:xfrm>
        </p:spPr>
        <p:txBody>
          <a:bodyPr/>
          <a:lstStyle/>
          <a:p>
            <a:pPr eaLnBrk="1" hangingPunct="1"/>
            <a:r>
              <a:rPr lang="id-ID" sz="3200" dirty="0"/>
              <a:t>Kekuatan Pendorong </a:t>
            </a:r>
            <a:r>
              <a:rPr lang="en-US" sz="3200" dirty="0"/>
              <a:t>:  </a:t>
            </a:r>
            <a:r>
              <a:rPr lang="id-ID" sz="3200" dirty="0" smtClean="0"/>
              <a:t>Kesadaran </a:t>
            </a:r>
            <a:br>
              <a:rPr lang="id-ID" sz="3200" dirty="0" smtClean="0"/>
            </a:br>
            <a:r>
              <a:rPr lang="id-ID" sz="3200" dirty="0" smtClean="0"/>
              <a:t>Publik</a:t>
            </a:r>
            <a:endParaRPr lang="en-US" sz="32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492375"/>
            <a:ext cx="3770313" cy="37242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id-ID" sz="2600" dirty="0" smtClean="0"/>
              <a:t>Kesadaran Publik telah jauh lebih sensitif dan menuntut agar organisasi menjadi lebih </a:t>
            </a:r>
            <a:r>
              <a:rPr lang="id-ID" sz="2600" dirty="0" smtClean="0">
                <a:solidFill>
                  <a:schemeClr val="accent1"/>
                </a:solidFill>
              </a:rPr>
              <a:t>bertanggungjawab secara sosial</a:t>
            </a:r>
            <a:endParaRPr lang="en-US" sz="2600" dirty="0" smtClean="0">
              <a:solidFill>
                <a:srgbClr val="00B0F0"/>
              </a:solidFill>
            </a:endParaRPr>
          </a:p>
        </p:txBody>
      </p:sp>
      <p:pic>
        <p:nvPicPr>
          <p:cNvPr id="7173" name="Picture 7" descr="MCj01985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105150"/>
            <a:ext cx="21510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71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38BA13-12D2-4B15-92F3-BB93F9B04B7C}" type="slidenum">
              <a:rPr lang="en-US"/>
              <a:pPr/>
              <a:t>29</a:t>
            </a:fld>
            <a:endParaRPr lang="en-US"/>
          </a:p>
        </p:txBody>
      </p:sp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Kekuatan Pendorong </a:t>
            </a:r>
            <a:r>
              <a:rPr lang="en-US" dirty="0"/>
              <a:t>:  </a:t>
            </a:r>
            <a:r>
              <a:rPr lang="id-ID" dirty="0" smtClean="0"/>
              <a:t>Pasar </a:t>
            </a:r>
            <a:r>
              <a:rPr lang="en-US" dirty="0" smtClean="0"/>
              <a:t>Global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0313" cy="3983038"/>
          </a:xfrm>
        </p:spPr>
        <p:txBody>
          <a:bodyPr/>
          <a:lstStyle/>
          <a:p>
            <a:pPr indent="4763" eaLnBrk="1" hangingPunct="1">
              <a:lnSpc>
                <a:spcPct val="90000"/>
              </a:lnSpc>
              <a:buNone/>
            </a:pPr>
            <a:r>
              <a:rPr lang="id-ID" sz="2200" dirty="0" smtClean="0"/>
              <a:t>Berusaha untuk tetap kompetitif dalam menghadapai </a:t>
            </a:r>
            <a:r>
              <a:rPr lang="id-ID" sz="2200" dirty="0" smtClean="0">
                <a:solidFill>
                  <a:schemeClr val="accent1"/>
                </a:solidFill>
              </a:rPr>
              <a:t>persaingan g</a:t>
            </a:r>
            <a:r>
              <a:rPr lang="en-US" sz="2200" dirty="0" err="1" smtClean="0">
                <a:solidFill>
                  <a:schemeClr val="accent1"/>
                </a:solidFill>
              </a:rPr>
              <a:t>lobal</a:t>
            </a:r>
            <a:r>
              <a:rPr lang="en-US" sz="2200" dirty="0" smtClean="0">
                <a:solidFill>
                  <a:schemeClr val="accent1"/>
                </a:solidFill>
              </a:rPr>
              <a:t> competition</a:t>
            </a:r>
            <a:r>
              <a:rPr lang="en-US" sz="2200" dirty="0" smtClean="0"/>
              <a:t> </a:t>
            </a:r>
            <a:r>
              <a:rPr lang="id-ID" sz="2200" dirty="0" smtClean="0"/>
              <a:t>yang semakin ketat</a:t>
            </a:r>
            <a:endParaRPr lang="en-US" sz="2200" dirty="0" smtClean="0"/>
          </a:p>
          <a:p>
            <a:pPr indent="4763" eaLnBrk="1" hangingPunct="1">
              <a:lnSpc>
                <a:spcPct val="90000"/>
              </a:lnSpc>
              <a:buFont typeface="Wingdings" pitchFamily="2" charset="2"/>
              <a:buNone/>
            </a:pPr>
            <a:endParaRPr lang="id-ID" sz="2200" dirty="0" smtClean="0"/>
          </a:p>
          <a:p>
            <a:pPr indent="47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z="2200" dirty="0" smtClean="0"/>
              <a:t>Sebagian besar negara dunia ke-3 bergabung dengan</a:t>
            </a:r>
            <a:r>
              <a:rPr lang="en-US" sz="2200" dirty="0" smtClean="0"/>
              <a:t> </a:t>
            </a:r>
            <a:r>
              <a:rPr lang="id-ID" sz="2200" dirty="0" smtClean="0">
                <a:solidFill>
                  <a:schemeClr val="accent1"/>
                </a:solidFill>
              </a:rPr>
              <a:t>pasar g</a:t>
            </a:r>
            <a:r>
              <a:rPr lang="en-US" sz="2200" dirty="0" err="1" smtClean="0">
                <a:solidFill>
                  <a:schemeClr val="accent1"/>
                </a:solidFill>
              </a:rPr>
              <a:t>lobal</a:t>
            </a:r>
            <a:r>
              <a:rPr lang="en-US" sz="2200" dirty="0" smtClean="0"/>
              <a:t>, </a:t>
            </a:r>
            <a:r>
              <a:rPr lang="id-ID" sz="2200" dirty="0" smtClean="0"/>
              <a:t>menciptakan arena yang luas untuk penjualan dan layanan</a:t>
            </a:r>
            <a:endParaRPr lang="en-US" sz="2200" dirty="0" smtClean="0"/>
          </a:p>
        </p:txBody>
      </p:sp>
      <p:pic>
        <p:nvPicPr>
          <p:cNvPr id="8197" name="Picture 16" descr="MPj0149100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703903" y="2698740"/>
            <a:ext cx="2663825" cy="1760537"/>
          </a:xfrm>
          <a:noFill/>
        </p:spPr>
      </p:pic>
    </p:spTree>
    <p:extLst>
      <p:ext uri="{BB962C8B-B14F-4D97-AF65-F5344CB8AC3E}">
        <p14:creationId xmlns:p14="http://schemas.microsoft.com/office/powerpoint/2010/main" val="191386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MENGAPA MANAJEMEN DIBUTUHKAN ?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8920"/>
            <a:ext cx="7694240" cy="3377555"/>
          </a:xfrm>
        </p:spPr>
        <p:txBody>
          <a:bodyPr/>
          <a:lstStyle/>
          <a:p>
            <a:r>
              <a:rPr lang="en-GB" b="1" dirty="0" err="1" smtClean="0"/>
              <a:t>Mencapai</a:t>
            </a:r>
            <a:r>
              <a:rPr lang="en-GB" b="1" dirty="0" smtClean="0"/>
              <a:t> </a:t>
            </a:r>
            <a:r>
              <a:rPr lang="en-GB" b="1" dirty="0" err="1"/>
              <a:t>tujuan</a:t>
            </a:r>
            <a:endParaRPr lang="en-GB" b="1" dirty="0"/>
          </a:p>
          <a:p>
            <a:r>
              <a:rPr lang="en-GB" b="1" dirty="0" err="1" smtClean="0"/>
              <a:t>Menjaga</a:t>
            </a:r>
            <a:r>
              <a:rPr lang="en-GB" b="1" dirty="0" smtClean="0"/>
              <a:t> </a:t>
            </a:r>
            <a:r>
              <a:rPr lang="en-GB" b="1" dirty="0" err="1"/>
              <a:t>keseimbangan</a:t>
            </a:r>
            <a:r>
              <a:rPr lang="en-GB" b="1" dirty="0"/>
              <a:t> </a:t>
            </a:r>
            <a:r>
              <a:rPr lang="en-GB" b="1" dirty="0" err="1"/>
              <a:t>diantara</a:t>
            </a:r>
            <a:r>
              <a:rPr lang="en-GB" b="1" dirty="0"/>
              <a:t> </a:t>
            </a:r>
            <a:r>
              <a:rPr lang="en-GB" b="1" dirty="0" err="1"/>
              <a:t>tujuan-tujuan</a:t>
            </a:r>
            <a:r>
              <a:rPr lang="en-GB" b="1" dirty="0"/>
              <a:t> yang </a:t>
            </a:r>
            <a:r>
              <a:rPr lang="en-GB" b="1" dirty="0" err="1"/>
              <a:t>saling</a:t>
            </a:r>
            <a:r>
              <a:rPr lang="en-GB" b="1" dirty="0"/>
              <a:t> </a:t>
            </a:r>
            <a:r>
              <a:rPr lang="en-GB" b="1" dirty="0" err="1" smtClean="0"/>
              <a:t>bertentangan</a:t>
            </a:r>
            <a:endParaRPr lang="en-GB" b="1" dirty="0" smtClean="0"/>
          </a:p>
          <a:p>
            <a:pPr marL="1409700" lvl="2" indent="-609600" eaLnBrk="1" hangingPunct="1">
              <a:buNone/>
              <a:tabLst>
                <a:tab pos="1162050" algn="l"/>
                <a:tab pos="3143250" algn="l"/>
                <a:tab pos="3505200" algn="l"/>
              </a:tabLst>
              <a:defRPr/>
            </a:pPr>
            <a:r>
              <a:rPr lang="en-GB" i="1" dirty="0" err="1" smtClean="0">
                <a:solidFill>
                  <a:srgbClr val="FFC000"/>
                </a:solidFill>
              </a:rPr>
              <a:t>Pemilik</a:t>
            </a:r>
            <a:r>
              <a:rPr lang="en-GB" i="1" dirty="0" smtClean="0">
                <a:solidFill>
                  <a:srgbClr val="FFC000"/>
                </a:solidFill>
              </a:rPr>
              <a:t> </a:t>
            </a:r>
            <a:r>
              <a:rPr lang="en-GB" i="1" dirty="0" err="1">
                <a:solidFill>
                  <a:srgbClr val="FFC000"/>
                </a:solidFill>
              </a:rPr>
              <a:t>dan</a:t>
            </a:r>
            <a:r>
              <a:rPr lang="en-GB" i="1" dirty="0">
                <a:solidFill>
                  <a:srgbClr val="FFC000"/>
                </a:solidFill>
              </a:rPr>
              <a:t> </a:t>
            </a:r>
            <a:r>
              <a:rPr lang="en-GB" i="1" dirty="0" err="1" smtClean="0">
                <a:solidFill>
                  <a:srgbClr val="FFC000"/>
                </a:solidFill>
              </a:rPr>
              <a:t>karyawan</a:t>
            </a:r>
            <a:r>
              <a:rPr lang="en-GB" i="1" dirty="0">
                <a:solidFill>
                  <a:srgbClr val="FFC000"/>
                </a:solidFill>
              </a:rPr>
              <a:t>, </a:t>
            </a:r>
            <a:r>
              <a:rPr lang="en-GB" i="1" dirty="0" err="1">
                <a:solidFill>
                  <a:srgbClr val="FFC000"/>
                </a:solidFill>
              </a:rPr>
              <a:t>kreditur</a:t>
            </a:r>
            <a:r>
              <a:rPr lang="en-GB" i="1" dirty="0">
                <a:solidFill>
                  <a:srgbClr val="FFC000"/>
                </a:solidFill>
              </a:rPr>
              <a:t>, </a:t>
            </a:r>
            <a:r>
              <a:rPr lang="en-GB" i="1" dirty="0" err="1" smtClean="0">
                <a:solidFill>
                  <a:srgbClr val="FFC000"/>
                </a:solidFill>
              </a:rPr>
              <a:t>pelanggan</a:t>
            </a:r>
            <a:r>
              <a:rPr lang="en-GB" i="1" dirty="0" smtClean="0">
                <a:solidFill>
                  <a:srgbClr val="FFC000"/>
                </a:solidFill>
              </a:rPr>
              <a:t>, </a:t>
            </a:r>
            <a:r>
              <a:rPr lang="en-GB" i="1" dirty="0" err="1" smtClean="0">
                <a:solidFill>
                  <a:srgbClr val="FFC000"/>
                </a:solidFill>
              </a:rPr>
              <a:t>konsumen</a:t>
            </a:r>
            <a:r>
              <a:rPr lang="en-GB" i="1" dirty="0">
                <a:solidFill>
                  <a:srgbClr val="FFC000"/>
                </a:solidFill>
              </a:rPr>
              <a:t>, </a:t>
            </a:r>
            <a:r>
              <a:rPr lang="en-GB" i="1" dirty="0" err="1" smtClean="0">
                <a:solidFill>
                  <a:srgbClr val="FFC000"/>
                </a:solidFill>
              </a:rPr>
              <a:t>dls</a:t>
            </a:r>
            <a:endParaRPr lang="en-GB" i="1" dirty="0" smtClean="0">
              <a:solidFill>
                <a:srgbClr val="FFC000"/>
              </a:solidFill>
            </a:endParaRPr>
          </a:p>
          <a:p>
            <a:pPr eaLnBrk="1" hangingPunct="1">
              <a:tabLst>
                <a:tab pos="1162050" algn="l"/>
                <a:tab pos="3143250" algn="l"/>
                <a:tab pos="3505200" algn="l"/>
              </a:tabLst>
              <a:defRPr/>
            </a:pPr>
            <a:r>
              <a:rPr lang="en-GB" b="1" dirty="0" err="1" smtClean="0">
                <a:ea typeface="+mn-ea"/>
                <a:cs typeface="+mn-cs"/>
              </a:rPr>
              <a:t>Mencapai</a:t>
            </a:r>
            <a:r>
              <a:rPr lang="en-GB" b="1" dirty="0" smtClean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efisiensi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dan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efektivitas</a:t>
            </a:r>
            <a:endParaRPr lang="en-GB" b="1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6CE88-5204-40DB-9BEC-69EDBCCED8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980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E9DF58-0856-47FA-B5A6-FDC551580D10}" type="slidenum">
              <a:rPr lang="en-US"/>
              <a:pPr/>
              <a:t>30</a:t>
            </a:fld>
            <a:endParaRPr lang="en-US"/>
          </a:p>
        </p:txBody>
      </p:sp>
      <p:sp>
        <p:nvSpPr>
          <p:cNvPr id="11267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728663"/>
            <a:ext cx="8316912" cy="1143000"/>
          </a:xfrm>
        </p:spPr>
        <p:txBody>
          <a:bodyPr/>
          <a:lstStyle/>
          <a:p>
            <a:pPr eaLnBrk="1" hangingPunct="1"/>
            <a:r>
              <a:rPr lang="en-US" sz="3200" dirty="0" err="1"/>
              <a:t>Pergeseran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</a:t>
            </a:r>
            <a:r>
              <a:rPr lang="en-US" sz="3200" dirty="0" err="1"/>
              <a:t>Pikir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Menavigasi</a:t>
            </a:r>
            <a:r>
              <a:rPr lang="en-US" sz="3200" dirty="0"/>
              <a:t> </a:t>
            </a:r>
            <a:r>
              <a:rPr lang="en-US" sz="3200" dirty="0" err="1" smtClean="0"/>
              <a:t>Turbulensi</a:t>
            </a:r>
            <a:r>
              <a:rPr lang="id-ID" sz="3200" dirty="0" smtClean="0"/>
              <a:t>/gejolak</a:t>
            </a:r>
            <a:endParaRPr lang="en-US" sz="32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600" dirty="0" err="1" smtClean="0">
                <a:solidFill>
                  <a:schemeClr val="accent1"/>
                </a:solidFill>
              </a:rPr>
              <a:t>Manajer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diminta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untuk</a:t>
            </a:r>
            <a:r>
              <a:rPr lang="en-US" sz="2600" dirty="0">
                <a:solidFill>
                  <a:schemeClr val="accent1"/>
                </a:solidFill>
              </a:rPr>
              <a:t> ...</a:t>
            </a:r>
          </a:p>
          <a:p>
            <a:pPr eaLnBrk="1" hangingPunct="1"/>
            <a:r>
              <a:rPr lang="en-US" sz="2600" dirty="0" err="1" smtClean="0"/>
              <a:t>Lakukan</a:t>
            </a:r>
            <a:r>
              <a:rPr lang="en-US" sz="2600" dirty="0" smtClean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 smtClean="0"/>
              <a:t>sedikit</a:t>
            </a:r>
            <a:r>
              <a:rPr lang="id-ID" sz="2600" dirty="0" smtClean="0"/>
              <a:t> karyawan</a:t>
            </a:r>
            <a:endParaRPr lang="en-US" sz="2600" dirty="0"/>
          </a:p>
          <a:p>
            <a:pPr eaLnBrk="1" hangingPunct="1"/>
            <a:r>
              <a:rPr lang="en-US" sz="2600" dirty="0" err="1"/>
              <a:t>Libatkan</a:t>
            </a:r>
            <a:r>
              <a:rPr lang="en-US" sz="2600" dirty="0"/>
              <a:t> </a:t>
            </a:r>
            <a:r>
              <a:rPr lang="en-US" sz="2600" dirty="0" err="1"/>
              <a:t>seluruh</a:t>
            </a:r>
            <a:r>
              <a:rPr lang="en-US" sz="2600" dirty="0"/>
              <a:t> </a:t>
            </a:r>
            <a:r>
              <a:rPr lang="en-US" sz="2600" dirty="0" err="1"/>
              <a:t>karyawan</a:t>
            </a:r>
            <a:endParaRPr lang="en-US" sz="2600" dirty="0"/>
          </a:p>
          <a:p>
            <a:pPr eaLnBrk="1" hangingPunct="1"/>
            <a:r>
              <a:rPr lang="en-US" sz="2600" dirty="0" err="1"/>
              <a:t>Lihat</a:t>
            </a:r>
            <a:r>
              <a:rPr lang="en-US" sz="2600" dirty="0"/>
              <a:t> </a:t>
            </a:r>
            <a:r>
              <a:rPr lang="en-US" sz="2600" dirty="0" err="1"/>
              <a:t>perubahan</a:t>
            </a:r>
            <a:r>
              <a:rPr lang="en-US" sz="2600" dirty="0"/>
              <a:t> </a:t>
            </a:r>
            <a:r>
              <a:rPr lang="en-US" sz="2600" dirty="0" err="1"/>
              <a:t>daripada</a:t>
            </a:r>
            <a:r>
              <a:rPr lang="en-US" sz="2600" dirty="0"/>
              <a:t> </a:t>
            </a:r>
            <a:r>
              <a:rPr lang="en-US" sz="2600" dirty="0" err="1"/>
              <a:t>stabilitas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hal</a:t>
            </a:r>
            <a:r>
              <a:rPr lang="en-US" sz="2600" dirty="0"/>
              <a:t> yang </a:t>
            </a:r>
            <a:r>
              <a:rPr lang="en-US" sz="2600" dirty="0" err="1"/>
              <a:t>wajar</a:t>
            </a:r>
            <a:endParaRPr lang="en-US" sz="2600" dirty="0"/>
          </a:p>
          <a:p>
            <a:pPr eaLnBrk="1" hangingPunct="1"/>
            <a:r>
              <a:rPr lang="en-US" sz="2600" dirty="0" err="1"/>
              <a:t>Ciptakan</a:t>
            </a:r>
            <a:r>
              <a:rPr lang="en-US" sz="2600" dirty="0"/>
              <a:t> </a:t>
            </a:r>
            <a:r>
              <a:rPr lang="en-US" sz="2600" dirty="0" err="1"/>
              <a:t>visi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dirty="0" err="1"/>
              <a:t>budaya</a:t>
            </a:r>
            <a:r>
              <a:rPr lang="en-US" sz="2600" dirty="0"/>
              <a:t> yang </a:t>
            </a:r>
            <a:r>
              <a:rPr lang="en-US" sz="2600" dirty="0" err="1"/>
              <a:t>mendorong</a:t>
            </a:r>
            <a:r>
              <a:rPr lang="en-US" sz="2600" dirty="0"/>
              <a:t> </a:t>
            </a:r>
            <a:r>
              <a:rPr lang="en-US" sz="2600" dirty="0" err="1"/>
              <a:t>tempat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 smtClean="0"/>
              <a:t>kolaboratif</a:t>
            </a:r>
            <a:r>
              <a:rPr lang="id-ID" sz="2600" dirty="0" smtClean="0"/>
              <a:t>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4338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1DDD3B-7C23-44C9-BAF3-050F6FB396B2}" type="slidenum">
              <a:rPr lang="en-US"/>
              <a:pPr/>
              <a:t>31</a:t>
            </a:fld>
            <a:endParaRPr lang="en-US"/>
          </a:p>
        </p:txBody>
      </p:sp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</a:t>
            </a:r>
            <a:r>
              <a:rPr lang="id-ID" dirty="0" smtClean="0"/>
              <a:t>embuat Perbedaan Hari ini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298825"/>
          </a:xfrm>
        </p:spPr>
        <p:txBody>
          <a:bodyPr/>
          <a:lstStyle/>
          <a:p>
            <a:pPr eaLnBrk="1" hangingPunct="1">
              <a:buNone/>
            </a:pPr>
            <a:r>
              <a:rPr lang="id-ID" sz="2400" dirty="0"/>
              <a:t>Membutuhkan integrasi ...</a:t>
            </a:r>
          </a:p>
          <a:p>
            <a:pPr eaLnBrk="1" hangingPunct="1">
              <a:buNone/>
            </a:pPr>
            <a:r>
              <a:rPr lang="id-ID" sz="2400" dirty="0"/>
              <a:t>Keterampilan manajemen yang teruji dan benar</a:t>
            </a:r>
          </a:p>
          <a:p>
            <a:pPr eaLnBrk="1" hangingPunct="1">
              <a:buNone/>
            </a:pPr>
            <a:r>
              <a:rPr lang="id-ID" sz="2400" dirty="0" smtClean="0"/>
              <a:t>                              +</a:t>
            </a:r>
            <a:endParaRPr lang="id-ID" sz="2400" dirty="0"/>
          </a:p>
          <a:p>
            <a:pPr eaLnBrk="1" hangingPunct="1">
              <a:buNone/>
            </a:pPr>
            <a:r>
              <a:rPr lang="id-ID" sz="2400" dirty="0"/>
              <a:t>Pendekatan baru yang menekankan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err="1" smtClean="0"/>
              <a:t>Sentuhan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lvl="2" eaLnBrk="1" hangingPunct="1"/>
            <a:r>
              <a:rPr lang="en-US" dirty="0" err="1"/>
              <a:t>Tingkatkan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endParaRPr lang="en-US" dirty="0"/>
          </a:p>
          <a:p>
            <a:pPr lvl="2" eaLnBrk="1" hangingPunct="1"/>
            <a:r>
              <a:rPr lang="en-US" dirty="0" err="1"/>
              <a:t>Libatkan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pikiran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 smtClean="0"/>
              <a:t>karyawan</a:t>
            </a:r>
            <a:endParaRPr lang="en-US" dirty="0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8209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hlink"/>
                </a:solidFill>
              </a:rPr>
              <a:t>Organisasi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yang </a:t>
            </a:r>
            <a:r>
              <a:rPr lang="en-US" sz="2400" dirty="0" err="1">
                <a:solidFill>
                  <a:schemeClr val="hlink"/>
                </a:solidFill>
              </a:rPr>
              <a:t>sukses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tidak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terjadi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begitu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saja</a:t>
            </a:r>
            <a:r>
              <a:rPr lang="en-US" sz="2400" dirty="0">
                <a:solidFill>
                  <a:schemeClr val="hlink"/>
                </a:solidFill>
              </a:rPr>
              <a:t> ...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                             </a:t>
            </a:r>
            <a:r>
              <a:rPr lang="en-US" sz="2400" dirty="0" err="1" smtClean="0">
                <a:solidFill>
                  <a:schemeClr val="hlink"/>
                </a:solidFill>
              </a:rPr>
              <a:t>mereka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berhasil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id-ID" sz="2400" dirty="0" smtClean="0">
                <a:solidFill>
                  <a:schemeClr val="hlink"/>
                </a:solidFill>
              </a:rPr>
              <a:t>mengelola </a:t>
            </a:r>
            <a:r>
              <a:rPr lang="en-US" sz="2400" dirty="0" err="1" smtClean="0">
                <a:solidFill>
                  <a:schemeClr val="hlink"/>
                </a:solidFill>
              </a:rPr>
              <a:t>itu</a:t>
            </a:r>
            <a:r>
              <a:rPr lang="id-ID" sz="2400" dirty="0" smtClean="0">
                <a:solidFill>
                  <a:schemeClr val="hlink"/>
                </a:solidFill>
              </a:rPr>
              <a:t> semua</a:t>
            </a:r>
            <a:r>
              <a:rPr lang="en-US" sz="2400" dirty="0" smtClean="0">
                <a:solidFill>
                  <a:schemeClr val="hlink"/>
                </a:solidFill>
              </a:rPr>
              <a:t>!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18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58DA68-1775-4040-9A60-D22C49EDB3A7}" type="slidenum">
              <a:rPr lang="en-US"/>
              <a:pPr/>
              <a:t>32</a:t>
            </a:fld>
            <a:endParaRPr lang="en-US"/>
          </a:p>
        </p:txBody>
      </p:sp>
      <p:sp>
        <p:nvSpPr>
          <p:cNvPr id="3174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endParaRPr lang="en-US" sz="3200" dirty="0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3852862" cy="3995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Characteristics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Resources = Bits--information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Work = Flexible, virtual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Workers = Empowered employees, free agents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Forces on Organizations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Technology = Digital, e-business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Markets = Global, including internet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Workforce = Diverse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Values = Change, speed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Events = Turbulent, more frequent crises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362200"/>
            <a:ext cx="3492500" cy="3767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Management Competencies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Leadership = Dispersed, empowering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Focus = Connection to customers, employees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Doing Work = By teams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Relationships = Collaboration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Design = Experimentation, learning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32934C-C3A7-4B8D-B6BD-C8DA8D9E36EC}" type="slidenum">
              <a:rPr lang="en-US"/>
              <a:pPr/>
              <a:t>33</a:t>
            </a:fld>
            <a:endParaRPr lang="en-US"/>
          </a:p>
        </p:txBody>
      </p:sp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endParaRPr lang="en-US" sz="3200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362200"/>
            <a:ext cx="7415609" cy="4495800"/>
          </a:xfrm>
        </p:spPr>
        <p:txBody>
          <a:bodyPr/>
          <a:lstStyle/>
          <a:p>
            <a:pPr eaLnBrk="1" hangingPunct="1"/>
            <a:r>
              <a:rPr lang="en-US" sz="2200" dirty="0" err="1" smtClean="0">
                <a:solidFill>
                  <a:srgbClr val="FFC000"/>
                </a:solidFill>
              </a:rPr>
              <a:t>Kekuatan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pada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organisasi</a:t>
            </a:r>
            <a:endParaRPr lang="en-US" sz="22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200" dirty="0" err="1">
                <a:solidFill>
                  <a:srgbClr val="FFC000"/>
                </a:solidFill>
              </a:rPr>
              <a:t>Kompetensi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Manajemen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Baru</a:t>
            </a:r>
            <a:endParaRPr lang="en-US" sz="2200" dirty="0" smtClean="0">
              <a:solidFill>
                <a:srgbClr val="FFC000"/>
              </a:solidFill>
            </a:endParaRPr>
          </a:p>
          <a:p>
            <a:pPr lvl="1" eaLnBrk="1" hangingPunct="1"/>
            <a:r>
              <a:rPr lang="en-US" sz="2000" dirty="0" err="1" smtClean="0"/>
              <a:t>Kepemimpinan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tersebar</a:t>
            </a:r>
            <a:endParaRPr lang="en-US" sz="2000" dirty="0"/>
          </a:p>
          <a:p>
            <a:pPr lvl="1" eaLnBrk="1" hangingPunct="1"/>
            <a:r>
              <a:rPr lang="en-US" sz="2000" dirty="0" err="1"/>
              <a:t>Memberdayakan</a:t>
            </a:r>
            <a:r>
              <a:rPr lang="en-US" sz="2000" dirty="0"/>
              <a:t> orang lain</a:t>
            </a:r>
          </a:p>
          <a:p>
            <a:pPr lvl="1" eaLnBrk="1" hangingPunct="1"/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kolaboratif</a:t>
            </a:r>
            <a:endParaRPr lang="en-US" sz="2000" dirty="0"/>
          </a:p>
          <a:p>
            <a:pPr lvl="1" eaLnBrk="1" hangingPunct="1"/>
            <a:r>
              <a:rPr lang="en-US" sz="2000" dirty="0" err="1"/>
              <a:t>Keterampilan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endParaRPr lang="en-US" sz="2000" dirty="0"/>
          </a:p>
          <a:p>
            <a:pPr lvl="1" eaLnBrk="1" hangingPunct="1"/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Empowering  others</a:t>
            </a:r>
          </a:p>
          <a:p>
            <a:pPr lvl="1" eaLnBrk="1" hangingPunct="1"/>
            <a:r>
              <a:rPr lang="en-US" sz="2000" dirty="0" smtClean="0"/>
              <a:t>Collaborative relationships</a:t>
            </a:r>
          </a:p>
          <a:p>
            <a:pPr lvl="1" eaLnBrk="1" hangingPunct="1"/>
            <a:r>
              <a:rPr lang="en-US" sz="2000" dirty="0" smtClean="0"/>
              <a:t>Team-building skills</a:t>
            </a:r>
          </a:p>
          <a:p>
            <a:pPr lvl="1" eaLnBrk="1" hangingPunct="1"/>
            <a:r>
              <a:rPr lang="en-US" sz="2000" dirty="0" smtClean="0"/>
              <a:t>Learning organization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2773" name="Picture 4" descr="MPj01491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553075"/>
            <a:ext cx="10302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D243B9-91E5-4B48-A8E4-C4B832E1CA96}" type="slidenum">
              <a:rPr lang="en-US"/>
              <a:pPr/>
              <a:t>34</a:t>
            </a:fld>
            <a:endParaRPr lang="en-US"/>
          </a:p>
        </p:txBody>
      </p:sp>
      <p:sp>
        <p:nvSpPr>
          <p:cNvPr id="337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Masa </a:t>
            </a:r>
            <a:r>
              <a:rPr lang="en-US" dirty="0" err="1"/>
              <a:t>Turbulen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52738"/>
            <a:ext cx="7693025" cy="3233737"/>
          </a:xfrm>
        </p:spPr>
        <p:txBody>
          <a:bodyPr/>
          <a:lstStyle/>
          <a:p>
            <a:pPr eaLnBrk="1" hangingPunct="1"/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tenang</a:t>
            </a:r>
            <a:endParaRPr lang="en-US" dirty="0"/>
          </a:p>
          <a:p>
            <a:pPr eaLnBrk="1" hangingPunct="1"/>
            <a:r>
              <a:rPr lang="en-US" dirty="0" err="1"/>
              <a:t>Jadilah</a:t>
            </a:r>
            <a:r>
              <a:rPr lang="en-US" dirty="0"/>
              <a:t> </a:t>
            </a:r>
            <a:r>
              <a:rPr lang="id-ID" dirty="0" smtClean="0"/>
              <a:t>yang dapat </a:t>
            </a:r>
            <a:r>
              <a:rPr lang="en-US" dirty="0" err="1" smtClean="0"/>
              <a:t>Terlihat</a:t>
            </a:r>
            <a:endParaRPr lang="en-US" dirty="0"/>
          </a:p>
          <a:p>
            <a:pPr eaLnBrk="1" hangingPunct="1"/>
            <a:r>
              <a:rPr lang="id-ID" dirty="0" smtClean="0"/>
              <a:t>Men</a:t>
            </a:r>
            <a:r>
              <a:rPr lang="en-US" dirty="0" err="1" smtClean="0"/>
              <a:t>empatkan</a:t>
            </a:r>
            <a:r>
              <a:rPr lang="en-US" dirty="0" smtClean="0"/>
              <a:t> </a:t>
            </a:r>
            <a:r>
              <a:rPr lang="en-US" dirty="0"/>
              <a:t>Orang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eaLnBrk="1" hangingPunct="1"/>
            <a:r>
              <a:rPr lang="en-US" dirty="0" err="1"/>
              <a:t>Katakan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endParaRPr lang="en-US" dirty="0"/>
          </a:p>
          <a:p>
            <a:pPr eaLnBrk="1" hangingPunct="1"/>
            <a:r>
              <a:rPr lang="id-ID" dirty="0" smtClean="0"/>
              <a:t>Meng</a:t>
            </a:r>
            <a:r>
              <a:rPr lang="en-US" dirty="0" err="1" smtClean="0"/>
              <a:t>etahui</a:t>
            </a:r>
            <a:r>
              <a:rPr lang="en-US" dirty="0" smtClean="0"/>
              <a:t> </a:t>
            </a:r>
            <a:r>
              <a:rPr lang="en-US" dirty="0"/>
              <a:t>Kapan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by Houghton Mifflin Company. All rights reserved. </a:t>
            </a:r>
            <a:endParaRPr lang="en-US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477000"/>
            <a:ext cx="1143000" cy="2286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</a:t>
            </a:r>
            <a:r>
              <a:rPr lang="en-US" altLang="en-US">
                <a:cs typeface="Times New Roman" panose="02020603050405020304" pitchFamily="18" charset="0"/>
              </a:rPr>
              <a:t>–</a:t>
            </a:r>
            <a:fld id="{8CC9C820-FF49-4833-917B-93376B6917A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704" y="116632"/>
            <a:ext cx="6046911" cy="96646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 err="1" smtClean="0"/>
              <a:t>Tujuan</a:t>
            </a:r>
            <a:r>
              <a:rPr lang="en-US" altLang="en-US" dirty="0" smtClean="0"/>
              <a:t> </a:t>
            </a:r>
            <a:r>
              <a:rPr lang="en-US" altLang="en-US" dirty="0" err="1"/>
              <a:t>Dasar</a:t>
            </a:r>
            <a:r>
              <a:rPr lang="en-US" altLang="en-US" dirty="0"/>
              <a:t> </a:t>
            </a:r>
            <a:r>
              <a:rPr lang="en-US" altLang="en-US" dirty="0" err="1" smtClean="0"/>
              <a:t>Manajemen</a:t>
            </a:r>
            <a:endParaRPr lang="en-US" altLang="en-US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10697" y="1212099"/>
            <a:ext cx="7675004" cy="1904977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0" indent="0" algn="ctr">
              <a:buFontTx/>
              <a:buNone/>
            </a:pPr>
            <a:r>
              <a:rPr lang="en-US" altLang="en-US" sz="4800" dirty="0" smtClean="0">
                <a:solidFill>
                  <a:srgbClr val="00B0F0"/>
                </a:solidFill>
              </a:rPr>
              <a:t>EF</a:t>
            </a:r>
            <a:r>
              <a:rPr lang="id-ID" altLang="en-US" sz="4800" dirty="0" smtClean="0">
                <a:solidFill>
                  <a:srgbClr val="00B0F0"/>
                </a:solidFill>
              </a:rPr>
              <a:t>ISIEN</a:t>
            </a:r>
          </a:p>
          <a:p>
            <a:pPr marL="0" indent="0" algn="ctr">
              <a:buFontTx/>
              <a:buNone/>
            </a:pPr>
            <a:endParaRPr lang="id-ID" altLang="en-US" sz="1400" i="1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i="1" dirty="0" err="1" smtClean="0">
                <a:solidFill>
                  <a:schemeClr val="tx2"/>
                </a:solidFill>
              </a:rPr>
              <a:t>Menggunakan</a:t>
            </a:r>
            <a:r>
              <a:rPr lang="en-US" altLang="en-US" i="1" dirty="0" smtClean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sumber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daya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dengan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bijaksana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dan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dengan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</a:rPr>
              <a:t>cara</a:t>
            </a:r>
            <a:r>
              <a:rPr lang="en-US" altLang="en-US" i="1" dirty="0">
                <a:solidFill>
                  <a:schemeClr val="tx2"/>
                </a:solidFill>
              </a:rPr>
              <a:t> yang </a:t>
            </a:r>
            <a:r>
              <a:rPr lang="en-US" altLang="en-US" i="1" dirty="0" err="1">
                <a:solidFill>
                  <a:schemeClr val="tx2"/>
                </a:solidFill>
              </a:rPr>
              <a:t>hemat</a:t>
            </a:r>
            <a:r>
              <a:rPr lang="en-US" altLang="en-US" i="1" dirty="0">
                <a:solidFill>
                  <a:schemeClr val="tx2"/>
                </a:solidFill>
              </a:rPr>
              <a:t> </a:t>
            </a:r>
            <a:r>
              <a:rPr lang="en-US" altLang="en-US" i="1" dirty="0" err="1" smtClean="0">
                <a:solidFill>
                  <a:schemeClr val="tx2"/>
                </a:solidFill>
              </a:rPr>
              <a:t>biaya</a:t>
            </a:r>
            <a:endParaRPr lang="en-US" altLang="en-US" i="1" dirty="0">
              <a:solidFill>
                <a:schemeClr val="tx2"/>
              </a:solidFill>
            </a:endParaRP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987214" y="4215537"/>
            <a:ext cx="5321971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EFE</a:t>
            </a:r>
            <a:r>
              <a:rPr lang="id-ID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</a:t>
            </a:r>
            <a:r>
              <a:rPr lang="en-US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TI</a:t>
            </a:r>
            <a:r>
              <a:rPr lang="id-ID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</a:t>
            </a:r>
            <a:r>
              <a:rPr lang="en-US" alt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alt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800" i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Membuat</a:t>
            </a:r>
            <a:r>
              <a:rPr lang="en-US" altLang="en-US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Arial" panose="020B0604020202020204" pitchFamily="34" charset="0"/>
              </a:rPr>
              <a:t>keputusan</a:t>
            </a:r>
            <a:r>
              <a:rPr lang="en-US" altLang="en-US" sz="2800" i="1" dirty="0">
                <a:solidFill>
                  <a:schemeClr val="tx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800" i="1" dirty="0" err="1">
                <a:solidFill>
                  <a:schemeClr val="tx2"/>
                </a:solidFill>
                <a:latin typeface="Arial" panose="020B0604020202020204" pitchFamily="34" charset="0"/>
              </a:rPr>
              <a:t>tepat</a:t>
            </a:r>
            <a:r>
              <a:rPr lang="en-US" altLang="en-US" sz="2800" i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id-ID" altLang="en-US" sz="2800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2800" i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dan</a:t>
            </a:r>
            <a:r>
              <a:rPr lang="en-US" altLang="en-US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Arial" panose="020B0604020202020204" pitchFamily="34" charset="0"/>
              </a:rPr>
              <a:t>berhasil</a:t>
            </a:r>
            <a:r>
              <a:rPr lang="en-US" altLang="en-US" sz="2800" i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menerapkannya</a:t>
            </a:r>
            <a:endParaRPr lang="en-US" altLang="en-US" sz="2800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1438274" y="3703526"/>
            <a:ext cx="6267450" cy="466725"/>
            <a:chOff x="900" y="2000"/>
            <a:chExt cx="3948" cy="294"/>
          </a:xfrm>
        </p:grpSpPr>
        <p:sp>
          <p:nvSpPr>
            <p:cNvPr id="328710" name="Line 6"/>
            <p:cNvSpPr>
              <a:spLocks noChangeShapeType="1"/>
            </p:cNvSpPr>
            <p:nvPr/>
          </p:nvSpPr>
          <p:spPr bwMode="blackWhite">
            <a:xfrm>
              <a:off x="900" y="2160"/>
              <a:ext cx="39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blackWhite">
            <a:xfrm>
              <a:off x="2616" y="2000"/>
              <a:ext cx="528" cy="29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21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build="p" autoUpdateAnimBg="0"/>
      <p:bldP spid="3287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Manajemen</a:t>
            </a:r>
            <a:r>
              <a:rPr lang="en-US" alt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sebagai</a:t>
            </a:r>
            <a:r>
              <a:rPr lang="en-US" alt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ILMU &amp; SENI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5606008" cy="3724275"/>
          </a:xfrm>
        </p:spPr>
        <p:txBody>
          <a:bodyPr/>
          <a:lstStyle/>
          <a:p>
            <a:r>
              <a:rPr lang="en-GB" altLang="en-US" dirty="0" err="1" smtClean="0">
                <a:latin typeface="Berlin Sans FB Demi" panose="020E0802020502020306" pitchFamily="34" charset="0"/>
              </a:rPr>
              <a:t>Kombinasi</a:t>
            </a:r>
            <a:r>
              <a:rPr lang="en-GB" altLang="en-US" dirty="0" smtClean="0">
                <a:latin typeface="Berlin Sans FB Demi" panose="020E0802020502020306" pitchFamily="34" charset="0"/>
              </a:rPr>
              <a:t> </a:t>
            </a:r>
            <a:r>
              <a:rPr lang="en-GB" altLang="en-US" dirty="0" err="1" smtClean="0">
                <a:latin typeface="Berlin Sans FB Demi" panose="020E0802020502020306" pitchFamily="34" charset="0"/>
              </a:rPr>
              <a:t>keduanya</a:t>
            </a:r>
            <a:endParaRPr lang="en-GB" altLang="en-US" dirty="0" smtClean="0">
              <a:latin typeface="Berlin Sans FB Demi" panose="020E0802020502020306" pitchFamily="34" charset="0"/>
            </a:endParaRPr>
          </a:p>
          <a:p>
            <a:r>
              <a:rPr lang="en-GB" altLang="en-US" dirty="0" err="1" smtClean="0">
                <a:latin typeface="Berlin Sans FB Demi" panose="020E0802020502020306" pitchFamily="34" charset="0"/>
              </a:rPr>
              <a:t>Proporsi</a:t>
            </a:r>
            <a:r>
              <a:rPr lang="en-GB" altLang="en-US" dirty="0" smtClean="0">
                <a:latin typeface="Berlin Sans FB Demi" panose="020E0802020502020306" pitchFamily="34" charset="0"/>
              </a:rPr>
              <a:t> </a:t>
            </a:r>
            <a:r>
              <a:rPr lang="en-GB" altLang="en-US" dirty="0">
                <a:latin typeface="Berlin Sans FB Demi" panose="020E0802020502020306" pitchFamily="34" charset="0"/>
              </a:rPr>
              <a:t>yang </a:t>
            </a:r>
            <a:r>
              <a:rPr lang="en-GB" altLang="en-US" dirty="0" err="1" smtClean="0">
                <a:latin typeface="Berlin Sans FB Demi" panose="020E0802020502020306" pitchFamily="34" charset="0"/>
              </a:rPr>
              <a:t>tidak</a:t>
            </a:r>
            <a:r>
              <a:rPr lang="en-GB" altLang="en-US" dirty="0" smtClean="0">
                <a:latin typeface="Berlin Sans FB Demi" panose="020E0802020502020306" pitchFamily="34" charset="0"/>
              </a:rPr>
              <a:t> </a:t>
            </a:r>
            <a:r>
              <a:rPr lang="en-GB" altLang="en-US" dirty="0" err="1" smtClean="0">
                <a:latin typeface="Berlin Sans FB Demi" panose="020E0802020502020306" pitchFamily="34" charset="0"/>
              </a:rPr>
              <a:t>tetap</a:t>
            </a:r>
            <a:r>
              <a:rPr lang="en-GB" altLang="en-US" dirty="0" smtClean="0">
                <a:latin typeface="Berlin Sans FB Demi" panose="020E0802020502020306" pitchFamily="34" charset="0"/>
              </a:rPr>
              <a:t> </a:t>
            </a:r>
            <a:r>
              <a:rPr lang="en-GB" altLang="en-US" dirty="0" err="1">
                <a:latin typeface="Berlin Sans FB Demi" panose="020E0802020502020306" pitchFamily="34" charset="0"/>
              </a:rPr>
              <a:t>tetapi</a:t>
            </a:r>
            <a:r>
              <a:rPr lang="en-GB" altLang="en-US" dirty="0">
                <a:latin typeface="Berlin Sans FB Demi" panose="020E0802020502020306" pitchFamily="34" charset="0"/>
              </a:rPr>
              <a:t> </a:t>
            </a:r>
            <a:r>
              <a:rPr lang="en-GB" altLang="en-US" dirty="0" err="1">
                <a:latin typeface="Berlin Sans FB Demi" panose="020E0802020502020306" pitchFamily="34" charset="0"/>
              </a:rPr>
              <a:t>dalam</a:t>
            </a:r>
            <a:r>
              <a:rPr lang="en-GB" altLang="en-US" dirty="0">
                <a:latin typeface="Berlin Sans FB Demi" panose="020E0802020502020306" pitchFamily="34" charset="0"/>
              </a:rPr>
              <a:t> </a:t>
            </a:r>
            <a:r>
              <a:rPr lang="en-GB" altLang="en-US" dirty="0" err="1">
                <a:latin typeface="Berlin Sans FB Demi" panose="020E0802020502020306" pitchFamily="34" charset="0"/>
              </a:rPr>
              <a:t>proporsi</a:t>
            </a:r>
            <a:r>
              <a:rPr lang="en-GB" altLang="en-US" dirty="0">
                <a:latin typeface="Berlin Sans FB Demi" panose="020E0802020502020306" pitchFamily="34" charset="0"/>
              </a:rPr>
              <a:t> yang </a:t>
            </a:r>
            <a:r>
              <a:rPr lang="en-GB" altLang="en-US" dirty="0" err="1">
                <a:latin typeface="Berlin Sans FB Demi" panose="020E0802020502020306" pitchFamily="34" charset="0"/>
              </a:rPr>
              <a:t>bermacam-macam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6CE88-5204-40DB-9BEC-69EDBCCED8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14" descr="Hasil gambar untuk gambar profesor ani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68" y="2600908"/>
            <a:ext cx="2988332" cy="2096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11605"/>
            <a:ext cx="2203902" cy="1680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5478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E72966-C12A-4DC9-A17A-864E27B14770}" type="slidenum">
              <a:rPr lang="en-US"/>
              <a:pPr/>
              <a:t>6</a:t>
            </a:fld>
            <a:endParaRPr lang="en-US"/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/>
              <a:t>Sifat Manajemen</a:t>
            </a:r>
            <a:endParaRPr lang="en-US" sz="400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090988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chemeClr val="accent1"/>
                </a:solidFill>
              </a:rPr>
              <a:t>M</a:t>
            </a:r>
            <a:r>
              <a:rPr lang="id-ID" dirty="0" smtClean="0">
                <a:solidFill>
                  <a:schemeClr val="accent1"/>
                </a:solidFill>
              </a:rPr>
              <a:t>engatasi </a:t>
            </a:r>
            <a:r>
              <a:rPr lang="id-ID" dirty="0" smtClean="0"/>
              <a:t>dengan keberagaman</a:t>
            </a:r>
            <a:r>
              <a:rPr lang="en-US" dirty="0" smtClean="0"/>
              <a:t>, </a:t>
            </a:r>
            <a:r>
              <a:rPr lang="id-ID" dirty="0" smtClean="0"/>
              <a:t>tantangan ke depan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/>
            <a:r>
              <a:rPr lang="id-ID" dirty="0">
                <a:solidFill>
                  <a:schemeClr val="accent1"/>
                </a:solidFill>
              </a:rPr>
              <a:t>K</a:t>
            </a:r>
            <a:r>
              <a:rPr lang="id-ID" dirty="0" smtClean="0">
                <a:solidFill>
                  <a:schemeClr val="accent1"/>
                </a:solidFill>
              </a:rPr>
              <a:t>ekuatan Pendorong :</a:t>
            </a:r>
            <a:endParaRPr lang="en-US" dirty="0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en-US" dirty="0" smtClean="0"/>
              <a:t>Tele</a:t>
            </a:r>
            <a:r>
              <a:rPr lang="id-ID" dirty="0" smtClean="0"/>
              <a:t>k</a:t>
            </a:r>
            <a:r>
              <a:rPr lang="en-US" dirty="0" err="1" smtClean="0"/>
              <a:t>omuni</a:t>
            </a:r>
            <a:r>
              <a:rPr lang="id-ID" dirty="0" smtClean="0"/>
              <a:t>k</a:t>
            </a:r>
            <a:r>
              <a:rPr lang="en-US" dirty="0" smtClean="0"/>
              <a:t>a</a:t>
            </a:r>
            <a:r>
              <a:rPr lang="id-ID" dirty="0" smtClean="0"/>
              <a:t>s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 eaLnBrk="1" hangingPunct="1"/>
            <a:r>
              <a:rPr lang="id-ID" dirty="0" smtClean="0"/>
              <a:t>Keragaman pekerja</a:t>
            </a:r>
            <a:endParaRPr lang="en-US" dirty="0" smtClean="0"/>
          </a:p>
          <a:p>
            <a:pPr lvl="1" eaLnBrk="1" hangingPunct="1"/>
            <a:r>
              <a:rPr lang="id-ID" dirty="0"/>
              <a:t>K</a:t>
            </a:r>
            <a:r>
              <a:rPr lang="id-ID" dirty="0" smtClean="0"/>
              <a:t>esadaran Publik</a:t>
            </a:r>
            <a:endParaRPr lang="en-US" dirty="0" smtClean="0"/>
          </a:p>
          <a:p>
            <a:pPr lvl="1" eaLnBrk="1" hangingPunct="1"/>
            <a:r>
              <a:rPr lang="id-ID" dirty="0" smtClean="0"/>
              <a:t>Pasar </a:t>
            </a:r>
            <a:r>
              <a:rPr lang="en-US" dirty="0" smtClean="0"/>
              <a:t>Global</a:t>
            </a:r>
          </a:p>
          <a:p>
            <a:pPr lvl="1" eaLnBrk="1" hangingPunct="1"/>
            <a:r>
              <a:rPr lang="id-ID" dirty="0" smtClean="0"/>
              <a:t>Komunitas Pemangku Kepentingan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6804FC-355A-4C21-BFC9-9274584819CE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Defini</a:t>
            </a:r>
            <a:r>
              <a:rPr lang="id-ID" dirty="0" smtClean="0"/>
              <a:t>si </a:t>
            </a:r>
            <a:r>
              <a:rPr lang="en-US" dirty="0" smtClean="0"/>
              <a:t>Mana</a:t>
            </a:r>
            <a:r>
              <a:rPr lang="id-ID" dirty="0" smtClean="0"/>
              <a:t>j</a:t>
            </a:r>
            <a:r>
              <a:rPr lang="en-US" dirty="0" err="1" smtClean="0"/>
              <a:t>emen</a:t>
            </a:r>
            <a:endParaRPr lang="en-US" dirty="0" smtClean="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 smtClean="0"/>
              <a:t>Pencapaian </a:t>
            </a:r>
            <a:r>
              <a:rPr lang="id-ID" sz="2400" dirty="0" smtClean="0">
                <a:solidFill>
                  <a:schemeClr val="hlink"/>
                </a:solidFill>
              </a:rPr>
              <a:t>tujuan o</a:t>
            </a:r>
            <a:r>
              <a:rPr lang="en-US" sz="2400" dirty="0" err="1" smtClean="0">
                <a:solidFill>
                  <a:schemeClr val="hlink"/>
                </a:solidFill>
              </a:rPr>
              <a:t>rgani</a:t>
            </a:r>
            <a:r>
              <a:rPr lang="id-ID" sz="2400" dirty="0" smtClean="0">
                <a:solidFill>
                  <a:schemeClr val="hlink"/>
                </a:solidFill>
              </a:rPr>
              <a:t>s</a:t>
            </a:r>
            <a:r>
              <a:rPr lang="en-US" sz="2400" dirty="0" smtClean="0">
                <a:solidFill>
                  <a:schemeClr val="hlink"/>
                </a:solidFill>
              </a:rPr>
              <a:t>a</a:t>
            </a:r>
            <a:r>
              <a:rPr lang="id-ID" sz="2400" dirty="0" smtClean="0">
                <a:solidFill>
                  <a:schemeClr val="hlink"/>
                </a:solidFill>
              </a:rPr>
              <a:t>s</a:t>
            </a:r>
            <a:r>
              <a:rPr lang="en-US" sz="2400" dirty="0" err="1" smtClean="0">
                <a:solidFill>
                  <a:schemeClr val="hlink"/>
                </a:solidFill>
              </a:rPr>
              <a:t>i</a:t>
            </a:r>
            <a:r>
              <a:rPr lang="en-US" sz="2400" dirty="0" smtClean="0"/>
              <a:t> </a:t>
            </a:r>
            <a:r>
              <a:rPr lang="id-ID" sz="2400" dirty="0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efe</a:t>
            </a:r>
            <a:r>
              <a:rPr lang="id-ID" sz="2400" dirty="0" smtClean="0">
                <a:solidFill>
                  <a:schemeClr val="hlink"/>
                </a:solidFill>
              </a:rPr>
              <a:t>k</a:t>
            </a:r>
            <a:r>
              <a:rPr lang="en-US" sz="2400" dirty="0" err="1" smtClean="0">
                <a:solidFill>
                  <a:schemeClr val="hlink"/>
                </a:solidFill>
              </a:rPr>
              <a:t>ti</a:t>
            </a:r>
            <a:r>
              <a:rPr lang="id-ID" sz="2400" dirty="0" smtClean="0">
                <a:solidFill>
                  <a:schemeClr val="hlink"/>
                </a:solidFill>
              </a:rPr>
              <a:t>f</a:t>
            </a:r>
            <a:r>
              <a:rPr lang="en-US" sz="2400" dirty="0" smtClean="0"/>
              <a:t> d</a:t>
            </a:r>
            <a:r>
              <a:rPr lang="id-ID" sz="2400" dirty="0" smtClean="0"/>
              <a:t>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efi</a:t>
            </a:r>
            <a:r>
              <a:rPr lang="id-ID" sz="2400" dirty="0" smtClean="0">
                <a:solidFill>
                  <a:schemeClr val="hlink"/>
                </a:solidFill>
              </a:rPr>
              <a:t>s</a:t>
            </a:r>
            <a:r>
              <a:rPr lang="en-US" sz="2400" dirty="0" err="1" smtClean="0">
                <a:solidFill>
                  <a:schemeClr val="hlink"/>
                </a:solidFill>
              </a:rPr>
              <a:t>ien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m</a:t>
            </a:r>
            <a:r>
              <a:rPr lang="id-ID" sz="2400" dirty="0" smtClean="0"/>
              <a:t>elaui cara :</a:t>
            </a:r>
            <a:endParaRPr lang="en-US" sz="1600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id-ID" sz="2400" dirty="0" smtClean="0"/>
              <a:t>Empat fungsi</a:t>
            </a:r>
            <a:endParaRPr lang="en-US" sz="2400" dirty="0" smtClean="0"/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</a:rPr>
              <a:t>P</a:t>
            </a:r>
            <a:r>
              <a:rPr lang="id-ID" sz="2000" dirty="0" smtClean="0">
                <a:solidFill>
                  <a:schemeClr val="hlink"/>
                </a:solidFill>
              </a:rPr>
              <a:t>erencanaan</a:t>
            </a:r>
            <a:r>
              <a:rPr lang="en-US" sz="2000" dirty="0" smtClean="0">
                <a:solidFill>
                  <a:schemeClr val="hlink"/>
                </a:solidFill>
              </a:rPr>
              <a:t>,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</a:rPr>
              <a:t>P</a:t>
            </a:r>
            <a:r>
              <a:rPr lang="id-ID" sz="2000" dirty="0" smtClean="0">
                <a:solidFill>
                  <a:schemeClr val="hlink"/>
                </a:solidFill>
              </a:rPr>
              <a:t>eng</a:t>
            </a:r>
            <a:r>
              <a:rPr lang="en-US" sz="2000" dirty="0" err="1" smtClean="0">
                <a:solidFill>
                  <a:schemeClr val="hlink"/>
                </a:solidFill>
              </a:rPr>
              <a:t>organi</a:t>
            </a:r>
            <a:r>
              <a:rPr lang="id-ID" sz="2000" dirty="0" smtClean="0">
                <a:solidFill>
                  <a:schemeClr val="hlink"/>
                </a:solidFill>
              </a:rPr>
              <a:t>sasian</a:t>
            </a:r>
            <a:r>
              <a:rPr lang="en-US" sz="2000" dirty="0" smtClean="0"/>
              <a:t>, 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</a:rPr>
              <a:t>K</a:t>
            </a:r>
            <a:r>
              <a:rPr lang="id-ID" sz="2000" dirty="0" smtClean="0">
                <a:solidFill>
                  <a:schemeClr val="hlink"/>
                </a:solidFill>
              </a:rPr>
              <a:t>epemimpinan</a:t>
            </a:r>
            <a:r>
              <a:rPr lang="en-US" sz="2000" dirty="0" smtClean="0"/>
              <a:t>, d</a:t>
            </a:r>
            <a:r>
              <a:rPr lang="id-ID" sz="2000" dirty="0" smtClean="0"/>
              <a:t>an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id-ID" sz="2000" dirty="0" smtClean="0">
                <a:solidFill>
                  <a:schemeClr val="hlink"/>
                </a:solidFill>
              </a:rPr>
              <a:t>pengawasan</a:t>
            </a:r>
            <a:r>
              <a:rPr lang="en-US" sz="2000" dirty="0" smtClean="0"/>
              <a:t> </a:t>
            </a:r>
            <a:r>
              <a:rPr lang="id-ID" sz="2000" dirty="0" smtClean="0"/>
              <a:t>sumberdaya-sumberdaya o</a:t>
            </a:r>
            <a:r>
              <a:rPr lang="en-US" sz="2000" dirty="0" err="1" smtClean="0"/>
              <a:t>rgani</a:t>
            </a:r>
            <a:r>
              <a:rPr lang="id-ID" sz="2000" dirty="0" smtClean="0"/>
              <a:t>sasi.</a:t>
            </a: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Manager </a:t>
            </a:r>
            <a:r>
              <a:rPr lang="id-ID" sz="2400" dirty="0" smtClean="0"/>
              <a:t>menggunakan banyak ketrampilan untuk melaksanakan fungsi-fungsi tersebut.</a:t>
            </a:r>
            <a:endParaRPr lang="en-US" sz="16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DF3C01-B2E5-4F36-93C8-C8B95D343319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</a:t>
            </a:r>
            <a:r>
              <a:rPr lang="id-ID" dirty="0" smtClean="0"/>
              <a:t>gsi-fungsi</a:t>
            </a:r>
            <a:r>
              <a:rPr lang="en-US" dirty="0" smtClean="0"/>
              <a:t> Mana</a:t>
            </a:r>
            <a:r>
              <a:rPr lang="id-ID" dirty="0" smtClean="0"/>
              <a:t>j</a:t>
            </a:r>
            <a:r>
              <a:rPr lang="en-US" dirty="0" err="1" smtClean="0"/>
              <a:t>emen</a:t>
            </a:r>
            <a:endParaRPr lang="en-US" dirty="0" smtClean="0"/>
          </a:p>
        </p:txBody>
      </p:sp>
      <p:grpSp>
        <p:nvGrpSpPr>
          <p:cNvPr id="14340" name="Group 35"/>
          <p:cNvGrpSpPr>
            <a:grpSpLocks/>
          </p:cNvGrpSpPr>
          <p:nvPr/>
        </p:nvGrpSpPr>
        <p:grpSpPr bwMode="auto">
          <a:xfrm>
            <a:off x="503238" y="2384425"/>
            <a:ext cx="8640762" cy="3997325"/>
            <a:chOff x="132" y="1284"/>
            <a:chExt cx="5472" cy="2208"/>
          </a:xfrm>
        </p:grpSpPr>
        <p:sp>
          <p:nvSpPr>
            <p:cNvPr id="14341" name="Line 36"/>
            <p:cNvSpPr>
              <a:spLocks noChangeShapeType="1"/>
            </p:cNvSpPr>
            <p:nvPr/>
          </p:nvSpPr>
          <p:spPr bwMode="auto">
            <a:xfrm flipV="1">
              <a:off x="3961" y="2688"/>
              <a:ext cx="0" cy="4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132" y="1726"/>
              <a:ext cx="828" cy="1261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4673" y="1663"/>
              <a:ext cx="892" cy="132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1167" y="2041"/>
              <a:ext cx="1087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2254" y="1284"/>
              <a:ext cx="1086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auto">
            <a:xfrm>
              <a:off x="3392" y="2041"/>
              <a:ext cx="1087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auto">
            <a:xfrm>
              <a:off x="2254" y="2798"/>
              <a:ext cx="1086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4348" name="Line 43"/>
            <p:cNvSpPr>
              <a:spLocks noChangeShapeType="1"/>
            </p:cNvSpPr>
            <p:nvPr/>
          </p:nvSpPr>
          <p:spPr bwMode="auto">
            <a:xfrm flipV="1">
              <a:off x="1649" y="273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44"/>
            <p:cNvSpPr>
              <a:spLocks noChangeShapeType="1"/>
            </p:cNvSpPr>
            <p:nvPr/>
          </p:nvSpPr>
          <p:spPr bwMode="auto">
            <a:xfrm>
              <a:off x="1643" y="3113"/>
              <a:ext cx="6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5"/>
            <p:cNvSpPr>
              <a:spLocks noChangeShapeType="1"/>
            </p:cNvSpPr>
            <p:nvPr/>
          </p:nvSpPr>
          <p:spPr bwMode="auto">
            <a:xfrm>
              <a:off x="3340" y="1670"/>
              <a:ext cx="6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6"/>
            <p:cNvSpPr>
              <a:spLocks noChangeShapeType="1"/>
            </p:cNvSpPr>
            <p:nvPr/>
          </p:nvSpPr>
          <p:spPr bwMode="auto">
            <a:xfrm>
              <a:off x="3340" y="3113"/>
              <a:ext cx="6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7"/>
            <p:cNvSpPr>
              <a:spLocks noChangeShapeType="1"/>
            </p:cNvSpPr>
            <p:nvPr/>
          </p:nvSpPr>
          <p:spPr bwMode="auto">
            <a:xfrm>
              <a:off x="1684" y="1677"/>
              <a:ext cx="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8"/>
            <p:cNvSpPr>
              <a:spLocks noChangeShapeType="1"/>
            </p:cNvSpPr>
            <p:nvPr/>
          </p:nvSpPr>
          <p:spPr bwMode="auto">
            <a:xfrm>
              <a:off x="1684" y="1670"/>
              <a:ext cx="0" cy="3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49"/>
            <p:cNvSpPr>
              <a:spLocks noChangeShapeType="1"/>
            </p:cNvSpPr>
            <p:nvPr/>
          </p:nvSpPr>
          <p:spPr bwMode="auto">
            <a:xfrm>
              <a:off x="2254" y="2364"/>
              <a:ext cx="1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50"/>
            <p:cNvSpPr>
              <a:spLocks noChangeShapeType="1"/>
            </p:cNvSpPr>
            <p:nvPr/>
          </p:nvSpPr>
          <p:spPr bwMode="auto">
            <a:xfrm>
              <a:off x="2784" y="1978"/>
              <a:ext cx="0" cy="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51"/>
            <p:cNvSpPr>
              <a:spLocks noChangeShapeType="1"/>
            </p:cNvSpPr>
            <p:nvPr/>
          </p:nvSpPr>
          <p:spPr bwMode="auto">
            <a:xfrm>
              <a:off x="960" y="2356"/>
              <a:ext cx="207" cy="0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52"/>
            <p:cNvSpPr>
              <a:spLocks noChangeShapeType="1"/>
            </p:cNvSpPr>
            <p:nvPr/>
          </p:nvSpPr>
          <p:spPr bwMode="auto">
            <a:xfrm>
              <a:off x="4479" y="2364"/>
              <a:ext cx="207" cy="0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Text Box 53"/>
            <p:cNvSpPr txBox="1">
              <a:spLocks noChangeArrowheads="1"/>
            </p:cNvSpPr>
            <p:nvPr/>
          </p:nvSpPr>
          <p:spPr bwMode="auto">
            <a:xfrm>
              <a:off x="2512" y="1310"/>
              <a:ext cx="56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Planning</a:t>
              </a:r>
            </a:p>
          </p:txBody>
        </p:sp>
        <p:sp>
          <p:nvSpPr>
            <p:cNvPr id="14359" name="Text Box 54"/>
            <p:cNvSpPr txBox="1">
              <a:spLocks noChangeArrowheads="1"/>
            </p:cNvSpPr>
            <p:nvPr/>
          </p:nvSpPr>
          <p:spPr bwMode="auto">
            <a:xfrm>
              <a:off x="2512" y="2823"/>
              <a:ext cx="51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Leading</a:t>
              </a:r>
            </a:p>
          </p:txBody>
        </p:sp>
        <p:sp>
          <p:nvSpPr>
            <p:cNvPr id="14360" name="Text Box 55"/>
            <p:cNvSpPr txBox="1">
              <a:spLocks noChangeArrowheads="1"/>
            </p:cNvSpPr>
            <p:nvPr/>
          </p:nvSpPr>
          <p:spPr bwMode="auto">
            <a:xfrm>
              <a:off x="228" y="1831"/>
              <a:ext cx="62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id-ID" sz="1200" b="1">
                <a:solidFill>
                  <a:schemeClr val="bg1"/>
                </a:solidFill>
              </a:endParaRPr>
            </a:p>
          </p:txBody>
        </p:sp>
        <p:sp>
          <p:nvSpPr>
            <p:cNvPr id="14361" name="Text Box 56"/>
            <p:cNvSpPr txBox="1">
              <a:spLocks noChangeArrowheads="1"/>
            </p:cNvSpPr>
            <p:nvPr/>
          </p:nvSpPr>
          <p:spPr bwMode="auto">
            <a:xfrm>
              <a:off x="1374" y="2066"/>
              <a:ext cx="6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Controlling</a:t>
              </a:r>
            </a:p>
          </p:txBody>
        </p:sp>
        <p:sp>
          <p:nvSpPr>
            <p:cNvPr id="14362" name="Text Box 57"/>
            <p:cNvSpPr txBox="1">
              <a:spLocks noChangeArrowheads="1"/>
            </p:cNvSpPr>
            <p:nvPr/>
          </p:nvSpPr>
          <p:spPr bwMode="auto">
            <a:xfrm>
              <a:off x="3651" y="2045"/>
              <a:ext cx="6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Organizing</a:t>
              </a:r>
            </a:p>
          </p:txBody>
        </p:sp>
        <p:sp>
          <p:nvSpPr>
            <p:cNvPr id="14363" name="Text Box 58"/>
            <p:cNvSpPr txBox="1">
              <a:spLocks noChangeArrowheads="1"/>
            </p:cNvSpPr>
            <p:nvPr/>
          </p:nvSpPr>
          <p:spPr bwMode="auto">
            <a:xfrm>
              <a:off x="4757" y="1789"/>
              <a:ext cx="78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id-ID" sz="1200" b="1">
                <a:solidFill>
                  <a:schemeClr val="bg1"/>
                </a:solidFill>
              </a:endParaRPr>
            </a:p>
          </p:txBody>
        </p:sp>
        <p:sp>
          <p:nvSpPr>
            <p:cNvPr id="14364" name="Text Box 59"/>
            <p:cNvSpPr txBox="1">
              <a:spLocks noChangeArrowheads="1"/>
            </p:cNvSpPr>
            <p:nvPr/>
          </p:nvSpPr>
          <p:spPr bwMode="auto">
            <a:xfrm>
              <a:off x="228" y="1955"/>
              <a:ext cx="8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4365" name="Text Box 60"/>
            <p:cNvSpPr txBox="1">
              <a:spLocks noChangeArrowheads="1"/>
            </p:cNvSpPr>
            <p:nvPr/>
          </p:nvSpPr>
          <p:spPr bwMode="auto">
            <a:xfrm>
              <a:off x="4828" y="1923"/>
              <a:ext cx="77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4366" name="Text Box 61"/>
            <p:cNvSpPr txBox="1">
              <a:spLocks noChangeArrowheads="1"/>
            </p:cNvSpPr>
            <p:nvPr/>
          </p:nvSpPr>
          <p:spPr bwMode="auto">
            <a:xfrm>
              <a:off x="2235" y="2991"/>
              <a:ext cx="110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Gunakan</a:t>
              </a:r>
              <a:r>
                <a:rPr lang="en-US" sz="1200" dirty="0"/>
                <a:t> </a:t>
              </a:r>
              <a:r>
                <a:rPr lang="en-US" sz="1200" dirty="0" err="1"/>
                <a:t>pengaruh</a:t>
              </a:r>
              <a:r>
                <a:rPr lang="en-US" sz="1200" dirty="0"/>
                <a:t> </a:t>
              </a:r>
              <a:r>
                <a:rPr lang="en-US" sz="1200" dirty="0" err="1"/>
                <a:t>untuk</a:t>
              </a:r>
              <a:r>
                <a:rPr lang="en-US" sz="1200" dirty="0"/>
                <a:t> </a:t>
              </a:r>
              <a:r>
                <a:rPr lang="en-US" sz="1200" dirty="0" err="1"/>
                <a:t>memotivasi</a:t>
              </a:r>
              <a:r>
                <a:rPr lang="en-US" sz="1200" dirty="0"/>
                <a:t> </a:t>
              </a:r>
              <a:r>
                <a:rPr lang="en-US" sz="1200" dirty="0" err="1"/>
                <a:t>karyawan</a:t>
              </a:r>
              <a:endParaRPr lang="en-US" sz="1200" dirty="0"/>
            </a:p>
          </p:txBody>
        </p:sp>
        <p:sp>
          <p:nvSpPr>
            <p:cNvPr id="14367" name="Text Box 62"/>
            <p:cNvSpPr txBox="1">
              <a:spLocks noChangeArrowheads="1"/>
            </p:cNvSpPr>
            <p:nvPr/>
          </p:nvSpPr>
          <p:spPr bwMode="auto">
            <a:xfrm>
              <a:off x="2364" y="1464"/>
              <a:ext cx="88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dirty="0" err="1"/>
                <a:t>Pilih</a:t>
              </a:r>
              <a:r>
                <a:rPr lang="es-ES" sz="1400" dirty="0"/>
                <a:t> </a:t>
              </a:r>
              <a:r>
                <a:rPr lang="es-ES" sz="1400" dirty="0" err="1"/>
                <a:t>tujuan</a:t>
              </a:r>
              <a:r>
                <a:rPr lang="es-ES" sz="1400" dirty="0"/>
                <a:t> dan cara </a:t>
              </a:r>
              <a:r>
                <a:rPr lang="es-ES" sz="1400" dirty="0" err="1"/>
                <a:t>untuk</a:t>
              </a:r>
              <a:r>
                <a:rPr lang="es-ES" sz="1400" dirty="0"/>
                <a:t> </a:t>
              </a:r>
              <a:r>
                <a:rPr lang="es-ES" sz="1400" dirty="0" err="1"/>
                <a:t>mencapainya</a:t>
              </a:r>
              <a:endParaRPr lang="en-US" sz="1400" dirty="0"/>
            </a:p>
          </p:txBody>
        </p:sp>
        <p:sp>
          <p:nvSpPr>
            <p:cNvPr id="14368" name="Text Box 63"/>
            <p:cNvSpPr txBox="1">
              <a:spLocks noChangeArrowheads="1"/>
            </p:cNvSpPr>
            <p:nvPr/>
          </p:nvSpPr>
          <p:spPr bwMode="auto">
            <a:xfrm>
              <a:off x="3406" y="2243"/>
              <a:ext cx="1079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Tetapkan</a:t>
              </a:r>
              <a:r>
                <a:rPr lang="en-US" sz="1200" dirty="0"/>
                <a:t> </a:t>
              </a:r>
              <a:r>
                <a:rPr lang="en-US" sz="1200" dirty="0" err="1"/>
                <a:t>tanggung</a:t>
              </a:r>
              <a:r>
                <a:rPr lang="en-US" sz="1200" dirty="0"/>
                <a:t> </a:t>
              </a:r>
              <a:r>
                <a:rPr lang="en-US" sz="1200" dirty="0" err="1"/>
                <a:t>jawab</a:t>
              </a:r>
              <a:r>
                <a:rPr lang="en-US" sz="1200" dirty="0"/>
                <a:t> </a:t>
              </a:r>
              <a:r>
                <a:rPr lang="en-US" sz="1200" dirty="0" err="1"/>
                <a:t>untuk</a:t>
              </a:r>
              <a:r>
                <a:rPr lang="en-US" sz="1200" dirty="0"/>
                <a:t> </a:t>
              </a:r>
              <a:r>
                <a:rPr lang="en-US" sz="1200" dirty="0" err="1"/>
                <a:t>penyelesaian</a:t>
              </a:r>
              <a:r>
                <a:rPr lang="en-US" sz="1200" dirty="0"/>
                <a:t> </a:t>
              </a:r>
              <a:r>
                <a:rPr lang="en-US" sz="1200" dirty="0" err="1"/>
                <a:t>tugas</a:t>
              </a:r>
              <a:endParaRPr lang="en-US" sz="1200" dirty="0"/>
            </a:p>
          </p:txBody>
        </p:sp>
        <p:sp>
          <p:nvSpPr>
            <p:cNvPr id="14369" name="Text Box 64"/>
            <p:cNvSpPr txBox="1">
              <a:spLocks noChangeArrowheads="1"/>
            </p:cNvSpPr>
            <p:nvPr/>
          </p:nvSpPr>
          <p:spPr bwMode="auto">
            <a:xfrm>
              <a:off x="1188" y="2230"/>
              <a:ext cx="10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i-FI" sz="1400" dirty="0"/>
                <a:t>Pantau aktivitas dan lakukan koreksi</a:t>
              </a:r>
              <a:endParaRPr lang="en-US" sz="1400" dirty="0"/>
            </a:p>
          </p:txBody>
        </p:sp>
        <p:sp>
          <p:nvSpPr>
            <p:cNvPr id="14370" name="Line 65"/>
            <p:cNvSpPr>
              <a:spLocks noChangeShapeType="1"/>
            </p:cNvSpPr>
            <p:nvPr/>
          </p:nvSpPr>
          <p:spPr bwMode="auto">
            <a:xfrm>
              <a:off x="3961" y="1666"/>
              <a:ext cx="0" cy="3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4C61A3-5562-4C33-AAF7-2D54D432B8A9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</a:t>
            </a:r>
            <a:r>
              <a:rPr lang="id-ID" dirty="0" smtClean="0"/>
              <a:t>s</a:t>
            </a:r>
            <a:r>
              <a:rPr lang="en-US" dirty="0" err="1" smtClean="0"/>
              <a:t>es</a:t>
            </a:r>
            <a:r>
              <a:rPr lang="en-US" dirty="0" smtClean="0"/>
              <a:t>  Mana</a:t>
            </a:r>
            <a:r>
              <a:rPr lang="id-ID" dirty="0" smtClean="0"/>
              <a:t>j</a:t>
            </a:r>
            <a:r>
              <a:rPr lang="en-US" dirty="0" err="1" smtClean="0"/>
              <a:t>emen</a:t>
            </a:r>
            <a:endParaRPr lang="en-US" dirty="0" smtClean="0"/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287338" y="2384425"/>
            <a:ext cx="8606022" cy="3997325"/>
            <a:chOff x="132" y="1284"/>
            <a:chExt cx="5450" cy="2208"/>
          </a:xfrm>
        </p:grpSpPr>
        <p:sp>
          <p:nvSpPr>
            <p:cNvPr id="15366" name="Line 8"/>
            <p:cNvSpPr>
              <a:spLocks noChangeShapeType="1"/>
            </p:cNvSpPr>
            <p:nvPr/>
          </p:nvSpPr>
          <p:spPr bwMode="auto">
            <a:xfrm flipV="1">
              <a:off x="3961" y="2688"/>
              <a:ext cx="0" cy="4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32" y="1726"/>
              <a:ext cx="899" cy="126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4673" y="1663"/>
              <a:ext cx="892" cy="13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1167" y="2041"/>
              <a:ext cx="1087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2254" y="1284"/>
              <a:ext cx="1086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3392" y="2041"/>
              <a:ext cx="1087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2254" y="2798"/>
              <a:ext cx="1086" cy="69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5373" name="Line 15"/>
            <p:cNvSpPr>
              <a:spLocks noChangeShapeType="1"/>
            </p:cNvSpPr>
            <p:nvPr/>
          </p:nvSpPr>
          <p:spPr bwMode="auto">
            <a:xfrm flipV="1">
              <a:off x="1649" y="2735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6"/>
            <p:cNvSpPr>
              <a:spLocks noChangeShapeType="1"/>
            </p:cNvSpPr>
            <p:nvPr/>
          </p:nvSpPr>
          <p:spPr bwMode="auto">
            <a:xfrm>
              <a:off x="1643" y="3113"/>
              <a:ext cx="6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Line 17"/>
            <p:cNvSpPr>
              <a:spLocks noChangeShapeType="1"/>
            </p:cNvSpPr>
            <p:nvPr/>
          </p:nvSpPr>
          <p:spPr bwMode="auto">
            <a:xfrm>
              <a:off x="3340" y="1670"/>
              <a:ext cx="6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>
              <a:off x="3340" y="3113"/>
              <a:ext cx="6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9"/>
            <p:cNvSpPr>
              <a:spLocks noChangeShapeType="1"/>
            </p:cNvSpPr>
            <p:nvPr/>
          </p:nvSpPr>
          <p:spPr bwMode="auto">
            <a:xfrm>
              <a:off x="1684" y="1677"/>
              <a:ext cx="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20"/>
            <p:cNvSpPr>
              <a:spLocks noChangeShapeType="1"/>
            </p:cNvSpPr>
            <p:nvPr/>
          </p:nvSpPr>
          <p:spPr bwMode="auto">
            <a:xfrm>
              <a:off x="1684" y="1670"/>
              <a:ext cx="0" cy="3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21"/>
            <p:cNvSpPr>
              <a:spLocks noChangeShapeType="1"/>
            </p:cNvSpPr>
            <p:nvPr/>
          </p:nvSpPr>
          <p:spPr bwMode="auto">
            <a:xfrm>
              <a:off x="2254" y="2364"/>
              <a:ext cx="1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22"/>
            <p:cNvSpPr>
              <a:spLocks noChangeShapeType="1"/>
            </p:cNvSpPr>
            <p:nvPr/>
          </p:nvSpPr>
          <p:spPr bwMode="auto">
            <a:xfrm>
              <a:off x="2784" y="1978"/>
              <a:ext cx="0" cy="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Line 23"/>
            <p:cNvSpPr>
              <a:spLocks noChangeShapeType="1"/>
            </p:cNvSpPr>
            <p:nvPr/>
          </p:nvSpPr>
          <p:spPr bwMode="auto">
            <a:xfrm>
              <a:off x="960" y="2356"/>
              <a:ext cx="2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24"/>
            <p:cNvSpPr>
              <a:spLocks noChangeShapeType="1"/>
            </p:cNvSpPr>
            <p:nvPr/>
          </p:nvSpPr>
          <p:spPr bwMode="auto">
            <a:xfrm>
              <a:off x="4479" y="2364"/>
              <a:ext cx="2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Text Box 25"/>
            <p:cNvSpPr txBox="1">
              <a:spLocks noChangeArrowheads="1"/>
            </p:cNvSpPr>
            <p:nvPr/>
          </p:nvSpPr>
          <p:spPr bwMode="auto">
            <a:xfrm>
              <a:off x="2512" y="1284"/>
              <a:ext cx="56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Planning</a:t>
              </a:r>
            </a:p>
          </p:txBody>
        </p:sp>
        <p:sp>
          <p:nvSpPr>
            <p:cNvPr id="15384" name="Text Box 26"/>
            <p:cNvSpPr txBox="1">
              <a:spLocks noChangeArrowheads="1"/>
            </p:cNvSpPr>
            <p:nvPr/>
          </p:nvSpPr>
          <p:spPr bwMode="auto">
            <a:xfrm>
              <a:off x="2512" y="2823"/>
              <a:ext cx="51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Leading</a:t>
              </a:r>
            </a:p>
          </p:txBody>
        </p:sp>
        <p:sp>
          <p:nvSpPr>
            <p:cNvPr id="15385" name="Text Box 27"/>
            <p:cNvSpPr txBox="1">
              <a:spLocks noChangeArrowheads="1"/>
            </p:cNvSpPr>
            <p:nvPr/>
          </p:nvSpPr>
          <p:spPr bwMode="auto">
            <a:xfrm>
              <a:off x="228" y="1846"/>
              <a:ext cx="70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200" b="1" dirty="0" smtClean="0">
                  <a:solidFill>
                    <a:srgbClr val="FF0000"/>
                  </a:solidFill>
                </a:rPr>
                <a:t>Sumberdaya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386" name="Text Box 28"/>
            <p:cNvSpPr txBox="1">
              <a:spLocks noChangeArrowheads="1"/>
            </p:cNvSpPr>
            <p:nvPr/>
          </p:nvSpPr>
          <p:spPr bwMode="auto">
            <a:xfrm>
              <a:off x="1374" y="2066"/>
              <a:ext cx="6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Controlling</a:t>
              </a:r>
            </a:p>
          </p:txBody>
        </p:sp>
        <p:sp>
          <p:nvSpPr>
            <p:cNvPr id="15387" name="Text Box 29"/>
            <p:cNvSpPr txBox="1">
              <a:spLocks noChangeArrowheads="1"/>
            </p:cNvSpPr>
            <p:nvPr/>
          </p:nvSpPr>
          <p:spPr bwMode="auto">
            <a:xfrm>
              <a:off x="3651" y="2045"/>
              <a:ext cx="6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Organizing</a:t>
              </a:r>
            </a:p>
          </p:txBody>
        </p:sp>
        <p:sp>
          <p:nvSpPr>
            <p:cNvPr id="15388" name="Text Box 30"/>
            <p:cNvSpPr txBox="1">
              <a:spLocks noChangeArrowheads="1"/>
            </p:cNvSpPr>
            <p:nvPr/>
          </p:nvSpPr>
          <p:spPr bwMode="auto">
            <a:xfrm>
              <a:off x="4757" y="1789"/>
              <a:ext cx="78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200" b="1" dirty="0" smtClean="0">
                  <a:solidFill>
                    <a:srgbClr val="FF0000"/>
                  </a:solidFill>
                </a:rPr>
                <a:t>Kinerja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389" name="Text Box 31"/>
            <p:cNvSpPr txBox="1">
              <a:spLocks noChangeArrowheads="1"/>
            </p:cNvSpPr>
            <p:nvPr/>
          </p:nvSpPr>
          <p:spPr bwMode="auto">
            <a:xfrm>
              <a:off x="228" y="2024"/>
              <a:ext cx="803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id-ID" sz="1200" b="1" dirty="0" smtClean="0">
                  <a:solidFill>
                    <a:schemeClr val="bg1"/>
                  </a:solidFill>
                </a:rPr>
                <a:t>Manusia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id-ID" sz="1200" b="1" dirty="0" smtClean="0">
                  <a:solidFill>
                    <a:schemeClr val="bg1"/>
                  </a:solidFill>
                </a:rPr>
                <a:t>Keuangan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id-ID" sz="1200" b="1" dirty="0" smtClean="0">
                  <a:solidFill>
                    <a:schemeClr val="bg1"/>
                  </a:solidFill>
                </a:rPr>
                <a:t>Bahan Baku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Tehnologi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Informa</a:t>
              </a:r>
              <a:r>
                <a:rPr lang="id-ID" sz="1200" b="1" dirty="0" smtClean="0">
                  <a:solidFill>
                    <a:schemeClr val="bg1"/>
                  </a:solidFill>
                </a:rPr>
                <a:t>si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390" name="Text Box 32"/>
            <p:cNvSpPr txBox="1">
              <a:spLocks noChangeArrowheads="1"/>
            </p:cNvSpPr>
            <p:nvPr/>
          </p:nvSpPr>
          <p:spPr bwMode="auto">
            <a:xfrm>
              <a:off x="4806" y="1937"/>
              <a:ext cx="776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id-ID" sz="1200" b="1" dirty="0" smtClean="0">
                  <a:solidFill>
                    <a:schemeClr val="bg1"/>
                  </a:solidFill>
                </a:rPr>
                <a:t>Pencapaian tujuan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id-ID" sz="1200" b="1" dirty="0" smtClean="0">
                  <a:solidFill>
                    <a:schemeClr val="bg1"/>
                  </a:solidFill>
                </a:rPr>
                <a:t>Barang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id-ID" sz="1200" b="1" dirty="0" smtClean="0">
                  <a:solidFill>
                    <a:schemeClr val="bg1"/>
                  </a:solidFill>
                </a:rPr>
                <a:t>Jasa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Ef</a:t>
              </a:r>
              <a:r>
                <a:rPr lang="id-ID" sz="1200" b="1" dirty="0" smtClean="0">
                  <a:solidFill>
                    <a:schemeClr val="bg1"/>
                  </a:solidFill>
                </a:rPr>
                <a:t>isiensi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Efe</a:t>
              </a:r>
              <a:r>
                <a:rPr lang="id-ID" sz="1200" b="1" dirty="0" smtClean="0">
                  <a:solidFill>
                    <a:schemeClr val="bg1"/>
                  </a:solidFill>
                </a:rPr>
                <a:t>ktifitas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391" name="Text Box 33"/>
            <p:cNvSpPr txBox="1">
              <a:spLocks noChangeArrowheads="1"/>
            </p:cNvSpPr>
            <p:nvPr/>
          </p:nvSpPr>
          <p:spPr bwMode="auto">
            <a:xfrm>
              <a:off x="2235" y="2991"/>
              <a:ext cx="110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Use influence to motivate employees</a:t>
              </a:r>
            </a:p>
          </p:txBody>
        </p:sp>
        <p:sp>
          <p:nvSpPr>
            <p:cNvPr id="15392" name="Text Box 34"/>
            <p:cNvSpPr txBox="1">
              <a:spLocks noChangeArrowheads="1"/>
            </p:cNvSpPr>
            <p:nvPr/>
          </p:nvSpPr>
          <p:spPr bwMode="auto">
            <a:xfrm>
              <a:off x="2357" y="1536"/>
              <a:ext cx="880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Select goals and ways to attain them</a:t>
              </a:r>
            </a:p>
          </p:txBody>
        </p:sp>
        <p:sp>
          <p:nvSpPr>
            <p:cNvPr id="15393" name="Text Box 35"/>
            <p:cNvSpPr txBox="1">
              <a:spLocks noChangeArrowheads="1"/>
            </p:cNvSpPr>
            <p:nvPr/>
          </p:nvSpPr>
          <p:spPr bwMode="auto">
            <a:xfrm>
              <a:off x="3430" y="2280"/>
              <a:ext cx="1079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Assign responsibility for task accomplishment</a:t>
              </a:r>
            </a:p>
          </p:txBody>
        </p:sp>
        <p:sp>
          <p:nvSpPr>
            <p:cNvPr id="15394" name="Text Box 36"/>
            <p:cNvSpPr txBox="1">
              <a:spLocks noChangeArrowheads="1"/>
            </p:cNvSpPr>
            <p:nvPr/>
          </p:nvSpPr>
          <p:spPr bwMode="auto">
            <a:xfrm>
              <a:off x="1188" y="2230"/>
              <a:ext cx="102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Monitor activities and make corrections</a:t>
              </a:r>
            </a:p>
          </p:txBody>
        </p:sp>
        <p:sp>
          <p:nvSpPr>
            <p:cNvPr id="15395" name="Line 37"/>
            <p:cNvSpPr>
              <a:spLocks noChangeShapeType="1"/>
            </p:cNvSpPr>
            <p:nvPr/>
          </p:nvSpPr>
          <p:spPr bwMode="auto">
            <a:xfrm>
              <a:off x="3961" y="1666"/>
              <a:ext cx="0" cy="3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Text Box 38"/>
          <p:cNvSpPr txBox="1">
            <a:spLocks noChangeArrowheads="1"/>
          </p:cNvSpPr>
          <p:nvPr/>
        </p:nvSpPr>
        <p:spPr bwMode="auto">
          <a:xfrm>
            <a:off x="7632700" y="5913438"/>
            <a:ext cx="12604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Exhibit 1.1 – page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7">
      <a:dk1>
        <a:srgbClr val="FFFFCC"/>
      </a:dk1>
      <a:lt1>
        <a:srgbClr val="FFFFFF"/>
      </a:lt1>
      <a:dk2>
        <a:srgbClr val="660033"/>
      </a:dk2>
      <a:lt2>
        <a:srgbClr val="FFFFFF"/>
      </a:lt2>
      <a:accent1>
        <a:srgbClr val="FF9900"/>
      </a:accent1>
      <a:accent2>
        <a:srgbClr val="CC3300"/>
      </a:accent2>
      <a:accent3>
        <a:srgbClr val="B8AAAD"/>
      </a:accent3>
      <a:accent4>
        <a:srgbClr val="DADADA"/>
      </a:accent4>
      <a:accent5>
        <a:srgbClr val="FFCAAA"/>
      </a:accent5>
      <a:accent6>
        <a:srgbClr val="B92D00"/>
      </a:accent6>
      <a:hlink>
        <a:srgbClr val="FFCC00"/>
      </a:hlink>
      <a:folHlink>
        <a:srgbClr val="FFCC99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FF99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5026</TotalTime>
  <Words>1199</Words>
  <Application>Microsoft Office PowerPoint</Application>
  <PresentationFormat>On-screen Show (4:3)</PresentationFormat>
  <Paragraphs>295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Berlin Sans FB</vt:lpstr>
      <vt:lpstr>Berlin Sans FB Demi</vt:lpstr>
      <vt:lpstr>Times New Roman</vt:lpstr>
      <vt:lpstr>Wingdings</vt:lpstr>
      <vt:lpstr>Capsules</vt:lpstr>
      <vt:lpstr>Mengelola Manajemen di Era Baru</vt:lpstr>
      <vt:lpstr>Siapa yang membutuhkan Manajemen ?</vt:lpstr>
      <vt:lpstr>MENGAPA MANAJEMEN DIBUTUHKAN ?</vt:lpstr>
      <vt:lpstr>Tujuan Dasar Manajemen</vt:lpstr>
      <vt:lpstr>Manajemen sebagai ILMU &amp; SENI</vt:lpstr>
      <vt:lpstr>Sifat Manajemen</vt:lpstr>
      <vt:lpstr>Definisi Manajemen</vt:lpstr>
      <vt:lpstr>Fungsi-fungsi Manajemen</vt:lpstr>
      <vt:lpstr>Proses  Manajemen</vt:lpstr>
      <vt:lpstr>The Management Process</vt:lpstr>
      <vt:lpstr>Fungsi Perencanaan</vt:lpstr>
      <vt:lpstr>Fungsi Pengorganisasian     </vt:lpstr>
      <vt:lpstr>Controlling Function         </vt:lpstr>
      <vt:lpstr>Controlling Function              </vt:lpstr>
      <vt:lpstr>Organizational Performance</vt:lpstr>
      <vt:lpstr>Kinerja Organisasi</vt:lpstr>
      <vt:lpstr>Ketrampilan Manajemen</vt:lpstr>
      <vt:lpstr>Ketrampilan Manajemen</vt:lpstr>
      <vt:lpstr>Jenis Manajemen - Vertikal</vt:lpstr>
      <vt:lpstr>Jenis Manajement - Horizontal</vt:lpstr>
      <vt:lpstr>Managerial Types - Horizontal</vt:lpstr>
      <vt:lpstr>Bagaimana rasanya menjadi Manajer?</vt:lpstr>
      <vt:lpstr>Ten Manager Roles</vt:lpstr>
      <vt:lpstr>Hierarchical Levels</vt:lpstr>
      <vt:lpstr>Perubahan Organisasi</vt:lpstr>
      <vt:lpstr>Kekuatan Pendorong :  Teknologi</vt:lpstr>
      <vt:lpstr>Kekuatan Pendorong :  Keragaman</vt:lpstr>
      <vt:lpstr>Kekuatan Pendorong :  Kesadaran  Publik</vt:lpstr>
      <vt:lpstr>Kekuatan Pendorong :  Pasar Global</vt:lpstr>
      <vt:lpstr>Pergeseran Pola Pikir untuk Menavigasi Turbulensi/gejolak</vt:lpstr>
      <vt:lpstr>Membuat Perbedaan Hari ini</vt:lpstr>
      <vt:lpstr>Manajemen dan Tempat Kerja Baru</vt:lpstr>
      <vt:lpstr>Manajemen dan Tempat Kerja Baru</vt:lpstr>
      <vt:lpstr>Mengelola Selama Masa Turbulen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73</cp:revision>
  <cp:lastPrinted>1601-01-01T00:00:00Z</cp:lastPrinted>
  <dcterms:created xsi:type="dcterms:W3CDTF">1601-01-01T00:00:00Z</dcterms:created>
  <dcterms:modified xsi:type="dcterms:W3CDTF">2020-09-28T16:26:30Z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