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2" r:id="rId6"/>
    <p:sldId id="264" r:id="rId7"/>
    <p:sldId id="263" r:id="rId8"/>
    <p:sldId id="272" r:id="rId9"/>
    <p:sldId id="273" r:id="rId10"/>
    <p:sldId id="27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4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7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7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2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4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8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9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4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F881-2C8D-4C02-911E-8DDDD4488828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6160-6D41-4473-A7DF-2B8444879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-18143"/>
            <a:ext cx="3048000" cy="1161143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Overview</a:t>
            </a:r>
            <a:r>
              <a:rPr lang="en-US" sz="1800" dirty="0" smtClean="0">
                <a:latin typeface="Cambria" pitchFamily="18" charset="0"/>
              </a:rPr>
              <a:t/>
            </a:r>
            <a:br>
              <a:rPr lang="en-US" sz="1800" dirty="0" smtClean="0">
                <a:latin typeface="Cambria" pitchFamily="18" charset="0"/>
              </a:rPr>
            </a:br>
            <a:r>
              <a:rPr lang="en-US" sz="1800" dirty="0" smtClean="0">
                <a:latin typeface="Cambria" pitchFamily="18" charset="0"/>
              </a:rPr>
              <a:t>Mata </a:t>
            </a:r>
            <a:r>
              <a:rPr lang="en-US" sz="1800" dirty="0" err="1" smtClean="0">
                <a:latin typeface="Cambria" pitchFamily="18" charset="0"/>
              </a:rPr>
              <a:t>Kuliah</a:t>
            </a:r>
            <a:r>
              <a:rPr lang="en-US" sz="1800" dirty="0" smtClean="0">
                <a:latin typeface="Cambria" pitchFamily="18" charset="0"/>
              </a:rPr>
              <a:t> </a:t>
            </a:r>
            <a:br>
              <a:rPr lang="en-US" sz="1800" dirty="0" smtClean="0">
                <a:latin typeface="Cambria" pitchFamily="18" charset="0"/>
              </a:rPr>
            </a:br>
            <a:r>
              <a:rPr lang="en-US" sz="1800" dirty="0" err="1" smtClean="0">
                <a:latin typeface="Cambria" pitchFamily="18" charset="0"/>
              </a:rPr>
              <a:t>Manaj</a:t>
            </a:r>
            <a:r>
              <a:rPr lang="en-US" sz="1800" dirty="0" smtClean="0">
                <a:latin typeface="Cambria" pitchFamily="18" charset="0"/>
              </a:rPr>
              <a:t>. </a:t>
            </a:r>
            <a:r>
              <a:rPr lang="en-US" sz="1800" dirty="0" err="1" smtClean="0">
                <a:latin typeface="Cambria" pitchFamily="18" charset="0"/>
              </a:rPr>
              <a:t>Organisasi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 err="1" smtClean="0">
                <a:latin typeface="Cambria" pitchFamily="18" charset="0"/>
              </a:rPr>
              <a:t>Swadaya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0170" y="1295400"/>
            <a:ext cx="2873830" cy="4724400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Hakikat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Civil Society</a:t>
            </a: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Hakikat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Swadaya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Badan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Hukum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NGO</a:t>
            </a: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Daur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Hidup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Organisasi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Kepemimpinan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Org.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Swadaya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Mengelola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SDM</a:t>
            </a: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Mengelola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Proyek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 Rising &amp;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pengelolaan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keuangan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Monev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NGO</a:t>
            </a:r>
          </a:p>
          <a:p>
            <a:pPr marL="457200" indent="-457200" algn="l">
              <a:buAutoNum type="arabicPeriod"/>
            </a:pPr>
            <a:r>
              <a:rPr lang="en-US" sz="21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</a:t>
            </a:r>
            <a:r>
              <a:rPr lang="id-ID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nsparansi dan </a:t>
            </a:r>
            <a:r>
              <a:rPr lang="id-ID" sz="21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accountabilitas</a:t>
            </a:r>
            <a:r>
              <a:rPr lang="id-ID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id-ID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NGO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r>
              <a:rPr lang="en-US" sz="21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Observasi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LSM (8-12)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buAutoNum type="arabicPeriod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6193971" cy="4325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" y="4245271"/>
            <a:ext cx="6088742" cy="2617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77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latin typeface="Cambria" pitchFamily="18" charset="0"/>
              </a:rPr>
              <a:t>Budiman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Arief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i="1" dirty="0">
                <a:latin typeface="Cambria" pitchFamily="18" charset="0"/>
              </a:rPr>
              <a:t>State and Civil Society, </a:t>
            </a:r>
            <a:r>
              <a:rPr lang="en-US" sz="2200" dirty="0">
                <a:latin typeface="Cambria" pitchFamily="18" charset="0"/>
              </a:rPr>
              <a:t>The Publications Officer, Centre of </a:t>
            </a:r>
            <a:r>
              <a:rPr lang="en-US" sz="2200" dirty="0" smtClean="0">
                <a:latin typeface="Cambria" pitchFamily="18" charset="0"/>
              </a:rPr>
              <a:t>Southeast Asian </a:t>
            </a:r>
            <a:r>
              <a:rPr lang="en-US" sz="2200" dirty="0">
                <a:latin typeface="Cambria" pitchFamily="18" charset="0"/>
              </a:rPr>
              <a:t>Studies, </a:t>
            </a:r>
            <a:r>
              <a:rPr lang="en-US" sz="2200" dirty="0" err="1">
                <a:latin typeface="Cambria" pitchFamily="18" charset="0"/>
              </a:rPr>
              <a:t>Monash</a:t>
            </a:r>
            <a:r>
              <a:rPr lang="en-US" sz="2200" dirty="0">
                <a:latin typeface="Cambria" pitchFamily="18" charset="0"/>
              </a:rPr>
              <a:t> University, Clayton, Victoria, 1990.</a:t>
            </a:r>
          </a:p>
          <a:p>
            <a:r>
              <a:rPr lang="en-US" sz="2200" dirty="0">
                <a:latin typeface="Cambria" pitchFamily="18" charset="0"/>
              </a:rPr>
              <a:t>Seligman, Adam B, </a:t>
            </a:r>
            <a:r>
              <a:rPr lang="en-US" sz="2200" i="1" dirty="0">
                <a:latin typeface="Cambria" pitchFamily="18" charset="0"/>
              </a:rPr>
              <a:t>The Idea of Civil Society, </a:t>
            </a:r>
            <a:r>
              <a:rPr lang="en-US" sz="2200" dirty="0">
                <a:latin typeface="Cambria" pitchFamily="18" charset="0"/>
              </a:rPr>
              <a:t>Princeton University Press, </a:t>
            </a:r>
            <a:r>
              <a:rPr lang="en-US" sz="2200" dirty="0" smtClean="0">
                <a:latin typeface="Cambria" pitchFamily="18" charset="0"/>
              </a:rPr>
              <a:t>Princeton, New </a:t>
            </a:r>
            <a:r>
              <a:rPr lang="en-US" sz="2200" dirty="0">
                <a:latin typeface="Cambria" pitchFamily="18" charset="0"/>
              </a:rPr>
              <a:t>Jersey, 1992.</a:t>
            </a:r>
          </a:p>
          <a:p>
            <a:r>
              <a:rPr lang="en-US" sz="2200" dirty="0" err="1">
                <a:latin typeface="Cambria" pitchFamily="18" charset="0"/>
              </a:rPr>
              <a:t>Sztompka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Piotr</a:t>
            </a:r>
            <a:r>
              <a:rPr lang="en-US" sz="2200" dirty="0">
                <a:latin typeface="Cambria" pitchFamily="18" charset="0"/>
              </a:rPr>
              <a:t>, “Mistrusting Civility: Predicament of a Post-Communist Society</a:t>
            </a:r>
            <a:r>
              <a:rPr lang="en-US" sz="2200" dirty="0" smtClean="0">
                <a:latin typeface="Cambria" pitchFamily="18" charset="0"/>
              </a:rPr>
              <a:t>”</a:t>
            </a:r>
            <a:r>
              <a:rPr lang="en-US" sz="2200" i="1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dalam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>
                <a:latin typeface="Cambria" pitchFamily="18" charset="0"/>
              </a:rPr>
              <a:t>Jeffrey C. Alexander (ed.), </a:t>
            </a:r>
            <a:r>
              <a:rPr lang="en-US" sz="2200" i="1" dirty="0">
                <a:latin typeface="Cambria" pitchFamily="18" charset="0"/>
              </a:rPr>
              <a:t>Real Civil Societies, Dilemmas </a:t>
            </a:r>
            <a:r>
              <a:rPr lang="en-US" sz="2200" i="1" dirty="0" smtClean="0">
                <a:latin typeface="Cambria" pitchFamily="18" charset="0"/>
              </a:rPr>
              <a:t>of Institutionalization</a:t>
            </a:r>
            <a:r>
              <a:rPr lang="en-US" sz="2200" dirty="0">
                <a:latin typeface="Cambria" pitchFamily="18" charset="0"/>
              </a:rPr>
              <a:t>, 1998.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1024" y="761256"/>
            <a:ext cx="388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mbria" pitchFamily="18" charset="0"/>
              </a:rPr>
              <a:t>Rowland B. F. </a:t>
            </a:r>
            <a:r>
              <a:rPr lang="en-US" sz="2800" b="1" dirty="0" err="1" smtClean="0">
                <a:latin typeface="Cambria" pitchFamily="18" charset="0"/>
              </a:rPr>
              <a:t>Pasaribu</a:t>
            </a:r>
            <a:endParaRPr lang="en-US" sz="2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181601"/>
            <a:ext cx="7162800" cy="1676400"/>
          </a:xfrm>
        </p:spPr>
        <p:txBody>
          <a:bodyPr>
            <a:normAutofit/>
          </a:bodyPr>
          <a:lstStyle/>
          <a:p>
            <a:r>
              <a:rPr lang="en-US" sz="7200" b="1" i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Civil Society</a:t>
            </a:r>
            <a:endParaRPr lang="en-US" sz="7200" b="1" i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72745" y="6477000"/>
            <a:ext cx="2057400" cy="381000"/>
          </a:xfrm>
        </p:spPr>
        <p:txBody>
          <a:bodyPr>
            <a:normAutofit fontScale="40000" lnSpcReduction="20000"/>
          </a:bodyPr>
          <a:lstStyle/>
          <a:p>
            <a:pPr algn="r"/>
            <a:r>
              <a:rPr lang="en-US" dirty="0"/>
              <a:t>k</a:t>
            </a:r>
            <a:r>
              <a:rPr lang="en-US" dirty="0" smtClean="0"/>
              <a:t>ismi.mubarok@gmail.com</a:t>
            </a:r>
            <a:endParaRPr lang="en-US" dirty="0"/>
          </a:p>
        </p:txBody>
      </p:sp>
      <p:pic>
        <p:nvPicPr>
          <p:cNvPr id="1026" name="Picture 2" descr="http://internationalbudget.org/wp-content/uploads/YS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" y="0"/>
            <a:ext cx="9197340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latin typeface="Cambria" pitchFamily="18" charset="0"/>
              </a:rPr>
              <a:t>Masyarakat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</a:rPr>
              <a:t>Madani</a:t>
            </a:r>
            <a:endParaRPr lang="en-US" sz="2800" b="1" dirty="0" smtClean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en-US" sz="2200" dirty="0" err="1" smtClean="0">
                <a:latin typeface="Cambria" pitchFamily="18" charset="0"/>
              </a:rPr>
              <a:t>yaitu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masyarakat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demokratis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menjunjung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tinggi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etika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moralitas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transparan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toleransi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berpotensi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aspiratif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bermotivasi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berpartisipasi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konsisten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memiliki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perbandingan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mampu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berkoordinasi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sederhana,sinkron</a:t>
            </a:r>
            <a:r>
              <a:rPr lang="en-US" sz="2200" dirty="0">
                <a:latin typeface="Cambria" pitchFamily="18" charset="0"/>
              </a:rPr>
              <a:t>, integral, </a:t>
            </a:r>
            <a:r>
              <a:rPr lang="en-US" sz="2200" dirty="0" err="1">
                <a:latin typeface="Cambria" pitchFamily="18" charset="0"/>
              </a:rPr>
              <a:t>mengakui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emansipasi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asasi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namun</a:t>
            </a:r>
            <a:r>
              <a:rPr lang="en-US" sz="2200" dirty="0">
                <a:latin typeface="Cambria" pitchFamily="18" charset="0"/>
              </a:rPr>
              <a:t> yang paling </a:t>
            </a:r>
            <a:r>
              <a:rPr lang="en-US" sz="2200" dirty="0" err="1" smtClean="0">
                <a:latin typeface="Cambria" pitchFamily="18" charset="0"/>
              </a:rPr>
              <a:t>dominan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adalah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masyarakat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demokratis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endParaRPr lang="en-US" sz="2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ambria" pitchFamily="18" charset="0"/>
              </a:rPr>
              <a:t>Nama</a:t>
            </a:r>
            <a:r>
              <a:rPr lang="en-US" sz="2200" dirty="0" smtClean="0">
                <a:latin typeface="Cambria" pitchFamily="18" charset="0"/>
              </a:rPr>
              <a:t> lain : 	</a:t>
            </a:r>
            <a:r>
              <a:rPr lang="en-US" sz="2200" dirty="0" err="1" smtClean="0">
                <a:latin typeface="Cambria" pitchFamily="18" charset="0"/>
              </a:rPr>
              <a:t>Masyarakat</a:t>
            </a:r>
            <a:r>
              <a:rPr lang="en-US" sz="2200" dirty="0" smtClean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berperadaban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615424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71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1" y="2667000"/>
            <a:ext cx="3872344" cy="3429000"/>
          </a:xfrm>
        </p:spPr>
        <p:txBody>
          <a:bodyPr>
            <a:noAutofit/>
          </a:bodyPr>
          <a:lstStyle/>
          <a:p>
            <a:pPr marL="465138" indent="-58738">
              <a:buFontTx/>
              <a:buChar char="-"/>
            </a:pP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Dapat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mencakup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sebagai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bentuk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aspek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kehidupan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seperti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politik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sosial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budaya</a:t>
            </a:r>
            <a:r>
              <a:rPr lang="en-US" sz="2200" dirty="0" smtClean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pendidikan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ekonomi</a:t>
            </a:r>
            <a:r>
              <a:rPr lang="en-US" sz="2200" dirty="0" smtClean="0">
                <a:latin typeface="Cambria" pitchFamily="18" charset="0"/>
              </a:rPr>
              <a:t>.</a:t>
            </a:r>
          </a:p>
          <a:p>
            <a:pPr marL="406400" indent="-406400">
              <a:buNone/>
            </a:pPr>
            <a:r>
              <a:rPr lang="en-US" sz="2200" dirty="0" smtClean="0">
                <a:latin typeface="Cambria" pitchFamily="18" charset="0"/>
              </a:rPr>
              <a:t>c.    </a:t>
            </a:r>
            <a:r>
              <a:rPr lang="en-US" sz="2200" dirty="0" err="1" smtClean="0">
                <a:latin typeface="Cambria" pitchFamily="18" charset="0"/>
              </a:rPr>
              <a:t>Adanya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upaya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membatasi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ruang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gerak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masyarakat</a:t>
            </a:r>
            <a:endParaRPr lang="en-US" sz="2200" dirty="0" smtClean="0">
              <a:latin typeface="Cambria" pitchFamily="18" charset="0"/>
            </a:endParaRPr>
          </a:p>
          <a:p>
            <a:pPr marL="636588" indent="-179388">
              <a:buFontTx/>
              <a:buChar char="-"/>
            </a:pPr>
            <a:r>
              <a:rPr lang="en-US" sz="2200" dirty="0" err="1" smtClean="0">
                <a:latin typeface="Cambria" pitchFamily="18" charset="0"/>
              </a:rPr>
              <a:t>Penyampaian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pendapat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sulit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592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381000"/>
            <a:ext cx="4953000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2400" b="1" dirty="0" smtClean="0">
                <a:latin typeface="Cambria" pitchFamily="18" charset="0"/>
              </a:rPr>
              <a:t>Masyarakat madani timbul karena faktor-faktor :</a:t>
            </a:r>
          </a:p>
          <a:p>
            <a:pPr marL="457200" indent="-457200">
              <a:buFont typeface="Arial" pitchFamily="34" charset="0"/>
              <a:buAutoNum type="alphaLcPeriod"/>
            </a:pPr>
            <a:r>
              <a:rPr lang="sv-SE" sz="2200" dirty="0" smtClean="0">
                <a:latin typeface="Cambria" pitchFamily="18" charset="0"/>
              </a:rPr>
              <a:t>Adanya penguasa politik yang cenderung mendominasi (menguasai) masyarakat </a:t>
            </a:r>
            <a:r>
              <a:rPr lang="en-US" sz="2200" dirty="0" err="1" smtClean="0">
                <a:latin typeface="Cambria" pitchFamily="18" charset="0"/>
              </a:rPr>
              <a:t>dalam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segala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bidang</a:t>
            </a:r>
            <a:r>
              <a:rPr lang="en-US" sz="2200" dirty="0" smtClean="0">
                <a:latin typeface="Cambria" pitchFamily="18" charset="0"/>
              </a:rPr>
              <a:t> agar </a:t>
            </a:r>
            <a:r>
              <a:rPr lang="en-US" sz="2200" dirty="0" err="1" smtClean="0">
                <a:latin typeface="Cambria" pitchFamily="18" charset="0"/>
              </a:rPr>
              <a:t>patuh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taat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pada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penguasa</a:t>
            </a:r>
            <a:r>
              <a:rPr lang="en-US" sz="2200" dirty="0" smtClean="0">
                <a:latin typeface="Cambria" pitchFamily="18" charset="0"/>
              </a:rPr>
              <a:t>. </a:t>
            </a:r>
          </a:p>
          <a:p>
            <a:pPr marL="633413" indent="-177800">
              <a:buFontTx/>
              <a:buChar char="-"/>
            </a:pPr>
            <a:r>
              <a:rPr lang="en-US" sz="2200" dirty="0" err="1" smtClean="0">
                <a:latin typeface="Cambria" pitchFamily="18" charset="0"/>
              </a:rPr>
              <a:t>Hak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kewajiban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tidak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seimbang</a:t>
            </a:r>
            <a:r>
              <a:rPr lang="en-US" sz="2200" dirty="0" smtClean="0">
                <a:latin typeface="Cambria" pitchFamily="18" charset="0"/>
              </a:rPr>
              <a:t> (</a:t>
            </a:r>
            <a:r>
              <a:rPr lang="en-US" sz="2200" dirty="0" err="1" smtClean="0">
                <a:latin typeface="Cambria" pitchFamily="18" charset="0"/>
              </a:rPr>
              <a:t>menyangkut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aspek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kehidupan</a:t>
            </a:r>
            <a:r>
              <a:rPr lang="en-US" sz="2200" dirty="0" smtClean="0">
                <a:latin typeface="Cambria" pitchFamily="18" charset="0"/>
              </a:rPr>
              <a:t>)</a:t>
            </a:r>
          </a:p>
          <a:p>
            <a:pPr marL="633413" indent="-177800">
              <a:buFontTx/>
              <a:buChar char="-"/>
            </a:pPr>
            <a:r>
              <a:rPr lang="en-US" sz="2200" dirty="0" err="1" smtClean="0">
                <a:latin typeface="Cambria" pitchFamily="18" charset="0"/>
              </a:rPr>
              <a:t>Monopoli</a:t>
            </a:r>
            <a:r>
              <a:rPr lang="fi-FI" sz="2200" dirty="0" smtClean="0">
                <a:latin typeface="Cambria" pitchFamily="18" charset="0"/>
              </a:rPr>
              <a:t> salah satu aspek kehidupan </a:t>
            </a:r>
            <a:r>
              <a:rPr lang="en-US" sz="2200" dirty="0" smtClean="0">
                <a:latin typeface="Cambria" pitchFamily="18" charset="0"/>
              </a:rPr>
              <a:t>(</a:t>
            </a:r>
            <a:r>
              <a:rPr lang="en-US" sz="2200" dirty="0" err="1" smtClean="0">
                <a:latin typeface="Cambria" pitchFamily="18" charset="0"/>
              </a:rPr>
              <a:t>tidak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ada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kesamaan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hak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warga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negara</a:t>
            </a:r>
            <a:r>
              <a:rPr lang="en-US" sz="2200" dirty="0" smtClean="0">
                <a:latin typeface="Cambria" pitchFamily="18" charset="0"/>
              </a:rPr>
              <a:t>)</a:t>
            </a:r>
          </a:p>
          <a:p>
            <a:pPr marL="465138" indent="-465138">
              <a:buFont typeface="Arial" pitchFamily="34" charset="0"/>
              <a:buNone/>
              <a:tabLst>
                <a:tab pos="738188" algn="l"/>
              </a:tabLst>
            </a:pPr>
            <a:r>
              <a:rPr lang="en-US" sz="2200" dirty="0" smtClean="0">
                <a:latin typeface="Cambria" pitchFamily="18" charset="0"/>
              </a:rPr>
              <a:t>b.    </a:t>
            </a:r>
            <a:r>
              <a:rPr lang="en-US" sz="2200" dirty="0" err="1" smtClean="0">
                <a:latin typeface="Cambria" pitchFamily="18" charset="0"/>
              </a:rPr>
              <a:t>Masyarakat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diasumsikan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sebagai</a:t>
            </a:r>
            <a:r>
              <a:rPr lang="en-US" sz="2200" dirty="0" smtClean="0">
                <a:latin typeface="Cambria" pitchFamily="18" charset="0"/>
              </a:rPr>
              <a:t> orang yang </a:t>
            </a:r>
            <a:r>
              <a:rPr lang="en-US" sz="2200" dirty="0" err="1" smtClean="0">
                <a:latin typeface="Cambria" pitchFamily="18" charset="0"/>
              </a:rPr>
              <a:t>bodoh</a:t>
            </a:r>
            <a:endParaRPr lang="en-US" sz="2200" dirty="0" smtClean="0">
              <a:latin typeface="Cambria" pitchFamily="18" charset="0"/>
            </a:endParaRPr>
          </a:p>
          <a:p>
            <a:pPr marL="636588" indent="-179388">
              <a:buFontTx/>
              <a:buChar char="-"/>
            </a:pPr>
            <a:r>
              <a:rPr lang="en-US" sz="2200" dirty="0" err="1" smtClean="0">
                <a:latin typeface="Cambria" pitchFamily="18" charset="0"/>
              </a:rPr>
              <a:t>Kebijakan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terlalu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memandang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sv-SE" sz="2200" dirty="0" smtClean="0">
                <a:latin typeface="Cambria" pitchFamily="18" charset="0"/>
              </a:rPr>
              <a:t>suku, ras dan agama. </a:t>
            </a:r>
          </a:p>
        </p:txBody>
      </p:sp>
    </p:spTree>
    <p:extLst>
      <p:ext uri="{BB962C8B-B14F-4D97-AF65-F5344CB8AC3E}">
        <p14:creationId xmlns:p14="http://schemas.microsoft.com/office/powerpoint/2010/main" val="639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21791"/>
            <a:ext cx="8101445" cy="405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486" y="76200"/>
            <a:ext cx="8955314" cy="3276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d-ID" sz="3000" b="1" dirty="0">
                <a:latin typeface="Cambria" pitchFamily="18" charset="0"/>
              </a:rPr>
              <a:t>Hakikat </a:t>
            </a:r>
            <a:r>
              <a:rPr lang="en-US" sz="3000" b="1" dirty="0" smtClean="0">
                <a:latin typeface="Cambria" pitchFamily="18" charset="0"/>
              </a:rPr>
              <a:t>K</a:t>
            </a:r>
            <a:r>
              <a:rPr lang="id-ID" sz="3000" b="1" dirty="0" smtClean="0">
                <a:latin typeface="Cambria" pitchFamily="18" charset="0"/>
              </a:rPr>
              <a:t>emanusiaan</a:t>
            </a:r>
            <a:endParaRPr lang="en-US" sz="3000" b="1" dirty="0" smtClean="0">
              <a:latin typeface="Cambria" pitchFamily="18" charset="0"/>
            </a:endParaRPr>
          </a:p>
          <a:p>
            <a:pPr marL="0" lvl="0" indent="0">
              <a:buNone/>
            </a:pPr>
            <a:r>
              <a:rPr lang="en-US" sz="2200" dirty="0">
                <a:latin typeface="Cambria" pitchFamily="18" charset="0"/>
              </a:rPr>
              <a:t>John Locke </a:t>
            </a:r>
            <a:r>
              <a:rPr lang="en-US" sz="2200" dirty="0" err="1">
                <a:latin typeface="Cambria" pitchFamily="18" charset="0"/>
              </a:rPr>
              <a:t>menyatakan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bahwa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Hak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Asasi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Manusia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adalah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hak-hak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diberikan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langsung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oleh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Tuhan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Maha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Pencipta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sebagai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kodrati</a:t>
            </a:r>
            <a:r>
              <a:rPr lang="en-US" sz="2200" dirty="0">
                <a:latin typeface="Cambria" pitchFamily="18" charset="0"/>
              </a:rPr>
              <a:t>. </a:t>
            </a:r>
            <a:r>
              <a:rPr lang="en-US" sz="2200" dirty="0" err="1">
                <a:latin typeface="Cambria" pitchFamily="18" charset="0"/>
              </a:rPr>
              <a:t>Oleh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karenanya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tidak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ada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kekuasaan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apapun</a:t>
            </a:r>
            <a:r>
              <a:rPr lang="en-US" sz="2200" dirty="0">
                <a:latin typeface="Cambria" pitchFamily="18" charset="0"/>
              </a:rPr>
              <a:t> di </a:t>
            </a:r>
            <a:r>
              <a:rPr lang="en-US" sz="2200" dirty="0" err="1">
                <a:latin typeface="Cambria" pitchFamily="18" charset="0"/>
              </a:rPr>
              <a:t>dunia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dapat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mencabutnya</a:t>
            </a:r>
            <a:r>
              <a:rPr lang="en-US" sz="2200" dirty="0">
                <a:latin typeface="Cambria" pitchFamily="18" charset="0"/>
              </a:rPr>
              <a:t>. </a:t>
            </a:r>
            <a:r>
              <a:rPr lang="en-US" sz="2200" dirty="0" err="1">
                <a:latin typeface="Cambria" pitchFamily="18" charset="0"/>
              </a:rPr>
              <a:t>Hak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ini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sifatnya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sangat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mendasar</a:t>
            </a:r>
            <a:r>
              <a:rPr lang="en-US" sz="2200" dirty="0">
                <a:latin typeface="Cambria" pitchFamily="18" charset="0"/>
              </a:rPr>
              <a:t> (fundamental) </a:t>
            </a:r>
            <a:r>
              <a:rPr lang="en-US" sz="2200" dirty="0" err="1">
                <a:latin typeface="Cambria" pitchFamily="18" charset="0"/>
              </a:rPr>
              <a:t>bagi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hidup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kehidupan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manusia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merupakan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kodrati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tidak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bisa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terlepas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dari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dalam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kehidupan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manusia</a:t>
            </a:r>
            <a:endParaRPr lang="en-US" sz="2200" dirty="0">
              <a:latin typeface="Cambria" pitchFamily="18" charset="0"/>
            </a:endParaRPr>
          </a:p>
          <a:p>
            <a:endParaRPr lang="en-US" dirty="0">
              <a:latin typeface="Cambria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3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unwomen.org/~/media/headquarters/images/slideshow%20images/2014/girlchildbanner_unicef_haiti_credit_638x300%20jpg.jpg?la=en&amp;h=300&amp;w=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3" y="3181253"/>
            <a:ext cx="9115631" cy="4286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55" y="46037"/>
            <a:ext cx="913014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>
                <a:latin typeface="Cambria" pitchFamily="18" charset="0"/>
              </a:rPr>
              <a:t>Undang-Undang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Nomor</a:t>
            </a:r>
            <a:r>
              <a:rPr lang="en-US" sz="2800" b="1" dirty="0">
                <a:latin typeface="Cambria" pitchFamily="18" charset="0"/>
              </a:rPr>
              <a:t> 39 </a:t>
            </a:r>
            <a:r>
              <a:rPr lang="en-US" sz="2800" b="1" dirty="0" err="1">
                <a:latin typeface="Cambria" pitchFamily="18" charset="0"/>
              </a:rPr>
              <a:t>Tahun</a:t>
            </a:r>
            <a:r>
              <a:rPr lang="en-US" sz="2800" b="1" dirty="0">
                <a:latin typeface="Cambria" pitchFamily="18" charset="0"/>
              </a:rPr>
              <a:t> 1999 </a:t>
            </a:r>
            <a:endParaRPr lang="en-US" sz="28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latin typeface="Cambria" pitchFamily="18" charset="0"/>
              </a:rPr>
              <a:t>tentang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Hak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Asasi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Manusia</a:t>
            </a:r>
            <a:r>
              <a:rPr lang="en-US" sz="2800" b="1" dirty="0">
                <a:latin typeface="Cambria" pitchFamily="18" charset="0"/>
              </a:rPr>
              <a:t> </a:t>
            </a:r>
            <a:r>
              <a:rPr lang="en-US" sz="2800" b="1" dirty="0" err="1">
                <a:latin typeface="Cambria" pitchFamily="18" charset="0"/>
              </a:rPr>
              <a:t>Pasal</a:t>
            </a:r>
            <a:r>
              <a:rPr lang="en-US" sz="2800" b="1" dirty="0">
                <a:latin typeface="Cambria" pitchFamily="18" charset="0"/>
              </a:rPr>
              <a:t> 1 </a:t>
            </a:r>
            <a:endParaRPr lang="en-US" sz="2800" b="1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1100" b="1" dirty="0" smtClean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i="1" dirty="0">
                <a:latin typeface="Cambria" pitchFamily="18" charset="0"/>
              </a:rPr>
              <a:t>“</a:t>
            </a:r>
            <a:r>
              <a:rPr lang="en-US" sz="2200" i="1" dirty="0" err="1">
                <a:latin typeface="Cambria" pitchFamily="18" charset="0"/>
              </a:rPr>
              <a:t>Hak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Asasi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Manusia</a:t>
            </a:r>
            <a:r>
              <a:rPr lang="en-US" sz="2200" i="1" dirty="0">
                <a:latin typeface="Cambria" pitchFamily="18" charset="0"/>
              </a:rPr>
              <a:t> (HAM) </a:t>
            </a:r>
            <a:r>
              <a:rPr lang="en-US" sz="2200" i="1" dirty="0" err="1">
                <a:latin typeface="Cambria" pitchFamily="18" charset="0"/>
              </a:rPr>
              <a:t>adalah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seperangkat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hak</a:t>
            </a:r>
            <a:r>
              <a:rPr lang="en-US" sz="2200" i="1" dirty="0">
                <a:latin typeface="Cambria" pitchFamily="18" charset="0"/>
              </a:rPr>
              <a:t> yang </a:t>
            </a:r>
            <a:r>
              <a:rPr lang="en-US" sz="2200" i="1" dirty="0" err="1">
                <a:latin typeface="Cambria" pitchFamily="18" charset="0"/>
              </a:rPr>
              <a:t>melekat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pada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hakikat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keberadaan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manusia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sebagai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makhluk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Tuhan</a:t>
            </a:r>
            <a:r>
              <a:rPr lang="en-US" sz="2200" i="1" dirty="0">
                <a:latin typeface="Cambria" pitchFamily="18" charset="0"/>
              </a:rPr>
              <a:t> Yang </a:t>
            </a:r>
            <a:r>
              <a:rPr lang="en-US" sz="2200" i="1" dirty="0" err="1">
                <a:latin typeface="Cambria" pitchFamily="18" charset="0"/>
              </a:rPr>
              <a:t>Maha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Esa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merupakan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anugerah-Nya</a:t>
            </a:r>
            <a:r>
              <a:rPr lang="en-US" sz="2200" i="1" dirty="0">
                <a:latin typeface="Cambria" pitchFamily="18" charset="0"/>
              </a:rPr>
              <a:t> yang </a:t>
            </a:r>
            <a:r>
              <a:rPr lang="en-US" sz="2200" i="1" dirty="0" err="1">
                <a:latin typeface="Cambria" pitchFamily="18" charset="0"/>
              </a:rPr>
              <a:t>wajib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dihormati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dijunjung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tinggi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dan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dilindungi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oleh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negara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hukum</a:t>
            </a:r>
            <a:r>
              <a:rPr lang="en-US" sz="2200" i="1" dirty="0">
                <a:latin typeface="Cambria" pitchFamily="18" charset="0"/>
              </a:rPr>
              <a:t>, </a:t>
            </a:r>
            <a:r>
              <a:rPr lang="en-US" sz="2200" i="1" dirty="0" err="1">
                <a:latin typeface="Cambria" pitchFamily="18" charset="0"/>
              </a:rPr>
              <a:t>pemerintah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setiap</a:t>
            </a:r>
            <a:r>
              <a:rPr lang="en-US" sz="2200" i="1" dirty="0">
                <a:latin typeface="Cambria" pitchFamily="18" charset="0"/>
              </a:rPr>
              <a:t> orang demi </a:t>
            </a:r>
            <a:r>
              <a:rPr lang="en-US" sz="2200" i="1" dirty="0" err="1">
                <a:latin typeface="Cambria" pitchFamily="18" charset="0"/>
              </a:rPr>
              <a:t>kehormatan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serta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perlindungan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harkat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dan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martabat</a:t>
            </a:r>
            <a:r>
              <a:rPr lang="en-US" sz="2200" i="1" dirty="0">
                <a:latin typeface="Cambria" pitchFamily="18" charset="0"/>
              </a:rPr>
              <a:t> </a:t>
            </a:r>
            <a:r>
              <a:rPr lang="en-US" sz="2200" i="1" dirty="0" err="1">
                <a:latin typeface="Cambria" pitchFamily="18" charset="0"/>
              </a:rPr>
              <a:t>manusia</a:t>
            </a:r>
            <a:r>
              <a:rPr lang="en-US" sz="2200" i="1" dirty="0">
                <a:latin typeface="Cambria" pitchFamily="18" charset="0"/>
              </a:rPr>
              <a:t>. </a:t>
            </a:r>
            <a:r>
              <a:rPr lang="en-US" sz="2200" i="1" dirty="0" smtClean="0">
                <a:latin typeface="Cambria" pitchFamily="18" charset="0"/>
              </a:rPr>
              <a:t>“</a:t>
            </a:r>
            <a:endParaRPr lang="en-US" sz="2200" dirty="0">
              <a:latin typeface="Cambria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9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4" y="2246586"/>
            <a:ext cx="9144000" cy="46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191000" cy="1143000"/>
          </a:xfrm>
        </p:spPr>
        <p:txBody>
          <a:bodyPr>
            <a:normAutofit/>
          </a:bodyPr>
          <a:lstStyle/>
          <a:p>
            <a:pPr lvl="0" algn="r"/>
            <a:r>
              <a:rPr lang="id-ID" sz="3000" b="1" dirty="0">
                <a:latin typeface="Cambria" pitchFamily="18" charset="0"/>
              </a:rPr>
              <a:t>Kesamaan </a:t>
            </a:r>
            <a:r>
              <a:rPr lang="en-US" sz="3000" b="1" dirty="0" smtClean="0">
                <a:latin typeface="Cambria" pitchFamily="18" charset="0"/>
              </a:rPr>
              <a:t>U</a:t>
            </a:r>
            <a:r>
              <a:rPr lang="id-ID" sz="3000" b="1" dirty="0" smtClean="0">
                <a:latin typeface="Cambria" pitchFamily="18" charset="0"/>
              </a:rPr>
              <a:t>niversal</a:t>
            </a:r>
            <a:endParaRPr lang="en-US" sz="3000" b="1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 smtClean="0">
                <a:latin typeface="Cambria" pitchFamily="18" charset="0"/>
              </a:rPr>
              <a:t>Deklarasi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>
                <a:latin typeface="Cambria" pitchFamily="18" charset="0"/>
              </a:rPr>
              <a:t>Universal </a:t>
            </a:r>
            <a:r>
              <a:rPr lang="en-US" sz="2200" dirty="0" err="1">
                <a:latin typeface="Cambria" pitchFamily="18" charset="0"/>
              </a:rPr>
              <a:t>tentang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Asasi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Manusia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diproklamirkan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dalam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sidang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umum</a:t>
            </a:r>
            <a:r>
              <a:rPr lang="en-US" sz="2200" dirty="0">
                <a:latin typeface="Cambria" pitchFamily="18" charset="0"/>
              </a:rPr>
              <a:t> PBB </a:t>
            </a:r>
            <a:r>
              <a:rPr lang="en-US" sz="2200" dirty="0" err="1">
                <a:latin typeface="Cambria" pitchFamily="18" charset="0"/>
              </a:rPr>
              <a:t>pada</a:t>
            </a:r>
            <a:r>
              <a:rPr lang="en-US" sz="2200" dirty="0">
                <a:latin typeface="Cambria" pitchFamily="18" charset="0"/>
              </a:rPr>
              <a:t> 10 </a:t>
            </a:r>
            <a:r>
              <a:rPr lang="en-US" sz="2200" dirty="0" err="1">
                <a:latin typeface="Cambria" pitchFamily="18" charset="0"/>
              </a:rPr>
              <a:t>Desember</a:t>
            </a:r>
            <a:r>
              <a:rPr lang="en-US" sz="2200" dirty="0">
                <a:latin typeface="Cambria" pitchFamily="18" charset="0"/>
              </a:rPr>
              <a:t> 1948. 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mbria" pitchFamily="18" charset="0"/>
              </a:rPr>
              <a:t>Hal </a:t>
            </a:r>
            <a:r>
              <a:rPr lang="en-US" sz="2200" dirty="0">
                <a:latin typeface="Cambria" pitchFamily="18" charset="0"/>
              </a:rPr>
              <a:t>yang </a:t>
            </a:r>
            <a:r>
              <a:rPr lang="en-US" sz="2200" dirty="0" err="1">
                <a:latin typeface="Cambria" pitchFamily="18" charset="0"/>
              </a:rPr>
              <a:t>baru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dalam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deklarasi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ini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adalah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adanya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pergeseran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pendasaran</a:t>
            </a:r>
            <a:r>
              <a:rPr lang="en-US" sz="2200" dirty="0">
                <a:latin typeface="Cambria" pitchFamily="18" charset="0"/>
              </a:rPr>
              <a:t> HAM </a:t>
            </a:r>
            <a:r>
              <a:rPr lang="en-US" sz="2200" dirty="0" err="1">
                <a:latin typeface="Cambria" pitchFamily="18" charset="0"/>
              </a:rPr>
              <a:t>dari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kodrat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Tuhan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kepada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pengakuan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martabat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manusia</a:t>
            </a:r>
            <a:r>
              <a:rPr lang="en-US" sz="2200" dirty="0">
                <a:latin typeface="Cambria" pitchFamily="18" charset="0"/>
              </a:rPr>
              <a:t>. </a:t>
            </a:r>
            <a:endParaRPr lang="en-US" sz="2200" dirty="0" smtClean="0">
              <a:latin typeface="Cambria" pitchFamily="18" charset="0"/>
            </a:endParaRPr>
          </a:p>
          <a:p>
            <a:pPr marL="0" indent="0">
              <a:buNone/>
            </a:pPr>
            <a:endParaRPr lang="en-US" sz="22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ambria" pitchFamily="18" charset="0"/>
              </a:rPr>
              <a:t>“</a:t>
            </a:r>
            <a:r>
              <a:rPr lang="en-US" sz="2200" dirty="0" err="1">
                <a:latin typeface="Cambria" pitchFamily="18" charset="0"/>
              </a:rPr>
              <a:t>Menimbang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bahwa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pengakuan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atas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martabat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>
                <a:latin typeface="Cambria" pitchFamily="18" charset="0"/>
              </a:rPr>
              <a:t>melekat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hak-hak</a:t>
            </a:r>
            <a:r>
              <a:rPr lang="en-US" sz="2200" dirty="0">
                <a:latin typeface="Cambria" pitchFamily="18" charset="0"/>
              </a:rPr>
              <a:t> yang </a:t>
            </a:r>
            <a:r>
              <a:rPr lang="en-US" sz="2200" dirty="0" err="1" smtClean="0">
                <a:latin typeface="Cambria" pitchFamily="18" charset="0"/>
              </a:rPr>
              <a:t>sama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serta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terasingkan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dari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semua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anggota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masyarakat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merupakan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dasar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untuk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kebebasan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keadilan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perdamaian</a:t>
            </a:r>
            <a:r>
              <a:rPr lang="en-US" sz="2200" dirty="0">
                <a:latin typeface="Cambria" pitchFamily="18" charset="0"/>
              </a:rPr>
              <a:t> di </a:t>
            </a:r>
            <a:r>
              <a:rPr lang="en-US" sz="2200" dirty="0" err="1" smtClean="0">
                <a:latin typeface="Cambria" pitchFamily="18" charset="0"/>
              </a:rPr>
              <a:t>dunia</a:t>
            </a:r>
            <a:r>
              <a:rPr lang="en-US" sz="2200" dirty="0" smtClean="0">
                <a:latin typeface="Cambria" pitchFamily="18" charset="0"/>
              </a:rPr>
              <a:t>”.</a:t>
            </a:r>
            <a:endParaRPr lang="en-US" sz="2200" b="1" dirty="0">
              <a:latin typeface="Cambria" pitchFamily="18" charset="0"/>
            </a:endParaRPr>
          </a:p>
          <a:p>
            <a:endParaRPr lang="en-US" sz="2200" dirty="0">
              <a:latin typeface="Cambria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58061"/>
            <a:ext cx="5410200" cy="279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637"/>
            <a:ext cx="8229600" cy="3687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800" b="1" dirty="0">
                <a:latin typeface="Cambria" pitchFamily="18" charset="0"/>
              </a:rPr>
              <a:t>K</a:t>
            </a:r>
            <a:r>
              <a:rPr lang="sv-SE" sz="2800" b="1" dirty="0" smtClean="0">
                <a:latin typeface="Cambria" pitchFamily="18" charset="0"/>
              </a:rPr>
              <a:t>arakteristik </a:t>
            </a:r>
            <a:r>
              <a:rPr lang="sv-SE" sz="2800" b="1" dirty="0">
                <a:latin typeface="Cambria" pitchFamily="18" charset="0"/>
              </a:rPr>
              <a:t>dasar dalam masyarakat </a:t>
            </a:r>
            <a:r>
              <a:rPr lang="sv-SE" sz="2800" b="1" dirty="0" smtClean="0">
                <a:latin typeface="Cambria" pitchFamily="18" charset="0"/>
              </a:rPr>
              <a:t>madani</a:t>
            </a:r>
          </a:p>
          <a:p>
            <a:pPr marL="290513" indent="-290513">
              <a:buNone/>
            </a:pPr>
            <a:r>
              <a:rPr lang="en-US" sz="2200" dirty="0" smtClean="0">
                <a:latin typeface="Cambria" pitchFamily="18" charset="0"/>
              </a:rPr>
              <a:t>1. </a:t>
            </a:r>
            <a:r>
              <a:rPr lang="en-US" sz="2200" dirty="0" err="1" smtClean="0">
                <a:latin typeface="Cambria" pitchFamily="18" charset="0"/>
              </a:rPr>
              <a:t>Diakuinya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semangat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pluralisme</a:t>
            </a:r>
            <a:r>
              <a:rPr lang="en-US" sz="2200" dirty="0">
                <a:latin typeface="Cambria" pitchFamily="18" charset="0"/>
              </a:rPr>
              <a:t>. </a:t>
            </a:r>
            <a:r>
              <a:rPr lang="en-US" sz="2200" dirty="0" err="1" smtClean="0">
                <a:latin typeface="Cambria" pitchFamily="18" charset="0"/>
              </a:rPr>
              <a:t>Bertujuan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mencerdaskan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umat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nl-NL" sz="2200" dirty="0" smtClean="0">
                <a:latin typeface="Cambria" pitchFamily="18" charset="0"/>
              </a:rPr>
              <a:t>melalui </a:t>
            </a:r>
            <a:r>
              <a:rPr lang="nl-NL" sz="2200" dirty="0">
                <a:latin typeface="Cambria" pitchFamily="18" charset="0"/>
              </a:rPr>
              <a:t>perbedaan konstruktif dan dinamis, dan merupakan sumber dan </a:t>
            </a:r>
            <a:r>
              <a:rPr lang="nl-NL" sz="2200" dirty="0" smtClean="0">
                <a:latin typeface="Cambria" pitchFamily="18" charset="0"/>
              </a:rPr>
              <a:t>motivator </a:t>
            </a:r>
            <a:r>
              <a:rPr lang="en-US" sz="2200" dirty="0" err="1" smtClean="0">
                <a:latin typeface="Cambria" pitchFamily="18" charset="0"/>
              </a:rPr>
              <a:t>terwujudnya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kreativitas</a:t>
            </a:r>
            <a:r>
              <a:rPr lang="en-US" sz="2200" dirty="0">
                <a:latin typeface="Cambria" pitchFamily="18" charset="0"/>
              </a:rPr>
              <a:t>, yang </a:t>
            </a:r>
            <a:r>
              <a:rPr lang="en-US" sz="2200" dirty="0" err="1">
                <a:latin typeface="Cambria" pitchFamily="18" charset="0"/>
              </a:rPr>
              <a:t>terancam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keberadaannya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jika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tidak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terdapat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 smtClean="0">
                <a:latin typeface="Cambria" pitchFamily="18" charset="0"/>
              </a:rPr>
              <a:t>perbedaan</a:t>
            </a:r>
            <a:r>
              <a:rPr lang="en-US" sz="2200" dirty="0">
                <a:latin typeface="Cambria" pitchFamily="18" charset="0"/>
              </a:rPr>
              <a:t>. </a:t>
            </a:r>
            <a:endParaRPr lang="en-US" sz="2200" dirty="0" smtClean="0">
              <a:latin typeface="Cambria" pitchFamily="18" charset="0"/>
            </a:endParaRPr>
          </a:p>
          <a:p>
            <a:pPr marL="290513" indent="-290513">
              <a:buNone/>
            </a:pPr>
            <a:r>
              <a:rPr lang="en-US" sz="2200" dirty="0" smtClean="0">
                <a:latin typeface="Cambria" pitchFamily="18" charset="0"/>
              </a:rPr>
              <a:t>2</a:t>
            </a:r>
            <a:r>
              <a:rPr lang="en-US" sz="2200" dirty="0">
                <a:latin typeface="Cambria" pitchFamily="18" charset="0"/>
              </a:rPr>
              <a:t>. </a:t>
            </a:r>
            <a:r>
              <a:rPr lang="en-US" sz="2200" dirty="0" err="1">
                <a:latin typeface="Cambria" pitchFamily="18" charset="0"/>
              </a:rPr>
              <a:t>Tingginya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sikap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toleransi</a:t>
            </a:r>
            <a:r>
              <a:rPr lang="en-US" sz="2200" dirty="0">
                <a:latin typeface="Cambria" pitchFamily="18" charset="0"/>
              </a:rPr>
              <a:t>. </a:t>
            </a:r>
            <a:r>
              <a:rPr lang="en-US" sz="2200" dirty="0" err="1" smtClean="0">
                <a:latin typeface="Cambria" pitchFamily="18" charset="0"/>
              </a:rPr>
              <a:t>Artinya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sv-SE" sz="2200" dirty="0" smtClean="0">
                <a:latin typeface="Cambria" pitchFamily="18" charset="0"/>
              </a:rPr>
              <a:t>sikap suka </a:t>
            </a:r>
            <a:r>
              <a:rPr lang="en-US" sz="2200" dirty="0" err="1" smtClean="0">
                <a:latin typeface="Cambria" pitchFamily="18" charset="0"/>
              </a:rPr>
              <a:t>mendengar</a:t>
            </a:r>
            <a:r>
              <a:rPr lang="en-US" sz="2200" dirty="0">
                <a:latin typeface="Cambria" pitchFamily="18" charset="0"/>
              </a:rPr>
              <a:t>, </a:t>
            </a:r>
            <a:r>
              <a:rPr lang="en-US" sz="2200" dirty="0" err="1" smtClean="0">
                <a:latin typeface="Cambria" pitchFamily="18" charset="0"/>
              </a:rPr>
              <a:t>menghargai</a:t>
            </a:r>
            <a:r>
              <a:rPr lang="en-US" sz="2200" dirty="0" smtClean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pendapat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dan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pendirian</a:t>
            </a:r>
            <a:r>
              <a:rPr lang="en-US" sz="2200" dirty="0">
                <a:latin typeface="Cambria" pitchFamily="18" charset="0"/>
              </a:rPr>
              <a:t> orang </a:t>
            </a:r>
            <a:r>
              <a:rPr lang="en-US" sz="2200" dirty="0" smtClean="0">
                <a:latin typeface="Cambria" pitchFamily="18" charset="0"/>
              </a:rPr>
              <a:t>lain, s</a:t>
            </a:r>
            <a:r>
              <a:rPr lang="fi-FI" sz="2200" dirty="0" smtClean="0">
                <a:latin typeface="Cambria" pitchFamily="18" charset="0"/>
              </a:rPr>
              <a:t>aling </a:t>
            </a:r>
            <a:r>
              <a:rPr lang="fi-FI" sz="2200" dirty="0">
                <a:latin typeface="Cambria" pitchFamily="18" charset="0"/>
              </a:rPr>
              <a:t>menghormati satu sama lain.</a:t>
            </a:r>
          </a:p>
          <a:p>
            <a:pPr marL="290513" indent="-290513">
              <a:buNone/>
            </a:pPr>
            <a:r>
              <a:rPr lang="en-US" sz="2200" dirty="0">
                <a:latin typeface="Cambria" pitchFamily="18" charset="0"/>
              </a:rPr>
              <a:t>3. </a:t>
            </a:r>
            <a:r>
              <a:rPr lang="en-US" sz="2200" dirty="0" err="1">
                <a:latin typeface="Cambria" pitchFamily="18" charset="0"/>
              </a:rPr>
              <a:t>Tegaknya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prinsip</a:t>
            </a:r>
            <a:r>
              <a:rPr lang="en-US" sz="2200" dirty="0">
                <a:latin typeface="Cambria" pitchFamily="18" charset="0"/>
              </a:rPr>
              <a:t> </a:t>
            </a:r>
            <a:r>
              <a:rPr lang="en-US" sz="2200" dirty="0" err="1">
                <a:latin typeface="Cambria" pitchFamily="18" charset="0"/>
              </a:rPr>
              <a:t>demokrasi</a:t>
            </a:r>
            <a:r>
              <a:rPr lang="en-US" sz="2200" dirty="0">
                <a:latin typeface="Cambria" pitchFamily="18" charset="0"/>
              </a:rPr>
              <a:t>. 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solidFill>
                  <a:schemeClr val="bg1"/>
                </a:solidFill>
              </a:rPr>
              <a:t>kismi.mubarok@gmail.com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66800" y="4058059"/>
            <a:ext cx="5989386" cy="279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2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7072745" y="6477000"/>
            <a:ext cx="20574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/>
              <a:t>kismi.mubarok@gmail.com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609600"/>
            <a:ext cx="7848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MASYARAKAT MADANI</a:t>
            </a:r>
            <a:endParaRPr lang="en-US" sz="4800" b="1" dirty="0"/>
          </a:p>
        </p:txBody>
      </p:sp>
      <p:sp>
        <p:nvSpPr>
          <p:cNvPr id="6" name="Right Arrow 5"/>
          <p:cNvSpPr/>
          <p:nvPr/>
        </p:nvSpPr>
        <p:spPr>
          <a:xfrm rot="16200000">
            <a:off x="1524000" y="1219200"/>
            <a:ext cx="2895600" cy="41148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812268"/>
            <a:ext cx="3505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LEMBAGA SWADAYA MASYARAKAT</a:t>
            </a:r>
            <a:endParaRPr lang="en-US" b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8200" y="5279571"/>
            <a:ext cx="3581400" cy="826532"/>
            <a:chOff x="152400" y="5410200"/>
            <a:chExt cx="3581400" cy="826532"/>
          </a:xfrm>
        </p:grpSpPr>
        <p:sp>
          <p:nvSpPr>
            <p:cNvPr id="8" name="TextBox 7"/>
            <p:cNvSpPr txBox="1"/>
            <p:nvPr/>
          </p:nvSpPr>
          <p:spPr>
            <a:xfrm>
              <a:off x="152400" y="5410200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A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2572" y="5410200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B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514600" y="5410200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C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6914" y="5867400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D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4600" y="5863772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F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5867400"/>
              <a:ext cx="12192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BIDANG E</a:t>
              </a:r>
              <a:endParaRPr lang="en-US" b="1" dirty="0"/>
            </a:p>
          </p:txBody>
        </p:sp>
      </p:grpSp>
      <p:sp>
        <p:nvSpPr>
          <p:cNvPr id="14" name="Right Arrow 13"/>
          <p:cNvSpPr/>
          <p:nvPr/>
        </p:nvSpPr>
        <p:spPr>
          <a:xfrm rot="16200000">
            <a:off x="5181600" y="1237345"/>
            <a:ext cx="2895600" cy="41148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76800" y="4942897"/>
            <a:ext cx="3505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GOOD GOVERNANCE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81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575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Overview Mata Kuliah  Manaj. Organisasi Swadaya</vt:lpstr>
      <vt:lpstr>Civil Society</vt:lpstr>
      <vt:lpstr>PowerPoint Presentation</vt:lpstr>
      <vt:lpstr>PowerPoint Presentation</vt:lpstr>
      <vt:lpstr>PowerPoint Presentation</vt:lpstr>
      <vt:lpstr>PowerPoint Presentation</vt:lpstr>
      <vt:lpstr>Kesamaan Universal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Civil Society</dc:title>
  <dc:creator>user</dc:creator>
  <cp:lastModifiedBy>user</cp:lastModifiedBy>
  <cp:revision>22</cp:revision>
  <dcterms:created xsi:type="dcterms:W3CDTF">2015-03-05T08:34:21Z</dcterms:created>
  <dcterms:modified xsi:type="dcterms:W3CDTF">2018-09-17T01:20:44Z</dcterms:modified>
</cp:coreProperties>
</file>