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notesMasterIdLst>
    <p:notesMasterId r:id="rId27"/>
  </p:notesMasterIdLst>
  <p:sldIdLst>
    <p:sldId id="256" r:id="rId2"/>
    <p:sldId id="262" r:id="rId3"/>
    <p:sldId id="263" r:id="rId4"/>
    <p:sldId id="266" r:id="rId5"/>
    <p:sldId id="268" r:id="rId6"/>
    <p:sldId id="269" r:id="rId7"/>
    <p:sldId id="257" r:id="rId8"/>
    <p:sldId id="258" r:id="rId9"/>
    <p:sldId id="259" r:id="rId10"/>
    <p:sldId id="260" r:id="rId11"/>
    <p:sldId id="261" r:id="rId12"/>
    <p:sldId id="274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7" r:id="rId24"/>
    <p:sldId id="294" r:id="rId25"/>
    <p:sldId id="29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92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32EB4-4637-4199-A385-892D1A1E8FBF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18FFB-BF88-46D7-BC07-5217BA435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8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D656F62-9343-4568-971F-ACBABE5E73BD}" type="slidenum">
              <a:rPr lang="en-US">
                <a:latin typeface="Times New Roman" panose="02020603050405020304" pitchFamily="18" charset="0"/>
              </a:rPr>
              <a:pPr/>
              <a:t>12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592036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726B35A-B991-4656-B232-859DD095CD36}" type="slidenum">
              <a:rPr lang="en-US">
                <a:latin typeface="Times New Roman" panose="02020603050405020304" pitchFamily="18" charset="0"/>
              </a:rPr>
              <a:pPr/>
              <a:t>22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514679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35E4DAA-B2AE-4523-AFA7-6F505F4E2EBD}" type="slidenum">
              <a:rPr lang="en-US">
                <a:latin typeface="Times New Roman" panose="02020603050405020304" pitchFamily="18" charset="0"/>
              </a:rPr>
              <a:pPr/>
              <a:t>24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145186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043103B-F5D9-405F-95DD-FD75AE78D39B}" type="slidenum">
              <a:rPr lang="en-US">
                <a:latin typeface="Times New Roman" panose="02020603050405020304" pitchFamily="18" charset="0"/>
              </a:rPr>
              <a:pPr/>
              <a:t>25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81099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20C30FE-D344-4E81-A79A-82653BD0400C}" type="slidenum">
              <a:rPr lang="en-US">
                <a:latin typeface="Times New Roman" panose="02020603050405020304" pitchFamily="18" charset="0"/>
              </a:rPr>
              <a:pPr/>
              <a:t>13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65628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4BCFB49-17C3-4877-8E9B-CF68592C64DF}" type="slidenum">
              <a:rPr lang="en-US">
                <a:latin typeface="Times New Roman" panose="02020603050405020304" pitchFamily="18" charset="0"/>
              </a:rPr>
              <a:pPr/>
              <a:t>14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520462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07788A3-2085-4E35-94B4-805DD005459D}" type="slidenum">
              <a:rPr lang="en-US">
                <a:latin typeface="Times New Roman" panose="02020603050405020304" pitchFamily="18" charset="0"/>
              </a:rPr>
              <a:pPr/>
              <a:t>15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18532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9BD948-E8E0-4C86-A6B3-CD3B6CCBD17A}" type="slidenum">
              <a:rPr lang="en-US">
                <a:latin typeface="Times New Roman" panose="02020603050405020304" pitchFamily="18" charset="0"/>
              </a:rPr>
              <a:pPr/>
              <a:t>16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191722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82568A4-93D4-48DA-8668-09A8F667B83A}" type="slidenum">
              <a:rPr lang="en-US">
                <a:latin typeface="Times New Roman" panose="02020603050405020304" pitchFamily="18" charset="0"/>
              </a:rPr>
              <a:pPr/>
              <a:t>17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36527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64755B5-4D08-42A1-BF45-D176FC82750F}" type="slidenum">
              <a:rPr lang="en-US">
                <a:latin typeface="Times New Roman" panose="02020603050405020304" pitchFamily="18" charset="0"/>
              </a:rPr>
              <a:pPr/>
              <a:t>18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436166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AA50330-F110-4FAF-AE9B-6F064AE44AEB}" type="slidenum">
              <a:rPr lang="en-US">
                <a:latin typeface="Times New Roman" panose="02020603050405020304" pitchFamily="18" charset="0"/>
              </a:rPr>
              <a:pPr/>
              <a:t>19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387133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smtClean="0">
                <a:latin typeface="Times New Roman" panose="02020603050405020304" pitchFamily="18" charset="0"/>
              </a:rPr>
              <a:t>Sri Nurhayati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17D46FA-B637-4076-8FE4-51925662332B}" type="slidenum">
              <a:rPr lang="en-US">
                <a:latin typeface="Times New Roman" panose="02020603050405020304" pitchFamily="18" charset="0"/>
              </a:rPr>
              <a:pPr/>
              <a:t>21</a:t>
            </a:fld>
            <a:endParaRPr lang="en-US">
              <a:latin typeface="Times New Roman" panose="02020603050405020304" pitchFamily="18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66628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0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5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9065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67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838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36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11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7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4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7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8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14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4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A3074-FE71-4CF7-ABF8-D7B6A30F743D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E7397B-D896-45B6-98BA-8340706BD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5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2982350"/>
            <a:ext cx="9831493" cy="1068485"/>
          </a:xfrm>
          <a:ln>
            <a:noFill/>
          </a:ln>
        </p:spPr>
        <p:txBody>
          <a:bodyPr/>
          <a:lstStyle/>
          <a:p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Bilangan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Himpunan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8070" y="4880827"/>
            <a:ext cx="7766936" cy="43676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Tim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Pengampu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Matematika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Ekonomi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6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87791"/>
            <a:ext cx="8596668" cy="5253571"/>
          </a:xfrm>
        </p:spPr>
        <p:txBody>
          <a:bodyPr>
            <a:normAutofit/>
          </a:bodyPr>
          <a:lstStyle/>
          <a:p>
            <a:r>
              <a:rPr lang="en-US" sz="2400" dirty="0"/>
              <a:t>a.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komutatif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	x </a:t>
            </a:r>
            <a:r>
              <a:rPr lang="en-US" sz="2400" i="1" dirty="0"/>
              <a:t>+ y = y + </a:t>
            </a:r>
            <a:r>
              <a:rPr lang="en-US" sz="2400" i="1" dirty="0" smtClean="0"/>
              <a:t>x</a:t>
            </a:r>
            <a:endParaRPr lang="en-US" sz="2400" dirty="0"/>
          </a:p>
          <a:p>
            <a:r>
              <a:rPr lang="en-US" sz="2400" dirty="0"/>
              <a:t>b.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komutatif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x.y</a:t>
            </a:r>
            <a:r>
              <a:rPr lang="en-US" sz="2400" i="1" dirty="0" smtClean="0"/>
              <a:t> </a:t>
            </a:r>
            <a:r>
              <a:rPr lang="en-US" sz="2400" i="1" dirty="0"/>
              <a:t>= </a:t>
            </a:r>
            <a:r>
              <a:rPr lang="en-US" sz="2400" i="1" dirty="0" err="1"/>
              <a:t>y.x</a:t>
            </a:r>
            <a:endParaRPr lang="en-US" sz="2400" i="1" dirty="0"/>
          </a:p>
          <a:p>
            <a:r>
              <a:rPr lang="en-US" sz="2400" dirty="0"/>
              <a:t>c.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assosiatif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	x </a:t>
            </a:r>
            <a:r>
              <a:rPr lang="en-US" sz="2400" dirty="0"/>
              <a:t>+ (</a:t>
            </a:r>
            <a:r>
              <a:rPr lang="en-US" sz="2400" i="1" dirty="0"/>
              <a:t>y + z</a:t>
            </a:r>
            <a:r>
              <a:rPr lang="en-US" sz="2400" dirty="0"/>
              <a:t>) = (</a:t>
            </a:r>
            <a:r>
              <a:rPr lang="en-US" sz="2400" i="1" dirty="0"/>
              <a:t>x + y</a:t>
            </a:r>
            <a:r>
              <a:rPr lang="en-US" sz="2400" dirty="0"/>
              <a:t>) + </a:t>
            </a:r>
            <a:r>
              <a:rPr lang="en-US" sz="2400" i="1" dirty="0"/>
              <a:t>z</a:t>
            </a:r>
          </a:p>
          <a:p>
            <a:r>
              <a:rPr lang="fi-FI" sz="2400" dirty="0"/>
              <a:t>d. Sifat assosiatif untuk perkalian</a:t>
            </a:r>
          </a:p>
          <a:p>
            <a:pPr marL="0" indent="0">
              <a:buNone/>
            </a:pPr>
            <a:r>
              <a:rPr lang="en-US" sz="2400" i="1" dirty="0" smtClean="0"/>
              <a:t>	x </a:t>
            </a:r>
            <a:r>
              <a:rPr lang="en-US" sz="2400" dirty="0"/>
              <a:t>(</a:t>
            </a:r>
            <a:r>
              <a:rPr lang="en-US" sz="2400" i="1" dirty="0" err="1"/>
              <a:t>yz</a:t>
            </a:r>
            <a:r>
              <a:rPr lang="en-US" sz="2400" dirty="0"/>
              <a:t>) = (</a:t>
            </a:r>
            <a:r>
              <a:rPr lang="en-US" sz="2400" i="1" dirty="0" err="1"/>
              <a:t>xy</a:t>
            </a:r>
            <a:r>
              <a:rPr lang="en-US" sz="2400" dirty="0"/>
              <a:t>) </a:t>
            </a:r>
            <a:r>
              <a:rPr lang="en-US" sz="2400" i="1" dirty="0"/>
              <a:t>z</a:t>
            </a:r>
          </a:p>
          <a:p>
            <a:r>
              <a:rPr lang="en-US" sz="2400" dirty="0"/>
              <a:t>e.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distributif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	</a:t>
            </a:r>
            <a:r>
              <a:rPr lang="pl-PL" sz="2400" i="1" dirty="0" smtClean="0"/>
              <a:t>x </a:t>
            </a:r>
            <a:r>
              <a:rPr lang="pl-PL" sz="2400" dirty="0"/>
              <a:t>(</a:t>
            </a:r>
            <a:r>
              <a:rPr lang="pl-PL" sz="2400" i="1" dirty="0"/>
              <a:t>y + z</a:t>
            </a:r>
            <a:r>
              <a:rPr lang="pl-PL" sz="2400" dirty="0"/>
              <a:t>) = </a:t>
            </a:r>
            <a:r>
              <a:rPr lang="pl-PL" sz="2400" i="1" dirty="0"/>
              <a:t>xy </a:t>
            </a:r>
            <a:r>
              <a:rPr lang="pl-PL" sz="2400" dirty="0"/>
              <a:t>+ </a:t>
            </a:r>
            <a:r>
              <a:rPr lang="pl-PL" sz="2400" i="1" dirty="0" smtClean="0"/>
              <a:t>xz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35027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6518"/>
                <a:ext cx="10515600" cy="5700445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f.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i="1" dirty="0"/>
                  <a:t>x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i="1" dirty="0"/>
                  <a:t>y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Real,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Real </a:t>
                </a:r>
                <a:r>
                  <a:rPr lang="en-US" sz="2400" i="1" dirty="0"/>
                  <a:t>z </a:t>
                </a:r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:r>
                  <a:rPr lang="en-US" sz="2400" i="1" dirty="0"/>
                  <a:t>x </a:t>
                </a:r>
                <a:r>
                  <a:rPr lang="en-US" sz="2400" i="1" dirty="0" smtClean="0"/>
                  <a:t>+z </a:t>
                </a:r>
                <a:r>
                  <a:rPr lang="en-US" sz="2400" i="1" dirty="0"/>
                  <a:t>= y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</a:t>
                </a:r>
                <a:r>
                  <a:rPr lang="en-US" sz="2400" i="1" dirty="0"/>
                  <a:t>z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kita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i="1" dirty="0" smtClean="0"/>
                  <a:t>y-x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disebut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selisih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/>
                  <a:t>y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i="1" dirty="0" smtClean="0"/>
                  <a:t>x</a:t>
                </a:r>
                <a:r>
                  <a:rPr lang="en-US" sz="2400" dirty="0" smtClean="0"/>
                  <a:t>. </a:t>
                </a:r>
                <a:r>
                  <a:rPr lang="en-US" sz="2400" dirty="0" err="1" smtClean="0"/>
                  <a:t>Selisih</a:t>
                </a:r>
                <a:r>
                  <a:rPr lang="en-US" sz="2400" dirty="0" smtClean="0"/>
                  <a:t> </a:t>
                </a:r>
                <a:r>
                  <a:rPr lang="en-US" sz="2400" i="1" dirty="0" smtClean="0"/>
                  <a:t>x-x </a:t>
                </a:r>
                <a:r>
                  <a:rPr lang="en-US" sz="2400" dirty="0" err="1"/>
                  <a:t>kita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simbol</a:t>
                </a:r>
                <a:r>
                  <a:rPr lang="en-US" sz="2400" dirty="0"/>
                  <a:t> 0. </a:t>
                </a:r>
                <a:r>
                  <a:rPr lang="en-US" sz="2400" dirty="0" err="1"/>
                  <a:t>Simbol</a:t>
                </a:r>
                <a:r>
                  <a:rPr lang="en-US" sz="2400" dirty="0"/>
                  <a:t> 0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selanjutnya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disebut</a:t>
                </a:r>
                <a:r>
                  <a:rPr lang="en-US" sz="2400" dirty="0"/>
                  <a:t> nol.</a:t>
                </a:r>
              </a:p>
              <a:p>
                <a:r>
                  <a:rPr lang="en-US" sz="2400" dirty="0"/>
                  <a:t>g. </a:t>
                </a:r>
                <a:r>
                  <a:rPr lang="en-US" sz="2400" dirty="0" err="1"/>
                  <a:t>Terdapat</a:t>
                </a:r>
                <a:r>
                  <a:rPr lang="en-US" sz="2400" dirty="0"/>
                  <a:t> paling </a:t>
                </a:r>
                <a:r>
                  <a:rPr lang="en-US" sz="2400" dirty="0" err="1"/>
                  <a:t>sedikit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real </a:t>
                </a:r>
                <a:r>
                  <a:rPr lang="en-US" sz="2400" i="1" dirty="0" smtClean="0"/>
                  <a:t>x≠0. </a:t>
                </a:r>
                <a:r>
                  <a:rPr lang="en-US" sz="2400" i="1" dirty="0"/>
                  <a:t>x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i="1" dirty="0"/>
                  <a:t>y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bilangan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Real </a:t>
                </a:r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  <a:r>
                  <a:rPr lang="en-US" sz="2400" i="1" dirty="0" smtClean="0"/>
                  <a:t>x≠0, </a:t>
                </a:r>
                <a:r>
                  <a:rPr lang="en-US" sz="2400" i="1" dirty="0" err="1" smtClean="0"/>
                  <a:t>maka</a:t>
                </a:r>
                <a:r>
                  <a:rPr lang="en-US" sz="2400" i="1" dirty="0" smtClean="0"/>
                  <a:t> </a:t>
                </a:r>
                <a:r>
                  <a:rPr lang="en-US" sz="2400" i="1" dirty="0" err="1" smtClean="0"/>
                  <a:t>terdapat</a:t>
                </a:r>
                <a:r>
                  <a:rPr lang="en-US" sz="2400" i="1" dirty="0" smtClean="0"/>
                  <a:t> </a:t>
                </a:r>
                <a:r>
                  <a:rPr lang="en-US" sz="2400" i="1" dirty="0" err="1" smtClean="0"/>
                  <a:t>suatu</a:t>
                </a:r>
                <a:r>
                  <a:rPr lang="en-US" sz="2400" i="1" dirty="0" smtClean="0"/>
                  <a:t> </a:t>
                </a:r>
                <a:r>
                  <a:rPr lang="en-US" sz="2400" i="1" dirty="0" err="1" smtClean="0"/>
                  <a:t>bilangan</a:t>
                </a:r>
                <a:r>
                  <a:rPr lang="en-US" sz="2400" i="1" dirty="0" smtClean="0"/>
                  <a:t> real </a:t>
                </a:r>
                <a:r>
                  <a:rPr lang="en-US" sz="2400" i="1" dirty="0"/>
                  <a:t>z </a:t>
                </a:r>
                <a:r>
                  <a:rPr lang="en-US" sz="2400" dirty="0" err="1"/>
                  <a:t>demikian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x.z</a:t>
                </a:r>
                <a:r>
                  <a:rPr lang="en-US" sz="2400" i="1" dirty="0"/>
                  <a:t> = y</a:t>
                </a:r>
                <a:r>
                  <a:rPr lang="en-US" sz="2400" dirty="0"/>
                  <a:t>.</a:t>
                </a:r>
                <a:r>
                  <a:rPr lang="nn-NO" sz="2400" dirty="0"/>
                  <a:t> </a:t>
                </a:r>
                <a:r>
                  <a:rPr lang="nn-NO" sz="2400" dirty="0" smtClean="0"/>
                  <a:t>Bilangan zini kita nyatakan dengan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s-ES" sz="2400" dirty="0" smtClean="0"/>
                  <a:t> dan </a:t>
                </a:r>
                <a:r>
                  <a:rPr lang="es-ES" sz="2400" dirty="0" err="1"/>
                  <a:t>disebut</a:t>
                </a:r>
                <a:r>
                  <a:rPr lang="es-ES" sz="2400" dirty="0"/>
                  <a:t> </a:t>
                </a:r>
                <a:r>
                  <a:rPr lang="es-ES" sz="2400" dirty="0" err="1"/>
                  <a:t>hasil</a:t>
                </a:r>
                <a:r>
                  <a:rPr lang="es-ES" sz="2400" dirty="0"/>
                  <a:t> </a:t>
                </a:r>
                <a:r>
                  <a:rPr lang="es-ES" sz="2400" dirty="0" err="1"/>
                  <a:t>bagi</a:t>
                </a:r>
                <a:r>
                  <a:rPr lang="es-ES" sz="2400" dirty="0"/>
                  <a:t> </a:t>
                </a:r>
                <a:r>
                  <a:rPr lang="es-ES" sz="2400" dirty="0" err="1"/>
                  <a:t>dari</a:t>
                </a:r>
                <a:r>
                  <a:rPr lang="es-ES" sz="2400" dirty="0"/>
                  <a:t> </a:t>
                </a:r>
                <a:r>
                  <a:rPr lang="es-ES" sz="2400" i="1" dirty="0"/>
                  <a:t>y </a:t>
                </a:r>
                <a:r>
                  <a:rPr lang="es-ES" sz="2400" dirty="0"/>
                  <a:t>dan </a:t>
                </a:r>
                <a:r>
                  <a:rPr lang="es-ES" sz="2400" i="1" dirty="0"/>
                  <a:t>x</a:t>
                </a:r>
                <a:r>
                  <a:rPr lang="es-ES" sz="2400" dirty="0"/>
                  <a:t>. </a:t>
                </a:r>
                <a:r>
                  <a:rPr lang="es-ES" sz="2400" dirty="0" err="1" smtClean="0"/>
                  <a:t>Hasil</a:t>
                </a:r>
                <a:r>
                  <a:rPr lang="es-ES" sz="2400" dirty="0" smtClean="0"/>
                  <a:t> </a:t>
                </a:r>
                <a:r>
                  <a:rPr lang="en-US" sz="2400" dirty="0" err="1" smtClean="0"/>
                  <a:t>bagi</a:t>
                </a:r>
                <a:r>
                  <a:rPr lang="en-US" sz="2400" dirty="0" smtClean="0"/>
                  <a:t> </a:t>
                </a:r>
                <a:r>
                  <a:rPr lang="en-US" sz="2400" i="1" dirty="0"/>
                  <a:t>x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i="1" dirty="0"/>
                  <a:t>x </a:t>
                </a:r>
                <a:r>
                  <a:rPr lang="en-US" sz="2400" dirty="0" err="1"/>
                  <a:t>dinyatakan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simbol</a:t>
                </a:r>
                <a:r>
                  <a:rPr lang="en-US" sz="2400" dirty="0"/>
                  <a:t> 1, yang </a:t>
                </a:r>
                <a:r>
                  <a:rPr lang="en-US" sz="2400" dirty="0" err="1"/>
                  <a:t>selanjutnya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disebut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satu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tidak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bergantung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</a:t>
                </a:r>
                <a:r>
                  <a:rPr lang="en-US" sz="2400" i="1" dirty="0"/>
                  <a:t>x</a:t>
                </a:r>
                <a:r>
                  <a:rPr lang="en-US" sz="2400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6518"/>
                <a:ext cx="10515600" cy="5700445"/>
              </a:xfrm>
              <a:blipFill rotWithShape="0">
                <a:blip r:embed="rId2"/>
                <a:stretch>
                  <a:fillRect l="-464" t="-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0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Rectangle 16"/>
          <p:cNvSpPr>
            <a:spLocks noGrp="1" noChangeArrowheads="1"/>
          </p:cNvSpPr>
          <p:nvPr>
            <p:ph idx="1"/>
          </p:nvPr>
        </p:nvSpPr>
        <p:spPr>
          <a:xfrm>
            <a:off x="1981200" y="323557"/>
            <a:ext cx="8229600" cy="5805781"/>
          </a:xfrm>
        </p:spPr>
        <p:txBody>
          <a:bodyPr rtlCol="0">
            <a:norm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en-US" dirty="0" smtClean="0"/>
              <a:t>KARDINAL</a:t>
            </a:r>
          </a:p>
          <a:p>
            <a:pPr algn="just">
              <a:lnSpc>
                <a:spcPct val="90000"/>
              </a:lnSpc>
              <a:defRPr/>
            </a:pPr>
            <a:endParaRPr lang="en-US" dirty="0" smtClean="0"/>
          </a:p>
          <a:p>
            <a:pPr algn="just">
              <a:lnSpc>
                <a:spcPct val="90000"/>
              </a:lnSpc>
              <a:defRPr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elemen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kardinal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en-US" dirty="0" err="1">
                <a:cs typeface="Tahoma" pitchFamily="34" charset="0"/>
              </a:rPr>
              <a:t>Misalkan</a:t>
            </a:r>
            <a:r>
              <a:rPr lang="en-US" dirty="0">
                <a:cs typeface="Tahoma" pitchFamily="34" charset="0"/>
              </a:rPr>
              <a:t> A </a:t>
            </a:r>
            <a:r>
              <a:rPr lang="en-US" dirty="0" err="1">
                <a:cs typeface="Tahoma" pitchFamily="34" charset="0"/>
              </a:rPr>
              <a:t>merupakan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himpunan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berhingga,maka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jumlah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elemen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berbeda</a:t>
            </a:r>
            <a:r>
              <a:rPr lang="en-US" dirty="0">
                <a:cs typeface="Tahoma" pitchFamily="34" charset="0"/>
              </a:rPr>
              <a:t> di </a:t>
            </a:r>
            <a:r>
              <a:rPr lang="en-US" dirty="0" err="1">
                <a:cs typeface="Tahoma" pitchFamily="34" charset="0"/>
              </a:rPr>
              <a:t>dalam</a:t>
            </a:r>
            <a:r>
              <a:rPr lang="en-US" dirty="0">
                <a:cs typeface="Tahoma" pitchFamily="34" charset="0"/>
              </a:rPr>
              <a:t> A </a:t>
            </a:r>
            <a:r>
              <a:rPr lang="en-US" dirty="0" err="1">
                <a:cs typeface="Tahoma" pitchFamily="34" charset="0"/>
              </a:rPr>
              <a:t>disebut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kardinal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dari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himpunan</a:t>
            </a:r>
            <a:r>
              <a:rPr lang="en-US" dirty="0">
                <a:cs typeface="Tahoma" pitchFamily="34" charset="0"/>
              </a:rPr>
              <a:t> A.</a:t>
            </a:r>
          </a:p>
          <a:p>
            <a:pPr marL="109537" indent="0" algn="just">
              <a:lnSpc>
                <a:spcPct val="90000"/>
              </a:lnSpc>
              <a:buNone/>
              <a:defRPr/>
            </a:pPr>
            <a:endParaRPr lang="en-US" dirty="0">
              <a:cs typeface="Tahoma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b="1" dirty="0" err="1">
                <a:cs typeface="Tahoma" pitchFamily="34" charset="0"/>
              </a:rPr>
              <a:t>notasi</a:t>
            </a:r>
            <a:r>
              <a:rPr lang="en-US" dirty="0">
                <a:cs typeface="Tahoma" pitchFamily="34" charset="0"/>
              </a:rPr>
              <a:t> : n(A) </a:t>
            </a:r>
            <a:r>
              <a:rPr lang="en-US" dirty="0" err="1">
                <a:cs typeface="Tahoma" pitchFamily="34" charset="0"/>
              </a:rPr>
              <a:t>atau</a:t>
            </a:r>
            <a:r>
              <a:rPr lang="en-US" dirty="0">
                <a:cs typeface="Tahoma" pitchFamily="34" charset="0"/>
              </a:rPr>
              <a:t> |A|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dirty="0">
              <a:cs typeface="Tahoma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Contoh</a:t>
            </a:r>
            <a:r>
              <a:rPr lang="en-US" dirty="0">
                <a:cs typeface="Tahoma" pitchFamily="34" charset="0"/>
              </a:rPr>
              <a:t>  </a:t>
            </a:r>
            <a:r>
              <a:rPr lang="en-US" dirty="0" smtClean="0">
                <a:cs typeface="Tahoma" pitchFamily="34" charset="0"/>
              </a:rPr>
              <a:t>6: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800" dirty="0" smtClean="0">
                <a:cs typeface="Tahoma" pitchFamily="34" charset="0"/>
              </a:rPr>
              <a:t>A </a:t>
            </a:r>
            <a:r>
              <a:rPr lang="en-US" sz="1800" dirty="0">
                <a:cs typeface="Tahoma" pitchFamily="34" charset="0"/>
              </a:rPr>
              <a:t>= {x | x </a:t>
            </a:r>
            <a:r>
              <a:rPr lang="en-US" sz="1800" dirty="0" err="1">
                <a:cs typeface="Tahoma" pitchFamily="34" charset="0"/>
              </a:rPr>
              <a:t>merupakan</a:t>
            </a:r>
            <a:r>
              <a:rPr lang="en-US" sz="1800" dirty="0">
                <a:cs typeface="Tahoma" pitchFamily="34" charset="0"/>
              </a:rPr>
              <a:t> </a:t>
            </a:r>
            <a:r>
              <a:rPr lang="en-US" sz="1800" dirty="0" err="1">
                <a:cs typeface="Tahoma" pitchFamily="34" charset="0"/>
              </a:rPr>
              <a:t>bilangan</a:t>
            </a:r>
            <a:r>
              <a:rPr lang="en-US" sz="1800" dirty="0">
                <a:cs typeface="Tahoma" pitchFamily="34" charset="0"/>
              </a:rPr>
              <a:t> prima yang </a:t>
            </a:r>
            <a:r>
              <a:rPr lang="en-US" sz="1800" dirty="0" err="1">
                <a:cs typeface="Tahoma" pitchFamily="34" charset="0"/>
              </a:rPr>
              <a:t>lebih</a:t>
            </a:r>
            <a:endParaRPr lang="en-US" sz="1800" dirty="0">
              <a:cs typeface="Tahoma" pitchFamily="34" charset="0"/>
            </a:endParaRPr>
          </a:p>
          <a:p>
            <a:pPr lvl="1" algn="just">
              <a:lnSpc>
                <a:spcPct val="90000"/>
              </a:lnSpc>
              <a:buNone/>
              <a:defRPr/>
            </a:pPr>
            <a:r>
              <a:rPr lang="en-US" sz="1800" dirty="0">
                <a:cs typeface="Tahoma" pitchFamily="34" charset="0"/>
              </a:rPr>
              <a:t>     </a:t>
            </a:r>
            <a:r>
              <a:rPr lang="en-US" sz="1800" dirty="0" err="1">
                <a:cs typeface="Tahoma" pitchFamily="34" charset="0"/>
              </a:rPr>
              <a:t>kecil</a:t>
            </a:r>
            <a:r>
              <a:rPr lang="en-US" sz="1800" dirty="0">
                <a:cs typeface="Tahoma" pitchFamily="34" charset="0"/>
              </a:rPr>
              <a:t> </a:t>
            </a:r>
            <a:r>
              <a:rPr lang="en-US" sz="1800" dirty="0" err="1">
                <a:cs typeface="Tahoma" pitchFamily="34" charset="0"/>
              </a:rPr>
              <a:t>dari</a:t>
            </a:r>
            <a:r>
              <a:rPr lang="en-US" sz="1800" dirty="0">
                <a:cs typeface="Tahoma" pitchFamily="34" charset="0"/>
              </a:rPr>
              <a:t> 20}, A={2,3,5,7,11,13,17,19},</a:t>
            </a:r>
            <a:r>
              <a:rPr lang="en-US" sz="1800" dirty="0" err="1">
                <a:cs typeface="Tahoma" pitchFamily="34" charset="0"/>
              </a:rPr>
              <a:t>maka</a:t>
            </a:r>
            <a:r>
              <a:rPr lang="en-US" sz="1800" dirty="0">
                <a:cs typeface="Tahoma" pitchFamily="34" charset="0"/>
              </a:rPr>
              <a:t> |A| = </a:t>
            </a:r>
            <a:r>
              <a:rPr lang="en-US" sz="1800" dirty="0" smtClean="0">
                <a:cs typeface="Tahoma" pitchFamily="34" charset="0"/>
              </a:rPr>
              <a:t>8</a:t>
            </a:r>
            <a:endParaRPr lang="en-US" sz="1800" dirty="0">
              <a:cs typeface="Tahoma" pitchFamily="34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50AD62-6AD8-4B99-BBFD-418B8CD99815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1919287" y="441326"/>
            <a:ext cx="9264527" cy="665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u="sng" dirty="0" err="1">
                <a:solidFill>
                  <a:schemeClr val="tx1"/>
                </a:solidFill>
              </a:rPr>
              <a:t>Himpunan</a:t>
            </a:r>
            <a:r>
              <a:rPr lang="en-US" sz="3200" b="1" u="sng" dirty="0">
                <a:solidFill>
                  <a:schemeClr val="tx1"/>
                </a:solidFill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Kosong</a:t>
            </a:r>
            <a:r>
              <a:rPr lang="en-US" sz="3200" b="1" u="sng" dirty="0" smtClean="0">
                <a:solidFill>
                  <a:schemeClr val="tx1"/>
                </a:solidFill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dan</a:t>
            </a:r>
            <a:r>
              <a:rPr lang="en-US" sz="3200" b="1" u="sng" dirty="0" smtClean="0">
                <a:solidFill>
                  <a:schemeClr val="tx1"/>
                </a:solidFill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Himpunan</a:t>
            </a:r>
            <a:r>
              <a:rPr lang="en-US" sz="3200" b="1" u="sng" dirty="0" smtClean="0">
                <a:solidFill>
                  <a:schemeClr val="tx1"/>
                </a:solidFill>
              </a:rPr>
              <a:t> </a:t>
            </a:r>
            <a:r>
              <a:rPr lang="en-US" sz="3200" b="1" u="sng" dirty="0" err="1" smtClean="0">
                <a:solidFill>
                  <a:schemeClr val="tx1"/>
                </a:solidFill>
              </a:rPr>
              <a:t>Bagian</a:t>
            </a:r>
            <a:r>
              <a:rPr lang="en-US" sz="3200" b="1" u="sng" dirty="0" smtClean="0">
                <a:solidFill>
                  <a:schemeClr val="tx1"/>
                </a:solidFill>
              </a:rPr>
              <a:t> (subset)</a:t>
            </a:r>
            <a:endParaRPr 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304926"/>
            <a:ext cx="8229600" cy="5268913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b="1" dirty="0" err="1" smtClean="0">
                <a:cs typeface="Tahoma" pitchFamily="34" charset="0"/>
              </a:rPr>
              <a:t>Himpunan</a:t>
            </a:r>
            <a:r>
              <a:rPr lang="en-US" b="1" dirty="0" smtClean="0">
                <a:cs typeface="Tahoma" pitchFamily="34" charset="0"/>
              </a:rPr>
              <a:t> </a:t>
            </a:r>
            <a:r>
              <a:rPr lang="en-US" b="1" dirty="0" err="1" smtClean="0">
                <a:cs typeface="Tahoma" pitchFamily="34" charset="0"/>
              </a:rPr>
              <a:t>Kosong</a:t>
            </a:r>
            <a:endParaRPr lang="en-US" b="1" dirty="0" smtClean="0">
              <a:cs typeface="Tahoma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en-US" dirty="0" err="1" smtClean="0">
                <a:cs typeface="Tahoma" pitchFamily="34" charset="0"/>
              </a:rPr>
              <a:t>Himpunan</a:t>
            </a:r>
            <a:r>
              <a:rPr lang="en-US" dirty="0" smtClean="0">
                <a:cs typeface="Tahoma" pitchFamily="34" charset="0"/>
              </a:rPr>
              <a:t> </a:t>
            </a:r>
            <a:r>
              <a:rPr lang="en-US" dirty="0">
                <a:cs typeface="Tahoma" pitchFamily="34" charset="0"/>
              </a:rPr>
              <a:t>yang </a:t>
            </a:r>
            <a:r>
              <a:rPr lang="en-US" dirty="0" err="1">
                <a:cs typeface="Tahoma" pitchFamily="34" charset="0"/>
              </a:rPr>
              <a:t>tidak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memiliki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satupun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elemen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atau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himpunan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dengan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 err="1">
                <a:cs typeface="Tahoma" pitchFamily="34" charset="0"/>
              </a:rPr>
              <a:t>kardinal</a:t>
            </a:r>
            <a:r>
              <a:rPr lang="en-US" dirty="0">
                <a:cs typeface="Tahoma" pitchFamily="34" charset="0"/>
              </a:rPr>
              <a:t> = 0.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dirty="0" err="1">
                <a:cs typeface="Tahoma" pitchFamily="34" charset="0"/>
              </a:rPr>
              <a:t>Notasi</a:t>
            </a:r>
            <a:r>
              <a:rPr lang="en-US" dirty="0">
                <a:cs typeface="Tahoma" pitchFamily="34" charset="0"/>
              </a:rPr>
              <a:t> : </a:t>
            </a:r>
            <a:r>
              <a:rPr lang="en-US" b="1" dirty="0">
                <a:sym typeface="Symbol" pitchFamily="18" charset="2"/>
              </a:rPr>
              <a:t>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atau</a:t>
            </a:r>
            <a:r>
              <a:rPr lang="en-US" dirty="0">
                <a:sym typeface="Symbol" pitchFamily="18" charset="2"/>
              </a:rPr>
              <a:t> { </a:t>
            </a:r>
            <a:r>
              <a:rPr lang="en-US" dirty="0" smtClean="0">
                <a:sym typeface="Symbol" pitchFamily="18" charset="2"/>
              </a:rPr>
              <a:t>}</a:t>
            </a:r>
            <a:endParaRPr lang="en-US" dirty="0">
              <a:cs typeface="Tahoma" pitchFamily="34" charset="0"/>
              <a:sym typeface="Symbol" pitchFamily="18" charset="2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en-US" sz="1800" b="1" dirty="0" smtClean="0">
              <a:cs typeface="Tahoma" pitchFamily="34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en-US" sz="1800" b="1" dirty="0" err="1" smtClean="0">
                <a:cs typeface="Tahoma" pitchFamily="34" charset="0"/>
              </a:rPr>
              <a:t>Himpunan</a:t>
            </a:r>
            <a:r>
              <a:rPr lang="en-US" sz="1800" b="1" dirty="0" smtClean="0">
                <a:cs typeface="Tahoma" pitchFamily="34" charset="0"/>
              </a:rPr>
              <a:t> </a:t>
            </a:r>
            <a:r>
              <a:rPr lang="en-US" sz="1800" b="1" dirty="0" err="1" smtClean="0">
                <a:cs typeface="Tahoma" pitchFamily="34" charset="0"/>
              </a:rPr>
              <a:t>Bagian</a:t>
            </a:r>
            <a:endParaRPr lang="en-US" sz="1800" b="1" dirty="0">
              <a:cs typeface="Tahoma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US" dirty="0" err="1" smtClean="0">
                <a:cs typeface="Tahoma" panose="020B0604030504040204" pitchFamily="34" charset="0"/>
              </a:rPr>
              <a:t>Himpunan</a:t>
            </a:r>
            <a:r>
              <a:rPr lang="en-US" dirty="0" smtClean="0">
                <a:cs typeface="Tahoma" panose="020B0604030504040204" pitchFamily="34" charset="0"/>
              </a:rPr>
              <a:t> </a:t>
            </a:r>
            <a:r>
              <a:rPr lang="en-US" dirty="0">
                <a:cs typeface="Tahoma" panose="020B0604030504040204" pitchFamily="34" charset="0"/>
              </a:rPr>
              <a:t>A </a:t>
            </a:r>
            <a:r>
              <a:rPr lang="en-US" dirty="0" err="1">
                <a:cs typeface="Tahoma" panose="020B0604030504040204" pitchFamily="34" charset="0"/>
              </a:rPr>
              <a:t>dikatakan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himpunan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bagian</a:t>
            </a:r>
            <a:r>
              <a:rPr lang="en-US" dirty="0">
                <a:cs typeface="Tahoma" panose="020B0604030504040204" pitchFamily="34" charset="0"/>
              </a:rPr>
              <a:t> (subset) </a:t>
            </a:r>
            <a:r>
              <a:rPr lang="en-US" dirty="0" err="1">
                <a:cs typeface="Tahoma" panose="020B0604030504040204" pitchFamily="34" charset="0"/>
              </a:rPr>
              <a:t>dari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himpunan</a:t>
            </a:r>
            <a:r>
              <a:rPr lang="en-US" dirty="0">
                <a:cs typeface="Tahoma" panose="020B0604030504040204" pitchFamily="34" charset="0"/>
              </a:rPr>
              <a:t> B </a:t>
            </a:r>
            <a:r>
              <a:rPr lang="en-US" dirty="0" err="1">
                <a:cs typeface="Tahoma" panose="020B0604030504040204" pitchFamily="34" charset="0"/>
              </a:rPr>
              <a:t>jika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dan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hanya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jika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setiap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elemen</a:t>
            </a:r>
            <a:r>
              <a:rPr lang="en-US" dirty="0">
                <a:cs typeface="Tahoma" panose="020B0604030504040204" pitchFamily="34" charset="0"/>
              </a:rPr>
              <a:t> A </a:t>
            </a:r>
            <a:r>
              <a:rPr lang="en-US" dirty="0" err="1">
                <a:cs typeface="Tahoma" panose="020B0604030504040204" pitchFamily="34" charset="0"/>
              </a:rPr>
              <a:t>merupakan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elemen</a:t>
            </a: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dari</a:t>
            </a:r>
            <a:r>
              <a:rPr lang="en-US" dirty="0">
                <a:cs typeface="Tahoma" panose="020B0604030504040204" pitchFamily="34" charset="0"/>
              </a:rPr>
              <a:t> B. 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cs typeface="Tahoma" panose="020B0604030504040204" pitchFamily="34" charset="0"/>
              </a:rPr>
              <a:t>B </a:t>
            </a:r>
            <a:r>
              <a:rPr lang="en-US" dirty="0" err="1">
                <a:cs typeface="Tahoma" panose="020B0604030504040204" pitchFamily="34" charset="0"/>
              </a:rPr>
              <a:t>dikatakan</a:t>
            </a:r>
            <a:r>
              <a:rPr lang="en-US" dirty="0">
                <a:cs typeface="Tahoma" panose="020B0604030504040204" pitchFamily="34" charset="0"/>
              </a:rPr>
              <a:t> superset </a:t>
            </a:r>
            <a:r>
              <a:rPr lang="en-US" dirty="0" err="1">
                <a:cs typeface="Tahoma" panose="020B0604030504040204" pitchFamily="34" charset="0"/>
              </a:rPr>
              <a:t>dari</a:t>
            </a:r>
            <a:r>
              <a:rPr lang="en-US" dirty="0">
                <a:cs typeface="Tahoma" panose="020B0604030504040204" pitchFamily="34" charset="0"/>
              </a:rPr>
              <a:t> A.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cs typeface="Tahoma" panose="020B0604030504040204" pitchFamily="34" charset="0"/>
              </a:rPr>
              <a:t> </a:t>
            </a:r>
            <a:r>
              <a:rPr lang="en-US" dirty="0" err="1">
                <a:cs typeface="Tahoma" panose="020B0604030504040204" pitchFamily="34" charset="0"/>
              </a:rPr>
              <a:t>Notasi</a:t>
            </a:r>
            <a:r>
              <a:rPr lang="en-US" dirty="0">
                <a:cs typeface="Tahoma" panose="020B0604030504040204" pitchFamily="34" charset="0"/>
              </a:rPr>
              <a:t> : </a:t>
            </a:r>
            <a:r>
              <a:rPr lang="en-US" dirty="0">
                <a:sym typeface="Symbol" panose="05050102010706020507" pitchFamily="18" charset="2"/>
              </a:rPr>
              <a:t>A </a:t>
            </a:r>
            <a:r>
              <a:rPr lang="en-US" b="1" dirty="0">
                <a:sym typeface="Symbol" panose="05050102010706020507" pitchFamily="18" charset="2"/>
              </a:rPr>
              <a:t></a:t>
            </a:r>
            <a:r>
              <a:rPr lang="en-US" dirty="0">
                <a:sym typeface="Symbol" panose="05050102010706020507" pitchFamily="18" charset="2"/>
              </a:rPr>
              <a:t> B</a:t>
            </a:r>
            <a:endParaRPr lang="en-US" dirty="0">
              <a:cs typeface="Tahoma" panose="020B0604030504040204" pitchFamily="34" charset="0"/>
            </a:endParaRPr>
          </a:p>
          <a:p>
            <a:pPr lvl="1" algn="just">
              <a:lnSpc>
                <a:spcPct val="90000"/>
              </a:lnSpc>
              <a:buFontTx/>
              <a:buAutoNum type="alphaLcPeriod"/>
              <a:defRPr/>
            </a:pPr>
            <a:endParaRPr lang="en-US" sz="2400" dirty="0">
              <a:cs typeface="Tahoma" pitchFamily="34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ru-RU" dirty="0" smtClean="0">
              <a:cs typeface="Tahoma" pitchFamily="34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C88BBE-9AFE-4DDB-AD44-BDB0B7F33F4F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67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12542"/>
            <a:ext cx="8229600" cy="644859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i="1" dirty="0" smtClean="0"/>
              <a:t>HIMPUNAN SAMA</a:t>
            </a:r>
          </a:p>
          <a:p>
            <a:pPr>
              <a:defRPr/>
            </a:pPr>
            <a:endParaRPr lang="en-US" i="1" dirty="0"/>
          </a:p>
          <a:p>
            <a:pPr>
              <a:defRPr/>
            </a:pP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 smtClean="0"/>
              <a:t>.</a:t>
            </a:r>
            <a:endParaRPr lang="en-US" dirty="0"/>
          </a:p>
          <a:p>
            <a:pPr>
              <a:defRPr/>
            </a:pPr>
            <a:r>
              <a:rPr lang="en-US" b="1" dirty="0" err="1"/>
              <a:t>Notasi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 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</a:t>
            </a:r>
            <a:r>
              <a:rPr lang="en-US" i="1" dirty="0" smtClean="0"/>
              <a:t>A</a:t>
            </a:r>
          </a:p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marL="344488" indent="0">
              <a:buNone/>
              <a:defRPr/>
            </a:pPr>
            <a:r>
              <a:rPr lang="en-US" dirty="0"/>
              <a:t>(i) 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 0, 1 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 </a:t>
            </a:r>
            <a:r>
              <a:rPr lang="en-US" i="1" dirty="0"/>
              <a:t>x</a:t>
            </a:r>
            <a:r>
              <a:rPr lang="en-US" dirty="0"/>
              <a:t> | </a:t>
            </a:r>
            <a:r>
              <a:rPr lang="en-US" i="1" dirty="0"/>
              <a:t>x</a:t>
            </a:r>
            <a:r>
              <a:rPr lang="en-US" dirty="0"/>
              <a:t> (</a:t>
            </a:r>
            <a:r>
              <a:rPr lang="en-US" i="1" dirty="0"/>
              <a:t>x </a:t>
            </a:r>
            <a:r>
              <a:rPr lang="en-US" dirty="0"/>
              <a:t>– 1) = 0 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</a:t>
            </a:r>
            <a:endParaRPr lang="en-US" dirty="0"/>
          </a:p>
          <a:p>
            <a:pPr marL="344488" indent="0">
              <a:buNone/>
              <a:defRPr/>
            </a:pPr>
            <a:r>
              <a:rPr lang="en-US" dirty="0"/>
              <a:t>(ii)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 3, 5, 8, 5 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{5, 3, 8 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</a:t>
            </a:r>
            <a:r>
              <a:rPr lang="en-US" i="1" dirty="0"/>
              <a:t>B</a:t>
            </a:r>
            <a:endParaRPr lang="en-US" dirty="0"/>
          </a:p>
          <a:p>
            <a:pPr marL="344488" indent="0">
              <a:buNone/>
              <a:defRPr/>
            </a:pPr>
            <a:r>
              <a:rPr lang="en-US" dirty="0"/>
              <a:t>(iii)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 3, 5, 8, 5 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{3, 8},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				          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9D2865C-8F20-4792-87E8-4333D8F5D4E6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365761"/>
            <a:ext cx="8470900" cy="5150804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n-US" dirty="0" smtClean="0"/>
              <a:t>HIMPUNAN EKIVALEN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ekivalen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kardinal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 marL="109537" indent="0" algn="just"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dirty="0" err="1"/>
              <a:t>Notasi</a:t>
            </a:r>
            <a:r>
              <a:rPr lang="en-US" dirty="0"/>
              <a:t> : </a:t>
            </a:r>
            <a:r>
              <a:rPr lang="en-US" i="1" dirty="0"/>
              <a:t>A</a:t>
            </a:r>
            <a:r>
              <a:rPr lang="en-US" dirty="0"/>
              <a:t> ~ </a:t>
            </a:r>
            <a:r>
              <a:rPr lang="en-US" i="1" dirty="0"/>
              <a:t>B</a:t>
            </a:r>
            <a:r>
              <a:rPr lang="en-US" dirty="0"/>
              <a:t>  </a:t>
            </a:r>
            <a:r>
              <a:rPr lang="en-US" dirty="0">
                <a:sym typeface="Symbol"/>
              </a:rPr>
              <a:t>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A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B</a:t>
            </a:r>
            <a:r>
              <a:rPr lang="en-US" dirty="0">
                <a:sym typeface="Symbol"/>
              </a:rPr>
              <a:t></a:t>
            </a:r>
            <a:endParaRPr lang="en-US" dirty="0"/>
          </a:p>
          <a:p>
            <a:pPr marL="109537" indent="0" algn="just">
              <a:buNone/>
              <a:defRPr/>
            </a:pPr>
            <a:r>
              <a:rPr lang="en-US" dirty="0"/>
              <a:t>  </a:t>
            </a:r>
          </a:p>
          <a:p>
            <a:pPr algn="just">
              <a:defRPr/>
            </a:pPr>
            <a:r>
              <a:rPr lang="en-US" b="1" dirty="0" err="1" smtClean="0"/>
              <a:t>Contoh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  <a:r>
              <a:rPr lang="en-US" dirty="0" smtClean="0"/>
              <a:t> 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 1, 3, 5, 7 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 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~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A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B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= 4	            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03C83A-9664-44D6-B795-F78DD5C72EFF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5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title"/>
          </p:nvPr>
        </p:nvSpPr>
        <p:spPr>
          <a:xfrm>
            <a:off x="2171700" y="800101"/>
            <a:ext cx="7797800" cy="4683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200" u="sng" dirty="0" err="1">
                <a:solidFill>
                  <a:srgbClr val="FF0000"/>
                </a:solidFill>
              </a:rPr>
              <a:t>Himpunan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Saling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Lepas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idx="1"/>
          </p:nvPr>
        </p:nvSpPr>
        <p:spPr>
          <a:xfrm>
            <a:off x="1981200" y="1400176"/>
            <a:ext cx="8229600" cy="47291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/>
              <a:t>Notasi</a:t>
            </a:r>
            <a:r>
              <a:rPr lang="en-US" dirty="0"/>
              <a:t> : A // B</a:t>
            </a:r>
          </a:p>
          <a:p>
            <a:pPr>
              <a:defRPr/>
            </a:pPr>
            <a:r>
              <a:rPr lang="en-US" dirty="0"/>
              <a:t>Diagram Venn: </a:t>
            </a:r>
          </a:p>
          <a:p>
            <a:pPr>
              <a:defRPr/>
            </a:pPr>
            <a:endParaRPr lang="en-US" dirty="0"/>
          </a:p>
          <a:p>
            <a:pPr marL="109537" indent="0">
              <a:buNone/>
              <a:defRPr/>
            </a:pPr>
            <a:endParaRPr lang="en-US" dirty="0"/>
          </a:p>
          <a:p>
            <a:pPr marL="109537" indent="0">
              <a:buNone/>
              <a:defRPr/>
            </a:pPr>
            <a:endParaRPr lang="en-US" dirty="0"/>
          </a:p>
          <a:p>
            <a:pPr marL="109537" indent="0">
              <a:buNone/>
              <a:defRPr/>
            </a:pPr>
            <a:endParaRPr lang="en-US" dirty="0"/>
          </a:p>
          <a:p>
            <a:pPr marL="109537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  <a:p>
            <a:pPr>
              <a:buNone/>
              <a:defRPr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dirty="0" err="1">
                <a:sym typeface="Symbol" pitchFamily="18" charset="2"/>
              </a:rPr>
              <a:t>JIka</a:t>
            </a:r>
            <a:r>
              <a:rPr lang="en-US" dirty="0">
                <a:sym typeface="Symbol" pitchFamily="18" charset="2"/>
              </a:rPr>
              <a:t> A = {1,3,5,7} </a:t>
            </a:r>
            <a:r>
              <a:rPr lang="en-US" dirty="0" err="1">
                <a:sym typeface="Symbol" pitchFamily="18" charset="2"/>
              </a:rPr>
              <a:t>dan</a:t>
            </a:r>
            <a:r>
              <a:rPr lang="en-US" dirty="0">
                <a:sym typeface="Symbol" pitchFamily="18" charset="2"/>
              </a:rPr>
              <a:t> B = {</a:t>
            </a:r>
            <a:r>
              <a:rPr lang="en-US" dirty="0" err="1">
                <a:sym typeface="Symbol" pitchFamily="18" charset="2"/>
              </a:rPr>
              <a:t>a,b,c,d</a:t>
            </a:r>
            <a:r>
              <a:rPr lang="en-US" dirty="0">
                <a:sym typeface="Symbol" pitchFamily="18" charset="2"/>
              </a:rPr>
              <a:t>}, </a:t>
            </a:r>
            <a:r>
              <a:rPr lang="en-US" dirty="0" err="1">
                <a:sym typeface="Symbol" pitchFamily="18" charset="2"/>
              </a:rPr>
              <a:t>maka</a:t>
            </a:r>
            <a:r>
              <a:rPr lang="en-US" dirty="0">
                <a:sym typeface="Symbol" pitchFamily="18" charset="2"/>
              </a:rPr>
              <a:t> A//B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76AF4C-6A5E-462E-B385-45C16664968A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2365376"/>
            <a:ext cx="3262312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1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2"/>
          <p:cNvSpPr>
            <a:spLocks noGrp="1" noChangeArrowheads="1"/>
          </p:cNvSpPr>
          <p:nvPr>
            <p:ph type="title"/>
          </p:nvPr>
        </p:nvSpPr>
        <p:spPr>
          <a:xfrm>
            <a:off x="1847850" y="873126"/>
            <a:ext cx="8229600" cy="5762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Himpunan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Kuasa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idx="1"/>
          </p:nvPr>
        </p:nvSpPr>
        <p:spPr>
          <a:xfrm>
            <a:off x="1981200" y="1592264"/>
            <a:ext cx="8229600" cy="4465637"/>
          </a:xfrm>
        </p:spPr>
        <p:txBody>
          <a:bodyPr rtlCol="0">
            <a:norm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(power set)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elemennya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A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dirty="0" err="1"/>
              <a:t>Notasi</a:t>
            </a:r>
            <a:r>
              <a:rPr lang="en-US" dirty="0"/>
              <a:t> : P(A) </a:t>
            </a:r>
            <a:r>
              <a:rPr lang="en-US" dirty="0" err="1"/>
              <a:t>atau</a:t>
            </a:r>
            <a:r>
              <a:rPr lang="en-US" dirty="0"/>
              <a:t> 2</a:t>
            </a:r>
            <a:r>
              <a:rPr lang="en-US" baseline="30000" dirty="0"/>
              <a:t>A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A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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</a:t>
            </a:r>
            <a:r>
              <a:rPr lang="en-US" dirty="0"/>
              <a:t> = </a:t>
            </a:r>
            <a:endParaRPr lang="en-US" baseline="30000" dirty="0"/>
          </a:p>
          <a:p>
            <a:pPr>
              <a:defRPr/>
            </a:pPr>
            <a:r>
              <a:rPr lang="en-US" b="1" dirty="0" err="1"/>
              <a:t>Contoh</a:t>
            </a:r>
            <a:r>
              <a:rPr lang="en-US" b="1" dirty="0"/>
              <a:t> 12. </a:t>
            </a:r>
            <a:endParaRPr lang="en-US" dirty="0"/>
          </a:p>
          <a:p>
            <a:pPr marL="344488" indent="0">
              <a:buNone/>
              <a:defRPr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 1, 2 },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 = {</a:t>
            </a:r>
            <a:r>
              <a:rPr lang="en-US" dirty="0">
                <a:sym typeface="Symbol"/>
              </a:rPr>
              <a:t></a:t>
            </a:r>
            <a:r>
              <a:rPr lang="en-US" dirty="0"/>
              <a:t> , { 1 }, { 2 }, { 1, 2 }}		             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970C4F-4671-4E7A-8AC9-A6BA4C7A0D66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76920"/>
              </p:ext>
            </p:extLst>
          </p:nvPr>
        </p:nvGraphicFramePr>
        <p:xfrm>
          <a:off x="5511800" y="3406874"/>
          <a:ext cx="5842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190417" imgH="190417" progId="Equation.DSMT4">
                  <p:embed/>
                </p:oleObj>
              </mc:Choice>
              <mc:Fallback>
                <p:oleObj name="Equation" r:id="rId4" imgW="190417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3406874"/>
                        <a:ext cx="5842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800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>
          <a:xfrm>
            <a:off x="1774825" y="417513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Operasi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Himpunan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7651" name="Rectangle 7"/>
          <p:cNvSpPr>
            <a:spLocks noGrp="1" noChangeArrowheads="1"/>
          </p:cNvSpPr>
          <p:nvPr>
            <p:ph idx="1"/>
          </p:nvPr>
        </p:nvSpPr>
        <p:spPr>
          <a:xfrm>
            <a:off x="1992314" y="1600201"/>
            <a:ext cx="8218487" cy="233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Irisan </a:t>
            </a:r>
            <a:r>
              <a:rPr lang="en-US" sz="2000" i="1"/>
              <a:t>(intersection)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Irisan dari himpunan A dan B adalah sebuah himpunan yang setiap elemennya dari himpunan A dan B.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Notasi : A </a:t>
            </a:r>
            <a:r>
              <a:rPr lang="en-US" sz="2000">
                <a:sym typeface="Symbol" panose="05050102010706020507" pitchFamily="18" charset="2"/>
              </a:rPr>
              <a:t> B = {x|x </a:t>
            </a:r>
            <a:r>
              <a:rPr lang="ru-RU" sz="2000">
                <a:cs typeface="Tahoma" panose="020B0604030504040204" pitchFamily="34" charset="0"/>
                <a:sym typeface="Symbol" panose="05050102010706020507" pitchFamily="18" charset="2"/>
              </a:rPr>
              <a:t>є</a:t>
            </a:r>
            <a:r>
              <a:rPr lang="en-US" sz="2000">
                <a:cs typeface="Tahoma" panose="020B0604030504040204" pitchFamily="34" charset="0"/>
                <a:sym typeface="Symbol" panose="05050102010706020507" pitchFamily="18" charset="2"/>
              </a:rPr>
              <a:t> A dan </a:t>
            </a:r>
            <a:r>
              <a:rPr lang="en-US" sz="2000">
                <a:sym typeface="Symbol" panose="05050102010706020507" pitchFamily="18" charset="2"/>
              </a:rPr>
              <a:t>x </a:t>
            </a:r>
            <a:r>
              <a:rPr lang="ru-RU" sz="2000">
                <a:cs typeface="Tahoma" panose="020B0604030504040204" pitchFamily="34" charset="0"/>
                <a:sym typeface="Symbol" panose="05050102010706020507" pitchFamily="18" charset="2"/>
              </a:rPr>
              <a:t>є</a:t>
            </a:r>
            <a:r>
              <a:rPr lang="en-US" sz="2000">
                <a:cs typeface="Tahoma" panose="020B0604030504040204" pitchFamily="34" charset="0"/>
                <a:sym typeface="Symbol" panose="05050102010706020507" pitchFamily="18" charset="2"/>
              </a:rPr>
              <a:t> B}</a:t>
            </a:r>
            <a:endParaRPr lang="ru-RU" sz="2000"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85D4E4-DEB9-4FEB-ADFE-6937110F7BFC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2765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3" y="3284538"/>
            <a:ext cx="3141662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6002338" y="3305176"/>
            <a:ext cx="370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Tahoma" panose="020B0604030504040204" pitchFamily="34" charset="0"/>
              </a:rPr>
              <a:t>Contoh</a:t>
            </a:r>
            <a:r>
              <a:rPr lang="en-US" sz="2000" dirty="0">
                <a:latin typeface="Tahoma" panose="020B0604030504040204" pitchFamily="34" charset="0"/>
              </a:rPr>
              <a:t>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Tahoma" panose="020B0604030504040204" pitchFamily="34" charset="0"/>
              </a:rPr>
              <a:t>Jika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A</a:t>
            </a:r>
            <a:r>
              <a:rPr lang="en-US" sz="2000" dirty="0">
                <a:latin typeface="Tahoma" panose="020B0604030504040204" pitchFamily="34" charset="0"/>
              </a:rPr>
              <a:t> = </a:t>
            </a:r>
            <a:r>
              <a:rPr lang="en-US" sz="2000" dirty="0" smtClean="0">
                <a:latin typeface="Tahoma" panose="020B0604030504040204" pitchFamily="34" charset="0"/>
              </a:rPr>
              <a:t>{1, </a:t>
            </a:r>
            <a:r>
              <a:rPr lang="en-US" sz="2000" dirty="0">
                <a:latin typeface="Tahoma" panose="020B0604030504040204" pitchFamily="34" charset="0"/>
              </a:rPr>
              <a:t>3</a:t>
            </a:r>
            <a:r>
              <a:rPr lang="en-US" sz="2000" dirty="0" smtClean="0">
                <a:latin typeface="Tahoma" panose="020B0604030504040204" pitchFamily="34" charset="0"/>
              </a:rPr>
              <a:t>, </a:t>
            </a:r>
            <a:r>
              <a:rPr lang="en-US" sz="2000" dirty="0">
                <a:latin typeface="Tahoma" panose="020B0604030504040204" pitchFamily="34" charset="0"/>
              </a:rPr>
              <a:t>5</a:t>
            </a:r>
            <a:r>
              <a:rPr lang="en-US" sz="2000" dirty="0" smtClean="0">
                <a:latin typeface="Tahoma" panose="020B0604030504040204" pitchFamily="34" charset="0"/>
              </a:rPr>
              <a:t>, </a:t>
            </a:r>
            <a:r>
              <a:rPr lang="en-US" sz="2000" dirty="0">
                <a:latin typeface="Tahoma" panose="020B0604030504040204" pitchFamily="34" charset="0"/>
              </a:rPr>
              <a:t>8, 10} </a:t>
            </a:r>
            <a:r>
              <a:rPr lang="en-US" sz="2000" dirty="0" err="1">
                <a:latin typeface="Tahoma" panose="020B0604030504040204" pitchFamily="34" charset="0"/>
              </a:rPr>
              <a:t>dan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B</a:t>
            </a:r>
            <a:r>
              <a:rPr lang="en-US" sz="2000" dirty="0">
                <a:latin typeface="Tahoma" panose="020B0604030504040204" pitchFamily="34" charset="0"/>
              </a:rPr>
              <a:t> = </a:t>
            </a:r>
            <a:r>
              <a:rPr lang="en-US" sz="2000" dirty="0" smtClean="0">
                <a:latin typeface="Tahoma" panose="020B0604030504040204" pitchFamily="34" charset="0"/>
              </a:rPr>
              <a:t>{2, 5, </a:t>
            </a:r>
            <a:r>
              <a:rPr lang="en-US" sz="2000" dirty="0">
                <a:latin typeface="Tahoma" panose="020B0604030504040204" pitchFamily="34" charset="0"/>
              </a:rPr>
              <a:t>10, </a:t>
            </a:r>
            <a:r>
              <a:rPr lang="en-US" sz="2000" dirty="0" smtClean="0">
                <a:latin typeface="Tahoma" panose="020B0604030504040204" pitchFamily="34" charset="0"/>
              </a:rPr>
              <a:t>15, 17}, </a:t>
            </a:r>
            <a:endParaRPr lang="en-US" sz="2000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>
                <a:latin typeface="Tahoma" panose="020B0604030504040204" pitchFamily="34" charset="0"/>
              </a:rPr>
              <a:t>  </a:t>
            </a:r>
            <a:r>
              <a:rPr lang="en-US" sz="2000" dirty="0" err="1">
                <a:latin typeface="Tahoma" panose="020B0604030504040204" pitchFamily="34" charset="0"/>
              </a:rPr>
              <a:t>maka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A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dirty="0">
                <a:latin typeface="Tahoma" panose="020B0604030504040204" pitchFamily="34" charset="0"/>
                <a:sym typeface="Symbol" panose="05050102010706020507" pitchFamily="18" charset="2"/>
              </a:rPr>
              <a:t>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B</a:t>
            </a:r>
            <a:r>
              <a:rPr lang="en-US" sz="2000" dirty="0">
                <a:latin typeface="Tahoma" panose="020B0604030504040204" pitchFamily="34" charset="0"/>
              </a:rPr>
              <a:t> = </a:t>
            </a:r>
            <a:r>
              <a:rPr lang="en-US" sz="2000" dirty="0" smtClean="0">
                <a:latin typeface="Tahoma" panose="020B0604030504040204" pitchFamily="34" charset="0"/>
              </a:rPr>
              <a:t>{5, </a:t>
            </a:r>
            <a:r>
              <a:rPr lang="en-US" sz="2000" dirty="0">
                <a:latin typeface="Tahoma" panose="020B0604030504040204" pitchFamily="34" charset="0"/>
              </a:rPr>
              <a:t>10}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66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7"/>
          <p:cNvSpPr>
            <a:spLocks noGrp="1" noChangeArrowheads="1"/>
          </p:cNvSpPr>
          <p:nvPr>
            <p:ph idx="1"/>
          </p:nvPr>
        </p:nvSpPr>
        <p:spPr>
          <a:xfrm>
            <a:off x="1981200" y="1736725"/>
            <a:ext cx="8229600" cy="2376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err="1"/>
              <a:t>Gabungan</a:t>
            </a:r>
            <a:r>
              <a:rPr lang="en-US" sz="2000" dirty="0"/>
              <a:t> </a:t>
            </a:r>
            <a:r>
              <a:rPr lang="en-US" sz="2000" i="1" dirty="0"/>
              <a:t>(union)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Gabungan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yang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anggotanya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Notasi</a:t>
            </a:r>
            <a:r>
              <a:rPr lang="en-US" sz="2000" dirty="0"/>
              <a:t> :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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/>
              <a:t> = {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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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/>
              <a:t> } 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9A79D4-13A1-4320-B4A8-AEDEC55017D6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297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39" y="4073525"/>
            <a:ext cx="2339975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 Box 12"/>
          <p:cNvSpPr txBox="1">
            <a:spLocks noChangeArrowheads="1"/>
          </p:cNvSpPr>
          <p:nvPr/>
        </p:nvSpPr>
        <p:spPr bwMode="auto">
          <a:xfrm>
            <a:off x="6326481" y="4113213"/>
            <a:ext cx="3708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Tahoma" panose="020B0604030504040204" pitchFamily="34" charset="0"/>
              </a:rPr>
              <a:t>Contoh</a:t>
            </a:r>
            <a:r>
              <a:rPr lang="en-US" sz="2000" dirty="0">
                <a:latin typeface="Tahoma" panose="020B0604030504040204" pitchFamily="34" charset="0"/>
              </a:rPr>
              <a:t>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Tahoma" panose="020B0604030504040204" pitchFamily="34" charset="0"/>
              </a:rPr>
              <a:t>Jika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A</a:t>
            </a:r>
            <a:r>
              <a:rPr lang="en-US" sz="2000" dirty="0">
                <a:latin typeface="Tahoma" panose="020B0604030504040204" pitchFamily="34" charset="0"/>
              </a:rPr>
              <a:t> = { 2, </a:t>
            </a:r>
            <a:r>
              <a:rPr lang="en-US" sz="2000" dirty="0" smtClean="0">
                <a:latin typeface="Tahoma" panose="020B0604030504040204" pitchFamily="34" charset="0"/>
              </a:rPr>
              <a:t>7, </a:t>
            </a:r>
            <a:r>
              <a:rPr lang="en-US" sz="2000" dirty="0">
                <a:latin typeface="Tahoma" panose="020B0604030504040204" pitchFamily="34" charset="0"/>
              </a:rPr>
              <a:t>9</a:t>
            </a:r>
            <a:r>
              <a:rPr lang="en-US" sz="2000" dirty="0" smtClean="0">
                <a:latin typeface="Tahoma" panose="020B0604030504040204" pitchFamily="34" charset="0"/>
              </a:rPr>
              <a:t> </a:t>
            </a:r>
            <a:r>
              <a:rPr lang="en-US" sz="2000" dirty="0">
                <a:latin typeface="Tahoma" panose="020B0604030504040204" pitchFamily="34" charset="0"/>
              </a:rPr>
              <a:t>} </a:t>
            </a:r>
            <a:r>
              <a:rPr lang="en-US" sz="2000" dirty="0" err="1">
                <a:latin typeface="Tahoma" panose="020B0604030504040204" pitchFamily="34" charset="0"/>
              </a:rPr>
              <a:t>dan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B</a:t>
            </a:r>
            <a:r>
              <a:rPr lang="en-US" sz="2000" dirty="0">
                <a:latin typeface="Tahoma" panose="020B0604030504040204" pitchFamily="34" charset="0"/>
              </a:rPr>
              <a:t> = { </a:t>
            </a:r>
            <a:r>
              <a:rPr lang="en-US" sz="2000" dirty="0" smtClean="0">
                <a:latin typeface="Tahoma" panose="020B0604030504040204" pitchFamily="34" charset="0"/>
              </a:rPr>
              <a:t>2, </a:t>
            </a:r>
            <a:r>
              <a:rPr lang="en-US" sz="2000" dirty="0">
                <a:latin typeface="Tahoma" panose="020B0604030504040204" pitchFamily="34" charset="0"/>
              </a:rPr>
              <a:t>6</a:t>
            </a:r>
            <a:r>
              <a:rPr lang="en-US" sz="2000" dirty="0" smtClean="0">
                <a:latin typeface="Tahoma" panose="020B0604030504040204" pitchFamily="34" charset="0"/>
              </a:rPr>
              <a:t>, 10 </a:t>
            </a:r>
            <a:r>
              <a:rPr lang="en-US" sz="2000" dirty="0">
                <a:latin typeface="Tahoma" panose="020B0604030504040204" pitchFamily="34" charset="0"/>
              </a:rPr>
              <a:t>}, </a:t>
            </a:r>
            <a:r>
              <a:rPr lang="en-US" sz="2000" dirty="0" err="1">
                <a:latin typeface="Tahoma" panose="020B0604030504040204" pitchFamily="34" charset="0"/>
              </a:rPr>
              <a:t>maka</a:t>
            </a:r>
            <a:r>
              <a:rPr lang="en-US" sz="2000" dirty="0">
                <a:latin typeface="Tahoma" panose="020B0604030504040204" pitchFamily="34" charset="0"/>
              </a:rPr>
              <a:t> </a:t>
            </a:r>
            <a:r>
              <a:rPr lang="en-US" sz="2000" i="1" dirty="0" smtClean="0">
                <a:latin typeface="Tahoma" panose="020B0604030504040204" pitchFamily="34" charset="0"/>
              </a:rPr>
              <a:t>A</a:t>
            </a:r>
            <a:r>
              <a:rPr lang="en-US" sz="2000" dirty="0">
                <a:sym typeface="Symbol" panose="05050102010706020507" pitchFamily="18" charset="2"/>
              </a:rPr>
              <a:t> </a:t>
            </a:r>
            <a:r>
              <a:rPr lang="en-US" sz="2000" dirty="0" smtClean="0">
                <a:latin typeface="Tahoma" panose="020B0604030504040204" pitchFamily="34" charset="0"/>
              </a:rPr>
              <a:t> </a:t>
            </a:r>
            <a:r>
              <a:rPr lang="en-US" sz="2000" i="1" dirty="0">
                <a:latin typeface="Tahoma" panose="020B0604030504040204" pitchFamily="34" charset="0"/>
              </a:rPr>
              <a:t>B</a:t>
            </a:r>
            <a:r>
              <a:rPr lang="en-US" sz="2000" dirty="0">
                <a:latin typeface="Tahoma" panose="020B0604030504040204" pitchFamily="34" charset="0"/>
              </a:rPr>
              <a:t> = { 2, </a:t>
            </a:r>
            <a:r>
              <a:rPr lang="en-US" sz="2000" dirty="0" smtClean="0">
                <a:latin typeface="Tahoma" panose="020B0604030504040204" pitchFamily="34" charset="0"/>
              </a:rPr>
              <a:t>6, </a:t>
            </a:r>
            <a:r>
              <a:rPr lang="en-US" sz="2000" dirty="0">
                <a:latin typeface="Tahoma" panose="020B0604030504040204" pitchFamily="34" charset="0"/>
              </a:rPr>
              <a:t>7, </a:t>
            </a:r>
            <a:r>
              <a:rPr lang="en-US" sz="2000" dirty="0" smtClean="0">
                <a:latin typeface="Tahoma" panose="020B0604030504040204" pitchFamily="34" charset="0"/>
              </a:rPr>
              <a:t>9, 10 </a:t>
            </a:r>
            <a:r>
              <a:rPr lang="en-US" sz="2000" dirty="0">
                <a:latin typeface="Tahoma" panose="020B060403050404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04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970715" cy="132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BILANGAN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b="1" dirty="0" err="1">
                <a:solidFill>
                  <a:schemeClr val="tx1"/>
                </a:solidFill>
              </a:rPr>
              <a:t>Bilangan</a:t>
            </a:r>
            <a:r>
              <a:rPr lang="en-US" sz="2800" dirty="0" err="1">
                <a:solidFill>
                  <a:schemeClr val="tx1"/>
                </a:solidFill>
              </a:rPr>
              <a:t>,adalah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konsep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matematika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yang </a:t>
            </a:r>
            <a:r>
              <a:rPr lang="en-US" sz="2800" dirty="0" err="1" smtClean="0">
                <a:solidFill>
                  <a:schemeClr val="tx1"/>
                </a:solidFill>
              </a:rPr>
              <a:t>digunakan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pencacahan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pengukuran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7" name="Picture 13" descr="Description: Pengertian Bilangan dan Macam-macam bilangan beserta contohn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52357"/>
            <a:ext cx="10515600" cy="414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5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589380" y="264430"/>
            <a:ext cx="3097212" cy="828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u="sng" dirty="0">
                <a:solidFill>
                  <a:srgbClr val="FF0000"/>
                </a:solidFill>
              </a:rPr>
              <a:t>PRINSIP DUALITAS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D7ACFF-310E-4218-98C2-E08772177BE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838" y="793383"/>
            <a:ext cx="6710557" cy="606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0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2441575"/>
          </a:xfrm>
        </p:spPr>
        <p:txBody>
          <a:bodyPr/>
          <a:lstStyle/>
          <a:p>
            <a:pPr eaLnBrk="1" hangingPunct="1"/>
            <a:r>
              <a:rPr lang="en-US" dirty="0" err="1" smtClean="0">
                <a:sym typeface="Symbol" panose="05050102010706020507" pitchFamily="18" charset="2"/>
              </a:rPr>
              <a:t>Komplemen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i="1" dirty="0" smtClean="0">
                <a:sym typeface="Symbol" panose="05050102010706020507" pitchFamily="18" charset="2"/>
              </a:rPr>
              <a:t>(complement)</a:t>
            </a:r>
          </a:p>
          <a:p>
            <a:pPr lvl="1" eaLnBrk="1" hangingPunct="1"/>
            <a:r>
              <a:rPr lang="en-US" sz="2400" dirty="0" err="1">
                <a:sym typeface="Symbol" panose="05050102010706020507" pitchFamily="18" charset="2"/>
              </a:rPr>
              <a:t>Komplemen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dari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himpunan</a:t>
            </a:r>
            <a:r>
              <a:rPr lang="en-US" sz="2400" dirty="0">
                <a:sym typeface="Symbol" panose="05050102010706020507" pitchFamily="18" charset="2"/>
              </a:rPr>
              <a:t> A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himpunan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mengandung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semua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elemen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dalam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semesta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pembicaraan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tidak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didalam</a:t>
            </a:r>
            <a:r>
              <a:rPr lang="en-US" sz="2400" dirty="0">
                <a:sym typeface="Symbol" panose="05050102010706020507" pitchFamily="18" charset="2"/>
              </a:rPr>
              <a:t> A.</a:t>
            </a:r>
          </a:p>
          <a:p>
            <a:pPr lvl="1" eaLnBrk="1" hangingPunct="1"/>
            <a:r>
              <a:rPr lang="en-US" sz="2400" dirty="0" err="1">
                <a:sym typeface="Symbol" panose="05050102010706020507" pitchFamily="18" charset="2"/>
              </a:rPr>
              <a:t>Notasi</a:t>
            </a:r>
            <a:r>
              <a:rPr lang="en-US" sz="2400" dirty="0">
                <a:sym typeface="Symbol" panose="05050102010706020507" pitchFamily="18" charset="2"/>
              </a:rPr>
              <a:t> :  A= { </a:t>
            </a:r>
            <a:r>
              <a:rPr lang="en-US" sz="2400" i="1" dirty="0">
                <a:sym typeface="Symbol" panose="05050102010706020507" pitchFamily="18" charset="2"/>
              </a:rPr>
              <a:t>x</a:t>
            </a:r>
            <a:r>
              <a:rPr lang="en-US" sz="2400" dirty="0">
                <a:sym typeface="Symbol" panose="05050102010706020507" pitchFamily="18" charset="2"/>
              </a:rPr>
              <a:t>  </a:t>
            </a:r>
            <a:r>
              <a:rPr lang="en-US" sz="2400" i="1" dirty="0">
                <a:sym typeface="Symbol" panose="05050102010706020507" pitchFamily="18" charset="2"/>
              </a:rPr>
              <a:t>x</a:t>
            </a:r>
            <a:r>
              <a:rPr lang="en-US" sz="2400" dirty="0">
                <a:sym typeface="Symbol" panose="05050102010706020507" pitchFamily="18" charset="2"/>
              </a:rPr>
              <a:t>  U, </a:t>
            </a:r>
            <a:r>
              <a:rPr lang="en-US" sz="2400" i="1" dirty="0">
                <a:sym typeface="Symbol" panose="05050102010706020507" pitchFamily="18" charset="2"/>
              </a:rPr>
              <a:t>x</a:t>
            </a:r>
            <a:r>
              <a:rPr lang="en-US" sz="2400" dirty="0">
                <a:sym typeface="Symbol" panose="05050102010706020507" pitchFamily="18" charset="2"/>
              </a:rPr>
              <a:t>  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>
                <a:sym typeface="Symbol" panose="05050102010706020507" pitchFamily="18" charset="2"/>
              </a:rPr>
              <a:t> } </a:t>
            </a:r>
            <a:endParaRPr lang="en-US" sz="2400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d-ID" sz="1800">
              <a:latin typeface="Tahoma" panose="020B0604030504040204" pitchFamily="34" charset="0"/>
            </a:endParaRPr>
          </a:p>
        </p:txBody>
      </p:sp>
      <p:sp>
        <p:nvSpPr>
          <p:cNvPr id="32774" name="Line 8"/>
          <p:cNvSpPr>
            <a:spLocks noChangeShapeType="1"/>
          </p:cNvSpPr>
          <p:nvPr/>
        </p:nvSpPr>
        <p:spPr bwMode="auto">
          <a:xfrm>
            <a:off x="3986970" y="3297018"/>
            <a:ext cx="3238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277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4" y="4329113"/>
            <a:ext cx="2555875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6" name="Text Box 11"/>
          <p:cNvSpPr txBox="1">
            <a:spLocks noChangeArrowheads="1"/>
          </p:cNvSpPr>
          <p:nvPr/>
        </p:nvSpPr>
        <p:spPr bwMode="auto">
          <a:xfrm>
            <a:off x="5087939" y="4329113"/>
            <a:ext cx="64335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495300" indent="-4953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Tahoma" panose="020B0604030504040204" pitchFamily="34" charset="0"/>
              </a:rPr>
              <a:t>Contoh</a:t>
            </a:r>
            <a:r>
              <a:rPr lang="en-US" sz="2400" dirty="0">
                <a:latin typeface="Tahoma" panose="020B0604030504040204" pitchFamily="34" charset="0"/>
              </a:rPr>
              <a:t>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Tahoma" panose="020B0604030504040204" pitchFamily="34" charset="0"/>
              </a:rPr>
              <a:t>Misalkan</a:t>
            </a:r>
            <a:r>
              <a:rPr lang="en-US" sz="2400" dirty="0">
                <a:latin typeface="Tahoma" panose="020B0604030504040204" pitchFamily="34" charset="0"/>
              </a:rPr>
              <a:t> U = { 1, 2, 3, ..., 9 </a:t>
            </a:r>
            <a:r>
              <a:rPr lang="en-US" sz="2400" dirty="0" smtClean="0">
                <a:latin typeface="Tahoma" panose="020B0604030504040204" pitchFamily="34" charset="0"/>
              </a:rPr>
              <a:t>}</a:t>
            </a:r>
            <a:endParaRPr lang="en-US" sz="2400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Tahoma" panose="020B0604030504040204" pitchFamily="34" charset="0"/>
              </a:rPr>
              <a:t>jika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i="1" dirty="0">
                <a:latin typeface="Tahoma" panose="020B0604030504040204" pitchFamily="34" charset="0"/>
              </a:rPr>
              <a:t>A</a:t>
            </a:r>
            <a:r>
              <a:rPr lang="en-US" sz="2400" dirty="0">
                <a:latin typeface="Tahoma" panose="020B0604030504040204" pitchFamily="34" charset="0"/>
              </a:rPr>
              <a:t> = {1, 3, </a:t>
            </a:r>
            <a:r>
              <a:rPr lang="en-US" sz="2400" dirty="0" smtClean="0">
                <a:latin typeface="Tahoma" panose="020B0604030504040204" pitchFamily="34" charset="0"/>
              </a:rPr>
              <a:t>5}, </a:t>
            </a:r>
            <a:r>
              <a:rPr lang="en-US" sz="2400" dirty="0" err="1">
                <a:latin typeface="Tahoma" panose="020B0604030504040204" pitchFamily="34" charset="0"/>
              </a:rPr>
              <a:t>maka</a:t>
            </a:r>
            <a:r>
              <a:rPr lang="en-US" sz="2400" dirty="0">
                <a:latin typeface="Tahoma" panose="020B0604030504040204" pitchFamily="34" charset="0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:  A</a:t>
            </a:r>
            <a:r>
              <a:rPr lang="en-US" sz="2400" dirty="0" smtClean="0">
                <a:latin typeface="Tahoma" panose="020B0604030504040204" pitchFamily="34" charset="0"/>
              </a:rPr>
              <a:t> </a:t>
            </a:r>
            <a:r>
              <a:rPr lang="en-US" sz="2400" dirty="0">
                <a:latin typeface="Tahoma" panose="020B0604030504040204" pitchFamily="34" charset="0"/>
              </a:rPr>
              <a:t>= {2, 4, </a:t>
            </a:r>
            <a:r>
              <a:rPr lang="en-US" sz="2400" dirty="0" smtClean="0">
                <a:latin typeface="Tahoma" panose="020B0604030504040204" pitchFamily="34" charset="0"/>
              </a:rPr>
              <a:t>6,7, 8, 9}</a:t>
            </a:r>
            <a:endParaRPr lang="en-US" sz="2400" dirty="0">
              <a:latin typeface="Tahoma" panose="020B0604030504040204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8590663" y="5151608"/>
            <a:ext cx="3238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460695" y="1005593"/>
            <a:ext cx="8147050" cy="3268663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chemeClr val="tx1"/>
                </a:solidFill>
              </a:rPr>
              <a:t>Selisih</a:t>
            </a:r>
            <a:r>
              <a:rPr lang="en-US" sz="2800" b="1" dirty="0" smtClean="0">
                <a:solidFill>
                  <a:schemeClr val="tx1"/>
                </a:solidFill>
              </a:rPr>
              <a:t> (difference)</a:t>
            </a:r>
          </a:p>
          <a:p>
            <a:pPr lvl="1" algn="just">
              <a:defRPr/>
            </a:pPr>
            <a:r>
              <a:rPr lang="en-US" sz="2400" dirty="0" err="1"/>
              <a:t>Selisih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elemennya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A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B. </a:t>
            </a:r>
            <a:r>
              <a:rPr lang="en-US" sz="2400" dirty="0" err="1"/>
              <a:t>Selisih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komplemen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B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A.</a:t>
            </a:r>
          </a:p>
          <a:p>
            <a:pPr lvl="1" algn="just">
              <a:defRPr/>
            </a:pPr>
            <a:r>
              <a:rPr lang="en-US" sz="2400" dirty="0" err="1"/>
              <a:t>Notasi</a:t>
            </a:r>
            <a:r>
              <a:rPr lang="en-US" sz="2400" dirty="0"/>
              <a:t> : </a:t>
            </a:r>
          </a:p>
          <a:p>
            <a:pPr>
              <a:buNone/>
              <a:defRPr/>
            </a:pPr>
            <a:r>
              <a:rPr lang="en-US" i="1" dirty="0" smtClean="0"/>
              <a:t>					A</a:t>
            </a:r>
            <a:r>
              <a:rPr lang="en-US" dirty="0" smtClean="0"/>
              <a:t> – </a:t>
            </a:r>
            <a:r>
              <a:rPr lang="en-US" i="1" dirty="0" smtClean="0"/>
              <a:t>B</a:t>
            </a:r>
            <a:r>
              <a:rPr lang="en-US" dirty="0" smtClean="0"/>
              <a:t> = {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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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} =  A </a:t>
            </a:r>
            <a:r>
              <a:rPr lang="en-US" dirty="0" smtClean="0">
                <a:sym typeface="Symbol" pitchFamily="18" charset="2"/>
              </a:rPr>
              <a:t> B</a:t>
            </a:r>
            <a:r>
              <a:rPr lang="en-US" dirty="0" smtClean="0"/>
              <a:t> </a:t>
            </a:r>
          </a:p>
          <a:p>
            <a:pPr>
              <a:buNone/>
              <a:defRPr/>
            </a:pPr>
            <a:endParaRPr lang="en-US" dirty="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305F77-A104-487B-9E4A-05A1C6828BC5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6" y="4938714"/>
            <a:ext cx="183356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124450" y="4937126"/>
            <a:ext cx="687529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495300" indent="-4953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Tahoma" panose="020B0604030504040204" pitchFamily="34" charset="0"/>
              </a:rPr>
              <a:t>Contoh</a:t>
            </a:r>
            <a:r>
              <a:rPr lang="en-US" sz="2400" dirty="0">
                <a:latin typeface="Tahoma" panose="020B0604030504040204" pitchFamily="34" charset="0"/>
              </a:rPr>
              <a:t>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latin typeface="Tahoma" panose="020B0604030504040204" pitchFamily="34" charset="0"/>
              </a:rPr>
              <a:t>{1, 3, 5} – {1, 2, 3} = {5}, </a:t>
            </a:r>
            <a:r>
              <a:rPr lang="en-US" sz="1800" dirty="0" err="1">
                <a:latin typeface="Tahoma" panose="020B0604030504040204" pitchFamily="34" charset="0"/>
              </a:rPr>
              <a:t>tetapi</a:t>
            </a:r>
            <a:r>
              <a:rPr lang="en-US" sz="1800" dirty="0">
                <a:latin typeface="Tahoma" panose="020B0604030504040204" pitchFamily="34" charset="0"/>
              </a:rPr>
              <a:t> {1, 2, 3} – {1, 3, 5} = {2} </a:t>
            </a:r>
          </a:p>
        </p:txBody>
      </p:sp>
    </p:spTree>
    <p:extLst>
      <p:ext uri="{BB962C8B-B14F-4D97-AF65-F5344CB8AC3E}">
        <p14:creationId xmlns:p14="http://schemas.microsoft.com/office/powerpoint/2010/main" val="119676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1597025" y="690563"/>
            <a:ext cx="8661400" cy="5842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FF0000"/>
                </a:solidFill>
              </a:rPr>
              <a:t>Perkalian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Kartesian</a:t>
            </a:r>
            <a:r>
              <a:rPr lang="en-US" sz="2800" b="1" dirty="0">
                <a:solidFill>
                  <a:srgbClr val="FF0000"/>
                </a:solidFill>
              </a:rPr>
              <a:t> (</a:t>
            </a:r>
            <a:r>
              <a:rPr lang="en-US" sz="2800" b="1" i="1" dirty="0" err="1">
                <a:solidFill>
                  <a:srgbClr val="FF0000"/>
                </a:solidFill>
              </a:rPr>
              <a:t>cartesian</a:t>
            </a:r>
            <a:r>
              <a:rPr lang="en-US" sz="2800" b="1" i="1" dirty="0">
                <a:solidFill>
                  <a:srgbClr val="FF0000"/>
                </a:solidFill>
              </a:rPr>
              <a:t> product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br>
              <a:rPr lang="en-US" sz="2800" b="1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714500" y="1128713"/>
            <a:ext cx="8763000" cy="5294312"/>
          </a:xfrm>
        </p:spPr>
        <p:txBody>
          <a:bodyPr/>
          <a:lstStyle/>
          <a:p>
            <a:pPr algn="just" eaLnBrk="1" hangingPunct="1"/>
            <a:r>
              <a:rPr lang="en-US" sz="2000" dirty="0" err="1"/>
              <a:t>Perkalian</a:t>
            </a:r>
            <a:r>
              <a:rPr lang="en-US" sz="2000" dirty="0"/>
              <a:t> </a:t>
            </a:r>
            <a:r>
              <a:rPr lang="en-US" sz="2000" dirty="0" err="1"/>
              <a:t>Kartesian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yang </a:t>
            </a:r>
            <a:r>
              <a:rPr lang="en-US" sz="2000" dirty="0" err="1"/>
              <a:t>elemennya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pasangan</a:t>
            </a:r>
            <a:r>
              <a:rPr lang="en-US" sz="2000" dirty="0"/>
              <a:t> </a:t>
            </a:r>
            <a:r>
              <a:rPr lang="en-US" sz="2000" dirty="0" err="1"/>
              <a:t>berurutan</a:t>
            </a:r>
            <a:r>
              <a:rPr lang="en-US" sz="2000" dirty="0"/>
              <a:t> (</a:t>
            </a:r>
            <a:r>
              <a:rPr lang="en-US" sz="2000" i="1" dirty="0"/>
              <a:t>ordered pairs)</a:t>
            </a:r>
            <a:r>
              <a:rPr lang="en-US" sz="2000" dirty="0"/>
              <a:t> yang </a:t>
            </a:r>
            <a:r>
              <a:rPr lang="en-US" sz="2000" dirty="0" err="1"/>
              <a:t>dibentuk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B</a:t>
            </a:r>
          </a:p>
          <a:p>
            <a:pPr algn="just" eaLnBrk="1" hangingPunct="1">
              <a:buFont typeface="Georgia" panose="02040502050405020303" pitchFamily="18" charset="0"/>
              <a:buNone/>
            </a:pPr>
            <a:endParaRPr lang="en-US" sz="1900" dirty="0"/>
          </a:p>
          <a:p>
            <a:pPr algn="just" eaLnBrk="1" hangingPunct="1"/>
            <a:r>
              <a:rPr lang="en-US" sz="1900" dirty="0" err="1"/>
              <a:t>Notasi</a:t>
            </a:r>
            <a:r>
              <a:rPr lang="en-US" sz="1900" dirty="0"/>
              <a:t>:  </a:t>
            </a:r>
            <a:r>
              <a:rPr lang="en-US" sz="1900" i="1" dirty="0"/>
              <a:t>A</a:t>
            </a:r>
            <a:r>
              <a:rPr lang="en-US" sz="1900" dirty="0"/>
              <a:t> </a:t>
            </a:r>
            <a:r>
              <a:rPr lang="en-US" sz="1900" dirty="0">
                <a:sym typeface="Symbol" panose="05050102010706020507" pitchFamily="18" charset="2"/>
              </a:rPr>
              <a:t></a:t>
            </a:r>
            <a:r>
              <a:rPr lang="en-US" sz="1900" dirty="0"/>
              <a:t> </a:t>
            </a:r>
            <a:r>
              <a:rPr lang="en-US" sz="1900" i="1" dirty="0"/>
              <a:t>B</a:t>
            </a:r>
            <a:r>
              <a:rPr lang="en-US" sz="1900" dirty="0"/>
              <a:t> = {(</a:t>
            </a:r>
            <a:r>
              <a:rPr lang="en-US" sz="1900" i="1" dirty="0"/>
              <a:t>a</a:t>
            </a:r>
            <a:r>
              <a:rPr lang="en-US" sz="1900" dirty="0"/>
              <a:t>, </a:t>
            </a:r>
            <a:r>
              <a:rPr lang="en-US" sz="1900" i="1" dirty="0"/>
              <a:t>b</a:t>
            </a:r>
            <a:r>
              <a:rPr lang="en-US" sz="1900" dirty="0"/>
              <a:t>) </a:t>
            </a:r>
            <a:r>
              <a:rPr lang="en-US" sz="1900" dirty="0">
                <a:sym typeface="Symbol" panose="05050102010706020507" pitchFamily="18" charset="2"/>
              </a:rPr>
              <a:t></a:t>
            </a:r>
            <a:r>
              <a:rPr lang="en-US" sz="1900" dirty="0"/>
              <a:t> </a:t>
            </a:r>
            <a:r>
              <a:rPr lang="en-US" sz="1900" i="1" dirty="0"/>
              <a:t>a</a:t>
            </a:r>
            <a:r>
              <a:rPr lang="en-US" sz="1900" dirty="0"/>
              <a:t> </a:t>
            </a:r>
            <a:r>
              <a:rPr lang="en-US" sz="1900" dirty="0">
                <a:sym typeface="Symbol" panose="05050102010706020507" pitchFamily="18" charset="2"/>
              </a:rPr>
              <a:t></a:t>
            </a:r>
            <a:r>
              <a:rPr lang="en-US" sz="1900" dirty="0"/>
              <a:t> </a:t>
            </a:r>
            <a:r>
              <a:rPr lang="en-US" sz="1900" i="1" dirty="0"/>
              <a:t>A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i="1" dirty="0"/>
              <a:t>b</a:t>
            </a:r>
            <a:r>
              <a:rPr lang="en-US" sz="1900" dirty="0"/>
              <a:t> </a:t>
            </a:r>
            <a:r>
              <a:rPr lang="en-US" sz="1900" dirty="0">
                <a:sym typeface="Symbol" panose="05050102010706020507" pitchFamily="18" charset="2"/>
              </a:rPr>
              <a:t></a:t>
            </a:r>
            <a:r>
              <a:rPr lang="en-US" sz="1900" dirty="0"/>
              <a:t> </a:t>
            </a:r>
            <a:r>
              <a:rPr lang="en-US" sz="1900" i="1" dirty="0"/>
              <a:t>B</a:t>
            </a:r>
            <a:r>
              <a:rPr lang="en-US" sz="1900" dirty="0"/>
              <a:t> }</a:t>
            </a:r>
          </a:p>
          <a:p>
            <a:pPr algn="just" eaLnBrk="1" hangingPunct="1"/>
            <a:r>
              <a:rPr lang="en-US" dirty="0" err="1">
                <a:sym typeface="Symbol" panose="05050102010706020507" pitchFamily="18" charset="2"/>
              </a:rPr>
              <a:t>Kardinalitas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perkalian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kartesian</a:t>
            </a:r>
            <a:r>
              <a:rPr lang="en-US" dirty="0">
                <a:sym typeface="Symbol" panose="05050102010706020507" pitchFamily="18" charset="2"/>
              </a:rPr>
              <a:t> : 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i="1" dirty="0"/>
              <a:t>A</a:t>
            </a:r>
            <a:r>
              <a:rPr lang="en-US" dirty="0">
                <a:sym typeface="Symbol" panose="05050102010706020507" pitchFamily="18" charset="2"/>
              </a:rPr>
              <a:t></a:t>
            </a:r>
            <a:r>
              <a:rPr lang="en-US" i="1" dirty="0"/>
              <a:t>B</a:t>
            </a:r>
            <a:r>
              <a:rPr lang="en-US" dirty="0">
                <a:sym typeface="Symbol" panose="05050102010706020507" pitchFamily="18" charset="2"/>
              </a:rPr>
              <a:t></a:t>
            </a:r>
            <a:endParaRPr lang="en-US" sz="1900" dirty="0"/>
          </a:p>
          <a:p>
            <a:pPr algn="just" eaLnBrk="1" hangingPunct="1">
              <a:buFont typeface="Georgia" panose="02040502050405020303" pitchFamily="18" charset="0"/>
              <a:buNone/>
            </a:pPr>
            <a:endParaRPr lang="en-US" sz="1900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AE5D0B-1603-4F3F-81D5-ECE01FF8A13D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814" y="657225"/>
            <a:ext cx="8397875" cy="5397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200" u="sng" dirty="0" err="1">
                <a:solidFill>
                  <a:srgbClr val="FF0000"/>
                </a:solidFill>
              </a:rPr>
              <a:t>Prinsip</a:t>
            </a:r>
            <a:r>
              <a:rPr lang="en-US" sz="3200" u="sng" dirty="0">
                <a:solidFill>
                  <a:srgbClr val="FF0000"/>
                </a:solidFill>
              </a:rPr>
              <a:t> </a:t>
            </a:r>
            <a:r>
              <a:rPr lang="en-US" sz="3200" u="sng" dirty="0" err="1">
                <a:solidFill>
                  <a:srgbClr val="FF0000"/>
                </a:solidFill>
              </a:rPr>
              <a:t>Inklusi-Eksklusi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1439"/>
            <a:ext cx="8229600" cy="5183187"/>
          </a:xfrm>
        </p:spPr>
        <p:txBody>
          <a:bodyPr rtlCol="0">
            <a:noAutofit/>
          </a:bodyPr>
          <a:lstStyle/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Inklusi-Eksklusi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penggabungan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.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penggabungan</a:t>
            </a:r>
            <a:r>
              <a:rPr lang="en-US" sz="2000" dirty="0"/>
              <a:t> </a:t>
            </a:r>
            <a:r>
              <a:rPr lang="en-US" sz="2000" dirty="0" err="1"/>
              <a:t>dihitung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</a:t>
            </a:r>
            <a:r>
              <a:rPr lang="en-US" sz="2000" dirty="0" err="1"/>
              <a:t>dikurangi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irisannya</a:t>
            </a:r>
            <a:r>
              <a:rPr lang="en-US" sz="2000" dirty="0"/>
              <a:t>.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/>
              <a:t>: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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= 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A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+ 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– 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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</a:t>
            </a:r>
            <a:endParaRPr lang="en-US" sz="2000" dirty="0" smtClean="0"/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2000" dirty="0">
                <a:sym typeface="Symbol" pitchFamily="18" charset="2"/>
              </a:rPr>
              <a:t>	</a:t>
            </a:r>
            <a:r>
              <a:rPr lang="en-US" sz="2000" dirty="0" smtClean="0">
                <a:sym typeface="Symbol" pitchFamily="18" charset="2"/>
              </a:rPr>
              <a:t> 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>
                <a:sym typeface="Symbol" pitchFamily="18" charset="2"/>
              </a:rPr>
              <a:t>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= 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A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+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 – 2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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>
                <a:sym typeface="Symbol" pitchFamily="18" charset="2"/>
              </a:rPr>
              <a:t></a:t>
            </a:r>
            <a:r>
              <a:rPr lang="en-US" sz="2000" dirty="0"/>
              <a:t>				</a:t>
            </a:r>
            <a:endParaRPr lang="en-US" sz="2000" b="1" dirty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55C49C-129A-4204-A364-369D3FCE5F29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5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01814" y="590842"/>
            <a:ext cx="8397875" cy="42515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3200" u="sng" dirty="0" err="1">
                <a:solidFill>
                  <a:srgbClr val="FF0000"/>
                </a:solidFill>
              </a:rPr>
              <a:t>Contoh</a:t>
            </a:r>
            <a:r>
              <a:rPr lang="en-US" sz="3200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069145" y="1052513"/>
            <a:ext cx="9141655" cy="5671844"/>
          </a:xfrm>
        </p:spPr>
        <p:txBody>
          <a:bodyPr rtlCol="0">
            <a:noAutofit/>
          </a:bodyPr>
          <a:lstStyle/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i="1" dirty="0"/>
              <a:t>U=100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i="1" dirty="0"/>
              <a:t>A</a:t>
            </a:r>
            <a:r>
              <a:rPr lang="en-US" sz="1600" dirty="0"/>
              <a:t> = </a:t>
            </a:r>
            <a:r>
              <a:rPr lang="en-US" sz="1600" dirty="0" err="1"/>
              <a:t>himpunan</a:t>
            </a:r>
            <a:r>
              <a:rPr lang="en-US" sz="1600" dirty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</a:t>
            </a:r>
            <a:r>
              <a:rPr lang="en-US" sz="1600" dirty="0" err="1"/>
              <a:t>bulat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 3,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i="1" dirty="0"/>
              <a:t>B</a:t>
            </a:r>
            <a:r>
              <a:rPr lang="en-US" sz="1600" dirty="0"/>
              <a:t> = </a:t>
            </a:r>
            <a:r>
              <a:rPr lang="en-US" sz="1600" dirty="0" err="1"/>
              <a:t>himpunan</a:t>
            </a:r>
            <a:r>
              <a:rPr lang="en-US" sz="1600" dirty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</a:t>
            </a:r>
            <a:r>
              <a:rPr lang="en-US" sz="1600" dirty="0" err="1"/>
              <a:t>bulat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 5,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i="1" dirty="0"/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</a:t>
            </a:r>
            <a:r>
              <a:rPr lang="en-US" sz="1600" dirty="0"/>
              <a:t> </a:t>
            </a:r>
            <a:r>
              <a:rPr lang="en-US" sz="1600" i="1" dirty="0"/>
              <a:t>B</a:t>
            </a:r>
            <a:r>
              <a:rPr lang="en-US" sz="1600" dirty="0"/>
              <a:t> =  </a:t>
            </a:r>
            <a:r>
              <a:rPr lang="en-US" sz="1600" dirty="0" err="1"/>
              <a:t>himpunan</a:t>
            </a:r>
            <a:r>
              <a:rPr lang="en-US" sz="1600" dirty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</a:t>
            </a:r>
            <a:r>
              <a:rPr lang="en-US" sz="1600" dirty="0" err="1"/>
              <a:t>bulat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 3 </a:t>
            </a:r>
            <a:r>
              <a:rPr lang="en-US" sz="1600" dirty="0" err="1"/>
              <a:t>dan</a:t>
            </a:r>
            <a:r>
              <a:rPr lang="en-US" sz="1600" dirty="0"/>
              <a:t> 5 (</a:t>
            </a:r>
            <a:r>
              <a:rPr lang="en-US" sz="1600" dirty="0" err="1"/>
              <a:t>yaitu</a:t>
            </a:r>
            <a:r>
              <a:rPr lang="en-US" sz="1600" dirty="0"/>
              <a:t> </a:t>
            </a:r>
            <a:r>
              <a:rPr lang="en-US" sz="1600" dirty="0" err="1" smtClean="0"/>
              <a:t>himpunan</a:t>
            </a:r>
            <a:r>
              <a:rPr lang="en-US" sz="1600" dirty="0" smtClean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</a:t>
            </a:r>
            <a:r>
              <a:rPr lang="en-US" sz="1600" dirty="0" err="1"/>
              <a:t>bulat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KPK – </a:t>
            </a:r>
            <a:r>
              <a:rPr lang="en-US" sz="1600" dirty="0" err="1"/>
              <a:t>Kelipatan</a:t>
            </a:r>
            <a:r>
              <a:rPr lang="en-US" sz="1600" dirty="0"/>
              <a:t> </a:t>
            </a:r>
            <a:r>
              <a:rPr lang="en-US" sz="1600" dirty="0" smtClean="0"/>
              <a:t>Persekutuan </a:t>
            </a:r>
            <a:r>
              <a:rPr lang="en-US" sz="1600" dirty="0" err="1"/>
              <a:t>Terkecil</a:t>
            </a:r>
            <a:r>
              <a:rPr lang="en-US" sz="1600" dirty="0"/>
              <a:t> – </a:t>
            </a:r>
            <a:r>
              <a:rPr lang="en-US" sz="1600" dirty="0" err="1"/>
              <a:t>dari</a:t>
            </a:r>
            <a:r>
              <a:rPr lang="en-US" sz="1600" dirty="0"/>
              <a:t> 3 </a:t>
            </a:r>
            <a:r>
              <a:rPr lang="en-US" sz="1600" dirty="0" err="1"/>
              <a:t>dan</a:t>
            </a:r>
            <a:r>
              <a:rPr lang="en-US" sz="1600" dirty="0"/>
              <a:t> 5, </a:t>
            </a:r>
            <a:r>
              <a:rPr lang="en-US" sz="1600" dirty="0" err="1"/>
              <a:t>yaitu</a:t>
            </a:r>
            <a:r>
              <a:rPr lang="en-US" sz="1600" dirty="0"/>
              <a:t> 15),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 err="1"/>
              <a:t>Hitunglah</a:t>
            </a:r>
            <a:r>
              <a:rPr lang="en-US" sz="1600" dirty="0"/>
              <a:t> </a:t>
            </a:r>
            <a:r>
              <a:rPr lang="en-US" sz="1600" dirty="0" err="1"/>
              <a:t>jumlah</a:t>
            </a:r>
            <a:r>
              <a:rPr lang="en-US" sz="1600" dirty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di </a:t>
            </a:r>
            <a:r>
              <a:rPr lang="en-US" sz="1600" dirty="0" err="1"/>
              <a:t>bagi</a:t>
            </a:r>
            <a:r>
              <a:rPr lang="en-US" sz="1600" dirty="0"/>
              <a:t> 3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smtClean="0"/>
              <a:t>5? yang </a:t>
            </a:r>
            <a:r>
              <a:rPr lang="en-US" sz="1600" dirty="0" err="1"/>
              <a:t>ditanyakan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i="1" dirty="0"/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</a:t>
            </a:r>
            <a:r>
              <a:rPr lang="en-US" sz="1600" dirty="0"/>
              <a:t> 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. </a:t>
            </a:r>
            <a:endParaRPr lang="en-US" sz="1600" dirty="0">
              <a:sym typeface="Symbol" pitchFamily="18" charset="2"/>
            </a:endParaRP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ym typeface="Symbol" pitchFamily="18" charset="2"/>
              </a:rPr>
              <a:t>	</a:t>
            </a:r>
            <a:r>
              <a:rPr lang="en-US" sz="1600" i="1" dirty="0"/>
              <a:t>A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= </a:t>
            </a:r>
            <a:r>
              <a:rPr lang="en-US" sz="1600" dirty="0">
                <a:sym typeface="Symbol" pitchFamily="18" charset="2"/>
              </a:rPr>
              <a:t></a:t>
            </a:r>
            <a:r>
              <a:rPr lang="en-US" sz="1600" dirty="0"/>
              <a:t>100/3</a:t>
            </a:r>
            <a:r>
              <a:rPr lang="en-US" sz="1600" dirty="0">
                <a:sym typeface="Symbol" pitchFamily="18" charset="2"/>
              </a:rPr>
              <a:t></a:t>
            </a:r>
            <a:r>
              <a:rPr lang="en-US" sz="1600" dirty="0"/>
              <a:t>  = 33, 	</a:t>
            </a:r>
            <a:endParaRPr lang="en-US" sz="1600" dirty="0">
              <a:sym typeface="Symbol" pitchFamily="18" charset="2"/>
            </a:endParaRP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ym typeface="Symbol" pitchFamily="18" charset="2"/>
              </a:rPr>
              <a:t>	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= </a:t>
            </a:r>
            <a:r>
              <a:rPr lang="en-US" sz="1600" dirty="0">
                <a:sym typeface="Symbol" pitchFamily="18" charset="2"/>
              </a:rPr>
              <a:t></a:t>
            </a:r>
            <a:r>
              <a:rPr lang="en-US" sz="1600" dirty="0"/>
              <a:t>100/5</a:t>
            </a:r>
            <a:r>
              <a:rPr lang="en-US" sz="1600" dirty="0">
                <a:sym typeface="Symbol" pitchFamily="18" charset="2"/>
              </a:rPr>
              <a:t></a:t>
            </a:r>
            <a:r>
              <a:rPr lang="en-US" sz="1600" dirty="0"/>
              <a:t>  = 20, 	</a:t>
            </a:r>
            <a:endParaRPr lang="en-US" sz="1600" dirty="0">
              <a:sym typeface="Symbol" pitchFamily="18" charset="2"/>
            </a:endParaRP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ym typeface="Symbol" pitchFamily="18" charset="2"/>
              </a:rPr>
              <a:t>	</a:t>
            </a:r>
            <a:r>
              <a:rPr lang="en-US" sz="1600" i="1" dirty="0"/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</a:t>
            </a:r>
            <a:r>
              <a:rPr lang="en-US" sz="1600" dirty="0"/>
              <a:t> 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= </a:t>
            </a:r>
            <a:r>
              <a:rPr lang="en-US" sz="1600" dirty="0">
                <a:sym typeface="Symbol" pitchFamily="18" charset="2"/>
              </a:rPr>
              <a:t></a:t>
            </a:r>
            <a:r>
              <a:rPr lang="en-US" sz="1600" dirty="0"/>
              <a:t>100/15</a:t>
            </a:r>
            <a:r>
              <a:rPr lang="en-US" sz="1600" dirty="0">
                <a:sym typeface="Symbol" pitchFamily="18" charset="2"/>
              </a:rPr>
              <a:t></a:t>
            </a:r>
            <a:r>
              <a:rPr lang="en-US" sz="1600" dirty="0"/>
              <a:t>  = 6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>
                <a:sym typeface="Symbol" pitchFamily="18" charset="2"/>
              </a:rPr>
              <a:t>	</a:t>
            </a:r>
            <a:r>
              <a:rPr lang="en-US" sz="1600" i="1" dirty="0"/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</a:t>
            </a:r>
            <a:r>
              <a:rPr lang="en-US" sz="1600" dirty="0"/>
              <a:t> 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= 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i="1" dirty="0"/>
              <a:t>A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+ 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–  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i="1" dirty="0"/>
              <a:t>A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</a:t>
            </a:r>
            <a:r>
              <a:rPr lang="en-US" sz="1600" dirty="0"/>
              <a:t> </a:t>
            </a:r>
            <a:r>
              <a:rPr lang="en-US" sz="1600" i="1" dirty="0"/>
              <a:t>B</a:t>
            </a:r>
            <a:r>
              <a:rPr lang="en-US" sz="1600" dirty="0">
                <a:sym typeface="Symbol" pitchFamily="18" charset="2"/>
              </a:rPr>
              <a:t></a:t>
            </a:r>
            <a:r>
              <a:rPr lang="en-US" sz="1600" dirty="0"/>
              <a:t> = 33 + 20 – 6 = 47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/>
              <a:t>	</a:t>
            </a:r>
            <a:r>
              <a:rPr lang="en-US" sz="1600" dirty="0" err="1"/>
              <a:t>Jadi</a:t>
            </a:r>
            <a:r>
              <a:rPr lang="en-US" sz="1600" dirty="0"/>
              <a:t>, </a:t>
            </a:r>
            <a:r>
              <a:rPr lang="en-US" sz="1600" dirty="0" err="1"/>
              <a:t>ada</a:t>
            </a:r>
            <a:r>
              <a:rPr lang="en-US" sz="1600" dirty="0"/>
              <a:t> 47 </a:t>
            </a:r>
            <a:r>
              <a:rPr lang="en-US" sz="1600" dirty="0" err="1"/>
              <a:t>buah</a:t>
            </a:r>
            <a:r>
              <a:rPr lang="en-US" sz="1600" dirty="0"/>
              <a:t> </a:t>
            </a:r>
            <a:r>
              <a:rPr lang="en-US" sz="1600" dirty="0" err="1"/>
              <a:t>bilangan</a:t>
            </a:r>
            <a:r>
              <a:rPr lang="en-US" sz="1600" dirty="0"/>
              <a:t> yang </a:t>
            </a:r>
            <a:r>
              <a:rPr lang="en-US" sz="1600" dirty="0" err="1"/>
              <a:t>habis</a:t>
            </a:r>
            <a:r>
              <a:rPr lang="en-US" sz="1600" dirty="0"/>
              <a:t> </a:t>
            </a:r>
            <a:r>
              <a:rPr lang="en-US" sz="1600" dirty="0" err="1"/>
              <a:t>dibagi</a:t>
            </a:r>
            <a:r>
              <a:rPr lang="en-US" sz="1600" dirty="0"/>
              <a:t> 3 </a:t>
            </a:r>
            <a:r>
              <a:rPr lang="en-US" sz="1600" dirty="0" err="1"/>
              <a:t>atau</a:t>
            </a:r>
            <a:r>
              <a:rPr lang="en-US" sz="1600" dirty="0"/>
              <a:t> 5. </a:t>
            </a:r>
          </a:p>
          <a:p>
            <a:pPr marL="365760" indent="-256032" algn="just">
              <a:lnSpc>
                <a:spcPct val="170000"/>
              </a:lnSpc>
              <a:buClr>
                <a:schemeClr val="accent3"/>
              </a:buClr>
              <a:buNone/>
              <a:defRPr/>
            </a:pPr>
            <a:r>
              <a:rPr lang="en-US" sz="1600" dirty="0"/>
              <a:t>				</a:t>
            </a:r>
            <a:endParaRPr lang="en-US" sz="1600" b="1" dirty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18B720-4ECB-48A0-A525-931D95161258}" type="slidenum">
              <a:rPr lang="en-US" sz="1200">
                <a:solidFill>
                  <a:srgbClr val="FFFFFF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sz="120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0505"/>
            <a:ext cx="10515600" cy="5656458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dirty="0" err="1"/>
              <a:t>,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pencacahan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 smtClean="0"/>
              <a:t>.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bulat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,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Contoh</a:t>
            </a:r>
            <a:r>
              <a:rPr lang="en-US" dirty="0"/>
              <a:t>: B = { </a:t>
            </a:r>
            <a:r>
              <a:rPr lang="en-US" dirty="0" smtClean="0"/>
              <a:t>...., </a:t>
            </a:r>
            <a:r>
              <a:rPr lang="en-US" dirty="0"/>
              <a:t>-2, -1, 0, 1, 2, </a:t>
            </a:r>
            <a:r>
              <a:rPr lang="en-US" dirty="0" smtClean="0"/>
              <a:t>..... }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asli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/>
              <a:t>positif</a:t>
            </a:r>
            <a:r>
              <a:rPr lang="en-US" dirty="0"/>
              <a:t> yang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/>
              <a:t>: A = { 1, 2, </a:t>
            </a:r>
            <a:r>
              <a:rPr lang="en-US" dirty="0" smtClean="0"/>
              <a:t>3, </a:t>
            </a:r>
            <a:r>
              <a:rPr lang="en-US" dirty="0"/>
              <a:t>..... </a:t>
            </a:r>
            <a:r>
              <a:rPr lang="en-US" dirty="0" smtClean="0"/>
              <a:t>}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 err="1"/>
              <a:t>Bilangan</a:t>
            </a:r>
            <a:r>
              <a:rPr lang="en-US" b="1" dirty="0"/>
              <a:t> prima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yanga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 smtClean="0"/>
              <a:t>). </a:t>
            </a:r>
            <a:r>
              <a:rPr lang="en-US" dirty="0" err="1" smtClean="0"/>
              <a:t>Contoh</a:t>
            </a:r>
            <a:r>
              <a:rPr lang="en-US" dirty="0"/>
              <a:t>: P = { 2, 3, 5, 7, 11, 13, 17, .....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cacah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nol. </a:t>
            </a:r>
            <a:r>
              <a:rPr lang="en-US" dirty="0" err="1" smtClean="0"/>
              <a:t>Contoh</a:t>
            </a:r>
            <a:r>
              <a:rPr lang="en-US" dirty="0"/>
              <a:t>: C = { 0, 1, 2, 3</a:t>
            </a:r>
            <a:r>
              <a:rPr lang="en-US" dirty="0" smtClean="0"/>
              <a:t>, </a:t>
            </a:r>
            <a:r>
              <a:rPr lang="en-US" dirty="0"/>
              <a:t>..... </a:t>
            </a:r>
            <a:r>
              <a:rPr lang="en-US" dirty="0" smtClean="0"/>
              <a:t>}</a:t>
            </a:r>
          </a:p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nol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</a:t>
            </a:r>
            <a:r>
              <a:rPr lang="en-US" dirty="0" smtClean="0"/>
              <a:t>0) </a:t>
            </a:r>
            <a:r>
              <a:rPr lang="en-US" dirty="0" err="1" smtClean="0"/>
              <a:t>Contoh</a:t>
            </a:r>
            <a:r>
              <a:rPr lang="en-US" dirty="0"/>
              <a:t>: N = { 0 }</a:t>
            </a:r>
          </a:p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pecahan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a/b, </a:t>
            </a:r>
            <a:r>
              <a:rPr lang="en-US" dirty="0" err="1"/>
              <a:t>dengan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 ≠ 0. </a:t>
            </a:r>
            <a:r>
              <a:rPr lang="en-US" dirty="0" err="1"/>
              <a:t>Bilangan</a:t>
            </a:r>
            <a:r>
              <a:rPr lang="en-US" dirty="0"/>
              <a:t> a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pembilang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b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penyebut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/>
              <a:t>: H = { </a:t>
            </a:r>
            <a:r>
              <a:rPr lang="en-US" dirty="0" smtClean="0"/>
              <a:t>1/2, 2/3,1/6,5/8, </a:t>
            </a:r>
            <a:r>
              <a:rPr lang="en-US" dirty="0"/>
              <a:t>..... }</a:t>
            </a:r>
            <a:br>
              <a:rPr lang="en-US" dirty="0"/>
            </a:b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 err="1"/>
              <a:t>rasional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a/b, </a:t>
            </a:r>
            <a:r>
              <a:rPr lang="en-US" dirty="0" err="1"/>
              <a:t>dengan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 ≠ </a:t>
            </a:r>
            <a:r>
              <a:rPr lang="en-US" dirty="0" smtClean="0"/>
              <a:t>0. </a:t>
            </a:r>
            <a:r>
              <a:rPr lang="en-US" dirty="0" err="1" smtClean="0"/>
              <a:t>Contoh</a:t>
            </a:r>
            <a:r>
              <a:rPr lang="en-US" dirty="0"/>
              <a:t>: R = { ¼, ¾, .... </a:t>
            </a:r>
            <a:r>
              <a:rPr lang="en-US" dirty="0" smtClean="0"/>
              <a:t>}</a:t>
            </a:r>
            <a:endParaRPr lang="en-US" dirty="0"/>
          </a:p>
          <a:p>
            <a:pPr marL="0" indent="0" fontAlgn="base">
              <a:buNone/>
            </a:pPr>
            <a:r>
              <a:rPr lang="en-US" b="1" dirty="0" err="1"/>
              <a:t>Bilangan</a:t>
            </a:r>
            <a:r>
              <a:rPr lang="en-US" b="1" dirty="0"/>
              <a:t> </a:t>
            </a:r>
            <a:r>
              <a:rPr lang="en-US" b="1" dirty="0" err="1"/>
              <a:t>irrasional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–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/>
              <a:t>: I = { √2, √3, </a:t>
            </a:r>
            <a:r>
              <a:rPr lang="en-US" dirty="0" smtClean="0"/>
              <a:t>√</a:t>
            </a:r>
            <a:r>
              <a:rPr lang="en-US" dirty="0"/>
              <a:t>6</a:t>
            </a:r>
            <a:r>
              <a:rPr lang="en-US" dirty="0" smtClean="0"/>
              <a:t>, </a:t>
            </a:r>
            <a:r>
              <a:rPr lang="en-US" dirty="0"/>
              <a:t>..... </a:t>
            </a:r>
            <a:r>
              <a:rPr lang="en-US" dirty="0" smtClean="0"/>
              <a:t>}</a:t>
            </a:r>
          </a:p>
          <a:p>
            <a:pPr marL="0" indent="0" fontAlgn="base">
              <a:buNone/>
            </a:pPr>
            <a:r>
              <a:rPr lang="en-US" b="1" dirty="0" err="1" smtClean="0"/>
              <a:t>Bilangan</a:t>
            </a:r>
            <a:r>
              <a:rPr lang="en-US" b="1" dirty="0" smtClean="0"/>
              <a:t> </a:t>
            </a:r>
            <a:r>
              <a:rPr lang="en-US" b="1" dirty="0"/>
              <a:t>real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irrasional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/>
              <a:t>: R = { 0, 1, ¼, ⅔, √2, √5, ..... }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7114"/>
            <a:ext cx="10515600" cy="5529849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negatif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bernilai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negatif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N = {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-1, -2, ,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 }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positif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bernilai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positif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selain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nol.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P = { 2,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7,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ganjil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apabilan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dibagi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hasilnya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selalu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tersisa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dinyatakan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(2n-1)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 =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bulat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G =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{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1, 3, 5, 7, ....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genap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selalu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dibagi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{ 2, 4, 6, 8, 10, .....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komposit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asli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lebih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besar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termasuk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prima.</a:t>
            </a:r>
            <a:b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K = { 4, 6, 8, 9, 10, 12, .....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riil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bisa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dituliskan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bentuk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decimal.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L = { 5/8,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4/5,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 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kompleks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angota-anggotanya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(a + bi)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dimana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a, b ϵ R, i2 = -1.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bagian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rill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bagian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imajiner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K = { 2-3i, 8+2, .... 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imajiner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satuan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imajiner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dimana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lambang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bersifat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i2 = -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M = {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4i, 5i, ..... 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romawi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penomoran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berasal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romawi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kuno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huruf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latin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melambangkan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angka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numerik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W = { I, II, III, IV, V, VI, IX, XII, 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kuadrat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dihasilkan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perkalian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bilangan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sendiri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sebanyak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kali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disimbolkan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pangkat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D = { 22, 32, 42, 52, .....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3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4628"/>
          </a:xfrm>
        </p:spPr>
        <p:txBody>
          <a:bodyPr/>
          <a:lstStyle/>
          <a:p>
            <a:r>
              <a:rPr lang="en-US" dirty="0" smtClean="0"/>
              <a:t>HIMPUNAN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4229"/>
            <a:ext cx="8596668" cy="474713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kumpulan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objek</a:t>
            </a:r>
            <a:r>
              <a:rPr lang="en-US" dirty="0">
                <a:sym typeface="Wingdings" pitchFamily="2" charset="2"/>
              </a:rPr>
              <a:t> – </a:t>
            </a:r>
            <a:r>
              <a:rPr lang="en-US" dirty="0" err="1">
                <a:sym typeface="Wingdings" pitchFamily="2" charset="2"/>
              </a:rPr>
              <a:t>objek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berbeda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dirty="0" err="1">
                <a:sym typeface="Wingdings" pitchFamily="2" charset="2"/>
              </a:rPr>
              <a:t>Objek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himpunan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disebut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elemen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unsur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anggota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algn="just">
              <a:lnSpc>
                <a:spcPct val="150000"/>
              </a:lnSpc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dirty="0" err="1">
                <a:sym typeface="Wingdings" pitchFamily="2" charset="2"/>
              </a:rPr>
              <a:t>Penyajian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himpunan</a:t>
            </a:r>
            <a:r>
              <a:rPr lang="en-US" dirty="0">
                <a:sym typeface="Wingdings" pitchFamily="2" charset="2"/>
              </a:rPr>
              <a:t> :</a:t>
            </a:r>
          </a:p>
          <a:p>
            <a:pPr marL="365760" lvl="1" indent="0">
              <a:lnSpc>
                <a:spcPct val="150000"/>
              </a:lnSpc>
              <a:buNone/>
              <a:defRPr/>
            </a:pPr>
            <a:r>
              <a:rPr lang="en-US" sz="1800" b="1" dirty="0">
                <a:sym typeface="Wingdings" pitchFamily="2" charset="2"/>
              </a:rPr>
              <a:t>1.  </a:t>
            </a:r>
            <a:r>
              <a:rPr lang="en-US" sz="1800" b="1" dirty="0" err="1">
                <a:sym typeface="Wingdings" pitchFamily="2" charset="2"/>
              </a:rPr>
              <a:t>Enumerasi</a:t>
            </a:r>
            <a:r>
              <a:rPr lang="en-US" sz="1800" dirty="0">
                <a:sym typeface="Wingdings" pitchFamily="2" charset="2"/>
              </a:rPr>
              <a:t> ( </a:t>
            </a:r>
            <a:r>
              <a:rPr lang="en-US" sz="1800" dirty="0" err="1">
                <a:sym typeface="Wingdings" pitchFamily="2" charset="2"/>
              </a:rPr>
              <a:t>menyebutkan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semua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anggota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himpunan</a:t>
            </a:r>
            <a:r>
              <a:rPr lang="en-US" sz="1800" dirty="0">
                <a:sym typeface="Wingdings" pitchFamily="2" charset="2"/>
              </a:rPr>
              <a:t> yang </a:t>
            </a:r>
            <a:r>
              <a:rPr lang="en-US" sz="1800" dirty="0" err="1">
                <a:sym typeface="Wingdings" pitchFamily="2" charset="2"/>
              </a:rPr>
              <a:t>ada</a:t>
            </a:r>
            <a:r>
              <a:rPr lang="en-US" sz="1800" dirty="0">
                <a:sym typeface="Wingdings" pitchFamily="2" charset="2"/>
              </a:rPr>
              <a:t>)</a:t>
            </a:r>
          </a:p>
          <a:p>
            <a:pPr marL="365760" lvl="1" indent="0">
              <a:lnSpc>
                <a:spcPct val="150000"/>
              </a:lnSpc>
              <a:buNone/>
              <a:defRPr/>
            </a:pPr>
            <a:r>
              <a:rPr lang="en-US" sz="1800" dirty="0">
                <a:sym typeface="Wingdings" pitchFamily="2" charset="2"/>
              </a:rPr>
              <a:t>      </a:t>
            </a:r>
            <a:r>
              <a:rPr lang="en-US" sz="1800" dirty="0" err="1">
                <a:sym typeface="Wingdings" pitchFamily="2" charset="2"/>
              </a:rPr>
              <a:t>contoh</a:t>
            </a:r>
            <a:r>
              <a:rPr lang="en-US" sz="1800" dirty="0">
                <a:sym typeface="Wingdings" pitchFamily="2" charset="2"/>
              </a:rPr>
              <a:t> 1 : A = {1,2,3,4}; B = {2,4,6,8}</a:t>
            </a:r>
          </a:p>
          <a:p>
            <a:pPr marL="693738" lvl="1" indent="-328613">
              <a:lnSpc>
                <a:spcPct val="150000"/>
              </a:lnSpc>
              <a:buNone/>
              <a:defRPr/>
            </a:pPr>
            <a:r>
              <a:rPr lang="en-US" sz="1800" b="1" dirty="0">
                <a:sym typeface="Wingdings" pitchFamily="2" charset="2"/>
              </a:rPr>
              <a:t>2.  </a:t>
            </a:r>
            <a:r>
              <a:rPr lang="en-US" sz="1800" b="1" dirty="0" err="1">
                <a:sym typeface="Wingdings" pitchFamily="2" charset="2"/>
              </a:rPr>
              <a:t>Simbol</a:t>
            </a:r>
            <a:r>
              <a:rPr lang="en-US" sz="1800" b="1" dirty="0">
                <a:sym typeface="Wingdings" pitchFamily="2" charset="2"/>
              </a:rPr>
              <a:t> – </a:t>
            </a:r>
            <a:r>
              <a:rPr lang="en-US" sz="1800" b="1" dirty="0" err="1">
                <a:sym typeface="Wingdings" pitchFamily="2" charset="2"/>
              </a:rPr>
              <a:t>simbol</a:t>
            </a:r>
            <a:r>
              <a:rPr lang="en-US" sz="1800" b="1" dirty="0">
                <a:sym typeface="Wingdings" pitchFamily="2" charset="2"/>
              </a:rPr>
              <a:t> </a:t>
            </a:r>
            <a:r>
              <a:rPr lang="en-US" sz="1800" b="1" dirty="0" err="1">
                <a:sym typeface="Wingdings" pitchFamily="2" charset="2"/>
              </a:rPr>
              <a:t>baku</a:t>
            </a:r>
            <a:r>
              <a:rPr lang="en-US" sz="1800" b="1" dirty="0">
                <a:sym typeface="Wingdings" pitchFamily="2" charset="2"/>
              </a:rPr>
              <a:t> </a:t>
            </a:r>
            <a:r>
              <a:rPr lang="en-US" sz="1800" dirty="0">
                <a:sym typeface="Wingdings" pitchFamily="2" charset="2"/>
              </a:rPr>
              <a:t>(</a:t>
            </a:r>
            <a:r>
              <a:rPr lang="en-US" sz="1800" dirty="0" err="1">
                <a:sym typeface="Wingdings" pitchFamily="2" charset="2"/>
              </a:rPr>
              <a:t>ditulis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dengan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menggunakan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huruf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kapital</a:t>
            </a:r>
            <a:r>
              <a:rPr lang="en-US" sz="1800" dirty="0">
                <a:sym typeface="Wingdings" pitchFamily="2" charset="2"/>
              </a:rPr>
              <a:t> yang </a:t>
            </a:r>
            <a:r>
              <a:rPr lang="en-US" sz="1800" dirty="0" err="1">
                <a:sym typeface="Wingdings" pitchFamily="2" charset="2"/>
              </a:rPr>
              <a:t>dicetak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tebal</a:t>
            </a:r>
            <a:r>
              <a:rPr lang="en-US" sz="1800" dirty="0">
                <a:sym typeface="Wingdings" pitchFamily="2" charset="2"/>
              </a:rPr>
              <a:t>)</a:t>
            </a:r>
            <a:endParaRPr lang="en-US" sz="1800" b="1" dirty="0">
              <a:sym typeface="Wingdings" pitchFamily="2" charset="2"/>
            </a:endParaRPr>
          </a:p>
          <a:p>
            <a:pPr marL="365760" lvl="1" indent="0">
              <a:lnSpc>
                <a:spcPct val="150000"/>
              </a:lnSpc>
              <a:buNone/>
              <a:defRPr/>
            </a:pPr>
            <a:r>
              <a:rPr lang="en-US" sz="1800" dirty="0">
                <a:sym typeface="Wingdings" pitchFamily="2" charset="2"/>
              </a:rPr>
              <a:t>      </a:t>
            </a:r>
            <a:r>
              <a:rPr lang="en-US" sz="1800" dirty="0" err="1">
                <a:sym typeface="Wingdings" pitchFamily="2" charset="2"/>
              </a:rPr>
              <a:t>contoh</a:t>
            </a:r>
            <a:r>
              <a:rPr lang="en-US" sz="1800" dirty="0">
                <a:sym typeface="Wingdings" pitchFamily="2" charset="2"/>
              </a:rPr>
              <a:t> 2:     </a:t>
            </a:r>
            <a:r>
              <a:rPr lang="en-US" sz="1800" b="1" dirty="0">
                <a:sym typeface="Wingdings" pitchFamily="2" charset="2"/>
              </a:rPr>
              <a:t>N</a:t>
            </a:r>
            <a:r>
              <a:rPr lang="en-US" sz="1800" dirty="0">
                <a:sym typeface="Wingdings" pitchFamily="2" charset="2"/>
              </a:rPr>
              <a:t> = </a:t>
            </a:r>
            <a:r>
              <a:rPr lang="en-US" sz="1800" dirty="0" err="1">
                <a:sym typeface="Wingdings" pitchFamily="2" charset="2"/>
              </a:rPr>
              <a:t>himpunan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bilangan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err="1">
                <a:sym typeface="Wingdings" pitchFamily="2" charset="2"/>
              </a:rPr>
              <a:t>asli</a:t>
            </a:r>
            <a:r>
              <a:rPr lang="en-US" sz="1800" dirty="0">
                <a:sym typeface="Wingdings" pitchFamily="2" charset="2"/>
              </a:rPr>
              <a:t> = {1,2,…}</a:t>
            </a:r>
          </a:p>
          <a:p>
            <a:pPr marL="365760" lvl="1" indent="0">
              <a:lnSpc>
                <a:spcPct val="150000"/>
              </a:lnSpc>
              <a:buNone/>
              <a:defRPr/>
            </a:pPr>
            <a:r>
              <a:rPr lang="en-US" sz="1800" dirty="0">
                <a:sym typeface="Wingdings" pitchFamily="2" charset="2"/>
              </a:rPr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89317"/>
            <a:ext cx="8596668" cy="5352045"/>
          </a:xfrm>
        </p:spPr>
        <p:txBody>
          <a:bodyPr>
            <a:normAutofit/>
          </a:bodyPr>
          <a:lstStyle/>
          <a:p>
            <a:pPr marL="365760" lvl="1" indent="0">
              <a:lnSpc>
                <a:spcPct val="90000"/>
              </a:lnSpc>
              <a:buNone/>
              <a:defRPr/>
            </a:pPr>
            <a:r>
              <a:rPr lang="en-US" sz="1800" b="1" dirty="0">
                <a:sym typeface="Wingdings" pitchFamily="2" charset="2"/>
              </a:rPr>
              <a:t>3.  </a:t>
            </a:r>
            <a:r>
              <a:rPr lang="en-US" sz="1800" b="1" dirty="0" err="1">
                <a:sym typeface="Wingdings" pitchFamily="2" charset="2"/>
              </a:rPr>
              <a:t>Notasi</a:t>
            </a:r>
            <a:r>
              <a:rPr lang="en-US" sz="1800" b="1" dirty="0">
                <a:sym typeface="Wingdings" pitchFamily="2" charset="2"/>
              </a:rPr>
              <a:t> </a:t>
            </a:r>
            <a:r>
              <a:rPr lang="en-US" sz="1800" b="1" dirty="0" err="1">
                <a:sym typeface="Wingdings" pitchFamily="2" charset="2"/>
              </a:rPr>
              <a:t>pembentuk</a:t>
            </a:r>
            <a:r>
              <a:rPr lang="en-US" sz="1800" b="1" dirty="0">
                <a:sym typeface="Wingdings" pitchFamily="2" charset="2"/>
              </a:rPr>
              <a:t> </a:t>
            </a:r>
            <a:r>
              <a:rPr lang="en-US" sz="1800" b="1" dirty="0" err="1" smtClean="0">
                <a:sym typeface="Wingdings" pitchFamily="2" charset="2"/>
              </a:rPr>
              <a:t>himpunan</a:t>
            </a:r>
            <a:endParaRPr lang="en-US" sz="1800" dirty="0"/>
          </a:p>
          <a:p>
            <a:pPr marL="365760" lvl="1" indent="0">
              <a:lnSpc>
                <a:spcPct val="90000"/>
              </a:lnSpc>
              <a:buNone/>
              <a:defRPr/>
            </a:pPr>
            <a:r>
              <a:rPr lang="en-US" sz="1800" b="1" dirty="0" err="1"/>
              <a:t>Notasi</a:t>
            </a:r>
            <a:r>
              <a:rPr lang="en-US" sz="1800" b="1" dirty="0"/>
              <a:t>: { </a:t>
            </a:r>
            <a:r>
              <a:rPr lang="en-US" sz="1800" b="1" i="1" dirty="0"/>
              <a:t>x</a:t>
            </a:r>
            <a:r>
              <a:rPr lang="en-US" sz="1800" b="1" dirty="0"/>
              <a:t> </a:t>
            </a:r>
            <a:r>
              <a:rPr lang="en-US" sz="1800" b="1" dirty="0">
                <a:sym typeface="Symbol"/>
              </a:rPr>
              <a:t></a:t>
            </a:r>
            <a:r>
              <a:rPr lang="en-US" sz="1800" b="1" dirty="0"/>
              <a:t> </a:t>
            </a:r>
            <a:r>
              <a:rPr lang="en-US" sz="1800" b="1" dirty="0" err="1"/>
              <a:t>syarat</a:t>
            </a:r>
            <a:r>
              <a:rPr lang="en-US" sz="1800" b="1" dirty="0"/>
              <a:t> yang </a:t>
            </a:r>
            <a:r>
              <a:rPr lang="en-US" sz="1800" b="1" dirty="0" err="1"/>
              <a:t>harus</a:t>
            </a:r>
            <a:r>
              <a:rPr lang="en-US" sz="1800" b="1" dirty="0"/>
              <a:t> </a:t>
            </a:r>
            <a:r>
              <a:rPr lang="en-US" sz="1800" b="1" dirty="0" err="1"/>
              <a:t>dipenuhi</a:t>
            </a:r>
            <a:r>
              <a:rPr lang="en-US" sz="1800" b="1" dirty="0"/>
              <a:t> </a:t>
            </a:r>
            <a:r>
              <a:rPr lang="en-US" sz="1800" b="1" dirty="0" err="1"/>
              <a:t>oleh</a:t>
            </a:r>
            <a:r>
              <a:rPr lang="en-US" sz="1800" b="1" dirty="0"/>
              <a:t> </a:t>
            </a:r>
            <a:r>
              <a:rPr lang="en-US" sz="1800" b="1" i="1" dirty="0"/>
              <a:t>x</a:t>
            </a:r>
            <a:r>
              <a:rPr lang="en-US" sz="1800" b="1" dirty="0"/>
              <a:t> </a:t>
            </a:r>
            <a:r>
              <a:rPr lang="en-US" sz="1800" b="1" dirty="0" smtClean="0"/>
              <a:t>}</a:t>
            </a:r>
            <a:endParaRPr lang="en-US" sz="1800" b="1" dirty="0"/>
          </a:p>
          <a:p>
            <a:pPr marL="365760" lvl="1" indent="0">
              <a:lnSpc>
                <a:spcPct val="90000"/>
              </a:lnSpc>
              <a:buNone/>
              <a:defRPr/>
            </a:pP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/>
              <a:t>3:  </a:t>
            </a:r>
            <a:r>
              <a:rPr lang="en-US" sz="1800" i="1" dirty="0"/>
              <a:t>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himpunan</a:t>
            </a:r>
            <a:r>
              <a:rPr lang="en-US" sz="1800" dirty="0"/>
              <a:t> </a:t>
            </a:r>
            <a:r>
              <a:rPr lang="en-US" sz="1800" dirty="0" err="1"/>
              <a:t>bilangan</a:t>
            </a:r>
            <a:r>
              <a:rPr lang="en-US" sz="1800" dirty="0"/>
              <a:t> </a:t>
            </a:r>
            <a:r>
              <a:rPr lang="en-US" sz="1800" dirty="0" err="1"/>
              <a:t>bulat</a:t>
            </a:r>
            <a:r>
              <a:rPr lang="en-US" sz="1800" dirty="0"/>
              <a:t> </a:t>
            </a:r>
            <a:r>
              <a:rPr lang="en-US" sz="1800" dirty="0" err="1"/>
              <a:t>positif</a:t>
            </a:r>
            <a:r>
              <a:rPr lang="en-US" sz="1800" dirty="0"/>
              <a:t> yang 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kecil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smtClean="0"/>
              <a:t>5</a:t>
            </a:r>
          </a:p>
          <a:p>
            <a:pPr marL="365760" lvl="1" indent="0">
              <a:lnSpc>
                <a:spcPct val="90000"/>
              </a:lnSpc>
              <a:buNone/>
              <a:defRPr/>
            </a:pPr>
            <a:r>
              <a:rPr lang="en-US" i="1" dirty="0" smtClean="0"/>
              <a:t>A</a:t>
            </a:r>
            <a:r>
              <a:rPr lang="en-US" dirty="0" smtClean="0"/>
              <a:t> = { </a:t>
            </a:r>
            <a:r>
              <a:rPr lang="en-US" i="1" dirty="0" smtClean="0"/>
              <a:t>x</a:t>
            </a:r>
            <a:r>
              <a:rPr lang="en-US" dirty="0" smtClean="0"/>
              <a:t> | </a:t>
            </a:r>
            <a:r>
              <a:rPr lang="en-US" i="1" dirty="0" smtClean="0"/>
              <a:t>x 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5}</a:t>
            </a:r>
          </a:p>
          <a:p>
            <a:pPr marL="365760" lvl="1" indent="0">
              <a:lnSpc>
                <a:spcPct val="90000"/>
              </a:lnSpc>
              <a:buNone/>
              <a:defRPr/>
            </a:pPr>
            <a:r>
              <a:rPr lang="en-US" sz="1800" dirty="0" err="1" smtClean="0"/>
              <a:t>contoh</a:t>
            </a:r>
            <a:r>
              <a:rPr lang="en-US" sz="1800" dirty="0" smtClean="0"/>
              <a:t> 4: </a:t>
            </a:r>
            <a:r>
              <a:rPr lang="en-US" sz="1800" i="1" dirty="0" smtClean="0"/>
              <a:t>M</a:t>
            </a:r>
            <a:r>
              <a:rPr lang="en-US" sz="1800" dirty="0" smtClean="0"/>
              <a:t> = { </a:t>
            </a:r>
            <a:r>
              <a:rPr lang="en-US" sz="1800" i="1" dirty="0" smtClean="0"/>
              <a:t>x</a:t>
            </a:r>
            <a:r>
              <a:rPr lang="en-US" sz="1800" dirty="0" smtClean="0"/>
              <a:t> | </a:t>
            </a:r>
            <a:r>
              <a:rPr lang="en-US" sz="1800" i="1" dirty="0" smtClean="0"/>
              <a:t>x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mahasiswa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mengambil</a:t>
            </a:r>
            <a:r>
              <a:rPr lang="en-US" sz="1800" dirty="0" smtClean="0"/>
              <a:t> </a:t>
            </a:r>
            <a:r>
              <a:rPr lang="en-US" sz="1800" dirty="0" err="1" smtClean="0"/>
              <a:t>kuliah</a:t>
            </a:r>
            <a:r>
              <a:rPr lang="en-US" sz="1800" dirty="0" smtClean="0"/>
              <a:t> IF2151}</a:t>
            </a:r>
            <a:r>
              <a:rPr lang="en-US" dirty="0" smtClean="0"/>
              <a:t>	  </a:t>
            </a:r>
            <a:endParaRPr lang="en-US" sz="2000" dirty="0" smtClean="0"/>
          </a:p>
          <a:p>
            <a:pPr marL="365125" lvl="1" indent="0">
              <a:lnSpc>
                <a:spcPct val="90000"/>
              </a:lnSpc>
              <a:buNone/>
            </a:pPr>
            <a:r>
              <a:rPr lang="en-US" sz="1800" b="1" dirty="0" smtClean="0">
                <a:cs typeface="Tahoma" panose="020B0604030504040204" pitchFamily="34" charset="0"/>
              </a:rPr>
              <a:t>4.  Diagram Venn</a:t>
            </a:r>
          </a:p>
          <a:p>
            <a:pPr marL="365125" lvl="1" indent="0">
              <a:lnSpc>
                <a:spcPct val="90000"/>
              </a:lnSpc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5: </a:t>
            </a:r>
            <a:endParaRPr lang="en-US" dirty="0" smtClean="0"/>
          </a:p>
          <a:p>
            <a:pPr marL="365125" lvl="1" indent="0">
              <a:lnSpc>
                <a:spcPct val="90000"/>
              </a:lnSpc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/>
              <a:t>U = {1, 2, …, 7, 8}, </a:t>
            </a:r>
            <a:r>
              <a:rPr lang="en-US" i="1" dirty="0"/>
              <a:t>A</a:t>
            </a:r>
            <a:r>
              <a:rPr lang="en-US" dirty="0"/>
              <a:t> = {1, 2, 3, 5}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{2, 5, 6, 8}. </a:t>
            </a:r>
            <a:endParaRPr lang="en-US" dirty="0" smtClean="0"/>
          </a:p>
          <a:p>
            <a:pPr marL="365125" lvl="1" indent="0">
              <a:lnSpc>
                <a:spcPct val="90000"/>
              </a:lnSpc>
              <a:buNone/>
            </a:pPr>
            <a:r>
              <a:rPr lang="en-US" dirty="0" smtClean="0"/>
              <a:t>Diagram </a:t>
            </a:r>
            <a:r>
              <a:rPr lang="en-US" dirty="0"/>
              <a:t>Venn                </a:t>
            </a:r>
            <a:r>
              <a:rPr lang="en-US" dirty="0" smtClean="0"/>
              <a:t>:</a:t>
            </a:r>
          </a:p>
          <a:p>
            <a:pPr marL="638175" indent="0">
              <a:buNone/>
            </a:pPr>
            <a:endParaRPr lang="en-US" dirty="0"/>
          </a:p>
          <a:p>
            <a:pPr marL="365760" lvl="1" indent="0">
              <a:lnSpc>
                <a:spcPct val="90000"/>
              </a:lnSpc>
              <a:buNone/>
              <a:defRPr/>
            </a:pPr>
            <a:endParaRPr lang="en-US" sz="1800" dirty="0">
              <a:cs typeface="Tahoma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700557"/>
              </p:ext>
            </p:extLst>
          </p:nvPr>
        </p:nvGraphicFramePr>
        <p:xfrm>
          <a:off x="2621794" y="3596713"/>
          <a:ext cx="7207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418918" imgH="165028" progId="Equation.DSMT4">
                  <p:embed/>
                </p:oleObj>
              </mc:Choice>
              <mc:Fallback>
                <p:oleObj name="Equation" r:id="rId3" imgW="418918" imgH="16502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1794" y="3596713"/>
                        <a:ext cx="72072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952" y="4065963"/>
            <a:ext cx="2915845" cy="197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92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31521"/>
            <a:ext cx="8596668" cy="5309842"/>
          </a:xfrm>
        </p:spPr>
        <p:txBody>
          <a:bodyPr>
            <a:normAutofit/>
          </a:bodyPr>
          <a:lstStyle/>
          <a:p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yang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/>
              <a:t>Asli</a:t>
            </a:r>
            <a:r>
              <a:rPr lang="en-US" sz="2200" dirty="0"/>
              <a:t>, </a:t>
            </a:r>
            <a:endParaRPr lang="en-US" sz="2200" dirty="0" smtClean="0"/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/>
              <a:t>bilangan</a:t>
            </a:r>
            <a:r>
              <a:rPr lang="en-US" sz="2200" dirty="0"/>
              <a:t> </a:t>
            </a:r>
            <a:r>
              <a:rPr lang="en-US" sz="2200" dirty="0" err="1"/>
              <a:t>Cacah</a:t>
            </a:r>
            <a:r>
              <a:rPr lang="en-US" sz="2200" dirty="0"/>
              <a:t>, </a:t>
            </a:r>
            <a:endParaRPr lang="en-US" sz="2200" dirty="0" smtClean="0"/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/>
              <a:t>bilangan</a:t>
            </a:r>
            <a:r>
              <a:rPr lang="en-US" sz="2200" dirty="0"/>
              <a:t> </a:t>
            </a:r>
            <a:r>
              <a:rPr lang="en-US" sz="2200" dirty="0" err="1"/>
              <a:t>Bulat</a:t>
            </a:r>
            <a:r>
              <a:rPr lang="en-US" sz="2200" dirty="0"/>
              <a:t>, </a:t>
            </a:r>
            <a:endParaRPr lang="en-US" sz="2200" dirty="0" smtClean="0"/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 err="1"/>
              <a:t>Rasional</a:t>
            </a:r>
            <a:r>
              <a:rPr lang="en-US" sz="2200" dirty="0"/>
              <a:t>, </a:t>
            </a:r>
            <a:endParaRPr lang="en-US" sz="2200" dirty="0" smtClean="0"/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/>
              <a:t>bilangan</a:t>
            </a:r>
            <a:r>
              <a:rPr lang="en-US" sz="2200" dirty="0"/>
              <a:t> </a:t>
            </a:r>
            <a:r>
              <a:rPr lang="en-US" sz="2200" dirty="0" err="1"/>
              <a:t>Irrasional</a:t>
            </a:r>
            <a:r>
              <a:rPr lang="en-US" sz="2200" dirty="0"/>
              <a:t> (</a:t>
            </a:r>
            <a:r>
              <a:rPr lang="en-US" sz="2200" dirty="0" err="1"/>
              <a:t>tak</a:t>
            </a:r>
            <a:r>
              <a:rPr lang="en-US" sz="2200" dirty="0"/>
              <a:t> </a:t>
            </a:r>
            <a:r>
              <a:rPr lang="en-US" sz="2200" dirty="0" err="1"/>
              <a:t>terukur</a:t>
            </a:r>
            <a:r>
              <a:rPr lang="en-US" sz="2200" dirty="0" smtClean="0"/>
              <a:t>),</a:t>
            </a:r>
          </a:p>
          <a:p>
            <a:pPr lvl="1"/>
            <a:r>
              <a:rPr lang="en-US" sz="2200" dirty="0" err="1" smtClean="0"/>
              <a:t>himpunan</a:t>
            </a:r>
            <a:r>
              <a:rPr lang="en-US" sz="2200" dirty="0" smtClean="0"/>
              <a:t> </a:t>
            </a:r>
            <a:r>
              <a:rPr lang="en-US" sz="2200" dirty="0" err="1" smtClean="0"/>
              <a:t>bilangan</a:t>
            </a:r>
            <a:r>
              <a:rPr lang="en-US" sz="2200" dirty="0" smtClean="0"/>
              <a:t> </a:t>
            </a:r>
            <a:r>
              <a:rPr lang="en-US" sz="2200" dirty="0"/>
              <a:t>Real.</a:t>
            </a:r>
          </a:p>
        </p:txBody>
      </p:sp>
    </p:spTree>
    <p:extLst>
      <p:ext uri="{BB962C8B-B14F-4D97-AF65-F5344CB8AC3E}">
        <p14:creationId xmlns:p14="http://schemas.microsoft.com/office/powerpoint/2010/main" val="12928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69701"/>
                <a:ext cx="10515600" cy="55072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Asli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juga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bulat</a:t>
                </a:r>
                <a:r>
                  <a:rPr lang="en-US" dirty="0"/>
                  <a:t> </a:t>
                </a:r>
                <a:r>
                  <a:rPr lang="en-US" dirty="0" err="1"/>
                  <a:t>positif</a:t>
                </a:r>
                <a:r>
                  <a:rPr lang="en-US" dirty="0"/>
                  <a:t> </a:t>
                </a:r>
                <a:r>
                  <a:rPr lang="en-US" dirty="0" err="1" smtClean="0"/>
                  <a:t>dapat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ditulis</a:t>
                </a:r>
                <a:r>
                  <a:rPr lang="en-US" dirty="0" smtClean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: </a:t>
                </a:r>
                <a:r>
                  <a:rPr lang="en-US" b="1" dirty="0" smtClean="0"/>
                  <a:t>N = {1,2,3,4,…}</a:t>
                </a:r>
                <a:endParaRPr lang="en-US" b="1" dirty="0"/>
              </a:p>
              <a:p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Cacah</a:t>
                </a:r>
                <a:r>
                  <a:rPr lang="en-US" dirty="0"/>
                  <a:t> </a:t>
                </a:r>
                <a:r>
                  <a:rPr lang="en-US" dirty="0" err="1"/>
                  <a:t>ditulis</a:t>
                </a:r>
                <a:r>
                  <a:rPr lang="en-US" dirty="0"/>
                  <a:t> : </a:t>
                </a:r>
                <a:r>
                  <a:rPr lang="en-US" b="1" dirty="0" smtClean="0"/>
                  <a:t>W = {0,1,2,3,4,…}</a:t>
                </a:r>
                <a:endParaRPr lang="en-US" b="1" dirty="0"/>
              </a:p>
              <a:p>
                <a:r>
                  <a:rPr lang="sv-SE" dirty="0" smtClean="0"/>
                  <a:t>Himpunan </a:t>
                </a:r>
                <a:r>
                  <a:rPr lang="sv-SE" dirty="0"/>
                  <a:t>bilangan Bulat ditulis : </a:t>
                </a:r>
                <a:r>
                  <a:rPr lang="sv-SE" b="1" dirty="0" smtClean="0"/>
                  <a:t>I = {..., </a:t>
                </a:r>
                <a:r>
                  <a:rPr lang="sv-SE" dirty="0"/>
                  <a:t>-3, - 2, </a:t>
                </a:r>
                <a:r>
                  <a:rPr lang="sv-SE" dirty="0" smtClean="0"/>
                  <a:t>-1, 0, 1, 2, 3,...}</a:t>
                </a:r>
                <a:endParaRPr lang="sv-SE" dirty="0"/>
              </a:p>
              <a:p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Rasional</a:t>
                </a:r>
                <a:r>
                  <a:rPr lang="en-US" dirty="0"/>
                  <a:t> / </a:t>
                </a:r>
                <a:r>
                  <a:rPr lang="en-US" dirty="0" err="1"/>
                  <a:t>Terukur</a:t>
                </a:r>
                <a:r>
                  <a:rPr lang="en-US" dirty="0"/>
                  <a:t> </a:t>
                </a:r>
                <a:r>
                  <a:rPr lang="en-US" dirty="0" err="1"/>
                  <a:t>ditulis</a:t>
                </a:r>
                <a:r>
                  <a:rPr lang="en-US" dirty="0"/>
                  <a:t> </a:t>
                </a:r>
                <a:r>
                  <a:rPr lang="en-US" dirty="0" smtClean="0"/>
                  <a:t>: Q = {</a:t>
                </a:r>
                <a:r>
                  <a:rPr lang="en-US" dirty="0" err="1" smtClean="0"/>
                  <a:t>x|x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, </a:t>
                </a:r>
                <a:r>
                  <a:rPr lang="en-US" i="1" dirty="0" err="1" smtClean="0"/>
                  <a:t>a</a:t>
                </a:r>
                <a:r>
                  <a:rPr lang="en-US" dirty="0" err="1" smtClean="0"/>
                  <a:t>,</a:t>
                </a:r>
                <a:r>
                  <a:rPr lang="en-US" i="1" dirty="0" err="1" smtClean="0"/>
                  <a:t>b</a:t>
                </a:r>
                <a:r>
                  <a:rPr lang="en-US" i="1" dirty="0" smtClean="0"/>
                  <a:t> </a:t>
                </a:r>
                <a:r>
                  <a:rPr lang="az-Cyrl-AZ" i="1" dirty="0" smtClean="0"/>
                  <a:t>Є</a:t>
                </a:r>
                <a:r>
                  <a:rPr lang="en-US" i="1" dirty="0" smtClean="0"/>
                  <a:t> </a:t>
                </a:r>
                <a:r>
                  <a:rPr lang="en-US" i="1" dirty="0"/>
                  <a:t>I</a:t>
                </a:r>
                <a:r>
                  <a:rPr lang="en-US" dirty="0"/>
                  <a:t>, </a:t>
                </a:r>
                <a:r>
                  <a:rPr lang="en-US" i="1" dirty="0"/>
                  <a:t>b </a:t>
                </a:r>
                <a:r>
                  <a:rPr lang="en-US" i="1" dirty="0" smtClean="0"/>
                  <a:t>≠ </a:t>
                </a:r>
                <a:r>
                  <a:rPr lang="en-US" dirty="0" smtClean="0"/>
                  <a:t>0</a:t>
                </a:r>
                <a:r>
                  <a:rPr lang="en-US" sz="3200" dirty="0" smtClean="0"/>
                  <a:t>}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yang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 smtClean="0"/>
                  <a:t>sebagai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hasil</a:t>
                </a:r>
                <a:r>
                  <a:rPr lang="en-US" dirty="0" smtClean="0"/>
                  <a:t> </a:t>
                </a:r>
                <a:r>
                  <a:rPr lang="en-US" dirty="0" err="1"/>
                  <a:t>bagi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bulat</a:t>
                </a:r>
                <a:r>
                  <a:rPr lang="en-US" dirty="0"/>
                  <a:t> (</a:t>
                </a:r>
                <a:r>
                  <a:rPr lang="en-US" dirty="0" err="1"/>
                  <a:t>pecahan</a:t>
                </a:r>
                <a:r>
                  <a:rPr lang="en-US" dirty="0"/>
                  <a:t>)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syarat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nn-NO" dirty="0" smtClean="0"/>
                  <a:t>penyebut </a:t>
                </a:r>
                <a:r>
                  <a:rPr lang="nn-NO" dirty="0"/>
                  <a:t>tidak sama dengan nol</a:t>
                </a:r>
                <a:r>
                  <a:rPr lang="nn-NO" dirty="0" smtClean="0"/>
                  <a:t>, contoh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sebagainya</a:t>
                </a:r>
                <a:endParaRPr lang="en-US" dirty="0" smtClean="0"/>
              </a:p>
              <a:p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Irrasional</a:t>
                </a:r>
                <a:r>
                  <a:rPr lang="en-US" dirty="0"/>
                  <a:t> (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terukur</a:t>
                </a:r>
                <a:r>
                  <a:rPr lang="en-US" dirty="0"/>
                  <a:t>) </a:t>
                </a:r>
                <a:r>
                  <a:rPr lang="en-US" dirty="0" err="1"/>
                  <a:t>ditulis</a:t>
                </a:r>
                <a:r>
                  <a:rPr lang="en-US" dirty="0"/>
                  <a:t> : </a:t>
                </a:r>
                <a:r>
                  <a:rPr lang="en-US" i="1" dirty="0" smtClean="0"/>
                  <a:t>Q</a:t>
                </a:r>
                <a:r>
                  <a:rPr lang="en-US" dirty="0" smtClean="0"/>
                  <a:t>‘={ </a:t>
                </a:r>
                <a:r>
                  <a:rPr lang="en-US" dirty="0" err="1" smtClean="0"/>
                  <a:t>x|x</a:t>
                </a:r>
                <a:r>
                  <a:rPr lang="en-US" dirty="0" smtClean="0"/>
                  <a:t> </a:t>
                </a:r>
                <a:r>
                  <a:rPr lang="az-Cyrl-AZ" dirty="0" smtClean="0"/>
                  <a:t>Є</a:t>
                </a:r>
                <a:r>
                  <a:rPr lang="en-US" i="1" dirty="0" smtClean="0"/>
                  <a:t> Q} </a:t>
                </a:r>
                <a:r>
                  <a:rPr lang="en-US" dirty="0" err="1" smtClean="0"/>
                  <a:t>yaitu</a:t>
                </a:r>
                <a:r>
                  <a:rPr lang="en-US" dirty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</a:t>
                </a:r>
                <a:r>
                  <a:rPr lang="en-US" dirty="0"/>
                  <a:t>yang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bagi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/>
                  <a:t> </a:t>
                </a:r>
                <a:r>
                  <a:rPr lang="en-US" dirty="0" err="1" smtClean="0"/>
                  <a:t>bulat</a:t>
                </a:r>
                <a:r>
                  <a:rPr lang="en-US" dirty="0" smtClean="0"/>
                  <a:t> </a:t>
                </a:r>
                <a:r>
                  <a:rPr lang="en-US" dirty="0"/>
                  <a:t>(</a:t>
                </a:r>
                <a:r>
                  <a:rPr lang="en-US" dirty="0" err="1"/>
                  <a:t>pecahan</a:t>
                </a:r>
                <a:r>
                  <a:rPr lang="en-US" dirty="0"/>
                  <a:t>), </a:t>
                </a:r>
                <a:r>
                  <a:rPr lang="en-US" dirty="0" err="1"/>
                  <a:t>tapi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desimal</a:t>
                </a:r>
                <a:r>
                  <a:rPr lang="en-US" dirty="0"/>
                  <a:t> </a:t>
                </a:r>
                <a:r>
                  <a:rPr lang="en-US" dirty="0" err="1"/>
                  <a:t>tak</a:t>
                </a:r>
                <a:r>
                  <a:rPr lang="en-US" dirty="0"/>
                  <a:t> </a:t>
                </a:r>
                <a:r>
                  <a:rPr lang="en-US" dirty="0" err="1"/>
                  <a:t>tentu</a:t>
                </a:r>
                <a:r>
                  <a:rPr lang="en-US" dirty="0"/>
                  <a:t>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berulang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misalnya</a:t>
                </a:r>
                <a:r>
                  <a:rPr lang="en-US" dirty="0" smtClean="0"/>
                  <a:t> e=2,7182…, </a:t>
                </a:r>
                <a:r>
                  <a:rPr lang="el-GR" dirty="0" smtClean="0"/>
                  <a:t>π</a:t>
                </a:r>
                <a:r>
                  <a:rPr lang="en-US" dirty="0" smtClean="0"/>
                  <a:t>=3,1415..</a:t>
                </a:r>
              </a:p>
              <a:p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Real (</a:t>
                </a:r>
                <a:r>
                  <a:rPr lang="en-US" dirty="0" err="1"/>
                  <a:t>nyata</a:t>
                </a:r>
                <a:r>
                  <a:rPr lang="en-US" dirty="0"/>
                  <a:t>) </a:t>
                </a:r>
                <a:r>
                  <a:rPr lang="en-US" dirty="0" err="1"/>
                  <a:t>ditulis</a:t>
                </a:r>
                <a:r>
                  <a:rPr lang="en-US" dirty="0"/>
                  <a:t> : </a:t>
                </a:r>
                <a:r>
                  <a:rPr lang="en-US" i="1" dirty="0" smtClean="0"/>
                  <a:t>R={x| </a:t>
                </a:r>
                <a:r>
                  <a:rPr lang="en-US" i="1" dirty="0"/>
                  <a:t>x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smtClean="0"/>
                  <a:t>Real} </a:t>
                </a:r>
                <a:r>
                  <a:rPr lang="en-US" dirty="0"/>
                  <a:t>. </a:t>
                </a:r>
                <a:r>
                  <a:rPr lang="en-US" dirty="0" err="1" smtClean="0"/>
                  <a:t>Bilangan</a:t>
                </a:r>
                <a:r>
                  <a:rPr lang="en-US" dirty="0"/>
                  <a:t> </a:t>
                </a:r>
                <a:r>
                  <a:rPr lang="en-US" dirty="0" err="1" smtClean="0"/>
                  <a:t>rasional</a:t>
                </a:r>
                <a:r>
                  <a:rPr lang="en-US" dirty="0" smtClean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Irrasional</a:t>
                </a:r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real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69701"/>
                <a:ext cx="10515600" cy="5507262"/>
              </a:xfrm>
              <a:blipFill rotWithShape="0">
                <a:blip r:embed="rId3"/>
                <a:stretch>
                  <a:fillRect l="-174" t="-775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1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44063"/>
            <a:ext cx="8596668" cy="5197300"/>
          </a:xfrm>
        </p:spPr>
        <p:txBody>
          <a:bodyPr/>
          <a:lstStyle/>
          <a:p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Ketidaksamaan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Real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Real </a:t>
            </a:r>
            <a:r>
              <a:rPr lang="en-US" i="1" dirty="0"/>
              <a:t>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 </a:t>
            </a:r>
            <a:r>
              <a:rPr lang="en-US" i="1" dirty="0"/>
              <a:t>a </a:t>
            </a:r>
            <a:r>
              <a:rPr lang="en-US" dirty="0" smtClean="0"/>
              <a:t>&lt; </a:t>
            </a:r>
            <a:r>
              <a:rPr lang="pt-BR" i="1" dirty="0" smtClean="0"/>
              <a:t>b</a:t>
            </a:r>
            <a:r>
              <a:rPr lang="pt-BR" dirty="0"/>
              <a:t>, </a:t>
            </a:r>
            <a:r>
              <a:rPr lang="pt-BR" i="1" dirty="0"/>
              <a:t>b </a:t>
            </a:r>
            <a:r>
              <a:rPr lang="pt-BR" dirty="0"/>
              <a:t>&lt; </a:t>
            </a:r>
            <a:r>
              <a:rPr lang="pt-BR" i="1" dirty="0"/>
              <a:t>a</a:t>
            </a:r>
            <a:r>
              <a:rPr lang="pt-BR" dirty="0"/>
              <a:t>, atau </a:t>
            </a:r>
            <a:r>
              <a:rPr lang="pt-BR" i="1" dirty="0"/>
              <a:t>a </a:t>
            </a:r>
            <a:r>
              <a:rPr lang="pt-BR" dirty="0"/>
              <a:t>= </a:t>
            </a:r>
            <a:r>
              <a:rPr lang="pt-BR" i="1" dirty="0"/>
              <a:t>b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l-PL" dirty="0" smtClean="0"/>
              <a:t>b</a:t>
            </a:r>
            <a:r>
              <a:rPr lang="pl-PL" dirty="0"/>
              <a:t>. Jika </a:t>
            </a:r>
            <a:r>
              <a:rPr lang="pl-PL" i="1" dirty="0"/>
              <a:t>a </a:t>
            </a:r>
            <a:r>
              <a:rPr lang="pl-PL" dirty="0"/>
              <a:t>&lt; </a:t>
            </a:r>
            <a:r>
              <a:rPr lang="pl-PL" i="1" dirty="0"/>
              <a:t>b </a:t>
            </a:r>
            <a:r>
              <a:rPr lang="pl-PL" dirty="0"/>
              <a:t>dan </a:t>
            </a:r>
            <a:r>
              <a:rPr lang="pl-PL" i="1" dirty="0"/>
              <a:t>b </a:t>
            </a:r>
            <a:r>
              <a:rPr lang="pl-PL" dirty="0"/>
              <a:t>&lt; </a:t>
            </a:r>
            <a:r>
              <a:rPr lang="pl-PL" i="1" dirty="0"/>
              <a:t>c </a:t>
            </a:r>
            <a:r>
              <a:rPr lang="pl-PL" dirty="0"/>
              <a:t>maka </a:t>
            </a:r>
            <a:r>
              <a:rPr lang="pl-PL" i="1" dirty="0"/>
              <a:t>a </a:t>
            </a:r>
            <a:r>
              <a:rPr lang="pl-PL" dirty="0"/>
              <a:t>&lt; </a:t>
            </a:r>
            <a:r>
              <a:rPr lang="pl-PL" i="1" dirty="0"/>
              <a:t>c 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&lt;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i="1" dirty="0"/>
              <a:t>a </a:t>
            </a:r>
            <a:r>
              <a:rPr lang="en-US" dirty="0"/>
              <a:t>+ </a:t>
            </a:r>
            <a:r>
              <a:rPr lang="en-US" i="1" dirty="0"/>
              <a:t>c </a:t>
            </a:r>
            <a:r>
              <a:rPr lang="en-US" dirty="0"/>
              <a:t>&lt; </a:t>
            </a:r>
            <a:r>
              <a:rPr lang="en-US" i="1" dirty="0"/>
              <a:t>b </a:t>
            </a:r>
            <a:r>
              <a:rPr lang="en-US" dirty="0"/>
              <a:t>+ </a:t>
            </a:r>
            <a:r>
              <a:rPr lang="en-US" i="1" dirty="0"/>
              <a:t>c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l-PL" dirty="0" smtClean="0"/>
              <a:t>d</a:t>
            </a:r>
            <a:r>
              <a:rPr lang="pl-PL" dirty="0"/>
              <a:t>. Jika </a:t>
            </a:r>
            <a:r>
              <a:rPr lang="pl-PL" i="1" dirty="0"/>
              <a:t>a </a:t>
            </a:r>
            <a:r>
              <a:rPr lang="pl-PL" dirty="0"/>
              <a:t>&lt; </a:t>
            </a:r>
            <a:r>
              <a:rPr lang="pl-PL" i="1" dirty="0"/>
              <a:t>b </a:t>
            </a:r>
            <a:r>
              <a:rPr lang="pl-PL" dirty="0"/>
              <a:t>dan </a:t>
            </a:r>
            <a:r>
              <a:rPr lang="pl-PL" i="1" dirty="0"/>
              <a:t>c </a:t>
            </a:r>
            <a:r>
              <a:rPr lang="pl-PL" dirty="0"/>
              <a:t>&gt; 0 maka </a:t>
            </a:r>
            <a:r>
              <a:rPr lang="pl-PL" i="1" dirty="0"/>
              <a:t>ac </a:t>
            </a:r>
            <a:r>
              <a:rPr lang="pl-PL" dirty="0"/>
              <a:t>&lt; </a:t>
            </a:r>
            <a:r>
              <a:rPr lang="pl-PL" i="1" dirty="0"/>
              <a:t>bc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pl-PL" dirty="0" smtClean="0"/>
              <a:t>e</a:t>
            </a:r>
            <a:r>
              <a:rPr lang="pl-PL" dirty="0"/>
              <a:t>. Jika </a:t>
            </a:r>
            <a:r>
              <a:rPr lang="pl-PL" i="1" dirty="0"/>
              <a:t>a </a:t>
            </a:r>
            <a:r>
              <a:rPr lang="pl-PL" dirty="0"/>
              <a:t>&lt; </a:t>
            </a:r>
            <a:r>
              <a:rPr lang="pl-PL" i="1" dirty="0"/>
              <a:t>b </a:t>
            </a:r>
            <a:r>
              <a:rPr lang="pl-PL" dirty="0"/>
              <a:t>dan </a:t>
            </a:r>
            <a:r>
              <a:rPr lang="pl-PL" i="1" dirty="0"/>
              <a:t>c </a:t>
            </a:r>
            <a:r>
              <a:rPr lang="pl-PL" dirty="0"/>
              <a:t>&lt; 0 maka </a:t>
            </a:r>
            <a:r>
              <a:rPr lang="pl-PL" i="1" dirty="0"/>
              <a:t>ac </a:t>
            </a:r>
            <a:r>
              <a:rPr lang="pl-PL" dirty="0"/>
              <a:t>&gt; </a:t>
            </a:r>
            <a:r>
              <a:rPr lang="pl-PL" i="1" dirty="0"/>
              <a:t>bc</a:t>
            </a:r>
            <a:r>
              <a:rPr lang="pl-P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1308</TotalTime>
  <Words>1398</Words>
  <Application>Microsoft Office PowerPoint</Application>
  <PresentationFormat>Widescreen</PresentationFormat>
  <Paragraphs>208</Paragraphs>
  <Slides>25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Arial</vt:lpstr>
      <vt:lpstr>Calibri</vt:lpstr>
      <vt:lpstr>Cambria Math</vt:lpstr>
      <vt:lpstr>Courier New</vt:lpstr>
      <vt:lpstr>Georgia</vt:lpstr>
      <vt:lpstr>Symbol</vt:lpstr>
      <vt:lpstr>Tahoma</vt:lpstr>
      <vt:lpstr>Times New Roman</vt:lpstr>
      <vt:lpstr>Trebuchet MS</vt:lpstr>
      <vt:lpstr>Wingdings</vt:lpstr>
      <vt:lpstr>Wingdings 3</vt:lpstr>
      <vt:lpstr>Facet</vt:lpstr>
      <vt:lpstr>Equation</vt:lpstr>
      <vt:lpstr>Sistem Bilangan dan Himpunan</vt:lpstr>
      <vt:lpstr>BILANGAN Bilangan,adalah suatu konsep dalam ilmu matematika yang digunakan untuk pencacahan dan pengukuran. </vt:lpstr>
      <vt:lpstr>PowerPoint Presentation</vt:lpstr>
      <vt:lpstr>PowerPoint Presentation</vt:lpstr>
      <vt:lpstr>HIMPUNAN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Himpunan Kosong dan Himpunan Bagian (subset)</vt:lpstr>
      <vt:lpstr>PowerPoint Presentation</vt:lpstr>
      <vt:lpstr>PowerPoint Presentation</vt:lpstr>
      <vt:lpstr>Himpunan Saling Lepas</vt:lpstr>
      <vt:lpstr>Himpunan Kuasa</vt:lpstr>
      <vt:lpstr>Operasi Himpunan</vt:lpstr>
      <vt:lpstr>PowerPoint Presentation</vt:lpstr>
      <vt:lpstr>PRINSIP DUALITAS</vt:lpstr>
      <vt:lpstr>PowerPoint Presentation</vt:lpstr>
      <vt:lpstr>PowerPoint Presentation</vt:lpstr>
      <vt:lpstr>Perkalian Kartesian (cartesian product) </vt:lpstr>
      <vt:lpstr>Prinsip Inklusi-Eksklusi</vt:lpstr>
      <vt:lpstr>Contoh: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26</cp:revision>
  <dcterms:created xsi:type="dcterms:W3CDTF">2020-09-15T14:10:22Z</dcterms:created>
  <dcterms:modified xsi:type="dcterms:W3CDTF">2020-09-19T15:18:08Z</dcterms:modified>
</cp:coreProperties>
</file>