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76"/>
  </p:notesMasterIdLst>
  <p:sldIdLst>
    <p:sldId id="256" r:id="rId2"/>
    <p:sldId id="297" r:id="rId3"/>
    <p:sldId id="299" r:id="rId4"/>
    <p:sldId id="301" r:id="rId5"/>
    <p:sldId id="302" r:id="rId6"/>
    <p:sldId id="303" r:id="rId7"/>
    <p:sldId id="304" r:id="rId8"/>
    <p:sldId id="292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05" r:id="rId17"/>
    <p:sldId id="264" r:id="rId18"/>
    <p:sldId id="265" r:id="rId19"/>
    <p:sldId id="306" r:id="rId20"/>
    <p:sldId id="267" r:id="rId21"/>
    <p:sldId id="307" r:id="rId22"/>
    <p:sldId id="308" r:id="rId23"/>
    <p:sldId id="270" r:id="rId24"/>
    <p:sldId id="271" r:id="rId25"/>
    <p:sldId id="272" r:id="rId26"/>
    <p:sldId id="273" r:id="rId27"/>
    <p:sldId id="309" r:id="rId28"/>
    <p:sldId id="310" r:id="rId29"/>
    <p:sldId id="298" r:id="rId30"/>
    <p:sldId id="262" r:id="rId31"/>
    <p:sldId id="263" r:id="rId32"/>
    <p:sldId id="266" r:id="rId33"/>
    <p:sldId id="325" r:id="rId34"/>
    <p:sldId id="326" r:id="rId35"/>
    <p:sldId id="327" r:id="rId36"/>
    <p:sldId id="328" r:id="rId37"/>
    <p:sldId id="268" r:id="rId38"/>
    <p:sldId id="269" r:id="rId39"/>
    <p:sldId id="257" r:id="rId40"/>
    <p:sldId id="258" r:id="rId41"/>
    <p:sldId id="259" r:id="rId42"/>
    <p:sldId id="260" r:id="rId43"/>
    <p:sldId id="261" r:id="rId44"/>
    <p:sldId id="274" r:id="rId45"/>
    <p:sldId id="313" r:id="rId46"/>
    <p:sldId id="314" r:id="rId47"/>
    <p:sldId id="315" r:id="rId48"/>
    <p:sldId id="316" r:id="rId49"/>
    <p:sldId id="317" r:id="rId50"/>
    <p:sldId id="275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7" r:id="rId61"/>
    <p:sldId id="294" r:id="rId62"/>
    <p:sldId id="295" r:id="rId63"/>
    <p:sldId id="330" r:id="rId64"/>
    <p:sldId id="296" r:id="rId65"/>
    <p:sldId id="331" r:id="rId66"/>
    <p:sldId id="335" r:id="rId67"/>
    <p:sldId id="336" r:id="rId68"/>
    <p:sldId id="337" r:id="rId69"/>
    <p:sldId id="332" r:id="rId70"/>
    <p:sldId id="333" r:id="rId71"/>
    <p:sldId id="338" r:id="rId72"/>
    <p:sldId id="339" r:id="rId73"/>
    <p:sldId id="300" r:id="rId74"/>
    <p:sldId id="33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921" autoAdjust="0"/>
  </p:normalViewPr>
  <p:slideViewPr>
    <p:cSldViewPr snapToGrid="0">
      <p:cViewPr varScale="1">
        <p:scale>
          <a:sx n="79" d="100"/>
          <a:sy n="79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C0D9B-468F-4D0A-AA6D-65BEDCB69FA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6297A9-6F60-45E7-A736-930976083171}">
      <dgm:prSet/>
      <dgm:spPr/>
      <dgm:t>
        <a:bodyPr/>
        <a:lstStyle/>
        <a:p>
          <a:r>
            <a:rPr lang="en-US"/>
            <a:t>1. Sistem bilangan dan konsep himpunan </a:t>
          </a:r>
        </a:p>
      </dgm:t>
    </dgm:pt>
    <dgm:pt modelId="{E58BB822-080E-47F8-935E-2DBF5095506F}" type="parTrans" cxnId="{549ECBAB-1BE1-411C-AC0F-A3BDF921FE49}">
      <dgm:prSet/>
      <dgm:spPr/>
      <dgm:t>
        <a:bodyPr/>
        <a:lstStyle/>
        <a:p>
          <a:endParaRPr lang="en-US"/>
        </a:p>
      </dgm:t>
    </dgm:pt>
    <dgm:pt modelId="{FFEC977F-E78B-46D0-B571-65E28AFD6ECB}" type="sibTrans" cxnId="{549ECBAB-1BE1-411C-AC0F-A3BDF921FE49}">
      <dgm:prSet/>
      <dgm:spPr/>
      <dgm:t>
        <a:bodyPr/>
        <a:lstStyle/>
        <a:p>
          <a:endParaRPr lang="en-US"/>
        </a:p>
      </dgm:t>
    </dgm:pt>
    <dgm:pt modelId="{3C44D08F-B3F9-443A-BBC4-5C6D8C8F1530}">
      <dgm:prSet/>
      <dgm:spPr/>
      <dgm:t>
        <a:bodyPr/>
        <a:lstStyle/>
        <a:p>
          <a:r>
            <a:rPr lang="en-US"/>
            <a:t>2. Operasi aritmatika </a:t>
          </a:r>
        </a:p>
      </dgm:t>
    </dgm:pt>
    <dgm:pt modelId="{46BFCB0D-705B-4FB1-BBA2-76D1145F5D18}" type="parTrans" cxnId="{FE44BCEC-32C2-4419-9DF2-8F43932A896A}">
      <dgm:prSet/>
      <dgm:spPr/>
      <dgm:t>
        <a:bodyPr/>
        <a:lstStyle/>
        <a:p>
          <a:endParaRPr lang="en-US"/>
        </a:p>
      </dgm:t>
    </dgm:pt>
    <dgm:pt modelId="{9201527D-AB31-4F64-BC75-8B84DBF94F20}" type="sibTrans" cxnId="{FE44BCEC-32C2-4419-9DF2-8F43932A896A}">
      <dgm:prSet/>
      <dgm:spPr/>
      <dgm:t>
        <a:bodyPr/>
        <a:lstStyle/>
        <a:p>
          <a:endParaRPr lang="en-US"/>
        </a:p>
      </dgm:t>
    </dgm:pt>
    <dgm:pt modelId="{7C782450-B453-442D-94D5-09FCDFD2C69A}">
      <dgm:prSet/>
      <dgm:spPr/>
      <dgm:t>
        <a:bodyPr/>
        <a:lstStyle/>
        <a:p>
          <a:r>
            <a:rPr lang="en-US"/>
            <a:t>3. Fungsi linier dan fungsi non linier, dan penerepannya di bidang ekonomi dan bisnis </a:t>
          </a:r>
        </a:p>
      </dgm:t>
    </dgm:pt>
    <dgm:pt modelId="{B2256B62-9AFD-4581-A6D6-35C76D7F9429}" type="parTrans" cxnId="{706EB04F-0613-483E-B07A-7027A87041F7}">
      <dgm:prSet/>
      <dgm:spPr/>
      <dgm:t>
        <a:bodyPr/>
        <a:lstStyle/>
        <a:p>
          <a:endParaRPr lang="en-US"/>
        </a:p>
      </dgm:t>
    </dgm:pt>
    <dgm:pt modelId="{292D0EAB-7105-4A06-B070-5DA85C16B16B}" type="sibTrans" cxnId="{706EB04F-0613-483E-B07A-7027A87041F7}">
      <dgm:prSet/>
      <dgm:spPr/>
      <dgm:t>
        <a:bodyPr/>
        <a:lstStyle/>
        <a:p>
          <a:endParaRPr lang="en-US"/>
        </a:p>
      </dgm:t>
    </dgm:pt>
    <dgm:pt modelId="{6C8B446A-FB9F-41D5-9678-1918243AC343}">
      <dgm:prSet/>
      <dgm:spPr/>
      <dgm:t>
        <a:bodyPr/>
        <a:lstStyle/>
        <a:p>
          <a:r>
            <a:rPr lang="en-US"/>
            <a:t>4. Deret dan penerapannya di bidang keuangan. </a:t>
          </a:r>
        </a:p>
      </dgm:t>
    </dgm:pt>
    <dgm:pt modelId="{27907BFE-C3A4-4028-B12E-CF8490942E6D}" type="parTrans" cxnId="{30D7DADC-68DB-44A5-BE86-66210BCC1656}">
      <dgm:prSet/>
      <dgm:spPr/>
      <dgm:t>
        <a:bodyPr/>
        <a:lstStyle/>
        <a:p>
          <a:endParaRPr lang="en-US"/>
        </a:p>
      </dgm:t>
    </dgm:pt>
    <dgm:pt modelId="{27403881-D935-4490-973E-C6E5EE0890C9}" type="sibTrans" cxnId="{30D7DADC-68DB-44A5-BE86-66210BCC1656}">
      <dgm:prSet/>
      <dgm:spPr/>
      <dgm:t>
        <a:bodyPr/>
        <a:lstStyle/>
        <a:p>
          <a:endParaRPr lang="en-US"/>
        </a:p>
      </dgm:t>
    </dgm:pt>
    <dgm:pt modelId="{59089C06-4C96-4B8D-9782-A24B4A7E834F}">
      <dgm:prSet/>
      <dgm:spPr/>
      <dgm:t>
        <a:bodyPr/>
        <a:lstStyle/>
        <a:p>
          <a:r>
            <a:rPr lang="en-US"/>
            <a:t>5. Kalkulus differensial dan integral, dan penerapannya di bidang ekonomi dan bisnis. </a:t>
          </a:r>
        </a:p>
      </dgm:t>
    </dgm:pt>
    <dgm:pt modelId="{9206A95C-D3AB-4199-9304-A0F3F4CF60FB}" type="parTrans" cxnId="{2CFD8441-EEAB-4CA7-BDA5-377652EBFF60}">
      <dgm:prSet/>
      <dgm:spPr/>
      <dgm:t>
        <a:bodyPr/>
        <a:lstStyle/>
        <a:p>
          <a:endParaRPr lang="en-US"/>
        </a:p>
      </dgm:t>
    </dgm:pt>
    <dgm:pt modelId="{87C0931C-6AD1-4201-9115-E763535AFF5B}" type="sibTrans" cxnId="{2CFD8441-EEAB-4CA7-BDA5-377652EBFF60}">
      <dgm:prSet/>
      <dgm:spPr/>
      <dgm:t>
        <a:bodyPr/>
        <a:lstStyle/>
        <a:p>
          <a:endParaRPr lang="en-US"/>
        </a:p>
      </dgm:t>
    </dgm:pt>
    <dgm:pt modelId="{9693CC98-45DD-4F1F-B5A2-60B72D518EE1}">
      <dgm:prSet/>
      <dgm:spPr/>
      <dgm:t>
        <a:bodyPr/>
        <a:lstStyle/>
        <a:p>
          <a:r>
            <a:rPr lang="en-US"/>
            <a:t>6. Matriks.</a:t>
          </a:r>
        </a:p>
      </dgm:t>
    </dgm:pt>
    <dgm:pt modelId="{9D74FE14-0935-4FF3-B963-352B0CCE2CBE}" type="parTrans" cxnId="{3351F186-AE8F-4FC2-A9B6-B93A01676931}">
      <dgm:prSet/>
      <dgm:spPr/>
      <dgm:t>
        <a:bodyPr/>
        <a:lstStyle/>
        <a:p>
          <a:endParaRPr lang="en-US"/>
        </a:p>
      </dgm:t>
    </dgm:pt>
    <dgm:pt modelId="{61F2CE47-3175-430B-87E5-408974F1AC6D}" type="sibTrans" cxnId="{3351F186-AE8F-4FC2-A9B6-B93A01676931}">
      <dgm:prSet/>
      <dgm:spPr/>
      <dgm:t>
        <a:bodyPr/>
        <a:lstStyle/>
        <a:p>
          <a:endParaRPr lang="en-US"/>
        </a:p>
      </dgm:t>
    </dgm:pt>
    <dgm:pt modelId="{7303EACC-9E54-4254-9D13-E79815EEE5E0}" type="pres">
      <dgm:prSet presAssocID="{EEFC0D9B-468F-4D0A-AA6D-65BEDCB69FA6}" presName="Name0" presStyleCnt="0">
        <dgm:presLayoutVars>
          <dgm:dir/>
          <dgm:resizeHandles val="exact"/>
        </dgm:presLayoutVars>
      </dgm:prSet>
      <dgm:spPr/>
    </dgm:pt>
    <dgm:pt modelId="{B48ECF34-5043-42F2-AF05-78CD9CF9B1B5}" type="pres">
      <dgm:prSet presAssocID="{DF6297A9-6F60-45E7-A736-930976083171}" presName="node" presStyleLbl="node1" presStyleIdx="0" presStyleCnt="6">
        <dgm:presLayoutVars>
          <dgm:bulletEnabled val="1"/>
        </dgm:presLayoutVars>
      </dgm:prSet>
      <dgm:spPr/>
    </dgm:pt>
    <dgm:pt modelId="{4352E5B9-53E2-4AEB-B59E-E6F12A99A114}" type="pres">
      <dgm:prSet presAssocID="{FFEC977F-E78B-46D0-B571-65E28AFD6ECB}" presName="sibTrans" presStyleLbl="sibTrans1D1" presStyleIdx="0" presStyleCnt="5"/>
      <dgm:spPr/>
    </dgm:pt>
    <dgm:pt modelId="{EF8A1CCF-F31B-443F-AF2F-A44A094F5DAA}" type="pres">
      <dgm:prSet presAssocID="{FFEC977F-E78B-46D0-B571-65E28AFD6ECB}" presName="connectorText" presStyleLbl="sibTrans1D1" presStyleIdx="0" presStyleCnt="5"/>
      <dgm:spPr/>
    </dgm:pt>
    <dgm:pt modelId="{30C2206A-6B77-477D-A7DB-C3C4D6D2542C}" type="pres">
      <dgm:prSet presAssocID="{3C44D08F-B3F9-443A-BBC4-5C6D8C8F1530}" presName="node" presStyleLbl="node1" presStyleIdx="1" presStyleCnt="6">
        <dgm:presLayoutVars>
          <dgm:bulletEnabled val="1"/>
        </dgm:presLayoutVars>
      </dgm:prSet>
      <dgm:spPr/>
    </dgm:pt>
    <dgm:pt modelId="{A5311134-78D0-435A-919D-6FDD3EE8E6DD}" type="pres">
      <dgm:prSet presAssocID="{9201527D-AB31-4F64-BC75-8B84DBF94F20}" presName="sibTrans" presStyleLbl="sibTrans1D1" presStyleIdx="1" presStyleCnt="5"/>
      <dgm:spPr/>
    </dgm:pt>
    <dgm:pt modelId="{E5FEE581-809C-40EB-8F8D-8F8B6C501E7B}" type="pres">
      <dgm:prSet presAssocID="{9201527D-AB31-4F64-BC75-8B84DBF94F20}" presName="connectorText" presStyleLbl="sibTrans1D1" presStyleIdx="1" presStyleCnt="5"/>
      <dgm:spPr/>
    </dgm:pt>
    <dgm:pt modelId="{352DB6E2-6B46-45C3-96A4-631285DAFAFE}" type="pres">
      <dgm:prSet presAssocID="{7C782450-B453-442D-94D5-09FCDFD2C69A}" presName="node" presStyleLbl="node1" presStyleIdx="2" presStyleCnt="6">
        <dgm:presLayoutVars>
          <dgm:bulletEnabled val="1"/>
        </dgm:presLayoutVars>
      </dgm:prSet>
      <dgm:spPr/>
    </dgm:pt>
    <dgm:pt modelId="{A450B1ED-BB93-464D-A375-1926AABED5A2}" type="pres">
      <dgm:prSet presAssocID="{292D0EAB-7105-4A06-B070-5DA85C16B16B}" presName="sibTrans" presStyleLbl="sibTrans1D1" presStyleIdx="2" presStyleCnt="5"/>
      <dgm:spPr/>
    </dgm:pt>
    <dgm:pt modelId="{1458133A-6AB9-414E-9E24-17360C9699E2}" type="pres">
      <dgm:prSet presAssocID="{292D0EAB-7105-4A06-B070-5DA85C16B16B}" presName="connectorText" presStyleLbl="sibTrans1D1" presStyleIdx="2" presStyleCnt="5"/>
      <dgm:spPr/>
    </dgm:pt>
    <dgm:pt modelId="{459661F4-1A2C-46F0-90B5-D5F45BC8FE42}" type="pres">
      <dgm:prSet presAssocID="{6C8B446A-FB9F-41D5-9678-1918243AC343}" presName="node" presStyleLbl="node1" presStyleIdx="3" presStyleCnt="6">
        <dgm:presLayoutVars>
          <dgm:bulletEnabled val="1"/>
        </dgm:presLayoutVars>
      </dgm:prSet>
      <dgm:spPr/>
    </dgm:pt>
    <dgm:pt modelId="{3A6D12DF-FBF4-4700-8689-2B8C3C6DEDCB}" type="pres">
      <dgm:prSet presAssocID="{27403881-D935-4490-973E-C6E5EE0890C9}" presName="sibTrans" presStyleLbl="sibTrans1D1" presStyleIdx="3" presStyleCnt="5"/>
      <dgm:spPr/>
    </dgm:pt>
    <dgm:pt modelId="{EC3D09D9-0984-4216-8F5E-F4041763FBAD}" type="pres">
      <dgm:prSet presAssocID="{27403881-D935-4490-973E-C6E5EE0890C9}" presName="connectorText" presStyleLbl="sibTrans1D1" presStyleIdx="3" presStyleCnt="5"/>
      <dgm:spPr/>
    </dgm:pt>
    <dgm:pt modelId="{BC19C4B9-49FF-46CA-B6EA-46BFB8829A4B}" type="pres">
      <dgm:prSet presAssocID="{59089C06-4C96-4B8D-9782-A24B4A7E834F}" presName="node" presStyleLbl="node1" presStyleIdx="4" presStyleCnt="6">
        <dgm:presLayoutVars>
          <dgm:bulletEnabled val="1"/>
        </dgm:presLayoutVars>
      </dgm:prSet>
      <dgm:spPr/>
    </dgm:pt>
    <dgm:pt modelId="{E027D8FC-D027-4F49-A507-2EAFFC85517E}" type="pres">
      <dgm:prSet presAssocID="{87C0931C-6AD1-4201-9115-E763535AFF5B}" presName="sibTrans" presStyleLbl="sibTrans1D1" presStyleIdx="4" presStyleCnt="5"/>
      <dgm:spPr/>
    </dgm:pt>
    <dgm:pt modelId="{C7F2FEE7-205D-4117-84DE-1574462C769A}" type="pres">
      <dgm:prSet presAssocID="{87C0931C-6AD1-4201-9115-E763535AFF5B}" presName="connectorText" presStyleLbl="sibTrans1D1" presStyleIdx="4" presStyleCnt="5"/>
      <dgm:spPr/>
    </dgm:pt>
    <dgm:pt modelId="{4179C99A-1E81-4ACD-8341-3EC1DF5FD064}" type="pres">
      <dgm:prSet presAssocID="{9693CC98-45DD-4F1F-B5A2-60B72D518EE1}" presName="node" presStyleLbl="node1" presStyleIdx="5" presStyleCnt="6">
        <dgm:presLayoutVars>
          <dgm:bulletEnabled val="1"/>
        </dgm:presLayoutVars>
      </dgm:prSet>
      <dgm:spPr/>
    </dgm:pt>
  </dgm:ptLst>
  <dgm:cxnLst>
    <dgm:cxn modelId="{56B55426-1C5E-476A-BA38-46707E8E3917}" type="presOf" srcId="{6C8B446A-FB9F-41D5-9678-1918243AC343}" destId="{459661F4-1A2C-46F0-90B5-D5F45BC8FE42}" srcOrd="0" destOrd="0" presId="urn:microsoft.com/office/officeart/2016/7/layout/RepeatingBendingProcessNew"/>
    <dgm:cxn modelId="{8E6EF62E-8280-4FAF-9B08-137DF271FD03}" type="presOf" srcId="{3C44D08F-B3F9-443A-BBC4-5C6D8C8F1530}" destId="{30C2206A-6B77-477D-A7DB-C3C4D6D2542C}" srcOrd="0" destOrd="0" presId="urn:microsoft.com/office/officeart/2016/7/layout/RepeatingBendingProcessNew"/>
    <dgm:cxn modelId="{1F4D5F3D-08B9-4D02-ACB5-ED64C834E357}" type="presOf" srcId="{FFEC977F-E78B-46D0-B571-65E28AFD6ECB}" destId="{EF8A1CCF-F31B-443F-AF2F-A44A094F5DAA}" srcOrd="1" destOrd="0" presId="urn:microsoft.com/office/officeart/2016/7/layout/RepeatingBendingProcessNew"/>
    <dgm:cxn modelId="{2CFD8441-EEAB-4CA7-BDA5-377652EBFF60}" srcId="{EEFC0D9B-468F-4D0A-AA6D-65BEDCB69FA6}" destId="{59089C06-4C96-4B8D-9782-A24B4A7E834F}" srcOrd="4" destOrd="0" parTransId="{9206A95C-D3AB-4199-9304-A0F3F4CF60FB}" sibTransId="{87C0931C-6AD1-4201-9115-E763535AFF5B}"/>
    <dgm:cxn modelId="{3FDB4F42-7113-4093-8041-118E484BF60D}" type="presOf" srcId="{292D0EAB-7105-4A06-B070-5DA85C16B16B}" destId="{A450B1ED-BB93-464D-A375-1926AABED5A2}" srcOrd="0" destOrd="0" presId="urn:microsoft.com/office/officeart/2016/7/layout/RepeatingBendingProcessNew"/>
    <dgm:cxn modelId="{A985C349-F11B-492A-89CF-8153AC008597}" type="presOf" srcId="{9201527D-AB31-4F64-BC75-8B84DBF94F20}" destId="{E5FEE581-809C-40EB-8F8D-8F8B6C501E7B}" srcOrd="1" destOrd="0" presId="urn:microsoft.com/office/officeart/2016/7/layout/RepeatingBendingProcessNew"/>
    <dgm:cxn modelId="{C274356B-0805-45B4-9816-0B2456274479}" type="presOf" srcId="{9693CC98-45DD-4F1F-B5A2-60B72D518EE1}" destId="{4179C99A-1E81-4ACD-8341-3EC1DF5FD064}" srcOrd="0" destOrd="0" presId="urn:microsoft.com/office/officeart/2016/7/layout/RepeatingBendingProcessNew"/>
    <dgm:cxn modelId="{E06B5C6B-E9FE-40A1-892B-EE855D57CF68}" type="presOf" srcId="{9201527D-AB31-4F64-BC75-8B84DBF94F20}" destId="{A5311134-78D0-435A-919D-6FDD3EE8E6DD}" srcOrd="0" destOrd="0" presId="urn:microsoft.com/office/officeart/2016/7/layout/RepeatingBendingProcessNew"/>
    <dgm:cxn modelId="{706EB04F-0613-483E-B07A-7027A87041F7}" srcId="{EEFC0D9B-468F-4D0A-AA6D-65BEDCB69FA6}" destId="{7C782450-B453-442D-94D5-09FCDFD2C69A}" srcOrd="2" destOrd="0" parTransId="{B2256B62-9AFD-4581-A6D6-35C76D7F9429}" sibTransId="{292D0EAB-7105-4A06-B070-5DA85C16B16B}"/>
    <dgm:cxn modelId="{7A18F553-B6B7-499F-A980-C1BD34BDEFDA}" type="presOf" srcId="{FFEC977F-E78B-46D0-B571-65E28AFD6ECB}" destId="{4352E5B9-53E2-4AEB-B59E-E6F12A99A114}" srcOrd="0" destOrd="0" presId="urn:microsoft.com/office/officeart/2016/7/layout/RepeatingBendingProcessNew"/>
    <dgm:cxn modelId="{608DDB7D-16D4-4962-8010-9FA9DC6A3C46}" type="presOf" srcId="{27403881-D935-4490-973E-C6E5EE0890C9}" destId="{3A6D12DF-FBF4-4700-8689-2B8C3C6DEDCB}" srcOrd="0" destOrd="0" presId="urn:microsoft.com/office/officeart/2016/7/layout/RepeatingBendingProcessNew"/>
    <dgm:cxn modelId="{3351F186-AE8F-4FC2-A9B6-B93A01676931}" srcId="{EEFC0D9B-468F-4D0A-AA6D-65BEDCB69FA6}" destId="{9693CC98-45DD-4F1F-B5A2-60B72D518EE1}" srcOrd="5" destOrd="0" parTransId="{9D74FE14-0935-4FF3-B963-352B0CCE2CBE}" sibTransId="{61F2CE47-3175-430B-87E5-408974F1AC6D}"/>
    <dgm:cxn modelId="{5A3F7894-190B-4CA4-BF46-61C5F997C76D}" type="presOf" srcId="{DF6297A9-6F60-45E7-A736-930976083171}" destId="{B48ECF34-5043-42F2-AF05-78CD9CF9B1B5}" srcOrd="0" destOrd="0" presId="urn:microsoft.com/office/officeart/2016/7/layout/RepeatingBendingProcessNew"/>
    <dgm:cxn modelId="{A72DCF99-2892-491B-A0B6-22F14553EFD5}" type="presOf" srcId="{27403881-D935-4490-973E-C6E5EE0890C9}" destId="{EC3D09D9-0984-4216-8F5E-F4041763FBAD}" srcOrd="1" destOrd="0" presId="urn:microsoft.com/office/officeart/2016/7/layout/RepeatingBendingProcessNew"/>
    <dgm:cxn modelId="{35B3029C-413F-49BB-A396-B9414948313C}" type="presOf" srcId="{87C0931C-6AD1-4201-9115-E763535AFF5B}" destId="{C7F2FEE7-205D-4117-84DE-1574462C769A}" srcOrd="1" destOrd="0" presId="urn:microsoft.com/office/officeart/2016/7/layout/RepeatingBendingProcessNew"/>
    <dgm:cxn modelId="{B949A8A6-4BAE-4B16-BA0C-B346AFA569ED}" type="presOf" srcId="{EEFC0D9B-468F-4D0A-AA6D-65BEDCB69FA6}" destId="{7303EACC-9E54-4254-9D13-E79815EEE5E0}" srcOrd="0" destOrd="0" presId="urn:microsoft.com/office/officeart/2016/7/layout/RepeatingBendingProcessNew"/>
    <dgm:cxn modelId="{549ECBAB-1BE1-411C-AC0F-A3BDF921FE49}" srcId="{EEFC0D9B-468F-4D0A-AA6D-65BEDCB69FA6}" destId="{DF6297A9-6F60-45E7-A736-930976083171}" srcOrd="0" destOrd="0" parTransId="{E58BB822-080E-47F8-935E-2DBF5095506F}" sibTransId="{FFEC977F-E78B-46D0-B571-65E28AFD6ECB}"/>
    <dgm:cxn modelId="{44FB95BE-1FD0-4587-9B9C-CCC57404A88F}" type="presOf" srcId="{292D0EAB-7105-4A06-B070-5DA85C16B16B}" destId="{1458133A-6AB9-414E-9E24-17360C9699E2}" srcOrd="1" destOrd="0" presId="urn:microsoft.com/office/officeart/2016/7/layout/RepeatingBendingProcessNew"/>
    <dgm:cxn modelId="{2D2574C0-3B33-49CB-B214-A9EE30D9BD55}" type="presOf" srcId="{7C782450-B453-442D-94D5-09FCDFD2C69A}" destId="{352DB6E2-6B46-45C3-96A4-631285DAFAFE}" srcOrd="0" destOrd="0" presId="urn:microsoft.com/office/officeart/2016/7/layout/RepeatingBendingProcessNew"/>
    <dgm:cxn modelId="{259DEDDA-957F-4E47-B049-9D0F63BDD67C}" type="presOf" srcId="{87C0931C-6AD1-4201-9115-E763535AFF5B}" destId="{E027D8FC-D027-4F49-A507-2EAFFC85517E}" srcOrd="0" destOrd="0" presId="urn:microsoft.com/office/officeart/2016/7/layout/RepeatingBendingProcessNew"/>
    <dgm:cxn modelId="{8BBD03DC-26BA-4E1F-81CB-4BB215263FA9}" type="presOf" srcId="{59089C06-4C96-4B8D-9782-A24B4A7E834F}" destId="{BC19C4B9-49FF-46CA-B6EA-46BFB8829A4B}" srcOrd="0" destOrd="0" presId="urn:microsoft.com/office/officeart/2016/7/layout/RepeatingBendingProcessNew"/>
    <dgm:cxn modelId="{30D7DADC-68DB-44A5-BE86-66210BCC1656}" srcId="{EEFC0D9B-468F-4D0A-AA6D-65BEDCB69FA6}" destId="{6C8B446A-FB9F-41D5-9678-1918243AC343}" srcOrd="3" destOrd="0" parTransId="{27907BFE-C3A4-4028-B12E-CF8490942E6D}" sibTransId="{27403881-D935-4490-973E-C6E5EE0890C9}"/>
    <dgm:cxn modelId="{FE44BCEC-32C2-4419-9DF2-8F43932A896A}" srcId="{EEFC0D9B-468F-4D0A-AA6D-65BEDCB69FA6}" destId="{3C44D08F-B3F9-443A-BBC4-5C6D8C8F1530}" srcOrd="1" destOrd="0" parTransId="{46BFCB0D-705B-4FB1-BBA2-76D1145F5D18}" sibTransId="{9201527D-AB31-4F64-BC75-8B84DBF94F20}"/>
    <dgm:cxn modelId="{416894DD-317D-48DB-8CC5-55C9522BF9A0}" type="presParOf" srcId="{7303EACC-9E54-4254-9D13-E79815EEE5E0}" destId="{B48ECF34-5043-42F2-AF05-78CD9CF9B1B5}" srcOrd="0" destOrd="0" presId="urn:microsoft.com/office/officeart/2016/7/layout/RepeatingBendingProcessNew"/>
    <dgm:cxn modelId="{BF533AC9-ADFD-42A4-B989-5A9414B17F18}" type="presParOf" srcId="{7303EACC-9E54-4254-9D13-E79815EEE5E0}" destId="{4352E5B9-53E2-4AEB-B59E-E6F12A99A114}" srcOrd="1" destOrd="0" presId="urn:microsoft.com/office/officeart/2016/7/layout/RepeatingBendingProcessNew"/>
    <dgm:cxn modelId="{85C4DEB1-B0BB-454A-9F45-D432B1D1DC60}" type="presParOf" srcId="{4352E5B9-53E2-4AEB-B59E-E6F12A99A114}" destId="{EF8A1CCF-F31B-443F-AF2F-A44A094F5DAA}" srcOrd="0" destOrd="0" presId="urn:microsoft.com/office/officeart/2016/7/layout/RepeatingBendingProcessNew"/>
    <dgm:cxn modelId="{FF6073CA-D30A-46D7-B123-B370F4284B71}" type="presParOf" srcId="{7303EACC-9E54-4254-9D13-E79815EEE5E0}" destId="{30C2206A-6B77-477D-A7DB-C3C4D6D2542C}" srcOrd="2" destOrd="0" presId="urn:microsoft.com/office/officeart/2016/7/layout/RepeatingBendingProcessNew"/>
    <dgm:cxn modelId="{AC7A18C0-6929-45E9-860D-845406336FF9}" type="presParOf" srcId="{7303EACC-9E54-4254-9D13-E79815EEE5E0}" destId="{A5311134-78D0-435A-919D-6FDD3EE8E6DD}" srcOrd="3" destOrd="0" presId="urn:microsoft.com/office/officeart/2016/7/layout/RepeatingBendingProcessNew"/>
    <dgm:cxn modelId="{C39FC513-2CBF-46C7-8B67-80EBE5C2EC20}" type="presParOf" srcId="{A5311134-78D0-435A-919D-6FDD3EE8E6DD}" destId="{E5FEE581-809C-40EB-8F8D-8F8B6C501E7B}" srcOrd="0" destOrd="0" presId="urn:microsoft.com/office/officeart/2016/7/layout/RepeatingBendingProcessNew"/>
    <dgm:cxn modelId="{E3F611D2-678D-4803-BEB2-F65EBC0DA4D1}" type="presParOf" srcId="{7303EACC-9E54-4254-9D13-E79815EEE5E0}" destId="{352DB6E2-6B46-45C3-96A4-631285DAFAFE}" srcOrd="4" destOrd="0" presId="urn:microsoft.com/office/officeart/2016/7/layout/RepeatingBendingProcessNew"/>
    <dgm:cxn modelId="{0516DE60-866B-4B99-BB80-D1124544BD8C}" type="presParOf" srcId="{7303EACC-9E54-4254-9D13-E79815EEE5E0}" destId="{A450B1ED-BB93-464D-A375-1926AABED5A2}" srcOrd="5" destOrd="0" presId="urn:microsoft.com/office/officeart/2016/7/layout/RepeatingBendingProcessNew"/>
    <dgm:cxn modelId="{C643B178-BF77-4B7D-9439-E2031D731A51}" type="presParOf" srcId="{A450B1ED-BB93-464D-A375-1926AABED5A2}" destId="{1458133A-6AB9-414E-9E24-17360C9699E2}" srcOrd="0" destOrd="0" presId="urn:microsoft.com/office/officeart/2016/7/layout/RepeatingBendingProcessNew"/>
    <dgm:cxn modelId="{8DCA887A-8983-49CE-BD37-4AD71C82F59D}" type="presParOf" srcId="{7303EACC-9E54-4254-9D13-E79815EEE5E0}" destId="{459661F4-1A2C-46F0-90B5-D5F45BC8FE42}" srcOrd="6" destOrd="0" presId="urn:microsoft.com/office/officeart/2016/7/layout/RepeatingBendingProcessNew"/>
    <dgm:cxn modelId="{8D2651A1-2E8D-4EF0-BCBB-F35452A1892D}" type="presParOf" srcId="{7303EACC-9E54-4254-9D13-E79815EEE5E0}" destId="{3A6D12DF-FBF4-4700-8689-2B8C3C6DEDCB}" srcOrd="7" destOrd="0" presId="urn:microsoft.com/office/officeart/2016/7/layout/RepeatingBendingProcessNew"/>
    <dgm:cxn modelId="{7C2EAE47-8A72-426A-BD11-3B930F5166BF}" type="presParOf" srcId="{3A6D12DF-FBF4-4700-8689-2B8C3C6DEDCB}" destId="{EC3D09D9-0984-4216-8F5E-F4041763FBAD}" srcOrd="0" destOrd="0" presId="urn:microsoft.com/office/officeart/2016/7/layout/RepeatingBendingProcessNew"/>
    <dgm:cxn modelId="{C394AFE2-168C-4274-981A-D7212959387C}" type="presParOf" srcId="{7303EACC-9E54-4254-9D13-E79815EEE5E0}" destId="{BC19C4B9-49FF-46CA-B6EA-46BFB8829A4B}" srcOrd="8" destOrd="0" presId="urn:microsoft.com/office/officeart/2016/7/layout/RepeatingBendingProcessNew"/>
    <dgm:cxn modelId="{000DAED9-AC43-4FF3-A013-91F57670D3F3}" type="presParOf" srcId="{7303EACC-9E54-4254-9D13-E79815EEE5E0}" destId="{E027D8FC-D027-4F49-A507-2EAFFC85517E}" srcOrd="9" destOrd="0" presId="urn:microsoft.com/office/officeart/2016/7/layout/RepeatingBendingProcessNew"/>
    <dgm:cxn modelId="{8B3E5443-9F56-4277-85B8-C23B4040F8B5}" type="presParOf" srcId="{E027D8FC-D027-4F49-A507-2EAFFC85517E}" destId="{C7F2FEE7-205D-4117-84DE-1574462C769A}" srcOrd="0" destOrd="0" presId="urn:microsoft.com/office/officeart/2016/7/layout/RepeatingBendingProcessNew"/>
    <dgm:cxn modelId="{4D8C37C7-082E-4931-B5A4-688538B535B2}" type="presParOf" srcId="{7303EACC-9E54-4254-9D13-E79815EEE5E0}" destId="{4179C99A-1E81-4ACD-8341-3EC1DF5FD06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9F96D8-8174-4CAE-9830-98EB78D7751C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17E0DF-7BB7-4557-9E5E-E98E98F3C24E}">
      <dgm:prSet custT="1"/>
      <dgm:spPr/>
      <dgm:t>
        <a:bodyPr/>
        <a:lstStyle/>
        <a:p>
          <a:r>
            <a:rPr lang="en-US" sz="2000"/>
            <a:t>antara variabel ‐ variabel ekonomi</a:t>
          </a:r>
        </a:p>
      </dgm:t>
    </dgm:pt>
    <dgm:pt modelId="{83C1DFAC-95CB-4F1F-AC1A-A5989C15173B}" type="parTrans" cxnId="{A42C9949-9708-48A0-9CEF-5371D7890764}">
      <dgm:prSet/>
      <dgm:spPr/>
      <dgm:t>
        <a:bodyPr/>
        <a:lstStyle/>
        <a:p>
          <a:endParaRPr lang="en-US"/>
        </a:p>
      </dgm:t>
    </dgm:pt>
    <dgm:pt modelId="{403F6777-0016-4EF1-A2BF-A6367C303499}" type="sibTrans" cxnId="{A42C9949-9708-48A0-9CEF-5371D7890764}">
      <dgm:prSet/>
      <dgm:spPr/>
      <dgm:t>
        <a:bodyPr/>
        <a:lstStyle/>
        <a:p>
          <a:endParaRPr lang="en-US"/>
        </a:p>
      </dgm:t>
    </dgm:pt>
    <dgm:pt modelId="{8062048A-0EDE-44A4-AA6C-22390700D0F3}">
      <dgm:prSet custT="1"/>
      <dgm:spPr/>
      <dgm:t>
        <a:bodyPr/>
        <a:lstStyle/>
        <a:p>
          <a:r>
            <a:rPr lang="en-US" sz="1400" dirty="0"/>
            <a:t>Model	Ekonomi	</a:t>
          </a:r>
          <a:r>
            <a:rPr lang="en-US" sz="1400" dirty="0" err="1"/>
            <a:t>dapat</a:t>
          </a:r>
          <a:r>
            <a:rPr lang="en-US" sz="1400" dirty="0"/>
            <a:t>	</a:t>
          </a:r>
          <a:r>
            <a:rPr lang="en-US" sz="1400" dirty="0" err="1"/>
            <a:t>berbentuk</a:t>
          </a:r>
          <a:r>
            <a:rPr lang="en-US" sz="1400" dirty="0"/>
            <a:t>	model  </a:t>
          </a:r>
          <a:r>
            <a:rPr lang="en-US" sz="1400" dirty="0" err="1"/>
            <a:t>matematika</a:t>
          </a:r>
          <a:r>
            <a:rPr lang="en-US" sz="1400" dirty="0"/>
            <a:t> dan Non </a:t>
          </a:r>
          <a:r>
            <a:rPr lang="en-US" sz="1400" dirty="0" err="1"/>
            <a:t>Matematika</a:t>
          </a:r>
          <a:endParaRPr lang="en-US" sz="1400" dirty="0"/>
        </a:p>
      </dgm:t>
    </dgm:pt>
    <dgm:pt modelId="{52238F34-D7AA-4E23-B619-A7E76B8B2C2A}" type="parTrans" cxnId="{39BB6F32-EEFF-4A5F-A61B-D89B4E20C1EE}">
      <dgm:prSet/>
      <dgm:spPr/>
      <dgm:t>
        <a:bodyPr/>
        <a:lstStyle/>
        <a:p>
          <a:endParaRPr lang="en-US"/>
        </a:p>
      </dgm:t>
    </dgm:pt>
    <dgm:pt modelId="{A6CC60C6-4D52-4DE2-849F-4DE7341A0D60}" type="sibTrans" cxnId="{39BB6F32-EEFF-4A5F-A61B-D89B4E20C1EE}">
      <dgm:prSet/>
      <dgm:spPr/>
      <dgm:t>
        <a:bodyPr/>
        <a:lstStyle/>
        <a:p>
          <a:endParaRPr lang="en-US"/>
        </a:p>
      </dgm:t>
    </dgm:pt>
    <dgm:pt modelId="{AAA1A7C8-38D4-4B1F-AEFF-1DF588DED238}">
      <dgm:prSet custT="1"/>
      <dgm:spPr/>
      <dgm:t>
        <a:bodyPr/>
        <a:lstStyle/>
        <a:p>
          <a:r>
            <a:rPr lang="en-US" sz="1400"/>
            <a:t>Apabila berbentuk model matematika maka akan  terdiri atas satu atau sekumpulan persamaan</a:t>
          </a:r>
        </a:p>
      </dgm:t>
    </dgm:pt>
    <dgm:pt modelId="{28EBCD1D-2986-4C54-B000-4D1147C886B5}" type="parTrans" cxnId="{54C1DF08-A5E1-4A32-A63C-E960381BB111}">
      <dgm:prSet/>
      <dgm:spPr/>
      <dgm:t>
        <a:bodyPr/>
        <a:lstStyle/>
        <a:p>
          <a:endParaRPr lang="en-US"/>
        </a:p>
      </dgm:t>
    </dgm:pt>
    <dgm:pt modelId="{1EABD915-3C5D-44A0-B49A-65AD5618E067}" type="sibTrans" cxnId="{54C1DF08-A5E1-4A32-A63C-E960381BB111}">
      <dgm:prSet/>
      <dgm:spPr/>
      <dgm:t>
        <a:bodyPr/>
        <a:lstStyle/>
        <a:p>
          <a:endParaRPr lang="en-US"/>
        </a:p>
      </dgm:t>
    </dgm:pt>
    <dgm:pt modelId="{218F0BCE-8697-45FA-8363-273006C7BB0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err="1"/>
            <a:t>Persamaan</a:t>
          </a:r>
          <a:r>
            <a:rPr lang="en-US" sz="1400" dirty="0"/>
            <a:t>	</a:t>
          </a:r>
          <a:r>
            <a:rPr lang="en-US" sz="1400" dirty="0" err="1"/>
            <a:t>terdiri</a:t>
          </a:r>
          <a:r>
            <a:rPr lang="en-US" sz="1400" dirty="0"/>
            <a:t>	</a:t>
          </a:r>
          <a:r>
            <a:rPr lang="en-US" sz="1400" dirty="0" err="1"/>
            <a:t>atas</a:t>
          </a:r>
          <a:r>
            <a:rPr lang="en-US" sz="1400" dirty="0"/>
            <a:t>	</a:t>
          </a:r>
          <a:r>
            <a:rPr lang="en-US" sz="1400" dirty="0" err="1"/>
            <a:t>sejumlah</a:t>
          </a:r>
          <a:r>
            <a:rPr lang="en-US" sz="1400" dirty="0"/>
            <a:t>	</a:t>
          </a:r>
          <a:r>
            <a:rPr lang="en-US" sz="1400" dirty="0" err="1"/>
            <a:t>variabel</a:t>
          </a:r>
          <a:r>
            <a:rPr lang="en-US" sz="1400" dirty="0"/>
            <a:t>,  </a:t>
          </a:r>
          <a:r>
            <a:rPr lang="en-US" sz="1400" dirty="0" err="1"/>
            <a:t>konstanta</a:t>
          </a:r>
          <a:r>
            <a:rPr lang="en-US" sz="1400" dirty="0"/>
            <a:t>, </a:t>
          </a:r>
          <a:r>
            <a:rPr lang="en-US" sz="1400" dirty="0" err="1"/>
            <a:t>koefisien</a:t>
          </a:r>
          <a:r>
            <a:rPr lang="en-US" sz="1400" dirty="0"/>
            <a:t> dan </a:t>
          </a:r>
          <a:r>
            <a:rPr lang="en-US" sz="1400" dirty="0" err="1"/>
            <a:t>atau</a:t>
          </a:r>
          <a:r>
            <a:rPr lang="en-US" sz="1400" dirty="0"/>
            <a:t> parameter</a:t>
          </a:r>
        </a:p>
      </dgm:t>
    </dgm:pt>
    <dgm:pt modelId="{306046B1-69A7-4A45-B065-8131135D92E3}" type="parTrans" cxnId="{C9B9E855-152C-4CA2-BD49-BA0BF7C5E88E}">
      <dgm:prSet/>
      <dgm:spPr/>
      <dgm:t>
        <a:bodyPr/>
        <a:lstStyle/>
        <a:p>
          <a:endParaRPr lang="en-US"/>
        </a:p>
      </dgm:t>
    </dgm:pt>
    <dgm:pt modelId="{DA7C951B-98BB-4959-A96B-54DA9360BF31}" type="sibTrans" cxnId="{C9B9E855-152C-4CA2-BD49-BA0BF7C5E88E}">
      <dgm:prSet/>
      <dgm:spPr/>
      <dgm:t>
        <a:bodyPr/>
        <a:lstStyle/>
        <a:p>
          <a:endParaRPr lang="en-US"/>
        </a:p>
      </dgm:t>
    </dgm:pt>
    <dgm:pt modelId="{E677A1B4-D0EF-4142-84C4-1C4F089A5FC4}" type="pres">
      <dgm:prSet presAssocID="{2C9F96D8-8174-4CAE-9830-98EB78D7751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F3AB605-8253-4988-95A4-65B3784DF7E3}" type="pres">
      <dgm:prSet presAssocID="{218F0BCE-8697-45FA-8363-273006C7BB0E}" presName="Accent4" presStyleCnt="0"/>
      <dgm:spPr/>
    </dgm:pt>
    <dgm:pt modelId="{FF441A86-C278-4EDF-B594-DFBF27462DB8}" type="pres">
      <dgm:prSet presAssocID="{218F0BCE-8697-45FA-8363-273006C7BB0E}" presName="Accent" presStyleLbl="node1" presStyleIdx="0" presStyleCnt="8"/>
      <dgm:spPr/>
    </dgm:pt>
    <dgm:pt modelId="{95BF6959-7FB9-4E0D-A9D3-856A34858A40}" type="pres">
      <dgm:prSet presAssocID="{218F0BCE-8697-45FA-8363-273006C7BB0E}" presName="ParentBackground4" presStyleCnt="0"/>
      <dgm:spPr/>
    </dgm:pt>
    <dgm:pt modelId="{62E0F5D5-3B45-430C-AFFA-98BA2FF04208}" type="pres">
      <dgm:prSet presAssocID="{218F0BCE-8697-45FA-8363-273006C7BB0E}" presName="ParentBackground" presStyleLbl="node1" presStyleIdx="1" presStyleCnt="8"/>
      <dgm:spPr/>
    </dgm:pt>
    <dgm:pt modelId="{0C98370B-4966-424D-B821-0072D32B1362}" type="pres">
      <dgm:prSet presAssocID="{218F0BCE-8697-45FA-8363-273006C7BB0E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78833437-DF70-4047-B473-2348230DD0A9}" type="pres">
      <dgm:prSet presAssocID="{AAA1A7C8-38D4-4B1F-AEFF-1DF588DED238}" presName="Accent3" presStyleCnt="0"/>
      <dgm:spPr/>
    </dgm:pt>
    <dgm:pt modelId="{DEE3DA87-7EAE-42F3-8272-32BD99802432}" type="pres">
      <dgm:prSet presAssocID="{AAA1A7C8-38D4-4B1F-AEFF-1DF588DED238}" presName="Accent" presStyleLbl="node1" presStyleIdx="2" presStyleCnt="8"/>
      <dgm:spPr/>
    </dgm:pt>
    <dgm:pt modelId="{A91CA287-989E-40AB-9AB5-174B1DD63007}" type="pres">
      <dgm:prSet presAssocID="{AAA1A7C8-38D4-4B1F-AEFF-1DF588DED238}" presName="ParentBackground3" presStyleCnt="0"/>
      <dgm:spPr/>
    </dgm:pt>
    <dgm:pt modelId="{133997E6-AEA7-4BC7-9115-899A883FA144}" type="pres">
      <dgm:prSet presAssocID="{AAA1A7C8-38D4-4B1F-AEFF-1DF588DED238}" presName="ParentBackground" presStyleLbl="node1" presStyleIdx="3" presStyleCnt="8"/>
      <dgm:spPr/>
    </dgm:pt>
    <dgm:pt modelId="{1A6F6AA3-C25C-4132-8D9E-14540527FAAB}" type="pres">
      <dgm:prSet presAssocID="{AAA1A7C8-38D4-4B1F-AEFF-1DF588DED23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CEA56DF-63F8-4D21-AFC0-6EEBDAF8ACAC}" type="pres">
      <dgm:prSet presAssocID="{8062048A-0EDE-44A4-AA6C-22390700D0F3}" presName="Accent2" presStyleCnt="0"/>
      <dgm:spPr/>
    </dgm:pt>
    <dgm:pt modelId="{32F97216-3818-40AD-BB5E-4D5D57213EF8}" type="pres">
      <dgm:prSet presAssocID="{8062048A-0EDE-44A4-AA6C-22390700D0F3}" presName="Accent" presStyleLbl="node1" presStyleIdx="4" presStyleCnt="8"/>
      <dgm:spPr/>
    </dgm:pt>
    <dgm:pt modelId="{25770DC9-4DE8-4465-AFD5-5E55D6107B9A}" type="pres">
      <dgm:prSet presAssocID="{8062048A-0EDE-44A4-AA6C-22390700D0F3}" presName="ParentBackground2" presStyleCnt="0"/>
      <dgm:spPr/>
    </dgm:pt>
    <dgm:pt modelId="{4F2FEF26-094C-4A1F-80BD-41E9C3328F88}" type="pres">
      <dgm:prSet presAssocID="{8062048A-0EDE-44A4-AA6C-22390700D0F3}" presName="ParentBackground" presStyleLbl="node1" presStyleIdx="5" presStyleCnt="8"/>
      <dgm:spPr/>
    </dgm:pt>
    <dgm:pt modelId="{6CE1F1DE-10F7-44CC-B601-5BE711896322}" type="pres">
      <dgm:prSet presAssocID="{8062048A-0EDE-44A4-AA6C-22390700D0F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5E94887-0F1F-499F-A3CF-361001CE4C6F}" type="pres">
      <dgm:prSet presAssocID="{5917E0DF-7BB7-4557-9E5E-E98E98F3C24E}" presName="Accent1" presStyleCnt="0"/>
      <dgm:spPr/>
    </dgm:pt>
    <dgm:pt modelId="{8EC3C561-8FC2-44B4-9960-CCFA6395323E}" type="pres">
      <dgm:prSet presAssocID="{5917E0DF-7BB7-4557-9E5E-E98E98F3C24E}" presName="Accent" presStyleLbl="node1" presStyleIdx="6" presStyleCnt="8"/>
      <dgm:spPr/>
    </dgm:pt>
    <dgm:pt modelId="{6F070CEA-E56B-41B6-9FCC-E9C81A62DDAB}" type="pres">
      <dgm:prSet presAssocID="{5917E0DF-7BB7-4557-9E5E-E98E98F3C24E}" presName="ParentBackground1" presStyleCnt="0"/>
      <dgm:spPr/>
    </dgm:pt>
    <dgm:pt modelId="{3591DC6A-ABFB-4C02-A4D6-731ED4498AFB}" type="pres">
      <dgm:prSet presAssocID="{5917E0DF-7BB7-4557-9E5E-E98E98F3C24E}" presName="ParentBackground" presStyleLbl="node1" presStyleIdx="7" presStyleCnt="8"/>
      <dgm:spPr/>
    </dgm:pt>
    <dgm:pt modelId="{215B6217-5224-48D4-9156-F07AA27EAC8A}" type="pres">
      <dgm:prSet presAssocID="{5917E0DF-7BB7-4557-9E5E-E98E98F3C24E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4C1DF08-A5E1-4A32-A63C-E960381BB111}" srcId="{2C9F96D8-8174-4CAE-9830-98EB78D7751C}" destId="{AAA1A7C8-38D4-4B1F-AEFF-1DF588DED238}" srcOrd="2" destOrd="0" parTransId="{28EBCD1D-2986-4C54-B000-4D1147C886B5}" sibTransId="{1EABD915-3C5D-44A0-B49A-65AD5618E067}"/>
    <dgm:cxn modelId="{B47E1915-73B4-40B2-9F2B-3C7B9F98F428}" type="presOf" srcId="{8062048A-0EDE-44A4-AA6C-22390700D0F3}" destId="{6CE1F1DE-10F7-44CC-B601-5BE711896322}" srcOrd="1" destOrd="0" presId="urn:microsoft.com/office/officeart/2018/layout/CircleProcess"/>
    <dgm:cxn modelId="{F7C38525-668C-4A1B-9D90-6D94B2914873}" type="presOf" srcId="{8062048A-0EDE-44A4-AA6C-22390700D0F3}" destId="{4F2FEF26-094C-4A1F-80BD-41E9C3328F88}" srcOrd="0" destOrd="0" presId="urn:microsoft.com/office/officeart/2018/layout/CircleProcess"/>
    <dgm:cxn modelId="{39BB6F32-EEFF-4A5F-A61B-D89B4E20C1EE}" srcId="{2C9F96D8-8174-4CAE-9830-98EB78D7751C}" destId="{8062048A-0EDE-44A4-AA6C-22390700D0F3}" srcOrd="1" destOrd="0" parTransId="{52238F34-D7AA-4E23-B619-A7E76B8B2C2A}" sibTransId="{A6CC60C6-4D52-4DE2-849F-4DE7341A0D60}"/>
    <dgm:cxn modelId="{AF5FF15F-D93C-4534-AC51-B58B2281E972}" type="presOf" srcId="{218F0BCE-8697-45FA-8363-273006C7BB0E}" destId="{0C98370B-4966-424D-B821-0072D32B1362}" srcOrd="1" destOrd="0" presId="urn:microsoft.com/office/officeart/2018/layout/CircleProcess"/>
    <dgm:cxn modelId="{066F2361-2A12-4D1D-9697-388A654A17AB}" type="presOf" srcId="{AAA1A7C8-38D4-4B1F-AEFF-1DF588DED238}" destId="{1A6F6AA3-C25C-4132-8D9E-14540527FAAB}" srcOrd="1" destOrd="0" presId="urn:microsoft.com/office/officeart/2018/layout/CircleProcess"/>
    <dgm:cxn modelId="{A42C9949-9708-48A0-9CEF-5371D7890764}" srcId="{2C9F96D8-8174-4CAE-9830-98EB78D7751C}" destId="{5917E0DF-7BB7-4557-9E5E-E98E98F3C24E}" srcOrd="0" destOrd="0" parTransId="{83C1DFAC-95CB-4F1F-AC1A-A5989C15173B}" sibTransId="{403F6777-0016-4EF1-A2BF-A6367C303499}"/>
    <dgm:cxn modelId="{C9B9E855-152C-4CA2-BD49-BA0BF7C5E88E}" srcId="{2C9F96D8-8174-4CAE-9830-98EB78D7751C}" destId="{218F0BCE-8697-45FA-8363-273006C7BB0E}" srcOrd="3" destOrd="0" parTransId="{306046B1-69A7-4A45-B065-8131135D92E3}" sibTransId="{DA7C951B-98BB-4959-A96B-54DA9360BF31}"/>
    <dgm:cxn modelId="{0D14E49E-28A9-4644-A66B-C296B23F98BC}" type="presOf" srcId="{218F0BCE-8697-45FA-8363-273006C7BB0E}" destId="{62E0F5D5-3B45-430C-AFFA-98BA2FF04208}" srcOrd="0" destOrd="0" presId="urn:microsoft.com/office/officeart/2018/layout/CircleProcess"/>
    <dgm:cxn modelId="{50D859B5-57A2-433B-A7FC-355815D93A6B}" type="presOf" srcId="{AAA1A7C8-38D4-4B1F-AEFF-1DF588DED238}" destId="{133997E6-AEA7-4BC7-9115-899A883FA144}" srcOrd="0" destOrd="0" presId="urn:microsoft.com/office/officeart/2018/layout/CircleProcess"/>
    <dgm:cxn modelId="{3C8086B5-796B-4E91-8B11-DF5909225BE1}" type="presOf" srcId="{2C9F96D8-8174-4CAE-9830-98EB78D7751C}" destId="{E677A1B4-D0EF-4142-84C4-1C4F089A5FC4}" srcOrd="0" destOrd="0" presId="urn:microsoft.com/office/officeart/2018/layout/CircleProcess"/>
    <dgm:cxn modelId="{B4C33EEB-C289-4626-8259-5F2F8259AF76}" type="presOf" srcId="{5917E0DF-7BB7-4557-9E5E-E98E98F3C24E}" destId="{215B6217-5224-48D4-9156-F07AA27EAC8A}" srcOrd="1" destOrd="0" presId="urn:microsoft.com/office/officeart/2018/layout/CircleProcess"/>
    <dgm:cxn modelId="{FC57A6EB-9A03-4871-919D-70C4186042F5}" type="presOf" srcId="{5917E0DF-7BB7-4557-9E5E-E98E98F3C24E}" destId="{3591DC6A-ABFB-4C02-A4D6-731ED4498AFB}" srcOrd="0" destOrd="0" presId="urn:microsoft.com/office/officeart/2018/layout/CircleProcess"/>
    <dgm:cxn modelId="{FB3FD17E-7091-46FB-8C01-D5056CDC53B6}" type="presParOf" srcId="{E677A1B4-D0EF-4142-84C4-1C4F089A5FC4}" destId="{0F3AB605-8253-4988-95A4-65B3784DF7E3}" srcOrd="0" destOrd="0" presId="urn:microsoft.com/office/officeart/2018/layout/CircleProcess"/>
    <dgm:cxn modelId="{C2294285-CFC6-41A0-A672-A18C0346749A}" type="presParOf" srcId="{0F3AB605-8253-4988-95A4-65B3784DF7E3}" destId="{FF441A86-C278-4EDF-B594-DFBF27462DB8}" srcOrd="0" destOrd="0" presId="urn:microsoft.com/office/officeart/2018/layout/CircleProcess"/>
    <dgm:cxn modelId="{74AEEA43-BA6D-4BCD-88C8-3316D542CC58}" type="presParOf" srcId="{E677A1B4-D0EF-4142-84C4-1C4F089A5FC4}" destId="{95BF6959-7FB9-4E0D-A9D3-856A34858A40}" srcOrd="1" destOrd="0" presId="urn:microsoft.com/office/officeart/2018/layout/CircleProcess"/>
    <dgm:cxn modelId="{3D5B93B0-7B0C-4761-87E0-98BD85F241F9}" type="presParOf" srcId="{95BF6959-7FB9-4E0D-A9D3-856A34858A40}" destId="{62E0F5D5-3B45-430C-AFFA-98BA2FF04208}" srcOrd="0" destOrd="0" presId="urn:microsoft.com/office/officeart/2018/layout/CircleProcess"/>
    <dgm:cxn modelId="{D95058EC-7CBD-402C-A4D9-ED6D2E6A9530}" type="presParOf" srcId="{E677A1B4-D0EF-4142-84C4-1C4F089A5FC4}" destId="{0C98370B-4966-424D-B821-0072D32B1362}" srcOrd="2" destOrd="0" presId="urn:microsoft.com/office/officeart/2018/layout/CircleProcess"/>
    <dgm:cxn modelId="{F51EA0C7-9FE2-4514-AEDB-8F4C338260F8}" type="presParOf" srcId="{E677A1B4-D0EF-4142-84C4-1C4F089A5FC4}" destId="{78833437-DF70-4047-B473-2348230DD0A9}" srcOrd="3" destOrd="0" presId="urn:microsoft.com/office/officeart/2018/layout/CircleProcess"/>
    <dgm:cxn modelId="{BAA791D1-346B-4C69-A4EE-BDFB9B9E9739}" type="presParOf" srcId="{78833437-DF70-4047-B473-2348230DD0A9}" destId="{DEE3DA87-7EAE-42F3-8272-32BD99802432}" srcOrd="0" destOrd="0" presId="urn:microsoft.com/office/officeart/2018/layout/CircleProcess"/>
    <dgm:cxn modelId="{878A92F0-BAD2-4309-B967-DF6EEE08C9E8}" type="presParOf" srcId="{E677A1B4-D0EF-4142-84C4-1C4F089A5FC4}" destId="{A91CA287-989E-40AB-9AB5-174B1DD63007}" srcOrd="4" destOrd="0" presId="urn:microsoft.com/office/officeart/2018/layout/CircleProcess"/>
    <dgm:cxn modelId="{7B47FA16-2CC5-475B-A5E7-EFBCFD594D0D}" type="presParOf" srcId="{A91CA287-989E-40AB-9AB5-174B1DD63007}" destId="{133997E6-AEA7-4BC7-9115-899A883FA144}" srcOrd="0" destOrd="0" presId="urn:microsoft.com/office/officeart/2018/layout/CircleProcess"/>
    <dgm:cxn modelId="{5E1F95DC-56B0-4445-8E36-0F2A5933AE84}" type="presParOf" srcId="{E677A1B4-D0EF-4142-84C4-1C4F089A5FC4}" destId="{1A6F6AA3-C25C-4132-8D9E-14540527FAAB}" srcOrd="5" destOrd="0" presId="urn:microsoft.com/office/officeart/2018/layout/CircleProcess"/>
    <dgm:cxn modelId="{13E58C76-BEA6-4C47-B21B-F9892FC5C6C7}" type="presParOf" srcId="{E677A1B4-D0EF-4142-84C4-1C4F089A5FC4}" destId="{9CEA56DF-63F8-4D21-AFC0-6EEBDAF8ACAC}" srcOrd="6" destOrd="0" presId="urn:microsoft.com/office/officeart/2018/layout/CircleProcess"/>
    <dgm:cxn modelId="{3E2C59E2-35ED-4550-86A1-EBB0949EE699}" type="presParOf" srcId="{9CEA56DF-63F8-4D21-AFC0-6EEBDAF8ACAC}" destId="{32F97216-3818-40AD-BB5E-4D5D57213EF8}" srcOrd="0" destOrd="0" presId="urn:microsoft.com/office/officeart/2018/layout/CircleProcess"/>
    <dgm:cxn modelId="{0918991D-4F53-479C-B01C-D3C9E16DE06C}" type="presParOf" srcId="{E677A1B4-D0EF-4142-84C4-1C4F089A5FC4}" destId="{25770DC9-4DE8-4465-AFD5-5E55D6107B9A}" srcOrd="7" destOrd="0" presId="urn:microsoft.com/office/officeart/2018/layout/CircleProcess"/>
    <dgm:cxn modelId="{697F9745-AE08-4ECC-B1C8-2300995D544E}" type="presParOf" srcId="{25770DC9-4DE8-4465-AFD5-5E55D6107B9A}" destId="{4F2FEF26-094C-4A1F-80BD-41E9C3328F88}" srcOrd="0" destOrd="0" presId="urn:microsoft.com/office/officeart/2018/layout/CircleProcess"/>
    <dgm:cxn modelId="{1589FE12-FE8B-4B33-9FB9-C7B78C3AAE47}" type="presParOf" srcId="{E677A1B4-D0EF-4142-84C4-1C4F089A5FC4}" destId="{6CE1F1DE-10F7-44CC-B601-5BE711896322}" srcOrd="8" destOrd="0" presId="urn:microsoft.com/office/officeart/2018/layout/CircleProcess"/>
    <dgm:cxn modelId="{9223B64E-1429-4F61-ADD4-580BB1B9B4F5}" type="presParOf" srcId="{E677A1B4-D0EF-4142-84C4-1C4F089A5FC4}" destId="{65E94887-0F1F-499F-A3CF-361001CE4C6F}" srcOrd="9" destOrd="0" presId="urn:microsoft.com/office/officeart/2018/layout/CircleProcess"/>
    <dgm:cxn modelId="{5845B3F3-388C-48E6-BD70-20BFC72CCA76}" type="presParOf" srcId="{65E94887-0F1F-499F-A3CF-361001CE4C6F}" destId="{8EC3C561-8FC2-44B4-9960-CCFA6395323E}" srcOrd="0" destOrd="0" presId="urn:microsoft.com/office/officeart/2018/layout/CircleProcess"/>
    <dgm:cxn modelId="{231D8DB5-2F81-49D0-8CA1-05420FED156F}" type="presParOf" srcId="{E677A1B4-D0EF-4142-84C4-1C4F089A5FC4}" destId="{6F070CEA-E56B-41B6-9FCC-E9C81A62DDAB}" srcOrd="10" destOrd="0" presId="urn:microsoft.com/office/officeart/2018/layout/CircleProcess"/>
    <dgm:cxn modelId="{4F853DB1-553C-45E5-A4CB-094EAC694FBA}" type="presParOf" srcId="{6F070CEA-E56B-41B6-9FCC-E9C81A62DDAB}" destId="{3591DC6A-ABFB-4C02-A4D6-731ED4498AFB}" srcOrd="0" destOrd="0" presId="urn:microsoft.com/office/officeart/2018/layout/CircleProcess"/>
    <dgm:cxn modelId="{1DBA74F2-2B5E-400D-B509-CFE3E74FA95B}" type="presParOf" srcId="{E677A1B4-D0EF-4142-84C4-1C4F089A5FC4}" destId="{215B6217-5224-48D4-9156-F07AA27EAC8A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4A407F-60CC-4430-8656-C78F6A0913F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9FF748-05E6-441A-AD1B-2A5F2BF27882}">
      <dgm:prSet/>
      <dgm:spPr/>
      <dgm:t>
        <a:bodyPr/>
        <a:lstStyle/>
        <a:p>
          <a:r>
            <a:rPr lang="en-US" b="1"/>
            <a:t>2. Tanda pertidaksamaan</a:t>
          </a:r>
          <a:endParaRPr lang="en-US"/>
        </a:p>
      </dgm:t>
    </dgm:pt>
    <dgm:pt modelId="{ED4C0C66-4F87-453A-B334-C61350515F1E}" type="parTrans" cxnId="{28DFFAF8-4943-4DA0-9618-72B48E2B6994}">
      <dgm:prSet/>
      <dgm:spPr/>
      <dgm:t>
        <a:bodyPr/>
        <a:lstStyle/>
        <a:p>
          <a:endParaRPr lang="en-US"/>
        </a:p>
      </dgm:t>
    </dgm:pt>
    <dgm:pt modelId="{9F7C8B89-A7CF-4182-BAA9-A07A1A99D06D}" type="sibTrans" cxnId="{28DFFAF8-4943-4DA0-9618-72B48E2B6994}">
      <dgm:prSet/>
      <dgm:spPr/>
      <dgm:t>
        <a:bodyPr/>
        <a:lstStyle/>
        <a:p>
          <a:endParaRPr lang="en-US"/>
        </a:p>
      </dgm:t>
    </dgm:pt>
    <dgm:pt modelId="{DC2D053F-B92C-4649-BDF4-86149890EE76}">
      <dgm:prSet/>
      <dgm:spPr/>
      <dgm:t>
        <a:bodyPr/>
        <a:lstStyle/>
        <a:p>
          <a:r>
            <a:rPr lang="en-US"/>
            <a:t>Tanda &lt; melambangkan “lebih kecil dari”</a:t>
          </a:r>
        </a:p>
      </dgm:t>
    </dgm:pt>
    <dgm:pt modelId="{548056A5-2CB7-4B4B-9CB8-03E42DEF15FC}" type="parTrans" cxnId="{A7B9332C-69F7-459F-8BF7-A9BD1F854852}">
      <dgm:prSet/>
      <dgm:spPr/>
      <dgm:t>
        <a:bodyPr/>
        <a:lstStyle/>
        <a:p>
          <a:endParaRPr lang="en-US"/>
        </a:p>
      </dgm:t>
    </dgm:pt>
    <dgm:pt modelId="{9AC8CFB9-5F1F-4C26-8E5B-C967F7213C17}" type="sibTrans" cxnId="{A7B9332C-69F7-459F-8BF7-A9BD1F854852}">
      <dgm:prSet/>
      <dgm:spPr/>
      <dgm:t>
        <a:bodyPr/>
        <a:lstStyle/>
        <a:p>
          <a:endParaRPr lang="en-US"/>
        </a:p>
      </dgm:t>
    </dgm:pt>
    <dgm:pt modelId="{3E6A3C6E-FB35-438E-B000-B33D9B2ED271}">
      <dgm:prSet/>
      <dgm:spPr/>
      <dgm:t>
        <a:bodyPr/>
        <a:lstStyle/>
        <a:p>
          <a:r>
            <a:rPr lang="en-US"/>
            <a:t>Tanda &gt; melambangkan “lebih besar dari”</a:t>
          </a:r>
        </a:p>
      </dgm:t>
    </dgm:pt>
    <dgm:pt modelId="{3A7C3F5E-032F-4902-B85E-8D166F9E7AC1}" type="parTrans" cxnId="{C9D4C05F-3323-493D-8C56-5E04D91F8734}">
      <dgm:prSet/>
      <dgm:spPr/>
      <dgm:t>
        <a:bodyPr/>
        <a:lstStyle/>
        <a:p>
          <a:endParaRPr lang="en-US"/>
        </a:p>
      </dgm:t>
    </dgm:pt>
    <dgm:pt modelId="{B292989B-B53D-4CCB-96AE-205288248B4F}" type="sibTrans" cxnId="{C9D4C05F-3323-493D-8C56-5E04D91F8734}">
      <dgm:prSet/>
      <dgm:spPr/>
      <dgm:t>
        <a:bodyPr/>
        <a:lstStyle/>
        <a:p>
          <a:endParaRPr lang="en-US"/>
        </a:p>
      </dgm:t>
    </dgm:pt>
    <dgm:pt modelId="{67A7B365-236A-46B5-A352-A97D90B70DE6}">
      <dgm:prSet/>
      <dgm:spPr/>
      <dgm:t>
        <a:bodyPr/>
        <a:lstStyle/>
        <a:p>
          <a:r>
            <a:rPr lang="en-US"/>
            <a:t>Tanda ≤ “lebih kecil dari atau sama dengan”</a:t>
          </a:r>
        </a:p>
      </dgm:t>
    </dgm:pt>
    <dgm:pt modelId="{520A386C-CC73-4321-99FC-E3A6B8CCF1C1}" type="parTrans" cxnId="{BD960723-8653-48A7-A325-E7C74C3B27C6}">
      <dgm:prSet/>
      <dgm:spPr/>
      <dgm:t>
        <a:bodyPr/>
        <a:lstStyle/>
        <a:p>
          <a:endParaRPr lang="en-US"/>
        </a:p>
      </dgm:t>
    </dgm:pt>
    <dgm:pt modelId="{8AC0D66E-E313-49F4-98A8-D484F00DE304}" type="sibTrans" cxnId="{BD960723-8653-48A7-A325-E7C74C3B27C6}">
      <dgm:prSet/>
      <dgm:spPr/>
      <dgm:t>
        <a:bodyPr/>
        <a:lstStyle/>
        <a:p>
          <a:endParaRPr lang="en-US"/>
        </a:p>
      </dgm:t>
    </dgm:pt>
    <dgm:pt modelId="{CB99833E-C97E-4D06-BA1C-0FE6D4B2ADAF}">
      <dgm:prSet/>
      <dgm:spPr/>
      <dgm:t>
        <a:bodyPr/>
        <a:lstStyle/>
        <a:p>
          <a:r>
            <a:rPr lang="en-US" dirty="0"/>
            <a:t>Tanda ≥ “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”</a:t>
          </a:r>
        </a:p>
      </dgm:t>
    </dgm:pt>
    <dgm:pt modelId="{B814B453-BEFF-400A-89AF-785FF95F741B}" type="parTrans" cxnId="{B7950492-6F0B-4176-BEC7-639FC21210A8}">
      <dgm:prSet/>
      <dgm:spPr/>
      <dgm:t>
        <a:bodyPr/>
        <a:lstStyle/>
        <a:p>
          <a:endParaRPr lang="en-US"/>
        </a:p>
      </dgm:t>
    </dgm:pt>
    <dgm:pt modelId="{401B99FC-5E11-41F6-B674-D29198F25E3D}" type="sibTrans" cxnId="{B7950492-6F0B-4176-BEC7-639FC21210A8}">
      <dgm:prSet/>
      <dgm:spPr/>
      <dgm:t>
        <a:bodyPr/>
        <a:lstStyle/>
        <a:p>
          <a:endParaRPr lang="en-US"/>
        </a:p>
      </dgm:t>
    </dgm:pt>
    <dgm:pt modelId="{82EA49F2-76C2-4ADB-AF1C-CF6E51D0C986}">
      <dgm:prSet/>
      <dgm:spPr/>
      <dgm:t>
        <a:bodyPr/>
        <a:lstStyle/>
        <a:p>
          <a:r>
            <a:rPr lang="en-US" b="1"/>
            <a:t>3. Sifat </a:t>
          </a:r>
          <a:endParaRPr lang="en-US"/>
        </a:p>
      </dgm:t>
    </dgm:pt>
    <dgm:pt modelId="{6DA86EE1-030E-4A7D-90C9-8B1FD33C20A2}" type="parTrans" cxnId="{FF002EF5-C9B8-434D-A94E-0CBD590917CE}">
      <dgm:prSet/>
      <dgm:spPr/>
      <dgm:t>
        <a:bodyPr/>
        <a:lstStyle/>
        <a:p>
          <a:endParaRPr lang="en-US"/>
        </a:p>
      </dgm:t>
    </dgm:pt>
    <dgm:pt modelId="{F6DA2260-A452-45C1-A563-053F2DE51CB4}" type="sibTrans" cxnId="{FF002EF5-C9B8-434D-A94E-0CBD590917CE}">
      <dgm:prSet/>
      <dgm:spPr/>
      <dgm:t>
        <a:bodyPr/>
        <a:lstStyle/>
        <a:p>
          <a:endParaRPr lang="en-US"/>
        </a:p>
      </dgm:t>
    </dgm:pt>
    <dgm:pt modelId="{CDCEF236-737E-41C5-95FD-F61BEDD3C97B}">
      <dgm:prSet/>
      <dgm:spPr/>
      <dgm:t>
        <a:bodyPr/>
        <a:lstStyle/>
        <a:p>
          <a:r>
            <a:rPr lang="en-US"/>
            <a:t>Jika a ≤ b, maka –a ≥ -b</a:t>
          </a:r>
        </a:p>
      </dgm:t>
    </dgm:pt>
    <dgm:pt modelId="{4AE8D8A7-423A-40F0-8546-CBC9598E9BA9}" type="parTrans" cxnId="{191C2AFD-E61D-45AD-8496-707D0C80D529}">
      <dgm:prSet/>
      <dgm:spPr/>
      <dgm:t>
        <a:bodyPr/>
        <a:lstStyle/>
        <a:p>
          <a:endParaRPr lang="en-US"/>
        </a:p>
      </dgm:t>
    </dgm:pt>
    <dgm:pt modelId="{212151A3-7425-455E-9E1E-432B6FEA55EB}" type="sibTrans" cxnId="{191C2AFD-E61D-45AD-8496-707D0C80D529}">
      <dgm:prSet/>
      <dgm:spPr/>
      <dgm:t>
        <a:bodyPr/>
        <a:lstStyle/>
        <a:p>
          <a:endParaRPr lang="en-US"/>
        </a:p>
      </dgm:t>
    </dgm:pt>
    <dgm:pt modelId="{4C1B7372-C518-4259-BF6D-5E513F890B6C}">
      <dgm:prSet/>
      <dgm:spPr/>
      <dgm:t>
        <a:bodyPr/>
        <a:lstStyle/>
        <a:p>
          <a:r>
            <a:rPr lang="en-US"/>
            <a:t>Jika a ≤ b dan x ≥ 0, maka x.a ≤ x.b</a:t>
          </a:r>
        </a:p>
      </dgm:t>
    </dgm:pt>
    <dgm:pt modelId="{19C8C0D7-9255-4783-830D-4FB5573EFC16}" type="parTrans" cxnId="{92BCD899-DC36-48AB-8026-38E195E9C7DD}">
      <dgm:prSet/>
      <dgm:spPr/>
      <dgm:t>
        <a:bodyPr/>
        <a:lstStyle/>
        <a:p>
          <a:endParaRPr lang="en-US"/>
        </a:p>
      </dgm:t>
    </dgm:pt>
    <dgm:pt modelId="{5F73B5DF-7BC8-4A5A-9B9B-594FD06A8032}" type="sibTrans" cxnId="{92BCD899-DC36-48AB-8026-38E195E9C7DD}">
      <dgm:prSet/>
      <dgm:spPr/>
      <dgm:t>
        <a:bodyPr/>
        <a:lstStyle/>
        <a:p>
          <a:endParaRPr lang="en-US"/>
        </a:p>
      </dgm:t>
    </dgm:pt>
    <dgm:pt modelId="{ABF4F8D6-A6D9-4B17-8692-2D38EDEA51C5}">
      <dgm:prSet/>
      <dgm:spPr/>
      <dgm:t>
        <a:bodyPr/>
        <a:lstStyle/>
        <a:p>
          <a:r>
            <a:rPr lang="en-US"/>
            <a:t>Jika a ≤ b dan x ≤ 0, maka x.a ≥ x.b</a:t>
          </a:r>
        </a:p>
      </dgm:t>
    </dgm:pt>
    <dgm:pt modelId="{000FCCEE-3ACD-4E2C-973A-0DFAAB9BBDDC}" type="parTrans" cxnId="{33C9C26A-FD51-4E1A-B10E-6012017114D8}">
      <dgm:prSet/>
      <dgm:spPr/>
      <dgm:t>
        <a:bodyPr/>
        <a:lstStyle/>
        <a:p>
          <a:endParaRPr lang="en-US"/>
        </a:p>
      </dgm:t>
    </dgm:pt>
    <dgm:pt modelId="{1E3B3BE0-BEFB-4959-B9E9-716CE8C4A21E}" type="sibTrans" cxnId="{33C9C26A-FD51-4E1A-B10E-6012017114D8}">
      <dgm:prSet/>
      <dgm:spPr/>
      <dgm:t>
        <a:bodyPr/>
        <a:lstStyle/>
        <a:p>
          <a:endParaRPr lang="en-US"/>
        </a:p>
      </dgm:t>
    </dgm:pt>
    <dgm:pt modelId="{C5C37086-6A02-4CA7-A019-1D7E01CAC36B}">
      <dgm:prSet/>
      <dgm:spPr/>
      <dgm:t>
        <a:bodyPr/>
        <a:lstStyle/>
        <a:p>
          <a:r>
            <a:rPr lang="en-US"/>
            <a:t>Jika a ≤ b dan c ≤ d, maka a + c ≤ b+ d</a:t>
          </a:r>
        </a:p>
      </dgm:t>
    </dgm:pt>
    <dgm:pt modelId="{BA2C825C-A397-4FBF-B602-ABCA02974E9B}" type="parTrans" cxnId="{0B403588-DE7C-4276-8618-0443781AC30F}">
      <dgm:prSet/>
      <dgm:spPr/>
      <dgm:t>
        <a:bodyPr/>
        <a:lstStyle/>
        <a:p>
          <a:endParaRPr lang="en-US"/>
        </a:p>
      </dgm:t>
    </dgm:pt>
    <dgm:pt modelId="{3693FE42-CD7D-4876-A0C8-6A4AA8D3F3C8}" type="sibTrans" cxnId="{0B403588-DE7C-4276-8618-0443781AC30F}">
      <dgm:prSet/>
      <dgm:spPr/>
      <dgm:t>
        <a:bodyPr/>
        <a:lstStyle/>
        <a:p>
          <a:endParaRPr lang="en-US"/>
        </a:p>
      </dgm:t>
    </dgm:pt>
    <dgm:pt modelId="{33A96307-F10A-4786-B28F-28D8CE7B10A9}" type="pres">
      <dgm:prSet presAssocID="{094A407F-60CC-4430-8656-C78F6A0913F8}" presName="linear" presStyleCnt="0">
        <dgm:presLayoutVars>
          <dgm:animLvl val="lvl"/>
          <dgm:resizeHandles val="exact"/>
        </dgm:presLayoutVars>
      </dgm:prSet>
      <dgm:spPr/>
    </dgm:pt>
    <dgm:pt modelId="{14B88622-FC55-4192-9B5D-69EB276753B4}" type="pres">
      <dgm:prSet presAssocID="{009FF748-05E6-441A-AD1B-2A5F2BF27882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6D52235-212A-4501-81DD-92EFECF5966A}" type="pres">
      <dgm:prSet presAssocID="{9F7C8B89-A7CF-4182-BAA9-A07A1A99D06D}" presName="spacer" presStyleCnt="0"/>
      <dgm:spPr/>
    </dgm:pt>
    <dgm:pt modelId="{C93146D4-9A3B-40B1-9C2C-4E3A58E6C1B0}" type="pres">
      <dgm:prSet presAssocID="{DC2D053F-B92C-4649-BDF4-86149890EE7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1140799-091D-420C-8214-AC4F6943706C}" type="pres">
      <dgm:prSet presAssocID="{9AC8CFB9-5F1F-4C26-8E5B-C967F7213C17}" presName="spacer" presStyleCnt="0"/>
      <dgm:spPr/>
    </dgm:pt>
    <dgm:pt modelId="{07AF25A6-B9D0-4F2A-B3F8-81E2504F3102}" type="pres">
      <dgm:prSet presAssocID="{3E6A3C6E-FB35-438E-B000-B33D9B2ED27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C1E3AD7-79A1-4BD2-BF55-FE00B507CA98}" type="pres">
      <dgm:prSet presAssocID="{B292989B-B53D-4CCB-96AE-205288248B4F}" presName="spacer" presStyleCnt="0"/>
      <dgm:spPr/>
    </dgm:pt>
    <dgm:pt modelId="{0222BA2A-D90A-4B81-91A7-E2F4F14F5314}" type="pres">
      <dgm:prSet presAssocID="{67A7B365-236A-46B5-A352-A97D90B70DE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138F2C6-38C0-4A5F-A59E-9AB4099F3E2A}" type="pres">
      <dgm:prSet presAssocID="{8AC0D66E-E313-49F4-98A8-D484F00DE304}" presName="spacer" presStyleCnt="0"/>
      <dgm:spPr/>
    </dgm:pt>
    <dgm:pt modelId="{F2EE56CC-FD55-4DD0-B716-080867C76EE9}" type="pres">
      <dgm:prSet presAssocID="{CB99833E-C97E-4D06-BA1C-0FE6D4B2ADA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C2889A58-87A0-440A-A244-74B3E545C228}" type="pres">
      <dgm:prSet presAssocID="{401B99FC-5E11-41F6-B674-D29198F25E3D}" presName="spacer" presStyleCnt="0"/>
      <dgm:spPr/>
    </dgm:pt>
    <dgm:pt modelId="{FBBE53EC-DF11-4E55-A5BE-9720526CD228}" type="pres">
      <dgm:prSet presAssocID="{82EA49F2-76C2-4ADB-AF1C-CF6E51D0C98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F154F427-8B13-4CEB-A71B-D4E742BA4511}" type="pres">
      <dgm:prSet presAssocID="{F6DA2260-A452-45C1-A563-053F2DE51CB4}" presName="spacer" presStyleCnt="0"/>
      <dgm:spPr/>
    </dgm:pt>
    <dgm:pt modelId="{00B3C835-0114-4CCE-BA7F-A9284234D32A}" type="pres">
      <dgm:prSet presAssocID="{CDCEF236-737E-41C5-95FD-F61BEDD3C97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34B0C20-B6DF-4D75-9B35-30EF772AB6E9}" type="pres">
      <dgm:prSet presAssocID="{212151A3-7425-455E-9E1E-432B6FEA55EB}" presName="spacer" presStyleCnt="0"/>
      <dgm:spPr/>
    </dgm:pt>
    <dgm:pt modelId="{905F20AD-B2F6-4C58-8DFA-1B29596A20AC}" type="pres">
      <dgm:prSet presAssocID="{4C1B7372-C518-4259-BF6D-5E513F890B6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936B48F5-B069-4C37-A757-5B45D3920C26}" type="pres">
      <dgm:prSet presAssocID="{5F73B5DF-7BC8-4A5A-9B9B-594FD06A8032}" presName="spacer" presStyleCnt="0"/>
      <dgm:spPr/>
    </dgm:pt>
    <dgm:pt modelId="{A19206F1-8343-4174-9401-8E3DABBDE91C}" type="pres">
      <dgm:prSet presAssocID="{ABF4F8D6-A6D9-4B17-8692-2D38EDEA51C5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92F22C0-2B79-4773-B794-BA86BDFD2479}" type="pres">
      <dgm:prSet presAssocID="{1E3B3BE0-BEFB-4959-B9E9-716CE8C4A21E}" presName="spacer" presStyleCnt="0"/>
      <dgm:spPr/>
    </dgm:pt>
    <dgm:pt modelId="{A2AC17D2-176B-496A-A82A-A2B815CD773E}" type="pres">
      <dgm:prSet presAssocID="{C5C37086-6A02-4CA7-A019-1D7E01CAC36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60ED007-4C95-451F-83AC-84BE6D7B36DA}" type="presOf" srcId="{094A407F-60CC-4430-8656-C78F6A0913F8}" destId="{33A96307-F10A-4786-B28F-28D8CE7B10A9}" srcOrd="0" destOrd="0" presId="urn:microsoft.com/office/officeart/2005/8/layout/vList2"/>
    <dgm:cxn modelId="{BD960723-8653-48A7-A325-E7C74C3B27C6}" srcId="{094A407F-60CC-4430-8656-C78F6A0913F8}" destId="{67A7B365-236A-46B5-A352-A97D90B70DE6}" srcOrd="3" destOrd="0" parTransId="{520A386C-CC73-4321-99FC-E3A6B8CCF1C1}" sibTransId="{8AC0D66E-E313-49F4-98A8-D484F00DE304}"/>
    <dgm:cxn modelId="{D493AD23-40BF-4097-8246-997A7FDA1F6C}" type="presOf" srcId="{4C1B7372-C518-4259-BF6D-5E513F890B6C}" destId="{905F20AD-B2F6-4C58-8DFA-1B29596A20AC}" srcOrd="0" destOrd="0" presId="urn:microsoft.com/office/officeart/2005/8/layout/vList2"/>
    <dgm:cxn modelId="{A7B9332C-69F7-459F-8BF7-A9BD1F854852}" srcId="{094A407F-60CC-4430-8656-C78F6A0913F8}" destId="{DC2D053F-B92C-4649-BDF4-86149890EE76}" srcOrd="1" destOrd="0" parTransId="{548056A5-2CB7-4B4B-9CB8-03E42DEF15FC}" sibTransId="{9AC8CFB9-5F1F-4C26-8E5B-C967F7213C17}"/>
    <dgm:cxn modelId="{C6B74B40-3692-4266-B099-AA755315989F}" type="presOf" srcId="{CDCEF236-737E-41C5-95FD-F61BEDD3C97B}" destId="{00B3C835-0114-4CCE-BA7F-A9284234D32A}" srcOrd="0" destOrd="0" presId="urn:microsoft.com/office/officeart/2005/8/layout/vList2"/>
    <dgm:cxn modelId="{C9D4C05F-3323-493D-8C56-5E04D91F8734}" srcId="{094A407F-60CC-4430-8656-C78F6A0913F8}" destId="{3E6A3C6E-FB35-438E-B000-B33D9B2ED271}" srcOrd="2" destOrd="0" parTransId="{3A7C3F5E-032F-4902-B85E-8D166F9E7AC1}" sibTransId="{B292989B-B53D-4CCB-96AE-205288248B4F}"/>
    <dgm:cxn modelId="{33C9C26A-FD51-4E1A-B10E-6012017114D8}" srcId="{094A407F-60CC-4430-8656-C78F6A0913F8}" destId="{ABF4F8D6-A6D9-4B17-8692-2D38EDEA51C5}" srcOrd="8" destOrd="0" parTransId="{000FCCEE-3ACD-4E2C-973A-0DFAAB9BBDDC}" sibTransId="{1E3B3BE0-BEFB-4959-B9E9-716CE8C4A21E}"/>
    <dgm:cxn modelId="{67C68352-6F4B-458D-A578-874225260E43}" type="presOf" srcId="{82EA49F2-76C2-4ADB-AF1C-CF6E51D0C986}" destId="{FBBE53EC-DF11-4E55-A5BE-9720526CD228}" srcOrd="0" destOrd="0" presId="urn:microsoft.com/office/officeart/2005/8/layout/vList2"/>
    <dgm:cxn modelId="{7668CA52-E981-4532-9C45-5A8E1E0964AE}" type="presOf" srcId="{ABF4F8D6-A6D9-4B17-8692-2D38EDEA51C5}" destId="{A19206F1-8343-4174-9401-8E3DABBDE91C}" srcOrd="0" destOrd="0" presId="urn:microsoft.com/office/officeart/2005/8/layout/vList2"/>
    <dgm:cxn modelId="{E5AF2F56-8B40-46DF-A027-3AABC1E13DDB}" type="presOf" srcId="{3E6A3C6E-FB35-438E-B000-B33D9B2ED271}" destId="{07AF25A6-B9D0-4F2A-B3F8-81E2504F3102}" srcOrd="0" destOrd="0" presId="urn:microsoft.com/office/officeart/2005/8/layout/vList2"/>
    <dgm:cxn modelId="{25692557-6F03-48D9-8A58-4BC80070260E}" type="presOf" srcId="{C5C37086-6A02-4CA7-A019-1D7E01CAC36B}" destId="{A2AC17D2-176B-496A-A82A-A2B815CD773E}" srcOrd="0" destOrd="0" presId="urn:microsoft.com/office/officeart/2005/8/layout/vList2"/>
    <dgm:cxn modelId="{0B403588-DE7C-4276-8618-0443781AC30F}" srcId="{094A407F-60CC-4430-8656-C78F6A0913F8}" destId="{C5C37086-6A02-4CA7-A019-1D7E01CAC36B}" srcOrd="9" destOrd="0" parTransId="{BA2C825C-A397-4FBF-B602-ABCA02974E9B}" sibTransId="{3693FE42-CD7D-4876-A0C8-6A4AA8D3F3C8}"/>
    <dgm:cxn modelId="{B7950492-6F0B-4176-BEC7-639FC21210A8}" srcId="{094A407F-60CC-4430-8656-C78F6A0913F8}" destId="{CB99833E-C97E-4D06-BA1C-0FE6D4B2ADAF}" srcOrd="4" destOrd="0" parTransId="{B814B453-BEFF-400A-89AF-785FF95F741B}" sibTransId="{401B99FC-5E11-41F6-B674-D29198F25E3D}"/>
    <dgm:cxn modelId="{ECD35B98-BD36-4009-ACBB-2B043666F0FD}" type="presOf" srcId="{CB99833E-C97E-4D06-BA1C-0FE6D4B2ADAF}" destId="{F2EE56CC-FD55-4DD0-B716-080867C76EE9}" srcOrd="0" destOrd="0" presId="urn:microsoft.com/office/officeart/2005/8/layout/vList2"/>
    <dgm:cxn modelId="{92BCD899-DC36-48AB-8026-38E195E9C7DD}" srcId="{094A407F-60CC-4430-8656-C78F6A0913F8}" destId="{4C1B7372-C518-4259-BF6D-5E513F890B6C}" srcOrd="7" destOrd="0" parTransId="{19C8C0D7-9255-4783-830D-4FB5573EFC16}" sibTransId="{5F73B5DF-7BC8-4A5A-9B9B-594FD06A8032}"/>
    <dgm:cxn modelId="{AAA35AA6-0BD5-4E98-8216-58D81E629790}" type="presOf" srcId="{67A7B365-236A-46B5-A352-A97D90B70DE6}" destId="{0222BA2A-D90A-4B81-91A7-E2F4F14F5314}" srcOrd="0" destOrd="0" presId="urn:microsoft.com/office/officeart/2005/8/layout/vList2"/>
    <dgm:cxn modelId="{094DF4B9-0A9D-4682-91F7-EAFFF7AE07E9}" type="presOf" srcId="{009FF748-05E6-441A-AD1B-2A5F2BF27882}" destId="{14B88622-FC55-4192-9B5D-69EB276753B4}" srcOrd="0" destOrd="0" presId="urn:microsoft.com/office/officeart/2005/8/layout/vList2"/>
    <dgm:cxn modelId="{174982E0-499B-47FD-A2E0-E83E9DA90BA3}" type="presOf" srcId="{DC2D053F-B92C-4649-BDF4-86149890EE76}" destId="{C93146D4-9A3B-40B1-9C2C-4E3A58E6C1B0}" srcOrd="0" destOrd="0" presId="urn:microsoft.com/office/officeart/2005/8/layout/vList2"/>
    <dgm:cxn modelId="{FF002EF5-C9B8-434D-A94E-0CBD590917CE}" srcId="{094A407F-60CC-4430-8656-C78F6A0913F8}" destId="{82EA49F2-76C2-4ADB-AF1C-CF6E51D0C986}" srcOrd="5" destOrd="0" parTransId="{6DA86EE1-030E-4A7D-90C9-8B1FD33C20A2}" sibTransId="{F6DA2260-A452-45C1-A563-053F2DE51CB4}"/>
    <dgm:cxn modelId="{28DFFAF8-4943-4DA0-9618-72B48E2B6994}" srcId="{094A407F-60CC-4430-8656-C78F6A0913F8}" destId="{009FF748-05E6-441A-AD1B-2A5F2BF27882}" srcOrd="0" destOrd="0" parTransId="{ED4C0C66-4F87-453A-B334-C61350515F1E}" sibTransId="{9F7C8B89-A7CF-4182-BAA9-A07A1A99D06D}"/>
    <dgm:cxn modelId="{191C2AFD-E61D-45AD-8496-707D0C80D529}" srcId="{094A407F-60CC-4430-8656-C78F6A0913F8}" destId="{CDCEF236-737E-41C5-95FD-F61BEDD3C97B}" srcOrd="6" destOrd="0" parTransId="{4AE8D8A7-423A-40F0-8546-CBC9598E9BA9}" sibTransId="{212151A3-7425-455E-9E1E-432B6FEA55EB}"/>
    <dgm:cxn modelId="{93307EFD-CADA-4782-8CF5-7F6A14FA9DBC}" type="presParOf" srcId="{33A96307-F10A-4786-B28F-28D8CE7B10A9}" destId="{14B88622-FC55-4192-9B5D-69EB276753B4}" srcOrd="0" destOrd="0" presId="urn:microsoft.com/office/officeart/2005/8/layout/vList2"/>
    <dgm:cxn modelId="{DB3354ED-B831-46BA-8A79-A9F3DFBB6F95}" type="presParOf" srcId="{33A96307-F10A-4786-B28F-28D8CE7B10A9}" destId="{B6D52235-212A-4501-81DD-92EFECF5966A}" srcOrd="1" destOrd="0" presId="urn:microsoft.com/office/officeart/2005/8/layout/vList2"/>
    <dgm:cxn modelId="{C49DF08B-24EF-4837-8EE8-CE2FE6081674}" type="presParOf" srcId="{33A96307-F10A-4786-B28F-28D8CE7B10A9}" destId="{C93146D4-9A3B-40B1-9C2C-4E3A58E6C1B0}" srcOrd="2" destOrd="0" presId="urn:microsoft.com/office/officeart/2005/8/layout/vList2"/>
    <dgm:cxn modelId="{9318F299-F0D8-4C3D-815B-E3B6BF1DDBB8}" type="presParOf" srcId="{33A96307-F10A-4786-B28F-28D8CE7B10A9}" destId="{31140799-091D-420C-8214-AC4F6943706C}" srcOrd="3" destOrd="0" presId="urn:microsoft.com/office/officeart/2005/8/layout/vList2"/>
    <dgm:cxn modelId="{4EBDBDB0-837C-44E6-B34B-06FFE11CE469}" type="presParOf" srcId="{33A96307-F10A-4786-B28F-28D8CE7B10A9}" destId="{07AF25A6-B9D0-4F2A-B3F8-81E2504F3102}" srcOrd="4" destOrd="0" presId="urn:microsoft.com/office/officeart/2005/8/layout/vList2"/>
    <dgm:cxn modelId="{40BEA599-3832-4831-9961-FAB7C33AB3CE}" type="presParOf" srcId="{33A96307-F10A-4786-B28F-28D8CE7B10A9}" destId="{9C1E3AD7-79A1-4BD2-BF55-FE00B507CA98}" srcOrd="5" destOrd="0" presId="urn:microsoft.com/office/officeart/2005/8/layout/vList2"/>
    <dgm:cxn modelId="{1ADDF890-9020-4982-AA17-5DE262CA6B0C}" type="presParOf" srcId="{33A96307-F10A-4786-B28F-28D8CE7B10A9}" destId="{0222BA2A-D90A-4B81-91A7-E2F4F14F5314}" srcOrd="6" destOrd="0" presId="urn:microsoft.com/office/officeart/2005/8/layout/vList2"/>
    <dgm:cxn modelId="{DA6693B1-5B80-417E-A955-BB2DE2988362}" type="presParOf" srcId="{33A96307-F10A-4786-B28F-28D8CE7B10A9}" destId="{0138F2C6-38C0-4A5F-A59E-9AB4099F3E2A}" srcOrd="7" destOrd="0" presId="urn:microsoft.com/office/officeart/2005/8/layout/vList2"/>
    <dgm:cxn modelId="{125369CD-4D23-44FC-B5C8-C7799A0E29CA}" type="presParOf" srcId="{33A96307-F10A-4786-B28F-28D8CE7B10A9}" destId="{F2EE56CC-FD55-4DD0-B716-080867C76EE9}" srcOrd="8" destOrd="0" presId="urn:microsoft.com/office/officeart/2005/8/layout/vList2"/>
    <dgm:cxn modelId="{AE3F1743-A3D3-4D5A-925D-6738FDA5632F}" type="presParOf" srcId="{33A96307-F10A-4786-B28F-28D8CE7B10A9}" destId="{C2889A58-87A0-440A-A244-74B3E545C228}" srcOrd="9" destOrd="0" presId="urn:microsoft.com/office/officeart/2005/8/layout/vList2"/>
    <dgm:cxn modelId="{9589D3ED-C9E5-44C9-9FBB-8FFFEABDE0EC}" type="presParOf" srcId="{33A96307-F10A-4786-B28F-28D8CE7B10A9}" destId="{FBBE53EC-DF11-4E55-A5BE-9720526CD228}" srcOrd="10" destOrd="0" presId="urn:microsoft.com/office/officeart/2005/8/layout/vList2"/>
    <dgm:cxn modelId="{50196211-519A-43BD-B68C-8D214BE23026}" type="presParOf" srcId="{33A96307-F10A-4786-B28F-28D8CE7B10A9}" destId="{F154F427-8B13-4CEB-A71B-D4E742BA4511}" srcOrd="11" destOrd="0" presId="urn:microsoft.com/office/officeart/2005/8/layout/vList2"/>
    <dgm:cxn modelId="{7527D9CC-4029-4C7B-BE28-6BC42C83F6FC}" type="presParOf" srcId="{33A96307-F10A-4786-B28F-28D8CE7B10A9}" destId="{00B3C835-0114-4CCE-BA7F-A9284234D32A}" srcOrd="12" destOrd="0" presId="urn:microsoft.com/office/officeart/2005/8/layout/vList2"/>
    <dgm:cxn modelId="{BF1FCD54-CA19-4E62-9C87-7FDD4E7D7DBD}" type="presParOf" srcId="{33A96307-F10A-4786-B28F-28D8CE7B10A9}" destId="{A34B0C20-B6DF-4D75-9B35-30EF772AB6E9}" srcOrd="13" destOrd="0" presId="urn:microsoft.com/office/officeart/2005/8/layout/vList2"/>
    <dgm:cxn modelId="{8933E0BE-A45C-4EE6-8109-B85F7FE80959}" type="presParOf" srcId="{33A96307-F10A-4786-B28F-28D8CE7B10A9}" destId="{905F20AD-B2F6-4C58-8DFA-1B29596A20AC}" srcOrd="14" destOrd="0" presId="urn:microsoft.com/office/officeart/2005/8/layout/vList2"/>
    <dgm:cxn modelId="{3F84FAD2-DB2E-4955-AAB3-00DC159BB714}" type="presParOf" srcId="{33A96307-F10A-4786-B28F-28D8CE7B10A9}" destId="{936B48F5-B069-4C37-A757-5B45D3920C26}" srcOrd="15" destOrd="0" presId="urn:microsoft.com/office/officeart/2005/8/layout/vList2"/>
    <dgm:cxn modelId="{85E52FEE-7A71-4712-AFEA-CD5985543E54}" type="presParOf" srcId="{33A96307-F10A-4786-B28F-28D8CE7B10A9}" destId="{A19206F1-8343-4174-9401-8E3DABBDE91C}" srcOrd="16" destOrd="0" presId="urn:microsoft.com/office/officeart/2005/8/layout/vList2"/>
    <dgm:cxn modelId="{149228EB-5F50-48E3-BC7F-9B6F00DFD0CB}" type="presParOf" srcId="{33A96307-F10A-4786-B28F-28D8CE7B10A9}" destId="{092F22C0-2B79-4773-B794-BA86BDFD2479}" srcOrd="17" destOrd="0" presId="urn:microsoft.com/office/officeart/2005/8/layout/vList2"/>
    <dgm:cxn modelId="{B58D126A-DD0C-4C97-BD3D-03451DC63711}" type="presParOf" srcId="{33A96307-F10A-4786-B28F-28D8CE7B10A9}" destId="{A2AC17D2-176B-496A-A82A-A2B815CD773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070FF-025E-4BB9-B807-B9132773659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40DC8E-5531-4E14-914F-0165D8D811B9}">
      <dgm:prSet/>
      <dgm:spPr/>
      <dgm:t>
        <a:bodyPr/>
        <a:lstStyle/>
        <a:p>
          <a:r>
            <a:rPr lang="en-US" b="1"/>
            <a:t>PENILAIAN</a:t>
          </a:r>
          <a:endParaRPr lang="en-US"/>
        </a:p>
      </dgm:t>
    </dgm:pt>
    <dgm:pt modelId="{8705855D-3CB8-4FB8-8FA1-EF2EB3D3B198}" type="parTrans" cxnId="{1947CE5F-6CD0-4FD1-BBA7-6D25C1B430BB}">
      <dgm:prSet/>
      <dgm:spPr/>
      <dgm:t>
        <a:bodyPr/>
        <a:lstStyle/>
        <a:p>
          <a:endParaRPr lang="en-US"/>
        </a:p>
      </dgm:t>
    </dgm:pt>
    <dgm:pt modelId="{72BF9139-CA14-4565-8101-646AF843701B}" type="sibTrans" cxnId="{1947CE5F-6CD0-4FD1-BBA7-6D25C1B430BB}">
      <dgm:prSet/>
      <dgm:spPr/>
      <dgm:t>
        <a:bodyPr/>
        <a:lstStyle/>
        <a:p>
          <a:endParaRPr lang="en-US"/>
        </a:p>
      </dgm:t>
    </dgm:pt>
    <dgm:pt modelId="{5D4E84A0-469D-4C85-9BDA-ECDA237686D7}">
      <dgm:prSet/>
      <dgm:spPr/>
      <dgm:t>
        <a:bodyPr/>
        <a:lstStyle/>
        <a:p>
          <a:r>
            <a:rPr lang="en-US" b="1" dirty="0"/>
            <a:t>UTS			: 30%</a:t>
          </a:r>
          <a:endParaRPr lang="en-US" dirty="0"/>
        </a:p>
      </dgm:t>
    </dgm:pt>
    <dgm:pt modelId="{EF536D19-F8B6-4E72-91D3-41ADE54F1FEB}" type="parTrans" cxnId="{B77FAB19-29D5-4046-9730-77D3BE3E61DB}">
      <dgm:prSet/>
      <dgm:spPr/>
      <dgm:t>
        <a:bodyPr/>
        <a:lstStyle/>
        <a:p>
          <a:endParaRPr lang="en-US"/>
        </a:p>
      </dgm:t>
    </dgm:pt>
    <dgm:pt modelId="{4091DC96-DCDB-4E15-AE4F-12E092D533A2}" type="sibTrans" cxnId="{B77FAB19-29D5-4046-9730-77D3BE3E61DB}">
      <dgm:prSet/>
      <dgm:spPr/>
      <dgm:t>
        <a:bodyPr/>
        <a:lstStyle/>
        <a:p>
          <a:endParaRPr lang="en-US"/>
        </a:p>
      </dgm:t>
    </dgm:pt>
    <dgm:pt modelId="{4A7B476E-B3C0-4A7B-BD05-8C61F9768733}">
      <dgm:prSet/>
      <dgm:spPr/>
      <dgm:t>
        <a:bodyPr/>
        <a:lstStyle/>
        <a:p>
          <a:r>
            <a:rPr lang="en-US" b="1" dirty="0"/>
            <a:t>UAS			: 30%</a:t>
          </a:r>
          <a:endParaRPr lang="en-US" dirty="0"/>
        </a:p>
      </dgm:t>
    </dgm:pt>
    <dgm:pt modelId="{7D5AB734-E0DE-4BEE-9F1A-966AFE9D37A4}" type="parTrans" cxnId="{5FCD4E63-E80D-4251-AF38-9388A747B460}">
      <dgm:prSet/>
      <dgm:spPr/>
      <dgm:t>
        <a:bodyPr/>
        <a:lstStyle/>
        <a:p>
          <a:endParaRPr lang="en-US"/>
        </a:p>
      </dgm:t>
    </dgm:pt>
    <dgm:pt modelId="{8F9AA792-AB70-4611-99F6-BC05AC86E6C8}" type="sibTrans" cxnId="{5FCD4E63-E80D-4251-AF38-9388A747B460}">
      <dgm:prSet/>
      <dgm:spPr/>
      <dgm:t>
        <a:bodyPr/>
        <a:lstStyle/>
        <a:p>
          <a:endParaRPr lang="en-US"/>
        </a:p>
      </dgm:t>
    </dgm:pt>
    <dgm:pt modelId="{ABCBE875-60DB-48E6-BC28-F4F9E20CE7A9}">
      <dgm:prSet/>
      <dgm:spPr/>
      <dgm:t>
        <a:bodyPr/>
        <a:lstStyle/>
        <a:p>
          <a:r>
            <a:rPr lang="en-US" b="1" dirty="0"/>
            <a:t>TUGAS	dan </a:t>
          </a:r>
          <a:r>
            <a:rPr lang="en-US" b="1" dirty="0" err="1"/>
            <a:t>Keaktifan</a:t>
          </a:r>
          <a:r>
            <a:rPr lang="en-US" b="1" dirty="0"/>
            <a:t>	: 40%</a:t>
          </a:r>
          <a:endParaRPr lang="en-US" dirty="0"/>
        </a:p>
      </dgm:t>
    </dgm:pt>
    <dgm:pt modelId="{E5B47325-1440-40F8-AB66-61A0B461A491}" type="parTrans" cxnId="{22974128-C689-4BB2-97D1-9E597D2778E0}">
      <dgm:prSet/>
      <dgm:spPr/>
      <dgm:t>
        <a:bodyPr/>
        <a:lstStyle/>
        <a:p>
          <a:endParaRPr lang="en-US"/>
        </a:p>
      </dgm:t>
    </dgm:pt>
    <dgm:pt modelId="{55AFDB9F-9CF8-44DC-B438-F846B877DBAA}" type="sibTrans" cxnId="{22974128-C689-4BB2-97D1-9E597D2778E0}">
      <dgm:prSet/>
      <dgm:spPr/>
      <dgm:t>
        <a:bodyPr/>
        <a:lstStyle/>
        <a:p>
          <a:endParaRPr lang="en-US"/>
        </a:p>
      </dgm:t>
    </dgm:pt>
    <dgm:pt modelId="{F371639C-8B51-44CD-8B01-6BA5CE151CE0}" type="pres">
      <dgm:prSet presAssocID="{ABB070FF-025E-4BB9-B807-B9132773659B}" presName="linear" presStyleCnt="0">
        <dgm:presLayoutVars>
          <dgm:animLvl val="lvl"/>
          <dgm:resizeHandles val="exact"/>
        </dgm:presLayoutVars>
      </dgm:prSet>
      <dgm:spPr/>
    </dgm:pt>
    <dgm:pt modelId="{BA3201CF-27B5-4B93-9158-740A99E2ACD2}" type="pres">
      <dgm:prSet presAssocID="{2140DC8E-5531-4E14-914F-0165D8D811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0F6386-4BC3-4B48-B595-063957E35742}" type="pres">
      <dgm:prSet presAssocID="{72BF9139-CA14-4565-8101-646AF843701B}" presName="spacer" presStyleCnt="0"/>
      <dgm:spPr/>
    </dgm:pt>
    <dgm:pt modelId="{33AA8171-A9FB-4678-8FAC-662B77527107}" type="pres">
      <dgm:prSet presAssocID="{5D4E84A0-469D-4C85-9BDA-ECDA237686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4137D6-1105-41C6-9A70-4D51E9946DEA}" type="pres">
      <dgm:prSet presAssocID="{4091DC96-DCDB-4E15-AE4F-12E092D533A2}" presName="spacer" presStyleCnt="0"/>
      <dgm:spPr/>
    </dgm:pt>
    <dgm:pt modelId="{3D6300A9-6EB3-496A-AB45-1FD594C91204}" type="pres">
      <dgm:prSet presAssocID="{4A7B476E-B3C0-4A7B-BD05-8C61F97687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DAD91F-CF0F-48EE-8025-194462F76EEA}" type="pres">
      <dgm:prSet presAssocID="{8F9AA792-AB70-4611-99F6-BC05AC86E6C8}" presName="spacer" presStyleCnt="0"/>
      <dgm:spPr/>
    </dgm:pt>
    <dgm:pt modelId="{19C07E27-EE49-40EF-8AB8-D887C869835E}" type="pres">
      <dgm:prSet presAssocID="{ABCBE875-60DB-48E6-BC28-F4F9E20CE7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172616-6261-4722-83EF-FAE972084010}" type="presOf" srcId="{5D4E84A0-469D-4C85-9BDA-ECDA237686D7}" destId="{33AA8171-A9FB-4678-8FAC-662B77527107}" srcOrd="0" destOrd="0" presId="urn:microsoft.com/office/officeart/2005/8/layout/vList2"/>
    <dgm:cxn modelId="{B77FAB19-29D5-4046-9730-77D3BE3E61DB}" srcId="{ABB070FF-025E-4BB9-B807-B9132773659B}" destId="{5D4E84A0-469D-4C85-9BDA-ECDA237686D7}" srcOrd="1" destOrd="0" parTransId="{EF536D19-F8B6-4E72-91D3-41ADE54F1FEB}" sibTransId="{4091DC96-DCDB-4E15-AE4F-12E092D533A2}"/>
    <dgm:cxn modelId="{22974128-C689-4BB2-97D1-9E597D2778E0}" srcId="{ABB070FF-025E-4BB9-B807-B9132773659B}" destId="{ABCBE875-60DB-48E6-BC28-F4F9E20CE7A9}" srcOrd="3" destOrd="0" parTransId="{E5B47325-1440-40F8-AB66-61A0B461A491}" sibTransId="{55AFDB9F-9CF8-44DC-B438-F846B877DBAA}"/>
    <dgm:cxn modelId="{E8EC342B-500E-4157-9CA5-1B4D438C7D38}" type="presOf" srcId="{ABB070FF-025E-4BB9-B807-B9132773659B}" destId="{F371639C-8B51-44CD-8B01-6BA5CE151CE0}" srcOrd="0" destOrd="0" presId="urn:microsoft.com/office/officeart/2005/8/layout/vList2"/>
    <dgm:cxn modelId="{1947CE5F-6CD0-4FD1-BBA7-6D25C1B430BB}" srcId="{ABB070FF-025E-4BB9-B807-B9132773659B}" destId="{2140DC8E-5531-4E14-914F-0165D8D811B9}" srcOrd="0" destOrd="0" parTransId="{8705855D-3CB8-4FB8-8FA1-EF2EB3D3B198}" sibTransId="{72BF9139-CA14-4565-8101-646AF843701B}"/>
    <dgm:cxn modelId="{5FCD4E63-E80D-4251-AF38-9388A747B460}" srcId="{ABB070FF-025E-4BB9-B807-B9132773659B}" destId="{4A7B476E-B3C0-4A7B-BD05-8C61F9768733}" srcOrd="2" destOrd="0" parTransId="{7D5AB734-E0DE-4BEE-9F1A-966AFE9D37A4}" sibTransId="{8F9AA792-AB70-4611-99F6-BC05AC86E6C8}"/>
    <dgm:cxn modelId="{0C937D46-92A5-4AC6-85E8-16C8B6F3CFDB}" type="presOf" srcId="{ABCBE875-60DB-48E6-BC28-F4F9E20CE7A9}" destId="{19C07E27-EE49-40EF-8AB8-D887C869835E}" srcOrd="0" destOrd="0" presId="urn:microsoft.com/office/officeart/2005/8/layout/vList2"/>
    <dgm:cxn modelId="{A772967B-73B6-4B40-8705-02E65FA73F76}" type="presOf" srcId="{4A7B476E-B3C0-4A7B-BD05-8C61F9768733}" destId="{3D6300A9-6EB3-496A-AB45-1FD594C91204}" srcOrd="0" destOrd="0" presId="urn:microsoft.com/office/officeart/2005/8/layout/vList2"/>
    <dgm:cxn modelId="{C63613D5-F668-4894-9298-D64F8C0AC3C7}" type="presOf" srcId="{2140DC8E-5531-4E14-914F-0165D8D811B9}" destId="{BA3201CF-27B5-4B93-9158-740A99E2ACD2}" srcOrd="0" destOrd="0" presId="urn:microsoft.com/office/officeart/2005/8/layout/vList2"/>
    <dgm:cxn modelId="{1967111A-A0DD-4120-AC02-36C4D9BA9F3F}" type="presParOf" srcId="{F371639C-8B51-44CD-8B01-6BA5CE151CE0}" destId="{BA3201CF-27B5-4B93-9158-740A99E2ACD2}" srcOrd="0" destOrd="0" presId="urn:microsoft.com/office/officeart/2005/8/layout/vList2"/>
    <dgm:cxn modelId="{491E090B-EF7B-41EE-98C9-27F1375F10BE}" type="presParOf" srcId="{F371639C-8B51-44CD-8B01-6BA5CE151CE0}" destId="{7C0F6386-4BC3-4B48-B595-063957E35742}" srcOrd="1" destOrd="0" presId="urn:microsoft.com/office/officeart/2005/8/layout/vList2"/>
    <dgm:cxn modelId="{908F6D47-A1C0-4728-BEC0-A28AD4793229}" type="presParOf" srcId="{F371639C-8B51-44CD-8B01-6BA5CE151CE0}" destId="{33AA8171-A9FB-4678-8FAC-662B77527107}" srcOrd="2" destOrd="0" presId="urn:microsoft.com/office/officeart/2005/8/layout/vList2"/>
    <dgm:cxn modelId="{E4505626-0BC3-4437-A644-19AD1614E572}" type="presParOf" srcId="{F371639C-8B51-44CD-8B01-6BA5CE151CE0}" destId="{2B4137D6-1105-41C6-9A70-4D51E9946DEA}" srcOrd="3" destOrd="0" presId="urn:microsoft.com/office/officeart/2005/8/layout/vList2"/>
    <dgm:cxn modelId="{D0559150-435B-4538-B4F6-796519BF163A}" type="presParOf" srcId="{F371639C-8B51-44CD-8B01-6BA5CE151CE0}" destId="{3D6300A9-6EB3-496A-AB45-1FD594C91204}" srcOrd="4" destOrd="0" presId="urn:microsoft.com/office/officeart/2005/8/layout/vList2"/>
    <dgm:cxn modelId="{83DB67A1-9213-46D6-AE9C-2C6E80A0ECFB}" type="presParOf" srcId="{F371639C-8B51-44CD-8B01-6BA5CE151CE0}" destId="{F3DAD91F-CF0F-48EE-8025-194462F76EEA}" srcOrd="5" destOrd="0" presId="urn:microsoft.com/office/officeart/2005/8/layout/vList2"/>
    <dgm:cxn modelId="{C8D0C052-E589-4150-A856-759491D18469}" type="presParOf" srcId="{F371639C-8B51-44CD-8B01-6BA5CE151CE0}" destId="{19C07E27-EE49-40EF-8AB8-D887C86983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60D2A-D78E-4C0C-83AC-1B5BD8B6F1C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2962F0-C2CF-48B8-96CA-A04054CE6F5F}">
      <dgm:prSet/>
      <dgm:spPr/>
      <dgm:t>
        <a:bodyPr/>
        <a:lstStyle/>
        <a:p>
          <a:r>
            <a:rPr lang="en-US" b="1"/>
            <a:t>Kehadiran minimal </a:t>
          </a:r>
          <a:r>
            <a:rPr lang="en-ID" b="1"/>
            <a:t>75</a:t>
          </a:r>
          <a:r>
            <a:rPr lang="en-US" b="1"/>
            <a:t> %</a:t>
          </a:r>
          <a:endParaRPr lang="en-US"/>
        </a:p>
      </dgm:t>
    </dgm:pt>
    <dgm:pt modelId="{264BAB46-0000-41B1-8043-78576E1421FE}" type="parTrans" cxnId="{BF3CD04A-DAA6-4522-A907-5DD22BFDB4D6}">
      <dgm:prSet/>
      <dgm:spPr/>
      <dgm:t>
        <a:bodyPr/>
        <a:lstStyle/>
        <a:p>
          <a:endParaRPr lang="en-US"/>
        </a:p>
      </dgm:t>
    </dgm:pt>
    <dgm:pt modelId="{D578D77C-0A99-4BCA-AE03-576F6FAFD848}" type="sibTrans" cxnId="{BF3CD04A-DAA6-4522-A907-5DD22BFDB4D6}">
      <dgm:prSet/>
      <dgm:spPr/>
      <dgm:t>
        <a:bodyPr/>
        <a:lstStyle/>
        <a:p>
          <a:endParaRPr lang="en-US"/>
        </a:p>
      </dgm:t>
    </dgm:pt>
    <dgm:pt modelId="{C70C9F2E-522C-4256-B9D5-ECE01F63FF16}">
      <dgm:prSet/>
      <dgm:spPr/>
      <dgm:t>
        <a:bodyPr/>
        <a:lstStyle/>
        <a:p>
          <a:r>
            <a:rPr lang="en-US" b="1"/>
            <a:t>Tugas mandiri</a:t>
          </a:r>
          <a:endParaRPr lang="en-US"/>
        </a:p>
      </dgm:t>
    </dgm:pt>
    <dgm:pt modelId="{8B8B009F-6D50-4B3D-848D-42B2C0EE731E}" type="parTrans" cxnId="{B09AA837-6ED5-44A3-AFC6-BB0266BE3C77}">
      <dgm:prSet/>
      <dgm:spPr/>
      <dgm:t>
        <a:bodyPr/>
        <a:lstStyle/>
        <a:p>
          <a:endParaRPr lang="en-US"/>
        </a:p>
      </dgm:t>
    </dgm:pt>
    <dgm:pt modelId="{5F457248-05DD-4774-AC2F-99409DB918AB}" type="sibTrans" cxnId="{B09AA837-6ED5-44A3-AFC6-BB0266BE3C77}">
      <dgm:prSet/>
      <dgm:spPr/>
      <dgm:t>
        <a:bodyPr/>
        <a:lstStyle/>
        <a:p>
          <a:endParaRPr lang="en-US"/>
        </a:p>
      </dgm:t>
    </dgm:pt>
    <dgm:pt modelId="{FFAD40D5-BD7F-4AAC-B2CD-FE2DC228464B}">
      <dgm:prSet/>
      <dgm:spPr/>
      <dgm:t>
        <a:bodyPr/>
        <a:lstStyle/>
        <a:p>
          <a:r>
            <a:rPr lang="en-US" b="1"/>
            <a:t>Ujian tengah semester</a:t>
          </a:r>
          <a:endParaRPr lang="en-US"/>
        </a:p>
      </dgm:t>
    </dgm:pt>
    <dgm:pt modelId="{C0AE94C5-F653-4997-8D3B-142BB26D0F60}" type="parTrans" cxnId="{51C28C32-1429-4A05-87F9-9F1E945E0E8B}">
      <dgm:prSet/>
      <dgm:spPr/>
      <dgm:t>
        <a:bodyPr/>
        <a:lstStyle/>
        <a:p>
          <a:endParaRPr lang="en-US"/>
        </a:p>
      </dgm:t>
    </dgm:pt>
    <dgm:pt modelId="{4C097BF4-5A52-4611-BB02-ABEAF78D627F}" type="sibTrans" cxnId="{51C28C32-1429-4A05-87F9-9F1E945E0E8B}">
      <dgm:prSet/>
      <dgm:spPr/>
      <dgm:t>
        <a:bodyPr/>
        <a:lstStyle/>
        <a:p>
          <a:endParaRPr lang="en-US"/>
        </a:p>
      </dgm:t>
    </dgm:pt>
    <dgm:pt modelId="{BF1CF75A-4B9E-4026-85CA-0B3F193AF75F}">
      <dgm:prSet/>
      <dgm:spPr/>
      <dgm:t>
        <a:bodyPr/>
        <a:lstStyle/>
        <a:p>
          <a:r>
            <a:rPr lang="en-US" b="1"/>
            <a:t>Ujian akhir semester</a:t>
          </a:r>
          <a:endParaRPr lang="en-US"/>
        </a:p>
      </dgm:t>
    </dgm:pt>
    <dgm:pt modelId="{308D30E7-D4A7-48BE-8F20-7E89D6C3556A}" type="parTrans" cxnId="{3B2E5AEE-F69D-470F-A393-2398C0E1C2CB}">
      <dgm:prSet/>
      <dgm:spPr/>
      <dgm:t>
        <a:bodyPr/>
        <a:lstStyle/>
        <a:p>
          <a:endParaRPr lang="en-US"/>
        </a:p>
      </dgm:t>
    </dgm:pt>
    <dgm:pt modelId="{95F316AA-666D-4563-AD0E-55355285E5A6}" type="sibTrans" cxnId="{3B2E5AEE-F69D-470F-A393-2398C0E1C2CB}">
      <dgm:prSet/>
      <dgm:spPr/>
      <dgm:t>
        <a:bodyPr/>
        <a:lstStyle/>
        <a:p>
          <a:endParaRPr lang="en-US"/>
        </a:p>
      </dgm:t>
    </dgm:pt>
    <dgm:pt modelId="{FC86DBDD-3037-4EF8-B63E-D4B6A4BEF23D}">
      <dgm:prSet/>
      <dgm:spPr/>
      <dgm:t>
        <a:bodyPr/>
        <a:lstStyle/>
        <a:p>
          <a:r>
            <a:rPr lang="en-US" b="1"/>
            <a:t>Di kelas nada dering HP dinonaktifkan</a:t>
          </a:r>
          <a:endParaRPr lang="en-US"/>
        </a:p>
      </dgm:t>
    </dgm:pt>
    <dgm:pt modelId="{81B2844E-B856-4E4C-B266-A0B45E8447C8}" type="parTrans" cxnId="{7D73D26D-CDEB-43A7-A031-D7757397DD3E}">
      <dgm:prSet/>
      <dgm:spPr/>
      <dgm:t>
        <a:bodyPr/>
        <a:lstStyle/>
        <a:p>
          <a:endParaRPr lang="en-US"/>
        </a:p>
      </dgm:t>
    </dgm:pt>
    <dgm:pt modelId="{C2DB3D3B-1451-459C-9D14-2BB8F3B2E57B}" type="sibTrans" cxnId="{7D73D26D-CDEB-43A7-A031-D7757397DD3E}">
      <dgm:prSet/>
      <dgm:spPr/>
      <dgm:t>
        <a:bodyPr/>
        <a:lstStyle/>
        <a:p>
          <a:endParaRPr lang="en-US"/>
        </a:p>
      </dgm:t>
    </dgm:pt>
    <dgm:pt modelId="{F53F3A75-1644-4661-AF85-8516BD7AC3CB}">
      <dgm:prSet/>
      <dgm:spPr/>
      <dgm:t>
        <a:bodyPr/>
        <a:lstStyle/>
        <a:p>
          <a:r>
            <a:rPr lang="en-US" b="1"/>
            <a:t>Wajib pakai sepatu</a:t>
          </a:r>
          <a:endParaRPr lang="en-US"/>
        </a:p>
      </dgm:t>
    </dgm:pt>
    <dgm:pt modelId="{4B0FD000-521B-4696-9ED9-A475290D48B0}" type="parTrans" cxnId="{311B4898-842E-4FFC-AD82-C5DBD849D56E}">
      <dgm:prSet/>
      <dgm:spPr/>
      <dgm:t>
        <a:bodyPr/>
        <a:lstStyle/>
        <a:p>
          <a:endParaRPr lang="en-US"/>
        </a:p>
      </dgm:t>
    </dgm:pt>
    <dgm:pt modelId="{14C31C3C-2C13-4C1D-9308-FF6E9FCDEBC4}" type="sibTrans" cxnId="{311B4898-842E-4FFC-AD82-C5DBD849D56E}">
      <dgm:prSet/>
      <dgm:spPr/>
      <dgm:t>
        <a:bodyPr/>
        <a:lstStyle/>
        <a:p>
          <a:endParaRPr lang="en-US"/>
        </a:p>
      </dgm:t>
    </dgm:pt>
    <dgm:pt modelId="{BB7C11AF-D574-4263-883D-4BE1AE018E2B}">
      <dgm:prSet/>
      <dgm:spPr/>
      <dgm:t>
        <a:bodyPr/>
        <a:lstStyle/>
        <a:p>
          <a:r>
            <a:rPr lang="en-US" b="1"/>
            <a:t>Tidak memakai kaos</a:t>
          </a:r>
          <a:endParaRPr lang="en-US"/>
        </a:p>
      </dgm:t>
    </dgm:pt>
    <dgm:pt modelId="{B9EF75AD-B20D-4E35-B461-C9DA199A5B53}" type="parTrans" cxnId="{C2711391-8BC3-4AEA-831C-146DED03EBDA}">
      <dgm:prSet/>
      <dgm:spPr/>
      <dgm:t>
        <a:bodyPr/>
        <a:lstStyle/>
        <a:p>
          <a:endParaRPr lang="en-US"/>
        </a:p>
      </dgm:t>
    </dgm:pt>
    <dgm:pt modelId="{EA3143F1-6F81-477A-9A38-72BA96AA57FD}" type="sibTrans" cxnId="{C2711391-8BC3-4AEA-831C-146DED03EBDA}">
      <dgm:prSet/>
      <dgm:spPr/>
      <dgm:t>
        <a:bodyPr/>
        <a:lstStyle/>
        <a:p>
          <a:endParaRPr lang="en-US"/>
        </a:p>
      </dgm:t>
    </dgm:pt>
    <dgm:pt modelId="{6E544EE8-EFA7-45A8-BE4F-F6CB778F2169}">
      <dgm:prSet/>
      <dgm:spPr/>
      <dgm:t>
        <a:bodyPr/>
        <a:lstStyle/>
        <a:p>
          <a:r>
            <a:rPr lang="en-ID" b="1"/>
            <a:t>Toleransi Keterlambatan 30 menit</a:t>
          </a:r>
          <a:endParaRPr lang="en-US"/>
        </a:p>
      </dgm:t>
    </dgm:pt>
    <dgm:pt modelId="{F0D78647-3F13-476A-8576-0642A0EA2AF3}" type="parTrans" cxnId="{50B7D38A-A298-4C47-BA25-20323E465701}">
      <dgm:prSet/>
      <dgm:spPr/>
      <dgm:t>
        <a:bodyPr/>
        <a:lstStyle/>
        <a:p>
          <a:endParaRPr lang="en-US"/>
        </a:p>
      </dgm:t>
    </dgm:pt>
    <dgm:pt modelId="{411E3726-7206-4005-85E1-BA76B02C0501}" type="sibTrans" cxnId="{50B7D38A-A298-4C47-BA25-20323E465701}">
      <dgm:prSet/>
      <dgm:spPr/>
      <dgm:t>
        <a:bodyPr/>
        <a:lstStyle/>
        <a:p>
          <a:endParaRPr lang="en-US"/>
        </a:p>
      </dgm:t>
    </dgm:pt>
    <dgm:pt modelId="{76588D0C-056C-4E2E-9CBC-C3180D40E930}" type="pres">
      <dgm:prSet presAssocID="{BDD60D2A-D78E-4C0C-83AC-1B5BD8B6F1C8}" presName="linear" presStyleCnt="0">
        <dgm:presLayoutVars>
          <dgm:animLvl val="lvl"/>
          <dgm:resizeHandles val="exact"/>
        </dgm:presLayoutVars>
      </dgm:prSet>
      <dgm:spPr/>
    </dgm:pt>
    <dgm:pt modelId="{05262B30-AFEB-4116-AFAF-451AC7138EF8}" type="pres">
      <dgm:prSet presAssocID="{8A2962F0-C2CF-48B8-96CA-A04054CE6F5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FDE71F5-0520-4C9C-BBD6-755CDBCA19B1}" type="pres">
      <dgm:prSet presAssocID="{D578D77C-0A99-4BCA-AE03-576F6FAFD848}" presName="spacer" presStyleCnt="0"/>
      <dgm:spPr/>
    </dgm:pt>
    <dgm:pt modelId="{2D58DD56-B478-461E-A5EF-ECBA0B4C04B8}" type="pres">
      <dgm:prSet presAssocID="{C70C9F2E-522C-4256-B9D5-ECE01F63FF1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AE38BAB-3F03-4B1C-A66F-DF3FB8FE11F4}" type="pres">
      <dgm:prSet presAssocID="{5F457248-05DD-4774-AC2F-99409DB918AB}" presName="spacer" presStyleCnt="0"/>
      <dgm:spPr/>
    </dgm:pt>
    <dgm:pt modelId="{0DDCF478-B3F7-4931-B02A-DEB6F94AE43D}" type="pres">
      <dgm:prSet presAssocID="{FFAD40D5-BD7F-4AAC-B2CD-FE2DC228464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1C286B6-DE1F-4A03-8973-B046BDB7AE39}" type="pres">
      <dgm:prSet presAssocID="{4C097BF4-5A52-4611-BB02-ABEAF78D627F}" presName="spacer" presStyleCnt="0"/>
      <dgm:spPr/>
    </dgm:pt>
    <dgm:pt modelId="{49035364-411A-4E59-9987-60746217D647}" type="pres">
      <dgm:prSet presAssocID="{BF1CF75A-4B9E-4026-85CA-0B3F193AF75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D129EAE-EA8F-483B-A4A5-CBE1A8AF9442}" type="pres">
      <dgm:prSet presAssocID="{95F316AA-666D-4563-AD0E-55355285E5A6}" presName="spacer" presStyleCnt="0"/>
      <dgm:spPr/>
    </dgm:pt>
    <dgm:pt modelId="{6F0C1C75-F933-49BC-BC5E-4F553908EE42}" type="pres">
      <dgm:prSet presAssocID="{FC86DBDD-3037-4EF8-B63E-D4B6A4BEF23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6E12C86-6A73-4119-81BD-09E6C05CE3A8}" type="pres">
      <dgm:prSet presAssocID="{C2DB3D3B-1451-459C-9D14-2BB8F3B2E57B}" presName="spacer" presStyleCnt="0"/>
      <dgm:spPr/>
    </dgm:pt>
    <dgm:pt modelId="{C42A889D-8F88-44BE-BF51-4E7F84694443}" type="pres">
      <dgm:prSet presAssocID="{F53F3A75-1644-4661-AF85-8516BD7AC3C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E449E78-ABF1-4CBA-9215-7F72AEF6D400}" type="pres">
      <dgm:prSet presAssocID="{14C31C3C-2C13-4C1D-9308-FF6E9FCDEBC4}" presName="spacer" presStyleCnt="0"/>
      <dgm:spPr/>
    </dgm:pt>
    <dgm:pt modelId="{3A6A38EB-505F-40EC-8910-2D726A0815E7}" type="pres">
      <dgm:prSet presAssocID="{BB7C11AF-D574-4263-883D-4BE1AE018E2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666A716-74BF-45D3-AE6B-F8F1E6C94ED5}" type="pres">
      <dgm:prSet presAssocID="{EA3143F1-6F81-477A-9A38-72BA96AA57FD}" presName="spacer" presStyleCnt="0"/>
      <dgm:spPr/>
    </dgm:pt>
    <dgm:pt modelId="{12C58513-5B79-48C2-97AF-BF3EA25C40B2}" type="pres">
      <dgm:prSet presAssocID="{6E544EE8-EFA7-45A8-BE4F-F6CB778F216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9D73006-7B3D-4232-8C0C-3FE9C0B00AEC}" type="presOf" srcId="{F53F3A75-1644-4661-AF85-8516BD7AC3CB}" destId="{C42A889D-8F88-44BE-BF51-4E7F84694443}" srcOrd="0" destOrd="0" presId="urn:microsoft.com/office/officeart/2005/8/layout/vList2"/>
    <dgm:cxn modelId="{65808F0D-2358-4071-A925-54CBD57727F2}" type="presOf" srcId="{BF1CF75A-4B9E-4026-85CA-0B3F193AF75F}" destId="{49035364-411A-4E59-9987-60746217D647}" srcOrd="0" destOrd="0" presId="urn:microsoft.com/office/officeart/2005/8/layout/vList2"/>
    <dgm:cxn modelId="{1D16CF0D-D47E-4C20-8C8B-C7BC77FADE3D}" type="presOf" srcId="{8A2962F0-C2CF-48B8-96CA-A04054CE6F5F}" destId="{05262B30-AFEB-4116-AFAF-451AC7138EF8}" srcOrd="0" destOrd="0" presId="urn:microsoft.com/office/officeart/2005/8/layout/vList2"/>
    <dgm:cxn modelId="{F6ADCB21-659A-4D00-A811-73D4D4154578}" type="presOf" srcId="{6E544EE8-EFA7-45A8-BE4F-F6CB778F2169}" destId="{12C58513-5B79-48C2-97AF-BF3EA25C40B2}" srcOrd="0" destOrd="0" presId="urn:microsoft.com/office/officeart/2005/8/layout/vList2"/>
    <dgm:cxn modelId="{51C28C32-1429-4A05-87F9-9F1E945E0E8B}" srcId="{BDD60D2A-D78E-4C0C-83AC-1B5BD8B6F1C8}" destId="{FFAD40D5-BD7F-4AAC-B2CD-FE2DC228464B}" srcOrd="2" destOrd="0" parTransId="{C0AE94C5-F653-4997-8D3B-142BB26D0F60}" sibTransId="{4C097BF4-5A52-4611-BB02-ABEAF78D627F}"/>
    <dgm:cxn modelId="{B09AA837-6ED5-44A3-AFC6-BB0266BE3C77}" srcId="{BDD60D2A-D78E-4C0C-83AC-1B5BD8B6F1C8}" destId="{C70C9F2E-522C-4256-B9D5-ECE01F63FF16}" srcOrd="1" destOrd="0" parTransId="{8B8B009F-6D50-4B3D-848D-42B2C0EE731E}" sibTransId="{5F457248-05DD-4774-AC2F-99409DB918AB}"/>
    <dgm:cxn modelId="{BF3CD04A-DAA6-4522-A907-5DD22BFDB4D6}" srcId="{BDD60D2A-D78E-4C0C-83AC-1B5BD8B6F1C8}" destId="{8A2962F0-C2CF-48B8-96CA-A04054CE6F5F}" srcOrd="0" destOrd="0" parTransId="{264BAB46-0000-41B1-8043-78576E1421FE}" sibTransId="{D578D77C-0A99-4BCA-AE03-576F6FAFD848}"/>
    <dgm:cxn modelId="{7D73D26D-CDEB-43A7-A031-D7757397DD3E}" srcId="{BDD60D2A-D78E-4C0C-83AC-1B5BD8B6F1C8}" destId="{FC86DBDD-3037-4EF8-B63E-D4B6A4BEF23D}" srcOrd="4" destOrd="0" parTransId="{81B2844E-B856-4E4C-B266-A0B45E8447C8}" sibTransId="{C2DB3D3B-1451-459C-9D14-2BB8F3B2E57B}"/>
    <dgm:cxn modelId="{50B7D38A-A298-4C47-BA25-20323E465701}" srcId="{BDD60D2A-D78E-4C0C-83AC-1B5BD8B6F1C8}" destId="{6E544EE8-EFA7-45A8-BE4F-F6CB778F2169}" srcOrd="7" destOrd="0" parTransId="{F0D78647-3F13-476A-8576-0642A0EA2AF3}" sibTransId="{411E3726-7206-4005-85E1-BA76B02C0501}"/>
    <dgm:cxn modelId="{C2711391-8BC3-4AEA-831C-146DED03EBDA}" srcId="{BDD60D2A-D78E-4C0C-83AC-1B5BD8B6F1C8}" destId="{BB7C11AF-D574-4263-883D-4BE1AE018E2B}" srcOrd="6" destOrd="0" parTransId="{B9EF75AD-B20D-4E35-B461-C9DA199A5B53}" sibTransId="{EA3143F1-6F81-477A-9A38-72BA96AA57FD}"/>
    <dgm:cxn modelId="{311B4898-842E-4FFC-AD82-C5DBD849D56E}" srcId="{BDD60D2A-D78E-4C0C-83AC-1B5BD8B6F1C8}" destId="{F53F3A75-1644-4661-AF85-8516BD7AC3CB}" srcOrd="5" destOrd="0" parTransId="{4B0FD000-521B-4696-9ED9-A475290D48B0}" sibTransId="{14C31C3C-2C13-4C1D-9308-FF6E9FCDEBC4}"/>
    <dgm:cxn modelId="{BCA5CEC0-6381-49AB-A3C7-59151B60EAC0}" type="presOf" srcId="{FC86DBDD-3037-4EF8-B63E-D4B6A4BEF23D}" destId="{6F0C1C75-F933-49BC-BC5E-4F553908EE42}" srcOrd="0" destOrd="0" presId="urn:microsoft.com/office/officeart/2005/8/layout/vList2"/>
    <dgm:cxn modelId="{FDC2C7E0-4301-44F4-96AD-74D7496F1F73}" type="presOf" srcId="{BB7C11AF-D574-4263-883D-4BE1AE018E2B}" destId="{3A6A38EB-505F-40EC-8910-2D726A0815E7}" srcOrd="0" destOrd="0" presId="urn:microsoft.com/office/officeart/2005/8/layout/vList2"/>
    <dgm:cxn modelId="{CBE338E8-BC91-470D-834F-9D9B40F42337}" type="presOf" srcId="{C70C9F2E-522C-4256-B9D5-ECE01F63FF16}" destId="{2D58DD56-B478-461E-A5EF-ECBA0B4C04B8}" srcOrd="0" destOrd="0" presId="urn:microsoft.com/office/officeart/2005/8/layout/vList2"/>
    <dgm:cxn modelId="{3E0AECE9-F5F4-4813-AB4F-0BB018F5FEF1}" type="presOf" srcId="{BDD60D2A-D78E-4C0C-83AC-1B5BD8B6F1C8}" destId="{76588D0C-056C-4E2E-9CBC-C3180D40E930}" srcOrd="0" destOrd="0" presId="urn:microsoft.com/office/officeart/2005/8/layout/vList2"/>
    <dgm:cxn modelId="{3B2E5AEE-F69D-470F-A393-2398C0E1C2CB}" srcId="{BDD60D2A-D78E-4C0C-83AC-1B5BD8B6F1C8}" destId="{BF1CF75A-4B9E-4026-85CA-0B3F193AF75F}" srcOrd="3" destOrd="0" parTransId="{308D30E7-D4A7-48BE-8F20-7E89D6C3556A}" sibTransId="{95F316AA-666D-4563-AD0E-55355285E5A6}"/>
    <dgm:cxn modelId="{17267EF8-AC69-4E9F-8188-62D8891299FB}" type="presOf" srcId="{FFAD40D5-BD7F-4AAC-B2CD-FE2DC228464B}" destId="{0DDCF478-B3F7-4931-B02A-DEB6F94AE43D}" srcOrd="0" destOrd="0" presId="urn:microsoft.com/office/officeart/2005/8/layout/vList2"/>
    <dgm:cxn modelId="{2EFC17D8-9E9F-4FE7-9C0B-2FC0A5CF21F6}" type="presParOf" srcId="{76588D0C-056C-4E2E-9CBC-C3180D40E930}" destId="{05262B30-AFEB-4116-AFAF-451AC7138EF8}" srcOrd="0" destOrd="0" presId="urn:microsoft.com/office/officeart/2005/8/layout/vList2"/>
    <dgm:cxn modelId="{36FE95E0-6BCB-4213-BFDE-1942B240BE69}" type="presParOf" srcId="{76588D0C-056C-4E2E-9CBC-C3180D40E930}" destId="{1FDE71F5-0520-4C9C-BBD6-755CDBCA19B1}" srcOrd="1" destOrd="0" presId="urn:microsoft.com/office/officeart/2005/8/layout/vList2"/>
    <dgm:cxn modelId="{843E7B74-3F9A-4DEF-ACE8-5EE346C0D0D8}" type="presParOf" srcId="{76588D0C-056C-4E2E-9CBC-C3180D40E930}" destId="{2D58DD56-B478-461E-A5EF-ECBA0B4C04B8}" srcOrd="2" destOrd="0" presId="urn:microsoft.com/office/officeart/2005/8/layout/vList2"/>
    <dgm:cxn modelId="{CA7E1D16-CDAC-4E35-907B-005552282C15}" type="presParOf" srcId="{76588D0C-056C-4E2E-9CBC-C3180D40E930}" destId="{8AE38BAB-3F03-4B1C-A66F-DF3FB8FE11F4}" srcOrd="3" destOrd="0" presId="urn:microsoft.com/office/officeart/2005/8/layout/vList2"/>
    <dgm:cxn modelId="{F31E3C0F-D949-49FF-9591-7071BD602D6B}" type="presParOf" srcId="{76588D0C-056C-4E2E-9CBC-C3180D40E930}" destId="{0DDCF478-B3F7-4931-B02A-DEB6F94AE43D}" srcOrd="4" destOrd="0" presId="urn:microsoft.com/office/officeart/2005/8/layout/vList2"/>
    <dgm:cxn modelId="{10DE176D-62C5-4F27-8801-5EC6FA002F8F}" type="presParOf" srcId="{76588D0C-056C-4E2E-9CBC-C3180D40E930}" destId="{41C286B6-DE1F-4A03-8973-B046BDB7AE39}" srcOrd="5" destOrd="0" presId="urn:microsoft.com/office/officeart/2005/8/layout/vList2"/>
    <dgm:cxn modelId="{DCB1F9C6-82BE-4034-B514-71D6DD7361BA}" type="presParOf" srcId="{76588D0C-056C-4E2E-9CBC-C3180D40E930}" destId="{49035364-411A-4E59-9987-60746217D647}" srcOrd="6" destOrd="0" presId="urn:microsoft.com/office/officeart/2005/8/layout/vList2"/>
    <dgm:cxn modelId="{D8AA5094-87FF-46A8-838A-292EDF5664E9}" type="presParOf" srcId="{76588D0C-056C-4E2E-9CBC-C3180D40E930}" destId="{4D129EAE-EA8F-483B-A4A5-CBE1A8AF9442}" srcOrd="7" destOrd="0" presId="urn:microsoft.com/office/officeart/2005/8/layout/vList2"/>
    <dgm:cxn modelId="{AA1B566C-A9E1-403A-A730-AB7C58C9230E}" type="presParOf" srcId="{76588D0C-056C-4E2E-9CBC-C3180D40E930}" destId="{6F0C1C75-F933-49BC-BC5E-4F553908EE42}" srcOrd="8" destOrd="0" presId="urn:microsoft.com/office/officeart/2005/8/layout/vList2"/>
    <dgm:cxn modelId="{217F82D7-7C5D-4B4A-A2B3-9011D27EF382}" type="presParOf" srcId="{76588D0C-056C-4E2E-9CBC-C3180D40E930}" destId="{76E12C86-6A73-4119-81BD-09E6C05CE3A8}" srcOrd="9" destOrd="0" presId="urn:microsoft.com/office/officeart/2005/8/layout/vList2"/>
    <dgm:cxn modelId="{C3C304A1-B372-4BEA-986B-2C224A3BA5D7}" type="presParOf" srcId="{76588D0C-056C-4E2E-9CBC-C3180D40E930}" destId="{C42A889D-8F88-44BE-BF51-4E7F84694443}" srcOrd="10" destOrd="0" presId="urn:microsoft.com/office/officeart/2005/8/layout/vList2"/>
    <dgm:cxn modelId="{6B462955-809C-4F2E-8512-7FD3ADF1FE83}" type="presParOf" srcId="{76588D0C-056C-4E2E-9CBC-C3180D40E930}" destId="{1E449E78-ABF1-4CBA-9215-7F72AEF6D400}" srcOrd="11" destOrd="0" presId="urn:microsoft.com/office/officeart/2005/8/layout/vList2"/>
    <dgm:cxn modelId="{187D175D-4AEA-41DD-B332-86FBBE110DA2}" type="presParOf" srcId="{76588D0C-056C-4E2E-9CBC-C3180D40E930}" destId="{3A6A38EB-505F-40EC-8910-2D726A0815E7}" srcOrd="12" destOrd="0" presId="urn:microsoft.com/office/officeart/2005/8/layout/vList2"/>
    <dgm:cxn modelId="{60A38B9B-C019-432E-B48A-097FB0196878}" type="presParOf" srcId="{76588D0C-056C-4E2E-9CBC-C3180D40E930}" destId="{8666A716-74BF-45D3-AE6B-F8F1E6C94ED5}" srcOrd="13" destOrd="0" presId="urn:microsoft.com/office/officeart/2005/8/layout/vList2"/>
    <dgm:cxn modelId="{82903866-74D9-413E-8F46-FD9C55AFFFDF}" type="presParOf" srcId="{76588D0C-056C-4E2E-9CBC-C3180D40E930}" destId="{12C58513-5B79-48C2-97AF-BF3EA25C40B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5914D-91C8-4F6D-A285-B1C0F7602F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B60D76-EC5A-4C60-8064-710D01F06D7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Dumairy, “Matematika Terapan untuk Bisnis dan Ekonomi”,  Edisi ke‐2, Penerbit BPFE, Yogyakarta</a:t>
          </a:r>
        </a:p>
      </dgm:t>
    </dgm:pt>
    <dgm:pt modelId="{7D18536D-EFDF-4A02-BBA1-390164D8EEF2}" type="parTrans" cxnId="{B1116B31-DB46-45FB-B6EE-17689D8AD1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ABBB59-C978-48BD-9D8C-1BEB68A4EFB0}" type="sibTrans" cxnId="{B1116B31-DB46-45FB-B6EE-17689D8AD18F}">
      <dgm:prSet phldrT="1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EB5B06-0013-43CB-B003-3BFD877D1E6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Chiang, Alpha C., “Dasar‐dasar Matematika Ekonomi”, Edisi  ke‐4, Jilid 1, Penerbit Erlangga, Jakarta</a:t>
          </a:r>
        </a:p>
      </dgm:t>
    </dgm:pt>
    <dgm:pt modelId="{EDDFCDD3-60E9-4D1C-B959-D97C95AF0E57}" type="parTrans" cxnId="{8419B2A9-75BF-41A2-8C60-4E7587D37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87E0D8-D56B-4468-8F9C-9D642314BCDB}" type="sibTrans" cxnId="{8419B2A9-75BF-41A2-8C60-4E7587D37D81}">
      <dgm:prSet phldrT="2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1D4F34-D2B5-4A88-80BE-ADB4F3F8361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Kalangi, Josep Bintang, “Matematika Ekonomi dan Bisnis”,  Buku 1, Penerbit Salemba Empat, Jakarta</a:t>
          </a:r>
        </a:p>
      </dgm:t>
    </dgm:pt>
    <dgm:pt modelId="{BB8FD3B4-E363-489A-BECB-9262A39EC4DD}" type="parTrans" cxnId="{315FCE22-4FB7-464F-A233-9E683EF141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5F8F06-DE48-4657-BE1F-D50E1B037CBE}" type="sibTrans" cxnId="{315FCE22-4FB7-464F-A233-9E683EF14196}">
      <dgm:prSet phldrT="3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6FFB3F-EC9E-4938-9E42-120CBDECB49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Soeprapto, “Matematika (Kalkulus)”</a:t>
          </a:r>
        </a:p>
      </dgm:t>
    </dgm:pt>
    <dgm:pt modelId="{46ECAB76-3058-4E42-8A0E-F92DC8C338DB}" type="parTrans" cxnId="{EC78144E-FBC7-4348-A743-71FC8DC67C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82CF56-265D-452A-B6CD-00A238CA219B}" type="sibTrans" cxnId="{EC78144E-FBC7-4348-A743-71FC8DC67C91}">
      <dgm:prSet phldrT="4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461AED-683B-423E-8A7A-2582DD9D80E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Assauri, Sofyan, ”Pengantar Matematika Ekonomi”</a:t>
          </a:r>
        </a:p>
      </dgm:t>
    </dgm:pt>
    <dgm:pt modelId="{0ABFA4A2-087C-4EF8-92A2-843548E6A7DC}" type="parTrans" cxnId="{139A0881-A0BA-43F4-A621-492E43A57C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FD0B97-F876-4041-B4FD-6412383FA6C4}" type="sibTrans" cxnId="{139A0881-A0BA-43F4-A621-492E43A57C79}">
      <dgm:prSet phldrT="5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626442-2A53-436A-BEFF-E005AD24A42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H.Johannes &amp; Budiono Sri Handoko, “Pengantar  Matematika untuk Ekonomi , LP3S, Jakarta</a:t>
          </a:r>
        </a:p>
      </dgm:t>
    </dgm:pt>
    <dgm:pt modelId="{264893ED-8F69-42B7-AA82-0B0144C659FE}" type="parTrans" cxnId="{07D11305-E7DE-4EB7-B7BA-960AAF8CB4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8EA026-E7BB-4DFE-9403-0222238EDCC0}" type="sibTrans" cxnId="{07D11305-E7DE-4EB7-B7BA-960AAF8CB413}">
      <dgm:prSet phldrT="6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BCF254-E237-4315-96D8-9B92DB1F79BC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Weber, Jean E., “Matemathical Analysis: Business and  Economic Applications”, 4</a:t>
          </a:r>
          <a:r>
            <a:rPr lang="en-US" baseline="25000">
              <a:solidFill>
                <a:schemeClr val="tx1"/>
              </a:solidFill>
            </a:rPr>
            <a:t>th </a:t>
          </a:r>
          <a:r>
            <a:rPr lang="en-US">
              <a:solidFill>
                <a:schemeClr val="tx1"/>
              </a:solidFill>
            </a:rPr>
            <a:t>edition, McGraw‐Hill, New York</a:t>
          </a:r>
        </a:p>
      </dgm:t>
    </dgm:pt>
    <dgm:pt modelId="{63F2486F-AEDA-4790-A316-938A16FD8B67}" type="parTrans" cxnId="{35DB6326-C581-46F3-9525-959561E3F8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1019A3-E062-4E67-880E-D4FED4FEB3B3}" type="sibTrans" cxnId="{35DB6326-C581-46F3-9525-959561E3F867}">
      <dgm:prSet phldrT="7" phldr="0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A083D0-DD31-423D-A623-0916148EBD52}" type="pres">
      <dgm:prSet presAssocID="{7D65914D-91C8-4F6D-A285-B1C0F7602F55}" presName="diagram" presStyleCnt="0">
        <dgm:presLayoutVars>
          <dgm:dir/>
          <dgm:resizeHandles val="exact"/>
        </dgm:presLayoutVars>
      </dgm:prSet>
      <dgm:spPr/>
    </dgm:pt>
    <dgm:pt modelId="{767B7DB5-0CC5-48F3-8709-1598D9D9614B}" type="pres">
      <dgm:prSet presAssocID="{CEB60D76-EC5A-4C60-8064-710D01F06D79}" presName="node" presStyleLbl="node1" presStyleIdx="0" presStyleCnt="7">
        <dgm:presLayoutVars>
          <dgm:bulletEnabled val="1"/>
        </dgm:presLayoutVars>
      </dgm:prSet>
      <dgm:spPr/>
    </dgm:pt>
    <dgm:pt modelId="{757091D6-38E1-48ED-9F9C-5F2DAED81120}" type="pres">
      <dgm:prSet presAssocID="{97ABBB59-C978-48BD-9D8C-1BEB68A4EFB0}" presName="sibTrans" presStyleCnt="0"/>
      <dgm:spPr/>
    </dgm:pt>
    <dgm:pt modelId="{423AE536-0890-49E5-8CA9-CCDF4CEE1DB1}" type="pres">
      <dgm:prSet presAssocID="{FEEB5B06-0013-43CB-B003-3BFD877D1E64}" presName="node" presStyleLbl="node1" presStyleIdx="1" presStyleCnt="7">
        <dgm:presLayoutVars>
          <dgm:bulletEnabled val="1"/>
        </dgm:presLayoutVars>
      </dgm:prSet>
      <dgm:spPr/>
    </dgm:pt>
    <dgm:pt modelId="{6E3B9EDD-45CE-4A30-8293-C016EA9EC72F}" type="pres">
      <dgm:prSet presAssocID="{B287E0D8-D56B-4468-8F9C-9D642314BCDB}" presName="sibTrans" presStyleCnt="0"/>
      <dgm:spPr/>
    </dgm:pt>
    <dgm:pt modelId="{D92A5F14-EE0F-4AD1-9248-BD4207A55CE7}" type="pres">
      <dgm:prSet presAssocID="{C01D4F34-D2B5-4A88-80BE-ADB4F3F8361B}" presName="node" presStyleLbl="node1" presStyleIdx="2" presStyleCnt="7">
        <dgm:presLayoutVars>
          <dgm:bulletEnabled val="1"/>
        </dgm:presLayoutVars>
      </dgm:prSet>
      <dgm:spPr/>
    </dgm:pt>
    <dgm:pt modelId="{2E1E9903-71DC-4420-8CE0-577AFDE2828E}" type="pres">
      <dgm:prSet presAssocID="{205F8F06-DE48-4657-BE1F-D50E1B037CBE}" presName="sibTrans" presStyleCnt="0"/>
      <dgm:spPr/>
    </dgm:pt>
    <dgm:pt modelId="{6F9FE7EA-736D-4FA5-9892-7702866D1CC5}" type="pres">
      <dgm:prSet presAssocID="{EF6FFB3F-EC9E-4938-9E42-120CBDECB49F}" presName="node" presStyleLbl="node1" presStyleIdx="3" presStyleCnt="7">
        <dgm:presLayoutVars>
          <dgm:bulletEnabled val="1"/>
        </dgm:presLayoutVars>
      </dgm:prSet>
      <dgm:spPr/>
    </dgm:pt>
    <dgm:pt modelId="{6A203781-3613-4295-8A0B-82180881C863}" type="pres">
      <dgm:prSet presAssocID="{1582CF56-265D-452A-B6CD-00A238CA219B}" presName="sibTrans" presStyleCnt="0"/>
      <dgm:spPr/>
    </dgm:pt>
    <dgm:pt modelId="{9ECE777A-8347-48B6-A491-568047E222B8}" type="pres">
      <dgm:prSet presAssocID="{95461AED-683B-423E-8A7A-2582DD9D80E7}" presName="node" presStyleLbl="node1" presStyleIdx="4" presStyleCnt="7">
        <dgm:presLayoutVars>
          <dgm:bulletEnabled val="1"/>
        </dgm:presLayoutVars>
      </dgm:prSet>
      <dgm:spPr/>
    </dgm:pt>
    <dgm:pt modelId="{4A25CAA3-DB71-43EF-AFDC-2CCD7AC07446}" type="pres">
      <dgm:prSet presAssocID="{85FD0B97-F876-4041-B4FD-6412383FA6C4}" presName="sibTrans" presStyleCnt="0"/>
      <dgm:spPr/>
    </dgm:pt>
    <dgm:pt modelId="{7CCDCD9E-274E-4738-A5C7-D390F5B21FCB}" type="pres">
      <dgm:prSet presAssocID="{03626442-2A53-436A-BEFF-E005AD24A424}" presName="node" presStyleLbl="node1" presStyleIdx="5" presStyleCnt="7">
        <dgm:presLayoutVars>
          <dgm:bulletEnabled val="1"/>
        </dgm:presLayoutVars>
      </dgm:prSet>
      <dgm:spPr/>
    </dgm:pt>
    <dgm:pt modelId="{02184D5E-4D0D-41D4-AEA3-C9F31D6AEEBD}" type="pres">
      <dgm:prSet presAssocID="{C58EA026-E7BB-4DFE-9403-0222238EDCC0}" presName="sibTrans" presStyleCnt="0"/>
      <dgm:spPr/>
    </dgm:pt>
    <dgm:pt modelId="{3679E11B-FC42-44C0-8164-8C0A4F292169}" type="pres">
      <dgm:prSet presAssocID="{C8BCF254-E237-4315-96D8-9B92DB1F79BC}" presName="node" presStyleLbl="node1" presStyleIdx="6" presStyleCnt="7">
        <dgm:presLayoutVars>
          <dgm:bulletEnabled val="1"/>
        </dgm:presLayoutVars>
      </dgm:prSet>
      <dgm:spPr/>
    </dgm:pt>
  </dgm:ptLst>
  <dgm:cxnLst>
    <dgm:cxn modelId="{07D11305-E7DE-4EB7-B7BA-960AAF8CB413}" srcId="{7D65914D-91C8-4F6D-A285-B1C0F7602F55}" destId="{03626442-2A53-436A-BEFF-E005AD24A424}" srcOrd="5" destOrd="0" parTransId="{264893ED-8F69-42B7-AA82-0B0144C659FE}" sibTransId="{C58EA026-E7BB-4DFE-9403-0222238EDCC0}"/>
    <dgm:cxn modelId="{27389D13-15DF-4675-8623-03C8B373004E}" type="presOf" srcId="{C01D4F34-D2B5-4A88-80BE-ADB4F3F8361B}" destId="{D92A5F14-EE0F-4AD1-9248-BD4207A55CE7}" srcOrd="0" destOrd="0" presId="urn:microsoft.com/office/officeart/2005/8/layout/default"/>
    <dgm:cxn modelId="{315FCE22-4FB7-464F-A233-9E683EF14196}" srcId="{7D65914D-91C8-4F6D-A285-B1C0F7602F55}" destId="{C01D4F34-D2B5-4A88-80BE-ADB4F3F8361B}" srcOrd="2" destOrd="0" parTransId="{BB8FD3B4-E363-489A-BECB-9262A39EC4DD}" sibTransId="{205F8F06-DE48-4657-BE1F-D50E1B037CBE}"/>
    <dgm:cxn modelId="{35DB6326-C581-46F3-9525-959561E3F867}" srcId="{7D65914D-91C8-4F6D-A285-B1C0F7602F55}" destId="{C8BCF254-E237-4315-96D8-9B92DB1F79BC}" srcOrd="6" destOrd="0" parTransId="{63F2486F-AEDA-4790-A316-938A16FD8B67}" sibTransId="{B21019A3-E062-4E67-880E-D4FED4FEB3B3}"/>
    <dgm:cxn modelId="{A0F2C82D-CFA4-4D0F-92FE-0CF8D1F2C18F}" type="presOf" srcId="{7D65914D-91C8-4F6D-A285-B1C0F7602F55}" destId="{CDA083D0-DD31-423D-A623-0916148EBD52}" srcOrd="0" destOrd="0" presId="urn:microsoft.com/office/officeart/2005/8/layout/default"/>
    <dgm:cxn modelId="{27FD612E-5135-4A8E-95AC-5E2817616937}" type="presOf" srcId="{C8BCF254-E237-4315-96D8-9B92DB1F79BC}" destId="{3679E11B-FC42-44C0-8164-8C0A4F292169}" srcOrd="0" destOrd="0" presId="urn:microsoft.com/office/officeart/2005/8/layout/default"/>
    <dgm:cxn modelId="{B1116B31-DB46-45FB-B6EE-17689D8AD18F}" srcId="{7D65914D-91C8-4F6D-A285-B1C0F7602F55}" destId="{CEB60D76-EC5A-4C60-8064-710D01F06D79}" srcOrd="0" destOrd="0" parTransId="{7D18536D-EFDF-4A02-BBA1-390164D8EEF2}" sibTransId="{97ABBB59-C978-48BD-9D8C-1BEB68A4EFB0}"/>
    <dgm:cxn modelId="{613D8B36-8134-45C9-A2D5-BBB085B5CFE1}" type="presOf" srcId="{EF6FFB3F-EC9E-4938-9E42-120CBDECB49F}" destId="{6F9FE7EA-736D-4FA5-9892-7702866D1CC5}" srcOrd="0" destOrd="0" presId="urn:microsoft.com/office/officeart/2005/8/layout/default"/>
    <dgm:cxn modelId="{B58F693A-22DC-4C05-8C88-1150B53457E8}" type="presOf" srcId="{03626442-2A53-436A-BEFF-E005AD24A424}" destId="{7CCDCD9E-274E-4738-A5C7-D390F5B21FCB}" srcOrd="0" destOrd="0" presId="urn:microsoft.com/office/officeart/2005/8/layout/default"/>
    <dgm:cxn modelId="{EC78144E-FBC7-4348-A743-71FC8DC67C91}" srcId="{7D65914D-91C8-4F6D-A285-B1C0F7602F55}" destId="{EF6FFB3F-EC9E-4938-9E42-120CBDECB49F}" srcOrd="3" destOrd="0" parTransId="{46ECAB76-3058-4E42-8A0E-F92DC8C338DB}" sibTransId="{1582CF56-265D-452A-B6CD-00A238CA219B}"/>
    <dgm:cxn modelId="{38AFEA4F-D1A5-45DC-BAF9-FACC71E7DB19}" type="presOf" srcId="{FEEB5B06-0013-43CB-B003-3BFD877D1E64}" destId="{423AE536-0890-49E5-8CA9-CCDF4CEE1DB1}" srcOrd="0" destOrd="0" presId="urn:microsoft.com/office/officeart/2005/8/layout/default"/>
    <dgm:cxn modelId="{E1B58972-5FF0-491F-9065-F43B0D113A84}" type="presOf" srcId="{95461AED-683B-423E-8A7A-2582DD9D80E7}" destId="{9ECE777A-8347-48B6-A491-568047E222B8}" srcOrd="0" destOrd="0" presId="urn:microsoft.com/office/officeart/2005/8/layout/default"/>
    <dgm:cxn modelId="{139A0881-A0BA-43F4-A621-492E43A57C79}" srcId="{7D65914D-91C8-4F6D-A285-B1C0F7602F55}" destId="{95461AED-683B-423E-8A7A-2582DD9D80E7}" srcOrd="4" destOrd="0" parTransId="{0ABFA4A2-087C-4EF8-92A2-843548E6A7DC}" sibTransId="{85FD0B97-F876-4041-B4FD-6412383FA6C4}"/>
    <dgm:cxn modelId="{8419B2A9-75BF-41A2-8C60-4E7587D37D81}" srcId="{7D65914D-91C8-4F6D-A285-B1C0F7602F55}" destId="{FEEB5B06-0013-43CB-B003-3BFD877D1E64}" srcOrd="1" destOrd="0" parTransId="{EDDFCDD3-60E9-4D1C-B959-D97C95AF0E57}" sibTransId="{B287E0D8-D56B-4468-8F9C-9D642314BCDB}"/>
    <dgm:cxn modelId="{D58FB0C9-BF3C-42F0-B41C-EFFCA305BBDE}" type="presOf" srcId="{CEB60D76-EC5A-4C60-8064-710D01F06D79}" destId="{767B7DB5-0CC5-48F3-8709-1598D9D9614B}" srcOrd="0" destOrd="0" presId="urn:microsoft.com/office/officeart/2005/8/layout/default"/>
    <dgm:cxn modelId="{EB0D97CB-62B8-460D-97A5-1754C73A0411}" type="presParOf" srcId="{CDA083D0-DD31-423D-A623-0916148EBD52}" destId="{767B7DB5-0CC5-48F3-8709-1598D9D9614B}" srcOrd="0" destOrd="0" presId="urn:microsoft.com/office/officeart/2005/8/layout/default"/>
    <dgm:cxn modelId="{E5B44CA0-65B2-462A-92BE-E54EA74C0F67}" type="presParOf" srcId="{CDA083D0-DD31-423D-A623-0916148EBD52}" destId="{757091D6-38E1-48ED-9F9C-5F2DAED81120}" srcOrd="1" destOrd="0" presId="urn:microsoft.com/office/officeart/2005/8/layout/default"/>
    <dgm:cxn modelId="{6034A16A-082E-454E-93F1-B52B38AE5A34}" type="presParOf" srcId="{CDA083D0-DD31-423D-A623-0916148EBD52}" destId="{423AE536-0890-49E5-8CA9-CCDF4CEE1DB1}" srcOrd="2" destOrd="0" presId="urn:microsoft.com/office/officeart/2005/8/layout/default"/>
    <dgm:cxn modelId="{0FE06226-25DB-4BCB-8CD0-03A0C29770ED}" type="presParOf" srcId="{CDA083D0-DD31-423D-A623-0916148EBD52}" destId="{6E3B9EDD-45CE-4A30-8293-C016EA9EC72F}" srcOrd="3" destOrd="0" presId="urn:microsoft.com/office/officeart/2005/8/layout/default"/>
    <dgm:cxn modelId="{4B46D5A1-C567-4C37-A74E-0462885F2899}" type="presParOf" srcId="{CDA083D0-DD31-423D-A623-0916148EBD52}" destId="{D92A5F14-EE0F-4AD1-9248-BD4207A55CE7}" srcOrd="4" destOrd="0" presId="urn:microsoft.com/office/officeart/2005/8/layout/default"/>
    <dgm:cxn modelId="{1FB3ACE0-CCA7-44D5-9866-1327253405BF}" type="presParOf" srcId="{CDA083D0-DD31-423D-A623-0916148EBD52}" destId="{2E1E9903-71DC-4420-8CE0-577AFDE2828E}" srcOrd="5" destOrd="0" presId="urn:microsoft.com/office/officeart/2005/8/layout/default"/>
    <dgm:cxn modelId="{6B988688-AC49-465C-868E-7D04A396E7BF}" type="presParOf" srcId="{CDA083D0-DD31-423D-A623-0916148EBD52}" destId="{6F9FE7EA-736D-4FA5-9892-7702866D1CC5}" srcOrd="6" destOrd="0" presId="urn:microsoft.com/office/officeart/2005/8/layout/default"/>
    <dgm:cxn modelId="{AAF5EB34-A301-4768-9A08-12A6FF30DFBE}" type="presParOf" srcId="{CDA083D0-DD31-423D-A623-0916148EBD52}" destId="{6A203781-3613-4295-8A0B-82180881C863}" srcOrd="7" destOrd="0" presId="urn:microsoft.com/office/officeart/2005/8/layout/default"/>
    <dgm:cxn modelId="{03130CE7-F035-4E4C-B37B-242951F9E006}" type="presParOf" srcId="{CDA083D0-DD31-423D-A623-0916148EBD52}" destId="{9ECE777A-8347-48B6-A491-568047E222B8}" srcOrd="8" destOrd="0" presId="urn:microsoft.com/office/officeart/2005/8/layout/default"/>
    <dgm:cxn modelId="{61467486-6074-4920-BA15-0240E9901EFE}" type="presParOf" srcId="{CDA083D0-DD31-423D-A623-0916148EBD52}" destId="{4A25CAA3-DB71-43EF-AFDC-2CCD7AC07446}" srcOrd="9" destOrd="0" presId="urn:microsoft.com/office/officeart/2005/8/layout/default"/>
    <dgm:cxn modelId="{9780D972-0687-495F-9FFF-CC8AF7E1D149}" type="presParOf" srcId="{CDA083D0-DD31-423D-A623-0916148EBD52}" destId="{7CCDCD9E-274E-4738-A5C7-D390F5B21FCB}" srcOrd="10" destOrd="0" presId="urn:microsoft.com/office/officeart/2005/8/layout/default"/>
    <dgm:cxn modelId="{5C6AE628-A524-431E-BD09-A7789A671F86}" type="presParOf" srcId="{CDA083D0-DD31-423D-A623-0916148EBD52}" destId="{02184D5E-4D0D-41D4-AEA3-C9F31D6AEEBD}" srcOrd="11" destOrd="0" presId="urn:microsoft.com/office/officeart/2005/8/layout/default"/>
    <dgm:cxn modelId="{AD1AB3DC-AC5B-4057-B068-20C750F538A7}" type="presParOf" srcId="{CDA083D0-DD31-423D-A623-0916148EBD52}" destId="{3679E11B-FC42-44C0-8164-8C0A4F29216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3CABF-E851-44B3-83FC-902B3F4E4F6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EF2E8B-4819-4CA1-A6FD-BB832DF7B3F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Matematika Ekonomi bukan merupakan cabang  tersendiri dari ilmu ekonomi, tidak seperti keuangan  negara atau perdagangan internasional.</a:t>
          </a:r>
        </a:p>
      </dgm:t>
    </dgm:pt>
    <dgm:pt modelId="{64DD63BD-6180-49B6-BCF5-342913AB011F}" type="parTrans" cxnId="{834D9B89-6A8C-42B1-8B84-91CBD18E54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04852A-2C15-4768-AB9A-1F3B2C1FA1A8}" type="sibTrans" cxnId="{834D9B89-6A8C-42B1-8B84-91CBD18E54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75BF5A-DE17-419A-9AB6-801234913FD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Matematika ekonomi lebih merupakan pendekatan  untuk analisis ekonomi.</a:t>
          </a:r>
        </a:p>
      </dgm:t>
    </dgm:pt>
    <dgm:pt modelId="{FA9425E3-F018-4F3A-9402-0ECAE265CEDD}" type="parTrans" cxnId="{70B58997-62A4-422F-B051-DFF743E49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B0EC15-7B64-4C41-AE95-F03B947EA3E3}" type="sibTrans" cxnId="{70B58997-62A4-422F-B051-DFF743E49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2B5384-7ABA-43C9-88E7-21D8DB69320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Para ahli ekonomi (Ekonom) menggunakan simbol  simbol matematis untuk menyatakan permasalahan  dan juga menggunakan dalil dalil matematis yang  terkenal untuk membantu didalam pembahasannya.</a:t>
          </a:r>
        </a:p>
      </dgm:t>
    </dgm:pt>
    <dgm:pt modelId="{42F1B393-503B-423C-A1B5-E89C5A23F905}" type="parTrans" cxnId="{B082D112-E592-4E2D-89F6-5FD6733297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218200-AF74-4435-9E2A-8F8F29FD5C7D}" type="sibTrans" cxnId="{B082D112-E592-4E2D-89F6-5FD6733297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F4B392-C44D-4B94-B71E-428020B3CD5E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Matematika ekonomi dapat digunakan dalam teori  ekonomi makro atau mikro, keuangan negara, ekonomi  perkotaan, dll</a:t>
          </a:r>
        </a:p>
      </dgm:t>
    </dgm:pt>
    <dgm:pt modelId="{A5AA939F-71D1-4F8C-BB48-9D82E610EF9C}" type="parTrans" cxnId="{8FDA901F-420E-4802-B07B-0BF247C302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F8DE9B-1808-473A-A8D9-3191B4AC4BBA}" type="sibTrans" cxnId="{8FDA901F-420E-4802-B07B-0BF247C302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54EF8D-A61D-488D-A715-A3E402254A02}" type="pres">
      <dgm:prSet presAssocID="{2503CABF-E851-44B3-83FC-902B3F4E4F6F}" presName="outerComposite" presStyleCnt="0">
        <dgm:presLayoutVars>
          <dgm:chMax val="5"/>
          <dgm:dir/>
          <dgm:resizeHandles val="exact"/>
        </dgm:presLayoutVars>
      </dgm:prSet>
      <dgm:spPr/>
    </dgm:pt>
    <dgm:pt modelId="{8D310066-BEF6-4C18-9C86-33C3E764AB57}" type="pres">
      <dgm:prSet presAssocID="{2503CABF-E851-44B3-83FC-902B3F4E4F6F}" presName="dummyMaxCanvas" presStyleCnt="0">
        <dgm:presLayoutVars/>
      </dgm:prSet>
      <dgm:spPr/>
    </dgm:pt>
    <dgm:pt modelId="{BBCE2EAD-0418-46C4-9BEC-0A8F2931CA59}" type="pres">
      <dgm:prSet presAssocID="{2503CABF-E851-44B3-83FC-902B3F4E4F6F}" presName="FourNodes_1" presStyleLbl="node1" presStyleIdx="0" presStyleCnt="4">
        <dgm:presLayoutVars>
          <dgm:bulletEnabled val="1"/>
        </dgm:presLayoutVars>
      </dgm:prSet>
      <dgm:spPr/>
    </dgm:pt>
    <dgm:pt modelId="{5D84399B-03B9-45AA-84C3-8428B9E7D560}" type="pres">
      <dgm:prSet presAssocID="{2503CABF-E851-44B3-83FC-902B3F4E4F6F}" presName="FourNodes_2" presStyleLbl="node1" presStyleIdx="1" presStyleCnt="4">
        <dgm:presLayoutVars>
          <dgm:bulletEnabled val="1"/>
        </dgm:presLayoutVars>
      </dgm:prSet>
      <dgm:spPr/>
    </dgm:pt>
    <dgm:pt modelId="{B81C8E21-4AAF-4752-93E1-D2AEB06E5531}" type="pres">
      <dgm:prSet presAssocID="{2503CABF-E851-44B3-83FC-902B3F4E4F6F}" presName="FourNodes_3" presStyleLbl="node1" presStyleIdx="2" presStyleCnt="4">
        <dgm:presLayoutVars>
          <dgm:bulletEnabled val="1"/>
        </dgm:presLayoutVars>
      </dgm:prSet>
      <dgm:spPr/>
    </dgm:pt>
    <dgm:pt modelId="{16D627D1-87ED-4272-B884-5A23A77DD6F2}" type="pres">
      <dgm:prSet presAssocID="{2503CABF-E851-44B3-83FC-902B3F4E4F6F}" presName="FourNodes_4" presStyleLbl="node1" presStyleIdx="3" presStyleCnt="4">
        <dgm:presLayoutVars>
          <dgm:bulletEnabled val="1"/>
        </dgm:presLayoutVars>
      </dgm:prSet>
      <dgm:spPr/>
    </dgm:pt>
    <dgm:pt modelId="{FB92C258-8597-4D7F-980B-1BA30BF09AD3}" type="pres">
      <dgm:prSet presAssocID="{2503CABF-E851-44B3-83FC-902B3F4E4F6F}" presName="FourConn_1-2" presStyleLbl="fgAccFollowNode1" presStyleIdx="0" presStyleCnt="3">
        <dgm:presLayoutVars>
          <dgm:bulletEnabled val="1"/>
        </dgm:presLayoutVars>
      </dgm:prSet>
      <dgm:spPr/>
    </dgm:pt>
    <dgm:pt modelId="{707680F3-3068-4787-B7F9-2315938AFAEE}" type="pres">
      <dgm:prSet presAssocID="{2503CABF-E851-44B3-83FC-902B3F4E4F6F}" presName="FourConn_2-3" presStyleLbl="fgAccFollowNode1" presStyleIdx="1" presStyleCnt="3">
        <dgm:presLayoutVars>
          <dgm:bulletEnabled val="1"/>
        </dgm:presLayoutVars>
      </dgm:prSet>
      <dgm:spPr/>
    </dgm:pt>
    <dgm:pt modelId="{3101BDEC-E734-4FB4-B026-9586AC9705A1}" type="pres">
      <dgm:prSet presAssocID="{2503CABF-E851-44B3-83FC-902B3F4E4F6F}" presName="FourConn_3-4" presStyleLbl="fgAccFollowNode1" presStyleIdx="2" presStyleCnt="3">
        <dgm:presLayoutVars>
          <dgm:bulletEnabled val="1"/>
        </dgm:presLayoutVars>
      </dgm:prSet>
      <dgm:spPr/>
    </dgm:pt>
    <dgm:pt modelId="{135352D5-4CEB-4916-A546-5B332EEA87F2}" type="pres">
      <dgm:prSet presAssocID="{2503CABF-E851-44B3-83FC-902B3F4E4F6F}" presName="FourNodes_1_text" presStyleLbl="node1" presStyleIdx="3" presStyleCnt="4">
        <dgm:presLayoutVars>
          <dgm:bulletEnabled val="1"/>
        </dgm:presLayoutVars>
      </dgm:prSet>
      <dgm:spPr/>
    </dgm:pt>
    <dgm:pt modelId="{98A1C246-20D5-48F7-94B2-E3B21774A511}" type="pres">
      <dgm:prSet presAssocID="{2503CABF-E851-44B3-83FC-902B3F4E4F6F}" presName="FourNodes_2_text" presStyleLbl="node1" presStyleIdx="3" presStyleCnt="4">
        <dgm:presLayoutVars>
          <dgm:bulletEnabled val="1"/>
        </dgm:presLayoutVars>
      </dgm:prSet>
      <dgm:spPr/>
    </dgm:pt>
    <dgm:pt modelId="{E70E18A0-3650-4B79-AD04-904247D2DB0E}" type="pres">
      <dgm:prSet presAssocID="{2503CABF-E851-44B3-83FC-902B3F4E4F6F}" presName="FourNodes_3_text" presStyleLbl="node1" presStyleIdx="3" presStyleCnt="4">
        <dgm:presLayoutVars>
          <dgm:bulletEnabled val="1"/>
        </dgm:presLayoutVars>
      </dgm:prSet>
      <dgm:spPr/>
    </dgm:pt>
    <dgm:pt modelId="{95B14A7E-E72D-45A8-900F-89B06558933D}" type="pres">
      <dgm:prSet presAssocID="{2503CABF-E851-44B3-83FC-902B3F4E4F6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082D112-E592-4E2D-89F6-5FD673329704}" srcId="{2503CABF-E851-44B3-83FC-902B3F4E4F6F}" destId="{552B5384-7ABA-43C9-88E7-21D8DB693209}" srcOrd="2" destOrd="0" parTransId="{42F1B393-503B-423C-A1B5-E89C5A23F905}" sibTransId="{B3218200-AF74-4435-9E2A-8F8F29FD5C7D}"/>
    <dgm:cxn modelId="{626B4C14-7350-484E-BA76-AA004476C5FE}" type="presOf" srcId="{B7F4B392-C44D-4B94-B71E-428020B3CD5E}" destId="{16D627D1-87ED-4272-B884-5A23A77DD6F2}" srcOrd="0" destOrd="0" presId="urn:microsoft.com/office/officeart/2005/8/layout/vProcess5"/>
    <dgm:cxn modelId="{8FDA901F-420E-4802-B07B-0BF247C30295}" srcId="{2503CABF-E851-44B3-83FC-902B3F4E4F6F}" destId="{B7F4B392-C44D-4B94-B71E-428020B3CD5E}" srcOrd="3" destOrd="0" parTransId="{A5AA939F-71D1-4F8C-BB48-9D82E610EF9C}" sibTransId="{C9F8DE9B-1808-473A-A8D9-3191B4AC4BBA}"/>
    <dgm:cxn modelId="{2CE76525-D2D9-4F89-8C0B-630CA15D1E13}" type="presOf" srcId="{552B5384-7ABA-43C9-88E7-21D8DB693209}" destId="{B81C8E21-4AAF-4752-93E1-D2AEB06E5531}" srcOrd="0" destOrd="0" presId="urn:microsoft.com/office/officeart/2005/8/layout/vProcess5"/>
    <dgm:cxn modelId="{31FEAB31-5588-4FA1-8280-BAB933891E1F}" type="presOf" srcId="{2503CABF-E851-44B3-83FC-902B3F4E4F6F}" destId="{1F54EF8D-A61D-488D-A715-A3E402254A02}" srcOrd="0" destOrd="0" presId="urn:microsoft.com/office/officeart/2005/8/layout/vProcess5"/>
    <dgm:cxn modelId="{36572534-DE11-446C-88FE-91CC97422BD6}" type="presOf" srcId="{3F75BF5A-DE17-419A-9AB6-801234913FD2}" destId="{5D84399B-03B9-45AA-84C3-8428B9E7D560}" srcOrd="0" destOrd="0" presId="urn:microsoft.com/office/officeart/2005/8/layout/vProcess5"/>
    <dgm:cxn modelId="{6D623852-9D98-46F2-92B1-F4263580250D}" type="presOf" srcId="{E9B0EC15-7B64-4C41-AE95-F03B947EA3E3}" destId="{707680F3-3068-4787-B7F9-2315938AFAEE}" srcOrd="0" destOrd="0" presId="urn:microsoft.com/office/officeart/2005/8/layout/vProcess5"/>
    <dgm:cxn modelId="{834D9B89-6A8C-42B1-8B84-91CBD18E54E5}" srcId="{2503CABF-E851-44B3-83FC-902B3F4E4F6F}" destId="{41EF2E8B-4819-4CA1-A6FD-BB832DF7B3FF}" srcOrd="0" destOrd="0" parTransId="{64DD63BD-6180-49B6-BCF5-342913AB011F}" sibTransId="{6B04852A-2C15-4768-AB9A-1F3B2C1FA1A8}"/>
    <dgm:cxn modelId="{058A458A-190B-40FB-8D83-C67B9320CD18}" type="presOf" srcId="{552B5384-7ABA-43C9-88E7-21D8DB693209}" destId="{E70E18A0-3650-4B79-AD04-904247D2DB0E}" srcOrd="1" destOrd="0" presId="urn:microsoft.com/office/officeart/2005/8/layout/vProcess5"/>
    <dgm:cxn modelId="{70B58997-62A4-422F-B051-DFF743E49D62}" srcId="{2503CABF-E851-44B3-83FC-902B3F4E4F6F}" destId="{3F75BF5A-DE17-419A-9AB6-801234913FD2}" srcOrd="1" destOrd="0" parTransId="{FA9425E3-F018-4F3A-9402-0ECAE265CEDD}" sibTransId="{E9B0EC15-7B64-4C41-AE95-F03B947EA3E3}"/>
    <dgm:cxn modelId="{A254439C-1BD1-4629-98AC-E949377CED83}" type="presOf" srcId="{41EF2E8B-4819-4CA1-A6FD-BB832DF7B3FF}" destId="{135352D5-4CEB-4916-A546-5B332EEA87F2}" srcOrd="1" destOrd="0" presId="urn:microsoft.com/office/officeart/2005/8/layout/vProcess5"/>
    <dgm:cxn modelId="{2D85BDA7-D3C5-4EA1-8662-C0821E6B6034}" type="presOf" srcId="{6B04852A-2C15-4768-AB9A-1F3B2C1FA1A8}" destId="{FB92C258-8597-4D7F-980B-1BA30BF09AD3}" srcOrd="0" destOrd="0" presId="urn:microsoft.com/office/officeart/2005/8/layout/vProcess5"/>
    <dgm:cxn modelId="{0843F6C4-138E-486A-A909-5159FB6B9C7E}" type="presOf" srcId="{B3218200-AF74-4435-9E2A-8F8F29FD5C7D}" destId="{3101BDEC-E734-4FB4-B026-9586AC9705A1}" srcOrd="0" destOrd="0" presId="urn:microsoft.com/office/officeart/2005/8/layout/vProcess5"/>
    <dgm:cxn modelId="{76A58EC5-22C9-4915-B04F-84EDBC5A9DF0}" type="presOf" srcId="{41EF2E8B-4819-4CA1-A6FD-BB832DF7B3FF}" destId="{BBCE2EAD-0418-46C4-9BEC-0A8F2931CA59}" srcOrd="0" destOrd="0" presId="urn:microsoft.com/office/officeart/2005/8/layout/vProcess5"/>
    <dgm:cxn modelId="{AB1FD2C8-0F13-4880-8658-26ACE9F466E2}" type="presOf" srcId="{B7F4B392-C44D-4B94-B71E-428020B3CD5E}" destId="{95B14A7E-E72D-45A8-900F-89B06558933D}" srcOrd="1" destOrd="0" presId="urn:microsoft.com/office/officeart/2005/8/layout/vProcess5"/>
    <dgm:cxn modelId="{B9FB62F5-C425-4FE7-8A9A-785B6328E745}" type="presOf" srcId="{3F75BF5A-DE17-419A-9AB6-801234913FD2}" destId="{98A1C246-20D5-48F7-94B2-E3B21774A511}" srcOrd="1" destOrd="0" presId="urn:microsoft.com/office/officeart/2005/8/layout/vProcess5"/>
    <dgm:cxn modelId="{54AD98DF-336A-4B44-9F8D-21471E64B4DB}" type="presParOf" srcId="{1F54EF8D-A61D-488D-A715-A3E402254A02}" destId="{8D310066-BEF6-4C18-9C86-33C3E764AB57}" srcOrd="0" destOrd="0" presId="urn:microsoft.com/office/officeart/2005/8/layout/vProcess5"/>
    <dgm:cxn modelId="{BA5186A4-36B4-4DB9-9804-6A37767D4E05}" type="presParOf" srcId="{1F54EF8D-A61D-488D-A715-A3E402254A02}" destId="{BBCE2EAD-0418-46C4-9BEC-0A8F2931CA59}" srcOrd="1" destOrd="0" presId="urn:microsoft.com/office/officeart/2005/8/layout/vProcess5"/>
    <dgm:cxn modelId="{7869A9DB-02EA-4E65-B15F-5F334A3D6445}" type="presParOf" srcId="{1F54EF8D-A61D-488D-A715-A3E402254A02}" destId="{5D84399B-03B9-45AA-84C3-8428B9E7D560}" srcOrd="2" destOrd="0" presId="urn:microsoft.com/office/officeart/2005/8/layout/vProcess5"/>
    <dgm:cxn modelId="{9599F7DC-2FA8-4C60-8025-08DFC31C16C2}" type="presParOf" srcId="{1F54EF8D-A61D-488D-A715-A3E402254A02}" destId="{B81C8E21-4AAF-4752-93E1-D2AEB06E5531}" srcOrd="3" destOrd="0" presId="urn:microsoft.com/office/officeart/2005/8/layout/vProcess5"/>
    <dgm:cxn modelId="{2F149EEF-DE17-4C97-BF1B-E01EA869EF1A}" type="presParOf" srcId="{1F54EF8D-A61D-488D-A715-A3E402254A02}" destId="{16D627D1-87ED-4272-B884-5A23A77DD6F2}" srcOrd="4" destOrd="0" presId="urn:microsoft.com/office/officeart/2005/8/layout/vProcess5"/>
    <dgm:cxn modelId="{4B3FB0BE-4A64-4A8B-A662-A949EA2516E0}" type="presParOf" srcId="{1F54EF8D-A61D-488D-A715-A3E402254A02}" destId="{FB92C258-8597-4D7F-980B-1BA30BF09AD3}" srcOrd="5" destOrd="0" presId="urn:microsoft.com/office/officeart/2005/8/layout/vProcess5"/>
    <dgm:cxn modelId="{5D7D9EF9-AC79-480E-874F-AB1DDA5CAD4E}" type="presParOf" srcId="{1F54EF8D-A61D-488D-A715-A3E402254A02}" destId="{707680F3-3068-4787-B7F9-2315938AFAEE}" srcOrd="6" destOrd="0" presId="urn:microsoft.com/office/officeart/2005/8/layout/vProcess5"/>
    <dgm:cxn modelId="{61CA6F27-C341-4CCB-BC4F-3DFCDCAEDCD2}" type="presParOf" srcId="{1F54EF8D-A61D-488D-A715-A3E402254A02}" destId="{3101BDEC-E734-4FB4-B026-9586AC9705A1}" srcOrd="7" destOrd="0" presId="urn:microsoft.com/office/officeart/2005/8/layout/vProcess5"/>
    <dgm:cxn modelId="{DAE25167-DEED-4A98-A0AF-80BE83483C02}" type="presParOf" srcId="{1F54EF8D-A61D-488D-A715-A3E402254A02}" destId="{135352D5-4CEB-4916-A546-5B332EEA87F2}" srcOrd="8" destOrd="0" presId="urn:microsoft.com/office/officeart/2005/8/layout/vProcess5"/>
    <dgm:cxn modelId="{621AB6C6-AF95-45DB-A5B8-BB0F227009A3}" type="presParOf" srcId="{1F54EF8D-A61D-488D-A715-A3E402254A02}" destId="{98A1C246-20D5-48F7-94B2-E3B21774A511}" srcOrd="9" destOrd="0" presId="urn:microsoft.com/office/officeart/2005/8/layout/vProcess5"/>
    <dgm:cxn modelId="{CF789309-FA99-446C-A8EA-8708F3CD9F58}" type="presParOf" srcId="{1F54EF8D-A61D-488D-A715-A3E402254A02}" destId="{E70E18A0-3650-4B79-AD04-904247D2DB0E}" srcOrd="10" destOrd="0" presId="urn:microsoft.com/office/officeart/2005/8/layout/vProcess5"/>
    <dgm:cxn modelId="{F6E946DE-A41E-4AE0-9DD7-51F587DC5B31}" type="presParOf" srcId="{1F54EF8D-A61D-488D-A715-A3E402254A02}" destId="{95B14A7E-E72D-45A8-900F-89B06558933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BBEB15-E4EF-446D-8B84-0054FFD49F1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F2EA1F-5661-463E-92D0-2EA977DB791C}">
      <dgm:prSet/>
      <dgm:spPr/>
      <dgm:t>
        <a:bodyPr/>
        <a:lstStyle/>
        <a:p>
          <a:r>
            <a:rPr lang="en-US"/>
            <a:t>Ekonomi dan Matematika Ekonomi</a:t>
          </a:r>
        </a:p>
      </dgm:t>
    </dgm:pt>
    <dgm:pt modelId="{55A10CF2-2FB9-4793-BBC7-057BB2F617AE}" type="parTrans" cxnId="{4328AC20-429D-4B44-BB45-A430E3B091BC}">
      <dgm:prSet/>
      <dgm:spPr/>
      <dgm:t>
        <a:bodyPr/>
        <a:lstStyle/>
        <a:p>
          <a:endParaRPr lang="en-US"/>
        </a:p>
      </dgm:t>
    </dgm:pt>
    <dgm:pt modelId="{722EC5A3-74FB-45D9-B7A7-31911DFDBCFA}" type="sibTrans" cxnId="{4328AC20-429D-4B44-BB45-A430E3B091BC}">
      <dgm:prSet/>
      <dgm:spPr/>
      <dgm:t>
        <a:bodyPr/>
        <a:lstStyle/>
        <a:p>
          <a:endParaRPr lang="en-US"/>
        </a:p>
      </dgm:t>
    </dgm:pt>
    <dgm:pt modelId="{DF301FD9-3EB7-44B8-B5EF-B07F8A8C673E}">
      <dgm:prSet/>
      <dgm:spPr/>
      <dgm:t>
        <a:bodyPr/>
        <a:lstStyle/>
        <a:p>
          <a:r>
            <a:rPr lang="en-US"/>
            <a:t>Analisis ekonomi tidak berbeda jika menggunakan pendekatan matematis dibanding dengan tanpa pendekatan matematis. Bedanya/keuntungannya:</a:t>
          </a:r>
        </a:p>
      </dgm:t>
    </dgm:pt>
    <dgm:pt modelId="{12ADB3A6-B3B9-4564-9A82-F56FA87F76EA}" type="parTrans" cxnId="{BCA83674-B0AB-4310-9502-AEE871B29F6A}">
      <dgm:prSet/>
      <dgm:spPr/>
      <dgm:t>
        <a:bodyPr/>
        <a:lstStyle/>
        <a:p>
          <a:endParaRPr lang="en-US"/>
        </a:p>
      </dgm:t>
    </dgm:pt>
    <dgm:pt modelId="{53E0B781-2240-48B8-8E7D-E4B8955F2183}" type="sibTrans" cxnId="{BCA83674-B0AB-4310-9502-AEE871B29F6A}">
      <dgm:prSet/>
      <dgm:spPr/>
      <dgm:t>
        <a:bodyPr/>
        <a:lstStyle/>
        <a:p>
          <a:endParaRPr lang="en-US"/>
        </a:p>
      </dgm:t>
    </dgm:pt>
    <dgm:pt modelId="{850D74D5-F0FC-40CA-AD79-A7A9CA182841}">
      <dgm:prSet/>
      <dgm:spPr/>
      <dgm:t>
        <a:bodyPr/>
        <a:lstStyle/>
        <a:p>
          <a:r>
            <a:rPr lang="en-US"/>
            <a:t>Dengan pendekatan matematis, persoalan atau pokok  bahasan menjadi sederhana.</a:t>
          </a:r>
        </a:p>
      </dgm:t>
    </dgm:pt>
    <dgm:pt modelId="{94DF1364-65EF-4A3F-9221-7D99E5539C1F}" type="parTrans" cxnId="{8B645539-A364-4077-8169-E2C09319ACD1}">
      <dgm:prSet/>
      <dgm:spPr/>
      <dgm:t>
        <a:bodyPr/>
        <a:lstStyle/>
        <a:p>
          <a:endParaRPr lang="en-US"/>
        </a:p>
      </dgm:t>
    </dgm:pt>
    <dgm:pt modelId="{4BE7A2D7-5BBF-4E09-8A10-A671B3CE30A9}" type="sibTrans" cxnId="{8B645539-A364-4077-8169-E2C09319ACD1}">
      <dgm:prSet/>
      <dgm:spPr/>
      <dgm:t>
        <a:bodyPr/>
        <a:lstStyle/>
        <a:p>
          <a:endParaRPr lang="en-US"/>
        </a:p>
      </dgm:t>
    </dgm:pt>
    <dgm:pt modelId="{9B3B7B06-64E7-45A3-9F6E-1B15EF1683C7}">
      <dgm:prSet/>
      <dgm:spPr/>
      <dgm:t>
        <a:bodyPr/>
        <a:lstStyle/>
        <a:p>
          <a:r>
            <a:rPr lang="en-US"/>
            <a:t>Dengan pendekatan matematis, berarti mengaktif-kan logika dengan asumsi-asumsinya.</a:t>
          </a:r>
        </a:p>
      </dgm:t>
    </dgm:pt>
    <dgm:pt modelId="{DFFB9C1B-F81E-4FC7-9A4E-AB9307B227F0}" type="parTrans" cxnId="{11AC86D1-6F13-493C-8A8A-60F815966AC3}">
      <dgm:prSet/>
      <dgm:spPr/>
      <dgm:t>
        <a:bodyPr/>
        <a:lstStyle/>
        <a:p>
          <a:endParaRPr lang="en-US"/>
        </a:p>
      </dgm:t>
    </dgm:pt>
    <dgm:pt modelId="{023ECAF7-9AF1-4A46-BDA0-7EF225218C30}" type="sibTrans" cxnId="{11AC86D1-6F13-493C-8A8A-60F815966AC3}">
      <dgm:prSet/>
      <dgm:spPr/>
      <dgm:t>
        <a:bodyPr/>
        <a:lstStyle/>
        <a:p>
          <a:endParaRPr lang="en-US"/>
        </a:p>
      </dgm:t>
    </dgm:pt>
    <dgm:pt modelId="{2FD913C2-A329-474D-B1D8-242F86860CDD}">
      <dgm:prSet/>
      <dgm:spPr/>
      <dgm:t>
        <a:bodyPr/>
        <a:lstStyle/>
        <a:p>
          <a:r>
            <a:rPr lang="en-US"/>
            <a:t>Dapat memakai sebanyak n variabel dalam meng-gambarkan sesuatu (hubungan antar variabel)</a:t>
          </a:r>
        </a:p>
      </dgm:t>
    </dgm:pt>
    <dgm:pt modelId="{A9E20C92-49E7-4BC1-9DBB-24F467A49234}" type="parTrans" cxnId="{1DFB8CEC-FF64-4087-B73C-9624ED34D63F}">
      <dgm:prSet/>
      <dgm:spPr/>
      <dgm:t>
        <a:bodyPr/>
        <a:lstStyle/>
        <a:p>
          <a:endParaRPr lang="en-US"/>
        </a:p>
      </dgm:t>
    </dgm:pt>
    <dgm:pt modelId="{BAE4B6D1-02DD-4097-AF9F-8D4E46C1008E}" type="sibTrans" cxnId="{1DFB8CEC-FF64-4087-B73C-9624ED34D63F}">
      <dgm:prSet/>
      <dgm:spPr/>
      <dgm:t>
        <a:bodyPr/>
        <a:lstStyle/>
        <a:p>
          <a:endParaRPr lang="en-US"/>
        </a:p>
      </dgm:t>
    </dgm:pt>
    <dgm:pt modelId="{E7466259-A94B-437B-85DD-1D53AC593885}">
      <dgm:prSet/>
      <dgm:spPr/>
      <dgm:t>
        <a:bodyPr/>
        <a:lstStyle/>
        <a:p>
          <a:r>
            <a:rPr lang="en-US"/>
            <a:t>Mis Q</a:t>
          </a:r>
          <a:r>
            <a:rPr lang="en-US" baseline="-25000"/>
            <a:t>d</a:t>
          </a:r>
          <a:r>
            <a:rPr lang="en-US"/>
            <a:t> = f(Pr, Inc, Pi, … ), Pr = harga komoditi ybs Inc = pendapatan, Pi = harga kom. substitusi</a:t>
          </a:r>
        </a:p>
      </dgm:t>
    </dgm:pt>
    <dgm:pt modelId="{0DA3BC6C-A5F6-4375-9C30-EAAAC8171862}" type="parTrans" cxnId="{A130BE20-36E7-49D0-A7DA-A37FF40426BB}">
      <dgm:prSet/>
      <dgm:spPr/>
      <dgm:t>
        <a:bodyPr/>
        <a:lstStyle/>
        <a:p>
          <a:endParaRPr lang="en-US"/>
        </a:p>
      </dgm:t>
    </dgm:pt>
    <dgm:pt modelId="{0A61DE96-16EE-4D7A-B7EA-C8D9923D6530}" type="sibTrans" cxnId="{A130BE20-36E7-49D0-A7DA-A37FF40426BB}">
      <dgm:prSet/>
      <dgm:spPr/>
      <dgm:t>
        <a:bodyPr/>
        <a:lstStyle/>
        <a:p>
          <a:endParaRPr lang="en-US"/>
        </a:p>
      </dgm:t>
    </dgm:pt>
    <dgm:pt modelId="{386EE457-2CEA-4205-B792-2C74D1ABAA1A}" type="pres">
      <dgm:prSet presAssocID="{E7BBEB15-E4EF-446D-8B84-0054FFD49F1C}" presName="Name0" presStyleCnt="0">
        <dgm:presLayoutVars>
          <dgm:dir/>
          <dgm:animLvl val="lvl"/>
          <dgm:resizeHandles val="exact"/>
        </dgm:presLayoutVars>
      </dgm:prSet>
      <dgm:spPr/>
    </dgm:pt>
    <dgm:pt modelId="{CA25C0B5-2981-4116-AAA4-B6A40090A600}" type="pres">
      <dgm:prSet presAssocID="{2FD913C2-A329-474D-B1D8-242F86860CDD}" presName="boxAndChildren" presStyleCnt="0"/>
      <dgm:spPr/>
    </dgm:pt>
    <dgm:pt modelId="{49066434-D2C2-45CF-9FA7-F07F07BB96E4}" type="pres">
      <dgm:prSet presAssocID="{2FD913C2-A329-474D-B1D8-242F86860CDD}" presName="parentTextBox" presStyleLbl="alignNode1" presStyleIdx="0" presStyleCnt="5"/>
      <dgm:spPr/>
    </dgm:pt>
    <dgm:pt modelId="{CEA2D4F0-E7F8-478A-8FB0-A9894397ADD4}" type="pres">
      <dgm:prSet presAssocID="{2FD913C2-A329-474D-B1D8-242F86860CDD}" presName="descendantBox" presStyleLbl="bgAccFollowNode1" presStyleIdx="0" presStyleCnt="5"/>
      <dgm:spPr/>
    </dgm:pt>
    <dgm:pt modelId="{1DDC1B31-A232-4F7F-AA5B-2F87289DDE5B}" type="pres">
      <dgm:prSet presAssocID="{023ECAF7-9AF1-4A46-BDA0-7EF225218C30}" presName="sp" presStyleCnt="0"/>
      <dgm:spPr/>
    </dgm:pt>
    <dgm:pt modelId="{C7A9C34B-1624-498E-A440-1A302C33CE2C}" type="pres">
      <dgm:prSet presAssocID="{9B3B7B06-64E7-45A3-9F6E-1B15EF1683C7}" presName="arrowAndChildren" presStyleCnt="0"/>
      <dgm:spPr/>
    </dgm:pt>
    <dgm:pt modelId="{C9B92ED9-E03E-4AE2-AA21-27BB26AC0123}" type="pres">
      <dgm:prSet presAssocID="{9B3B7B06-64E7-45A3-9F6E-1B15EF1683C7}" presName="parentTextArrow" presStyleLbl="node1" presStyleIdx="0" presStyleCnt="4"/>
      <dgm:spPr/>
    </dgm:pt>
    <dgm:pt modelId="{4A717DA5-393E-4647-BB68-ADF6A21C9765}" type="pres">
      <dgm:prSet presAssocID="{9B3B7B06-64E7-45A3-9F6E-1B15EF1683C7}" presName="arrow" presStyleLbl="alignNode1" presStyleIdx="1" presStyleCnt="5"/>
      <dgm:spPr/>
    </dgm:pt>
    <dgm:pt modelId="{9530057A-6D42-4507-AD3E-81D08200BF8F}" type="pres">
      <dgm:prSet presAssocID="{9B3B7B06-64E7-45A3-9F6E-1B15EF1683C7}" presName="descendantArrow" presStyleLbl="bgAccFollowNode1" presStyleIdx="1" presStyleCnt="5"/>
      <dgm:spPr/>
    </dgm:pt>
    <dgm:pt modelId="{477F96A4-B7E6-413E-947F-BBFCB95E925C}" type="pres">
      <dgm:prSet presAssocID="{4BE7A2D7-5BBF-4E09-8A10-A671B3CE30A9}" presName="sp" presStyleCnt="0"/>
      <dgm:spPr/>
    </dgm:pt>
    <dgm:pt modelId="{E202F156-DBCC-4713-B54A-F9E94412AE78}" type="pres">
      <dgm:prSet presAssocID="{850D74D5-F0FC-40CA-AD79-A7A9CA182841}" presName="arrowAndChildren" presStyleCnt="0"/>
      <dgm:spPr/>
    </dgm:pt>
    <dgm:pt modelId="{10BB00A7-6645-4233-B4E9-603BED33DF1E}" type="pres">
      <dgm:prSet presAssocID="{850D74D5-F0FC-40CA-AD79-A7A9CA182841}" presName="parentTextArrow" presStyleLbl="node1" presStyleIdx="1" presStyleCnt="4"/>
      <dgm:spPr/>
    </dgm:pt>
    <dgm:pt modelId="{DECDD6DE-0513-42C0-8E33-C4D2CE2BB36A}" type="pres">
      <dgm:prSet presAssocID="{850D74D5-F0FC-40CA-AD79-A7A9CA182841}" presName="arrow" presStyleLbl="alignNode1" presStyleIdx="2" presStyleCnt="5"/>
      <dgm:spPr/>
    </dgm:pt>
    <dgm:pt modelId="{EFEC4945-2719-4828-B604-A952A2F87C05}" type="pres">
      <dgm:prSet presAssocID="{850D74D5-F0FC-40CA-AD79-A7A9CA182841}" presName="descendantArrow" presStyleLbl="bgAccFollowNode1" presStyleIdx="2" presStyleCnt="5"/>
      <dgm:spPr/>
    </dgm:pt>
    <dgm:pt modelId="{80A70837-24BA-4E26-8552-8A549D2EC6CF}" type="pres">
      <dgm:prSet presAssocID="{53E0B781-2240-48B8-8E7D-E4B8955F2183}" presName="sp" presStyleCnt="0"/>
      <dgm:spPr/>
    </dgm:pt>
    <dgm:pt modelId="{8F108B6A-0C67-4176-AC50-F17D7673AB65}" type="pres">
      <dgm:prSet presAssocID="{DF301FD9-3EB7-44B8-B5EF-B07F8A8C673E}" presName="arrowAndChildren" presStyleCnt="0"/>
      <dgm:spPr/>
    </dgm:pt>
    <dgm:pt modelId="{A9C57FAB-5706-46B7-8BDE-E1A51FEFCB46}" type="pres">
      <dgm:prSet presAssocID="{DF301FD9-3EB7-44B8-B5EF-B07F8A8C673E}" presName="parentTextArrow" presStyleLbl="node1" presStyleIdx="2" presStyleCnt="4"/>
      <dgm:spPr/>
    </dgm:pt>
    <dgm:pt modelId="{1636AA46-5C62-4E53-AC02-F5093A5FA77C}" type="pres">
      <dgm:prSet presAssocID="{DF301FD9-3EB7-44B8-B5EF-B07F8A8C673E}" presName="arrow" presStyleLbl="alignNode1" presStyleIdx="3" presStyleCnt="5"/>
      <dgm:spPr/>
    </dgm:pt>
    <dgm:pt modelId="{0496242E-A552-454E-9018-93A9E84D8D0D}" type="pres">
      <dgm:prSet presAssocID="{DF301FD9-3EB7-44B8-B5EF-B07F8A8C673E}" presName="descendantArrow" presStyleLbl="bgAccFollowNode1" presStyleIdx="3" presStyleCnt="5"/>
      <dgm:spPr/>
    </dgm:pt>
    <dgm:pt modelId="{637DAB48-AE7A-463B-A140-4F4077AC8F1F}" type="pres">
      <dgm:prSet presAssocID="{722EC5A3-74FB-45D9-B7A7-31911DFDBCFA}" presName="sp" presStyleCnt="0"/>
      <dgm:spPr/>
    </dgm:pt>
    <dgm:pt modelId="{A14A6181-CE48-43BB-83DF-B34971CF6E40}" type="pres">
      <dgm:prSet presAssocID="{8FF2EA1F-5661-463E-92D0-2EA977DB791C}" presName="arrowAndChildren" presStyleCnt="0"/>
      <dgm:spPr/>
    </dgm:pt>
    <dgm:pt modelId="{F085E7D4-68B0-4106-B2BB-B56E0402F50A}" type="pres">
      <dgm:prSet presAssocID="{8FF2EA1F-5661-463E-92D0-2EA977DB791C}" presName="parentTextArrow" presStyleLbl="node1" presStyleIdx="3" presStyleCnt="4"/>
      <dgm:spPr/>
    </dgm:pt>
    <dgm:pt modelId="{6124EAD5-0B64-4B8B-85FE-F1A62E0E10A6}" type="pres">
      <dgm:prSet presAssocID="{8FF2EA1F-5661-463E-92D0-2EA977DB791C}" presName="arrow" presStyleLbl="alignNode1" presStyleIdx="4" presStyleCnt="5"/>
      <dgm:spPr/>
    </dgm:pt>
    <dgm:pt modelId="{12030AB1-892E-4E51-A604-E8E2F9341F07}" type="pres">
      <dgm:prSet presAssocID="{8FF2EA1F-5661-463E-92D0-2EA977DB791C}" presName="descendantArrow" presStyleLbl="bgAccFollowNode1" presStyleIdx="4" presStyleCnt="5"/>
      <dgm:spPr/>
    </dgm:pt>
  </dgm:ptLst>
  <dgm:cxnLst>
    <dgm:cxn modelId="{4328AC20-429D-4B44-BB45-A430E3B091BC}" srcId="{E7BBEB15-E4EF-446D-8B84-0054FFD49F1C}" destId="{8FF2EA1F-5661-463E-92D0-2EA977DB791C}" srcOrd="0" destOrd="0" parTransId="{55A10CF2-2FB9-4793-BBC7-057BB2F617AE}" sibTransId="{722EC5A3-74FB-45D9-B7A7-31911DFDBCFA}"/>
    <dgm:cxn modelId="{A130BE20-36E7-49D0-A7DA-A37FF40426BB}" srcId="{2FD913C2-A329-474D-B1D8-242F86860CDD}" destId="{E7466259-A94B-437B-85DD-1D53AC593885}" srcOrd="0" destOrd="0" parTransId="{0DA3BC6C-A5F6-4375-9C30-EAAAC8171862}" sibTransId="{0A61DE96-16EE-4D7A-B7EA-C8D9923D6530}"/>
    <dgm:cxn modelId="{8B645539-A364-4077-8169-E2C09319ACD1}" srcId="{E7BBEB15-E4EF-446D-8B84-0054FFD49F1C}" destId="{850D74D5-F0FC-40CA-AD79-A7A9CA182841}" srcOrd="2" destOrd="0" parTransId="{94DF1364-65EF-4A3F-9221-7D99E5539C1F}" sibTransId="{4BE7A2D7-5BBF-4E09-8A10-A671B3CE30A9}"/>
    <dgm:cxn modelId="{BCA83674-B0AB-4310-9502-AEE871B29F6A}" srcId="{E7BBEB15-E4EF-446D-8B84-0054FFD49F1C}" destId="{DF301FD9-3EB7-44B8-B5EF-B07F8A8C673E}" srcOrd="1" destOrd="0" parTransId="{12ADB3A6-B3B9-4564-9A82-F56FA87F76EA}" sibTransId="{53E0B781-2240-48B8-8E7D-E4B8955F2183}"/>
    <dgm:cxn modelId="{305DD47A-B71C-4FA3-811C-35C57D03DDFB}" type="presOf" srcId="{E7466259-A94B-437B-85DD-1D53AC593885}" destId="{CEA2D4F0-E7F8-478A-8FB0-A9894397ADD4}" srcOrd="0" destOrd="0" presId="urn:microsoft.com/office/officeart/2016/7/layout/VerticalDownArrowProcess"/>
    <dgm:cxn modelId="{44C5B29C-A6E1-4C80-AC0E-B437A5B6C630}" type="presOf" srcId="{E7BBEB15-E4EF-446D-8B84-0054FFD49F1C}" destId="{386EE457-2CEA-4205-B792-2C74D1ABAA1A}" srcOrd="0" destOrd="0" presId="urn:microsoft.com/office/officeart/2016/7/layout/VerticalDownArrowProcess"/>
    <dgm:cxn modelId="{223AFA9D-16B9-40C1-B5F3-D5746CFA3797}" type="presOf" srcId="{8FF2EA1F-5661-463E-92D0-2EA977DB791C}" destId="{6124EAD5-0B64-4B8B-85FE-F1A62E0E10A6}" srcOrd="1" destOrd="0" presId="urn:microsoft.com/office/officeart/2016/7/layout/VerticalDownArrowProcess"/>
    <dgm:cxn modelId="{E6D270A9-28A9-4B2B-AEA2-34FCF2D26CBE}" type="presOf" srcId="{850D74D5-F0FC-40CA-AD79-A7A9CA182841}" destId="{10BB00A7-6645-4233-B4E9-603BED33DF1E}" srcOrd="0" destOrd="0" presId="urn:microsoft.com/office/officeart/2016/7/layout/VerticalDownArrowProcess"/>
    <dgm:cxn modelId="{8F45C2AD-E40A-4103-8A79-DD338007443E}" type="presOf" srcId="{DF301FD9-3EB7-44B8-B5EF-B07F8A8C673E}" destId="{1636AA46-5C62-4E53-AC02-F5093A5FA77C}" srcOrd="1" destOrd="0" presId="urn:microsoft.com/office/officeart/2016/7/layout/VerticalDownArrowProcess"/>
    <dgm:cxn modelId="{E0E253BC-4577-4488-9EC4-BF2FCE06A9B8}" type="presOf" srcId="{8FF2EA1F-5661-463E-92D0-2EA977DB791C}" destId="{F085E7D4-68B0-4106-B2BB-B56E0402F50A}" srcOrd="0" destOrd="0" presId="urn:microsoft.com/office/officeart/2016/7/layout/VerticalDownArrowProcess"/>
    <dgm:cxn modelId="{60CA1FC2-9865-4D95-94E6-D53C48E89211}" type="presOf" srcId="{2FD913C2-A329-474D-B1D8-242F86860CDD}" destId="{49066434-D2C2-45CF-9FA7-F07F07BB96E4}" srcOrd="0" destOrd="0" presId="urn:microsoft.com/office/officeart/2016/7/layout/VerticalDownArrowProcess"/>
    <dgm:cxn modelId="{C82E21C5-4D2D-4690-A359-E6419A8AA4E0}" type="presOf" srcId="{9B3B7B06-64E7-45A3-9F6E-1B15EF1683C7}" destId="{C9B92ED9-E03E-4AE2-AA21-27BB26AC0123}" srcOrd="0" destOrd="0" presId="urn:microsoft.com/office/officeart/2016/7/layout/VerticalDownArrowProcess"/>
    <dgm:cxn modelId="{11AC86D1-6F13-493C-8A8A-60F815966AC3}" srcId="{E7BBEB15-E4EF-446D-8B84-0054FFD49F1C}" destId="{9B3B7B06-64E7-45A3-9F6E-1B15EF1683C7}" srcOrd="3" destOrd="0" parTransId="{DFFB9C1B-F81E-4FC7-9A4E-AB9307B227F0}" sibTransId="{023ECAF7-9AF1-4A46-BDA0-7EF225218C30}"/>
    <dgm:cxn modelId="{483346DA-F17F-41FC-AD6E-AC0FB83635A5}" type="presOf" srcId="{DF301FD9-3EB7-44B8-B5EF-B07F8A8C673E}" destId="{A9C57FAB-5706-46B7-8BDE-E1A51FEFCB46}" srcOrd="0" destOrd="0" presId="urn:microsoft.com/office/officeart/2016/7/layout/VerticalDownArrowProcess"/>
    <dgm:cxn modelId="{DFD6ADE2-0B7A-4ACB-A5D9-56BAF1545C9B}" type="presOf" srcId="{850D74D5-F0FC-40CA-AD79-A7A9CA182841}" destId="{DECDD6DE-0513-42C0-8E33-C4D2CE2BB36A}" srcOrd="1" destOrd="0" presId="urn:microsoft.com/office/officeart/2016/7/layout/VerticalDownArrowProcess"/>
    <dgm:cxn modelId="{AA8E09E4-D4BB-4F3A-A293-A5051152B796}" type="presOf" srcId="{9B3B7B06-64E7-45A3-9F6E-1B15EF1683C7}" destId="{4A717DA5-393E-4647-BB68-ADF6A21C9765}" srcOrd="1" destOrd="0" presId="urn:microsoft.com/office/officeart/2016/7/layout/VerticalDownArrowProcess"/>
    <dgm:cxn modelId="{1DFB8CEC-FF64-4087-B73C-9624ED34D63F}" srcId="{E7BBEB15-E4EF-446D-8B84-0054FFD49F1C}" destId="{2FD913C2-A329-474D-B1D8-242F86860CDD}" srcOrd="4" destOrd="0" parTransId="{A9E20C92-49E7-4BC1-9DBB-24F467A49234}" sibTransId="{BAE4B6D1-02DD-4097-AF9F-8D4E46C1008E}"/>
    <dgm:cxn modelId="{93D97EAD-82C9-4391-9625-B9FBDEB7FA9B}" type="presParOf" srcId="{386EE457-2CEA-4205-B792-2C74D1ABAA1A}" destId="{CA25C0B5-2981-4116-AAA4-B6A40090A600}" srcOrd="0" destOrd="0" presId="urn:microsoft.com/office/officeart/2016/7/layout/VerticalDownArrowProcess"/>
    <dgm:cxn modelId="{ED72C664-CABA-45D0-A02A-41DF94EE85C6}" type="presParOf" srcId="{CA25C0B5-2981-4116-AAA4-B6A40090A600}" destId="{49066434-D2C2-45CF-9FA7-F07F07BB96E4}" srcOrd="0" destOrd="0" presId="urn:microsoft.com/office/officeart/2016/7/layout/VerticalDownArrowProcess"/>
    <dgm:cxn modelId="{2B0D1B7D-84DA-4F2C-AA25-193D4B6E82A1}" type="presParOf" srcId="{CA25C0B5-2981-4116-AAA4-B6A40090A600}" destId="{CEA2D4F0-E7F8-478A-8FB0-A9894397ADD4}" srcOrd="1" destOrd="0" presId="urn:microsoft.com/office/officeart/2016/7/layout/VerticalDownArrowProcess"/>
    <dgm:cxn modelId="{BB0E5F0C-AC16-438D-B174-DE84C3C53FC6}" type="presParOf" srcId="{386EE457-2CEA-4205-B792-2C74D1ABAA1A}" destId="{1DDC1B31-A232-4F7F-AA5B-2F87289DDE5B}" srcOrd="1" destOrd="0" presId="urn:microsoft.com/office/officeart/2016/7/layout/VerticalDownArrowProcess"/>
    <dgm:cxn modelId="{446225E3-73B5-48E5-A430-5094792CE670}" type="presParOf" srcId="{386EE457-2CEA-4205-B792-2C74D1ABAA1A}" destId="{C7A9C34B-1624-498E-A440-1A302C33CE2C}" srcOrd="2" destOrd="0" presId="urn:microsoft.com/office/officeart/2016/7/layout/VerticalDownArrowProcess"/>
    <dgm:cxn modelId="{B28E1654-FAC0-46A8-9C5D-A67EF5C83035}" type="presParOf" srcId="{C7A9C34B-1624-498E-A440-1A302C33CE2C}" destId="{C9B92ED9-E03E-4AE2-AA21-27BB26AC0123}" srcOrd="0" destOrd="0" presId="urn:microsoft.com/office/officeart/2016/7/layout/VerticalDownArrowProcess"/>
    <dgm:cxn modelId="{7589F445-C6B9-4E84-A367-E2619C79F0F6}" type="presParOf" srcId="{C7A9C34B-1624-498E-A440-1A302C33CE2C}" destId="{4A717DA5-393E-4647-BB68-ADF6A21C9765}" srcOrd="1" destOrd="0" presId="urn:microsoft.com/office/officeart/2016/7/layout/VerticalDownArrowProcess"/>
    <dgm:cxn modelId="{BEA7E41B-232F-4940-864C-73A391C2576C}" type="presParOf" srcId="{C7A9C34B-1624-498E-A440-1A302C33CE2C}" destId="{9530057A-6D42-4507-AD3E-81D08200BF8F}" srcOrd="2" destOrd="0" presId="urn:microsoft.com/office/officeart/2016/7/layout/VerticalDownArrowProcess"/>
    <dgm:cxn modelId="{7C67ED6A-299D-4C76-9CDE-30BACD497728}" type="presParOf" srcId="{386EE457-2CEA-4205-B792-2C74D1ABAA1A}" destId="{477F96A4-B7E6-413E-947F-BBFCB95E925C}" srcOrd="3" destOrd="0" presId="urn:microsoft.com/office/officeart/2016/7/layout/VerticalDownArrowProcess"/>
    <dgm:cxn modelId="{E91350C0-3EBB-41F8-A725-215F9925E89D}" type="presParOf" srcId="{386EE457-2CEA-4205-B792-2C74D1ABAA1A}" destId="{E202F156-DBCC-4713-B54A-F9E94412AE78}" srcOrd="4" destOrd="0" presId="urn:microsoft.com/office/officeart/2016/7/layout/VerticalDownArrowProcess"/>
    <dgm:cxn modelId="{073B434D-E9B7-48FB-9372-AB9891F41F0E}" type="presParOf" srcId="{E202F156-DBCC-4713-B54A-F9E94412AE78}" destId="{10BB00A7-6645-4233-B4E9-603BED33DF1E}" srcOrd="0" destOrd="0" presId="urn:microsoft.com/office/officeart/2016/7/layout/VerticalDownArrowProcess"/>
    <dgm:cxn modelId="{937F9F87-E8B7-477A-9BCD-57B604164062}" type="presParOf" srcId="{E202F156-DBCC-4713-B54A-F9E94412AE78}" destId="{DECDD6DE-0513-42C0-8E33-C4D2CE2BB36A}" srcOrd="1" destOrd="0" presId="urn:microsoft.com/office/officeart/2016/7/layout/VerticalDownArrowProcess"/>
    <dgm:cxn modelId="{174A6921-8EED-456D-9297-5F7B177A5D0F}" type="presParOf" srcId="{E202F156-DBCC-4713-B54A-F9E94412AE78}" destId="{EFEC4945-2719-4828-B604-A952A2F87C05}" srcOrd="2" destOrd="0" presId="urn:microsoft.com/office/officeart/2016/7/layout/VerticalDownArrowProcess"/>
    <dgm:cxn modelId="{2F939810-5294-4BF8-BC6D-B0E5E17B5840}" type="presParOf" srcId="{386EE457-2CEA-4205-B792-2C74D1ABAA1A}" destId="{80A70837-24BA-4E26-8552-8A549D2EC6CF}" srcOrd="5" destOrd="0" presId="urn:microsoft.com/office/officeart/2016/7/layout/VerticalDownArrowProcess"/>
    <dgm:cxn modelId="{DB1399D5-F9D2-4271-AF64-C4250CEE547B}" type="presParOf" srcId="{386EE457-2CEA-4205-B792-2C74D1ABAA1A}" destId="{8F108B6A-0C67-4176-AC50-F17D7673AB65}" srcOrd="6" destOrd="0" presId="urn:microsoft.com/office/officeart/2016/7/layout/VerticalDownArrowProcess"/>
    <dgm:cxn modelId="{5AF775D6-3DA9-496B-AA63-33B1942F6E1C}" type="presParOf" srcId="{8F108B6A-0C67-4176-AC50-F17D7673AB65}" destId="{A9C57FAB-5706-46B7-8BDE-E1A51FEFCB46}" srcOrd="0" destOrd="0" presId="urn:microsoft.com/office/officeart/2016/7/layout/VerticalDownArrowProcess"/>
    <dgm:cxn modelId="{4771F3B6-6570-421E-80CE-88699B58F18C}" type="presParOf" srcId="{8F108B6A-0C67-4176-AC50-F17D7673AB65}" destId="{1636AA46-5C62-4E53-AC02-F5093A5FA77C}" srcOrd="1" destOrd="0" presId="urn:microsoft.com/office/officeart/2016/7/layout/VerticalDownArrowProcess"/>
    <dgm:cxn modelId="{B9F9B75A-E58B-4DD5-860A-A37824092A3E}" type="presParOf" srcId="{8F108B6A-0C67-4176-AC50-F17D7673AB65}" destId="{0496242E-A552-454E-9018-93A9E84D8D0D}" srcOrd="2" destOrd="0" presId="urn:microsoft.com/office/officeart/2016/7/layout/VerticalDownArrowProcess"/>
    <dgm:cxn modelId="{496F5F9D-C99D-46FB-884D-FE5DB3346703}" type="presParOf" srcId="{386EE457-2CEA-4205-B792-2C74D1ABAA1A}" destId="{637DAB48-AE7A-463B-A140-4F4077AC8F1F}" srcOrd="7" destOrd="0" presId="urn:microsoft.com/office/officeart/2016/7/layout/VerticalDownArrowProcess"/>
    <dgm:cxn modelId="{81B5EBEF-B609-44E2-A414-47622E78075F}" type="presParOf" srcId="{386EE457-2CEA-4205-B792-2C74D1ABAA1A}" destId="{A14A6181-CE48-43BB-83DF-B34971CF6E40}" srcOrd="8" destOrd="0" presId="urn:microsoft.com/office/officeart/2016/7/layout/VerticalDownArrowProcess"/>
    <dgm:cxn modelId="{709530B1-3B6F-4548-A95B-7ACE78CA6F97}" type="presParOf" srcId="{A14A6181-CE48-43BB-83DF-B34971CF6E40}" destId="{F085E7D4-68B0-4106-B2BB-B56E0402F50A}" srcOrd="0" destOrd="0" presId="urn:microsoft.com/office/officeart/2016/7/layout/VerticalDownArrowProcess"/>
    <dgm:cxn modelId="{3BF47900-34F8-46DD-9166-A81BE9B1C4DB}" type="presParOf" srcId="{A14A6181-CE48-43BB-83DF-B34971CF6E40}" destId="{6124EAD5-0B64-4B8B-85FE-F1A62E0E10A6}" srcOrd="1" destOrd="0" presId="urn:microsoft.com/office/officeart/2016/7/layout/VerticalDownArrowProcess"/>
    <dgm:cxn modelId="{09BEFE02-19A1-4824-91C8-8305B1D45E5A}" type="presParOf" srcId="{A14A6181-CE48-43BB-83DF-B34971CF6E40}" destId="{12030AB1-892E-4E51-A604-E8E2F9341F0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AECD3-BD3F-4800-959F-81CFF263B9B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29A7D9-B605-4F85-B15F-1BFD6CFE8D49}">
      <dgm:prSet custT="1"/>
      <dgm:spPr/>
      <dgm:t>
        <a:bodyPr/>
        <a:lstStyle/>
        <a:p>
          <a:r>
            <a:rPr lang="en-US" sz="3200"/>
            <a:t>Kelemahannya pendekatan matematis:</a:t>
          </a:r>
        </a:p>
      </dgm:t>
    </dgm:pt>
    <dgm:pt modelId="{4E091207-803B-4508-80E0-7395DAC14443}" type="parTrans" cxnId="{9EF45C45-7B8C-4332-9EDA-6B7F7E0CD856}">
      <dgm:prSet/>
      <dgm:spPr/>
      <dgm:t>
        <a:bodyPr/>
        <a:lstStyle/>
        <a:p>
          <a:endParaRPr lang="en-US"/>
        </a:p>
      </dgm:t>
    </dgm:pt>
    <dgm:pt modelId="{91826AD2-31F4-4AB1-925E-3F211E24D508}" type="sibTrans" cxnId="{9EF45C45-7B8C-4332-9EDA-6B7F7E0CD856}">
      <dgm:prSet/>
      <dgm:spPr/>
      <dgm:t>
        <a:bodyPr/>
        <a:lstStyle/>
        <a:p>
          <a:endParaRPr lang="en-US"/>
        </a:p>
      </dgm:t>
    </dgm:pt>
    <dgm:pt modelId="{4C0C6EBE-4B73-4AE9-B0A2-4FBC74648768}">
      <dgm:prSet/>
      <dgm:spPr/>
      <dgm:t>
        <a:bodyPr/>
        <a:lstStyle/>
        <a:p>
          <a:r>
            <a:rPr lang="en-US"/>
            <a:t>Bahasa matematis tidak selalu mudah dimengerti oleh ahli ekonomi sehingga sering menimbulkan kesukaran.</a:t>
          </a:r>
        </a:p>
      </dgm:t>
    </dgm:pt>
    <dgm:pt modelId="{46BC7665-D7D4-45C8-9BF7-11A06B4886EB}" type="parTrans" cxnId="{F25C1D75-9541-46D6-85DE-6328B523956D}">
      <dgm:prSet/>
      <dgm:spPr/>
      <dgm:t>
        <a:bodyPr/>
        <a:lstStyle/>
        <a:p>
          <a:endParaRPr lang="en-US"/>
        </a:p>
      </dgm:t>
    </dgm:pt>
    <dgm:pt modelId="{713E7044-DB82-481F-A5C7-C33D8791AC72}" type="sibTrans" cxnId="{F25C1D75-9541-46D6-85DE-6328B523956D}">
      <dgm:prSet/>
      <dgm:spPr/>
      <dgm:t>
        <a:bodyPr/>
        <a:lstStyle/>
        <a:p>
          <a:endParaRPr lang="en-US"/>
        </a:p>
      </dgm:t>
    </dgm:pt>
    <dgm:pt modelId="{071924CC-8997-4D88-B765-ECE4065C8CE2}">
      <dgm:prSet/>
      <dgm:spPr/>
      <dgm:t>
        <a:bodyPr/>
        <a:lstStyle/>
        <a:p>
          <a:r>
            <a:rPr lang="en-US"/>
            <a:t>Contoh Y = f(X), dalam ilmu ekonomi bagaimana mengartikan persamaan matematis tersebut, mis dalam: permintaan, produksi, pendapatan nas, dll. sehingga ahli ekonomi sulit memetik keuntungan dari matematika.</a:t>
          </a:r>
        </a:p>
      </dgm:t>
    </dgm:pt>
    <dgm:pt modelId="{EF805E3F-9700-4515-A7AD-9910C877D076}" type="parTrans" cxnId="{C70979B1-B279-4B7C-891E-19F4FBE755DA}">
      <dgm:prSet/>
      <dgm:spPr/>
      <dgm:t>
        <a:bodyPr/>
        <a:lstStyle/>
        <a:p>
          <a:endParaRPr lang="en-US"/>
        </a:p>
      </dgm:t>
    </dgm:pt>
    <dgm:pt modelId="{DF50E00C-A42F-44D6-99CC-0933FDD8B7FF}" type="sibTrans" cxnId="{C70979B1-B279-4B7C-891E-19F4FBE755DA}">
      <dgm:prSet/>
      <dgm:spPr/>
      <dgm:t>
        <a:bodyPr/>
        <a:lstStyle/>
        <a:p>
          <a:endParaRPr lang="en-US"/>
        </a:p>
      </dgm:t>
    </dgm:pt>
    <dgm:pt modelId="{F8C080BE-B262-42A8-833F-B77560BEAE08}">
      <dgm:prSet/>
      <dgm:spPr/>
      <dgm:t>
        <a:bodyPr/>
        <a:lstStyle/>
        <a:p>
          <a:r>
            <a:rPr lang="en-US" dirty="0"/>
            <a:t>b. </a:t>
          </a:r>
          <a:r>
            <a:rPr lang="en-US" dirty="0" err="1"/>
            <a:t>Seorang</a:t>
          </a:r>
          <a:r>
            <a:rPr lang="en-US" dirty="0"/>
            <a:t> </a:t>
          </a:r>
          <a:r>
            <a:rPr lang="en-US" dirty="0" err="1"/>
            <a:t>ahli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yang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matematika</a:t>
          </a:r>
          <a:r>
            <a:rPr lang="en-US" dirty="0"/>
            <a:t>,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kecenderungan</a:t>
          </a:r>
          <a:r>
            <a:rPr lang="en-US" dirty="0"/>
            <a:t>:</a:t>
          </a:r>
        </a:p>
      </dgm:t>
    </dgm:pt>
    <dgm:pt modelId="{F7C12D57-C499-45B9-B61C-F45D913F93C7}" type="parTrans" cxnId="{B50E8CFA-639F-4425-A509-55B8340A91A1}">
      <dgm:prSet/>
      <dgm:spPr/>
      <dgm:t>
        <a:bodyPr/>
        <a:lstStyle/>
        <a:p>
          <a:endParaRPr lang="en-US"/>
        </a:p>
      </dgm:t>
    </dgm:pt>
    <dgm:pt modelId="{7539066C-B545-49D7-AB05-9546632BF8FF}" type="sibTrans" cxnId="{B50E8CFA-639F-4425-A509-55B8340A91A1}">
      <dgm:prSet/>
      <dgm:spPr/>
      <dgm:t>
        <a:bodyPr/>
        <a:lstStyle/>
        <a:p>
          <a:endParaRPr lang="en-US"/>
        </a:p>
      </dgm:t>
    </dgm:pt>
    <dgm:pt modelId="{0783782D-D5F3-4887-9C7D-291BE80D7CBB}">
      <dgm:prSet/>
      <dgm:spPr/>
      <dgm:t>
        <a:bodyPr/>
        <a:lstStyle/>
        <a:p>
          <a:r>
            <a:rPr lang="en-US"/>
            <a:t>(1) membatasi diri dengan hanya memecahkan persoalan secara matematis</a:t>
          </a:r>
        </a:p>
      </dgm:t>
    </dgm:pt>
    <dgm:pt modelId="{D68AEEF1-5E16-4BE0-AD4B-FA72DCF80E94}" type="parTrans" cxnId="{82F59E56-439B-43F8-AE69-E2FF589E043D}">
      <dgm:prSet/>
      <dgm:spPr/>
      <dgm:t>
        <a:bodyPr/>
        <a:lstStyle/>
        <a:p>
          <a:endParaRPr lang="en-US"/>
        </a:p>
      </dgm:t>
    </dgm:pt>
    <dgm:pt modelId="{1B3EC66C-3C46-437D-9525-2246AB4FE3DD}" type="sibTrans" cxnId="{82F59E56-439B-43F8-AE69-E2FF589E043D}">
      <dgm:prSet/>
      <dgm:spPr/>
      <dgm:t>
        <a:bodyPr/>
        <a:lstStyle/>
        <a:p>
          <a:endParaRPr lang="en-US"/>
        </a:p>
      </dgm:t>
    </dgm:pt>
    <dgm:pt modelId="{1A3E60E2-D94C-440C-8123-D2BABD604020}" type="pres">
      <dgm:prSet presAssocID="{79EAECD3-BD3F-4800-959F-81CFF263B9B2}" presName="Name0" presStyleCnt="0">
        <dgm:presLayoutVars>
          <dgm:dir/>
          <dgm:animLvl val="lvl"/>
          <dgm:resizeHandles val="exact"/>
        </dgm:presLayoutVars>
      </dgm:prSet>
      <dgm:spPr/>
    </dgm:pt>
    <dgm:pt modelId="{84BA2EAF-5EC3-4C1D-95C4-4C2CF31B2267}" type="pres">
      <dgm:prSet presAssocID="{0783782D-D5F3-4887-9C7D-291BE80D7CBB}" presName="boxAndChildren" presStyleCnt="0"/>
      <dgm:spPr/>
    </dgm:pt>
    <dgm:pt modelId="{CCFAB04F-2E57-487D-B1CC-1B2F11FC5749}" type="pres">
      <dgm:prSet presAssocID="{0783782D-D5F3-4887-9C7D-291BE80D7CBB}" presName="parentTextBox" presStyleLbl="node1" presStyleIdx="0" presStyleCnt="5"/>
      <dgm:spPr/>
    </dgm:pt>
    <dgm:pt modelId="{684C055B-883A-4AAB-846B-54BD7FD3DD6D}" type="pres">
      <dgm:prSet presAssocID="{7539066C-B545-49D7-AB05-9546632BF8FF}" presName="sp" presStyleCnt="0"/>
      <dgm:spPr/>
    </dgm:pt>
    <dgm:pt modelId="{B436C322-880A-4DC1-8855-E70D441850F8}" type="pres">
      <dgm:prSet presAssocID="{F8C080BE-B262-42A8-833F-B77560BEAE08}" presName="arrowAndChildren" presStyleCnt="0"/>
      <dgm:spPr/>
    </dgm:pt>
    <dgm:pt modelId="{3631E4B9-C931-4D0A-B5F7-B2C126D06D31}" type="pres">
      <dgm:prSet presAssocID="{F8C080BE-B262-42A8-833F-B77560BEAE08}" presName="parentTextArrow" presStyleLbl="node1" presStyleIdx="1" presStyleCnt="5"/>
      <dgm:spPr/>
    </dgm:pt>
    <dgm:pt modelId="{F07B8E39-2069-412A-9DF0-E3062368F374}" type="pres">
      <dgm:prSet presAssocID="{DF50E00C-A42F-44D6-99CC-0933FDD8B7FF}" presName="sp" presStyleCnt="0"/>
      <dgm:spPr/>
    </dgm:pt>
    <dgm:pt modelId="{1E69F892-8B65-45C1-95AB-D284C921A0E0}" type="pres">
      <dgm:prSet presAssocID="{071924CC-8997-4D88-B765-ECE4065C8CE2}" presName="arrowAndChildren" presStyleCnt="0"/>
      <dgm:spPr/>
    </dgm:pt>
    <dgm:pt modelId="{50062B8F-D7C1-4E2E-9174-4FD6B243898C}" type="pres">
      <dgm:prSet presAssocID="{071924CC-8997-4D88-B765-ECE4065C8CE2}" presName="parentTextArrow" presStyleLbl="node1" presStyleIdx="2" presStyleCnt="5"/>
      <dgm:spPr/>
    </dgm:pt>
    <dgm:pt modelId="{28737B52-FE3D-4489-9B64-30541CAAC8AD}" type="pres">
      <dgm:prSet presAssocID="{713E7044-DB82-481F-A5C7-C33D8791AC72}" presName="sp" presStyleCnt="0"/>
      <dgm:spPr/>
    </dgm:pt>
    <dgm:pt modelId="{E6DC46FE-FBF0-4B9F-8578-1F4E270B553B}" type="pres">
      <dgm:prSet presAssocID="{4C0C6EBE-4B73-4AE9-B0A2-4FBC74648768}" presName="arrowAndChildren" presStyleCnt="0"/>
      <dgm:spPr/>
    </dgm:pt>
    <dgm:pt modelId="{55BFA8F9-677F-4B6B-A770-0A6C1FD3F5FC}" type="pres">
      <dgm:prSet presAssocID="{4C0C6EBE-4B73-4AE9-B0A2-4FBC74648768}" presName="parentTextArrow" presStyleLbl="node1" presStyleIdx="3" presStyleCnt="5"/>
      <dgm:spPr/>
    </dgm:pt>
    <dgm:pt modelId="{096FD879-323C-494E-B90D-FF80D34AE718}" type="pres">
      <dgm:prSet presAssocID="{91826AD2-31F4-4AB1-925E-3F211E24D508}" presName="sp" presStyleCnt="0"/>
      <dgm:spPr/>
    </dgm:pt>
    <dgm:pt modelId="{9BFF1145-63CC-4C0A-9E80-5F3126235A05}" type="pres">
      <dgm:prSet presAssocID="{F029A7D9-B605-4F85-B15F-1BFD6CFE8D49}" presName="arrowAndChildren" presStyleCnt="0"/>
      <dgm:spPr/>
    </dgm:pt>
    <dgm:pt modelId="{7957C790-C62A-4BED-B46F-50ACEF720F0A}" type="pres">
      <dgm:prSet presAssocID="{F029A7D9-B605-4F85-B15F-1BFD6CFE8D49}" presName="parentTextArrow" presStyleLbl="node1" presStyleIdx="4" presStyleCnt="5"/>
      <dgm:spPr/>
    </dgm:pt>
  </dgm:ptLst>
  <dgm:cxnLst>
    <dgm:cxn modelId="{7BB93F44-06DC-4D57-8936-0854310608A4}" type="presOf" srcId="{79EAECD3-BD3F-4800-959F-81CFF263B9B2}" destId="{1A3E60E2-D94C-440C-8123-D2BABD604020}" srcOrd="0" destOrd="0" presId="urn:microsoft.com/office/officeart/2005/8/layout/process4"/>
    <dgm:cxn modelId="{9EF45C45-7B8C-4332-9EDA-6B7F7E0CD856}" srcId="{79EAECD3-BD3F-4800-959F-81CFF263B9B2}" destId="{F029A7D9-B605-4F85-B15F-1BFD6CFE8D49}" srcOrd="0" destOrd="0" parTransId="{4E091207-803B-4508-80E0-7395DAC14443}" sibTransId="{91826AD2-31F4-4AB1-925E-3F211E24D508}"/>
    <dgm:cxn modelId="{9B4E0F67-D2EE-4113-9F1E-B6892389394C}" type="presOf" srcId="{0783782D-D5F3-4887-9C7D-291BE80D7CBB}" destId="{CCFAB04F-2E57-487D-B1CC-1B2F11FC5749}" srcOrd="0" destOrd="0" presId="urn:microsoft.com/office/officeart/2005/8/layout/process4"/>
    <dgm:cxn modelId="{F25C1D75-9541-46D6-85DE-6328B523956D}" srcId="{79EAECD3-BD3F-4800-959F-81CFF263B9B2}" destId="{4C0C6EBE-4B73-4AE9-B0A2-4FBC74648768}" srcOrd="1" destOrd="0" parTransId="{46BC7665-D7D4-45C8-9BF7-11A06B4886EB}" sibTransId="{713E7044-DB82-481F-A5C7-C33D8791AC72}"/>
    <dgm:cxn modelId="{82F59E56-439B-43F8-AE69-E2FF589E043D}" srcId="{79EAECD3-BD3F-4800-959F-81CFF263B9B2}" destId="{0783782D-D5F3-4887-9C7D-291BE80D7CBB}" srcOrd="4" destOrd="0" parTransId="{D68AEEF1-5E16-4BE0-AD4B-FA72DCF80E94}" sibTransId="{1B3EC66C-3C46-437D-9525-2246AB4FE3DD}"/>
    <dgm:cxn modelId="{C70979B1-B279-4B7C-891E-19F4FBE755DA}" srcId="{79EAECD3-BD3F-4800-959F-81CFF263B9B2}" destId="{071924CC-8997-4D88-B765-ECE4065C8CE2}" srcOrd="2" destOrd="0" parTransId="{EF805E3F-9700-4515-A7AD-9910C877D076}" sibTransId="{DF50E00C-A42F-44D6-99CC-0933FDD8B7FF}"/>
    <dgm:cxn modelId="{2ED6D1BC-BBF5-4037-8641-25D9B6C343B9}" type="presOf" srcId="{4C0C6EBE-4B73-4AE9-B0A2-4FBC74648768}" destId="{55BFA8F9-677F-4B6B-A770-0A6C1FD3F5FC}" srcOrd="0" destOrd="0" presId="urn:microsoft.com/office/officeart/2005/8/layout/process4"/>
    <dgm:cxn modelId="{430860E7-089B-46D5-B5BA-12563F55446C}" type="presOf" srcId="{F8C080BE-B262-42A8-833F-B77560BEAE08}" destId="{3631E4B9-C931-4D0A-B5F7-B2C126D06D31}" srcOrd="0" destOrd="0" presId="urn:microsoft.com/office/officeart/2005/8/layout/process4"/>
    <dgm:cxn modelId="{F312E9F6-2FA2-4980-9E16-E47005FAEC44}" type="presOf" srcId="{071924CC-8997-4D88-B765-ECE4065C8CE2}" destId="{50062B8F-D7C1-4E2E-9174-4FD6B243898C}" srcOrd="0" destOrd="0" presId="urn:microsoft.com/office/officeart/2005/8/layout/process4"/>
    <dgm:cxn modelId="{DBA144F7-F574-45B0-90D1-FB7E7D60F3DE}" type="presOf" srcId="{F029A7D9-B605-4F85-B15F-1BFD6CFE8D49}" destId="{7957C790-C62A-4BED-B46F-50ACEF720F0A}" srcOrd="0" destOrd="0" presId="urn:microsoft.com/office/officeart/2005/8/layout/process4"/>
    <dgm:cxn modelId="{B50E8CFA-639F-4425-A509-55B8340A91A1}" srcId="{79EAECD3-BD3F-4800-959F-81CFF263B9B2}" destId="{F8C080BE-B262-42A8-833F-B77560BEAE08}" srcOrd="3" destOrd="0" parTransId="{F7C12D57-C499-45B9-B61C-F45D913F93C7}" sibTransId="{7539066C-B545-49D7-AB05-9546632BF8FF}"/>
    <dgm:cxn modelId="{BD4395E2-EFBD-423D-9686-8C78B2A17474}" type="presParOf" srcId="{1A3E60E2-D94C-440C-8123-D2BABD604020}" destId="{84BA2EAF-5EC3-4C1D-95C4-4C2CF31B2267}" srcOrd="0" destOrd="0" presId="urn:microsoft.com/office/officeart/2005/8/layout/process4"/>
    <dgm:cxn modelId="{DE7AE593-6C2D-4485-8833-CCC9E8DDF50E}" type="presParOf" srcId="{84BA2EAF-5EC3-4C1D-95C4-4C2CF31B2267}" destId="{CCFAB04F-2E57-487D-B1CC-1B2F11FC5749}" srcOrd="0" destOrd="0" presId="urn:microsoft.com/office/officeart/2005/8/layout/process4"/>
    <dgm:cxn modelId="{597DB5C9-0C16-4D61-BF66-890AA2A8898C}" type="presParOf" srcId="{1A3E60E2-D94C-440C-8123-D2BABD604020}" destId="{684C055B-883A-4AAB-846B-54BD7FD3DD6D}" srcOrd="1" destOrd="0" presId="urn:microsoft.com/office/officeart/2005/8/layout/process4"/>
    <dgm:cxn modelId="{84823F51-2975-4EE0-9A0C-A51E13966FFE}" type="presParOf" srcId="{1A3E60E2-D94C-440C-8123-D2BABD604020}" destId="{B436C322-880A-4DC1-8855-E70D441850F8}" srcOrd="2" destOrd="0" presId="urn:microsoft.com/office/officeart/2005/8/layout/process4"/>
    <dgm:cxn modelId="{7F411F2E-860F-4AFA-AE32-06809C281DD6}" type="presParOf" srcId="{B436C322-880A-4DC1-8855-E70D441850F8}" destId="{3631E4B9-C931-4D0A-B5F7-B2C126D06D31}" srcOrd="0" destOrd="0" presId="urn:microsoft.com/office/officeart/2005/8/layout/process4"/>
    <dgm:cxn modelId="{C95CD3AF-8B6C-4BAF-8F6A-0EE45FBECD7D}" type="presParOf" srcId="{1A3E60E2-D94C-440C-8123-D2BABD604020}" destId="{F07B8E39-2069-412A-9DF0-E3062368F374}" srcOrd="3" destOrd="0" presId="urn:microsoft.com/office/officeart/2005/8/layout/process4"/>
    <dgm:cxn modelId="{3F942984-A4A2-4A4E-A93B-A50EEDDD7F22}" type="presParOf" srcId="{1A3E60E2-D94C-440C-8123-D2BABD604020}" destId="{1E69F892-8B65-45C1-95AB-D284C921A0E0}" srcOrd="4" destOrd="0" presId="urn:microsoft.com/office/officeart/2005/8/layout/process4"/>
    <dgm:cxn modelId="{56F8997B-0611-4250-9D14-5AA78E77F30A}" type="presParOf" srcId="{1E69F892-8B65-45C1-95AB-D284C921A0E0}" destId="{50062B8F-D7C1-4E2E-9174-4FD6B243898C}" srcOrd="0" destOrd="0" presId="urn:microsoft.com/office/officeart/2005/8/layout/process4"/>
    <dgm:cxn modelId="{EE2C4E68-41AA-4EEE-BE22-BA7CDA817C22}" type="presParOf" srcId="{1A3E60E2-D94C-440C-8123-D2BABD604020}" destId="{28737B52-FE3D-4489-9B64-30541CAAC8AD}" srcOrd="5" destOrd="0" presId="urn:microsoft.com/office/officeart/2005/8/layout/process4"/>
    <dgm:cxn modelId="{BD52E21A-120A-4ABB-9F68-E66037B47727}" type="presParOf" srcId="{1A3E60E2-D94C-440C-8123-D2BABD604020}" destId="{E6DC46FE-FBF0-4B9F-8578-1F4E270B553B}" srcOrd="6" destOrd="0" presId="urn:microsoft.com/office/officeart/2005/8/layout/process4"/>
    <dgm:cxn modelId="{A067FB20-EB9F-49A1-8952-21EB13F488F6}" type="presParOf" srcId="{E6DC46FE-FBF0-4B9F-8578-1F4E270B553B}" destId="{55BFA8F9-677F-4B6B-A770-0A6C1FD3F5FC}" srcOrd="0" destOrd="0" presId="urn:microsoft.com/office/officeart/2005/8/layout/process4"/>
    <dgm:cxn modelId="{2128FA77-2425-4FD6-BEC8-3F67B5468AC0}" type="presParOf" srcId="{1A3E60E2-D94C-440C-8123-D2BABD604020}" destId="{096FD879-323C-494E-B90D-FF80D34AE718}" srcOrd="7" destOrd="0" presId="urn:microsoft.com/office/officeart/2005/8/layout/process4"/>
    <dgm:cxn modelId="{19F1A115-71CB-4704-9B34-3526CAE8E91C}" type="presParOf" srcId="{1A3E60E2-D94C-440C-8123-D2BABD604020}" destId="{9BFF1145-63CC-4C0A-9E80-5F3126235A05}" srcOrd="8" destOrd="0" presId="urn:microsoft.com/office/officeart/2005/8/layout/process4"/>
    <dgm:cxn modelId="{10505E9E-7C66-4229-8F3E-5C5FECB1B024}" type="presParOf" srcId="{9BFF1145-63CC-4C0A-9E80-5F3126235A05}" destId="{7957C790-C62A-4BED-B46F-50ACEF720F0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A264B3-1EF1-4B14-9BE6-2E775FCD1AB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F04FE5-CD33-4CE1-9425-6974B152BF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(2) </a:t>
          </a:r>
          <a:r>
            <a:rPr lang="en-US" dirty="0" err="1">
              <a:solidFill>
                <a:schemeClr val="tx1"/>
              </a:solidFill>
            </a:rPr>
            <a:t>membuat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beberapa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asumsi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kurang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tepat</a:t>
          </a:r>
          <a:r>
            <a:rPr lang="en-US" dirty="0">
              <a:solidFill>
                <a:schemeClr val="tx1"/>
              </a:solidFill>
            </a:rPr>
            <a:t> demi </a:t>
          </a:r>
          <a:r>
            <a:rPr lang="en-US" dirty="0" err="1">
              <a:solidFill>
                <a:schemeClr val="tx1"/>
              </a:solidFill>
            </a:rPr>
            <a:t>memudahkan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pendekatan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matematis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statistis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Artinya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lebih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banyak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berbicara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matematika</a:t>
          </a:r>
          <a:r>
            <a:rPr lang="en-US" dirty="0">
              <a:solidFill>
                <a:schemeClr val="tx1"/>
              </a:solidFill>
            </a:rPr>
            <a:t> dan </a:t>
          </a:r>
          <a:r>
            <a:rPr lang="en-US" dirty="0" err="1">
              <a:solidFill>
                <a:schemeClr val="tx1"/>
              </a:solidFill>
            </a:rPr>
            <a:t>statistika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pada </a:t>
          </a:r>
          <a:r>
            <a:rPr lang="en-US" dirty="0" err="1">
              <a:solidFill>
                <a:schemeClr val="tx1"/>
              </a:solidFill>
            </a:rPr>
            <a:t>prinsip</a:t>
          </a:r>
          <a:r>
            <a:rPr lang="en-US" dirty="0">
              <a:solidFill>
                <a:schemeClr val="tx1"/>
              </a:solidFill>
            </a:rPr>
            <a:t>/ </a:t>
          </a:r>
          <a:r>
            <a:rPr lang="en-US" dirty="0" err="1">
              <a:solidFill>
                <a:schemeClr val="tx1"/>
              </a:solidFill>
            </a:rPr>
            <a:t>teori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ekonomi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B546CB22-C96E-416F-9ECA-2C1CB2F7D98F}" type="parTrans" cxnId="{690ED770-3861-4A66-B96E-92EB13AE6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E5BB00-C489-41CE-80B4-6DFF0401E7A6}" type="sibTrans" cxnId="{690ED770-3861-4A66-B96E-92EB13AE6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A9FD55-29EA-4414-8E7F-C8AA1DC1BF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Kesimpulan dari bahasa adalah:</a:t>
          </a:r>
        </a:p>
      </dgm:t>
    </dgm:pt>
    <dgm:pt modelId="{93F1C87D-04C4-4956-8BC5-027134609629}" type="parTrans" cxnId="{C3CC4EB5-DE47-4929-9326-7ACFEB68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0614D0-62E0-4D89-A019-C3A30BD56322}" type="sibTrans" cxnId="{C3CC4EB5-DE47-4929-9326-7ACFEB68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68C16B-8A74-4637-93FE-E2AF51DAB9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1. Matematika merupakan pendekatan bagi ilmu ekonomi.</a:t>
          </a:r>
        </a:p>
      </dgm:t>
    </dgm:pt>
    <dgm:pt modelId="{27B45C95-D7C5-4FD6-BAF6-48D4D40FCBE1}" type="parTrans" cxnId="{1C9362C5-4E44-4BFD-BC52-8ED4A6596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2DC64F-5B5B-49D3-BA12-0A3D206D851A}" type="sibTrans" cxnId="{1C9362C5-4E44-4BFD-BC52-8ED4A65967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695A12-015A-4FC9-8201-56E5442E5B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2. Pendekatan matematis merupakan “ mode of transportation” yaitu membawa pemikiran kepada kesimpulan dengan singkat (model)</a:t>
          </a:r>
        </a:p>
      </dgm:t>
    </dgm:pt>
    <dgm:pt modelId="{78660038-49F0-4437-82C7-08C85EC3C2EF}" type="parTrans" cxnId="{711ED490-9DC0-472D-A818-AC78258B35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D75359-09EA-430A-B188-C784D1D93130}" type="sibTrans" cxnId="{711ED490-9DC0-472D-A818-AC78258B35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6FF639-5A55-44C4-8322-1C4280B1C558}" type="pres">
      <dgm:prSet presAssocID="{FAA264B3-1EF1-4B14-9BE6-2E775FCD1AB6}" presName="diagram" presStyleCnt="0">
        <dgm:presLayoutVars>
          <dgm:dir/>
          <dgm:resizeHandles val="exact"/>
        </dgm:presLayoutVars>
      </dgm:prSet>
      <dgm:spPr/>
    </dgm:pt>
    <dgm:pt modelId="{24020D29-501C-49A2-BD3F-8CD9EDE1A636}" type="pres">
      <dgm:prSet presAssocID="{9EF04FE5-CD33-4CE1-9425-6974B152BF88}" presName="node" presStyleLbl="node1" presStyleIdx="0" presStyleCnt="4">
        <dgm:presLayoutVars>
          <dgm:bulletEnabled val="1"/>
        </dgm:presLayoutVars>
      </dgm:prSet>
      <dgm:spPr/>
    </dgm:pt>
    <dgm:pt modelId="{93D574C1-A2D8-4796-9381-41FBF8A79E79}" type="pres">
      <dgm:prSet presAssocID="{58E5BB00-C489-41CE-80B4-6DFF0401E7A6}" presName="sibTrans" presStyleLbl="sibTrans2D1" presStyleIdx="0" presStyleCnt="3"/>
      <dgm:spPr/>
    </dgm:pt>
    <dgm:pt modelId="{111BF126-A5E1-4D77-B799-D8A36230EF19}" type="pres">
      <dgm:prSet presAssocID="{58E5BB00-C489-41CE-80B4-6DFF0401E7A6}" presName="connectorText" presStyleLbl="sibTrans2D1" presStyleIdx="0" presStyleCnt="3"/>
      <dgm:spPr/>
    </dgm:pt>
    <dgm:pt modelId="{BB35A5EE-3F95-4836-8A47-DC2A9007BC39}" type="pres">
      <dgm:prSet presAssocID="{F3A9FD55-29EA-4414-8E7F-C8AA1DC1BFF3}" presName="node" presStyleLbl="node1" presStyleIdx="1" presStyleCnt="4">
        <dgm:presLayoutVars>
          <dgm:bulletEnabled val="1"/>
        </dgm:presLayoutVars>
      </dgm:prSet>
      <dgm:spPr/>
    </dgm:pt>
    <dgm:pt modelId="{6C1CC64C-BFCD-407C-B39A-75516E22CB8C}" type="pres">
      <dgm:prSet presAssocID="{9B0614D0-62E0-4D89-A019-C3A30BD56322}" presName="sibTrans" presStyleLbl="sibTrans2D1" presStyleIdx="1" presStyleCnt="3"/>
      <dgm:spPr/>
    </dgm:pt>
    <dgm:pt modelId="{F4352313-0E4D-401E-A51C-B53F2BD2D385}" type="pres">
      <dgm:prSet presAssocID="{9B0614D0-62E0-4D89-A019-C3A30BD56322}" presName="connectorText" presStyleLbl="sibTrans2D1" presStyleIdx="1" presStyleCnt="3"/>
      <dgm:spPr/>
    </dgm:pt>
    <dgm:pt modelId="{BDC49F21-AE39-419F-969F-F4DEF170B9E7}" type="pres">
      <dgm:prSet presAssocID="{E468C16B-8A74-4637-93FE-E2AF51DAB983}" presName="node" presStyleLbl="node1" presStyleIdx="2" presStyleCnt="4">
        <dgm:presLayoutVars>
          <dgm:bulletEnabled val="1"/>
        </dgm:presLayoutVars>
      </dgm:prSet>
      <dgm:spPr/>
    </dgm:pt>
    <dgm:pt modelId="{39268471-65F9-4593-A3EF-B6A6900184E2}" type="pres">
      <dgm:prSet presAssocID="{DA2DC64F-5B5B-49D3-BA12-0A3D206D851A}" presName="sibTrans" presStyleLbl="sibTrans2D1" presStyleIdx="2" presStyleCnt="3"/>
      <dgm:spPr/>
    </dgm:pt>
    <dgm:pt modelId="{FB2CB2CA-D06B-4C41-9186-F8F50AC38934}" type="pres">
      <dgm:prSet presAssocID="{DA2DC64F-5B5B-49D3-BA12-0A3D206D851A}" presName="connectorText" presStyleLbl="sibTrans2D1" presStyleIdx="2" presStyleCnt="3"/>
      <dgm:spPr/>
    </dgm:pt>
    <dgm:pt modelId="{E54616EB-F954-4171-8C56-CD255B09D6CE}" type="pres">
      <dgm:prSet presAssocID="{5F695A12-015A-4FC9-8201-56E5442E5B41}" presName="node" presStyleLbl="node1" presStyleIdx="3" presStyleCnt="4">
        <dgm:presLayoutVars>
          <dgm:bulletEnabled val="1"/>
        </dgm:presLayoutVars>
      </dgm:prSet>
      <dgm:spPr/>
    </dgm:pt>
  </dgm:ptLst>
  <dgm:cxnLst>
    <dgm:cxn modelId="{FEBE9909-CBAD-485E-A324-33D479B3ABD1}" type="presOf" srcId="{DA2DC64F-5B5B-49D3-BA12-0A3D206D851A}" destId="{39268471-65F9-4593-A3EF-B6A6900184E2}" srcOrd="0" destOrd="0" presId="urn:microsoft.com/office/officeart/2005/8/layout/process5"/>
    <dgm:cxn modelId="{8DBCAB16-33B1-40D5-977E-94ECE3224A58}" type="presOf" srcId="{58E5BB00-C489-41CE-80B4-6DFF0401E7A6}" destId="{93D574C1-A2D8-4796-9381-41FBF8A79E79}" srcOrd="0" destOrd="0" presId="urn:microsoft.com/office/officeart/2005/8/layout/process5"/>
    <dgm:cxn modelId="{F7886F29-3F07-449B-B633-7403E8E683C9}" type="presOf" srcId="{9EF04FE5-CD33-4CE1-9425-6974B152BF88}" destId="{24020D29-501C-49A2-BD3F-8CD9EDE1A636}" srcOrd="0" destOrd="0" presId="urn:microsoft.com/office/officeart/2005/8/layout/process5"/>
    <dgm:cxn modelId="{2A49CE38-D11A-4CC3-83B7-3CD879582207}" type="presOf" srcId="{5F695A12-015A-4FC9-8201-56E5442E5B41}" destId="{E54616EB-F954-4171-8C56-CD255B09D6CE}" srcOrd="0" destOrd="0" presId="urn:microsoft.com/office/officeart/2005/8/layout/process5"/>
    <dgm:cxn modelId="{690ED770-3861-4A66-B96E-92EB13AE6D81}" srcId="{FAA264B3-1EF1-4B14-9BE6-2E775FCD1AB6}" destId="{9EF04FE5-CD33-4CE1-9425-6974B152BF88}" srcOrd="0" destOrd="0" parTransId="{B546CB22-C96E-416F-9ECA-2C1CB2F7D98F}" sibTransId="{58E5BB00-C489-41CE-80B4-6DFF0401E7A6}"/>
    <dgm:cxn modelId="{76425C8B-062F-4E00-A30F-8779AF9A5BBB}" type="presOf" srcId="{58E5BB00-C489-41CE-80B4-6DFF0401E7A6}" destId="{111BF126-A5E1-4D77-B799-D8A36230EF19}" srcOrd="1" destOrd="0" presId="urn:microsoft.com/office/officeart/2005/8/layout/process5"/>
    <dgm:cxn modelId="{1CB5EC8D-350A-4DB6-8A82-71E8B9CFCC50}" type="presOf" srcId="{9B0614D0-62E0-4D89-A019-C3A30BD56322}" destId="{6C1CC64C-BFCD-407C-B39A-75516E22CB8C}" srcOrd="0" destOrd="0" presId="urn:microsoft.com/office/officeart/2005/8/layout/process5"/>
    <dgm:cxn modelId="{711ED490-9DC0-472D-A818-AC78258B35A4}" srcId="{FAA264B3-1EF1-4B14-9BE6-2E775FCD1AB6}" destId="{5F695A12-015A-4FC9-8201-56E5442E5B41}" srcOrd="3" destOrd="0" parTransId="{78660038-49F0-4437-82C7-08C85EC3C2EF}" sibTransId="{0AD75359-09EA-430A-B188-C784D1D93130}"/>
    <dgm:cxn modelId="{5E0C4F9B-2125-44B7-8DD1-2C4596EE6637}" type="presOf" srcId="{DA2DC64F-5B5B-49D3-BA12-0A3D206D851A}" destId="{FB2CB2CA-D06B-4C41-9186-F8F50AC38934}" srcOrd="1" destOrd="0" presId="urn:microsoft.com/office/officeart/2005/8/layout/process5"/>
    <dgm:cxn modelId="{5F7D92A9-D84B-498D-8674-D32BE551705F}" type="presOf" srcId="{9B0614D0-62E0-4D89-A019-C3A30BD56322}" destId="{F4352313-0E4D-401E-A51C-B53F2BD2D385}" srcOrd="1" destOrd="0" presId="urn:microsoft.com/office/officeart/2005/8/layout/process5"/>
    <dgm:cxn modelId="{C3CC4EB5-DE47-4929-9326-7ACFEB686332}" srcId="{FAA264B3-1EF1-4B14-9BE6-2E775FCD1AB6}" destId="{F3A9FD55-29EA-4414-8E7F-C8AA1DC1BFF3}" srcOrd="1" destOrd="0" parTransId="{93F1C87D-04C4-4956-8BC5-027134609629}" sibTransId="{9B0614D0-62E0-4D89-A019-C3A30BD56322}"/>
    <dgm:cxn modelId="{1C9362C5-4E44-4BFD-BC52-8ED4A659676F}" srcId="{FAA264B3-1EF1-4B14-9BE6-2E775FCD1AB6}" destId="{E468C16B-8A74-4637-93FE-E2AF51DAB983}" srcOrd="2" destOrd="0" parTransId="{27B45C95-D7C5-4FD6-BAF6-48D4D40FCBE1}" sibTransId="{DA2DC64F-5B5B-49D3-BA12-0A3D206D851A}"/>
    <dgm:cxn modelId="{DBDA50D3-11B4-4F4E-8A5D-D3DDF046CE24}" type="presOf" srcId="{E468C16B-8A74-4637-93FE-E2AF51DAB983}" destId="{BDC49F21-AE39-419F-969F-F4DEF170B9E7}" srcOrd="0" destOrd="0" presId="urn:microsoft.com/office/officeart/2005/8/layout/process5"/>
    <dgm:cxn modelId="{C28EB0DF-118C-45AD-9CCC-5F080B5CC81F}" type="presOf" srcId="{F3A9FD55-29EA-4414-8E7F-C8AA1DC1BFF3}" destId="{BB35A5EE-3F95-4836-8A47-DC2A9007BC39}" srcOrd="0" destOrd="0" presId="urn:microsoft.com/office/officeart/2005/8/layout/process5"/>
    <dgm:cxn modelId="{5605E6F7-6A66-4992-A0E7-CEA6A029DA52}" type="presOf" srcId="{FAA264B3-1EF1-4B14-9BE6-2E775FCD1AB6}" destId="{666FF639-5A55-44C4-8322-1C4280B1C558}" srcOrd="0" destOrd="0" presId="urn:microsoft.com/office/officeart/2005/8/layout/process5"/>
    <dgm:cxn modelId="{C4CD716B-8A5B-488F-BFE5-BF6AE1EED45F}" type="presParOf" srcId="{666FF639-5A55-44C4-8322-1C4280B1C558}" destId="{24020D29-501C-49A2-BD3F-8CD9EDE1A636}" srcOrd="0" destOrd="0" presId="urn:microsoft.com/office/officeart/2005/8/layout/process5"/>
    <dgm:cxn modelId="{60872D1A-965E-4EE2-8CBB-B5864E9609F3}" type="presParOf" srcId="{666FF639-5A55-44C4-8322-1C4280B1C558}" destId="{93D574C1-A2D8-4796-9381-41FBF8A79E79}" srcOrd="1" destOrd="0" presId="urn:microsoft.com/office/officeart/2005/8/layout/process5"/>
    <dgm:cxn modelId="{A528485D-56D0-4AAF-AB40-82FF39C878A3}" type="presParOf" srcId="{93D574C1-A2D8-4796-9381-41FBF8A79E79}" destId="{111BF126-A5E1-4D77-B799-D8A36230EF19}" srcOrd="0" destOrd="0" presId="urn:microsoft.com/office/officeart/2005/8/layout/process5"/>
    <dgm:cxn modelId="{5DAC0594-857A-46BE-9047-E22526FA720E}" type="presParOf" srcId="{666FF639-5A55-44C4-8322-1C4280B1C558}" destId="{BB35A5EE-3F95-4836-8A47-DC2A9007BC39}" srcOrd="2" destOrd="0" presId="urn:microsoft.com/office/officeart/2005/8/layout/process5"/>
    <dgm:cxn modelId="{AF3014BF-5E74-4704-A08F-3DF0E03C22C1}" type="presParOf" srcId="{666FF639-5A55-44C4-8322-1C4280B1C558}" destId="{6C1CC64C-BFCD-407C-B39A-75516E22CB8C}" srcOrd="3" destOrd="0" presId="urn:microsoft.com/office/officeart/2005/8/layout/process5"/>
    <dgm:cxn modelId="{2AEF3819-C738-419D-AEE3-34C8BA80703F}" type="presParOf" srcId="{6C1CC64C-BFCD-407C-B39A-75516E22CB8C}" destId="{F4352313-0E4D-401E-A51C-B53F2BD2D385}" srcOrd="0" destOrd="0" presId="urn:microsoft.com/office/officeart/2005/8/layout/process5"/>
    <dgm:cxn modelId="{1D11033D-9D11-4836-9B30-BAEC3D47C6BE}" type="presParOf" srcId="{666FF639-5A55-44C4-8322-1C4280B1C558}" destId="{BDC49F21-AE39-419F-969F-F4DEF170B9E7}" srcOrd="4" destOrd="0" presId="urn:microsoft.com/office/officeart/2005/8/layout/process5"/>
    <dgm:cxn modelId="{B681167E-7CE7-4B30-A8A7-E1698FCF692C}" type="presParOf" srcId="{666FF639-5A55-44C4-8322-1C4280B1C558}" destId="{39268471-65F9-4593-A3EF-B6A6900184E2}" srcOrd="5" destOrd="0" presId="urn:microsoft.com/office/officeart/2005/8/layout/process5"/>
    <dgm:cxn modelId="{823D7D5A-4D74-40A3-8CD3-E6249403762F}" type="presParOf" srcId="{39268471-65F9-4593-A3EF-B6A6900184E2}" destId="{FB2CB2CA-D06B-4C41-9186-F8F50AC38934}" srcOrd="0" destOrd="0" presId="urn:microsoft.com/office/officeart/2005/8/layout/process5"/>
    <dgm:cxn modelId="{760176B1-155B-48B2-94E4-0178AC69F109}" type="presParOf" srcId="{666FF639-5A55-44C4-8322-1C4280B1C558}" destId="{E54616EB-F954-4171-8C56-CD255B09D6C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2D7E18-2047-4638-8F06-3C840EBD1FE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DA2C6-88B6-4381-9822-9404952061D6}">
      <dgm:prSet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Teori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harus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diuji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terhadap</a:t>
          </a:r>
          <a:r>
            <a:rPr lang="en-US" dirty="0">
              <a:solidFill>
                <a:schemeClr val="tx1"/>
              </a:solidFill>
            </a:rPr>
            <a:t> data </a:t>
          </a:r>
          <a:r>
            <a:rPr lang="en-US" dirty="0" err="1">
              <a:solidFill>
                <a:schemeClr val="tx1"/>
              </a:solidFill>
            </a:rPr>
            <a:t>empiris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 </a:t>
          </a:r>
          <a:r>
            <a:rPr lang="en-US" dirty="0" err="1">
              <a:solidFill>
                <a:schemeClr val="tx1"/>
              </a:solidFill>
            </a:rPr>
            <a:t>kebenarannya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sebelum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diterapkan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0245D917-595E-4EEB-87CF-AA4392EC658B}" type="parTrans" cxnId="{0CB70A80-DFAB-4510-83EF-BFC2685C9F5A}">
      <dgm:prSet/>
      <dgm:spPr/>
      <dgm:t>
        <a:bodyPr/>
        <a:lstStyle/>
        <a:p>
          <a:endParaRPr lang="en-US"/>
        </a:p>
      </dgm:t>
    </dgm:pt>
    <dgm:pt modelId="{09DA0CA3-EC19-4325-B663-FBA0AAF0738F}" type="sibTrans" cxnId="{0CB70A80-DFAB-4510-83EF-BFC2685C9F5A}">
      <dgm:prSet/>
      <dgm:spPr/>
      <dgm:t>
        <a:bodyPr/>
        <a:lstStyle/>
        <a:p>
          <a:endParaRPr lang="en-US"/>
        </a:p>
      </dgm:t>
    </dgm:pt>
    <dgm:pt modelId="{13C7CFB5-DD39-40C8-B59B-30EC4C6A6E9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Sedangkan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Statistik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memerlukan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Teori</a:t>
          </a:r>
          <a:r>
            <a:rPr lang="en-US" sz="2000" dirty="0">
              <a:solidFill>
                <a:schemeClr val="tx1"/>
              </a:solidFill>
            </a:rPr>
            <a:t> Ekonomi  </a:t>
          </a:r>
          <a:r>
            <a:rPr lang="en-US" sz="2000" dirty="0" err="1">
              <a:solidFill>
                <a:schemeClr val="tx1"/>
              </a:solidFill>
            </a:rPr>
            <a:t>untuk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dapat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menentukan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arah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penelitian</a:t>
          </a:r>
          <a:r>
            <a:rPr lang="en-US" sz="2000" dirty="0">
              <a:solidFill>
                <a:schemeClr val="tx1"/>
              </a:solidFill>
            </a:rPr>
            <a:t> yang  paling </a:t>
          </a:r>
          <a:r>
            <a:rPr lang="en-US" sz="2000" dirty="0" err="1">
              <a:solidFill>
                <a:schemeClr val="tx1"/>
              </a:solidFill>
            </a:rPr>
            <a:t>relevan</a:t>
          </a:r>
          <a:r>
            <a:rPr lang="en-US" sz="2000" dirty="0">
              <a:solidFill>
                <a:schemeClr val="tx1"/>
              </a:solidFill>
            </a:rPr>
            <a:t> dan </a:t>
          </a:r>
          <a:r>
            <a:rPr lang="en-US" sz="2000" dirty="0" err="1">
              <a:solidFill>
                <a:schemeClr val="tx1"/>
              </a:solidFill>
            </a:rPr>
            <a:t>bermanfaat</a:t>
          </a:r>
          <a:r>
            <a:rPr lang="en-US" sz="2000" dirty="0">
              <a:solidFill>
                <a:schemeClr val="tx1"/>
              </a:solidFill>
            </a:rPr>
            <a:t>.</a:t>
          </a:r>
        </a:p>
      </dgm:t>
    </dgm:pt>
    <dgm:pt modelId="{2C14CF3E-EE68-4B57-8CE9-DEF0C138A0E4}" type="parTrans" cxnId="{FAD1695D-539E-4044-9985-63006348EB4A}">
      <dgm:prSet/>
      <dgm:spPr/>
      <dgm:t>
        <a:bodyPr/>
        <a:lstStyle/>
        <a:p>
          <a:endParaRPr lang="en-US"/>
        </a:p>
      </dgm:t>
    </dgm:pt>
    <dgm:pt modelId="{AD58A4C6-1262-4645-9026-96701A243D6B}" type="sibTrans" cxnId="{FAD1695D-539E-4044-9985-63006348EB4A}">
      <dgm:prSet/>
      <dgm:spPr/>
      <dgm:t>
        <a:bodyPr/>
        <a:lstStyle/>
        <a:p>
          <a:endParaRPr lang="en-US"/>
        </a:p>
      </dgm:t>
    </dgm:pt>
    <dgm:pt modelId="{F851D122-DFD5-4494-B5AC-BAF90422D0F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Jadi </a:t>
          </a:r>
          <a:r>
            <a:rPr lang="en-US" sz="1400" dirty="0" err="1">
              <a:solidFill>
                <a:schemeClr val="tx1"/>
              </a:solidFill>
            </a:rPr>
            <a:t>Matematika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2400" dirty="0">
              <a:solidFill>
                <a:schemeClr val="tx1"/>
              </a:solidFill>
            </a:rPr>
            <a:t>Ekonomi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sebagai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prasyarat</a:t>
          </a:r>
          <a:r>
            <a:rPr lang="en-US" sz="1400" dirty="0">
              <a:solidFill>
                <a:schemeClr val="tx1"/>
              </a:solidFill>
            </a:rPr>
            <a:t>  </a:t>
          </a:r>
          <a:r>
            <a:rPr lang="en-US" sz="1400" dirty="0" err="1">
              <a:solidFill>
                <a:schemeClr val="tx1"/>
              </a:solidFill>
            </a:rPr>
            <a:t>untuk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mempelajari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Statistik</a:t>
          </a:r>
          <a:r>
            <a:rPr lang="en-US" sz="1400" dirty="0">
              <a:solidFill>
                <a:schemeClr val="tx1"/>
              </a:solidFill>
            </a:rPr>
            <a:t> dan </a:t>
          </a:r>
          <a:r>
            <a:rPr lang="en-US" sz="1400" dirty="0" err="1">
              <a:solidFill>
                <a:schemeClr val="tx1"/>
              </a:solidFill>
            </a:rPr>
            <a:t>Ekonometrika</a:t>
          </a:r>
          <a:endParaRPr lang="en-US" sz="1400" dirty="0">
            <a:solidFill>
              <a:schemeClr val="tx1"/>
            </a:solidFill>
          </a:endParaRPr>
        </a:p>
      </dgm:t>
    </dgm:pt>
    <dgm:pt modelId="{BC4E9D44-6699-434D-860E-41C92DD55E32}" type="parTrans" cxnId="{6EA0D47A-0DA6-4E18-B7DF-0670F4AADAF6}">
      <dgm:prSet/>
      <dgm:spPr/>
      <dgm:t>
        <a:bodyPr/>
        <a:lstStyle/>
        <a:p>
          <a:endParaRPr lang="en-US"/>
        </a:p>
      </dgm:t>
    </dgm:pt>
    <dgm:pt modelId="{C00A9BED-B42A-4A22-8F6A-F5BD09D8D19F}" type="sibTrans" cxnId="{6EA0D47A-0DA6-4E18-B7DF-0670F4AADAF6}">
      <dgm:prSet/>
      <dgm:spPr/>
      <dgm:t>
        <a:bodyPr/>
        <a:lstStyle/>
        <a:p>
          <a:endParaRPr lang="en-US"/>
        </a:p>
      </dgm:t>
    </dgm:pt>
    <dgm:pt modelId="{2ADECD16-A8C5-41B0-8EC0-4EE69B6EE158}" type="pres">
      <dgm:prSet presAssocID="{732D7E18-2047-4638-8F06-3C840EBD1FE2}" presName="diagram" presStyleCnt="0">
        <dgm:presLayoutVars>
          <dgm:dir/>
          <dgm:resizeHandles val="exact"/>
        </dgm:presLayoutVars>
      </dgm:prSet>
      <dgm:spPr/>
    </dgm:pt>
    <dgm:pt modelId="{FF8ACD51-262E-4116-BEF1-E9F28EA2DDAD}" type="pres">
      <dgm:prSet presAssocID="{EEFDA2C6-88B6-4381-9822-9404952061D6}" presName="arrow" presStyleLbl="node1" presStyleIdx="0" presStyleCnt="3" custScaleX="187082" custScaleY="118333" custRadScaleRad="118809" custRadScaleInc="-14437">
        <dgm:presLayoutVars>
          <dgm:bulletEnabled val="1"/>
        </dgm:presLayoutVars>
      </dgm:prSet>
      <dgm:spPr/>
    </dgm:pt>
    <dgm:pt modelId="{B2EED176-C83D-4B4C-AA0A-D379556A7B86}" type="pres">
      <dgm:prSet presAssocID="{13C7CFB5-DD39-40C8-B59B-30EC4C6A6E9C}" presName="arrow" presStyleLbl="node1" presStyleIdx="1" presStyleCnt="3" custAng="72932" custScaleX="125601" custScaleY="200095" custRadScaleRad="168522" custRadScaleInc="-9240">
        <dgm:presLayoutVars>
          <dgm:bulletEnabled val="1"/>
        </dgm:presLayoutVars>
      </dgm:prSet>
      <dgm:spPr/>
    </dgm:pt>
    <dgm:pt modelId="{DA09BA08-106D-41FE-AB81-8D7143FD8BFB}" type="pres">
      <dgm:prSet presAssocID="{F851D122-DFD5-4494-B5AC-BAF90422D0FC}" presName="arrow" presStyleLbl="node1" presStyleIdx="2" presStyleCnt="3" custScaleX="119843" custScaleY="200095" custRadScaleRad="205932" custRadScaleInc="9889">
        <dgm:presLayoutVars>
          <dgm:bulletEnabled val="1"/>
        </dgm:presLayoutVars>
      </dgm:prSet>
      <dgm:spPr/>
    </dgm:pt>
  </dgm:ptLst>
  <dgm:cxnLst>
    <dgm:cxn modelId="{CFBF9804-66EE-4627-A009-E29E8B31134A}" type="presOf" srcId="{EEFDA2C6-88B6-4381-9822-9404952061D6}" destId="{FF8ACD51-262E-4116-BEF1-E9F28EA2DDAD}" srcOrd="0" destOrd="0" presId="urn:microsoft.com/office/officeart/2005/8/layout/arrow5"/>
    <dgm:cxn modelId="{DC484C14-5F8B-48B6-9079-6376A2EEF5F8}" type="presOf" srcId="{13C7CFB5-DD39-40C8-B59B-30EC4C6A6E9C}" destId="{B2EED176-C83D-4B4C-AA0A-D379556A7B86}" srcOrd="0" destOrd="0" presId="urn:microsoft.com/office/officeart/2005/8/layout/arrow5"/>
    <dgm:cxn modelId="{FAD1695D-539E-4044-9985-63006348EB4A}" srcId="{732D7E18-2047-4638-8F06-3C840EBD1FE2}" destId="{13C7CFB5-DD39-40C8-B59B-30EC4C6A6E9C}" srcOrd="1" destOrd="0" parTransId="{2C14CF3E-EE68-4B57-8CE9-DEF0C138A0E4}" sibTransId="{AD58A4C6-1262-4645-9026-96701A243D6B}"/>
    <dgm:cxn modelId="{6EA0D47A-0DA6-4E18-B7DF-0670F4AADAF6}" srcId="{732D7E18-2047-4638-8F06-3C840EBD1FE2}" destId="{F851D122-DFD5-4494-B5AC-BAF90422D0FC}" srcOrd="2" destOrd="0" parTransId="{BC4E9D44-6699-434D-860E-41C92DD55E32}" sibTransId="{C00A9BED-B42A-4A22-8F6A-F5BD09D8D19F}"/>
    <dgm:cxn modelId="{0CB70A80-DFAB-4510-83EF-BFC2685C9F5A}" srcId="{732D7E18-2047-4638-8F06-3C840EBD1FE2}" destId="{EEFDA2C6-88B6-4381-9822-9404952061D6}" srcOrd="0" destOrd="0" parTransId="{0245D917-595E-4EEB-87CF-AA4392EC658B}" sibTransId="{09DA0CA3-EC19-4325-B663-FBA0AAF0738F}"/>
    <dgm:cxn modelId="{40B5EA90-7992-45D3-8FE0-21B3E25A6235}" type="presOf" srcId="{F851D122-DFD5-4494-B5AC-BAF90422D0FC}" destId="{DA09BA08-106D-41FE-AB81-8D7143FD8BFB}" srcOrd="0" destOrd="0" presId="urn:microsoft.com/office/officeart/2005/8/layout/arrow5"/>
    <dgm:cxn modelId="{D77E4D9D-6120-4C08-B35D-41C3F9A7CFF6}" type="presOf" srcId="{732D7E18-2047-4638-8F06-3C840EBD1FE2}" destId="{2ADECD16-A8C5-41B0-8EC0-4EE69B6EE158}" srcOrd="0" destOrd="0" presId="urn:microsoft.com/office/officeart/2005/8/layout/arrow5"/>
    <dgm:cxn modelId="{EB2E122F-7089-41E8-9590-CD093CE0EF94}" type="presParOf" srcId="{2ADECD16-A8C5-41B0-8EC0-4EE69B6EE158}" destId="{FF8ACD51-262E-4116-BEF1-E9F28EA2DDAD}" srcOrd="0" destOrd="0" presId="urn:microsoft.com/office/officeart/2005/8/layout/arrow5"/>
    <dgm:cxn modelId="{55C855E4-0462-4397-8B75-21499B4B3D61}" type="presParOf" srcId="{2ADECD16-A8C5-41B0-8EC0-4EE69B6EE158}" destId="{B2EED176-C83D-4B4C-AA0A-D379556A7B86}" srcOrd="1" destOrd="0" presId="urn:microsoft.com/office/officeart/2005/8/layout/arrow5"/>
    <dgm:cxn modelId="{9188735B-0B81-4D7E-BCD7-C9B3520DD33D}" type="presParOf" srcId="{2ADECD16-A8C5-41B0-8EC0-4EE69B6EE158}" destId="{DA09BA08-106D-41FE-AB81-8D7143FD8BF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2E5B9-53E2-4AEB-B59E-E6F12A99A114}">
      <dsp:nvSpPr>
        <dsp:cNvPr id="0" name=""/>
        <dsp:cNvSpPr/>
      </dsp:nvSpPr>
      <dsp:spPr>
        <a:xfrm>
          <a:off x="2360656" y="643735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6396" y="686813"/>
        <a:ext cx="26425" cy="5285"/>
      </dsp:txXfrm>
    </dsp:sp>
    <dsp:sp modelId="{B48ECF34-5043-42F2-AF05-78CD9CF9B1B5}">
      <dsp:nvSpPr>
        <dsp:cNvPr id="0" name=""/>
        <dsp:cNvSpPr/>
      </dsp:nvSpPr>
      <dsp:spPr>
        <a:xfrm>
          <a:off x="64608" y="101"/>
          <a:ext cx="2297848" cy="1378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1. Sistem bilangan dan konsep himpunan </a:t>
          </a:r>
        </a:p>
      </dsp:txBody>
      <dsp:txXfrm>
        <a:off x="64608" y="101"/>
        <a:ext cx="2297848" cy="1378708"/>
      </dsp:txXfrm>
    </dsp:sp>
    <dsp:sp modelId="{A5311134-78D0-435A-919D-6FDD3EE8E6DD}">
      <dsp:nvSpPr>
        <dsp:cNvPr id="0" name=""/>
        <dsp:cNvSpPr/>
      </dsp:nvSpPr>
      <dsp:spPr>
        <a:xfrm>
          <a:off x="5187009" y="643735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5">
              <a:hueOff val="-653972"/>
              <a:satOff val="3891"/>
              <a:lumOff val="15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2749" y="686813"/>
        <a:ext cx="26425" cy="5285"/>
      </dsp:txXfrm>
    </dsp:sp>
    <dsp:sp modelId="{30C2206A-6B77-477D-A7DB-C3C4D6D2542C}">
      <dsp:nvSpPr>
        <dsp:cNvPr id="0" name=""/>
        <dsp:cNvSpPr/>
      </dsp:nvSpPr>
      <dsp:spPr>
        <a:xfrm>
          <a:off x="2890961" y="101"/>
          <a:ext cx="2297848" cy="1378708"/>
        </a:xfrm>
        <a:prstGeom prst="rect">
          <a:avLst/>
        </a:prstGeom>
        <a:solidFill>
          <a:schemeClr val="accent5">
            <a:hueOff val="-523177"/>
            <a:satOff val="3113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2. Operasi aritmatika </a:t>
          </a:r>
        </a:p>
      </dsp:txBody>
      <dsp:txXfrm>
        <a:off x="2890961" y="101"/>
        <a:ext cx="2297848" cy="1378708"/>
      </dsp:txXfrm>
    </dsp:sp>
    <dsp:sp modelId="{A450B1ED-BB93-464D-A375-1926AABED5A2}">
      <dsp:nvSpPr>
        <dsp:cNvPr id="0" name=""/>
        <dsp:cNvSpPr/>
      </dsp:nvSpPr>
      <dsp:spPr>
        <a:xfrm>
          <a:off x="8013363" y="643735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5">
              <a:hueOff val="-1307943"/>
              <a:satOff val="7781"/>
              <a:lumOff val="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49103" y="686813"/>
        <a:ext cx="26425" cy="5285"/>
      </dsp:txXfrm>
    </dsp:sp>
    <dsp:sp modelId="{352DB6E2-6B46-45C3-96A4-631285DAFAFE}">
      <dsp:nvSpPr>
        <dsp:cNvPr id="0" name=""/>
        <dsp:cNvSpPr/>
      </dsp:nvSpPr>
      <dsp:spPr>
        <a:xfrm>
          <a:off x="5717315" y="101"/>
          <a:ext cx="2297848" cy="1378708"/>
        </a:xfrm>
        <a:prstGeom prst="rect">
          <a:avLst/>
        </a:prstGeom>
        <a:solidFill>
          <a:schemeClr val="accent5">
            <a:hueOff val="-1046355"/>
            <a:satOff val="6225"/>
            <a:lumOff val="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3. Fungsi linier dan fungsi non linier, dan penerepannya di bidang ekonomi dan bisnis </a:t>
          </a:r>
        </a:p>
      </dsp:txBody>
      <dsp:txXfrm>
        <a:off x="5717315" y="101"/>
        <a:ext cx="2297848" cy="1378708"/>
      </dsp:txXfrm>
    </dsp:sp>
    <dsp:sp modelId="{3A6D12DF-FBF4-4700-8689-2B8C3C6DEDCB}">
      <dsp:nvSpPr>
        <dsp:cNvPr id="0" name=""/>
        <dsp:cNvSpPr/>
      </dsp:nvSpPr>
      <dsp:spPr>
        <a:xfrm>
          <a:off x="1213532" y="1377009"/>
          <a:ext cx="8479059" cy="497905"/>
        </a:xfrm>
        <a:custGeom>
          <a:avLst/>
          <a:gdLst/>
          <a:ahLst/>
          <a:cxnLst/>
          <a:rect l="0" t="0" r="0" b="0"/>
          <a:pathLst>
            <a:path>
              <a:moveTo>
                <a:pt x="8479059" y="0"/>
              </a:moveTo>
              <a:lnTo>
                <a:pt x="8479059" y="266052"/>
              </a:lnTo>
              <a:lnTo>
                <a:pt x="0" y="266052"/>
              </a:lnTo>
              <a:lnTo>
                <a:pt x="0" y="497905"/>
              </a:lnTo>
            </a:path>
          </a:pathLst>
        </a:custGeom>
        <a:noFill/>
        <a:ln w="12700" cap="rnd" cmpd="sng" algn="ctr">
          <a:solidFill>
            <a:schemeClr val="accent5">
              <a:hueOff val="-1961915"/>
              <a:satOff val="11672"/>
              <a:lumOff val="47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0674" y="1623319"/>
        <a:ext cx="424775" cy="5285"/>
      </dsp:txXfrm>
    </dsp:sp>
    <dsp:sp modelId="{459661F4-1A2C-46F0-90B5-D5F45BC8FE42}">
      <dsp:nvSpPr>
        <dsp:cNvPr id="0" name=""/>
        <dsp:cNvSpPr/>
      </dsp:nvSpPr>
      <dsp:spPr>
        <a:xfrm>
          <a:off x="8543668" y="101"/>
          <a:ext cx="2297848" cy="1378708"/>
        </a:xfrm>
        <a:prstGeom prst="rect">
          <a:avLst/>
        </a:prstGeom>
        <a:solidFill>
          <a:schemeClr val="accent5">
            <a:hueOff val="-1569532"/>
            <a:satOff val="9338"/>
            <a:lumOff val="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4. Deret dan penerapannya di bidang keuangan. </a:t>
          </a:r>
        </a:p>
      </dsp:txBody>
      <dsp:txXfrm>
        <a:off x="8543668" y="101"/>
        <a:ext cx="2297848" cy="1378708"/>
      </dsp:txXfrm>
    </dsp:sp>
    <dsp:sp modelId="{E027D8FC-D027-4F49-A507-2EAFFC85517E}">
      <dsp:nvSpPr>
        <dsp:cNvPr id="0" name=""/>
        <dsp:cNvSpPr/>
      </dsp:nvSpPr>
      <dsp:spPr>
        <a:xfrm>
          <a:off x="2360656" y="2550949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6396" y="2594026"/>
        <a:ext cx="26425" cy="5285"/>
      </dsp:txXfrm>
    </dsp:sp>
    <dsp:sp modelId="{BC19C4B9-49FF-46CA-B6EA-46BFB8829A4B}">
      <dsp:nvSpPr>
        <dsp:cNvPr id="0" name=""/>
        <dsp:cNvSpPr/>
      </dsp:nvSpPr>
      <dsp:spPr>
        <a:xfrm>
          <a:off x="64608" y="1907315"/>
          <a:ext cx="2297848" cy="1378708"/>
        </a:xfrm>
        <a:prstGeom prst="rect">
          <a:avLst/>
        </a:prstGeom>
        <a:solidFill>
          <a:schemeClr val="accent5">
            <a:hueOff val="-2092709"/>
            <a:satOff val="12450"/>
            <a:lumOff val="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5. Kalkulus differensial dan integral, dan penerapannya di bidang ekonomi dan bisnis. </a:t>
          </a:r>
        </a:p>
      </dsp:txBody>
      <dsp:txXfrm>
        <a:off x="64608" y="1907315"/>
        <a:ext cx="2297848" cy="1378708"/>
      </dsp:txXfrm>
    </dsp:sp>
    <dsp:sp modelId="{4179C99A-1E81-4ACD-8341-3EC1DF5FD064}">
      <dsp:nvSpPr>
        <dsp:cNvPr id="0" name=""/>
        <dsp:cNvSpPr/>
      </dsp:nvSpPr>
      <dsp:spPr>
        <a:xfrm>
          <a:off x="2890961" y="1907315"/>
          <a:ext cx="2297848" cy="1378708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6. Matriks.</a:t>
          </a:r>
        </a:p>
      </dsp:txBody>
      <dsp:txXfrm>
        <a:off x="2890961" y="1907315"/>
        <a:ext cx="2297848" cy="1378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1A86-C278-4EDF-B594-DFBF27462DB8}">
      <dsp:nvSpPr>
        <dsp:cNvPr id="0" name=""/>
        <dsp:cNvSpPr/>
      </dsp:nvSpPr>
      <dsp:spPr>
        <a:xfrm>
          <a:off x="8208977" y="1439872"/>
          <a:ext cx="2456765" cy="2456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0F5D5-3B45-430C-AFFA-98BA2FF04208}">
      <dsp:nvSpPr>
        <dsp:cNvPr id="0" name=""/>
        <dsp:cNvSpPr/>
      </dsp:nvSpPr>
      <dsp:spPr>
        <a:xfrm>
          <a:off x="8291150" y="1521783"/>
          <a:ext cx="2293472" cy="2293069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Persamaan</a:t>
          </a:r>
          <a:r>
            <a:rPr lang="en-US" sz="1400" kern="1200" dirty="0"/>
            <a:t>	</a:t>
          </a:r>
          <a:r>
            <a:rPr lang="en-US" sz="1400" kern="1200" dirty="0" err="1"/>
            <a:t>terdiri</a:t>
          </a:r>
          <a:r>
            <a:rPr lang="en-US" sz="1400" kern="1200" dirty="0"/>
            <a:t>	</a:t>
          </a:r>
          <a:r>
            <a:rPr lang="en-US" sz="1400" kern="1200" dirty="0" err="1"/>
            <a:t>atas</a:t>
          </a:r>
          <a:r>
            <a:rPr lang="en-US" sz="1400" kern="1200" dirty="0"/>
            <a:t>	</a:t>
          </a:r>
          <a:r>
            <a:rPr lang="en-US" sz="1400" kern="1200" dirty="0" err="1"/>
            <a:t>sejumlah</a:t>
          </a:r>
          <a:r>
            <a:rPr lang="en-US" sz="1400" kern="1200" dirty="0"/>
            <a:t>	</a:t>
          </a:r>
          <a:r>
            <a:rPr lang="en-US" sz="1400" kern="1200" dirty="0" err="1"/>
            <a:t>variabel</a:t>
          </a:r>
          <a:r>
            <a:rPr lang="en-US" sz="1400" kern="1200" dirty="0"/>
            <a:t>,  </a:t>
          </a:r>
          <a:r>
            <a:rPr lang="en-US" sz="1400" kern="1200" dirty="0" err="1"/>
            <a:t>konstanta</a:t>
          </a:r>
          <a:r>
            <a:rPr lang="en-US" sz="1400" kern="1200" dirty="0"/>
            <a:t>, </a:t>
          </a:r>
          <a:r>
            <a:rPr lang="en-US" sz="1400" kern="1200" dirty="0" err="1"/>
            <a:t>koefisien</a:t>
          </a:r>
          <a:r>
            <a:rPr lang="en-US" sz="1400" kern="1200" dirty="0"/>
            <a:t> dan </a:t>
          </a:r>
          <a:r>
            <a:rPr lang="en-US" sz="1400" kern="1200" dirty="0" err="1"/>
            <a:t>atau</a:t>
          </a:r>
          <a:r>
            <a:rPr lang="en-US" sz="1400" kern="1200" dirty="0"/>
            <a:t> parameter</a:t>
          </a:r>
        </a:p>
      </dsp:txBody>
      <dsp:txXfrm>
        <a:off x="8618789" y="1849426"/>
        <a:ext cx="1638194" cy="1637783"/>
      </dsp:txXfrm>
    </dsp:sp>
    <dsp:sp modelId="{DEE3DA87-7EAE-42F3-8272-32BD99802432}">
      <dsp:nvSpPr>
        <dsp:cNvPr id="0" name=""/>
        <dsp:cNvSpPr/>
      </dsp:nvSpPr>
      <dsp:spPr>
        <a:xfrm rot="2700000">
          <a:off x="5659483" y="1439699"/>
          <a:ext cx="2456805" cy="24568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997E6-AEA7-4BC7-9115-899A883FA144}">
      <dsp:nvSpPr>
        <dsp:cNvPr id="0" name=""/>
        <dsp:cNvSpPr/>
      </dsp:nvSpPr>
      <dsp:spPr>
        <a:xfrm>
          <a:off x="5752211" y="1521783"/>
          <a:ext cx="2293472" cy="2293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Apabila berbentuk model matematika maka akan  terdiri atas satu atau sekumpulan persamaan</a:t>
          </a:r>
        </a:p>
      </dsp:txBody>
      <dsp:txXfrm>
        <a:off x="6079850" y="1849426"/>
        <a:ext cx="1638194" cy="1637783"/>
      </dsp:txXfrm>
    </dsp:sp>
    <dsp:sp modelId="{32F97216-3818-40AD-BB5E-4D5D57213EF8}">
      <dsp:nvSpPr>
        <dsp:cNvPr id="0" name=""/>
        <dsp:cNvSpPr/>
      </dsp:nvSpPr>
      <dsp:spPr>
        <a:xfrm rot="2700000">
          <a:off x="3131079" y="1439699"/>
          <a:ext cx="2456805" cy="24568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EF26-094C-4A1F-80BD-41E9C3328F88}">
      <dsp:nvSpPr>
        <dsp:cNvPr id="0" name=""/>
        <dsp:cNvSpPr/>
      </dsp:nvSpPr>
      <dsp:spPr>
        <a:xfrm>
          <a:off x="3213272" y="1521783"/>
          <a:ext cx="2293472" cy="2293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	Ekonomi	</a:t>
          </a:r>
          <a:r>
            <a:rPr lang="en-US" sz="1400" kern="1200" dirty="0" err="1"/>
            <a:t>dapat</a:t>
          </a:r>
          <a:r>
            <a:rPr lang="en-US" sz="1400" kern="1200" dirty="0"/>
            <a:t>	</a:t>
          </a:r>
          <a:r>
            <a:rPr lang="en-US" sz="1400" kern="1200" dirty="0" err="1"/>
            <a:t>berbentuk</a:t>
          </a:r>
          <a:r>
            <a:rPr lang="en-US" sz="1400" kern="1200" dirty="0"/>
            <a:t>	model  </a:t>
          </a:r>
          <a:r>
            <a:rPr lang="en-US" sz="1400" kern="1200" dirty="0" err="1"/>
            <a:t>matematika</a:t>
          </a:r>
          <a:r>
            <a:rPr lang="en-US" sz="1400" kern="1200" dirty="0"/>
            <a:t> dan Non </a:t>
          </a:r>
          <a:r>
            <a:rPr lang="en-US" sz="1400" kern="1200" dirty="0" err="1"/>
            <a:t>Matematika</a:t>
          </a:r>
          <a:endParaRPr lang="en-US" sz="1400" kern="1200" dirty="0"/>
        </a:p>
      </dsp:txBody>
      <dsp:txXfrm>
        <a:off x="3540911" y="1849426"/>
        <a:ext cx="1638194" cy="1637783"/>
      </dsp:txXfrm>
    </dsp:sp>
    <dsp:sp modelId="{8EC3C561-8FC2-44B4-9960-CCFA6395323E}">
      <dsp:nvSpPr>
        <dsp:cNvPr id="0" name=""/>
        <dsp:cNvSpPr/>
      </dsp:nvSpPr>
      <dsp:spPr>
        <a:xfrm rot="2700000">
          <a:off x="592140" y="1439699"/>
          <a:ext cx="2456805" cy="24568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1DC6A-ABFB-4C02-A4D6-731ED4498AFB}">
      <dsp:nvSpPr>
        <dsp:cNvPr id="0" name=""/>
        <dsp:cNvSpPr/>
      </dsp:nvSpPr>
      <dsp:spPr>
        <a:xfrm>
          <a:off x="674334" y="1521783"/>
          <a:ext cx="2293472" cy="2293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antara variabel ‐ variabel ekonomi</a:t>
          </a:r>
        </a:p>
      </dsp:txBody>
      <dsp:txXfrm>
        <a:off x="1001973" y="1849426"/>
        <a:ext cx="1638194" cy="16377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8622-FC55-4192-9B5D-69EB276753B4}">
      <dsp:nvSpPr>
        <dsp:cNvPr id="0" name=""/>
        <dsp:cNvSpPr/>
      </dsp:nvSpPr>
      <dsp:spPr>
        <a:xfrm>
          <a:off x="0" y="7231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2. Tanda pertidaksamaan</a:t>
          </a:r>
          <a:endParaRPr lang="en-US" sz="1800" kern="1200"/>
        </a:p>
      </dsp:txBody>
      <dsp:txXfrm>
        <a:off x="20561" y="92875"/>
        <a:ext cx="6651691" cy="380078"/>
      </dsp:txXfrm>
    </dsp:sp>
    <dsp:sp modelId="{C93146D4-9A3B-40B1-9C2C-4E3A58E6C1B0}">
      <dsp:nvSpPr>
        <dsp:cNvPr id="0" name=""/>
        <dsp:cNvSpPr/>
      </dsp:nvSpPr>
      <dsp:spPr>
        <a:xfrm>
          <a:off x="0" y="54535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301383"/>
                <a:satOff val="-184"/>
                <a:lumOff val="719"/>
                <a:alphaOff val="0"/>
                <a:tint val="96000"/>
                <a:lumMod val="100000"/>
              </a:schemeClr>
            </a:gs>
            <a:gs pos="78000">
              <a:schemeClr val="accent2">
                <a:hueOff val="-301383"/>
                <a:satOff val="-184"/>
                <a:lumOff val="7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Tanda &lt; melambangkan “lebih kecil dari”</a:t>
          </a:r>
        </a:p>
      </dsp:txBody>
      <dsp:txXfrm>
        <a:off x="20561" y="565915"/>
        <a:ext cx="6651691" cy="380078"/>
      </dsp:txXfrm>
    </dsp:sp>
    <dsp:sp modelId="{07AF25A6-B9D0-4F2A-B3F8-81E2504F3102}">
      <dsp:nvSpPr>
        <dsp:cNvPr id="0" name=""/>
        <dsp:cNvSpPr/>
      </dsp:nvSpPr>
      <dsp:spPr>
        <a:xfrm>
          <a:off x="0" y="101839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602767"/>
                <a:satOff val="-368"/>
                <a:lumOff val="1438"/>
                <a:alphaOff val="0"/>
                <a:tint val="96000"/>
                <a:lumMod val="100000"/>
              </a:schemeClr>
            </a:gs>
            <a:gs pos="78000">
              <a:schemeClr val="accent2">
                <a:hueOff val="-602767"/>
                <a:satOff val="-368"/>
                <a:lumOff val="14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Tanda &gt; melambangkan “lebih besar dari”</a:t>
          </a:r>
        </a:p>
      </dsp:txBody>
      <dsp:txXfrm>
        <a:off x="20561" y="1038955"/>
        <a:ext cx="6651691" cy="380078"/>
      </dsp:txXfrm>
    </dsp:sp>
    <dsp:sp modelId="{0222BA2A-D90A-4B81-91A7-E2F4F14F5314}">
      <dsp:nvSpPr>
        <dsp:cNvPr id="0" name=""/>
        <dsp:cNvSpPr/>
      </dsp:nvSpPr>
      <dsp:spPr>
        <a:xfrm>
          <a:off x="0" y="149143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Tanda ≤ “lebih kecil dari atau sama dengan”</a:t>
          </a:r>
        </a:p>
      </dsp:txBody>
      <dsp:txXfrm>
        <a:off x="20561" y="1511995"/>
        <a:ext cx="6651691" cy="380078"/>
      </dsp:txXfrm>
    </dsp:sp>
    <dsp:sp modelId="{F2EE56CC-FD55-4DD0-B716-080867C76EE9}">
      <dsp:nvSpPr>
        <dsp:cNvPr id="0" name=""/>
        <dsp:cNvSpPr/>
      </dsp:nvSpPr>
      <dsp:spPr>
        <a:xfrm>
          <a:off x="0" y="196447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205533"/>
                <a:satOff val="-736"/>
                <a:lumOff val="2876"/>
                <a:alphaOff val="0"/>
                <a:tint val="96000"/>
                <a:lumMod val="100000"/>
              </a:schemeClr>
            </a:gs>
            <a:gs pos="78000">
              <a:schemeClr val="accent2">
                <a:hueOff val="-1205533"/>
                <a:satOff val="-736"/>
                <a:lumOff val="28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Tanda ≥ “</a:t>
          </a:r>
          <a:r>
            <a:rPr lang="en-US" sz="1800" kern="1200" dirty="0" err="1"/>
            <a:t>lebih</a:t>
          </a:r>
          <a:r>
            <a:rPr lang="en-US" sz="1800" kern="1200" dirty="0"/>
            <a:t> </a:t>
          </a:r>
          <a:r>
            <a:rPr lang="en-US" sz="1800" kern="1200" dirty="0" err="1"/>
            <a:t>besar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sama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”</a:t>
          </a:r>
        </a:p>
      </dsp:txBody>
      <dsp:txXfrm>
        <a:off x="20561" y="1985035"/>
        <a:ext cx="6651691" cy="380078"/>
      </dsp:txXfrm>
    </dsp:sp>
    <dsp:sp modelId="{FBBE53EC-DF11-4E55-A5BE-9720526CD228}">
      <dsp:nvSpPr>
        <dsp:cNvPr id="0" name=""/>
        <dsp:cNvSpPr/>
      </dsp:nvSpPr>
      <dsp:spPr>
        <a:xfrm>
          <a:off x="0" y="243751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506917"/>
                <a:satOff val="-920"/>
                <a:lumOff val="3595"/>
                <a:alphaOff val="0"/>
                <a:tint val="96000"/>
                <a:lumMod val="100000"/>
              </a:schemeClr>
            </a:gs>
            <a:gs pos="78000">
              <a:schemeClr val="accent2">
                <a:hueOff val="-1506917"/>
                <a:satOff val="-920"/>
                <a:lumOff val="35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3. Sifat </a:t>
          </a:r>
          <a:endParaRPr lang="en-US" sz="1800" kern="1200"/>
        </a:p>
      </dsp:txBody>
      <dsp:txXfrm>
        <a:off x="20561" y="2458076"/>
        <a:ext cx="6651691" cy="380078"/>
      </dsp:txXfrm>
    </dsp:sp>
    <dsp:sp modelId="{00B3C835-0114-4CCE-BA7F-A9284234D32A}">
      <dsp:nvSpPr>
        <dsp:cNvPr id="0" name=""/>
        <dsp:cNvSpPr/>
      </dsp:nvSpPr>
      <dsp:spPr>
        <a:xfrm>
          <a:off x="0" y="291055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Jika a ≤ b, maka –a ≥ -b</a:t>
          </a:r>
        </a:p>
      </dsp:txBody>
      <dsp:txXfrm>
        <a:off x="20561" y="2931116"/>
        <a:ext cx="6651691" cy="380078"/>
      </dsp:txXfrm>
    </dsp:sp>
    <dsp:sp modelId="{905F20AD-B2F6-4C58-8DFA-1B29596A20AC}">
      <dsp:nvSpPr>
        <dsp:cNvPr id="0" name=""/>
        <dsp:cNvSpPr/>
      </dsp:nvSpPr>
      <dsp:spPr>
        <a:xfrm>
          <a:off x="0" y="338359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109684"/>
                <a:satOff val="-1288"/>
                <a:lumOff val="5033"/>
                <a:alphaOff val="0"/>
                <a:tint val="96000"/>
                <a:lumMod val="100000"/>
              </a:schemeClr>
            </a:gs>
            <a:gs pos="78000">
              <a:schemeClr val="accent2">
                <a:hueOff val="-2109684"/>
                <a:satOff val="-1288"/>
                <a:lumOff val="503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Jika a ≤ b dan x ≥ 0, maka x.a ≤ x.b</a:t>
          </a:r>
        </a:p>
      </dsp:txBody>
      <dsp:txXfrm>
        <a:off x="20561" y="3404156"/>
        <a:ext cx="6651691" cy="380078"/>
      </dsp:txXfrm>
    </dsp:sp>
    <dsp:sp modelId="{A19206F1-8343-4174-9401-8E3DABBDE91C}">
      <dsp:nvSpPr>
        <dsp:cNvPr id="0" name=""/>
        <dsp:cNvSpPr/>
      </dsp:nvSpPr>
      <dsp:spPr>
        <a:xfrm>
          <a:off x="0" y="385663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411067"/>
                <a:satOff val="-1472"/>
                <a:lumOff val="5752"/>
                <a:alphaOff val="0"/>
                <a:tint val="96000"/>
                <a:lumMod val="100000"/>
              </a:schemeClr>
            </a:gs>
            <a:gs pos="78000">
              <a:schemeClr val="accent2">
                <a:hueOff val="-2411067"/>
                <a:satOff val="-1472"/>
                <a:lumOff val="57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Jika a ≤ b dan x ≤ 0, maka x.a ≥ x.b</a:t>
          </a:r>
        </a:p>
      </dsp:txBody>
      <dsp:txXfrm>
        <a:off x="20561" y="3877196"/>
        <a:ext cx="6651691" cy="380078"/>
      </dsp:txXfrm>
    </dsp:sp>
    <dsp:sp modelId="{A2AC17D2-176B-496A-A82A-A2B815CD773E}">
      <dsp:nvSpPr>
        <dsp:cNvPr id="0" name=""/>
        <dsp:cNvSpPr/>
      </dsp:nvSpPr>
      <dsp:spPr>
        <a:xfrm>
          <a:off x="0" y="432967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Jika a ≤ b dan c ≤ d, maka a + c ≤ b+ d</a:t>
          </a:r>
        </a:p>
      </dsp:txBody>
      <dsp:txXfrm>
        <a:off x="20561" y="4350236"/>
        <a:ext cx="6651691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01CF-27B5-4B93-9158-740A99E2ACD2}">
      <dsp:nvSpPr>
        <dsp:cNvPr id="0" name=""/>
        <dsp:cNvSpPr/>
      </dsp:nvSpPr>
      <dsp:spPr>
        <a:xfrm>
          <a:off x="0" y="469034"/>
          <a:ext cx="6692813" cy="889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PENILAIAN</a:t>
          </a:r>
          <a:endParaRPr lang="en-US" sz="3800" kern="1200"/>
        </a:p>
      </dsp:txBody>
      <dsp:txXfrm>
        <a:off x="43407" y="512441"/>
        <a:ext cx="6605999" cy="802386"/>
      </dsp:txXfrm>
    </dsp:sp>
    <dsp:sp modelId="{33AA8171-A9FB-4678-8FAC-662B77527107}">
      <dsp:nvSpPr>
        <dsp:cNvPr id="0" name=""/>
        <dsp:cNvSpPr/>
      </dsp:nvSpPr>
      <dsp:spPr>
        <a:xfrm>
          <a:off x="0" y="1467674"/>
          <a:ext cx="6692813" cy="8892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UTS			: 30%</a:t>
          </a:r>
          <a:endParaRPr lang="en-US" sz="3800" kern="1200" dirty="0"/>
        </a:p>
      </dsp:txBody>
      <dsp:txXfrm>
        <a:off x="43407" y="1511081"/>
        <a:ext cx="6605999" cy="802386"/>
      </dsp:txXfrm>
    </dsp:sp>
    <dsp:sp modelId="{3D6300A9-6EB3-496A-AB45-1FD594C91204}">
      <dsp:nvSpPr>
        <dsp:cNvPr id="0" name=""/>
        <dsp:cNvSpPr/>
      </dsp:nvSpPr>
      <dsp:spPr>
        <a:xfrm>
          <a:off x="0" y="2466314"/>
          <a:ext cx="6692813" cy="8892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UAS			: 30%</a:t>
          </a:r>
          <a:endParaRPr lang="en-US" sz="3800" kern="1200" dirty="0"/>
        </a:p>
      </dsp:txBody>
      <dsp:txXfrm>
        <a:off x="43407" y="2509721"/>
        <a:ext cx="6605999" cy="802386"/>
      </dsp:txXfrm>
    </dsp:sp>
    <dsp:sp modelId="{19C07E27-EE49-40EF-8AB8-D887C869835E}">
      <dsp:nvSpPr>
        <dsp:cNvPr id="0" name=""/>
        <dsp:cNvSpPr/>
      </dsp:nvSpPr>
      <dsp:spPr>
        <a:xfrm>
          <a:off x="0" y="3464955"/>
          <a:ext cx="6692813" cy="889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TUGAS	dan </a:t>
          </a:r>
          <a:r>
            <a:rPr lang="en-US" sz="3800" b="1" kern="1200" dirty="0" err="1"/>
            <a:t>Keaktifan</a:t>
          </a:r>
          <a:r>
            <a:rPr lang="en-US" sz="3800" b="1" kern="1200" dirty="0"/>
            <a:t>	: 40%</a:t>
          </a:r>
          <a:endParaRPr lang="en-US" sz="3800" kern="1200" dirty="0"/>
        </a:p>
      </dsp:txBody>
      <dsp:txXfrm>
        <a:off x="43407" y="3508362"/>
        <a:ext cx="6605999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62B30-AFEB-4116-AFAF-451AC7138EF8}">
      <dsp:nvSpPr>
        <dsp:cNvPr id="0" name=""/>
        <dsp:cNvSpPr/>
      </dsp:nvSpPr>
      <dsp:spPr>
        <a:xfrm>
          <a:off x="0" y="2695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Kehadiran minimal </a:t>
          </a:r>
          <a:r>
            <a:rPr lang="en-ID" sz="2300" b="1" kern="1200"/>
            <a:t>75</a:t>
          </a:r>
          <a:r>
            <a:rPr lang="en-US" sz="2300" b="1" kern="1200"/>
            <a:t> %</a:t>
          </a:r>
          <a:endParaRPr lang="en-US" sz="2300" kern="1200"/>
        </a:p>
      </dsp:txBody>
      <dsp:txXfrm>
        <a:off x="26273" y="53227"/>
        <a:ext cx="6640267" cy="485654"/>
      </dsp:txXfrm>
    </dsp:sp>
    <dsp:sp modelId="{2D58DD56-B478-461E-A5EF-ECBA0B4C04B8}">
      <dsp:nvSpPr>
        <dsp:cNvPr id="0" name=""/>
        <dsp:cNvSpPr/>
      </dsp:nvSpPr>
      <dsp:spPr>
        <a:xfrm>
          <a:off x="0" y="63139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387493"/>
                <a:satOff val="-237"/>
                <a:lumOff val="924"/>
                <a:alphaOff val="0"/>
                <a:tint val="96000"/>
                <a:lumMod val="100000"/>
              </a:schemeClr>
            </a:gs>
            <a:gs pos="78000">
              <a:schemeClr val="accent2">
                <a:hueOff val="-387493"/>
                <a:satOff val="-237"/>
                <a:lumOff val="92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Tugas mandiri</a:t>
          </a:r>
          <a:endParaRPr lang="en-US" sz="2300" kern="1200"/>
        </a:p>
      </dsp:txBody>
      <dsp:txXfrm>
        <a:off x="26273" y="657667"/>
        <a:ext cx="6640267" cy="485654"/>
      </dsp:txXfrm>
    </dsp:sp>
    <dsp:sp modelId="{0DDCF478-B3F7-4931-B02A-DEB6F94AE43D}">
      <dsp:nvSpPr>
        <dsp:cNvPr id="0" name=""/>
        <dsp:cNvSpPr/>
      </dsp:nvSpPr>
      <dsp:spPr>
        <a:xfrm>
          <a:off x="0" y="123583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774986"/>
                <a:satOff val="-473"/>
                <a:lumOff val="1849"/>
                <a:alphaOff val="0"/>
                <a:tint val="96000"/>
                <a:lumMod val="100000"/>
              </a:schemeClr>
            </a:gs>
            <a:gs pos="78000">
              <a:schemeClr val="accent2">
                <a:hueOff val="-774986"/>
                <a:satOff val="-473"/>
                <a:lumOff val="184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Ujian tengah semester</a:t>
          </a:r>
          <a:endParaRPr lang="en-US" sz="2300" kern="1200"/>
        </a:p>
      </dsp:txBody>
      <dsp:txXfrm>
        <a:off x="26273" y="1262107"/>
        <a:ext cx="6640267" cy="485654"/>
      </dsp:txXfrm>
    </dsp:sp>
    <dsp:sp modelId="{49035364-411A-4E59-9987-60746217D647}">
      <dsp:nvSpPr>
        <dsp:cNvPr id="0" name=""/>
        <dsp:cNvSpPr/>
      </dsp:nvSpPr>
      <dsp:spPr>
        <a:xfrm>
          <a:off x="0" y="184027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162479"/>
                <a:satOff val="-710"/>
                <a:lumOff val="2773"/>
                <a:alphaOff val="0"/>
                <a:tint val="96000"/>
                <a:lumMod val="100000"/>
              </a:schemeClr>
            </a:gs>
            <a:gs pos="78000">
              <a:schemeClr val="accent2">
                <a:hueOff val="-1162479"/>
                <a:satOff val="-710"/>
                <a:lumOff val="27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Ujian akhir semester</a:t>
          </a:r>
          <a:endParaRPr lang="en-US" sz="2300" kern="1200"/>
        </a:p>
      </dsp:txBody>
      <dsp:txXfrm>
        <a:off x="26273" y="1866548"/>
        <a:ext cx="6640267" cy="485654"/>
      </dsp:txXfrm>
    </dsp:sp>
    <dsp:sp modelId="{6F0C1C75-F933-49BC-BC5E-4F553908EE42}">
      <dsp:nvSpPr>
        <dsp:cNvPr id="0" name=""/>
        <dsp:cNvSpPr/>
      </dsp:nvSpPr>
      <dsp:spPr>
        <a:xfrm>
          <a:off x="0" y="244471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549972"/>
                <a:satOff val="-946"/>
                <a:lumOff val="3698"/>
                <a:alphaOff val="0"/>
                <a:tint val="96000"/>
                <a:lumMod val="100000"/>
              </a:schemeClr>
            </a:gs>
            <a:gs pos="78000">
              <a:schemeClr val="accent2">
                <a:hueOff val="-1549972"/>
                <a:satOff val="-946"/>
                <a:lumOff val="36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Di kelas nada dering HP dinonaktifkan</a:t>
          </a:r>
          <a:endParaRPr lang="en-US" sz="2300" kern="1200"/>
        </a:p>
      </dsp:txBody>
      <dsp:txXfrm>
        <a:off x="26273" y="2470988"/>
        <a:ext cx="6640267" cy="485654"/>
      </dsp:txXfrm>
    </dsp:sp>
    <dsp:sp modelId="{C42A889D-8F88-44BE-BF51-4E7F84694443}">
      <dsp:nvSpPr>
        <dsp:cNvPr id="0" name=""/>
        <dsp:cNvSpPr/>
      </dsp:nvSpPr>
      <dsp:spPr>
        <a:xfrm>
          <a:off x="0" y="304915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937465"/>
                <a:satOff val="-1183"/>
                <a:lumOff val="4622"/>
                <a:alphaOff val="0"/>
                <a:tint val="96000"/>
                <a:lumMod val="100000"/>
              </a:schemeClr>
            </a:gs>
            <a:gs pos="78000">
              <a:schemeClr val="accent2">
                <a:hueOff val="-1937465"/>
                <a:satOff val="-1183"/>
                <a:lumOff val="46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Wajib pakai sepatu</a:t>
          </a:r>
          <a:endParaRPr lang="en-US" sz="2300" kern="1200"/>
        </a:p>
      </dsp:txBody>
      <dsp:txXfrm>
        <a:off x="26273" y="3075428"/>
        <a:ext cx="6640267" cy="485654"/>
      </dsp:txXfrm>
    </dsp:sp>
    <dsp:sp modelId="{3A6A38EB-505F-40EC-8910-2D726A0815E7}">
      <dsp:nvSpPr>
        <dsp:cNvPr id="0" name=""/>
        <dsp:cNvSpPr/>
      </dsp:nvSpPr>
      <dsp:spPr>
        <a:xfrm>
          <a:off x="0" y="365359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324957"/>
                <a:satOff val="-1419"/>
                <a:lumOff val="5547"/>
                <a:alphaOff val="0"/>
                <a:tint val="96000"/>
                <a:lumMod val="100000"/>
              </a:schemeClr>
            </a:gs>
            <a:gs pos="78000">
              <a:schemeClr val="accent2">
                <a:hueOff val="-2324957"/>
                <a:satOff val="-1419"/>
                <a:lumOff val="55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Tidak memakai kaos</a:t>
          </a:r>
          <a:endParaRPr lang="en-US" sz="2300" kern="1200"/>
        </a:p>
      </dsp:txBody>
      <dsp:txXfrm>
        <a:off x="26273" y="3679868"/>
        <a:ext cx="6640267" cy="485654"/>
      </dsp:txXfrm>
    </dsp:sp>
    <dsp:sp modelId="{12C58513-5B79-48C2-97AF-BF3EA25C40B2}">
      <dsp:nvSpPr>
        <dsp:cNvPr id="0" name=""/>
        <dsp:cNvSpPr/>
      </dsp:nvSpPr>
      <dsp:spPr>
        <a:xfrm>
          <a:off x="0" y="425803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b="1" kern="1200"/>
            <a:t>Toleransi Keterlambatan 30 menit</a:t>
          </a:r>
          <a:endParaRPr lang="en-US" sz="2300" kern="1200"/>
        </a:p>
      </dsp:txBody>
      <dsp:txXfrm>
        <a:off x="26273" y="4284308"/>
        <a:ext cx="6640267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B7DB5-0CC5-48F3-8709-1598D9D9614B}">
      <dsp:nvSpPr>
        <dsp:cNvPr id="0" name=""/>
        <dsp:cNvSpPr/>
      </dsp:nvSpPr>
      <dsp:spPr>
        <a:xfrm>
          <a:off x="3462" y="466060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Dumairy, “Matematika Terapan untuk Bisnis dan Ekonomi”,  Edisi ke‐2, Penerbit BPFE, Yogyakarta</a:t>
          </a:r>
        </a:p>
      </dsp:txBody>
      <dsp:txXfrm>
        <a:off x="3462" y="466060"/>
        <a:ext cx="2747018" cy="1648211"/>
      </dsp:txXfrm>
    </dsp:sp>
    <dsp:sp modelId="{423AE536-0890-49E5-8CA9-CCDF4CEE1DB1}">
      <dsp:nvSpPr>
        <dsp:cNvPr id="0" name=""/>
        <dsp:cNvSpPr/>
      </dsp:nvSpPr>
      <dsp:spPr>
        <a:xfrm>
          <a:off x="3025183" y="466060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Chiang, Alpha C., “Dasar‐dasar Matematika Ekonomi”, Edisi  ke‐4, Jilid 1, Penerbit Erlangga, Jakarta</a:t>
          </a:r>
        </a:p>
      </dsp:txBody>
      <dsp:txXfrm>
        <a:off x="3025183" y="466060"/>
        <a:ext cx="2747018" cy="1648211"/>
      </dsp:txXfrm>
    </dsp:sp>
    <dsp:sp modelId="{D92A5F14-EE0F-4AD1-9248-BD4207A55CE7}">
      <dsp:nvSpPr>
        <dsp:cNvPr id="0" name=""/>
        <dsp:cNvSpPr/>
      </dsp:nvSpPr>
      <dsp:spPr>
        <a:xfrm>
          <a:off x="6046903" y="466060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Kalangi, Josep Bintang, “Matematika Ekonomi dan Bisnis”,  Buku 1, Penerbit Salemba Empat, Jakarta</a:t>
          </a:r>
        </a:p>
      </dsp:txBody>
      <dsp:txXfrm>
        <a:off x="6046903" y="466060"/>
        <a:ext cx="2747018" cy="1648211"/>
      </dsp:txXfrm>
    </dsp:sp>
    <dsp:sp modelId="{6F9FE7EA-736D-4FA5-9892-7702866D1CC5}">
      <dsp:nvSpPr>
        <dsp:cNvPr id="0" name=""/>
        <dsp:cNvSpPr/>
      </dsp:nvSpPr>
      <dsp:spPr>
        <a:xfrm>
          <a:off x="9068624" y="466060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Soeprapto, “Matematika (Kalkulus)”</a:t>
          </a:r>
        </a:p>
      </dsp:txBody>
      <dsp:txXfrm>
        <a:off x="9068624" y="466060"/>
        <a:ext cx="2747018" cy="1648211"/>
      </dsp:txXfrm>
    </dsp:sp>
    <dsp:sp modelId="{9ECE777A-8347-48B6-A491-568047E222B8}">
      <dsp:nvSpPr>
        <dsp:cNvPr id="0" name=""/>
        <dsp:cNvSpPr/>
      </dsp:nvSpPr>
      <dsp:spPr>
        <a:xfrm>
          <a:off x="1514322" y="2388973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Assauri, Sofyan, ”Pengantar Matematika Ekonomi”</a:t>
          </a:r>
        </a:p>
      </dsp:txBody>
      <dsp:txXfrm>
        <a:off x="1514322" y="2388973"/>
        <a:ext cx="2747018" cy="1648211"/>
      </dsp:txXfrm>
    </dsp:sp>
    <dsp:sp modelId="{7CCDCD9E-274E-4738-A5C7-D390F5B21FCB}">
      <dsp:nvSpPr>
        <dsp:cNvPr id="0" name=""/>
        <dsp:cNvSpPr/>
      </dsp:nvSpPr>
      <dsp:spPr>
        <a:xfrm>
          <a:off x="4536043" y="2388973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H.Johannes &amp; Budiono Sri Handoko, “Pengantar  Matematika untuk Ekonomi , LP3S, Jakarta</a:t>
          </a:r>
        </a:p>
      </dsp:txBody>
      <dsp:txXfrm>
        <a:off x="4536043" y="2388973"/>
        <a:ext cx="2747018" cy="1648211"/>
      </dsp:txXfrm>
    </dsp:sp>
    <dsp:sp modelId="{3679E11B-FC42-44C0-8164-8C0A4F292169}">
      <dsp:nvSpPr>
        <dsp:cNvPr id="0" name=""/>
        <dsp:cNvSpPr/>
      </dsp:nvSpPr>
      <dsp:spPr>
        <a:xfrm>
          <a:off x="7557764" y="2388973"/>
          <a:ext cx="2747018" cy="1648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Weber, Jean E., “Matemathical Analysis: Business and  Economic Applications”, 4</a:t>
          </a:r>
          <a:r>
            <a:rPr lang="en-US" sz="1800" kern="1200" baseline="25000">
              <a:solidFill>
                <a:schemeClr val="tx1"/>
              </a:solidFill>
            </a:rPr>
            <a:t>th </a:t>
          </a:r>
          <a:r>
            <a:rPr lang="en-US" sz="1800" kern="1200">
              <a:solidFill>
                <a:schemeClr val="tx1"/>
              </a:solidFill>
            </a:rPr>
            <a:t>edition, McGraw‐Hill, New York</a:t>
          </a:r>
        </a:p>
      </dsp:txBody>
      <dsp:txXfrm>
        <a:off x="7557764" y="2388973"/>
        <a:ext cx="2747018" cy="16482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2EAD-0418-46C4-9BEC-0A8F2931CA59}">
      <dsp:nvSpPr>
        <dsp:cNvPr id="0" name=""/>
        <dsp:cNvSpPr/>
      </dsp:nvSpPr>
      <dsp:spPr>
        <a:xfrm>
          <a:off x="0" y="0"/>
          <a:ext cx="8770458" cy="1288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Matematika Ekonomi bukan merupakan cabang  tersendiri dari ilmu ekonomi, tidak seperti keuangan  negara atau perdagangan internasional.</a:t>
          </a:r>
        </a:p>
      </dsp:txBody>
      <dsp:txXfrm>
        <a:off x="37734" y="37734"/>
        <a:ext cx="7271384" cy="1212863"/>
      </dsp:txXfrm>
    </dsp:sp>
    <dsp:sp modelId="{5D84399B-03B9-45AA-84C3-8428B9E7D560}">
      <dsp:nvSpPr>
        <dsp:cNvPr id="0" name=""/>
        <dsp:cNvSpPr/>
      </dsp:nvSpPr>
      <dsp:spPr>
        <a:xfrm>
          <a:off x="734525" y="1522573"/>
          <a:ext cx="8770458" cy="1288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Matematika ekonomi lebih merupakan pendekatan  untuk analisis ekonomi.</a:t>
          </a:r>
        </a:p>
      </dsp:txBody>
      <dsp:txXfrm>
        <a:off x="772259" y="1560307"/>
        <a:ext cx="7123049" cy="1212862"/>
      </dsp:txXfrm>
    </dsp:sp>
    <dsp:sp modelId="{B81C8E21-4AAF-4752-93E1-D2AEB06E5531}">
      <dsp:nvSpPr>
        <dsp:cNvPr id="0" name=""/>
        <dsp:cNvSpPr/>
      </dsp:nvSpPr>
      <dsp:spPr>
        <a:xfrm>
          <a:off x="1458088" y="3045146"/>
          <a:ext cx="8770458" cy="1288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Para ahli ekonomi (Ekonom) menggunakan simbol  simbol matematis untuk menyatakan permasalahan  dan juga menggunakan dalil dalil matematis yang  terkenal untuk membantu didalam pembahasannya.</a:t>
          </a:r>
        </a:p>
      </dsp:txBody>
      <dsp:txXfrm>
        <a:off x="1495822" y="3082880"/>
        <a:ext cx="7134012" cy="1212863"/>
      </dsp:txXfrm>
    </dsp:sp>
    <dsp:sp modelId="{16D627D1-87ED-4272-B884-5A23A77DD6F2}">
      <dsp:nvSpPr>
        <dsp:cNvPr id="0" name=""/>
        <dsp:cNvSpPr/>
      </dsp:nvSpPr>
      <dsp:spPr>
        <a:xfrm>
          <a:off x="2192614" y="4567718"/>
          <a:ext cx="8770458" cy="1288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Matematika ekonomi dapat digunakan dalam teori  ekonomi makro atau mikro, keuangan negara, ekonomi  perkotaan, dll</a:t>
          </a:r>
        </a:p>
      </dsp:txBody>
      <dsp:txXfrm>
        <a:off x="2230348" y="4605452"/>
        <a:ext cx="7123049" cy="1212863"/>
      </dsp:txXfrm>
    </dsp:sp>
    <dsp:sp modelId="{FB92C258-8597-4D7F-980B-1BA30BF09AD3}">
      <dsp:nvSpPr>
        <dsp:cNvPr id="0" name=""/>
        <dsp:cNvSpPr/>
      </dsp:nvSpPr>
      <dsp:spPr>
        <a:xfrm>
          <a:off x="7933043" y="986744"/>
          <a:ext cx="837415" cy="837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8121461" y="986744"/>
        <a:ext cx="460579" cy="630155"/>
      </dsp:txXfrm>
    </dsp:sp>
    <dsp:sp modelId="{707680F3-3068-4787-B7F9-2315938AFAEE}">
      <dsp:nvSpPr>
        <dsp:cNvPr id="0" name=""/>
        <dsp:cNvSpPr/>
      </dsp:nvSpPr>
      <dsp:spPr>
        <a:xfrm>
          <a:off x="8667569" y="2509317"/>
          <a:ext cx="837415" cy="837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8855987" y="2509317"/>
        <a:ext cx="460579" cy="630155"/>
      </dsp:txXfrm>
    </dsp:sp>
    <dsp:sp modelId="{3101BDEC-E734-4FB4-B026-9586AC9705A1}">
      <dsp:nvSpPr>
        <dsp:cNvPr id="0" name=""/>
        <dsp:cNvSpPr/>
      </dsp:nvSpPr>
      <dsp:spPr>
        <a:xfrm>
          <a:off x="9391131" y="4031890"/>
          <a:ext cx="837415" cy="837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9579549" y="4031890"/>
        <a:ext cx="460579" cy="630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66434-D2C2-45CF-9FA7-F07F07BB96E4}">
      <dsp:nvSpPr>
        <dsp:cNvPr id="0" name=""/>
        <dsp:cNvSpPr/>
      </dsp:nvSpPr>
      <dsp:spPr>
        <a:xfrm>
          <a:off x="0" y="5000473"/>
          <a:ext cx="2806201" cy="8203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Dapat memakai sebanyak n variabel dalam meng-gambarkan sesuatu (hubungan antar variabel)</a:t>
          </a:r>
        </a:p>
      </dsp:txBody>
      <dsp:txXfrm>
        <a:off x="0" y="5000473"/>
        <a:ext cx="2806201" cy="820369"/>
      </dsp:txXfrm>
    </dsp:sp>
    <dsp:sp modelId="{CEA2D4F0-E7F8-478A-8FB0-A9894397ADD4}">
      <dsp:nvSpPr>
        <dsp:cNvPr id="0" name=""/>
        <dsp:cNvSpPr/>
      </dsp:nvSpPr>
      <dsp:spPr>
        <a:xfrm>
          <a:off x="2806201" y="5000473"/>
          <a:ext cx="8418605" cy="8203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69" tIns="165100" rIns="170769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Mis Q</a:t>
          </a:r>
          <a:r>
            <a:rPr lang="en-US" sz="1300" kern="1200" baseline="-25000"/>
            <a:t>d</a:t>
          </a:r>
          <a:r>
            <a:rPr lang="en-US" sz="1300" kern="1200"/>
            <a:t> = f(Pr, Inc, Pi, … ), Pr = harga komoditi ybs Inc = pendapatan, Pi = harga kom. substitusi</a:t>
          </a:r>
        </a:p>
      </dsp:txBody>
      <dsp:txXfrm>
        <a:off x="2806201" y="5000473"/>
        <a:ext cx="8418605" cy="820369"/>
      </dsp:txXfrm>
    </dsp:sp>
    <dsp:sp modelId="{C9B92ED9-E03E-4AE2-AA21-27BB26AC0123}">
      <dsp:nvSpPr>
        <dsp:cNvPr id="0" name=""/>
        <dsp:cNvSpPr/>
      </dsp:nvSpPr>
      <dsp:spPr>
        <a:xfrm rot="10800000">
          <a:off x="0" y="3751051"/>
          <a:ext cx="2806201" cy="82012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Dengan pendekatan matematis, berarti mengaktif-kan logika dengan asumsi-asumsinya.</a:t>
          </a:r>
        </a:p>
      </dsp:txBody>
      <dsp:txXfrm rot="10800000">
        <a:off x="0" y="3751051"/>
        <a:ext cx="2806201" cy="532891"/>
      </dsp:txXfrm>
    </dsp:sp>
    <dsp:sp modelId="{4A717DA5-393E-4647-BB68-ADF6A21C9765}">
      <dsp:nvSpPr>
        <dsp:cNvPr id="0" name=""/>
        <dsp:cNvSpPr/>
      </dsp:nvSpPr>
      <dsp:spPr>
        <a:xfrm rot="10800000">
          <a:off x="0" y="3751051"/>
          <a:ext cx="2806201" cy="12617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53972"/>
            <a:satOff val="3891"/>
            <a:lumOff val="1568"/>
            <a:alphaOff val="0"/>
          </a:schemeClr>
        </a:solidFill>
        <a:ln w="19050" cap="rnd" cmpd="sng" algn="ctr">
          <a:solidFill>
            <a:schemeClr val="accent5">
              <a:hueOff val="-653972"/>
              <a:satOff val="3891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Dengan pendekatan matematis, berarti mengaktif-kan logika dengan asumsi-asumsinya.</a:t>
          </a:r>
        </a:p>
      </dsp:txBody>
      <dsp:txXfrm rot="10800000">
        <a:off x="0" y="3751051"/>
        <a:ext cx="2806201" cy="532891"/>
      </dsp:txXfrm>
    </dsp:sp>
    <dsp:sp modelId="{9530057A-6D42-4507-AD3E-81D08200BF8F}">
      <dsp:nvSpPr>
        <dsp:cNvPr id="0" name=""/>
        <dsp:cNvSpPr/>
      </dsp:nvSpPr>
      <dsp:spPr>
        <a:xfrm>
          <a:off x="2806201" y="3751051"/>
          <a:ext cx="8418605" cy="820123"/>
        </a:xfrm>
        <a:prstGeom prst="rect">
          <a:avLst/>
        </a:prstGeom>
        <a:solidFill>
          <a:schemeClr val="accent5">
            <a:tint val="40000"/>
            <a:alpha val="90000"/>
            <a:hueOff val="-478816"/>
            <a:satOff val="5053"/>
            <a:lumOff val="49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478816"/>
              <a:satOff val="5053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B00A7-6645-4233-B4E9-603BED33DF1E}">
      <dsp:nvSpPr>
        <dsp:cNvPr id="0" name=""/>
        <dsp:cNvSpPr/>
      </dsp:nvSpPr>
      <dsp:spPr>
        <a:xfrm rot="10800000">
          <a:off x="0" y="2501628"/>
          <a:ext cx="2806201" cy="820123"/>
        </a:xfrm>
        <a:prstGeom prst="upArrowCallout">
          <a:avLst/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Dengan pendekatan matematis, persoalan atau pokok  bahasan menjadi sederhana.</a:t>
          </a:r>
        </a:p>
      </dsp:txBody>
      <dsp:txXfrm rot="10800000">
        <a:off x="0" y="2501628"/>
        <a:ext cx="2806201" cy="532891"/>
      </dsp:txXfrm>
    </dsp:sp>
    <dsp:sp modelId="{DECDD6DE-0513-42C0-8E33-C4D2CE2BB36A}">
      <dsp:nvSpPr>
        <dsp:cNvPr id="0" name=""/>
        <dsp:cNvSpPr/>
      </dsp:nvSpPr>
      <dsp:spPr>
        <a:xfrm rot="10800000">
          <a:off x="0" y="2501628"/>
          <a:ext cx="2806201" cy="12617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accent5">
              <a:hueOff val="-1307943"/>
              <a:satOff val="7781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Dengan pendekatan matematis, persoalan atau pokok  bahasan menjadi sederhana.</a:t>
          </a:r>
        </a:p>
      </dsp:txBody>
      <dsp:txXfrm rot="10800000">
        <a:off x="0" y="2501628"/>
        <a:ext cx="2806201" cy="532891"/>
      </dsp:txXfrm>
    </dsp:sp>
    <dsp:sp modelId="{EFEC4945-2719-4828-B604-A952A2F87C05}">
      <dsp:nvSpPr>
        <dsp:cNvPr id="0" name=""/>
        <dsp:cNvSpPr/>
      </dsp:nvSpPr>
      <dsp:spPr>
        <a:xfrm>
          <a:off x="2806201" y="2501628"/>
          <a:ext cx="8418605" cy="820123"/>
        </a:xfrm>
        <a:prstGeom prst="rect">
          <a:avLst/>
        </a:prstGeom>
        <a:solidFill>
          <a:schemeClr val="accent5">
            <a:tint val="40000"/>
            <a:alpha val="90000"/>
            <a:hueOff val="-957632"/>
            <a:satOff val="10105"/>
            <a:lumOff val="99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957632"/>
              <a:satOff val="10105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57FAB-5706-46B7-8BDE-E1A51FEFCB46}">
      <dsp:nvSpPr>
        <dsp:cNvPr id="0" name=""/>
        <dsp:cNvSpPr/>
      </dsp:nvSpPr>
      <dsp:spPr>
        <a:xfrm rot="10800000">
          <a:off x="0" y="1252206"/>
          <a:ext cx="2806201" cy="820123"/>
        </a:xfrm>
        <a:prstGeom prst="upArrowCallout">
          <a:avLst/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Analisis ekonomi tidak berbeda jika menggunakan pendekatan matematis dibanding dengan tanpa pendekatan matematis. Bedanya/keuntungannya:</a:t>
          </a:r>
        </a:p>
      </dsp:txBody>
      <dsp:txXfrm rot="10800000">
        <a:off x="0" y="1252206"/>
        <a:ext cx="2806201" cy="532891"/>
      </dsp:txXfrm>
    </dsp:sp>
    <dsp:sp modelId="{1636AA46-5C62-4E53-AC02-F5093A5FA77C}">
      <dsp:nvSpPr>
        <dsp:cNvPr id="0" name=""/>
        <dsp:cNvSpPr/>
      </dsp:nvSpPr>
      <dsp:spPr>
        <a:xfrm rot="10800000">
          <a:off x="0" y="1252206"/>
          <a:ext cx="2806201" cy="12617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961915"/>
            <a:satOff val="11672"/>
            <a:lumOff val="4705"/>
            <a:alphaOff val="0"/>
          </a:schemeClr>
        </a:solidFill>
        <a:ln w="19050" cap="rnd" cmpd="sng" algn="ctr">
          <a:solidFill>
            <a:schemeClr val="accent5">
              <a:hueOff val="-1961915"/>
              <a:satOff val="11672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Analisis ekonomi tidak berbeda jika menggunakan pendekatan matematis dibanding dengan tanpa pendekatan matematis. Bedanya/keuntungannya:</a:t>
          </a:r>
        </a:p>
      </dsp:txBody>
      <dsp:txXfrm rot="10800000">
        <a:off x="0" y="1252206"/>
        <a:ext cx="2806201" cy="532891"/>
      </dsp:txXfrm>
    </dsp:sp>
    <dsp:sp modelId="{0496242E-A552-454E-9018-93A9E84D8D0D}">
      <dsp:nvSpPr>
        <dsp:cNvPr id="0" name=""/>
        <dsp:cNvSpPr/>
      </dsp:nvSpPr>
      <dsp:spPr>
        <a:xfrm>
          <a:off x="2806201" y="1252206"/>
          <a:ext cx="8418605" cy="820123"/>
        </a:xfrm>
        <a:prstGeom prst="rect">
          <a:avLst/>
        </a:prstGeom>
        <a:solidFill>
          <a:schemeClr val="accent5">
            <a:tint val="40000"/>
            <a:alpha val="90000"/>
            <a:hueOff val="-1436447"/>
            <a:satOff val="15157"/>
            <a:lumOff val="14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436447"/>
              <a:satOff val="15157"/>
              <a:lumOff val="1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5E7D4-68B0-4106-B2BB-B56E0402F50A}">
      <dsp:nvSpPr>
        <dsp:cNvPr id="0" name=""/>
        <dsp:cNvSpPr/>
      </dsp:nvSpPr>
      <dsp:spPr>
        <a:xfrm rot="10800000">
          <a:off x="0" y="2783"/>
          <a:ext cx="2806201" cy="820123"/>
        </a:xfrm>
        <a:prstGeom prst="upArrowCallou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Ekonomi dan Matematika Ekonomi</a:t>
          </a:r>
        </a:p>
      </dsp:txBody>
      <dsp:txXfrm rot="10800000">
        <a:off x="0" y="2783"/>
        <a:ext cx="2806201" cy="532891"/>
      </dsp:txXfrm>
    </dsp:sp>
    <dsp:sp modelId="{6124EAD5-0B64-4B8B-85FE-F1A62E0E10A6}">
      <dsp:nvSpPr>
        <dsp:cNvPr id="0" name=""/>
        <dsp:cNvSpPr/>
      </dsp:nvSpPr>
      <dsp:spPr>
        <a:xfrm rot="10800000">
          <a:off x="0" y="2783"/>
          <a:ext cx="2806201" cy="126172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7" tIns="92456" rIns="19957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Ekonomi dan Matematika Ekonomi</a:t>
          </a:r>
        </a:p>
      </dsp:txBody>
      <dsp:txXfrm rot="10800000">
        <a:off x="0" y="2783"/>
        <a:ext cx="2806201" cy="532891"/>
      </dsp:txXfrm>
    </dsp:sp>
    <dsp:sp modelId="{12030AB1-892E-4E51-A604-E8E2F9341F07}">
      <dsp:nvSpPr>
        <dsp:cNvPr id="0" name=""/>
        <dsp:cNvSpPr/>
      </dsp:nvSpPr>
      <dsp:spPr>
        <a:xfrm>
          <a:off x="2806201" y="2783"/>
          <a:ext cx="8418605" cy="820123"/>
        </a:xfrm>
        <a:prstGeom prst="rect">
          <a:avLst/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AB04F-2E57-487D-B1CC-1B2F11FC5749}">
      <dsp:nvSpPr>
        <dsp:cNvPr id="0" name=""/>
        <dsp:cNvSpPr/>
      </dsp:nvSpPr>
      <dsp:spPr>
        <a:xfrm>
          <a:off x="0" y="4451196"/>
          <a:ext cx="10906125" cy="730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(1) membatasi diri dengan hanya memecahkan persoalan secara matematis</a:t>
          </a:r>
        </a:p>
      </dsp:txBody>
      <dsp:txXfrm>
        <a:off x="0" y="4451196"/>
        <a:ext cx="10906125" cy="730255"/>
      </dsp:txXfrm>
    </dsp:sp>
    <dsp:sp modelId="{3631E4B9-C931-4D0A-B5F7-B2C126D06D31}">
      <dsp:nvSpPr>
        <dsp:cNvPr id="0" name=""/>
        <dsp:cNvSpPr/>
      </dsp:nvSpPr>
      <dsp:spPr>
        <a:xfrm rot="10800000">
          <a:off x="0" y="3339016"/>
          <a:ext cx="10906125" cy="112313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b. </a:t>
          </a:r>
          <a:r>
            <a:rPr lang="en-US" sz="1600" kern="1200" dirty="0" err="1"/>
            <a:t>Seorang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ekonomi</a:t>
          </a:r>
          <a:r>
            <a:rPr lang="en-US" sz="1600" kern="1200" dirty="0"/>
            <a:t> yang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pengetahuan</a:t>
          </a:r>
          <a:r>
            <a:rPr lang="en-US" sz="1600" kern="1200" dirty="0"/>
            <a:t> </a:t>
          </a:r>
          <a:r>
            <a:rPr lang="en-US" sz="1600" kern="1200" dirty="0" err="1"/>
            <a:t>dasar</a:t>
          </a:r>
          <a:r>
            <a:rPr lang="en-US" sz="1600" kern="1200" dirty="0"/>
            <a:t> </a:t>
          </a:r>
          <a:r>
            <a:rPr lang="en-US" sz="1600" kern="1200" dirty="0" err="1"/>
            <a:t>matematika</a:t>
          </a:r>
          <a:r>
            <a:rPr lang="en-US" sz="1600" kern="1200" dirty="0"/>
            <a:t>,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kecenderungan</a:t>
          </a:r>
          <a:r>
            <a:rPr lang="en-US" sz="1600" kern="1200" dirty="0"/>
            <a:t>:</a:t>
          </a:r>
        </a:p>
      </dsp:txBody>
      <dsp:txXfrm rot="10800000">
        <a:off x="0" y="3339016"/>
        <a:ext cx="10906125" cy="729778"/>
      </dsp:txXfrm>
    </dsp:sp>
    <dsp:sp modelId="{50062B8F-D7C1-4E2E-9174-4FD6B243898C}">
      <dsp:nvSpPr>
        <dsp:cNvPr id="0" name=""/>
        <dsp:cNvSpPr/>
      </dsp:nvSpPr>
      <dsp:spPr>
        <a:xfrm rot="10800000">
          <a:off x="0" y="2226837"/>
          <a:ext cx="10906125" cy="112313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Contoh Y = f(X), dalam ilmu ekonomi bagaimana mengartikan persamaan matematis tersebut, mis dalam: permintaan, produksi, pendapatan nas, dll. sehingga ahli ekonomi sulit memetik keuntungan dari matematika.</a:t>
          </a:r>
        </a:p>
      </dsp:txBody>
      <dsp:txXfrm rot="10800000">
        <a:off x="0" y="2226837"/>
        <a:ext cx="10906125" cy="729778"/>
      </dsp:txXfrm>
    </dsp:sp>
    <dsp:sp modelId="{55BFA8F9-677F-4B6B-A770-0A6C1FD3F5FC}">
      <dsp:nvSpPr>
        <dsp:cNvPr id="0" name=""/>
        <dsp:cNvSpPr/>
      </dsp:nvSpPr>
      <dsp:spPr>
        <a:xfrm rot="10800000">
          <a:off x="0" y="1114657"/>
          <a:ext cx="10906125" cy="112313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Bahasa matematis tidak selalu mudah dimengerti oleh ahli ekonomi sehingga sering menimbulkan kesukaran.</a:t>
          </a:r>
        </a:p>
      </dsp:txBody>
      <dsp:txXfrm rot="10800000">
        <a:off x="0" y="1114657"/>
        <a:ext cx="10906125" cy="729778"/>
      </dsp:txXfrm>
    </dsp:sp>
    <dsp:sp modelId="{7957C790-C62A-4BED-B46F-50ACEF720F0A}">
      <dsp:nvSpPr>
        <dsp:cNvPr id="0" name=""/>
        <dsp:cNvSpPr/>
      </dsp:nvSpPr>
      <dsp:spPr>
        <a:xfrm rot="10800000">
          <a:off x="0" y="2478"/>
          <a:ext cx="10906125" cy="1123133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Kelemahannya pendekatan matematis:</a:t>
          </a:r>
        </a:p>
      </dsp:txBody>
      <dsp:txXfrm rot="10800000">
        <a:off x="0" y="2478"/>
        <a:ext cx="10906125" cy="729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0D29-501C-49A2-BD3F-8CD9EDE1A636}">
      <dsp:nvSpPr>
        <dsp:cNvPr id="0" name=""/>
        <dsp:cNvSpPr/>
      </dsp:nvSpPr>
      <dsp:spPr>
        <a:xfrm>
          <a:off x="1732571" y="3491"/>
          <a:ext cx="3182162" cy="19092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(2) </a:t>
          </a:r>
          <a:r>
            <a:rPr lang="en-US" sz="1600" kern="1200" dirty="0" err="1">
              <a:solidFill>
                <a:schemeClr val="tx1"/>
              </a:solidFill>
            </a:rPr>
            <a:t>membuat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beberapa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asumsi</a:t>
          </a:r>
          <a:r>
            <a:rPr lang="en-US" sz="1600" kern="1200" dirty="0">
              <a:solidFill>
                <a:schemeClr val="tx1"/>
              </a:solidFill>
            </a:rPr>
            <a:t> yang </a:t>
          </a:r>
          <a:r>
            <a:rPr lang="en-US" sz="1600" kern="1200" dirty="0" err="1">
              <a:solidFill>
                <a:schemeClr val="tx1"/>
              </a:solidFill>
            </a:rPr>
            <a:t>kurang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tepat</a:t>
          </a:r>
          <a:r>
            <a:rPr lang="en-US" sz="1600" kern="1200" dirty="0">
              <a:solidFill>
                <a:schemeClr val="tx1"/>
              </a:solidFill>
            </a:rPr>
            <a:t> demi </a:t>
          </a:r>
          <a:r>
            <a:rPr lang="en-US" sz="1600" kern="1200" dirty="0" err="1">
              <a:solidFill>
                <a:schemeClr val="tx1"/>
              </a:solidFill>
            </a:rPr>
            <a:t>memudahkan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pendekatan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matematis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atau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statistis</a:t>
          </a:r>
          <a:r>
            <a:rPr lang="en-US" sz="1600" kern="1200" dirty="0">
              <a:solidFill>
                <a:schemeClr val="tx1"/>
              </a:solidFill>
            </a:rPr>
            <a:t>. </a:t>
          </a:r>
          <a:r>
            <a:rPr lang="en-US" sz="1600" kern="1200" dirty="0" err="1">
              <a:solidFill>
                <a:schemeClr val="tx1"/>
              </a:solidFill>
            </a:rPr>
            <a:t>Artinya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lebih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banyak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berbicara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matematika</a:t>
          </a:r>
          <a:r>
            <a:rPr lang="en-US" sz="1600" kern="1200" dirty="0">
              <a:solidFill>
                <a:schemeClr val="tx1"/>
              </a:solidFill>
            </a:rPr>
            <a:t> dan </a:t>
          </a:r>
          <a:r>
            <a:rPr lang="en-US" sz="1600" kern="1200" dirty="0" err="1">
              <a:solidFill>
                <a:schemeClr val="tx1"/>
              </a:solidFill>
            </a:rPr>
            <a:t>statistika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dari</a:t>
          </a:r>
          <a:r>
            <a:rPr lang="en-US" sz="1600" kern="1200" dirty="0">
              <a:solidFill>
                <a:schemeClr val="tx1"/>
              </a:solidFill>
            </a:rPr>
            <a:t> pada </a:t>
          </a:r>
          <a:r>
            <a:rPr lang="en-US" sz="1600" kern="1200" dirty="0" err="1">
              <a:solidFill>
                <a:schemeClr val="tx1"/>
              </a:solidFill>
            </a:rPr>
            <a:t>prinsip</a:t>
          </a:r>
          <a:r>
            <a:rPr lang="en-US" sz="1600" kern="1200" dirty="0">
              <a:solidFill>
                <a:schemeClr val="tx1"/>
              </a:solidFill>
            </a:rPr>
            <a:t>/ </a:t>
          </a:r>
          <a:r>
            <a:rPr lang="en-US" sz="1600" kern="1200" dirty="0" err="1">
              <a:solidFill>
                <a:schemeClr val="tx1"/>
              </a:solidFill>
            </a:rPr>
            <a:t>teori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ekonomi</a:t>
          </a:r>
          <a:r>
            <a:rPr lang="en-US" sz="1600" kern="1200" dirty="0">
              <a:solidFill>
                <a:schemeClr val="tx1"/>
              </a:solidFill>
            </a:rPr>
            <a:t>.</a:t>
          </a:r>
        </a:p>
      </dsp:txBody>
      <dsp:txXfrm>
        <a:off x="1788492" y="59412"/>
        <a:ext cx="3070320" cy="1797455"/>
      </dsp:txXfrm>
    </dsp:sp>
    <dsp:sp modelId="{93D574C1-A2D8-4796-9381-41FBF8A79E79}">
      <dsp:nvSpPr>
        <dsp:cNvPr id="0" name=""/>
        <dsp:cNvSpPr/>
      </dsp:nvSpPr>
      <dsp:spPr>
        <a:xfrm>
          <a:off x="5194764" y="563551"/>
          <a:ext cx="674618" cy="789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</a:endParaRPr>
        </a:p>
      </dsp:txBody>
      <dsp:txXfrm>
        <a:off x="5194764" y="721386"/>
        <a:ext cx="472233" cy="473506"/>
      </dsp:txXfrm>
    </dsp:sp>
    <dsp:sp modelId="{BB35A5EE-3F95-4836-8A47-DC2A9007BC39}">
      <dsp:nvSpPr>
        <dsp:cNvPr id="0" name=""/>
        <dsp:cNvSpPr/>
      </dsp:nvSpPr>
      <dsp:spPr>
        <a:xfrm>
          <a:off x="6187599" y="3491"/>
          <a:ext cx="3182162" cy="1909297"/>
        </a:xfrm>
        <a:prstGeom prst="roundRect">
          <a:avLst>
            <a:gd name="adj" fmla="val 10000"/>
          </a:avLst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Kesimpulan dari bahasa adalah:</a:t>
          </a:r>
        </a:p>
      </dsp:txBody>
      <dsp:txXfrm>
        <a:off x="6243520" y="59412"/>
        <a:ext cx="3070320" cy="1797455"/>
      </dsp:txXfrm>
    </dsp:sp>
    <dsp:sp modelId="{6C1CC64C-BFCD-407C-B39A-75516E22CB8C}">
      <dsp:nvSpPr>
        <dsp:cNvPr id="0" name=""/>
        <dsp:cNvSpPr/>
      </dsp:nvSpPr>
      <dsp:spPr>
        <a:xfrm rot="5400000">
          <a:off x="7441371" y="2135540"/>
          <a:ext cx="674618" cy="789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</a:endParaRPr>
        </a:p>
      </dsp:txBody>
      <dsp:txXfrm rot="-5400000">
        <a:off x="7541928" y="2192819"/>
        <a:ext cx="473506" cy="472233"/>
      </dsp:txXfrm>
    </dsp:sp>
    <dsp:sp modelId="{BDC49F21-AE39-419F-969F-F4DEF170B9E7}">
      <dsp:nvSpPr>
        <dsp:cNvPr id="0" name=""/>
        <dsp:cNvSpPr/>
      </dsp:nvSpPr>
      <dsp:spPr>
        <a:xfrm>
          <a:off x="6187599" y="3185654"/>
          <a:ext cx="3182162" cy="1909297"/>
        </a:xfrm>
        <a:prstGeom prst="roundRect">
          <a:avLst>
            <a:gd name="adj" fmla="val 10000"/>
          </a:avLst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1. Matematika merupakan pendekatan bagi ilmu ekonomi.</a:t>
          </a:r>
        </a:p>
      </dsp:txBody>
      <dsp:txXfrm>
        <a:off x="6243520" y="3241575"/>
        <a:ext cx="3070320" cy="1797455"/>
      </dsp:txXfrm>
    </dsp:sp>
    <dsp:sp modelId="{39268471-65F9-4593-A3EF-B6A6900184E2}">
      <dsp:nvSpPr>
        <dsp:cNvPr id="0" name=""/>
        <dsp:cNvSpPr/>
      </dsp:nvSpPr>
      <dsp:spPr>
        <a:xfrm rot="10800000">
          <a:off x="5232950" y="3745714"/>
          <a:ext cx="674618" cy="789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tx1"/>
            </a:solidFill>
          </a:endParaRPr>
        </a:p>
      </dsp:txBody>
      <dsp:txXfrm rot="10800000">
        <a:off x="5435335" y="3903549"/>
        <a:ext cx="472233" cy="473506"/>
      </dsp:txXfrm>
    </dsp:sp>
    <dsp:sp modelId="{E54616EB-F954-4171-8C56-CD255B09D6CE}">
      <dsp:nvSpPr>
        <dsp:cNvPr id="0" name=""/>
        <dsp:cNvSpPr/>
      </dsp:nvSpPr>
      <dsp:spPr>
        <a:xfrm>
          <a:off x="1732571" y="3185654"/>
          <a:ext cx="3182162" cy="1909297"/>
        </a:xfrm>
        <a:prstGeom prst="roundRect">
          <a:avLst>
            <a:gd name="adj" fmla="val 10000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2. Pendekatan matematis merupakan “ mode of transportation” yaitu membawa pemikiran kepada kesimpulan dengan singkat (model)</a:t>
          </a:r>
        </a:p>
      </dsp:txBody>
      <dsp:txXfrm>
        <a:off x="1788492" y="3241575"/>
        <a:ext cx="3070320" cy="17974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ACD51-262E-4116-BEF1-E9F28EA2DDAD}">
      <dsp:nvSpPr>
        <dsp:cNvPr id="0" name=""/>
        <dsp:cNvSpPr/>
      </dsp:nvSpPr>
      <dsp:spPr>
        <a:xfrm>
          <a:off x="1662102" y="-640932"/>
          <a:ext cx="4051322" cy="2562540"/>
        </a:xfrm>
        <a:prstGeom prst="downArrow">
          <a:avLst>
            <a:gd name="adj1" fmla="val 50000"/>
            <a:gd name="adj2" fmla="val 35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Teori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harus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diuji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terhadap</a:t>
          </a:r>
          <a:r>
            <a:rPr lang="en-US" sz="1900" kern="1200" dirty="0">
              <a:solidFill>
                <a:schemeClr val="tx1"/>
              </a:solidFill>
            </a:rPr>
            <a:t> data </a:t>
          </a:r>
          <a:r>
            <a:rPr lang="en-US" sz="1900" kern="1200" dirty="0" err="1">
              <a:solidFill>
                <a:schemeClr val="tx1"/>
              </a:solidFill>
            </a:rPr>
            <a:t>empiris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untuk</a:t>
          </a:r>
          <a:r>
            <a:rPr lang="en-US" sz="1900" kern="1200" dirty="0">
              <a:solidFill>
                <a:schemeClr val="tx1"/>
              </a:solidFill>
            </a:rPr>
            <a:t>  </a:t>
          </a:r>
          <a:r>
            <a:rPr lang="en-US" sz="1900" kern="1200" dirty="0" err="1">
              <a:solidFill>
                <a:schemeClr val="tx1"/>
              </a:solidFill>
            </a:rPr>
            <a:t>kebenarannya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sebelum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diterapkan</a:t>
          </a:r>
          <a:r>
            <a:rPr lang="en-US" sz="1900" kern="1200" dirty="0">
              <a:solidFill>
                <a:schemeClr val="tx1"/>
              </a:solidFill>
            </a:rPr>
            <a:t>.</a:t>
          </a:r>
        </a:p>
      </dsp:txBody>
      <dsp:txXfrm>
        <a:off x="2674933" y="-640932"/>
        <a:ext cx="2025661" cy="2114096"/>
      </dsp:txXfrm>
    </dsp:sp>
    <dsp:sp modelId="{B2EED176-C83D-4B4C-AA0A-D379556A7B86}">
      <dsp:nvSpPr>
        <dsp:cNvPr id="0" name=""/>
        <dsp:cNvSpPr/>
      </dsp:nvSpPr>
      <dsp:spPr>
        <a:xfrm rot="7272932">
          <a:off x="4546087" y="715545"/>
          <a:ext cx="2719931" cy="433312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Sedangkan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Statistik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memerlukan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Teori</a:t>
          </a:r>
          <a:r>
            <a:rPr lang="en-US" sz="2000" kern="1200" dirty="0">
              <a:solidFill>
                <a:schemeClr val="tx1"/>
              </a:solidFill>
            </a:rPr>
            <a:t> Ekonomi  </a:t>
          </a:r>
          <a:r>
            <a:rPr lang="en-US" sz="2000" kern="1200" dirty="0" err="1">
              <a:solidFill>
                <a:schemeClr val="tx1"/>
              </a:solidFill>
            </a:rPr>
            <a:t>untuk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dapat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menentukan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arah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penelitian</a:t>
          </a:r>
          <a:r>
            <a:rPr lang="en-US" sz="2000" kern="1200" dirty="0">
              <a:solidFill>
                <a:schemeClr val="tx1"/>
              </a:solidFill>
            </a:rPr>
            <a:t> yang  paling </a:t>
          </a:r>
          <a:r>
            <a:rPr lang="en-US" sz="2000" kern="1200" dirty="0" err="1">
              <a:solidFill>
                <a:schemeClr val="tx1"/>
              </a:solidFill>
            </a:rPr>
            <a:t>relevan</a:t>
          </a:r>
          <a:r>
            <a:rPr lang="en-US" sz="2000" kern="1200" dirty="0">
              <a:solidFill>
                <a:schemeClr val="tx1"/>
              </a:solidFill>
            </a:rPr>
            <a:t> dan </a:t>
          </a:r>
          <a:r>
            <a:rPr lang="en-US" sz="2000" kern="1200" dirty="0" err="1">
              <a:solidFill>
                <a:schemeClr val="tx1"/>
              </a:solidFill>
            </a:rPr>
            <a:t>bermanfaat</a:t>
          </a:r>
          <a:r>
            <a:rPr lang="en-US" sz="2000" kern="1200" dirty="0">
              <a:solidFill>
                <a:schemeClr val="tx1"/>
              </a:solidFill>
            </a:rPr>
            <a:t>.</a:t>
          </a:r>
        </a:p>
      </dsp:txBody>
      <dsp:txXfrm rot="-5400000">
        <a:off x="4181023" y="2325467"/>
        <a:ext cx="3857135" cy="1359965"/>
      </dsp:txXfrm>
    </dsp:sp>
    <dsp:sp modelId="{DA09BA08-106D-41FE-AB81-8D7143FD8BFB}">
      <dsp:nvSpPr>
        <dsp:cNvPr id="0" name=""/>
        <dsp:cNvSpPr/>
      </dsp:nvSpPr>
      <dsp:spPr>
        <a:xfrm rot="14400000">
          <a:off x="65663" y="648553"/>
          <a:ext cx="2595239" cy="433312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Jadi </a:t>
          </a:r>
          <a:r>
            <a:rPr lang="en-US" sz="1400" kern="1200" dirty="0" err="1">
              <a:solidFill>
                <a:schemeClr val="tx1"/>
              </a:solidFill>
            </a:rPr>
            <a:t>Matematika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2400" kern="1200" dirty="0">
              <a:solidFill>
                <a:schemeClr val="tx1"/>
              </a:solidFill>
            </a:rPr>
            <a:t>Ekonomi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sebagai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prasyarat</a:t>
          </a:r>
          <a:r>
            <a:rPr lang="en-US" sz="1400" kern="1200" dirty="0">
              <a:solidFill>
                <a:schemeClr val="tx1"/>
              </a:solidFill>
            </a:rPr>
            <a:t>  </a:t>
          </a:r>
          <a:r>
            <a:rPr lang="en-US" sz="1400" kern="1200" dirty="0" err="1">
              <a:solidFill>
                <a:schemeClr val="tx1"/>
              </a:solidFill>
            </a:rPr>
            <a:t>untuk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mempelajari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Statistik</a:t>
          </a:r>
          <a:r>
            <a:rPr lang="en-US" sz="1400" kern="1200" dirty="0">
              <a:solidFill>
                <a:schemeClr val="tx1"/>
              </a:solidFill>
            </a:rPr>
            <a:t> dan </a:t>
          </a:r>
          <a:r>
            <a:rPr lang="en-US" sz="1400" kern="1200" dirty="0" err="1">
              <a:solidFill>
                <a:schemeClr val="tx1"/>
              </a:solidFill>
            </a:rPr>
            <a:t>Ekonometrika</a:t>
          </a:r>
          <a:endParaRPr lang="en-US" sz="1400" kern="1200" dirty="0">
            <a:solidFill>
              <a:schemeClr val="tx1"/>
            </a:solidFill>
          </a:endParaRPr>
        </a:p>
      </dsp:txBody>
      <dsp:txXfrm rot="5400000">
        <a:off x="-772855" y="2279846"/>
        <a:ext cx="3878956" cy="12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32EB4-4637-4199-A385-892D1A1E8FBF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8FFB-BF88-46D7-BC07-5217BA435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41CB04F-0CE0-ABCA-3419-AD153C359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B85BE-168D-4D4B-ACD4-604DE943A59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CB211B3-DF33-837F-7CB9-BBADFA6469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765041F-6C8C-CDA0-C5D9-9EF79EE73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7D46FA-B637-4076-8FE4-51925662332B}" type="slidenum">
              <a:rPr lang="en-US">
                <a:latin typeface="Times New Roman" panose="02020603050405020304" pitchFamily="18" charset="0"/>
              </a:rPr>
              <a:pPr/>
              <a:t>58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28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26B35A-B991-4656-B232-859DD095CD36}" type="slidenum">
              <a:rPr lang="en-US">
                <a:latin typeface="Times New Roman" panose="02020603050405020304" pitchFamily="18" charset="0"/>
              </a:rPr>
              <a:pPr/>
              <a:t>59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467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5E4DAA-B2AE-4523-AFA7-6F505F4E2EBD}" type="slidenum">
              <a:rPr lang="en-US">
                <a:latin typeface="Times New Roman" panose="02020603050405020304" pitchFamily="18" charset="0"/>
              </a:rPr>
              <a:pPr/>
              <a:t>61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518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43103B-F5D9-405F-95DD-FD75AE78D39B}" type="slidenum">
              <a:rPr lang="en-US">
                <a:latin typeface="Times New Roman" panose="02020603050405020304" pitchFamily="18" charset="0"/>
              </a:rPr>
              <a:pPr/>
              <a:t>62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09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656F62-9343-4568-971F-ACBABE5E73BD}" type="slidenum">
              <a:rPr lang="en-US">
                <a:latin typeface="Times New Roman" panose="02020603050405020304" pitchFamily="18" charset="0"/>
              </a:rPr>
              <a:pPr/>
              <a:t>44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03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0C30FE-D344-4E81-A79A-82653BD0400C}" type="slidenum">
              <a:rPr lang="en-US">
                <a:latin typeface="Times New Roman" panose="02020603050405020304" pitchFamily="18" charset="0"/>
              </a:rPr>
              <a:pPr/>
              <a:t>50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28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BCFB49-17C3-4877-8E9B-CF68592C64DF}" type="slidenum">
              <a:rPr lang="en-US">
                <a:latin typeface="Times New Roman" panose="02020603050405020304" pitchFamily="18" charset="0"/>
              </a:rPr>
              <a:pPr/>
              <a:t>51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46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7788A3-2085-4E35-94B4-805DD005459D}" type="slidenum">
              <a:rPr lang="en-US">
                <a:latin typeface="Times New Roman" panose="02020603050405020304" pitchFamily="18" charset="0"/>
              </a:rPr>
              <a:pPr/>
              <a:t>52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3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59BD948-E8E0-4C86-A6B3-CD3B6CCBD17A}" type="slidenum">
              <a:rPr lang="en-US">
                <a:latin typeface="Times New Roman" panose="02020603050405020304" pitchFamily="18" charset="0"/>
              </a:rPr>
              <a:pPr/>
              <a:t>53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172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2568A4-93D4-48DA-8668-09A8F667B83A}" type="slidenum">
              <a:rPr lang="en-US">
                <a:latin typeface="Times New Roman" panose="02020603050405020304" pitchFamily="18" charset="0"/>
              </a:rPr>
              <a:pPr/>
              <a:t>54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52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4755B5-4D08-42A1-BF45-D176FC82750F}" type="slidenum">
              <a:rPr lang="en-US">
                <a:latin typeface="Times New Roman" panose="02020603050405020304" pitchFamily="18" charset="0"/>
              </a:rPr>
              <a:pPr/>
              <a:t>55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1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Sri Nurhayati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A50330-F110-4FAF-AE9B-6F064AE44AEB}" type="slidenum">
              <a:rPr lang="en-US">
                <a:latin typeface="Times New Roman" panose="02020603050405020304" pitchFamily="18" charset="0"/>
              </a:rPr>
              <a:pPr/>
              <a:t>56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713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06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3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1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4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7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3074-FE71-4CF7-ABF8-D7B6A30F743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E7397B-D896-45B6-98BA-8340706BD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9DD2FE8F-9F4F-5E66-3E9E-5BBCBC42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1673"/>
          <a:stretch/>
        </p:blipFill>
        <p:spPr>
          <a:xfrm>
            <a:off x="3783889" y="155643"/>
            <a:ext cx="3444333" cy="6374233"/>
          </a:xfrm>
          <a:custGeom>
            <a:avLst/>
            <a:gdLst/>
            <a:ahLst/>
            <a:cxnLst/>
            <a:rect l="l" t="t" r="r" b="b"/>
            <a:pathLst>
              <a:path w="4866243" h="6858001">
                <a:moveTo>
                  <a:pt x="379987" y="0"/>
                </a:moveTo>
                <a:lnTo>
                  <a:pt x="3441752" y="0"/>
                </a:lnTo>
                <a:lnTo>
                  <a:pt x="4866243" y="4518556"/>
                </a:lnTo>
                <a:lnTo>
                  <a:pt x="310181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816" y="2404531"/>
            <a:ext cx="4054717" cy="1646302"/>
          </a:xfrm>
        </p:spPr>
        <p:txBody>
          <a:bodyPr>
            <a:normAutofit/>
          </a:bodyPr>
          <a:lstStyle/>
          <a:p>
            <a:r>
              <a:rPr lang="en-US" sz="4800" dirty="0"/>
              <a:t>MATEMATIKA 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20" y="4050833"/>
            <a:ext cx="4054717" cy="109689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Baguet Script" panose="020B0604020202020204" pitchFamily="2" charset="0"/>
              </a:rPr>
              <a:t>Tim </a:t>
            </a:r>
            <a:r>
              <a:rPr lang="en-US" sz="1600" dirty="0" err="1">
                <a:latin typeface="Baguet Script" panose="020B0604020202020204" pitchFamily="2" charset="0"/>
              </a:rPr>
              <a:t>Pengampu</a:t>
            </a:r>
            <a:r>
              <a:rPr lang="en-US" sz="1600" dirty="0">
                <a:latin typeface="Baguet Script" panose="020B0604020202020204" pitchFamily="2" charset="0"/>
              </a:rPr>
              <a:t> </a:t>
            </a:r>
            <a:r>
              <a:rPr lang="en-US" sz="1600" dirty="0" err="1">
                <a:latin typeface="Baguet Script" panose="020B0604020202020204" pitchFamily="2" charset="0"/>
              </a:rPr>
              <a:t>Matematika</a:t>
            </a:r>
            <a:r>
              <a:rPr lang="en-US" sz="1600" dirty="0">
                <a:latin typeface="Baguet Script" panose="020B0604020202020204" pitchFamily="2" charset="0"/>
              </a:rPr>
              <a:t> Ekonomi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3DD00A2-06CE-85C4-FC14-4FBDFAEF0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r="13527"/>
          <a:stretch/>
        </p:blipFill>
        <p:spPr>
          <a:xfrm>
            <a:off x="6825151" y="328124"/>
            <a:ext cx="5213129" cy="6073165"/>
          </a:xfrm>
          <a:custGeom>
            <a:avLst/>
            <a:gdLst/>
            <a:ahLst/>
            <a:cxnLst/>
            <a:rect l="l" t="t" r="r" b="b"/>
            <a:pathLst>
              <a:path w="5028061" h="6858001">
                <a:moveTo>
                  <a:pt x="339940" y="0"/>
                </a:moveTo>
                <a:lnTo>
                  <a:pt x="5028061" y="0"/>
                </a:lnTo>
                <a:lnTo>
                  <a:pt x="5028061" y="6858001"/>
                </a:lnTo>
                <a:lnTo>
                  <a:pt x="0" y="6858001"/>
                </a:lnTo>
                <a:lnTo>
                  <a:pt x="1761483" y="4522467"/>
                </a:lnTo>
                <a:lnTo>
                  <a:pt x="1765287" y="4521267"/>
                </a:lnTo>
                <a:lnTo>
                  <a:pt x="1764431" y="4518557"/>
                </a:lnTo>
                <a:lnTo>
                  <a:pt x="1765286" y="4517424"/>
                </a:lnTo>
                <a:lnTo>
                  <a:pt x="1763696" y="4516225"/>
                </a:lnTo>
                <a:close/>
              </a:path>
            </a:pathLst>
          </a:custGeom>
        </p:spPr>
      </p:pic>
      <p:sp>
        <p:nvSpPr>
          <p:cNvPr id="12" name="Freeform 33">
            <a:extLst>
              <a:ext uri="{FF2B5EF4-FFF2-40B4-BE49-F238E27FC236}">
                <a16:creationId xmlns:a16="http://schemas.microsoft.com/office/drawing/2014/main" id="{53FCF47F-C2D5-40D2-BB9E-EB0634228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095" y="9620"/>
            <a:ext cx="1757770" cy="6871044"/>
          </a:xfrm>
          <a:custGeom>
            <a:avLst/>
            <a:gdLst>
              <a:gd name="connsiteX0" fmla="*/ 0 w 1839432"/>
              <a:gd name="connsiteY0" fmla="*/ 0 h 6889898"/>
              <a:gd name="connsiteX1" fmla="*/ 1839432 w 1839432"/>
              <a:gd name="connsiteY1" fmla="*/ 5741582 h 6889898"/>
              <a:gd name="connsiteX2" fmla="*/ 138223 w 1839432"/>
              <a:gd name="connsiteY2" fmla="*/ 6889898 h 6889898"/>
              <a:gd name="connsiteX3" fmla="*/ 138223 w 1839432"/>
              <a:gd name="connsiteY3" fmla="*/ 6889898 h 6889898"/>
              <a:gd name="connsiteX0" fmla="*/ 229422 w 1701209"/>
              <a:gd name="connsiteY0" fmla="*/ 0 h 6871044"/>
              <a:gd name="connsiteX1" fmla="*/ 1701209 w 1701209"/>
              <a:gd name="connsiteY1" fmla="*/ 5722728 h 6871044"/>
              <a:gd name="connsiteX2" fmla="*/ 0 w 1701209"/>
              <a:gd name="connsiteY2" fmla="*/ 6871044 h 6871044"/>
              <a:gd name="connsiteX3" fmla="*/ 0 w 1701209"/>
              <a:gd name="connsiteY3" fmla="*/ 6871044 h 6871044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3" fmla="*/ 0 w 1644648"/>
              <a:gd name="connsiteY3" fmla="*/ 6871044 h 6871044"/>
              <a:gd name="connsiteX0" fmla="*/ 375694 w 1790920"/>
              <a:gd name="connsiteY0" fmla="*/ 0 h 7043462"/>
              <a:gd name="connsiteX1" fmla="*/ 1790920 w 1790920"/>
              <a:gd name="connsiteY1" fmla="*/ 4478390 h 7043462"/>
              <a:gd name="connsiteX2" fmla="*/ 146272 w 1790920"/>
              <a:gd name="connsiteY2" fmla="*/ 6871044 h 7043462"/>
              <a:gd name="connsiteX3" fmla="*/ 61431 w 1790920"/>
              <a:gd name="connsiteY3" fmla="*/ 6852191 h 7043462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0" fmla="*/ 342544 w 1757770"/>
              <a:gd name="connsiteY0" fmla="*/ 0 h 6871044"/>
              <a:gd name="connsiteX1" fmla="*/ 1757770 w 1757770"/>
              <a:gd name="connsiteY1" fmla="*/ 4478390 h 6871044"/>
              <a:gd name="connsiteX2" fmla="*/ 0 w 1757770"/>
              <a:gd name="connsiteY2" fmla="*/ 6871044 h 68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70" h="6871044">
                <a:moveTo>
                  <a:pt x="342544" y="0"/>
                </a:moveTo>
                <a:lnTo>
                  <a:pt x="1757770" y="4478390"/>
                </a:lnTo>
                <a:cubicBezTo>
                  <a:pt x="1209554" y="5275941"/>
                  <a:pt x="288248" y="6475411"/>
                  <a:pt x="0" y="687104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82796-3A6E-4FCF-8027-03F85204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03BA84-D5B0-4695-89D5-80EA89FA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>
            <a:extLst>
              <a:ext uri="{FF2B5EF4-FFF2-40B4-BE49-F238E27FC236}">
                <a16:creationId xmlns:a16="http://schemas.microsoft.com/office/drawing/2014/main" id="{677AD1FD-34AE-437D-8CDC-28626ED9A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B07774B8-04E2-436D-B983-B885D6F0F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CE493F13-8130-4A50-9898-8AFD98F5E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5C83F2E6-2324-4A53-85E7-4D74B6586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62C79599-4635-4903-B028-E3331034B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64581993-8E43-4AF4-9AF1-A39EF7772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7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276" name="Group 11275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1277" name="Straight Connector 11276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8" name="Straight Connector 11277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3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4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5" name="Isosceles Triangle 11284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287" name="Rectangle 11286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0DB2211D-A4E9-3DBA-8EFF-B09CD39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Matematika Ekonomi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3B0DC561-9348-F27C-BE08-89BDE0C1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fld id="{9DB176EF-26CA-42D1-B082-7FC9FD3CC065}" type="slidenum">
              <a:rPr lang="en-US" altLang="en-US" sz="900">
                <a:solidFill>
                  <a:schemeClr val="bg1"/>
                </a:solidFill>
                <a:latin typeface="+mn-lt"/>
              </a:rPr>
              <a:pPr defTabSz="457200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US" altLang="en-US" sz="9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270" name="Text Box 4">
            <a:extLst>
              <a:ext uri="{FF2B5EF4-FFF2-40B4-BE49-F238E27FC236}">
                <a16:creationId xmlns:a16="http://schemas.microsoft.com/office/drawing/2014/main" id="{10595DF1-DC1A-A30D-D9D3-C2DB5B072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714241"/>
              </p:ext>
            </p:extLst>
          </p:nvPr>
        </p:nvGraphicFramePr>
        <p:xfrm>
          <a:off x="642938" y="272374"/>
          <a:ext cx="11224807" cy="582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300" name="Group 12299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301" name="Straight Connector 12300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2" name="Straight Connector 12301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4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5" name="Isosceles Triangle 12304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6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7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8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9" name="Isosceles Triangle 12308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311" name="Rectangle 12310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F3524C4-0D8A-E8B8-479B-E91F2B6C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Matematika Ekonomi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9E58CB0A-B9B5-0B0D-3851-E0706034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fld id="{5A148F5A-7DEA-4106-992C-477032B8631E}" type="slidenum">
              <a:rPr lang="en-US" altLang="en-US" sz="900">
                <a:solidFill>
                  <a:schemeClr val="bg1"/>
                </a:solidFill>
                <a:latin typeface="+mn-lt"/>
              </a:rPr>
              <a:pPr defTabSz="457200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en-US" altLang="en-US" sz="9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294" name="Text Box 4">
            <a:extLst>
              <a:ext uri="{FF2B5EF4-FFF2-40B4-BE49-F238E27FC236}">
                <a16:creationId xmlns:a16="http://schemas.microsoft.com/office/drawing/2014/main" id="{A0CB3178-31EE-3846-C2B6-F128D5D8E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837223"/>
              </p:ext>
            </p:extLst>
          </p:nvPr>
        </p:nvGraphicFramePr>
        <p:xfrm>
          <a:off x="642938" y="642938"/>
          <a:ext cx="10906125" cy="518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C7B8C35E-7C61-ABE3-24C8-76356789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6487"/>
            <a:ext cx="62976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900" kern="1200">
                <a:latin typeface="+mn-lt"/>
                <a:ea typeface="+mn-ea"/>
                <a:cs typeface="+mn-cs"/>
              </a:rPr>
              <a:t>Matematika Ekonomi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F63E601-7411-DE5C-E57C-A1C00F39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FE9E425F-7366-4F62-BA94-261E2F7C3BE1}" type="slidenum">
              <a:rPr lang="en-US" altLang="en-US" sz="1900">
                <a:latin typeface="+mn-lt"/>
              </a:rPr>
              <a:pPr defTabSz="457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12</a:t>
            </a:fld>
            <a:endParaRPr lang="en-US" altLang="en-US" sz="1900">
              <a:latin typeface="+mn-lt"/>
            </a:endParaRPr>
          </a:p>
        </p:txBody>
      </p:sp>
      <p:graphicFrame>
        <p:nvGraphicFramePr>
          <p:cNvPr id="13318" name="Text Box 4">
            <a:extLst>
              <a:ext uri="{FF2B5EF4-FFF2-40B4-BE49-F238E27FC236}">
                <a16:creationId xmlns:a16="http://schemas.microsoft.com/office/drawing/2014/main" id="{810F16F0-BC2E-4217-9AAA-71F98CF37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070619"/>
              </p:ext>
            </p:extLst>
          </p:nvPr>
        </p:nvGraphicFramePr>
        <p:xfrm>
          <a:off x="677862" y="943583"/>
          <a:ext cx="11102333" cy="509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61374CAB-7C23-5A2C-F5ED-12E01C91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67"/>
              <a:t>Matematika Ekonomi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16B4277C-E7C4-2564-AB7D-DB3599B8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C8831-EA14-436E-830C-8FFB1A4BD3DE}" type="slidenum">
              <a:rPr lang="en-US" altLang="en-US" sz="1167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67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62EED7DD-CBFF-78AD-6D4B-6E490B5A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43" y="228866"/>
            <a:ext cx="11410544" cy="134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33" b="1" dirty="0" err="1"/>
              <a:t>Matematika</a:t>
            </a:r>
            <a:r>
              <a:rPr lang="en-US" altLang="en-US" sz="2333" b="1" dirty="0"/>
              <a:t> Ekonomi dan </a:t>
            </a:r>
            <a:r>
              <a:rPr lang="en-US" altLang="en-US" sz="2333" b="1" dirty="0" err="1"/>
              <a:t>Ekonometrika</a:t>
            </a:r>
            <a:endParaRPr lang="en-US" altLang="en-US" sz="2333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33" dirty="0" err="1"/>
              <a:t>Ekonometrika</a:t>
            </a:r>
            <a:r>
              <a:rPr lang="en-US" altLang="en-US" sz="2333" dirty="0"/>
              <a:t> </a:t>
            </a:r>
            <a:r>
              <a:rPr lang="en-US" altLang="en-US" sz="2333" dirty="0" err="1"/>
              <a:t>adalah</a:t>
            </a:r>
            <a:r>
              <a:rPr lang="en-US" altLang="en-US" sz="2333" dirty="0"/>
              <a:t> </a:t>
            </a:r>
            <a:r>
              <a:rPr lang="en-US" altLang="en-US" sz="2333" dirty="0" err="1"/>
              <a:t>pengetahuan</a:t>
            </a:r>
            <a:r>
              <a:rPr lang="en-US" altLang="en-US" sz="2333" dirty="0"/>
              <a:t> yang </a:t>
            </a:r>
            <a:r>
              <a:rPr lang="en-US" altLang="en-US" sz="2333" dirty="0" err="1"/>
              <a:t>berkaitan</a:t>
            </a:r>
            <a:r>
              <a:rPr lang="en-US" altLang="en-US" sz="2333" dirty="0"/>
              <a:t> </a:t>
            </a:r>
            <a:r>
              <a:rPr lang="en-US" altLang="en-US" sz="2333" dirty="0" err="1"/>
              <a:t>dengan</a:t>
            </a:r>
            <a:r>
              <a:rPr lang="en-US" altLang="en-US" sz="2333" dirty="0"/>
              <a:t> </a:t>
            </a:r>
            <a:r>
              <a:rPr lang="en-US" altLang="en-US" sz="2333" dirty="0" err="1"/>
              <a:t>penerapan</a:t>
            </a:r>
            <a:r>
              <a:rPr lang="en-US" altLang="en-US" sz="2333" dirty="0"/>
              <a:t> </a:t>
            </a:r>
            <a:r>
              <a:rPr lang="en-US" altLang="en-US" sz="2333" dirty="0" err="1"/>
              <a:t>statistika</a:t>
            </a:r>
            <a:r>
              <a:rPr lang="en-US" altLang="en-US" sz="2333" dirty="0"/>
              <a:t> </a:t>
            </a:r>
            <a:r>
              <a:rPr lang="en-US" altLang="en-US" sz="2333" dirty="0" err="1"/>
              <a:t>untuk</a:t>
            </a:r>
            <a:r>
              <a:rPr lang="en-US" altLang="en-US" sz="2333" dirty="0"/>
              <a:t> </a:t>
            </a:r>
            <a:r>
              <a:rPr lang="en-US" altLang="en-US" sz="2333" dirty="0" err="1"/>
              <a:t>menganalisa</a:t>
            </a:r>
            <a:r>
              <a:rPr lang="en-US" altLang="en-US" sz="2333" dirty="0"/>
              <a:t> data </a:t>
            </a:r>
            <a:r>
              <a:rPr lang="en-US" altLang="en-US" sz="2333" dirty="0" err="1"/>
              <a:t>ekonomi</a:t>
            </a:r>
            <a:r>
              <a:rPr lang="en-US" altLang="en-US" sz="2333" dirty="0"/>
              <a:t>.     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47657AC7-95A2-090C-C63B-8DBE07A4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514865"/>
            <a:ext cx="1905000" cy="81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33"/>
              <a:t>Data  Ekonomi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4290BD39-E8E1-B806-CA49-60ED2561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886729"/>
            <a:ext cx="1651000" cy="989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333" dirty="0"/>
              <a:t> </a:t>
            </a:r>
            <a:r>
              <a:rPr lang="en-US" altLang="en-US" sz="2333" dirty="0" err="1"/>
              <a:t>Deduksi</a:t>
            </a:r>
            <a:endParaRPr lang="en-US" altLang="en-US" sz="2333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33" dirty="0"/>
              <a:t>- Model</a:t>
            </a: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DEB1C0E5-FDA2-FAF3-F27C-7E7788E3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3886729"/>
            <a:ext cx="2540000" cy="1887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333"/>
              <a:t>Induksi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333"/>
              <a:t>Mengolah 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33"/>
              <a:t>- Mengambil kesimpulan</a:t>
            </a: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C7B705A9-3014-2EB8-6ACF-F5A0C01CE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592917"/>
            <a:ext cx="196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66"/>
                </a:solidFill>
              </a:rPr>
              <a:t>Ekonometrika</a:t>
            </a: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34EC9130-20C6-7DBA-815E-CFE1F8E5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743729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66"/>
                </a:solidFill>
              </a:rPr>
              <a:t>Matematika</a:t>
            </a:r>
          </a:p>
        </p:txBody>
      </p:sp>
      <p:sp>
        <p:nvSpPr>
          <p:cNvPr id="14346" name="Line 11">
            <a:extLst>
              <a:ext uri="{FF2B5EF4-FFF2-40B4-BE49-F238E27FC236}">
                <a16:creationId xmlns:a16="http://schemas.microsoft.com/office/drawing/2014/main" id="{C6C2195B-69F6-966C-84D9-E3F2CDAE70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5500" y="3200136"/>
            <a:ext cx="165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4347" name="Line 12">
            <a:extLst>
              <a:ext uri="{FF2B5EF4-FFF2-40B4-BE49-F238E27FC236}">
                <a16:creationId xmlns:a16="http://schemas.microsoft.com/office/drawing/2014/main" id="{48F6184D-21DF-FD12-81BD-1C90670DF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3200136"/>
            <a:ext cx="0" cy="609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4348" name="Line 13">
            <a:extLst>
              <a:ext uri="{FF2B5EF4-FFF2-40B4-BE49-F238E27FC236}">
                <a16:creationId xmlns:a16="http://schemas.microsoft.com/office/drawing/2014/main" id="{A769EE9B-C28F-3D0A-0518-F67DE8BAC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500" y="3048000"/>
            <a:ext cx="177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4349" name="Line 14">
            <a:extLst>
              <a:ext uri="{FF2B5EF4-FFF2-40B4-BE49-F238E27FC236}">
                <a16:creationId xmlns:a16="http://schemas.microsoft.com/office/drawing/2014/main" id="{809C1AD6-94C5-CC46-3F18-E4C155C0B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9500" y="3048001"/>
            <a:ext cx="0" cy="8387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</p:spTree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C6CB86A1-45DD-B1B7-4781-53BE3EA7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67"/>
              <a:t>Matematika Ekonomi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1046767F-ECD2-B288-49DF-21F8CC8F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FAB49-A9AD-485F-AD06-268729E812E5}" type="slidenum">
              <a:rPr lang="en-US" altLang="en-US" sz="1167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167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460C965-D797-9E80-EE22-4F3F866F6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37104"/>
            <a:ext cx="194655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Teori Ekonomi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CA608F3-0C49-5066-F046-F397A29C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449917"/>
            <a:ext cx="17145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Model atau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Hipotesis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1DDECBF-B396-C8D3-C599-FABC9D30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609865"/>
            <a:ext cx="116681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Fakta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A929FF4-89E0-9249-B5C6-D913BB56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771" y="1752865"/>
            <a:ext cx="189507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Data Ekonomi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B3E08FF6-50CC-FA97-2991-AA1489646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08854"/>
            <a:ext cx="1905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Metode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Ekonometrika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2BE30DA9-AAC6-0046-21C9-7535CFF30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3217333"/>
            <a:ext cx="200106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Teori Statistika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FF91741-DF1E-1807-F924-62FF7CA0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1" y="2594240"/>
            <a:ext cx="218040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Satu Persamaan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6CA9E2F1-4418-F882-E26D-AD1BACD9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709" y="3903928"/>
            <a:ext cx="126669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Simultan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DB0782D2-0AAB-0F5E-9DB7-CFAE34FD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378979"/>
            <a:ext cx="1397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Diterima</a:t>
            </a: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EE29392A-72C7-7721-46DA-BD55386C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54386"/>
            <a:ext cx="1270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Ditolak</a:t>
            </a: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63F70013-3D78-5097-D3A4-38D05489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142" y="5486136"/>
            <a:ext cx="210987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Teori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Disempurnakan</a:t>
            </a:r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FA0F8E3C-6CFD-1B1A-0CA1-B9A2B12C9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990865"/>
            <a:ext cx="0" cy="459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C7F8422D-B392-F792-CADD-59FD8BC51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068917"/>
            <a:ext cx="0" cy="607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8C8CBDC1-1DBF-3ABF-B6CD-2813B55D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057136"/>
            <a:ext cx="241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6DD6907B-1D55-104D-A8E6-30D10D79D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2057136"/>
            <a:ext cx="0" cy="10675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79" name="Line 19">
            <a:extLst>
              <a:ext uri="{FF2B5EF4-FFF2-40B4-BE49-F238E27FC236}">
                <a16:creationId xmlns:a16="http://schemas.microsoft.com/office/drawing/2014/main" id="{0E9F427F-043A-E4CB-9346-E43A1101A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0" y="2819136"/>
            <a:ext cx="0" cy="1371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360005E2-1DDE-017D-5A2C-B599905E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0" y="2819136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D48D48CD-B6C8-35F5-AA60-24F4C1052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8500" y="41910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id="{43DA11D3-86F7-87AF-E1E8-261532F4C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505729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3" name="Line 23">
            <a:extLst>
              <a:ext uri="{FF2B5EF4-FFF2-40B4-BE49-F238E27FC236}">
                <a16:creationId xmlns:a16="http://schemas.microsoft.com/office/drawing/2014/main" id="{2C4CA6E1-E53E-D223-FE3A-4C1519518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3505729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59801145-A462-3BF9-5F54-898305941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962136"/>
            <a:ext cx="0" cy="14485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6BE48456-83B8-EA6F-3E52-A0032E94C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4953000"/>
            <a:ext cx="444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1CBC7096-045A-AFD4-759B-E9C79D771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86A0D885-61AC-4AAB-0276-AA4E16434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953001"/>
            <a:ext cx="0" cy="4577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15388" name="Rectangle 29">
            <a:extLst>
              <a:ext uri="{FF2B5EF4-FFF2-40B4-BE49-F238E27FC236}">
                <a16:creationId xmlns:a16="http://schemas.microsoft.com/office/drawing/2014/main" id="{3B09FC4C-6F4F-2AC4-43E9-ADFB7485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381000"/>
            <a:ext cx="6794500" cy="2057136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000"/>
          </a:p>
        </p:txBody>
      </p:sp>
      <p:sp>
        <p:nvSpPr>
          <p:cNvPr id="15389" name="Text Box 30">
            <a:extLst>
              <a:ext uri="{FF2B5EF4-FFF2-40B4-BE49-F238E27FC236}">
                <a16:creationId xmlns:a16="http://schemas.microsoft.com/office/drawing/2014/main" id="{1B007E52-DA89-D887-5A90-DCDD1CAA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1143000"/>
            <a:ext cx="9525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>
                <a:solidFill>
                  <a:srgbClr val="0000FF"/>
                </a:solidFill>
              </a:rPr>
              <a:t>deduktif</a:t>
            </a:r>
          </a:p>
        </p:txBody>
      </p:sp>
      <p:sp>
        <p:nvSpPr>
          <p:cNvPr id="15390" name="Oval 31">
            <a:extLst>
              <a:ext uri="{FF2B5EF4-FFF2-40B4-BE49-F238E27FC236}">
                <a16:creationId xmlns:a16="http://schemas.microsoft.com/office/drawing/2014/main" id="{E84614F2-51C9-8DB6-E6CF-BF952315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1068917"/>
            <a:ext cx="1270000" cy="531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000"/>
          </a:p>
        </p:txBody>
      </p:sp>
      <p:sp>
        <p:nvSpPr>
          <p:cNvPr id="15391" name="Text Box 32">
            <a:extLst>
              <a:ext uri="{FF2B5EF4-FFF2-40B4-BE49-F238E27FC236}">
                <a16:creationId xmlns:a16="http://schemas.microsoft.com/office/drawing/2014/main" id="{73E446C0-3ED5-0DEC-C983-4C6853EC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4724136"/>
            <a:ext cx="1016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>
                <a:solidFill>
                  <a:srgbClr val="0000FF"/>
                </a:solidFill>
              </a:rPr>
              <a:t>induktif</a:t>
            </a:r>
          </a:p>
        </p:txBody>
      </p:sp>
      <p:sp>
        <p:nvSpPr>
          <p:cNvPr id="15392" name="Oval 33">
            <a:extLst>
              <a:ext uri="{FF2B5EF4-FFF2-40B4-BE49-F238E27FC236}">
                <a16:creationId xmlns:a16="http://schemas.microsoft.com/office/drawing/2014/main" id="{CF7294CC-6245-4713-3FA6-74B57639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4648729"/>
            <a:ext cx="1079500" cy="611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000"/>
          </a:p>
        </p:txBody>
      </p:sp>
    </p:spTree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8" name="Rectangle 1640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6A2B210-84FC-7580-EA90-F2F5618F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41" y="87549"/>
            <a:ext cx="7179732" cy="58171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Bidang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Matematika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Ekonomi yang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dibahas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Menurut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“Social Science Research Council,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seorang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ahli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ekonomi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harus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mengerti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matematika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Himpunan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gugus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hubungan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dan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fungsi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teori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matriks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kalkulus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(limit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fungsi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diferensial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persamaan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diferensi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partial differentiation, 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integrasi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multipel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7D1969B0-8351-A6C5-DD66-A5CACB5F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16153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Matematika Ekonomi</a:t>
            </a:r>
          </a:p>
        </p:txBody>
      </p:sp>
      <p:sp>
        <p:nvSpPr>
          <p:cNvPr id="16410" name="Rectangle 1640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412" name="Straight Connector 164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14" name="Straight Connector 164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20" name="Isosceles Triangle 164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D6D632A7-145B-3534-F9D8-7BCAAC99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spcAft>
                <a:spcPts val="600"/>
              </a:spcAft>
              <a:buFontTx/>
              <a:buNone/>
            </a:pPr>
            <a:fld id="{EFBF32C7-DD6B-468E-81AC-52DE5F47BA81}" type="slidenum">
              <a:rPr lang="en-US" altLang="en-US" sz="900">
                <a:solidFill>
                  <a:schemeClr val="accent1"/>
                </a:solidFill>
                <a:latin typeface="+mn-lt"/>
              </a:rPr>
              <a:pPr defTabSz="457200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15</a:t>
            </a:fld>
            <a:endParaRPr lang="en-US" altLang="en-US" sz="90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123BBC-23A7-98B8-9C10-FC1F7AB54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25" y="5289697"/>
            <a:ext cx="1345230" cy="1351235"/>
          </a:xfrm>
          <a:prstGeom prst="rect">
            <a:avLst/>
          </a:prstGeom>
        </p:spPr>
      </p:pic>
      <p:sp>
        <p:nvSpPr>
          <p:cNvPr id="164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28" name="Isosceles Triangle 164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8642" y="615203"/>
            <a:ext cx="4712299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3" dirty="0">
                <a:solidFill>
                  <a:schemeClr val="tx1"/>
                </a:solidFill>
              </a:rPr>
              <a:t>Perbedaan</a:t>
            </a:r>
            <a:r>
              <a:rPr spc="-26" dirty="0">
                <a:solidFill>
                  <a:schemeClr val="tx1"/>
                </a:solidFill>
              </a:rPr>
              <a:t> </a:t>
            </a:r>
            <a:r>
              <a:rPr spc="-4" dirty="0">
                <a:solidFill>
                  <a:schemeClr val="tx1"/>
                </a:solidFill>
              </a:rPr>
              <a:t>Mendasar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7841" y="1827008"/>
            <a:ext cx="6037729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110919" algn="l"/>
              </a:tabLst>
            </a:pPr>
            <a:r>
              <a:rPr sz="2118" b="1" spc="-13" dirty="0">
                <a:latin typeface="Calibri"/>
                <a:cs typeface="Calibri"/>
              </a:rPr>
              <a:t>Matematika</a:t>
            </a:r>
            <a:r>
              <a:rPr sz="2118" b="1" spc="13" dirty="0">
                <a:latin typeface="Calibri"/>
                <a:cs typeface="Calibri"/>
              </a:rPr>
              <a:t> </a:t>
            </a:r>
            <a:r>
              <a:rPr sz="2118" b="1" spc="-9" dirty="0">
                <a:latin typeface="Calibri"/>
                <a:cs typeface="Calibri"/>
              </a:rPr>
              <a:t>Ekonomi	</a:t>
            </a:r>
            <a:r>
              <a:rPr sz="2118" b="1" spc="-4" dirty="0">
                <a:latin typeface="Calibri"/>
                <a:cs typeface="Calibri"/>
              </a:rPr>
              <a:t>Non</a:t>
            </a:r>
            <a:r>
              <a:rPr sz="2118" b="1" spc="-49" dirty="0">
                <a:latin typeface="Calibri"/>
                <a:cs typeface="Calibri"/>
              </a:rPr>
              <a:t> </a:t>
            </a:r>
            <a:r>
              <a:rPr sz="2118" b="1" spc="-13" dirty="0">
                <a:latin typeface="Calibri"/>
                <a:cs typeface="Calibri"/>
              </a:rPr>
              <a:t>Matematika</a:t>
            </a:r>
            <a:r>
              <a:rPr sz="2118" b="1" spc="-18" dirty="0">
                <a:latin typeface="Calibri"/>
                <a:cs typeface="Calibri"/>
              </a:rPr>
              <a:t> </a:t>
            </a:r>
            <a:r>
              <a:rPr sz="2118" b="1" spc="-9" dirty="0">
                <a:latin typeface="Calibri"/>
                <a:cs typeface="Calibri"/>
              </a:rPr>
              <a:t>Ekonomi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2337" y="1827007"/>
            <a:ext cx="344581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2118" b="1" dirty="0">
                <a:latin typeface="Calibri"/>
                <a:cs typeface="Calibri"/>
              </a:rPr>
              <a:t>No</a:t>
            </a:r>
            <a:endParaRPr sz="2118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18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54449" y="2553148"/>
            <a:ext cx="3148853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29207" marR="4483" indent="-418562">
              <a:spcBef>
                <a:spcPts val="88"/>
              </a:spcBef>
              <a:tabLst>
                <a:tab pos="429207" algn="l"/>
              </a:tabLst>
            </a:pPr>
            <a:r>
              <a:rPr sz="2118" dirty="0">
                <a:latin typeface="Calibri"/>
                <a:cs typeface="Calibri"/>
              </a:rPr>
              <a:t>1	</a:t>
            </a:r>
            <a:r>
              <a:rPr sz="2118" spc="-4" dirty="0">
                <a:latin typeface="Calibri"/>
                <a:cs typeface="Calibri"/>
              </a:rPr>
              <a:t>Asumsi dan Kesimpulan </a:t>
            </a:r>
            <a:r>
              <a:rPr sz="2118" dirty="0">
                <a:latin typeface="Calibri"/>
                <a:cs typeface="Calibri"/>
              </a:rPr>
              <a:t> </a:t>
            </a:r>
            <a:r>
              <a:rPr sz="2118" spc="-18" dirty="0">
                <a:latin typeface="Calibri"/>
                <a:cs typeface="Calibri"/>
              </a:rPr>
              <a:t>dinyatakan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dalam</a:t>
            </a:r>
            <a:r>
              <a:rPr sz="2118" spc="-35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simbol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2652" y="3198608"/>
            <a:ext cx="1184462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dirty="0">
                <a:latin typeface="Calibri"/>
                <a:cs typeface="Calibri"/>
              </a:rPr>
              <a:t>m</a:t>
            </a:r>
            <a:r>
              <a:rPr sz="2118" spc="-22" dirty="0">
                <a:latin typeface="Calibri"/>
                <a:cs typeface="Calibri"/>
              </a:rPr>
              <a:t>at</a:t>
            </a:r>
            <a:r>
              <a:rPr sz="2118" dirty="0">
                <a:latin typeface="Calibri"/>
                <a:cs typeface="Calibri"/>
              </a:rPr>
              <a:t>em</a:t>
            </a:r>
            <a:r>
              <a:rPr sz="2118" spc="-22" dirty="0">
                <a:latin typeface="Calibri"/>
                <a:cs typeface="Calibri"/>
              </a:rPr>
              <a:t>a</a:t>
            </a:r>
            <a:r>
              <a:rPr sz="2118" dirty="0">
                <a:latin typeface="Calibri"/>
                <a:cs typeface="Calibri"/>
              </a:rPr>
              <a:t>tis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4418" y="2553148"/>
            <a:ext cx="3002616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2118" spc="-4" dirty="0">
                <a:latin typeface="Calibri"/>
                <a:cs typeface="Calibri"/>
              </a:rPr>
              <a:t>Asumsi dan </a:t>
            </a:r>
            <a:r>
              <a:rPr sz="2118" spc="-9" dirty="0">
                <a:latin typeface="Calibri"/>
                <a:cs typeface="Calibri"/>
              </a:rPr>
              <a:t>kesimpulan 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spc="-18" dirty="0">
                <a:latin typeface="Calibri"/>
                <a:cs typeface="Calibri"/>
              </a:rPr>
              <a:t>dinyatakan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dalam</a:t>
            </a:r>
            <a:r>
              <a:rPr sz="2118" spc="-31" dirty="0">
                <a:latin typeface="Calibri"/>
                <a:cs typeface="Calibri"/>
              </a:rPr>
              <a:t> </a:t>
            </a:r>
            <a:r>
              <a:rPr sz="2118" spc="-26" dirty="0">
                <a:latin typeface="Calibri"/>
                <a:cs typeface="Calibri"/>
              </a:rPr>
              <a:t>kata‐kata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4449" y="3602019"/>
            <a:ext cx="3235699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429207" algn="l"/>
              </a:tabLst>
            </a:pPr>
            <a:r>
              <a:rPr sz="2118" dirty="0">
                <a:latin typeface="Calibri"/>
                <a:cs typeface="Calibri"/>
              </a:rPr>
              <a:t>2	</a:t>
            </a:r>
            <a:r>
              <a:rPr sz="2118" spc="-9" dirty="0">
                <a:latin typeface="Calibri"/>
                <a:cs typeface="Calibri"/>
              </a:rPr>
              <a:t>Mengandung</a:t>
            </a:r>
            <a:r>
              <a:rPr sz="2118" spc="-66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Persamaan‐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4418" y="3602019"/>
            <a:ext cx="3214967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-9" dirty="0">
                <a:latin typeface="Calibri"/>
                <a:cs typeface="Calibri"/>
              </a:rPr>
              <a:t>Mengandung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spc="-13" dirty="0">
                <a:latin typeface="Calibri"/>
                <a:cs typeface="Calibri"/>
              </a:rPr>
              <a:t>kalimat‐kalimat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72652" y="3924748"/>
            <a:ext cx="1234888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-9" dirty="0">
                <a:latin typeface="Calibri"/>
                <a:cs typeface="Calibri"/>
              </a:rPr>
              <a:t>persamaan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4449" y="4328160"/>
            <a:ext cx="3362325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429207" algn="l"/>
              </a:tabLst>
            </a:pPr>
            <a:r>
              <a:rPr sz="2118" dirty="0">
                <a:latin typeface="Calibri"/>
                <a:cs typeface="Calibri"/>
              </a:rPr>
              <a:t>3	</a:t>
            </a:r>
            <a:r>
              <a:rPr sz="2118" spc="-9" dirty="0">
                <a:latin typeface="Calibri"/>
                <a:cs typeface="Calibri"/>
              </a:rPr>
              <a:t>Permasalahan</a:t>
            </a:r>
            <a:r>
              <a:rPr sz="2118" spc="-31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diselesaikan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34418" y="4328160"/>
            <a:ext cx="2944346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-4" dirty="0">
                <a:latin typeface="Calibri"/>
                <a:cs typeface="Calibri"/>
              </a:rPr>
              <a:t>Permasalahan</a:t>
            </a:r>
            <a:r>
              <a:rPr sz="2118" spc="-66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diselesaikan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2653" y="4650889"/>
            <a:ext cx="2065804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-4" dirty="0">
                <a:latin typeface="Calibri"/>
                <a:cs typeface="Calibri"/>
              </a:rPr>
              <a:t>dg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Dalil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Matematis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4520" y="4650889"/>
            <a:ext cx="1580029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-9" dirty="0">
                <a:latin typeface="Calibri"/>
                <a:cs typeface="Calibri"/>
              </a:rPr>
              <a:t>dengan</a:t>
            </a:r>
            <a:r>
              <a:rPr sz="2118" spc="-57" dirty="0">
                <a:latin typeface="Calibri"/>
                <a:cs typeface="Calibri"/>
              </a:rPr>
              <a:t> </a:t>
            </a:r>
            <a:r>
              <a:rPr sz="2118" spc="-13" dirty="0">
                <a:latin typeface="Calibri"/>
                <a:cs typeface="Calibri"/>
              </a:rPr>
              <a:t>Logika</a:t>
            </a:r>
            <a:endParaRPr sz="211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236" y="811082"/>
            <a:ext cx="4375672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3" dirty="0">
                <a:solidFill>
                  <a:schemeClr val="tx1"/>
                </a:solidFill>
              </a:rPr>
              <a:t>Perbedaan</a:t>
            </a:r>
            <a:r>
              <a:rPr spc="-26" dirty="0">
                <a:solidFill>
                  <a:schemeClr val="tx1"/>
                </a:solidFill>
              </a:rPr>
              <a:t> </a:t>
            </a:r>
            <a:r>
              <a:rPr spc="-4" dirty="0">
                <a:solidFill>
                  <a:schemeClr val="tx1"/>
                </a:solidFill>
              </a:rPr>
              <a:t>Mendasar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7841" y="1827008"/>
            <a:ext cx="5356412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92833" algn="l"/>
              </a:tabLst>
            </a:pPr>
            <a:r>
              <a:rPr sz="2118" b="1" spc="-13" dirty="0">
                <a:latin typeface="Calibri"/>
                <a:cs typeface="Calibri"/>
              </a:rPr>
              <a:t>Matematika</a:t>
            </a:r>
            <a:r>
              <a:rPr sz="2118" b="1" spc="13" dirty="0">
                <a:latin typeface="Calibri"/>
                <a:cs typeface="Calibri"/>
              </a:rPr>
              <a:t> </a:t>
            </a:r>
            <a:r>
              <a:rPr sz="2118" b="1" spc="-9" dirty="0">
                <a:latin typeface="Calibri"/>
                <a:cs typeface="Calibri"/>
              </a:rPr>
              <a:t>Ekonomi	</a:t>
            </a:r>
            <a:r>
              <a:rPr sz="2118" b="1" spc="-13" dirty="0">
                <a:latin typeface="Calibri"/>
                <a:cs typeface="Calibri"/>
              </a:rPr>
              <a:t>Ekonometrika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2337" y="1827007"/>
            <a:ext cx="344581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2118" b="1" dirty="0">
                <a:latin typeface="Calibri"/>
                <a:cs typeface="Calibri"/>
              </a:rPr>
              <a:t>No</a:t>
            </a:r>
            <a:endParaRPr sz="2118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18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9702" y="2332870"/>
            <a:ext cx="6952690" cy="2849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29207" marR="307618" indent="-418562">
              <a:spcBef>
                <a:spcPts val="88"/>
              </a:spcBef>
              <a:buAutoNum type="arabicPlain"/>
              <a:tabLst>
                <a:tab pos="429207" algn="l"/>
                <a:tab pos="429769" algn="l"/>
                <a:tab pos="3791152" algn="l"/>
              </a:tabLst>
            </a:pPr>
            <a:r>
              <a:rPr sz="2118" spc="-13" dirty="0">
                <a:latin typeface="Calibri"/>
                <a:cs typeface="Calibri"/>
              </a:rPr>
              <a:t>Penerapan</a:t>
            </a:r>
            <a:r>
              <a:rPr sz="2118" spc="4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Matematis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pada	</a:t>
            </a:r>
            <a:r>
              <a:rPr sz="2118" spc="-18" dirty="0">
                <a:latin typeface="Calibri"/>
                <a:cs typeface="Calibri"/>
              </a:rPr>
              <a:t>Pengukuran </a:t>
            </a:r>
            <a:r>
              <a:rPr sz="2118" spc="-13" dirty="0">
                <a:latin typeface="Calibri"/>
                <a:cs typeface="Calibri"/>
              </a:rPr>
              <a:t>data </a:t>
            </a:r>
            <a:r>
              <a:rPr sz="2118" spc="-18" dirty="0">
                <a:latin typeface="Calibri"/>
                <a:cs typeface="Calibri"/>
              </a:rPr>
              <a:t>ekonomi </a:t>
            </a:r>
            <a:r>
              <a:rPr sz="2118" spc="-468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aspek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teoritis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murni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dari</a:t>
            </a:r>
            <a:endParaRPr sz="2118" dirty="0">
              <a:latin typeface="Calibri"/>
              <a:cs typeface="Calibri"/>
            </a:endParaRPr>
          </a:p>
          <a:p>
            <a:pPr marL="429207"/>
            <a:r>
              <a:rPr sz="2118" dirty="0">
                <a:latin typeface="Calibri"/>
                <a:cs typeface="Calibri"/>
              </a:rPr>
              <a:t>analisa</a:t>
            </a:r>
            <a:r>
              <a:rPr sz="2118" spc="-40" dirty="0">
                <a:latin typeface="Calibri"/>
                <a:cs typeface="Calibri"/>
              </a:rPr>
              <a:t> </a:t>
            </a:r>
            <a:r>
              <a:rPr sz="2118" spc="-18" dirty="0">
                <a:latin typeface="Calibri"/>
                <a:cs typeface="Calibri"/>
              </a:rPr>
              <a:t>ekonomi</a:t>
            </a:r>
            <a:endParaRPr sz="2118" dirty="0">
              <a:latin typeface="Calibri"/>
              <a:cs typeface="Calibri"/>
            </a:endParaRPr>
          </a:p>
          <a:p>
            <a:pPr marL="429207" marR="4483" indent="-418562">
              <a:spcBef>
                <a:spcPts val="635"/>
              </a:spcBef>
              <a:buAutoNum type="arabicPlain" startAt="2"/>
              <a:tabLst>
                <a:tab pos="429207" algn="l"/>
                <a:tab pos="429769" algn="l"/>
                <a:tab pos="3791152" algn="l"/>
              </a:tabLst>
            </a:pPr>
            <a:r>
              <a:rPr sz="2118" spc="-9" dirty="0">
                <a:latin typeface="Calibri"/>
                <a:cs typeface="Calibri"/>
              </a:rPr>
              <a:t>Mengabaikan </a:t>
            </a:r>
            <a:r>
              <a:rPr sz="2118" dirty="0">
                <a:latin typeface="Calibri"/>
                <a:cs typeface="Calibri"/>
              </a:rPr>
              <a:t>masalah	</a:t>
            </a:r>
            <a:r>
              <a:rPr sz="2118" spc="-13" dirty="0">
                <a:latin typeface="Calibri"/>
                <a:cs typeface="Calibri"/>
              </a:rPr>
              <a:t>Pengamatan</a:t>
            </a:r>
            <a:r>
              <a:rPr sz="2118" spc="-66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Empiris</a:t>
            </a:r>
            <a:r>
              <a:rPr sz="2118" spc="-40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(Analisa </a:t>
            </a:r>
            <a:r>
              <a:rPr sz="2118" spc="-468" dirty="0">
                <a:latin typeface="Calibri"/>
                <a:cs typeface="Calibri"/>
              </a:rPr>
              <a:t> </a:t>
            </a:r>
            <a:r>
              <a:rPr sz="2118" spc="-13" dirty="0">
                <a:latin typeface="Calibri"/>
                <a:cs typeface="Calibri"/>
              </a:rPr>
              <a:t>Statistik	</a:t>
            </a:r>
            <a:r>
              <a:rPr sz="2118" spc="-4" dirty="0">
                <a:latin typeface="Calibri"/>
                <a:cs typeface="Calibri"/>
              </a:rPr>
              <a:t>Empiris)</a:t>
            </a:r>
            <a:endParaRPr sz="2118" dirty="0">
              <a:latin typeface="Calibri"/>
              <a:cs typeface="Calibri"/>
            </a:endParaRPr>
          </a:p>
          <a:p>
            <a:pPr marL="429207" indent="-418562">
              <a:spcBef>
                <a:spcPts val="635"/>
              </a:spcBef>
              <a:buAutoNum type="arabicPlain" startAt="2"/>
              <a:tabLst>
                <a:tab pos="429207" algn="l"/>
                <a:tab pos="429769" algn="l"/>
                <a:tab pos="3790592" algn="l"/>
              </a:tabLst>
            </a:pPr>
            <a:r>
              <a:rPr sz="2118" dirty="0">
                <a:latin typeface="Calibri"/>
                <a:cs typeface="Calibri"/>
              </a:rPr>
              <a:t>Bahan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spc="-44" dirty="0">
                <a:latin typeface="Calibri"/>
                <a:cs typeface="Calibri"/>
              </a:rPr>
              <a:t>Teori</a:t>
            </a:r>
            <a:r>
              <a:rPr sz="2118" spc="13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(Analisa</a:t>
            </a:r>
            <a:r>
              <a:rPr sz="2118" spc="4" dirty="0">
                <a:latin typeface="Calibri"/>
                <a:cs typeface="Calibri"/>
              </a:rPr>
              <a:t> </a:t>
            </a:r>
            <a:r>
              <a:rPr sz="2118" spc="-26" dirty="0">
                <a:latin typeface="Calibri"/>
                <a:cs typeface="Calibri"/>
              </a:rPr>
              <a:t>Teoritis)	</a:t>
            </a:r>
            <a:r>
              <a:rPr sz="2118" spc="-13" dirty="0">
                <a:latin typeface="Calibri"/>
                <a:cs typeface="Calibri"/>
              </a:rPr>
              <a:t>Penaksiran</a:t>
            </a:r>
            <a:r>
              <a:rPr sz="2118" spc="-35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dg</a:t>
            </a:r>
            <a:r>
              <a:rPr sz="2118" spc="-26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Metode</a:t>
            </a:r>
            <a:endParaRPr sz="2118" dirty="0">
              <a:latin typeface="Calibri"/>
              <a:cs typeface="Calibri"/>
            </a:endParaRPr>
          </a:p>
          <a:p>
            <a:pPr marL="3791152"/>
            <a:r>
              <a:rPr sz="2118" spc="-13" dirty="0">
                <a:latin typeface="Calibri"/>
                <a:cs typeface="Calibri"/>
              </a:rPr>
              <a:t>Statistik</a:t>
            </a:r>
            <a:endParaRPr sz="2118" dirty="0">
              <a:latin typeface="Calibri"/>
              <a:cs typeface="Calibri"/>
            </a:endParaRPr>
          </a:p>
          <a:p>
            <a:pPr marL="429207" indent="-418562">
              <a:spcBef>
                <a:spcPts val="635"/>
              </a:spcBef>
              <a:buAutoNum type="arabicPlain" startAt="4"/>
              <a:tabLst>
                <a:tab pos="429207" algn="l"/>
                <a:tab pos="429769" algn="l"/>
                <a:tab pos="3791713" algn="l"/>
              </a:tabLst>
            </a:pPr>
            <a:r>
              <a:rPr sz="2118" spc="-13" dirty="0">
                <a:latin typeface="Calibri"/>
                <a:cs typeface="Calibri"/>
              </a:rPr>
              <a:t>Penalaran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Deduktif	Pengujian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Hipotesa</a:t>
            </a:r>
            <a:endParaRPr sz="211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972" y="221528"/>
            <a:ext cx="9699193" cy="1097767"/>
          </a:xfrm>
          <a:prstGeom prst="rect">
            <a:avLst/>
          </a:prstGeom>
        </p:spPr>
        <p:txBody>
          <a:bodyPr vert="horz" wrap="square" lIns="0" tIns="11206" rIns="0" bIns="0" rtlCol="0" anchor="t">
            <a:spAutoFit/>
          </a:bodyPr>
          <a:lstStyle/>
          <a:p>
            <a:pPr marL="242060" marR="4483" indent="-231414" algn="ctr">
              <a:spcBef>
                <a:spcPts val="88"/>
              </a:spcBef>
            </a:pPr>
            <a:r>
              <a:rPr sz="3530" spc="-13" dirty="0">
                <a:solidFill>
                  <a:schemeClr val="tx1"/>
                </a:solidFill>
              </a:rPr>
              <a:t>Hubungan </a:t>
            </a:r>
            <a:r>
              <a:rPr sz="3530" spc="-26" dirty="0">
                <a:solidFill>
                  <a:schemeClr val="tx1"/>
                </a:solidFill>
              </a:rPr>
              <a:t>Antara </a:t>
            </a:r>
            <a:r>
              <a:rPr sz="3530" spc="-18" dirty="0">
                <a:solidFill>
                  <a:schemeClr val="tx1"/>
                </a:solidFill>
              </a:rPr>
              <a:t>Matematika </a:t>
            </a:r>
            <a:r>
              <a:rPr sz="3530" spc="-785" dirty="0">
                <a:solidFill>
                  <a:schemeClr val="tx1"/>
                </a:solidFill>
              </a:rPr>
              <a:t> </a:t>
            </a:r>
            <a:r>
              <a:rPr sz="3530" spc="-22" dirty="0">
                <a:solidFill>
                  <a:schemeClr val="tx1"/>
                </a:solidFill>
              </a:rPr>
              <a:t>Ekonomi</a:t>
            </a:r>
            <a:r>
              <a:rPr sz="3530" spc="-26" dirty="0">
                <a:solidFill>
                  <a:schemeClr val="tx1"/>
                </a:solidFill>
              </a:rPr>
              <a:t> </a:t>
            </a:r>
            <a:r>
              <a:rPr sz="3530" spc="-4" dirty="0">
                <a:solidFill>
                  <a:schemeClr val="tx1"/>
                </a:solidFill>
              </a:rPr>
              <a:t>Dan</a:t>
            </a:r>
            <a:r>
              <a:rPr lang="en-US" sz="3530" spc="-13" dirty="0">
                <a:solidFill>
                  <a:schemeClr val="tx1"/>
                </a:solidFill>
              </a:rPr>
              <a:t> </a:t>
            </a:r>
            <a:r>
              <a:rPr sz="3530" spc="-22" dirty="0" err="1">
                <a:solidFill>
                  <a:schemeClr val="tx1"/>
                </a:solidFill>
              </a:rPr>
              <a:t>Ekonometrika</a:t>
            </a:r>
            <a:endParaRPr sz="353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0A73BBE0-C831-5883-D58B-EE5A0B6FE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912059"/>
              </p:ext>
            </p:extLst>
          </p:nvPr>
        </p:nvGraphicFramePr>
        <p:xfrm>
          <a:off x="2402031" y="2295728"/>
          <a:ext cx="8463763" cy="434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895" y="784227"/>
            <a:ext cx="7916378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 algn="ctr">
              <a:spcBef>
                <a:spcPts val="84"/>
              </a:spcBef>
            </a:pPr>
            <a:r>
              <a:rPr spc="-26" dirty="0">
                <a:solidFill>
                  <a:schemeClr val="tx1"/>
                </a:solidFill>
              </a:rPr>
              <a:t>Sifat‐sifat</a:t>
            </a:r>
            <a:r>
              <a:rPr spc="9" dirty="0">
                <a:solidFill>
                  <a:schemeClr val="tx1"/>
                </a:solidFill>
              </a:rPr>
              <a:t> </a:t>
            </a:r>
            <a:r>
              <a:rPr spc="-22" dirty="0">
                <a:solidFill>
                  <a:schemeClr val="tx1"/>
                </a:solidFill>
              </a:rPr>
              <a:t>Matematika</a:t>
            </a:r>
            <a:r>
              <a:rPr spc="9" dirty="0">
                <a:solidFill>
                  <a:schemeClr val="tx1"/>
                </a:solidFill>
              </a:rPr>
              <a:t> </a:t>
            </a:r>
            <a:r>
              <a:rPr spc="-26" dirty="0">
                <a:solidFill>
                  <a:schemeClr val="tx1"/>
                </a:solidFill>
              </a:rPr>
              <a:t>Ekonomi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4770" y="1742290"/>
            <a:ext cx="7121338" cy="1391794"/>
          </a:xfrm>
          <a:prstGeom prst="rect">
            <a:avLst/>
          </a:prstGeom>
        </p:spPr>
        <p:txBody>
          <a:bodyPr vert="horz" wrap="square" lIns="0" tIns="91887" rIns="0" bIns="0" rtlCol="0">
            <a:spAutoFit/>
          </a:bodyPr>
          <a:lstStyle/>
          <a:p>
            <a:pPr marL="313781" indent="-302575">
              <a:spcBef>
                <a:spcPts val="723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647" dirty="0">
                <a:latin typeface="Calibri"/>
                <a:cs typeface="Calibri"/>
              </a:rPr>
              <a:t>Bahasa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yang</a:t>
            </a:r>
            <a:r>
              <a:rPr sz="2647" spc="-9" dirty="0">
                <a:latin typeface="Calibri"/>
                <a:cs typeface="Calibri"/>
              </a:rPr>
              <a:t> dipergunakan</a:t>
            </a:r>
            <a:r>
              <a:rPr sz="2647" spc="-18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ringkas</a:t>
            </a:r>
            <a:r>
              <a:rPr sz="2647" dirty="0">
                <a:latin typeface="Calibri"/>
                <a:cs typeface="Calibri"/>
              </a:rPr>
              <a:t> dan</a:t>
            </a:r>
            <a:r>
              <a:rPr sz="2647" spc="-13" dirty="0">
                <a:latin typeface="Calibri"/>
                <a:cs typeface="Calibri"/>
              </a:rPr>
              <a:t> tepat</a:t>
            </a:r>
            <a:endParaRPr sz="2647" dirty="0">
              <a:latin typeface="Calibri"/>
              <a:cs typeface="Calibri"/>
            </a:endParaRPr>
          </a:p>
          <a:p>
            <a:pPr marL="313781" marR="4483" indent="-302575">
              <a:spcBef>
                <a:spcPts val="635"/>
              </a:spcBef>
              <a:buFont typeface="Arial MT"/>
              <a:buChar char="•"/>
              <a:tabLst>
                <a:tab pos="313221" algn="l"/>
                <a:tab pos="313781" algn="l"/>
                <a:tab pos="1218705" algn="l"/>
                <a:tab pos="2134274" algn="l"/>
                <a:tab pos="2974199" algn="l"/>
                <a:tab pos="3347376" algn="l"/>
                <a:tab pos="4186181" algn="l"/>
                <a:tab pos="5907496" algn="l"/>
              </a:tabLst>
            </a:pPr>
            <a:r>
              <a:rPr sz="2647" spc="-44" dirty="0">
                <a:latin typeface="Calibri"/>
                <a:cs typeface="Calibri"/>
              </a:rPr>
              <a:t>K</a:t>
            </a:r>
            <a:r>
              <a:rPr sz="2647" spc="-49" dirty="0">
                <a:latin typeface="Calibri"/>
                <a:cs typeface="Calibri"/>
              </a:rPr>
              <a:t>a</a:t>
            </a:r>
            <a:r>
              <a:rPr sz="2647" spc="-44" dirty="0">
                <a:latin typeface="Calibri"/>
                <a:cs typeface="Calibri"/>
              </a:rPr>
              <a:t>y</a:t>
            </a:r>
            <a:r>
              <a:rPr sz="2647" dirty="0">
                <a:latin typeface="Calibri"/>
                <a:cs typeface="Calibri"/>
              </a:rPr>
              <a:t>a	a</a:t>
            </a:r>
            <a:r>
              <a:rPr sz="2647" spc="-57" dirty="0">
                <a:latin typeface="Calibri"/>
                <a:cs typeface="Calibri"/>
              </a:rPr>
              <a:t>k</a:t>
            </a:r>
            <a:r>
              <a:rPr sz="2647" dirty="0">
                <a:latin typeface="Calibri"/>
                <a:cs typeface="Calibri"/>
              </a:rPr>
              <a:t>an	dalil	‐	da</a:t>
            </a:r>
            <a:r>
              <a:rPr sz="2647" spc="-9" dirty="0">
                <a:latin typeface="Calibri"/>
                <a:cs typeface="Calibri"/>
              </a:rPr>
              <a:t>l</a:t>
            </a:r>
            <a:r>
              <a:rPr sz="2647" dirty="0">
                <a:latin typeface="Calibri"/>
                <a:cs typeface="Calibri"/>
              </a:rPr>
              <a:t>il	m</a:t>
            </a:r>
            <a:r>
              <a:rPr sz="2647" spc="-26" dirty="0">
                <a:latin typeface="Calibri"/>
                <a:cs typeface="Calibri"/>
              </a:rPr>
              <a:t>at</a:t>
            </a:r>
            <a:r>
              <a:rPr sz="2647" spc="-4" dirty="0">
                <a:latin typeface="Calibri"/>
                <a:cs typeface="Calibri"/>
              </a:rPr>
              <a:t>em</a:t>
            </a:r>
            <a:r>
              <a:rPr sz="2647" spc="-26" dirty="0">
                <a:latin typeface="Calibri"/>
                <a:cs typeface="Calibri"/>
              </a:rPr>
              <a:t>a</a:t>
            </a:r>
            <a:r>
              <a:rPr sz="2647" spc="-4" dirty="0">
                <a:latin typeface="Calibri"/>
                <a:cs typeface="Calibri"/>
              </a:rPr>
              <a:t>t</a:t>
            </a:r>
            <a:r>
              <a:rPr sz="2647" dirty="0">
                <a:latin typeface="Calibri"/>
                <a:cs typeface="Calibri"/>
              </a:rPr>
              <a:t>is	s</a:t>
            </a:r>
            <a:r>
              <a:rPr sz="2647" spc="-4" dirty="0">
                <a:latin typeface="Calibri"/>
                <a:cs typeface="Calibri"/>
              </a:rPr>
              <a:t>e</a:t>
            </a:r>
            <a:r>
              <a:rPr sz="2647" dirty="0">
                <a:latin typeface="Calibri"/>
                <a:cs typeface="Calibri"/>
              </a:rPr>
              <a:t>hi</a:t>
            </a:r>
            <a:r>
              <a:rPr sz="2647" spc="-9" dirty="0">
                <a:latin typeface="Calibri"/>
                <a:cs typeface="Calibri"/>
              </a:rPr>
              <a:t>n</a:t>
            </a:r>
            <a:r>
              <a:rPr sz="2647" spc="22" dirty="0">
                <a:latin typeface="Calibri"/>
                <a:cs typeface="Calibri"/>
              </a:rPr>
              <a:t>g</a:t>
            </a:r>
            <a:r>
              <a:rPr sz="2647" spc="-57" dirty="0">
                <a:latin typeface="Calibri"/>
                <a:cs typeface="Calibri"/>
              </a:rPr>
              <a:t>g</a:t>
            </a:r>
            <a:r>
              <a:rPr sz="2647" dirty="0">
                <a:latin typeface="Calibri"/>
                <a:cs typeface="Calibri"/>
              </a:rPr>
              <a:t>a  mempermudah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pemakaiannya</a:t>
            </a:r>
            <a:endParaRPr sz="2647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4770" y="3194572"/>
            <a:ext cx="2729753" cy="8260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marR="4483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  <a:tab pos="1779029" algn="l"/>
                <a:tab pos="2219443" algn="l"/>
              </a:tabLst>
            </a:pPr>
            <a:r>
              <a:rPr sz="2647" dirty="0">
                <a:latin typeface="Calibri"/>
                <a:cs typeface="Calibri"/>
              </a:rPr>
              <a:t>Mendo</a:t>
            </a:r>
            <a:r>
              <a:rPr sz="2647" spc="-40" dirty="0">
                <a:latin typeface="Calibri"/>
                <a:cs typeface="Calibri"/>
              </a:rPr>
              <a:t>r</a:t>
            </a:r>
            <a:r>
              <a:rPr sz="2647" spc="-4" dirty="0">
                <a:latin typeface="Calibri"/>
                <a:cs typeface="Calibri"/>
              </a:rPr>
              <a:t>on</a:t>
            </a:r>
            <a:r>
              <a:rPr sz="2647" dirty="0">
                <a:latin typeface="Calibri"/>
                <a:cs typeface="Calibri"/>
              </a:rPr>
              <a:t>g	</a:t>
            </a:r>
            <a:r>
              <a:rPr sz="2647" spc="-4" dirty="0">
                <a:latin typeface="Calibri"/>
                <a:cs typeface="Calibri"/>
              </a:rPr>
              <a:t>ki</a:t>
            </a:r>
            <a:r>
              <a:rPr sz="2647" spc="-40" dirty="0">
                <a:latin typeface="Calibri"/>
                <a:cs typeface="Calibri"/>
              </a:rPr>
              <a:t>t</a:t>
            </a:r>
            <a:r>
              <a:rPr sz="2647" dirty="0">
                <a:latin typeface="Calibri"/>
                <a:cs typeface="Calibri"/>
              </a:rPr>
              <a:t>a  asumsi	</a:t>
            </a:r>
            <a:r>
              <a:rPr sz="2647" spc="-18" dirty="0">
                <a:latin typeface="Calibri"/>
                <a:cs typeface="Calibri"/>
              </a:rPr>
              <a:t>secara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7428" y="3194572"/>
            <a:ext cx="813546" cy="8260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4735" marR="4483" indent="-154089">
              <a:spcBef>
                <a:spcPts val="88"/>
              </a:spcBef>
            </a:pPr>
            <a:r>
              <a:rPr sz="2647" dirty="0">
                <a:latin typeface="Calibri"/>
                <a:cs typeface="Calibri"/>
              </a:rPr>
              <a:t>u</a:t>
            </a:r>
            <a:r>
              <a:rPr sz="2647" spc="-35" dirty="0">
                <a:latin typeface="Calibri"/>
                <a:cs typeface="Calibri"/>
              </a:rPr>
              <a:t>n</a:t>
            </a:r>
            <a:r>
              <a:rPr sz="2647" spc="-4" dirty="0">
                <a:latin typeface="Calibri"/>
                <a:cs typeface="Calibri"/>
              </a:rPr>
              <a:t>tuk  jelas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3311" y="3194572"/>
            <a:ext cx="1688726" cy="8260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4603" marR="4483" indent="-203958">
              <a:spcBef>
                <a:spcPts val="88"/>
              </a:spcBef>
            </a:pPr>
            <a:r>
              <a:rPr sz="2647" dirty="0">
                <a:latin typeface="Calibri"/>
                <a:cs typeface="Calibri"/>
              </a:rPr>
              <a:t>me</a:t>
            </a:r>
            <a:r>
              <a:rPr sz="2647" spc="-49" dirty="0">
                <a:latin typeface="Calibri"/>
                <a:cs typeface="Calibri"/>
              </a:rPr>
              <a:t>n</a:t>
            </a:r>
            <a:r>
              <a:rPr sz="2647" spc="-44" dirty="0">
                <a:latin typeface="Calibri"/>
                <a:cs typeface="Calibri"/>
              </a:rPr>
              <a:t>y</a:t>
            </a:r>
            <a:r>
              <a:rPr sz="2647" spc="-22" dirty="0">
                <a:latin typeface="Calibri"/>
                <a:cs typeface="Calibri"/>
              </a:rPr>
              <a:t>a</a:t>
            </a:r>
            <a:r>
              <a:rPr sz="2647" spc="-35" dirty="0">
                <a:latin typeface="Calibri"/>
                <a:cs typeface="Calibri"/>
              </a:rPr>
              <a:t>t</a:t>
            </a:r>
            <a:r>
              <a:rPr sz="2647" dirty="0">
                <a:latin typeface="Calibri"/>
                <a:cs typeface="Calibri"/>
              </a:rPr>
              <a:t>a</a:t>
            </a:r>
            <a:r>
              <a:rPr sz="2647" spc="-53" dirty="0">
                <a:latin typeface="Calibri"/>
                <a:cs typeface="Calibri"/>
              </a:rPr>
              <a:t>k</a:t>
            </a:r>
            <a:r>
              <a:rPr sz="2647" dirty="0">
                <a:latin typeface="Calibri"/>
                <a:cs typeface="Calibri"/>
              </a:rPr>
              <a:t>an  </a:t>
            </a:r>
            <a:r>
              <a:rPr sz="2647" spc="-13" dirty="0">
                <a:latin typeface="Calibri"/>
                <a:cs typeface="Calibri"/>
              </a:rPr>
              <a:t>sebagai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0794" y="3194572"/>
            <a:ext cx="1286996" cy="8260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14603">
              <a:spcBef>
                <a:spcPts val="88"/>
              </a:spcBef>
            </a:pPr>
            <a:r>
              <a:rPr sz="2647" dirty="0">
                <a:latin typeface="Calibri"/>
                <a:cs typeface="Calibri"/>
              </a:rPr>
              <a:t>asums</a:t>
            </a:r>
            <a:r>
              <a:rPr sz="2647" spc="-4" dirty="0">
                <a:latin typeface="Calibri"/>
                <a:cs typeface="Calibri"/>
              </a:rPr>
              <a:t>i</a:t>
            </a:r>
            <a:r>
              <a:rPr sz="2647" dirty="0">
                <a:latin typeface="Calibri"/>
                <a:cs typeface="Calibri"/>
              </a:rPr>
              <a:t>‐  p</a:t>
            </a:r>
            <a:r>
              <a:rPr sz="2647" spc="-57" dirty="0">
                <a:latin typeface="Calibri"/>
                <a:cs typeface="Calibri"/>
              </a:rPr>
              <a:t>r</a:t>
            </a:r>
            <a:r>
              <a:rPr sz="2647" dirty="0">
                <a:latin typeface="Calibri"/>
                <a:cs typeface="Calibri"/>
              </a:rPr>
              <a:t>a</a:t>
            </a:r>
            <a:r>
              <a:rPr sz="2647" spc="-49" dirty="0">
                <a:latin typeface="Calibri"/>
                <a:cs typeface="Calibri"/>
              </a:rPr>
              <a:t>s</a:t>
            </a:r>
            <a:r>
              <a:rPr sz="2647" spc="-44" dirty="0">
                <a:latin typeface="Calibri"/>
                <a:cs typeface="Calibri"/>
              </a:rPr>
              <a:t>y</a:t>
            </a:r>
            <a:r>
              <a:rPr sz="2647" spc="4" dirty="0">
                <a:latin typeface="Calibri"/>
                <a:cs typeface="Calibri"/>
              </a:rPr>
              <a:t>a</a:t>
            </a:r>
            <a:r>
              <a:rPr sz="2647" spc="-57" dirty="0">
                <a:latin typeface="Calibri"/>
                <a:cs typeface="Calibri"/>
              </a:rPr>
              <a:t>r</a:t>
            </a:r>
            <a:r>
              <a:rPr sz="2647" spc="-26" dirty="0">
                <a:latin typeface="Calibri"/>
                <a:cs typeface="Calibri"/>
              </a:rPr>
              <a:t>a</a:t>
            </a:r>
            <a:r>
              <a:rPr sz="2647" dirty="0">
                <a:latin typeface="Calibri"/>
                <a:cs typeface="Calibri"/>
              </a:rPr>
              <a:t>t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4770" y="3920715"/>
            <a:ext cx="7122459" cy="1391795"/>
          </a:xfrm>
          <a:prstGeom prst="rect">
            <a:avLst/>
          </a:prstGeom>
        </p:spPr>
        <p:txBody>
          <a:bodyPr vert="horz" wrap="square" lIns="0" tIns="91888" rIns="0" bIns="0" rtlCol="0">
            <a:spAutoFit/>
          </a:bodyPr>
          <a:lstStyle/>
          <a:p>
            <a:pPr marL="313781">
              <a:spcBef>
                <a:spcPts val="724"/>
              </a:spcBef>
            </a:pPr>
            <a:r>
              <a:rPr sz="2647" spc="-9" dirty="0">
                <a:latin typeface="Calibri"/>
                <a:cs typeface="Calibri"/>
              </a:rPr>
              <a:t>mempergunakan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dalil</a:t>
            </a:r>
            <a:r>
              <a:rPr sz="2647" spc="-26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matematis</a:t>
            </a:r>
            <a:endParaRPr sz="2647" dirty="0">
              <a:latin typeface="Calibri"/>
              <a:cs typeface="Calibri"/>
            </a:endParaRPr>
          </a:p>
          <a:p>
            <a:pPr marL="313781" marR="4483" indent="-302575">
              <a:spcBef>
                <a:spcPts val="635"/>
              </a:spcBef>
              <a:buFont typeface="Arial MT"/>
              <a:buChar char="•"/>
              <a:tabLst>
                <a:tab pos="313221" algn="l"/>
                <a:tab pos="313781" algn="l"/>
                <a:tab pos="2793775" algn="l"/>
                <a:tab pos="3647149" algn="l"/>
                <a:tab pos="4793572" algn="l"/>
              </a:tabLst>
            </a:pPr>
            <a:r>
              <a:rPr sz="2647" dirty="0">
                <a:latin typeface="Calibri"/>
                <a:cs typeface="Calibri"/>
              </a:rPr>
              <a:t>Memungkin</a:t>
            </a:r>
            <a:r>
              <a:rPr sz="2647" spc="-53" dirty="0">
                <a:latin typeface="Calibri"/>
                <a:cs typeface="Calibri"/>
              </a:rPr>
              <a:t>k</a:t>
            </a:r>
            <a:r>
              <a:rPr sz="2647" dirty="0">
                <a:latin typeface="Calibri"/>
                <a:cs typeface="Calibri"/>
              </a:rPr>
              <a:t>an	</a:t>
            </a:r>
            <a:r>
              <a:rPr sz="2647" spc="-4" dirty="0">
                <a:latin typeface="Calibri"/>
                <a:cs typeface="Calibri"/>
              </a:rPr>
              <a:t>ki</a:t>
            </a:r>
            <a:r>
              <a:rPr sz="2647" spc="-35" dirty="0">
                <a:latin typeface="Calibri"/>
                <a:cs typeface="Calibri"/>
              </a:rPr>
              <a:t>t</a:t>
            </a:r>
            <a:r>
              <a:rPr sz="2647" dirty="0">
                <a:latin typeface="Calibri"/>
                <a:cs typeface="Calibri"/>
              </a:rPr>
              <a:t>a	</a:t>
            </a:r>
            <a:r>
              <a:rPr sz="2647" spc="-4" dirty="0">
                <a:latin typeface="Calibri"/>
                <a:cs typeface="Calibri"/>
              </a:rPr>
              <a:t>u</a:t>
            </a:r>
            <a:r>
              <a:rPr sz="2647" spc="-26" dirty="0">
                <a:latin typeface="Calibri"/>
                <a:cs typeface="Calibri"/>
              </a:rPr>
              <a:t>n</a:t>
            </a:r>
            <a:r>
              <a:rPr sz="2647" spc="-4" dirty="0">
                <a:latin typeface="Calibri"/>
                <a:cs typeface="Calibri"/>
              </a:rPr>
              <a:t>tu</a:t>
            </a:r>
            <a:r>
              <a:rPr sz="2647" dirty="0">
                <a:latin typeface="Calibri"/>
                <a:cs typeface="Calibri"/>
              </a:rPr>
              <a:t>k	</a:t>
            </a:r>
            <a:r>
              <a:rPr sz="2647" spc="-4" dirty="0">
                <a:latin typeface="Calibri"/>
                <a:cs typeface="Calibri"/>
              </a:rPr>
              <a:t>mempe</a:t>
            </a:r>
            <a:r>
              <a:rPr sz="2647" spc="-35" dirty="0">
                <a:latin typeface="Calibri"/>
                <a:cs typeface="Calibri"/>
              </a:rPr>
              <a:t>r</a:t>
            </a:r>
            <a:r>
              <a:rPr sz="2647" dirty="0">
                <a:latin typeface="Calibri"/>
                <a:cs typeface="Calibri"/>
              </a:rPr>
              <a:t>guna</a:t>
            </a:r>
            <a:r>
              <a:rPr sz="2647" spc="-57" dirty="0">
                <a:latin typeface="Calibri"/>
                <a:cs typeface="Calibri"/>
              </a:rPr>
              <a:t>k</a:t>
            </a:r>
            <a:r>
              <a:rPr sz="2647" spc="-4" dirty="0">
                <a:latin typeface="Calibri"/>
                <a:cs typeface="Calibri"/>
              </a:rPr>
              <a:t>a</a:t>
            </a:r>
            <a:r>
              <a:rPr sz="2647" dirty="0">
                <a:latin typeface="Calibri"/>
                <a:cs typeface="Calibri"/>
              </a:rPr>
              <a:t>n  </a:t>
            </a:r>
            <a:r>
              <a:rPr sz="2647" spc="-13" dirty="0">
                <a:latin typeface="Calibri"/>
                <a:cs typeface="Calibri"/>
              </a:rPr>
              <a:t>sebanyak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n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spc="-22" dirty="0">
                <a:latin typeface="Calibri"/>
                <a:cs typeface="Calibri"/>
              </a:rPr>
              <a:t>Variabel</a:t>
            </a:r>
            <a:endParaRPr sz="264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RPS</a:t>
            </a: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E8A9F0A-FCC2-53F2-B9ED-296B3ECE2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682647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16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42CF8E27-434B-9BDE-58C3-71AAA833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25" y="4263398"/>
            <a:ext cx="2332241" cy="23426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206"/>
            <a:r>
              <a:rPr lang="en-US" sz="4800" b="1"/>
              <a:t>MODEL</a:t>
            </a:r>
            <a:r>
              <a:rPr lang="en-US" sz="4800" b="1" spc="-88"/>
              <a:t> </a:t>
            </a:r>
            <a:r>
              <a:rPr lang="en-US" sz="4800" b="1" spc="-26"/>
              <a:t>EKONOMI</a:t>
            </a:r>
            <a:endParaRPr lang="en-US" sz="4800"/>
          </a:p>
        </p:txBody>
      </p:sp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7BC63E75-6FCA-881C-4869-BFCE3BF2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064" y="1310643"/>
            <a:ext cx="3642357" cy="36423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70" y="704291"/>
            <a:ext cx="2615453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  <a:tab pos="1422663" algn="l"/>
              </a:tabLst>
            </a:pPr>
            <a:r>
              <a:rPr sz="2647" dirty="0">
                <a:latin typeface="Calibri"/>
                <a:cs typeface="Calibri"/>
              </a:rPr>
              <a:t>Model	</a:t>
            </a:r>
            <a:r>
              <a:rPr sz="2647" spc="-4" dirty="0">
                <a:latin typeface="Calibri"/>
                <a:cs typeface="Calibri"/>
              </a:rPr>
              <a:t>E</a:t>
            </a:r>
            <a:r>
              <a:rPr sz="2647" spc="-93" dirty="0">
                <a:latin typeface="Calibri"/>
                <a:cs typeface="Calibri"/>
              </a:rPr>
              <a:t>k</a:t>
            </a:r>
            <a:r>
              <a:rPr sz="2647" spc="-4" dirty="0">
                <a:latin typeface="Calibri"/>
                <a:cs typeface="Calibri"/>
              </a:rPr>
              <a:t>onomi</a:t>
            </a:r>
            <a:endParaRPr sz="2647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9154" y="704290"/>
            <a:ext cx="4302499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402313" algn="l"/>
                <a:tab pos="2919848" algn="l"/>
              </a:tabLst>
            </a:pPr>
            <a:r>
              <a:rPr sz="2647" dirty="0">
                <a:latin typeface="Calibri"/>
                <a:cs typeface="Calibri"/>
              </a:rPr>
              <a:t>=</a:t>
            </a:r>
            <a:r>
              <a:rPr lang="en-US" sz="2647" dirty="0">
                <a:latin typeface="Calibri"/>
                <a:cs typeface="Calibri"/>
              </a:rPr>
              <a:t> </a:t>
            </a:r>
            <a:r>
              <a:rPr sz="2647" spc="-13" dirty="0" err="1">
                <a:latin typeface="Calibri"/>
                <a:cs typeface="Calibri"/>
              </a:rPr>
              <a:t>Penyederhanaan</a:t>
            </a:r>
            <a:r>
              <a:rPr sz="2647" spc="-13" dirty="0">
                <a:latin typeface="Calibri"/>
                <a:cs typeface="Calibri"/>
              </a:rPr>
              <a:t>	hubungan</a:t>
            </a:r>
            <a:endParaRPr sz="2647" dirty="0">
              <a:latin typeface="Calibri"/>
              <a:cs typeface="Calibri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A2F300D-80C6-F8CF-F163-17DD237E9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095185"/>
              </p:ext>
            </p:extLst>
          </p:nvPr>
        </p:nvGraphicFramePr>
        <p:xfrm>
          <a:off x="700391" y="1122961"/>
          <a:ext cx="10749063" cy="533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6733" y="609600"/>
            <a:ext cx="54652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194789" marR="4483" indent="-2184143">
              <a:lnSpc>
                <a:spcPct val="90000"/>
              </a:lnSpc>
            </a:pPr>
            <a:r>
              <a:rPr lang="en-US" sz="2000" spc="-26" dirty="0" err="1">
                <a:solidFill>
                  <a:schemeClr val="tx1"/>
                </a:solidFill>
              </a:rPr>
              <a:t>Variabel</a:t>
            </a:r>
            <a:r>
              <a:rPr lang="en-US" sz="2000" spc="-26" dirty="0">
                <a:solidFill>
                  <a:schemeClr val="tx1"/>
                </a:solidFill>
              </a:rPr>
              <a:t>, </a:t>
            </a:r>
            <a:r>
              <a:rPr lang="en-US" sz="2000" spc="-26" dirty="0" err="1">
                <a:solidFill>
                  <a:schemeClr val="tx1"/>
                </a:solidFill>
              </a:rPr>
              <a:t>Konstanta</a:t>
            </a:r>
            <a:r>
              <a:rPr lang="en-US" sz="2000" spc="-26" dirty="0">
                <a:solidFill>
                  <a:schemeClr val="tx1"/>
                </a:solidFill>
              </a:rPr>
              <a:t>, </a:t>
            </a:r>
            <a:r>
              <a:rPr lang="en-US" sz="2000" spc="-13" dirty="0" err="1">
                <a:solidFill>
                  <a:schemeClr val="tx1"/>
                </a:solidFill>
              </a:rPr>
              <a:t>Koefisien</a:t>
            </a:r>
            <a:r>
              <a:rPr lang="en-US" sz="2000" spc="-13" dirty="0">
                <a:solidFill>
                  <a:schemeClr val="tx1"/>
                </a:solidFill>
              </a:rPr>
              <a:t>, </a:t>
            </a:r>
            <a:r>
              <a:rPr lang="en-US" sz="2000" spc="-4" dirty="0">
                <a:solidFill>
                  <a:schemeClr val="tx1"/>
                </a:solidFill>
              </a:rPr>
              <a:t>dan </a:t>
            </a:r>
            <a:r>
              <a:rPr lang="en-US" sz="2000" spc="-785" dirty="0">
                <a:solidFill>
                  <a:schemeClr val="tx1"/>
                </a:solidFill>
              </a:rPr>
              <a:t> </a:t>
            </a:r>
            <a:r>
              <a:rPr lang="en-US" sz="2000" spc="-26" dirty="0">
                <a:solidFill>
                  <a:schemeClr val="tx1"/>
                </a:solidFill>
              </a:rPr>
              <a:t>Parameter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9563" y="2159541"/>
            <a:ext cx="5121211" cy="388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13781" marR="7284" indent="-302575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13781" algn="l"/>
              </a:tabLst>
            </a:pPr>
            <a:r>
              <a:rPr lang="en-US" sz="2000" spc="-2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Variabel</a:t>
            </a:r>
            <a:r>
              <a:rPr lang="en-US" sz="20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sesuatu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0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nilainya</a:t>
            </a:r>
            <a:r>
              <a:rPr lang="en-US" sz="20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berubah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‐ </a:t>
            </a:r>
            <a:r>
              <a:rPr lang="en-US" sz="2000" spc="-54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ubah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20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masalah</a:t>
            </a:r>
            <a:r>
              <a:rPr lang="en-US" sz="20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3781" marR="4483" indent="-302575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13781" algn="l"/>
              </a:tabLst>
            </a:pPr>
            <a:r>
              <a:rPr lang="en-US" sz="20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Misalnya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20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Harga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(Price)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</a:t>
            </a:r>
            <a:r>
              <a:rPr lang="en-US" sz="20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P,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diminta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ditawarkan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(Quantity)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000" spc="6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Q, </a:t>
            </a:r>
            <a:r>
              <a:rPr lang="en-US" sz="2000" spc="-2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sz="20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(Cost)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C,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Penerimaan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(Revenue)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R, </a:t>
            </a:r>
            <a:r>
              <a:rPr lang="en-US" sz="20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Investasi</a:t>
            </a:r>
            <a:r>
              <a:rPr lang="en-US" sz="20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(Investment)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I, </a:t>
            </a:r>
            <a:r>
              <a:rPr lang="en-US" sz="2000" spc="-54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Tingkat</a:t>
            </a:r>
            <a:r>
              <a:rPr lang="en-US" sz="20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(Interest</a:t>
            </a:r>
            <a:r>
              <a:rPr lang="en-US" sz="20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Rate)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sz="20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I,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lain‐lain.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3781" indent="-302575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13781" algn="l"/>
              </a:tabLst>
            </a:pP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0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tetapi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spc="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20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telah</a:t>
            </a:r>
            <a:r>
              <a:rPr lang="en-US" sz="20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2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dinyatakan</a:t>
            </a:r>
            <a:r>
              <a:rPr lang="en-US" sz="2000" spc="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bahwa</a:t>
            </a:r>
            <a:r>
              <a:rPr lang="en-US" sz="2000" spc="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sz="20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000" spc="9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000" spc="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  <a:p>
            <a:pPr marL="313221" marR="6724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18,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maka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nilai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variabel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sudah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3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b="1" spc="-3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r>
              <a:rPr lang="en-US" sz="2000" spc="-3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”,</a:t>
            </a:r>
            <a:r>
              <a:rPr lang="en-US" sz="2000" spc="-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yaitu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sz="20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satuan</a:t>
            </a:r>
            <a:r>
              <a:rPr lang="en-US" sz="20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0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dipilih</a:t>
            </a:r>
            <a:r>
              <a:rPr lang="en-US" sz="20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tepat</a:t>
            </a:r>
            <a:r>
              <a:rPr lang="en-US" sz="20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5" descr="Grafik pasar saham pada layar">
            <a:extLst>
              <a:ext uri="{FF2B5EF4-FFF2-40B4-BE49-F238E27FC236}">
                <a16:creationId xmlns:a16="http://schemas.microsoft.com/office/drawing/2014/main" id="{C3562377-D286-C607-D13D-7F58F5C13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3" r="14730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3" name="Isosceles Triangle 4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70" y="1570168"/>
            <a:ext cx="3561230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13221" algn="l"/>
                <a:tab pos="313781" algn="l"/>
              </a:tabLst>
            </a:pPr>
            <a:r>
              <a:rPr sz="2647" spc="-22" dirty="0">
                <a:latin typeface="Calibri"/>
                <a:cs typeface="Calibri"/>
              </a:rPr>
              <a:t>Variabel</a:t>
            </a:r>
            <a:r>
              <a:rPr sz="2647" spc="-40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terdiri</a:t>
            </a:r>
            <a:r>
              <a:rPr sz="2647" spc="-26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dari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4770" y="2307067"/>
            <a:ext cx="3034553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Font typeface="Arial MT"/>
              <a:buChar char="•"/>
              <a:tabLst>
                <a:tab pos="313221" algn="l"/>
                <a:tab pos="313781" algn="l"/>
                <a:tab pos="1830018" algn="l"/>
              </a:tabLst>
            </a:pPr>
            <a:r>
              <a:rPr sz="2647" spc="-150" dirty="0">
                <a:latin typeface="Calibri"/>
                <a:cs typeface="Calibri"/>
              </a:rPr>
              <a:t>V</a:t>
            </a:r>
            <a:r>
              <a:rPr sz="2647" dirty="0">
                <a:latin typeface="Calibri"/>
                <a:cs typeface="Calibri"/>
              </a:rPr>
              <a:t>ariabel	</a:t>
            </a:r>
            <a:r>
              <a:rPr sz="2647" spc="-4" dirty="0">
                <a:latin typeface="Calibri"/>
                <a:cs typeface="Calibri"/>
              </a:rPr>
              <a:t>Endo</a:t>
            </a:r>
            <a:r>
              <a:rPr sz="2647" spc="-26" dirty="0">
                <a:latin typeface="Calibri"/>
                <a:cs typeface="Calibri"/>
              </a:rPr>
              <a:t>g</a:t>
            </a:r>
            <a:r>
              <a:rPr sz="2647" spc="-4" dirty="0">
                <a:latin typeface="Calibri"/>
                <a:cs typeface="Calibri"/>
              </a:rPr>
              <a:t>e</a:t>
            </a:r>
            <a:r>
              <a:rPr sz="2647" dirty="0">
                <a:latin typeface="Calibri"/>
                <a:cs typeface="Calibri"/>
              </a:rPr>
              <a:t>n</a:t>
            </a:r>
            <a:endParaRPr sz="26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3006" y="2307067"/>
            <a:ext cx="3704104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584418" algn="l"/>
                <a:tab pos="2074880" algn="l"/>
                <a:tab pos="3124367" algn="l"/>
              </a:tabLst>
            </a:pPr>
            <a:r>
              <a:rPr sz="2647" dirty="0">
                <a:latin typeface="Calibri"/>
                <a:cs typeface="Calibri"/>
              </a:rPr>
              <a:t>=	</a:t>
            </a:r>
            <a:r>
              <a:rPr sz="2647" spc="-44" dirty="0">
                <a:latin typeface="Calibri"/>
                <a:cs typeface="Calibri"/>
              </a:rPr>
              <a:t>v</a:t>
            </a:r>
            <a:r>
              <a:rPr sz="2647" dirty="0">
                <a:latin typeface="Calibri"/>
                <a:cs typeface="Calibri"/>
              </a:rPr>
              <a:t>ariabel	</a:t>
            </a:r>
            <a:r>
              <a:rPr sz="2647" spc="-40" dirty="0">
                <a:latin typeface="Calibri"/>
                <a:cs typeface="Calibri"/>
              </a:rPr>
              <a:t>y</a:t>
            </a:r>
            <a:r>
              <a:rPr sz="2647" dirty="0">
                <a:latin typeface="Calibri"/>
                <a:cs typeface="Calibri"/>
              </a:rPr>
              <a:t>a</a:t>
            </a:r>
            <a:r>
              <a:rPr sz="2647" spc="-4" dirty="0">
                <a:latin typeface="Calibri"/>
                <a:cs typeface="Calibri"/>
              </a:rPr>
              <a:t>n</a:t>
            </a:r>
            <a:r>
              <a:rPr sz="2647" dirty="0">
                <a:latin typeface="Calibri"/>
                <a:cs typeface="Calibri"/>
              </a:rPr>
              <a:t>g	</a:t>
            </a:r>
            <a:r>
              <a:rPr sz="2647" spc="-4" dirty="0">
                <a:latin typeface="Calibri"/>
                <a:cs typeface="Calibri"/>
              </a:rPr>
              <a:t>nilai</a:t>
            </a:r>
            <a:endParaRPr sz="2647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4769" y="2629797"/>
            <a:ext cx="9031417" cy="2283450"/>
          </a:xfrm>
          <a:prstGeom prst="rect">
            <a:avLst/>
          </a:prstGeom>
        </p:spPr>
        <p:txBody>
          <a:bodyPr vert="horz" wrap="square" lIns="0" tIns="91888" rIns="0" bIns="0" rtlCol="0">
            <a:spAutoFit/>
          </a:bodyPr>
          <a:lstStyle/>
          <a:p>
            <a:pPr marL="313781" algn="just">
              <a:spcBef>
                <a:spcPts val="724"/>
              </a:spcBef>
            </a:pPr>
            <a:r>
              <a:rPr sz="2647" spc="-13" dirty="0">
                <a:latin typeface="Calibri"/>
                <a:cs typeface="Calibri"/>
              </a:rPr>
              <a:t>penyelesaiannya</a:t>
            </a:r>
            <a:r>
              <a:rPr sz="2647" spc="-31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diperoleh</a:t>
            </a:r>
            <a:r>
              <a:rPr sz="2647" spc="-18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dari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dalam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model</a:t>
            </a:r>
          </a:p>
          <a:p>
            <a:pPr marL="313781" marR="4483" indent="-302575" algn="just">
              <a:spcBef>
                <a:spcPts val="635"/>
              </a:spcBef>
              <a:buFont typeface="Arial MT"/>
              <a:buChar char="•"/>
              <a:tabLst>
                <a:tab pos="313781" algn="l"/>
              </a:tabLst>
            </a:pPr>
            <a:r>
              <a:rPr sz="2647" spc="-22" dirty="0">
                <a:latin typeface="Calibri"/>
                <a:cs typeface="Calibri"/>
              </a:rPr>
              <a:t>Variabel</a:t>
            </a:r>
            <a:r>
              <a:rPr sz="2647" spc="-18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Eksogen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(variabel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yang</a:t>
            </a:r>
            <a:r>
              <a:rPr sz="2647" spc="574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nilai</a:t>
            </a:r>
            <a:r>
              <a:rPr sz="2647" dirty="0">
                <a:latin typeface="Calibri"/>
                <a:cs typeface="Calibri"/>
              </a:rPr>
              <a:t> </a:t>
            </a:r>
            <a:r>
              <a:rPr sz="2647" spc="-18" dirty="0">
                <a:latin typeface="Calibri"/>
                <a:cs typeface="Calibri"/>
              </a:rPr>
              <a:t>nilainya </a:t>
            </a:r>
            <a:r>
              <a:rPr sz="2647" spc="-587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diperoleh </a:t>
            </a:r>
            <a:r>
              <a:rPr sz="2647" spc="-4" dirty="0">
                <a:latin typeface="Calibri"/>
                <a:cs typeface="Calibri"/>
              </a:rPr>
              <a:t>dari </a:t>
            </a:r>
            <a:r>
              <a:rPr sz="2647" dirty="0">
                <a:latin typeface="Calibri"/>
                <a:cs typeface="Calibri"/>
              </a:rPr>
              <a:t>luar model </a:t>
            </a:r>
            <a:r>
              <a:rPr sz="2647" spc="-18" dirty="0">
                <a:latin typeface="Calibri"/>
                <a:cs typeface="Calibri"/>
              </a:rPr>
              <a:t>atau </a:t>
            </a:r>
            <a:r>
              <a:rPr sz="2647" dirty="0">
                <a:latin typeface="Calibri"/>
                <a:cs typeface="Calibri"/>
              </a:rPr>
              <a:t>sudah </a:t>
            </a:r>
            <a:r>
              <a:rPr sz="2647" spc="-18" dirty="0">
                <a:latin typeface="Calibri"/>
                <a:cs typeface="Calibri"/>
              </a:rPr>
              <a:t>ditentukan </a:t>
            </a:r>
            <a:r>
              <a:rPr sz="2647" spc="-13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berdasarkan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spc="-18" dirty="0">
                <a:latin typeface="Calibri"/>
                <a:cs typeface="Calibri"/>
              </a:rPr>
              <a:t>data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yang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ada.</a:t>
            </a:r>
          </a:p>
          <a:p>
            <a:pPr marL="313781" marR="4483" indent="-302575" algn="just">
              <a:spcBef>
                <a:spcPts val="635"/>
              </a:spcBef>
              <a:buFont typeface="Arial MT"/>
              <a:buChar char="•"/>
              <a:tabLst>
                <a:tab pos="313781" algn="l"/>
              </a:tabLst>
            </a:pPr>
            <a:r>
              <a:rPr sz="2647" spc="-22" dirty="0">
                <a:latin typeface="Calibri"/>
                <a:cs typeface="Calibri"/>
              </a:rPr>
              <a:t>Konstanta</a:t>
            </a:r>
            <a:r>
              <a:rPr sz="2647" spc="-18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adalah</a:t>
            </a:r>
            <a:r>
              <a:rPr sz="2647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suatu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bilangan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spc="-35" dirty="0">
                <a:latin typeface="Calibri"/>
                <a:cs typeface="Calibri"/>
              </a:rPr>
              <a:t>nyata</a:t>
            </a:r>
            <a:r>
              <a:rPr sz="2647" spc="-31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tunggal 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yang</a:t>
            </a:r>
            <a:r>
              <a:rPr sz="2647" spc="-9" dirty="0">
                <a:latin typeface="Calibri"/>
                <a:cs typeface="Calibri"/>
              </a:rPr>
              <a:t> </a:t>
            </a:r>
            <a:r>
              <a:rPr sz="2647" spc="-18" dirty="0">
                <a:latin typeface="Calibri"/>
                <a:cs typeface="Calibri"/>
              </a:rPr>
              <a:t>nilainya</a:t>
            </a:r>
            <a:r>
              <a:rPr sz="2647" spc="-13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tidak</a:t>
            </a:r>
            <a:r>
              <a:rPr sz="2647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berubah‐ubah</a:t>
            </a:r>
            <a:r>
              <a:rPr sz="2647" dirty="0">
                <a:latin typeface="Calibri"/>
                <a:cs typeface="Calibri"/>
              </a:rPr>
              <a:t> </a:t>
            </a:r>
            <a:r>
              <a:rPr sz="2647" spc="-4" dirty="0">
                <a:latin typeface="Calibri"/>
                <a:cs typeface="Calibri"/>
              </a:rPr>
              <a:t>dalam</a:t>
            </a:r>
            <a:r>
              <a:rPr sz="2647" dirty="0">
                <a:latin typeface="Calibri"/>
                <a:cs typeface="Calibri"/>
              </a:rPr>
              <a:t> </a:t>
            </a:r>
            <a:r>
              <a:rPr sz="2647" spc="-9" dirty="0">
                <a:latin typeface="Calibri"/>
                <a:cs typeface="Calibri"/>
              </a:rPr>
              <a:t>suatu </a:t>
            </a:r>
            <a:r>
              <a:rPr sz="2647" spc="-4" dirty="0">
                <a:latin typeface="Calibri"/>
                <a:cs typeface="Calibri"/>
              </a:rPr>
              <a:t> </a:t>
            </a:r>
            <a:r>
              <a:rPr sz="2647" dirty="0">
                <a:latin typeface="Calibri"/>
                <a:cs typeface="Calibri"/>
              </a:rPr>
              <a:t>masalah</a:t>
            </a:r>
            <a:r>
              <a:rPr sz="2647" spc="-22" dirty="0">
                <a:latin typeface="Calibri"/>
                <a:cs typeface="Calibri"/>
              </a:rPr>
              <a:t> </a:t>
            </a:r>
            <a:r>
              <a:rPr sz="2647" spc="-13" dirty="0">
                <a:latin typeface="Calibri"/>
                <a:cs typeface="Calibri"/>
              </a:rPr>
              <a:t>tertentu.</a:t>
            </a:r>
            <a:endParaRPr sz="264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34770" y="1821628"/>
            <a:ext cx="6976782" cy="3577367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784454" indent="-302575">
              <a:spcBef>
                <a:spcPts val="84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824" spc="-13" dirty="0">
                <a:latin typeface="Calibri"/>
                <a:cs typeface="Calibri"/>
              </a:rPr>
              <a:t>Koefisien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adalah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angka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pengali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terhadap </a:t>
            </a:r>
            <a:r>
              <a:rPr sz="2824" spc="-622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variabelnya,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misal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5R;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4P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atau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0.3C</a:t>
            </a:r>
            <a:endParaRPr sz="2824">
              <a:latin typeface="Calibri"/>
              <a:cs typeface="Calibri"/>
            </a:endParaRPr>
          </a:p>
          <a:p>
            <a:pPr marL="313781" marR="4483" indent="-302575">
              <a:spcBef>
                <a:spcPts val="679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824" spc="-22" dirty="0">
                <a:latin typeface="Calibri"/>
                <a:cs typeface="Calibri"/>
              </a:rPr>
              <a:t>Parameter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adalah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suatu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nilai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tertentu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dalam 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suatu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masalah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tertentu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dan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mungkin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akan </a:t>
            </a:r>
            <a:r>
              <a:rPr sz="2824" spc="-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menjadi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nilai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yang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lain</a:t>
            </a:r>
            <a:r>
              <a:rPr sz="2824" spc="26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pada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suatu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masalah 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yang</a:t>
            </a:r>
            <a:r>
              <a:rPr sz="2824" spc="26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lainnya.</a:t>
            </a:r>
            <a:r>
              <a:rPr sz="2824" spc="35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(Biasanya</a:t>
            </a:r>
            <a:r>
              <a:rPr sz="2824" spc="26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dilambangkan</a:t>
            </a:r>
            <a:r>
              <a:rPr sz="2824" spc="31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dengan </a:t>
            </a:r>
            <a:r>
              <a:rPr sz="2824" spc="-6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huruf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awal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abjad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26" dirty="0">
                <a:latin typeface="Calibri"/>
                <a:cs typeface="Calibri"/>
              </a:rPr>
              <a:t>Yunani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atau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Arab),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misalnya 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α,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β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atau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a,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b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dan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c.</a:t>
            </a:r>
            <a:endParaRPr sz="28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06"/>
            <a:r>
              <a:rPr lang="en-US" spc="-18">
                <a:solidFill>
                  <a:schemeClr val="bg1"/>
                </a:solidFill>
              </a:rPr>
              <a:t>Persamaan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dan</a:t>
            </a:r>
            <a:r>
              <a:rPr lang="en-US" spc="4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Pertidaksamaan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3754" y="2160590"/>
            <a:ext cx="4014978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491404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13221" algn="l"/>
                <a:tab pos="313781" algn="l"/>
              </a:tabLst>
            </a:pPr>
            <a:r>
              <a:rPr lang="en-US" spc="-18">
                <a:solidFill>
                  <a:schemeClr val="bg1"/>
                </a:solidFill>
              </a:rPr>
              <a:t>Persamaan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adalah</a:t>
            </a:r>
            <a:r>
              <a:rPr lang="en-US" spc="31">
                <a:solidFill>
                  <a:schemeClr val="bg1"/>
                </a:solidFill>
              </a:rPr>
              <a:t> </a:t>
            </a:r>
            <a:r>
              <a:rPr lang="en-US" spc="-22">
                <a:solidFill>
                  <a:schemeClr val="bg1"/>
                </a:solidFill>
              </a:rPr>
              <a:t>penyataan</a:t>
            </a:r>
            <a:r>
              <a:rPr lang="en-US" spc="26">
                <a:solidFill>
                  <a:schemeClr val="bg1"/>
                </a:solidFill>
              </a:rPr>
              <a:t> </a:t>
            </a:r>
            <a:r>
              <a:rPr lang="en-US" spc="-18">
                <a:solidFill>
                  <a:schemeClr val="bg1"/>
                </a:solidFill>
              </a:rPr>
              <a:t>bahwa</a:t>
            </a:r>
            <a:r>
              <a:rPr lang="en-US" spc="26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dua </a:t>
            </a:r>
            <a:r>
              <a:rPr lang="en-US" spc="-4">
                <a:solidFill>
                  <a:schemeClr val="bg1"/>
                </a:solidFill>
              </a:rPr>
              <a:t> lambang</a:t>
            </a:r>
            <a:r>
              <a:rPr lang="en-US" spc="26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adalah</a:t>
            </a:r>
            <a:r>
              <a:rPr lang="en-US" spc="31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sama.</a:t>
            </a:r>
            <a:r>
              <a:rPr lang="en-US" spc="40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Disimbolkan</a:t>
            </a:r>
            <a:r>
              <a:rPr lang="en-US" spc="31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dengan </a:t>
            </a:r>
            <a:r>
              <a:rPr lang="en-US" spc="-627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tanda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=</a:t>
            </a:r>
            <a:r>
              <a:rPr lang="en-US" spc="4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(dibaca</a:t>
            </a:r>
            <a:r>
              <a:rPr lang="en-US" spc="26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: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pc="-18">
                <a:solidFill>
                  <a:schemeClr val="bg1"/>
                </a:solidFill>
              </a:rPr>
              <a:t>“sama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dengan”)</a:t>
            </a:r>
            <a:endParaRPr lang="en-US">
              <a:solidFill>
                <a:schemeClr val="bg1"/>
              </a:solidFill>
            </a:endParaRPr>
          </a:p>
          <a:p>
            <a:pPr marR="4483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13221" algn="l"/>
                <a:tab pos="313781" algn="l"/>
              </a:tabLst>
            </a:pPr>
            <a:r>
              <a:rPr lang="en-US" spc="-9">
                <a:solidFill>
                  <a:schemeClr val="bg1"/>
                </a:solidFill>
              </a:rPr>
              <a:t>Pertidaksamaan</a:t>
            </a:r>
            <a:r>
              <a:rPr lang="en-US" spc="13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adalah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suatu</a:t>
            </a:r>
            <a:r>
              <a:rPr lang="en-US" spc="13">
                <a:solidFill>
                  <a:schemeClr val="bg1"/>
                </a:solidFill>
              </a:rPr>
              <a:t> </a:t>
            </a:r>
            <a:r>
              <a:rPr lang="en-US" spc="-18">
                <a:solidFill>
                  <a:schemeClr val="bg1"/>
                </a:solidFill>
              </a:rPr>
              <a:t>pernyataan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yang </a:t>
            </a:r>
            <a:r>
              <a:rPr lang="en-US" spc="-627">
                <a:solidFill>
                  <a:schemeClr val="bg1"/>
                </a:solidFill>
              </a:rPr>
              <a:t> </a:t>
            </a:r>
            <a:r>
              <a:rPr lang="en-US" spc="-22">
                <a:solidFill>
                  <a:schemeClr val="bg1"/>
                </a:solidFill>
              </a:rPr>
              <a:t>menyatakan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18">
                <a:solidFill>
                  <a:schemeClr val="bg1"/>
                </a:solidFill>
              </a:rPr>
              <a:t>bahwa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dua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lambang</a:t>
            </a:r>
            <a:r>
              <a:rPr lang="en-US" spc="31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adalah</a:t>
            </a:r>
            <a:r>
              <a:rPr lang="en-US" spc="13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tidak </a:t>
            </a:r>
            <a:r>
              <a:rPr lang="en-US" spc="-4">
                <a:solidFill>
                  <a:schemeClr val="bg1"/>
                </a:solidFill>
              </a:rPr>
              <a:t> sama.</a:t>
            </a:r>
            <a:r>
              <a:rPr lang="en-US" spc="13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Disimbolkan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dengan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tanda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&lt;</a:t>
            </a:r>
            <a:r>
              <a:rPr lang="en-US" spc="9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(baca</a:t>
            </a:r>
            <a:endParaRPr lang="en-US">
              <a:solidFill>
                <a:schemeClr val="bg1"/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2088328" algn="l"/>
                <a:tab pos="4290401" algn="l"/>
              </a:tabLst>
            </a:pPr>
            <a:r>
              <a:rPr lang="en-US" spc="-4">
                <a:solidFill>
                  <a:schemeClr val="bg1"/>
                </a:solidFill>
              </a:rPr>
              <a:t>lebih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13">
                <a:solidFill>
                  <a:schemeClr val="bg1"/>
                </a:solidFill>
              </a:rPr>
              <a:t>Kecil	</a:t>
            </a:r>
            <a:r>
              <a:rPr lang="en-US" spc="-4">
                <a:solidFill>
                  <a:schemeClr val="bg1"/>
                </a:solidFill>
              </a:rPr>
              <a:t>)</a:t>
            </a:r>
            <a:r>
              <a:rPr lang="en-US" spc="18">
                <a:solidFill>
                  <a:schemeClr val="bg1"/>
                </a:solidFill>
              </a:rPr>
              <a:t> </a:t>
            </a:r>
            <a:r>
              <a:rPr lang="en-US" spc="-22">
                <a:solidFill>
                  <a:schemeClr val="bg1"/>
                </a:solidFill>
              </a:rPr>
              <a:t>atau</a:t>
            </a:r>
            <a:r>
              <a:rPr lang="en-US" spc="22">
                <a:solidFill>
                  <a:schemeClr val="bg1"/>
                </a:solidFill>
              </a:rPr>
              <a:t> </a:t>
            </a:r>
            <a:r>
              <a:rPr lang="en-US" spc="-4">
                <a:solidFill>
                  <a:schemeClr val="bg1"/>
                </a:solidFill>
              </a:rPr>
              <a:t>&gt;</a:t>
            </a:r>
            <a:r>
              <a:rPr lang="en-US" spc="13">
                <a:solidFill>
                  <a:schemeClr val="bg1"/>
                </a:solidFill>
              </a:rPr>
              <a:t> </a:t>
            </a:r>
            <a:r>
              <a:rPr lang="en-US" spc="-9">
                <a:solidFill>
                  <a:schemeClr val="bg1"/>
                </a:solidFill>
              </a:rPr>
              <a:t>(baca	</a:t>
            </a:r>
            <a:r>
              <a:rPr lang="en-US" spc="-4">
                <a:solidFill>
                  <a:schemeClr val="bg1"/>
                </a:solidFill>
              </a:rPr>
              <a:t>lebih besar)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Graphic 9" descr="Tanabata Tree">
            <a:extLst>
              <a:ext uri="{FF2B5EF4-FFF2-40B4-BE49-F238E27FC236}">
                <a16:creationId xmlns:a16="http://schemas.microsoft.com/office/drawing/2014/main" id="{F571F09A-112C-8A30-9EED-3E70BC54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848535" y="4590321"/>
            <a:ext cx="3977528" cy="701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2"/>
              </a:lnSpc>
              <a:spcAft>
                <a:spcPts val="600"/>
              </a:spcAft>
              <a:tabLst>
                <a:tab pos="1624940" algn="l"/>
                <a:tab pos="3827013" algn="l"/>
              </a:tabLst>
            </a:pPr>
            <a:r>
              <a:rPr sz="2824" spc="-4" dirty="0">
                <a:latin typeface="Calibri"/>
                <a:cs typeface="Calibri"/>
              </a:rPr>
              <a:t>“	”	“</a:t>
            </a:r>
            <a:endParaRPr lang="en-ID" sz="28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23564" y="954293"/>
            <a:ext cx="7145991" cy="326292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2413" marR="17370" algn="just">
              <a:spcBef>
                <a:spcPts val="84"/>
              </a:spcBef>
            </a:pPr>
            <a:r>
              <a:rPr sz="2030" spc="-13" dirty="0">
                <a:latin typeface="Calibri"/>
                <a:cs typeface="Calibri"/>
              </a:rPr>
              <a:t>Persamaan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dalam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Matematika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Ekonomi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dan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Bisnis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terdiri</a:t>
            </a:r>
            <a:r>
              <a:rPr sz="2030" spc="-4" dirty="0">
                <a:latin typeface="Calibri"/>
                <a:cs typeface="Calibri"/>
              </a:rPr>
              <a:t> dari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3 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(Tiga)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Macam,</a:t>
            </a:r>
            <a:r>
              <a:rPr sz="2030" spc="13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yaitu:</a:t>
            </a:r>
            <a:endParaRPr sz="2030" dirty="0">
              <a:latin typeface="Calibri"/>
              <a:cs typeface="Calibri"/>
            </a:endParaRPr>
          </a:p>
          <a:p>
            <a:pPr marL="476275" marR="17370" indent="-453862" algn="just">
              <a:spcBef>
                <a:spcPts val="490"/>
              </a:spcBef>
              <a:buAutoNum type="arabicPeriod"/>
              <a:tabLst>
                <a:tab pos="476836" algn="l"/>
              </a:tabLst>
            </a:pPr>
            <a:r>
              <a:rPr sz="2030" spc="-13" dirty="0">
                <a:latin typeface="Calibri"/>
                <a:cs typeface="Calibri"/>
              </a:rPr>
              <a:t>Persamaan </a:t>
            </a:r>
            <a:r>
              <a:rPr sz="2030" spc="-4" dirty="0">
                <a:latin typeface="Calibri"/>
                <a:cs typeface="Calibri"/>
              </a:rPr>
              <a:t>Definisi </a:t>
            </a:r>
            <a:r>
              <a:rPr sz="2030" spc="-18" dirty="0">
                <a:latin typeface="Calibri"/>
                <a:cs typeface="Calibri"/>
              </a:rPr>
              <a:t>(Identity, </a:t>
            </a:r>
            <a:r>
              <a:rPr sz="2030" spc="-4" dirty="0">
                <a:latin typeface="Calibri"/>
                <a:cs typeface="Calibri"/>
              </a:rPr>
              <a:t>=) adalah suatu </a:t>
            </a:r>
            <a:r>
              <a:rPr sz="2030" spc="-9" dirty="0">
                <a:latin typeface="Calibri"/>
                <a:cs typeface="Calibri"/>
              </a:rPr>
              <a:t>bentuk kesamaan </a:t>
            </a:r>
            <a:r>
              <a:rPr sz="2030" spc="-4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diantara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dua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pernyataan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yang</a:t>
            </a:r>
            <a:r>
              <a:rPr sz="2030" spc="-9" dirty="0">
                <a:latin typeface="Calibri"/>
                <a:cs typeface="Calibri"/>
              </a:rPr>
              <a:t> mempunyai</a:t>
            </a:r>
            <a:r>
              <a:rPr sz="2030" spc="-4" dirty="0">
                <a:latin typeface="Calibri"/>
                <a:cs typeface="Calibri"/>
              </a:rPr>
              <a:t> arti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yang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sama. 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Contoh</a:t>
            </a:r>
            <a:r>
              <a:rPr sz="2030" spc="-4" dirty="0">
                <a:latin typeface="Calibri"/>
                <a:cs typeface="Calibri"/>
              </a:rPr>
              <a:t> : π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R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–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C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35" dirty="0">
                <a:latin typeface="Calibri"/>
                <a:cs typeface="Calibri"/>
              </a:rPr>
              <a:t>(Total</a:t>
            </a:r>
            <a:r>
              <a:rPr sz="2030" spc="-31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Laba adalah selisih </a:t>
            </a:r>
            <a:r>
              <a:rPr sz="2030" spc="-18" dirty="0">
                <a:latin typeface="Calibri"/>
                <a:cs typeface="Calibri"/>
              </a:rPr>
              <a:t>antara</a:t>
            </a:r>
            <a:r>
              <a:rPr sz="2030" spc="-13" dirty="0">
                <a:latin typeface="Calibri"/>
                <a:cs typeface="Calibri"/>
              </a:rPr>
              <a:t> total </a:t>
            </a:r>
            <a:r>
              <a:rPr sz="2030" spc="-9" dirty="0">
                <a:latin typeface="Calibri"/>
                <a:cs typeface="Calibri"/>
              </a:rPr>
              <a:t> pendapatan</a:t>
            </a:r>
            <a:r>
              <a:rPr sz="2030" spc="4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dan</a:t>
            </a:r>
            <a:r>
              <a:rPr sz="2030" spc="9" dirty="0">
                <a:latin typeface="Calibri"/>
                <a:cs typeface="Calibri"/>
              </a:rPr>
              <a:t> </a:t>
            </a:r>
            <a:r>
              <a:rPr sz="2030" spc="-18" dirty="0">
                <a:latin typeface="Calibri"/>
                <a:cs typeface="Calibri"/>
              </a:rPr>
              <a:t>total</a:t>
            </a:r>
            <a:r>
              <a:rPr sz="2030" spc="13" dirty="0">
                <a:latin typeface="Calibri"/>
                <a:cs typeface="Calibri"/>
              </a:rPr>
              <a:t> </a:t>
            </a:r>
            <a:r>
              <a:rPr sz="2030" spc="-18" dirty="0">
                <a:latin typeface="Calibri"/>
                <a:cs typeface="Calibri"/>
              </a:rPr>
              <a:t>biaya).</a:t>
            </a:r>
            <a:endParaRPr sz="2030" dirty="0">
              <a:latin typeface="Calibri"/>
              <a:cs typeface="Calibri"/>
            </a:endParaRPr>
          </a:p>
          <a:p>
            <a:pPr marL="475715" marR="15689" indent="-453862" algn="just">
              <a:spcBef>
                <a:spcPts val="485"/>
              </a:spcBef>
              <a:buAutoNum type="arabicPeriod"/>
              <a:tabLst>
                <a:tab pos="476836" algn="l"/>
              </a:tabLst>
            </a:pPr>
            <a:r>
              <a:rPr sz="2030" spc="-13" dirty="0">
                <a:latin typeface="Calibri"/>
                <a:cs typeface="Calibri"/>
              </a:rPr>
              <a:t>Persamaan</a:t>
            </a:r>
            <a:r>
              <a:rPr sz="2030" spc="-9" dirty="0">
                <a:latin typeface="Calibri"/>
                <a:cs typeface="Calibri"/>
              </a:rPr>
              <a:t> Perilaku</a:t>
            </a:r>
            <a:r>
              <a:rPr sz="2030" spc="-4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(behavioral</a:t>
            </a:r>
            <a:r>
              <a:rPr sz="2030" spc="-4" dirty="0">
                <a:latin typeface="Calibri"/>
                <a:cs typeface="Calibri"/>
              </a:rPr>
              <a:t> equation)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adalah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suatu </a:t>
            </a:r>
            <a:r>
              <a:rPr sz="2030" spc="-44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persamaan </a:t>
            </a:r>
            <a:r>
              <a:rPr sz="2030" spc="-18" dirty="0">
                <a:latin typeface="Calibri"/>
                <a:cs typeface="Calibri"/>
              </a:rPr>
              <a:t>yg </a:t>
            </a:r>
            <a:r>
              <a:rPr sz="2030" spc="-4" dirty="0">
                <a:latin typeface="Calibri"/>
                <a:cs typeface="Calibri"/>
              </a:rPr>
              <a:t>menunjukkan </a:t>
            </a:r>
            <a:r>
              <a:rPr sz="2030" spc="-9" dirty="0">
                <a:latin typeface="Calibri"/>
                <a:cs typeface="Calibri"/>
              </a:rPr>
              <a:t>bahwa </a:t>
            </a:r>
            <a:r>
              <a:rPr sz="2030" spc="-4" dirty="0">
                <a:latin typeface="Calibri"/>
                <a:cs typeface="Calibri"/>
              </a:rPr>
              <a:t>perubahan perilaku </a:t>
            </a:r>
            <a:r>
              <a:rPr sz="2030" spc="-9" dirty="0">
                <a:latin typeface="Calibri"/>
                <a:cs typeface="Calibri"/>
              </a:rPr>
              <a:t>suatu </a:t>
            </a:r>
            <a:r>
              <a:rPr sz="2030" spc="-4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variabel sebagai </a:t>
            </a:r>
            <a:r>
              <a:rPr sz="2030" spc="-4" dirty="0">
                <a:latin typeface="Calibri"/>
                <a:cs typeface="Calibri"/>
              </a:rPr>
              <a:t>akibat dari perubahan variabel </a:t>
            </a:r>
            <a:r>
              <a:rPr sz="2030" spc="-13" dirty="0">
                <a:latin typeface="Calibri"/>
                <a:cs typeface="Calibri"/>
              </a:rPr>
              <a:t>lainnya </a:t>
            </a:r>
            <a:r>
              <a:rPr sz="2030" spc="-18" dirty="0">
                <a:latin typeface="Calibri"/>
                <a:cs typeface="Calibri"/>
              </a:rPr>
              <a:t>yg </a:t>
            </a:r>
            <a:r>
              <a:rPr sz="2030" spc="-4" dirty="0">
                <a:latin typeface="Calibri"/>
                <a:cs typeface="Calibri"/>
              </a:rPr>
              <a:t>ada 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hubungannya.</a:t>
            </a:r>
            <a:r>
              <a:rPr sz="2030" spc="18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Contoh</a:t>
            </a:r>
            <a:r>
              <a:rPr sz="2030" spc="22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: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C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75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+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10Q</a:t>
            </a:r>
            <a:r>
              <a:rPr sz="2030" spc="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,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C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spc="4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110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+</a:t>
            </a:r>
            <a:r>
              <a:rPr sz="2030" spc="13" dirty="0">
                <a:latin typeface="Calibri"/>
                <a:cs typeface="Calibri"/>
              </a:rPr>
              <a:t> </a:t>
            </a:r>
            <a:r>
              <a:rPr sz="2030" spc="9" dirty="0">
                <a:latin typeface="Calibri"/>
                <a:cs typeface="Calibri"/>
              </a:rPr>
              <a:t>Q</a:t>
            </a:r>
            <a:r>
              <a:rPr sz="1985" spc="13" baseline="25925" dirty="0">
                <a:latin typeface="Calibri"/>
                <a:cs typeface="Calibri"/>
              </a:rPr>
              <a:t>2</a:t>
            </a:r>
            <a:endParaRPr sz="1985" baseline="2592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0161" y="4232686"/>
            <a:ext cx="723340" cy="32314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030" spc="-4" dirty="0">
                <a:latin typeface="Calibri"/>
                <a:cs typeface="Calibri"/>
              </a:rPr>
              <a:t>adalah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4770" y="4232687"/>
            <a:ext cx="1638299" cy="63553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65069" marR="4483" indent="-453862">
              <a:spcBef>
                <a:spcPts val="84"/>
              </a:spcBef>
              <a:tabLst>
                <a:tab pos="465069" algn="l"/>
              </a:tabLst>
            </a:pPr>
            <a:r>
              <a:rPr sz="2030" spc="-4" dirty="0">
                <a:latin typeface="Calibri"/>
                <a:cs typeface="Calibri"/>
              </a:rPr>
              <a:t>3.	</a:t>
            </a:r>
            <a:r>
              <a:rPr sz="2030" spc="-49" dirty="0">
                <a:latin typeface="Calibri"/>
                <a:cs typeface="Calibri"/>
              </a:rPr>
              <a:t>P</a:t>
            </a:r>
            <a:r>
              <a:rPr sz="2030" spc="-4" dirty="0">
                <a:latin typeface="Calibri"/>
                <a:cs typeface="Calibri"/>
              </a:rPr>
              <a:t>e</a:t>
            </a:r>
            <a:r>
              <a:rPr sz="2030" spc="-40" dirty="0">
                <a:latin typeface="Calibri"/>
                <a:cs typeface="Calibri"/>
              </a:rPr>
              <a:t>r</a:t>
            </a:r>
            <a:r>
              <a:rPr sz="2030" spc="-4" dirty="0">
                <a:latin typeface="Calibri"/>
                <a:cs typeface="Calibri"/>
              </a:rPr>
              <a:t>samaan  pe</a:t>
            </a:r>
            <a:r>
              <a:rPr sz="2030" spc="-40" dirty="0">
                <a:latin typeface="Calibri"/>
                <a:cs typeface="Calibri"/>
              </a:rPr>
              <a:t>r</a:t>
            </a:r>
            <a:r>
              <a:rPr sz="2030" spc="-4" dirty="0">
                <a:latin typeface="Calibri"/>
                <a:cs typeface="Calibri"/>
              </a:rPr>
              <a:t>samaan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6477" y="4232687"/>
            <a:ext cx="3653678" cy="63553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72019" marR="4483" indent="-161373">
              <a:spcBef>
                <a:spcPts val="84"/>
              </a:spcBef>
              <a:tabLst>
                <a:tab pos="1012505" algn="l"/>
                <a:tab pos="1182284" algn="l"/>
                <a:tab pos="2625678" algn="l"/>
              </a:tabLst>
            </a:pPr>
            <a:r>
              <a:rPr sz="2030" spc="-4" dirty="0">
                <a:latin typeface="Calibri"/>
                <a:cs typeface="Calibri"/>
              </a:rPr>
              <a:t>Be</a:t>
            </a:r>
            <a:r>
              <a:rPr sz="2030" spc="-40" dirty="0">
                <a:latin typeface="Calibri"/>
                <a:cs typeface="Calibri"/>
              </a:rPr>
              <a:t>r</a:t>
            </a:r>
            <a:r>
              <a:rPr sz="2030" spc="-44" dirty="0">
                <a:latin typeface="Calibri"/>
                <a:cs typeface="Calibri"/>
              </a:rPr>
              <a:t>s</a:t>
            </a:r>
            <a:r>
              <a:rPr sz="2030" spc="-40" dirty="0">
                <a:latin typeface="Calibri"/>
                <a:cs typeface="Calibri"/>
              </a:rPr>
              <a:t>y</a:t>
            </a:r>
            <a:r>
              <a:rPr sz="2030" spc="-4" dirty="0">
                <a:latin typeface="Calibri"/>
                <a:cs typeface="Calibri"/>
              </a:rPr>
              <a:t>a</a:t>
            </a:r>
            <a:r>
              <a:rPr sz="2030" spc="-49" dirty="0">
                <a:latin typeface="Calibri"/>
                <a:cs typeface="Calibri"/>
              </a:rPr>
              <a:t>r</a:t>
            </a:r>
            <a:r>
              <a:rPr sz="2030" spc="-26" dirty="0">
                <a:latin typeface="Calibri"/>
                <a:cs typeface="Calibri"/>
              </a:rPr>
              <a:t>a</a:t>
            </a:r>
            <a:r>
              <a:rPr sz="2030" spc="-4" dirty="0">
                <a:latin typeface="Calibri"/>
                <a:cs typeface="Calibri"/>
              </a:rPr>
              <a:t>t</a:t>
            </a:r>
            <a:r>
              <a:rPr sz="2030" dirty="0">
                <a:latin typeface="Calibri"/>
                <a:cs typeface="Calibri"/>
              </a:rPr>
              <a:t>		</a:t>
            </a:r>
            <a:r>
              <a:rPr sz="2030" spc="-4" dirty="0">
                <a:latin typeface="Calibri"/>
                <a:cs typeface="Calibri"/>
              </a:rPr>
              <a:t>(</a:t>
            </a:r>
            <a:r>
              <a:rPr sz="2030" spc="-22" dirty="0">
                <a:latin typeface="Calibri"/>
                <a:cs typeface="Calibri"/>
              </a:rPr>
              <a:t>c</a:t>
            </a:r>
            <a:r>
              <a:rPr sz="2030" spc="-4" dirty="0">
                <a:latin typeface="Calibri"/>
                <a:cs typeface="Calibri"/>
              </a:rPr>
              <a:t>onditional</a:t>
            </a:r>
            <a:r>
              <a:rPr sz="2030" dirty="0">
                <a:latin typeface="Calibri"/>
                <a:cs typeface="Calibri"/>
              </a:rPr>
              <a:t>	</a:t>
            </a:r>
            <a:r>
              <a:rPr sz="2030" spc="-4" dirty="0">
                <a:latin typeface="Calibri"/>
                <a:cs typeface="Calibri"/>
              </a:rPr>
              <a:t>equ</a:t>
            </a:r>
            <a:r>
              <a:rPr sz="2030" spc="-22" dirty="0">
                <a:latin typeface="Calibri"/>
                <a:cs typeface="Calibri"/>
              </a:rPr>
              <a:t>a</a:t>
            </a:r>
            <a:r>
              <a:rPr sz="2030" spc="-4" dirty="0">
                <a:latin typeface="Calibri"/>
                <a:cs typeface="Calibri"/>
              </a:rPr>
              <a:t>tion)  </a:t>
            </a:r>
            <a:r>
              <a:rPr sz="2030" spc="-13" dirty="0">
                <a:latin typeface="Calibri"/>
                <a:cs typeface="Calibri"/>
              </a:rPr>
              <a:t>yang	</a:t>
            </a:r>
            <a:r>
              <a:rPr sz="2030" spc="-9" dirty="0">
                <a:latin typeface="Calibri"/>
                <a:cs typeface="Calibri"/>
              </a:rPr>
              <a:t>menggambarkan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7653" y="4541968"/>
            <a:ext cx="1252257" cy="32314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030" spc="-22" dirty="0">
                <a:latin typeface="Calibri"/>
                <a:cs typeface="Calibri"/>
              </a:rPr>
              <a:t>persyaratan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4994" y="4232687"/>
            <a:ext cx="631451" cy="63553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27456">
              <a:spcBef>
                <a:spcPts val="84"/>
              </a:spcBef>
            </a:pPr>
            <a:r>
              <a:rPr sz="2030" dirty="0">
                <a:latin typeface="Calibri"/>
                <a:cs typeface="Calibri"/>
              </a:rPr>
              <a:t>s</a:t>
            </a:r>
            <a:r>
              <a:rPr sz="2030" spc="-4" dirty="0">
                <a:latin typeface="Calibri"/>
                <a:cs typeface="Calibri"/>
              </a:rPr>
              <a:t>u</a:t>
            </a:r>
            <a:r>
              <a:rPr sz="2030" spc="-26" dirty="0">
                <a:latin typeface="Calibri"/>
                <a:cs typeface="Calibri"/>
              </a:rPr>
              <a:t>a</a:t>
            </a:r>
            <a:r>
              <a:rPr sz="2030" spc="-4" dirty="0">
                <a:latin typeface="Calibri"/>
                <a:cs typeface="Calibri"/>
              </a:rPr>
              <a:t>tu  u</a:t>
            </a:r>
            <a:r>
              <a:rPr sz="2030" spc="-26" dirty="0">
                <a:latin typeface="Calibri"/>
                <a:cs typeface="Calibri"/>
              </a:rPr>
              <a:t>n</a:t>
            </a:r>
            <a:r>
              <a:rPr sz="2030" spc="-4" dirty="0">
                <a:latin typeface="Calibri"/>
                <a:cs typeface="Calibri"/>
              </a:rPr>
              <a:t>tuk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3785" y="4851250"/>
            <a:ext cx="6756587" cy="94793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56032" marR="49309" algn="just">
              <a:spcBef>
                <a:spcPts val="84"/>
              </a:spcBef>
            </a:pPr>
            <a:r>
              <a:rPr sz="2030" spc="-4" dirty="0">
                <a:latin typeface="Calibri"/>
                <a:cs typeface="Calibri"/>
              </a:rPr>
              <a:t>pencapaian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keseimbangan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(equilibrium).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Misalnya;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13" dirty="0">
                <a:latin typeface="Calibri"/>
                <a:cs typeface="Calibri"/>
              </a:rPr>
              <a:t>Q</a:t>
            </a:r>
            <a:r>
              <a:rPr sz="1985" spc="19" baseline="-20370" dirty="0">
                <a:latin typeface="Calibri"/>
                <a:cs typeface="Calibri"/>
              </a:rPr>
              <a:t>d</a:t>
            </a:r>
            <a:r>
              <a:rPr sz="1985" spc="26" baseline="-2037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4" dirty="0">
                <a:latin typeface="Calibri"/>
                <a:cs typeface="Calibri"/>
              </a:rPr>
              <a:t>Q</a:t>
            </a:r>
            <a:r>
              <a:rPr sz="1985" spc="6" baseline="-20370" dirty="0">
                <a:latin typeface="Calibri"/>
                <a:cs typeface="Calibri"/>
              </a:rPr>
              <a:t>s </a:t>
            </a:r>
            <a:r>
              <a:rPr sz="1985" spc="13" baseline="-20370" dirty="0">
                <a:latin typeface="Calibri"/>
                <a:cs typeface="Calibri"/>
              </a:rPr>
              <a:t> </a:t>
            </a:r>
            <a:r>
              <a:rPr sz="2030" spc="4" dirty="0">
                <a:latin typeface="Calibri"/>
                <a:cs typeface="Calibri"/>
              </a:rPr>
              <a:t>(jumlah </a:t>
            </a:r>
            <a:r>
              <a:rPr sz="2030" spc="-13" dirty="0">
                <a:latin typeface="Calibri"/>
                <a:cs typeface="Calibri"/>
              </a:rPr>
              <a:t>yang</a:t>
            </a:r>
            <a:r>
              <a:rPr sz="2030" spc="-9" dirty="0">
                <a:latin typeface="Calibri"/>
                <a:cs typeface="Calibri"/>
              </a:rPr>
              <a:t> diminta</a:t>
            </a:r>
            <a:r>
              <a:rPr sz="2030" spc="-4" dirty="0">
                <a:latin typeface="Calibri"/>
                <a:cs typeface="Calibri"/>
              </a:rPr>
              <a:t> =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jumlah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yang</a:t>
            </a:r>
            <a:r>
              <a:rPr sz="2030" spc="-4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ditawarkan)</a:t>
            </a:r>
            <a:r>
              <a:rPr sz="2030" spc="-9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dan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S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I </a:t>
            </a:r>
            <a:r>
              <a:rPr sz="2030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(tabungan</a:t>
            </a:r>
            <a:r>
              <a:rPr sz="2030" spc="26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yang</a:t>
            </a:r>
            <a:r>
              <a:rPr sz="2030" spc="22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diharapkan</a:t>
            </a:r>
            <a:r>
              <a:rPr sz="2030" spc="18" dirty="0">
                <a:latin typeface="Calibri"/>
                <a:cs typeface="Calibri"/>
              </a:rPr>
              <a:t> </a:t>
            </a:r>
            <a:r>
              <a:rPr sz="2030" spc="-4" dirty="0">
                <a:latin typeface="Calibri"/>
                <a:cs typeface="Calibri"/>
              </a:rPr>
              <a:t>=</a:t>
            </a:r>
            <a:r>
              <a:rPr sz="2030" spc="18" dirty="0">
                <a:latin typeface="Calibri"/>
                <a:cs typeface="Calibri"/>
              </a:rPr>
              <a:t> </a:t>
            </a:r>
            <a:r>
              <a:rPr sz="2030" spc="-18" dirty="0">
                <a:latin typeface="Calibri"/>
                <a:cs typeface="Calibri"/>
              </a:rPr>
              <a:t>investasi</a:t>
            </a:r>
            <a:r>
              <a:rPr sz="2030" spc="13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yang</a:t>
            </a:r>
            <a:r>
              <a:rPr sz="2030" spc="13" dirty="0">
                <a:latin typeface="Calibri"/>
                <a:cs typeface="Calibri"/>
              </a:rPr>
              <a:t> </a:t>
            </a:r>
            <a:r>
              <a:rPr sz="2030" spc="-13" dirty="0">
                <a:latin typeface="Calibri"/>
                <a:cs typeface="Calibri"/>
              </a:rPr>
              <a:t>diharapkan)</a:t>
            </a:r>
            <a:endParaRPr sz="203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957" y="811082"/>
            <a:ext cx="7101944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8" dirty="0">
                <a:solidFill>
                  <a:schemeClr val="tx1"/>
                </a:solidFill>
              </a:rPr>
              <a:t>Sistem</a:t>
            </a:r>
            <a:r>
              <a:rPr spc="-22" dirty="0">
                <a:solidFill>
                  <a:schemeClr val="tx1"/>
                </a:solidFill>
              </a:rPr>
              <a:t> </a:t>
            </a:r>
            <a:r>
              <a:rPr spc="-13" dirty="0">
                <a:solidFill>
                  <a:schemeClr val="tx1"/>
                </a:solidFill>
              </a:rPr>
              <a:t>Bilangan</a:t>
            </a:r>
            <a:r>
              <a:rPr spc="-9" dirty="0">
                <a:solidFill>
                  <a:schemeClr val="tx1"/>
                </a:solidFill>
              </a:rPr>
              <a:t> </a:t>
            </a:r>
            <a:r>
              <a:rPr spc="-31" dirty="0">
                <a:solidFill>
                  <a:schemeClr val="tx1"/>
                </a:solidFill>
              </a:rPr>
              <a:t>Nyata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68975" y="1805940"/>
            <a:ext cx="1408579" cy="1060973"/>
            <a:chOff x="5338572" y="2046731"/>
            <a:chExt cx="1596390" cy="1202436"/>
          </a:xfrm>
        </p:grpSpPr>
        <p:sp>
          <p:nvSpPr>
            <p:cNvPr id="5" name="object 5"/>
            <p:cNvSpPr/>
            <p:nvPr/>
          </p:nvSpPr>
          <p:spPr>
            <a:xfrm>
              <a:off x="5494020" y="2058923"/>
              <a:ext cx="1285875" cy="356870"/>
            </a:xfrm>
            <a:custGeom>
              <a:avLst/>
              <a:gdLst/>
              <a:ahLst/>
              <a:cxnLst/>
              <a:rect l="l" t="t" r="r" b="b"/>
              <a:pathLst>
                <a:path w="1285875" h="356869">
                  <a:moveTo>
                    <a:pt x="1285494" y="356615"/>
                  </a:moveTo>
                  <a:lnTo>
                    <a:pt x="1285494" y="82296"/>
                  </a:lnTo>
                  <a:lnTo>
                    <a:pt x="1279076" y="50149"/>
                  </a:lnTo>
                  <a:lnTo>
                    <a:pt x="1261586" y="24003"/>
                  </a:lnTo>
                  <a:lnTo>
                    <a:pt x="1235666" y="6429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29"/>
                  </a:lnTo>
                  <a:lnTo>
                    <a:pt x="23907" y="24003"/>
                  </a:lnTo>
                  <a:lnTo>
                    <a:pt x="6417" y="50149"/>
                  </a:lnTo>
                  <a:lnTo>
                    <a:pt x="0" y="82296"/>
                  </a:lnTo>
                  <a:lnTo>
                    <a:pt x="0" y="356615"/>
                  </a:lnTo>
                  <a:lnTo>
                    <a:pt x="1285494" y="35661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481065" y="2046731"/>
              <a:ext cx="1311910" cy="368935"/>
            </a:xfrm>
            <a:custGeom>
              <a:avLst/>
              <a:gdLst/>
              <a:ahLst/>
              <a:cxnLst/>
              <a:rect l="l" t="t" r="r" b="b"/>
              <a:pathLst>
                <a:path w="1311909" h="368935">
                  <a:moveTo>
                    <a:pt x="1311402" y="368807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129" y="46312"/>
                  </a:lnTo>
                  <a:lnTo>
                    <a:pt x="1255511" y="7974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995" y="18749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368807"/>
                  </a:lnTo>
                  <a:lnTo>
                    <a:pt x="25146" y="368807"/>
                  </a:lnTo>
                  <a:lnTo>
                    <a:pt x="25146" y="94487"/>
                  </a:lnTo>
                  <a:lnTo>
                    <a:pt x="25908" y="86105"/>
                  </a:lnTo>
                  <a:lnTo>
                    <a:pt x="44495" y="46346"/>
                  </a:lnTo>
                  <a:lnTo>
                    <a:pt x="62484" y="33527"/>
                  </a:lnTo>
                  <a:lnTo>
                    <a:pt x="67818" y="30479"/>
                  </a:lnTo>
                  <a:lnTo>
                    <a:pt x="74676" y="28193"/>
                  </a:lnTo>
                  <a:lnTo>
                    <a:pt x="80772" y="26669"/>
                  </a:lnTo>
                  <a:lnTo>
                    <a:pt x="8763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10" y="48510"/>
                  </a:lnTo>
                  <a:lnTo>
                    <a:pt x="1285494" y="87629"/>
                  </a:lnTo>
                  <a:lnTo>
                    <a:pt x="1285494" y="368807"/>
                  </a:lnTo>
                  <a:lnTo>
                    <a:pt x="1311402" y="36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514" y="2194559"/>
              <a:ext cx="1285493" cy="220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24321" y="2182368"/>
              <a:ext cx="1310640" cy="233679"/>
            </a:xfrm>
            <a:custGeom>
              <a:avLst/>
              <a:gdLst/>
              <a:ahLst/>
              <a:cxnLst/>
              <a:rect l="l" t="t" r="r" b="b"/>
              <a:pathLst>
                <a:path w="1310640" h="233680">
                  <a:moveTo>
                    <a:pt x="1310640" y="233172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7976" y="46757"/>
                  </a:lnTo>
                  <a:lnTo>
                    <a:pt x="1254075" y="7622"/>
                  </a:lnTo>
                  <a:lnTo>
                    <a:pt x="1225296" y="0"/>
                  </a:lnTo>
                  <a:lnTo>
                    <a:pt x="93725" y="0"/>
                  </a:lnTo>
                  <a:lnTo>
                    <a:pt x="37385" y="18635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233172"/>
                  </a:lnTo>
                  <a:lnTo>
                    <a:pt x="25146" y="233172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0385"/>
                  </a:lnTo>
                  <a:lnTo>
                    <a:pt x="93726" y="25225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829" y="48191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233172"/>
                  </a:lnTo>
                  <a:lnTo>
                    <a:pt x="1310640" y="23317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338572" y="2875787"/>
              <a:ext cx="1596390" cy="373380"/>
            </a:xfrm>
            <a:custGeom>
              <a:avLst/>
              <a:gdLst/>
              <a:ahLst/>
              <a:cxnLst/>
              <a:rect l="l" t="t" r="r" b="b"/>
              <a:pathLst>
                <a:path w="1596390" h="373380">
                  <a:moveTo>
                    <a:pt x="1596390" y="247650"/>
                  </a:moveTo>
                  <a:lnTo>
                    <a:pt x="1591056" y="241554"/>
                  </a:lnTo>
                  <a:lnTo>
                    <a:pt x="810768" y="241554"/>
                  </a:lnTo>
                  <a:lnTo>
                    <a:pt x="810768" y="0"/>
                  </a:lnTo>
                  <a:lnTo>
                    <a:pt x="785622" y="0"/>
                  </a:lnTo>
                  <a:lnTo>
                    <a:pt x="785622" y="241554"/>
                  </a:lnTo>
                  <a:lnTo>
                    <a:pt x="5334" y="241554"/>
                  </a:lnTo>
                  <a:lnTo>
                    <a:pt x="0" y="247650"/>
                  </a:lnTo>
                  <a:lnTo>
                    <a:pt x="0" y="373380"/>
                  </a:lnTo>
                  <a:lnTo>
                    <a:pt x="12192" y="373380"/>
                  </a:lnTo>
                  <a:lnTo>
                    <a:pt x="25146" y="373380"/>
                  </a:lnTo>
                  <a:lnTo>
                    <a:pt x="25146" y="267462"/>
                  </a:lnTo>
                  <a:lnTo>
                    <a:pt x="785622" y="267462"/>
                  </a:lnTo>
                  <a:lnTo>
                    <a:pt x="790956" y="267462"/>
                  </a:lnTo>
                  <a:lnTo>
                    <a:pt x="797814" y="267462"/>
                  </a:lnTo>
                  <a:lnTo>
                    <a:pt x="805434" y="267462"/>
                  </a:lnTo>
                  <a:lnTo>
                    <a:pt x="810768" y="267462"/>
                  </a:lnTo>
                  <a:lnTo>
                    <a:pt x="1571244" y="267462"/>
                  </a:lnTo>
                  <a:lnTo>
                    <a:pt x="1571244" y="373380"/>
                  </a:lnTo>
                  <a:lnTo>
                    <a:pt x="1583436" y="373380"/>
                  </a:lnTo>
                  <a:lnTo>
                    <a:pt x="1596390" y="373380"/>
                  </a:lnTo>
                  <a:lnTo>
                    <a:pt x="1596390" y="247650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4020" y="2415539"/>
              <a:ext cx="1285875" cy="460375"/>
            </a:xfrm>
            <a:custGeom>
              <a:avLst/>
              <a:gdLst/>
              <a:ahLst/>
              <a:cxnLst/>
              <a:rect l="l" t="t" r="r" b="b"/>
              <a:pathLst>
                <a:path w="1285875" h="460375">
                  <a:moveTo>
                    <a:pt x="1285494" y="378714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378714"/>
                  </a:lnTo>
                  <a:lnTo>
                    <a:pt x="23907" y="436340"/>
                  </a:lnTo>
                  <a:lnTo>
                    <a:pt x="81534" y="460248"/>
                  </a:lnTo>
                  <a:lnTo>
                    <a:pt x="1203960" y="460248"/>
                  </a:lnTo>
                  <a:lnTo>
                    <a:pt x="1235666" y="453830"/>
                  </a:lnTo>
                  <a:lnTo>
                    <a:pt x="1261586" y="436340"/>
                  </a:lnTo>
                  <a:lnTo>
                    <a:pt x="1279076" y="410420"/>
                  </a:lnTo>
                  <a:lnTo>
                    <a:pt x="1285494" y="378714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1065" y="2415539"/>
              <a:ext cx="1311910" cy="472440"/>
            </a:xfrm>
            <a:custGeom>
              <a:avLst/>
              <a:gdLst/>
              <a:ahLst/>
              <a:cxnLst/>
              <a:rect l="l" t="t" r="r" b="b"/>
              <a:pathLst>
                <a:path w="1311909" h="472439">
                  <a:moveTo>
                    <a:pt x="1311402" y="378714"/>
                  </a:moveTo>
                  <a:lnTo>
                    <a:pt x="1311402" y="0"/>
                  </a:lnTo>
                  <a:lnTo>
                    <a:pt x="1285493" y="0"/>
                  </a:lnTo>
                  <a:lnTo>
                    <a:pt x="1285493" y="386334"/>
                  </a:lnTo>
                  <a:lnTo>
                    <a:pt x="1283970" y="393192"/>
                  </a:lnTo>
                  <a:lnTo>
                    <a:pt x="1262505" y="430058"/>
                  </a:lnTo>
                  <a:lnTo>
                    <a:pt x="1223010" y="447294"/>
                  </a:lnTo>
                  <a:lnTo>
                    <a:pt x="94488" y="447294"/>
                  </a:lnTo>
                  <a:lnTo>
                    <a:pt x="72803" y="444062"/>
                  </a:lnTo>
                  <a:lnTo>
                    <a:pt x="37948" y="418167"/>
                  </a:lnTo>
                  <a:lnTo>
                    <a:pt x="25146" y="377952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379476"/>
                  </a:lnTo>
                  <a:lnTo>
                    <a:pt x="12549" y="425235"/>
                  </a:lnTo>
                  <a:lnTo>
                    <a:pt x="41910" y="457200"/>
                  </a:lnTo>
                  <a:lnTo>
                    <a:pt x="84114" y="472248"/>
                  </a:lnTo>
                  <a:lnTo>
                    <a:pt x="94488" y="472440"/>
                  </a:lnTo>
                  <a:lnTo>
                    <a:pt x="1226820" y="472440"/>
                  </a:lnTo>
                  <a:lnTo>
                    <a:pt x="1265162" y="459517"/>
                  </a:lnTo>
                  <a:lnTo>
                    <a:pt x="1302905" y="416718"/>
                  </a:lnTo>
                  <a:lnTo>
                    <a:pt x="1310640" y="387096"/>
                  </a:lnTo>
                  <a:lnTo>
                    <a:pt x="1311402" y="37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6514" y="2415539"/>
              <a:ext cx="1285493" cy="5958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24321" y="2415539"/>
              <a:ext cx="1310640" cy="608965"/>
            </a:xfrm>
            <a:custGeom>
              <a:avLst/>
              <a:gdLst/>
              <a:ahLst/>
              <a:cxnLst/>
              <a:rect l="l" t="t" r="r" b="b"/>
              <a:pathLst>
                <a:path w="1310640" h="608964">
                  <a:moveTo>
                    <a:pt x="1310640" y="523493"/>
                  </a:moveTo>
                  <a:lnTo>
                    <a:pt x="1310640" y="0"/>
                  </a:lnTo>
                  <a:lnTo>
                    <a:pt x="1285494" y="0"/>
                  </a:lnTo>
                  <a:lnTo>
                    <a:pt x="1285494" y="514349"/>
                  </a:lnTo>
                  <a:lnTo>
                    <a:pt x="1284732" y="521969"/>
                  </a:lnTo>
                  <a:lnTo>
                    <a:pt x="1262214" y="565646"/>
                  </a:lnTo>
                  <a:lnTo>
                    <a:pt x="1223010" y="582929"/>
                  </a:lnTo>
                  <a:lnTo>
                    <a:pt x="93726" y="582929"/>
                  </a:lnTo>
                  <a:lnTo>
                    <a:pt x="72263" y="579658"/>
                  </a:lnTo>
                  <a:lnTo>
                    <a:pt x="37526" y="553799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524255"/>
                  </a:lnTo>
                  <a:lnTo>
                    <a:pt x="12890" y="562229"/>
                  </a:lnTo>
                  <a:lnTo>
                    <a:pt x="41910" y="592835"/>
                  </a:lnTo>
                  <a:lnTo>
                    <a:pt x="81934" y="607659"/>
                  </a:lnTo>
                  <a:lnTo>
                    <a:pt x="93726" y="608837"/>
                  </a:lnTo>
                  <a:lnTo>
                    <a:pt x="1216914" y="608837"/>
                  </a:lnTo>
                  <a:lnTo>
                    <a:pt x="1263934" y="595536"/>
                  </a:lnTo>
                  <a:lnTo>
                    <a:pt x="1302700" y="552489"/>
                  </a:lnTo>
                  <a:lnTo>
                    <a:pt x="1310640" y="5234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80007" y="1987028"/>
            <a:ext cx="837640" cy="553696"/>
          </a:xfrm>
          <a:prstGeom prst="rect">
            <a:avLst/>
          </a:prstGeom>
        </p:spPr>
        <p:txBody>
          <a:bodyPr vert="horz" wrap="square" lIns="0" tIns="40341" rIns="0" bIns="0" rtlCol="0">
            <a:spAutoFit/>
          </a:bodyPr>
          <a:lstStyle/>
          <a:p>
            <a:pPr marL="140641" marR="4483" indent="-129995">
              <a:lnSpc>
                <a:spcPts val="2030"/>
              </a:lnSpc>
              <a:spcBef>
                <a:spcPts val="318"/>
              </a:spcBef>
            </a:pPr>
            <a:r>
              <a:rPr sz="1853" dirty="0">
                <a:latin typeface="Calibri"/>
                <a:cs typeface="Calibri"/>
              </a:rPr>
              <a:t>Bilan</a:t>
            </a:r>
            <a:r>
              <a:rPr sz="1853" spc="-40" dirty="0">
                <a:latin typeface="Calibri"/>
                <a:cs typeface="Calibri"/>
              </a:rPr>
              <a:t>g</a:t>
            </a:r>
            <a:r>
              <a:rPr sz="1853" dirty="0">
                <a:latin typeface="Calibri"/>
                <a:cs typeface="Calibri"/>
              </a:rPr>
              <a:t>an  </a:t>
            </a:r>
            <a:r>
              <a:rPr sz="1853" spc="-18" dirty="0">
                <a:latin typeface="Calibri"/>
                <a:cs typeface="Calibri"/>
              </a:rPr>
              <a:t>Nyata</a:t>
            </a:r>
            <a:endParaRPr sz="1853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5780" y="2856156"/>
            <a:ext cx="2765051" cy="1003487"/>
            <a:chOff x="4552950" y="3236976"/>
            <a:chExt cx="3133725" cy="1137285"/>
          </a:xfrm>
        </p:grpSpPr>
        <p:sp>
          <p:nvSpPr>
            <p:cNvPr id="16" name="object 16"/>
            <p:cNvSpPr/>
            <p:nvPr/>
          </p:nvSpPr>
          <p:spPr>
            <a:xfrm>
              <a:off x="4708397" y="3249168"/>
              <a:ext cx="1285875" cy="146050"/>
            </a:xfrm>
            <a:custGeom>
              <a:avLst/>
              <a:gdLst/>
              <a:ahLst/>
              <a:cxnLst/>
              <a:rect l="l" t="t" r="r" b="b"/>
              <a:pathLst>
                <a:path w="1285875" h="146050">
                  <a:moveTo>
                    <a:pt x="1285494" y="145541"/>
                  </a:moveTo>
                  <a:lnTo>
                    <a:pt x="1285494" y="82296"/>
                  </a:lnTo>
                  <a:lnTo>
                    <a:pt x="1279076" y="50149"/>
                  </a:lnTo>
                  <a:lnTo>
                    <a:pt x="1261586" y="24003"/>
                  </a:lnTo>
                  <a:lnTo>
                    <a:pt x="1235666" y="6429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29"/>
                  </a:lnTo>
                  <a:lnTo>
                    <a:pt x="23907" y="24003"/>
                  </a:lnTo>
                  <a:lnTo>
                    <a:pt x="6417" y="50149"/>
                  </a:lnTo>
                  <a:lnTo>
                    <a:pt x="0" y="82296"/>
                  </a:lnTo>
                  <a:lnTo>
                    <a:pt x="0" y="145541"/>
                  </a:lnTo>
                  <a:lnTo>
                    <a:pt x="1285494" y="14554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5444" y="3236976"/>
              <a:ext cx="1311910" cy="158115"/>
            </a:xfrm>
            <a:custGeom>
              <a:avLst/>
              <a:gdLst/>
              <a:ahLst/>
              <a:cxnLst/>
              <a:rect l="l" t="t" r="r" b="b"/>
              <a:pathLst>
                <a:path w="1311910" h="158114">
                  <a:moveTo>
                    <a:pt x="1311402" y="157733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138" y="46625"/>
                  </a:lnTo>
                  <a:lnTo>
                    <a:pt x="1255123" y="7926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852" y="18792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157733"/>
                  </a:lnTo>
                  <a:lnTo>
                    <a:pt x="25145" y="157733"/>
                  </a:lnTo>
                  <a:lnTo>
                    <a:pt x="25145" y="94488"/>
                  </a:lnTo>
                  <a:lnTo>
                    <a:pt x="25908" y="86867"/>
                  </a:lnTo>
                  <a:lnTo>
                    <a:pt x="44495" y="46346"/>
                  </a:lnTo>
                  <a:lnTo>
                    <a:pt x="78004" y="27312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153" y="48415"/>
                  </a:lnTo>
                  <a:lnTo>
                    <a:pt x="1285494" y="87629"/>
                  </a:lnTo>
                  <a:lnTo>
                    <a:pt x="1285494" y="157733"/>
                  </a:lnTo>
                  <a:lnTo>
                    <a:pt x="1311402" y="157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679" y="3385566"/>
              <a:ext cx="1193919" cy="91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72952" y="3249167"/>
              <a:ext cx="2692400" cy="146050"/>
            </a:xfrm>
            <a:custGeom>
              <a:avLst/>
              <a:gdLst/>
              <a:ahLst/>
              <a:cxnLst/>
              <a:rect l="l" t="t" r="r" b="b"/>
              <a:pathLst>
                <a:path w="2692400" h="146050">
                  <a:moveTo>
                    <a:pt x="1241742" y="145542"/>
                  </a:moveTo>
                  <a:lnTo>
                    <a:pt x="1219390" y="130949"/>
                  </a:lnTo>
                  <a:lnTo>
                    <a:pt x="1191044" y="124206"/>
                  </a:lnTo>
                  <a:lnTo>
                    <a:pt x="1181900" y="123444"/>
                  </a:lnTo>
                  <a:lnTo>
                    <a:pt x="58712" y="123444"/>
                  </a:lnTo>
                  <a:lnTo>
                    <a:pt x="29362" y="128562"/>
                  </a:lnTo>
                  <a:lnTo>
                    <a:pt x="3048" y="142443"/>
                  </a:lnTo>
                  <a:lnTo>
                    <a:pt x="0" y="145542"/>
                  </a:lnTo>
                  <a:lnTo>
                    <a:pt x="1241742" y="145542"/>
                  </a:lnTo>
                  <a:close/>
                </a:path>
                <a:path w="2692400" h="146050">
                  <a:moveTo>
                    <a:pt x="2692184" y="82296"/>
                  </a:moveTo>
                  <a:lnTo>
                    <a:pt x="2685758" y="50152"/>
                  </a:lnTo>
                  <a:lnTo>
                    <a:pt x="2668270" y="24003"/>
                  </a:lnTo>
                  <a:lnTo>
                    <a:pt x="2642349" y="6438"/>
                  </a:lnTo>
                  <a:lnTo>
                    <a:pt x="2610650" y="0"/>
                  </a:lnTo>
                  <a:lnTo>
                    <a:pt x="1488224" y="0"/>
                  </a:lnTo>
                  <a:lnTo>
                    <a:pt x="1456512" y="6438"/>
                  </a:lnTo>
                  <a:lnTo>
                    <a:pt x="1430591" y="24003"/>
                  </a:lnTo>
                  <a:lnTo>
                    <a:pt x="1413103" y="50152"/>
                  </a:lnTo>
                  <a:lnTo>
                    <a:pt x="1406690" y="82296"/>
                  </a:lnTo>
                  <a:lnTo>
                    <a:pt x="1406690" y="145542"/>
                  </a:lnTo>
                  <a:lnTo>
                    <a:pt x="2692184" y="145542"/>
                  </a:lnTo>
                  <a:lnTo>
                    <a:pt x="2692184" y="822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6688" y="3236976"/>
              <a:ext cx="1311910" cy="158115"/>
            </a:xfrm>
            <a:custGeom>
              <a:avLst/>
              <a:gdLst/>
              <a:ahLst/>
              <a:cxnLst/>
              <a:rect l="l" t="t" r="r" b="b"/>
              <a:pathLst>
                <a:path w="1311909" h="158114">
                  <a:moveTo>
                    <a:pt x="1311402" y="157733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293" y="46607"/>
                  </a:lnTo>
                  <a:lnTo>
                    <a:pt x="1255146" y="7901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909" y="18764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157733"/>
                  </a:lnTo>
                  <a:lnTo>
                    <a:pt x="25834" y="157733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0385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353" y="48344"/>
                  </a:lnTo>
                  <a:lnTo>
                    <a:pt x="1285494" y="87629"/>
                  </a:lnTo>
                  <a:lnTo>
                    <a:pt x="1285494" y="157733"/>
                  </a:lnTo>
                  <a:lnTo>
                    <a:pt x="1311402" y="157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7923" y="3385566"/>
              <a:ext cx="1194395" cy="91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44379" y="3372612"/>
              <a:ext cx="1242060" cy="22225"/>
            </a:xfrm>
            <a:custGeom>
              <a:avLst/>
              <a:gdLst/>
              <a:ahLst/>
              <a:cxnLst/>
              <a:rect l="l" t="t" r="r" b="b"/>
              <a:pathLst>
                <a:path w="1242059" h="22225">
                  <a:moveTo>
                    <a:pt x="1241858" y="22098"/>
                  </a:moveTo>
                  <a:lnTo>
                    <a:pt x="1219766" y="7676"/>
                  </a:lnTo>
                  <a:lnTo>
                    <a:pt x="1190860" y="761"/>
                  </a:lnTo>
                  <a:lnTo>
                    <a:pt x="1181716" y="0"/>
                  </a:lnTo>
                  <a:lnTo>
                    <a:pt x="59290" y="0"/>
                  </a:lnTo>
                  <a:lnTo>
                    <a:pt x="29799" y="5026"/>
                  </a:lnTo>
                  <a:lnTo>
                    <a:pt x="3216" y="18859"/>
                  </a:lnTo>
                  <a:lnTo>
                    <a:pt x="0" y="22098"/>
                  </a:lnTo>
                  <a:lnTo>
                    <a:pt x="1241858" y="2209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2950" y="4066031"/>
              <a:ext cx="1596390" cy="307975"/>
            </a:xfrm>
            <a:custGeom>
              <a:avLst/>
              <a:gdLst/>
              <a:ahLst/>
              <a:cxnLst/>
              <a:rect l="l" t="t" r="r" b="b"/>
              <a:pathLst>
                <a:path w="1596389" h="307975">
                  <a:moveTo>
                    <a:pt x="1596390" y="247650"/>
                  </a:moveTo>
                  <a:lnTo>
                    <a:pt x="1591056" y="242316"/>
                  </a:lnTo>
                  <a:lnTo>
                    <a:pt x="810768" y="242316"/>
                  </a:lnTo>
                  <a:lnTo>
                    <a:pt x="810768" y="0"/>
                  </a:lnTo>
                  <a:lnTo>
                    <a:pt x="785622" y="0"/>
                  </a:lnTo>
                  <a:lnTo>
                    <a:pt x="785622" y="242316"/>
                  </a:lnTo>
                  <a:lnTo>
                    <a:pt x="5334" y="242316"/>
                  </a:lnTo>
                  <a:lnTo>
                    <a:pt x="0" y="247650"/>
                  </a:lnTo>
                  <a:lnTo>
                    <a:pt x="0" y="307848"/>
                  </a:lnTo>
                  <a:lnTo>
                    <a:pt x="12192" y="307848"/>
                  </a:lnTo>
                  <a:lnTo>
                    <a:pt x="25146" y="307848"/>
                  </a:lnTo>
                  <a:lnTo>
                    <a:pt x="25146" y="267462"/>
                  </a:lnTo>
                  <a:lnTo>
                    <a:pt x="785622" y="267462"/>
                  </a:lnTo>
                  <a:lnTo>
                    <a:pt x="790956" y="267462"/>
                  </a:lnTo>
                  <a:lnTo>
                    <a:pt x="797814" y="267462"/>
                  </a:lnTo>
                  <a:lnTo>
                    <a:pt x="804672" y="267462"/>
                  </a:lnTo>
                  <a:lnTo>
                    <a:pt x="810768" y="267462"/>
                  </a:lnTo>
                  <a:lnTo>
                    <a:pt x="1571244" y="267462"/>
                  </a:lnTo>
                  <a:lnTo>
                    <a:pt x="1571244" y="307848"/>
                  </a:lnTo>
                  <a:lnTo>
                    <a:pt x="1583436" y="307848"/>
                  </a:lnTo>
                  <a:lnTo>
                    <a:pt x="1596390" y="307848"/>
                  </a:lnTo>
                  <a:lnTo>
                    <a:pt x="1596390" y="247650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8397" y="3394709"/>
              <a:ext cx="1285875" cy="671830"/>
            </a:xfrm>
            <a:custGeom>
              <a:avLst/>
              <a:gdLst/>
              <a:ahLst/>
              <a:cxnLst/>
              <a:rect l="l" t="t" r="r" b="b"/>
              <a:pathLst>
                <a:path w="1285875" h="671829">
                  <a:moveTo>
                    <a:pt x="1285494" y="589788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589788"/>
                  </a:lnTo>
                  <a:lnTo>
                    <a:pt x="23907" y="647414"/>
                  </a:lnTo>
                  <a:lnTo>
                    <a:pt x="81534" y="671322"/>
                  </a:lnTo>
                  <a:lnTo>
                    <a:pt x="1203960" y="671322"/>
                  </a:lnTo>
                  <a:lnTo>
                    <a:pt x="1235666" y="664904"/>
                  </a:lnTo>
                  <a:lnTo>
                    <a:pt x="1261586" y="647414"/>
                  </a:lnTo>
                  <a:lnTo>
                    <a:pt x="1279076" y="621494"/>
                  </a:lnTo>
                  <a:lnTo>
                    <a:pt x="1285494" y="58978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95444" y="3394709"/>
              <a:ext cx="1311910" cy="684530"/>
            </a:xfrm>
            <a:custGeom>
              <a:avLst/>
              <a:gdLst/>
              <a:ahLst/>
              <a:cxnLst/>
              <a:rect l="l" t="t" r="r" b="b"/>
              <a:pathLst>
                <a:path w="1311910" h="684529">
                  <a:moveTo>
                    <a:pt x="1311402" y="589788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597408"/>
                  </a:lnTo>
                  <a:lnTo>
                    <a:pt x="1283970" y="604266"/>
                  </a:lnTo>
                  <a:lnTo>
                    <a:pt x="1262381" y="641161"/>
                  </a:lnTo>
                  <a:lnTo>
                    <a:pt x="1223010" y="658368"/>
                  </a:lnTo>
                  <a:lnTo>
                    <a:pt x="94488" y="658368"/>
                  </a:lnTo>
                  <a:lnTo>
                    <a:pt x="72810" y="655111"/>
                  </a:lnTo>
                  <a:lnTo>
                    <a:pt x="37841" y="629323"/>
                  </a:lnTo>
                  <a:lnTo>
                    <a:pt x="25146" y="589026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590550"/>
                  </a:lnTo>
                  <a:lnTo>
                    <a:pt x="12677" y="636854"/>
                  </a:lnTo>
                  <a:lnTo>
                    <a:pt x="41910" y="668274"/>
                  </a:lnTo>
                  <a:lnTo>
                    <a:pt x="83514" y="683247"/>
                  </a:lnTo>
                  <a:lnTo>
                    <a:pt x="94488" y="684276"/>
                  </a:lnTo>
                  <a:lnTo>
                    <a:pt x="1217676" y="684276"/>
                  </a:lnTo>
                  <a:lnTo>
                    <a:pt x="1265045" y="670658"/>
                  </a:lnTo>
                  <a:lnTo>
                    <a:pt x="1302652" y="628351"/>
                  </a:lnTo>
                  <a:lnTo>
                    <a:pt x="1310640" y="598932"/>
                  </a:lnTo>
                  <a:lnTo>
                    <a:pt x="1311402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0891" y="3394710"/>
              <a:ext cx="1285494" cy="80695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37938" y="3394710"/>
              <a:ext cx="1311910" cy="820419"/>
            </a:xfrm>
            <a:custGeom>
              <a:avLst/>
              <a:gdLst/>
              <a:ahLst/>
              <a:cxnLst/>
              <a:rect l="l" t="t" r="r" b="b"/>
              <a:pathLst>
                <a:path w="1311910" h="820420">
                  <a:moveTo>
                    <a:pt x="1311402" y="725424"/>
                  </a:moveTo>
                  <a:lnTo>
                    <a:pt x="1311402" y="71628"/>
                  </a:lnTo>
                  <a:lnTo>
                    <a:pt x="1310640" y="61722"/>
                  </a:lnTo>
                  <a:lnTo>
                    <a:pt x="1309116" y="52578"/>
                  </a:lnTo>
                  <a:lnTo>
                    <a:pt x="1298859" y="25243"/>
                  </a:lnTo>
                  <a:lnTo>
                    <a:pt x="1279655" y="1890"/>
                  </a:lnTo>
                  <a:lnTo>
                    <a:pt x="1276760" y="0"/>
                  </a:lnTo>
                  <a:lnTo>
                    <a:pt x="35015" y="0"/>
                  </a:lnTo>
                  <a:lnTo>
                    <a:pt x="4571" y="44958"/>
                  </a:lnTo>
                  <a:lnTo>
                    <a:pt x="0" y="72390"/>
                  </a:lnTo>
                  <a:lnTo>
                    <a:pt x="762" y="735330"/>
                  </a:lnTo>
                  <a:lnTo>
                    <a:pt x="13059" y="772742"/>
                  </a:lnTo>
                  <a:lnTo>
                    <a:pt x="25908" y="789936"/>
                  </a:lnTo>
                  <a:lnTo>
                    <a:pt x="25908" y="64770"/>
                  </a:lnTo>
                  <a:lnTo>
                    <a:pt x="28956" y="51054"/>
                  </a:lnTo>
                  <a:lnTo>
                    <a:pt x="51053" y="18288"/>
                  </a:lnTo>
                  <a:lnTo>
                    <a:pt x="94488" y="3127"/>
                  </a:lnTo>
                  <a:lnTo>
                    <a:pt x="1217676" y="3124"/>
                  </a:lnTo>
                  <a:lnTo>
                    <a:pt x="1224534" y="3810"/>
                  </a:lnTo>
                  <a:lnTo>
                    <a:pt x="1268682" y="26203"/>
                  </a:lnTo>
                  <a:lnTo>
                    <a:pt x="1285494" y="65532"/>
                  </a:lnTo>
                  <a:lnTo>
                    <a:pt x="1286256" y="73152"/>
                  </a:lnTo>
                  <a:lnTo>
                    <a:pt x="1286256" y="788989"/>
                  </a:lnTo>
                  <a:lnTo>
                    <a:pt x="1287318" y="788117"/>
                  </a:lnTo>
                  <a:lnTo>
                    <a:pt x="1303507" y="763208"/>
                  </a:lnTo>
                  <a:lnTo>
                    <a:pt x="1310640" y="734568"/>
                  </a:lnTo>
                  <a:lnTo>
                    <a:pt x="1311402" y="725424"/>
                  </a:lnTo>
                  <a:close/>
                </a:path>
                <a:path w="1311910" h="820420">
                  <a:moveTo>
                    <a:pt x="1286256" y="788989"/>
                  </a:moveTo>
                  <a:lnTo>
                    <a:pt x="1286256" y="725424"/>
                  </a:lnTo>
                  <a:lnTo>
                    <a:pt x="1285494" y="733044"/>
                  </a:lnTo>
                  <a:lnTo>
                    <a:pt x="1284732" y="739902"/>
                  </a:lnTo>
                  <a:lnTo>
                    <a:pt x="1262834" y="776849"/>
                  </a:lnTo>
                  <a:lnTo>
                    <a:pt x="1223772" y="794004"/>
                  </a:lnTo>
                  <a:lnTo>
                    <a:pt x="94488" y="794004"/>
                  </a:lnTo>
                  <a:lnTo>
                    <a:pt x="72941" y="790768"/>
                  </a:lnTo>
                  <a:lnTo>
                    <a:pt x="38322" y="764923"/>
                  </a:lnTo>
                  <a:lnTo>
                    <a:pt x="25908" y="731520"/>
                  </a:lnTo>
                  <a:lnTo>
                    <a:pt x="25908" y="789936"/>
                  </a:lnTo>
                  <a:lnTo>
                    <a:pt x="60935" y="813209"/>
                  </a:lnTo>
                  <a:lnTo>
                    <a:pt x="94488" y="819912"/>
                  </a:lnTo>
                  <a:lnTo>
                    <a:pt x="1217676" y="819912"/>
                  </a:lnTo>
                  <a:lnTo>
                    <a:pt x="1227582" y="819150"/>
                  </a:lnTo>
                  <a:lnTo>
                    <a:pt x="1236726" y="817626"/>
                  </a:lnTo>
                  <a:lnTo>
                    <a:pt x="1264310" y="807016"/>
                  </a:lnTo>
                  <a:lnTo>
                    <a:pt x="1286256" y="78898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93521" y="3037243"/>
            <a:ext cx="824752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dirty="0">
                <a:latin typeface="Calibri"/>
                <a:cs typeface="Calibri"/>
              </a:rPr>
              <a:t>Rasional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87901" y="2995332"/>
            <a:ext cx="1283074" cy="723899"/>
            <a:chOff x="6266688" y="3394709"/>
            <a:chExt cx="1454150" cy="820419"/>
          </a:xfrm>
        </p:grpSpPr>
        <p:sp>
          <p:nvSpPr>
            <p:cNvPr id="30" name="object 30"/>
            <p:cNvSpPr/>
            <p:nvPr/>
          </p:nvSpPr>
          <p:spPr>
            <a:xfrm>
              <a:off x="6279642" y="3394709"/>
              <a:ext cx="1285875" cy="671830"/>
            </a:xfrm>
            <a:custGeom>
              <a:avLst/>
              <a:gdLst/>
              <a:ahLst/>
              <a:cxnLst/>
              <a:rect l="l" t="t" r="r" b="b"/>
              <a:pathLst>
                <a:path w="1285875" h="671829">
                  <a:moveTo>
                    <a:pt x="1285494" y="589788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589788"/>
                  </a:lnTo>
                  <a:lnTo>
                    <a:pt x="23907" y="647414"/>
                  </a:lnTo>
                  <a:lnTo>
                    <a:pt x="81534" y="671322"/>
                  </a:lnTo>
                  <a:lnTo>
                    <a:pt x="1203960" y="671322"/>
                  </a:lnTo>
                  <a:lnTo>
                    <a:pt x="1235666" y="664904"/>
                  </a:lnTo>
                  <a:lnTo>
                    <a:pt x="1261586" y="647414"/>
                  </a:lnTo>
                  <a:lnTo>
                    <a:pt x="1279076" y="621494"/>
                  </a:lnTo>
                  <a:lnTo>
                    <a:pt x="1285494" y="58978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266688" y="3394709"/>
              <a:ext cx="1311910" cy="684530"/>
            </a:xfrm>
            <a:custGeom>
              <a:avLst/>
              <a:gdLst/>
              <a:ahLst/>
              <a:cxnLst/>
              <a:rect l="l" t="t" r="r" b="b"/>
              <a:pathLst>
                <a:path w="1311909" h="684529">
                  <a:moveTo>
                    <a:pt x="25834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762" y="599694"/>
                  </a:lnTo>
                  <a:lnTo>
                    <a:pt x="13660" y="637629"/>
                  </a:lnTo>
                  <a:lnTo>
                    <a:pt x="25146" y="653598"/>
                  </a:lnTo>
                  <a:lnTo>
                    <a:pt x="25146" y="589026"/>
                  </a:lnTo>
                  <a:lnTo>
                    <a:pt x="25834" y="0"/>
                  </a:lnTo>
                  <a:close/>
                </a:path>
                <a:path w="1311909" h="684529">
                  <a:moveTo>
                    <a:pt x="1311402" y="589788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597408"/>
                  </a:lnTo>
                  <a:lnTo>
                    <a:pt x="1283970" y="604266"/>
                  </a:lnTo>
                  <a:lnTo>
                    <a:pt x="1262410" y="641213"/>
                  </a:lnTo>
                  <a:lnTo>
                    <a:pt x="1223010" y="658368"/>
                  </a:lnTo>
                  <a:lnTo>
                    <a:pt x="94488" y="658368"/>
                  </a:lnTo>
                  <a:lnTo>
                    <a:pt x="72803" y="655136"/>
                  </a:lnTo>
                  <a:lnTo>
                    <a:pt x="37948" y="629241"/>
                  </a:lnTo>
                  <a:lnTo>
                    <a:pt x="25146" y="589026"/>
                  </a:lnTo>
                  <a:lnTo>
                    <a:pt x="25146" y="653598"/>
                  </a:lnTo>
                  <a:lnTo>
                    <a:pt x="60940" y="677573"/>
                  </a:lnTo>
                  <a:lnTo>
                    <a:pt x="94488" y="684276"/>
                  </a:lnTo>
                  <a:lnTo>
                    <a:pt x="1217676" y="684276"/>
                  </a:lnTo>
                  <a:lnTo>
                    <a:pt x="1264891" y="670810"/>
                  </a:lnTo>
                  <a:lnTo>
                    <a:pt x="1302719" y="628220"/>
                  </a:lnTo>
                  <a:lnTo>
                    <a:pt x="1310640" y="598932"/>
                  </a:lnTo>
                  <a:lnTo>
                    <a:pt x="1311402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2136" y="3394709"/>
              <a:ext cx="1286256" cy="80695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09944" y="3394709"/>
              <a:ext cx="1310640" cy="820419"/>
            </a:xfrm>
            <a:custGeom>
              <a:avLst/>
              <a:gdLst/>
              <a:ahLst/>
              <a:cxnLst/>
              <a:rect l="l" t="t" r="r" b="b"/>
              <a:pathLst>
                <a:path w="1310640" h="820420">
                  <a:moveTo>
                    <a:pt x="1310640" y="734568"/>
                  </a:moveTo>
                  <a:lnTo>
                    <a:pt x="1310640" y="61722"/>
                  </a:lnTo>
                  <a:lnTo>
                    <a:pt x="1309116" y="52578"/>
                  </a:lnTo>
                  <a:lnTo>
                    <a:pt x="1298012" y="24953"/>
                  </a:lnTo>
                  <a:lnTo>
                    <a:pt x="1279074" y="1814"/>
                  </a:lnTo>
                  <a:lnTo>
                    <a:pt x="1276294" y="0"/>
                  </a:lnTo>
                  <a:lnTo>
                    <a:pt x="34435" y="0"/>
                  </a:lnTo>
                  <a:lnTo>
                    <a:pt x="16627" y="17928"/>
                  </a:lnTo>
                  <a:lnTo>
                    <a:pt x="3809" y="44958"/>
                  </a:lnTo>
                  <a:lnTo>
                    <a:pt x="1523" y="54102"/>
                  </a:lnTo>
                  <a:lnTo>
                    <a:pt x="0" y="63246"/>
                  </a:lnTo>
                  <a:lnTo>
                    <a:pt x="0" y="735330"/>
                  </a:lnTo>
                  <a:lnTo>
                    <a:pt x="1524" y="745236"/>
                  </a:lnTo>
                  <a:lnTo>
                    <a:pt x="4572" y="753618"/>
                  </a:lnTo>
                  <a:lnTo>
                    <a:pt x="7620" y="762762"/>
                  </a:lnTo>
                  <a:lnTo>
                    <a:pt x="12894" y="773892"/>
                  </a:lnTo>
                  <a:lnTo>
                    <a:pt x="18745" y="782445"/>
                  </a:lnTo>
                  <a:lnTo>
                    <a:pt x="25146" y="789498"/>
                  </a:lnTo>
                  <a:lnTo>
                    <a:pt x="25146" y="72390"/>
                  </a:lnTo>
                  <a:lnTo>
                    <a:pt x="25908" y="64770"/>
                  </a:lnTo>
                  <a:lnTo>
                    <a:pt x="45471" y="23196"/>
                  </a:lnTo>
                  <a:lnTo>
                    <a:pt x="85412" y="3998"/>
                  </a:lnTo>
                  <a:lnTo>
                    <a:pt x="1216914" y="3124"/>
                  </a:lnTo>
                  <a:lnTo>
                    <a:pt x="1231392" y="4572"/>
                  </a:lnTo>
                  <a:lnTo>
                    <a:pt x="1252673" y="13638"/>
                  </a:lnTo>
                  <a:lnTo>
                    <a:pt x="1268248" y="26255"/>
                  </a:lnTo>
                  <a:lnTo>
                    <a:pt x="1278921" y="43271"/>
                  </a:lnTo>
                  <a:lnTo>
                    <a:pt x="1285494" y="65532"/>
                  </a:lnTo>
                  <a:lnTo>
                    <a:pt x="1285494" y="789330"/>
                  </a:lnTo>
                  <a:lnTo>
                    <a:pt x="1286784" y="788279"/>
                  </a:lnTo>
                  <a:lnTo>
                    <a:pt x="1302781" y="763665"/>
                  </a:lnTo>
                  <a:lnTo>
                    <a:pt x="1310640" y="734568"/>
                  </a:lnTo>
                  <a:close/>
                </a:path>
                <a:path w="1310640" h="820420">
                  <a:moveTo>
                    <a:pt x="1285494" y="789330"/>
                  </a:moveTo>
                  <a:lnTo>
                    <a:pt x="1285494" y="725424"/>
                  </a:lnTo>
                  <a:lnTo>
                    <a:pt x="1284732" y="733044"/>
                  </a:lnTo>
                  <a:lnTo>
                    <a:pt x="1283970" y="739902"/>
                  </a:lnTo>
                  <a:lnTo>
                    <a:pt x="1262129" y="776720"/>
                  </a:lnTo>
                  <a:lnTo>
                    <a:pt x="1223010" y="794004"/>
                  </a:lnTo>
                  <a:lnTo>
                    <a:pt x="93726" y="794004"/>
                  </a:lnTo>
                  <a:lnTo>
                    <a:pt x="72081" y="790618"/>
                  </a:lnTo>
                  <a:lnTo>
                    <a:pt x="52939" y="780549"/>
                  </a:lnTo>
                  <a:lnTo>
                    <a:pt x="37808" y="765016"/>
                  </a:lnTo>
                  <a:lnTo>
                    <a:pt x="28194" y="745236"/>
                  </a:lnTo>
                  <a:lnTo>
                    <a:pt x="25146" y="731520"/>
                  </a:lnTo>
                  <a:lnTo>
                    <a:pt x="25146" y="789498"/>
                  </a:lnTo>
                  <a:lnTo>
                    <a:pt x="60366" y="813289"/>
                  </a:lnTo>
                  <a:lnTo>
                    <a:pt x="93726" y="819912"/>
                  </a:lnTo>
                  <a:lnTo>
                    <a:pt x="1216914" y="819912"/>
                  </a:lnTo>
                  <a:lnTo>
                    <a:pt x="1226820" y="819150"/>
                  </a:lnTo>
                  <a:lnTo>
                    <a:pt x="1235964" y="817626"/>
                  </a:lnTo>
                  <a:lnTo>
                    <a:pt x="1264046" y="806802"/>
                  </a:lnTo>
                  <a:lnTo>
                    <a:pt x="1285494" y="78933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34190" y="3037243"/>
            <a:ext cx="914960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4" dirty="0">
                <a:latin typeface="Calibri"/>
                <a:cs typeface="Calibri"/>
              </a:rPr>
              <a:t>Irrasional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08313" y="3859305"/>
            <a:ext cx="1976157" cy="863973"/>
            <a:chOff x="3909821" y="4373879"/>
            <a:chExt cx="2239645" cy="979169"/>
          </a:xfrm>
        </p:grpSpPr>
        <p:sp>
          <p:nvSpPr>
            <p:cNvPr id="36" name="object 36"/>
            <p:cNvSpPr/>
            <p:nvPr/>
          </p:nvSpPr>
          <p:spPr>
            <a:xfrm>
              <a:off x="4552950" y="4373879"/>
              <a:ext cx="1596390" cy="979169"/>
            </a:xfrm>
            <a:custGeom>
              <a:avLst/>
              <a:gdLst/>
              <a:ahLst/>
              <a:cxnLst/>
              <a:rect l="l" t="t" r="r" b="b"/>
              <a:pathLst>
                <a:path w="1596389" h="979170">
                  <a:moveTo>
                    <a:pt x="25146" y="882396"/>
                  </a:moveTo>
                  <a:lnTo>
                    <a:pt x="0" y="882396"/>
                  </a:lnTo>
                  <a:lnTo>
                    <a:pt x="0" y="979170"/>
                  </a:lnTo>
                  <a:lnTo>
                    <a:pt x="25146" y="979170"/>
                  </a:lnTo>
                  <a:lnTo>
                    <a:pt x="25146" y="882396"/>
                  </a:lnTo>
                  <a:close/>
                </a:path>
                <a:path w="1596389" h="979170">
                  <a:moveTo>
                    <a:pt x="25146" y="0"/>
                  </a:moveTo>
                  <a:lnTo>
                    <a:pt x="0" y="0"/>
                  </a:lnTo>
                  <a:lnTo>
                    <a:pt x="0" y="66294"/>
                  </a:lnTo>
                  <a:lnTo>
                    <a:pt x="25146" y="66294"/>
                  </a:lnTo>
                  <a:lnTo>
                    <a:pt x="25146" y="0"/>
                  </a:lnTo>
                  <a:close/>
                </a:path>
                <a:path w="1596389" h="979170">
                  <a:moveTo>
                    <a:pt x="1596390" y="0"/>
                  </a:moveTo>
                  <a:lnTo>
                    <a:pt x="1571244" y="0"/>
                  </a:lnTo>
                  <a:lnTo>
                    <a:pt x="1571244" y="66294"/>
                  </a:lnTo>
                  <a:lnTo>
                    <a:pt x="1596390" y="66294"/>
                  </a:lnTo>
                  <a:lnTo>
                    <a:pt x="1596390" y="0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3922775" y="4440173"/>
              <a:ext cx="1285875" cy="816610"/>
            </a:xfrm>
            <a:custGeom>
              <a:avLst/>
              <a:gdLst/>
              <a:ahLst/>
              <a:cxnLst/>
              <a:rect l="l" t="t" r="r" b="b"/>
              <a:pathLst>
                <a:path w="1285875" h="816610">
                  <a:moveTo>
                    <a:pt x="1285494" y="734568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34568"/>
                  </a:lnTo>
                  <a:lnTo>
                    <a:pt x="6417" y="766274"/>
                  </a:lnTo>
                  <a:lnTo>
                    <a:pt x="23907" y="792194"/>
                  </a:lnTo>
                  <a:lnTo>
                    <a:pt x="49827" y="809684"/>
                  </a:lnTo>
                  <a:lnTo>
                    <a:pt x="81534" y="816102"/>
                  </a:lnTo>
                  <a:lnTo>
                    <a:pt x="1203960" y="816102"/>
                  </a:lnTo>
                  <a:lnTo>
                    <a:pt x="1235666" y="809684"/>
                  </a:lnTo>
                  <a:lnTo>
                    <a:pt x="1261586" y="792194"/>
                  </a:lnTo>
                  <a:lnTo>
                    <a:pt x="1279076" y="766274"/>
                  </a:lnTo>
                  <a:lnTo>
                    <a:pt x="1285494" y="73456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9821" y="4427219"/>
              <a:ext cx="1311910" cy="842010"/>
            </a:xfrm>
            <a:custGeom>
              <a:avLst/>
              <a:gdLst/>
              <a:ahLst/>
              <a:cxnLst/>
              <a:rect l="l" t="t" r="r" b="b"/>
              <a:pathLst>
                <a:path w="1311910" h="842010">
                  <a:moveTo>
                    <a:pt x="1311402" y="747521"/>
                  </a:moveTo>
                  <a:lnTo>
                    <a:pt x="1310640" y="83819"/>
                  </a:lnTo>
                  <a:lnTo>
                    <a:pt x="1298347" y="47103"/>
                  </a:lnTo>
                  <a:lnTo>
                    <a:pt x="1254764" y="7874"/>
                  </a:lnTo>
                  <a:lnTo>
                    <a:pt x="93725" y="0"/>
                  </a:lnTo>
                  <a:lnTo>
                    <a:pt x="63860" y="5096"/>
                  </a:lnTo>
                  <a:lnTo>
                    <a:pt x="17302" y="40035"/>
                  </a:lnTo>
                  <a:lnTo>
                    <a:pt x="1523" y="76199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1961" y="793938"/>
                  </a:lnTo>
                  <a:lnTo>
                    <a:pt x="25146" y="811054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4847" y="45887"/>
                  </a:lnTo>
                  <a:lnTo>
                    <a:pt x="86309" y="25989"/>
                  </a:lnTo>
                  <a:lnTo>
                    <a:pt x="94488" y="25217"/>
                  </a:lnTo>
                  <a:lnTo>
                    <a:pt x="1217676" y="25222"/>
                  </a:lnTo>
                  <a:lnTo>
                    <a:pt x="1268320" y="48487"/>
                  </a:lnTo>
                  <a:lnTo>
                    <a:pt x="1285494" y="87629"/>
                  </a:lnTo>
                  <a:lnTo>
                    <a:pt x="1285494" y="811696"/>
                  </a:lnTo>
                  <a:lnTo>
                    <a:pt x="1286875" y="810572"/>
                  </a:lnTo>
                  <a:lnTo>
                    <a:pt x="1302715" y="785969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10" h="842010">
                  <a:moveTo>
                    <a:pt x="1285494" y="811696"/>
                  </a:moveTo>
                  <a:lnTo>
                    <a:pt x="1285494" y="755141"/>
                  </a:lnTo>
                  <a:lnTo>
                    <a:pt x="1283970" y="761999"/>
                  </a:lnTo>
                  <a:lnTo>
                    <a:pt x="1276609" y="781733"/>
                  </a:lnTo>
                  <a:lnTo>
                    <a:pt x="1262310" y="798928"/>
                  </a:lnTo>
                  <a:lnTo>
                    <a:pt x="1243600" y="811184"/>
                  </a:lnTo>
                  <a:lnTo>
                    <a:pt x="1223010" y="816101"/>
                  </a:lnTo>
                  <a:lnTo>
                    <a:pt x="93726" y="815987"/>
                  </a:lnTo>
                  <a:lnTo>
                    <a:pt x="53320" y="802695"/>
                  </a:lnTo>
                  <a:lnTo>
                    <a:pt x="28194" y="767333"/>
                  </a:lnTo>
                  <a:lnTo>
                    <a:pt x="25146" y="746760"/>
                  </a:lnTo>
                  <a:lnTo>
                    <a:pt x="25146" y="811054"/>
                  </a:lnTo>
                  <a:lnTo>
                    <a:pt x="60024" y="835168"/>
                  </a:lnTo>
                  <a:lnTo>
                    <a:pt x="1217676" y="842009"/>
                  </a:lnTo>
                  <a:lnTo>
                    <a:pt x="1226820" y="841247"/>
                  </a:lnTo>
                  <a:lnTo>
                    <a:pt x="1235964" y="839723"/>
                  </a:lnTo>
                  <a:lnTo>
                    <a:pt x="1264248" y="828987"/>
                  </a:lnTo>
                  <a:lnTo>
                    <a:pt x="1285494" y="8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5269" y="4575809"/>
              <a:ext cx="1285493" cy="777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52315" y="4562855"/>
              <a:ext cx="1311910" cy="790575"/>
            </a:xfrm>
            <a:custGeom>
              <a:avLst/>
              <a:gdLst/>
              <a:ahLst/>
              <a:cxnLst/>
              <a:rect l="l" t="t" r="r" b="b"/>
              <a:pathLst>
                <a:path w="1311910" h="790575">
                  <a:moveTo>
                    <a:pt x="1311402" y="747521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849" y="47369"/>
                  </a:lnTo>
                  <a:lnTo>
                    <a:pt x="1254169" y="765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47" y="18892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0882" y="790193"/>
                  </a:lnTo>
                  <a:lnTo>
                    <a:pt x="25908" y="790193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0385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553" y="48406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790193"/>
                  </a:lnTo>
                  <a:lnTo>
                    <a:pt x="1300231" y="790193"/>
                  </a:lnTo>
                  <a:lnTo>
                    <a:pt x="1303414" y="785290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10" h="790575">
                  <a:moveTo>
                    <a:pt x="41340" y="790193"/>
                  </a:moveTo>
                  <a:lnTo>
                    <a:pt x="38366" y="787119"/>
                  </a:lnTo>
                  <a:lnTo>
                    <a:pt x="28956" y="767333"/>
                  </a:lnTo>
                  <a:lnTo>
                    <a:pt x="26670" y="760476"/>
                  </a:lnTo>
                  <a:lnTo>
                    <a:pt x="25908" y="753618"/>
                  </a:lnTo>
                  <a:lnTo>
                    <a:pt x="25908" y="790193"/>
                  </a:lnTo>
                  <a:lnTo>
                    <a:pt x="41340" y="790193"/>
                  </a:lnTo>
                  <a:close/>
                </a:path>
                <a:path w="1311910" h="790575">
                  <a:moveTo>
                    <a:pt x="1286256" y="790193"/>
                  </a:moveTo>
                  <a:lnTo>
                    <a:pt x="1286256" y="747521"/>
                  </a:lnTo>
                  <a:lnTo>
                    <a:pt x="1285494" y="755141"/>
                  </a:lnTo>
                  <a:lnTo>
                    <a:pt x="1284732" y="761999"/>
                  </a:lnTo>
                  <a:lnTo>
                    <a:pt x="1276412" y="782283"/>
                  </a:lnTo>
                  <a:lnTo>
                    <a:pt x="1269978" y="790193"/>
                  </a:lnTo>
                  <a:lnTo>
                    <a:pt x="1286256" y="7901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79496" y="4217221"/>
            <a:ext cx="865654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r>
              <a:rPr sz="1853" spc="-57" dirty="0">
                <a:latin typeface="Calibri"/>
                <a:cs typeface="Calibri"/>
              </a:rPr>
              <a:t> </a:t>
            </a:r>
            <a:r>
              <a:rPr sz="1853" spc="-9" dirty="0">
                <a:latin typeface="Calibri"/>
                <a:cs typeface="Calibri"/>
              </a:rPr>
              <a:t>Bulat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94704" y="3906371"/>
            <a:ext cx="1283074" cy="816909"/>
            <a:chOff x="5481065" y="4427220"/>
            <a:chExt cx="1454150" cy="925830"/>
          </a:xfrm>
        </p:grpSpPr>
        <p:sp>
          <p:nvSpPr>
            <p:cNvPr id="43" name="object 43"/>
            <p:cNvSpPr/>
            <p:nvPr/>
          </p:nvSpPr>
          <p:spPr>
            <a:xfrm>
              <a:off x="5494019" y="4440174"/>
              <a:ext cx="1285875" cy="816610"/>
            </a:xfrm>
            <a:custGeom>
              <a:avLst/>
              <a:gdLst/>
              <a:ahLst/>
              <a:cxnLst/>
              <a:rect l="l" t="t" r="r" b="b"/>
              <a:pathLst>
                <a:path w="1285875" h="816610">
                  <a:moveTo>
                    <a:pt x="1285494" y="734568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34568"/>
                  </a:lnTo>
                  <a:lnTo>
                    <a:pt x="6417" y="766274"/>
                  </a:lnTo>
                  <a:lnTo>
                    <a:pt x="23907" y="792194"/>
                  </a:lnTo>
                  <a:lnTo>
                    <a:pt x="49827" y="809684"/>
                  </a:lnTo>
                  <a:lnTo>
                    <a:pt x="81534" y="816102"/>
                  </a:lnTo>
                  <a:lnTo>
                    <a:pt x="1203960" y="816102"/>
                  </a:lnTo>
                  <a:lnTo>
                    <a:pt x="1235666" y="809684"/>
                  </a:lnTo>
                  <a:lnTo>
                    <a:pt x="1261586" y="792194"/>
                  </a:lnTo>
                  <a:lnTo>
                    <a:pt x="1279076" y="766274"/>
                  </a:lnTo>
                  <a:lnTo>
                    <a:pt x="1285494" y="73456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481065" y="4427220"/>
              <a:ext cx="1311910" cy="842010"/>
            </a:xfrm>
            <a:custGeom>
              <a:avLst/>
              <a:gdLst/>
              <a:ahLst/>
              <a:cxnLst/>
              <a:rect l="l" t="t" r="r" b="b"/>
              <a:pathLst>
                <a:path w="1311909" h="842010">
                  <a:moveTo>
                    <a:pt x="1311402" y="747521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506" y="47091"/>
                  </a:lnTo>
                  <a:lnTo>
                    <a:pt x="1254698" y="7894"/>
                  </a:lnTo>
                  <a:lnTo>
                    <a:pt x="93725" y="0"/>
                  </a:lnTo>
                  <a:lnTo>
                    <a:pt x="63622" y="5217"/>
                  </a:lnTo>
                  <a:lnTo>
                    <a:pt x="17618" y="39913"/>
                  </a:lnTo>
                  <a:lnTo>
                    <a:pt x="1523" y="76199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1961" y="793938"/>
                  </a:lnTo>
                  <a:lnTo>
                    <a:pt x="25146" y="811054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677" y="45294"/>
                  </a:lnTo>
                  <a:lnTo>
                    <a:pt x="62484" y="33527"/>
                  </a:lnTo>
                  <a:lnTo>
                    <a:pt x="70070" y="29584"/>
                  </a:lnTo>
                  <a:lnTo>
                    <a:pt x="78262" y="27246"/>
                  </a:lnTo>
                  <a:lnTo>
                    <a:pt x="86756" y="25953"/>
                  </a:lnTo>
                  <a:lnTo>
                    <a:pt x="94488" y="25218"/>
                  </a:lnTo>
                  <a:lnTo>
                    <a:pt x="1217676" y="25222"/>
                  </a:lnTo>
                  <a:lnTo>
                    <a:pt x="1268334" y="48567"/>
                  </a:lnTo>
                  <a:lnTo>
                    <a:pt x="1285494" y="87629"/>
                  </a:lnTo>
                  <a:lnTo>
                    <a:pt x="1285494" y="811582"/>
                  </a:lnTo>
                  <a:lnTo>
                    <a:pt x="1287108" y="810244"/>
                  </a:lnTo>
                  <a:lnTo>
                    <a:pt x="1302911" y="785556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09" h="842010">
                  <a:moveTo>
                    <a:pt x="1285494" y="811582"/>
                  </a:moveTo>
                  <a:lnTo>
                    <a:pt x="1285494" y="755141"/>
                  </a:lnTo>
                  <a:lnTo>
                    <a:pt x="1283970" y="761999"/>
                  </a:lnTo>
                  <a:lnTo>
                    <a:pt x="1276609" y="781731"/>
                  </a:lnTo>
                  <a:lnTo>
                    <a:pt x="1262310" y="798923"/>
                  </a:lnTo>
                  <a:lnTo>
                    <a:pt x="1243600" y="811179"/>
                  </a:lnTo>
                  <a:lnTo>
                    <a:pt x="1223010" y="816101"/>
                  </a:lnTo>
                  <a:lnTo>
                    <a:pt x="93726" y="815988"/>
                  </a:lnTo>
                  <a:lnTo>
                    <a:pt x="53387" y="802657"/>
                  </a:lnTo>
                  <a:lnTo>
                    <a:pt x="28194" y="767333"/>
                  </a:lnTo>
                  <a:lnTo>
                    <a:pt x="25146" y="746760"/>
                  </a:lnTo>
                  <a:lnTo>
                    <a:pt x="25146" y="811054"/>
                  </a:lnTo>
                  <a:lnTo>
                    <a:pt x="60203" y="835237"/>
                  </a:lnTo>
                  <a:lnTo>
                    <a:pt x="1217676" y="842009"/>
                  </a:lnTo>
                  <a:lnTo>
                    <a:pt x="1226820" y="841247"/>
                  </a:lnTo>
                  <a:lnTo>
                    <a:pt x="1236726" y="839723"/>
                  </a:lnTo>
                  <a:lnTo>
                    <a:pt x="1264593" y="828907"/>
                  </a:lnTo>
                  <a:lnTo>
                    <a:pt x="1285494" y="8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6513" y="4575810"/>
              <a:ext cx="1285493" cy="7772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24321" y="4562856"/>
              <a:ext cx="1310640" cy="790575"/>
            </a:xfrm>
            <a:custGeom>
              <a:avLst/>
              <a:gdLst/>
              <a:ahLst/>
              <a:cxnLst/>
              <a:rect l="l" t="t" r="r" b="b"/>
              <a:pathLst>
                <a:path w="1310640" h="790575">
                  <a:moveTo>
                    <a:pt x="1310640" y="756665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8074" y="47158"/>
                  </a:lnTo>
                  <a:lnTo>
                    <a:pt x="1253756" y="7783"/>
                  </a:lnTo>
                  <a:lnTo>
                    <a:pt x="1216152" y="0"/>
                  </a:lnTo>
                  <a:lnTo>
                    <a:pt x="93725" y="0"/>
                  </a:lnTo>
                  <a:lnTo>
                    <a:pt x="37685" y="18864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757428"/>
                  </a:lnTo>
                  <a:lnTo>
                    <a:pt x="1524" y="767333"/>
                  </a:lnTo>
                  <a:lnTo>
                    <a:pt x="3810" y="776478"/>
                  </a:lnTo>
                  <a:lnTo>
                    <a:pt x="7620" y="784860"/>
                  </a:lnTo>
                  <a:lnTo>
                    <a:pt x="10120" y="790193"/>
                  </a:lnTo>
                  <a:lnTo>
                    <a:pt x="25146" y="790193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0385"/>
                  </a:lnTo>
                  <a:lnTo>
                    <a:pt x="93726" y="25225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791" y="48348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790193"/>
                  </a:lnTo>
                  <a:lnTo>
                    <a:pt x="1299778" y="790193"/>
                  </a:lnTo>
                  <a:lnTo>
                    <a:pt x="1302822" y="785538"/>
                  </a:lnTo>
                  <a:lnTo>
                    <a:pt x="1310640" y="756665"/>
                  </a:lnTo>
                  <a:close/>
                </a:path>
                <a:path w="1310640" h="790575">
                  <a:moveTo>
                    <a:pt x="40578" y="790193"/>
                  </a:moveTo>
                  <a:lnTo>
                    <a:pt x="37624" y="787160"/>
                  </a:lnTo>
                  <a:lnTo>
                    <a:pt x="28194" y="767333"/>
                  </a:lnTo>
                  <a:lnTo>
                    <a:pt x="25146" y="753618"/>
                  </a:lnTo>
                  <a:lnTo>
                    <a:pt x="25146" y="790193"/>
                  </a:lnTo>
                  <a:lnTo>
                    <a:pt x="40578" y="790193"/>
                  </a:lnTo>
                  <a:close/>
                </a:path>
                <a:path w="1310640" h="790575">
                  <a:moveTo>
                    <a:pt x="1285494" y="790193"/>
                  </a:moveTo>
                  <a:lnTo>
                    <a:pt x="1285494" y="747521"/>
                  </a:lnTo>
                  <a:lnTo>
                    <a:pt x="1284732" y="755141"/>
                  </a:lnTo>
                  <a:lnTo>
                    <a:pt x="1283970" y="761999"/>
                  </a:lnTo>
                  <a:lnTo>
                    <a:pt x="1276150" y="782174"/>
                  </a:lnTo>
                  <a:lnTo>
                    <a:pt x="1269532" y="790193"/>
                  </a:lnTo>
                  <a:lnTo>
                    <a:pt x="1285494" y="7901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84716" y="4087458"/>
            <a:ext cx="827554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9" dirty="0">
                <a:latin typeface="Calibri"/>
                <a:cs typeface="Calibri"/>
              </a:rPr>
              <a:t>Pecahan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21921" y="4722607"/>
            <a:ext cx="3362885" cy="865094"/>
            <a:chOff x="2338577" y="5352288"/>
            <a:chExt cx="3811270" cy="980440"/>
          </a:xfrm>
        </p:grpSpPr>
        <p:sp>
          <p:nvSpPr>
            <p:cNvPr id="49" name="object 49"/>
            <p:cNvSpPr/>
            <p:nvPr/>
          </p:nvSpPr>
          <p:spPr>
            <a:xfrm>
              <a:off x="2980944" y="5352287"/>
              <a:ext cx="3168650" cy="278130"/>
            </a:xfrm>
            <a:custGeom>
              <a:avLst/>
              <a:gdLst/>
              <a:ahLst/>
              <a:cxnLst/>
              <a:rect l="l" t="t" r="r" b="b"/>
              <a:pathLst>
                <a:path w="3168650" h="278129">
                  <a:moveTo>
                    <a:pt x="3168396" y="151638"/>
                  </a:moveTo>
                  <a:lnTo>
                    <a:pt x="3163062" y="146304"/>
                  </a:lnTo>
                  <a:lnTo>
                    <a:pt x="1597152" y="146304"/>
                  </a:lnTo>
                  <a:lnTo>
                    <a:pt x="1597152" y="762"/>
                  </a:lnTo>
                  <a:lnTo>
                    <a:pt x="1597152" y="0"/>
                  </a:lnTo>
                  <a:lnTo>
                    <a:pt x="1572006" y="0"/>
                  </a:lnTo>
                  <a:lnTo>
                    <a:pt x="1572006" y="762"/>
                  </a:lnTo>
                  <a:lnTo>
                    <a:pt x="1572006" y="146304"/>
                  </a:lnTo>
                  <a:lnTo>
                    <a:pt x="6096" y="146304"/>
                  </a:lnTo>
                  <a:lnTo>
                    <a:pt x="0" y="151638"/>
                  </a:lnTo>
                  <a:lnTo>
                    <a:pt x="0" y="278130"/>
                  </a:lnTo>
                  <a:lnTo>
                    <a:pt x="12954" y="278130"/>
                  </a:lnTo>
                  <a:lnTo>
                    <a:pt x="25908" y="278130"/>
                  </a:lnTo>
                  <a:lnTo>
                    <a:pt x="25908" y="171450"/>
                  </a:lnTo>
                  <a:lnTo>
                    <a:pt x="1572006" y="171450"/>
                  </a:lnTo>
                  <a:lnTo>
                    <a:pt x="1572006" y="278130"/>
                  </a:lnTo>
                  <a:lnTo>
                    <a:pt x="1597152" y="278130"/>
                  </a:lnTo>
                  <a:lnTo>
                    <a:pt x="1597152" y="171450"/>
                  </a:lnTo>
                  <a:lnTo>
                    <a:pt x="3143250" y="171450"/>
                  </a:lnTo>
                  <a:lnTo>
                    <a:pt x="3143250" y="278130"/>
                  </a:lnTo>
                  <a:lnTo>
                    <a:pt x="3155442" y="278130"/>
                  </a:lnTo>
                  <a:lnTo>
                    <a:pt x="3168396" y="278130"/>
                  </a:lnTo>
                  <a:lnTo>
                    <a:pt x="3168396" y="151638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9086" y="5353050"/>
              <a:ext cx="1257860" cy="388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350770" y="5353049"/>
              <a:ext cx="3002280" cy="979805"/>
            </a:xfrm>
            <a:custGeom>
              <a:avLst/>
              <a:gdLst/>
              <a:ahLst/>
              <a:cxnLst/>
              <a:rect l="l" t="t" r="r" b="b"/>
              <a:pathLst>
                <a:path w="3002279" h="979804">
                  <a:moveTo>
                    <a:pt x="1286256" y="358902"/>
                  </a:moveTo>
                  <a:lnTo>
                    <a:pt x="1279817" y="327202"/>
                  </a:lnTo>
                  <a:lnTo>
                    <a:pt x="1262253" y="301282"/>
                  </a:lnTo>
                  <a:lnTo>
                    <a:pt x="1236103" y="283794"/>
                  </a:lnTo>
                  <a:lnTo>
                    <a:pt x="1203960" y="277368"/>
                  </a:lnTo>
                  <a:lnTo>
                    <a:pt x="82296" y="277368"/>
                  </a:lnTo>
                  <a:lnTo>
                    <a:pt x="50139" y="283794"/>
                  </a:lnTo>
                  <a:lnTo>
                    <a:pt x="24003" y="301282"/>
                  </a:lnTo>
                  <a:lnTo>
                    <a:pt x="6426" y="327202"/>
                  </a:lnTo>
                  <a:lnTo>
                    <a:pt x="0" y="358902"/>
                  </a:lnTo>
                  <a:lnTo>
                    <a:pt x="0" y="979182"/>
                  </a:lnTo>
                  <a:lnTo>
                    <a:pt x="1286256" y="979182"/>
                  </a:lnTo>
                  <a:lnTo>
                    <a:pt x="1286256" y="358902"/>
                  </a:lnTo>
                  <a:close/>
                </a:path>
                <a:path w="3002279" h="979804">
                  <a:moveTo>
                    <a:pt x="3001772" y="0"/>
                  </a:moveTo>
                  <a:lnTo>
                    <a:pt x="2971520" y="0"/>
                  </a:lnTo>
                  <a:lnTo>
                    <a:pt x="2964319" y="8851"/>
                  </a:lnTo>
                  <a:lnTo>
                    <a:pt x="2946425" y="20624"/>
                  </a:lnTo>
                  <a:lnTo>
                    <a:pt x="2925318" y="25920"/>
                  </a:lnTo>
                  <a:lnTo>
                    <a:pt x="1796034" y="25920"/>
                  </a:lnTo>
                  <a:lnTo>
                    <a:pt x="1774342" y="22758"/>
                  </a:lnTo>
                  <a:lnTo>
                    <a:pt x="1755076" y="12623"/>
                  </a:lnTo>
                  <a:lnTo>
                    <a:pt x="1742884" y="0"/>
                  </a:lnTo>
                  <a:lnTo>
                    <a:pt x="1712417" y="0"/>
                  </a:lnTo>
                  <a:lnTo>
                    <a:pt x="1736598" y="30492"/>
                  </a:lnTo>
                  <a:lnTo>
                    <a:pt x="1773301" y="48526"/>
                  </a:lnTo>
                  <a:lnTo>
                    <a:pt x="1796034" y="51828"/>
                  </a:lnTo>
                  <a:lnTo>
                    <a:pt x="2919222" y="51828"/>
                  </a:lnTo>
                  <a:lnTo>
                    <a:pt x="2929128" y="51066"/>
                  </a:lnTo>
                  <a:lnTo>
                    <a:pt x="2938272" y="49542"/>
                  </a:lnTo>
                  <a:lnTo>
                    <a:pt x="2965856" y="38874"/>
                  </a:lnTo>
                  <a:lnTo>
                    <a:pt x="2988805" y="19989"/>
                  </a:lnTo>
                  <a:lnTo>
                    <a:pt x="30017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2338577" y="5617464"/>
              <a:ext cx="1310640" cy="715010"/>
            </a:xfrm>
            <a:custGeom>
              <a:avLst/>
              <a:gdLst/>
              <a:ahLst/>
              <a:cxnLst/>
              <a:rect l="l" t="t" r="r" b="b"/>
              <a:pathLst>
                <a:path w="1310639" h="715010">
                  <a:moveTo>
                    <a:pt x="1310640" y="714756"/>
                  </a:moveTo>
                  <a:lnTo>
                    <a:pt x="1310640" y="83819"/>
                  </a:lnTo>
                  <a:lnTo>
                    <a:pt x="1309116" y="74675"/>
                  </a:lnTo>
                  <a:lnTo>
                    <a:pt x="1278888" y="23779"/>
                  </a:lnTo>
                  <a:lnTo>
                    <a:pt x="1225296" y="761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738" y="18907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471" y="45294"/>
                  </a:lnTo>
                  <a:lnTo>
                    <a:pt x="85414" y="26096"/>
                  </a:lnTo>
                  <a:lnTo>
                    <a:pt x="1216914" y="25145"/>
                  </a:lnTo>
                  <a:lnTo>
                    <a:pt x="1225296" y="25992"/>
                  </a:lnTo>
                  <a:lnTo>
                    <a:pt x="1268082" y="48606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0640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4025" y="5766054"/>
              <a:ext cx="1285494" cy="56616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481071" y="5753100"/>
              <a:ext cx="1311910" cy="579120"/>
            </a:xfrm>
            <a:custGeom>
              <a:avLst/>
              <a:gdLst/>
              <a:ahLst/>
              <a:cxnLst/>
              <a:rect l="l" t="t" r="r" b="b"/>
              <a:pathLst>
                <a:path w="1311910" h="579120">
                  <a:moveTo>
                    <a:pt x="1311402" y="579119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458" y="47083"/>
                  </a:lnTo>
                  <a:lnTo>
                    <a:pt x="1254682" y="7987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52" y="18883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579119"/>
                  </a:lnTo>
                  <a:lnTo>
                    <a:pt x="25908" y="579119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1147"/>
                  </a:lnTo>
                  <a:lnTo>
                    <a:pt x="86174" y="26096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329" y="48610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579119"/>
                  </a:lnTo>
                  <a:lnTo>
                    <a:pt x="1311402" y="579119"/>
                  </a:lnTo>
                  <a:close/>
                </a:path>
                <a:path w="1311910" h="579120">
                  <a:moveTo>
                    <a:pt x="1286256" y="579119"/>
                  </a:moveTo>
                  <a:lnTo>
                    <a:pt x="1286256" y="95249"/>
                  </a:lnTo>
                  <a:lnTo>
                    <a:pt x="1285690" y="579119"/>
                  </a:lnTo>
                  <a:lnTo>
                    <a:pt x="1286256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069080" y="5138345"/>
            <a:ext cx="713254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13" dirty="0">
                <a:latin typeface="Calibri"/>
                <a:cs typeface="Calibri"/>
              </a:rPr>
              <a:t>Negatif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108312" y="4956586"/>
            <a:ext cx="1283074" cy="630891"/>
            <a:chOff x="3909821" y="5617464"/>
            <a:chExt cx="1454150" cy="715010"/>
          </a:xfrm>
        </p:grpSpPr>
        <p:sp>
          <p:nvSpPr>
            <p:cNvPr id="57" name="object 57"/>
            <p:cNvSpPr/>
            <p:nvPr/>
          </p:nvSpPr>
          <p:spPr>
            <a:xfrm>
              <a:off x="3922775" y="5630418"/>
              <a:ext cx="1285875" cy="702310"/>
            </a:xfrm>
            <a:custGeom>
              <a:avLst/>
              <a:gdLst/>
              <a:ahLst/>
              <a:cxnLst/>
              <a:rect l="l" t="t" r="r" b="b"/>
              <a:pathLst>
                <a:path w="1285875" h="702310">
                  <a:moveTo>
                    <a:pt x="1285494" y="701802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01802"/>
                  </a:lnTo>
                  <a:lnTo>
                    <a:pt x="1285494" y="7018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09821" y="5617464"/>
              <a:ext cx="1311910" cy="715010"/>
            </a:xfrm>
            <a:custGeom>
              <a:avLst/>
              <a:gdLst/>
              <a:ahLst/>
              <a:cxnLst/>
              <a:rect l="l" t="t" r="r" b="b"/>
              <a:pathLst>
                <a:path w="1311910" h="715010">
                  <a:moveTo>
                    <a:pt x="1311363" y="714756"/>
                  </a:moveTo>
                  <a:lnTo>
                    <a:pt x="1310640" y="83819"/>
                  </a:lnTo>
                  <a:lnTo>
                    <a:pt x="1298250" y="47030"/>
                  </a:lnTo>
                  <a:lnTo>
                    <a:pt x="1254618" y="799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880" y="18911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4847" y="45887"/>
                  </a:lnTo>
                  <a:lnTo>
                    <a:pt x="86309" y="25989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58" y="48563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1363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5269" y="5766054"/>
              <a:ext cx="1285494" cy="56616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052315" y="5753100"/>
              <a:ext cx="1311910" cy="579120"/>
            </a:xfrm>
            <a:custGeom>
              <a:avLst/>
              <a:gdLst/>
              <a:ahLst/>
              <a:cxnLst/>
              <a:rect l="l" t="t" r="r" b="b"/>
              <a:pathLst>
                <a:path w="1311910" h="579120">
                  <a:moveTo>
                    <a:pt x="1311402" y="579119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849" y="47369"/>
                  </a:lnTo>
                  <a:lnTo>
                    <a:pt x="1254169" y="765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47" y="18892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579119"/>
                  </a:lnTo>
                  <a:lnTo>
                    <a:pt x="25908" y="579119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1147"/>
                  </a:lnTo>
                  <a:lnTo>
                    <a:pt x="86174" y="26096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406" y="48553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579119"/>
                  </a:lnTo>
                  <a:lnTo>
                    <a:pt x="1311402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635663" y="5267436"/>
            <a:ext cx="353546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dirty="0">
                <a:latin typeface="Calibri"/>
                <a:cs typeface="Calibri"/>
              </a:rPr>
              <a:t>Nol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494704" y="4956586"/>
            <a:ext cx="1283074" cy="630891"/>
            <a:chOff x="5481065" y="5617464"/>
            <a:chExt cx="1454150" cy="715010"/>
          </a:xfrm>
        </p:grpSpPr>
        <p:sp>
          <p:nvSpPr>
            <p:cNvPr id="63" name="object 63"/>
            <p:cNvSpPr/>
            <p:nvPr/>
          </p:nvSpPr>
          <p:spPr>
            <a:xfrm>
              <a:off x="5494019" y="5630418"/>
              <a:ext cx="1285875" cy="702310"/>
            </a:xfrm>
            <a:custGeom>
              <a:avLst/>
              <a:gdLst/>
              <a:ahLst/>
              <a:cxnLst/>
              <a:rect l="l" t="t" r="r" b="b"/>
              <a:pathLst>
                <a:path w="1285875" h="702310">
                  <a:moveTo>
                    <a:pt x="1285494" y="701802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01802"/>
                  </a:lnTo>
                  <a:lnTo>
                    <a:pt x="1285494" y="7018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5481065" y="5617464"/>
              <a:ext cx="1311910" cy="715010"/>
            </a:xfrm>
            <a:custGeom>
              <a:avLst/>
              <a:gdLst/>
              <a:ahLst/>
              <a:cxnLst/>
              <a:rect l="l" t="t" r="r" b="b"/>
              <a:pathLst>
                <a:path w="1311909" h="715010">
                  <a:moveTo>
                    <a:pt x="1311402" y="714756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556" y="47224"/>
                  </a:lnTo>
                  <a:lnTo>
                    <a:pt x="1254491" y="7967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28" y="18864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677" y="45299"/>
                  </a:lnTo>
                  <a:lnTo>
                    <a:pt x="62484" y="33527"/>
                  </a:lnTo>
                  <a:lnTo>
                    <a:pt x="70070" y="29584"/>
                  </a:lnTo>
                  <a:lnTo>
                    <a:pt x="78262" y="27246"/>
                  </a:lnTo>
                  <a:lnTo>
                    <a:pt x="86756" y="25953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91" y="48634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1402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6513" y="5766054"/>
              <a:ext cx="1285493" cy="56616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24321" y="5753100"/>
              <a:ext cx="1310640" cy="579120"/>
            </a:xfrm>
            <a:custGeom>
              <a:avLst/>
              <a:gdLst/>
              <a:ahLst/>
              <a:cxnLst/>
              <a:rect l="l" t="t" r="r" b="b"/>
              <a:pathLst>
                <a:path w="1310640" h="579120">
                  <a:moveTo>
                    <a:pt x="1310640" y="579119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8074" y="47158"/>
                  </a:lnTo>
                  <a:lnTo>
                    <a:pt x="1253756" y="7783"/>
                  </a:lnTo>
                  <a:lnTo>
                    <a:pt x="1216152" y="0"/>
                  </a:lnTo>
                  <a:lnTo>
                    <a:pt x="93725" y="0"/>
                  </a:lnTo>
                  <a:lnTo>
                    <a:pt x="37552" y="18759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579119"/>
                  </a:lnTo>
                  <a:lnTo>
                    <a:pt x="25146" y="579119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1147"/>
                  </a:lnTo>
                  <a:lnTo>
                    <a:pt x="85414" y="26096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653" y="48482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579119"/>
                  </a:lnTo>
                  <a:lnTo>
                    <a:pt x="1310640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717478" y="5267436"/>
            <a:ext cx="962585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r>
              <a:rPr sz="1853" spc="-62" dirty="0">
                <a:latin typeface="Calibri"/>
                <a:cs typeface="Calibri"/>
              </a:rPr>
              <a:t> </a:t>
            </a:r>
            <a:r>
              <a:rPr sz="1853" spc="-9" dirty="0">
                <a:latin typeface="Calibri"/>
                <a:cs typeface="Calibri"/>
              </a:rPr>
              <a:t>Positif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732680" y="5587253"/>
            <a:ext cx="1272428" cy="231962"/>
            <a:chOff x="2350770" y="6332220"/>
            <a:chExt cx="1442085" cy="262890"/>
          </a:xfrm>
        </p:grpSpPr>
        <p:sp>
          <p:nvSpPr>
            <p:cNvPr id="69" name="object 69"/>
            <p:cNvSpPr/>
            <p:nvPr/>
          </p:nvSpPr>
          <p:spPr>
            <a:xfrm>
              <a:off x="2350770" y="6332220"/>
              <a:ext cx="1286510" cy="114300"/>
            </a:xfrm>
            <a:custGeom>
              <a:avLst/>
              <a:gdLst/>
              <a:ahLst/>
              <a:cxnLst/>
              <a:rect l="l" t="t" r="r" b="b"/>
              <a:pathLst>
                <a:path w="1286510" h="114300">
                  <a:moveTo>
                    <a:pt x="1286256" y="32765"/>
                  </a:moveTo>
                  <a:lnTo>
                    <a:pt x="1286256" y="0"/>
                  </a:lnTo>
                  <a:lnTo>
                    <a:pt x="0" y="0"/>
                  </a:lnTo>
                  <a:lnTo>
                    <a:pt x="6429" y="64472"/>
                  </a:lnTo>
                  <a:lnTo>
                    <a:pt x="50149" y="107882"/>
                  </a:lnTo>
                  <a:lnTo>
                    <a:pt x="82296" y="114299"/>
                  </a:lnTo>
                  <a:lnTo>
                    <a:pt x="1203960" y="114299"/>
                  </a:lnTo>
                  <a:lnTo>
                    <a:pt x="1236106" y="107882"/>
                  </a:lnTo>
                  <a:lnTo>
                    <a:pt x="1262253" y="90392"/>
                  </a:lnTo>
                  <a:lnTo>
                    <a:pt x="1279826" y="64472"/>
                  </a:lnTo>
                  <a:lnTo>
                    <a:pt x="1286256" y="3276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4026" y="6332220"/>
              <a:ext cx="1285494" cy="24993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481072" y="6332220"/>
              <a:ext cx="1311910" cy="262890"/>
            </a:xfrm>
            <a:custGeom>
              <a:avLst/>
              <a:gdLst/>
              <a:ahLst/>
              <a:cxnLst/>
              <a:rect l="l" t="t" r="r" b="b"/>
              <a:pathLst>
                <a:path w="1311910" h="262890">
                  <a:moveTo>
                    <a:pt x="1311402" y="168402"/>
                  </a:moveTo>
                  <a:lnTo>
                    <a:pt x="1311402" y="0"/>
                  </a:lnTo>
                  <a:lnTo>
                    <a:pt x="1285690" y="0"/>
                  </a:lnTo>
                  <a:lnTo>
                    <a:pt x="1285494" y="176022"/>
                  </a:lnTo>
                  <a:lnTo>
                    <a:pt x="1283970" y="182880"/>
                  </a:lnTo>
                  <a:lnTo>
                    <a:pt x="1262400" y="219989"/>
                  </a:lnTo>
                  <a:lnTo>
                    <a:pt x="1223010" y="236982"/>
                  </a:lnTo>
                  <a:lnTo>
                    <a:pt x="1216152" y="237744"/>
                  </a:lnTo>
                  <a:lnTo>
                    <a:pt x="94488" y="236982"/>
                  </a:lnTo>
                  <a:lnTo>
                    <a:pt x="53359" y="223623"/>
                  </a:lnTo>
                  <a:lnTo>
                    <a:pt x="28194" y="188214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13051" y="215727"/>
                  </a:lnTo>
                  <a:lnTo>
                    <a:pt x="41910" y="246888"/>
                  </a:lnTo>
                  <a:lnTo>
                    <a:pt x="82896" y="261798"/>
                  </a:lnTo>
                  <a:lnTo>
                    <a:pt x="94488" y="262890"/>
                  </a:lnTo>
                  <a:lnTo>
                    <a:pt x="1217676" y="262890"/>
                  </a:lnTo>
                  <a:lnTo>
                    <a:pt x="1264725" y="249717"/>
                  </a:lnTo>
                  <a:lnTo>
                    <a:pt x="1302836" y="206713"/>
                  </a:lnTo>
                  <a:lnTo>
                    <a:pt x="1310640" y="177546"/>
                  </a:lnTo>
                  <a:lnTo>
                    <a:pt x="1311402" y="1684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5108313" y="4723281"/>
            <a:ext cx="2669241" cy="1095935"/>
            <a:chOff x="3909821" y="5353050"/>
            <a:chExt cx="3025140" cy="1242059"/>
          </a:xfrm>
        </p:grpSpPr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0331" y="5353050"/>
              <a:ext cx="1257860" cy="3886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634442" y="5353050"/>
              <a:ext cx="1289685" cy="52069"/>
            </a:xfrm>
            <a:custGeom>
              <a:avLst/>
              <a:gdLst/>
              <a:ahLst/>
              <a:cxnLst/>
              <a:rect l="l" t="t" r="r" b="b"/>
              <a:pathLst>
                <a:path w="1289684" h="52070">
                  <a:moveTo>
                    <a:pt x="1289658" y="0"/>
                  </a:moveTo>
                  <a:lnTo>
                    <a:pt x="1259411" y="0"/>
                  </a:lnTo>
                  <a:lnTo>
                    <a:pt x="1252175" y="8767"/>
                  </a:lnTo>
                  <a:lnTo>
                    <a:pt x="1233918" y="20599"/>
                  </a:lnTo>
                  <a:lnTo>
                    <a:pt x="1212889" y="25908"/>
                  </a:lnTo>
                  <a:lnTo>
                    <a:pt x="83605" y="25908"/>
                  </a:lnTo>
                  <a:lnTo>
                    <a:pt x="61952" y="22633"/>
                  </a:lnTo>
                  <a:lnTo>
                    <a:pt x="42691" y="12558"/>
                  </a:lnTo>
                  <a:lnTo>
                    <a:pt x="30458" y="0"/>
                  </a:lnTo>
                  <a:lnTo>
                    <a:pt x="0" y="0"/>
                  </a:lnTo>
                  <a:lnTo>
                    <a:pt x="24169" y="30480"/>
                  </a:lnTo>
                  <a:lnTo>
                    <a:pt x="60869" y="48520"/>
                  </a:lnTo>
                  <a:lnTo>
                    <a:pt x="83605" y="51816"/>
                  </a:lnTo>
                  <a:lnTo>
                    <a:pt x="1206793" y="51816"/>
                  </a:lnTo>
                  <a:lnTo>
                    <a:pt x="1216699" y="51054"/>
                  </a:lnTo>
                  <a:lnTo>
                    <a:pt x="1225843" y="49530"/>
                  </a:lnTo>
                  <a:lnTo>
                    <a:pt x="1253664" y="38802"/>
                  </a:lnTo>
                  <a:lnTo>
                    <a:pt x="1276516" y="20097"/>
                  </a:lnTo>
                  <a:lnTo>
                    <a:pt x="12896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3922776" y="6332220"/>
              <a:ext cx="1285875" cy="114300"/>
            </a:xfrm>
            <a:custGeom>
              <a:avLst/>
              <a:gdLst/>
              <a:ahLst/>
              <a:cxnLst/>
              <a:rect l="l" t="t" r="r" b="b"/>
              <a:pathLst>
                <a:path w="1285875" h="114300">
                  <a:moveTo>
                    <a:pt x="1285494" y="32765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6417" y="64472"/>
                  </a:lnTo>
                  <a:lnTo>
                    <a:pt x="49827" y="107882"/>
                  </a:lnTo>
                  <a:lnTo>
                    <a:pt x="81534" y="114299"/>
                  </a:lnTo>
                  <a:lnTo>
                    <a:pt x="1203960" y="114299"/>
                  </a:lnTo>
                  <a:lnTo>
                    <a:pt x="1235666" y="107882"/>
                  </a:lnTo>
                  <a:lnTo>
                    <a:pt x="1261586" y="90392"/>
                  </a:lnTo>
                  <a:lnTo>
                    <a:pt x="1279076" y="64472"/>
                  </a:lnTo>
                  <a:lnTo>
                    <a:pt x="1285494" y="3276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3909821" y="6332220"/>
              <a:ext cx="1311910" cy="127635"/>
            </a:xfrm>
            <a:custGeom>
              <a:avLst/>
              <a:gdLst/>
              <a:ahLst/>
              <a:cxnLst/>
              <a:rect l="l" t="t" r="r" b="b"/>
              <a:pathLst>
                <a:path w="1311910" h="127635">
                  <a:moveTo>
                    <a:pt x="1311402" y="32765"/>
                  </a:moveTo>
                  <a:lnTo>
                    <a:pt x="1311363" y="0"/>
                  </a:lnTo>
                  <a:lnTo>
                    <a:pt x="1285494" y="0"/>
                  </a:lnTo>
                  <a:lnTo>
                    <a:pt x="1285494" y="40385"/>
                  </a:lnTo>
                  <a:lnTo>
                    <a:pt x="1283970" y="47243"/>
                  </a:lnTo>
                  <a:lnTo>
                    <a:pt x="1262376" y="84281"/>
                  </a:lnTo>
                  <a:lnTo>
                    <a:pt x="1223010" y="101345"/>
                  </a:lnTo>
                  <a:lnTo>
                    <a:pt x="94488" y="101345"/>
                  </a:lnTo>
                  <a:lnTo>
                    <a:pt x="72626" y="98088"/>
                  </a:lnTo>
                  <a:lnTo>
                    <a:pt x="37932" y="72472"/>
                  </a:lnTo>
                  <a:lnTo>
                    <a:pt x="25146" y="32003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762" y="42671"/>
                  </a:lnTo>
                  <a:lnTo>
                    <a:pt x="11961" y="79177"/>
                  </a:lnTo>
                  <a:lnTo>
                    <a:pt x="41910" y="111251"/>
                  </a:lnTo>
                  <a:lnTo>
                    <a:pt x="83071" y="126173"/>
                  </a:lnTo>
                  <a:lnTo>
                    <a:pt x="94488" y="127253"/>
                  </a:lnTo>
                  <a:lnTo>
                    <a:pt x="1217676" y="127253"/>
                  </a:lnTo>
                  <a:lnTo>
                    <a:pt x="1264334" y="114168"/>
                  </a:lnTo>
                  <a:lnTo>
                    <a:pt x="1302715" y="71368"/>
                  </a:lnTo>
                  <a:lnTo>
                    <a:pt x="1310640" y="41909"/>
                  </a:lnTo>
                  <a:lnTo>
                    <a:pt x="1311402" y="32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5270" y="6332219"/>
              <a:ext cx="1285493" cy="24993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052316" y="6332219"/>
              <a:ext cx="2727325" cy="262890"/>
            </a:xfrm>
            <a:custGeom>
              <a:avLst/>
              <a:gdLst/>
              <a:ahLst/>
              <a:cxnLst/>
              <a:rect l="l" t="t" r="r" b="b"/>
              <a:pathLst>
                <a:path w="2727325" h="262890">
                  <a:moveTo>
                    <a:pt x="1311402" y="0"/>
                  </a:moveTo>
                  <a:lnTo>
                    <a:pt x="1286256" y="0"/>
                  </a:lnTo>
                  <a:lnTo>
                    <a:pt x="1286256" y="168402"/>
                  </a:lnTo>
                  <a:lnTo>
                    <a:pt x="1285494" y="176022"/>
                  </a:lnTo>
                  <a:lnTo>
                    <a:pt x="1262773" y="219925"/>
                  </a:lnTo>
                  <a:lnTo>
                    <a:pt x="1223772" y="236982"/>
                  </a:lnTo>
                  <a:lnTo>
                    <a:pt x="1216152" y="237744"/>
                  </a:lnTo>
                  <a:lnTo>
                    <a:pt x="94488" y="236982"/>
                  </a:lnTo>
                  <a:lnTo>
                    <a:pt x="53530" y="223685"/>
                  </a:lnTo>
                  <a:lnTo>
                    <a:pt x="28956" y="188214"/>
                  </a:lnTo>
                  <a:lnTo>
                    <a:pt x="25908" y="174498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762" y="178308"/>
                  </a:lnTo>
                  <a:lnTo>
                    <a:pt x="13055" y="215722"/>
                  </a:lnTo>
                  <a:lnTo>
                    <a:pt x="42672" y="246888"/>
                  </a:lnTo>
                  <a:lnTo>
                    <a:pt x="82892" y="261810"/>
                  </a:lnTo>
                  <a:lnTo>
                    <a:pt x="94488" y="262890"/>
                  </a:lnTo>
                  <a:lnTo>
                    <a:pt x="1217676" y="262890"/>
                  </a:lnTo>
                  <a:lnTo>
                    <a:pt x="1264310" y="249948"/>
                  </a:lnTo>
                  <a:lnTo>
                    <a:pt x="1303413" y="206171"/>
                  </a:lnTo>
                  <a:lnTo>
                    <a:pt x="1311402" y="168402"/>
                  </a:lnTo>
                  <a:lnTo>
                    <a:pt x="1311402" y="0"/>
                  </a:lnTo>
                  <a:close/>
                </a:path>
                <a:path w="2727325" h="262890">
                  <a:moveTo>
                    <a:pt x="2727198" y="12"/>
                  </a:moveTo>
                  <a:lnTo>
                    <a:pt x="1441704" y="12"/>
                  </a:lnTo>
                  <a:lnTo>
                    <a:pt x="1441704" y="32766"/>
                  </a:lnTo>
                  <a:lnTo>
                    <a:pt x="1448117" y="64477"/>
                  </a:lnTo>
                  <a:lnTo>
                    <a:pt x="1465605" y="90398"/>
                  </a:lnTo>
                  <a:lnTo>
                    <a:pt x="1491526" y="107886"/>
                  </a:lnTo>
                  <a:lnTo>
                    <a:pt x="1523238" y="114300"/>
                  </a:lnTo>
                  <a:lnTo>
                    <a:pt x="2645664" y="114300"/>
                  </a:lnTo>
                  <a:lnTo>
                    <a:pt x="2677363" y="107886"/>
                  </a:lnTo>
                  <a:lnTo>
                    <a:pt x="2703284" y="90398"/>
                  </a:lnTo>
                  <a:lnTo>
                    <a:pt x="2720771" y="64477"/>
                  </a:lnTo>
                  <a:lnTo>
                    <a:pt x="2727198" y="32766"/>
                  </a:lnTo>
                  <a:lnTo>
                    <a:pt x="2727198" y="1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5481065" y="6332220"/>
              <a:ext cx="1311910" cy="127635"/>
            </a:xfrm>
            <a:custGeom>
              <a:avLst/>
              <a:gdLst/>
              <a:ahLst/>
              <a:cxnLst/>
              <a:rect l="l" t="t" r="r" b="b"/>
              <a:pathLst>
                <a:path w="1311909" h="127635">
                  <a:moveTo>
                    <a:pt x="1311402" y="32765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40385"/>
                  </a:lnTo>
                  <a:lnTo>
                    <a:pt x="1283970" y="47243"/>
                  </a:lnTo>
                  <a:lnTo>
                    <a:pt x="1262376" y="84277"/>
                  </a:lnTo>
                  <a:lnTo>
                    <a:pt x="1223010" y="101345"/>
                  </a:lnTo>
                  <a:lnTo>
                    <a:pt x="94488" y="101345"/>
                  </a:lnTo>
                  <a:lnTo>
                    <a:pt x="72729" y="98165"/>
                  </a:lnTo>
                  <a:lnTo>
                    <a:pt x="37943" y="72288"/>
                  </a:lnTo>
                  <a:lnTo>
                    <a:pt x="25146" y="32003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762" y="42671"/>
                  </a:lnTo>
                  <a:lnTo>
                    <a:pt x="11961" y="79177"/>
                  </a:lnTo>
                  <a:lnTo>
                    <a:pt x="41910" y="111251"/>
                  </a:lnTo>
                  <a:lnTo>
                    <a:pt x="83512" y="126225"/>
                  </a:lnTo>
                  <a:lnTo>
                    <a:pt x="94488" y="127253"/>
                  </a:lnTo>
                  <a:lnTo>
                    <a:pt x="1217676" y="127253"/>
                  </a:lnTo>
                  <a:lnTo>
                    <a:pt x="1264818" y="113983"/>
                  </a:lnTo>
                  <a:lnTo>
                    <a:pt x="1302828" y="71096"/>
                  </a:lnTo>
                  <a:lnTo>
                    <a:pt x="1310640" y="41909"/>
                  </a:lnTo>
                  <a:lnTo>
                    <a:pt x="1311402" y="32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6514" y="6332219"/>
              <a:ext cx="1285493" cy="24993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624321" y="6332219"/>
              <a:ext cx="1310640" cy="262890"/>
            </a:xfrm>
            <a:custGeom>
              <a:avLst/>
              <a:gdLst/>
              <a:ahLst/>
              <a:cxnLst/>
              <a:rect l="l" t="t" r="r" b="b"/>
              <a:pathLst>
                <a:path w="1310640" h="262890">
                  <a:moveTo>
                    <a:pt x="1310640" y="177546"/>
                  </a:moveTo>
                  <a:lnTo>
                    <a:pt x="1310640" y="0"/>
                  </a:lnTo>
                  <a:lnTo>
                    <a:pt x="1285494" y="0"/>
                  </a:lnTo>
                  <a:lnTo>
                    <a:pt x="1285494" y="168402"/>
                  </a:lnTo>
                  <a:lnTo>
                    <a:pt x="1284732" y="176022"/>
                  </a:lnTo>
                  <a:lnTo>
                    <a:pt x="1262295" y="219841"/>
                  </a:lnTo>
                  <a:lnTo>
                    <a:pt x="1223010" y="236982"/>
                  </a:lnTo>
                  <a:lnTo>
                    <a:pt x="1215390" y="237744"/>
                  </a:lnTo>
                  <a:lnTo>
                    <a:pt x="93726" y="236982"/>
                  </a:lnTo>
                  <a:lnTo>
                    <a:pt x="52797" y="223599"/>
                  </a:lnTo>
                  <a:lnTo>
                    <a:pt x="28194" y="188214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12297" y="215720"/>
                  </a:lnTo>
                  <a:lnTo>
                    <a:pt x="41910" y="246888"/>
                  </a:lnTo>
                  <a:lnTo>
                    <a:pt x="81934" y="261711"/>
                  </a:lnTo>
                  <a:lnTo>
                    <a:pt x="93726" y="262890"/>
                  </a:lnTo>
                  <a:lnTo>
                    <a:pt x="1216914" y="262890"/>
                  </a:lnTo>
                  <a:lnTo>
                    <a:pt x="1263784" y="249876"/>
                  </a:lnTo>
                  <a:lnTo>
                    <a:pt x="1302822" y="206418"/>
                  </a:lnTo>
                  <a:lnTo>
                    <a:pt x="1310640" y="17754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6734" y="1930998"/>
            <a:ext cx="7078756" cy="3033993"/>
            <a:chOff x="1018032" y="2188464"/>
            <a:chExt cx="8022590" cy="343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032" y="2188464"/>
              <a:ext cx="8010143" cy="227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85503" y="241706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312" y="2415540"/>
              <a:ext cx="7674864" cy="979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032" y="3394710"/>
              <a:ext cx="8016240" cy="9791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85503" y="437388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120" y="4373880"/>
              <a:ext cx="7699247" cy="9791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3312" y="5353050"/>
              <a:ext cx="1395983" cy="2735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Sistem Bilangan dan Himpunan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21120" y="2876315"/>
            <a:ext cx="3602567" cy="1096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TIM PENGAMPU MATA KULIAH MATEMATIKA EKONOMI</a:t>
            </a:r>
          </a:p>
        </p:txBody>
      </p:sp>
    </p:spTree>
    <p:extLst>
      <p:ext uri="{BB962C8B-B14F-4D97-AF65-F5344CB8AC3E}">
        <p14:creationId xmlns:p14="http://schemas.microsoft.com/office/powerpoint/2010/main" val="4838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KRITERIA PENILAIAN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BAF21B-D6D4-C4F7-702D-2944C46D1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83235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73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70715" cy="1320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BILANGAN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 err="1">
                <a:solidFill>
                  <a:schemeClr val="tx1"/>
                </a:solidFill>
              </a:rPr>
              <a:t>Bilangan</a:t>
            </a:r>
            <a:r>
              <a:rPr lang="en-US" sz="2800" dirty="0" err="1">
                <a:solidFill>
                  <a:schemeClr val="tx1"/>
                </a:solidFill>
              </a:rPr>
              <a:t>,adalah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konsep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ilmu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matematika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pencacahan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pengukuran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7" name="Picture 13" descr="Description: Pengertian Bilangan dan Macam-macam bilangan beserta contoh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2357"/>
            <a:ext cx="10515600" cy="414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4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656458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dirty="0" err="1"/>
              <a:t>,adalah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pencacahan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bulat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Contoh</a:t>
            </a:r>
            <a:r>
              <a:rPr lang="en-US" dirty="0"/>
              <a:t>: B = { ...., -2, -1, 0, 1, 2, .....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asli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A = { 1, 2, 3, .....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prima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yanga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). </a:t>
            </a:r>
            <a:r>
              <a:rPr lang="en-US" dirty="0" err="1"/>
              <a:t>Contoh</a:t>
            </a:r>
            <a:r>
              <a:rPr lang="en-US" dirty="0"/>
              <a:t>: P = { 2, 3, 5, 7, 11, 13, 17, ..... }</a:t>
            </a:r>
          </a:p>
          <a:p>
            <a:pPr marL="0" indent="0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cacah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nol. </a:t>
            </a:r>
            <a:r>
              <a:rPr lang="en-US" dirty="0" err="1"/>
              <a:t>Contoh</a:t>
            </a:r>
            <a:r>
              <a:rPr lang="en-US" dirty="0"/>
              <a:t>: C = { 0, 1, 2, 3, .....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nol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(0) </a:t>
            </a:r>
            <a:r>
              <a:rPr lang="en-US" dirty="0" err="1"/>
              <a:t>Contoh</a:t>
            </a:r>
            <a:r>
              <a:rPr lang="en-US" dirty="0"/>
              <a:t>: N = { 0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pecahan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a/b, </a:t>
            </a:r>
            <a:r>
              <a:rPr lang="en-US" dirty="0" err="1"/>
              <a:t>dengan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 ≠ 0. </a:t>
            </a:r>
            <a:r>
              <a:rPr lang="en-US" dirty="0" err="1"/>
              <a:t>Bilangan</a:t>
            </a:r>
            <a:r>
              <a:rPr lang="en-US" dirty="0"/>
              <a:t> 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pembilang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b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H = { 1/2, 2/3,1/6,5/8, ..... }</a:t>
            </a:r>
            <a:br>
              <a:rPr lang="en-US" dirty="0"/>
            </a:b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rasional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a/b, </a:t>
            </a:r>
            <a:r>
              <a:rPr lang="en-US" dirty="0" err="1"/>
              <a:t>dengan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 ≠ 0. </a:t>
            </a:r>
            <a:r>
              <a:rPr lang="en-US" dirty="0" err="1"/>
              <a:t>Contoh</a:t>
            </a:r>
            <a:r>
              <a:rPr lang="en-US" dirty="0"/>
              <a:t>: R = { ¼, ¾, ....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irrasional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–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I = { √2, √3, √6, ..... }</a:t>
            </a:r>
          </a:p>
          <a:p>
            <a:pPr marL="0" indent="0" fontAlgn="base">
              <a:buNone/>
            </a:pPr>
            <a:r>
              <a:rPr lang="en-US" b="1" dirty="0" err="1"/>
              <a:t>Bilangan</a:t>
            </a:r>
            <a:r>
              <a:rPr lang="en-US" b="1" dirty="0"/>
              <a:t> real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irrasional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R = { 0, 1, ¼, ⅔, √2, √5, ..... }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7114"/>
            <a:ext cx="10515600" cy="5529849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negatif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bernilai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 = { -1, -2, , .... }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bernilai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nol.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 = { 2, 7, 9, 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ganjil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dibagi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hasilnya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tersisa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dinyatakan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(2n-1)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=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 = { 1, 3, 5, 7, 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genap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dibagi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2.Contoh: B = { 2, 4, 6, 8, 10, .....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komposit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termasuk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prima.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K = { 4, 6, 8, 9, 10, 12, .....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riil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dituliskan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decimal.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 = { 5/8, 4/5, 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kompleks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angota-anggotanya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 + bi)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 ϵ R, i2 = -1.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rill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imajiner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K = { 2-3i, 8+2, 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imajiner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imajiner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bersifat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i2 = -1.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 = {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4i, 5i, .....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romawi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penomoran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romawi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huruf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melambangkan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angka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numerik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 = { I, II, III, IV, V, VI, IX, XII, .... }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kuadrat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dihasilkan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perkalian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sendiri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kali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disimbolkan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pangkat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 = { 22, 32, 42, 52, ..... }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3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783" y="811082"/>
            <a:ext cx="6917118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8" dirty="0">
                <a:solidFill>
                  <a:schemeClr val="tx1"/>
                </a:solidFill>
              </a:rPr>
              <a:t>Sistem</a:t>
            </a:r>
            <a:r>
              <a:rPr spc="-22" dirty="0">
                <a:solidFill>
                  <a:schemeClr val="tx1"/>
                </a:solidFill>
              </a:rPr>
              <a:t> </a:t>
            </a:r>
            <a:r>
              <a:rPr spc="-13" dirty="0">
                <a:solidFill>
                  <a:schemeClr val="tx1"/>
                </a:solidFill>
              </a:rPr>
              <a:t>Bilangan</a:t>
            </a:r>
            <a:r>
              <a:rPr spc="-9" dirty="0">
                <a:solidFill>
                  <a:schemeClr val="tx1"/>
                </a:solidFill>
              </a:rPr>
              <a:t> </a:t>
            </a:r>
            <a:r>
              <a:rPr spc="-31" dirty="0">
                <a:solidFill>
                  <a:schemeClr val="tx1"/>
                </a:solidFill>
              </a:rPr>
              <a:t>Nyata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68975" y="1805940"/>
            <a:ext cx="1408579" cy="1060973"/>
            <a:chOff x="5338572" y="2046731"/>
            <a:chExt cx="1596390" cy="1202436"/>
          </a:xfrm>
        </p:grpSpPr>
        <p:sp>
          <p:nvSpPr>
            <p:cNvPr id="5" name="object 5"/>
            <p:cNvSpPr/>
            <p:nvPr/>
          </p:nvSpPr>
          <p:spPr>
            <a:xfrm>
              <a:off x="5494020" y="2058923"/>
              <a:ext cx="1285875" cy="356870"/>
            </a:xfrm>
            <a:custGeom>
              <a:avLst/>
              <a:gdLst/>
              <a:ahLst/>
              <a:cxnLst/>
              <a:rect l="l" t="t" r="r" b="b"/>
              <a:pathLst>
                <a:path w="1285875" h="356869">
                  <a:moveTo>
                    <a:pt x="1285494" y="356615"/>
                  </a:moveTo>
                  <a:lnTo>
                    <a:pt x="1285494" y="82296"/>
                  </a:lnTo>
                  <a:lnTo>
                    <a:pt x="1279076" y="50149"/>
                  </a:lnTo>
                  <a:lnTo>
                    <a:pt x="1261586" y="24003"/>
                  </a:lnTo>
                  <a:lnTo>
                    <a:pt x="1235666" y="6429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29"/>
                  </a:lnTo>
                  <a:lnTo>
                    <a:pt x="23907" y="24003"/>
                  </a:lnTo>
                  <a:lnTo>
                    <a:pt x="6417" y="50149"/>
                  </a:lnTo>
                  <a:lnTo>
                    <a:pt x="0" y="82296"/>
                  </a:lnTo>
                  <a:lnTo>
                    <a:pt x="0" y="356615"/>
                  </a:lnTo>
                  <a:lnTo>
                    <a:pt x="1285494" y="35661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481065" y="2046731"/>
              <a:ext cx="1311910" cy="368935"/>
            </a:xfrm>
            <a:custGeom>
              <a:avLst/>
              <a:gdLst/>
              <a:ahLst/>
              <a:cxnLst/>
              <a:rect l="l" t="t" r="r" b="b"/>
              <a:pathLst>
                <a:path w="1311909" h="368935">
                  <a:moveTo>
                    <a:pt x="1311402" y="368807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129" y="46312"/>
                  </a:lnTo>
                  <a:lnTo>
                    <a:pt x="1255511" y="7974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995" y="18749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368807"/>
                  </a:lnTo>
                  <a:lnTo>
                    <a:pt x="25146" y="368807"/>
                  </a:lnTo>
                  <a:lnTo>
                    <a:pt x="25146" y="94487"/>
                  </a:lnTo>
                  <a:lnTo>
                    <a:pt x="25908" y="86105"/>
                  </a:lnTo>
                  <a:lnTo>
                    <a:pt x="44495" y="46346"/>
                  </a:lnTo>
                  <a:lnTo>
                    <a:pt x="62484" y="33527"/>
                  </a:lnTo>
                  <a:lnTo>
                    <a:pt x="67818" y="30479"/>
                  </a:lnTo>
                  <a:lnTo>
                    <a:pt x="74676" y="28193"/>
                  </a:lnTo>
                  <a:lnTo>
                    <a:pt x="80772" y="26669"/>
                  </a:lnTo>
                  <a:lnTo>
                    <a:pt x="8763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10" y="48510"/>
                  </a:lnTo>
                  <a:lnTo>
                    <a:pt x="1285494" y="87629"/>
                  </a:lnTo>
                  <a:lnTo>
                    <a:pt x="1285494" y="368807"/>
                  </a:lnTo>
                  <a:lnTo>
                    <a:pt x="1311402" y="368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514" y="2194559"/>
              <a:ext cx="1285493" cy="220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24321" y="2182368"/>
              <a:ext cx="1310640" cy="233679"/>
            </a:xfrm>
            <a:custGeom>
              <a:avLst/>
              <a:gdLst/>
              <a:ahLst/>
              <a:cxnLst/>
              <a:rect l="l" t="t" r="r" b="b"/>
              <a:pathLst>
                <a:path w="1310640" h="233680">
                  <a:moveTo>
                    <a:pt x="1310640" y="233172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7976" y="46757"/>
                  </a:lnTo>
                  <a:lnTo>
                    <a:pt x="1254075" y="7622"/>
                  </a:lnTo>
                  <a:lnTo>
                    <a:pt x="1225296" y="0"/>
                  </a:lnTo>
                  <a:lnTo>
                    <a:pt x="93725" y="0"/>
                  </a:lnTo>
                  <a:lnTo>
                    <a:pt x="37385" y="18635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233172"/>
                  </a:lnTo>
                  <a:lnTo>
                    <a:pt x="25146" y="233172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0385"/>
                  </a:lnTo>
                  <a:lnTo>
                    <a:pt x="93726" y="25225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829" y="48191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233172"/>
                  </a:lnTo>
                  <a:lnTo>
                    <a:pt x="1310640" y="23317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5338572" y="2875787"/>
              <a:ext cx="1596390" cy="373380"/>
            </a:xfrm>
            <a:custGeom>
              <a:avLst/>
              <a:gdLst/>
              <a:ahLst/>
              <a:cxnLst/>
              <a:rect l="l" t="t" r="r" b="b"/>
              <a:pathLst>
                <a:path w="1596390" h="373380">
                  <a:moveTo>
                    <a:pt x="1596390" y="247650"/>
                  </a:moveTo>
                  <a:lnTo>
                    <a:pt x="1591056" y="241554"/>
                  </a:lnTo>
                  <a:lnTo>
                    <a:pt x="810768" y="241554"/>
                  </a:lnTo>
                  <a:lnTo>
                    <a:pt x="810768" y="0"/>
                  </a:lnTo>
                  <a:lnTo>
                    <a:pt x="785622" y="0"/>
                  </a:lnTo>
                  <a:lnTo>
                    <a:pt x="785622" y="241554"/>
                  </a:lnTo>
                  <a:lnTo>
                    <a:pt x="5334" y="241554"/>
                  </a:lnTo>
                  <a:lnTo>
                    <a:pt x="0" y="247650"/>
                  </a:lnTo>
                  <a:lnTo>
                    <a:pt x="0" y="373380"/>
                  </a:lnTo>
                  <a:lnTo>
                    <a:pt x="12192" y="373380"/>
                  </a:lnTo>
                  <a:lnTo>
                    <a:pt x="25146" y="373380"/>
                  </a:lnTo>
                  <a:lnTo>
                    <a:pt x="25146" y="267462"/>
                  </a:lnTo>
                  <a:lnTo>
                    <a:pt x="785622" y="267462"/>
                  </a:lnTo>
                  <a:lnTo>
                    <a:pt x="790956" y="267462"/>
                  </a:lnTo>
                  <a:lnTo>
                    <a:pt x="797814" y="267462"/>
                  </a:lnTo>
                  <a:lnTo>
                    <a:pt x="805434" y="267462"/>
                  </a:lnTo>
                  <a:lnTo>
                    <a:pt x="810768" y="267462"/>
                  </a:lnTo>
                  <a:lnTo>
                    <a:pt x="1571244" y="267462"/>
                  </a:lnTo>
                  <a:lnTo>
                    <a:pt x="1571244" y="373380"/>
                  </a:lnTo>
                  <a:lnTo>
                    <a:pt x="1583436" y="373380"/>
                  </a:lnTo>
                  <a:lnTo>
                    <a:pt x="1596390" y="373380"/>
                  </a:lnTo>
                  <a:lnTo>
                    <a:pt x="1596390" y="247650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4020" y="2415539"/>
              <a:ext cx="1285875" cy="460375"/>
            </a:xfrm>
            <a:custGeom>
              <a:avLst/>
              <a:gdLst/>
              <a:ahLst/>
              <a:cxnLst/>
              <a:rect l="l" t="t" r="r" b="b"/>
              <a:pathLst>
                <a:path w="1285875" h="460375">
                  <a:moveTo>
                    <a:pt x="1285494" y="378714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378714"/>
                  </a:lnTo>
                  <a:lnTo>
                    <a:pt x="23907" y="436340"/>
                  </a:lnTo>
                  <a:lnTo>
                    <a:pt x="81534" y="460248"/>
                  </a:lnTo>
                  <a:lnTo>
                    <a:pt x="1203960" y="460248"/>
                  </a:lnTo>
                  <a:lnTo>
                    <a:pt x="1235666" y="453830"/>
                  </a:lnTo>
                  <a:lnTo>
                    <a:pt x="1261586" y="436340"/>
                  </a:lnTo>
                  <a:lnTo>
                    <a:pt x="1279076" y="410420"/>
                  </a:lnTo>
                  <a:lnTo>
                    <a:pt x="1285494" y="378714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1065" y="2415539"/>
              <a:ext cx="1311910" cy="472440"/>
            </a:xfrm>
            <a:custGeom>
              <a:avLst/>
              <a:gdLst/>
              <a:ahLst/>
              <a:cxnLst/>
              <a:rect l="l" t="t" r="r" b="b"/>
              <a:pathLst>
                <a:path w="1311909" h="472439">
                  <a:moveTo>
                    <a:pt x="1311402" y="378714"/>
                  </a:moveTo>
                  <a:lnTo>
                    <a:pt x="1311402" y="0"/>
                  </a:lnTo>
                  <a:lnTo>
                    <a:pt x="1285493" y="0"/>
                  </a:lnTo>
                  <a:lnTo>
                    <a:pt x="1285493" y="386334"/>
                  </a:lnTo>
                  <a:lnTo>
                    <a:pt x="1283970" y="393192"/>
                  </a:lnTo>
                  <a:lnTo>
                    <a:pt x="1262505" y="430058"/>
                  </a:lnTo>
                  <a:lnTo>
                    <a:pt x="1223010" y="447294"/>
                  </a:lnTo>
                  <a:lnTo>
                    <a:pt x="94488" y="447294"/>
                  </a:lnTo>
                  <a:lnTo>
                    <a:pt x="72803" y="444062"/>
                  </a:lnTo>
                  <a:lnTo>
                    <a:pt x="37948" y="418167"/>
                  </a:lnTo>
                  <a:lnTo>
                    <a:pt x="25146" y="377952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379476"/>
                  </a:lnTo>
                  <a:lnTo>
                    <a:pt x="12549" y="425235"/>
                  </a:lnTo>
                  <a:lnTo>
                    <a:pt x="41910" y="457200"/>
                  </a:lnTo>
                  <a:lnTo>
                    <a:pt x="84114" y="472248"/>
                  </a:lnTo>
                  <a:lnTo>
                    <a:pt x="94488" y="472440"/>
                  </a:lnTo>
                  <a:lnTo>
                    <a:pt x="1226820" y="472440"/>
                  </a:lnTo>
                  <a:lnTo>
                    <a:pt x="1265162" y="459517"/>
                  </a:lnTo>
                  <a:lnTo>
                    <a:pt x="1302905" y="416718"/>
                  </a:lnTo>
                  <a:lnTo>
                    <a:pt x="1310640" y="387096"/>
                  </a:lnTo>
                  <a:lnTo>
                    <a:pt x="1311402" y="37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6514" y="2415539"/>
              <a:ext cx="1285493" cy="5958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24321" y="2415539"/>
              <a:ext cx="1310640" cy="608965"/>
            </a:xfrm>
            <a:custGeom>
              <a:avLst/>
              <a:gdLst/>
              <a:ahLst/>
              <a:cxnLst/>
              <a:rect l="l" t="t" r="r" b="b"/>
              <a:pathLst>
                <a:path w="1310640" h="608964">
                  <a:moveTo>
                    <a:pt x="1310640" y="523493"/>
                  </a:moveTo>
                  <a:lnTo>
                    <a:pt x="1310640" y="0"/>
                  </a:lnTo>
                  <a:lnTo>
                    <a:pt x="1285494" y="0"/>
                  </a:lnTo>
                  <a:lnTo>
                    <a:pt x="1285494" y="514349"/>
                  </a:lnTo>
                  <a:lnTo>
                    <a:pt x="1284732" y="521969"/>
                  </a:lnTo>
                  <a:lnTo>
                    <a:pt x="1262214" y="565646"/>
                  </a:lnTo>
                  <a:lnTo>
                    <a:pt x="1223010" y="582929"/>
                  </a:lnTo>
                  <a:lnTo>
                    <a:pt x="93726" y="582929"/>
                  </a:lnTo>
                  <a:lnTo>
                    <a:pt x="72263" y="579658"/>
                  </a:lnTo>
                  <a:lnTo>
                    <a:pt x="37526" y="553799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524255"/>
                  </a:lnTo>
                  <a:lnTo>
                    <a:pt x="12890" y="562229"/>
                  </a:lnTo>
                  <a:lnTo>
                    <a:pt x="41910" y="592835"/>
                  </a:lnTo>
                  <a:lnTo>
                    <a:pt x="81934" y="607659"/>
                  </a:lnTo>
                  <a:lnTo>
                    <a:pt x="93726" y="608837"/>
                  </a:lnTo>
                  <a:lnTo>
                    <a:pt x="1216914" y="608837"/>
                  </a:lnTo>
                  <a:lnTo>
                    <a:pt x="1263934" y="595536"/>
                  </a:lnTo>
                  <a:lnTo>
                    <a:pt x="1302700" y="552489"/>
                  </a:lnTo>
                  <a:lnTo>
                    <a:pt x="1310640" y="5234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80007" y="1987028"/>
            <a:ext cx="837640" cy="553696"/>
          </a:xfrm>
          <a:prstGeom prst="rect">
            <a:avLst/>
          </a:prstGeom>
        </p:spPr>
        <p:txBody>
          <a:bodyPr vert="horz" wrap="square" lIns="0" tIns="40341" rIns="0" bIns="0" rtlCol="0">
            <a:spAutoFit/>
          </a:bodyPr>
          <a:lstStyle/>
          <a:p>
            <a:pPr marL="140641" marR="4483" indent="-129995">
              <a:lnSpc>
                <a:spcPts val="2030"/>
              </a:lnSpc>
              <a:spcBef>
                <a:spcPts val="318"/>
              </a:spcBef>
            </a:pPr>
            <a:r>
              <a:rPr sz="1853" dirty="0">
                <a:latin typeface="Calibri"/>
                <a:cs typeface="Calibri"/>
              </a:rPr>
              <a:t>Bilan</a:t>
            </a:r>
            <a:r>
              <a:rPr sz="1853" spc="-40" dirty="0">
                <a:latin typeface="Calibri"/>
                <a:cs typeface="Calibri"/>
              </a:rPr>
              <a:t>g</a:t>
            </a:r>
            <a:r>
              <a:rPr sz="1853" dirty="0">
                <a:latin typeface="Calibri"/>
                <a:cs typeface="Calibri"/>
              </a:rPr>
              <a:t>an  </a:t>
            </a:r>
            <a:r>
              <a:rPr sz="1853" spc="-18" dirty="0">
                <a:latin typeface="Calibri"/>
                <a:cs typeface="Calibri"/>
              </a:rPr>
              <a:t>Nyata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5780" y="2856156"/>
            <a:ext cx="2765051" cy="1003487"/>
            <a:chOff x="4552950" y="3236976"/>
            <a:chExt cx="3133725" cy="1137285"/>
          </a:xfrm>
        </p:grpSpPr>
        <p:sp>
          <p:nvSpPr>
            <p:cNvPr id="16" name="object 16"/>
            <p:cNvSpPr/>
            <p:nvPr/>
          </p:nvSpPr>
          <p:spPr>
            <a:xfrm>
              <a:off x="4708397" y="3249168"/>
              <a:ext cx="1285875" cy="146050"/>
            </a:xfrm>
            <a:custGeom>
              <a:avLst/>
              <a:gdLst/>
              <a:ahLst/>
              <a:cxnLst/>
              <a:rect l="l" t="t" r="r" b="b"/>
              <a:pathLst>
                <a:path w="1285875" h="146050">
                  <a:moveTo>
                    <a:pt x="1285494" y="145541"/>
                  </a:moveTo>
                  <a:lnTo>
                    <a:pt x="1285494" y="82296"/>
                  </a:lnTo>
                  <a:lnTo>
                    <a:pt x="1279076" y="50149"/>
                  </a:lnTo>
                  <a:lnTo>
                    <a:pt x="1261586" y="24003"/>
                  </a:lnTo>
                  <a:lnTo>
                    <a:pt x="1235666" y="6429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29"/>
                  </a:lnTo>
                  <a:lnTo>
                    <a:pt x="23907" y="24003"/>
                  </a:lnTo>
                  <a:lnTo>
                    <a:pt x="6417" y="50149"/>
                  </a:lnTo>
                  <a:lnTo>
                    <a:pt x="0" y="82296"/>
                  </a:lnTo>
                  <a:lnTo>
                    <a:pt x="0" y="145541"/>
                  </a:lnTo>
                  <a:lnTo>
                    <a:pt x="1285494" y="14554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5444" y="3236976"/>
              <a:ext cx="1311910" cy="158115"/>
            </a:xfrm>
            <a:custGeom>
              <a:avLst/>
              <a:gdLst/>
              <a:ahLst/>
              <a:cxnLst/>
              <a:rect l="l" t="t" r="r" b="b"/>
              <a:pathLst>
                <a:path w="1311910" h="158114">
                  <a:moveTo>
                    <a:pt x="1311402" y="157733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138" y="46625"/>
                  </a:lnTo>
                  <a:lnTo>
                    <a:pt x="1255123" y="7926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852" y="18792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157733"/>
                  </a:lnTo>
                  <a:lnTo>
                    <a:pt x="25145" y="157733"/>
                  </a:lnTo>
                  <a:lnTo>
                    <a:pt x="25145" y="94488"/>
                  </a:lnTo>
                  <a:lnTo>
                    <a:pt x="25908" y="86867"/>
                  </a:lnTo>
                  <a:lnTo>
                    <a:pt x="44495" y="46346"/>
                  </a:lnTo>
                  <a:lnTo>
                    <a:pt x="78004" y="27312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153" y="48415"/>
                  </a:lnTo>
                  <a:lnTo>
                    <a:pt x="1285494" y="87629"/>
                  </a:lnTo>
                  <a:lnTo>
                    <a:pt x="1285494" y="157733"/>
                  </a:lnTo>
                  <a:lnTo>
                    <a:pt x="1311402" y="157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679" y="3385566"/>
              <a:ext cx="1193919" cy="91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72952" y="3249167"/>
              <a:ext cx="2692400" cy="146050"/>
            </a:xfrm>
            <a:custGeom>
              <a:avLst/>
              <a:gdLst/>
              <a:ahLst/>
              <a:cxnLst/>
              <a:rect l="l" t="t" r="r" b="b"/>
              <a:pathLst>
                <a:path w="2692400" h="146050">
                  <a:moveTo>
                    <a:pt x="1241742" y="145542"/>
                  </a:moveTo>
                  <a:lnTo>
                    <a:pt x="1219390" y="130949"/>
                  </a:lnTo>
                  <a:lnTo>
                    <a:pt x="1191044" y="124206"/>
                  </a:lnTo>
                  <a:lnTo>
                    <a:pt x="1181900" y="123444"/>
                  </a:lnTo>
                  <a:lnTo>
                    <a:pt x="58712" y="123444"/>
                  </a:lnTo>
                  <a:lnTo>
                    <a:pt x="29362" y="128562"/>
                  </a:lnTo>
                  <a:lnTo>
                    <a:pt x="3048" y="142443"/>
                  </a:lnTo>
                  <a:lnTo>
                    <a:pt x="0" y="145542"/>
                  </a:lnTo>
                  <a:lnTo>
                    <a:pt x="1241742" y="145542"/>
                  </a:lnTo>
                  <a:close/>
                </a:path>
                <a:path w="2692400" h="146050">
                  <a:moveTo>
                    <a:pt x="2692184" y="82296"/>
                  </a:moveTo>
                  <a:lnTo>
                    <a:pt x="2685758" y="50152"/>
                  </a:lnTo>
                  <a:lnTo>
                    <a:pt x="2668270" y="24003"/>
                  </a:lnTo>
                  <a:lnTo>
                    <a:pt x="2642349" y="6438"/>
                  </a:lnTo>
                  <a:lnTo>
                    <a:pt x="2610650" y="0"/>
                  </a:lnTo>
                  <a:lnTo>
                    <a:pt x="1488224" y="0"/>
                  </a:lnTo>
                  <a:lnTo>
                    <a:pt x="1456512" y="6438"/>
                  </a:lnTo>
                  <a:lnTo>
                    <a:pt x="1430591" y="24003"/>
                  </a:lnTo>
                  <a:lnTo>
                    <a:pt x="1413103" y="50152"/>
                  </a:lnTo>
                  <a:lnTo>
                    <a:pt x="1406690" y="82296"/>
                  </a:lnTo>
                  <a:lnTo>
                    <a:pt x="1406690" y="145542"/>
                  </a:lnTo>
                  <a:lnTo>
                    <a:pt x="2692184" y="145542"/>
                  </a:lnTo>
                  <a:lnTo>
                    <a:pt x="2692184" y="822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6688" y="3236976"/>
              <a:ext cx="1311910" cy="158115"/>
            </a:xfrm>
            <a:custGeom>
              <a:avLst/>
              <a:gdLst/>
              <a:ahLst/>
              <a:cxnLst/>
              <a:rect l="l" t="t" r="r" b="b"/>
              <a:pathLst>
                <a:path w="1311909" h="158114">
                  <a:moveTo>
                    <a:pt x="1311402" y="157733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293" y="46607"/>
                  </a:lnTo>
                  <a:lnTo>
                    <a:pt x="1255146" y="7901"/>
                  </a:lnTo>
                  <a:lnTo>
                    <a:pt x="1226058" y="0"/>
                  </a:lnTo>
                  <a:lnTo>
                    <a:pt x="93725" y="0"/>
                  </a:lnTo>
                  <a:lnTo>
                    <a:pt x="37909" y="18764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157733"/>
                  </a:lnTo>
                  <a:lnTo>
                    <a:pt x="25834" y="157733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0385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353" y="48344"/>
                  </a:lnTo>
                  <a:lnTo>
                    <a:pt x="1285494" y="87629"/>
                  </a:lnTo>
                  <a:lnTo>
                    <a:pt x="1285494" y="157733"/>
                  </a:lnTo>
                  <a:lnTo>
                    <a:pt x="1311402" y="157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7923" y="3385566"/>
              <a:ext cx="1194395" cy="91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44379" y="3372612"/>
              <a:ext cx="1242060" cy="22225"/>
            </a:xfrm>
            <a:custGeom>
              <a:avLst/>
              <a:gdLst/>
              <a:ahLst/>
              <a:cxnLst/>
              <a:rect l="l" t="t" r="r" b="b"/>
              <a:pathLst>
                <a:path w="1242059" h="22225">
                  <a:moveTo>
                    <a:pt x="1241858" y="22098"/>
                  </a:moveTo>
                  <a:lnTo>
                    <a:pt x="1219766" y="7676"/>
                  </a:lnTo>
                  <a:lnTo>
                    <a:pt x="1190860" y="761"/>
                  </a:lnTo>
                  <a:lnTo>
                    <a:pt x="1181716" y="0"/>
                  </a:lnTo>
                  <a:lnTo>
                    <a:pt x="59290" y="0"/>
                  </a:lnTo>
                  <a:lnTo>
                    <a:pt x="29799" y="5026"/>
                  </a:lnTo>
                  <a:lnTo>
                    <a:pt x="3216" y="18859"/>
                  </a:lnTo>
                  <a:lnTo>
                    <a:pt x="0" y="22098"/>
                  </a:lnTo>
                  <a:lnTo>
                    <a:pt x="1241858" y="2209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2950" y="4066031"/>
              <a:ext cx="1596390" cy="307975"/>
            </a:xfrm>
            <a:custGeom>
              <a:avLst/>
              <a:gdLst/>
              <a:ahLst/>
              <a:cxnLst/>
              <a:rect l="l" t="t" r="r" b="b"/>
              <a:pathLst>
                <a:path w="1596389" h="307975">
                  <a:moveTo>
                    <a:pt x="1596390" y="247650"/>
                  </a:moveTo>
                  <a:lnTo>
                    <a:pt x="1591056" y="242316"/>
                  </a:lnTo>
                  <a:lnTo>
                    <a:pt x="810768" y="242316"/>
                  </a:lnTo>
                  <a:lnTo>
                    <a:pt x="810768" y="0"/>
                  </a:lnTo>
                  <a:lnTo>
                    <a:pt x="785622" y="0"/>
                  </a:lnTo>
                  <a:lnTo>
                    <a:pt x="785622" y="242316"/>
                  </a:lnTo>
                  <a:lnTo>
                    <a:pt x="5334" y="242316"/>
                  </a:lnTo>
                  <a:lnTo>
                    <a:pt x="0" y="247650"/>
                  </a:lnTo>
                  <a:lnTo>
                    <a:pt x="0" y="307848"/>
                  </a:lnTo>
                  <a:lnTo>
                    <a:pt x="12192" y="307848"/>
                  </a:lnTo>
                  <a:lnTo>
                    <a:pt x="25146" y="307848"/>
                  </a:lnTo>
                  <a:lnTo>
                    <a:pt x="25146" y="267462"/>
                  </a:lnTo>
                  <a:lnTo>
                    <a:pt x="785622" y="267462"/>
                  </a:lnTo>
                  <a:lnTo>
                    <a:pt x="790956" y="267462"/>
                  </a:lnTo>
                  <a:lnTo>
                    <a:pt x="797814" y="267462"/>
                  </a:lnTo>
                  <a:lnTo>
                    <a:pt x="804672" y="267462"/>
                  </a:lnTo>
                  <a:lnTo>
                    <a:pt x="810768" y="267462"/>
                  </a:lnTo>
                  <a:lnTo>
                    <a:pt x="1571244" y="267462"/>
                  </a:lnTo>
                  <a:lnTo>
                    <a:pt x="1571244" y="307848"/>
                  </a:lnTo>
                  <a:lnTo>
                    <a:pt x="1583436" y="307848"/>
                  </a:lnTo>
                  <a:lnTo>
                    <a:pt x="1596390" y="307848"/>
                  </a:lnTo>
                  <a:lnTo>
                    <a:pt x="1596390" y="247650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8397" y="3394709"/>
              <a:ext cx="1285875" cy="671830"/>
            </a:xfrm>
            <a:custGeom>
              <a:avLst/>
              <a:gdLst/>
              <a:ahLst/>
              <a:cxnLst/>
              <a:rect l="l" t="t" r="r" b="b"/>
              <a:pathLst>
                <a:path w="1285875" h="671829">
                  <a:moveTo>
                    <a:pt x="1285494" y="589788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589788"/>
                  </a:lnTo>
                  <a:lnTo>
                    <a:pt x="23907" y="647414"/>
                  </a:lnTo>
                  <a:lnTo>
                    <a:pt x="81534" y="671322"/>
                  </a:lnTo>
                  <a:lnTo>
                    <a:pt x="1203960" y="671322"/>
                  </a:lnTo>
                  <a:lnTo>
                    <a:pt x="1235666" y="664904"/>
                  </a:lnTo>
                  <a:lnTo>
                    <a:pt x="1261586" y="647414"/>
                  </a:lnTo>
                  <a:lnTo>
                    <a:pt x="1279076" y="621494"/>
                  </a:lnTo>
                  <a:lnTo>
                    <a:pt x="1285494" y="58978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95444" y="3394709"/>
              <a:ext cx="1311910" cy="684530"/>
            </a:xfrm>
            <a:custGeom>
              <a:avLst/>
              <a:gdLst/>
              <a:ahLst/>
              <a:cxnLst/>
              <a:rect l="l" t="t" r="r" b="b"/>
              <a:pathLst>
                <a:path w="1311910" h="684529">
                  <a:moveTo>
                    <a:pt x="1311402" y="589788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597408"/>
                  </a:lnTo>
                  <a:lnTo>
                    <a:pt x="1283970" y="604266"/>
                  </a:lnTo>
                  <a:lnTo>
                    <a:pt x="1262381" y="641161"/>
                  </a:lnTo>
                  <a:lnTo>
                    <a:pt x="1223010" y="658368"/>
                  </a:lnTo>
                  <a:lnTo>
                    <a:pt x="94488" y="658368"/>
                  </a:lnTo>
                  <a:lnTo>
                    <a:pt x="72810" y="655111"/>
                  </a:lnTo>
                  <a:lnTo>
                    <a:pt x="37841" y="629323"/>
                  </a:lnTo>
                  <a:lnTo>
                    <a:pt x="25146" y="589026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590550"/>
                  </a:lnTo>
                  <a:lnTo>
                    <a:pt x="12677" y="636854"/>
                  </a:lnTo>
                  <a:lnTo>
                    <a:pt x="41910" y="668274"/>
                  </a:lnTo>
                  <a:lnTo>
                    <a:pt x="83514" y="683247"/>
                  </a:lnTo>
                  <a:lnTo>
                    <a:pt x="94488" y="684276"/>
                  </a:lnTo>
                  <a:lnTo>
                    <a:pt x="1217676" y="684276"/>
                  </a:lnTo>
                  <a:lnTo>
                    <a:pt x="1265045" y="670658"/>
                  </a:lnTo>
                  <a:lnTo>
                    <a:pt x="1302652" y="628351"/>
                  </a:lnTo>
                  <a:lnTo>
                    <a:pt x="1310640" y="598932"/>
                  </a:lnTo>
                  <a:lnTo>
                    <a:pt x="1311402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0891" y="3394710"/>
              <a:ext cx="1285494" cy="80695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37938" y="3394710"/>
              <a:ext cx="1311910" cy="820419"/>
            </a:xfrm>
            <a:custGeom>
              <a:avLst/>
              <a:gdLst/>
              <a:ahLst/>
              <a:cxnLst/>
              <a:rect l="l" t="t" r="r" b="b"/>
              <a:pathLst>
                <a:path w="1311910" h="820420">
                  <a:moveTo>
                    <a:pt x="1311402" y="725424"/>
                  </a:moveTo>
                  <a:lnTo>
                    <a:pt x="1311402" y="71628"/>
                  </a:lnTo>
                  <a:lnTo>
                    <a:pt x="1310640" y="61722"/>
                  </a:lnTo>
                  <a:lnTo>
                    <a:pt x="1309116" y="52578"/>
                  </a:lnTo>
                  <a:lnTo>
                    <a:pt x="1298859" y="25243"/>
                  </a:lnTo>
                  <a:lnTo>
                    <a:pt x="1279655" y="1890"/>
                  </a:lnTo>
                  <a:lnTo>
                    <a:pt x="1276760" y="0"/>
                  </a:lnTo>
                  <a:lnTo>
                    <a:pt x="35015" y="0"/>
                  </a:lnTo>
                  <a:lnTo>
                    <a:pt x="4571" y="44958"/>
                  </a:lnTo>
                  <a:lnTo>
                    <a:pt x="0" y="72390"/>
                  </a:lnTo>
                  <a:lnTo>
                    <a:pt x="762" y="735330"/>
                  </a:lnTo>
                  <a:lnTo>
                    <a:pt x="13059" y="772742"/>
                  </a:lnTo>
                  <a:lnTo>
                    <a:pt x="25908" y="789936"/>
                  </a:lnTo>
                  <a:lnTo>
                    <a:pt x="25908" y="64770"/>
                  </a:lnTo>
                  <a:lnTo>
                    <a:pt x="28956" y="51054"/>
                  </a:lnTo>
                  <a:lnTo>
                    <a:pt x="51053" y="18288"/>
                  </a:lnTo>
                  <a:lnTo>
                    <a:pt x="94488" y="3127"/>
                  </a:lnTo>
                  <a:lnTo>
                    <a:pt x="1217676" y="3124"/>
                  </a:lnTo>
                  <a:lnTo>
                    <a:pt x="1224534" y="3810"/>
                  </a:lnTo>
                  <a:lnTo>
                    <a:pt x="1268682" y="26203"/>
                  </a:lnTo>
                  <a:lnTo>
                    <a:pt x="1285494" y="65532"/>
                  </a:lnTo>
                  <a:lnTo>
                    <a:pt x="1286256" y="73152"/>
                  </a:lnTo>
                  <a:lnTo>
                    <a:pt x="1286256" y="788989"/>
                  </a:lnTo>
                  <a:lnTo>
                    <a:pt x="1287318" y="788117"/>
                  </a:lnTo>
                  <a:lnTo>
                    <a:pt x="1303507" y="763208"/>
                  </a:lnTo>
                  <a:lnTo>
                    <a:pt x="1310640" y="734568"/>
                  </a:lnTo>
                  <a:lnTo>
                    <a:pt x="1311402" y="725424"/>
                  </a:lnTo>
                  <a:close/>
                </a:path>
                <a:path w="1311910" h="820420">
                  <a:moveTo>
                    <a:pt x="1286256" y="788989"/>
                  </a:moveTo>
                  <a:lnTo>
                    <a:pt x="1286256" y="725424"/>
                  </a:lnTo>
                  <a:lnTo>
                    <a:pt x="1285494" y="733044"/>
                  </a:lnTo>
                  <a:lnTo>
                    <a:pt x="1284732" y="739902"/>
                  </a:lnTo>
                  <a:lnTo>
                    <a:pt x="1262834" y="776849"/>
                  </a:lnTo>
                  <a:lnTo>
                    <a:pt x="1223772" y="794004"/>
                  </a:lnTo>
                  <a:lnTo>
                    <a:pt x="94488" y="794004"/>
                  </a:lnTo>
                  <a:lnTo>
                    <a:pt x="72941" y="790768"/>
                  </a:lnTo>
                  <a:lnTo>
                    <a:pt x="38322" y="764923"/>
                  </a:lnTo>
                  <a:lnTo>
                    <a:pt x="25908" y="731520"/>
                  </a:lnTo>
                  <a:lnTo>
                    <a:pt x="25908" y="789936"/>
                  </a:lnTo>
                  <a:lnTo>
                    <a:pt x="60935" y="813209"/>
                  </a:lnTo>
                  <a:lnTo>
                    <a:pt x="94488" y="819912"/>
                  </a:lnTo>
                  <a:lnTo>
                    <a:pt x="1217676" y="819912"/>
                  </a:lnTo>
                  <a:lnTo>
                    <a:pt x="1227582" y="819150"/>
                  </a:lnTo>
                  <a:lnTo>
                    <a:pt x="1236726" y="817626"/>
                  </a:lnTo>
                  <a:lnTo>
                    <a:pt x="1264310" y="807016"/>
                  </a:lnTo>
                  <a:lnTo>
                    <a:pt x="1286256" y="78898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93521" y="3037243"/>
            <a:ext cx="824752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dirty="0">
                <a:latin typeface="Calibri"/>
                <a:cs typeface="Calibri"/>
              </a:rPr>
              <a:t>Rasional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87901" y="2995332"/>
            <a:ext cx="1283074" cy="723899"/>
            <a:chOff x="6266688" y="3394709"/>
            <a:chExt cx="1454150" cy="820419"/>
          </a:xfrm>
        </p:grpSpPr>
        <p:sp>
          <p:nvSpPr>
            <p:cNvPr id="30" name="object 30"/>
            <p:cNvSpPr/>
            <p:nvPr/>
          </p:nvSpPr>
          <p:spPr>
            <a:xfrm>
              <a:off x="6279642" y="3394709"/>
              <a:ext cx="1285875" cy="671830"/>
            </a:xfrm>
            <a:custGeom>
              <a:avLst/>
              <a:gdLst/>
              <a:ahLst/>
              <a:cxnLst/>
              <a:rect l="l" t="t" r="r" b="b"/>
              <a:pathLst>
                <a:path w="1285875" h="671829">
                  <a:moveTo>
                    <a:pt x="1285494" y="589788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0" y="589788"/>
                  </a:lnTo>
                  <a:lnTo>
                    <a:pt x="23907" y="647414"/>
                  </a:lnTo>
                  <a:lnTo>
                    <a:pt x="81534" y="671322"/>
                  </a:lnTo>
                  <a:lnTo>
                    <a:pt x="1203960" y="671322"/>
                  </a:lnTo>
                  <a:lnTo>
                    <a:pt x="1235666" y="664904"/>
                  </a:lnTo>
                  <a:lnTo>
                    <a:pt x="1261586" y="647414"/>
                  </a:lnTo>
                  <a:lnTo>
                    <a:pt x="1279076" y="621494"/>
                  </a:lnTo>
                  <a:lnTo>
                    <a:pt x="1285494" y="58978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266688" y="3394709"/>
              <a:ext cx="1311910" cy="684530"/>
            </a:xfrm>
            <a:custGeom>
              <a:avLst/>
              <a:gdLst/>
              <a:ahLst/>
              <a:cxnLst/>
              <a:rect l="l" t="t" r="r" b="b"/>
              <a:pathLst>
                <a:path w="1311909" h="684529">
                  <a:moveTo>
                    <a:pt x="25834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762" y="599694"/>
                  </a:lnTo>
                  <a:lnTo>
                    <a:pt x="13660" y="637629"/>
                  </a:lnTo>
                  <a:lnTo>
                    <a:pt x="25146" y="653598"/>
                  </a:lnTo>
                  <a:lnTo>
                    <a:pt x="25146" y="589026"/>
                  </a:lnTo>
                  <a:lnTo>
                    <a:pt x="25834" y="0"/>
                  </a:lnTo>
                  <a:close/>
                </a:path>
                <a:path w="1311909" h="684529">
                  <a:moveTo>
                    <a:pt x="1311402" y="589788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597408"/>
                  </a:lnTo>
                  <a:lnTo>
                    <a:pt x="1283970" y="604266"/>
                  </a:lnTo>
                  <a:lnTo>
                    <a:pt x="1262410" y="641213"/>
                  </a:lnTo>
                  <a:lnTo>
                    <a:pt x="1223010" y="658368"/>
                  </a:lnTo>
                  <a:lnTo>
                    <a:pt x="94488" y="658368"/>
                  </a:lnTo>
                  <a:lnTo>
                    <a:pt x="72803" y="655136"/>
                  </a:lnTo>
                  <a:lnTo>
                    <a:pt x="37948" y="629241"/>
                  </a:lnTo>
                  <a:lnTo>
                    <a:pt x="25146" y="589026"/>
                  </a:lnTo>
                  <a:lnTo>
                    <a:pt x="25146" y="653598"/>
                  </a:lnTo>
                  <a:lnTo>
                    <a:pt x="60940" y="677573"/>
                  </a:lnTo>
                  <a:lnTo>
                    <a:pt x="94488" y="684276"/>
                  </a:lnTo>
                  <a:lnTo>
                    <a:pt x="1217676" y="684276"/>
                  </a:lnTo>
                  <a:lnTo>
                    <a:pt x="1264891" y="670810"/>
                  </a:lnTo>
                  <a:lnTo>
                    <a:pt x="1302719" y="628220"/>
                  </a:lnTo>
                  <a:lnTo>
                    <a:pt x="1310640" y="598932"/>
                  </a:lnTo>
                  <a:lnTo>
                    <a:pt x="1311402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2136" y="3394709"/>
              <a:ext cx="1286256" cy="80695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09944" y="3394709"/>
              <a:ext cx="1310640" cy="820419"/>
            </a:xfrm>
            <a:custGeom>
              <a:avLst/>
              <a:gdLst/>
              <a:ahLst/>
              <a:cxnLst/>
              <a:rect l="l" t="t" r="r" b="b"/>
              <a:pathLst>
                <a:path w="1310640" h="820420">
                  <a:moveTo>
                    <a:pt x="1310640" y="734568"/>
                  </a:moveTo>
                  <a:lnTo>
                    <a:pt x="1310640" y="61722"/>
                  </a:lnTo>
                  <a:lnTo>
                    <a:pt x="1309116" y="52578"/>
                  </a:lnTo>
                  <a:lnTo>
                    <a:pt x="1298012" y="24953"/>
                  </a:lnTo>
                  <a:lnTo>
                    <a:pt x="1279074" y="1814"/>
                  </a:lnTo>
                  <a:lnTo>
                    <a:pt x="1276294" y="0"/>
                  </a:lnTo>
                  <a:lnTo>
                    <a:pt x="34435" y="0"/>
                  </a:lnTo>
                  <a:lnTo>
                    <a:pt x="16627" y="17928"/>
                  </a:lnTo>
                  <a:lnTo>
                    <a:pt x="3809" y="44958"/>
                  </a:lnTo>
                  <a:lnTo>
                    <a:pt x="1523" y="54102"/>
                  </a:lnTo>
                  <a:lnTo>
                    <a:pt x="0" y="63246"/>
                  </a:lnTo>
                  <a:lnTo>
                    <a:pt x="0" y="735330"/>
                  </a:lnTo>
                  <a:lnTo>
                    <a:pt x="1524" y="745236"/>
                  </a:lnTo>
                  <a:lnTo>
                    <a:pt x="4572" y="753618"/>
                  </a:lnTo>
                  <a:lnTo>
                    <a:pt x="7620" y="762762"/>
                  </a:lnTo>
                  <a:lnTo>
                    <a:pt x="12894" y="773892"/>
                  </a:lnTo>
                  <a:lnTo>
                    <a:pt x="18745" y="782445"/>
                  </a:lnTo>
                  <a:lnTo>
                    <a:pt x="25146" y="789498"/>
                  </a:lnTo>
                  <a:lnTo>
                    <a:pt x="25146" y="72390"/>
                  </a:lnTo>
                  <a:lnTo>
                    <a:pt x="25908" y="64770"/>
                  </a:lnTo>
                  <a:lnTo>
                    <a:pt x="45471" y="23196"/>
                  </a:lnTo>
                  <a:lnTo>
                    <a:pt x="85412" y="3998"/>
                  </a:lnTo>
                  <a:lnTo>
                    <a:pt x="1216914" y="3124"/>
                  </a:lnTo>
                  <a:lnTo>
                    <a:pt x="1231392" y="4572"/>
                  </a:lnTo>
                  <a:lnTo>
                    <a:pt x="1252673" y="13638"/>
                  </a:lnTo>
                  <a:lnTo>
                    <a:pt x="1268248" y="26255"/>
                  </a:lnTo>
                  <a:lnTo>
                    <a:pt x="1278921" y="43271"/>
                  </a:lnTo>
                  <a:lnTo>
                    <a:pt x="1285494" y="65532"/>
                  </a:lnTo>
                  <a:lnTo>
                    <a:pt x="1285494" y="789330"/>
                  </a:lnTo>
                  <a:lnTo>
                    <a:pt x="1286784" y="788279"/>
                  </a:lnTo>
                  <a:lnTo>
                    <a:pt x="1302781" y="763665"/>
                  </a:lnTo>
                  <a:lnTo>
                    <a:pt x="1310640" y="734568"/>
                  </a:lnTo>
                  <a:close/>
                </a:path>
                <a:path w="1310640" h="820420">
                  <a:moveTo>
                    <a:pt x="1285494" y="789330"/>
                  </a:moveTo>
                  <a:lnTo>
                    <a:pt x="1285494" y="725424"/>
                  </a:lnTo>
                  <a:lnTo>
                    <a:pt x="1284732" y="733044"/>
                  </a:lnTo>
                  <a:lnTo>
                    <a:pt x="1283970" y="739902"/>
                  </a:lnTo>
                  <a:lnTo>
                    <a:pt x="1262129" y="776720"/>
                  </a:lnTo>
                  <a:lnTo>
                    <a:pt x="1223010" y="794004"/>
                  </a:lnTo>
                  <a:lnTo>
                    <a:pt x="93726" y="794004"/>
                  </a:lnTo>
                  <a:lnTo>
                    <a:pt x="72081" y="790618"/>
                  </a:lnTo>
                  <a:lnTo>
                    <a:pt x="52939" y="780549"/>
                  </a:lnTo>
                  <a:lnTo>
                    <a:pt x="37808" y="765016"/>
                  </a:lnTo>
                  <a:lnTo>
                    <a:pt x="28194" y="745236"/>
                  </a:lnTo>
                  <a:lnTo>
                    <a:pt x="25146" y="731520"/>
                  </a:lnTo>
                  <a:lnTo>
                    <a:pt x="25146" y="789498"/>
                  </a:lnTo>
                  <a:lnTo>
                    <a:pt x="60366" y="813289"/>
                  </a:lnTo>
                  <a:lnTo>
                    <a:pt x="93726" y="819912"/>
                  </a:lnTo>
                  <a:lnTo>
                    <a:pt x="1216914" y="819912"/>
                  </a:lnTo>
                  <a:lnTo>
                    <a:pt x="1226820" y="819150"/>
                  </a:lnTo>
                  <a:lnTo>
                    <a:pt x="1235964" y="817626"/>
                  </a:lnTo>
                  <a:lnTo>
                    <a:pt x="1264046" y="806802"/>
                  </a:lnTo>
                  <a:lnTo>
                    <a:pt x="1285494" y="78933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34190" y="3037243"/>
            <a:ext cx="914960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4" dirty="0">
                <a:latin typeface="Calibri"/>
                <a:cs typeface="Calibri"/>
              </a:rPr>
              <a:t>Irrasional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08313" y="3859305"/>
            <a:ext cx="1976157" cy="863973"/>
            <a:chOff x="3909821" y="4373879"/>
            <a:chExt cx="2239645" cy="979169"/>
          </a:xfrm>
        </p:grpSpPr>
        <p:sp>
          <p:nvSpPr>
            <p:cNvPr id="36" name="object 36"/>
            <p:cNvSpPr/>
            <p:nvPr/>
          </p:nvSpPr>
          <p:spPr>
            <a:xfrm>
              <a:off x="4552950" y="4373879"/>
              <a:ext cx="1596390" cy="979169"/>
            </a:xfrm>
            <a:custGeom>
              <a:avLst/>
              <a:gdLst/>
              <a:ahLst/>
              <a:cxnLst/>
              <a:rect l="l" t="t" r="r" b="b"/>
              <a:pathLst>
                <a:path w="1596389" h="979170">
                  <a:moveTo>
                    <a:pt x="25146" y="882396"/>
                  </a:moveTo>
                  <a:lnTo>
                    <a:pt x="0" y="882396"/>
                  </a:lnTo>
                  <a:lnTo>
                    <a:pt x="0" y="979170"/>
                  </a:lnTo>
                  <a:lnTo>
                    <a:pt x="25146" y="979170"/>
                  </a:lnTo>
                  <a:lnTo>
                    <a:pt x="25146" y="882396"/>
                  </a:lnTo>
                  <a:close/>
                </a:path>
                <a:path w="1596389" h="979170">
                  <a:moveTo>
                    <a:pt x="25146" y="0"/>
                  </a:moveTo>
                  <a:lnTo>
                    <a:pt x="0" y="0"/>
                  </a:lnTo>
                  <a:lnTo>
                    <a:pt x="0" y="66294"/>
                  </a:lnTo>
                  <a:lnTo>
                    <a:pt x="25146" y="66294"/>
                  </a:lnTo>
                  <a:lnTo>
                    <a:pt x="25146" y="0"/>
                  </a:lnTo>
                  <a:close/>
                </a:path>
                <a:path w="1596389" h="979170">
                  <a:moveTo>
                    <a:pt x="1596390" y="0"/>
                  </a:moveTo>
                  <a:lnTo>
                    <a:pt x="1571244" y="0"/>
                  </a:lnTo>
                  <a:lnTo>
                    <a:pt x="1571244" y="66294"/>
                  </a:lnTo>
                  <a:lnTo>
                    <a:pt x="1596390" y="66294"/>
                  </a:lnTo>
                  <a:lnTo>
                    <a:pt x="1596390" y="0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3922775" y="4440173"/>
              <a:ext cx="1285875" cy="816610"/>
            </a:xfrm>
            <a:custGeom>
              <a:avLst/>
              <a:gdLst/>
              <a:ahLst/>
              <a:cxnLst/>
              <a:rect l="l" t="t" r="r" b="b"/>
              <a:pathLst>
                <a:path w="1285875" h="816610">
                  <a:moveTo>
                    <a:pt x="1285494" y="734568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34568"/>
                  </a:lnTo>
                  <a:lnTo>
                    <a:pt x="6417" y="766274"/>
                  </a:lnTo>
                  <a:lnTo>
                    <a:pt x="23907" y="792194"/>
                  </a:lnTo>
                  <a:lnTo>
                    <a:pt x="49827" y="809684"/>
                  </a:lnTo>
                  <a:lnTo>
                    <a:pt x="81534" y="816102"/>
                  </a:lnTo>
                  <a:lnTo>
                    <a:pt x="1203960" y="816102"/>
                  </a:lnTo>
                  <a:lnTo>
                    <a:pt x="1235666" y="809684"/>
                  </a:lnTo>
                  <a:lnTo>
                    <a:pt x="1261586" y="792194"/>
                  </a:lnTo>
                  <a:lnTo>
                    <a:pt x="1279076" y="766274"/>
                  </a:lnTo>
                  <a:lnTo>
                    <a:pt x="1285494" y="73456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9821" y="4427219"/>
              <a:ext cx="1311910" cy="842010"/>
            </a:xfrm>
            <a:custGeom>
              <a:avLst/>
              <a:gdLst/>
              <a:ahLst/>
              <a:cxnLst/>
              <a:rect l="l" t="t" r="r" b="b"/>
              <a:pathLst>
                <a:path w="1311910" h="842010">
                  <a:moveTo>
                    <a:pt x="1311402" y="747521"/>
                  </a:moveTo>
                  <a:lnTo>
                    <a:pt x="1310640" y="83819"/>
                  </a:lnTo>
                  <a:lnTo>
                    <a:pt x="1298347" y="47103"/>
                  </a:lnTo>
                  <a:lnTo>
                    <a:pt x="1254764" y="7874"/>
                  </a:lnTo>
                  <a:lnTo>
                    <a:pt x="93725" y="0"/>
                  </a:lnTo>
                  <a:lnTo>
                    <a:pt x="63860" y="5096"/>
                  </a:lnTo>
                  <a:lnTo>
                    <a:pt x="17302" y="40035"/>
                  </a:lnTo>
                  <a:lnTo>
                    <a:pt x="1523" y="76199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1961" y="793938"/>
                  </a:lnTo>
                  <a:lnTo>
                    <a:pt x="25146" y="811054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4847" y="45887"/>
                  </a:lnTo>
                  <a:lnTo>
                    <a:pt x="86309" y="25989"/>
                  </a:lnTo>
                  <a:lnTo>
                    <a:pt x="94488" y="25217"/>
                  </a:lnTo>
                  <a:lnTo>
                    <a:pt x="1217676" y="25222"/>
                  </a:lnTo>
                  <a:lnTo>
                    <a:pt x="1268320" y="48487"/>
                  </a:lnTo>
                  <a:lnTo>
                    <a:pt x="1285494" y="87629"/>
                  </a:lnTo>
                  <a:lnTo>
                    <a:pt x="1285494" y="811696"/>
                  </a:lnTo>
                  <a:lnTo>
                    <a:pt x="1286875" y="810572"/>
                  </a:lnTo>
                  <a:lnTo>
                    <a:pt x="1302715" y="785969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10" h="842010">
                  <a:moveTo>
                    <a:pt x="1285494" y="811696"/>
                  </a:moveTo>
                  <a:lnTo>
                    <a:pt x="1285494" y="755141"/>
                  </a:lnTo>
                  <a:lnTo>
                    <a:pt x="1283970" y="761999"/>
                  </a:lnTo>
                  <a:lnTo>
                    <a:pt x="1276609" y="781733"/>
                  </a:lnTo>
                  <a:lnTo>
                    <a:pt x="1262310" y="798928"/>
                  </a:lnTo>
                  <a:lnTo>
                    <a:pt x="1243600" y="811184"/>
                  </a:lnTo>
                  <a:lnTo>
                    <a:pt x="1223010" y="816101"/>
                  </a:lnTo>
                  <a:lnTo>
                    <a:pt x="93726" y="815987"/>
                  </a:lnTo>
                  <a:lnTo>
                    <a:pt x="53320" y="802695"/>
                  </a:lnTo>
                  <a:lnTo>
                    <a:pt x="28194" y="767333"/>
                  </a:lnTo>
                  <a:lnTo>
                    <a:pt x="25146" y="746760"/>
                  </a:lnTo>
                  <a:lnTo>
                    <a:pt x="25146" y="811054"/>
                  </a:lnTo>
                  <a:lnTo>
                    <a:pt x="60024" y="835168"/>
                  </a:lnTo>
                  <a:lnTo>
                    <a:pt x="1217676" y="842009"/>
                  </a:lnTo>
                  <a:lnTo>
                    <a:pt x="1226820" y="841247"/>
                  </a:lnTo>
                  <a:lnTo>
                    <a:pt x="1235964" y="839723"/>
                  </a:lnTo>
                  <a:lnTo>
                    <a:pt x="1264248" y="828987"/>
                  </a:lnTo>
                  <a:lnTo>
                    <a:pt x="1285494" y="8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5269" y="4575809"/>
              <a:ext cx="1285493" cy="777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52315" y="4562855"/>
              <a:ext cx="1311910" cy="790575"/>
            </a:xfrm>
            <a:custGeom>
              <a:avLst/>
              <a:gdLst/>
              <a:ahLst/>
              <a:cxnLst/>
              <a:rect l="l" t="t" r="r" b="b"/>
              <a:pathLst>
                <a:path w="1311910" h="790575">
                  <a:moveTo>
                    <a:pt x="1311402" y="747521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849" y="47369"/>
                  </a:lnTo>
                  <a:lnTo>
                    <a:pt x="1254169" y="765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47" y="18892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0882" y="790193"/>
                  </a:lnTo>
                  <a:lnTo>
                    <a:pt x="25908" y="790193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0385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553" y="48406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790193"/>
                  </a:lnTo>
                  <a:lnTo>
                    <a:pt x="1300231" y="790193"/>
                  </a:lnTo>
                  <a:lnTo>
                    <a:pt x="1303414" y="785290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10" h="790575">
                  <a:moveTo>
                    <a:pt x="41340" y="790193"/>
                  </a:moveTo>
                  <a:lnTo>
                    <a:pt x="38366" y="787119"/>
                  </a:lnTo>
                  <a:lnTo>
                    <a:pt x="28956" y="767333"/>
                  </a:lnTo>
                  <a:lnTo>
                    <a:pt x="26670" y="760476"/>
                  </a:lnTo>
                  <a:lnTo>
                    <a:pt x="25908" y="753618"/>
                  </a:lnTo>
                  <a:lnTo>
                    <a:pt x="25908" y="790193"/>
                  </a:lnTo>
                  <a:lnTo>
                    <a:pt x="41340" y="790193"/>
                  </a:lnTo>
                  <a:close/>
                </a:path>
                <a:path w="1311910" h="790575">
                  <a:moveTo>
                    <a:pt x="1286256" y="790193"/>
                  </a:moveTo>
                  <a:lnTo>
                    <a:pt x="1286256" y="747521"/>
                  </a:lnTo>
                  <a:lnTo>
                    <a:pt x="1285494" y="755141"/>
                  </a:lnTo>
                  <a:lnTo>
                    <a:pt x="1284732" y="761999"/>
                  </a:lnTo>
                  <a:lnTo>
                    <a:pt x="1276412" y="782283"/>
                  </a:lnTo>
                  <a:lnTo>
                    <a:pt x="1269978" y="790193"/>
                  </a:lnTo>
                  <a:lnTo>
                    <a:pt x="1286256" y="7901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79496" y="4217221"/>
            <a:ext cx="865654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r>
              <a:rPr sz="1853" spc="-57" dirty="0">
                <a:latin typeface="Calibri"/>
                <a:cs typeface="Calibri"/>
              </a:rPr>
              <a:t> </a:t>
            </a:r>
            <a:r>
              <a:rPr sz="1853" spc="-9" dirty="0">
                <a:latin typeface="Calibri"/>
                <a:cs typeface="Calibri"/>
              </a:rPr>
              <a:t>Bulat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94704" y="3906371"/>
            <a:ext cx="1283074" cy="816909"/>
            <a:chOff x="5481065" y="4427220"/>
            <a:chExt cx="1454150" cy="925830"/>
          </a:xfrm>
        </p:grpSpPr>
        <p:sp>
          <p:nvSpPr>
            <p:cNvPr id="43" name="object 43"/>
            <p:cNvSpPr/>
            <p:nvPr/>
          </p:nvSpPr>
          <p:spPr>
            <a:xfrm>
              <a:off x="5494019" y="4440174"/>
              <a:ext cx="1285875" cy="816610"/>
            </a:xfrm>
            <a:custGeom>
              <a:avLst/>
              <a:gdLst/>
              <a:ahLst/>
              <a:cxnLst/>
              <a:rect l="l" t="t" r="r" b="b"/>
              <a:pathLst>
                <a:path w="1285875" h="816610">
                  <a:moveTo>
                    <a:pt x="1285494" y="734568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34568"/>
                  </a:lnTo>
                  <a:lnTo>
                    <a:pt x="6417" y="766274"/>
                  </a:lnTo>
                  <a:lnTo>
                    <a:pt x="23907" y="792194"/>
                  </a:lnTo>
                  <a:lnTo>
                    <a:pt x="49827" y="809684"/>
                  </a:lnTo>
                  <a:lnTo>
                    <a:pt x="81534" y="816102"/>
                  </a:lnTo>
                  <a:lnTo>
                    <a:pt x="1203960" y="816102"/>
                  </a:lnTo>
                  <a:lnTo>
                    <a:pt x="1235666" y="809684"/>
                  </a:lnTo>
                  <a:lnTo>
                    <a:pt x="1261586" y="792194"/>
                  </a:lnTo>
                  <a:lnTo>
                    <a:pt x="1279076" y="766274"/>
                  </a:lnTo>
                  <a:lnTo>
                    <a:pt x="1285494" y="73456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481065" y="4427220"/>
              <a:ext cx="1311910" cy="842010"/>
            </a:xfrm>
            <a:custGeom>
              <a:avLst/>
              <a:gdLst/>
              <a:ahLst/>
              <a:cxnLst/>
              <a:rect l="l" t="t" r="r" b="b"/>
              <a:pathLst>
                <a:path w="1311909" h="842010">
                  <a:moveTo>
                    <a:pt x="1311402" y="747521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506" y="47091"/>
                  </a:lnTo>
                  <a:lnTo>
                    <a:pt x="1254698" y="7894"/>
                  </a:lnTo>
                  <a:lnTo>
                    <a:pt x="93725" y="0"/>
                  </a:lnTo>
                  <a:lnTo>
                    <a:pt x="63622" y="5217"/>
                  </a:lnTo>
                  <a:lnTo>
                    <a:pt x="17618" y="39913"/>
                  </a:lnTo>
                  <a:lnTo>
                    <a:pt x="1523" y="76199"/>
                  </a:lnTo>
                  <a:lnTo>
                    <a:pt x="0" y="94487"/>
                  </a:lnTo>
                  <a:lnTo>
                    <a:pt x="0" y="748283"/>
                  </a:lnTo>
                  <a:lnTo>
                    <a:pt x="11961" y="793938"/>
                  </a:lnTo>
                  <a:lnTo>
                    <a:pt x="25146" y="811054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677" y="45294"/>
                  </a:lnTo>
                  <a:lnTo>
                    <a:pt x="62484" y="33527"/>
                  </a:lnTo>
                  <a:lnTo>
                    <a:pt x="70070" y="29584"/>
                  </a:lnTo>
                  <a:lnTo>
                    <a:pt x="78262" y="27246"/>
                  </a:lnTo>
                  <a:lnTo>
                    <a:pt x="86756" y="25953"/>
                  </a:lnTo>
                  <a:lnTo>
                    <a:pt x="94488" y="25218"/>
                  </a:lnTo>
                  <a:lnTo>
                    <a:pt x="1217676" y="25222"/>
                  </a:lnTo>
                  <a:lnTo>
                    <a:pt x="1268334" y="48567"/>
                  </a:lnTo>
                  <a:lnTo>
                    <a:pt x="1285494" y="87629"/>
                  </a:lnTo>
                  <a:lnTo>
                    <a:pt x="1285494" y="811582"/>
                  </a:lnTo>
                  <a:lnTo>
                    <a:pt x="1287108" y="810244"/>
                  </a:lnTo>
                  <a:lnTo>
                    <a:pt x="1302911" y="785556"/>
                  </a:lnTo>
                  <a:lnTo>
                    <a:pt x="1310640" y="756665"/>
                  </a:lnTo>
                  <a:lnTo>
                    <a:pt x="1311402" y="747521"/>
                  </a:lnTo>
                  <a:close/>
                </a:path>
                <a:path w="1311909" h="842010">
                  <a:moveTo>
                    <a:pt x="1285494" y="811582"/>
                  </a:moveTo>
                  <a:lnTo>
                    <a:pt x="1285494" y="755141"/>
                  </a:lnTo>
                  <a:lnTo>
                    <a:pt x="1283970" y="761999"/>
                  </a:lnTo>
                  <a:lnTo>
                    <a:pt x="1276609" y="781731"/>
                  </a:lnTo>
                  <a:lnTo>
                    <a:pt x="1262310" y="798923"/>
                  </a:lnTo>
                  <a:lnTo>
                    <a:pt x="1243600" y="811179"/>
                  </a:lnTo>
                  <a:lnTo>
                    <a:pt x="1223010" y="816101"/>
                  </a:lnTo>
                  <a:lnTo>
                    <a:pt x="93726" y="815988"/>
                  </a:lnTo>
                  <a:lnTo>
                    <a:pt x="53387" y="802657"/>
                  </a:lnTo>
                  <a:lnTo>
                    <a:pt x="28194" y="767333"/>
                  </a:lnTo>
                  <a:lnTo>
                    <a:pt x="25146" y="746760"/>
                  </a:lnTo>
                  <a:lnTo>
                    <a:pt x="25146" y="811054"/>
                  </a:lnTo>
                  <a:lnTo>
                    <a:pt x="60203" y="835237"/>
                  </a:lnTo>
                  <a:lnTo>
                    <a:pt x="1217676" y="842009"/>
                  </a:lnTo>
                  <a:lnTo>
                    <a:pt x="1226820" y="841247"/>
                  </a:lnTo>
                  <a:lnTo>
                    <a:pt x="1236726" y="839723"/>
                  </a:lnTo>
                  <a:lnTo>
                    <a:pt x="1264593" y="828907"/>
                  </a:lnTo>
                  <a:lnTo>
                    <a:pt x="1285494" y="8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6513" y="4575810"/>
              <a:ext cx="1285493" cy="7772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24321" y="4562856"/>
              <a:ext cx="1310640" cy="790575"/>
            </a:xfrm>
            <a:custGeom>
              <a:avLst/>
              <a:gdLst/>
              <a:ahLst/>
              <a:cxnLst/>
              <a:rect l="l" t="t" r="r" b="b"/>
              <a:pathLst>
                <a:path w="1310640" h="790575">
                  <a:moveTo>
                    <a:pt x="1310640" y="756665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8074" y="47158"/>
                  </a:lnTo>
                  <a:lnTo>
                    <a:pt x="1253756" y="7783"/>
                  </a:lnTo>
                  <a:lnTo>
                    <a:pt x="1216152" y="0"/>
                  </a:lnTo>
                  <a:lnTo>
                    <a:pt x="93725" y="0"/>
                  </a:lnTo>
                  <a:lnTo>
                    <a:pt x="37685" y="18864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757428"/>
                  </a:lnTo>
                  <a:lnTo>
                    <a:pt x="1524" y="767333"/>
                  </a:lnTo>
                  <a:lnTo>
                    <a:pt x="3810" y="776478"/>
                  </a:lnTo>
                  <a:lnTo>
                    <a:pt x="7620" y="784860"/>
                  </a:lnTo>
                  <a:lnTo>
                    <a:pt x="10120" y="790193"/>
                  </a:lnTo>
                  <a:lnTo>
                    <a:pt x="25146" y="790193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0385"/>
                  </a:lnTo>
                  <a:lnTo>
                    <a:pt x="93726" y="25225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791" y="48348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790193"/>
                  </a:lnTo>
                  <a:lnTo>
                    <a:pt x="1299778" y="790193"/>
                  </a:lnTo>
                  <a:lnTo>
                    <a:pt x="1302822" y="785538"/>
                  </a:lnTo>
                  <a:lnTo>
                    <a:pt x="1310640" y="756665"/>
                  </a:lnTo>
                  <a:close/>
                </a:path>
                <a:path w="1310640" h="790575">
                  <a:moveTo>
                    <a:pt x="40578" y="790193"/>
                  </a:moveTo>
                  <a:lnTo>
                    <a:pt x="37624" y="787160"/>
                  </a:lnTo>
                  <a:lnTo>
                    <a:pt x="28194" y="767333"/>
                  </a:lnTo>
                  <a:lnTo>
                    <a:pt x="25146" y="753618"/>
                  </a:lnTo>
                  <a:lnTo>
                    <a:pt x="25146" y="790193"/>
                  </a:lnTo>
                  <a:lnTo>
                    <a:pt x="40578" y="790193"/>
                  </a:lnTo>
                  <a:close/>
                </a:path>
                <a:path w="1310640" h="790575">
                  <a:moveTo>
                    <a:pt x="1285494" y="790193"/>
                  </a:moveTo>
                  <a:lnTo>
                    <a:pt x="1285494" y="747521"/>
                  </a:lnTo>
                  <a:lnTo>
                    <a:pt x="1284732" y="755141"/>
                  </a:lnTo>
                  <a:lnTo>
                    <a:pt x="1283970" y="761999"/>
                  </a:lnTo>
                  <a:lnTo>
                    <a:pt x="1276150" y="782174"/>
                  </a:lnTo>
                  <a:lnTo>
                    <a:pt x="1269532" y="790193"/>
                  </a:lnTo>
                  <a:lnTo>
                    <a:pt x="1285494" y="790193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84716" y="4087458"/>
            <a:ext cx="827554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9" dirty="0">
                <a:latin typeface="Calibri"/>
                <a:cs typeface="Calibri"/>
              </a:rPr>
              <a:t>Pecahan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21921" y="4722607"/>
            <a:ext cx="3362885" cy="865094"/>
            <a:chOff x="2338577" y="5352288"/>
            <a:chExt cx="3811270" cy="980440"/>
          </a:xfrm>
        </p:grpSpPr>
        <p:sp>
          <p:nvSpPr>
            <p:cNvPr id="49" name="object 49"/>
            <p:cNvSpPr/>
            <p:nvPr/>
          </p:nvSpPr>
          <p:spPr>
            <a:xfrm>
              <a:off x="2980944" y="5352287"/>
              <a:ext cx="3168650" cy="278130"/>
            </a:xfrm>
            <a:custGeom>
              <a:avLst/>
              <a:gdLst/>
              <a:ahLst/>
              <a:cxnLst/>
              <a:rect l="l" t="t" r="r" b="b"/>
              <a:pathLst>
                <a:path w="3168650" h="278129">
                  <a:moveTo>
                    <a:pt x="3168396" y="151638"/>
                  </a:moveTo>
                  <a:lnTo>
                    <a:pt x="3163062" y="146304"/>
                  </a:lnTo>
                  <a:lnTo>
                    <a:pt x="1597152" y="146304"/>
                  </a:lnTo>
                  <a:lnTo>
                    <a:pt x="1597152" y="762"/>
                  </a:lnTo>
                  <a:lnTo>
                    <a:pt x="1597152" y="0"/>
                  </a:lnTo>
                  <a:lnTo>
                    <a:pt x="1572006" y="0"/>
                  </a:lnTo>
                  <a:lnTo>
                    <a:pt x="1572006" y="762"/>
                  </a:lnTo>
                  <a:lnTo>
                    <a:pt x="1572006" y="146304"/>
                  </a:lnTo>
                  <a:lnTo>
                    <a:pt x="6096" y="146304"/>
                  </a:lnTo>
                  <a:lnTo>
                    <a:pt x="0" y="151638"/>
                  </a:lnTo>
                  <a:lnTo>
                    <a:pt x="0" y="278130"/>
                  </a:lnTo>
                  <a:lnTo>
                    <a:pt x="12954" y="278130"/>
                  </a:lnTo>
                  <a:lnTo>
                    <a:pt x="25908" y="278130"/>
                  </a:lnTo>
                  <a:lnTo>
                    <a:pt x="25908" y="171450"/>
                  </a:lnTo>
                  <a:lnTo>
                    <a:pt x="1572006" y="171450"/>
                  </a:lnTo>
                  <a:lnTo>
                    <a:pt x="1572006" y="278130"/>
                  </a:lnTo>
                  <a:lnTo>
                    <a:pt x="1597152" y="278130"/>
                  </a:lnTo>
                  <a:lnTo>
                    <a:pt x="1597152" y="171450"/>
                  </a:lnTo>
                  <a:lnTo>
                    <a:pt x="3143250" y="171450"/>
                  </a:lnTo>
                  <a:lnTo>
                    <a:pt x="3143250" y="278130"/>
                  </a:lnTo>
                  <a:lnTo>
                    <a:pt x="3155442" y="278130"/>
                  </a:lnTo>
                  <a:lnTo>
                    <a:pt x="3168396" y="278130"/>
                  </a:lnTo>
                  <a:lnTo>
                    <a:pt x="3168396" y="151638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9086" y="5353050"/>
              <a:ext cx="1257860" cy="388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350770" y="5353049"/>
              <a:ext cx="3002280" cy="979805"/>
            </a:xfrm>
            <a:custGeom>
              <a:avLst/>
              <a:gdLst/>
              <a:ahLst/>
              <a:cxnLst/>
              <a:rect l="l" t="t" r="r" b="b"/>
              <a:pathLst>
                <a:path w="3002279" h="979804">
                  <a:moveTo>
                    <a:pt x="1286256" y="358902"/>
                  </a:moveTo>
                  <a:lnTo>
                    <a:pt x="1279817" y="327202"/>
                  </a:lnTo>
                  <a:lnTo>
                    <a:pt x="1262253" y="301282"/>
                  </a:lnTo>
                  <a:lnTo>
                    <a:pt x="1236103" y="283794"/>
                  </a:lnTo>
                  <a:lnTo>
                    <a:pt x="1203960" y="277368"/>
                  </a:lnTo>
                  <a:lnTo>
                    <a:pt x="82296" y="277368"/>
                  </a:lnTo>
                  <a:lnTo>
                    <a:pt x="50139" y="283794"/>
                  </a:lnTo>
                  <a:lnTo>
                    <a:pt x="24003" y="301282"/>
                  </a:lnTo>
                  <a:lnTo>
                    <a:pt x="6426" y="327202"/>
                  </a:lnTo>
                  <a:lnTo>
                    <a:pt x="0" y="358902"/>
                  </a:lnTo>
                  <a:lnTo>
                    <a:pt x="0" y="979182"/>
                  </a:lnTo>
                  <a:lnTo>
                    <a:pt x="1286256" y="979182"/>
                  </a:lnTo>
                  <a:lnTo>
                    <a:pt x="1286256" y="358902"/>
                  </a:lnTo>
                  <a:close/>
                </a:path>
                <a:path w="3002279" h="979804">
                  <a:moveTo>
                    <a:pt x="3001772" y="0"/>
                  </a:moveTo>
                  <a:lnTo>
                    <a:pt x="2971520" y="0"/>
                  </a:lnTo>
                  <a:lnTo>
                    <a:pt x="2964319" y="8851"/>
                  </a:lnTo>
                  <a:lnTo>
                    <a:pt x="2946425" y="20624"/>
                  </a:lnTo>
                  <a:lnTo>
                    <a:pt x="2925318" y="25920"/>
                  </a:lnTo>
                  <a:lnTo>
                    <a:pt x="1796034" y="25920"/>
                  </a:lnTo>
                  <a:lnTo>
                    <a:pt x="1774342" y="22758"/>
                  </a:lnTo>
                  <a:lnTo>
                    <a:pt x="1755076" y="12623"/>
                  </a:lnTo>
                  <a:lnTo>
                    <a:pt x="1742884" y="0"/>
                  </a:lnTo>
                  <a:lnTo>
                    <a:pt x="1712417" y="0"/>
                  </a:lnTo>
                  <a:lnTo>
                    <a:pt x="1736598" y="30492"/>
                  </a:lnTo>
                  <a:lnTo>
                    <a:pt x="1773301" y="48526"/>
                  </a:lnTo>
                  <a:lnTo>
                    <a:pt x="1796034" y="51828"/>
                  </a:lnTo>
                  <a:lnTo>
                    <a:pt x="2919222" y="51828"/>
                  </a:lnTo>
                  <a:lnTo>
                    <a:pt x="2929128" y="51066"/>
                  </a:lnTo>
                  <a:lnTo>
                    <a:pt x="2938272" y="49542"/>
                  </a:lnTo>
                  <a:lnTo>
                    <a:pt x="2965856" y="38874"/>
                  </a:lnTo>
                  <a:lnTo>
                    <a:pt x="2988805" y="19989"/>
                  </a:lnTo>
                  <a:lnTo>
                    <a:pt x="30017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2338577" y="5617464"/>
              <a:ext cx="1310640" cy="715010"/>
            </a:xfrm>
            <a:custGeom>
              <a:avLst/>
              <a:gdLst/>
              <a:ahLst/>
              <a:cxnLst/>
              <a:rect l="l" t="t" r="r" b="b"/>
              <a:pathLst>
                <a:path w="1310639" h="715010">
                  <a:moveTo>
                    <a:pt x="1310640" y="714756"/>
                  </a:moveTo>
                  <a:lnTo>
                    <a:pt x="1310640" y="83819"/>
                  </a:lnTo>
                  <a:lnTo>
                    <a:pt x="1309116" y="74675"/>
                  </a:lnTo>
                  <a:lnTo>
                    <a:pt x="1278888" y="23779"/>
                  </a:lnTo>
                  <a:lnTo>
                    <a:pt x="1225296" y="761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738" y="18907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471" y="45294"/>
                  </a:lnTo>
                  <a:lnTo>
                    <a:pt x="85414" y="26096"/>
                  </a:lnTo>
                  <a:lnTo>
                    <a:pt x="1216914" y="25145"/>
                  </a:lnTo>
                  <a:lnTo>
                    <a:pt x="1225296" y="25992"/>
                  </a:lnTo>
                  <a:lnTo>
                    <a:pt x="1268082" y="48606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0640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4025" y="5766054"/>
              <a:ext cx="1285494" cy="56616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481071" y="5753100"/>
              <a:ext cx="1311910" cy="579120"/>
            </a:xfrm>
            <a:custGeom>
              <a:avLst/>
              <a:gdLst/>
              <a:ahLst/>
              <a:cxnLst/>
              <a:rect l="l" t="t" r="r" b="b"/>
              <a:pathLst>
                <a:path w="1311910" h="579120">
                  <a:moveTo>
                    <a:pt x="1311402" y="579119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458" y="47083"/>
                  </a:lnTo>
                  <a:lnTo>
                    <a:pt x="1254682" y="7987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52" y="18883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579119"/>
                  </a:lnTo>
                  <a:lnTo>
                    <a:pt x="25908" y="579119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1147"/>
                  </a:lnTo>
                  <a:lnTo>
                    <a:pt x="86174" y="26096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329" y="48610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579119"/>
                  </a:lnTo>
                  <a:lnTo>
                    <a:pt x="1311402" y="579119"/>
                  </a:lnTo>
                  <a:close/>
                </a:path>
                <a:path w="1311910" h="579120">
                  <a:moveTo>
                    <a:pt x="1286256" y="579119"/>
                  </a:moveTo>
                  <a:lnTo>
                    <a:pt x="1286256" y="95249"/>
                  </a:lnTo>
                  <a:lnTo>
                    <a:pt x="1285690" y="579119"/>
                  </a:lnTo>
                  <a:lnTo>
                    <a:pt x="1286256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069080" y="5138345"/>
            <a:ext cx="713254" cy="549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2127"/>
              </a:lnSpc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endParaRPr sz="1853">
              <a:latin typeface="Calibri"/>
              <a:cs typeface="Calibri"/>
            </a:endParaRPr>
          </a:p>
          <a:p>
            <a:pPr algn="ctr">
              <a:lnSpc>
                <a:spcPts val="2127"/>
              </a:lnSpc>
            </a:pPr>
            <a:r>
              <a:rPr sz="1853" spc="-13" dirty="0">
                <a:latin typeface="Calibri"/>
                <a:cs typeface="Calibri"/>
              </a:rPr>
              <a:t>Negatif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108312" y="4956586"/>
            <a:ext cx="1283074" cy="630891"/>
            <a:chOff x="3909821" y="5617464"/>
            <a:chExt cx="1454150" cy="715010"/>
          </a:xfrm>
        </p:grpSpPr>
        <p:sp>
          <p:nvSpPr>
            <p:cNvPr id="57" name="object 57"/>
            <p:cNvSpPr/>
            <p:nvPr/>
          </p:nvSpPr>
          <p:spPr>
            <a:xfrm>
              <a:off x="3922775" y="5630418"/>
              <a:ext cx="1285875" cy="702310"/>
            </a:xfrm>
            <a:custGeom>
              <a:avLst/>
              <a:gdLst/>
              <a:ahLst/>
              <a:cxnLst/>
              <a:rect l="l" t="t" r="r" b="b"/>
              <a:pathLst>
                <a:path w="1285875" h="702310">
                  <a:moveTo>
                    <a:pt x="1285494" y="701802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01802"/>
                  </a:lnTo>
                  <a:lnTo>
                    <a:pt x="1285494" y="7018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09821" y="5617464"/>
              <a:ext cx="1311910" cy="715010"/>
            </a:xfrm>
            <a:custGeom>
              <a:avLst/>
              <a:gdLst/>
              <a:ahLst/>
              <a:cxnLst/>
              <a:rect l="l" t="t" r="r" b="b"/>
              <a:pathLst>
                <a:path w="1311910" h="715010">
                  <a:moveTo>
                    <a:pt x="1311363" y="714756"/>
                  </a:moveTo>
                  <a:lnTo>
                    <a:pt x="1310640" y="83819"/>
                  </a:lnTo>
                  <a:lnTo>
                    <a:pt x="1298250" y="47030"/>
                  </a:lnTo>
                  <a:lnTo>
                    <a:pt x="1254618" y="799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880" y="18911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4847" y="45887"/>
                  </a:lnTo>
                  <a:lnTo>
                    <a:pt x="86309" y="25989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58" y="48563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1363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5269" y="5766054"/>
              <a:ext cx="1285494" cy="56616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052315" y="5753100"/>
              <a:ext cx="1311910" cy="579120"/>
            </a:xfrm>
            <a:custGeom>
              <a:avLst/>
              <a:gdLst/>
              <a:ahLst/>
              <a:cxnLst/>
              <a:rect l="l" t="t" r="r" b="b"/>
              <a:pathLst>
                <a:path w="1311910" h="579120">
                  <a:moveTo>
                    <a:pt x="1311402" y="579119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849" y="47369"/>
                  </a:lnTo>
                  <a:lnTo>
                    <a:pt x="1254169" y="7658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47" y="18892"/>
                  </a:lnTo>
                  <a:lnTo>
                    <a:pt x="4571" y="67055"/>
                  </a:lnTo>
                  <a:lnTo>
                    <a:pt x="0" y="94487"/>
                  </a:lnTo>
                  <a:lnTo>
                    <a:pt x="0" y="579119"/>
                  </a:lnTo>
                  <a:lnTo>
                    <a:pt x="25908" y="579119"/>
                  </a:lnTo>
                  <a:lnTo>
                    <a:pt x="25908" y="86867"/>
                  </a:lnTo>
                  <a:lnTo>
                    <a:pt x="28956" y="73151"/>
                  </a:lnTo>
                  <a:lnTo>
                    <a:pt x="51053" y="41147"/>
                  </a:lnTo>
                  <a:lnTo>
                    <a:pt x="86174" y="26096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406" y="48553"/>
                  </a:lnTo>
                  <a:lnTo>
                    <a:pt x="1285494" y="87629"/>
                  </a:lnTo>
                  <a:lnTo>
                    <a:pt x="1286256" y="95249"/>
                  </a:lnTo>
                  <a:lnTo>
                    <a:pt x="1286256" y="579119"/>
                  </a:lnTo>
                  <a:lnTo>
                    <a:pt x="1311402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635663" y="5267436"/>
            <a:ext cx="353546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dirty="0">
                <a:latin typeface="Calibri"/>
                <a:cs typeface="Calibri"/>
              </a:rPr>
              <a:t>Nol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494704" y="4956586"/>
            <a:ext cx="1283074" cy="630891"/>
            <a:chOff x="5481065" y="5617464"/>
            <a:chExt cx="1454150" cy="715010"/>
          </a:xfrm>
        </p:grpSpPr>
        <p:sp>
          <p:nvSpPr>
            <p:cNvPr id="63" name="object 63"/>
            <p:cNvSpPr/>
            <p:nvPr/>
          </p:nvSpPr>
          <p:spPr>
            <a:xfrm>
              <a:off x="5494019" y="5630418"/>
              <a:ext cx="1285875" cy="702310"/>
            </a:xfrm>
            <a:custGeom>
              <a:avLst/>
              <a:gdLst/>
              <a:ahLst/>
              <a:cxnLst/>
              <a:rect l="l" t="t" r="r" b="b"/>
              <a:pathLst>
                <a:path w="1285875" h="702310">
                  <a:moveTo>
                    <a:pt x="1285494" y="701802"/>
                  </a:moveTo>
                  <a:lnTo>
                    <a:pt x="1285494" y="81534"/>
                  </a:lnTo>
                  <a:lnTo>
                    <a:pt x="1279076" y="49827"/>
                  </a:lnTo>
                  <a:lnTo>
                    <a:pt x="1261586" y="23907"/>
                  </a:lnTo>
                  <a:lnTo>
                    <a:pt x="1235666" y="6417"/>
                  </a:lnTo>
                  <a:lnTo>
                    <a:pt x="1203960" y="0"/>
                  </a:lnTo>
                  <a:lnTo>
                    <a:pt x="81534" y="0"/>
                  </a:lnTo>
                  <a:lnTo>
                    <a:pt x="49827" y="6417"/>
                  </a:lnTo>
                  <a:lnTo>
                    <a:pt x="23907" y="23907"/>
                  </a:lnTo>
                  <a:lnTo>
                    <a:pt x="6417" y="49827"/>
                  </a:lnTo>
                  <a:lnTo>
                    <a:pt x="0" y="81534"/>
                  </a:lnTo>
                  <a:lnTo>
                    <a:pt x="0" y="701802"/>
                  </a:lnTo>
                  <a:lnTo>
                    <a:pt x="1285494" y="7018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5481065" y="5617464"/>
              <a:ext cx="1311910" cy="715010"/>
            </a:xfrm>
            <a:custGeom>
              <a:avLst/>
              <a:gdLst/>
              <a:ahLst/>
              <a:cxnLst/>
              <a:rect l="l" t="t" r="r" b="b"/>
              <a:pathLst>
                <a:path w="1311909" h="715010">
                  <a:moveTo>
                    <a:pt x="1311402" y="714756"/>
                  </a:moveTo>
                  <a:lnTo>
                    <a:pt x="1311402" y="93725"/>
                  </a:lnTo>
                  <a:lnTo>
                    <a:pt x="1310640" y="83819"/>
                  </a:lnTo>
                  <a:lnTo>
                    <a:pt x="1298556" y="47224"/>
                  </a:lnTo>
                  <a:lnTo>
                    <a:pt x="1254491" y="7967"/>
                  </a:lnTo>
                  <a:lnTo>
                    <a:pt x="1216914" y="0"/>
                  </a:lnTo>
                  <a:lnTo>
                    <a:pt x="93725" y="0"/>
                  </a:lnTo>
                  <a:lnTo>
                    <a:pt x="37928" y="18864"/>
                  </a:lnTo>
                  <a:lnTo>
                    <a:pt x="3809" y="67055"/>
                  </a:lnTo>
                  <a:lnTo>
                    <a:pt x="0" y="94487"/>
                  </a:lnTo>
                  <a:lnTo>
                    <a:pt x="0" y="714756"/>
                  </a:lnTo>
                  <a:lnTo>
                    <a:pt x="25146" y="714756"/>
                  </a:lnTo>
                  <a:lnTo>
                    <a:pt x="25146" y="94487"/>
                  </a:lnTo>
                  <a:lnTo>
                    <a:pt x="25908" y="86867"/>
                  </a:lnTo>
                  <a:lnTo>
                    <a:pt x="45677" y="45299"/>
                  </a:lnTo>
                  <a:lnTo>
                    <a:pt x="62484" y="33527"/>
                  </a:lnTo>
                  <a:lnTo>
                    <a:pt x="70070" y="29584"/>
                  </a:lnTo>
                  <a:lnTo>
                    <a:pt x="78262" y="27246"/>
                  </a:lnTo>
                  <a:lnTo>
                    <a:pt x="86756" y="25953"/>
                  </a:lnTo>
                  <a:lnTo>
                    <a:pt x="95250" y="25145"/>
                  </a:lnTo>
                  <a:lnTo>
                    <a:pt x="1216914" y="25145"/>
                  </a:lnTo>
                  <a:lnTo>
                    <a:pt x="1224534" y="25907"/>
                  </a:lnTo>
                  <a:lnTo>
                    <a:pt x="1268291" y="48634"/>
                  </a:lnTo>
                  <a:lnTo>
                    <a:pt x="1285494" y="87629"/>
                  </a:lnTo>
                  <a:lnTo>
                    <a:pt x="1285494" y="714756"/>
                  </a:lnTo>
                  <a:lnTo>
                    <a:pt x="1311402" y="714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6513" y="5766054"/>
              <a:ext cx="1285493" cy="56616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24321" y="5753100"/>
              <a:ext cx="1310640" cy="579120"/>
            </a:xfrm>
            <a:custGeom>
              <a:avLst/>
              <a:gdLst/>
              <a:ahLst/>
              <a:cxnLst/>
              <a:rect l="l" t="t" r="r" b="b"/>
              <a:pathLst>
                <a:path w="1310640" h="579120">
                  <a:moveTo>
                    <a:pt x="1310640" y="579119"/>
                  </a:moveTo>
                  <a:lnTo>
                    <a:pt x="1310640" y="93725"/>
                  </a:lnTo>
                  <a:lnTo>
                    <a:pt x="1309878" y="83819"/>
                  </a:lnTo>
                  <a:lnTo>
                    <a:pt x="1298074" y="47158"/>
                  </a:lnTo>
                  <a:lnTo>
                    <a:pt x="1253756" y="7783"/>
                  </a:lnTo>
                  <a:lnTo>
                    <a:pt x="1216152" y="0"/>
                  </a:lnTo>
                  <a:lnTo>
                    <a:pt x="93725" y="0"/>
                  </a:lnTo>
                  <a:lnTo>
                    <a:pt x="37552" y="18759"/>
                  </a:lnTo>
                  <a:lnTo>
                    <a:pt x="3809" y="67055"/>
                  </a:lnTo>
                  <a:lnTo>
                    <a:pt x="0" y="85343"/>
                  </a:lnTo>
                  <a:lnTo>
                    <a:pt x="0" y="579119"/>
                  </a:lnTo>
                  <a:lnTo>
                    <a:pt x="25146" y="579119"/>
                  </a:lnTo>
                  <a:lnTo>
                    <a:pt x="25146" y="86867"/>
                  </a:lnTo>
                  <a:lnTo>
                    <a:pt x="28194" y="73151"/>
                  </a:lnTo>
                  <a:lnTo>
                    <a:pt x="50291" y="41147"/>
                  </a:lnTo>
                  <a:lnTo>
                    <a:pt x="85414" y="26096"/>
                  </a:lnTo>
                  <a:lnTo>
                    <a:pt x="1216152" y="25145"/>
                  </a:lnTo>
                  <a:lnTo>
                    <a:pt x="1223772" y="25907"/>
                  </a:lnTo>
                  <a:lnTo>
                    <a:pt x="1267653" y="48482"/>
                  </a:lnTo>
                  <a:lnTo>
                    <a:pt x="1284732" y="87629"/>
                  </a:lnTo>
                  <a:lnTo>
                    <a:pt x="1285494" y="95249"/>
                  </a:lnTo>
                  <a:lnTo>
                    <a:pt x="1285494" y="579119"/>
                  </a:lnTo>
                  <a:lnTo>
                    <a:pt x="1310640" y="57911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717478" y="5267436"/>
            <a:ext cx="962585" cy="2964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853" spc="-4" dirty="0">
                <a:latin typeface="Calibri"/>
                <a:cs typeface="Calibri"/>
              </a:rPr>
              <a:t>Bil.</a:t>
            </a:r>
            <a:r>
              <a:rPr sz="1853" spc="-62" dirty="0">
                <a:latin typeface="Calibri"/>
                <a:cs typeface="Calibri"/>
              </a:rPr>
              <a:t> </a:t>
            </a:r>
            <a:r>
              <a:rPr sz="1853" spc="-9" dirty="0">
                <a:latin typeface="Calibri"/>
                <a:cs typeface="Calibri"/>
              </a:rPr>
              <a:t>Positif</a:t>
            </a:r>
            <a:endParaRPr sz="1853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732680" y="5587253"/>
            <a:ext cx="1272428" cy="231962"/>
            <a:chOff x="2350770" y="6332220"/>
            <a:chExt cx="1442085" cy="262890"/>
          </a:xfrm>
        </p:grpSpPr>
        <p:sp>
          <p:nvSpPr>
            <p:cNvPr id="69" name="object 69"/>
            <p:cNvSpPr/>
            <p:nvPr/>
          </p:nvSpPr>
          <p:spPr>
            <a:xfrm>
              <a:off x="2350770" y="6332220"/>
              <a:ext cx="1286510" cy="114300"/>
            </a:xfrm>
            <a:custGeom>
              <a:avLst/>
              <a:gdLst/>
              <a:ahLst/>
              <a:cxnLst/>
              <a:rect l="l" t="t" r="r" b="b"/>
              <a:pathLst>
                <a:path w="1286510" h="114300">
                  <a:moveTo>
                    <a:pt x="1286256" y="32765"/>
                  </a:moveTo>
                  <a:lnTo>
                    <a:pt x="1286256" y="0"/>
                  </a:lnTo>
                  <a:lnTo>
                    <a:pt x="0" y="0"/>
                  </a:lnTo>
                  <a:lnTo>
                    <a:pt x="6429" y="64472"/>
                  </a:lnTo>
                  <a:lnTo>
                    <a:pt x="50149" y="107882"/>
                  </a:lnTo>
                  <a:lnTo>
                    <a:pt x="82296" y="114299"/>
                  </a:lnTo>
                  <a:lnTo>
                    <a:pt x="1203960" y="114299"/>
                  </a:lnTo>
                  <a:lnTo>
                    <a:pt x="1236106" y="107882"/>
                  </a:lnTo>
                  <a:lnTo>
                    <a:pt x="1262253" y="90392"/>
                  </a:lnTo>
                  <a:lnTo>
                    <a:pt x="1279826" y="64472"/>
                  </a:lnTo>
                  <a:lnTo>
                    <a:pt x="1286256" y="3276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4026" y="6332220"/>
              <a:ext cx="1285494" cy="24993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481072" y="6332220"/>
              <a:ext cx="1311910" cy="262890"/>
            </a:xfrm>
            <a:custGeom>
              <a:avLst/>
              <a:gdLst/>
              <a:ahLst/>
              <a:cxnLst/>
              <a:rect l="l" t="t" r="r" b="b"/>
              <a:pathLst>
                <a:path w="1311910" h="262890">
                  <a:moveTo>
                    <a:pt x="1311402" y="168402"/>
                  </a:moveTo>
                  <a:lnTo>
                    <a:pt x="1311402" y="0"/>
                  </a:lnTo>
                  <a:lnTo>
                    <a:pt x="1285690" y="0"/>
                  </a:lnTo>
                  <a:lnTo>
                    <a:pt x="1285494" y="176022"/>
                  </a:lnTo>
                  <a:lnTo>
                    <a:pt x="1283970" y="182880"/>
                  </a:lnTo>
                  <a:lnTo>
                    <a:pt x="1262400" y="219989"/>
                  </a:lnTo>
                  <a:lnTo>
                    <a:pt x="1223010" y="236982"/>
                  </a:lnTo>
                  <a:lnTo>
                    <a:pt x="1216152" y="237744"/>
                  </a:lnTo>
                  <a:lnTo>
                    <a:pt x="94488" y="236982"/>
                  </a:lnTo>
                  <a:lnTo>
                    <a:pt x="53359" y="223623"/>
                  </a:lnTo>
                  <a:lnTo>
                    <a:pt x="28194" y="188214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13051" y="215727"/>
                  </a:lnTo>
                  <a:lnTo>
                    <a:pt x="41910" y="246888"/>
                  </a:lnTo>
                  <a:lnTo>
                    <a:pt x="82896" y="261798"/>
                  </a:lnTo>
                  <a:lnTo>
                    <a:pt x="94488" y="262890"/>
                  </a:lnTo>
                  <a:lnTo>
                    <a:pt x="1217676" y="262890"/>
                  </a:lnTo>
                  <a:lnTo>
                    <a:pt x="1264725" y="249717"/>
                  </a:lnTo>
                  <a:lnTo>
                    <a:pt x="1302836" y="206713"/>
                  </a:lnTo>
                  <a:lnTo>
                    <a:pt x="1310640" y="177546"/>
                  </a:lnTo>
                  <a:lnTo>
                    <a:pt x="1311402" y="16840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5108313" y="4723281"/>
            <a:ext cx="2669241" cy="1095935"/>
            <a:chOff x="3909821" y="5353050"/>
            <a:chExt cx="3025140" cy="1242059"/>
          </a:xfrm>
        </p:grpSpPr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0331" y="5353050"/>
              <a:ext cx="1257860" cy="3886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634442" y="5353050"/>
              <a:ext cx="1289685" cy="52069"/>
            </a:xfrm>
            <a:custGeom>
              <a:avLst/>
              <a:gdLst/>
              <a:ahLst/>
              <a:cxnLst/>
              <a:rect l="l" t="t" r="r" b="b"/>
              <a:pathLst>
                <a:path w="1289684" h="52070">
                  <a:moveTo>
                    <a:pt x="1289658" y="0"/>
                  </a:moveTo>
                  <a:lnTo>
                    <a:pt x="1259411" y="0"/>
                  </a:lnTo>
                  <a:lnTo>
                    <a:pt x="1252175" y="8767"/>
                  </a:lnTo>
                  <a:lnTo>
                    <a:pt x="1233918" y="20599"/>
                  </a:lnTo>
                  <a:lnTo>
                    <a:pt x="1212889" y="25908"/>
                  </a:lnTo>
                  <a:lnTo>
                    <a:pt x="83605" y="25908"/>
                  </a:lnTo>
                  <a:lnTo>
                    <a:pt x="61952" y="22633"/>
                  </a:lnTo>
                  <a:lnTo>
                    <a:pt x="42691" y="12558"/>
                  </a:lnTo>
                  <a:lnTo>
                    <a:pt x="30458" y="0"/>
                  </a:lnTo>
                  <a:lnTo>
                    <a:pt x="0" y="0"/>
                  </a:lnTo>
                  <a:lnTo>
                    <a:pt x="24169" y="30480"/>
                  </a:lnTo>
                  <a:lnTo>
                    <a:pt x="60869" y="48520"/>
                  </a:lnTo>
                  <a:lnTo>
                    <a:pt x="83605" y="51816"/>
                  </a:lnTo>
                  <a:lnTo>
                    <a:pt x="1206793" y="51816"/>
                  </a:lnTo>
                  <a:lnTo>
                    <a:pt x="1216699" y="51054"/>
                  </a:lnTo>
                  <a:lnTo>
                    <a:pt x="1225843" y="49530"/>
                  </a:lnTo>
                  <a:lnTo>
                    <a:pt x="1253664" y="38802"/>
                  </a:lnTo>
                  <a:lnTo>
                    <a:pt x="1276516" y="20097"/>
                  </a:lnTo>
                  <a:lnTo>
                    <a:pt x="12896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3922776" y="6332220"/>
              <a:ext cx="1285875" cy="114300"/>
            </a:xfrm>
            <a:custGeom>
              <a:avLst/>
              <a:gdLst/>
              <a:ahLst/>
              <a:cxnLst/>
              <a:rect l="l" t="t" r="r" b="b"/>
              <a:pathLst>
                <a:path w="1285875" h="114300">
                  <a:moveTo>
                    <a:pt x="1285494" y="32765"/>
                  </a:moveTo>
                  <a:lnTo>
                    <a:pt x="1285494" y="0"/>
                  </a:lnTo>
                  <a:lnTo>
                    <a:pt x="0" y="0"/>
                  </a:lnTo>
                  <a:lnTo>
                    <a:pt x="6417" y="64472"/>
                  </a:lnTo>
                  <a:lnTo>
                    <a:pt x="49827" y="107882"/>
                  </a:lnTo>
                  <a:lnTo>
                    <a:pt x="81534" y="114299"/>
                  </a:lnTo>
                  <a:lnTo>
                    <a:pt x="1203960" y="114299"/>
                  </a:lnTo>
                  <a:lnTo>
                    <a:pt x="1235666" y="107882"/>
                  </a:lnTo>
                  <a:lnTo>
                    <a:pt x="1261586" y="90392"/>
                  </a:lnTo>
                  <a:lnTo>
                    <a:pt x="1279076" y="64472"/>
                  </a:lnTo>
                  <a:lnTo>
                    <a:pt x="1285494" y="3276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3909821" y="6332220"/>
              <a:ext cx="1311910" cy="127635"/>
            </a:xfrm>
            <a:custGeom>
              <a:avLst/>
              <a:gdLst/>
              <a:ahLst/>
              <a:cxnLst/>
              <a:rect l="l" t="t" r="r" b="b"/>
              <a:pathLst>
                <a:path w="1311910" h="127635">
                  <a:moveTo>
                    <a:pt x="1311402" y="32765"/>
                  </a:moveTo>
                  <a:lnTo>
                    <a:pt x="1311363" y="0"/>
                  </a:lnTo>
                  <a:lnTo>
                    <a:pt x="1285494" y="0"/>
                  </a:lnTo>
                  <a:lnTo>
                    <a:pt x="1285494" y="40385"/>
                  </a:lnTo>
                  <a:lnTo>
                    <a:pt x="1283970" y="47243"/>
                  </a:lnTo>
                  <a:lnTo>
                    <a:pt x="1262376" y="84281"/>
                  </a:lnTo>
                  <a:lnTo>
                    <a:pt x="1223010" y="101345"/>
                  </a:lnTo>
                  <a:lnTo>
                    <a:pt x="94488" y="101345"/>
                  </a:lnTo>
                  <a:lnTo>
                    <a:pt x="72626" y="98088"/>
                  </a:lnTo>
                  <a:lnTo>
                    <a:pt x="37932" y="72472"/>
                  </a:lnTo>
                  <a:lnTo>
                    <a:pt x="25146" y="32003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762" y="42671"/>
                  </a:lnTo>
                  <a:lnTo>
                    <a:pt x="11961" y="79177"/>
                  </a:lnTo>
                  <a:lnTo>
                    <a:pt x="41910" y="111251"/>
                  </a:lnTo>
                  <a:lnTo>
                    <a:pt x="83071" y="126173"/>
                  </a:lnTo>
                  <a:lnTo>
                    <a:pt x="94488" y="127253"/>
                  </a:lnTo>
                  <a:lnTo>
                    <a:pt x="1217676" y="127253"/>
                  </a:lnTo>
                  <a:lnTo>
                    <a:pt x="1264334" y="114168"/>
                  </a:lnTo>
                  <a:lnTo>
                    <a:pt x="1302715" y="71368"/>
                  </a:lnTo>
                  <a:lnTo>
                    <a:pt x="1310640" y="41909"/>
                  </a:lnTo>
                  <a:lnTo>
                    <a:pt x="1311402" y="32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5270" y="6332219"/>
              <a:ext cx="1285493" cy="24993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052316" y="6332219"/>
              <a:ext cx="2727325" cy="262890"/>
            </a:xfrm>
            <a:custGeom>
              <a:avLst/>
              <a:gdLst/>
              <a:ahLst/>
              <a:cxnLst/>
              <a:rect l="l" t="t" r="r" b="b"/>
              <a:pathLst>
                <a:path w="2727325" h="262890">
                  <a:moveTo>
                    <a:pt x="1311402" y="0"/>
                  </a:moveTo>
                  <a:lnTo>
                    <a:pt x="1286256" y="0"/>
                  </a:lnTo>
                  <a:lnTo>
                    <a:pt x="1286256" y="168402"/>
                  </a:lnTo>
                  <a:lnTo>
                    <a:pt x="1285494" y="176022"/>
                  </a:lnTo>
                  <a:lnTo>
                    <a:pt x="1262773" y="219925"/>
                  </a:lnTo>
                  <a:lnTo>
                    <a:pt x="1223772" y="236982"/>
                  </a:lnTo>
                  <a:lnTo>
                    <a:pt x="1216152" y="237744"/>
                  </a:lnTo>
                  <a:lnTo>
                    <a:pt x="94488" y="236982"/>
                  </a:lnTo>
                  <a:lnTo>
                    <a:pt x="53530" y="223685"/>
                  </a:lnTo>
                  <a:lnTo>
                    <a:pt x="28956" y="188214"/>
                  </a:lnTo>
                  <a:lnTo>
                    <a:pt x="25908" y="174498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762" y="178308"/>
                  </a:lnTo>
                  <a:lnTo>
                    <a:pt x="13055" y="215722"/>
                  </a:lnTo>
                  <a:lnTo>
                    <a:pt x="42672" y="246888"/>
                  </a:lnTo>
                  <a:lnTo>
                    <a:pt x="82892" y="261810"/>
                  </a:lnTo>
                  <a:lnTo>
                    <a:pt x="94488" y="262890"/>
                  </a:lnTo>
                  <a:lnTo>
                    <a:pt x="1217676" y="262890"/>
                  </a:lnTo>
                  <a:lnTo>
                    <a:pt x="1264310" y="249948"/>
                  </a:lnTo>
                  <a:lnTo>
                    <a:pt x="1303413" y="206171"/>
                  </a:lnTo>
                  <a:lnTo>
                    <a:pt x="1311402" y="168402"/>
                  </a:lnTo>
                  <a:lnTo>
                    <a:pt x="1311402" y="0"/>
                  </a:lnTo>
                  <a:close/>
                </a:path>
                <a:path w="2727325" h="262890">
                  <a:moveTo>
                    <a:pt x="2727198" y="12"/>
                  </a:moveTo>
                  <a:lnTo>
                    <a:pt x="1441704" y="12"/>
                  </a:lnTo>
                  <a:lnTo>
                    <a:pt x="1441704" y="32766"/>
                  </a:lnTo>
                  <a:lnTo>
                    <a:pt x="1448117" y="64477"/>
                  </a:lnTo>
                  <a:lnTo>
                    <a:pt x="1465605" y="90398"/>
                  </a:lnTo>
                  <a:lnTo>
                    <a:pt x="1491526" y="107886"/>
                  </a:lnTo>
                  <a:lnTo>
                    <a:pt x="1523238" y="114300"/>
                  </a:lnTo>
                  <a:lnTo>
                    <a:pt x="2645664" y="114300"/>
                  </a:lnTo>
                  <a:lnTo>
                    <a:pt x="2677363" y="107886"/>
                  </a:lnTo>
                  <a:lnTo>
                    <a:pt x="2703284" y="90398"/>
                  </a:lnTo>
                  <a:lnTo>
                    <a:pt x="2720771" y="64477"/>
                  </a:lnTo>
                  <a:lnTo>
                    <a:pt x="2727198" y="32766"/>
                  </a:lnTo>
                  <a:lnTo>
                    <a:pt x="2727198" y="1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5481065" y="6332220"/>
              <a:ext cx="1311910" cy="127635"/>
            </a:xfrm>
            <a:custGeom>
              <a:avLst/>
              <a:gdLst/>
              <a:ahLst/>
              <a:cxnLst/>
              <a:rect l="l" t="t" r="r" b="b"/>
              <a:pathLst>
                <a:path w="1311909" h="127635">
                  <a:moveTo>
                    <a:pt x="1311402" y="32765"/>
                  </a:moveTo>
                  <a:lnTo>
                    <a:pt x="1311402" y="0"/>
                  </a:lnTo>
                  <a:lnTo>
                    <a:pt x="1285494" y="0"/>
                  </a:lnTo>
                  <a:lnTo>
                    <a:pt x="1285494" y="40385"/>
                  </a:lnTo>
                  <a:lnTo>
                    <a:pt x="1283970" y="47243"/>
                  </a:lnTo>
                  <a:lnTo>
                    <a:pt x="1262376" y="84277"/>
                  </a:lnTo>
                  <a:lnTo>
                    <a:pt x="1223010" y="101345"/>
                  </a:lnTo>
                  <a:lnTo>
                    <a:pt x="94488" y="101345"/>
                  </a:lnTo>
                  <a:lnTo>
                    <a:pt x="72729" y="98165"/>
                  </a:lnTo>
                  <a:lnTo>
                    <a:pt x="37943" y="72288"/>
                  </a:lnTo>
                  <a:lnTo>
                    <a:pt x="25146" y="32003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762" y="42671"/>
                  </a:lnTo>
                  <a:lnTo>
                    <a:pt x="11961" y="79177"/>
                  </a:lnTo>
                  <a:lnTo>
                    <a:pt x="41910" y="111251"/>
                  </a:lnTo>
                  <a:lnTo>
                    <a:pt x="83512" y="126225"/>
                  </a:lnTo>
                  <a:lnTo>
                    <a:pt x="94488" y="127253"/>
                  </a:lnTo>
                  <a:lnTo>
                    <a:pt x="1217676" y="127253"/>
                  </a:lnTo>
                  <a:lnTo>
                    <a:pt x="1264818" y="113983"/>
                  </a:lnTo>
                  <a:lnTo>
                    <a:pt x="1302828" y="71096"/>
                  </a:lnTo>
                  <a:lnTo>
                    <a:pt x="1310640" y="41909"/>
                  </a:lnTo>
                  <a:lnTo>
                    <a:pt x="1311402" y="32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6514" y="6332219"/>
              <a:ext cx="1285493" cy="24993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624321" y="6332219"/>
              <a:ext cx="1310640" cy="262890"/>
            </a:xfrm>
            <a:custGeom>
              <a:avLst/>
              <a:gdLst/>
              <a:ahLst/>
              <a:cxnLst/>
              <a:rect l="l" t="t" r="r" b="b"/>
              <a:pathLst>
                <a:path w="1310640" h="262890">
                  <a:moveTo>
                    <a:pt x="1310640" y="177546"/>
                  </a:moveTo>
                  <a:lnTo>
                    <a:pt x="1310640" y="0"/>
                  </a:lnTo>
                  <a:lnTo>
                    <a:pt x="1285494" y="0"/>
                  </a:lnTo>
                  <a:lnTo>
                    <a:pt x="1285494" y="168402"/>
                  </a:lnTo>
                  <a:lnTo>
                    <a:pt x="1284732" y="176022"/>
                  </a:lnTo>
                  <a:lnTo>
                    <a:pt x="1262295" y="219841"/>
                  </a:lnTo>
                  <a:lnTo>
                    <a:pt x="1223010" y="236982"/>
                  </a:lnTo>
                  <a:lnTo>
                    <a:pt x="1215390" y="237744"/>
                  </a:lnTo>
                  <a:lnTo>
                    <a:pt x="93726" y="236982"/>
                  </a:lnTo>
                  <a:lnTo>
                    <a:pt x="52797" y="223599"/>
                  </a:lnTo>
                  <a:lnTo>
                    <a:pt x="28194" y="188214"/>
                  </a:lnTo>
                  <a:lnTo>
                    <a:pt x="25146" y="0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12297" y="215720"/>
                  </a:lnTo>
                  <a:lnTo>
                    <a:pt x="41910" y="246888"/>
                  </a:lnTo>
                  <a:lnTo>
                    <a:pt x="81934" y="261711"/>
                  </a:lnTo>
                  <a:lnTo>
                    <a:pt x="93726" y="262890"/>
                  </a:lnTo>
                  <a:lnTo>
                    <a:pt x="1216914" y="262890"/>
                  </a:lnTo>
                  <a:lnTo>
                    <a:pt x="1263784" y="249876"/>
                  </a:lnTo>
                  <a:lnTo>
                    <a:pt x="1302822" y="206418"/>
                  </a:lnTo>
                  <a:lnTo>
                    <a:pt x="1310640" y="17754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</p:spTree>
    <p:extLst>
      <p:ext uri="{BB962C8B-B14F-4D97-AF65-F5344CB8AC3E}">
        <p14:creationId xmlns:p14="http://schemas.microsoft.com/office/powerpoint/2010/main" val="22054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6734" y="1930998"/>
            <a:ext cx="7078756" cy="3033993"/>
            <a:chOff x="1018032" y="2188464"/>
            <a:chExt cx="8022590" cy="343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032" y="2188464"/>
              <a:ext cx="8010143" cy="227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85503" y="241706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312" y="2415540"/>
              <a:ext cx="7674864" cy="979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032" y="3394710"/>
              <a:ext cx="8016240" cy="9791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85503" y="437388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120" y="4373880"/>
              <a:ext cx="7699247" cy="9791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3312" y="5353050"/>
              <a:ext cx="1395983" cy="273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40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4EFCBF31-97C7-C876-9717-2910F728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67"/>
              <a:t>Matematika Ekonomi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91C56363-1CE9-3E14-935D-5DD65BE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FA974-A15E-49A1-A5AB-C7065BF2D70C}" type="slidenum">
              <a:rPr lang="en-US" altLang="en-US" sz="1167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167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E97AFF9-D630-B606-F7ED-A79A2EAC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4500" y="190500"/>
            <a:ext cx="3873500" cy="444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b="1"/>
              <a:t>SISTEM BILANGAN</a:t>
            </a:r>
            <a:endParaRPr lang="en-US" altLang="en-US" sz="1333"/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E8B55635-5BBA-7927-7F0B-0322FA72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59000"/>
            <a:ext cx="1524000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Nyata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+ dan -</a:t>
            </a:r>
          </a:p>
        </p:txBody>
      </p:sp>
      <p:sp>
        <p:nvSpPr>
          <p:cNvPr id="40966" name="AutoShape 7">
            <a:extLst>
              <a:ext uri="{FF2B5EF4-FFF2-40B4-BE49-F238E27FC236}">
                <a16:creationId xmlns:a16="http://schemas.microsoft.com/office/drawing/2014/main" id="{F95964AF-69E7-53D8-4F6F-29E72FEE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86000"/>
            <a:ext cx="1333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Khayal</a:t>
            </a:r>
          </a:p>
        </p:txBody>
      </p:sp>
      <p:sp>
        <p:nvSpPr>
          <p:cNvPr id="40967" name="AutoShape 8">
            <a:extLst>
              <a:ext uri="{FF2B5EF4-FFF2-40B4-BE49-F238E27FC236}">
                <a16:creationId xmlns:a16="http://schemas.microsoft.com/office/drawing/2014/main" id="{B050401B-114C-BA3C-695D-6465E812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3365500"/>
            <a:ext cx="13970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Rasional</a:t>
            </a:r>
          </a:p>
        </p:txBody>
      </p:sp>
      <p:sp>
        <p:nvSpPr>
          <p:cNvPr id="40968" name="AutoShape 9">
            <a:extLst>
              <a:ext uri="{FF2B5EF4-FFF2-40B4-BE49-F238E27FC236}">
                <a16:creationId xmlns:a16="http://schemas.microsoft.com/office/drawing/2014/main" id="{56CE1BFC-7B8B-856C-2F83-1257A07EB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365500"/>
            <a:ext cx="15875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Irrasional</a:t>
            </a:r>
          </a:p>
        </p:txBody>
      </p:sp>
      <p:sp>
        <p:nvSpPr>
          <p:cNvPr id="40969" name="AutoShape 10">
            <a:extLst>
              <a:ext uri="{FF2B5EF4-FFF2-40B4-BE49-F238E27FC236}">
                <a16:creationId xmlns:a16="http://schemas.microsoft.com/office/drawing/2014/main" id="{B49042E1-548D-739E-3A1A-48FBB6CF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5461000"/>
            <a:ext cx="13970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Bulat</a:t>
            </a:r>
          </a:p>
        </p:txBody>
      </p:sp>
      <p:sp>
        <p:nvSpPr>
          <p:cNvPr id="40970" name="AutoShape 11">
            <a:extLst>
              <a:ext uri="{FF2B5EF4-FFF2-40B4-BE49-F238E27FC236}">
                <a16:creationId xmlns:a16="http://schemas.microsoft.com/office/drawing/2014/main" id="{B1AC8695-1657-A32D-57C3-D8D337B80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5461000"/>
            <a:ext cx="13970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Pecahan</a:t>
            </a:r>
          </a:p>
        </p:txBody>
      </p:sp>
      <p:sp>
        <p:nvSpPr>
          <p:cNvPr id="40971" name="AutoShape 12">
            <a:extLst>
              <a:ext uri="{FF2B5EF4-FFF2-40B4-BE49-F238E27FC236}">
                <a16:creationId xmlns:a16="http://schemas.microsoft.com/office/drawing/2014/main" id="{4068F443-07AB-6FE1-2E6D-609AC2E8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1270000"/>
            <a:ext cx="13970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33"/>
              <a:t>Bilangan</a:t>
            </a:r>
          </a:p>
        </p:txBody>
      </p:sp>
      <p:sp>
        <p:nvSpPr>
          <p:cNvPr id="40972" name="Rectangle 15">
            <a:extLst>
              <a:ext uri="{FF2B5EF4-FFF2-40B4-BE49-F238E27FC236}">
                <a16:creationId xmlns:a16="http://schemas.microsoft.com/office/drawing/2014/main" id="{CA12B64B-22EF-1490-1601-9A7B8F40B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2159000"/>
            <a:ext cx="1079500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2; -2;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1,1; -1,1</a:t>
            </a:r>
          </a:p>
        </p:txBody>
      </p:sp>
      <p:sp>
        <p:nvSpPr>
          <p:cNvPr id="40973" name="Rectangle 16">
            <a:extLst>
              <a:ext uri="{FF2B5EF4-FFF2-40B4-BE49-F238E27FC236}">
                <a16:creationId xmlns:a16="http://schemas.microsoft.com/office/drawing/2014/main" id="{CD0B0479-3120-03C3-86E8-31654751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2984500"/>
            <a:ext cx="15240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Akar negatip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√</a:t>
            </a:r>
            <a:r>
              <a:rPr lang="en-US" altLang="en-US" sz="2000"/>
              <a:t>(-4) = </a:t>
            </a:r>
            <a:r>
              <a:rPr lang="en-US" altLang="en-US" sz="2000">
                <a:cs typeface="Arial" panose="020B0604020202020204" pitchFamily="34" charset="0"/>
              </a:rPr>
              <a:t>± 2</a:t>
            </a:r>
          </a:p>
        </p:txBody>
      </p:sp>
      <p:sp>
        <p:nvSpPr>
          <p:cNvPr id="40974" name="Line 17">
            <a:extLst>
              <a:ext uri="{FF2B5EF4-FFF2-40B4-BE49-F238E27FC236}">
                <a16:creationId xmlns:a16="http://schemas.microsoft.com/office/drawing/2014/main" id="{55A4D9E4-14B8-8C36-665B-452E2C6D6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30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75" name="Line 18">
            <a:extLst>
              <a:ext uri="{FF2B5EF4-FFF2-40B4-BE49-F238E27FC236}">
                <a16:creationId xmlns:a16="http://schemas.microsoft.com/office/drawing/2014/main" id="{7746FB72-D3D7-5405-242A-9CA300931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619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76" name="AutoShape 19">
            <a:extLst>
              <a:ext uri="{FF2B5EF4-FFF2-40B4-BE49-F238E27FC236}">
                <a16:creationId xmlns:a16="http://schemas.microsoft.com/office/drawing/2014/main" id="{1D42CBFF-7508-0649-589B-CC08FE0D1523}"/>
              </a:ext>
            </a:extLst>
          </p:cNvPr>
          <p:cNvSpPr>
            <a:spLocks noChangeArrowheads="1"/>
          </p:cNvSpPr>
          <p:nvPr/>
        </p:nvSpPr>
        <p:spPr bwMode="auto">
          <a:xfrm rot="19803484">
            <a:off x="9017000" y="2476500"/>
            <a:ext cx="444500" cy="381000"/>
          </a:xfrm>
          <a:prstGeom prst="curvedLeftArrow">
            <a:avLst>
              <a:gd name="adj1" fmla="val 20000"/>
              <a:gd name="adj2" fmla="val 40000"/>
              <a:gd name="adj3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000"/>
          </a:p>
        </p:txBody>
      </p:sp>
      <p:sp>
        <p:nvSpPr>
          <p:cNvPr id="40977" name="AutoShape 20">
            <a:extLst>
              <a:ext uri="{FF2B5EF4-FFF2-40B4-BE49-F238E27FC236}">
                <a16:creationId xmlns:a16="http://schemas.microsoft.com/office/drawing/2014/main" id="{9B057DB3-4EDA-4291-D940-41F642A41E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2000" y="1333500"/>
            <a:ext cx="571500" cy="952500"/>
          </a:xfrm>
          <a:prstGeom prst="curvedRight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000"/>
          </a:p>
        </p:txBody>
      </p:sp>
      <p:sp>
        <p:nvSpPr>
          <p:cNvPr id="40978" name="Text Box 23">
            <a:extLst>
              <a:ext uri="{FF2B5EF4-FFF2-40B4-BE49-F238E27FC236}">
                <a16:creationId xmlns:a16="http://schemas.microsoft.com/office/drawing/2014/main" id="{BF803462-EF68-234F-F994-53CFAB64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064000"/>
            <a:ext cx="1778000" cy="1888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/>
              <a:t>Hasil bagi dua bil bulat, pecahan desimal atau desimal berulang 0,1492525</a:t>
            </a:r>
          </a:p>
        </p:txBody>
      </p:sp>
      <p:sp>
        <p:nvSpPr>
          <p:cNvPr id="40979" name="Text Box 24">
            <a:extLst>
              <a:ext uri="{FF2B5EF4-FFF2-40B4-BE49-F238E27FC236}">
                <a16:creationId xmlns:a16="http://schemas.microsoft.com/office/drawing/2014/main" id="{F46AA808-E825-04E8-8F8E-778D935B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64000"/>
            <a:ext cx="2667000" cy="1118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/>
              <a:t>Hasil bagi dua bil bulat, pecahan desimal tak berulang 0,14925253993999… </a:t>
            </a:r>
            <a:r>
              <a:rPr lang="el-GR" altLang="en-US" sz="1667">
                <a:cs typeface="Arial" panose="020B0604020202020204" pitchFamily="34" charset="0"/>
              </a:rPr>
              <a:t>π</a:t>
            </a:r>
            <a:r>
              <a:rPr lang="en-US" altLang="en-US" sz="1667">
                <a:cs typeface="Arial" panose="020B0604020202020204" pitchFamily="34" charset="0"/>
              </a:rPr>
              <a:t>, </a:t>
            </a:r>
            <a:r>
              <a:rPr lang="en-US" altLang="en-US" sz="1667" i="1">
                <a:cs typeface="Arial" panose="020B0604020202020204" pitchFamily="34" charset="0"/>
              </a:rPr>
              <a:t>℮</a:t>
            </a:r>
          </a:p>
        </p:txBody>
      </p:sp>
      <p:sp>
        <p:nvSpPr>
          <p:cNvPr id="40980" name="Text Box 25">
            <a:extLst>
              <a:ext uri="{FF2B5EF4-FFF2-40B4-BE49-F238E27FC236}">
                <a16:creationId xmlns:a16="http://schemas.microsoft.com/office/drawing/2014/main" id="{18437C83-86EA-A090-4F8F-AE38C69E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39834"/>
            <a:ext cx="1079500" cy="861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/>
              <a:t> 1; 4; 8; termasuk  0</a:t>
            </a:r>
          </a:p>
        </p:txBody>
      </p:sp>
      <p:sp>
        <p:nvSpPr>
          <p:cNvPr id="40981" name="Text Box 26">
            <a:extLst>
              <a:ext uri="{FF2B5EF4-FFF2-40B4-BE49-F238E27FC236}">
                <a16:creationId xmlns:a16="http://schemas.microsoft.com/office/drawing/2014/main" id="{8915DC50-9550-AA68-1404-6256F8B7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651500"/>
            <a:ext cx="1460500" cy="348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67"/>
              <a:t>½;  2/7 dsb</a:t>
            </a:r>
          </a:p>
        </p:txBody>
      </p:sp>
      <p:sp>
        <p:nvSpPr>
          <p:cNvPr id="40982" name="Line 27">
            <a:extLst>
              <a:ext uri="{FF2B5EF4-FFF2-40B4-BE49-F238E27FC236}">
                <a16:creationId xmlns:a16="http://schemas.microsoft.com/office/drawing/2014/main" id="{23BC65BE-CA30-F9CA-72EC-42066257D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19685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3" name="Line 29">
            <a:extLst>
              <a:ext uri="{FF2B5EF4-FFF2-40B4-BE49-F238E27FC236}">
                <a16:creationId xmlns:a16="http://schemas.microsoft.com/office/drawing/2014/main" id="{9B60A13B-D9EA-2C0E-8DF8-C9AA34F33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841500"/>
            <a:ext cx="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4" name="Line 30">
            <a:extLst>
              <a:ext uri="{FF2B5EF4-FFF2-40B4-BE49-F238E27FC236}">
                <a16:creationId xmlns:a16="http://schemas.microsoft.com/office/drawing/2014/main" id="{8E1AB371-FD96-E89B-D2CD-7B2F126E2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19685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5" name="Line 31">
            <a:extLst>
              <a:ext uri="{FF2B5EF4-FFF2-40B4-BE49-F238E27FC236}">
                <a16:creationId xmlns:a16="http://schemas.microsoft.com/office/drawing/2014/main" id="{28364926-EF82-1386-2991-879AFA278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500" y="19685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6" name="Line 32">
            <a:extLst>
              <a:ext uri="{FF2B5EF4-FFF2-40B4-BE49-F238E27FC236}">
                <a16:creationId xmlns:a16="http://schemas.microsoft.com/office/drawing/2014/main" id="{5AB612E7-BFF8-C693-465D-3F4A68C98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29845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7" name="Line 33">
            <a:extLst>
              <a:ext uri="{FF2B5EF4-FFF2-40B4-BE49-F238E27FC236}">
                <a16:creationId xmlns:a16="http://schemas.microsoft.com/office/drawing/2014/main" id="{D03A610F-A254-7DF2-4F96-9897E1DBC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3175000"/>
            <a:ext cx="234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8" name="Line 34">
            <a:extLst>
              <a:ext uri="{FF2B5EF4-FFF2-40B4-BE49-F238E27FC236}">
                <a16:creationId xmlns:a16="http://schemas.microsoft.com/office/drawing/2014/main" id="{35D0E5E5-FA74-20AE-4CBE-79A50488E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0" y="31750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89" name="Line 35">
            <a:extLst>
              <a:ext uri="{FF2B5EF4-FFF2-40B4-BE49-F238E27FC236}">
                <a16:creationId xmlns:a16="http://schemas.microsoft.com/office/drawing/2014/main" id="{51CD88E1-D60E-1CDE-1A9B-54D0541FA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3937000"/>
            <a:ext cx="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0" name="Line 36">
            <a:extLst>
              <a:ext uri="{FF2B5EF4-FFF2-40B4-BE49-F238E27FC236}">
                <a16:creationId xmlns:a16="http://schemas.microsoft.com/office/drawing/2014/main" id="{0F31A6AC-E040-6630-470F-BF2F426BE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4635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1" name="Line 37">
            <a:extLst>
              <a:ext uri="{FF2B5EF4-FFF2-40B4-BE49-F238E27FC236}">
                <a16:creationId xmlns:a16="http://schemas.microsoft.com/office/drawing/2014/main" id="{CE751A50-1D9A-7262-8848-F3F1C62E3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3937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2" name="Line 38">
            <a:extLst>
              <a:ext uri="{FF2B5EF4-FFF2-40B4-BE49-F238E27FC236}">
                <a16:creationId xmlns:a16="http://schemas.microsoft.com/office/drawing/2014/main" id="{8605C32D-C34C-7ADB-E08F-FD744285C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0" y="50800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3" name="Line 39">
            <a:extLst>
              <a:ext uri="{FF2B5EF4-FFF2-40B4-BE49-F238E27FC236}">
                <a16:creationId xmlns:a16="http://schemas.microsoft.com/office/drawing/2014/main" id="{19B59C8A-6FE8-D50F-961D-20044630B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0" y="5080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4" name="Line 40">
            <a:extLst>
              <a:ext uri="{FF2B5EF4-FFF2-40B4-BE49-F238E27FC236}">
                <a16:creationId xmlns:a16="http://schemas.microsoft.com/office/drawing/2014/main" id="{4EC8A431-21C8-19A2-8587-7AD6B24BB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5080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5" name="Line 41">
            <a:extLst>
              <a:ext uri="{FF2B5EF4-FFF2-40B4-BE49-F238E27FC236}">
                <a16:creationId xmlns:a16="http://schemas.microsoft.com/office/drawing/2014/main" id="{389C3A26-5D66-1007-8F90-08EF29EEE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5778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6" name="Line 42">
            <a:extLst>
              <a:ext uri="{FF2B5EF4-FFF2-40B4-BE49-F238E27FC236}">
                <a16:creationId xmlns:a16="http://schemas.microsoft.com/office/drawing/2014/main" id="{690BA377-A987-B14F-F71F-72EDDD1A5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0" y="590550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7" name="Line 43">
            <a:extLst>
              <a:ext uri="{FF2B5EF4-FFF2-40B4-BE49-F238E27FC236}">
                <a16:creationId xmlns:a16="http://schemas.microsoft.com/office/drawing/2014/main" id="{D29D7CB5-775D-196A-FE6E-B8326CC40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500" y="35560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8" name="Line 44">
            <a:extLst>
              <a:ext uri="{FF2B5EF4-FFF2-40B4-BE49-F238E27FC236}">
                <a16:creationId xmlns:a16="http://schemas.microsoft.com/office/drawing/2014/main" id="{27C94A7F-851F-727D-86B9-51AC5C178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4500" y="361950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 sz="1500"/>
          </a:p>
        </p:txBody>
      </p:sp>
      <p:sp>
        <p:nvSpPr>
          <p:cNvPr id="40999" name="Text Box 45">
            <a:extLst>
              <a:ext uri="{FF2B5EF4-FFF2-40B4-BE49-F238E27FC236}">
                <a16:creationId xmlns:a16="http://schemas.microsoft.com/office/drawing/2014/main" id="{B1A3E974-15B5-9EFD-25DC-5E9EDA771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825500"/>
            <a:ext cx="3365500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33"/>
              <a:t>1. Pembagian bilangan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4" name="Rectangle 41993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96" name="Group 41995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41997" name="Straight Connector 41996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98" name="Straight Connector 41997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9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1" name="Isosceles Triangle 42000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2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005" name="Isosceles Triangle 42004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007" name="Rectangle 42006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D064960B-7AEE-65FE-18BA-C459F8A7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544" y="6041362"/>
            <a:ext cx="5554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900">
                <a:solidFill>
                  <a:srgbClr val="FFFFFF"/>
                </a:solidFill>
              </a:rPr>
              <a:t>Matematika Ekonomi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216DCEDB-7275-89E5-307C-C5E16978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79A2F8F5-9F7E-4CFC-B61B-F86D7E8D256D}" type="slidenum">
              <a:rPr lang="en-US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36</a:t>
            </a:fld>
            <a:endParaRPr lang="en-US" altLang="en-US" sz="1900">
              <a:solidFill>
                <a:srgbClr val="FFFFFF"/>
              </a:solidFill>
            </a:endParaRPr>
          </a:p>
        </p:txBody>
      </p:sp>
      <p:graphicFrame>
        <p:nvGraphicFramePr>
          <p:cNvPr id="41990" name="Rectangle 3">
            <a:extLst>
              <a:ext uri="{FF2B5EF4-FFF2-40B4-BE49-F238E27FC236}">
                <a16:creationId xmlns:a16="http://schemas.microsoft.com/office/drawing/2014/main" id="{9C5CF8BE-A15F-D5C7-FDB7-891192A63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97709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6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HIMPUNAN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4229"/>
            <a:ext cx="8596668" cy="47471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kumpulan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objek</a:t>
            </a:r>
            <a:r>
              <a:rPr lang="en-US" dirty="0">
                <a:sym typeface="Wingdings" pitchFamily="2" charset="2"/>
              </a:rPr>
              <a:t> – </a:t>
            </a:r>
            <a:r>
              <a:rPr lang="en-US" dirty="0" err="1">
                <a:sym typeface="Wingdings" pitchFamily="2" charset="2"/>
              </a:rPr>
              <a:t>objek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berbeda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dirty="0" err="1">
                <a:sym typeface="Wingdings" pitchFamily="2" charset="2"/>
              </a:rPr>
              <a:t>Objek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himpunan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disebut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elemen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unsur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anggota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dirty="0" err="1">
                <a:sym typeface="Wingdings" pitchFamily="2" charset="2"/>
              </a:rPr>
              <a:t>Penyajian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himpunan</a:t>
            </a:r>
            <a:r>
              <a:rPr lang="en-US" dirty="0">
                <a:sym typeface="Wingdings" pitchFamily="2" charset="2"/>
              </a:rPr>
              <a:t> :</a:t>
            </a:r>
          </a:p>
          <a:p>
            <a:pPr marL="365760" lvl="1" indent="0">
              <a:lnSpc>
                <a:spcPct val="150000"/>
              </a:lnSpc>
              <a:buNone/>
              <a:defRPr/>
            </a:pPr>
            <a:r>
              <a:rPr lang="en-US" sz="1800" b="1" dirty="0">
                <a:sym typeface="Wingdings" pitchFamily="2" charset="2"/>
              </a:rPr>
              <a:t>1.  </a:t>
            </a:r>
            <a:r>
              <a:rPr lang="en-US" sz="1800" b="1" dirty="0" err="1">
                <a:sym typeface="Wingdings" pitchFamily="2" charset="2"/>
              </a:rPr>
              <a:t>Enumerasi</a:t>
            </a:r>
            <a:r>
              <a:rPr lang="en-US" sz="1800" dirty="0">
                <a:sym typeface="Wingdings" pitchFamily="2" charset="2"/>
              </a:rPr>
              <a:t> ( </a:t>
            </a:r>
            <a:r>
              <a:rPr lang="en-US" sz="1800" dirty="0" err="1">
                <a:sym typeface="Wingdings" pitchFamily="2" charset="2"/>
              </a:rPr>
              <a:t>menyebutkan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semua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anggota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himpunan</a:t>
            </a:r>
            <a:r>
              <a:rPr lang="en-US" sz="1800" dirty="0">
                <a:sym typeface="Wingdings" pitchFamily="2" charset="2"/>
              </a:rPr>
              <a:t> yang </a:t>
            </a:r>
            <a:r>
              <a:rPr lang="en-US" sz="1800" dirty="0" err="1">
                <a:sym typeface="Wingdings" pitchFamily="2" charset="2"/>
              </a:rPr>
              <a:t>ada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 marL="365760" lvl="1" indent="0">
              <a:lnSpc>
                <a:spcPct val="150000"/>
              </a:lnSpc>
              <a:buNone/>
              <a:defRPr/>
            </a:pPr>
            <a:r>
              <a:rPr lang="en-US" sz="1800" dirty="0">
                <a:sym typeface="Wingdings" pitchFamily="2" charset="2"/>
              </a:rPr>
              <a:t>      </a:t>
            </a:r>
            <a:r>
              <a:rPr lang="en-US" sz="1800" dirty="0" err="1">
                <a:sym typeface="Wingdings" pitchFamily="2" charset="2"/>
              </a:rPr>
              <a:t>contoh</a:t>
            </a:r>
            <a:r>
              <a:rPr lang="en-US" sz="1800" dirty="0">
                <a:sym typeface="Wingdings" pitchFamily="2" charset="2"/>
              </a:rPr>
              <a:t> 1 : A = {1,2,3,4}; B = {2,4,6,8}</a:t>
            </a:r>
          </a:p>
          <a:p>
            <a:pPr marL="693738" lvl="1" indent="-328613">
              <a:lnSpc>
                <a:spcPct val="150000"/>
              </a:lnSpc>
              <a:buNone/>
              <a:defRPr/>
            </a:pPr>
            <a:r>
              <a:rPr lang="en-US" sz="1800" b="1" dirty="0">
                <a:sym typeface="Wingdings" pitchFamily="2" charset="2"/>
              </a:rPr>
              <a:t>2.  </a:t>
            </a:r>
            <a:r>
              <a:rPr lang="en-US" sz="1800" b="1" dirty="0" err="1">
                <a:sym typeface="Wingdings" pitchFamily="2" charset="2"/>
              </a:rPr>
              <a:t>Simbol</a:t>
            </a:r>
            <a:r>
              <a:rPr lang="en-US" sz="1800" b="1" dirty="0">
                <a:sym typeface="Wingdings" pitchFamily="2" charset="2"/>
              </a:rPr>
              <a:t> – </a:t>
            </a:r>
            <a:r>
              <a:rPr lang="en-US" sz="1800" b="1" dirty="0" err="1">
                <a:sym typeface="Wingdings" pitchFamily="2" charset="2"/>
              </a:rPr>
              <a:t>simbol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 err="1">
                <a:sym typeface="Wingdings" pitchFamily="2" charset="2"/>
              </a:rPr>
              <a:t>baku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ditulis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dengan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menggunakan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huruf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kapital</a:t>
            </a:r>
            <a:r>
              <a:rPr lang="en-US" sz="1800" dirty="0">
                <a:sym typeface="Wingdings" pitchFamily="2" charset="2"/>
              </a:rPr>
              <a:t> yang </a:t>
            </a:r>
            <a:r>
              <a:rPr lang="en-US" sz="1800" dirty="0" err="1">
                <a:sym typeface="Wingdings" pitchFamily="2" charset="2"/>
              </a:rPr>
              <a:t>dicetak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tebal</a:t>
            </a:r>
            <a:r>
              <a:rPr lang="en-US" sz="1800" dirty="0">
                <a:sym typeface="Wingdings" pitchFamily="2" charset="2"/>
              </a:rPr>
              <a:t>)</a:t>
            </a:r>
            <a:endParaRPr lang="en-US" sz="1800" b="1" dirty="0">
              <a:sym typeface="Wingdings" pitchFamily="2" charset="2"/>
            </a:endParaRPr>
          </a:p>
          <a:p>
            <a:pPr marL="365760" lvl="1" indent="0">
              <a:lnSpc>
                <a:spcPct val="150000"/>
              </a:lnSpc>
              <a:buNone/>
              <a:defRPr/>
            </a:pPr>
            <a:r>
              <a:rPr lang="en-US" sz="1800" dirty="0">
                <a:sym typeface="Wingdings" pitchFamily="2" charset="2"/>
              </a:rPr>
              <a:t>      </a:t>
            </a:r>
            <a:r>
              <a:rPr lang="en-US" sz="1800" dirty="0" err="1">
                <a:sym typeface="Wingdings" pitchFamily="2" charset="2"/>
              </a:rPr>
              <a:t>contoh</a:t>
            </a:r>
            <a:r>
              <a:rPr lang="en-US" sz="1800" dirty="0">
                <a:sym typeface="Wingdings" pitchFamily="2" charset="2"/>
              </a:rPr>
              <a:t> 2:     </a:t>
            </a:r>
            <a:r>
              <a:rPr lang="en-US" sz="1800" b="1" dirty="0">
                <a:sym typeface="Wingdings" pitchFamily="2" charset="2"/>
              </a:rPr>
              <a:t>N</a:t>
            </a:r>
            <a:r>
              <a:rPr lang="en-US" sz="1800" dirty="0">
                <a:sym typeface="Wingdings" pitchFamily="2" charset="2"/>
              </a:rPr>
              <a:t> = </a:t>
            </a:r>
            <a:r>
              <a:rPr lang="en-US" sz="1800" dirty="0" err="1">
                <a:sym typeface="Wingdings" pitchFamily="2" charset="2"/>
              </a:rPr>
              <a:t>himpunan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bilangan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asli</a:t>
            </a:r>
            <a:r>
              <a:rPr lang="en-US" sz="1800" dirty="0">
                <a:sym typeface="Wingdings" pitchFamily="2" charset="2"/>
              </a:rPr>
              <a:t> = {1,2,…}</a:t>
            </a:r>
          </a:p>
          <a:p>
            <a:pPr marL="365760" lvl="1" indent="0">
              <a:lnSpc>
                <a:spcPct val="150000"/>
              </a:lnSpc>
              <a:buNone/>
              <a:defRPr/>
            </a:pPr>
            <a:r>
              <a:rPr lang="en-US" sz="1800" dirty="0">
                <a:sym typeface="Wingdings" pitchFamily="2" charset="2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1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89317"/>
            <a:ext cx="8596668" cy="5352045"/>
          </a:xfrm>
        </p:spPr>
        <p:txBody>
          <a:bodyPr>
            <a:normAutofit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1800" b="1" dirty="0">
                <a:sym typeface="Wingdings" pitchFamily="2" charset="2"/>
              </a:rPr>
              <a:t>3.  </a:t>
            </a:r>
            <a:r>
              <a:rPr lang="en-US" sz="1800" b="1" dirty="0" err="1">
                <a:sym typeface="Wingdings" pitchFamily="2" charset="2"/>
              </a:rPr>
              <a:t>Notasi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 err="1">
                <a:sym typeface="Wingdings" pitchFamily="2" charset="2"/>
              </a:rPr>
              <a:t>pembentuk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 err="1">
                <a:sym typeface="Wingdings" pitchFamily="2" charset="2"/>
              </a:rPr>
              <a:t>himpunan</a:t>
            </a:r>
            <a:endParaRPr lang="en-US" sz="1800" dirty="0"/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1800" b="1" dirty="0" err="1"/>
              <a:t>Notasi</a:t>
            </a:r>
            <a:r>
              <a:rPr lang="en-US" sz="1800" b="1" dirty="0"/>
              <a:t>: { </a:t>
            </a:r>
            <a:r>
              <a:rPr lang="en-US" sz="1800" b="1" i="1" dirty="0"/>
              <a:t>x</a:t>
            </a:r>
            <a:r>
              <a:rPr lang="en-US" sz="1800" b="1" dirty="0"/>
              <a:t> </a:t>
            </a:r>
            <a:r>
              <a:rPr lang="en-US" sz="1800" b="1" dirty="0">
                <a:sym typeface="Symbol"/>
              </a:rPr>
              <a:t></a:t>
            </a:r>
            <a:r>
              <a:rPr lang="en-US" sz="1800" b="1" dirty="0"/>
              <a:t> </a:t>
            </a:r>
            <a:r>
              <a:rPr lang="en-US" sz="1800" b="1" dirty="0" err="1"/>
              <a:t>syarat</a:t>
            </a:r>
            <a:r>
              <a:rPr lang="en-US" sz="1800" b="1" dirty="0"/>
              <a:t> yang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dipenuhi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i="1" dirty="0"/>
              <a:t>x</a:t>
            </a:r>
            <a:r>
              <a:rPr lang="en-US" sz="1800" b="1" dirty="0"/>
              <a:t> }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1800" dirty="0" err="1"/>
              <a:t>contoh</a:t>
            </a:r>
            <a:r>
              <a:rPr lang="en-US" sz="1800" dirty="0"/>
              <a:t> 3:  </a:t>
            </a:r>
            <a:r>
              <a:rPr lang="en-US" sz="1800" i="1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himpunan</a:t>
            </a:r>
            <a:r>
              <a:rPr lang="en-US" sz="1800" dirty="0"/>
              <a:t>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bulat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yang 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5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i="1" dirty="0"/>
              <a:t>A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| </a:t>
            </a:r>
            <a:r>
              <a:rPr lang="en-US" i="1" dirty="0"/>
              <a:t>x 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 5}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1800" dirty="0" err="1"/>
              <a:t>contoh</a:t>
            </a:r>
            <a:r>
              <a:rPr lang="en-US" sz="1800" dirty="0"/>
              <a:t> 4: </a:t>
            </a:r>
            <a:r>
              <a:rPr lang="en-US" sz="1800" i="1" dirty="0"/>
              <a:t>M</a:t>
            </a:r>
            <a:r>
              <a:rPr lang="en-US" sz="1800" dirty="0"/>
              <a:t> = { </a:t>
            </a:r>
            <a:r>
              <a:rPr lang="en-US" sz="1800" i="1" dirty="0"/>
              <a:t>x</a:t>
            </a:r>
            <a:r>
              <a:rPr lang="en-US" sz="1800" dirty="0"/>
              <a:t> | </a:t>
            </a:r>
            <a:r>
              <a:rPr lang="en-US" sz="1800" i="1" dirty="0"/>
              <a:t>x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yang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IF2151}</a:t>
            </a:r>
            <a:r>
              <a:rPr lang="en-US" dirty="0"/>
              <a:t>	  </a:t>
            </a:r>
            <a:endParaRPr lang="en-US" sz="2000" dirty="0"/>
          </a:p>
          <a:p>
            <a:pPr marL="365125" lvl="1" indent="0">
              <a:lnSpc>
                <a:spcPct val="90000"/>
              </a:lnSpc>
              <a:buNone/>
            </a:pPr>
            <a:r>
              <a:rPr lang="en-US" sz="1800" b="1" dirty="0">
                <a:cs typeface="Tahoma" panose="020B0604030504040204" pitchFamily="34" charset="0"/>
              </a:rPr>
              <a:t>4.  Diagram Venn</a:t>
            </a:r>
          </a:p>
          <a:p>
            <a:pPr marL="365125" lvl="1" indent="0">
              <a:lnSpc>
                <a:spcPct val="90000"/>
              </a:lnSpc>
              <a:buNone/>
            </a:pPr>
            <a:r>
              <a:rPr lang="en-US" dirty="0" err="1"/>
              <a:t>Contoh</a:t>
            </a:r>
            <a:r>
              <a:rPr lang="en-US" dirty="0"/>
              <a:t> 5: </a:t>
            </a:r>
          </a:p>
          <a:p>
            <a:pPr marL="365125" lvl="1" indent="0">
              <a:lnSpc>
                <a:spcPct val="90000"/>
              </a:lnSpc>
              <a:buNone/>
            </a:pPr>
            <a:r>
              <a:rPr lang="en-US" dirty="0" err="1"/>
              <a:t>Misalkan</a:t>
            </a:r>
            <a:r>
              <a:rPr lang="en-US" dirty="0"/>
              <a:t> U = {1, 2, …, 7, 8}, </a:t>
            </a:r>
            <a:r>
              <a:rPr lang="en-US" i="1" dirty="0"/>
              <a:t>A</a:t>
            </a:r>
            <a:r>
              <a:rPr lang="en-US" dirty="0"/>
              <a:t> = {1, 2, 3, 5}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{2, 5, 6, 8}. </a:t>
            </a:r>
          </a:p>
          <a:p>
            <a:pPr marL="365125" lvl="1" indent="0">
              <a:lnSpc>
                <a:spcPct val="90000"/>
              </a:lnSpc>
              <a:buNone/>
            </a:pPr>
            <a:r>
              <a:rPr lang="en-US" dirty="0"/>
              <a:t>Diagram Venn                :</a:t>
            </a:r>
          </a:p>
          <a:p>
            <a:pPr marL="638175" indent="0">
              <a:buNone/>
            </a:pPr>
            <a:endParaRPr lang="en-US" dirty="0"/>
          </a:p>
          <a:p>
            <a:pPr marL="365760" lvl="1" indent="0">
              <a:lnSpc>
                <a:spcPct val="90000"/>
              </a:lnSpc>
              <a:buNone/>
              <a:defRPr/>
            </a:pPr>
            <a:endParaRPr lang="en-US" sz="1800" dirty="0">
              <a:cs typeface="Tahom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700557"/>
              </p:ext>
            </p:extLst>
          </p:nvPr>
        </p:nvGraphicFramePr>
        <p:xfrm>
          <a:off x="2621794" y="3596713"/>
          <a:ext cx="7207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165028" progId="Equation.DSMT4">
                  <p:embed/>
                </p:oleObj>
              </mc:Choice>
              <mc:Fallback>
                <p:oleObj name="Equation" r:id="rId2" imgW="418918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94" y="3596713"/>
                        <a:ext cx="7207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52" y="4065963"/>
            <a:ext cx="2915845" cy="197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29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/>
          </a:bodyPr>
          <a:lstStyle/>
          <a:p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Asli</a:t>
            </a:r>
            <a:r>
              <a:rPr lang="en-US" sz="2200" dirty="0"/>
              <a:t>, 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Cacah</a:t>
            </a:r>
            <a:r>
              <a:rPr lang="en-US" sz="2200" dirty="0"/>
              <a:t>, 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Bulat</a:t>
            </a:r>
            <a:r>
              <a:rPr lang="en-US" sz="2200" dirty="0"/>
              <a:t>, 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Rasional</a:t>
            </a:r>
            <a:r>
              <a:rPr lang="en-US" sz="2200" dirty="0"/>
              <a:t>, 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Irrasional</a:t>
            </a:r>
            <a:r>
              <a:rPr lang="en-US" sz="2200" dirty="0"/>
              <a:t> (</a:t>
            </a:r>
            <a:r>
              <a:rPr lang="en-US" sz="2200" dirty="0" err="1"/>
              <a:t>tak</a:t>
            </a:r>
            <a:r>
              <a:rPr lang="en-US" sz="2200" dirty="0"/>
              <a:t> </a:t>
            </a:r>
            <a:r>
              <a:rPr lang="en-US" sz="2200" dirty="0" err="1"/>
              <a:t>terukur</a:t>
            </a:r>
            <a:r>
              <a:rPr lang="en-US" sz="2200" dirty="0"/>
              <a:t>),</a:t>
            </a:r>
          </a:p>
          <a:p>
            <a:pPr lvl="1"/>
            <a:r>
              <a:rPr lang="en-US" sz="2200" dirty="0" err="1"/>
              <a:t>himpunan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Real.</a:t>
            </a:r>
          </a:p>
        </p:txBody>
      </p:sp>
    </p:spTree>
    <p:extLst>
      <p:ext uri="{BB962C8B-B14F-4D97-AF65-F5344CB8AC3E}">
        <p14:creationId xmlns:p14="http://schemas.microsoft.com/office/powerpoint/2010/main" val="12928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06"/>
            <a:r>
              <a:rPr lang="en-US" sz="4400" spc="-93">
                <a:solidFill>
                  <a:schemeClr val="accent1">
                    <a:lumMod val="75000"/>
                  </a:schemeClr>
                </a:solidFill>
              </a:rPr>
              <a:t>PERSYARATAN</a:t>
            </a:r>
            <a:r>
              <a:rPr lang="en-US" sz="4400" spc="-4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spc="-13">
                <a:solidFill>
                  <a:schemeClr val="accent1">
                    <a:lumMod val="75000"/>
                  </a:schemeClr>
                </a:solidFill>
              </a:rPr>
              <a:t>KULIAH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4302AF5-5657-FA06-3815-B6D807689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79987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9701"/>
                <a:ext cx="10515600" cy="55072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Himpunan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Asli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bulat</a:t>
                </a:r>
                <a:r>
                  <a:rPr lang="en-US" dirty="0"/>
                  <a:t> </a:t>
                </a:r>
                <a:r>
                  <a:rPr lang="en-US" dirty="0" err="1"/>
                  <a:t>positif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: </a:t>
                </a:r>
                <a:r>
                  <a:rPr lang="en-US" b="1" dirty="0"/>
                  <a:t>N = {1,2,3,4,…}</a:t>
                </a:r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Cacah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: </a:t>
                </a:r>
                <a:r>
                  <a:rPr lang="en-US" b="1" dirty="0"/>
                  <a:t>W = {0,1,2,3,4,…}</a:t>
                </a:r>
              </a:p>
              <a:p>
                <a:r>
                  <a:rPr lang="sv-SE" dirty="0"/>
                  <a:t>Himpunan bilangan Bulat ditulis : </a:t>
                </a:r>
                <a:r>
                  <a:rPr lang="sv-SE" b="1" dirty="0"/>
                  <a:t>I = {..., </a:t>
                </a:r>
                <a:r>
                  <a:rPr lang="sv-SE" dirty="0"/>
                  <a:t>-3, - 2, -1, 0, 1, 2, 3,...}</a:t>
                </a:r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Rasional</a:t>
                </a:r>
                <a:r>
                  <a:rPr lang="en-US" dirty="0"/>
                  <a:t> / </a:t>
                </a:r>
                <a:r>
                  <a:rPr lang="en-US" dirty="0" err="1"/>
                  <a:t>Terukur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: Q = {</a:t>
                </a:r>
                <a:r>
                  <a:rPr lang="en-US" dirty="0" err="1"/>
                  <a:t>x|x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:r>
                  <a:rPr lang="en-US" i="1" dirty="0" err="1"/>
                  <a:t>a</a:t>
                </a:r>
                <a:r>
                  <a:rPr lang="en-US" dirty="0" err="1"/>
                  <a:t>,</a:t>
                </a:r>
                <a:r>
                  <a:rPr lang="en-US" i="1" dirty="0" err="1"/>
                  <a:t>b</a:t>
                </a:r>
                <a:r>
                  <a:rPr lang="en-US" i="1" dirty="0"/>
                  <a:t> </a:t>
                </a:r>
                <a:r>
                  <a:rPr lang="az-Cyrl-AZ" i="1" dirty="0"/>
                  <a:t>Є</a:t>
                </a:r>
                <a:r>
                  <a:rPr lang="en-US" i="1" dirty="0"/>
                  <a:t> I</a:t>
                </a:r>
                <a:r>
                  <a:rPr lang="en-US" dirty="0"/>
                  <a:t>, </a:t>
                </a:r>
                <a:r>
                  <a:rPr lang="en-US" i="1" dirty="0"/>
                  <a:t>b ≠ </a:t>
                </a:r>
                <a:r>
                  <a:rPr lang="en-US" dirty="0"/>
                  <a:t>0</a:t>
                </a:r>
                <a:r>
                  <a:rPr lang="en-US" sz="3200" dirty="0"/>
                  <a:t>}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yang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bulat</a:t>
                </a:r>
                <a:r>
                  <a:rPr lang="en-US" dirty="0"/>
                  <a:t> (</a:t>
                </a:r>
                <a:r>
                  <a:rPr lang="en-US" dirty="0" err="1"/>
                  <a:t>pecahan</a:t>
                </a:r>
                <a:r>
                  <a:rPr lang="en-US" dirty="0"/>
                  <a:t>)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nn-NO" dirty="0"/>
                  <a:t>penyebut tidak sama dengan nol, contoh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sebagainya</a:t>
                </a:r>
                <a:endParaRPr lang="en-US" dirty="0"/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Irrasional</a:t>
                </a:r>
                <a:r>
                  <a:rPr lang="en-US" dirty="0"/>
                  <a:t> (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terukur</a:t>
                </a:r>
                <a:r>
                  <a:rPr lang="en-US" dirty="0"/>
                  <a:t>) </a:t>
                </a:r>
                <a:r>
                  <a:rPr lang="en-US" dirty="0" err="1"/>
                  <a:t>ditulis</a:t>
                </a:r>
                <a:r>
                  <a:rPr lang="en-US" dirty="0"/>
                  <a:t> : </a:t>
                </a:r>
                <a:r>
                  <a:rPr lang="en-US" i="1" dirty="0"/>
                  <a:t>Q</a:t>
                </a:r>
                <a:r>
                  <a:rPr lang="en-US" dirty="0"/>
                  <a:t>‘={ </a:t>
                </a:r>
                <a:r>
                  <a:rPr lang="en-US" dirty="0" err="1"/>
                  <a:t>x|x</a:t>
                </a:r>
                <a:r>
                  <a:rPr lang="en-US" dirty="0"/>
                  <a:t> </a:t>
                </a:r>
                <a:r>
                  <a:rPr lang="az-Cyrl-AZ" dirty="0"/>
                  <a:t>Є</a:t>
                </a:r>
                <a:r>
                  <a:rPr lang="en-US" i="1" dirty="0"/>
                  <a:t> Q}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bulat</a:t>
                </a:r>
                <a:r>
                  <a:rPr lang="en-US" dirty="0"/>
                  <a:t> (</a:t>
                </a:r>
                <a:r>
                  <a:rPr lang="en-US" dirty="0" err="1"/>
                  <a:t>pecahan</a:t>
                </a:r>
                <a:r>
                  <a:rPr lang="en-US" dirty="0"/>
                  <a:t>), </a:t>
                </a:r>
                <a:r>
                  <a:rPr lang="en-US" dirty="0" err="1"/>
                  <a:t>tapi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desimal</a:t>
                </a:r>
                <a:r>
                  <a:rPr lang="en-US" dirty="0"/>
                  <a:t>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tentu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berulang</a:t>
                </a:r>
                <a:r>
                  <a:rPr lang="en-US" dirty="0"/>
                  <a:t>, </a:t>
                </a:r>
                <a:r>
                  <a:rPr lang="en-US" dirty="0" err="1"/>
                  <a:t>misalnya</a:t>
                </a:r>
                <a:r>
                  <a:rPr lang="en-US" dirty="0"/>
                  <a:t> e=2,7182…, </a:t>
                </a:r>
                <a:r>
                  <a:rPr lang="el-GR" dirty="0"/>
                  <a:t>π</a:t>
                </a:r>
                <a:r>
                  <a:rPr lang="en-US" dirty="0"/>
                  <a:t>=3,1415..</a:t>
                </a:r>
              </a:p>
              <a:p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Real (</a:t>
                </a:r>
                <a:r>
                  <a:rPr lang="en-US" dirty="0" err="1"/>
                  <a:t>nyata</a:t>
                </a:r>
                <a:r>
                  <a:rPr lang="en-US" dirty="0"/>
                  <a:t>) </a:t>
                </a:r>
                <a:r>
                  <a:rPr lang="en-US" dirty="0" err="1"/>
                  <a:t>ditulis</a:t>
                </a:r>
                <a:r>
                  <a:rPr lang="en-US" dirty="0"/>
                  <a:t> : </a:t>
                </a:r>
                <a:r>
                  <a:rPr lang="en-US" i="1" dirty="0"/>
                  <a:t>R={x| x </a:t>
                </a:r>
                <a:r>
                  <a:rPr lang="en-US" dirty="0" err="1"/>
                  <a:t>bilangan</a:t>
                </a:r>
                <a:r>
                  <a:rPr lang="en-US" dirty="0"/>
                  <a:t> Real} .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rasional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Irrasional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real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9701"/>
                <a:ext cx="10515600" cy="5507262"/>
              </a:xfrm>
              <a:blipFill rotWithShape="0">
                <a:blip r:embed="rId3"/>
                <a:stretch>
                  <a:fillRect l="-174" t="-775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128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4063"/>
            <a:ext cx="8596668" cy="5197300"/>
          </a:xfrm>
        </p:spPr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Ketidaksamaan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Real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Real </a:t>
            </a:r>
            <a:r>
              <a:rPr lang="en-US" i="1" dirty="0"/>
              <a:t>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i="1" dirty="0"/>
              <a:t>a </a:t>
            </a:r>
            <a:r>
              <a:rPr lang="en-US" dirty="0"/>
              <a:t>&lt; </a:t>
            </a:r>
            <a:r>
              <a:rPr lang="pt-BR" i="1" dirty="0"/>
              <a:t>b</a:t>
            </a:r>
            <a:r>
              <a:rPr lang="pt-BR" dirty="0"/>
              <a:t>, </a:t>
            </a:r>
            <a:r>
              <a:rPr lang="pt-BR" i="1" dirty="0"/>
              <a:t>b </a:t>
            </a:r>
            <a:r>
              <a:rPr lang="pt-BR" dirty="0"/>
              <a:t>&lt; </a:t>
            </a:r>
            <a:r>
              <a:rPr lang="pt-BR" i="1" dirty="0"/>
              <a:t>a</a:t>
            </a:r>
            <a:r>
              <a:rPr lang="pt-BR" dirty="0"/>
              <a:t>, atau </a:t>
            </a:r>
            <a:r>
              <a:rPr lang="pt-BR" i="1" dirty="0"/>
              <a:t>a </a:t>
            </a:r>
            <a:r>
              <a:rPr lang="pt-BR" dirty="0"/>
              <a:t>= </a:t>
            </a:r>
            <a:r>
              <a:rPr lang="pt-BR" i="1" dirty="0"/>
              <a:t>b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pl-PL" dirty="0"/>
              <a:t>b. Jika </a:t>
            </a:r>
            <a:r>
              <a:rPr lang="pl-PL" i="1" dirty="0"/>
              <a:t>a </a:t>
            </a:r>
            <a:r>
              <a:rPr lang="pl-PL" dirty="0"/>
              <a:t>&lt; </a:t>
            </a:r>
            <a:r>
              <a:rPr lang="pl-PL" i="1" dirty="0"/>
              <a:t>b </a:t>
            </a:r>
            <a:r>
              <a:rPr lang="pl-PL" dirty="0"/>
              <a:t>dan </a:t>
            </a:r>
            <a:r>
              <a:rPr lang="pl-PL" i="1" dirty="0"/>
              <a:t>b </a:t>
            </a:r>
            <a:r>
              <a:rPr lang="pl-PL" dirty="0"/>
              <a:t>&lt; </a:t>
            </a:r>
            <a:r>
              <a:rPr lang="pl-PL" i="1" dirty="0"/>
              <a:t>c </a:t>
            </a:r>
            <a:r>
              <a:rPr lang="pl-PL" dirty="0"/>
              <a:t>maka </a:t>
            </a:r>
            <a:r>
              <a:rPr lang="pl-PL" i="1" dirty="0"/>
              <a:t>a </a:t>
            </a:r>
            <a:r>
              <a:rPr lang="pl-PL" dirty="0"/>
              <a:t>&lt; </a:t>
            </a:r>
            <a:r>
              <a:rPr lang="pl-PL" i="1" dirty="0"/>
              <a:t>c 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dirty="0"/>
              <a:t>&lt;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c </a:t>
            </a:r>
            <a:r>
              <a:rPr lang="en-US" dirty="0"/>
              <a:t>&lt; </a:t>
            </a:r>
            <a:r>
              <a:rPr lang="en-US" i="1" dirty="0"/>
              <a:t>b </a:t>
            </a:r>
            <a:r>
              <a:rPr lang="en-US" dirty="0"/>
              <a:t>+ </a:t>
            </a:r>
            <a:r>
              <a:rPr lang="en-US" i="1" dirty="0"/>
              <a:t>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pl-PL" dirty="0"/>
              <a:t>d. Jika </a:t>
            </a:r>
            <a:r>
              <a:rPr lang="pl-PL" i="1" dirty="0"/>
              <a:t>a </a:t>
            </a:r>
            <a:r>
              <a:rPr lang="pl-PL" dirty="0"/>
              <a:t>&lt; </a:t>
            </a:r>
            <a:r>
              <a:rPr lang="pl-PL" i="1" dirty="0"/>
              <a:t>b </a:t>
            </a:r>
            <a:r>
              <a:rPr lang="pl-PL" dirty="0"/>
              <a:t>dan </a:t>
            </a:r>
            <a:r>
              <a:rPr lang="pl-PL" i="1" dirty="0"/>
              <a:t>c </a:t>
            </a:r>
            <a:r>
              <a:rPr lang="pl-PL" dirty="0"/>
              <a:t>&gt; 0 maka </a:t>
            </a:r>
            <a:r>
              <a:rPr lang="pl-PL" i="1" dirty="0"/>
              <a:t>ac </a:t>
            </a:r>
            <a:r>
              <a:rPr lang="pl-PL" dirty="0"/>
              <a:t>&lt; </a:t>
            </a:r>
            <a:r>
              <a:rPr lang="pl-PL" i="1" dirty="0"/>
              <a:t>bc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pl-PL" dirty="0"/>
              <a:t>e. Jika </a:t>
            </a:r>
            <a:r>
              <a:rPr lang="pl-PL" i="1" dirty="0"/>
              <a:t>a </a:t>
            </a:r>
            <a:r>
              <a:rPr lang="pl-PL" dirty="0"/>
              <a:t>&lt; </a:t>
            </a:r>
            <a:r>
              <a:rPr lang="pl-PL" i="1" dirty="0"/>
              <a:t>b </a:t>
            </a:r>
            <a:r>
              <a:rPr lang="pl-PL" dirty="0"/>
              <a:t>dan </a:t>
            </a:r>
            <a:r>
              <a:rPr lang="pl-PL" i="1" dirty="0"/>
              <a:t>c </a:t>
            </a:r>
            <a:r>
              <a:rPr lang="pl-PL" dirty="0"/>
              <a:t>&lt; 0 maka </a:t>
            </a:r>
            <a:r>
              <a:rPr lang="pl-PL" i="1" dirty="0"/>
              <a:t>ac </a:t>
            </a:r>
            <a:r>
              <a:rPr lang="pl-PL" dirty="0"/>
              <a:t>&gt; </a:t>
            </a:r>
            <a:r>
              <a:rPr lang="pl-PL" i="1" dirty="0"/>
              <a:t>bc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89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>
            <a:normAutofit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x + y = y + x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x.y</a:t>
            </a:r>
            <a:r>
              <a:rPr lang="en-US" sz="2400" i="1" dirty="0"/>
              <a:t> = </a:t>
            </a:r>
            <a:r>
              <a:rPr lang="en-US" sz="2400" i="1" dirty="0" err="1"/>
              <a:t>y.x</a:t>
            </a:r>
            <a:endParaRPr lang="en-US" sz="2400" i="1" dirty="0"/>
          </a:p>
          <a:p>
            <a:r>
              <a:rPr lang="en-US" sz="2400" dirty="0"/>
              <a:t>c.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assosiatif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x </a:t>
            </a:r>
            <a:r>
              <a:rPr lang="en-US" sz="2400" dirty="0"/>
              <a:t>+ (</a:t>
            </a:r>
            <a:r>
              <a:rPr lang="en-US" sz="2400" i="1" dirty="0"/>
              <a:t>y + z</a:t>
            </a:r>
            <a:r>
              <a:rPr lang="en-US" sz="2400" dirty="0"/>
              <a:t>) = (</a:t>
            </a:r>
            <a:r>
              <a:rPr lang="en-US" sz="2400" i="1" dirty="0"/>
              <a:t>x + y</a:t>
            </a:r>
            <a:r>
              <a:rPr lang="en-US" sz="2400" dirty="0"/>
              <a:t>) + </a:t>
            </a:r>
            <a:r>
              <a:rPr lang="en-US" sz="2400" i="1" dirty="0"/>
              <a:t>z</a:t>
            </a:r>
          </a:p>
          <a:p>
            <a:r>
              <a:rPr lang="fi-FI" sz="2400" dirty="0"/>
              <a:t>d. Sifat assosiatif untuk perkalian</a:t>
            </a:r>
          </a:p>
          <a:p>
            <a:pPr marL="0" indent="0">
              <a:buNone/>
            </a:pPr>
            <a:r>
              <a:rPr lang="en-US" sz="2400" i="1" dirty="0"/>
              <a:t>	x </a:t>
            </a:r>
            <a:r>
              <a:rPr lang="en-US" sz="2400" dirty="0"/>
              <a:t>(</a:t>
            </a:r>
            <a:r>
              <a:rPr lang="en-US" sz="2400" i="1" dirty="0" err="1"/>
              <a:t>yz</a:t>
            </a:r>
            <a:r>
              <a:rPr lang="en-US" sz="2400" dirty="0"/>
              <a:t>) = (</a:t>
            </a:r>
            <a:r>
              <a:rPr lang="en-US" sz="2400" i="1" dirty="0" err="1"/>
              <a:t>xy</a:t>
            </a:r>
            <a:r>
              <a:rPr lang="en-US" sz="2400" dirty="0"/>
              <a:t>) </a:t>
            </a:r>
            <a:r>
              <a:rPr lang="en-US" sz="2400" i="1" dirty="0"/>
              <a:t>z</a:t>
            </a:r>
          </a:p>
          <a:p>
            <a:r>
              <a:rPr lang="en-US" sz="2400" dirty="0"/>
              <a:t>e.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distributif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pl-PL" sz="2400" i="1" dirty="0"/>
              <a:t>x </a:t>
            </a:r>
            <a:r>
              <a:rPr lang="pl-PL" sz="2400" dirty="0"/>
              <a:t>(</a:t>
            </a:r>
            <a:r>
              <a:rPr lang="pl-PL" sz="2400" i="1" dirty="0"/>
              <a:t>y + z</a:t>
            </a:r>
            <a:r>
              <a:rPr lang="pl-PL" sz="2400" dirty="0"/>
              <a:t>) = </a:t>
            </a:r>
            <a:r>
              <a:rPr lang="pl-PL" sz="2400" i="1" dirty="0"/>
              <a:t>xy </a:t>
            </a:r>
            <a:r>
              <a:rPr lang="pl-PL" sz="2400" dirty="0"/>
              <a:t>+ </a:t>
            </a:r>
            <a:r>
              <a:rPr lang="pl-PL" sz="2400" i="1" dirty="0"/>
              <a:t>xz</a:t>
            </a:r>
          </a:p>
        </p:txBody>
      </p:sp>
    </p:spTree>
    <p:extLst>
      <p:ext uri="{BB962C8B-B14F-4D97-AF65-F5344CB8AC3E}">
        <p14:creationId xmlns:p14="http://schemas.microsoft.com/office/powerpoint/2010/main" val="3502798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518"/>
                <a:ext cx="10515600" cy="570044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f.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x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i="1" dirty="0"/>
                  <a:t>y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Real,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Real </a:t>
                </a:r>
                <a:r>
                  <a:rPr lang="en-US" sz="2400" i="1" dirty="0"/>
                  <a:t>z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x +z = y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y-x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selisih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/>
                  <a:t>y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Selisih</a:t>
                </a:r>
                <a:r>
                  <a:rPr lang="en-US" sz="2400" dirty="0"/>
                  <a:t> </a:t>
                </a:r>
                <a:r>
                  <a:rPr lang="en-US" sz="2400" i="1" dirty="0"/>
                  <a:t>x-x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simbol</a:t>
                </a:r>
                <a:r>
                  <a:rPr lang="en-US" sz="2400" dirty="0"/>
                  <a:t> 0. </a:t>
                </a:r>
                <a:r>
                  <a:rPr lang="en-US" sz="2400" dirty="0" err="1"/>
                  <a:t>Simbol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nol.</a:t>
                </a:r>
              </a:p>
              <a:p>
                <a:r>
                  <a:rPr lang="en-US" sz="2400" dirty="0"/>
                  <a:t>g.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paling </a:t>
                </a:r>
                <a:r>
                  <a:rPr lang="en-US" sz="2400" dirty="0" err="1"/>
                  <a:t>sedikit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real </a:t>
                </a:r>
                <a:r>
                  <a:rPr lang="en-US" sz="2400" i="1" dirty="0"/>
                  <a:t>x≠0. x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i="1" dirty="0"/>
                  <a:t>y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Real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x≠0, </a:t>
                </a:r>
                <a:r>
                  <a:rPr lang="en-US" sz="2400" i="1" dirty="0" err="1"/>
                  <a:t>maka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terdapat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suatu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bilangan</a:t>
                </a:r>
                <a:r>
                  <a:rPr lang="en-US" sz="2400" i="1" dirty="0"/>
                  <a:t> real z </a:t>
                </a:r>
                <a:r>
                  <a:rPr lang="en-US" sz="2400" dirty="0" err="1"/>
                  <a:t>demikian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x.z</a:t>
                </a:r>
                <a:r>
                  <a:rPr lang="en-US" sz="2400" i="1" dirty="0"/>
                  <a:t> = y</a:t>
                </a:r>
                <a:r>
                  <a:rPr lang="en-US" sz="2400" dirty="0"/>
                  <a:t>.</a:t>
                </a:r>
                <a:r>
                  <a:rPr lang="nn-NO" sz="2400" dirty="0"/>
                  <a:t> Bilangan zini kita nyatakan dengan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ES" sz="2400" dirty="0"/>
                  <a:t> dan </a:t>
                </a:r>
                <a:r>
                  <a:rPr lang="es-ES" sz="2400" dirty="0" err="1"/>
                  <a:t>disebut</a:t>
                </a:r>
                <a:r>
                  <a:rPr lang="es-ES" sz="2400" dirty="0"/>
                  <a:t> </a:t>
                </a:r>
                <a:r>
                  <a:rPr lang="es-ES" sz="2400" dirty="0" err="1"/>
                  <a:t>hasil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bagi</a:t>
                </a:r>
                <a:r>
                  <a:rPr lang="es-ES" sz="2400" dirty="0"/>
                  <a:t> </a:t>
                </a:r>
                <a:r>
                  <a:rPr lang="es-ES" sz="2400" dirty="0" err="1"/>
                  <a:t>dari</a:t>
                </a:r>
                <a:r>
                  <a:rPr lang="es-ES" sz="2400" dirty="0"/>
                  <a:t> </a:t>
                </a:r>
                <a:r>
                  <a:rPr lang="es-ES" sz="2400" i="1" dirty="0"/>
                  <a:t>y </a:t>
                </a:r>
                <a:r>
                  <a:rPr lang="es-ES" sz="2400" dirty="0"/>
                  <a:t>dan </a:t>
                </a:r>
                <a:r>
                  <a:rPr lang="es-ES" sz="2400" i="1" dirty="0"/>
                  <a:t>x</a:t>
                </a:r>
                <a:r>
                  <a:rPr lang="es-ES" sz="2400" dirty="0"/>
                  <a:t>. </a:t>
                </a:r>
                <a:r>
                  <a:rPr lang="es-ES" sz="2400" dirty="0" err="1"/>
                  <a:t>Hasil</a:t>
                </a:r>
                <a:r>
                  <a:rPr lang="es-ES" sz="2400" dirty="0"/>
                  <a:t> </a:t>
                </a:r>
                <a:r>
                  <a:rPr lang="en-US" sz="2400" dirty="0" err="1"/>
                  <a:t>bagi</a:t>
                </a:r>
                <a:r>
                  <a:rPr lang="en-US" sz="2400" dirty="0"/>
                  <a:t> </a:t>
                </a:r>
                <a:r>
                  <a:rPr lang="en-US" sz="2400" i="1" dirty="0"/>
                  <a:t>x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i="1" dirty="0"/>
                  <a:t>x </a:t>
                </a:r>
                <a:r>
                  <a:rPr lang="en-US" sz="2400" dirty="0" err="1"/>
                  <a:t>dinyatakan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simbol</a:t>
                </a:r>
                <a:r>
                  <a:rPr lang="en-US" sz="2400" dirty="0"/>
                  <a:t> 1, yang </a:t>
                </a:r>
                <a:r>
                  <a:rPr lang="en-US" sz="2400" dirty="0" err="1"/>
                  <a:t>selanjutnya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bergantung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518"/>
                <a:ext cx="10515600" cy="5700445"/>
              </a:xfrm>
              <a:blipFill rotWithShape="0">
                <a:blip r:embed="rId2"/>
                <a:stretch>
                  <a:fillRect l="-464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73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Grp="1" noChangeArrowheads="1"/>
          </p:cNvSpPr>
          <p:nvPr>
            <p:ph idx="1"/>
          </p:nvPr>
        </p:nvSpPr>
        <p:spPr>
          <a:xfrm>
            <a:off x="379379" y="323557"/>
            <a:ext cx="10924161" cy="5805781"/>
          </a:xfrm>
        </p:spPr>
        <p:txBody>
          <a:bodyPr rtlCol="0"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dirty="0"/>
              <a:t>KARDINAL</a:t>
            </a:r>
          </a:p>
          <a:p>
            <a:pPr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di </a:t>
            </a:r>
            <a:r>
              <a:rPr lang="en-US" sz="1600" dirty="0" err="1"/>
              <a:t>dalam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kardinal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dirty="0" err="1">
                <a:cs typeface="Tahoma" pitchFamily="34" charset="0"/>
              </a:rPr>
              <a:t>Misalkan</a:t>
            </a:r>
            <a:r>
              <a:rPr lang="en-US" dirty="0">
                <a:cs typeface="Tahoma" pitchFamily="34" charset="0"/>
              </a:rPr>
              <a:t> A </a:t>
            </a:r>
            <a:r>
              <a:rPr lang="en-US" dirty="0" err="1">
                <a:cs typeface="Tahoma" pitchFamily="34" charset="0"/>
              </a:rPr>
              <a:t>merupakan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himpunan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berhingga,maka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jumlah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elemen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berbeda</a:t>
            </a:r>
            <a:r>
              <a:rPr lang="en-US" dirty="0">
                <a:cs typeface="Tahoma" pitchFamily="34" charset="0"/>
              </a:rPr>
              <a:t> di </a:t>
            </a:r>
            <a:r>
              <a:rPr lang="en-US" dirty="0" err="1">
                <a:cs typeface="Tahoma" pitchFamily="34" charset="0"/>
              </a:rPr>
              <a:t>dalam</a:t>
            </a:r>
            <a:r>
              <a:rPr lang="en-US" dirty="0">
                <a:cs typeface="Tahoma" pitchFamily="34" charset="0"/>
              </a:rPr>
              <a:t> A </a:t>
            </a:r>
            <a:r>
              <a:rPr lang="en-US" dirty="0" err="1">
                <a:cs typeface="Tahoma" pitchFamily="34" charset="0"/>
              </a:rPr>
              <a:t>disebut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kardinal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dari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himpunan</a:t>
            </a:r>
            <a:r>
              <a:rPr lang="en-US" dirty="0">
                <a:cs typeface="Tahoma" pitchFamily="34" charset="0"/>
              </a:rPr>
              <a:t> A.</a:t>
            </a:r>
          </a:p>
          <a:p>
            <a:pPr marL="109537" indent="0" algn="just">
              <a:lnSpc>
                <a:spcPct val="90000"/>
              </a:lnSpc>
              <a:buNone/>
              <a:defRPr/>
            </a:pPr>
            <a:endParaRPr lang="en-US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b="1" dirty="0" err="1">
                <a:cs typeface="Tahoma" pitchFamily="34" charset="0"/>
              </a:rPr>
              <a:t>notasi</a:t>
            </a:r>
            <a:r>
              <a:rPr lang="en-US" dirty="0">
                <a:cs typeface="Tahoma" pitchFamily="34" charset="0"/>
              </a:rPr>
              <a:t> : n(A) </a:t>
            </a:r>
            <a:r>
              <a:rPr lang="en-US" dirty="0" err="1">
                <a:cs typeface="Tahoma" pitchFamily="34" charset="0"/>
              </a:rPr>
              <a:t>atau</a:t>
            </a:r>
            <a:r>
              <a:rPr lang="en-US" dirty="0">
                <a:cs typeface="Tahoma" pitchFamily="34" charset="0"/>
              </a:rPr>
              <a:t> |A|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US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Contoh</a:t>
            </a:r>
            <a:r>
              <a:rPr lang="en-US" dirty="0">
                <a:cs typeface="Tahoma" pitchFamily="34" charset="0"/>
              </a:rPr>
              <a:t>  6: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1800" dirty="0">
                <a:cs typeface="Tahoma" pitchFamily="34" charset="0"/>
              </a:rPr>
              <a:t>A = {x | x </a:t>
            </a:r>
            <a:r>
              <a:rPr lang="en-US" sz="1800" dirty="0" err="1">
                <a:cs typeface="Tahoma" pitchFamily="34" charset="0"/>
              </a:rPr>
              <a:t>merupakan</a:t>
            </a:r>
            <a:r>
              <a:rPr lang="en-US" sz="1800" dirty="0">
                <a:cs typeface="Tahoma" pitchFamily="34" charset="0"/>
              </a:rPr>
              <a:t> </a:t>
            </a:r>
            <a:r>
              <a:rPr lang="en-US" sz="1800" dirty="0" err="1">
                <a:cs typeface="Tahoma" pitchFamily="34" charset="0"/>
              </a:rPr>
              <a:t>bilangan</a:t>
            </a:r>
            <a:r>
              <a:rPr lang="en-US" sz="1800" dirty="0">
                <a:cs typeface="Tahoma" pitchFamily="34" charset="0"/>
              </a:rPr>
              <a:t> prima yang </a:t>
            </a:r>
            <a:r>
              <a:rPr lang="en-US" sz="1800" dirty="0" err="1">
                <a:cs typeface="Tahoma" pitchFamily="34" charset="0"/>
              </a:rPr>
              <a:t>lebih</a:t>
            </a:r>
            <a:endParaRPr lang="en-US" sz="1800" dirty="0">
              <a:cs typeface="Tahoma" pitchFamily="34" charset="0"/>
            </a:endParaRPr>
          </a:p>
          <a:p>
            <a:pPr lvl="1" algn="just">
              <a:lnSpc>
                <a:spcPct val="90000"/>
              </a:lnSpc>
              <a:buNone/>
              <a:defRPr/>
            </a:pPr>
            <a:r>
              <a:rPr lang="en-US" sz="1800" dirty="0">
                <a:cs typeface="Tahoma" pitchFamily="34" charset="0"/>
              </a:rPr>
              <a:t>     </a:t>
            </a:r>
            <a:r>
              <a:rPr lang="en-US" sz="1800" dirty="0" err="1">
                <a:cs typeface="Tahoma" pitchFamily="34" charset="0"/>
              </a:rPr>
              <a:t>kecil</a:t>
            </a:r>
            <a:r>
              <a:rPr lang="en-US" sz="1800" dirty="0">
                <a:cs typeface="Tahoma" pitchFamily="34" charset="0"/>
              </a:rPr>
              <a:t> </a:t>
            </a:r>
            <a:r>
              <a:rPr lang="en-US" sz="1800" dirty="0" err="1">
                <a:cs typeface="Tahoma" pitchFamily="34" charset="0"/>
              </a:rPr>
              <a:t>dari</a:t>
            </a:r>
            <a:r>
              <a:rPr lang="en-US" sz="1800" dirty="0">
                <a:cs typeface="Tahoma" pitchFamily="34" charset="0"/>
              </a:rPr>
              <a:t> 20}, A={2,3,5,7,11,13,17,19},</a:t>
            </a:r>
            <a:r>
              <a:rPr lang="en-US" sz="1800" dirty="0" err="1">
                <a:cs typeface="Tahoma" pitchFamily="34" charset="0"/>
              </a:rPr>
              <a:t>maka</a:t>
            </a:r>
            <a:r>
              <a:rPr lang="en-US" sz="1800" dirty="0">
                <a:cs typeface="Tahoma" pitchFamily="34" charset="0"/>
              </a:rPr>
              <a:t> |A| = 8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0AD62-6AD8-4B99-BBFD-418B8CD99815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33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34770" y="1014805"/>
            <a:ext cx="7122459" cy="174917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2575" algn="just">
              <a:spcBef>
                <a:spcPts val="84"/>
              </a:spcBef>
              <a:buFont typeface="Arial MT"/>
              <a:buChar char="•"/>
              <a:tabLst>
                <a:tab pos="313781" algn="l"/>
              </a:tabLst>
            </a:pPr>
            <a:r>
              <a:rPr sz="2824" b="1" spc="-13" dirty="0">
                <a:latin typeface="Calibri"/>
                <a:cs typeface="Calibri"/>
              </a:rPr>
              <a:t>Konsep </a:t>
            </a:r>
            <a:r>
              <a:rPr sz="2824" b="1" spc="-9" dirty="0">
                <a:latin typeface="Calibri"/>
                <a:cs typeface="Calibri"/>
              </a:rPr>
              <a:t>Himpunan </a:t>
            </a:r>
            <a:r>
              <a:rPr sz="2824" spc="-4" dirty="0">
                <a:latin typeface="Calibri"/>
                <a:cs typeface="Calibri"/>
              </a:rPr>
              <a:t>adalah </a:t>
            </a:r>
            <a:r>
              <a:rPr sz="2824" spc="-9" dirty="0">
                <a:latin typeface="Calibri"/>
                <a:cs typeface="Calibri"/>
              </a:rPr>
              <a:t>suatu </a:t>
            </a:r>
            <a:r>
              <a:rPr sz="2824" spc="-18" dirty="0">
                <a:latin typeface="Calibri"/>
                <a:cs typeface="Calibri"/>
              </a:rPr>
              <a:t>konsep </a:t>
            </a:r>
            <a:r>
              <a:rPr sz="2824" spc="-13" dirty="0">
                <a:latin typeface="Calibri"/>
                <a:cs typeface="Calibri"/>
              </a:rPr>
              <a:t>yang 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paling</a:t>
            </a:r>
            <a:r>
              <a:rPr sz="2824" dirty="0">
                <a:latin typeface="Calibri"/>
                <a:cs typeface="Calibri"/>
              </a:rPr>
              <a:t> mendasar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bagi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ilmu</a:t>
            </a:r>
            <a:r>
              <a:rPr sz="2824" spc="631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matematika 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modern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pada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umumnya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dan</a:t>
            </a:r>
            <a:r>
              <a:rPr sz="2824" dirty="0">
                <a:latin typeface="Calibri"/>
                <a:cs typeface="Calibri"/>
              </a:rPr>
              <a:t> dibidang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ilmu 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ekonomi</a:t>
            </a:r>
            <a:r>
              <a:rPr sz="2824" spc="26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dan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bisnis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pada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khususnya.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Karena</a:t>
            </a:r>
            <a:endParaRPr sz="282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8581" y="2736029"/>
            <a:ext cx="837640" cy="87996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78183" marR="4483" indent="-167537">
              <a:spcBef>
                <a:spcPts val="84"/>
              </a:spcBef>
            </a:pPr>
            <a:r>
              <a:rPr sz="2824" spc="-4" dirty="0" err="1">
                <a:latin typeface="Calibri"/>
                <a:cs typeface="Calibri"/>
              </a:rPr>
              <a:t>harus</a:t>
            </a:r>
            <a:r>
              <a:rPr lang="en-ID" sz="2824" spc="-4" dirty="0">
                <a:latin typeface="Calibri"/>
                <a:cs typeface="Calibri"/>
              </a:rPr>
              <a:t>  </a:t>
            </a:r>
            <a:r>
              <a:rPr sz="2824" spc="-4" dirty="0">
                <a:latin typeface="Calibri"/>
                <a:cs typeface="Calibri"/>
              </a:rPr>
              <a:t>d</a:t>
            </a:r>
            <a:r>
              <a:rPr sz="2824" spc="-31" dirty="0">
                <a:latin typeface="Calibri"/>
                <a:cs typeface="Calibri"/>
              </a:rPr>
              <a:t>a</a:t>
            </a:r>
            <a:r>
              <a:rPr sz="2824" spc="-35" dirty="0">
                <a:latin typeface="Calibri"/>
                <a:cs typeface="Calibri"/>
              </a:rPr>
              <a:t>t</a:t>
            </a:r>
            <a:r>
              <a:rPr sz="2824" spc="-4" dirty="0">
                <a:latin typeface="Calibri"/>
                <a:cs typeface="Calibri"/>
              </a:rPr>
              <a:t>a</a:t>
            </a:r>
            <a:endParaRPr sz="2824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7329" y="2736029"/>
            <a:ext cx="5811931" cy="131456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algn="just">
              <a:spcBef>
                <a:spcPts val="84"/>
              </a:spcBef>
            </a:pPr>
            <a:r>
              <a:rPr sz="2824" spc="-4" dirty="0">
                <a:latin typeface="Calibri"/>
                <a:cs typeface="Calibri"/>
              </a:rPr>
              <a:t>dalam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hal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pembentukan</a:t>
            </a:r>
            <a:r>
              <a:rPr sz="2824" spc="-4" dirty="0">
                <a:latin typeface="Calibri"/>
                <a:cs typeface="Calibri"/>
              </a:rPr>
              <a:t> model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kita </a:t>
            </a:r>
            <a:r>
              <a:rPr sz="2824" spc="-4" dirty="0">
                <a:latin typeface="Calibri"/>
                <a:cs typeface="Calibri"/>
              </a:rPr>
              <a:t> menggunakan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himpunan/sekelompok </a:t>
            </a:r>
            <a:r>
              <a:rPr sz="2824" spc="-627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observasi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dari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lapangan</a:t>
            </a:r>
            <a:endParaRPr sz="282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0991" y="811082"/>
            <a:ext cx="4389344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3" dirty="0">
                <a:solidFill>
                  <a:schemeClr val="tx1"/>
                </a:solidFill>
              </a:rPr>
              <a:t>Pengertian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9" dirty="0">
                <a:solidFill>
                  <a:schemeClr val="tx1"/>
                </a:solidFill>
              </a:rPr>
              <a:t>Himpunan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557" y="1791372"/>
            <a:ext cx="10651788" cy="3193574"/>
          </a:xfrm>
          <a:prstGeom prst="rect">
            <a:avLst/>
          </a:prstGeom>
        </p:spPr>
        <p:txBody>
          <a:bodyPr vert="horz" wrap="square" lIns="0" tIns="50426" rIns="0" bIns="0" rtlCol="0">
            <a:spAutoFit/>
          </a:bodyPr>
          <a:lstStyle/>
          <a:p>
            <a:pPr marL="313781" marR="4483" indent="-302575" algn="just">
              <a:lnSpc>
                <a:spcPts val="2480"/>
              </a:lnSpc>
              <a:spcBef>
                <a:spcPts val="397"/>
              </a:spcBef>
              <a:buFont typeface="Arial MT"/>
              <a:buChar char="•"/>
              <a:tabLst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Himpunan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adalah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kumpulan</a:t>
            </a:r>
            <a:r>
              <a:rPr sz="2294" spc="-4" dirty="0">
                <a:latin typeface="Calibri"/>
                <a:cs typeface="Calibri"/>
              </a:rPr>
              <a:t> benda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atau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objek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yang </a:t>
            </a:r>
            <a:r>
              <a:rPr sz="2294" spc="-13" dirty="0">
                <a:latin typeface="Calibri"/>
                <a:cs typeface="Calibri"/>
              </a:rPr>
              <a:t> didefinisikan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(diterangkan)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dengan</a:t>
            </a:r>
            <a:r>
              <a:rPr sz="2294" spc="-9" dirty="0">
                <a:latin typeface="Calibri"/>
                <a:cs typeface="Calibri"/>
              </a:rPr>
              <a:t> jelas.</a:t>
            </a:r>
            <a:endParaRPr sz="2294" dirty="0">
              <a:latin typeface="Calibri"/>
              <a:cs typeface="Calibri"/>
            </a:endParaRPr>
          </a:p>
          <a:p>
            <a:pPr marL="313781" marR="4483" indent="-303135" algn="just">
              <a:lnSpc>
                <a:spcPts val="2480"/>
              </a:lnSpc>
              <a:spcBef>
                <a:spcPts val="547"/>
              </a:spcBef>
              <a:buFont typeface="Arial MT"/>
              <a:buChar char="•"/>
              <a:tabLst>
                <a:tab pos="314342" algn="l"/>
              </a:tabLst>
            </a:pPr>
            <a:r>
              <a:rPr sz="2294" spc="-44" dirty="0">
                <a:latin typeface="Calibri"/>
                <a:cs typeface="Calibri"/>
              </a:rPr>
              <a:t>Yang</a:t>
            </a:r>
            <a:r>
              <a:rPr sz="2294" spc="-40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dimaksud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diterangkan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dengan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jelas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adalah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benda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atau objeknya </a:t>
            </a:r>
            <a:r>
              <a:rPr sz="2294" spc="-4" dirty="0">
                <a:latin typeface="Calibri"/>
                <a:cs typeface="Calibri"/>
              </a:rPr>
              <a:t>jelas mana </a:t>
            </a:r>
            <a:r>
              <a:rPr sz="2294" spc="-13" dirty="0">
                <a:latin typeface="Calibri"/>
                <a:cs typeface="Calibri"/>
              </a:rPr>
              <a:t>yang </a:t>
            </a:r>
            <a:r>
              <a:rPr sz="2294" spc="-9" dirty="0">
                <a:latin typeface="Calibri"/>
                <a:cs typeface="Calibri"/>
              </a:rPr>
              <a:t>merupakan anggota dan </a:t>
            </a:r>
            <a:r>
              <a:rPr sz="2294" spc="-4" dirty="0">
                <a:latin typeface="Calibri"/>
                <a:cs typeface="Calibri"/>
              </a:rPr>
              <a:t> mana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bukan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anggota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dari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himpunan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itu</a:t>
            </a:r>
            <a:endParaRPr sz="2294" dirty="0">
              <a:latin typeface="Calibri"/>
              <a:cs typeface="Calibri"/>
            </a:endParaRPr>
          </a:p>
          <a:p>
            <a:pPr marL="313781" marR="7284" indent="-303135" algn="just">
              <a:lnSpc>
                <a:spcPts val="2480"/>
              </a:lnSpc>
              <a:spcBef>
                <a:spcPts val="543"/>
              </a:spcBef>
              <a:buFont typeface="Arial MT"/>
              <a:buChar char="•"/>
              <a:tabLst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Himpunan </a:t>
            </a:r>
            <a:r>
              <a:rPr sz="2294" spc="-9" dirty="0">
                <a:latin typeface="Calibri"/>
                <a:cs typeface="Calibri"/>
              </a:rPr>
              <a:t>dilambangkan </a:t>
            </a:r>
            <a:r>
              <a:rPr sz="2294" spc="-13" dirty="0">
                <a:latin typeface="Calibri"/>
                <a:cs typeface="Calibri"/>
              </a:rPr>
              <a:t>dengan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dirty="0">
                <a:latin typeface="Calibri"/>
                <a:cs typeface="Calibri"/>
              </a:rPr>
              <a:t>huruf </a:t>
            </a:r>
            <a:r>
              <a:rPr sz="2294" spc="-13" dirty="0">
                <a:latin typeface="Calibri"/>
                <a:cs typeface="Calibri"/>
              </a:rPr>
              <a:t>kapital</a:t>
            </a:r>
            <a:r>
              <a:rPr sz="2294" spc="490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misalnya 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4" dirty="0">
                <a:latin typeface="Calibri"/>
                <a:cs typeface="Calibri"/>
              </a:rPr>
              <a:t>A, </a:t>
            </a:r>
            <a:r>
              <a:rPr sz="2294" spc="-18" dirty="0">
                <a:latin typeface="Calibri"/>
                <a:cs typeface="Calibri"/>
              </a:rPr>
              <a:t>B, </a:t>
            </a:r>
            <a:r>
              <a:rPr sz="2294" spc="-9" dirty="0">
                <a:latin typeface="Calibri"/>
                <a:cs typeface="Calibri"/>
              </a:rPr>
              <a:t>C, </a:t>
            </a:r>
            <a:r>
              <a:rPr sz="2294" spc="-35" dirty="0">
                <a:latin typeface="Calibri"/>
                <a:cs typeface="Calibri"/>
              </a:rPr>
              <a:t>D, </a:t>
            </a:r>
            <a:r>
              <a:rPr sz="2294" spc="-4" dirty="0">
                <a:latin typeface="Calibri"/>
                <a:cs typeface="Calibri"/>
              </a:rPr>
              <a:t>…,Z dan objek‐objek dari himpunan itu ditulis 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diantara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dua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kurung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kurawal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dipisahkan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dengan </a:t>
            </a:r>
            <a:r>
              <a:rPr sz="2294" spc="-9" dirty="0">
                <a:latin typeface="Calibri"/>
                <a:cs typeface="Calibri"/>
              </a:rPr>
              <a:t> tanda </a:t>
            </a:r>
            <a:r>
              <a:rPr sz="2294" spc="-22" dirty="0">
                <a:latin typeface="Calibri"/>
                <a:cs typeface="Calibri"/>
              </a:rPr>
              <a:t>koma</a:t>
            </a:r>
            <a:endParaRPr sz="2294" dirty="0">
              <a:latin typeface="Calibri"/>
              <a:cs typeface="Calibri"/>
            </a:endParaRPr>
          </a:p>
          <a:p>
            <a:pPr marL="313781" indent="-303135" algn="just">
              <a:spcBef>
                <a:spcPts val="234"/>
              </a:spcBef>
              <a:buFont typeface="Arial MT"/>
              <a:buChar char="•"/>
              <a:tabLst>
                <a:tab pos="314342" algn="l"/>
              </a:tabLst>
            </a:pPr>
            <a:r>
              <a:rPr sz="2294" spc="-13" dirty="0">
                <a:latin typeface="Calibri"/>
                <a:cs typeface="Calibri"/>
              </a:rPr>
              <a:t>Contoh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adalah</a:t>
            </a:r>
            <a:r>
              <a:rPr sz="2294" spc="22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himpunan</a:t>
            </a:r>
            <a:r>
              <a:rPr sz="2294" spc="-13" dirty="0">
                <a:latin typeface="Calibri"/>
                <a:cs typeface="Calibri"/>
              </a:rPr>
              <a:t> bilangan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asli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kurang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dari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10</a:t>
            </a:r>
            <a:endParaRPr sz="2294" dirty="0">
              <a:latin typeface="Calibri"/>
              <a:cs typeface="Calibri"/>
            </a:endParaRPr>
          </a:p>
          <a:p>
            <a:pPr marL="313781" indent="-303135" algn="just">
              <a:spcBef>
                <a:spcPts val="274"/>
              </a:spcBef>
              <a:buFont typeface="Arial MT"/>
              <a:buChar char="•"/>
              <a:tabLst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A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1,2,3,4,5,6,7,8,9</a:t>
            </a:r>
            <a:r>
              <a:rPr sz="2294" spc="512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}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579" y="536781"/>
            <a:ext cx="1476936" cy="485945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z="3088" spc="-13" dirty="0">
                <a:solidFill>
                  <a:schemeClr val="tx1"/>
                </a:solidFill>
              </a:rPr>
              <a:t>SOAL</a:t>
            </a:r>
            <a:r>
              <a:rPr sz="3088" spc="-71" dirty="0">
                <a:solidFill>
                  <a:schemeClr val="tx1"/>
                </a:solidFill>
              </a:rPr>
              <a:t> </a:t>
            </a:r>
            <a:r>
              <a:rPr sz="3088" spc="-4" dirty="0">
                <a:solidFill>
                  <a:schemeClr val="tx1"/>
                </a:solidFill>
              </a:rPr>
              <a:t>:</a:t>
            </a:r>
            <a:endParaRPr sz="3088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579" y="1498060"/>
            <a:ext cx="10301591" cy="341206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465069" marR="4483" indent="-453862">
              <a:spcBef>
                <a:spcPts val="84"/>
              </a:spcBef>
              <a:buAutoNum type="arabicPeriod"/>
              <a:tabLst>
                <a:tab pos="465629" algn="l"/>
                <a:tab pos="466190" algn="l"/>
                <a:tab pos="786695" algn="l"/>
                <a:tab pos="1889973" algn="l"/>
                <a:tab pos="3253801" algn="l"/>
                <a:tab pos="3893691" algn="l"/>
                <a:tab pos="4707842" algn="l"/>
                <a:tab pos="5556173" algn="l"/>
                <a:tab pos="6250414" algn="l"/>
                <a:tab pos="6559152" algn="l"/>
              </a:tabLst>
            </a:pPr>
            <a:r>
              <a:rPr sz="2824" spc="-4" dirty="0">
                <a:latin typeface="Calibri"/>
                <a:cs typeface="Calibri"/>
              </a:rPr>
              <a:t>B	adalah	bilan</a:t>
            </a:r>
            <a:r>
              <a:rPr sz="2824" spc="-53" dirty="0">
                <a:latin typeface="Calibri"/>
                <a:cs typeface="Calibri"/>
              </a:rPr>
              <a:t>g</a:t>
            </a:r>
            <a:r>
              <a:rPr sz="2824" spc="4" dirty="0">
                <a:latin typeface="Calibri"/>
                <a:cs typeface="Calibri"/>
              </a:rPr>
              <a:t>a</a:t>
            </a:r>
            <a:r>
              <a:rPr sz="2824" spc="-4" dirty="0">
                <a:latin typeface="Calibri"/>
                <a:cs typeface="Calibri"/>
              </a:rPr>
              <a:t>n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" dirty="0">
                <a:latin typeface="Calibri"/>
                <a:cs typeface="Calibri"/>
              </a:rPr>
              <a:t>Asli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4" dirty="0">
                <a:latin typeface="Calibri"/>
                <a:cs typeface="Calibri"/>
              </a:rPr>
              <a:t>y</a:t>
            </a:r>
            <a:r>
              <a:rPr sz="2824" spc="-4" dirty="0">
                <a:latin typeface="Calibri"/>
                <a:cs typeface="Calibri"/>
              </a:rPr>
              <a:t>ang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" dirty="0">
                <a:latin typeface="Calibri"/>
                <a:cs typeface="Calibri"/>
              </a:rPr>
              <a:t>l</a:t>
            </a:r>
            <a:r>
              <a:rPr sz="2824" dirty="0">
                <a:latin typeface="Calibri"/>
                <a:cs typeface="Calibri"/>
              </a:rPr>
              <a:t>ebi</a:t>
            </a:r>
            <a:r>
              <a:rPr sz="2824" spc="-4" dirty="0">
                <a:latin typeface="Calibri"/>
                <a:cs typeface="Calibri"/>
              </a:rPr>
              <a:t>h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" dirty="0">
                <a:latin typeface="Calibri"/>
                <a:cs typeface="Calibri"/>
              </a:rPr>
              <a:t>dari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" dirty="0">
                <a:latin typeface="Calibri"/>
                <a:cs typeface="Calibri"/>
              </a:rPr>
              <a:t>3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4" dirty="0">
                <a:latin typeface="Calibri"/>
                <a:cs typeface="Calibri"/>
              </a:rPr>
              <a:t>dan  </a:t>
            </a:r>
            <a:r>
              <a:rPr sz="2824" spc="-22" dirty="0">
                <a:latin typeface="Calibri"/>
                <a:cs typeface="Calibri"/>
              </a:rPr>
              <a:t>kurang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atau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sama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dengan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15</a:t>
            </a:r>
            <a:endParaRPr sz="2824" dirty="0">
              <a:latin typeface="Calibri"/>
              <a:cs typeface="Calibri"/>
            </a:endParaRPr>
          </a:p>
          <a:p>
            <a:pPr marL="465069" marR="6724" indent="-453862">
              <a:spcBef>
                <a:spcPts val="679"/>
              </a:spcBef>
              <a:buAutoNum type="arabicPeriod"/>
              <a:tabLst>
                <a:tab pos="465629" algn="l"/>
                <a:tab pos="466190" algn="l"/>
              </a:tabLst>
            </a:pPr>
            <a:r>
              <a:rPr sz="2824" spc="-4" dirty="0">
                <a:latin typeface="Calibri"/>
                <a:cs typeface="Calibri"/>
              </a:rPr>
              <a:t>C</a:t>
            </a:r>
            <a:r>
              <a:rPr sz="2824" spc="23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adalah</a:t>
            </a:r>
            <a:r>
              <a:rPr sz="2824" spc="247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bilangan</a:t>
            </a:r>
            <a:r>
              <a:rPr sz="2824" spc="243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bulat</a:t>
            </a:r>
            <a:r>
              <a:rPr sz="2824" spc="247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lebih</a:t>
            </a:r>
            <a:r>
              <a:rPr sz="2824" spc="24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dari</a:t>
            </a:r>
            <a:r>
              <a:rPr sz="2824" spc="243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atau</a:t>
            </a:r>
            <a:r>
              <a:rPr sz="2824" spc="24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sama </a:t>
            </a:r>
            <a:r>
              <a:rPr sz="2824" spc="-627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dengan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‐5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tetapi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kurang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dari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10</a:t>
            </a:r>
            <a:endParaRPr sz="2824" dirty="0">
              <a:latin typeface="Calibri"/>
              <a:cs typeface="Calibri"/>
            </a:endParaRPr>
          </a:p>
          <a:p>
            <a:pPr marL="11206">
              <a:spcBef>
                <a:spcPts val="675"/>
              </a:spcBef>
            </a:pPr>
            <a:r>
              <a:rPr sz="2824" spc="-13" dirty="0">
                <a:latin typeface="Calibri"/>
                <a:cs typeface="Calibri"/>
              </a:rPr>
              <a:t>Jawaban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:</a:t>
            </a:r>
            <a:endParaRPr sz="2824" dirty="0">
              <a:latin typeface="Calibri"/>
              <a:cs typeface="Calibri"/>
            </a:endParaRPr>
          </a:p>
          <a:p>
            <a:pPr marL="11206">
              <a:spcBef>
                <a:spcPts val="679"/>
              </a:spcBef>
              <a:tabLst>
                <a:tab pos="2681711" algn="l"/>
              </a:tabLst>
            </a:pPr>
            <a:r>
              <a:rPr sz="2824" spc="-4" dirty="0">
                <a:latin typeface="Calibri"/>
                <a:cs typeface="Calibri"/>
              </a:rPr>
              <a:t>1.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B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=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{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x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|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3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&lt;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x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≤	</a:t>
            </a:r>
            <a:r>
              <a:rPr sz="2824" spc="-9" dirty="0">
                <a:latin typeface="Calibri"/>
                <a:cs typeface="Calibri"/>
              </a:rPr>
              <a:t>15}</a:t>
            </a:r>
            <a:endParaRPr sz="2824" dirty="0">
              <a:latin typeface="Calibri"/>
              <a:cs typeface="Calibri"/>
            </a:endParaRPr>
          </a:p>
          <a:p>
            <a:pPr marL="11206">
              <a:spcBef>
                <a:spcPts val="679"/>
              </a:spcBef>
              <a:tabLst>
                <a:tab pos="2291165" algn="l"/>
              </a:tabLst>
            </a:pPr>
            <a:r>
              <a:rPr sz="2824" spc="-4" dirty="0">
                <a:latin typeface="Calibri"/>
                <a:cs typeface="Calibri"/>
              </a:rPr>
              <a:t>2.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C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=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{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x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|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‐5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≤	x</a:t>
            </a:r>
            <a:r>
              <a:rPr sz="2824" spc="-22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&lt;</a:t>
            </a:r>
            <a:r>
              <a:rPr sz="2824" spc="-18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10}</a:t>
            </a:r>
            <a:endParaRPr sz="282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71" y="811082"/>
            <a:ext cx="6080872" cy="564748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pc="-13" dirty="0">
                <a:solidFill>
                  <a:schemeClr val="tx1"/>
                </a:solidFill>
              </a:rPr>
              <a:t>Keanggotaan</a:t>
            </a:r>
            <a:r>
              <a:rPr spc="4" dirty="0">
                <a:solidFill>
                  <a:schemeClr val="tx1"/>
                </a:solidFill>
              </a:rPr>
              <a:t> </a:t>
            </a:r>
            <a:r>
              <a:rPr spc="-13" dirty="0">
                <a:solidFill>
                  <a:schemeClr val="tx1"/>
                </a:solidFill>
              </a:rPr>
              <a:t>Suatu</a:t>
            </a:r>
            <a:r>
              <a:rPr spc="9" dirty="0">
                <a:solidFill>
                  <a:schemeClr val="tx1"/>
                </a:solidFill>
              </a:rPr>
              <a:t> </a:t>
            </a:r>
            <a:r>
              <a:rPr spc="-9" dirty="0">
                <a:solidFill>
                  <a:schemeClr val="tx1"/>
                </a:solidFill>
              </a:rPr>
              <a:t>Himpunan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44993" y="1909482"/>
            <a:ext cx="6056554" cy="1005840"/>
            <a:chOff x="1231391" y="2164079"/>
            <a:chExt cx="6864095" cy="113995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391" y="2170175"/>
              <a:ext cx="2151888" cy="245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2164079"/>
              <a:ext cx="2731007" cy="251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10143" y="241706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7487" y="2415539"/>
              <a:ext cx="2505455" cy="8884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6191" y="2415539"/>
              <a:ext cx="2706623" cy="8763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0372" y="3087444"/>
            <a:ext cx="2210696" cy="6024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1078" y="3082066"/>
            <a:ext cx="2226833" cy="5970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0372" y="3861995"/>
            <a:ext cx="2210696" cy="21515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81077" y="3859306"/>
            <a:ext cx="2361304" cy="5943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602006" y="4785359"/>
            <a:ext cx="6883213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2118" spc="-18" dirty="0">
                <a:latin typeface="Calibri"/>
                <a:cs typeface="Calibri"/>
              </a:rPr>
              <a:t>Banyaknya </a:t>
            </a:r>
            <a:r>
              <a:rPr sz="2118" spc="-9" dirty="0">
                <a:latin typeface="Calibri"/>
                <a:cs typeface="Calibri"/>
              </a:rPr>
              <a:t>anggota </a:t>
            </a:r>
            <a:r>
              <a:rPr sz="2118" spc="-4" dirty="0">
                <a:latin typeface="Calibri"/>
                <a:cs typeface="Calibri"/>
              </a:rPr>
              <a:t>himpunan </a:t>
            </a:r>
            <a:r>
              <a:rPr sz="2118" dirty="0">
                <a:latin typeface="Calibri"/>
                <a:cs typeface="Calibri"/>
              </a:rPr>
              <a:t>A </a:t>
            </a:r>
            <a:r>
              <a:rPr sz="2118" spc="-9" dirty="0">
                <a:latin typeface="Calibri"/>
                <a:cs typeface="Calibri"/>
              </a:rPr>
              <a:t>dilambangkan dengan </a:t>
            </a:r>
            <a:r>
              <a:rPr sz="2118" spc="-4" dirty="0">
                <a:latin typeface="Calibri"/>
                <a:cs typeface="Calibri"/>
              </a:rPr>
              <a:t>n(A) </a:t>
            </a:r>
            <a:r>
              <a:rPr sz="2118" dirty="0">
                <a:latin typeface="Calibri"/>
                <a:cs typeface="Calibri"/>
              </a:rPr>
              <a:t>= 5 </a:t>
            </a:r>
            <a:r>
              <a:rPr sz="2118" spc="-468" dirty="0">
                <a:latin typeface="Calibri"/>
                <a:cs typeface="Calibri"/>
              </a:rPr>
              <a:t> </a:t>
            </a:r>
            <a:r>
              <a:rPr sz="2118" spc="-18" dirty="0">
                <a:latin typeface="Calibri"/>
                <a:cs typeface="Calibri"/>
              </a:rPr>
              <a:t>Banyaknya</a:t>
            </a:r>
            <a:r>
              <a:rPr sz="2118" spc="-26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anggota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himpunan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B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dilambangkan</a:t>
            </a:r>
            <a:r>
              <a:rPr sz="2118" spc="-26" dirty="0">
                <a:latin typeface="Calibri"/>
                <a:cs typeface="Calibri"/>
              </a:rPr>
              <a:t> </a:t>
            </a:r>
            <a:r>
              <a:rPr sz="2118" spc="-9" dirty="0">
                <a:latin typeface="Calibri"/>
                <a:cs typeface="Calibri"/>
              </a:rPr>
              <a:t>dengan</a:t>
            </a:r>
            <a:r>
              <a:rPr sz="2118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n(B)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 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221" y="430759"/>
            <a:ext cx="2124779" cy="418671"/>
          </a:xfrm>
          <a:prstGeom prst="rect">
            <a:avLst/>
          </a:prstGeom>
        </p:spPr>
        <p:txBody>
          <a:bodyPr vert="horz" wrap="square" lIns="0" tIns="11206" rIns="0" bIns="0" rtlCol="0" anchor="t">
            <a:spAutoFit/>
          </a:bodyPr>
          <a:lstStyle/>
          <a:p>
            <a:pPr marL="11206">
              <a:spcBef>
                <a:spcPts val="88"/>
              </a:spcBef>
            </a:pPr>
            <a:r>
              <a:rPr sz="2647" spc="-13" dirty="0">
                <a:solidFill>
                  <a:schemeClr val="tx1"/>
                </a:solidFill>
              </a:rPr>
              <a:t>Contoh</a:t>
            </a:r>
            <a:r>
              <a:rPr sz="2647" spc="-44" dirty="0">
                <a:solidFill>
                  <a:schemeClr val="tx1"/>
                </a:solidFill>
              </a:rPr>
              <a:t> </a:t>
            </a:r>
            <a:r>
              <a:rPr sz="2647" dirty="0">
                <a:solidFill>
                  <a:schemeClr val="tx1"/>
                </a:solidFill>
              </a:rPr>
              <a:t>soal</a:t>
            </a:r>
            <a:r>
              <a:rPr sz="2647" spc="-31" dirty="0">
                <a:solidFill>
                  <a:schemeClr val="tx1"/>
                </a:solidFill>
              </a:rPr>
              <a:t> </a:t>
            </a:r>
            <a:r>
              <a:rPr sz="2647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4770" y="1350309"/>
            <a:ext cx="7120218" cy="2636883"/>
          </a:xfrm>
          <a:prstGeom prst="rect">
            <a:avLst/>
          </a:prstGeom>
        </p:spPr>
        <p:txBody>
          <a:bodyPr vert="horz" wrap="square" lIns="0" tIns="50426" rIns="0" bIns="0" rtlCol="0">
            <a:spAutoFit/>
          </a:bodyPr>
          <a:lstStyle/>
          <a:p>
            <a:pPr marL="11206" marR="4483">
              <a:lnSpc>
                <a:spcPts val="2480"/>
              </a:lnSpc>
              <a:spcBef>
                <a:spcPts val="397"/>
              </a:spcBef>
              <a:tabLst>
                <a:tab pos="1247842" algn="l"/>
                <a:tab pos="1818251" algn="l"/>
                <a:tab pos="2963554" algn="l"/>
                <a:tab pos="3623055" algn="l"/>
                <a:tab pos="4882103" algn="l"/>
                <a:tab pos="6219596" algn="l"/>
              </a:tabLst>
            </a:pPr>
            <a:r>
              <a:rPr sz="2294" spc="-9" dirty="0">
                <a:latin typeface="Calibri"/>
                <a:cs typeface="Calibri"/>
              </a:rPr>
              <a:t>An</a:t>
            </a:r>
            <a:r>
              <a:rPr sz="2294" spc="-4" dirty="0">
                <a:latin typeface="Calibri"/>
                <a:cs typeface="Calibri"/>
              </a:rPr>
              <a:t>dai</a:t>
            </a:r>
            <a:r>
              <a:rPr sz="2294" spc="-35" dirty="0">
                <a:latin typeface="Calibri"/>
                <a:cs typeface="Calibri"/>
              </a:rPr>
              <a:t>k</a:t>
            </a:r>
            <a:r>
              <a:rPr sz="2294" spc="-9" dirty="0">
                <a:latin typeface="Calibri"/>
                <a:cs typeface="Calibri"/>
              </a:rPr>
              <a:t>a</a:t>
            </a:r>
            <a:r>
              <a:rPr sz="2294" spc="-4" dirty="0">
                <a:latin typeface="Calibri"/>
                <a:cs typeface="Calibri"/>
              </a:rPr>
              <a:t>n</a:t>
            </a:r>
            <a:r>
              <a:rPr sz="2294" dirty="0">
                <a:latin typeface="Calibri"/>
                <a:cs typeface="Calibri"/>
              </a:rPr>
              <a:t>	k</a:t>
            </a:r>
            <a:r>
              <a:rPr sz="2294" spc="-4" dirty="0">
                <a:latin typeface="Calibri"/>
                <a:cs typeface="Calibri"/>
              </a:rPr>
              <a:t>i</a:t>
            </a:r>
            <a:r>
              <a:rPr sz="2294" spc="-26" dirty="0">
                <a:latin typeface="Calibri"/>
                <a:cs typeface="Calibri"/>
              </a:rPr>
              <a:t>t</a:t>
            </a:r>
            <a:r>
              <a:rPr sz="2294" spc="-4" dirty="0">
                <a:latin typeface="Calibri"/>
                <a:cs typeface="Calibri"/>
              </a:rPr>
              <a:t>a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m</a:t>
            </a:r>
            <a:r>
              <a:rPr sz="2294" spc="-9" dirty="0">
                <a:latin typeface="Calibri"/>
                <a:cs typeface="Calibri"/>
              </a:rPr>
              <a:t>e</a:t>
            </a:r>
            <a:r>
              <a:rPr sz="2294" spc="-4" dirty="0">
                <a:latin typeface="Calibri"/>
                <a:cs typeface="Calibri"/>
              </a:rPr>
              <a:t>m</a:t>
            </a:r>
            <a:r>
              <a:rPr sz="2294" spc="-9" dirty="0">
                <a:latin typeface="Calibri"/>
                <a:cs typeface="Calibri"/>
              </a:rPr>
              <a:t>i</a:t>
            </a:r>
            <a:r>
              <a:rPr sz="2294" spc="-4" dirty="0">
                <a:latin typeface="Calibri"/>
                <a:cs typeface="Calibri"/>
              </a:rPr>
              <a:t>li</a:t>
            </a:r>
            <a:r>
              <a:rPr sz="2294" dirty="0">
                <a:latin typeface="Calibri"/>
                <a:cs typeface="Calibri"/>
              </a:rPr>
              <a:t>k</a:t>
            </a:r>
            <a:r>
              <a:rPr sz="2294" spc="-4" dirty="0">
                <a:latin typeface="Calibri"/>
                <a:cs typeface="Calibri"/>
              </a:rPr>
              <a:t>i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d</a:t>
            </a:r>
            <a:r>
              <a:rPr sz="2294" spc="-26" dirty="0">
                <a:latin typeface="Calibri"/>
                <a:cs typeface="Calibri"/>
              </a:rPr>
              <a:t>at</a:t>
            </a:r>
            <a:r>
              <a:rPr sz="2294" spc="-4" dirty="0">
                <a:latin typeface="Calibri"/>
                <a:cs typeface="Calibri"/>
              </a:rPr>
              <a:t>a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9" dirty="0">
                <a:latin typeface="Calibri"/>
                <a:cs typeface="Calibri"/>
              </a:rPr>
              <a:t>ebe</a:t>
            </a:r>
            <a:r>
              <a:rPr sz="2294" spc="-49" dirty="0">
                <a:latin typeface="Calibri"/>
                <a:cs typeface="Calibri"/>
              </a:rPr>
              <a:t>r</a:t>
            </a:r>
            <a:r>
              <a:rPr sz="2294" spc="-4" dirty="0">
                <a:latin typeface="Calibri"/>
                <a:cs typeface="Calibri"/>
              </a:rPr>
              <a:t>apa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h</a:t>
            </a:r>
            <a:r>
              <a:rPr sz="2294" spc="-9" dirty="0">
                <a:latin typeface="Calibri"/>
                <a:cs typeface="Calibri"/>
              </a:rPr>
              <a:t>i</a:t>
            </a:r>
            <a:r>
              <a:rPr sz="2294" spc="-4" dirty="0">
                <a:latin typeface="Calibri"/>
                <a:cs typeface="Calibri"/>
              </a:rPr>
              <a:t>m</a:t>
            </a:r>
            <a:r>
              <a:rPr sz="2294" spc="-9" dirty="0">
                <a:latin typeface="Calibri"/>
                <a:cs typeface="Calibri"/>
              </a:rPr>
              <a:t>pu</a:t>
            </a:r>
            <a:r>
              <a:rPr sz="2294" spc="-4" dirty="0">
                <a:latin typeface="Calibri"/>
                <a:cs typeface="Calibri"/>
              </a:rPr>
              <a:t>n</a:t>
            </a:r>
            <a:r>
              <a:rPr sz="2294" spc="-9" dirty="0">
                <a:latin typeface="Calibri"/>
                <a:cs typeface="Calibri"/>
              </a:rPr>
              <a:t>a</a:t>
            </a:r>
            <a:r>
              <a:rPr sz="2294" spc="-4" dirty="0">
                <a:latin typeface="Calibri"/>
                <a:cs typeface="Calibri"/>
              </a:rPr>
              <a:t>n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9" dirty="0">
                <a:latin typeface="Calibri"/>
                <a:cs typeface="Calibri"/>
              </a:rPr>
              <a:t>s</a:t>
            </a:r>
            <a:r>
              <a:rPr sz="2294" spc="-13" dirty="0">
                <a:latin typeface="Calibri"/>
                <a:cs typeface="Calibri"/>
              </a:rPr>
              <a:t>e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9" dirty="0">
                <a:latin typeface="Calibri"/>
                <a:cs typeface="Calibri"/>
              </a:rPr>
              <a:t>a</a:t>
            </a:r>
            <a:r>
              <a:rPr sz="2294" spc="-40" dirty="0">
                <a:latin typeface="Calibri"/>
                <a:cs typeface="Calibri"/>
              </a:rPr>
              <a:t>g</a:t>
            </a:r>
            <a:r>
              <a:rPr sz="2294" spc="-4" dirty="0">
                <a:latin typeface="Calibri"/>
                <a:cs typeface="Calibri"/>
              </a:rPr>
              <a:t>ai  </a:t>
            </a:r>
            <a:r>
              <a:rPr sz="2294" spc="-9" dirty="0">
                <a:latin typeface="Calibri"/>
                <a:cs typeface="Calibri"/>
              </a:rPr>
              <a:t>berikut:</a:t>
            </a:r>
            <a:endParaRPr sz="2294">
              <a:latin typeface="Calibri"/>
              <a:cs typeface="Calibri"/>
            </a:endParaRPr>
          </a:p>
          <a:p>
            <a:pPr marL="313781" indent="-303135">
              <a:spcBef>
                <a:spcPts val="23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U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{0,1,2,3,4,5,6,7,8,9}</a:t>
            </a:r>
            <a:endParaRPr sz="2294">
              <a:latin typeface="Calibri"/>
              <a:cs typeface="Calibri"/>
            </a:endParaRPr>
          </a:p>
          <a:p>
            <a:pPr marL="313781" indent="-303135">
              <a:spcBef>
                <a:spcPts val="278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A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{0,1,2,3,4}</a:t>
            </a:r>
            <a:endParaRPr sz="2294">
              <a:latin typeface="Calibri"/>
              <a:cs typeface="Calibri"/>
            </a:endParaRPr>
          </a:p>
          <a:p>
            <a:pPr marL="313781" indent="-302575">
              <a:spcBef>
                <a:spcPts val="274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{5,6,7,8,9}</a:t>
            </a:r>
            <a:endParaRPr sz="2294">
              <a:latin typeface="Calibri"/>
              <a:cs typeface="Calibri"/>
            </a:endParaRPr>
          </a:p>
          <a:p>
            <a:pPr marL="313781" indent="-303135">
              <a:spcBef>
                <a:spcPts val="27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C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{0,1,2,3,4}</a:t>
            </a:r>
            <a:endParaRPr sz="2294">
              <a:latin typeface="Calibri"/>
              <a:cs typeface="Calibri"/>
            </a:endParaRPr>
          </a:p>
          <a:p>
            <a:pPr marL="11206">
              <a:spcBef>
                <a:spcPts val="278"/>
              </a:spcBef>
            </a:pPr>
            <a:r>
              <a:rPr sz="2294" spc="-9" dirty="0">
                <a:latin typeface="Calibri"/>
                <a:cs typeface="Calibri"/>
              </a:rPr>
              <a:t>Kesimpulan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bisa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ditarik</a:t>
            </a:r>
            <a:r>
              <a:rPr sz="2294" spc="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berkenaan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data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diatas</a:t>
            </a:r>
            <a:r>
              <a:rPr sz="2294" spc="22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adalah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8240" y="3980565"/>
            <a:ext cx="1020856" cy="71684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6023" indent="-305377">
              <a:spcBef>
                <a:spcPts val="84"/>
              </a:spcBef>
              <a:buAutoNum type="arabicPeriod" startAt="5"/>
              <a:tabLst>
                <a:tab pos="316583" algn="l"/>
              </a:tabLst>
            </a:pPr>
            <a:r>
              <a:rPr sz="2294" spc="-4" dirty="0">
                <a:latin typeface="Calibri"/>
                <a:cs typeface="Calibri"/>
              </a:rPr>
              <a:t>A</a:t>
            </a:r>
            <a:r>
              <a:rPr sz="2294" spc="-4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</a:t>
            </a:r>
            <a:r>
              <a:rPr sz="2294" spc="-9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U</a:t>
            </a:r>
            <a:endParaRPr sz="2294">
              <a:latin typeface="Calibri"/>
              <a:cs typeface="Calibri"/>
            </a:endParaRPr>
          </a:p>
          <a:p>
            <a:pPr marL="316023" indent="-305377">
              <a:buAutoNum type="arabicPeriod" startAt="5"/>
              <a:tabLst>
                <a:tab pos="316583" algn="l"/>
                <a:tab pos="826478" algn="l"/>
              </a:tabLst>
            </a:pPr>
            <a:r>
              <a:rPr sz="2294" spc="-4" dirty="0">
                <a:latin typeface="Calibri"/>
                <a:cs typeface="Calibri"/>
              </a:rPr>
              <a:t>A =	C</a:t>
            </a:r>
            <a:endParaRPr sz="229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6515" y="3980565"/>
            <a:ext cx="1815353" cy="71684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  <a:tabLst>
                <a:tab pos="1123450" algn="l"/>
              </a:tabLst>
            </a:pP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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U	C</a:t>
            </a:r>
            <a:r>
              <a:rPr sz="2294" spc="-44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</a:t>
            </a:r>
            <a:r>
              <a:rPr sz="2294" spc="-101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U</a:t>
            </a:r>
            <a:endParaRPr sz="2294">
              <a:latin typeface="Calibri"/>
              <a:cs typeface="Calibri"/>
            </a:endParaRPr>
          </a:p>
          <a:p>
            <a:pPr marL="11206">
              <a:tabLst>
                <a:tab pos="535670" algn="l"/>
                <a:tab pos="1122889" algn="l"/>
                <a:tab pos="1412016" algn="l"/>
              </a:tabLst>
            </a:pPr>
            <a:r>
              <a:rPr sz="2294" spc="-4" dirty="0">
                <a:latin typeface="Calibri"/>
                <a:cs typeface="Calibri"/>
              </a:rPr>
              <a:t>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</a:t>
            </a:r>
            <a:r>
              <a:rPr sz="2294" spc="-4" dirty="0">
                <a:latin typeface="Times New Roman"/>
                <a:cs typeface="Times New Roman"/>
              </a:rPr>
              <a:t>	</a:t>
            </a:r>
            <a:r>
              <a:rPr sz="2294" spc="-4" dirty="0">
                <a:latin typeface="Calibri"/>
                <a:cs typeface="Calibri"/>
              </a:rPr>
              <a:t>B	B	</a:t>
            </a:r>
            <a:r>
              <a:rPr sz="2294" spc="-4" dirty="0">
                <a:latin typeface="Symbol"/>
                <a:cs typeface="Symbol"/>
              </a:rPr>
              <a:t></a:t>
            </a:r>
            <a:r>
              <a:rPr sz="2294" spc="-132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C</a:t>
            </a:r>
            <a:endParaRPr sz="2294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4742" y="3939948"/>
            <a:ext cx="3216649" cy="1573989"/>
          </a:xfrm>
          <a:prstGeom prst="rect">
            <a:avLst/>
          </a:prstGeom>
        </p:spPr>
        <p:txBody>
          <a:bodyPr vert="horz" wrap="square" lIns="0" tIns="45943" rIns="0" bIns="0" rtlCol="0">
            <a:spAutoFit/>
          </a:bodyPr>
          <a:lstStyle/>
          <a:p>
            <a:pPr marL="465069" indent="-454422">
              <a:spcBef>
                <a:spcPts val="361"/>
              </a:spcBef>
              <a:buAutoNum type="arabicPeriod"/>
              <a:tabLst>
                <a:tab pos="465069" algn="l"/>
                <a:tab pos="465629" algn="l"/>
              </a:tabLst>
            </a:pP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18" dirty="0">
                <a:latin typeface="Calibri"/>
                <a:cs typeface="Calibri"/>
              </a:rPr>
              <a:t>U,</a:t>
            </a:r>
            <a:r>
              <a:rPr sz="2294" spc="-9" dirty="0">
                <a:latin typeface="Calibri"/>
                <a:cs typeface="Calibri"/>
              </a:rPr>
              <a:t> dimana</a:t>
            </a:r>
            <a:r>
              <a:rPr sz="2294" spc="-4" dirty="0">
                <a:latin typeface="Calibri"/>
                <a:cs typeface="Calibri"/>
              </a:rPr>
              <a:t> 0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9</a:t>
            </a:r>
            <a:endParaRPr sz="2294">
              <a:latin typeface="Calibri"/>
              <a:cs typeface="Calibri"/>
            </a:endParaRPr>
          </a:p>
          <a:p>
            <a:pPr marL="465069" indent="-454422">
              <a:spcBef>
                <a:spcPts val="278"/>
              </a:spcBef>
              <a:buAutoNum type="arabicPeriod"/>
              <a:tabLst>
                <a:tab pos="465069" algn="l"/>
                <a:tab pos="465629" algn="l"/>
              </a:tabLst>
            </a:pPr>
            <a:r>
              <a:rPr sz="2294" spc="-4" dirty="0">
                <a:latin typeface="Calibri"/>
                <a:cs typeface="Calibri"/>
              </a:rPr>
              <a:t>y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4" dirty="0">
                <a:latin typeface="Calibri"/>
                <a:cs typeface="Calibri"/>
              </a:rPr>
              <a:t>A,</a:t>
            </a:r>
            <a:r>
              <a:rPr sz="2294" spc="-9" dirty="0">
                <a:latin typeface="Calibri"/>
                <a:cs typeface="Calibri"/>
              </a:rPr>
              <a:t> dimana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0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y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4</a:t>
            </a:r>
            <a:endParaRPr sz="2294">
              <a:latin typeface="Calibri"/>
              <a:cs typeface="Calibri"/>
            </a:endParaRPr>
          </a:p>
          <a:p>
            <a:pPr marL="465069" indent="-454422">
              <a:spcBef>
                <a:spcPts val="274"/>
              </a:spcBef>
              <a:buAutoNum type="arabicPeriod"/>
              <a:tabLst>
                <a:tab pos="465069" algn="l"/>
                <a:tab pos="465629" algn="l"/>
              </a:tabLst>
            </a:pPr>
            <a:r>
              <a:rPr sz="2294" spc="-4" dirty="0">
                <a:latin typeface="Calibri"/>
                <a:cs typeface="Calibri"/>
              </a:rPr>
              <a:t>z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18" dirty="0">
                <a:latin typeface="Calibri"/>
                <a:cs typeface="Calibri"/>
              </a:rPr>
              <a:t>B,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dimana</a:t>
            </a:r>
            <a:r>
              <a:rPr sz="2294" spc="-4" dirty="0">
                <a:latin typeface="Calibri"/>
                <a:cs typeface="Calibri"/>
              </a:rPr>
              <a:t> 5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z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9</a:t>
            </a:r>
            <a:endParaRPr sz="2294">
              <a:latin typeface="Calibri"/>
              <a:cs typeface="Calibri"/>
            </a:endParaRPr>
          </a:p>
          <a:p>
            <a:pPr marL="465069" indent="-454422">
              <a:spcBef>
                <a:spcPts val="274"/>
              </a:spcBef>
              <a:buAutoNum type="arabicPeriod"/>
              <a:tabLst>
                <a:tab pos="465069" algn="l"/>
                <a:tab pos="465629" algn="l"/>
              </a:tabLst>
            </a:pPr>
            <a:r>
              <a:rPr sz="2294" spc="-4" dirty="0">
                <a:latin typeface="Calibri"/>
                <a:cs typeface="Calibri"/>
              </a:rPr>
              <a:t>y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9" dirty="0">
                <a:latin typeface="Calibri"/>
                <a:cs typeface="Calibri"/>
              </a:rPr>
              <a:t>C,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dimana </a:t>
            </a:r>
            <a:r>
              <a:rPr sz="2294" spc="-4" dirty="0">
                <a:latin typeface="Calibri"/>
                <a:cs typeface="Calibri"/>
              </a:rPr>
              <a:t>0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y </a:t>
            </a:r>
            <a:r>
              <a:rPr sz="2294" spc="-4" dirty="0">
                <a:latin typeface="Symbol"/>
                <a:cs typeface="Symbol"/>
              </a:rPr>
              <a:t>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4</a:t>
            </a:r>
            <a:endParaRPr sz="229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3" y="831866"/>
            <a:ext cx="4512989" cy="101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06" algn="ctr"/>
            <a:r>
              <a:rPr lang="en-US" spc="-18" dirty="0" err="1">
                <a:solidFill>
                  <a:schemeClr val="tx1"/>
                </a:solidFill>
              </a:rPr>
              <a:t>Buku</a:t>
            </a:r>
            <a:r>
              <a:rPr lang="en-US" spc="-62" dirty="0">
                <a:solidFill>
                  <a:schemeClr val="tx1"/>
                </a:solidFill>
              </a:rPr>
              <a:t> </a:t>
            </a:r>
            <a:r>
              <a:rPr lang="en-US" spc="-31" dirty="0" err="1">
                <a:solidFill>
                  <a:schemeClr val="tx1"/>
                </a:solidFill>
              </a:rPr>
              <a:t>Referensi</a:t>
            </a:r>
            <a:endParaRPr lang="en-US" spc="-31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”</a:t>
            </a:r>
          </a:p>
        </p:txBody>
      </p:sp>
      <p:graphicFrame>
        <p:nvGraphicFramePr>
          <p:cNvPr id="78" name="object 7">
            <a:extLst>
              <a:ext uri="{FF2B5EF4-FFF2-40B4-BE49-F238E27FC236}">
                <a16:creationId xmlns:a16="http://schemas.microsoft.com/office/drawing/2014/main" id="{99F44271-7532-B7A2-E4AB-F226BB3B2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340940"/>
              </p:ext>
            </p:extLst>
          </p:nvPr>
        </p:nvGraphicFramePr>
        <p:xfrm>
          <a:off x="87549" y="1660488"/>
          <a:ext cx="11819106" cy="450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287" y="441326"/>
            <a:ext cx="9264527" cy="665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dirty="0" err="1">
                <a:solidFill>
                  <a:schemeClr val="tx1"/>
                </a:solidFill>
              </a:rPr>
              <a:t>Himpunan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Kosong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dan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Himpunan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Bagian</a:t>
            </a:r>
            <a:r>
              <a:rPr lang="en-US" sz="3200" b="1" u="sng" dirty="0">
                <a:solidFill>
                  <a:schemeClr val="tx1"/>
                </a:solidFill>
              </a:rPr>
              <a:t> (subset)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1981200" y="1304926"/>
            <a:ext cx="8229600" cy="5268913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b="1" dirty="0" err="1">
                <a:cs typeface="Tahoma" pitchFamily="34" charset="0"/>
              </a:rPr>
              <a:t>Himpunan</a:t>
            </a:r>
            <a:r>
              <a:rPr lang="en-US" b="1" dirty="0">
                <a:cs typeface="Tahoma" pitchFamily="34" charset="0"/>
              </a:rPr>
              <a:t> </a:t>
            </a:r>
            <a:r>
              <a:rPr lang="en-US" b="1" dirty="0" err="1">
                <a:cs typeface="Tahoma" pitchFamily="34" charset="0"/>
              </a:rPr>
              <a:t>Kosong</a:t>
            </a:r>
            <a:endParaRPr lang="en-US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 err="1">
                <a:cs typeface="Tahoma" pitchFamily="34" charset="0"/>
              </a:rPr>
              <a:t>Himpunan</a:t>
            </a:r>
            <a:r>
              <a:rPr lang="en-US" dirty="0">
                <a:cs typeface="Tahoma" pitchFamily="34" charset="0"/>
              </a:rPr>
              <a:t> yang </a:t>
            </a:r>
            <a:r>
              <a:rPr lang="en-US" dirty="0" err="1">
                <a:cs typeface="Tahoma" pitchFamily="34" charset="0"/>
              </a:rPr>
              <a:t>tidak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memiliki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satupun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elemen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atau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himpunan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dengan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kardinal</a:t>
            </a:r>
            <a:r>
              <a:rPr lang="en-US" dirty="0">
                <a:cs typeface="Tahoma" pitchFamily="34" charset="0"/>
              </a:rPr>
              <a:t> = 0.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dirty="0" err="1">
                <a:cs typeface="Tahoma" pitchFamily="34" charset="0"/>
              </a:rPr>
              <a:t>Notasi</a:t>
            </a:r>
            <a:r>
              <a:rPr lang="en-US" dirty="0">
                <a:cs typeface="Tahoma" pitchFamily="34" charset="0"/>
              </a:rPr>
              <a:t> : </a:t>
            </a:r>
            <a:r>
              <a:rPr lang="en-US" b="1" dirty="0">
                <a:sym typeface="Symbol" pitchFamily="18" charset="2"/>
              </a:rPr>
              <a:t>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atau</a:t>
            </a:r>
            <a:r>
              <a:rPr lang="en-US" dirty="0">
                <a:sym typeface="Symbol" pitchFamily="18" charset="2"/>
              </a:rPr>
              <a:t> { }</a:t>
            </a:r>
            <a:endParaRPr lang="en-US" dirty="0">
              <a:cs typeface="Tahoma" pitchFamily="34" charset="0"/>
              <a:sym typeface="Symbol" pitchFamily="18" charset="2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sz="1800" b="1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1800" b="1" dirty="0" err="1">
                <a:cs typeface="Tahoma" pitchFamily="34" charset="0"/>
              </a:rPr>
              <a:t>Himpunan</a:t>
            </a:r>
            <a:r>
              <a:rPr lang="en-US" sz="1800" b="1" dirty="0">
                <a:cs typeface="Tahoma" pitchFamily="34" charset="0"/>
              </a:rPr>
              <a:t> </a:t>
            </a:r>
            <a:r>
              <a:rPr lang="en-US" sz="1800" b="1" dirty="0" err="1">
                <a:cs typeface="Tahoma" pitchFamily="34" charset="0"/>
              </a:rPr>
              <a:t>Bagian</a:t>
            </a:r>
            <a:endParaRPr lang="en-US" sz="18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err="1">
                <a:cs typeface="Tahoma" panose="020B0604030504040204" pitchFamily="34" charset="0"/>
              </a:rPr>
              <a:t>Himpunan</a:t>
            </a:r>
            <a:r>
              <a:rPr lang="en-US" dirty="0">
                <a:cs typeface="Tahoma" panose="020B0604030504040204" pitchFamily="34" charset="0"/>
              </a:rPr>
              <a:t> A </a:t>
            </a:r>
            <a:r>
              <a:rPr lang="en-US" dirty="0" err="1">
                <a:cs typeface="Tahoma" panose="020B0604030504040204" pitchFamily="34" charset="0"/>
              </a:rPr>
              <a:t>dikatakan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himpunan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bagian</a:t>
            </a:r>
            <a:r>
              <a:rPr lang="en-US" dirty="0">
                <a:cs typeface="Tahoma" panose="020B0604030504040204" pitchFamily="34" charset="0"/>
              </a:rPr>
              <a:t> (subset) </a:t>
            </a:r>
            <a:r>
              <a:rPr lang="en-US" dirty="0" err="1">
                <a:cs typeface="Tahoma" panose="020B0604030504040204" pitchFamily="34" charset="0"/>
              </a:rPr>
              <a:t>dari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himpunan</a:t>
            </a:r>
            <a:r>
              <a:rPr lang="en-US" dirty="0">
                <a:cs typeface="Tahoma" panose="020B0604030504040204" pitchFamily="34" charset="0"/>
              </a:rPr>
              <a:t> B </a:t>
            </a:r>
            <a:r>
              <a:rPr lang="en-US" dirty="0" err="1">
                <a:cs typeface="Tahoma" panose="020B0604030504040204" pitchFamily="34" charset="0"/>
              </a:rPr>
              <a:t>jika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dan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hanya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jika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setiap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elemen</a:t>
            </a:r>
            <a:r>
              <a:rPr lang="en-US" dirty="0">
                <a:cs typeface="Tahoma" panose="020B0604030504040204" pitchFamily="34" charset="0"/>
              </a:rPr>
              <a:t> A </a:t>
            </a:r>
            <a:r>
              <a:rPr lang="en-US" dirty="0" err="1">
                <a:cs typeface="Tahoma" panose="020B0604030504040204" pitchFamily="34" charset="0"/>
              </a:rPr>
              <a:t>merupakan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elemen</a:t>
            </a: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dari</a:t>
            </a:r>
            <a:r>
              <a:rPr lang="en-US" dirty="0">
                <a:cs typeface="Tahoma" panose="020B0604030504040204" pitchFamily="34" charset="0"/>
              </a:rPr>
              <a:t> B. 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cs typeface="Tahoma" panose="020B0604030504040204" pitchFamily="34" charset="0"/>
              </a:rPr>
              <a:t>B </a:t>
            </a:r>
            <a:r>
              <a:rPr lang="en-US" dirty="0" err="1">
                <a:cs typeface="Tahoma" panose="020B0604030504040204" pitchFamily="34" charset="0"/>
              </a:rPr>
              <a:t>dikatakan</a:t>
            </a:r>
            <a:r>
              <a:rPr lang="en-US" dirty="0">
                <a:cs typeface="Tahoma" panose="020B0604030504040204" pitchFamily="34" charset="0"/>
              </a:rPr>
              <a:t> superset </a:t>
            </a:r>
            <a:r>
              <a:rPr lang="en-US" dirty="0" err="1">
                <a:cs typeface="Tahoma" panose="020B0604030504040204" pitchFamily="34" charset="0"/>
              </a:rPr>
              <a:t>dari</a:t>
            </a:r>
            <a:r>
              <a:rPr lang="en-US" dirty="0">
                <a:cs typeface="Tahoma" panose="020B0604030504040204" pitchFamily="34" charset="0"/>
              </a:rPr>
              <a:t> A.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cs typeface="Tahoma" panose="020B0604030504040204" pitchFamily="34" charset="0"/>
              </a:rPr>
              <a:t> </a:t>
            </a:r>
            <a:r>
              <a:rPr lang="en-US" dirty="0" err="1">
                <a:cs typeface="Tahoma" panose="020B0604030504040204" pitchFamily="34" charset="0"/>
              </a:rPr>
              <a:t>Notasi</a:t>
            </a:r>
            <a:r>
              <a:rPr lang="en-US" dirty="0">
                <a:cs typeface="Tahoma" panose="020B0604030504040204" pitchFamily="34" charset="0"/>
              </a:rPr>
              <a:t> : </a:t>
            </a:r>
            <a:r>
              <a:rPr lang="en-US" dirty="0">
                <a:sym typeface="Symbol" panose="05050102010706020507" pitchFamily="18" charset="2"/>
              </a:rPr>
              <a:t>A </a:t>
            </a:r>
            <a:r>
              <a:rPr lang="en-US" b="1" dirty="0">
                <a:sym typeface="Symbol" panose="05050102010706020507" pitchFamily="18" charset="2"/>
              </a:rPr>
              <a:t></a:t>
            </a:r>
            <a:r>
              <a:rPr lang="en-US" dirty="0">
                <a:sym typeface="Symbol" panose="05050102010706020507" pitchFamily="18" charset="2"/>
              </a:rPr>
              <a:t> B</a:t>
            </a:r>
            <a:endParaRPr lang="en-US" dirty="0">
              <a:cs typeface="Tahoma" panose="020B0604030504040204" pitchFamily="34" charset="0"/>
            </a:endParaRPr>
          </a:p>
          <a:p>
            <a:pPr lvl="1" algn="just">
              <a:lnSpc>
                <a:spcPct val="90000"/>
              </a:lnSpc>
              <a:buFontTx/>
              <a:buAutoNum type="alphaLcPeriod"/>
              <a:defRPr/>
            </a:pPr>
            <a:endParaRPr lang="en-US" sz="2400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ru-RU" dirty="0">
              <a:cs typeface="Tahoma" pitchFamily="34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88BBE-9AFE-4DDB-AD44-BDB0B7F33F4F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7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1981200" y="112542"/>
            <a:ext cx="8229600" cy="64485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/>
              <a:t>HIMPUNAN SAMA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 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/>
              <a:t>A</a:t>
            </a:r>
          </a:p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344488" indent="0">
              <a:buNone/>
              <a:defRPr/>
            </a:pPr>
            <a:r>
              <a:rPr lang="en-US" dirty="0"/>
              <a:t>(i) 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0, 1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i="1" dirty="0"/>
              <a:t>x </a:t>
            </a:r>
            <a:r>
              <a:rPr lang="en-US" dirty="0"/>
              <a:t>– 1) = 0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endParaRPr lang="en-US" dirty="0"/>
          </a:p>
          <a:p>
            <a:pPr marL="344488" indent="0">
              <a:buNone/>
              <a:defRPr/>
            </a:pPr>
            <a:r>
              <a:rPr lang="en-US" dirty="0"/>
              <a:t>(ii)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3, 5, 8, 5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{5, 3, 8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endParaRPr lang="en-US" dirty="0"/>
          </a:p>
          <a:p>
            <a:pPr marL="344488" indent="0">
              <a:buNone/>
              <a:defRPr/>
            </a:pPr>
            <a:r>
              <a:rPr lang="en-US" dirty="0"/>
              <a:t>(iii)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3, 5, 8, 5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{3, 8},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				        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2865C-8F20-4792-87E8-4333D8F5D4E6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65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1981200" y="365761"/>
            <a:ext cx="8470900" cy="5150804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dirty="0"/>
              <a:t>HIMPUNAN EKIVALEN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ekivalen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kardinal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marL="109537" indent="0" algn="just">
              <a:buNone/>
              <a:defRPr/>
            </a:pPr>
            <a:endParaRPr lang="en-US" dirty="0"/>
          </a:p>
          <a:p>
            <a:pPr algn="just">
              <a:defRPr/>
            </a:pPr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B</a:t>
            </a:r>
            <a:r>
              <a:rPr lang="en-US" dirty="0">
                <a:sym typeface="Symbol"/>
              </a:rPr>
              <a:t></a:t>
            </a:r>
            <a:endParaRPr lang="en-US" dirty="0"/>
          </a:p>
          <a:p>
            <a:pPr marL="109537" indent="0" algn="just">
              <a:buNone/>
              <a:defRPr/>
            </a:pPr>
            <a:r>
              <a:rPr lang="en-US" dirty="0"/>
              <a:t>  </a:t>
            </a:r>
          </a:p>
          <a:p>
            <a:pPr algn="just">
              <a:defRPr/>
            </a:pPr>
            <a:r>
              <a:rPr lang="en-US" b="1" dirty="0" err="1"/>
              <a:t>Contoh</a:t>
            </a:r>
            <a:r>
              <a:rPr lang="en-US" b="1" dirty="0"/>
              <a:t> :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1, 3, 5, 7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B</a:t>
            </a:r>
            <a:r>
              <a:rPr lang="en-US" dirty="0">
                <a:sym typeface="Symbol"/>
              </a:rPr>
              <a:t></a:t>
            </a:r>
            <a:r>
              <a:rPr lang="en-US" dirty="0"/>
              <a:t> = 4	            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3C83A-9664-44D6-B795-F78DD5C72EFF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50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>
          <a:xfrm>
            <a:off x="2171700" y="800101"/>
            <a:ext cx="7797800" cy="4683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</a:rPr>
              <a:t>Himpunan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Saling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Lepas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idx="1"/>
          </p:nvPr>
        </p:nvSpPr>
        <p:spPr>
          <a:xfrm>
            <a:off x="1981200" y="1400176"/>
            <a:ext cx="8229600" cy="47291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Notasi</a:t>
            </a:r>
            <a:r>
              <a:rPr lang="en-US" dirty="0"/>
              <a:t> : A // B</a:t>
            </a:r>
          </a:p>
          <a:p>
            <a:pPr>
              <a:defRPr/>
            </a:pPr>
            <a:r>
              <a:rPr lang="en-US" dirty="0"/>
              <a:t>Diagram Venn: </a:t>
            </a:r>
          </a:p>
          <a:p>
            <a:pPr>
              <a:defRPr/>
            </a:pPr>
            <a:endParaRPr lang="en-US" dirty="0"/>
          </a:p>
          <a:p>
            <a:pPr marL="109537" indent="0">
              <a:buNone/>
              <a:defRPr/>
            </a:pPr>
            <a:endParaRPr lang="en-US" dirty="0"/>
          </a:p>
          <a:p>
            <a:pPr marL="109537" indent="0">
              <a:buNone/>
              <a:defRPr/>
            </a:pPr>
            <a:endParaRPr lang="en-US" dirty="0"/>
          </a:p>
          <a:p>
            <a:pPr marL="109537" indent="0">
              <a:buNone/>
              <a:defRPr/>
            </a:pPr>
            <a:endParaRPr lang="en-US" dirty="0"/>
          </a:p>
          <a:p>
            <a:pPr marL="109537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>
              <a:buNone/>
              <a:defRPr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err="1">
                <a:sym typeface="Symbol" pitchFamily="18" charset="2"/>
              </a:rPr>
              <a:t>JIka</a:t>
            </a:r>
            <a:r>
              <a:rPr lang="en-US" dirty="0">
                <a:sym typeface="Symbol" pitchFamily="18" charset="2"/>
              </a:rPr>
              <a:t> A = {1,3,5,7} </a:t>
            </a:r>
            <a:r>
              <a:rPr lang="en-US" dirty="0" err="1">
                <a:sym typeface="Symbol" pitchFamily="18" charset="2"/>
              </a:rPr>
              <a:t>dan</a:t>
            </a:r>
            <a:r>
              <a:rPr lang="en-US" dirty="0">
                <a:sym typeface="Symbol" pitchFamily="18" charset="2"/>
              </a:rPr>
              <a:t> B = {</a:t>
            </a:r>
            <a:r>
              <a:rPr lang="en-US" dirty="0" err="1">
                <a:sym typeface="Symbol" pitchFamily="18" charset="2"/>
              </a:rPr>
              <a:t>a,b,c,d</a:t>
            </a:r>
            <a:r>
              <a:rPr lang="en-US" dirty="0">
                <a:sym typeface="Symbol" pitchFamily="18" charset="2"/>
              </a:rPr>
              <a:t>}, </a:t>
            </a:r>
            <a:r>
              <a:rPr lang="en-US" dirty="0" err="1">
                <a:sym typeface="Symbol" pitchFamily="18" charset="2"/>
              </a:rPr>
              <a:t>maka</a:t>
            </a:r>
            <a:r>
              <a:rPr lang="en-US" dirty="0">
                <a:sym typeface="Symbol" pitchFamily="18" charset="2"/>
              </a:rPr>
              <a:t> A//B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76AF4C-6A5E-462E-B385-45C16664968A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365376"/>
            <a:ext cx="32623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67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title"/>
          </p:nvPr>
        </p:nvSpPr>
        <p:spPr>
          <a:xfrm>
            <a:off x="1847850" y="873126"/>
            <a:ext cx="8229600" cy="5762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Himpunan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Kuasa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idx="1"/>
          </p:nvPr>
        </p:nvSpPr>
        <p:spPr>
          <a:xfrm>
            <a:off x="1981200" y="1592264"/>
            <a:ext cx="8229600" cy="4465637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(power set)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yang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A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err="1"/>
              <a:t>Notasi</a:t>
            </a:r>
            <a:r>
              <a:rPr lang="en-US" dirty="0"/>
              <a:t> : P(A) </a:t>
            </a:r>
            <a:r>
              <a:rPr lang="en-US" dirty="0" err="1"/>
              <a:t>atau</a:t>
            </a:r>
            <a:r>
              <a:rPr lang="en-US" dirty="0"/>
              <a:t> 2</a:t>
            </a:r>
            <a:r>
              <a:rPr lang="en-US" baseline="30000" dirty="0"/>
              <a:t>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/>
              </a:rPr>
              <a:t>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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dirty="0">
                <a:sym typeface="Symbol"/>
              </a:rPr>
              <a:t></a:t>
            </a:r>
            <a:r>
              <a:rPr lang="en-US" dirty="0"/>
              <a:t> = </a:t>
            </a:r>
            <a:endParaRPr lang="en-US" baseline="30000" dirty="0"/>
          </a:p>
          <a:p>
            <a:pPr>
              <a:defRPr/>
            </a:pPr>
            <a:r>
              <a:rPr lang="en-US" b="1" dirty="0" err="1"/>
              <a:t>Contoh</a:t>
            </a:r>
            <a:r>
              <a:rPr lang="en-US" b="1" dirty="0"/>
              <a:t> 12. </a:t>
            </a:r>
            <a:endParaRPr lang="en-US" dirty="0"/>
          </a:p>
          <a:p>
            <a:pPr marL="344488" indent="0">
              <a:buNone/>
              <a:defRPr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1, 2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{</a:t>
            </a:r>
            <a:r>
              <a:rPr lang="en-US" dirty="0">
                <a:sym typeface="Symbol"/>
              </a:rPr>
              <a:t></a:t>
            </a:r>
            <a:r>
              <a:rPr lang="en-US" dirty="0"/>
              <a:t> , { 1 }, { 2 }, { 1, 2 }}		            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970C4F-4671-4E7A-8AC9-A6BA4C7A0D66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6920"/>
              </p:ext>
            </p:extLst>
          </p:nvPr>
        </p:nvGraphicFramePr>
        <p:xfrm>
          <a:off x="5511800" y="3406874"/>
          <a:ext cx="584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17" imgH="190417" progId="Equation.DSMT4">
                  <p:embed/>
                </p:oleObj>
              </mc:Choice>
              <mc:Fallback>
                <p:oleObj name="Equation" r:id="rId3" imgW="19041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406874"/>
                        <a:ext cx="5842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008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1774825" y="417513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Himpunan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1992314" y="1600201"/>
            <a:ext cx="8218487" cy="233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Irisan </a:t>
            </a:r>
            <a:r>
              <a:rPr lang="en-US" sz="2000" i="1"/>
              <a:t>(intersection)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Irisan dari himpunan A dan B adalah sebuah himpunan yang setiap elemennya dari himpunan A dan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Notasi : A </a:t>
            </a:r>
            <a:r>
              <a:rPr lang="en-US" sz="2000">
                <a:sym typeface="Symbol" panose="05050102010706020507" pitchFamily="18" charset="2"/>
              </a:rPr>
              <a:t> B = {x|x </a:t>
            </a:r>
            <a:r>
              <a:rPr lang="ru-RU" sz="2000">
                <a:cs typeface="Tahoma" panose="020B0604030504040204" pitchFamily="34" charset="0"/>
                <a:sym typeface="Symbol" panose="05050102010706020507" pitchFamily="18" charset="2"/>
              </a:rPr>
              <a:t>є</a:t>
            </a:r>
            <a:r>
              <a:rPr lang="en-US" sz="2000">
                <a:cs typeface="Tahoma" panose="020B0604030504040204" pitchFamily="34" charset="0"/>
                <a:sym typeface="Symbol" panose="05050102010706020507" pitchFamily="18" charset="2"/>
              </a:rPr>
              <a:t> A dan </a:t>
            </a:r>
            <a:r>
              <a:rPr lang="en-US" sz="2000">
                <a:sym typeface="Symbol" panose="05050102010706020507" pitchFamily="18" charset="2"/>
              </a:rPr>
              <a:t>x </a:t>
            </a:r>
            <a:r>
              <a:rPr lang="ru-RU" sz="2000">
                <a:cs typeface="Tahoma" panose="020B0604030504040204" pitchFamily="34" charset="0"/>
                <a:sym typeface="Symbol" panose="05050102010706020507" pitchFamily="18" charset="2"/>
              </a:rPr>
              <a:t>є</a:t>
            </a:r>
            <a:r>
              <a:rPr lang="en-US" sz="2000">
                <a:cs typeface="Tahoma" panose="020B0604030504040204" pitchFamily="34" charset="0"/>
                <a:sym typeface="Symbol" panose="05050102010706020507" pitchFamily="18" charset="2"/>
              </a:rPr>
              <a:t> B}</a:t>
            </a:r>
            <a:endParaRPr lang="ru-RU" sz="2000"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5D4E4-DEB9-4FEB-ADFE-6937110F7BFC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3284538"/>
            <a:ext cx="31416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6002338" y="3305176"/>
            <a:ext cx="370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dirty="0" err="1">
                <a:latin typeface="Tahoma" panose="020B0604030504040204" pitchFamily="34" charset="0"/>
              </a:rPr>
              <a:t>Contoh</a:t>
            </a:r>
            <a:r>
              <a:rPr lang="en-US" sz="2000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>
                <a:latin typeface="Tahoma" panose="020B0604030504040204" pitchFamily="34" charset="0"/>
              </a:rPr>
              <a:t>Jika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</a:rPr>
              <a:t> = {1, 3, 5, 8, 10} </a:t>
            </a:r>
            <a:r>
              <a:rPr lang="en-US" sz="2000" dirty="0" err="1">
                <a:latin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</a:rPr>
              <a:t> = {2, 5, 10, 15, 17},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Tahoma" panose="020B0604030504040204" pitchFamily="34" charset="0"/>
              </a:rPr>
              <a:t>  </a:t>
            </a:r>
            <a:r>
              <a:rPr lang="en-US" sz="2000" dirty="0" err="1">
                <a:latin typeface="Tahoma" panose="020B0604030504040204" pitchFamily="34" charset="0"/>
              </a:rPr>
              <a:t>maka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</a:rPr>
              <a:t> = {5, 10}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9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idx="1"/>
          </p:nvPr>
        </p:nvSpPr>
        <p:spPr>
          <a:xfrm>
            <a:off x="1981200" y="1736725"/>
            <a:ext cx="8229600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i="1" dirty="0"/>
              <a:t>(union)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B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yang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anggotanya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Notasi</a:t>
            </a:r>
            <a:r>
              <a:rPr lang="en-US" sz="2000" dirty="0"/>
              <a:t> :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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/>
              <a:t> = {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</a:t>
            </a:r>
            <a:r>
              <a:rPr lang="en-US" sz="2000" dirty="0"/>
              <a:t>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/>
              <a:t> } 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A79D4-13A1-4320-B4A8-AEDEC55017D6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4073525"/>
            <a:ext cx="23399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6326481" y="4113213"/>
            <a:ext cx="370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dirty="0" err="1">
                <a:latin typeface="Tahoma" panose="020B0604030504040204" pitchFamily="34" charset="0"/>
              </a:rPr>
              <a:t>Contoh</a:t>
            </a:r>
            <a:r>
              <a:rPr lang="en-US" sz="2000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>
                <a:latin typeface="Tahoma" panose="020B0604030504040204" pitchFamily="34" charset="0"/>
              </a:rPr>
              <a:t>Jika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</a:rPr>
              <a:t> = { 2, 7, 9 } </a:t>
            </a:r>
            <a:r>
              <a:rPr lang="en-US" sz="2000" dirty="0" err="1">
                <a:latin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</a:rPr>
              <a:t> = { 2, 6, 10 }, </a:t>
            </a:r>
            <a:r>
              <a:rPr lang="en-US" sz="2000" dirty="0" err="1">
                <a:latin typeface="Tahoma" panose="020B0604030504040204" pitchFamily="34" charset="0"/>
              </a:rPr>
              <a:t>maka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A</a:t>
            </a:r>
            <a:r>
              <a:rPr lang="en-US" sz="2000" dirty="0">
                <a:sym typeface="Symbol" panose="05050102010706020507" pitchFamily="18" charset="2"/>
              </a:rPr>
              <a:t> 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en-US" sz="2000" i="1" dirty="0">
                <a:latin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</a:rPr>
              <a:t> = { 2, 6, 7, 9, 10 }</a:t>
            </a:r>
          </a:p>
        </p:txBody>
      </p:sp>
    </p:spTree>
    <p:extLst>
      <p:ext uri="{BB962C8B-B14F-4D97-AF65-F5344CB8AC3E}">
        <p14:creationId xmlns:p14="http://schemas.microsoft.com/office/powerpoint/2010/main" val="1130499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9380" y="264430"/>
            <a:ext cx="3097212" cy="828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u="sng" dirty="0">
                <a:solidFill>
                  <a:srgbClr val="FF0000"/>
                </a:solidFill>
              </a:rPr>
              <a:t>PRINSIP DUALITAS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7ACFF-310E-4218-98C2-E08772177BED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38" y="793383"/>
            <a:ext cx="6710557" cy="606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17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2441575"/>
          </a:xfrm>
        </p:spPr>
        <p:txBody>
          <a:bodyPr/>
          <a:lstStyle/>
          <a:p>
            <a:pPr eaLnBrk="1" hangingPunct="1"/>
            <a:r>
              <a:rPr lang="en-US" dirty="0" err="1">
                <a:sym typeface="Symbol" panose="05050102010706020507" pitchFamily="18" charset="2"/>
              </a:rPr>
              <a:t>Komplemen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(complement)</a:t>
            </a:r>
          </a:p>
          <a:p>
            <a:pPr lvl="1" eaLnBrk="1" hangingPunct="1"/>
            <a:r>
              <a:rPr lang="en-US" sz="2400" dirty="0" err="1">
                <a:sym typeface="Symbol" panose="05050102010706020507" pitchFamily="18" charset="2"/>
              </a:rPr>
              <a:t>Komplemen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himpunan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himpunan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mengandung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semua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elemen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semesta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pembicaraan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tidak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didalam</a:t>
            </a:r>
            <a:r>
              <a:rPr lang="en-US" sz="2400" dirty="0">
                <a:sym typeface="Symbol" panose="05050102010706020507" pitchFamily="18" charset="2"/>
              </a:rPr>
              <a:t> A.</a:t>
            </a:r>
          </a:p>
          <a:p>
            <a:pPr lvl="1" eaLnBrk="1" hangingPunct="1"/>
            <a:r>
              <a:rPr lang="en-US" sz="2400" dirty="0" err="1">
                <a:sym typeface="Symbol" panose="05050102010706020507" pitchFamily="18" charset="2"/>
              </a:rPr>
              <a:t>Notasi</a:t>
            </a:r>
            <a:r>
              <a:rPr lang="en-US" sz="2400" dirty="0">
                <a:sym typeface="Symbol" panose="05050102010706020507" pitchFamily="18" charset="2"/>
              </a:rPr>
              <a:t> :  A= { 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 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 U, 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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} </a:t>
            </a:r>
            <a:endParaRPr lang="en-US" sz="2400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1800">
              <a:latin typeface="Tahoma" panose="020B0604030504040204" pitchFamily="34" charset="0"/>
            </a:endParaRP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3986970" y="3297018"/>
            <a:ext cx="3238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4329113"/>
            <a:ext cx="25558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087939" y="4329113"/>
            <a:ext cx="64335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95300" indent="-495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Tahoma" panose="020B0604030504040204" pitchFamily="34" charset="0"/>
              </a:rPr>
              <a:t>Contoh</a:t>
            </a:r>
            <a:r>
              <a:rPr lang="en-US" sz="2400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Tahoma" panose="020B0604030504040204" pitchFamily="34" charset="0"/>
              </a:rPr>
              <a:t>Misalkan</a:t>
            </a:r>
            <a:r>
              <a:rPr lang="en-US" sz="2400" dirty="0">
                <a:latin typeface="Tahoma" panose="020B0604030504040204" pitchFamily="34" charset="0"/>
              </a:rPr>
              <a:t> U = { 1, 2, 3, ..., 9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Tahoma" panose="020B0604030504040204" pitchFamily="34" charset="0"/>
              </a:rPr>
              <a:t>jika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i="1" dirty="0">
                <a:latin typeface="Tahoma" panose="020B0604030504040204" pitchFamily="34" charset="0"/>
              </a:rPr>
              <a:t>A</a:t>
            </a:r>
            <a:r>
              <a:rPr lang="en-US" sz="2400" dirty="0">
                <a:latin typeface="Tahoma" panose="020B0604030504040204" pitchFamily="34" charset="0"/>
              </a:rPr>
              <a:t> = {1, 3, 5}, </a:t>
            </a:r>
            <a:r>
              <a:rPr lang="en-US" sz="2400" dirty="0" err="1">
                <a:latin typeface="Tahoma" panose="020B0604030504040204" pitchFamily="34" charset="0"/>
              </a:rPr>
              <a:t>maka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:  A</a:t>
            </a:r>
            <a:r>
              <a:rPr lang="en-US" sz="2400" dirty="0">
                <a:latin typeface="Tahoma" panose="020B0604030504040204" pitchFamily="34" charset="0"/>
              </a:rPr>
              <a:t> = {2, 4, 6,7, 8, 9}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90663" y="5151608"/>
            <a:ext cx="3238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5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60695" y="1005593"/>
            <a:ext cx="8147050" cy="32686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Selisih</a:t>
            </a:r>
            <a:r>
              <a:rPr lang="en-US" sz="2800" b="1" dirty="0">
                <a:solidFill>
                  <a:schemeClr val="tx1"/>
                </a:solidFill>
              </a:rPr>
              <a:t> (difference)</a:t>
            </a:r>
          </a:p>
          <a:p>
            <a:pPr lvl="1" algn="just">
              <a:defRPr/>
            </a:pP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A </a:t>
            </a:r>
            <a:r>
              <a:rPr lang="en-US" sz="2400" dirty="0" err="1"/>
              <a:t>dan</a:t>
            </a:r>
            <a:r>
              <a:rPr lang="en-US" sz="2400" dirty="0"/>
              <a:t> B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yang </a:t>
            </a:r>
            <a:r>
              <a:rPr lang="en-US" sz="2400" dirty="0" err="1"/>
              <a:t>elemennya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B. </a:t>
            </a:r>
            <a:r>
              <a:rPr lang="en-US" sz="2400" dirty="0" err="1"/>
              <a:t>Selisih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 err="1"/>
              <a:t>dan</a:t>
            </a:r>
            <a:r>
              <a:rPr lang="en-US" sz="2400" dirty="0"/>
              <a:t> B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komplemen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B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A.</a:t>
            </a:r>
          </a:p>
          <a:p>
            <a:pPr lvl="1" algn="just">
              <a:defRPr/>
            </a:pPr>
            <a:r>
              <a:rPr lang="en-US" sz="2400" dirty="0" err="1"/>
              <a:t>Notasi</a:t>
            </a:r>
            <a:r>
              <a:rPr lang="en-US" sz="2400" dirty="0"/>
              <a:t> : </a:t>
            </a:r>
          </a:p>
          <a:p>
            <a:pPr>
              <a:buNone/>
              <a:defRPr/>
            </a:pPr>
            <a:r>
              <a:rPr lang="en-US" i="1" dirty="0"/>
              <a:t>					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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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} =  A </a:t>
            </a:r>
            <a:r>
              <a:rPr lang="en-US" dirty="0">
                <a:sym typeface="Symbol" pitchFamily="18" charset="2"/>
              </a:rPr>
              <a:t> B</a:t>
            </a:r>
            <a:r>
              <a:rPr lang="en-US" dirty="0"/>
              <a:t> </a:t>
            </a:r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05F77-A104-487B-9E4A-05A1C6828BC5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4938714"/>
            <a:ext cx="1833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124450" y="4937126"/>
            <a:ext cx="68752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95300" indent="-495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Tahoma" panose="020B0604030504040204" pitchFamily="34" charset="0"/>
              </a:rPr>
              <a:t>Contoh</a:t>
            </a:r>
            <a:r>
              <a:rPr lang="en-US" sz="2400" dirty="0">
                <a:latin typeface="Tahoma" panose="020B0604030504040204" pitchFamily="34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latin typeface="Tahoma" panose="020B0604030504040204" pitchFamily="34" charset="0"/>
              </a:rPr>
              <a:t>{1, 3, 5} – {1, 2, 3} = {5}, </a:t>
            </a:r>
            <a:r>
              <a:rPr lang="en-US" sz="1800" dirty="0" err="1">
                <a:latin typeface="Tahoma" panose="020B0604030504040204" pitchFamily="34" charset="0"/>
              </a:rPr>
              <a:t>tetapi</a:t>
            </a:r>
            <a:r>
              <a:rPr lang="en-US" sz="1800" dirty="0">
                <a:latin typeface="Tahoma" panose="020B0604030504040204" pitchFamily="34" charset="0"/>
              </a:rPr>
              <a:t> {1, 2, 3} – {1, 3, 5} = {2} </a:t>
            </a:r>
          </a:p>
        </p:txBody>
      </p:sp>
    </p:spTree>
    <p:extLst>
      <p:ext uri="{BB962C8B-B14F-4D97-AF65-F5344CB8AC3E}">
        <p14:creationId xmlns:p14="http://schemas.microsoft.com/office/powerpoint/2010/main" val="119676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863" y="1574870"/>
            <a:ext cx="1173480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753253" marR="4483" indent="-1742608" algn="ctr">
              <a:lnSpc>
                <a:spcPct val="90000"/>
              </a:lnSpc>
              <a:tabLst>
                <a:tab pos="1324606" algn="l"/>
                <a:tab pos="2638566" algn="l"/>
              </a:tabLst>
            </a:pPr>
            <a:r>
              <a:rPr lang="en-US" sz="5400" b="1" dirty="0">
                <a:solidFill>
                  <a:schemeClr val="tx1"/>
                </a:solidFill>
              </a:rPr>
              <a:t>SI</a:t>
            </a:r>
            <a:r>
              <a:rPr lang="en-US" sz="5400" b="1" spc="-243" dirty="0">
                <a:solidFill>
                  <a:schemeClr val="tx1"/>
                </a:solidFill>
              </a:rPr>
              <a:t>F</a:t>
            </a:r>
            <a:r>
              <a:rPr lang="en-US" sz="5400" b="1" spc="-340" dirty="0">
                <a:solidFill>
                  <a:schemeClr val="tx1"/>
                </a:solidFill>
              </a:rPr>
              <a:t>A</a:t>
            </a:r>
            <a:r>
              <a:rPr lang="en-US" sz="5400" b="1" dirty="0">
                <a:solidFill>
                  <a:schemeClr val="tx1"/>
                </a:solidFill>
              </a:rPr>
              <a:t>T	SI</a:t>
            </a:r>
            <a:r>
              <a:rPr lang="en-US" sz="5400" b="1" spc="-243" dirty="0">
                <a:solidFill>
                  <a:schemeClr val="tx1"/>
                </a:solidFill>
              </a:rPr>
              <a:t>F</a:t>
            </a:r>
            <a:r>
              <a:rPr lang="en-US" sz="5400" b="1" spc="-340" dirty="0">
                <a:solidFill>
                  <a:schemeClr val="tx1"/>
                </a:solidFill>
              </a:rPr>
              <a:t>A</a:t>
            </a:r>
            <a:r>
              <a:rPr lang="en-US" sz="5400" b="1" dirty="0">
                <a:solidFill>
                  <a:schemeClr val="tx1"/>
                </a:solidFill>
              </a:rPr>
              <a:t>T	M</a:t>
            </a:r>
            <a:r>
              <a:rPr lang="en-US" sz="5400" b="1" spc="-340" dirty="0">
                <a:solidFill>
                  <a:schemeClr val="tx1"/>
                </a:solidFill>
              </a:rPr>
              <a:t>A</a:t>
            </a:r>
            <a:r>
              <a:rPr lang="en-US" sz="5400" b="1" dirty="0">
                <a:solidFill>
                  <a:schemeClr val="tx1"/>
                </a:solidFill>
              </a:rPr>
              <a:t>TEM</a:t>
            </a:r>
            <a:r>
              <a:rPr lang="en-US" sz="5400" b="1" spc="-340" dirty="0">
                <a:solidFill>
                  <a:schemeClr val="tx1"/>
                </a:solidFill>
              </a:rPr>
              <a:t>A</a:t>
            </a:r>
            <a:r>
              <a:rPr lang="en-US" sz="5400" b="1" dirty="0">
                <a:solidFill>
                  <a:schemeClr val="tx1"/>
                </a:solidFill>
              </a:rPr>
              <a:t>TIKA </a:t>
            </a:r>
            <a:r>
              <a:rPr lang="en-US" sz="5400" b="1" spc="-31" dirty="0">
                <a:solidFill>
                  <a:schemeClr val="tx1"/>
                </a:solidFill>
              </a:rPr>
              <a:t>EKONOMI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97025" y="690563"/>
            <a:ext cx="8661400" cy="584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Perkalian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Kartesian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i="1" dirty="0" err="1">
                <a:solidFill>
                  <a:srgbClr val="FF0000"/>
                </a:solidFill>
              </a:rPr>
              <a:t>cartesian</a:t>
            </a:r>
            <a:r>
              <a:rPr lang="en-US" sz="2800" b="1" i="1" dirty="0">
                <a:solidFill>
                  <a:srgbClr val="FF0000"/>
                </a:solidFill>
              </a:rPr>
              <a:t> product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714500" y="1128713"/>
            <a:ext cx="8763000" cy="5294312"/>
          </a:xfrm>
        </p:spPr>
        <p:txBody>
          <a:bodyPr/>
          <a:lstStyle/>
          <a:p>
            <a:pPr algn="just" eaLnBrk="1" hangingPunct="1"/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Kartesian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B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yang </a:t>
            </a:r>
            <a:r>
              <a:rPr lang="en-US" sz="2000" dirty="0" err="1"/>
              <a:t>elemennya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pasangan</a:t>
            </a:r>
            <a:r>
              <a:rPr lang="en-US" sz="2000" dirty="0"/>
              <a:t> </a:t>
            </a:r>
            <a:r>
              <a:rPr lang="en-US" sz="2000" dirty="0" err="1"/>
              <a:t>berurutan</a:t>
            </a:r>
            <a:r>
              <a:rPr lang="en-US" sz="2000" dirty="0"/>
              <a:t> (</a:t>
            </a:r>
            <a:r>
              <a:rPr lang="en-US" sz="2000" i="1" dirty="0"/>
              <a:t>ordered pairs)</a:t>
            </a:r>
            <a:r>
              <a:rPr lang="en-US" sz="2000" dirty="0"/>
              <a:t> yang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B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endParaRPr lang="en-US" sz="1900" dirty="0"/>
          </a:p>
          <a:p>
            <a:pPr algn="just" eaLnBrk="1" hangingPunct="1"/>
            <a:r>
              <a:rPr lang="en-US" sz="1900" dirty="0" err="1"/>
              <a:t>Notasi</a:t>
            </a:r>
            <a:r>
              <a:rPr lang="en-US" sz="1900" dirty="0"/>
              <a:t>: 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r>
              <a:rPr lang="en-US" sz="1900" dirty="0">
                <a:sym typeface="Symbol" panose="05050102010706020507" pitchFamily="18" charset="2"/>
              </a:rPr>
              <a:t></a:t>
            </a:r>
            <a:r>
              <a:rPr lang="en-US" sz="1900" dirty="0"/>
              <a:t> </a:t>
            </a:r>
            <a:r>
              <a:rPr lang="en-US" sz="1900" i="1" dirty="0"/>
              <a:t>B</a:t>
            </a:r>
            <a:r>
              <a:rPr lang="en-US" sz="1900" dirty="0"/>
              <a:t> = {(</a:t>
            </a:r>
            <a:r>
              <a:rPr lang="en-US" sz="1900" i="1" dirty="0"/>
              <a:t>a</a:t>
            </a:r>
            <a:r>
              <a:rPr lang="en-US" sz="1900" dirty="0"/>
              <a:t>, </a:t>
            </a:r>
            <a:r>
              <a:rPr lang="en-US" sz="1900" i="1" dirty="0"/>
              <a:t>b</a:t>
            </a:r>
            <a:r>
              <a:rPr lang="en-US" sz="1900" dirty="0"/>
              <a:t>) </a:t>
            </a:r>
            <a:r>
              <a:rPr lang="en-US" sz="1900" dirty="0">
                <a:sym typeface="Symbol" panose="05050102010706020507" pitchFamily="18" charset="2"/>
              </a:rPr>
              <a:t></a:t>
            </a:r>
            <a:r>
              <a:rPr lang="en-US" sz="1900" dirty="0"/>
              <a:t>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r>
              <a:rPr lang="en-US" sz="1900" dirty="0">
                <a:sym typeface="Symbol" panose="05050102010706020507" pitchFamily="18" charset="2"/>
              </a:rPr>
              <a:t></a:t>
            </a:r>
            <a:r>
              <a:rPr lang="en-US" sz="1900" dirty="0"/>
              <a:t>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i="1" dirty="0"/>
              <a:t>b</a:t>
            </a:r>
            <a:r>
              <a:rPr lang="en-US" sz="1900" dirty="0"/>
              <a:t> </a:t>
            </a:r>
            <a:r>
              <a:rPr lang="en-US" sz="1900" dirty="0">
                <a:sym typeface="Symbol" panose="05050102010706020507" pitchFamily="18" charset="2"/>
              </a:rPr>
              <a:t></a:t>
            </a:r>
            <a:r>
              <a:rPr lang="en-US" sz="1900" dirty="0"/>
              <a:t> </a:t>
            </a:r>
            <a:r>
              <a:rPr lang="en-US" sz="1900" i="1" dirty="0"/>
              <a:t>B</a:t>
            </a:r>
            <a:r>
              <a:rPr lang="en-US" sz="1900" dirty="0"/>
              <a:t> }</a:t>
            </a:r>
          </a:p>
          <a:p>
            <a:pPr algn="just" eaLnBrk="1" hangingPunct="1"/>
            <a:r>
              <a:rPr lang="en-US" dirty="0" err="1">
                <a:sym typeface="Symbol" panose="05050102010706020507" pitchFamily="18" charset="2"/>
              </a:rPr>
              <a:t>Kardinalitas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kartesian</a:t>
            </a:r>
            <a:r>
              <a:rPr lang="en-US" dirty="0">
                <a:sym typeface="Symbol" panose="05050102010706020507" pitchFamily="18" charset="2"/>
              </a:rPr>
              <a:t> : 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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endParaRPr lang="en-US" sz="1900" dirty="0"/>
          </a:p>
          <a:p>
            <a:pPr algn="just" eaLnBrk="1" hangingPunct="1">
              <a:buFont typeface="Georgia" panose="02040502050405020303" pitchFamily="18" charset="0"/>
              <a:buNone/>
            </a:pPr>
            <a:endParaRPr lang="en-US" sz="19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E5D0B-1603-4F3F-81D5-ECE01FF8A13D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08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657225"/>
            <a:ext cx="8397875" cy="5397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</a:rPr>
              <a:t>Prinsip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Inklusi-Eksklusi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41439"/>
            <a:ext cx="8229600" cy="5183187"/>
          </a:xfrm>
        </p:spPr>
        <p:txBody>
          <a:bodyPr rtlCol="0">
            <a:noAutofit/>
          </a:bodyPr>
          <a:lstStyle/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Inklusi-Eksklusi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penggabungan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.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penggabungan</a:t>
            </a:r>
            <a:r>
              <a:rPr lang="en-US" sz="2000" dirty="0"/>
              <a:t> </a:t>
            </a:r>
            <a:r>
              <a:rPr lang="en-US" sz="2000" dirty="0" err="1"/>
              <a:t>dihitung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dikurangi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irisannya</a:t>
            </a:r>
            <a:r>
              <a:rPr lang="en-US" sz="2000" dirty="0"/>
              <a:t>.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/>
              <a:t>: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2000" dirty="0"/>
              <a:t>		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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= 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A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+ 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– 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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2000" dirty="0">
                <a:sym typeface="Symbol" pitchFamily="18" charset="2"/>
              </a:rPr>
              <a:t>	 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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= 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A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+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 – 2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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>
                <a:sym typeface="Symbol" pitchFamily="18" charset="2"/>
              </a:rPr>
              <a:t></a:t>
            </a:r>
            <a:r>
              <a:rPr lang="en-US" sz="2000" dirty="0"/>
              <a:t>				</a:t>
            </a:r>
            <a:endParaRPr lang="en-US" sz="2000" b="1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5C49C-129A-4204-A364-369D3FCE5F29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01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590842"/>
            <a:ext cx="8397875" cy="42515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</a:rPr>
              <a:t>Contoh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9145" y="1052513"/>
            <a:ext cx="9141655" cy="5671844"/>
          </a:xfrm>
        </p:spPr>
        <p:txBody>
          <a:bodyPr rtlCol="0">
            <a:noAutofit/>
          </a:bodyPr>
          <a:lstStyle/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i="1" dirty="0"/>
              <a:t>U=100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i="1" dirty="0"/>
              <a:t>A</a:t>
            </a:r>
            <a:r>
              <a:rPr lang="en-US" sz="1600" dirty="0"/>
              <a:t> =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</a:t>
            </a:r>
            <a:r>
              <a:rPr lang="en-US" sz="1600" dirty="0" err="1"/>
              <a:t>bulat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3,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i="1" dirty="0"/>
              <a:t>B</a:t>
            </a:r>
            <a:r>
              <a:rPr lang="en-US" sz="1600" dirty="0"/>
              <a:t> =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</a:t>
            </a:r>
            <a:r>
              <a:rPr lang="en-US" sz="1600" dirty="0" err="1"/>
              <a:t>bulat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5,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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/>
              <a:t> = 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</a:t>
            </a:r>
            <a:r>
              <a:rPr lang="en-US" sz="1600" dirty="0" err="1"/>
              <a:t>bulat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3 </a:t>
            </a:r>
            <a:r>
              <a:rPr lang="en-US" sz="1600" dirty="0" err="1"/>
              <a:t>dan</a:t>
            </a:r>
            <a:r>
              <a:rPr lang="en-US" sz="1600" dirty="0"/>
              <a:t> 5 (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himpunan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</a:t>
            </a:r>
            <a:r>
              <a:rPr lang="en-US" sz="1600" dirty="0" err="1"/>
              <a:t>bulat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KPK – </a:t>
            </a:r>
            <a:r>
              <a:rPr lang="en-US" sz="1600" dirty="0" err="1"/>
              <a:t>Kelipatan</a:t>
            </a:r>
            <a:r>
              <a:rPr lang="en-US" sz="1600" dirty="0"/>
              <a:t> Persekutuan </a:t>
            </a:r>
            <a:r>
              <a:rPr lang="en-US" sz="1600" dirty="0" err="1"/>
              <a:t>Terkecil</a:t>
            </a:r>
            <a:r>
              <a:rPr lang="en-US" sz="1600" dirty="0"/>
              <a:t> – </a:t>
            </a:r>
            <a:r>
              <a:rPr lang="en-US" sz="1600" dirty="0" err="1"/>
              <a:t>dari</a:t>
            </a:r>
            <a:r>
              <a:rPr lang="en-US" sz="1600" dirty="0"/>
              <a:t> 3 </a:t>
            </a:r>
            <a:r>
              <a:rPr lang="en-US" sz="1600" dirty="0" err="1"/>
              <a:t>dan</a:t>
            </a:r>
            <a:r>
              <a:rPr lang="en-US" sz="1600" dirty="0"/>
              <a:t> 5, </a:t>
            </a:r>
            <a:r>
              <a:rPr lang="en-US" sz="1600" dirty="0" err="1"/>
              <a:t>yaitu</a:t>
            </a:r>
            <a:r>
              <a:rPr lang="en-US" sz="1600" dirty="0"/>
              <a:t> 15),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 err="1"/>
              <a:t>Hitunglah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di </a:t>
            </a:r>
            <a:r>
              <a:rPr lang="en-US" sz="1600" dirty="0" err="1"/>
              <a:t>bagi</a:t>
            </a:r>
            <a:r>
              <a:rPr lang="en-US" sz="1600" dirty="0"/>
              <a:t> 3 </a:t>
            </a:r>
            <a:r>
              <a:rPr lang="en-US" sz="1600" dirty="0" err="1"/>
              <a:t>atau</a:t>
            </a:r>
            <a:r>
              <a:rPr lang="en-US" sz="1600" dirty="0"/>
              <a:t> 5? yang </a:t>
            </a:r>
            <a:r>
              <a:rPr lang="en-US" sz="1600" dirty="0" err="1"/>
              <a:t>ditanyakan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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. </a:t>
            </a:r>
            <a:endParaRPr lang="en-US" sz="1600" dirty="0">
              <a:sym typeface="Symbol" pitchFamily="18" charset="2"/>
            </a:endParaRP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sym typeface="Symbol" pitchFamily="18" charset="2"/>
              </a:rPr>
              <a:t>	</a:t>
            </a:r>
            <a:r>
              <a:rPr lang="en-US" sz="1600" i="1" dirty="0"/>
              <a:t>A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= </a:t>
            </a:r>
            <a:r>
              <a:rPr lang="en-US" sz="1600" dirty="0">
                <a:sym typeface="Symbol" pitchFamily="18" charset="2"/>
              </a:rPr>
              <a:t></a:t>
            </a:r>
            <a:r>
              <a:rPr lang="en-US" sz="1600" dirty="0"/>
              <a:t>100/3</a:t>
            </a:r>
            <a:r>
              <a:rPr lang="en-US" sz="1600" dirty="0">
                <a:sym typeface="Symbol" pitchFamily="18" charset="2"/>
              </a:rPr>
              <a:t></a:t>
            </a:r>
            <a:r>
              <a:rPr lang="en-US" sz="1600" dirty="0"/>
              <a:t>  = 33, 	</a:t>
            </a:r>
            <a:endParaRPr lang="en-US" sz="1600" dirty="0">
              <a:sym typeface="Symbol" pitchFamily="18" charset="2"/>
            </a:endParaRP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sym typeface="Symbol" pitchFamily="18" charset="2"/>
              </a:rPr>
              <a:t>	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= </a:t>
            </a:r>
            <a:r>
              <a:rPr lang="en-US" sz="1600" dirty="0">
                <a:sym typeface="Symbol" pitchFamily="18" charset="2"/>
              </a:rPr>
              <a:t></a:t>
            </a:r>
            <a:r>
              <a:rPr lang="en-US" sz="1600" dirty="0"/>
              <a:t>100/5</a:t>
            </a:r>
            <a:r>
              <a:rPr lang="en-US" sz="1600" dirty="0">
                <a:sym typeface="Symbol" pitchFamily="18" charset="2"/>
              </a:rPr>
              <a:t></a:t>
            </a:r>
            <a:r>
              <a:rPr lang="en-US" sz="1600" dirty="0"/>
              <a:t>  = 20, 	</a:t>
            </a:r>
            <a:endParaRPr lang="en-US" sz="1600" dirty="0">
              <a:sym typeface="Symbol" pitchFamily="18" charset="2"/>
            </a:endParaRP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sym typeface="Symbol" pitchFamily="18" charset="2"/>
              </a:rPr>
              <a:t>	</a:t>
            </a: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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= </a:t>
            </a:r>
            <a:r>
              <a:rPr lang="en-US" sz="1600" dirty="0">
                <a:sym typeface="Symbol" pitchFamily="18" charset="2"/>
              </a:rPr>
              <a:t></a:t>
            </a:r>
            <a:r>
              <a:rPr lang="en-US" sz="1600" dirty="0"/>
              <a:t>100/15</a:t>
            </a:r>
            <a:r>
              <a:rPr lang="en-US" sz="1600" dirty="0">
                <a:sym typeface="Symbol" pitchFamily="18" charset="2"/>
              </a:rPr>
              <a:t></a:t>
            </a:r>
            <a:r>
              <a:rPr lang="en-US" sz="1600" dirty="0"/>
              <a:t>  = 6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>
                <a:sym typeface="Symbol" pitchFamily="18" charset="2"/>
              </a:rPr>
              <a:t>	</a:t>
            </a: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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= 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i="1" dirty="0"/>
              <a:t>A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+ 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–  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dirty="0">
                <a:sym typeface="Symbol" pitchFamily="18" charset="2"/>
              </a:rPr>
              <a:t></a:t>
            </a:r>
            <a:r>
              <a:rPr lang="en-US" sz="1600" dirty="0"/>
              <a:t> </a:t>
            </a:r>
            <a:r>
              <a:rPr lang="en-US" sz="1600" i="1" dirty="0"/>
              <a:t>B</a:t>
            </a:r>
            <a:r>
              <a:rPr lang="en-US" sz="1600" dirty="0">
                <a:sym typeface="Symbol" pitchFamily="18" charset="2"/>
              </a:rPr>
              <a:t></a:t>
            </a:r>
            <a:r>
              <a:rPr lang="en-US" sz="1600" dirty="0"/>
              <a:t> = 33 + 20 – 6 = 47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	</a:t>
            </a:r>
            <a:r>
              <a:rPr lang="en-US" sz="1600" dirty="0" err="1"/>
              <a:t>Jadi</a:t>
            </a:r>
            <a:r>
              <a:rPr lang="en-US" sz="1600" dirty="0"/>
              <a:t>, </a:t>
            </a:r>
            <a:r>
              <a:rPr lang="en-US" sz="1600" dirty="0" err="1"/>
              <a:t>ada</a:t>
            </a:r>
            <a:r>
              <a:rPr lang="en-US" sz="1600" dirty="0"/>
              <a:t> 47 </a:t>
            </a:r>
            <a:r>
              <a:rPr lang="en-US" sz="1600" dirty="0" err="1"/>
              <a:t>buah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yang </a:t>
            </a:r>
            <a:r>
              <a:rPr lang="en-US" sz="1600" dirty="0" err="1"/>
              <a:t>habis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3 </a:t>
            </a:r>
            <a:r>
              <a:rPr lang="en-US" sz="1600" dirty="0" err="1"/>
              <a:t>atau</a:t>
            </a:r>
            <a:r>
              <a:rPr lang="en-US" sz="1600" dirty="0"/>
              <a:t> 5. </a:t>
            </a:r>
          </a:p>
          <a:p>
            <a:pPr marL="365760" indent="-256032" algn="just">
              <a:lnSpc>
                <a:spcPct val="170000"/>
              </a:lnSpc>
              <a:buClr>
                <a:schemeClr val="accent3"/>
              </a:buClr>
              <a:buNone/>
              <a:defRPr/>
            </a:pPr>
            <a:r>
              <a:rPr lang="en-US" sz="1600" dirty="0"/>
              <a:t>				</a:t>
            </a:r>
            <a:endParaRPr lang="en-US" sz="1600" b="1" dirty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8B720-4ECB-48A0-A525-931D95161258}" type="slidenum">
              <a:rPr lang="en-US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95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70" y="814847"/>
            <a:ext cx="7122459" cy="4619817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Contoh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 marR="4483">
              <a:spcBef>
                <a:spcPts val="547"/>
              </a:spcBef>
            </a:pPr>
            <a:r>
              <a:rPr sz="2294" spc="-4" dirty="0">
                <a:latin typeface="Calibri"/>
                <a:cs typeface="Calibri"/>
              </a:rPr>
              <a:t>Dari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32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terdapat</a:t>
            </a:r>
            <a:r>
              <a:rPr sz="2294" spc="340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21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34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melukis,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16</a:t>
            </a:r>
            <a:r>
              <a:rPr sz="2294" spc="335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10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keduanya.</a:t>
            </a:r>
            <a:endParaRPr sz="2294" dirty="0">
              <a:latin typeface="Calibri"/>
              <a:cs typeface="Calibri"/>
            </a:endParaRPr>
          </a:p>
          <a:p>
            <a:pPr marL="414079" indent="-403433">
              <a:spcBef>
                <a:spcPts val="552"/>
              </a:spcBef>
              <a:buAutoNum type="alphaLcPeriod"/>
              <a:tabLst>
                <a:tab pos="414079" algn="l"/>
                <a:tab pos="414640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hanya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melukis?</a:t>
            </a:r>
            <a:endParaRPr sz="2294" dirty="0">
              <a:latin typeface="Calibri"/>
              <a:cs typeface="Calibri"/>
            </a:endParaRPr>
          </a:p>
          <a:p>
            <a:pPr marL="413519" indent="-402873">
              <a:spcBef>
                <a:spcPts val="552"/>
              </a:spcBef>
              <a:buAutoNum type="alphaLcPeriod"/>
              <a:tabLst>
                <a:tab pos="413519" algn="l"/>
                <a:tab pos="414079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hanya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menari?</a:t>
            </a:r>
            <a:endParaRPr sz="2294" dirty="0">
              <a:latin typeface="Calibri"/>
              <a:cs typeface="Calibri"/>
            </a:endParaRPr>
          </a:p>
          <a:p>
            <a:pPr marL="11206" marR="470112">
              <a:lnSpc>
                <a:spcPct val="120000"/>
              </a:lnSpc>
              <a:buAutoNum type="alphaLcPeriod"/>
              <a:tabLst>
                <a:tab pos="413519" algn="l"/>
                <a:tab pos="414079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tidak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keduanya?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52"/>
              </a:spcBef>
              <a:tabLst>
                <a:tab pos="1475333" algn="l"/>
              </a:tabLst>
            </a:pPr>
            <a:r>
              <a:rPr sz="2294" spc="-4" dirty="0">
                <a:latin typeface="Calibri"/>
                <a:cs typeface="Calibri"/>
              </a:rPr>
              <a:t>N(S) =	,</a:t>
            </a:r>
            <a:r>
              <a:rPr sz="2294" spc="-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Misalnya</a:t>
            </a:r>
            <a:r>
              <a:rPr sz="2294" spc="-4" dirty="0">
                <a:latin typeface="Calibri"/>
                <a:cs typeface="Calibri"/>
              </a:rPr>
              <a:t> :</a:t>
            </a:r>
            <a:endParaRPr sz="2294" dirty="0">
              <a:latin typeface="Calibri"/>
              <a:cs typeface="Calibri"/>
            </a:endParaRPr>
          </a:p>
          <a:p>
            <a:pPr marL="11206" marR="2918167">
              <a:lnSpc>
                <a:spcPct val="120000"/>
              </a:lnSpc>
              <a:spcBef>
                <a:spcPts val="13"/>
              </a:spcBef>
            </a:pPr>
            <a:r>
              <a:rPr sz="2294" spc="-4" dirty="0">
                <a:latin typeface="Calibri"/>
                <a:cs typeface="Calibri"/>
              </a:rPr>
              <a:t>A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melukis}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62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n(A)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menari}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n(B)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56"/>
              </a:spcBef>
            </a:pPr>
            <a:r>
              <a:rPr sz="2294" spc="-4" dirty="0">
                <a:latin typeface="Calibri"/>
                <a:cs typeface="Calibri"/>
              </a:rPr>
              <a:t>C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menari}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n(C)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n(A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4" dirty="0">
                <a:latin typeface="Calibri"/>
                <a:cs typeface="Calibri"/>
              </a:rPr>
              <a:t>B)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70" y="814847"/>
            <a:ext cx="7119096" cy="2129520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47"/>
              </a:spcBef>
            </a:pPr>
            <a:r>
              <a:rPr sz="2294" spc="-4" dirty="0">
                <a:latin typeface="Calibri"/>
                <a:cs typeface="Calibri"/>
              </a:rPr>
              <a:t>N(S)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32,</a:t>
            </a:r>
            <a:r>
              <a:rPr sz="2294" spc="-13" dirty="0">
                <a:latin typeface="Calibri"/>
                <a:cs typeface="Calibri"/>
              </a:rPr>
              <a:t> Misalnya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 marR="2552836">
              <a:lnSpc>
                <a:spcPct val="120000"/>
              </a:lnSpc>
              <a:spcBef>
                <a:spcPts val="18"/>
              </a:spcBef>
            </a:pPr>
            <a:r>
              <a:rPr sz="2294" spc="-4" dirty="0">
                <a:latin typeface="Calibri"/>
                <a:cs typeface="Calibri"/>
              </a:rPr>
              <a:t>A = </a:t>
            </a:r>
            <a:r>
              <a:rPr sz="2294" spc="-9" dirty="0">
                <a:latin typeface="Calibri"/>
                <a:cs typeface="Calibri"/>
              </a:rPr>
              <a:t>{siswa gemar </a:t>
            </a:r>
            <a:r>
              <a:rPr sz="2294" spc="-4" dirty="0">
                <a:latin typeface="Calibri"/>
                <a:cs typeface="Calibri"/>
              </a:rPr>
              <a:t>melukis}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4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n(A) = 21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menari}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n(B)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16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56"/>
              </a:spcBef>
            </a:pPr>
            <a:r>
              <a:rPr sz="2294" spc="-4" dirty="0">
                <a:latin typeface="Calibri"/>
                <a:cs typeface="Calibri"/>
              </a:rPr>
              <a:t>C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menari}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62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n(C) 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n(A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4" dirty="0">
                <a:latin typeface="Calibri"/>
                <a:cs typeface="Calibri"/>
              </a:rPr>
              <a:t>B)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10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70" y="813099"/>
            <a:ext cx="2367243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indent="-303135">
              <a:spcBef>
                <a:spcPts val="8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824" spc="-13" dirty="0">
                <a:latin typeface="Calibri"/>
                <a:cs typeface="Calibri"/>
              </a:rPr>
              <a:t>Diagram</a:t>
            </a:r>
            <a:r>
              <a:rPr sz="2824" spc="-31" dirty="0">
                <a:latin typeface="Calibri"/>
                <a:cs typeface="Calibri"/>
              </a:rPr>
              <a:t> </a:t>
            </a:r>
            <a:r>
              <a:rPr sz="2824" spc="-44" dirty="0">
                <a:latin typeface="Calibri"/>
                <a:cs typeface="Calibri"/>
              </a:rPr>
              <a:t>Venn</a:t>
            </a:r>
            <a:endParaRPr sz="2824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8706" y="1277471"/>
            <a:ext cx="4119506" cy="24204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4770" y="3824971"/>
            <a:ext cx="6291543" cy="1581232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464509" indent="-453862">
              <a:spcBef>
                <a:spcPts val="763"/>
              </a:spcBef>
              <a:buAutoNum type="alphaLcPeriod"/>
              <a:tabLst>
                <a:tab pos="464509" algn="l"/>
                <a:tab pos="465069" algn="l"/>
              </a:tabLst>
            </a:pPr>
            <a:r>
              <a:rPr sz="2824" spc="-4" dirty="0">
                <a:latin typeface="Calibri"/>
                <a:cs typeface="Calibri"/>
              </a:rPr>
              <a:t>Ada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11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siswa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yang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hanya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gemar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melukis</a:t>
            </a:r>
            <a:endParaRPr sz="2824">
              <a:latin typeface="Calibri"/>
              <a:cs typeface="Calibri"/>
            </a:endParaRPr>
          </a:p>
          <a:p>
            <a:pPr marL="465069" indent="-453862">
              <a:spcBef>
                <a:spcPts val="679"/>
              </a:spcBef>
              <a:buAutoNum type="alphaLcPeriod"/>
              <a:tabLst>
                <a:tab pos="464509" algn="l"/>
                <a:tab pos="465069" algn="l"/>
              </a:tabLst>
            </a:pPr>
            <a:r>
              <a:rPr sz="2824" spc="-4" dirty="0">
                <a:latin typeface="Calibri"/>
                <a:cs typeface="Calibri"/>
              </a:rPr>
              <a:t>Ada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6 </a:t>
            </a:r>
            <a:r>
              <a:rPr sz="2824" spc="-18" dirty="0">
                <a:latin typeface="Calibri"/>
                <a:cs typeface="Calibri"/>
              </a:rPr>
              <a:t>siswa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yang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hanya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gemar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menari.</a:t>
            </a:r>
            <a:endParaRPr sz="2824">
              <a:latin typeface="Calibri"/>
              <a:cs typeface="Calibri"/>
            </a:endParaRPr>
          </a:p>
          <a:p>
            <a:pPr marL="465069" indent="-454422">
              <a:spcBef>
                <a:spcPts val="679"/>
              </a:spcBef>
              <a:buAutoNum type="alphaLcPeriod"/>
              <a:tabLst>
                <a:tab pos="465069" algn="l"/>
                <a:tab pos="465629" algn="l"/>
              </a:tabLst>
            </a:pPr>
            <a:r>
              <a:rPr sz="2824" spc="-4" dirty="0">
                <a:latin typeface="Calibri"/>
                <a:cs typeface="Calibri"/>
              </a:rPr>
              <a:t>Ada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5 </a:t>
            </a:r>
            <a:r>
              <a:rPr sz="2824" spc="-18" dirty="0">
                <a:latin typeface="Calibri"/>
                <a:cs typeface="Calibri"/>
              </a:rPr>
              <a:t>siswa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yang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tidak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gemar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26" dirty="0">
                <a:latin typeface="Calibri"/>
                <a:cs typeface="Calibri"/>
              </a:rPr>
              <a:t>keduanya</a:t>
            </a:r>
            <a:endParaRPr sz="282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268BE881-1325-3A18-4F91-B00EA48C01E7}"/>
              </a:ext>
            </a:extLst>
          </p:cNvPr>
          <p:cNvSpPr txBox="1"/>
          <p:nvPr/>
        </p:nvSpPr>
        <p:spPr>
          <a:xfrm>
            <a:off x="224366" y="575193"/>
            <a:ext cx="11740091" cy="527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206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Soal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marR="4483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terdapat</a:t>
            </a:r>
            <a:r>
              <a:rPr lang="en-US" sz="2800" spc="3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34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34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34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r>
              <a:rPr lang="en-US" sz="2800" spc="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 </a:t>
            </a:r>
            <a:r>
              <a:rPr lang="en-US" sz="2800" spc="-50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2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keduanya</a:t>
            </a:r>
            <a:r>
              <a:rPr lang="en-US" sz="28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4079" indent="-403433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14079" algn="l"/>
                <a:tab pos="414640" algn="l"/>
              </a:tabLst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berapa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hanya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3519" indent="-402873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13519" algn="l"/>
                <a:tab pos="414079" algn="l"/>
              </a:tabLst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berapa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hanya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marR="470112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13519" algn="l"/>
                <a:tab pos="414079" algn="l"/>
              </a:tabLst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berapa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orang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800" spc="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2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keduanya</a:t>
            </a:r>
            <a:r>
              <a:rPr lang="en-US" sz="28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2800" spc="-50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Jawab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475333" algn="l"/>
              </a:tabLst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N(S) =	,</a:t>
            </a:r>
            <a:r>
              <a:rPr lang="en-US" sz="2800" spc="-2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1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Misalnya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marR="2918167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n(A)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endParaRPr lang="en-US" sz="2800" spc="-50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marR="2918167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spc="-5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n(B)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206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800" spc="-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gemar</a:t>
            </a:r>
            <a:r>
              <a:rPr lang="en-US" sz="2800" spc="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matematika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n(C)</a:t>
            </a:r>
            <a:r>
              <a:rPr lang="en-US" sz="2800" spc="-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sz="2800" spc="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n(AB)</a:t>
            </a:r>
            <a:r>
              <a:rPr lang="en-US" sz="2800" spc="-1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spc="-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48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69" y="814847"/>
            <a:ext cx="8350481" cy="2129520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spc="-26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47"/>
              </a:spcBef>
            </a:pPr>
            <a:r>
              <a:rPr sz="2294" spc="-4" dirty="0">
                <a:latin typeface="Calibri"/>
                <a:cs typeface="Calibri"/>
              </a:rPr>
              <a:t>N(S)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4</a:t>
            </a:r>
            <a:r>
              <a:rPr sz="2294" spc="-4" dirty="0">
                <a:latin typeface="Calibri"/>
                <a:cs typeface="Calibri"/>
              </a:rPr>
              <a:t>2,</a:t>
            </a:r>
            <a:r>
              <a:rPr sz="2294" spc="-13" dirty="0">
                <a:latin typeface="Calibri"/>
                <a:cs typeface="Calibri"/>
              </a:rPr>
              <a:t> Misalnya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11206" marR="2552836">
              <a:lnSpc>
                <a:spcPct val="120000"/>
              </a:lnSpc>
              <a:spcBef>
                <a:spcPts val="18"/>
              </a:spcBef>
            </a:pPr>
            <a:r>
              <a:rPr sz="2294" spc="-4" dirty="0">
                <a:latin typeface="Calibri"/>
                <a:cs typeface="Calibri"/>
              </a:rPr>
              <a:t>A = </a:t>
            </a:r>
            <a:r>
              <a:rPr sz="2294" spc="-9" dirty="0">
                <a:latin typeface="Calibri"/>
                <a:cs typeface="Calibri"/>
              </a:rPr>
              <a:t>{siswa </a:t>
            </a:r>
            <a:r>
              <a:rPr sz="2294" spc="-9" dirty="0" err="1">
                <a:latin typeface="Calibri"/>
                <a:cs typeface="Calibri"/>
              </a:rPr>
              <a:t>gemar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lang="en-US" sz="2294" spc="-4" dirty="0" err="1">
                <a:latin typeface="Calibri"/>
                <a:cs typeface="Calibri"/>
              </a:rPr>
              <a:t>ilmu</a:t>
            </a:r>
            <a:r>
              <a:rPr lang="en-US" sz="2294" spc="-4" dirty="0">
                <a:latin typeface="Calibri"/>
                <a:cs typeface="Calibri"/>
              </a:rPr>
              <a:t> </a:t>
            </a:r>
            <a:r>
              <a:rPr lang="en-US" sz="2294" spc="-4" dirty="0" err="1">
                <a:latin typeface="Calibri"/>
                <a:cs typeface="Calibri"/>
              </a:rPr>
              <a:t>matematika</a:t>
            </a:r>
            <a:r>
              <a:rPr sz="2294" spc="-4" dirty="0">
                <a:latin typeface="Calibri"/>
                <a:cs typeface="Calibri"/>
              </a:rPr>
              <a:t>}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4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n(A) = 1</a:t>
            </a:r>
            <a:r>
              <a:rPr lang="en-US" sz="2294" spc="-507" dirty="0">
                <a:latin typeface="Calibri"/>
                <a:cs typeface="Calibri"/>
              </a:rPr>
              <a:t>7</a:t>
            </a:r>
          </a:p>
          <a:p>
            <a:pPr marL="11206" marR="2552836">
              <a:lnSpc>
                <a:spcPct val="120000"/>
              </a:lnSpc>
              <a:spcBef>
                <a:spcPts val="18"/>
              </a:spcBef>
            </a:pP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</a:t>
            </a:r>
            <a:r>
              <a:rPr sz="2294" spc="-9" dirty="0" err="1">
                <a:latin typeface="Calibri"/>
                <a:cs typeface="Calibri"/>
              </a:rPr>
              <a:t>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 err="1">
                <a:latin typeface="Calibri"/>
                <a:cs typeface="Calibri"/>
              </a:rPr>
              <a:t>gemar</a:t>
            </a:r>
            <a:r>
              <a:rPr lang="en-US" sz="2294" spc="-9" dirty="0">
                <a:latin typeface="Calibri"/>
                <a:cs typeface="Calibri"/>
              </a:rPr>
              <a:t> </a:t>
            </a:r>
            <a:r>
              <a:rPr lang="en-US" sz="2294" spc="-9" dirty="0" err="1">
                <a:latin typeface="Calibri"/>
                <a:cs typeface="Calibri"/>
              </a:rPr>
              <a:t>ilmu</a:t>
            </a:r>
            <a:r>
              <a:rPr lang="en-US" sz="2294" spc="-9" dirty="0">
                <a:latin typeface="Calibri"/>
                <a:cs typeface="Calibri"/>
              </a:rPr>
              <a:t> </a:t>
            </a:r>
            <a:r>
              <a:rPr lang="en-US" sz="2294" spc="-9" dirty="0" err="1">
                <a:latin typeface="Calibri"/>
                <a:cs typeface="Calibri"/>
              </a:rPr>
              <a:t>sosial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n(B)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31</a:t>
            </a:r>
            <a:endParaRPr sz="2294" dirty="0">
              <a:latin typeface="Calibri"/>
              <a:cs typeface="Calibri"/>
            </a:endParaRPr>
          </a:p>
          <a:p>
            <a:pPr marL="11206">
              <a:spcBef>
                <a:spcPts val="556"/>
              </a:spcBef>
            </a:pPr>
            <a:r>
              <a:rPr sz="2294" spc="-4" dirty="0">
                <a:latin typeface="Calibri"/>
                <a:cs typeface="Calibri"/>
              </a:rPr>
              <a:t>C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gemar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melukis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menari}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62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n(C) 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n(A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4" dirty="0">
                <a:latin typeface="Calibri"/>
                <a:cs typeface="Calibri"/>
              </a:rPr>
              <a:t>B)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10</a:t>
            </a:r>
            <a:endParaRPr sz="229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184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7A4E5ED-F2AC-F70E-1C74-6BA9387EA6FC}"/>
              </a:ext>
            </a:extLst>
          </p:cNvPr>
          <p:cNvSpPr/>
          <p:nvPr/>
        </p:nvSpPr>
        <p:spPr>
          <a:xfrm>
            <a:off x="2509736" y="2714017"/>
            <a:ext cx="2266545" cy="219845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EE63A31-279C-B9DC-06BE-10B6A4B15EA4}"/>
              </a:ext>
            </a:extLst>
          </p:cNvPr>
          <p:cNvSpPr/>
          <p:nvPr/>
        </p:nvSpPr>
        <p:spPr>
          <a:xfrm>
            <a:off x="3892684" y="2709152"/>
            <a:ext cx="2266545" cy="2198451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2A918-42E1-C85D-EB4E-9C1ED47CDD42}"/>
              </a:ext>
            </a:extLst>
          </p:cNvPr>
          <p:cNvSpPr/>
          <p:nvPr/>
        </p:nvSpPr>
        <p:spPr>
          <a:xfrm>
            <a:off x="1877438" y="1877438"/>
            <a:ext cx="5136205" cy="384242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0364AAF-3FA5-470E-07A1-C635DCDF2B67}"/>
              </a:ext>
            </a:extLst>
          </p:cNvPr>
          <p:cNvSpPr/>
          <p:nvPr/>
        </p:nvSpPr>
        <p:spPr>
          <a:xfrm>
            <a:off x="1877438" y="1877438"/>
            <a:ext cx="509081" cy="51556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1A9C393-85F3-5F85-B893-7DCC588F4CF3}"/>
              </a:ext>
            </a:extLst>
          </p:cNvPr>
          <p:cNvSpPr/>
          <p:nvPr/>
        </p:nvSpPr>
        <p:spPr>
          <a:xfrm>
            <a:off x="3237689" y="3429000"/>
            <a:ext cx="509081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7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36D5078-EA63-737C-47CB-DF97B2CF38FF}"/>
              </a:ext>
            </a:extLst>
          </p:cNvPr>
          <p:cNvSpPr/>
          <p:nvPr/>
        </p:nvSpPr>
        <p:spPr>
          <a:xfrm>
            <a:off x="4995153" y="3429000"/>
            <a:ext cx="633919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21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FA7789D-BB83-554E-A489-F51BDBDC2EEE}"/>
              </a:ext>
            </a:extLst>
          </p:cNvPr>
          <p:cNvSpPr/>
          <p:nvPr/>
        </p:nvSpPr>
        <p:spPr>
          <a:xfrm>
            <a:off x="3388467" y="2098742"/>
            <a:ext cx="509081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A</a:t>
            </a:r>
            <a:endParaRPr lang="en-ID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BE3451B-1468-2A59-DF76-FBA49A001CE8}"/>
              </a:ext>
            </a:extLst>
          </p:cNvPr>
          <p:cNvSpPr/>
          <p:nvPr/>
        </p:nvSpPr>
        <p:spPr>
          <a:xfrm>
            <a:off x="4952999" y="2113333"/>
            <a:ext cx="509081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B</a:t>
            </a:r>
            <a:endParaRPr lang="en-ID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E9D5A6-444F-3475-4CC4-69596CEE578F}"/>
              </a:ext>
            </a:extLst>
          </p:cNvPr>
          <p:cNvSpPr/>
          <p:nvPr/>
        </p:nvSpPr>
        <p:spPr>
          <a:xfrm>
            <a:off x="3892685" y="2918298"/>
            <a:ext cx="883596" cy="17315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FC302769-0573-E485-2C20-B73A62979248}"/>
              </a:ext>
            </a:extLst>
          </p:cNvPr>
          <p:cNvSpPr/>
          <p:nvPr/>
        </p:nvSpPr>
        <p:spPr>
          <a:xfrm>
            <a:off x="3965643" y="3479260"/>
            <a:ext cx="684178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10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715AF20E-52E5-750F-7E42-95A98BD155B3}"/>
              </a:ext>
            </a:extLst>
          </p:cNvPr>
          <p:cNvSpPr/>
          <p:nvPr/>
        </p:nvSpPr>
        <p:spPr>
          <a:xfrm>
            <a:off x="6048983" y="4948946"/>
            <a:ext cx="509081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087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69" y="814847"/>
            <a:ext cx="4292974" cy="2973277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Contoh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47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18" dirty="0">
                <a:latin typeface="Calibri"/>
                <a:cs typeface="Calibri"/>
              </a:rPr>
              <a:t>Diketahui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7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S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10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&lt; x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≤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20,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},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52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M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{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&gt;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15,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S },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52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N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 x &gt;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12, x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S }</a:t>
            </a:r>
            <a:endParaRPr sz="2294" dirty="0">
              <a:latin typeface="Calibri"/>
              <a:cs typeface="Calibri"/>
            </a:endParaRPr>
          </a:p>
          <a:p>
            <a:pPr marL="11206" marR="4483">
              <a:lnSpc>
                <a:spcPts val="3300"/>
              </a:lnSpc>
              <a:spcBef>
                <a:spcPts val="71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9" dirty="0">
                <a:latin typeface="Calibri"/>
                <a:cs typeface="Calibri"/>
              </a:rPr>
              <a:t>Gambarkanlah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Diagram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31" dirty="0">
                <a:latin typeface="Calibri"/>
                <a:cs typeface="Calibri"/>
              </a:rPr>
              <a:t>Ven‐nya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!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32B58A1-56B7-40C0-3034-875F4E366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256234"/>
              </p:ext>
            </p:extLst>
          </p:nvPr>
        </p:nvGraphicFramePr>
        <p:xfrm>
          <a:off x="904671" y="515567"/>
          <a:ext cx="10963073" cy="58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4770" y="885040"/>
            <a:ext cx="894789" cy="716841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z="2294" spc="-13" dirty="0">
                <a:solidFill>
                  <a:schemeClr val="bg2">
                    <a:lumMod val="10000"/>
                  </a:schemeClr>
                </a:solidFill>
              </a:rPr>
              <a:t>Jawab</a:t>
            </a:r>
            <a:r>
              <a:rPr sz="2294" spc="-62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294" spc="-4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sz="2294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4770" y="1238697"/>
            <a:ext cx="7089401" cy="1962472"/>
          </a:xfrm>
          <a:prstGeom prst="rect">
            <a:avLst/>
          </a:prstGeom>
        </p:spPr>
        <p:txBody>
          <a:bodyPr vert="horz" wrap="square" lIns="0" tIns="75640" rIns="0" bIns="0" rtlCol="0">
            <a:spAutoFit/>
          </a:bodyPr>
          <a:lstStyle/>
          <a:p>
            <a:pPr marL="313781" indent="-302575">
              <a:spcBef>
                <a:spcPts val="596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S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10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&lt;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≤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20,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66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B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11,12,13,14,15,16,17,18,19,20</a:t>
            </a:r>
            <a:r>
              <a:rPr sz="2118" spc="-40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endParaRPr sz="2118">
              <a:latin typeface="Calibri"/>
              <a:cs typeface="Calibri"/>
            </a:endParaRPr>
          </a:p>
          <a:p>
            <a:pPr marL="313781" indent="-302575">
              <a:spcBef>
                <a:spcPts val="507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M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&gt;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15,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62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S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16,17,18,19,20}</a:t>
            </a:r>
            <a:endParaRPr sz="2118">
              <a:latin typeface="Calibri"/>
              <a:cs typeface="Calibri"/>
            </a:endParaRPr>
          </a:p>
          <a:p>
            <a:pPr marL="313781" indent="-302575">
              <a:spcBef>
                <a:spcPts val="507"/>
              </a:spcBef>
              <a:buFont typeface="Arial MT"/>
              <a:buChar char="•"/>
              <a:tabLst>
                <a:tab pos="313221" algn="l"/>
                <a:tab pos="313781" algn="l"/>
                <a:tab pos="3027430" algn="l"/>
              </a:tabLst>
            </a:pPr>
            <a:r>
              <a:rPr sz="2118" dirty="0">
                <a:latin typeface="Calibri"/>
                <a:cs typeface="Calibri"/>
              </a:rPr>
              <a:t>N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 {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&gt; 12,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57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S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	{</a:t>
            </a:r>
            <a:r>
              <a:rPr sz="2118" spc="-49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13,14,15,16,17,18,19,20}</a:t>
            </a:r>
            <a:endParaRPr sz="2118">
              <a:latin typeface="Calibri"/>
              <a:cs typeface="Calibri"/>
            </a:endParaRPr>
          </a:p>
          <a:p>
            <a:pPr marL="313781" indent="-302575">
              <a:spcBef>
                <a:spcPts val="512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M</a:t>
            </a:r>
            <a:r>
              <a:rPr sz="2118" spc="-26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</a:t>
            </a:r>
            <a:r>
              <a:rPr sz="2118" spc="-75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N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16,17,18,19,20</a:t>
            </a:r>
            <a:r>
              <a:rPr sz="2118" spc="-4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endParaRPr sz="2118">
              <a:latin typeface="Calibri"/>
              <a:cs typeface="Calibri"/>
            </a:endParaRPr>
          </a:p>
          <a:p>
            <a:pPr marL="11206">
              <a:spcBef>
                <a:spcPts val="481"/>
              </a:spcBef>
            </a:pPr>
            <a:r>
              <a:rPr sz="2118" spc="-9" dirty="0">
                <a:latin typeface="Calibri"/>
                <a:cs typeface="Calibri"/>
              </a:rPr>
              <a:t>Diagram</a:t>
            </a:r>
            <a:r>
              <a:rPr sz="2118" spc="-35" dirty="0">
                <a:latin typeface="Calibri"/>
                <a:cs typeface="Calibri"/>
              </a:rPr>
              <a:t> </a:t>
            </a:r>
            <a:r>
              <a:rPr sz="2118" spc="-31" dirty="0">
                <a:latin typeface="Calibri"/>
                <a:cs typeface="Calibri"/>
              </a:rPr>
              <a:t>Vennya</a:t>
            </a:r>
            <a:r>
              <a:rPr sz="2118" spc="-4" dirty="0">
                <a:latin typeface="Calibri"/>
                <a:cs typeface="Calibri"/>
              </a:rPr>
              <a:t> adalah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sbb:</a:t>
            </a:r>
            <a:endParaRPr sz="2118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824" y="3092823"/>
            <a:ext cx="4046219" cy="274454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68" y="814847"/>
            <a:ext cx="6949699" cy="2550084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Contoh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47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18" dirty="0">
                <a:latin typeface="Calibri"/>
                <a:cs typeface="Calibri"/>
              </a:rPr>
              <a:t>Diketahui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7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S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21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&lt; x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≤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29</a:t>
            </a:r>
            <a:r>
              <a:rPr sz="2294" spc="-4" dirty="0">
                <a:latin typeface="Calibri"/>
                <a:cs typeface="Calibri"/>
              </a:rPr>
              <a:t>,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},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52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M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{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 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&gt;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2</a:t>
            </a:r>
            <a:r>
              <a:rPr sz="2294" spc="-4" dirty="0">
                <a:latin typeface="Calibri"/>
                <a:cs typeface="Calibri"/>
              </a:rPr>
              <a:t>5,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S },</a:t>
            </a:r>
            <a:endParaRPr sz="2294" dirty="0">
              <a:latin typeface="Calibri"/>
              <a:cs typeface="Calibri"/>
            </a:endParaRPr>
          </a:p>
          <a:p>
            <a:pPr marL="313781" indent="-303135">
              <a:spcBef>
                <a:spcPts val="552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4" dirty="0">
                <a:latin typeface="Calibri"/>
                <a:cs typeface="Calibri"/>
              </a:rPr>
              <a:t>N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| x &gt;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lang="en-US" sz="2294" spc="-4" dirty="0">
                <a:latin typeface="Calibri"/>
                <a:cs typeface="Calibri"/>
              </a:rPr>
              <a:t>2</a:t>
            </a:r>
            <a:r>
              <a:rPr sz="2294" spc="-4" dirty="0">
                <a:latin typeface="Calibri"/>
                <a:cs typeface="Calibri"/>
              </a:rPr>
              <a:t>2, x </a:t>
            </a:r>
            <a:r>
              <a:rPr sz="2294" spc="-4" dirty="0">
                <a:latin typeface="Symbol"/>
                <a:cs typeface="Symbol"/>
              </a:rPr>
              <a:t></a:t>
            </a:r>
            <a:r>
              <a:rPr sz="2294" spc="-66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S }</a:t>
            </a:r>
            <a:endParaRPr sz="2294" dirty="0">
              <a:latin typeface="Calibri"/>
              <a:cs typeface="Calibri"/>
            </a:endParaRPr>
          </a:p>
          <a:p>
            <a:pPr marL="11206" marR="4483">
              <a:lnSpc>
                <a:spcPts val="3300"/>
              </a:lnSpc>
              <a:spcBef>
                <a:spcPts val="71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294" spc="-9" dirty="0">
                <a:latin typeface="Calibri"/>
                <a:cs typeface="Calibri"/>
              </a:rPr>
              <a:t>Gambarkanlah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Diagram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31" dirty="0">
                <a:latin typeface="Calibri"/>
                <a:cs typeface="Calibri"/>
              </a:rPr>
              <a:t>Ven‐nya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!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4654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673" y="408400"/>
            <a:ext cx="2270536" cy="363795"/>
          </a:xfrm>
          <a:prstGeom prst="rect">
            <a:avLst/>
          </a:prstGeom>
        </p:spPr>
        <p:txBody>
          <a:bodyPr vert="horz" wrap="square" lIns="0" tIns="10646" rIns="0" bIns="0" rtlCol="0" anchor="t">
            <a:spAutoFit/>
          </a:bodyPr>
          <a:lstStyle/>
          <a:p>
            <a:pPr marL="11206">
              <a:spcBef>
                <a:spcPts val="84"/>
              </a:spcBef>
            </a:pPr>
            <a:r>
              <a:rPr sz="2294" spc="-13" dirty="0">
                <a:solidFill>
                  <a:schemeClr val="bg2">
                    <a:lumMod val="10000"/>
                  </a:schemeClr>
                </a:solidFill>
              </a:rPr>
              <a:t>Jawab</a:t>
            </a:r>
            <a:r>
              <a:rPr sz="2294" spc="-62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2294" spc="-4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sz="2294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97" y="661222"/>
            <a:ext cx="10215399" cy="1962472"/>
          </a:xfrm>
          <a:prstGeom prst="rect">
            <a:avLst/>
          </a:prstGeom>
        </p:spPr>
        <p:txBody>
          <a:bodyPr vert="horz" wrap="square" lIns="0" tIns="75640" rIns="0" bIns="0" rtlCol="0">
            <a:spAutoFit/>
          </a:bodyPr>
          <a:lstStyle/>
          <a:p>
            <a:pPr marL="313781" indent="-302575">
              <a:spcBef>
                <a:spcPts val="596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S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lang="en-US" sz="2118" spc="-18" dirty="0">
                <a:latin typeface="Calibri"/>
                <a:cs typeface="Calibri"/>
              </a:rPr>
              <a:t>21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&lt;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≤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2</a:t>
            </a:r>
            <a:r>
              <a:rPr lang="en-US" sz="2118" dirty="0">
                <a:latin typeface="Calibri"/>
                <a:cs typeface="Calibri"/>
              </a:rPr>
              <a:t>9</a:t>
            </a:r>
            <a:r>
              <a:rPr sz="2118" dirty="0">
                <a:latin typeface="Calibri"/>
                <a:cs typeface="Calibri"/>
              </a:rPr>
              <a:t>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66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B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1,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2,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3,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4,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5,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6,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7,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8,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9</a:t>
            </a:r>
            <a:r>
              <a:rPr sz="2118" dirty="0">
                <a:latin typeface="Calibri"/>
                <a:cs typeface="Calibri"/>
              </a:rPr>
              <a:t>}</a:t>
            </a:r>
          </a:p>
          <a:p>
            <a:pPr marL="313781" indent="-302575">
              <a:spcBef>
                <a:spcPts val="507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M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&gt;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lang="en-US" sz="2118" spc="-9" dirty="0">
                <a:latin typeface="Calibri"/>
                <a:cs typeface="Calibri"/>
              </a:rPr>
              <a:t>2</a:t>
            </a:r>
            <a:r>
              <a:rPr sz="2118" dirty="0">
                <a:latin typeface="Calibri"/>
                <a:cs typeface="Calibri"/>
              </a:rPr>
              <a:t>5,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62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S}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6,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7,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8,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9}</a:t>
            </a:r>
            <a:endParaRPr sz="2118" dirty="0">
              <a:latin typeface="Calibri"/>
              <a:cs typeface="Calibri"/>
            </a:endParaRPr>
          </a:p>
          <a:p>
            <a:pPr marL="313781" indent="-302575">
              <a:spcBef>
                <a:spcPts val="507"/>
              </a:spcBef>
              <a:buFont typeface="Arial MT"/>
              <a:buChar char="•"/>
              <a:tabLst>
                <a:tab pos="313221" algn="l"/>
                <a:tab pos="313781" algn="l"/>
                <a:tab pos="3027430" algn="l"/>
              </a:tabLst>
            </a:pPr>
            <a:r>
              <a:rPr sz="2118" dirty="0">
                <a:latin typeface="Calibri"/>
                <a:cs typeface="Calibri"/>
              </a:rPr>
              <a:t>N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 {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|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&gt; </a:t>
            </a:r>
            <a:r>
              <a:rPr lang="en-US" sz="2118" dirty="0">
                <a:latin typeface="Calibri"/>
                <a:cs typeface="Calibri"/>
              </a:rPr>
              <a:t>2</a:t>
            </a:r>
            <a:r>
              <a:rPr sz="2118" dirty="0">
                <a:latin typeface="Calibri"/>
                <a:cs typeface="Calibri"/>
              </a:rPr>
              <a:t>2,</a:t>
            </a:r>
            <a:r>
              <a:rPr sz="2118" spc="-18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x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</a:t>
            </a:r>
            <a:r>
              <a:rPr sz="2118" spc="-57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S}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	{</a:t>
            </a:r>
            <a:r>
              <a:rPr sz="2118" spc="-49" dirty="0">
                <a:latin typeface="Calibri"/>
                <a:cs typeface="Calibri"/>
              </a:rPr>
              <a:t> 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3,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4,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5,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6,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7,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8,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9}</a:t>
            </a:r>
            <a:endParaRPr sz="2118" dirty="0">
              <a:latin typeface="Calibri"/>
              <a:cs typeface="Calibri"/>
            </a:endParaRPr>
          </a:p>
          <a:p>
            <a:pPr marL="313781" indent="-302575">
              <a:spcBef>
                <a:spcPts val="512"/>
              </a:spcBef>
              <a:buFont typeface="Arial MT"/>
              <a:buChar char="•"/>
              <a:tabLst>
                <a:tab pos="313221" algn="l"/>
                <a:tab pos="313781" algn="l"/>
              </a:tabLst>
            </a:pPr>
            <a:r>
              <a:rPr sz="2118" dirty="0">
                <a:latin typeface="Calibri"/>
                <a:cs typeface="Calibri"/>
              </a:rPr>
              <a:t>M</a:t>
            </a:r>
            <a:r>
              <a:rPr sz="2118" spc="-26" dirty="0">
                <a:latin typeface="Calibri"/>
                <a:cs typeface="Calibri"/>
              </a:rPr>
              <a:t> </a:t>
            </a:r>
            <a:r>
              <a:rPr sz="2118" dirty="0">
                <a:latin typeface="Symbol"/>
                <a:cs typeface="Symbol"/>
              </a:rPr>
              <a:t></a:t>
            </a:r>
            <a:r>
              <a:rPr sz="2118" spc="-75" dirty="0">
                <a:latin typeface="Times New Roman"/>
                <a:cs typeface="Times New Roman"/>
              </a:rPr>
              <a:t> </a:t>
            </a:r>
            <a:r>
              <a:rPr sz="2118" dirty="0">
                <a:latin typeface="Calibri"/>
                <a:cs typeface="Calibri"/>
              </a:rPr>
              <a:t>N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=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{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6,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7,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8,</a:t>
            </a:r>
            <a:r>
              <a:rPr lang="en-US" sz="2118" spc="-4" dirty="0">
                <a:latin typeface="Calibri"/>
                <a:cs typeface="Calibri"/>
              </a:rPr>
              <a:t>2</a:t>
            </a:r>
            <a:r>
              <a:rPr sz="2118" spc="-4" dirty="0">
                <a:latin typeface="Calibri"/>
                <a:cs typeface="Calibri"/>
              </a:rPr>
              <a:t>9</a:t>
            </a:r>
            <a:r>
              <a:rPr sz="2118" dirty="0">
                <a:latin typeface="Calibri"/>
                <a:cs typeface="Calibri"/>
              </a:rPr>
              <a:t>}</a:t>
            </a:r>
          </a:p>
          <a:p>
            <a:pPr marL="11206">
              <a:spcBef>
                <a:spcPts val="481"/>
              </a:spcBef>
            </a:pPr>
            <a:r>
              <a:rPr sz="2118" spc="-9" dirty="0">
                <a:latin typeface="Calibri"/>
                <a:cs typeface="Calibri"/>
              </a:rPr>
              <a:t>Diagram</a:t>
            </a:r>
            <a:r>
              <a:rPr sz="2118" spc="-35" dirty="0">
                <a:latin typeface="Calibri"/>
                <a:cs typeface="Calibri"/>
              </a:rPr>
              <a:t> </a:t>
            </a:r>
            <a:r>
              <a:rPr sz="2118" spc="-31" dirty="0">
                <a:latin typeface="Calibri"/>
                <a:cs typeface="Calibri"/>
              </a:rPr>
              <a:t>Vennya</a:t>
            </a:r>
            <a:r>
              <a:rPr sz="2118" spc="-4" dirty="0">
                <a:latin typeface="Calibri"/>
                <a:cs typeface="Calibri"/>
              </a:rPr>
              <a:t> adalah</a:t>
            </a:r>
            <a:r>
              <a:rPr sz="2118" spc="-22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sbb: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45B21-19C0-2E3C-956F-97202CD81961}"/>
              </a:ext>
            </a:extLst>
          </p:cNvPr>
          <p:cNvSpPr/>
          <p:nvPr/>
        </p:nvSpPr>
        <p:spPr>
          <a:xfrm>
            <a:off x="6003722" y="2664953"/>
            <a:ext cx="5136205" cy="38424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2E06099-0E3E-9F06-1B3E-CA88235D2CA7}"/>
              </a:ext>
            </a:extLst>
          </p:cNvPr>
          <p:cNvSpPr/>
          <p:nvPr/>
        </p:nvSpPr>
        <p:spPr>
          <a:xfrm flipH="1" flipV="1">
            <a:off x="6566170" y="2594511"/>
            <a:ext cx="4011309" cy="3375498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32DC7F-173D-0222-334D-629BC8A055AE}"/>
              </a:ext>
            </a:extLst>
          </p:cNvPr>
          <p:cNvSpPr/>
          <p:nvPr/>
        </p:nvSpPr>
        <p:spPr>
          <a:xfrm>
            <a:off x="7365594" y="2884248"/>
            <a:ext cx="2645923" cy="260872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6638079-843C-8A13-22C2-B32810FCEC3E}"/>
              </a:ext>
            </a:extLst>
          </p:cNvPr>
          <p:cNvSpPr/>
          <p:nvPr/>
        </p:nvSpPr>
        <p:spPr>
          <a:xfrm>
            <a:off x="6032027" y="2708893"/>
            <a:ext cx="622570" cy="574701"/>
          </a:xfrm>
          <a:prstGeom prst="flowChartProcess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  <a:endParaRPr lang="en-ID" sz="2800" dirty="0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7222C33E-4D56-D897-141C-BC2A2385CE6A}"/>
              </a:ext>
            </a:extLst>
          </p:cNvPr>
          <p:cNvSpPr/>
          <p:nvPr/>
        </p:nvSpPr>
        <p:spPr>
          <a:xfrm>
            <a:off x="7887511" y="3453319"/>
            <a:ext cx="653374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26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1DF8ADA-54AE-B778-45E9-F16AC9871585}"/>
              </a:ext>
            </a:extLst>
          </p:cNvPr>
          <p:cNvSpPr/>
          <p:nvPr/>
        </p:nvSpPr>
        <p:spPr>
          <a:xfrm>
            <a:off x="8914590" y="3673045"/>
            <a:ext cx="653374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27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2388E7E-CBFD-C42B-042F-3FF78589C0A5}"/>
              </a:ext>
            </a:extLst>
          </p:cNvPr>
          <p:cNvSpPr/>
          <p:nvPr/>
        </p:nvSpPr>
        <p:spPr>
          <a:xfrm>
            <a:off x="7887511" y="4450404"/>
            <a:ext cx="653374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28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955F4464-D5AB-A494-885C-2FB25A3C5A3A}"/>
              </a:ext>
            </a:extLst>
          </p:cNvPr>
          <p:cNvSpPr/>
          <p:nvPr/>
        </p:nvSpPr>
        <p:spPr>
          <a:xfrm>
            <a:off x="8896890" y="4588940"/>
            <a:ext cx="653374" cy="5155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29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A1855B59-3CC8-DD9C-D84A-E66B55BE662F}"/>
              </a:ext>
            </a:extLst>
          </p:cNvPr>
          <p:cNvSpPr/>
          <p:nvPr/>
        </p:nvSpPr>
        <p:spPr>
          <a:xfrm>
            <a:off x="7887511" y="5469456"/>
            <a:ext cx="470984" cy="378186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24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89C8C16-1D69-E478-0D5A-2132121EF4C9}"/>
              </a:ext>
            </a:extLst>
          </p:cNvPr>
          <p:cNvSpPr/>
          <p:nvPr/>
        </p:nvSpPr>
        <p:spPr>
          <a:xfrm>
            <a:off x="6073706" y="4737370"/>
            <a:ext cx="609194" cy="48753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21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C3035179-BB1A-C95C-B04E-EABBC1D2825D}"/>
              </a:ext>
            </a:extLst>
          </p:cNvPr>
          <p:cNvSpPr/>
          <p:nvPr/>
        </p:nvSpPr>
        <p:spPr>
          <a:xfrm>
            <a:off x="10358811" y="5847642"/>
            <a:ext cx="609194" cy="48753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22</a:t>
            </a:r>
            <a:endParaRPr lang="en-I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CCF3EEF-7F28-3312-01EF-D5B5FEBE0E54}"/>
              </a:ext>
            </a:extLst>
          </p:cNvPr>
          <p:cNvSpPr/>
          <p:nvPr/>
        </p:nvSpPr>
        <p:spPr>
          <a:xfrm>
            <a:off x="6829557" y="4139671"/>
            <a:ext cx="470984" cy="43079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40A7BA5-6A10-CB82-29C8-601BEAE07041}"/>
              </a:ext>
            </a:extLst>
          </p:cNvPr>
          <p:cNvSpPr/>
          <p:nvPr/>
        </p:nvSpPr>
        <p:spPr>
          <a:xfrm>
            <a:off x="10059006" y="4235007"/>
            <a:ext cx="470984" cy="43079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25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4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554" y="795391"/>
            <a:ext cx="12480587" cy="4575895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56032">
              <a:spcBef>
                <a:spcPts val="640"/>
              </a:spcBef>
            </a:pPr>
            <a:r>
              <a:rPr sz="2294" spc="-13" dirty="0">
                <a:latin typeface="Calibri"/>
                <a:cs typeface="Calibri"/>
              </a:rPr>
              <a:t>Contoh</a:t>
            </a:r>
            <a:r>
              <a:rPr sz="2294" spc="-31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358607" marR="15689" indent="-303135">
              <a:spcBef>
                <a:spcPts val="547"/>
              </a:spcBef>
              <a:buFont typeface="Arial MT"/>
              <a:buChar char="•"/>
              <a:tabLst>
                <a:tab pos="358047" algn="l"/>
                <a:tab pos="359167" algn="l"/>
                <a:tab pos="969361" algn="l"/>
                <a:tab pos="1387923" algn="l"/>
                <a:tab pos="2149963" algn="l"/>
                <a:tab pos="3291343" algn="l"/>
                <a:tab pos="3711026" algn="l"/>
                <a:tab pos="4513970" algn="l"/>
                <a:tab pos="5171791" algn="l"/>
                <a:tab pos="6054301" algn="l"/>
                <a:tab pos="6473423" algn="l"/>
              </a:tabLst>
            </a:pPr>
            <a:r>
              <a:rPr sz="2294" spc="-4" dirty="0">
                <a:latin typeface="Calibri"/>
                <a:cs typeface="Calibri"/>
              </a:rPr>
              <a:t>Dari	</a:t>
            </a:r>
            <a:r>
              <a:rPr sz="2294" spc="-9" dirty="0">
                <a:latin typeface="Calibri"/>
                <a:cs typeface="Calibri"/>
              </a:rPr>
              <a:t>6</a:t>
            </a:r>
            <a:r>
              <a:rPr sz="2294" spc="-4" dirty="0">
                <a:latin typeface="Calibri"/>
                <a:cs typeface="Calibri"/>
              </a:rPr>
              <a:t>0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9" dirty="0">
                <a:latin typeface="Calibri"/>
                <a:cs typeface="Calibri"/>
              </a:rPr>
              <a:t>s</a:t>
            </a:r>
            <a:r>
              <a:rPr sz="2294" spc="-4" dirty="0">
                <a:latin typeface="Calibri"/>
                <a:cs typeface="Calibri"/>
              </a:rPr>
              <a:t>i</a:t>
            </a:r>
            <a:r>
              <a:rPr sz="2294" spc="-22" dirty="0">
                <a:latin typeface="Calibri"/>
                <a:cs typeface="Calibri"/>
              </a:rPr>
              <a:t>s</a:t>
            </a:r>
            <a:r>
              <a:rPr sz="2294" spc="-26" dirty="0">
                <a:latin typeface="Calibri"/>
                <a:cs typeface="Calibri"/>
              </a:rPr>
              <a:t>w</a:t>
            </a:r>
            <a:r>
              <a:rPr sz="2294" spc="-4" dirty="0">
                <a:latin typeface="Calibri"/>
                <a:cs typeface="Calibri"/>
              </a:rPr>
              <a:t>a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26" dirty="0">
                <a:latin typeface="Calibri"/>
                <a:cs typeface="Calibri"/>
              </a:rPr>
              <a:t>t</a:t>
            </a:r>
            <a:r>
              <a:rPr sz="2294" spc="-9" dirty="0">
                <a:latin typeface="Calibri"/>
                <a:cs typeface="Calibri"/>
              </a:rPr>
              <a:t>e</a:t>
            </a:r>
            <a:r>
              <a:rPr sz="2294" spc="-35" dirty="0">
                <a:latin typeface="Calibri"/>
                <a:cs typeface="Calibri"/>
              </a:rPr>
              <a:t>r</a:t>
            </a:r>
            <a:r>
              <a:rPr sz="2294" spc="-4" dirty="0">
                <a:latin typeface="Calibri"/>
                <a:cs typeface="Calibri"/>
              </a:rPr>
              <a:t>dap</a:t>
            </a:r>
            <a:r>
              <a:rPr sz="2294" spc="-26" dirty="0">
                <a:latin typeface="Calibri"/>
                <a:cs typeface="Calibri"/>
              </a:rPr>
              <a:t>a</a:t>
            </a:r>
            <a:r>
              <a:rPr sz="2294" spc="-4" dirty="0">
                <a:latin typeface="Calibri"/>
                <a:cs typeface="Calibri"/>
              </a:rPr>
              <a:t>t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20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o</a:t>
            </a:r>
            <a:r>
              <a:rPr sz="2294" spc="-49" dirty="0">
                <a:latin typeface="Calibri"/>
                <a:cs typeface="Calibri"/>
              </a:rPr>
              <a:t>r</a:t>
            </a:r>
            <a:r>
              <a:rPr sz="2294" spc="-4" dirty="0">
                <a:latin typeface="Calibri"/>
                <a:cs typeface="Calibri"/>
              </a:rPr>
              <a:t>ang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9" dirty="0">
                <a:latin typeface="Calibri"/>
                <a:cs typeface="Calibri"/>
              </a:rPr>
              <a:t>s</a:t>
            </a:r>
            <a:r>
              <a:rPr sz="2294" spc="-4" dirty="0">
                <a:latin typeface="Calibri"/>
                <a:cs typeface="Calibri"/>
              </a:rPr>
              <a:t>u</a:t>
            </a:r>
            <a:r>
              <a:rPr sz="2294" spc="-44" dirty="0">
                <a:latin typeface="Calibri"/>
                <a:cs typeface="Calibri"/>
              </a:rPr>
              <a:t>k</a:t>
            </a:r>
            <a:r>
              <a:rPr sz="2294" spc="-4" dirty="0">
                <a:latin typeface="Calibri"/>
                <a:cs typeface="Calibri"/>
              </a:rPr>
              <a:t>a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ba</a:t>
            </a:r>
            <a:r>
              <a:rPr sz="2294" spc="-22" dirty="0">
                <a:latin typeface="Calibri"/>
                <a:cs typeface="Calibri"/>
              </a:rPr>
              <a:t>k</a:t>
            </a:r>
            <a:r>
              <a:rPr sz="2294" spc="-4" dirty="0">
                <a:latin typeface="Calibri"/>
                <a:cs typeface="Calibri"/>
              </a:rPr>
              <a:t>s</a:t>
            </a:r>
            <a:r>
              <a:rPr sz="2294" spc="-53" dirty="0">
                <a:latin typeface="Calibri"/>
                <a:cs typeface="Calibri"/>
              </a:rPr>
              <a:t>o</a:t>
            </a:r>
            <a:r>
              <a:rPr sz="2294" spc="-4" dirty="0">
                <a:latin typeface="Calibri"/>
                <a:cs typeface="Calibri"/>
              </a:rPr>
              <a:t>,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46</a:t>
            </a:r>
            <a:r>
              <a:rPr sz="2294" dirty="0">
                <a:latin typeface="Calibri"/>
                <a:cs typeface="Calibri"/>
              </a:rPr>
              <a:t>	</a:t>
            </a:r>
            <a:r>
              <a:rPr sz="2294" spc="-4" dirty="0">
                <a:latin typeface="Calibri"/>
                <a:cs typeface="Calibri"/>
              </a:rPr>
              <a:t>o</a:t>
            </a:r>
            <a:r>
              <a:rPr sz="2294" spc="-49" dirty="0">
                <a:latin typeface="Calibri"/>
                <a:cs typeface="Calibri"/>
              </a:rPr>
              <a:t>r</a:t>
            </a:r>
            <a:r>
              <a:rPr sz="2294" dirty="0">
                <a:latin typeface="Calibri"/>
                <a:cs typeface="Calibri"/>
              </a:rPr>
              <a:t>a</a:t>
            </a:r>
            <a:r>
              <a:rPr sz="2294" spc="-4" dirty="0">
                <a:latin typeface="Calibri"/>
                <a:cs typeface="Calibri"/>
              </a:rPr>
              <a:t>ng 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siomay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5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tidak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keduanya.</a:t>
            </a:r>
            <a:endParaRPr sz="2294" dirty="0">
              <a:latin typeface="Calibri"/>
              <a:cs typeface="Calibri"/>
            </a:endParaRPr>
          </a:p>
          <a:p>
            <a:pPr marL="800143" lvl="1" indent="-453862">
              <a:spcBef>
                <a:spcPts val="552"/>
              </a:spcBef>
              <a:buAutoNum type="alphaLcPeriod"/>
              <a:tabLst>
                <a:tab pos="800143" algn="l"/>
                <a:tab pos="800703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9" dirty="0">
                <a:latin typeface="Calibri"/>
                <a:cs typeface="Calibri"/>
              </a:rPr>
              <a:t> bakso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dan </a:t>
            </a:r>
            <a:r>
              <a:rPr sz="2294" spc="-13" dirty="0">
                <a:latin typeface="Calibri"/>
                <a:cs typeface="Calibri"/>
              </a:rPr>
              <a:t>siomay?</a:t>
            </a:r>
            <a:endParaRPr sz="2294" dirty="0">
              <a:latin typeface="Calibri"/>
              <a:cs typeface="Calibri"/>
            </a:endParaRPr>
          </a:p>
          <a:p>
            <a:pPr marL="800143" lvl="1" indent="-453862">
              <a:spcBef>
                <a:spcPts val="552"/>
              </a:spcBef>
              <a:buAutoNum type="alphaLcPeriod"/>
              <a:tabLst>
                <a:tab pos="800143" algn="l"/>
                <a:tab pos="800703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hanya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 </a:t>
            </a:r>
            <a:r>
              <a:rPr sz="2294" spc="-9" dirty="0">
                <a:latin typeface="Calibri"/>
                <a:cs typeface="Calibri"/>
              </a:rPr>
              <a:t>bakso?</a:t>
            </a:r>
            <a:endParaRPr sz="2294" dirty="0">
              <a:latin typeface="Calibri"/>
              <a:cs typeface="Calibri"/>
            </a:endParaRPr>
          </a:p>
          <a:p>
            <a:pPr marL="56032" marR="536790" lvl="1" indent="290808">
              <a:lnSpc>
                <a:spcPct val="120000"/>
              </a:lnSpc>
              <a:buAutoNum type="alphaLcPeriod"/>
              <a:tabLst>
                <a:tab pos="800143" algn="l"/>
                <a:tab pos="800703" algn="l"/>
                <a:tab pos="1059573" algn="l"/>
                <a:tab pos="2656496" algn="l"/>
              </a:tabLst>
            </a:pPr>
            <a:r>
              <a:rPr sz="2294" spc="-4" dirty="0">
                <a:latin typeface="Calibri"/>
                <a:cs typeface="Calibri"/>
              </a:rPr>
              <a:t>Ada</a:t>
            </a:r>
            <a:r>
              <a:rPr sz="2294" spc="-22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berapa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orang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hanya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 err="1">
                <a:latin typeface="Calibri"/>
                <a:cs typeface="Calibri"/>
              </a:rPr>
              <a:t>siomay</a:t>
            </a:r>
            <a:r>
              <a:rPr sz="2294" spc="-13" dirty="0">
                <a:latin typeface="Calibri"/>
                <a:cs typeface="Calibri"/>
              </a:rPr>
              <a:t>?</a:t>
            </a:r>
            <a:endParaRPr lang="en-US" sz="2294" spc="-13" dirty="0">
              <a:latin typeface="Calibri"/>
              <a:cs typeface="Calibri"/>
            </a:endParaRPr>
          </a:p>
          <a:p>
            <a:pPr marL="56032" marR="536790" lvl="1">
              <a:lnSpc>
                <a:spcPct val="120000"/>
              </a:lnSpc>
              <a:tabLst>
                <a:tab pos="800143" algn="l"/>
                <a:tab pos="800703" algn="l"/>
                <a:tab pos="1059573" algn="l"/>
                <a:tab pos="2656496" algn="l"/>
              </a:tabLst>
            </a:pPr>
            <a:endParaRPr lang="en-ID" sz="2294" spc="-13" dirty="0">
              <a:latin typeface="Calibri"/>
              <a:cs typeface="Calibri"/>
            </a:endParaRPr>
          </a:p>
          <a:p>
            <a:pPr marL="56032" marR="536790" lvl="1">
              <a:lnSpc>
                <a:spcPct val="120000"/>
              </a:lnSpc>
              <a:tabLst>
                <a:tab pos="800143" algn="l"/>
                <a:tab pos="800703" algn="l"/>
                <a:tab pos="1059573" algn="l"/>
                <a:tab pos="2656496" algn="l"/>
              </a:tabLst>
            </a:pPr>
            <a:r>
              <a:rPr sz="2294" spc="-503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Jawab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:N(S)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	,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Misalnya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  <a:p>
            <a:pPr marL="56032" marR="3217940">
              <a:lnSpc>
                <a:spcPct val="120000"/>
              </a:lnSpc>
              <a:spcBef>
                <a:spcPts val="18"/>
              </a:spcBef>
            </a:pPr>
            <a:r>
              <a:rPr sz="2294" spc="-4" dirty="0">
                <a:latin typeface="Calibri"/>
                <a:cs typeface="Calibri"/>
              </a:rPr>
              <a:t>A = </a:t>
            </a:r>
            <a:r>
              <a:rPr sz="2294" spc="-13" dirty="0">
                <a:latin typeface="Calibri"/>
                <a:cs typeface="Calibri"/>
              </a:rPr>
              <a:t>{siswa suka </a:t>
            </a:r>
            <a:r>
              <a:rPr sz="2294" spc="-9" dirty="0">
                <a:latin typeface="Calibri"/>
                <a:cs typeface="Calibri"/>
              </a:rPr>
              <a:t>bakso} </a:t>
            </a:r>
            <a:r>
              <a:rPr sz="2294" spc="-4" dirty="0">
                <a:latin typeface="Wingdings"/>
                <a:cs typeface="Wingdings"/>
              </a:rPr>
              <a:t></a:t>
            </a:r>
            <a:r>
              <a:rPr sz="2294" spc="-4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n(A) = </a:t>
            </a:r>
            <a:r>
              <a:rPr sz="2294" dirty="0">
                <a:latin typeface="Calibri"/>
                <a:cs typeface="Calibri"/>
              </a:rPr>
              <a:t> </a:t>
            </a:r>
            <a:endParaRPr lang="en-US" sz="2294" dirty="0">
              <a:latin typeface="Calibri"/>
              <a:cs typeface="Calibri"/>
            </a:endParaRPr>
          </a:p>
          <a:p>
            <a:pPr marL="56032" marR="3217940">
              <a:lnSpc>
                <a:spcPct val="120000"/>
              </a:lnSpc>
              <a:spcBef>
                <a:spcPts val="18"/>
              </a:spcBef>
            </a:pPr>
            <a:r>
              <a:rPr sz="2294" spc="-4" dirty="0">
                <a:latin typeface="Calibri"/>
                <a:cs typeface="Calibri"/>
              </a:rPr>
              <a:t>B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siomay}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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n(B)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endParaRPr sz="2294" dirty="0">
              <a:latin typeface="Calibri"/>
              <a:cs typeface="Calibri"/>
            </a:endParaRPr>
          </a:p>
          <a:p>
            <a:pPr marL="56032" marR="1362708">
              <a:lnSpc>
                <a:spcPct val="120000"/>
              </a:lnSpc>
              <a:spcBef>
                <a:spcPts val="4"/>
              </a:spcBef>
            </a:pPr>
            <a:r>
              <a:rPr sz="2294" spc="-4" dirty="0">
                <a:latin typeface="Calibri"/>
                <a:cs typeface="Calibri"/>
              </a:rPr>
              <a:t>(A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dirty="0">
                <a:latin typeface="Calibri"/>
                <a:cs typeface="Calibri"/>
              </a:rPr>
              <a:t>B)</a:t>
            </a:r>
            <a:r>
              <a:rPr sz="2250" baseline="26143" dirty="0">
                <a:latin typeface="Calibri"/>
                <a:cs typeface="Calibri"/>
              </a:rPr>
              <a:t>C</a:t>
            </a:r>
            <a:r>
              <a:rPr sz="2250" spc="258" baseline="2614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{tidak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keduanya}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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n((A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dirty="0">
                <a:latin typeface="Calibri"/>
                <a:cs typeface="Calibri"/>
              </a:rPr>
              <a:t>B)</a:t>
            </a:r>
            <a:r>
              <a:rPr sz="2250" baseline="26143" dirty="0">
                <a:latin typeface="Calibri"/>
                <a:cs typeface="Calibri"/>
              </a:rPr>
              <a:t>C</a:t>
            </a:r>
            <a:r>
              <a:rPr sz="2294" dirty="0">
                <a:latin typeface="Calibri"/>
                <a:cs typeface="Calibri"/>
              </a:rPr>
              <a:t>)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</a:t>
            </a:r>
            <a:r>
              <a:rPr sz="2294" spc="-503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Maka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A </a:t>
            </a:r>
            <a:r>
              <a:rPr sz="2294" spc="-4" dirty="0">
                <a:latin typeface="Symbol"/>
                <a:cs typeface="Symbol"/>
              </a:rPr>
              <a:t></a:t>
            </a:r>
            <a:r>
              <a:rPr sz="2294" spc="-53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B =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{suka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22" dirty="0">
                <a:latin typeface="Calibri"/>
                <a:cs typeface="Calibri"/>
              </a:rPr>
              <a:t>keduanya}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Wingdings"/>
                <a:cs typeface="Wingdings"/>
              </a:rPr>
              <a:t>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n(A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lang="en-ID" sz="2294" spc="-4" dirty="0">
                <a:latin typeface="Symbol"/>
                <a:cs typeface="Symbol"/>
              </a:rPr>
              <a:t></a:t>
            </a:r>
            <a:r>
              <a:rPr lang="en-ID" sz="2294" spc="-53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B) =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08" y="262649"/>
            <a:ext cx="6130178" cy="1677794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>
              <a:spcBef>
                <a:spcPts val="640"/>
              </a:spcBef>
              <a:tabLst>
                <a:tab pos="2913124" algn="l"/>
              </a:tabLst>
            </a:pPr>
            <a:r>
              <a:rPr sz="2294" spc="-9" dirty="0">
                <a:latin typeface="Calibri"/>
                <a:cs typeface="Calibri"/>
              </a:rPr>
              <a:t>{siswa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bakso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saja}	=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20</a:t>
            </a:r>
            <a:r>
              <a:rPr sz="2294" spc="-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endParaRPr sz="2294" dirty="0">
              <a:latin typeface="Calibri"/>
              <a:cs typeface="Calibri"/>
            </a:endParaRPr>
          </a:p>
          <a:p>
            <a:pPr marL="11206" marR="4483">
              <a:lnSpc>
                <a:spcPct val="120000"/>
              </a:lnSpc>
            </a:pPr>
            <a:r>
              <a:rPr sz="2294" spc="-9" dirty="0">
                <a:latin typeface="Calibri"/>
                <a:cs typeface="Calibri"/>
              </a:rPr>
              <a:t>{siswa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siomay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saja}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46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 x </a:t>
            </a:r>
            <a:r>
              <a:rPr sz="2294" dirty="0">
                <a:latin typeface="Calibri"/>
                <a:cs typeface="Calibri"/>
              </a:rPr>
              <a:t> </a:t>
            </a:r>
            <a:endParaRPr lang="en-US" sz="2294" dirty="0">
              <a:latin typeface="Calibri"/>
              <a:cs typeface="Calibri"/>
            </a:endParaRPr>
          </a:p>
          <a:p>
            <a:pPr marL="11206" marR="4483">
              <a:lnSpc>
                <a:spcPct val="120000"/>
              </a:lnSpc>
            </a:pPr>
            <a:endParaRPr lang="en-ID" sz="2294" spc="-18" dirty="0">
              <a:latin typeface="Calibri"/>
              <a:cs typeface="Calibri"/>
            </a:endParaRPr>
          </a:p>
          <a:p>
            <a:pPr marL="11206" marR="4483">
              <a:lnSpc>
                <a:spcPct val="120000"/>
              </a:lnSpc>
            </a:pPr>
            <a:r>
              <a:rPr sz="2294" spc="-18" dirty="0" err="1">
                <a:latin typeface="Calibri"/>
                <a:cs typeface="Calibri"/>
              </a:rPr>
              <a:t>Perhatikan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Diagram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31" dirty="0">
                <a:latin typeface="Calibri"/>
                <a:cs typeface="Calibri"/>
              </a:rPr>
              <a:t>Venn</a:t>
            </a:r>
            <a:r>
              <a:rPr sz="2294" spc="-9" dirty="0">
                <a:latin typeface="Calibri"/>
                <a:cs typeface="Calibri"/>
              </a:rPr>
              <a:t> berikut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:</a:t>
            </a:r>
            <a:endParaRPr sz="2294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5945" y="999316"/>
            <a:ext cx="4828992" cy="3446225"/>
            <a:chOff x="5811011" y="1408175"/>
            <a:chExt cx="3333115" cy="2178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0155" y="1408175"/>
              <a:ext cx="3323844" cy="274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80759" y="143332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FE32C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9121140" y="1433321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FE00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080759" y="143789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FE32CB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9121140" y="143789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FE00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1011" y="1436369"/>
              <a:ext cx="3332988" cy="9791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1140" y="2416301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FE00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1011" y="2415539"/>
              <a:ext cx="3332988" cy="9791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21140" y="3394709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FE00FE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1011" y="3394709"/>
              <a:ext cx="3332988" cy="1912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6622" y="4892547"/>
            <a:ext cx="10955992" cy="17028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2937778">
              <a:lnSpc>
                <a:spcPct val="120600"/>
              </a:lnSpc>
              <a:spcBef>
                <a:spcPts val="88"/>
              </a:spcBef>
              <a:tabLst>
                <a:tab pos="465069" algn="l"/>
              </a:tabLst>
            </a:pPr>
            <a:r>
              <a:rPr sz="2294" spc="-4" dirty="0">
                <a:latin typeface="Calibri"/>
                <a:cs typeface="Calibri"/>
              </a:rPr>
              <a:t>n(S) = (20 ‐ x) + x + (46 ‐ x) + 5 </a:t>
            </a:r>
            <a:r>
              <a:rPr sz="2294" spc="-507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60</a:t>
            </a:r>
            <a:r>
              <a:rPr lang="en-US" sz="2294" spc="-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71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 x </a:t>
            </a:r>
            <a:r>
              <a:rPr sz="2294" spc="-4" dirty="0">
                <a:latin typeface="Wingdings"/>
                <a:cs typeface="Wingdings"/>
              </a:rPr>
              <a:t></a:t>
            </a:r>
            <a:r>
              <a:rPr sz="2294" spc="-57" dirty="0">
                <a:latin typeface="Times New Roman"/>
                <a:cs typeface="Times New Roman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71</a:t>
            </a:r>
            <a:r>
              <a:rPr sz="2294" spc="-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 60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 </a:t>
            </a:r>
            <a:r>
              <a:rPr sz="2294" spc="-9" dirty="0">
                <a:latin typeface="Calibri"/>
                <a:cs typeface="Calibri"/>
              </a:rPr>
              <a:t>11</a:t>
            </a:r>
            <a:endParaRPr sz="2294" dirty="0">
              <a:latin typeface="Calibri"/>
              <a:cs typeface="Calibri"/>
            </a:endParaRPr>
          </a:p>
          <a:p>
            <a:pPr marL="464509" indent="-453862">
              <a:spcBef>
                <a:spcPts val="534"/>
              </a:spcBef>
              <a:buAutoNum type="alphaLcPeriod"/>
              <a:tabLst>
                <a:tab pos="464509" algn="l"/>
                <a:tab pos="465069" algn="l"/>
              </a:tabLst>
            </a:pP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yang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26" dirty="0">
                <a:latin typeface="Calibri"/>
                <a:cs typeface="Calibri"/>
              </a:rPr>
              <a:t>keduanya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adalah</a:t>
            </a:r>
            <a:r>
              <a:rPr sz="2294" spc="18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11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18" dirty="0">
                <a:latin typeface="Calibri"/>
                <a:cs typeface="Calibri"/>
              </a:rPr>
              <a:t>orang</a:t>
            </a:r>
            <a:endParaRPr sz="2294" dirty="0">
              <a:latin typeface="Calibri"/>
              <a:cs typeface="Calibri"/>
            </a:endParaRPr>
          </a:p>
          <a:p>
            <a:pPr marL="463948" indent="-453302">
              <a:spcBef>
                <a:spcPts val="552"/>
              </a:spcBef>
              <a:buAutoNum type="alphaLcPeriod"/>
              <a:tabLst>
                <a:tab pos="463948" algn="l"/>
                <a:tab pos="464509" algn="l"/>
              </a:tabLst>
            </a:pPr>
            <a:r>
              <a:rPr sz="2294" spc="-9" dirty="0">
                <a:latin typeface="Calibri"/>
                <a:cs typeface="Calibri"/>
              </a:rPr>
              <a:t>siswa</a:t>
            </a:r>
            <a:r>
              <a:rPr sz="2294" spc="-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9" dirty="0">
                <a:latin typeface="Calibri"/>
                <a:cs typeface="Calibri"/>
              </a:rPr>
              <a:t>bakso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saja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20 ‐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20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 11 = 9 </a:t>
            </a:r>
            <a:r>
              <a:rPr sz="2294" spc="-18" dirty="0">
                <a:latin typeface="Calibri"/>
                <a:cs typeface="Calibri"/>
              </a:rPr>
              <a:t>orang</a:t>
            </a:r>
            <a:endParaRPr sz="2294" dirty="0">
              <a:latin typeface="Calibri"/>
              <a:cs typeface="Calibri"/>
            </a:endParaRPr>
          </a:p>
          <a:p>
            <a:pPr marL="464509" indent="-453862">
              <a:spcBef>
                <a:spcPts val="547"/>
              </a:spcBef>
              <a:buAutoNum type="alphaLcPeriod"/>
              <a:tabLst>
                <a:tab pos="464509" algn="l"/>
                <a:tab pos="465069" algn="l"/>
              </a:tabLst>
            </a:pPr>
            <a:r>
              <a:rPr sz="2294" spc="-13" dirty="0">
                <a:latin typeface="Calibri"/>
                <a:cs typeface="Calibri"/>
              </a:rPr>
              <a:t>siswa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suka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13" dirty="0">
                <a:latin typeface="Calibri"/>
                <a:cs typeface="Calibri"/>
              </a:rPr>
              <a:t>siomay</a:t>
            </a:r>
            <a:r>
              <a:rPr sz="2294" spc="13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saja</a:t>
            </a:r>
            <a:r>
              <a:rPr sz="2294" spc="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spc="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46</a:t>
            </a:r>
            <a:r>
              <a:rPr sz="2294" spc="-9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‐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x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46 ‐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11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=</a:t>
            </a:r>
            <a:r>
              <a:rPr sz="2294" dirty="0">
                <a:latin typeface="Calibri"/>
                <a:cs typeface="Calibri"/>
              </a:rPr>
              <a:t> </a:t>
            </a:r>
            <a:r>
              <a:rPr sz="2294" spc="-4" dirty="0">
                <a:latin typeface="Calibri"/>
                <a:cs typeface="Calibri"/>
              </a:rPr>
              <a:t>35 </a:t>
            </a:r>
            <a:r>
              <a:rPr sz="2294" spc="-18" dirty="0">
                <a:latin typeface="Calibri"/>
                <a:cs typeface="Calibri"/>
              </a:rPr>
              <a:t>orang</a:t>
            </a:r>
            <a:endParaRPr sz="229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46E9A896-E5C2-1E83-77D7-09014EB3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7" y="1092729"/>
            <a:ext cx="10768519" cy="193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060575" indent="-2060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67" dirty="0"/>
              <a:t>ASAL KATA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67" dirty="0" err="1"/>
              <a:t>Asal</a:t>
            </a:r>
            <a:r>
              <a:rPr lang="en-US" altLang="en-US" sz="2667" dirty="0"/>
              <a:t> kata : MATHEIN </a:t>
            </a:r>
            <a:r>
              <a:rPr lang="en-US" altLang="en-US" sz="2667" dirty="0" err="1"/>
              <a:t>artinya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mempelajari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atau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belajar</a:t>
            </a:r>
            <a:r>
              <a:rPr lang="en-US" altLang="en-US" sz="2667" dirty="0"/>
              <a:t>. </a:t>
            </a:r>
            <a:r>
              <a:rPr lang="en-US" altLang="en-US" sz="2667" dirty="0" err="1"/>
              <a:t>Dengan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mempelajari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matematika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seseorang</a:t>
            </a:r>
            <a:r>
              <a:rPr lang="en-US" altLang="en-US" sz="2667" dirty="0"/>
              <a:t> </a:t>
            </a:r>
            <a:r>
              <a:rPr lang="en-US" altLang="en-US" sz="2667" dirty="0" err="1"/>
              <a:t>akan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terbiasa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mengatur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jalan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pemikirannya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dgn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sistematis</a:t>
            </a:r>
            <a:r>
              <a:rPr lang="en-US" altLang="en-US" sz="2667" dirty="0"/>
              <a:t>.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D0696E83-F7E0-07F8-7E88-D32F0864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7" y="3949430"/>
            <a:ext cx="11391089" cy="14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333" dirty="0"/>
              <a:t> </a:t>
            </a:r>
            <a:r>
              <a:rPr lang="en-US" altLang="en-US" sz="2333" dirty="0" err="1"/>
              <a:t>B</a:t>
            </a:r>
            <a:r>
              <a:rPr lang="en-US" altLang="en-US" sz="2667" dirty="0" err="1"/>
              <a:t>erpikir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matematis</a:t>
            </a:r>
            <a:r>
              <a:rPr lang="en-US" altLang="en-US" sz="2667" dirty="0"/>
              <a:t>:</a:t>
            </a:r>
            <a:r>
              <a:rPr lang="en-US" altLang="en-US" sz="1500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333" dirty="0" err="1"/>
              <a:t>Seseorang</a:t>
            </a:r>
            <a:r>
              <a:rPr lang="en-US" altLang="en-US" sz="2333" dirty="0"/>
              <a:t> </a:t>
            </a:r>
            <a:r>
              <a:rPr lang="en-US" altLang="en-US" sz="2333" dirty="0" err="1"/>
              <a:t>yg</a:t>
            </a:r>
            <a:r>
              <a:rPr lang="en-US" altLang="en-US" sz="2333" dirty="0"/>
              <a:t> </a:t>
            </a:r>
            <a:r>
              <a:rPr lang="en-US" altLang="en-US" sz="2333" dirty="0" err="1"/>
              <a:t>hendak</a:t>
            </a:r>
            <a:r>
              <a:rPr lang="en-US" altLang="en-US" sz="2333" dirty="0"/>
              <a:t> </a:t>
            </a:r>
            <a:r>
              <a:rPr lang="en-US" altLang="en-US" sz="2333" dirty="0" err="1"/>
              <a:t>menempuh</a:t>
            </a:r>
            <a:r>
              <a:rPr lang="en-US" altLang="en-US" sz="2333" dirty="0"/>
              <a:t> </a:t>
            </a:r>
            <a:r>
              <a:rPr lang="en-US" altLang="en-US" sz="2333" dirty="0" err="1"/>
              <a:t>jarak</a:t>
            </a:r>
            <a:r>
              <a:rPr lang="en-US" altLang="en-US" sz="2333" dirty="0"/>
              <a:t> 2 mil </a:t>
            </a:r>
            <a:r>
              <a:rPr lang="en-US" altLang="en-US" sz="2333" dirty="0" err="1"/>
              <a:t>akan</a:t>
            </a:r>
            <a:r>
              <a:rPr lang="en-US" altLang="en-US" sz="2333" dirty="0"/>
              <a:t> MEMILIH naik </a:t>
            </a:r>
            <a:r>
              <a:rPr lang="en-US" altLang="en-US" sz="2333" dirty="0" err="1"/>
              <a:t>mobil</a:t>
            </a:r>
            <a:r>
              <a:rPr lang="en-US" altLang="en-US" sz="2333" dirty="0"/>
              <a:t> </a:t>
            </a:r>
            <a:r>
              <a:rPr lang="en-US" altLang="en-US" sz="2333" dirty="0" err="1"/>
              <a:t>dari</a:t>
            </a:r>
            <a:r>
              <a:rPr lang="en-US" altLang="en-US" sz="2333" dirty="0"/>
              <a:t> pada </a:t>
            </a:r>
            <a:r>
              <a:rPr lang="en-US" altLang="en-US" sz="2333" dirty="0" err="1"/>
              <a:t>jalan</a:t>
            </a:r>
            <a:r>
              <a:rPr lang="en-US" altLang="en-US" sz="2333" dirty="0"/>
              <a:t> kaki, </a:t>
            </a:r>
            <a:r>
              <a:rPr lang="en-US" altLang="en-US" sz="2333" dirty="0" err="1"/>
              <a:t>kecuali</a:t>
            </a:r>
            <a:r>
              <a:rPr lang="en-US" altLang="en-US" sz="2333" dirty="0"/>
              <a:t> </a:t>
            </a:r>
            <a:r>
              <a:rPr lang="en-US" altLang="en-US" sz="2333" dirty="0" err="1"/>
              <a:t>jika</a:t>
            </a:r>
            <a:r>
              <a:rPr lang="en-US" altLang="en-US" sz="2333" dirty="0"/>
              <a:t> </a:t>
            </a:r>
            <a:r>
              <a:rPr lang="en-US" altLang="en-US" sz="2333" dirty="0" err="1"/>
              <a:t>waktunya</a:t>
            </a:r>
            <a:r>
              <a:rPr lang="en-US" altLang="en-US" sz="2333" dirty="0"/>
              <a:t> </a:t>
            </a:r>
            <a:r>
              <a:rPr lang="en-US" altLang="en-US" sz="2333" dirty="0" err="1"/>
              <a:t>banyak</a:t>
            </a:r>
            <a:r>
              <a:rPr lang="en-US" altLang="en-US" sz="2333" dirty="0"/>
              <a:t> </a:t>
            </a:r>
            <a:r>
              <a:rPr lang="en-US" altLang="en-US" sz="2333" dirty="0" err="1"/>
              <a:t>terluang</a:t>
            </a:r>
            <a:r>
              <a:rPr lang="en-US" altLang="en-US" sz="2333" dirty="0"/>
              <a:t> </a:t>
            </a:r>
            <a:r>
              <a:rPr lang="en-US" altLang="en-US" sz="2333" dirty="0" err="1"/>
              <a:t>atau</a:t>
            </a:r>
            <a:r>
              <a:rPr lang="en-US" altLang="en-US" sz="2333" dirty="0"/>
              <a:t> </a:t>
            </a:r>
            <a:r>
              <a:rPr lang="en-US" altLang="en-US" sz="2333" dirty="0" err="1"/>
              <a:t>sedang</a:t>
            </a:r>
            <a:r>
              <a:rPr lang="en-US" altLang="en-US" sz="2333" dirty="0"/>
              <a:t> </a:t>
            </a:r>
            <a:r>
              <a:rPr lang="en-US" altLang="en-US" sz="2333" dirty="0" err="1"/>
              <a:t>berolah</a:t>
            </a:r>
            <a:r>
              <a:rPr lang="en-US" altLang="en-US" sz="2333" dirty="0"/>
              <a:t> raga.  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54C27BEE-7DEC-8BB6-A5B7-A8E1F95D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17500"/>
            <a:ext cx="292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/>
              <a:t>MATEMATIKA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69FB96C-2286-4FB4-8DA8-9F991240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67"/>
              <a:t>Matematika Ekonomi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251AD12C-6F36-441D-D0F5-117A7FBD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9100" indent="-238115">
              <a:spcBef>
                <a:spcPct val="20000"/>
              </a:spcBef>
              <a:buChar char="–"/>
              <a:defRPr sz="233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462" indent="-190492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3447" indent="-190492">
              <a:spcBef>
                <a:spcPct val="20000"/>
              </a:spcBef>
              <a:buChar char="–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431" indent="-190492">
              <a:spcBef>
                <a:spcPct val="20000"/>
              </a:spcBef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57872-2EB8-4898-A7C3-381908D6FAE3}" type="slidenum">
              <a:rPr lang="en-US" altLang="en-US" sz="1167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167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F479162C-33D1-E311-E2FB-5B3DCFB38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32" y="1228013"/>
            <a:ext cx="10525328" cy="44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67" dirty="0" err="1"/>
              <a:t>Berpikir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matematis</a:t>
            </a:r>
            <a:r>
              <a:rPr lang="en-US" altLang="en-US" sz="2667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67" dirty="0" err="1"/>
              <a:t>Untuk</a:t>
            </a:r>
            <a:r>
              <a:rPr lang="en-US" altLang="en-US" sz="2667" dirty="0"/>
              <a:t> </a:t>
            </a:r>
            <a:r>
              <a:rPr lang="en-US" altLang="en-US" sz="2667" dirty="0" err="1"/>
              <a:t>dapat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mengenderai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mobil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harus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belajar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menyupir</a:t>
            </a:r>
            <a:r>
              <a:rPr lang="en-US" altLang="en-US" sz="2667" dirty="0"/>
              <a:t>. </a:t>
            </a:r>
            <a:r>
              <a:rPr lang="en-US" altLang="en-US" sz="2667" dirty="0" err="1"/>
              <a:t>Untuk</a:t>
            </a:r>
            <a:r>
              <a:rPr lang="en-US" altLang="en-US" sz="2667" dirty="0"/>
              <a:t> </a:t>
            </a:r>
            <a:r>
              <a:rPr lang="en-US" altLang="en-US" sz="2667" dirty="0" err="1"/>
              <a:t>dapat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supir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mobil</a:t>
            </a:r>
            <a:r>
              <a:rPr lang="en-US" altLang="en-US" sz="2667" dirty="0"/>
              <a:t> yang </a:t>
            </a:r>
            <a:r>
              <a:rPr lang="en-US" altLang="en-US" sz="2667" dirty="0" err="1"/>
              <a:t>baik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dia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perlu</a:t>
            </a:r>
            <a:r>
              <a:rPr lang="en-US" altLang="en-US" sz="2667" dirty="0"/>
              <a:t> </a:t>
            </a:r>
            <a:r>
              <a:rPr lang="en-US" altLang="en-US" sz="2667" dirty="0" err="1"/>
              <a:t>pengetahuan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matematika</a:t>
            </a:r>
            <a:r>
              <a:rPr lang="en-US" altLang="en-US" sz="2667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67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67" dirty="0" err="1"/>
              <a:t>Matematika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merupakan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sarana</a:t>
            </a:r>
            <a:r>
              <a:rPr lang="en-US" altLang="en-US" sz="2667" dirty="0"/>
              <a:t> = </a:t>
            </a:r>
            <a:r>
              <a:rPr lang="en-US" altLang="en-US" sz="2667" dirty="0" err="1"/>
              <a:t>pendekatan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untuk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suatu</a:t>
            </a:r>
            <a:r>
              <a:rPr lang="en-US" altLang="en-US" sz="2667" dirty="0"/>
              <a:t> </a:t>
            </a:r>
            <a:r>
              <a:rPr lang="en-US" altLang="en-US" sz="2667" dirty="0" err="1"/>
              <a:t>analisa</a:t>
            </a:r>
            <a:r>
              <a:rPr lang="en-US" altLang="en-US" sz="2667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67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67" dirty="0" err="1"/>
              <a:t>Dengan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mempelajari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matematika</a:t>
            </a:r>
            <a:r>
              <a:rPr lang="en-US" altLang="en-US" sz="2667" dirty="0"/>
              <a:t>, </a:t>
            </a:r>
            <a:r>
              <a:rPr lang="en-US" altLang="en-US" sz="2667" dirty="0" err="1"/>
              <a:t>membawa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seseorang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kepada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kesimpulan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dalam</a:t>
            </a:r>
            <a:r>
              <a:rPr lang="en-US" altLang="en-US" sz="2667" dirty="0"/>
              <a:t> </a:t>
            </a:r>
            <a:r>
              <a:rPr lang="en-US" altLang="en-US" sz="2667" dirty="0" err="1"/>
              <a:t>waktu</a:t>
            </a:r>
            <a:r>
              <a:rPr lang="en-US" altLang="en-US" sz="2667" dirty="0"/>
              <a:t> yang </a:t>
            </a:r>
            <a:r>
              <a:rPr lang="en-US" altLang="en-US" sz="2667" dirty="0" err="1"/>
              <a:t>singkat</a:t>
            </a:r>
            <a:r>
              <a:rPr lang="en-US" altLang="en-US" sz="2667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5163</TotalTime>
  <Words>5568</Words>
  <Application>Microsoft Office PowerPoint</Application>
  <PresentationFormat>Widescreen</PresentationFormat>
  <Paragraphs>567</Paragraphs>
  <Slides>74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Arial</vt:lpstr>
      <vt:lpstr>Arial MT</vt:lpstr>
      <vt:lpstr>Baguet Script</vt:lpstr>
      <vt:lpstr>Calibri</vt:lpstr>
      <vt:lpstr>Cambria Math</vt:lpstr>
      <vt:lpstr>Courier New</vt:lpstr>
      <vt:lpstr>Georgia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Equation</vt:lpstr>
      <vt:lpstr>MATEMATIKA EKONOMI</vt:lpstr>
      <vt:lpstr>RPS</vt:lpstr>
      <vt:lpstr>KRITERIA PENILAIAN</vt:lpstr>
      <vt:lpstr>PERSYARATAN KULIAH</vt:lpstr>
      <vt:lpstr>Buku Referensi</vt:lpstr>
      <vt:lpstr>SIFAT SIFAT MATEMATIKA EKONOMI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Mendasar</vt:lpstr>
      <vt:lpstr>Perbedaan Mendasar</vt:lpstr>
      <vt:lpstr>Hubungan Antara Matematika  Ekonomi Dan Ekonometrika</vt:lpstr>
      <vt:lpstr>Sifat‐sifat Matematika Ekonomi</vt:lpstr>
      <vt:lpstr>MODEL EKONOMI</vt:lpstr>
      <vt:lpstr>PowerPoint Presentation</vt:lpstr>
      <vt:lpstr>Variabel, Konstanta, Koefisien, dan  Parameter</vt:lpstr>
      <vt:lpstr>PowerPoint Presentation</vt:lpstr>
      <vt:lpstr>PowerPoint Presentation</vt:lpstr>
      <vt:lpstr>Persamaan dan Pertidaksamaan</vt:lpstr>
      <vt:lpstr>PowerPoint Presentation</vt:lpstr>
      <vt:lpstr>Sistem Bilangan Nyata</vt:lpstr>
      <vt:lpstr>PowerPoint Presentation</vt:lpstr>
      <vt:lpstr>Sistem Bilangan dan Himpunan</vt:lpstr>
      <vt:lpstr>BILANGAN Bilangan,adalah suatu konsep dalam ilmu matematika yang digunakan untuk pencacahan dan pengukuran. </vt:lpstr>
      <vt:lpstr>PowerPoint Presentation</vt:lpstr>
      <vt:lpstr>PowerPoint Presentation</vt:lpstr>
      <vt:lpstr>Sistem Bilangan Nyata</vt:lpstr>
      <vt:lpstr>PowerPoint Presentation</vt:lpstr>
      <vt:lpstr>PowerPoint Presentation</vt:lpstr>
      <vt:lpstr>PowerPoint Presentation</vt:lpstr>
      <vt:lpstr>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Pengertian Himpunan</vt:lpstr>
      <vt:lpstr>SOAL :</vt:lpstr>
      <vt:lpstr>Keanggotaan Suatu Himpunan</vt:lpstr>
      <vt:lpstr>Contoh soal :</vt:lpstr>
      <vt:lpstr>Himpunan Kosong dan Himpunan Bagian (subset)</vt:lpstr>
      <vt:lpstr>PowerPoint Presentation</vt:lpstr>
      <vt:lpstr>PowerPoint Presentation</vt:lpstr>
      <vt:lpstr>Himpunan Saling Lepas</vt:lpstr>
      <vt:lpstr>Himpunan Kuasa</vt:lpstr>
      <vt:lpstr>Operasi Himpunan</vt:lpstr>
      <vt:lpstr>PowerPoint Presentation</vt:lpstr>
      <vt:lpstr>PRINSIP DUALITAS</vt:lpstr>
      <vt:lpstr>PowerPoint Presentation</vt:lpstr>
      <vt:lpstr>PowerPoint Presentation</vt:lpstr>
      <vt:lpstr>Perkalian Kartesian (cartesian product) </vt:lpstr>
      <vt:lpstr>Prinsip Inklusi-Eksklusi</vt:lpstr>
      <vt:lpstr>Contoh: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Jawab :</vt:lpstr>
      <vt:lpstr>PowerPoint Presentation</vt:lpstr>
      <vt:lpstr>Jawab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Anonymous</cp:lastModifiedBy>
  <cp:revision>31</cp:revision>
  <dcterms:created xsi:type="dcterms:W3CDTF">2020-09-15T14:10:22Z</dcterms:created>
  <dcterms:modified xsi:type="dcterms:W3CDTF">2022-09-05T04:21:51Z</dcterms:modified>
</cp:coreProperties>
</file>