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7B8504-2ADA-4D29-A460-A87F5BF762C5}" type="doc">
      <dgm:prSet loTypeId="urn:microsoft.com/office/officeart/2005/8/layout/radial2" loCatId="relationship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9934409-AFF3-402C-8E10-3260F01A4BE2}">
      <dgm:prSet phldrT="[Text]"/>
      <dgm:spPr/>
      <dgm:t>
        <a:bodyPr/>
        <a:lstStyle/>
        <a:p>
          <a:r>
            <a:rPr lang="en-US" dirty="0"/>
            <a:t>Main Product</a:t>
          </a:r>
        </a:p>
      </dgm:t>
    </dgm:pt>
    <dgm:pt modelId="{9C7DD5BE-8AF9-48C7-BC88-6CDC9E564076}" type="parTrans" cxnId="{5FA3EF5C-E5B6-4A18-BFBC-A5EDDF71ED88}">
      <dgm:prSet/>
      <dgm:spPr/>
      <dgm:t>
        <a:bodyPr/>
        <a:lstStyle/>
        <a:p>
          <a:endParaRPr lang="en-US"/>
        </a:p>
      </dgm:t>
    </dgm:pt>
    <dgm:pt modelId="{97499F37-0809-4887-9F92-B06FCE5E16A1}" type="sibTrans" cxnId="{5FA3EF5C-E5B6-4A18-BFBC-A5EDDF71ED88}">
      <dgm:prSet/>
      <dgm:spPr/>
      <dgm:t>
        <a:bodyPr/>
        <a:lstStyle/>
        <a:p>
          <a:endParaRPr lang="en-US"/>
        </a:p>
      </dgm:t>
    </dgm:pt>
    <dgm:pt modelId="{E8913AF0-624B-4AE3-ACA0-EF284B931C92}">
      <dgm:prSet phldrT="[Text]"/>
      <dgm:spPr/>
      <dgm:t>
        <a:bodyPr/>
        <a:lstStyle/>
        <a:p>
          <a:r>
            <a:rPr lang="en-US" dirty="0" err="1"/>
            <a:t>Tujuan</a:t>
          </a:r>
          <a:r>
            <a:rPr lang="en-US" dirty="0"/>
            <a:t> </a:t>
          </a:r>
          <a:r>
            <a:rPr lang="en-US" dirty="0" err="1"/>
            <a:t>utama</a:t>
          </a:r>
          <a:endParaRPr lang="en-US" dirty="0"/>
        </a:p>
      </dgm:t>
    </dgm:pt>
    <dgm:pt modelId="{32E426A8-7CB3-4C06-A4EA-FE6A315F7F4C}" type="parTrans" cxnId="{EA7B9EDE-6920-48E7-AA73-55C2D9999245}">
      <dgm:prSet/>
      <dgm:spPr/>
      <dgm:t>
        <a:bodyPr/>
        <a:lstStyle/>
        <a:p>
          <a:endParaRPr lang="en-US"/>
        </a:p>
      </dgm:t>
    </dgm:pt>
    <dgm:pt modelId="{7EFA9873-CE84-4CD7-A830-5B5E19095F0A}" type="sibTrans" cxnId="{EA7B9EDE-6920-48E7-AA73-55C2D9999245}">
      <dgm:prSet/>
      <dgm:spPr/>
      <dgm:t>
        <a:bodyPr/>
        <a:lstStyle/>
        <a:p>
          <a:endParaRPr lang="en-US"/>
        </a:p>
      </dgm:t>
    </dgm:pt>
    <dgm:pt modelId="{4B0771F6-0202-4F06-8181-28916EACF9FF}">
      <dgm:prSet phldrT="[Text]"/>
      <dgm:spPr/>
      <dgm:t>
        <a:bodyPr/>
        <a:lstStyle/>
        <a:p>
          <a:r>
            <a:rPr lang="en-US" dirty="0"/>
            <a:t>Joint product</a:t>
          </a:r>
        </a:p>
      </dgm:t>
    </dgm:pt>
    <dgm:pt modelId="{6C0910F0-3947-4DAE-8425-7D6302A80F8B}" type="parTrans" cxnId="{5CDE54A6-4A41-4B6C-B2E9-6F47A5FF284B}">
      <dgm:prSet/>
      <dgm:spPr/>
      <dgm:t>
        <a:bodyPr/>
        <a:lstStyle/>
        <a:p>
          <a:endParaRPr lang="en-US"/>
        </a:p>
      </dgm:t>
    </dgm:pt>
    <dgm:pt modelId="{298A7781-320A-45E1-B9D4-656EA9A41321}" type="sibTrans" cxnId="{5CDE54A6-4A41-4B6C-B2E9-6F47A5FF284B}">
      <dgm:prSet/>
      <dgm:spPr/>
      <dgm:t>
        <a:bodyPr/>
        <a:lstStyle/>
        <a:p>
          <a:endParaRPr lang="en-US"/>
        </a:p>
      </dgm:t>
    </dgm:pt>
    <dgm:pt modelId="{02D34F2F-54A3-460D-B072-2EF104BBA917}">
      <dgm:prSet phldrT="[Text]"/>
      <dgm:spPr/>
      <dgm:t>
        <a:bodyPr/>
        <a:lstStyle/>
        <a:p>
          <a:r>
            <a:rPr lang="en-US" dirty="0"/>
            <a:t>By Product</a:t>
          </a:r>
        </a:p>
      </dgm:t>
    </dgm:pt>
    <dgm:pt modelId="{3CEDACF5-9EDD-46EA-A1A1-5DC265B3DFF3}" type="parTrans" cxnId="{63D958D6-5F69-424E-A336-D0F80B8EF1EC}">
      <dgm:prSet/>
      <dgm:spPr/>
      <dgm:t>
        <a:bodyPr/>
        <a:lstStyle/>
        <a:p>
          <a:endParaRPr lang="en-US"/>
        </a:p>
      </dgm:t>
    </dgm:pt>
    <dgm:pt modelId="{DC8A7694-AAF8-41BC-8A0C-48FC23596AC7}" type="sibTrans" cxnId="{63D958D6-5F69-424E-A336-D0F80B8EF1EC}">
      <dgm:prSet/>
      <dgm:spPr/>
      <dgm:t>
        <a:bodyPr/>
        <a:lstStyle/>
        <a:p>
          <a:endParaRPr lang="en-US"/>
        </a:p>
      </dgm:t>
    </dgm:pt>
    <dgm:pt modelId="{607DE4DD-E877-404B-9283-5ABF577A0B10}">
      <dgm:prSet phldrT="[Text]"/>
      <dgm:spPr/>
      <dgm:t>
        <a:bodyPr/>
        <a:lstStyle/>
        <a:p>
          <a:r>
            <a:rPr lang="en-US" dirty="0" err="1"/>
            <a:t>Bukan</a:t>
          </a:r>
          <a:r>
            <a:rPr lang="en-US" dirty="0"/>
            <a:t> </a:t>
          </a:r>
          <a:r>
            <a:rPr lang="en-US" dirty="0" err="1"/>
            <a:t>tujuan</a:t>
          </a:r>
          <a:r>
            <a:rPr lang="en-US" dirty="0"/>
            <a:t> </a:t>
          </a:r>
          <a:r>
            <a:rPr lang="en-US" dirty="0" err="1"/>
            <a:t>produksi</a:t>
          </a:r>
          <a:endParaRPr lang="en-US" dirty="0"/>
        </a:p>
      </dgm:t>
    </dgm:pt>
    <dgm:pt modelId="{BF1D6538-1A92-4C4C-AA71-86793482CB8F}" type="parTrans" cxnId="{95E8BEF5-95A8-40E2-9220-B9385BF0E3B1}">
      <dgm:prSet/>
      <dgm:spPr/>
      <dgm:t>
        <a:bodyPr/>
        <a:lstStyle/>
        <a:p>
          <a:endParaRPr lang="en-US"/>
        </a:p>
      </dgm:t>
    </dgm:pt>
    <dgm:pt modelId="{D1BA8FB9-8880-434D-9D8C-E25912780432}" type="sibTrans" cxnId="{95E8BEF5-95A8-40E2-9220-B9385BF0E3B1}">
      <dgm:prSet/>
      <dgm:spPr/>
      <dgm:t>
        <a:bodyPr/>
        <a:lstStyle/>
        <a:p>
          <a:endParaRPr lang="en-US"/>
        </a:p>
      </dgm:t>
    </dgm:pt>
    <dgm:pt modelId="{32914222-96A9-4591-AEDD-EAD06C75A0E0}">
      <dgm:prSet phldrT="[Text]"/>
      <dgm:spPr/>
      <dgm:t>
        <a:bodyPr/>
        <a:lstStyle/>
        <a:p>
          <a:r>
            <a:rPr lang="en-US" dirty="0" err="1"/>
            <a:t>Harga</a:t>
          </a:r>
          <a:r>
            <a:rPr lang="en-US" dirty="0"/>
            <a:t> </a:t>
          </a:r>
          <a:r>
            <a:rPr lang="en-US" dirty="0" err="1"/>
            <a:t>relatif</a:t>
          </a:r>
          <a:r>
            <a:rPr lang="en-US" dirty="0"/>
            <a:t> </a:t>
          </a:r>
          <a:r>
            <a:rPr lang="en-US" dirty="0" err="1"/>
            <a:t>murah</a:t>
          </a:r>
          <a:endParaRPr lang="en-US" dirty="0"/>
        </a:p>
      </dgm:t>
    </dgm:pt>
    <dgm:pt modelId="{2843AEA3-55F9-485F-B85D-C2805843F041}" type="parTrans" cxnId="{DC7A4134-F74A-42A3-A51B-887FA9663CD1}">
      <dgm:prSet/>
      <dgm:spPr/>
      <dgm:t>
        <a:bodyPr/>
        <a:lstStyle/>
        <a:p>
          <a:endParaRPr lang="en-US"/>
        </a:p>
      </dgm:t>
    </dgm:pt>
    <dgm:pt modelId="{3A3E519C-E38B-400D-A7BF-8DDD8956ADF1}" type="sibTrans" cxnId="{DC7A4134-F74A-42A3-A51B-887FA9663CD1}">
      <dgm:prSet/>
      <dgm:spPr/>
      <dgm:t>
        <a:bodyPr/>
        <a:lstStyle/>
        <a:p>
          <a:endParaRPr lang="en-US"/>
        </a:p>
      </dgm:t>
    </dgm:pt>
    <dgm:pt modelId="{3658113F-BA66-4F2D-ABBA-744D4B9C9C8C}">
      <dgm:prSet phldrT="[Text]"/>
      <dgm:spPr/>
      <dgm:t>
        <a:bodyPr/>
        <a:lstStyle/>
        <a:p>
          <a:r>
            <a:rPr lang="en-US" dirty="0"/>
            <a:t>Co product</a:t>
          </a:r>
        </a:p>
      </dgm:t>
    </dgm:pt>
    <dgm:pt modelId="{C1F6A347-E079-478A-80FC-8FF4F6BAC0CB}" type="parTrans" cxnId="{B008A38B-385E-4FB1-B28A-DD4C4B3E584F}">
      <dgm:prSet/>
      <dgm:spPr/>
      <dgm:t>
        <a:bodyPr/>
        <a:lstStyle/>
        <a:p>
          <a:endParaRPr lang="en-US"/>
        </a:p>
      </dgm:t>
    </dgm:pt>
    <dgm:pt modelId="{851BE6D7-6F29-463E-9851-F03630FB19D1}" type="sibTrans" cxnId="{B008A38B-385E-4FB1-B28A-DD4C4B3E584F}">
      <dgm:prSet/>
      <dgm:spPr/>
      <dgm:t>
        <a:bodyPr/>
        <a:lstStyle/>
        <a:p>
          <a:endParaRPr lang="en-US"/>
        </a:p>
      </dgm:t>
    </dgm:pt>
    <dgm:pt modelId="{98268475-50AB-48F5-A524-F46074F3417B}" type="pres">
      <dgm:prSet presAssocID="{C47B8504-2ADA-4D29-A460-A87F5BF762C5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C6D4A95B-5458-4D0E-8E76-7B7AEFB49475}" type="pres">
      <dgm:prSet presAssocID="{C47B8504-2ADA-4D29-A460-A87F5BF762C5}" presName="cycle" presStyleCnt="0"/>
      <dgm:spPr/>
    </dgm:pt>
    <dgm:pt modelId="{B9843CC3-8050-49CC-B622-C6C6AD7A647A}" type="pres">
      <dgm:prSet presAssocID="{C47B8504-2ADA-4D29-A460-A87F5BF762C5}" presName="centerShape" presStyleCnt="0"/>
      <dgm:spPr/>
    </dgm:pt>
    <dgm:pt modelId="{2A57E9E6-9D2F-41F0-A6B0-56C04E32EED4}" type="pres">
      <dgm:prSet presAssocID="{C47B8504-2ADA-4D29-A460-A87F5BF762C5}" presName="connSite" presStyleLbl="node1" presStyleIdx="0" presStyleCnt="3"/>
      <dgm:spPr/>
    </dgm:pt>
    <dgm:pt modelId="{A9835DAF-6683-4D0E-B703-1D4930D1DFCA}" type="pres">
      <dgm:prSet presAssocID="{C47B8504-2ADA-4D29-A460-A87F5BF762C5}" presName="visible" presStyleLbl="node1" presStyleIdx="0" presStyleCnt="3" custScaleX="73360" custScaleY="71230" custLinFactNeighborX="3886" custLinFactNeighborY="590"/>
      <dgm:spPr/>
    </dgm:pt>
    <dgm:pt modelId="{94E5502E-9E87-41A4-9FA2-C6B42125A5ED}" type="pres">
      <dgm:prSet presAssocID="{9C7DD5BE-8AF9-48C7-BC88-6CDC9E564076}" presName="Name25" presStyleLbl="parChTrans1D1" presStyleIdx="0" presStyleCnt="2"/>
      <dgm:spPr/>
    </dgm:pt>
    <dgm:pt modelId="{07B3ADB8-208A-4E7B-B4D1-894823B2BC60}" type="pres">
      <dgm:prSet presAssocID="{19934409-AFF3-402C-8E10-3260F01A4BE2}" presName="node" presStyleCnt="0"/>
      <dgm:spPr/>
    </dgm:pt>
    <dgm:pt modelId="{20F2E83E-DDC9-45E4-96F4-F8E496321BB1}" type="pres">
      <dgm:prSet presAssocID="{19934409-AFF3-402C-8E10-3260F01A4BE2}" presName="parentNode" presStyleLbl="node1" presStyleIdx="1" presStyleCnt="3">
        <dgm:presLayoutVars>
          <dgm:chMax val="1"/>
          <dgm:bulletEnabled val="1"/>
        </dgm:presLayoutVars>
      </dgm:prSet>
      <dgm:spPr/>
    </dgm:pt>
    <dgm:pt modelId="{BB8A3A65-FDA2-4F01-B4FE-2D88F93BEDCA}" type="pres">
      <dgm:prSet presAssocID="{19934409-AFF3-402C-8E10-3260F01A4BE2}" presName="childNode" presStyleLbl="revTx" presStyleIdx="0" presStyleCnt="2">
        <dgm:presLayoutVars>
          <dgm:bulletEnabled val="1"/>
        </dgm:presLayoutVars>
      </dgm:prSet>
      <dgm:spPr/>
    </dgm:pt>
    <dgm:pt modelId="{B5D4BBFE-F16C-454A-ACC7-198074078310}" type="pres">
      <dgm:prSet presAssocID="{3CEDACF5-9EDD-46EA-A1A1-5DC265B3DFF3}" presName="Name25" presStyleLbl="parChTrans1D1" presStyleIdx="1" presStyleCnt="2"/>
      <dgm:spPr/>
    </dgm:pt>
    <dgm:pt modelId="{0AA6566C-A24F-4A53-BDAF-AD4D273C357D}" type="pres">
      <dgm:prSet presAssocID="{02D34F2F-54A3-460D-B072-2EF104BBA917}" presName="node" presStyleCnt="0"/>
      <dgm:spPr/>
    </dgm:pt>
    <dgm:pt modelId="{BFA71931-4142-4CAD-9F20-306DDB64D999}" type="pres">
      <dgm:prSet presAssocID="{02D34F2F-54A3-460D-B072-2EF104BBA917}" presName="parentNode" presStyleLbl="node1" presStyleIdx="2" presStyleCnt="3">
        <dgm:presLayoutVars>
          <dgm:chMax val="1"/>
          <dgm:bulletEnabled val="1"/>
        </dgm:presLayoutVars>
      </dgm:prSet>
      <dgm:spPr/>
    </dgm:pt>
    <dgm:pt modelId="{F5BE3C07-7C7E-4D65-9219-FCC5BC930E6B}" type="pres">
      <dgm:prSet presAssocID="{02D34F2F-54A3-460D-B072-2EF104BBA917}" presName="childNode" presStyleLbl="revTx" presStyleIdx="1" presStyleCnt="2">
        <dgm:presLayoutVars>
          <dgm:bulletEnabled val="1"/>
        </dgm:presLayoutVars>
      </dgm:prSet>
      <dgm:spPr/>
    </dgm:pt>
  </dgm:ptLst>
  <dgm:cxnLst>
    <dgm:cxn modelId="{B8222015-C424-4A6A-B982-ED8628DD984C}" type="presOf" srcId="{3CEDACF5-9EDD-46EA-A1A1-5DC265B3DFF3}" destId="{B5D4BBFE-F16C-454A-ACC7-198074078310}" srcOrd="0" destOrd="0" presId="urn:microsoft.com/office/officeart/2005/8/layout/radial2"/>
    <dgm:cxn modelId="{1B866B1F-50E2-4B78-8BFC-7F93DC68D9EC}" type="presOf" srcId="{607DE4DD-E877-404B-9283-5ABF577A0B10}" destId="{F5BE3C07-7C7E-4D65-9219-FCC5BC930E6B}" srcOrd="0" destOrd="0" presId="urn:microsoft.com/office/officeart/2005/8/layout/radial2"/>
    <dgm:cxn modelId="{5E867824-D28A-4E00-94F7-77145DC6E52D}" type="presOf" srcId="{19934409-AFF3-402C-8E10-3260F01A4BE2}" destId="{20F2E83E-DDC9-45E4-96F4-F8E496321BB1}" srcOrd="0" destOrd="0" presId="urn:microsoft.com/office/officeart/2005/8/layout/radial2"/>
    <dgm:cxn modelId="{44DF1930-7F57-4635-8262-F081EF336B7C}" type="presOf" srcId="{9C7DD5BE-8AF9-48C7-BC88-6CDC9E564076}" destId="{94E5502E-9E87-41A4-9FA2-C6B42125A5ED}" srcOrd="0" destOrd="0" presId="urn:microsoft.com/office/officeart/2005/8/layout/radial2"/>
    <dgm:cxn modelId="{DC7A4134-F74A-42A3-A51B-887FA9663CD1}" srcId="{02D34F2F-54A3-460D-B072-2EF104BBA917}" destId="{32914222-96A9-4591-AEDD-EAD06C75A0E0}" srcOrd="1" destOrd="0" parTransId="{2843AEA3-55F9-485F-B85D-C2805843F041}" sibTransId="{3A3E519C-E38B-400D-A7BF-8DDD8956ADF1}"/>
    <dgm:cxn modelId="{5FA3EF5C-E5B6-4A18-BFBC-A5EDDF71ED88}" srcId="{C47B8504-2ADA-4D29-A460-A87F5BF762C5}" destId="{19934409-AFF3-402C-8E10-3260F01A4BE2}" srcOrd="0" destOrd="0" parTransId="{9C7DD5BE-8AF9-48C7-BC88-6CDC9E564076}" sibTransId="{97499F37-0809-4887-9F92-B06FCE5E16A1}"/>
    <dgm:cxn modelId="{AEEAC871-FFB6-458C-BD4F-AEA33A1B87AF}" type="presOf" srcId="{32914222-96A9-4591-AEDD-EAD06C75A0E0}" destId="{F5BE3C07-7C7E-4D65-9219-FCC5BC930E6B}" srcOrd="0" destOrd="1" presId="urn:microsoft.com/office/officeart/2005/8/layout/radial2"/>
    <dgm:cxn modelId="{B008A38B-385E-4FB1-B28A-DD4C4B3E584F}" srcId="{19934409-AFF3-402C-8E10-3260F01A4BE2}" destId="{3658113F-BA66-4F2D-ABBA-744D4B9C9C8C}" srcOrd="2" destOrd="0" parTransId="{C1F6A347-E079-478A-80FC-8FF4F6BAC0CB}" sibTransId="{851BE6D7-6F29-463E-9851-F03630FB19D1}"/>
    <dgm:cxn modelId="{62611190-C0EA-4C91-AB42-8D978CCE093F}" type="presOf" srcId="{02D34F2F-54A3-460D-B072-2EF104BBA917}" destId="{BFA71931-4142-4CAD-9F20-306DDB64D999}" srcOrd="0" destOrd="0" presId="urn:microsoft.com/office/officeart/2005/8/layout/radial2"/>
    <dgm:cxn modelId="{5CDE54A6-4A41-4B6C-B2E9-6F47A5FF284B}" srcId="{19934409-AFF3-402C-8E10-3260F01A4BE2}" destId="{4B0771F6-0202-4F06-8181-28916EACF9FF}" srcOrd="1" destOrd="0" parTransId="{6C0910F0-3947-4DAE-8425-7D6302A80F8B}" sibTransId="{298A7781-320A-45E1-B9D4-656EA9A41321}"/>
    <dgm:cxn modelId="{553229B3-7E2F-4748-9CA5-CCAF236E3A9A}" type="presOf" srcId="{3658113F-BA66-4F2D-ABBA-744D4B9C9C8C}" destId="{BB8A3A65-FDA2-4F01-B4FE-2D88F93BEDCA}" srcOrd="0" destOrd="2" presId="urn:microsoft.com/office/officeart/2005/8/layout/radial2"/>
    <dgm:cxn modelId="{F2C2FEC2-54B6-454A-85B2-79ED7F80926D}" type="presOf" srcId="{C47B8504-2ADA-4D29-A460-A87F5BF762C5}" destId="{98268475-50AB-48F5-A524-F46074F3417B}" srcOrd="0" destOrd="0" presId="urn:microsoft.com/office/officeart/2005/8/layout/radial2"/>
    <dgm:cxn modelId="{D72FD3C7-1E00-478D-94A8-E88B7FE182D6}" type="presOf" srcId="{E8913AF0-624B-4AE3-ACA0-EF284B931C92}" destId="{BB8A3A65-FDA2-4F01-B4FE-2D88F93BEDCA}" srcOrd="0" destOrd="0" presId="urn:microsoft.com/office/officeart/2005/8/layout/radial2"/>
    <dgm:cxn modelId="{63D958D6-5F69-424E-A336-D0F80B8EF1EC}" srcId="{C47B8504-2ADA-4D29-A460-A87F5BF762C5}" destId="{02D34F2F-54A3-460D-B072-2EF104BBA917}" srcOrd="1" destOrd="0" parTransId="{3CEDACF5-9EDD-46EA-A1A1-5DC265B3DFF3}" sibTransId="{DC8A7694-AAF8-41BC-8A0C-48FC23596AC7}"/>
    <dgm:cxn modelId="{EA7B9EDE-6920-48E7-AA73-55C2D9999245}" srcId="{19934409-AFF3-402C-8E10-3260F01A4BE2}" destId="{E8913AF0-624B-4AE3-ACA0-EF284B931C92}" srcOrd="0" destOrd="0" parTransId="{32E426A8-7CB3-4C06-A4EA-FE6A315F7F4C}" sibTransId="{7EFA9873-CE84-4CD7-A830-5B5E19095F0A}"/>
    <dgm:cxn modelId="{95E8BEF5-95A8-40E2-9220-B9385BF0E3B1}" srcId="{02D34F2F-54A3-460D-B072-2EF104BBA917}" destId="{607DE4DD-E877-404B-9283-5ABF577A0B10}" srcOrd="0" destOrd="0" parTransId="{BF1D6538-1A92-4C4C-AA71-86793482CB8F}" sibTransId="{D1BA8FB9-8880-434D-9D8C-E25912780432}"/>
    <dgm:cxn modelId="{33C933FD-02AA-4481-9114-E5CA88AA979E}" type="presOf" srcId="{4B0771F6-0202-4F06-8181-28916EACF9FF}" destId="{BB8A3A65-FDA2-4F01-B4FE-2D88F93BEDCA}" srcOrd="0" destOrd="1" presId="urn:microsoft.com/office/officeart/2005/8/layout/radial2"/>
    <dgm:cxn modelId="{C27B8798-4CD1-4A31-BA85-33609498EEA7}" type="presParOf" srcId="{98268475-50AB-48F5-A524-F46074F3417B}" destId="{C6D4A95B-5458-4D0E-8E76-7B7AEFB49475}" srcOrd="0" destOrd="0" presId="urn:microsoft.com/office/officeart/2005/8/layout/radial2"/>
    <dgm:cxn modelId="{8DF028A7-E5BC-4A40-8EAF-B1A69BBA9788}" type="presParOf" srcId="{C6D4A95B-5458-4D0E-8E76-7B7AEFB49475}" destId="{B9843CC3-8050-49CC-B622-C6C6AD7A647A}" srcOrd="0" destOrd="0" presId="urn:microsoft.com/office/officeart/2005/8/layout/radial2"/>
    <dgm:cxn modelId="{95A0CB94-CFD5-44A2-94CA-6B4F2117FD67}" type="presParOf" srcId="{B9843CC3-8050-49CC-B622-C6C6AD7A647A}" destId="{2A57E9E6-9D2F-41F0-A6B0-56C04E32EED4}" srcOrd="0" destOrd="0" presId="urn:microsoft.com/office/officeart/2005/8/layout/radial2"/>
    <dgm:cxn modelId="{0AA8DB03-0195-40BA-B0D4-451D8F97A416}" type="presParOf" srcId="{B9843CC3-8050-49CC-B622-C6C6AD7A647A}" destId="{A9835DAF-6683-4D0E-B703-1D4930D1DFCA}" srcOrd="1" destOrd="0" presId="urn:microsoft.com/office/officeart/2005/8/layout/radial2"/>
    <dgm:cxn modelId="{55A0F220-EE4F-424F-9264-50373496DA63}" type="presParOf" srcId="{C6D4A95B-5458-4D0E-8E76-7B7AEFB49475}" destId="{94E5502E-9E87-41A4-9FA2-C6B42125A5ED}" srcOrd="1" destOrd="0" presId="urn:microsoft.com/office/officeart/2005/8/layout/radial2"/>
    <dgm:cxn modelId="{4A37D3C8-6AA7-4571-904B-5B0CA09C3E31}" type="presParOf" srcId="{C6D4A95B-5458-4D0E-8E76-7B7AEFB49475}" destId="{07B3ADB8-208A-4E7B-B4D1-894823B2BC60}" srcOrd="2" destOrd="0" presId="urn:microsoft.com/office/officeart/2005/8/layout/radial2"/>
    <dgm:cxn modelId="{8633DF98-B17E-4F2F-A205-60D1F329F79C}" type="presParOf" srcId="{07B3ADB8-208A-4E7B-B4D1-894823B2BC60}" destId="{20F2E83E-DDC9-45E4-96F4-F8E496321BB1}" srcOrd="0" destOrd="0" presId="urn:microsoft.com/office/officeart/2005/8/layout/radial2"/>
    <dgm:cxn modelId="{CB48E249-5C6F-416E-A2FA-773C07FF05F2}" type="presParOf" srcId="{07B3ADB8-208A-4E7B-B4D1-894823B2BC60}" destId="{BB8A3A65-FDA2-4F01-B4FE-2D88F93BEDCA}" srcOrd="1" destOrd="0" presId="urn:microsoft.com/office/officeart/2005/8/layout/radial2"/>
    <dgm:cxn modelId="{A116DCE2-9D23-431A-AAFF-E1B666A606CD}" type="presParOf" srcId="{C6D4A95B-5458-4D0E-8E76-7B7AEFB49475}" destId="{B5D4BBFE-F16C-454A-ACC7-198074078310}" srcOrd="3" destOrd="0" presId="urn:microsoft.com/office/officeart/2005/8/layout/radial2"/>
    <dgm:cxn modelId="{828F72F7-4FFB-4762-9FD2-29701820D9B6}" type="presParOf" srcId="{C6D4A95B-5458-4D0E-8E76-7B7AEFB49475}" destId="{0AA6566C-A24F-4A53-BDAF-AD4D273C357D}" srcOrd="4" destOrd="0" presId="urn:microsoft.com/office/officeart/2005/8/layout/radial2"/>
    <dgm:cxn modelId="{AE189061-32C1-4074-AE6A-244520B6EE1F}" type="presParOf" srcId="{0AA6566C-A24F-4A53-BDAF-AD4D273C357D}" destId="{BFA71931-4142-4CAD-9F20-306DDB64D999}" srcOrd="0" destOrd="0" presId="urn:microsoft.com/office/officeart/2005/8/layout/radial2"/>
    <dgm:cxn modelId="{D326D495-A6A5-4077-A569-EEF91F157EFD}" type="presParOf" srcId="{0AA6566C-A24F-4A53-BDAF-AD4D273C357D}" destId="{F5BE3C07-7C7E-4D65-9219-FCC5BC930E6B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AB2191-6DF2-4FB7-B428-158C5D40A1E5}" type="doc">
      <dgm:prSet loTypeId="urn:microsoft.com/office/officeart/2005/8/layout/vList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51FCF65-F1C2-4D43-9FB1-AE65EF98983D}">
      <dgm:prSet phldrT="[Text]"/>
      <dgm:spPr/>
      <dgm:t>
        <a:bodyPr/>
        <a:lstStyle/>
        <a:p>
          <a:r>
            <a:rPr lang="en-US" dirty="0" err="1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Metode</a:t>
          </a:r>
          <a:r>
            <a: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Unit </a:t>
          </a:r>
          <a:r>
            <a:rPr lang="en-US" dirty="0" err="1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Produksi</a:t>
          </a:r>
          <a:endParaRPr lang="en-US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(the quantitative unit method)</a:t>
          </a:r>
        </a:p>
      </dgm:t>
    </dgm:pt>
    <dgm:pt modelId="{EE2542C7-563B-4785-B9FD-A5E963B0D2D5}" type="parTrans" cxnId="{C68BC975-623F-44FE-A0E4-65DAE9845F3D}">
      <dgm:prSet/>
      <dgm:spPr/>
      <dgm:t>
        <a:bodyPr/>
        <a:lstStyle/>
        <a:p>
          <a:endParaRPr lang="en-US"/>
        </a:p>
      </dgm:t>
    </dgm:pt>
    <dgm:pt modelId="{582A5218-0018-4338-A21A-B12AA40EBB83}" type="sibTrans" cxnId="{C68BC975-623F-44FE-A0E4-65DAE9845F3D}">
      <dgm:prSet/>
      <dgm:spPr/>
      <dgm:t>
        <a:bodyPr/>
        <a:lstStyle/>
        <a:p>
          <a:endParaRPr lang="en-US"/>
        </a:p>
      </dgm:t>
    </dgm:pt>
    <dgm:pt modelId="{918F01E6-F93A-4658-9458-4FE80A7B6D83}">
      <dgm:prSet phldrT="[Text]"/>
      <dgm:spPr/>
      <dgm:t>
        <a:bodyPr/>
        <a:lstStyle/>
        <a:p>
          <a:r>
            <a:rPr lang="en-US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Metode</a:t>
          </a:r>
          <a:r>
            <a: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Biaya</a:t>
          </a:r>
          <a:r>
            <a: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Rata-Rata per Unit</a:t>
          </a:r>
        </a:p>
        <a:p>
          <a:r>
            <a: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(the average unit cost method)</a:t>
          </a:r>
        </a:p>
      </dgm:t>
    </dgm:pt>
    <dgm:pt modelId="{4EDB1BF7-2171-4E8E-867D-2C1DC240A520}" type="parTrans" cxnId="{F9468807-D5AB-492A-B2B2-7B83A9E5BAAF}">
      <dgm:prSet/>
      <dgm:spPr/>
      <dgm:t>
        <a:bodyPr/>
        <a:lstStyle/>
        <a:p>
          <a:endParaRPr lang="en-US"/>
        </a:p>
      </dgm:t>
    </dgm:pt>
    <dgm:pt modelId="{F1169D39-9715-45A8-A870-657A90B0AF9C}" type="sibTrans" cxnId="{F9468807-D5AB-492A-B2B2-7B83A9E5BAAF}">
      <dgm:prSet/>
      <dgm:spPr/>
      <dgm:t>
        <a:bodyPr/>
        <a:lstStyle/>
        <a:p>
          <a:endParaRPr lang="en-US"/>
        </a:p>
      </dgm:t>
    </dgm:pt>
    <dgm:pt modelId="{C6801EAE-1738-4D6B-BD14-8F9480762A2B}">
      <dgm:prSet phldrT="[Text]"/>
      <dgm:spPr/>
      <dgm:t>
        <a:bodyPr/>
        <a:lstStyle/>
        <a:p>
          <a:r>
            <a:rPr lang="en-US" dirty="0" err="1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Metode</a:t>
          </a:r>
          <a:r>
            <a: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 err="1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Harga</a:t>
          </a:r>
          <a:r>
            <a: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 err="1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Jual</a:t>
          </a:r>
          <a:r>
            <a: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 err="1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Relatif</a:t>
          </a:r>
          <a:endParaRPr lang="en-US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(the relative market value method)</a:t>
          </a:r>
        </a:p>
      </dgm:t>
    </dgm:pt>
    <dgm:pt modelId="{83A7485A-456D-4BB4-9F89-A407304FD6E3}" type="parTrans" cxnId="{BBC7839F-5016-4DFE-942E-66006EA59D8B}">
      <dgm:prSet/>
      <dgm:spPr/>
      <dgm:t>
        <a:bodyPr/>
        <a:lstStyle/>
        <a:p>
          <a:endParaRPr lang="en-US"/>
        </a:p>
      </dgm:t>
    </dgm:pt>
    <dgm:pt modelId="{6BA8D0F8-1917-40D7-B1BE-23D295FC0DE1}" type="sibTrans" cxnId="{BBC7839F-5016-4DFE-942E-66006EA59D8B}">
      <dgm:prSet/>
      <dgm:spPr/>
      <dgm:t>
        <a:bodyPr/>
        <a:lstStyle/>
        <a:p>
          <a:endParaRPr lang="en-US"/>
        </a:p>
      </dgm:t>
    </dgm:pt>
    <dgm:pt modelId="{50A4C810-ADAA-4A2C-B109-9F89DAB7014F}">
      <dgm:prSet/>
      <dgm:spPr/>
      <dgm:t>
        <a:bodyPr/>
        <a:lstStyle/>
        <a:p>
          <a:r>
            <a:rPr lang="en-US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Metode</a:t>
          </a:r>
          <a:r>
            <a: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Rata-Rata </a:t>
          </a:r>
          <a:r>
            <a:rPr lang="en-US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Tertimbang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(the weighted-average method)</a:t>
          </a:r>
        </a:p>
      </dgm:t>
    </dgm:pt>
    <dgm:pt modelId="{5488FE25-64C1-49B2-AA9C-A0869C34EC39}" type="parTrans" cxnId="{DC22C1A2-2CE0-45EB-AB74-B5970B4E0ACE}">
      <dgm:prSet/>
      <dgm:spPr/>
      <dgm:t>
        <a:bodyPr/>
        <a:lstStyle/>
        <a:p>
          <a:endParaRPr lang="en-US"/>
        </a:p>
      </dgm:t>
    </dgm:pt>
    <dgm:pt modelId="{2A05BD2B-92BF-4AB4-A552-D98C711F673E}" type="sibTrans" cxnId="{DC22C1A2-2CE0-45EB-AB74-B5970B4E0ACE}">
      <dgm:prSet/>
      <dgm:spPr/>
      <dgm:t>
        <a:bodyPr/>
        <a:lstStyle/>
        <a:p>
          <a:endParaRPr lang="en-US"/>
        </a:p>
      </dgm:t>
    </dgm:pt>
    <dgm:pt modelId="{C3A2C619-D212-4E67-8558-4781F0889178}" type="pres">
      <dgm:prSet presAssocID="{A8AB2191-6DF2-4FB7-B428-158C5D40A1E5}" presName="linear" presStyleCnt="0">
        <dgm:presLayoutVars>
          <dgm:dir/>
          <dgm:resizeHandles val="exact"/>
        </dgm:presLayoutVars>
      </dgm:prSet>
      <dgm:spPr/>
    </dgm:pt>
    <dgm:pt modelId="{EF75E18F-53D6-4FB6-AADD-9FFBF965B986}" type="pres">
      <dgm:prSet presAssocID="{651FCF65-F1C2-4D43-9FB1-AE65EF98983D}" presName="comp" presStyleCnt="0"/>
      <dgm:spPr/>
    </dgm:pt>
    <dgm:pt modelId="{F87FBC15-62F5-4BD4-97AC-F8609192B95B}" type="pres">
      <dgm:prSet presAssocID="{651FCF65-F1C2-4D43-9FB1-AE65EF98983D}" presName="box" presStyleLbl="node1" presStyleIdx="0" presStyleCnt="4" custLinFactNeighborX="-187" custLinFactNeighborY="506"/>
      <dgm:spPr/>
    </dgm:pt>
    <dgm:pt modelId="{E3DF935A-C594-4C87-9E47-56FD0B14B4E3}" type="pres">
      <dgm:prSet presAssocID="{651FCF65-F1C2-4D43-9FB1-AE65EF98983D}" presName="img" presStyleLbl="fgImgPlace1" presStyleIdx="0" presStyleCnt="4" custScaleX="44388"/>
      <dgm:spPr/>
    </dgm:pt>
    <dgm:pt modelId="{CECDD3DF-5F56-45DF-9C81-ED4A2D8904B1}" type="pres">
      <dgm:prSet presAssocID="{651FCF65-F1C2-4D43-9FB1-AE65EF98983D}" presName="text" presStyleLbl="node1" presStyleIdx="0" presStyleCnt="4">
        <dgm:presLayoutVars>
          <dgm:bulletEnabled val="1"/>
        </dgm:presLayoutVars>
      </dgm:prSet>
      <dgm:spPr/>
    </dgm:pt>
    <dgm:pt modelId="{B2DC6DA0-B3D7-467E-9EE1-4C04461E0C7C}" type="pres">
      <dgm:prSet presAssocID="{582A5218-0018-4338-A21A-B12AA40EBB83}" presName="spacer" presStyleCnt="0"/>
      <dgm:spPr/>
    </dgm:pt>
    <dgm:pt modelId="{0C683C6D-18E6-4544-9485-1039A25528B6}" type="pres">
      <dgm:prSet presAssocID="{918F01E6-F93A-4658-9458-4FE80A7B6D83}" presName="comp" presStyleCnt="0"/>
      <dgm:spPr/>
    </dgm:pt>
    <dgm:pt modelId="{16023B5A-BFF4-4B8F-B242-BA9D950D24CA}" type="pres">
      <dgm:prSet presAssocID="{918F01E6-F93A-4658-9458-4FE80A7B6D83}" presName="box" presStyleLbl="node1" presStyleIdx="1" presStyleCnt="4"/>
      <dgm:spPr/>
    </dgm:pt>
    <dgm:pt modelId="{4D4515E7-8868-4CCD-BDAC-F76BA0533B03}" type="pres">
      <dgm:prSet presAssocID="{918F01E6-F93A-4658-9458-4FE80A7B6D83}" presName="img" presStyleLbl="fgImgPlace1" presStyleIdx="1" presStyleCnt="4" custScaleX="47928"/>
      <dgm:spPr/>
    </dgm:pt>
    <dgm:pt modelId="{7B57BFAE-8508-4F9A-BEB2-951A3E898AD1}" type="pres">
      <dgm:prSet presAssocID="{918F01E6-F93A-4658-9458-4FE80A7B6D83}" presName="text" presStyleLbl="node1" presStyleIdx="1" presStyleCnt="4">
        <dgm:presLayoutVars>
          <dgm:bulletEnabled val="1"/>
        </dgm:presLayoutVars>
      </dgm:prSet>
      <dgm:spPr/>
    </dgm:pt>
    <dgm:pt modelId="{CADD4BFC-C81D-4DCB-AA30-EBB98D4B5112}" type="pres">
      <dgm:prSet presAssocID="{F1169D39-9715-45A8-A870-657A90B0AF9C}" presName="spacer" presStyleCnt="0"/>
      <dgm:spPr/>
    </dgm:pt>
    <dgm:pt modelId="{1D62BAF4-CDEC-4BAA-94FA-947438348787}" type="pres">
      <dgm:prSet presAssocID="{C6801EAE-1738-4D6B-BD14-8F9480762A2B}" presName="comp" presStyleCnt="0"/>
      <dgm:spPr/>
    </dgm:pt>
    <dgm:pt modelId="{1A93E048-5F7D-40EE-9BE4-AD131E1F3D75}" type="pres">
      <dgm:prSet presAssocID="{C6801EAE-1738-4D6B-BD14-8F9480762A2B}" presName="box" presStyleLbl="node1" presStyleIdx="2" presStyleCnt="4" custLinFactNeighborX="833"/>
      <dgm:spPr/>
    </dgm:pt>
    <dgm:pt modelId="{F81C68EC-78EF-4274-AA62-6835E4013A6A}" type="pres">
      <dgm:prSet presAssocID="{C6801EAE-1738-4D6B-BD14-8F9480762A2B}" presName="img" presStyleLbl="fgImgPlace1" presStyleIdx="2" presStyleCnt="4" custScaleX="47928"/>
      <dgm:spPr/>
    </dgm:pt>
    <dgm:pt modelId="{D46D5EEA-4A44-4912-9EBA-3CCEEE2A5C7C}" type="pres">
      <dgm:prSet presAssocID="{C6801EAE-1738-4D6B-BD14-8F9480762A2B}" presName="text" presStyleLbl="node1" presStyleIdx="2" presStyleCnt="4">
        <dgm:presLayoutVars>
          <dgm:bulletEnabled val="1"/>
        </dgm:presLayoutVars>
      </dgm:prSet>
      <dgm:spPr/>
    </dgm:pt>
    <dgm:pt modelId="{029EBFCF-5A74-4FA7-AFF6-32871B5E15A5}" type="pres">
      <dgm:prSet presAssocID="{6BA8D0F8-1917-40D7-B1BE-23D295FC0DE1}" presName="spacer" presStyleCnt="0"/>
      <dgm:spPr/>
    </dgm:pt>
    <dgm:pt modelId="{2B0695EE-3922-4B7F-B319-2E5705ADA11D}" type="pres">
      <dgm:prSet presAssocID="{50A4C810-ADAA-4A2C-B109-9F89DAB7014F}" presName="comp" presStyleCnt="0"/>
      <dgm:spPr/>
    </dgm:pt>
    <dgm:pt modelId="{71BCFB56-C505-4894-8895-2E618556D17B}" type="pres">
      <dgm:prSet presAssocID="{50A4C810-ADAA-4A2C-B109-9F89DAB7014F}" presName="box" presStyleLbl="node1" presStyleIdx="3" presStyleCnt="4"/>
      <dgm:spPr/>
    </dgm:pt>
    <dgm:pt modelId="{696E78E7-6BCF-4A19-9EFE-A1801444E04F}" type="pres">
      <dgm:prSet presAssocID="{50A4C810-ADAA-4A2C-B109-9F89DAB7014F}" presName="img" presStyleLbl="fgImgPlace1" presStyleIdx="3" presStyleCnt="4" custScaleX="46651"/>
      <dgm:spPr/>
    </dgm:pt>
    <dgm:pt modelId="{94C372D2-A936-45CD-9CD8-774AE45ACB41}" type="pres">
      <dgm:prSet presAssocID="{50A4C810-ADAA-4A2C-B109-9F89DAB7014F}" presName="text" presStyleLbl="node1" presStyleIdx="3" presStyleCnt="4">
        <dgm:presLayoutVars>
          <dgm:bulletEnabled val="1"/>
        </dgm:presLayoutVars>
      </dgm:prSet>
      <dgm:spPr/>
    </dgm:pt>
  </dgm:ptLst>
  <dgm:cxnLst>
    <dgm:cxn modelId="{F9468807-D5AB-492A-B2B2-7B83A9E5BAAF}" srcId="{A8AB2191-6DF2-4FB7-B428-158C5D40A1E5}" destId="{918F01E6-F93A-4658-9458-4FE80A7B6D83}" srcOrd="1" destOrd="0" parTransId="{4EDB1BF7-2171-4E8E-867D-2C1DC240A520}" sibTransId="{F1169D39-9715-45A8-A870-657A90B0AF9C}"/>
    <dgm:cxn modelId="{33F7E40F-939E-4FCA-9857-98DAE5E9339B}" type="presOf" srcId="{C6801EAE-1738-4D6B-BD14-8F9480762A2B}" destId="{D46D5EEA-4A44-4912-9EBA-3CCEEE2A5C7C}" srcOrd="1" destOrd="0" presId="urn:microsoft.com/office/officeart/2005/8/layout/vList4"/>
    <dgm:cxn modelId="{7773F519-6254-427C-A51A-7EE908674BDF}" type="presOf" srcId="{50A4C810-ADAA-4A2C-B109-9F89DAB7014F}" destId="{94C372D2-A936-45CD-9CD8-774AE45ACB41}" srcOrd="1" destOrd="0" presId="urn:microsoft.com/office/officeart/2005/8/layout/vList4"/>
    <dgm:cxn modelId="{11B85020-4FBB-4DF6-A8BD-3E3A5E82BCBC}" type="presOf" srcId="{C6801EAE-1738-4D6B-BD14-8F9480762A2B}" destId="{1A93E048-5F7D-40EE-9BE4-AD131E1F3D75}" srcOrd="0" destOrd="0" presId="urn:microsoft.com/office/officeart/2005/8/layout/vList4"/>
    <dgm:cxn modelId="{AF51232F-B2FE-4DCF-A3D4-E7CF828393C3}" type="presOf" srcId="{50A4C810-ADAA-4A2C-B109-9F89DAB7014F}" destId="{71BCFB56-C505-4894-8895-2E618556D17B}" srcOrd="0" destOrd="0" presId="urn:microsoft.com/office/officeart/2005/8/layout/vList4"/>
    <dgm:cxn modelId="{F7F63A61-BA71-4E60-807B-17A6A79EEFAF}" type="presOf" srcId="{918F01E6-F93A-4658-9458-4FE80A7B6D83}" destId="{7B57BFAE-8508-4F9A-BEB2-951A3E898AD1}" srcOrd="1" destOrd="0" presId="urn:microsoft.com/office/officeart/2005/8/layout/vList4"/>
    <dgm:cxn modelId="{62DE9C47-9BE7-47AD-ADA1-51A139672000}" type="presOf" srcId="{918F01E6-F93A-4658-9458-4FE80A7B6D83}" destId="{16023B5A-BFF4-4B8F-B242-BA9D950D24CA}" srcOrd="0" destOrd="0" presId="urn:microsoft.com/office/officeart/2005/8/layout/vList4"/>
    <dgm:cxn modelId="{C68BC975-623F-44FE-A0E4-65DAE9845F3D}" srcId="{A8AB2191-6DF2-4FB7-B428-158C5D40A1E5}" destId="{651FCF65-F1C2-4D43-9FB1-AE65EF98983D}" srcOrd="0" destOrd="0" parTransId="{EE2542C7-563B-4785-B9FD-A5E963B0D2D5}" sibTransId="{582A5218-0018-4338-A21A-B12AA40EBB83}"/>
    <dgm:cxn modelId="{5D02B982-12DA-45C9-99A5-8FC2CE13344B}" type="presOf" srcId="{651FCF65-F1C2-4D43-9FB1-AE65EF98983D}" destId="{CECDD3DF-5F56-45DF-9C81-ED4A2D8904B1}" srcOrd="1" destOrd="0" presId="urn:microsoft.com/office/officeart/2005/8/layout/vList4"/>
    <dgm:cxn modelId="{BBC7839F-5016-4DFE-942E-66006EA59D8B}" srcId="{A8AB2191-6DF2-4FB7-B428-158C5D40A1E5}" destId="{C6801EAE-1738-4D6B-BD14-8F9480762A2B}" srcOrd="2" destOrd="0" parTransId="{83A7485A-456D-4BB4-9F89-A407304FD6E3}" sibTransId="{6BA8D0F8-1917-40D7-B1BE-23D295FC0DE1}"/>
    <dgm:cxn modelId="{DC22C1A2-2CE0-45EB-AB74-B5970B4E0ACE}" srcId="{A8AB2191-6DF2-4FB7-B428-158C5D40A1E5}" destId="{50A4C810-ADAA-4A2C-B109-9F89DAB7014F}" srcOrd="3" destOrd="0" parTransId="{5488FE25-64C1-49B2-AA9C-A0869C34EC39}" sibTransId="{2A05BD2B-92BF-4AB4-A552-D98C711F673E}"/>
    <dgm:cxn modelId="{6AA0C2E0-03F9-489D-BB0D-9B4D0D6A6CB5}" type="presOf" srcId="{A8AB2191-6DF2-4FB7-B428-158C5D40A1E5}" destId="{C3A2C619-D212-4E67-8558-4781F0889178}" srcOrd="0" destOrd="0" presId="urn:microsoft.com/office/officeart/2005/8/layout/vList4"/>
    <dgm:cxn modelId="{E40284F6-3E5F-4370-A2BB-BC9D8A5B4DF0}" type="presOf" srcId="{651FCF65-F1C2-4D43-9FB1-AE65EF98983D}" destId="{F87FBC15-62F5-4BD4-97AC-F8609192B95B}" srcOrd="0" destOrd="0" presId="urn:microsoft.com/office/officeart/2005/8/layout/vList4"/>
    <dgm:cxn modelId="{C74320C2-7ACC-48A3-8B96-8525A942C8DD}" type="presParOf" srcId="{C3A2C619-D212-4E67-8558-4781F0889178}" destId="{EF75E18F-53D6-4FB6-AADD-9FFBF965B986}" srcOrd="0" destOrd="0" presId="urn:microsoft.com/office/officeart/2005/8/layout/vList4"/>
    <dgm:cxn modelId="{7A248767-BC1E-479A-99EC-CEF375801BBA}" type="presParOf" srcId="{EF75E18F-53D6-4FB6-AADD-9FFBF965B986}" destId="{F87FBC15-62F5-4BD4-97AC-F8609192B95B}" srcOrd="0" destOrd="0" presId="urn:microsoft.com/office/officeart/2005/8/layout/vList4"/>
    <dgm:cxn modelId="{20BBA458-5531-4C92-B7E2-5CCD58061B9F}" type="presParOf" srcId="{EF75E18F-53D6-4FB6-AADD-9FFBF965B986}" destId="{E3DF935A-C594-4C87-9E47-56FD0B14B4E3}" srcOrd="1" destOrd="0" presId="urn:microsoft.com/office/officeart/2005/8/layout/vList4"/>
    <dgm:cxn modelId="{9C2F0EF5-4285-42CD-B072-78B4D459A07C}" type="presParOf" srcId="{EF75E18F-53D6-4FB6-AADD-9FFBF965B986}" destId="{CECDD3DF-5F56-45DF-9C81-ED4A2D8904B1}" srcOrd="2" destOrd="0" presId="urn:microsoft.com/office/officeart/2005/8/layout/vList4"/>
    <dgm:cxn modelId="{F490C72C-3689-41A9-B6FE-796D42FF86AE}" type="presParOf" srcId="{C3A2C619-D212-4E67-8558-4781F0889178}" destId="{B2DC6DA0-B3D7-467E-9EE1-4C04461E0C7C}" srcOrd="1" destOrd="0" presId="urn:microsoft.com/office/officeart/2005/8/layout/vList4"/>
    <dgm:cxn modelId="{65D8046A-0AA8-4907-AA6F-57ABAC48A63C}" type="presParOf" srcId="{C3A2C619-D212-4E67-8558-4781F0889178}" destId="{0C683C6D-18E6-4544-9485-1039A25528B6}" srcOrd="2" destOrd="0" presId="urn:microsoft.com/office/officeart/2005/8/layout/vList4"/>
    <dgm:cxn modelId="{12A5981E-8DAA-409B-B7BB-87CB7FAACE77}" type="presParOf" srcId="{0C683C6D-18E6-4544-9485-1039A25528B6}" destId="{16023B5A-BFF4-4B8F-B242-BA9D950D24CA}" srcOrd="0" destOrd="0" presId="urn:microsoft.com/office/officeart/2005/8/layout/vList4"/>
    <dgm:cxn modelId="{106F9C0E-B8A1-4C78-841C-043350C5B81F}" type="presParOf" srcId="{0C683C6D-18E6-4544-9485-1039A25528B6}" destId="{4D4515E7-8868-4CCD-BDAC-F76BA0533B03}" srcOrd="1" destOrd="0" presId="urn:microsoft.com/office/officeart/2005/8/layout/vList4"/>
    <dgm:cxn modelId="{1ABF5797-6FD5-436C-A57B-F86C8C388600}" type="presParOf" srcId="{0C683C6D-18E6-4544-9485-1039A25528B6}" destId="{7B57BFAE-8508-4F9A-BEB2-951A3E898AD1}" srcOrd="2" destOrd="0" presId="urn:microsoft.com/office/officeart/2005/8/layout/vList4"/>
    <dgm:cxn modelId="{FC0AC56D-CAB7-4D65-9A9C-009510105157}" type="presParOf" srcId="{C3A2C619-D212-4E67-8558-4781F0889178}" destId="{CADD4BFC-C81D-4DCB-AA30-EBB98D4B5112}" srcOrd="3" destOrd="0" presId="urn:microsoft.com/office/officeart/2005/8/layout/vList4"/>
    <dgm:cxn modelId="{8AC07D36-FB0E-475D-A954-6B632A7A2E10}" type="presParOf" srcId="{C3A2C619-D212-4E67-8558-4781F0889178}" destId="{1D62BAF4-CDEC-4BAA-94FA-947438348787}" srcOrd="4" destOrd="0" presId="urn:microsoft.com/office/officeart/2005/8/layout/vList4"/>
    <dgm:cxn modelId="{BA22F2F0-9457-42D3-ACBE-349D1CD32F4E}" type="presParOf" srcId="{1D62BAF4-CDEC-4BAA-94FA-947438348787}" destId="{1A93E048-5F7D-40EE-9BE4-AD131E1F3D75}" srcOrd="0" destOrd="0" presId="urn:microsoft.com/office/officeart/2005/8/layout/vList4"/>
    <dgm:cxn modelId="{DAEAE0C1-344C-4D70-A979-ECA618FC6214}" type="presParOf" srcId="{1D62BAF4-CDEC-4BAA-94FA-947438348787}" destId="{F81C68EC-78EF-4274-AA62-6835E4013A6A}" srcOrd="1" destOrd="0" presId="urn:microsoft.com/office/officeart/2005/8/layout/vList4"/>
    <dgm:cxn modelId="{E142EAB7-DB99-412C-8F35-732541BFF43C}" type="presParOf" srcId="{1D62BAF4-CDEC-4BAA-94FA-947438348787}" destId="{D46D5EEA-4A44-4912-9EBA-3CCEEE2A5C7C}" srcOrd="2" destOrd="0" presId="urn:microsoft.com/office/officeart/2005/8/layout/vList4"/>
    <dgm:cxn modelId="{52D7E9EF-A052-4EA0-8ED0-92F709E50339}" type="presParOf" srcId="{C3A2C619-D212-4E67-8558-4781F0889178}" destId="{029EBFCF-5A74-4FA7-AFF6-32871B5E15A5}" srcOrd="5" destOrd="0" presId="urn:microsoft.com/office/officeart/2005/8/layout/vList4"/>
    <dgm:cxn modelId="{20AEBF84-E571-4679-91EB-DDAD8F9BF0DB}" type="presParOf" srcId="{C3A2C619-D212-4E67-8558-4781F0889178}" destId="{2B0695EE-3922-4B7F-B319-2E5705ADA11D}" srcOrd="6" destOrd="0" presId="urn:microsoft.com/office/officeart/2005/8/layout/vList4"/>
    <dgm:cxn modelId="{8179D511-DD6A-46D4-B284-7E32EBC8B574}" type="presParOf" srcId="{2B0695EE-3922-4B7F-B319-2E5705ADA11D}" destId="{71BCFB56-C505-4894-8895-2E618556D17B}" srcOrd="0" destOrd="0" presId="urn:microsoft.com/office/officeart/2005/8/layout/vList4"/>
    <dgm:cxn modelId="{B20E6556-0E6F-42E9-B0AB-2CFD7F95C168}" type="presParOf" srcId="{2B0695EE-3922-4B7F-B319-2E5705ADA11D}" destId="{696E78E7-6BCF-4A19-9EFE-A1801444E04F}" srcOrd="1" destOrd="0" presId="urn:microsoft.com/office/officeart/2005/8/layout/vList4"/>
    <dgm:cxn modelId="{5C2DC628-D04A-4371-84F9-0B20960EDA35}" type="presParOf" srcId="{2B0695EE-3922-4B7F-B319-2E5705ADA11D}" destId="{94C372D2-A936-45CD-9CD8-774AE45ACB41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D4BBFE-F16C-454A-ACC7-198074078310}">
      <dsp:nvSpPr>
        <dsp:cNvPr id="0" name=""/>
        <dsp:cNvSpPr/>
      </dsp:nvSpPr>
      <dsp:spPr>
        <a:xfrm rot="1764743">
          <a:off x="2652501" y="3688989"/>
          <a:ext cx="1047926" cy="68291"/>
        </a:xfrm>
        <a:custGeom>
          <a:avLst/>
          <a:gdLst/>
          <a:ahLst/>
          <a:cxnLst/>
          <a:rect l="0" t="0" r="0" b="0"/>
          <a:pathLst>
            <a:path>
              <a:moveTo>
                <a:pt x="0" y="34145"/>
              </a:moveTo>
              <a:lnTo>
                <a:pt x="1047926" y="34145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E5502E-9E87-41A4-9FA2-C6B42125A5ED}">
      <dsp:nvSpPr>
        <dsp:cNvPr id="0" name=""/>
        <dsp:cNvSpPr/>
      </dsp:nvSpPr>
      <dsp:spPr>
        <a:xfrm rot="19835257">
          <a:off x="2652501" y="1805319"/>
          <a:ext cx="1047926" cy="68291"/>
        </a:xfrm>
        <a:custGeom>
          <a:avLst/>
          <a:gdLst/>
          <a:ahLst/>
          <a:cxnLst/>
          <a:rect l="0" t="0" r="0" b="0"/>
          <a:pathLst>
            <a:path>
              <a:moveTo>
                <a:pt x="0" y="34145"/>
              </a:moveTo>
              <a:lnTo>
                <a:pt x="1047926" y="34145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835DAF-6683-4D0E-B703-1D4930D1DFCA}">
      <dsp:nvSpPr>
        <dsp:cNvPr id="0" name=""/>
        <dsp:cNvSpPr/>
      </dsp:nvSpPr>
      <dsp:spPr>
        <a:xfrm>
          <a:off x="368138" y="1566218"/>
          <a:ext cx="2544993" cy="247109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45000">
              <a:schemeClr val="accent5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73000">
              <a:schemeClr val="accent5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</a:gsLst>
          <a:lin ang="950000" scaled="1"/>
        </a:gradFill>
        <a:ln>
          <a:noFill/>
        </a:ln>
        <a:effectLst>
          <a:outerShdw blurRad="57150" dist="38100" dir="5400000" algn="br" rotWithShape="0">
            <a:srgbClr val="000000">
              <a:alpha val="57000"/>
            </a:srgbClr>
          </a:outerShdw>
        </a:effectLst>
        <a:scene3d>
          <a:camera prst="orthographicFront">
            <a:rot lat="0" lon="0" rev="0"/>
          </a:camera>
          <a:lightRig rig="twoPt" dir="t">
            <a:rot lat="0" lon="0" rev="1800000"/>
          </a:lightRig>
        </a:scene3d>
        <a:sp3d>
          <a:bevelT w="44450" h="3175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0F2E83E-DDC9-45E4-96F4-F8E496321BB1}">
      <dsp:nvSpPr>
        <dsp:cNvPr id="0" name=""/>
        <dsp:cNvSpPr/>
      </dsp:nvSpPr>
      <dsp:spPr>
        <a:xfrm>
          <a:off x="3498747" y="30289"/>
          <a:ext cx="2081510" cy="2081510"/>
        </a:xfrm>
        <a:prstGeom prst="ellipse">
          <a:avLst/>
        </a:prstGeom>
        <a:gradFill rotWithShape="0">
          <a:gsLst>
            <a:gs pos="0">
              <a:schemeClr val="accent5">
                <a:hueOff val="9300841"/>
                <a:satOff val="-3552"/>
                <a:lumOff val="-1079"/>
                <a:alphaOff val="0"/>
                <a:shade val="63000"/>
                <a:satMod val="110000"/>
              </a:schemeClr>
            </a:gs>
            <a:gs pos="30000">
              <a:schemeClr val="accent5">
                <a:hueOff val="9300841"/>
                <a:satOff val="-3552"/>
                <a:lumOff val="-1079"/>
                <a:alphaOff val="0"/>
                <a:shade val="90000"/>
                <a:satMod val="120000"/>
              </a:schemeClr>
            </a:gs>
            <a:gs pos="45000">
              <a:schemeClr val="accent5">
                <a:hueOff val="9300841"/>
                <a:satOff val="-3552"/>
                <a:lumOff val="-1079"/>
                <a:alphaOff val="0"/>
                <a:shade val="100000"/>
                <a:satMod val="128000"/>
              </a:schemeClr>
            </a:gs>
            <a:gs pos="55000">
              <a:schemeClr val="accent5">
                <a:hueOff val="9300841"/>
                <a:satOff val="-3552"/>
                <a:lumOff val="-1079"/>
                <a:alphaOff val="0"/>
                <a:shade val="100000"/>
                <a:satMod val="128000"/>
              </a:schemeClr>
            </a:gs>
            <a:gs pos="73000">
              <a:schemeClr val="accent5">
                <a:hueOff val="9300841"/>
                <a:satOff val="-3552"/>
                <a:lumOff val="-1079"/>
                <a:alphaOff val="0"/>
                <a:shade val="90000"/>
                <a:satMod val="120000"/>
              </a:schemeClr>
            </a:gs>
            <a:gs pos="100000">
              <a:schemeClr val="accent5">
                <a:hueOff val="9300841"/>
                <a:satOff val="-3552"/>
                <a:lumOff val="-1079"/>
                <a:alphaOff val="0"/>
                <a:shade val="63000"/>
                <a:satMod val="110000"/>
              </a:schemeClr>
            </a:gs>
          </a:gsLst>
          <a:lin ang="950000" scaled="1"/>
        </a:gradFill>
        <a:ln>
          <a:noFill/>
        </a:ln>
        <a:effectLst>
          <a:outerShdw blurRad="57150" dist="38100" dir="5400000" algn="br" rotWithShape="0">
            <a:srgbClr val="000000">
              <a:alpha val="57000"/>
            </a:srgbClr>
          </a:outerShdw>
        </a:effectLst>
        <a:scene3d>
          <a:camera prst="orthographicFront">
            <a:rot lat="0" lon="0" rev="0"/>
          </a:camera>
          <a:lightRig rig="twoPt" dir="t">
            <a:rot lat="0" lon="0" rev="1800000"/>
          </a:lightRig>
        </a:scene3d>
        <a:sp3d>
          <a:bevelT w="44450" h="3175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Main Product</a:t>
          </a:r>
        </a:p>
      </dsp:txBody>
      <dsp:txXfrm>
        <a:off x="3803577" y="335119"/>
        <a:ext cx="1471850" cy="1471850"/>
      </dsp:txXfrm>
    </dsp:sp>
    <dsp:sp modelId="{BB8A3A65-FDA2-4F01-B4FE-2D88F93BEDCA}">
      <dsp:nvSpPr>
        <dsp:cNvPr id="0" name=""/>
        <dsp:cNvSpPr/>
      </dsp:nvSpPr>
      <dsp:spPr>
        <a:xfrm>
          <a:off x="5788409" y="30289"/>
          <a:ext cx="3122265" cy="2081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800" kern="1200" dirty="0" err="1"/>
            <a:t>Tujuan</a:t>
          </a:r>
          <a:r>
            <a:rPr lang="en-US" sz="3800" kern="1200" dirty="0"/>
            <a:t> </a:t>
          </a:r>
          <a:r>
            <a:rPr lang="en-US" sz="3800" kern="1200" dirty="0" err="1"/>
            <a:t>utama</a:t>
          </a:r>
          <a:endParaRPr lang="en-US" sz="3800" kern="1200" dirty="0"/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800" kern="1200" dirty="0"/>
            <a:t>Joint product</a:t>
          </a:r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800" kern="1200" dirty="0"/>
            <a:t>Co product</a:t>
          </a:r>
        </a:p>
      </dsp:txBody>
      <dsp:txXfrm>
        <a:off x="5788409" y="30289"/>
        <a:ext cx="3122265" cy="2081510"/>
      </dsp:txXfrm>
    </dsp:sp>
    <dsp:sp modelId="{BFA71931-4142-4CAD-9F20-306DDB64D999}">
      <dsp:nvSpPr>
        <dsp:cNvPr id="0" name=""/>
        <dsp:cNvSpPr/>
      </dsp:nvSpPr>
      <dsp:spPr>
        <a:xfrm>
          <a:off x="3498747" y="3450800"/>
          <a:ext cx="2081510" cy="2081510"/>
        </a:xfrm>
        <a:prstGeom prst="ellipse">
          <a:avLst/>
        </a:prstGeom>
        <a:gradFill rotWithShape="0">
          <a:gsLst>
            <a:gs pos="0">
              <a:schemeClr val="accent5">
                <a:hueOff val="18601683"/>
                <a:satOff val="-7104"/>
                <a:lumOff val="-2157"/>
                <a:alphaOff val="0"/>
                <a:shade val="63000"/>
                <a:satMod val="110000"/>
              </a:schemeClr>
            </a:gs>
            <a:gs pos="30000">
              <a:schemeClr val="accent5">
                <a:hueOff val="18601683"/>
                <a:satOff val="-7104"/>
                <a:lumOff val="-2157"/>
                <a:alphaOff val="0"/>
                <a:shade val="90000"/>
                <a:satMod val="120000"/>
              </a:schemeClr>
            </a:gs>
            <a:gs pos="45000">
              <a:schemeClr val="accent5">
                <a:hueOff val="18601683"/>
                <a:satOff val="-7104"/>
                <a:lumOff val="-2157"/>
                <a:alphaOff val="0"/>
                <a:shade val="100000"/>
                <a:satMod val="128000"/>
              </a:schemeClr>
            </a:gs>
            <a:gs pos="55000">
              <a:schemeClr val="accent5">
                <a:hueOff val="18601683"/>
                <a:satOff val="-7104"/>
                <a:lumOff val="-2157"/>
                <a:alphaOff val="0"/>
                <a:shade val="100000"/>
                <a:satMod val="128000"/>
              </a:schemeClr>
            </a:gs>
            <a:gs pos="73000">
              <a:schemeClr val="accent5">
                <a:hueOff val="18601683"/>
                <a:satOff val="-7104"/>
                <a:lumOff val="-2157"/>
                <a:alphaOff val="0"/>
                <a:shade val="90000"/>
                <a:satMod val="120000"/>
              </a:schemeClr>
            </a:gs>
            <a:gs pos="100000">
              <a:schemeClr val="accent5">
                <a:hueOff val="18601683"/>
                <a:satOff val="-7104"/>
                <a:lumOff val="-2157"/>
                <a:alphaOff val="0"/>
                <a:shade val="63000"/>
                <a:satMod val="110000"/>
              </a:schemeClr>
            </a:gs>
          </a:gsLst>
          <a:lin ang="950000" scaled="1"/>
        </a:gradFill>
        <a:ln>
          <a:noFill/>
        </a:ln>
        <a:effectLst>
          <a:outerShdw blurRad="57150" dist="38100" dir="5400000" algn="br" rotWithShape="0">
            <a:srgbClr val="000000">
              <a:alpha val="57000"/>
            </a:srgbClr>
          </a:outerShdw>
        </a:effectLst>
        <a:scene3d>
          <a:camera prst="orthographicFront">
            <a:rot lat="0" lon="0" rev="0"/>
          </a:camera>
          <a:lightRig rig="twoPt" dir="t">
            <a:rot lat="0" lon="0" rev="1800000"/>
          </a:lightRig>
        </a:scene3d>
        <a:sp3d>
          <a:bevelT w="44450" h="3175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By Product</a:t>
          </a:r>
        </a:p>
      </dsp:txBody>
      <dsp:txXfrm>
        <a:off x="3803577" y="3755630"/>
        <a:ext cx="1471850" cy="1471850"/>
      </dsp:txXfrm>
    </dsp:sp>
    <dsp:sp modelId="{F5BE3C07-7C7E-4D65-9219-FCC5BC930E6B}">
      <dsp:nvSpPr>
        <dsp:cNvPr id="0" name=""/>
        <dsp:cNvSpPr/>
      </dsp:nvSpPr>
      <dsp:spPr>
        <a:xfrm>
          <a:off x="5788409" y="3450800"/>
          <a:ext cx="3122265" cy="2081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800" kern="1200" dirty="0" err="1"/>
            <a:t>Bukan</a:t>
          </a:r>
          <a:r>
            <a:rPr lang="en-US" sz="3800" kern="1200" dirty="0"/>
            <a:t> </a:t>
          </a:r>
          <a:r>
            <a:rPr lang="en-US" sz="3800" kern="1200" dirty="0" err="1"/>
            <a:t>tujuan</a:t>
          </a:r>
          <a:r>
            <a:rPr lang="en-US" sz="3800" kern="1200" dirty="0"/>
            <a:t> </a:t>
          </a:r>
          <a:r>
            <a:rPr lang="en-US" sz="3800" kern="1200" dirty="0" err="1"/>
            <a:t>produksi</a:t>
          </a:r>
          <a:endParaRPr lang="en-US" sz="3800" kern="1200" dirty="0"/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800" kern="1200" dirty="0" err="1"/>
            <a:t>Harga</a:t>
          </a:r>
          <a:r>
            <a:rPr lang="en-US" sz="3800" kern="1200" dirty="0"/>
            <a:t> </a:t>
          </a:r>
          <a:r>
            <a:rPr lang="en-US" sz="3800" kern="1200" dirty="0" err="1"/>
            <a:t>relatif</a:t>
          </a:r>
          <a:r>
            <a:rPr lang="en-US" sz="3800" kern="1200" dirty="0"/>
            <a:t> </a:t>
          </a:r>
          <a:r>
            <a:rPr lang="en-US" sz="3800" kern="1200" dirty="0" err="1"/>
            <a:t>murah</a:t>
          </a:r>
          <a:endParaRPr lang="en-US" sz="3800" kern="1200" dirty="0"/>
        </a:p>
      </dsp:txBody>
      <dsp:txXfrm>
        <a:off x="5788409" y="3450800"/>
        <a:ext cx="3122265" cy="20815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7FBC15-62F5-4BD4-97AC-F8609192B95B}">
      <dsp:nvSpPr>
        <dsp:cNvPr id="0" name=""/>
        <dsp:cNvSpPr/>
      </dsp:nvSpPr>
      <dsp:spPr>
        <a:xfrm>
          <a:off x="0" y="5914"/>
          <a:ext cx="8839200" cy="116889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Metode</a:t>
          </a:r>
          <a:r>
            <a:rPr lang="en-US" sz="3000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Unit </a:t>
          </a:r>
          <a:r>
            <a:rPr lang="en-US" sz="3000" kern="1200" dirty="0" err="1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Produksi</a:t>
          </a:r>
          <a:endParaRPr lang="en-US" sz="3000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(the quantitative unit method)</a:t>
          </a:r>
        </a:p>
      </dsp:txBody>
      <dsp:txXfrm>
        <a:off x="1884729" y="5914"/>
        <a:ext cx="6954470" cy="1168896"/>
      </dsp:txXfrm>
    </dsp:sp>
    <dsp:sp modelId="{E3DF935A-C594-4C87-9E47-56FD0B14B4E3}">
      <dsp:nvSpPr>
        <dsp:cNvPr id="0" name=""/>
        <dsp:cNvSpPr/>
      </dsp:nvSpPr>
      <dsp:spPr>
        <a:xfrm>
          <a:off x="608455" y="116889"/>
          <a:ext cx="784708" cy="935116"/>
        </a:xfrm>
        <a:prstGeom prst="roundRect">
          <a:avLst>
            <a:gd name="adj" fmla="val 10000"/>
          </a:avLst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023B5A-BFF4-4B8F-B242-BA9D950D24CA}">
      <dsp:nvSpPr>
        <dsp:cNvPr id="0" name=""/>
        <dsp:cNvSpPr/>
      </dsp:nvSpPr>
      <dsp:spPr>
        <a:xfrm>
          <a:off x="0" y="1285785"/>
          <a:ext cx="8839200" cy="1168896"/>
        </a:xfrm>
        <a:prstGeom prst="roundRect">
          <a:avLst>
            <a:gd name="adj" fmla="val 10000"/>
          </a:avLst>
        </a:prstGeom>
        <a:solidFill>
          <a:schemeClr val="accent5">
            <a:hueOff val="6200561"/>
            <a:satOff val="-2368"/>
            <a:lumOff val="-71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Metode</a:t>
          </a:r>
          <a:r>
            <a:rPr lang="en-US" sz="300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3000" kern="120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Biaya</a:t>
          </a:r>
          <a:r>
            <a:rPr lang="en-US" sz="300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Rata-Rata per Unit</a:t>
          </a:r>
        </a:p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(the average unit cost method)</a:t>
          </a:r>
        </a:p>
      </dsp:txBody>
      <dsp:txXfrm>
        <a:off x="1884729" y="1285785"/>
        <a:ext cx="6954470" cy="1168896"/>
      </dsp:txXfrm>
    </dsp:sp>
    <dsp:sp modelId="{4D4515E7-8868-4CCD-BDAC-F76BA0533B03}">
      <dsp:nvSpPr>
        <dsp:cNvPr id="0" name=""/>
        <dsp:cNvSpPr/>
      </dsp:nvSpPr>
      <dsp:spPr>
        <a:xfrm>
          <a:off x="577164" y="1402675"/>
          <a:ext cx="847290" cy="935116"/>
        </a:xfrm>
        <a:prstGeom prst="roundRect">
          <a:avLst>
            <a:gd name="adj" fmla="val 10000"/>
          </a:avLst>
        </a:prstGeom>
        <a:solidFill>
          <a:schemeClr val="accent5">
            <a:tint val="50000"/>
            <a:hueOff val="6306046"/>
            <a:satOff val="-2020"/>
            <a:lumOff val="-25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93E048-5F7D-40EE-9BE4-AD131E1F3D75}">
      <dsp:nvSpPr>
        <dsp:cNvPr id="0" name=""/>
        <dsp:cNvSpPr/>
      </dsp:nvSpPr>
      <dsp:spPr>
        <a:xfrm>
          <a:off x="0" y="2571571"/>
          <a:ext cx="8839200" cy="1168896"/>
        </a:xfrm>
        <a:prstGeom prst="roundRect">
          <a:avLst>
            <a:gd name="adj" fmla="val 10000"/>
          </a:avLst>
        </a:prstGeom>
        <a:solidFill>
          <a:schemeClr val="accent5">
            <a:hueOff val="12401122"/>
            <a:satOff val="-4736"/>
            <a:lumOff val="-143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Metode</a:t>
          </a:r>
          <a:r>
            <a:rPr lang="en-US" sz="3000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3000" kern="1200" dirty="0" err="1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Harga</a:t>
          </a:r>
          <a:r>
            <a:rPr lang="en-US" sz="3000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3000" kern="1200" dirty="0" err="1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Jual</a:t>
          </a:r>
          <a:r>
            <a:rPr lang="en-US" sz="3000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3000" kern="1200" dirty="0" err="1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Relatif</a:t>
          </a:r>
          <a:endParaRPr lang="en-US" sz="300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(the relative market value method)</a:t>
          </a:r>
        </a:p>
      </dsp:txBody>
      <dsp:txXfrm>
        <a:off x="1884729" y="2571571"/>
        <a:ext cx="6954470" cy="1168896"/>
      </dsp:txXfrm>
    </dsp:sp>
    <dsp:sp modelId="{F81C68EC-78EF-4274-AA62-6835E4013A6A}">
      <dsp:nvSpPr>
        <dsp:cNvPr id="0" name=""/>
        <dsp:cNvSpPr/>
      </dsp:nvSpPr>
      <dsp:spPr>
        <a:xfrm>
          <a:off x="577164" y="2688461"/>
          <a:ext cx="847290" cy="935116"/>
        </a:xfrm>
        <a:prstGeom prst="roundRect">
          <a:avLst>
            <a:gd name="adj" fmla="val 10000"/>
          </a:avLst>
        </a:prstGeom>
        <a:solidFill>
          <a:schemeClr val="accent5">
            <a:tint val="50000"/>
            <a:hueOff val="12612092"/>
            <a:satOff val="-4041"/>
            <a:lumOff val="-51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BCFB56-C505-4894-8895-2E618556D17B}">
      <dsp:nvSpPr>
        <dsp:cNvPr id="0" name=""/>
        <dsp:cNvSpPr/>
      </dsp:nvSpPr>
      <dsp:spPr>
        <a:xfrm>
          <a:off x="0" y="3857357"/>
          <a:ext cx="8839200" cy="1168896"/>
        </a:xfrm>
        <a:prstGeom prst="roundRect">
          <a:avLst>
            <a:gd name="adj" fmla="val 10000"/>
          </a:avLst>
        </a:prstGeom>
        <a:solidFill>
          <a:schemeClr val="accent5">
            <a:hueOff val="18601683"/>
            <a:satOff val="-7104"/>
            <a:lumOff val="-215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Metode</a:t>
          </a:r>
          <a:r>
            <a:rPr lang="en-US" sz="3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Rata-Rata </a:t>
          </a:r>
          <a:r>
            <a:rPr lang="en-US" sz="300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Tertimbang</a:t>
          </a:r>
          <a:endParaRPr lang="en-US" sz="3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(the weighted-average method)</a:t>
          </a:r>
        </a:p>
      </dsp:txBody>
      <dsp:txXfrm>
        <a:off x="1884729" y="3857357"/>
        <a:ext cx="6954470" cy="1168896"/>
      </dsp:txXfrm>
    </dsp:sp>
    <dsp:sp modelId="{696E78E7-6BCF-4A19-9EFE-A1801444E04F}">
      <dsp:nvSpPr>
        <dsp:cNvPr id="0" name=""/>
        <dsp:cNvSpPr/>
      </dsp:nvSpPr>
      <dsp:spPr>
        <a:xfrm>
          <a:off x="588452" y="3974246"/>
          <a:ext cx="824715" cy="935116"/>
        </a:xfrm>
        <a:prstGeom prst="roundRect">
          <a:avLst>
            <a:gd name="adj" fmla="val 10000"/>
          </a:avLst>
        </a:prstGeom>
        <a:solidFill>
          <a:schemeClr val="accent5">
            <a:tint val="50000"/>
            <a:hueOff val="18918138"/>
            <a:satOff val="-6061"/>
            <a:lumOff val="-7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8BE53A46-F657-4CAD-907F-10A5CC3B28A7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7A2B6E-23BA-4F8C-B495-F8EC6186A6C0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53A46-F657-4CAD-907F-10A5CC3B28A7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2B6E-23BA-4F8C-B495-F8EC6186A6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53A46-F657-4CAD-907F-10A5CC3B28A7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2B6E-23BA-4F8C-B495-F8EC6186A6C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BE53A46-F657-4CAD-907F-10A5CC3B28A7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57A2B6E-23BA-4F8C-B495-F8EC6186A6C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53A46-F657-4CAD-907F-10A5CC3B28A7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7A2B6E-23BA-4F8C-B495-F8EC6186A6C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BE53A46-F657-4CAD-907F-10A5CC3B28A7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7A2B6E-23BA-4F8C-B495-F8EC6186A6C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8BE53A46-F657-4CAD-907F-10A5CC3B28A7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57A2B6E-23BA-4F8C-B495-F8EC6186A6C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53A46-F657-4CAD-907F-10A5CC3B28A7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7A2B6E-23BA-4F8C-B495-F8EC6186A6C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53A46-F657-4CAD-907F-10A5CC3B28A7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7A2B6E-23BA-4F8C-B495-F8EC6186A6C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BE53A46-F657-4CAD-907F-10A5CC3B28A7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7A2B6E-23BA-4F8C-B495-F8EC6186A6C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8BE53A46-F657-4CAD-907F-10A5CC3B28A7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C57A2B6E-23BA-4F8C-B495-F8EC6186A6C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8BE53A46-F657-4CAD-907F-10A5CC3B28A7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C57A2B6E-23BA-4F8C-B495-F8EC6186A6C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103124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002060"/>
                </a:solidFill>
                <a:effectLst>
                  <a:glow rad="889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JOINT COST</a:t>
            </a:r>
          </a:p>
        </p:txBody>
      </p:sp>
    </p:spTree>
    <p:extLst>
      <p:ext uri="{BB962C8B-B14F-4D97-AF65-F5344CB8AC3E}">
        <p14:creationId xmlns:p14="http://schemas.microsoft.com/office/powerpoint/2010/main" val="2578444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algn="just"/>
            <a:endParaRPr lang="en-US" sz="2800" dirty="0"/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  <a:p>
            <a:pPr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0104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lvl="0"/>
            <a:r>
              <a:rPr lang="en-US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</a:t>
            </a: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Harga</a:t>
            </a: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Jual</a:t>
            </a: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Relatif</a:t>
            </a:r>
            <a:b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(the relative market value method)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691141"/>
              </p:ext>
            </p:extLst>
          </p:nvPr>
        </p:nvGraphicFramePr>
        <p:xfrm>
          <a:off x="457200" y="1676400"/>
          <a:ext cx="8305800" cy="206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1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00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23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36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527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chemeClr val="bg1"/>
                          </a:solidFill>
                        </a:rPr>
                        <a:t>Produk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Market 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bg1"/>
                          </a:solidFill>
                        </a:rPr>
                        <a:t>Biaya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bg1"/>
                          </a:solidFill>
                        </a:rPr>
                        <a:t>tambahan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MV </a:t>
                      </a:r>
                      <a:r>
                        <a:rPr lang="en-US" sz="1600" dirty="0" err="1">
                          <a:solidFill>
                            <a:schemeClr val="bg1"/>
                          </a:solidFill>
                        </a:rPr>
                        <a:t>Relatif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chemeClr val="bg1"/>
                          </a:solidFill>
                        </a:rPr>
                        <a:t>Alokasi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Joint 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500.000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500.000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0.5/11.5 x 6.000.000 = 260.870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4.000.000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3.000.000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3/11.5 x 6.000.000 = 1.565.217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9.000.000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8.000.000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8/11.5 x 6.000.000 = 4.173.913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14.000.000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11.500.000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                    6.000.000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068502"/>
              </p:ext>
            </p:extLst>
          </p:nvPr>
        </p:nvGraphicFramePr>
        <p:xfrm>
          <a:off x="457200" y="4038600"/>
          <a:ext cx="8382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6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4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55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7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2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2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7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Produk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Harga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Jual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Market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Alokasi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JC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Biaya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tambahan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HPP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Gross Profit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260.870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   500.000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760.870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239.130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4.000.000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1.565.217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2.565.217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1.434.783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9.000.000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4.173.913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5.173.913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3.826.087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14.000.000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6.000.000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5.500.000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579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algn="just"/>
            <a:endParaRPr lang="en-US" sz="2800" dirty="0"/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  <a:p>
            <a:pPr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0104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lvl="0"/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Rata-Rata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Tertimbang</a:t>
            </a:r>
            <a:b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(the weighted-average method)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420356"/>
              </p:ext>
            </p:extLst>
          </p:nvPr>
        </p:nvGraphicFramePr>
        <p:xfrm>
          <a:off x="457200" y="1676400"/>
          <a:ext cx="7242141" cy="206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1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5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71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527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chemeClr val="bg1"/>
                          </a:solidFill>
                        </a:rPr>
                        <a:t>Produk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chemeClr val="bg1"/>
                          </a:solidFill>
                        </a:rPr>
                        <a:t>Bobot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Rata-Rata </a:t>
                      </a:r>
                      <a:r>
                        <a:rPr lang="en-US" sz="1600" dirty="0" err="1">
                          <a:solidFill>
                            <a:schemeClr val="bg1"/>
                          </a:solidFill>
                        </a:rPr>
                        <a:t>Tertimbang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chemeClr val="bg1"/>
                          </a:solidFill>
                        </a:rPr>
                        <a:t>Alokasi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Joint 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10/140 x 6.000.000 = 428.571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40/140 x 6.000.000 = 1.714.286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90/140 x 6.000.000 = 3.857.143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                     6.000.000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291586"/>
              </p:ext>
            </p:extLst>
          </p:nvPr>
        </p:nvGraphicFramePr>
        <p:xfrm>
          <a:off x="457200" y="4038600"/>
          <a:ext cx="8382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6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70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7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Produk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Harga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Jual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Market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Alokasi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JC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Biaya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tambahan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HPP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Gross Profit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428.571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500.000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928.571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71.429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4.000.000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1.714.286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2.714.286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solidFill>
                            <a:schemeClr val="bg1"/>
                          </a:solidFill>
                        </a:rPr>
                        <a:t>1.285.714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9.000.000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3.857.143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4.857.143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1.142.857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14.000.000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6.000.000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2.500.000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957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PRODUK 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122665"/>
              </p:ext>
            </p:extLst>
          </p:nvPr>
        </p:nvGraphicFramePr>
        <p:xfrm>
          <a:off x="1066800" y="22860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Metode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Alokasi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 Joint Cost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Gross Profit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Unit </a:t>
                      </a:r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Produksi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-500.000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Rata-Rata per 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-500.000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Harga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Jual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Relatif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260.870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239.130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Rata-Rata </a:t>
                      </a:r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Tertimbang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428.571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71.429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1479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PRODUK B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573097"/>
              </p:ext>
            </p:extLst>
          </p:nvPr>
        </p:nvGraphicFramePr>
        <p:xfrm>
          <a:off x="1066800" y="22860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Metode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Alokasi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 Joint Cost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Gross Profit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Unit </a:t>
                      </a:r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Produksi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solidFill>
                            <a:schemeClr val="bg1"/>
                          </a:solidFill>
                        </a:rPr>
                        <a:t>-5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Rata-Rata per 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Harga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Jual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Relatif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1.565.217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1.434.783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Rata-Rata </a:t>
                      </a:r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Tertimbang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1.714.286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1.285.714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263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PRODUK C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053245"/>
              </p:ext>
            </p:extLst>
          </p:nvPr>
        </p:nvGraphicFramePr>
        <p:xfrm>
          <a:off x="1066800" y="22860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Metode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Alokasi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 Joint Cost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Gross Profit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Unit </a:t>
                      </a:r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Produksi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5.000.000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Rata-Rata per 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5.000.000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Harga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Jual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Relatif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4.173.913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3.826.087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Rata-Rata </a:t>
                      </a:r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Tertimbang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3.857.143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1.142.857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60A019C-E207-4B58-9B5C-B429ECCA7734}"/>
              </a:ext>
            </a:extLst>
          </p:cNvPr>
          <p:cNvSpPr/>
          <p:nvPr/>
        </p:nvSpPr>
        <p:spPr>
          <a:xfrm>
            <a:off x="2133600" y="4800600"/>
            <a:ext cx="6324600" cy="1371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2060"/>
                </a:solidFill>
              </a:rPr>
              <a:t>Dari </a:t>
            </a:r>
            <a:r>
              <a:rPr lang="en-US" sz="3200" dirty="0" err="1">
                <a:solidFill>
                  <a:srgbClr val="002060"/>
                </a:solidFill>
              </a:rPr>
              <a:t>informasi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perbandingan</a:t>
            </a:r>
            <a:r>
              <a:rPr lang="en-US" sz="3200" dirty="0">
                <a:solidFill>
                  <a:srgbClr val="002060"/>
                </a:solidFill>
              </a:rPr>
              <a:t> di </a:t>
            </a:r>
            <a:r>
              <a:rPr lang="en-US" sz="3200" dirty="0" err="1">
                <a:solidFill>
                  <a:srgbClr val="002060"/>
                </a:solidFill>
              </a:rPr>
              <a:t>atas</a:t>
            </a:r>
            <a:r>
              <a:rPr lang="en-US" sz="3200" dirty="0">
                <a:solidFill>
                  <a:srgbClr val="002060"/>
                </a:solidFill>
              </a:rPr>
              <a:t>, </a:t>
            </a:r>
            <a:r>
              <a:rPr lang="en-US" sz="3200" dirty="0" err="1">
                <a:solidFill>
                  <a:srgbClr val="002060"/>
                </a:solidFill>
              </a:rPr>
              <a:t>apa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kesimpulan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saudara</a:t>
            </a:r>
            <a:r>
              <a:rPr lang="en-US" sz="3200" dirty="0">
                <a:solidFill>
                  <a:srgbClr val="00206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35725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20715437"/>
              </p:ext>
            </p:extLst>
          </p:nvPr>
        </p:nvGraphicFramePr>
        <p:xfrm>
          <a:off x="0" y="1295400"/>
          <a:ext cx="91440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7072" y="3492696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</a:rPr>
              <a:t>Product Output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4810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412543"/>
            <a:ext cx="9144000" cy="5486400"/>
          </a:xfrm>
          <a:solidFill>
            <a:schemeClr val="bg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bg1"/>
                </a:solidFill>
              </a:rPr>
              <a:t>diproduksi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secara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bersamaan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oleh</a:t>
            </a:r>
            <a:r>
              <a:rPr lang="en-US" sz="2400" dirty="0">
                <a:solidFill>
                  <a:srgbClr val="FF0000"/>
                </a:solidFill>
              </a:rPr>
              <a:t> proses </a:t>
            </a:r>
            <a:r>
              <a:rPr lang="en-US" sz="2400" dirty="0" err="1">
                <a:solidFill>
                  <a:srgbClr val="FF0000"/>
                </a:solidFill>
              </a:rPr>
              <a:t>bersama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atau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serangkaian</a:t>
            </a:r>
            <a:r>
              <a:rPr lang="en-US" sz="2400" dirty="0">
                <a:solidFill>
                  <a:schemeClr val="bg1"/>
                </a:solidFill>
              </a:rPr>
              <a:t> proses, </a:t>
            </a:r>
            <a:r>
              <a:rPr lang="en-US" sz="2400" dirty="0" err="1">
                <a:solidFill>
                  <a:schemeClr val="bg1"/>
                </a:solidFill>
              </a:rPr>
              <a:t>dengan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setiap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produk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memiliki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nilai</a:t>
            </a:r>
            <a:r>
              <a:rPr lang="en-US" sz="2400" dirty="0">
                <a:solidFill>
                  <a:schemeClr val="bg1"/>
                </a:solidFill>
              </a:rPr>
              <a:t> nominal yang </a:t>
            </a:r>
            <a:r>
              <a:rPr lang="en-US" sz="2400" dirty="0" err="1">
                <a:solidFill>
                  <a:schemeClr val="bg1"/>
                </a:solidFill>
              </a:rPr>
              <a:t>relatif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sama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371600" y="3904392"/>
            <a:ext cx="220980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581400" y="3904392"/>
            <a:ext cx="25908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581400" y="3352800"/>
            <a:ext cx="457200" cy="55159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11304" y="3352800"/>
            <a:ext cx="2160896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581400" y="3877096"/>
            <a:ext cx="457200" cy="667608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024952" y="4558352"/>
            <a:ext cx="213360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07508" y="3410181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Joint cost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476500" y="3933401"/>
            <a:ext cx="1104900" cy="117199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645408" y="4920734"/>
            <a:ext cx="2095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Split of point</a:t>
            </a:r>
          </a:p>
        </p:txBody>
      </p:sp>
      <p:sp>
        <p:nvSpPr>
          <p:cNvPr id="27" name="Oval 26"/>
          <p:cNvSpPr/>
          <p:nvPr/>
        </p:nvSpPr>
        <p:spPr>
          <a:xfrm>
            <a:off x="6237437" y="3053468"/>
            <a:ext cx="554182" cy="493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8" name="Oval 27"/>
          <p:cNvSpPr/>
          <p:nvPr/>
        </p:nvSpPr>
        <p:spPr>
          <a:xfrm>
            <a:off x="6225099" y="3663068"/>
            <a:ext cx="503802" cy="493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9" name="Oval 28"/>
          <p:cNvSpPr/>
          <p:nvPr/>
        </p:nvSpPr>
        <p:spPr>
          <a:xfrm>
            <a:off x="6184155" y="4286949"/>
            <a:ext cx="503802" cy="5428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343401" y="2995728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Separable cost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345673" y="3571216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Separable cost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334297" y="4228592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Separable cost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590800" y="304800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JOINT PRODUCT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25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371600"/>
            <a:ext cx="9144000" cy="5486400"/>
          </a:xfrm>
          <a:solidFill>
            <a:schemeClr val="bg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Biaya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Bersama</a:t>
            </a:r>
            <a:r>
              <a:rPr lang="en-US" sz="2400" dirty="0">
                <a:solidFill>
                  <a:schemeClr val="bg1"/>
                </a:solidFill>
              </a:rPr>
              <a:t> (</a:t>
            </a:r>
            <a:r>
              <a:rPr lang="en-US" sz="2400" dirty="0">
                <a:solidFill>
                  <a:srgbClr val="C00000"/>
                </a:solidFill>
              </a:rPr>
              <a:t>joint cost</a:t>
            </a:r>
            <a:r>
              <a:rPr lang="en-US" sz="2400" dirty="0">
                <a:solidFill>
                  <a:schemeClr val="bg1"/>
                </a:solidFill>
              </a:rPr>
              <a:t>) </a:t>
            </a:r>
            <a:r>
              <a:rPr lang="en-US" sz="2400" dirty="0" err="1">
                <a:solidFill>
                  <a:schemeClr val="bg1"/>
                </a:solidFill>
              </a:rPr>
              <a:t>dapat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didefinisikan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sebagai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biaya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timbul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dari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pembuatan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produk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secara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bersamaan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dihasilkan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dari</a:t>
            </a:r>
            <a:r>
              <a:rPr lang="en-US" sz="2400" dirty="0">
                <a:solidFill>
                  <a:schemeClr val="bg1"/>
                </a:solidFill>
              </a:rPr>
              <a:t> proses yang </a:t>
            </a:r>
            <a:r>
              <a:rPr lang="en-US" sz="2400" dirty="0" err="1">
                <a:solidFill>
                  <a:schemeClr val="bg1"/>
                </a:solidFill>
              </a:rPr>
              <a:t>sama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  <a:r>
              <a:rPr lang="en-US" sz="2400" dirty="0" err="1">
                <a:solidFill>
                  <a:schemeClr val="bg1"/>
                </a:solidFill>
              </a:rPr>
              <a:t>Biaya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bersama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dikeluarkan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sebelum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titik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pemisahan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371600" y="3904392"/>
            <a:ext cx="220980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581400" y="3904392"/>
            <a:ext cx="25908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581400" y="3352800"/>
            <a:ext cx="457200" cy="55159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11304" y="3352800"/>
            <a:ext cx="2160896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581400" y="3904392"/>
            <a:ext cx="457200" cy="667608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024952" y="4558352"/>
            <a:ext cx="213360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07508" y="3410181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Joint cost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476500" y="3933401"/>
            <a:ext cx="1104900" cy="117199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645408" y="4920734"/>
            <a:ext cx="2095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Split of point</a:t>
            </a:r>
          </a:p>
        </p:txBody>
      </p:sp>
      <p:sp>
        <p:nvSpPr>
          <p:cNvPr id="27" name="Oval 26"/>
          <p:cNvSpPr/>
          <p:nvPr/>
        </p:nvSpPr>
        <p:spPr>
          <a:xfrm>
            <a:off x="6237437" y="3053468"/>
            <a:ext cx="554182" cy="493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8" name="Oval 27"/>
          <p:cNvSpPr/>
          <p:nvPr/>
        </p:nvSpPr>
        <p:spPr>
          <a:xfrm>
            <a:off x="6225099" y="3663068"/>
            <a:ext cx="503802" cy="493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9" name="Oval 28"/>
          <p:cNvSpPr/>
          <p:nvPr/>
        </p:nvSpPr>
        <p:spPr>
          <a:xfrm>
            <a:off x="6184155" y="4286949"/>
            <a:ext cx="503802" cy="5428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343401" y="2995728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Separable cost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345673" y="3571216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Separable cost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334297" y="4228592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Separable cost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590800" y="304800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JOINT PRODUCT</a:t>
            </a:r>
          </a:p>
        </p:txBody>
      </p:sp>
    </p:spTree>
    <p:extLst>
      <p:ext uri="{BB962C8B-B14F-4D97-AF65-F5344CB8AC3E}">
        <p14:creationId xmlns:p14="http://schemas.microsoft.com/office/powerpoint/2010/main" val="1025093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371600"/>
            <a:ext cx="9144000" cy="5486400"/>
          </a:xfrm>
          <a:solidFill>
            <a:schemeClr val="bg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Titik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pemisahan</a:t>
            </a:r>
            <a:r>
              <a:rPr lang="en-US" dirty="0">
                <a:solidFill>
                  <a:schemeClr val="bg1"/>
                </a:solidFill>
              </a:rPr>
              <a:t> (</a:t>
            </a:r>
            <a:r>
              <a:rPr lang="en-US" dirty="0">
                <a:solidFill>
                  <a:srgbClr val="C00000"/>
                </a:solidFill>
              </a:rPr>
              <a:t>split of point</a:t>
            </a:r>
            <a:r>
              <a:rPr lang="en-US" dirty="0">
                <a:solidFill>
                  <a:schemeClr val="bg1"/>
                </a:solidFill>
              </a:rPr>
              <a:t>) </a:t>
            </a:r>
            <a:r>
              <a:rPr lang="en-US" dirty="0" err="1">
                <a:solidFill>
                  <a:schemeClr val="bg1"/>
                </a:solidFill>
              </a:rPr>
              <a:t>didefinisikan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sebagai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titik</a:t>
            </a:r>
            <a:r>
              <a:rPr lang="en-US" dirty="0">
                <a:solidFill>
                  <a:schemeClr val="bg1"/>
                </a:solidFill>
              </a:rPr>
              <a:t> di </a:t>
            </a:r>
            <a:r>
              <a:rPr lang="en-US" dirty="0" err="1">
                <a:solidFill>
                  <a:schemeClr val="bg1"/>
                </a:solidFill>
              </a:rPr>
              <a:t>mana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beberapa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produk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dihasilkan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proses yang </a:t>
            </a:r>
            <a:r>
              <a:rPr lang="en-US" dirty="0" err="1">
                <a:solidFill>
                  <a:schemeClr val="bg1"/>
                </a:solidFill>
              </a:rPr>
              <a:t>sama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dipisahkan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Sebelum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titik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itu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produk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membentuk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keseluruhan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homogen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371600" y="3904392"/>
            <a:ext cx="220980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581400" y="3904392"/>
            <a:ext cx="25908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581400" y="3352800"/>
            <a:ext cx="457200" cy="55159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11304" y="3352800"/>
            <a:ext cx="2160896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581400" y="3904392"/>
            <a:ext cx="457200" cy="667608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024952" y="4558352"/>
            <a:ext cx="213360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07508" y="3410181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Joint cost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476500" y="3933401"/>
            <a:ext cx="1104900" cy="117199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645408" y="4920734"/>
            <a:ext cx="2095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Split of point</a:t>
            </a:r>
          </a:p>
        </p:txBody>
      </p:sp>
      <p:sp>
        <p:nvSpPr>
          <p:cNvPr id="27" name="Oval 26"/>
          <p:cNvSpPr/>
          <p:nvPr/>
        </p:nvSpPr>
        <p:spPr>
          <a:xfrm>
            <a:off x="6237437" y="3053468"/>
            <a:ext cx="554182" cy="493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8" name="Oval 27"/>
          <p:cNvSpPr/>
          <p:nvPr/>
        </p:nvSpPr>
        <p:spPr>
          <a:xfrm>
            <a:off x="6225099" y="3663068"/>
            <a:ext cx="503802" cy="493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9" name="Oval 28"/>
          <p:cNvSpPr/>
          <p:nvPr/>
        </p:nvSpPr>
        <p:spPr>
          <a:xfrm>
            <a:off x="6184155" y="4286949"/>
            <a:ext cx="503802" cy="5428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343401" y="2995728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Separable cost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345673" y="3571216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Separable cost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334297" y="4228592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Separable cost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590800" y="304800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JOINT PRODUCT</a:t>
            </a:r>
          </a:p>
        </p:txBody>
      </p:sp>
    </p:spTree>
    <p:extLst>
      <p:ext uri="{BB962C8B-B14F-4D97-AF65-F5344CB8AC3E}">
        <p14:creationId xmlns:p14="http://schemas.microsoft.com/office/powerpoint/2010/main" val="1595457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64482992"/>
              </p:ext>
            </p:extLst>
          </p:nvPr>
        </p:nvGraphicFramePr>
        <p:xfrm>
          <a:off x="0" y="1371600"/>
          <a:ext cx="88392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52400" y="304800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/>
              <a:t>Metode</a:t>
            </a:r>
            <a:r>
              <a:rPr lang="en-US" sz="4000" dirty="0"/>
              <a:t> </a:t>
            </a:r>
            <a:r>
              <a:rPr lang="en-US" sz="4000" dirty="0" err="1"/>
              <a:t>alokasi</a:t>
            </a:r>
            <a:r>
              <a:rPr lang="en-US" sz="4000" dirty="0"/>
              <a:t> joint cost </a:t>
            </a:r>
            <a:r>
              <a:rPr lang="en-US" sz="4000" dirty="0" err="1"/>
              <a:t>pada</a:t>
            </a:r>
            <a:r>
              <a:rPr lang="en-US" sz="4000" dirty="0"/>
              <a:t> joint product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0778" y="1535371"/>
            <a:ext cx="76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5994" y="4127304"/>
            <a:ext cx="76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83525" y="2843280"/>
            <a:ext cx="76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15285" y="5457960"/>
            <a:ext cx="76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674663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Perusahaan ABC </a:t>
            </a:r>
            <a:r>
              <a:rPr lang="en-US" sz="2800" dirty="0" err="1"/>
              <a:t>memproduksi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bersama</a:t>
            </a:r>
            <a:r>
              <a:rPr lang="en-US" sz="2800" dirty="0"/>
              <a:t> </a:t>
            </a:r>
            <a:r>
              <a:rPr lang="en-US" sz="2800" dirty="0" err="1"/>
              <a:t>ketiga</a:t>
            </a:r>
            <a:r>
              <a:rPr lang="en-US" sz="2800" dirty="0"/>
              <a:t> </a:t>
            </a:r>
            <a:r>
              <a:rPr lang="en-US" sz="2800" dirty="0" err="1"/>
              <a:t>produknya</a:t>
            </a:r>
            <a:r>
              <a:rPr lang="en-US" sz="2800" dirty="0"/>
              <a:t> (</a:t>
            </a:r>
            <a:r>
              <a:rPr lang="en-US" sz="2800" dirty="0" err="1"/>
              <a:t>Produk</a:t>
            </a:r>
            <a:r>
              <a:rPr lang="en-US" sz="2800" dirty="0"/>
              <a:t> A, B </a:t>
            </a:r>
            <a:r>
              <a:rPr lang="en-US" sz="2800" dirty="0" err="1"/>
              <a:t>dan</a:t>
            </a:r>
            <a:r>
              <a:rPr lang="en-US" sz="2800" dirty="0"/>
              <a:t> C)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biaya</a:t>
            </a:r>
            <a:r>
              <a:rPr lang="en-US" sz="2800" dirty="0"/>
              <a:t> </a:t>
            </a:r>
            <a:r>
              <a:rPr lang="en-US" sz="2800" dirty="0" err="1"/>
              <a:t>bersama</a:t>
            </a:r>
            <a:r>
              <a:rPr lang="en-US" sz="2800" dirty="0"/>
              <a:t> </a:t>
            </a:r>
            <a:r>
              <a:rPr lang="en-US" sz="2800" dirty="0" err="1"/>
              <a:t>Rp</a:t>
            </a:r>
            <a:r>
              <a:rPr lang="en-US" sz="2800" dirty="0"/>
              <a:t> 6.000.000.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terkait</a:t>
            </a:r>
            <a:r>
              <a:rPr lang="en-US" sz="2800" dirty="0"/>
              <a:t> </a:t>
            </a:r>
            <a:r>
              <a:rPr lang="en-US" sz="2800" dirty="0" err="1"/>
              <a:t>produk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berikut</a:t>
            </a:r>
            <a:r>
              <a:rPr lang="en-US" sz="2800" dirty="0"/>
              <a:t>:</a:t>
            </a:r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  <a:p>
            <a:pPr algn="just"/>
            <a:r>
              <a:rPr lang="en-US" sz="2800" dirty="0" err="1"/>
              <a:t>Tentukan</a:t>
            </a:r>
            <a:r>
              <a:rPr lang="en-US" sz="2800" dirty="0"/>
              <a:t> </a:t>
            </a:r>
            <a:r>
              <a:rPr lang="en-US" sz="2800" dirty="0" err="1"/>
              <a:t>alokasi</a:t>
            </a:r>
            <a:r>
              <a:rPr lang="en-US" sz="2800" dirty="0"/>
              <a:t> </a:t>
            </a:r>
            <a:r>
              <a:rPr lang="en-US" sz="2800" dirty="0" err="1"/>
              <a:t>biaya</a:t>
            </a:r>
            <a:r>
              <a:rPr lang="en-US" sz="2800" dirty="0"/>
              <a:t> </a:t>
            </a:r>
            <a:r>
              <a:rPr lang="en-US" sz="2800" dirty="0" err="1"/>
              <a:t>bersama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masing-masing</a:t>
            </a:r>
            <a:r>
              <a:rPr lang="en-US" sz="2800" dirty="0"/>
              <a:t> </a:t>
            </a:r>
            <a:r>
              <a:rPr lang="en-US" sz="2800" dirty="0" err="1"/>
              <a:t>produk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Gross </a:t>
            </a:r>
            <a:r>
              <a:rPr lang="en-US" sz="2800" dirty="0" err="1"/>
              <a:t>profitnya</a:t>
            </a:r>
            <a:r>
              <a:rPr lang="en-US" sz="2800" dirty="0"/>
              <a:t>. </a:t>
            </a:r>
          </a:p>
          <a:p>
            <a:pPr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0104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lvl="0"/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kasus</a:t>
            </a:r>
            <a:endParaRPr lang="en-US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30861"/>
              </p:ext>
            </p:extLst>
          </p:nvPr>
        </p:nvGraphicFramePr>
        <p:xfrm>
          <a:off x="838200" y="3657600"/>
          <a:ext cx="6248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2060"/>
                          </a:solidFill>
                        </a:rPr>
                        <a:t>Produk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2060"/>
                          </a:solidFill>
                        </a:rPr>
                        <a:t>Harga</a:t>
                      </a: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rgbClr val="002060"/>
                          </a:solidFill>
                        </a:rPr>
                        <a:t>Jual</a:t>
                      </a: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/unit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2060"/>
                          </a:solidFill>
                        </a:rPr>
                        <a:t>Biaya</a:t>
                      </a: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rgbClr val="002060"/>
                          </a:solidFill>
                        </a:rPr>
                        <a:t>Tambahan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2060"/>
                          </a:solidFill>
                        </a:rPr>
                        <a:t>Bobot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2060"/>
                          </a:solidFill>
                        </a:rPr>
                        <a:t>Rp</a:t>
                      </a:r>
                      <a:r>
                        <a:rPr lang="en-US" baseline="0" dirty="0">
                          <a:solidFill>
                            <a:srgbClr val="002060"/>
                          </a:solidFill>
                        </a:rPr>
                        <a:t> 100.000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2060"/>
                          </a:solidFill>
                        </a:rPr>
                        <a:t>Rp</a:t>
                      </a: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    500.000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2060"/>
                          </a:solidFill>
                        </a:rPr>
                        <a:t>Rp</a:t>
                      </a: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 200.000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2060"/>
                          </a:solidFill>
                        </a:rPr>
                        <a:t>Rp</a:t>
                      </a: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 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2060"/>
                          </a:solidFill>
                        </a:rPr>
                        <a:t>Rp</a:t>
                      </a: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 300.000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2060"/>
                          </a:solidFill>
                        </a:rPr>
                        <a:t>Rp</a:t>
                      </a: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 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3532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algn="just"/>
            <a:endParaRPr lang="en-US" sz="2800" dirty="0"/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  <a:p>
            <a:pPr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0104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lvl="0"/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Unit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Produksi</a:t>
            </a:r>
            <a:b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(the quantitative unit method)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473764"/>
              </p:ext>
            </p:extLst>
          </p:nvPr>
        </p:nvGraphicFramePr>
        <p:xfrm>
          <a:off x="457200" y="1676400"/>
          <a:ext cx="6553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Produk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Proporsi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 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Alokasi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 Joint 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10/60 = 1/6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1/6 x 6.000.000 = 1.000.000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20/60 = 2/6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2/6 x 6.000.000 = 2.000.000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30/60 = 3/6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3/6 x 6.000.000 = 3.000.000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                             6.000.000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935777"/>
              </p:ext>
            </p:extLst>
          </p:nvPr>
        </p:nvGraphicFramePr>
        <p:xfrm>
          <a:off x="457200" y="4038600"/>
          <a:ext cx="8382000" cy="243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6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4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70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7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499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Produk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Harga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Jual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Market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Alokasi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JC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Biaya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tambahan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HPP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Gross Profit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   500.000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1.500.000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-500.000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4.000.000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9.000.000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4.000.000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5.000.000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14.000.000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6.000.000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9.000.000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5.500.000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8231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algn="just"/>
            <a:endParaRPr lang="en-US" sz="2800" dirty="0"/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  <a:p>
            <a:pPr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0104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lvl="0"/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Biaya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Rata-Rata per Unit</a:t>
            </a:r>
            <a:b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(the average unit cost method)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610419"/>
              </p:ext>
            </p:extLst>
          </p:nvPr>
        </p:nvGraphicFramePr>
        <p:xfrm>
          <a:off x="457200" y="1676400"/>
          <a:ext cx="495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Produk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Alokasi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 Joint 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10 x 100.000 = 1.000.000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20 x 100.000 = 2.000.000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30 x 100.000 = 3.000.000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                         6.000.000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686560"/>
              </p:ext>
            </p:extLst>
          </p:nvPr>
        </p:nvGraphicFramePr>
        <p:xfrm>
          <a:off x="457200" y="4038600"/>
          <a:ext cx="8382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6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70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7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Produk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Harga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Jual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Market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Alokasi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JC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Biaya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tambahan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HPP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Gross Profit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   500.000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1.500.000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-500.000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4.000.000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9.000.000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4.000.000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5.000.000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14.000.000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6.000.000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5.500.000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715000" y="1695736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Alokasi</a:t>
            </a:r>
            <a:r>
              <a:rPr lang="en-US" sz="2400" dirty="0"/>
              <a:t> JC per unit =</a:t>
            </a:r>
          </a:p>
          <a:p>
            <a:r>
              <a:rPr lang="en-US" sz="2400" dirty="0"/>
              <a:t>6.000.000/60 unit = 100.000/unit</a:t>
            </a:r>
          </a:p>
        </p:txBody>
      </p:sp>
    </p:spTree>
    <p:extLst>
      <p:ext uri="{BB962C8B-B14F-4D97-AF65-F5344CB8AC3E}">
        <p14:creationId xmlns:p14="http://schemas.microsoft.com/office/powerpoint/2010/main" val="40180914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71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366</TotalTime>
  <Words>749</Words>
  <Application>Microsoft Office PowerPoint</Application>
  <PresentationFormat>On-screen Show (4:3)</PresentationFormat>
  <Paragraphs>376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Garamond</vt:lpstr>
      <vt:lpstr>BlackTie</vt:lpstr>
      <vt:lpstr>JOINT COST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Contoh kasus</vt:lpstr>
      <vt:lpstr>Metode Unit Produksi (the quantitative unit method)</vt:lpstr>
      <vt:lpstr>Metode Biaya Rata-Rata per Unit (the average unit cost method)</vt:lpstr>
      <vt:lpstr>Metode Harga Jual Relatif (the relative market value method)</vt:lpstr>
      <vt:lpstr>Metode Rata-Rata Tertimbang (the weighted-average method)</vt:lpstr>
      <vt:lpstr>PRODUK A</vt:lpstr>
      <vt:lpstr>PRODUK B</vt:lpstr>
      <vt:lpstr>PRODUK 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retno indah</dc:creator>
  <cp:lastModifiedBy>Sony</cp:lastModifiedBy>
  <cp:revision>32</cp:revision>
  <dcterms:created xsi:type="dcterms:W3CDTF">2020-08-07T05:13:04Z</dcterms:created>
  <dcterms:modified xsi:type="dcterms:W3CDTF">2020-12-17T06:41:45Z</dcterms:modified>
</cp:coreProperties>
</file>