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6/17/2019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665393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6/17/2019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175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6/17/2019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144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6/17/2019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877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6/17/2019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7768819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6/17/2019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827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6/17/2019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075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6/17/2019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820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6/17/2019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752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6/17/2019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35061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6/17/2019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70349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6/17/2019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74769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D" dirty="0" smtClean="0"/>
              <a:t>ANALISIS PEMANGKU KEPENTINGAN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73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Analisis</a:t>
            </a:r>
            <a:r>
              <a:rPr lang="en-ID" dirty="0" smtClean="0"/>
              <a:t> </a:t>
            </a:r>
            <a:r>
              <a:rPr lang="en-ID" dirty="0" err="1" smtClean="0"/>
              <a:t>sumber</a:t>
            </a:r>
            <a:r>
              <a:rPr lang="en-ID" dirty="0" smtClean="0"/>
              <a:t> </a:t>
            </a:r>
            <a:r>
              <a:rPr lang="en-ID" dirty="0" err="1" smtClean="0"/>
              <a:t>daya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8745276"/>
              </p:ext>
            </p:extLst>
          </p:nvPr>
        </p:nvGraphicFramePr>
        <p:xfrm>
          <a:off x="1371600" y="2286000"/>
          <a:ext cx="9601200" cy="18861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300">
                  <a:extLst>
                    <a:ext uri="{9D8B030D-6E8A-4147-A177-3AD203B41FA5}">
                      <a16:colId xmlns:a16="http://schemas.microsoft.com/office/drawing/2014/main" val="3973829806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val="2535900853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val="987560159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val="8261332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D" dirty="0" err="1" smtClean="0"/>
                        <a:t>Pemangku</a:t>
                      </a:r>
                      <a:r>
                        <a:rPr lang="en-ID" baseline="0" dirty="0" smtClean="0"/>
                        <a:t> </a:t>
                      </a:r>
                      <a:r>
                        <a:rPr lang="en-ID" baseline="0" dirty="0" err="1" smtClean="0"/>
                        <a:t>kepentingan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dirty="0" smtClean="0"/>
                        <a:t>Quantity</a:t>
                      </a:r>
                      <a:r>
                        <a:rPr lang="en-ID" baseline="0" dirty="0" smtClean="0"/>
                        <a:t> (</a:t>
                      </a:r>
                      <a:r>
                        <a:rPr lang="en-ID" baseline="0" dirty="0" err="1" smtClean="0"/>
                        <a:t>sumber</a:t>
                      </a:r>
                      <a:r>
                        <a:rPr lang="en-ID" baseline="0" dirty="0" smtClean="0"/>
                        <a:t> </a:t>
                      </a:r>
                      <a:r>
                        <a:rPr lang="en-ID" baseline="0" dirty="0" err="1" smtClean="0"/>
                        <a:t>daya</a:t>
                      </a:r>
                      <a:r>
                        <a:rPr lang="en-ID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dirty="0" smtClean="0"/>
                        <a:t>Ability</a:t>
                      </a:r>
                    </a:p>
                    <a:p>
                      <a:pPr algn="ctr"/>
                      <a:r>
                        <a:rPr lang="en-ID" dirty="0" smtClean="0"/>
                        <a:t>(</a:t>
                      </a:r>
                      <a:r>
                        <a:rPr lang="en-ID" dirty="0" err="1" smtClean="0"/>
                        <a:t>kemampuan</a:t>
                      </a:r>
                      <a:r>
                        <a:rPr lang="en-ID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dirty="0" smtClean="0"/>
                        <a:t>Average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3663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D" dirty="0" smtClean="0"/>
                        <a:t>FKM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dirty="0" smtClean="0"/>
                        <a:t>2,5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2644224"/>
                  </a:ext>
                </a:extLst>
              </a:tr>
              <a:tr h="504371">
                <a:tc>
                  <a:txBody>
                    <a:bodyPr/>
                    <a:lstStyle/>
                    <a:p>
                      <a:r>
                        <a:rPr lang="en-ID" dirty="0" err="1" smtClean="0"/>
                        <a:t>Dinas</a:t>
                      </a:r>
                      <a:r>
                        <a:rPr lang="en-ID" dirty="0" smtClean="0"/>
                        <a:t> </a:t>
                      </a:r>
                      <a:r>
                        <a:rPr lang="en-ID" dirty="0" err="1" smtClean="0"/>
                        <a:t>Kesehatan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mtClean="0"/>
                        <a:t>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3686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D" dirty="0" err="1" smtClean="0"/>
                        <a:t>Puskesmas</a:t>
                      </a:r>
                      <a:r>
                        <a:rPr lang="en-ID" dirty="0" smtClean="0"/>
                        <a:t>,….</a:t>
                      </a:r>
                      <a:r>
                        <a:rPr lang="en-ID" dirty="0" err="1" smtClean="0"/>
                        <a:t>dst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mtClean="0"/>
                        <a:t>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07593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534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PEMANGKU KEPENTINGAN </a:t>
            </a:r>
            <a:br>
              <a:rPr lang="en-ID" dirty="0" smtClean="0"/>
            </a:br>
            <a:r>
              <a:rPr lang="en-ID" dirty="0" smtClean="0"/>
              <a:t>= STAKEHOLDER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smtClean="0"/>
              <a:t>Orang-orang yang </a:t>
            </a:r>
            <a:r>
              <a:rPr lang="en-ID" dirty="0" err="1" smtClean="0"/>
              <a:t>memiliki</a:t>
            </a:r>
            <a:r>
              <a:rPr lang="en-ID" dirty="0" smtClean="0"/>
              <a:t> </a:t>
            </a:r>
            <a:r>
              <a:rPr lang="en-ID" dirty="0" err="1" smtClean="0"/>
              <a:t>kepentingan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dipengaruhi</a:t>
            </a:r>
            <a:r>
              <a:rPr lang="en-ID" dirty="0" smtClean="0"/>
              <a:t> </a:t>
            </a:r>
            <a:r>
              <a:rPr lang="en-ID" dirty="0" err="1" smtClean="0"/>
              <a:t>oleh</a:t>
            </a:r>
            <a:r>
              <a:rPr lang="en-ID" dirty="0" smtClean="0"/>
              <a:t> </a:t>
            </a:r>
            <a:r>
              <a:rPr lang="en-ID" dirty="0" err="1" smtClean="0"/>
              <a:t>isu</a:t>
            </a:r>
            <a:r>
              <a:rPr lang="en-ID" dirty="0" smtClean="0"/>
              <a:t> </a:t>
            </a:r>
            <a:r>
              <a:rPr lang="en-ID" dirty="0" err="1" smtClean="0"/>
              <a:t>strategis</a:t>
            </a:r>
            <a:r>
              <a:rPr lang="en-ID" dirty="0" smtClean="0"/>
              <a:t>/</a:t>
            </a:r>
            <a:r>
              <a:rPr lang="en-ID" dirty="0" err="1" smtClean="0"/>
              <a:t>masalah</a:t>
            </a:r>
            <a:r>
              <a:rPr lang="en-ID" dirty="0" smtClean="0"/>
              <a:t> </a:t>
            </a:r>
            <a:r>
              <a:rPr lang="en-ID" dirty="0" err="1" smtClean="0"/>
              <a:t>kebijakan</a:t>
            </a:r>
            <a:r>
              <a:rPr lang="en-ID" dirty="0" smtClean="0"/>
              <a:t> yang </a:t>
            </a:r>
            <a:r>
              <a:rPr lang="en-ID" dirty="0" err="1" smtClean="0"/>
              <a:t>berkembang</a:t>
            </a:r>
            <a:r>
              <a:rPr lang="en-ID" dirty="0" smtClean="0"/>
              <a:t>, </a:t>
            </a:r>
            <a:r>
              <a:rPr lang="en-ID" dirty="0" err="1" smtClean="0"/>
              <a:t>termasuk</a:t>
            </a:r>
            <a:r>
              <a:rPr lang="en-ID" dirty="0" smtClean="0"/>
              <a:t> pula </a:t>
            </a:r>
            <a:r>
              <a:rPr lang="en-ID" dirty="0" err="1" smtClean="0"/>
              <a:t>pihak</a:t>
            </a:r>
            <a:r>
              <a:rPr lang="en-ID" dirty="0" smtClean="0"/>
              <a:t> yang </a:t>
            </a:r>
            <a:r>
              <a:rPr lang="en-ID" dirty="0" err="1" smtClean="0"/>
              <a:t>memiliki</a:t>
            </a:r>
            <a:r>
              <a:rPr lang="en-ID" dirty="0" smtClean="0"/>
              <a:t> </a:t>
            </a:r>
            <a:r>
              <a:rPr lang="en-ID" dirty="0" err="1" smtClean="0"/>
              <a:t>kekuatan</a:t>
            </a:r>
            <a:r>
              <a:rPr lang="en-ID" dirty="0" smtClean="0"/>
              <a:t> </a:t>
            </a:r>
            <a:r>
              <a:rPr lang="en-ID" dirty="0" err="1" smtClean="0"/>
              <a:t>untuk</a:t>
            </a:r>
            <a:r>
              <a:rPr lang="en-ID" dirty="0" smtClean="0"/>
              <a:t> </a:t>
            </a:r>
            <a:r>
              <a:rPr lang="en-ID" dirty="0" err="1" smtClean="0"/>
              <a:t>mempengaruhi</a:t>
            </a:r>
            <a:r>
              <a:rPr lang="en-ID" dirty="0" smtClean="0"/>
              <a:t> </a:t>
            </a:r>
            <a:r>
              <a:rPr lang="en-ID" dirty="0" err="1" smtClean="0"/>
              <a:t>isu</a:t>
            </a:r>
            <a:r>
              <a:rPr lang="en-ID" dirty="0" smtClean="0"/>
              <a:t>/</a:t>
            </a:r>
            <a:r>
              <a:rPr lang="en-ID" dirty="0" err="1" smtClean="0"/>
              <a:t>masalah</a:t>
            </a:r>
            <a:r>
              <a:rPr lang="en-ID" dirty="0" smtClean="0"/>
              <a:t> </a:t>
            </a:r>
            <a:r>
              <a:rPr lang="en-ID" dirty="0" err="1" smtClean="0"/>
              <a:t>tersebut</a:t>
            </a:r>
            <a:r>
              <a:rPr lang="en-ID" dirty="0" smtClean="0"/>
              <a:t>;</a:t>
            </a:r>
          </a:p>
          <a:p>
            <a:r>
              <a:rPr lang="en-ID" dirty="0" err="1" smtClean="0"/>
              <a:t>Mereka</a:t>
            </a:r>
            <a:r>
              <a:rPr lang="en-ID" dirty="0" smtClean="0"/>
              <a:t> yang </a:t>
            </a:r>
            <a:r>
              <a:rPr lang="en-ID" dirty="0" err="1" smtClean="0"/>
              <a:t>mempunyai</a:t>
            </a:r>
            <a:r>
              <a:rPr lang="en-ID" dirty="0" smtClean="0"/>
              <a:t> </a:t>
            </a:r>
            <a:r>
              <a:rPr lang="en-ID" dirty="0" err="1" smtClean="0"/>
              <a:t>sumberdaya</a:t>
            </a:r>
            <a:r>
              <a:rPr lang="en-ID" dirty="0" smtClean="0"/>
              <a:t>, </a:t>
            </a:r>
            <a:r>
              <a:rPr lang="en-ID" dirty="0" err="1" smtClean="0"/>
              <a:t>informasi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keahlian</a:t>
            </a:r>
            <a:r>
              <a:rPr lang="en-ID" dirty="0" smtClean="0"/>
              <a:t> yang </a:t>
            </a:r>
            <a:r>
              <a:rPr lang="en-ID" dirty="0" err="1" smtClean="0"/>
              <a:t>diperlukan</a:t>
            </a:r>
            <a:r>
              <a:rPr lang="en-ID" dirty="0" smtClean="0"/>
              <a:t> </a:t>
            </a:r>
            <a:r>
              <a:rPr lang="en-ID" dirty="0" err="1" smtClean="0"/>
              <a:t>untuk</a:t>
            </a:r>
            <a:r>
              <a:rPr lang="en-ID" dirty="0" smtClean="0"/>
              <a:t> </a:t>
            </a:r>
            <a:r>
              <a:rPr lang="en-ID" dirty="0" err="1" smtClean="0"/>
              <a:t>merumuskan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mengimplementasikan</a:t>
            </a:r>
            <a:r>
              <a:rPr lang="en-ID" dirty="0" smtClean="0"/>
              <a:t> </a:t>
            </a:r>
            <a:r>
              <a:rPr lang="en-ID" dirty="0" err="1" smtClean="0"/>
              <a:t>strategi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pilihan</a:t>
            </a:r>
            <a:r>
              <a:rPr lang="en-ID" dirty="0" smtClean="0"/>
              <a:t> </a:t>
            </a:r>
            <a:r>
              <a:rPr lang="en-ID" dirty="0" err="1" smtClean="0"/>
              <a:t>kebijakan</a:t>
            </a:r>
            <a:r>
              <a:rPr lang="en-ID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89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Keuntungan</a:t>
            </a:r>
            <a:r>
              <a:rPr lang="en-ID" dirty="0" smtClean="0"/>
              <a:t> </a:t>
            </a:r>
            <a:r>
              <a:rPr lang="en-ID" dirty="0" err="1" smtClean="0"/>
              <a:t>pendekatan</a:t>
            </a:r>
            <a:r>
              <a:rPr lang="en-ID" dirty="0" smtClean="0"/>
              <a:t> </a:t>
            </a:r>
            <a:r>
              <a:rPr lang="en-ID" dirty="0" err="1" smtClean="0"/>
              <a:t>berbasis</a:t>
            </a:r>
            <a:r>
              <a:rPr lang="en-ID" dirty="0" smtClean="0"/>
              <a:t> </a:t>
            </a:r>
            <a:r>
              <a:rPr lang="en-ID" dirty="0" err="1" smtClean="0"/>
              <a:t>pemangku</a:t>
            </a:r>
            <a:r>
              <a:rPr lang="en-ID" dirty="0" smtClean="0"/>
              <a:t> </a:t>
            </a:r>
            <a:r>
              <a:rPr lang="en-ID" dirty="0" err="1" smtClean="0"/>
              <a:t>kepentingan</a:t>
            </a:r>
            <a:r>
              <a:rPr lang="en-ID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ID" dirty="0" err="1" smtClean="0"/>
              <a:t>Dapat</a:t>
            </a:r>
            <a:r>
              <a:rPr lang="en-ID" dirty="0" smtClean="0"/>
              <a:t> </a:t>
            </a:r>
            <a:r>
              <a:rPr lang="en-ID" dirty="0" err="1" smtClean="0"/>
              <a:t>menggunakan</a:t>
            </a:r>
            <a:r>
              <a:rPr lang="en-ID" dirty="0" smtClean="0"/>
              <a:t> </a:t>
            </a:r>
            <a:r>
              <a:rPr lang="en-ID" dirty="0" err="1" smtClean="0"/>
              <a:t>opini</a:t>
            </a:r>
            <a:r>
              <a:rPr lang="en-ID" dirty="0" smtClean="0"/>
              <a:t> </a:t>
            </a:r>
            <a:r>
              <a:rPr lang="en-ID" dirty="0" err="1" smtClean="0"/>
              <a:t>dari</a:t>
            </a:r>
            <a:r>
              <a:rPr lang="en-ID" dirty="0" smtClean="0"/>
              <a:t> </a:t>
            </a:r>
            <a:r>
              <a:rPr lang="en-ID" dirty="0" err="1" smtClean="0"/>
              <a:t>pemangku</a:t>
            </a:r>
            <a:r>
              <a:rPr lang="en-ID" dirty="0" smtClean="0"/>
              <a:t> </a:t>
            </a:r>
            <a:r>
              <a:rPr lang="en-ID" dirty="0" err="1" smtClean="0"/>
              <a:t>kepentingan</a:t>
            </a:r>
            <a:r>
              <a:rPr lang="en-ID" dirty="0" smtClean="0"/>
              <a:t> yang paling </a:t>
            </a:r>
            <a:r>
              <a:rPr lang="en-ID" dirty="0" err="1" smtClean="0"/>
              <a:t>berkuasa</a:t>
            </a:r>
            <a:r>
              <a:rPr lang="en-ID" dirty="0" smtClean="0"/>
              <a:t> </a:t>
            </a:r>
            <a:r>
              <a:rPr lang="en-ID" dirty="0" err="1" smtClean="0"/>
              <a:t>untuk</a:t>
            </a:r>
            <a:r>
              <a:rPr lang="en-ID" dirty="0" smtClean="0"/>
              <a:t> </a:t>
            </a:r>
            <a:r>
              <a:rPr lang="en-ID" dirty="0" err="1" smtClean="0"/>
              <a:t>membentuk</a:t>
            </a:r>
            <a:r>
              <a:rPr lang="en-ID" dirty="0" smtClean="0"/>
              <a:t> </a:t>
            </a:r>
            <a:r>
              <a:rPr lang="en-ID" dirty="0" err="1" smtClean="0"/>
              <a:t>suatu</a:t>
            </a:r>
            <a:r>
              <a:rPr lang="en-ID" dirty="0" smtClean="0"/>
              <a:t> </a:t>
            </a:r>
            <a:r>
              <a:rPr lang="en-ID" dirty="0" err="1" smtClean="0"/>
              <a:t>kebijakan</a:t>
            </a:r>
            <a:r>
              <a:rPr lang="en-ID" dirty="0" smtClean="0"/>
              <a:t> di </a:t>
            </a:r>
            <a:r>
              <a:rPr lang="en-ID" dirty="0" err="1" smtClean="0"/>
              <a:t>tahap</a:t>
            </a:r>
            <a:r>
              <a:rPr lang="en-ID" dirty="0" smtClean="0"/>
              <a:t> </a:t>
            </a:r>
            <a:r>
              <a:rPr lang="en-ID" dirty="0" err="1" smtClean="0"/>
              <a:t>awal</a:t>
            </a:r>
            <a:endParaRPr lang="en-ID" dirty="0" smtClean="0"/>
          </a:p>
          <a:p>
            <a:pPr marL="457200" indent="-457200">
              <a:buFont typeface="+mj-lt"/>
              <a:buAutoNum type="arabicPeriod"/>
            </a:pPr>
            <a:r>
              <a:rPr lang="en-ID" dirty="0" err="1" smtClean="0"/>
              <a:t>Mendapat</a:t>
            </a:r>
            <a:r>
              <a:rPr lang="en-ID" dirty="0" smtClean="0"/>
              <a:t> </a:t>
            </a:r>
            <a:r>
              <a:rPr lang="en-ID" dirty="0" err="1" smtClean="0"/>
              <a:t>dukungan</a:t>
            </a:r>
            <a:r>
              <a:rPr lang="en-ID" dirty="0" smtClean="0"/>
              <a:t> </a:t>
            </a:r>
            <a:r>
              <a:rPr lang="en-ID" dirty="0" err="1" smtClean="0"/>
              <a:t>dari</a:t>
            </a:r>
            <a:r>
              <a:rPr lang="en-ID" dirty="0" smtClean="0"/>
              <a:t> </a:t>
            </a:r>
            <a:r>
              <a:rPr lang="en-ID" dirty="0" err="1" smtClean="0"/>
              <a:t>pemangku</a:t>
            </a:r>
            <a:r>
              <a:rPr lang="en-ID" dirty="0" smtClean="0"/>
              <a:t> </a:t>
            </a:r>
            <a:r>
              <a:rPr lang="en-ID" dirty="0" err="1" smtClean="0"/>
              <a:t>kepentingan</a:t>
            </a:r>
            <a:r>
              <a:rPr lang="en-ID" dirty="0" smtClean="0"/>
              <a:t> yang </a:t>
            </a:r>
            <a:r>
              <a:rPr lang="en-ID" dirty="0" err="1" smtClean="0"/>
              <a:t>berkuasa</a:t>
            </a:r>
            <a:r>
              <a:rPr lang="en-ID" dirty="0" smtClean="0"/>
              <a:t> </a:t>
            </a:r>
            <a:r>
              <a:rPr lang="en-ID" dirty="0" err="1" smtClean="0"/>
              <a:t>untuk</a:t>
            </a:r>
            <a:r>
              <a:rPr lang="en-ID" dirty="0" smtClean="0"/>
              <a:t> </a:t>
            </a:r>
            <a:r>
              <a:rPr lang="en-ID" dirty="0" err="1" smtClean="0"/>
              <a:t>membantu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memenangkan</a:t>
            </a:r>
            <a:r>
              <a:rPr lang="en-ID" dirty="0" smtClean="0"/>
              <a:t> </a:t>
            </a:r>
            <a:r>
              <a:rPr lang="en-ID" dirty="0" err="1" smtClean="0"/>
              <a:t>lebih</a:t>
            </a:r>
            <a:r>
              <a:rPr lang="en-ID" dirty="0" smtClean="0"/>
              <a:t> </a:t>
            </a:r>
            <a:r>
              <a:rPr lang="en-ID" dirty="0" err="1" smtClean="0"/>
              <a:t>banyak</a:t>
            </a:r>
            <a:r>
              <a:rPr lang="en-ID" dirty="0" smtClean="0"/>
              <a:t> </a:t>
            </a:r>
            <a:r>
              <a:rPr lang="en-ID" dirty="0" err="1" smtClean="0"/>
              <a:t>sumber</a:t>
            </a:r>
            <a:r>
              <a:rPr lang="en-ID" dirty="0" smtClean="0"/>
              <a:t> </a:t>
            </a:r>
            <a:r>
              <a:rPr lang="en-ID" dirty="0" err="1" smtClean="0"/>
              <a:t>daya</a:t>
            </a:r>
            <a:endParaRPr lang="en-ID" dirty="0" smtClean="0"/>
          </a:p>
          <a:p>
            <a:pPr marL="457200" indent="-457200">
              <a:buFont typeface="+mj-lt"/>
              <a:buAutoNum type="arabicPeriod"/>
            </a:pPr>
            <a:r>
              <a:rPr lang="en-ID" dirty="0" err="1" smtClean="0"/>
              <a:t>Lewat</a:t>
            </a:r>
            <a:r>
              <a:rPr lang="en-ID" dirty="0" smtClean="0"/>
              <a:t> </a:t>
            </a:r>
            <a:r>
              <a:rPr lang="en-ID" dirty="0" err="1" smtClean="0"/>
              <a:t>komunikasi</a:t>
            </a:r>
            <a:r>
              <a:rPr lang="en-ID" dirty="0" smtClean="0"/>
              <a:t> </a:t>
            </a:r>
            <a:r>
              <a:rPr lang="en-ID" dirty="0" err="1" smtClean="0"/>
              <a:t>aktif</a:t>
            </a:r>
            <a:r>
              <a:rPr lang="en-ID" dirty="0" smtClean="0"/>
              <a:t> di </a:t>
            </a:r>
            <a:r>
              <a:rPr lang="en-ID" dirty="0" err="1" smtClean="0"/>
              <a:t>awal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lebih</a:t>
            </a:r>
            <a:r>
              <a:rPr lang="en-ID" dirty="0" smtClean="0"/>
              <a:t> </a:t>
            </a:r>
            <a:r>
              <a:rPr lang="en-ID" dirty="0" err="1" smtClean="0"/>
              <a:t>sering</a:t>
            </a:r>
            <a:r>
              <a:rPr lang="en-ID" dirty="0" smtClean="0"/>
              <a:t>, </a:t>
            </a:r>
            <a:r>
              <a:rPr lang="en-ID" dirty="0" err="1" smtClean="0"/>
              <a:t>mereka</a:t>
            </a:r>
            <a:r>
              <a:rPr lang="en-ID" dirty="0" smtClean="0"/>
              <a:t> </a:t>
            </a:r>
            <a:r>
              <a:rPr lang="en-ID" dirty="0" err="1" smtClean="0"/>
              <a:t>paham</a:t>
            </a:r>
            <a:r>
              <a:rPr lang="en-ID" dirty="0" smtClean="0"/>
              <a:t> </a:t>
            </a:r>
            <a:r>
              <a:rPr lang="en-ID" dirty="0" err="1" smtClean="0"/>
              <a:t>keuntungan</a:t>
            </a:r>
            <a:r>
              <a:rPr lang="en-ID" dirty="0" smtClean="0"/>
              <a:t> </a:t>
            </a:r>
            <a:r>
              <a:rPr lang="en-ID" dirty="0" err="1" smtClean="0"/>
              <a:t>kebijakan</a:t>
            </a:r>
            <a:r>
              <a:rPr lang="en-ID" dirty="0" smtClean="0"/>
              <a:t> yang </a:t>
            </a:r>
            <a:r>
              <a:rPr lang="en-ID" dirty="0" err="1" smtClean="0"/>
              <a:t>diberlakukan</a:t>
            </a:r>
            <a:r>
              <a:rPr lang="en-ID" dirty="0" smtClean="0"/>
              <a:t> </a:t>
            </a:r>
            <a:r>
              <a:rPr lang="en-ID" dirty="0" smtClean="0">
                <a:sym typeface="Wingdings" panose="05000000000000000000" pitchFamily="2" charset="2"/>
              </a:rPr>
              <a:t> </a:t>
            </a:r>
            <a:r>
              <a:rPr lang="en-ID" dirty="0" err="1" smtClean="0">
                <a:sym typeface="Wingdings" panose="05000000000000000000" pitchFamily="2" charset="2"/>
              </a:rPr>
              <a:t>dukungan</a:t>
            </a:r>
            <a:r>
              <a:rPr lang="en-ID" dirty="0" smtClean="0">
                <a:sym typeface="Wingdings" panose="05000000000000000000" pitchFamily="2" charset="2"/>
              </a:rPr>
              <a:t> </a:t>
            </a:r>
            <a:r>
              <a:rPr lang="en-ID" dirty="0" err="1" smtClean="0">
                <a:sym typeface="Wingdings" panose="05000000000000000000" pitchFamily="2" charset="2"/>
              </a:rPr>
              <a:t>aktif</a:t>
            </a:r>
            <a:r>
              <a:rPr lang="en-ID" dirty="0" smtClean="0">
                <a:sym typeface="Wingdings" panose="05000000000000000000" pitchFamily="2" charset="2"/>
              </a:rPr>
              <a:t> </a:t>
            </a:r>
            <a:r>
              <a:rPr lang="en-ID" dirty="0" err="1" smtClean="0">
                <a:sym typeface="Wingdings" panose="05000000000000000000" pitchFamily="2" charset="2"/>
              </a:rPr>
              <a:t>ketika</a:t>
            </a:r>
            <a:r>
              <a:rPr lang="en-ID" dirty="0" smtClean="0">
                <a:sym typeface="Wingdings" panose="05000000000000000000" pitchFamily="2" charset="2"/>
              </a:rPr>
              <a:t> </a:t>
            </a:r>
            <a:r>
              <a:rPr lang="en-ID" dirty="0" err="1" smtClean="0">
                <a:sym typeface="Wingdings" panose="05000000000000000000" pitchFamily="2" charset="2"/>
              </a:rPr>
              <a:t>diperlukan</a:t>
            </a:r>
            <a:endParaRPr lang="en-ID" dirty="0" smtClean="0">
              <a:sym typeface="Wingdings" panose="05000000000000000000" pitchFamily="2" charset="2"/>
            </a:endParaRPr>
          </a:p>
          <a:p>
            <a:pPr marL="457200" indent="-457200">
              <a:buFont typeface="+mj-lt"/>
              <a:buAutoNum type="arabicPeriod"/>
            </a:pPr>
            <a:r>
              <a:rPr lang="en-ID" dirty="0" err="1" smtClean="0">
                <a:sym typeface="Wingdings" panose="05000000000000000000" pitchFamily="2" charset="2"/>
              </a:rPr>
              <a:t>Mengantisipasi</a:t>
            </a:r>
            <a:r>
              <a:rPr lang="en-ID" dirty="0" smtClean="0">
                <a:sym typeface="Wingdings" panose="05000000000000000000" pitchFamily="2" charset="2"/>
              </a:rPr>
              <a:t> </a:t>
            </a:r>
            <a:r>
              <a:rPr lang="en-ID" dirty="0" err="1" smtClean="0">
                <a:sym typeface="Wingdings" panose="05000000000000000000" pitchFamily="2" charset="2"/>
              </a:rPr>
              <a:t>reaksi</a:t>
            </a:r>
            <a:r>
              <a:rPr lang="en-ID" dirty="0" smtClean="0">
                <a:sym typeface="Wingdings" panose="05000000000000000000" pitchFamily="2" charset="2"/>
              </a:rPr>
              <a:t> </a:t>
            </a:r>
            <a:r>
              <a:rPr lang="en-ID" dirty="0" err="1" smtClean="0">
                <a:sym typeface="Wingdings" panose="05000000000000000000" pitchFamily="2" charset="2"/>
              </a:rPr>
              <a:t>masyarakat</a:t>
            </a:r>
            <a:r>
              <a:rPr lang="en-ID" dirty="0" smtClean="0">
                <a:sym typeface="Wingdings" panose="05000000000000000000" pitchFamily="2" charset="2"/>
              </a:rPr>
              <a:t> </a:t>
            </a:r>
            <a:r>
              <a:rPr lang="en-ID" dirty="0" err="1" smtClean="0">
                <a:sym typeface="Wingdings" panose="05000000000000000000" pitchFamily="2" charset="2"/>
              </a:rPr>
              <a:t>terhadap</a:t>
            </a:r>
            <a:r>
              <a:rPr lang="en-ID" dirty="0" smtClean="0">
                <a:sym typeface="Wingdings" panose="05000000000000000000" pitchFamily="2" charset="2"/>
              </a:rPr>
              <a:t> </a:t>
            </a:r>
            <a:r>
              <a:rPr lang="en-ID" dirty="0" err="1" smtClean="0">
                <a:sym typeface="Wingdings" panose="05000000000000000000" pitchFamily="2" charset="2"/>
              </a:rPr>
              <a:t>kebijakan</a:t>
            </a:r>
            <a:r>
              <a:rPr lang="en-ID" dirty="0" smtClean="0">
                <a:sym typeface="Wingdings" panose="05000000000000000000" pitchFamily="2" charset="2"/>
              </a:rPr>
              <a:t> </a:t>
            </a:r>
            <a:r>
              <a:rPr lang="en-ID" dirty="0" err="1" smtClean="0">
                <a:sym typeface="Wingdings" panose="05000000000000000000" pitchFamily="2" charset="2"/>
              </a:rPr>
              <a:t>dan</a:t>
            </a:r>
            <a:r>
              <a:rPr lang="en-ID" dirty="0" smtClean="0">
                <a:sym typeface="Wingdings" panose="05000000000000000000" pitchFamily="2" charset="2"/>
              </a:rPr>
              <a:t> </a:t>
            </a:r>
            <a:r>
              <a:rPr lang="en-ID" dirty="0" err="1" smtClean="0">
                <a:sym typeface="Wingdings" panose="05000000000000000000" pitchFamily="2" charset="2"/>
              </a:rPr>
              <a:t>menjadi</a:t>
            </a:r>
            <a:r>
              <a:rPr lang="en-ID" dirty="0" smtClean="0">
                <a:sym typeface="Wingdings" panose="05000000000000000000" pitchFamily="2" charset="2"/>
              </a:rPr>
              <a:t> </a:t>
            </a:r>
            <a:r>
              <a:rPr lang="en-ID" dirty="0" err="1" smtClean="0">
                <a:sym typeface="Wingdings" panose="05000000000000000000" pitchFamily="2" charset="2"/>
              </a:rPr>
              <a:t>dasr</a:t>
            </a:r>
            <a:r>
              <a:rPr lang="en-ID" dirty="0" smtClean="0">
                <a:sym typeface="Wingdings" panose="05000000000000000000" pitchFamily="2" charset="2"/>
              </a:rPr>
              <a:t> </a:t>
            </a:r>
            <a:r>
              <a:rPr lang="en-ID" dirty="0" err="1" smtClean="0">
                <a:sym typeface="Wingdings" panose="05000000000000000000" pitchFamily="2" charset="2"/>
              </a:rPr>
              <a:t>perencanaan</a:t>
            </a:r>
            <a:r>
              <a:rPr lang="en-ID" dirty="0" smtClean="0">
                <a:sym typeface="Wingdings" panose="05000000000000000000" pitchFamily="2" charset="2"/>
              </a:rPr>
              <a:t> </a:t>
            </a:r>
            <a:r>
              <a:rPr lang="en-ID" dirty="0" err="1" smtClean="0">
                <a:sym typeface="Wingdings" panose="05000000000000000000" pitchFamily="2" charset="2"/>
              </a:rPr>
              <a:t>tindakan</a:t>
            </a:r>
            <a:r>
              <a:rPr lang="en-ID" dirty="0" smtClean="0">
                <a:sym typeface="Wingdings" panose="05000000000000000000" pitchFamily="2" charset="2"/>
              </a:rPr>
              <a:t> </a:t>
            </a:r>
            <a:r>
              <a:rPr lang="en-ID" dirty="0" err="1" smtClean="0">
                <a:sym typeface="Wingdings" panose="05000000000000000000" pitchFamily="2" charset="2"/>
              </a:rPr>
              <a:t>utk</a:t>
            </a:r>
            <a:r>
              <a:rPr lang="en-ID" dirty="0" smtClean="0">
                <a:sym typeface="Wingdings" panose="05000000000000000000" pitchFamily="2" charset="2"/>
              </a:rPr>
              <a:t> </a:t>
            </a:r>
            <a:r>
              <a:rPr lang="en-ID" dirty="0" err="1" smtClean="0">
                <a:sym typeface="Wingdings" panose="05000000000000000000" pitchFamily="2" charset="2"/>
              </a:rPr>
              <a:t>mendapat</a:t>
            </a:r>
            <a:r>
              <a:rPr lang="en-ID" dirty="0" smtClean="0">
                <a:sym typeface="Wingdings" panose="05000000000000000000" pitchFamily="2" charset="2"/>
              </a:rPr>
              <a:t> </a:t>
            </a:r>
            <a:r>
              <a:rPr lang="en-ID" dirty="0" err="1" smtClean="0">
                <a:sym typeface="Wingdings" panose="05000000000000000000" pitchFamily="2" charset="2"/>
              </a:rPr>
              <a:t>dukungan</a:t>
            </a:r>
            <a:r>
              <a:rPr lang="en-ID" dirty="0" smtClean="0">
                <a:sym typeface="Wingdings" panose="05000000000000000000" pitchFamily="2" charset="2"/>
              </a:rPr>
              <a:t> </a:t>
            </a:r>
            <a:r>
              <a:rPr lang="en-ID" dirty="0" err="1" smtClean="0">
                <a:sym typeface="Wingdings" panose="05000000000000000000" pitchFamily="2" charset="2"/>
              </a:rPr>
              <a:t>masyarakat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42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Tahapan</a:t>
            </a:r>
            <a:r>
              <a:rPr lang="en-ID" dirty="0" smtClean="0"/>
              <a:t> </a:t>
            </a:r>
            <a:r>
              <a:rPr lang="en-ID" dirty="0" err="1" smtClean="0"/>
              <a:t>Analisis</a:t>
            </a:r>
            <a:r>
              <a:rPr lang="en-ID" dirty="0" smtClean="0"/>
              <a:t> </a:t>
            </a:r>
            <a:br>
              <a:rPr lang="en-ID" dirty="0" smtClean="0"/>
            </a:br>
            <a:r>
              <a:rPr lang="en-ID" dirty="0" err="1" smtClean="0"/>
              <a:t>Pemangku</a:t>
            </a:r>
            <a:r>
              <a:rPr lang="en-ID" dirty="0" smtClean="0"/>
              <a:t> </a:t>
            </a:r>
            <a:r>
              <a:rPr lang="en-ID" dirty="0" err="1" smtClean="0"/>
              <a:t>Kepentingan</a:t>
            </a:r>
            <a:r>
              <a:rPr lang="en-ID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ID" dirty="0" err="1" smtClean="0"/>
              <a:t>Identifikasi</a:t>
            </a:r>
            <a:r>
              <a:rPr lang="en-ID" dirty="0" smtClean="0"/>
              <a:t> </a:t>
            </a:r>
            <a:r>
              <a:rPr lang="en-ID" dirty="0" err="1" smtClean="0"/>
              <a:t>pemangku</a:t>
            </a:r>
            <a:r>
              <a:rPr lang="en-ID" dirty="0" smtClean="0"/>
              <a:t> </a:t>
            </a:r>
            <a:r>
              <a:rPr lang="en-ID" dirty="0" err="1" smtClean="0"/>
              <a:t>kepentingan</a:t>
            </a:r>
            <a:endParaRPr lang="en-ID" dirty="0" smtClean="0"/>
          </a:p>
          <a:p>
            <a:pPr marL="457200" indent="-457200">
              <a:buFont typeface="+mj-lt"/>
              <a:buAutoNum type="arabicPeriod"/>
            </a:pPr>
            <a:r>
              <a:rPr lang="en-ID" dirty="0" err="1" smtClean="0"/>
              <a:t>Identifikasi</a:t>
            </a:r>
            <a:r>
              <a:rPr lang="en-ID" dirty="0" smtClean="0"/>
              <a:t> </a:t>
            </a:r>
            <a:r>
              <a:rPr lang="en-ID" dirty="0" err="1" smtClean="0"/>
              <a:t>kepentingan</a:t>
            </a:r>
            <a:endParaRPr lang="en-ID" dirty="0" smtClean="0"/>
          </a:p>
          <a:p>
            <a:pPr marL="457200" indent="-457200">
              <a:buFont typeface="+mj-lt"/>
              <a:buAutoNum type="arabicPeriod"/>
            </a:pPr>
            <a:r>
              <a:rPr lang="en-ID" dirty="0" err="1" smtClean="0"/>
              <a:t>Analisis</a:t>
            </a:r>
            <a:r>
              <a:rPr lang="en-ID" dirty="0" smtClean="0"/>
              <a:t> </a:t>
            </a:r>
            <a:r>
              <a:rPr lang="en-ID" dirty="0" err="1" smtClean="0"/>
              <a:t>pengaruh</a:t>
            </a:r>
            <a:r>
              <a:rPr lang="en-ID" dirty="0" smtClean="0"/>
              <a:t> </a:t>
            </a:r>
            <a:r>
              <a:rPr lang="en-ID" dirty="0" err="1" smtClean="0"/>
              <a:t>pemangku</a:t>
            </a:r>
            <a:r>
              <a:rPr lang="en-ID" dirty="0" smtClean="0"/>
              <a:t> </a:t>
            </a:r>
            <a:r>
              <a:rPr lang="en-ID" dirty="0" err="1" smtClean="0"/>
              <a:t>kepentingan</a:t>
            </a:r>
            <a:r>
              <a:rPr lang="en-ID" dirty="0" smtClean="0"/>
              <a:t> yang </a:t>
            </a:r>
            <a:r>
              <a:rPr lang="en-ID" dirty="0" err="1" smtClean="0"/>
              <a:t>teridentifikasi</a:t>
            </a:r>
            <a:endParaRPr lang="en-ID" dirty="0" smtClean="0"/>
          </a:p>
          <a:p>
            <a:pPr marL="457200" indent="-457200">
              <a:buFont typeface="+mj-lt"/>
              <a:buAutoNum type="arabicPeriod"/>
            </a:pPr>
            <a:r>
              <a:rPr lang="en-ID" dirty="0" err="1" smtClean="0"/>
              <a:t>Identifikasi</a:t>
            </a:r>
            <a:r>
              <a:rPr lang="en-ID" dirty="0" smtClean="0"/>
              <a:t> </a:t>
            </a:r>
            <a:r>
              <a:rPr lang="en-ID" dirty="0" err="1" smtClean="0"/>
              <a:t>resiko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antisipasi</a:t>
            </a:r>
            <a:r>
              <a:rPr lang="en-ID" dirty="0" smtClean="0"/>
              <a:t> </a:t>
            </a:r>
            <a:r>
              <a:rPr lang="en-ID" dirty="0" err="1" smtClean="0"/>
              <a:t>manajemen</a:t>
            </a:r>
            <a:r>
              <a:rPr lang="en-ID" dirty="0" smtClean="0"/>
              <a:t> </a:t>
            </a:r>
            <a:r>
              <a:rPr lang="en-ID" dirty="0" err="1" smtClean="0"/>
              <a:t>resiko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98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1. </a:t>
            </a:r>
            <a:r>
              <a:rPr lang="en-ID" dirty="0" err="1" smtClean="0"/>
              <a:t>Identifikas</a:t>
            </a:r>
            <a:r>
              <a:rPr lang="en-ID" dirty="0" smtClean="0"/>
              <a:t> </a:t>
            </a:r>
            <a:r>
              <a:rPr lang="en-ID" dirty="0" err="1" smtClean="0"/>
              <a:t>Pemangku</a:t>
            </a:r>
            <a:r>
              <a:rPr lang="en-ID" dirty="0" smtClean="0"/>
              <a:t> </a:t>
            </a:r>
            <a:r>
              <a:rPr lang="en-ID" dirty="0" err="1" smtClean="0"/>
              <a:t>kepentingan</a:t>
            </a:r>
            <a:r>
              <a:rPr lang="en-ID" dirty="0" smtClean="0"/>
              <a:t>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9332539"/>
              </p:ext>
            </p:extLst>
          </p:nvPr>
        </p:nvGraphicFramePr>
        <p:xfrm>
          <a:off x="1371600" y="2286000"/>
          <a:ext cx="96012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795584979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2859933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1347234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44064794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683296056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62640557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423518674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ID" dirty="0" smtClean="0"/>
                        <a:t>No</a:t>
                      </a:r>
                      <a:endParaRPr 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ID" dirty="0" err="1" smtClean="0"/>
                        <a:t>Pemangku</a:t>
                      </a:r>
                      <a:r>
                        <a:rPr lang="en-ID" dirty="0" smtClean="0"/>
                        <a:t> </a:t>
                      </a:r>
                      <a:r>
                        <a:rPr lang="en-ID" dirty="0" err="1" smtClean="0"/>
                        <a:t>Kepentingan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ID" dirty="0" err="1" smtClean="0"/>
                        <a:t>Informasi</a:t>
                      </a:r>
                      <a:r>
                        <a:rPr lang="en-ID" dirty="0" smtClean="0"/>
                        <a:t>/</a:t>
                      </a:r>
                      <a:r>
                        <a:rPr lang="en-ID" dirty="0" err="1" smtClean="0"/>
                        <a:t>Keterangan</a:t>
                      </a:r>
                      <a:r>
                        <a:rPr lang="en-ID" dirty="0" smtClean="0"/>
                        <a:t> </a:t>
                      </a:r>
                      <a:r>
                        <a:rPr lang="en-ID" dirty="0" err="1" smtClean="0"/>
                        <a:t>pemangku</a:t>
                      </a:r>
                      <a:r>
                        <a:rPr lang="en-ID" dirty="0" smtClean="0"/>
                        <a:t> </a:t>
                      </a:r>
                      <a:r>
                        <a:rPr lang="en-ID" dirty="0" err="1" smtClean="0"/>
                        <a:t>kepentingan</a:t>
                      </a:r>
                      <a:r>
                        <a:rPr lang="en-ID" baseline="0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893927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dirty="0" smtClean="0"/>
                        <a:t>Primer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dirty="0" err="1" smtClean="0"/>
                        <a:t>Sekunder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dirty="0" smtClean="0"/>
                        <a:t>Gender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dirty="0" err="1" smtClean="0"/>
                        <a:t>Pekerjaan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dirty="0" err="1" smtClean="0"/>
                        <a:t>Asal</a:t>
                      </a:r>
                      <a:r>
                        <a:rPr lang="en-ID" dirty="0" smtClean="0"/>
                        <a:t> </a:t>
                      </a:r>
                      <a:r>
                        <a:rPr lang="en-ID" dirty="0" err="1" smtClean="0"/>
                        <a:t>Instansi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dirty="0" err="1" smtClean="0"/>
                        <a:t>Pendidikan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75057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D" dirty="0" smtClean="0"/>
                        <a:t>1…….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06971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807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2. </a:t>
            </a:r>
            <a:r>
              <a:rPr lang="en-ID" dirty="0" err="1" smtClean="0"/>
              <a:t>Identifikasi</a:t>
            </a:r>
            <a:r>
              <a:rPr lang="en-ID" dirty="0" smtClean="0"/>
              <a:t> </a:t>
            </a:r>
            <a:r>
              <a:rPr lang="en-ID" dirty="0" err="1" smtClean="0"/>
              <a:t>kepentingan</a:t>
            </a:r>
            <a:r>
              <a:rPr lang="en-ID" dirty="0" smtClean="0"/>
              <a:t>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0173730"/>
              </p:ext>
            </p:extLst>
          </p:nvPr>
        </p:nvGraphicFramePr>
        <p:xfrm>
          <a:off x="1371600" y="2286000"/>
          <a:ext cx="96012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190614905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58686852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356991195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715928356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769754977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89179485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945281661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ID" dirty="0" smtClean="0"/>
                        <a:t>No</a:t>
                      </a:r>
                      <a:endParaRPr 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ID" dirty="0" err="1" smtClean="0"/>
                        <a:t>Pemangku</a:t>
                      </a:r>
                      <a:r>
                        <a:rPr lang="en-ID" baseline="0" dirty="0" smtClean="0"/>
                        <a:t> </a:t>
                      </a:r>
                      <a:r>
                        <a:rPr lang="en-ID" baseline="0" dirty="0" err="1" smtClean="0"/>
                        <a:t>Kepentingan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ID" dirty="0" err="1" smtClean="0"/>
                        <a:t>Informasi</a:t>
                      </a:r>
                      <a:r>
                        <a:rPr lang="en-ID" dirty="0" smtClean="0"/>
                        <a:t>/</a:t>
                      </a:r>
                      <a:r>
                        <a:rPr lang="en-ID" dirty="0" err="1" smtClean="0"/>
                        <a:t>Keterangan</a:t>
                      </a:r>
                      <a:r>
                        <a:rPr lang="en-ID" dirty="0" smtClean="0"/>
                        <a:t> </a:t>
                      </a:r>
                      <a:r>
                        <a:rPr lang="en-ID" dirty="0" err="1" smtClean="0"/>
                        <a:t>pemangku</a:t>
                      </a:r>
                      <a:r>
                        <a:rPr lang="en-ID" dirty="0" smtClean="0"/>
                        <a:t> </a:t>
                      </a:r>
                      <a:r>
                        <a:rPr lang="en-ID" dirty="0" err="1" smtClean="0"/>
                        <a:t>kepentingan</a:t>
                      </a:r>
                      <a:r>
                        <a:rPr lang="en-ID" baseline="0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940425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dirty="0" smtClean="0"/>
                        <a:t>Primer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dirty="0" err="1" smtClean="0"/>
                        <a:t>sekunder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dirty="0" err="1" smtClean="0"/>
                        <a:t>Harapan</a:t>
                      </a:r>
                      <a:r>
                        <a:rPr lang="en-ID" dirty="0" smtClean="0"/>
                        <a:t>/</a:t>
                      </a:r>
                      <a:r>
                        <a:rPr lang="en-ID" dirty="0" err="1" smtClean="0"/>
                        <a:t>aspirasi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dirty="0" err="1" smtClean="0"/>
                        <a:t>Keuntungan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dirty="0" err="1" smtClean="0"/>
                        <a:t>Sumber</a:t>
                      </a:r>
                      <a:r>
                        <a:rPr lang="en-ID" dirty="0" smtClean="0"/>
                        <a:t> </a:t>
                      </a:r>
                      <a:r>
                        <a:rPr lang="en-ID" dirty="0" err="1" smtClean="0"/>
                        <a:t>daya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dirty="0" err="1" smtClean="0"/>
                        <a:t>Anggapan</a:t>
                      </a:r>
                      <a:r>
                        <a:rPr lang="en-ID" dirty="0" smtClean="0"/>
                        <a:t> </a:t>
                      </a:r>
                      <a:r>
                        <a:rPr lang="en-ID" dirty="0" err="1" smtClean="0"/>
                        <a:t>thd</a:t>
                      </a:r>
                      <a:r>
                        <a:rPr lang="en-ID" dirty="0" smtClean="0"/>
                        <a:t> </a:t>
                      </a:r>
                      <a:r>
                        <a:rPr lang="en-ID" dirty="0" err="1" smtClean="0"/>
                        <a:t>pihak</a:t>
                      </a:r>
                      <a:r>
                        <a:rPr lang="en-ID" dirty="0" smtClean="0"/>
                        <a:t> lain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382494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D" dirty="0" smtClean="0"/>
                        <a:t>1………….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06575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D" dirty="0" smtClean="0"/>
                        <a:t>2…………</a:t>
                      </a:r>
                      <a:r>
                        <a:rPr lang="en-ID" dirty="0" err="1" smtClean="0"/>
                        <a:t>dst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6272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356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D" sz="2800" dirty="0" err="1" smtClean="0"/>
              <a:t>Contoh</a:t>
            </a:r>
            <a:r>
              <a:rPr lang="en-ID" sz="2800" dirty="0" smtClean="0"/>
              <a:t>: </a:t>
            </a:r>
            <a:br>
              <a:rPr lang="en-ID" sz="2800" dirty="0" smtClean="0"/>
            </a:br>
            <a:r>
              <a:rPr lang="en-ID" sz="2800" dirty="0" err="1" smtClean="0"/>
              <a:t>pemangku</a:t>
            </a:r>
            <a:r>
              <a:rPr lang="en-ID" sz="2800" dirty="0" smtClean="0"/>
              <a:t> </a:t>
            </a:r>
            <a:r>
              <a:rPr lang="en-ID" sz="2800" dirty="0" err="1" smtClean="0"/>
              <a:t>kepentingan</a:t>
            </a:r>
            <a:r>
              <a:rPr lang="en-ID" sz="2800" dirty="0" smtClean="0"/>
              <a:t> </a:t>
            </a:r>
            <a:r>
              <a:rPr lang="en-ID" sz="2800" dirty="0" err="1" smtClean="0"/>
              <a:t>tentang</a:t>
            </a:r>
            <a:r>
              <a:rPr lang="en-ID" sz="2800" dirty="0" smtClean="0"/>
              <a:t> </a:t>
            </a:r>
            <a:r>
              <a:rPr lang="en-ID" sz="2800" dirty="0" err="1" smtClean="0"/>
              <a:t>kebijakan</a:t>
            </a:r>
            <a:r>
              <a:rPr lang="en-ID" sz="2800" dirty="0" smtClean="0"/>
              <a:t> </a:t>
            </a:r>
            <a:r>
              <a:rPr lang="en-ID" sz="2800" dirty="0" err="1" smtClean="0"/>
              <a:t>penanggulangan</a:t>
            </a:r>
            <a:r>
              <a:rPr lang="en-ID" sz="2800" dirty="0" smtClean="0"/>
              <a:t> </a:t>
            </a:r>
            <a:r>
              <a:rPr lang="en-ID" sz="2800" dirty="0" smtClean="0"/>
              <a:t>Malaria di </a:t>
            </a:r>
            <a:r>
              <a:rPr lang="en-ID" sz="2800" dirty="0" smtClean="0"/>
              <a:t>Kota Semarang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dirty="0" err="1" smtClean="0"/>
              <a:t>Daftar</a:t>
            </a:r>
            <a:r>
              <a:rPr lang="en-ID" dirty="0" smtClean="0"/>
              <a:t> </a:t>
            </a:r>
            <a:r>
              <a:rPr lang="en-ID" dirty="0" err="1" smtClean="0"/>
              <a:t>pemangku</a:t>
            </a:r>
            <a:r>
              <a:rPr lang="en-ID" dirty="0" smtClean="0"/>
              <a:t> </a:t>
            </a:r>
            <a:r>
              <a:rPr lang="en-ID" dirty="0" err="1" smtClean="0"/>
              <a:t>kepentingan</a:t>
            </a:r>
            <a:r>
              <a:rPr lang="en-ID" dirty="0" smtClean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ID" dirty="0" err="1" smtClean="0"/>
              <a:t>Walikota</a:t>
            </a:r>
            <a:endParaRPr lang="en-ID" dirty="0" smtClean="0"/>
          </a:p>
          <a:p>
            <a:pPr marL="457200" indent="-457200">
              <a:buFont typeface="+mj-lt"/>
              <a:buAutoNum type="arabicPeriod"/>
            </a:pPr>
            <a:r>
              <a:rPr lang="en-ID" dirty="0" err="1" smtClean="0"/>
              <a:t>Direktur</a:t>
            </a:r>
            <a:r>
              <a:rPr lang="en-ID" dirty="0" smtClean="0"/>
              <a:t> RS</a:t>
            </a:r>
          </a:p>
          <a:p>
            <a:pPr marL="457200" indent="-457200">
              <a:buFont typeface="+mj-lt"/>
              <a:buAutoNum type="arabicPeriod"/>
            </a:pPr>
            <a:r>
              <a:rPr lang="en-ID" dirty="0" err="1" smtClean="0"/>
              <a:t>Puskesmas</a:t>
            </a:r>
            <a:endParaRPr lang="en-ID" dirty="0" smtClean="0"/>
          </a:p>
          <a:p>
            <a:pPr marL="457200" indent="-457200">
              <a:buFont typeface="+mj-lt"/>
              <a:buAutoNum type="arabicPeriod"/>
            </a:pPr>
            <a:r>
              <a:rPr lang="en-ID" dirty="0" err="1" smtClean="0"/>
              <a:t>Dinas</a:t>
            </a:r>
            <a:r>
              <a:rPr lang="en-ID" dirty="0" smtClean="0"/>
              <a:t> </a:t>
            </a:r>
            <a:r>
              <a:rPr lang="en-ID" dirty="0" err="1" smtClean="0"/>
              <a:t>Kesehatan</a:t>
            </a:r>
            <a:endParaRPr lang="en-ID" dirty="0" smtClean="0"/>
          </a:p>
          <a:p>
            <a:pPr marL="457200" indent="-457200">
              <a:buFont typeface="+mj-lt"/>
              <a:buAutoNum type="arabicPeriod"/>
            </a:pPr>
            <a:r>
              <a:rPr lang="en-ID" dirty="0" err="1" smtClean="0"/>
              <a:t>Dinas</a:t>
            </a:r>
            <a:r>
              <a:rPr lang="en-ID" dirty="0" smtClean="0"/>
              <a:t> </a:t>
            </a:r>
            <a:r>
              <a:rPr lang="en-ID" dirty="0" err="1" smtClean="0"/>
              <a:t>Pemukiman</a:t>
            </a:r>
            <a:endParaRPr lang="en-ID" dirty="0" smtClean="0"/>
          </a:p>
          <a:p>
            <a:pPr marL="457200" indent="-457200">
              <a:buFont typeface="+mj-lt"/>
              <a:buAutoNum type="arabicPeriod"/>
            </a:pPr>
            <a:r>
              <a:rPr lang="en-ID" dirty="0" err="1" smtClean="0"/>
              <a:t>Kelurahan</a:t>
            </a:r>
            <a:endParaRPr lang="en-ID" dirty="0" smtClean="0"/>
          </a:p>
          <a:p>
            <a:pPr marL="457200" indent="-457200">
              <a:buFont typeface="+mj-lt"/>
              <a:buAutoNum type="arabicPeriod"/>
            </a:pPr>
            <a:r>
              <a:rPr lang="en-ID" dirty="0" err="1" smtClean="0"/>
              <a:t>Kecamatan</a:t>
            </a:r>
            <a:endParaRPr lang="en-ID" dirty="0" smtClean="0"/>
          </a:p>
          <a:p>
            <a:pPr marL="457200" indent="-457200">
              <a:buFont typeface="+mj-lt"/>
              <a:buAutoNum type="arabicPeriod"/>
            </a:pPr>
            <a:endParaRPr lang="en-ID" dirty="0" smtClean="0"/>
          </a:p>
          <a:p>
            <a:pPr marL="457200" indent="-457200">
              <a:buFont typeface="+mj-lt"/>
              <a:buAutoNum type="arabicPeriod"/>
            </a:pPr>
            <a:endParaRPr lang="en-ID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dirty="0" smtClean="0"/>
              <a:t>8. </a:t>
            </a:r>
            <a:r>
              <a:rPr lang="en-ID" dirty="0" err="1" smtClean="0"/>
              <a:t>Masyarakat</a:t>
            </a:r>
            <a:endParaRPr lang="en-ID" dirty="0" smtClean="0"/>
          </a:p>
          <a:p>
            <a:pPr marL="0" indent="0">
              <a:buNone/>
            </a:pPr>
            <a:r>
              <a:rPr lang="en-ID" dirty="0" smtClean="0"/>
              <a:t>9. FKM</a:t>
            </a:r>
          </a:p>
          <a:p>
            <a:pPr marL="0" indent="0">
              <a:buNone/>
            </a:pPr>
            <a:r>
              <a:rPr lang="en-ID" dirty="0" smtClean="0"/>
              <a:t>10. </a:t>
            </a:r>
            <a:r>
              <a:rPr lang="en-ID" dirty="0" err="1" smtClean="0"/>
              <a:t>Dinas</a:t>
            </a:r>
            <a:r>
              <a:rPr lang="en-ID" dirty="0" smtClean="0"/>
              <a:t> </a:t>
            </a:r>
            <a:r>
              <a:rPr lang="en-ID" dirty="0" err="1" smtClean="0"/>
              <a:t>Pendidikan</a:t>
            </a:r>
            <a:r>
              <a:rPr lang="en-ID" dirty="0" smtClean="0"/>
              <a:t>…..</a:t>
            </a:r>
            <a:r>
              <a:rPr lang="en-ID" dirty="0" err="1" smtClean="0"/>
              <a:t>dst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62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Posisi</a:t>
            </a:r>
            <a:r>
              <a:rPr lang="en-ID" dirty="0" smtClean="0"/>
              <a:t> </a:t>
            </a:r>
            <a:r>
              <a:rPr lang="en-ID" dirty="0" err="1" smtClean="0"/>
              <a:t>pemangku</a:t>
            </a:r>
            <a:r>
              <a:rPr lang="en-ID" dirty="0" smtClean="0"/>
              <a:t> </a:t>
            </a:r>
            <a:r>
              <a:rPr lang="en-ID" dirty="0" err="1" smtClean="0"/>
              <a:t>kepentinga</a:t>
            </a:r>
            <a:r>
              <a:rPr lang="en-ID" dirty="0" err="1"/>
              <a:t>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3174593"/>
              </p:ext>
            </p:extLst>
          </p:nvPr>
        </p:nvGraphicFramePr>
        <p:xfrm>
          <a:off x="1384663" y="2325188"/>
          <a:ext cx="10501394" cy="3386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0334">
                  <a:extLst>
                    <a:ext uri="{9D8B030D-6E8A-4147-A177-3AD203B41FA5}">
                      <a16:colId xmlns:a16="http://schemas.microsoft.com/office/drawing/2014/main" val="251167871"/>
                    </a:ext>
                  </a:extLst>
                </a:gridCol>
                <a:gridCol w="1598212">
                  <a:extLst>
                    <a:ext uri="{9D8B030D-6E8A-4147-A177-3AD203B41FA5}">
                      <a16:colId xmlns:a16="http://schemas.microsoft.com/office/drawing/2014/main" val="1417279885"/>
                    </a:ext>
                  </a:extLst>
                </a:gridCol>
                <a:gridCol w="1598212">
                  <a:extLst>
                    <a:ext uri="{9D8B030D-6E8A-4147-A177-3AD203B41FA5}">
                      <a16:colId xmlns:a16="http://schemas.microsoft.com/office/drawing/2014/main" val="3666542072"/>
                    </a:ext>
                  </a:extLst>
                </a:gridCol>
                <a:gridCol w="1598212">
                  <a:extLst>
                    <a:ext uri="{9D8B030D-6E8A-4147-A177-3AD203B41FA5}">
                      <a16:colId xmlns:a16="http://schemas.microsoft.com/office/drawing/2014/main" val="1657275378"/>
                    </a:ext>
                  </a:extLst>
                </a:gridCol>
                <a:gridCol w="1598212">
                  <a:extLst>
                    <a:ext uri="{9D8B030D-6E8A-4147-A177-3AD203B41FA5}">
                      <a16:colId xmlns:a16="http://schemas.microsoft.com/office/drawing/2014/main" val="2915164098"/>
                    </a:ext>
                  </a:extLst>
                </a:gridCol>
                <a:gridCol w="1598212">
                  <a:extLst>
                    <a:ext uri="{9D8B030D-6E8A-4147-A177-3AD203B41FA5}">
                      <a16:colId xmlns:a16="http://schemas.microsoft.com/office/drawing/2014/main" val="1443296744"/>
                    </a:ext>
                  </a:extLst>
                </a:gridCol>
              </a:tblGrid>
              <a:tr h="632710">
                <a:tc>
                  <a:txBody>
                    <a:bodyPr/>
                    <a:lstStyle/>
                    <a:p>
                      <a:r>
                        <a:rPr lang="en-ID" dirty="0" err="1" smtClean="0"/>
                        <a:t>Pemangku</a:t>
                      </a:r>
                      <a:r>
                        <a:rPr lang="en-ID" dirty="0" smtClean="0"/>
                        <a:t> </a:t>
                      </a:r>
                      <a:r>
                        <a:rPr lang="en-ID" dirty="0" err="1" smtClean="0"/>
                        <a:t>kepentingan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err="1" smtClean="0"/>
                        <a:t>Suporter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smtClean="0"/>
                        <a:t>Moderate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smtClean="0"/>
                        <a:t>Neutral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smtClean="0"/>
                        <a:t>Moderate opponent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smtClean="0"/>
                        <a:t>Opponent (</a:t>
                      </a:r>
                      <a:r>
                        <a:rPr lang="en-ID" dirty="0" err="1" smtClean="0"/>
                        <a:t>berlawanan</a:t>
                      </a:r>
                      <a:r>
                        <a:rPr lang="en-ID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364177"/>
                  </a:ext>
                </a:extLst>
              </a:tr>
              <a:tr h="366570">
                <a:tc>
                  <a:txBody>
                    <a:bodyPr/>
                    <a:lstStyle/>
                    <a:p>
                      <a:r>
                        <a:rPr lang="en-ID" dirty="0" err="1" smtClean="0"/>
                        <a:t>Masyarakat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dirty="0" smtClean="0"/>
                        <a:t>√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962021"/>
                  </a:ext>
                </a:extLst>
              </a:tr>
              <a:tr h="632710">
                <a:tc>
                  <a:txBody>
                    <a:bodyPr/>
                    <a:lstStyle/>
                    <a:p>
                      <a:r>
                        <a:rPr lang="en-ID" dirty="0" err="1" smtClean="0"/>
                        <a:t>Dinas</a:t>
                      </a:r>
                      <a:r>
                        <a:rPr lang="en-ID" dirty="0" smtClean="0"/>
                        <a:t> </a:t>
                      </a:r>
                      <a:r>
                        <a:rPr lang="en-ID" dirty="0" err="1" smtClean="0"/>
                        <a:t>kesehatan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dirty="0" smtClean="0"/>
                        <a:t>√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5124557"/>
                  </a:ext>
                </a:extLst>
              </a:tr>
              <a:tr h="366570">
                <a:tc>
                  <a:txBody>
                    <a:bodyPr/>
                    <a:lstStyle/>
                    <a:p>
                      <a:r>
                        <a:rPr lang="en-ID" dirty="0" err="1" smtClean="0"/>
                        <a:t>Puskesmas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dirty="0" smtClean="0"/>
                        <a:t>√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664458"/>
                  </a:ext>
                </a:extLst>
              </a:tr>
              <a:tr h="366570">
                <a:tc>
                  <a:txBody>
                    <a:bodyPr/>
                    <a:lstStyle/>
                    <a:p>
                      <a:r>
                        <a:rPr lang="en-ID" dirty="0" err="1" smtClean="0"/>
                        <a:t>Walikota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dirty="0" smtClean="0"/>
                        <a:t>√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7607930"/>
                  </a:ext>
                </a:extLst>
              </a:tr>
              <a:tr h="366570">
                <a:tc>
                  <a:txBody>
                    <a:bodyPr/>
                    <a:lstStyle/>
                    <a:p>
                      <a:r>
                        <a:rPr lang="en-ID" dirty="0" err="1" smtClean="0"/>
                        <a:t>Direktur</a:t>
                      </a:r>
                      <a:r>
                        <a:rPr lang="en-ID" dirty="0" smtClean="0"/>
                        <a:t> 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dirty="0" smtClean="0"/>
                        <a:t>√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975136"/>
                  </a:ext>
                </a:extLst>
              </a:tr>
              <a:tr h="632710">
                <a:tc>
                  <a:txBody>
                    <a:bodyPr/>
                    <a:lstStyle/>
                    <a:p>
                      <a:r>
                        <a:rPr lang="en-ID" dirty="0" err="1" smtClean="0"/>
                        <a:t>Dinas</a:t>
                      </a:r>
                      <a:r>
                        <a:rPr lang="en-ID" dirty="0" smtClean="0"/>
                        <a:t> </a:t>
                      </a:r>
                      <a:r>
                        <a:rPr lang="en-ID" dirty="0" err="1" smtClean="0"/>
                        <a:t>Pendidikan</a:t>
                      </a:r>
                      <a:r>
                        <a:rPr lang="en-ID" dirty="0" smtClean="0"/>
                        <a:t> ..</a:t>
                      </a:r>
                      <a:r>
                        <a:rPr lang="en-ID" dirty="0" err="1" smtClean="0"/>
                        <a:t>dst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dirty="0" smtClean="0"/>
                        <a:t>√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16668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433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Analisis</a:t>
            </a:r>
            <a:r>
              <a:rPr lang="en-ID" dirty="0" smtClean="0"/>
              <a:t> </a:t>
            </a:r>
            <a:r>
              <a:rPr lang="en-ID" dirty="0" err="1" smtClean="0"/>
              <a:t>pengaruh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peran</a:t>
            </a:r>
            <a:r>
              <a:rPr lang="en-ID" dirty="0" smtClean="0"/>
              <a:t>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4224175"/>
              </p:ext>
            </p:extLst>
          </p:nvPr>
        </p:nvGraphicFramePr>
        <p:xfrm>
          <a:off x="1371600" y="2286000"/>
          <a:ext cx="96012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300">
                  <a:extLst>
                    <a:ext uri="{9D8B030D-6E8A-4147-A177-3AD203B41FA5}">
                      <a16:colId xmlns:a16="http://schemas.microsoft.com/office/drawing/2014/main" val="1071753016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val="1250279711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val="3087392078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val="25711155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D" dirty="0" err="1" smtClean="0"/>
                        <a:t>Pemangku</a:t>
                      </a:r>
                      <a:r>
                        <a:rPr lang="en-ID" dirty="0" smtClean="0"/>
                        <a:t> </a:t>
                      </a:r>
                      <a:r>
                        <a:rPr lang="en-ID" dirty="0" err="1" smtClean="0"/>
                        <a:t>kepentingan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dirty="0" err="1" smtClean="0"/>
                        <a:t>Pengaruh</a:t>
                      </a:r>
                      <a:r>
                        <a:rPr lang="en-ID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dirty="0" err="1" smtClean="0"/>
                        <a:t>Peran</a:t>
                      </a:r>
                      <a:r>
                        <a:rPr lang="en-ID" dirty="0" smtClean="0"/>
                        <a:t> </a:t>
                      </a:r>
                      <a:r>
                        <a:rPr lang="en-ID" dirty="0" err="1" smtClean="0"/>
                        <a:t>penting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dirty="0" err="1" smtClean="0"/>
                        <a:t>Ketr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0147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D" dirty="0" err="1" smtClean="0"/>
                        <a:t>Masyarakat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9298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D" dirty="0" err="1" smtClean="0"/>
                        <a:t>Dinas</a:t>
                      </a:r>
                      <a:r>
                        <a:rPr lang="en-ID" baseline="0" dirty="0" smtClean="0"/>
                        <a:t> </a:t>
                      </a:r>
                      <a:r>
                        <a:rPr lang="en-ID" baseline="0" dirty="0" err="1" smtClean="0"/>
                        <a:t>Kesehatan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5437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D" dirty="0" err="1" smtClean="0"/>
                        <a:t>Puskesmas</a:t>
                      </a:r>
                      <a:r>
                        <a:rPr lang="en-ID" dirty="0" smtClean="0"/>
                        <a:t>…..</a:t>
                      </a:r>
                      <a:r>
                        <a:rPr lang="en-ID" dirty="0" err="1" smtClean="0"/>
                        <a:t>dst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314216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93669" y="4598126"/>
            <a:ext cx="34224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b="1" dirty="0" err="1" smtClean="0"/>
              <a:t>Pengaruh</a:t>
            </a:r>
            <a:r>
              <a:rPr lang="en-ID" b="1" dirty="0" smtClean="0"/>
              <a:t>:</a:t>
            </a:r>
          </a:p>
          <a:p>
            <a:pPr marL="342900" indent="-342900">
              <a:buAutoNum type="arabicPeriod"/>
            </a:pPr>
            <a:r>
              <a:rPr lang="en-ID" dirty="0" err="1" smtClean="0"/>
              <a:t>Tidak</a:t>
            </a:r>
            <a:r>
              <a:rPr lang="en-ID" dirty="0" smtClean="0"/>
              <a:t> </a:t>
            </a:r>
            <a:r>
              <a:rPr lang="en-ID" dirty="0" err="1" smtClean="0"/>
              <a:t>ada</a:t>
            </a:r>
            <a:r>
              <a:rPr lang="en-ID" dirty="0" smtClean="0"/>
              <a:t> </a:t>
            </a:r>
            <a:r>
              <a:rPr lang="en-ID" dirty="0" err="1" smtClean="0"/>
              <a:t>pengaruh</a:t>
            </a:r>
            <a:endParaRPr lang="en-ID" dirty="0" smtClean="0"/>
          </a:p>
          <a:p>
            <a:pPr marL="342900" indent="-342900">
              <a:buAutoNum type="arabicPeriod"/>
            </a:pPr>
            <a:r>
              <a:rPr lang="en-ID" dirty="0" err="1" smtClean="0"/>
              <a:t>Sedikit</a:t>
            </a:r>
            <a:r>
              <a:rPr lang="en-ID" dirty="0" smtClean="0"/>
              <a:t> </a:t>
            </a:r>
            <a:r>
              <a:rPr lang="en-ID" dirty="0" err="1" smtClean="0"/>
              <a:t>pengaruh</a:t>
            </a:r>
            <a:endParaRPr lang="en-ID" dirty="0" smtClean="0"/>
          </a:p>
          <a:p>
            <a:pPr marL="342900" indent="-342900">
              <a:buAutoNum type="arabicPeriod"/>
            </a:pPr>
            <a:r>
              <a:rPr lang="en-ID" dirty="0" err="1" smtClean="0"/>
              <a:t>Cukup</a:t>
            </a:r>
            <a:r>
              <a:rPr lang="en-ID" dirty="0" smtClean="0"/>
              <a:t> </a:t>
            </a:r>
            <a:r>
              <a:rPr lang="en-ID" dirty="0" err="1" smtClean="0"/>
              <a:t>berpengaruh</a:t>
            </a:r>
            <a:endParaRPr lang="en-ID" dirty="0" smtClean="0"/>
          </a:p>
          <a:p>
            <a:pPr marL="342900" indent="-342900">
              <a:buAutoNum type="arabicPeriod"/>
            </a:pPr>
            <a:r>
              <a:rPr lang="en-ID" dirty="0" err="1" smtClean="0"/>
              <a:t>Pengaruh</a:t>
            </a:r>
            <a:r>
              <a:rPr lang="en-ID" dirty="0" smtClean="0"/>
              <a:t> yang </a:t>
            </a:r>
            <a:r>
              <a:rPr lang="en-ID" dirty="0" err="1" smtClean="0"/>
              <a:t>signifikan</a:t>
            </a:r>
            <a:endParaRPr lang="en-ID" dirty="0" smtClean="0"/>
          </a:p>
          <a:p>
            <a:pPr marL="342900" indent="-342900">
              <a:buAutoNum type="arabicPeriod"/>
            </a:pPr>
            <a:r>
              <a:rPr lang="en-ID" dirty="0" err="1" smtClean="0"/>
              <a:t>Sangat</a:t>
            </a:r>
            <a:r>
              <a:rPr lang="en-ID" dirty="0" smtClean="0"/>
              <a:t> </a:t>
            </a:r>
            <a:r>
              <a:rPr lang="en-ID" dirty="0" err="1" smtClean="0"/>
              <a:t>berpengaruh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370320" y="4598126"/>
            <a:ext cx="34224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b="1" dirty="0" err="1" smtClean="0"/>
              <a:t>Peran</a:t>
            </a:r>
            <a:r>
              <a:rPr lang="en-ID" b="1" dirty="0" smtClean="0"/>
              <a:t>:</a:t>
            </a:r>
          </a:p>
          <a:p>
            <a:pPr marL="342900" indent="-342900">
              <a:buAutoNum type="arabicPeriod"/>
            </a:pPr>
            <a:r>
              <a:rPr lang="en-ID" dirty="0" err="1" smtClean="0"/>
              <a:t>Tidak</a:t>
            </a:r>
            <a:r>
              <a:rPr lang="en-ID" dirty="0" smtClean="0"/>
              <a:t> </a:t>
            </a:r>
            <a:r>
              <a:rPr lang="en-ID" dirty="0" err="1" smtClean="0"/>
              <a:t>berperan</a:t>
            </a:r>
            <a:endParaRPr lang="en-ID" dirty="0" smtClean="0"/>
          </a:p>
          <a:p>
            <a:pPr marL="342900" indent="-342900">
              <a:buAutoNum type="arabicPeriod"/>
            </a:pPr>
            <a:r>
              <a:rPr lang="en-ID" dirty="0" err="1" smtClean="0"/>
              <a:t>Sedikit</a:t>
            </a:r>
            <a:r>
              <a:rPr lang="en-ID" dirty="0" smtClean="0"/>
              <a:t> </a:t>
            </a:r>
            <a:r>
              <a:rPr lang="en-ID" dirty="0" err="1" smtClean="0"/>
              <a:t>berperan</a:t>
            </a:r>
            <a:endParaRPr lang="en-ID" dirty="0" smtClean="0"/>
          </a:p>
          <a:p>
            <a:pPr marL="342900" indent="-342900">
              <a:buAutoNum type="arabicPeriod"/>
            </a:pPr>
            <a:r>
              <a:rPr lang="en-ID" dirty="0" err="1" smtClean="0"/>
              <a:t>Cukup</a:t>
            </a:r>
            <a:r>
              <a:rPr lang="en-ID" dirty="0" smtClean="0"/>
              <a:t> </a:t>
            </a:r>
            <a:r>
              <a:rPr lang="en-ID" dirty="0" err="1" smtClean="0"/>
              <a:t>berperan</a:t>
            </a:r>
            <a:endParaRPr lang="en-ID" dirty="0" smtClean="0"/>
          </a:p>
          <a:p>
            <a:pPr marL="342900" indent="-342900">
              <a:buAutoNum type="arabicPeriod"/>
            </a:pPr>
            <a:r>
              <a:rPr lang="en-ID" dirty="0" err="1" smtClean="0"/>
              <a:t>Peran</a:t>
            </a:r>
            <a:r>
              <a:rPr lang="en-ID" dirty="0" smtClean="0"/>
              <a:t> yang </a:t>
            </a:r>
            <a:r>
              <a:rPr lang="en-ID" dirty="0" err="1" smtClean="0"/>
              <a:t>signifikan</a:t>
            </a:r>
            <a:endParaRPr lang="en-ID" dirty="0" smtClean="0"/>
          </a:p>
          <a:p>
            <a:pPr marL="342900" indent="-342900">
              <a:buAutoNum type="arabicPeriod"/>
            </a:pPr>
            <a:r>
              <a:rPr lang="en-ID" dirty="0" err="1" smtClean="0"/>
              <a:t>Sangat</a:t>
            </a:r>
            <a:r>
              <a:rPr lang="en-ID" dirty="0" smtClean="0"/>
              <a:t> </a:t>
            </a:r>
            <a:r>
              <a:rPr lang="en-ID" dirty="0" err="1" smtClean="0"/>
              <a:t>signifikan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55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279</TotalTime>
  <Words>322</Words>
  <Application>Microsoft Office PowerPoint</Application>
  <PresentationFormat>Widescreen</PresentationFormat>
  <Paragraphs>113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Franklin Gothic Book</vt:lpstr>
      <vt:lpstr>Wingdings</vt:lpstr>
      <vt:lpstr>Crop</vt:lpstr>
      <vt:lpstr>ANALISIS PEMANGKU KEPENTINGAN</vt:lpstr>
      <vt:lpstr>PEMANGKU KEPENTINGAN  = STAKEHOLDER</vt:lpstr>
      <vt:lpstr>Keuntungan pendekatan berbasis pemangku kepentingan:</vt:lpstr>
      <vt:lpstr>Tahapan Analisis  Pemangku Kepentingan </vt:lpstr>
      <vt:lpstr>1. Identifikas Pemangku kepentingan </vt:lpstr>
      <vt:lpstr>2. Identifikasi kepentingan </vt:lpstr>
      <vt:lpstr>Contoh:  pemangku kepentingan tentang kebijakan penanggulangan Malaria di Kota Semarang </vt:lpstr>
      <vt:lpstr>Posisi pemangku kepentingan</vt:lpstr>
      <vt:lpstr>Analisis pengaruh dan peran:</vt:lpstr>
      <vt:lpstr>Analisis sumber daya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ANALISIS PEMANGKU KEPENTINGAN</dc:title>
  <dc:creator>Windows User</dc:creator>
  <cp:lastModifiedBy>Windows User</cp:lastModifiedBy>
  <cp:revision>11</cp:revision>
  <dcterms:created xsi:type="dcterms:W3CDTF">2018-07-01T22:34:15Z</dcterms:created>
  <dcterms:modified xsi:type="dcterms:W3CDTF">2019-06-17T03:59:57Z</dcterms:modified>
</cp:coreProperties>
</file>