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31" r:id="rId3"/>
    <p:sldId id="334" r:id="rId4"/>
    <p:sldId id="283" r:id="rId5"/>
    <p:sldId id="304" r:id="rId6"/>
    <p:sldId id="263" r:id="rId7"/>
    <p:sldId id="284" r:id="rId8"/>
    <p:sldId id="335" r:id="rId9"/>
    <p:sldId id="330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315" r:id="rId18"/>
    <p:sldId id="316" r:id="rId19"/>
    <p:sldId id="317" r:id="rId20"/>
    <p:sldId id="293" r:id="rId21"/>
    <p:sldId id="294" r:id="rId22"/>
    <p:sldId id="295" r:id="rId23"/>
    <p:sldId id="296" r:id="rId24"/>
    <p:sldId id="327" r:id="rId25"/>
    <p:sldId id="297" r:id="rId26"/>
    <p:sldId id="299" r:id="rId27"/>
    <p:sldId id="298" r:id="rId28"/>
    <p:sldId id="300" r:id="rId29"/>
    <p:sldId id="301" r:id="rId30"/>
    <p:sldId id="333" r:id="rId31"/>
    <p:sldId id="322" r:id="rId32"/>
    <p:sldId id="323" r:id="rId33"/>
    <p:sldId id="324" r:id="rId34"/>
    <p:sldId id="260" r:id="rId35"/>
    <p:sldId id="328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5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23A49-09C5-4493-8C77-DAF1CF802761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1A0B11-2FFF-46E2-BC46-7BDEAD8CDDC7}">
      <dgm:prSet phldrT="[Text]" custT="1"/>
      <dgm:spPr/>
      <dgm:t>
        <a:bodyPr/>
        <a:lstStyle/>
        <a:p>
          <a:r>
            <a:rPr lang="id-I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CRM</a:t>
          </a:r>
          <a:endParaRPr lang="id-ID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88FB4-0A91-478E-922F-B107F9A3A928}" type="parTrans" cxnId="{9C839AA0-CA80-43F1-BED5-539112893E50}">
      <dgm:prSet/>
      <dgm:spPr/>
      <dgm:t>
        <a:bodyPr/>
        <a:lstStyle/>
        <a:p>
          <a:endParaRPr lang="id-ID"/>
        </a:p>
      </dgm:t>
    </dgm:pt>
    <dgm:pt modelId="{B4508033-A37F-4F1D-8155-ADD1BD01C0AF}" type="sibTrans" cxnId="{9C839AA0-CA80-43F1-BED5-539112893E50}">
      <dgm:prSet/>
      <dgm:spPr/>
      <dgm:t>
        <a:bodyPr/>
        <a:lstStyle/>
        <a:p>
          <a:endParaRPr lang="id-ID"/>
        </a:p>
      </dgm:t>
    </dgm:pt>
    <dgm:pt modelId="{61AA2B54-924A-41BB-B6BD-F86DC55E7E01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proses untuk mendapatkan, mempertahankan, dan mengembangkan pelanggan yang menguntungkan.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43F57-7BD0-4193-93A8-ADDBA2878108}" type="parTrans" cxnId="{FCA05F7D-92EB-446F-80EB-D9F8F8B65F58}">
      <dgm:prSet/>
      <dgm:spPr/>
      <dgm:t>
        <a:bodyPr/>
        <a:lstStyle/>
        <a:p>
          <a:endParaRPr lang="id-ID"/>
        </a:p>
      </dgm:t>
    </dgm:pt>
    <dgm:pt modelId="{315179C7-6670-41D4-84AD-B04D994F3FC2}" type="sibTrans" cxnId="{FCA05F7D-92EB-446F-80EB-D9F8F8B65F58}">
      <dgm:prSet/>
      <dgm:spPr/>
      <dgm:t>
        <a:bodyPr/>
        <a:lstStyle/>
        <a:p>
          <a:endParaRPr lang="id-ID"/>
        </a:p>
      </dgm:t>
    </dgm:pt>
    <dgm:pt modelId="{DAA95CC9-F526-4670-BC43-0C7BD1F4BD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 informasi terintegrasi untuk merencanakan, menjadwalkan, dan mengendalikan aktivitas prapenjualan dan pascapenjualan 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35AE81-C8DD-4A5A-A34E-2F1921155FFC}" type="parTrans" cxnId="{41EE8395-FEE4-460B-BB51-9A74B2A195D9}">
      <dgm:prSet/>
      <dgm:spPr/>
      <dgm:t>
        <a:bodyPr/>
        <a:lstStyle/>
        <a:p>
          <a:endParaRPr lang="id-ID"/>
        </a:p>
      </dgm:t>
    </dgm:pt>
    <dgm:pt modelId="{D138E24F-D355-4FA3-947A-2AF0D3249839}" type="sibTrans" cxnId="{41EE8395-FEE4-460B-BB51-9A74B2A195D9}">
      <dgm:prSet/>
      <dgm:spPr/>
      <dgm:t>
        <a:bodyPr/>
        <a:lstStyle/>
        <a:p>
          <a:endParaRPr lang="id-ID"/>
        </a:p>
      </dgm:t>
    </dgm:pt>
    <dgm:pt modelId="{8092CA5B-E317-4C74-84CC-8B543C3ABB49}">
      <dgm:prSet custT="1"/>
      <dgm:spPr/>
      <dgm:t>
        <a:bodyPr/>
        <a:lstStyle/>
        <a:p>
          <a:pPr marL="0" indent="0"/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 bisnis yang fokus pada pelanggan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78BA52-8FBA-42F9-BDAB-F2A4C5987E43}" type="parTrans" cxnId="{B751D60E-C2E7-4802-A467-A40286FABFBD}">
      <dgm:prSet/>
      <dgm:spPr/>
      <dgm:t>
        <a:bodyPr/>
        <a:lstStyle/>
        <a:p>
          <a:endParaRPr lang="id-ID"/>
        </a:p>
      </dgm:t>
    </dgm:pt>
    <dgm:pt modelId="{55621A08-1F89-490E-9D94-56C31D9A152A}" type="sibTrans" cxnId="{B751D60E-C2E7-4802-A467-A40286FABFBD}">
      <dgm:prSet/>
      <dgm:spPr/>
      <dgm:t>
        <a:bodyPr/>
        <a:lstStyle/>
        <a:p>
          <a:endParaRPr lang="id-ID"/>
        </a:p>
      </dgm:t>
    </dgm:pt>
    <dgm:pt modelId="{1F242FBB-6ED2-48A8-9673-3EF307D84CDE}">
      <dgm:prSet custT="1"/>
      <dgm:spPr/>
      <dgm:t>
        <a:bodyPr/>
        <a:lstStyle/>
        <a:p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didesain untuk mengoptimasi </a:t>
          </a:r>
          <a:r>
            <a:rPr lang="id-ID" sz="24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profitability, revenue</a:t>
          </a: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id-ID" sz="24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satisfaction</a:t>
          </a: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6EE49-6614-46DD-85D7-E8944A0BD4F0}" type="parTrans" cxnId="{F17408BF-523E-41D5-8F5E-A7B5CD02BB3D}">
      <dgm:prSet/>
      <dgm:spPr/>
      <dgm:t>
        <a:bodyPr/>
        <a:lstStyle/>
        <a:p>
          <a:endParaRPr lang="id-ID"/>
        </a:p>
      </dgm:t>
    </dgm:pt>
    <dgm:pt modelId="{2387A7A4-2EC6-4439-BF61-27D4B7B60E4B}" type="sibTrans" cxnId="{F17408BF-523E-41D5-8F5E-A7B5CD02BB3D}">
      <dgm:prSet/>
      <dgm:spPr/>
      <dgm:t>
        <a:bodyPr/>
        <a:lstStyle/>
        <a:p>
          <a:endParaRPr lang="id-ID"/>
        </a:p>
      </dgm:t>
    </dgm:pt>
    <dgm:pt modelId="{6A688750-2456-4A06-8257-FC703C2F895E}">
      <dgm:prSet custT="1"/>
      <dgm:spPr/>
      <dgm:t>
        <a:bodyPr/>
        <a:lstStyle/>
        <a:p>
          <a:pPr marL="0" indent="0">
            <a:tabLst>
              <a:tab pos="6732588" algn="l"/>
            </a:tabLst>
          </a:pP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memanfaatkan informasi &amp; komunikasi untuk  membangun hubungan yang berkesinambungan &amp; saling menguntungkan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653A9B-2A2D-45D8-A755-9603550FD8D1}" type="parTrans" cxnId="{F7B31B09-365C-4E06-A44F-0509EFF1E9C0}">
      <dgm:prSet/>
      <dgm:spPr/>
      <dgm:t>
        <a:bodyPr/>
        <a:lstStyle/>
        <a:p>
          <a:endParaRPr lang="id-ID"/>
        </a:p>
      </dgm:t>
    </dgm:pt>
    <dgm:pt modelId="{90635154-7807-48A0-8AFA-3E7587CCBFB4}" type="sibTrans" cxnId="{F7B31B09-365C-4E06-A44F-0509EFF1E9C0}">
      <dgm:prSet/>
      <dgm:spPr/>
      <dgm:t>
        <a:bodyPr/>
        <a:lstStyle/>
        <a:p>
          <a:endParaRPr lang="id-ID"/>
        </a:p>
      </dgm:t>
    </dgm:pt>
    <dgm:pt modelId="{D60FB89D-4296-4F75-BF50-3CFE1069E8BD}" type="pres">
      <dgm:prSet presAssocID="{C1B23A49-09C5-4493-8C77-DAF1CF8027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9990F75-470D-47DB-8750-2E3D98D47E19}" type="pres">
      <dgm:prSet presAssocID="{DE1A0B11-2FFF-46E2-BC46-7BDEAD8CDDC7}" presName="root1" presStyleCnt="0"/>
      <dgm:spPr/>
    </dgm:pt>
    <dgm:pt modelId="{BB902162-C24D-4489-B843-DA04ED32D112}" type="pres">
      <dgm:prSet presAssocID="{DE1A0B11-2FFF-46E2-BC46-7BDEAD8CDDC7}" presName="LevelOneTextNode" presStyleLbl="node0" presStyleIdx="0" presStyleCnt="1" custScaleX="72916" custLinFactNeighborX="-55667" custLinFactNeighborY="-77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0006E2F-5F2C-47DC-AFD1-FAB8045FB29D}" type="pres">
      <dgm:prSet presAssocID="{DE1A0B11-2FFF-46E2-BC46-7BDEAD8CDDC7}" presName="level2hierChild" presStyleCnt="0"/>
      <dgm:spPr/>
    </dgm:pt>
    <dgm:pt modelId="{C1DB40E8-DEB2-441A-AE8D-826A8EA850EF}" type="pres">
      <dgm:prSet presAssocID="{E9243F57-7BD0-4193-93A8-ADDBA2878108}" presName="conn2-1" presStyleLbl="parChTrans1D2" presStyleIdx="0" presStyleCnt="5"/>
      <dgm:spPr/>
      <dgm:t>
        <a:bodyPr/>
        <a:lstStyle/>
        <a:p>
          <a:endParaRPr lang="id-ID"/>
        </a:p>
      </dgm:t>
    </dgm:pt>
    <dgm:pt modelId="{AC9BDF71-7B75-4D58-8D7A-F425CDC522EB}" type="pres">
      <dgm:prSet presAssocID="{E9243F57-7BD0-4193-93A8-ADDBA2878108}" presName="connTx" presStyleLbl="parChTrans1D2" presStyleIdx="0" presStyleCnt="5"/>
      <dgm:spPr/>
      <dgm:t>
        <a:bodyPr/>
        <a:lstStyle/>
        <a:p>
          <a:endParaRPr lang="id-ID"/>
        </a:p>
      </dgm:t>
    </dgm:pt>
    <dgm:pt modelId="{5DC0BD67-6D2D-4EF7-A691-6DB507E46A5A}" type="pres">
      <dgm:prSet presAssocID="{61AA2B54-924A-41BB-B6BD-F86DC55E7E01}" presName="root2" presStyleCnt="0"/>
      <dgm:spPr/>
    </dgm:pt>
    <dgm:pt modelId="{7518D52C-FD2F-4351-A80F-65A2DCC2BAD1}" type="pres">
      <dgm:prSet presAssocID="{61AA2B54-924A-41BB-B6BD-F86DC55E7E01}" presName="LevelTwoTextNode" presStyleLbl="node2" presStyleIdx="0" presStyleCnt="5" custAng="10800000" custFlipVert="1" custScaleX="434449" custScaleY="110921" custLinFactNeighborX="-171" custLinFactNeighborY="8196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F4BFE5-285C-4055-8390-A6F22DF024B9}" type="pres">
      <dgm:prSet presAssocID="{61AA2B54-924A-41BB-B6BD-F86DC55E7E01}" presName="level3hierChild" presStyleCnt="0"/>
      <dgm:spPr/>
    </dgm:pt>
    <dgm:pt modelId="{06B2CE83-B4A5-4D80-9565-8E22578A01D7}" type="pres">
      <dgm:prSet presAssocID="{D435AE81-C8DD-4A5A-A34E-2F1921155FFC}" presName="conn2-1" presStyleLbl="parChTrans1D2" presStyleIdx="1" presStyleCnt="5"/>
      <dgm:spPr/>
      <dgm:t>
        <a:bodyPr/>
        <a:lstStyle/>
        <a:p>
          <a:endParaRPr lang="id-ID"/>
        </a:p>
      </dgm:t>
    </dgm:pt>
    <dgm:pt modelId="{5BF87615-2A04-4CDE-A593-E6B6B77D5CA1}" type="pres">
      <dgm:prSet presAssocID="{D435AE81-C8DD-4A5A-A34E-2F1921155FFC}" presName="connTx" presStyleLbl="parChTrans1D2" presStyleIdx="1" presStyleCnt="5"/>
      <dgm:spPr/>
      <dgm:t>
        <a:bodyPr/>
        <a:lstStyle/>
        <a:p>
          <a:endParaRPr lang="id-ID"/>
        </a:p>
      </dgm:t>
    </dgm:pt>
    <dgm:pt modelId="{11661C28-2F4F-4954-93BB-34752AD91555}" type="pres">
      <dgm:prSet presAssocID="{DAA95CC9-F526-4670-BC43-0C7BD1F4BDE1}" presName="root2" presStyleCnt="0"/>
      <dgm:spPr/>
    </dgm:pt>
    <dgm:pt modelId="{96446B8F-CAAB-4BFE-BB14-F5C3D142C8FA}" type="pres">
      <dgm:prSet presAssocID="{DAA95CC9-F526-4670-BC43-0C7BD1F4BDE1}" presName="LevelTwoTextNode" presStyleLbl="node2" presStyleIdx="1" presStyleCnt="5" custScaleX="434449" custScaleY="149761" custLinFactY="100000" custLinFactNeighborX="1782" custLinFactNeighborY="16523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ED1486-A4C3-48B3-ADFA-C47F39F46921}" type="pres">
      <dgm:prSet presAssocID="{DAA95CC9-F526-4670-BC43-0C7BD1F4BDE1}" presName="level3hierChild" presStyleCnt="0"/>
      <dgm:spPr/>
    </dgm:pt>
    <dgm:pt modelId="{8534DC64-048F-4969-B032-67EE42814F85}" type="pres">
      <dgm:prSet presAssocID="{B078BA52-8FBA-42F9-BDAB-F2A4C5987E43}" presName="conn2-1" presStyleLbl="parChTrans1D2" presStyleIdx="2" presStyleCnt="5"/>
      <dgm:spPr/>
      <dgm:t>
        <a:bodyPr/>
        <a:lstStyle/>
        <a:p>
          <a:endParaRPr lang="id-ID"/>
        </a:p>
      </dgm:t>
    </dgm:pt>
    <dgm:pt modelId="{45D2C04B-C8C7-4CA6-933A-1EC28AC3FC69}" type="pres">
      <dgm:prSet presAssocID="{B078BA52-8FBA-42F9-BDAB-F2A4C5987E43}" presName="connTx" presStyleLbl="parChTrans1D2" presStyleIdx="2" presStyleCnt="5"/>
      <dgm:spPr/>
      <dgm:t>
        <a:bodyPr/>
        <a:lstStyle/>
        <a:p>
          <a:endParaRPr lang="id-ID"/>
        </a:p>
      </dgm:t>
    </dgm:pt>
    <dgm:pt modelId="{9871F7ED-A3BA-47E2-BA83-9BA739AA66B3}" type="pres">
      <dgm:prSet presAssocID="{8092CA5B-E317-4C74-84CC-8B543C3ABB49}" presName="root2" presStyleCnt="0"/>
      <dgm:spPr/>
    </dgm:pt>
    <dgm:pt modelId="{75306C45-F796-4219-86E0-3A2B2C49981A}" type="pres">
      <dgm:prSet presAssocID="{8092CA5B-E317-4C74-84CC-8B543C3ABB49}" presName="LevelTwoTextNode" presStyleLbl="node2" presStyleIdx="2" presStyleCnt="5" custScaleX="434449" custScaleY="76314" custLinFactY="-104485" custLinFactNeighborX="1782" custLinFactNeighborY="-2000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D4B7737-92A9-47A4-A69E-8226149647C8}" type="pres">
      <dgm:prSet presAssocID="{8092CA5B-E317-4C74-84CC-8B543C3ABB49}" presName="level3hierChild" presStyleCnt="0"/>
      <dgm:spPr/>
    </dgm:pt>
    <dgm:pt modelId="{4B92A782-7BB0-4FD7-AB14-CF6D4E518854}" type="pres">
      <dgm:prSet presAssocID="{82B6EE49-6614-46DD-85D7-E8944A0BD4F0}" presName="conn2-1" presStyleLbl="parChTrans1D2" presStyleIdx="3" presStyleCnt="5"/>
      <dgm:spPr/>
      <dgm:t>
        <a:bodyPr/>
        <a:lstStyle/>
        <a:p>
          <a:endParaRPr lang="id-ID"/>
        </a:p>
      </dgm:t>
    </dgm:pt>
    <dgm:pt modelId="{A3BE1A7E-1080-4B4B-8100-BB995FC873A9}" type="pres">
      <dgm:prSet presAssocID="{82B6EE49-6614-46DD-85D7-E8944A0BD4F0}" presName="connTx" presStyleLbl="parChTrans1D2" presStyleIdx="3" presStyleCnt="5"/>
      <dgm:spPr/>
      <dgm:t>
        <a:bodyPr/>
        <a:lstStyle/>
        <a:p>
          <a:endParaRPr lang="id-ID"/>
        </a:p>
      </dgm:t>
    </dgm:pt>
    <dgm:pt modelId="{51AFE4ED-89D6-4CBA-9FBC-0FD7D345C4A3}" type="pres">
      <dgm:prSet presAssocID="{1F242FBB-6ED2-48A8-9673-3EF307D84CDE}" presName="root2" presStyleCnt="0"/>
      <dgm:spPr/>
    </dgm:pt>
    <dgm:pt modelId="{340AA50B-D133-4B6A-A24A-FCE5289DCECB}" type="pres">
      <dgm:prSet presAssocID="{1F242FBB-6ED2-48A8-9673-3EF307D84CDE}" presName="LevelTwoTextNode" presStyleLbl="node2" presStyleIdx="3" presStyleCnt="5" custScaleX="434449" custLinFactY="74823" custLinFactNeighborX="347" custLinFactNeighborY="1000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FD7B8C3-26C7-4B89-BA1F-1E975AEEDE78}" type="pres">
      <dgm:prSet presAssocID="{1F242FBB-6ED2-48A8-9673-3EF307D84CDE}" presName="level3hierChild" presStyleCnt="0"/>
      <dgm:spPr/>
    </dgm:pt>
    <dgm:pt modelId="{F8A01355-80FC-4701-B2A9-5D615F72E211}" type="pres">
      <dgm:prSet presAssocID="{4A653A9B-2A2D-45D8-A755-9603550FD8D1}" presName="conn2-1" presStyleLbl="parChTrans1D2" presStyleIdx="4" presStyleCnt="5"/>
      <dgm:spPr/>
      <dgm:t>
        <a:bodyPr/>
        <a:lstStyle/>
        <a:p>
          <a:endParaRPr lang="id-ID"/>
        </a:p>
      </dgm:t>
    </dgm:pt>
    <dgm:pt modelId="{3494605D-41A3-4183-B757-A18AE3605323}" type="pres">
      <dgm:prSet presAssocID="{4A653A9B-2A2D-45D8-A755-9603550FD8D1}" presName="connTx" presStyleLbl="parChTrans1D2" presStyleIdx="4" presStyleCnt="5"/>
      <dgm:spPr/>
      <dgm:t>
        <a:bodyPr/>
        <a:lstStyle/>
        <a:p>
          <a:endParaRPr lang="id-ID"/>
        </a:p>
      </dgm:t>
    </dgm:pt>
    <dgm:pt modelId="{DBEB66F4-A2FC-4F2C-ADFF-B2545246553A}" type="pres">
      <dgm:prSet presAssocID="{6A688750-2456-4A06-8257-FC703C2F895E}" presName="root2" presStyleCnt="0"/>
      <dgm:spPr/>
    </dgm:pt>
    <dgm:pt modelId="{A1266DF0-5A73-4F1D-ACFE-8C4CDFCBA33D}" type="pres">
      <dgm:prSet presAssocID="{6A688750-2456-4A06-8257-FC703C2F895E}" presName="LevelTwoTextNode" presStyleLbl="node2" presStyleIdx="4" presStyleCnt="5" custScaleX="434449" custScaleY="162166" custLinFactY="-100000" custLinFactNeighborX="-171" custLinFactNeighborY="-18809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6A9838F-BA66-4919-A7D5-E64CEBDE9391}" type="pres">
      <dgm:prSet presAssocID="{6A688750-2456-4A06-8257-FC703C2F895E}" presName="level3hierChild" presStyleCnt="0"/>
      <dgm:spPr/>
    </dgm:pt>
  </dgm:ptLst>
  <dgm:cxnLst>
    <dgm:cxn modelId="{483D0C68-A035-47D9-A601-3A190095EAFD}" type="presOf" srcId="{6A688750-2456-4A06-8257-FC703C2F895E}" destId="{A1266DF0-5A73-4F1D-ACFE-8C4CDFCBA33D}" srcOrd="0" destOrd="0" presId="urn:microsoft.com/office/officeart/2005/8/layout/hierarchy2"/>
    <dgm:cxn modelId="{C9953CEC-30CD-4BAE-B8A3-0BFE149026EB}" type="presOf" srcId="{DE1A0B11-2FFF-46E2-BC46-7BDEAD8CDDC7}" destId="{BB902162-C24D-4489-B843-DA04ED32D112}" srcOrd="0" destOrd="0" presId="urn:microsoft.com/office/officeart/2005/8/layout/hierarchy2"/>
    <dgm:cxn modelId="{E7076F89-10FA-414B-8C0D-7C4ED46448E9}" type="presOf" srcId="{4A653A9B-2A2D-45D8-A755-9603550FD8D1}" destId="{3494605D-41A3-4183-B757-A18AE3605323}" srcOrd="1" destOrd="0" presId="urn:microsoft.com/office/officeart/2005/8/layout/hierarchy2"/>
    <dgm:cxn modelId="{F17408BF-523E-41D5-8F5E-A7B5CD02BB3D}" srcId="{DE1A0B11-2FFF-46E2-BC46-7BDEAD8CDDC7}" destId="{1F242FBB-6ED2-48A8-9673-3EF307D84CDE}" srcOrd="3" destOrd="0" parTransId="{82B6EE49-6614-46DD-85D7-E8944A0BD4F0}" sibTransId="{2387A7A4-2EC6-4439-BF61-27D4B7B60E4B}"/>
    <dgm:cxn modelId="{663D209B-1BFA-4E24-82FB-AC545975E9D9}" type="presOf" srcId="{E9243F57-7BD0-4193-93A8-ADDBA2878108}" destId="{AC9BDF71-7B75-4D58-8D7A-F425CDC522EB}" srcOrd="1" destOrd="0" presId="urn:microsoft.com/office/officeart/2005/8/layout/hierarchy2"/>
    <dgm:cxn modelId="{9C839AA0-CA80-43F1-BED5-539112893E50}" srcId="{C1B23A49-09C5-4493-8C77-DAF1CF802761}" destId="{DE1A0B11-2FFF-46E2-BC46-7BDEAD8CDDC7}" srcOrd="0" destOrd="0" parTransId="{26088FB4-0A91-478E-922F-B107F9A3A928}" sibTransId="{B4508033-A37F-4F1D-8155-ADD1BD01C0AF}"/>
    <dgm:cxn modelId="{EA52D1EA-76BF-465F-B752-36AD73E51D7E}" type="presOf" srcId="{1F242FBB-6ED2-48A8-9673-3EF307D84CDE}" destId="{340AA50B-D133-4B6A-A24A-FCE5289DCECB}" srcOrd="0" destOrd="0" presId="urn:microsoft.com/office/officeart/2005/8/layout/hierarchy2"/>
    <dgm:cxn modelId="{E789BF1E-6A19-4D77-AAE1-72E2563D8DF2}" type="presOf" srcId="{B078BA52-8FBA-42F9-BDAB-F2A4C5987E43}" destId="{8534DC64-048F-4969-B032-67EE42814F85}" srcOrd="0" destOrd="0" presId="urn:microsoft.com/office/officeart/2005/8/layout/hierarchy2"/>
    <dgm:cxn modelId="{41EE8395-FEE4-460B-BB51-9A74B2A195D9}" srcId="{DE1A0B11-2FFF-46E2-BC46-7BDEAD8CDDC7}" destId="{DAA95CC9-F526-4670-BC43-0C7BD1F4BDE1}" srcOrd="1" destOrd="0" parTransId="{D435AE81-C8DD-4A5A-A34E-2F1921155FFC}" sibTransId="{D138E24F-D355-4FA3-947A-2AF0D3249839}"/>
    <dgm:cxn modelId="{61D9CDDC-7980-44E9-BE87-3DAB72267FED}" type="presOf" srcId="{82B6EE49-6614-46DD-85D7-E8944A0BD4F0}" destId="{A3BE1A7E-1080-4B4B-8100-BB995FC873A9}" srcOrd="1" destOrd="0" presId="urn:microsoft.com/office/officeart/2005/8/layout/hierarchy2"/>
    <dgm:cxn modelId="{3C9ED280-C2A5-440A-BE84-C33AA60FAD77}" type="presOf" srcId="{C1B23A49-09C5-4493-8C77-DAF1CF802761}" destId="{D60FB89D-4296-4F75-BF50-3CFE1069E8BD}" srcOrd="0" destOrd="0" presId="urn:microsoft.com/office/officeart/2005/8/layout/hierarchy2"/>
    <dgm:cxn modelId="{2DC8C0E3-E7EF-4935-B393-4A892ECF2DF0}" type="presOf" srcId="{D435AE81-C8DD-4A5A-A34E-2F1921155FFC}" destId="{5BF87615-2A04-4CDE-A593-E6B6B77D5CA1}" srcOrd="1" destOrd="0" presId="urn:microsoft.com/office/officeart/2005/8/layout/hierarchy2"/>
    <dgm:cxn modelId="{B751D60E-C2E7-4802-A467-A40286FABFBD}" srcId="{DE1A0B11-2FFF-46E2-BC46-7BDEAD8CDDC7}" destId="{8092CA5B-E317-4C74-84CC-8B543C3ABB49}" srcOrd="2" destOrd="0" parTransId="{B078BA52-8FBA-42F9-BDAB-F2A4C5987E43}" sibTransId="{55621A08-1F89-490E-9D94-56C31D9A152A}"/>
    <dgm:cxn modelId="{B6CB1CB4-01B5-49D5-93E2-3597327775D4}" type="presOf" srcId="{82B6EE49-6614-46DD-85D7-E8944A0BD4F0}" destId="{4B92A782-7BB0-4FD7-AB14-CF6D4E518854}" srcOrd="0" destOrd="0" presId="urn:microsoft.com/office/officeart/2005/8/layout/hierarchy2"/>
    <dgm:cxn modelId="{F7B31B09-365C-4E06-A44F-0509EFF1E9C0}" srcId="{DE1A0B11-2FFF-46E2-BC46-7BDEAD8CDDC7}" destId="{6A688750-2456-4A06-8257-FC703C2F895E}" srcOrd="4" destOrd="0" parTransId="{4A653A9B-2A2D-45D8-A755-9603550FD8D1}" sibTransId="{90635154-7807-48A0-8AFA-3E7587CCBFB4}"/>
    <dgm:cxn modelId="{47FF5B8A-DAB8-4A5D-A6B4-8E5E9D4F5C1D}" type="presOf" srcId="{E9243F57-7BD0-4193-93A8-ADDBA2878108}" destId="{C1DB40E8-DEB2-441A-AE8D-826A8EA850EF}" srcOrd="0" destOrd="0" presId="urn:microsoft.com/office/officeart/2005/8/layout/hierarchy2"/>
    <dgm:cxn modelId="{8299219C-7579-492D-960B-892751239E09}" type="presOf" srcId="{4A653A9B-2A2D-45D8-A755-9603550FD8D1}" destId="{F8A01355-80FC-4701-B2A9-5D615F72E211}" srcOrd="0" destOrd="0" presId="urn:microsoft.com/office/officeart/2005/8/layout/hierarchy2"/>
    <dgm:cxn modelId="{8F96A6E2-5476-4BF0-8911-7BF581F38F71}" type="presOf" srcId="{D435AE81-C8DD-4A5A-A34E-2F1921155FFC}" destId="{06B2CE83-B4A5-4D80-9565-8E22578A01D7}" srcOrd="0" destOrd="0" presId="urn:microsoft.com/office/officeart/2005/8/layout/hierarchy2"/>
    <dgm:cxn modelId="{50CE4313-0E0B-4CDE-A8F8-3ABA2B3214DE}" type="presOf" srcId="{61AA2B54-924A-41BB-B6BD-F86DC55E7E01}" destId="{7518D52C-FD2F-4351-A80F-65A2DCC2BAD1}" srcOrd="0" destOrd="0" presId="urn:microsoft.com/office/officeart/2005/8/layout/hierarchy2"/>
    <dgm:cxn modelId="{FCA05F7D-92EB-446F-80EB-D9F8F8B65F58}" srcId="{DE1A0B11-2FFF-46E2-BC46-7BDEAD8CDDC7}" destId="{61AA2B54-924A-41BB-B6BD-F86DC55E7E01}" srcOrd="0" destOrd="0" parTransId="{E9243F57-7BD0-4193-93A8-ADDBA2878108}" sibTransId="{315179C7-6670-41D4-84AD-B04D994F3FC2}"/>
    <dgm:cxn modelId="{45042E25-9F42-4BEA-8D0B-B331E6DAD220}" type="presOf" srcId="{8092CA5B-E317-4C74-84CC-8B543C3ABB49}" destId="{75306C45-F796-4219-86E0-3A2B2C49981A}" srcOrd="0" destOrd="0" presId="urn:microsoft.com/office/officeart/2005/8/layout/hierarchy2"/>
    <dgm:cxn modelId="{0FFAB7A3-0587-430E-A990-FD7B61C91696}" type="presOf" srcId="{DAA95CC9-F526-4670-BC43-0C7BD1F4BDE1}" destId="{96446B8F-CAAB-4BFE-BB14-F5C3D142C8FA}" srcOrd="0" destOrd="0" presId="urn:microsoft.com/office/officeart/2005/8/layout/hierarchy2"/>
    <dgm:cxn modelId="{EF840FDA-016B-4955-BD59-5EAFC44DCABD}" type="presOf" srcId="{B078BA52-8FBA-42F9-BDAB-F2A4C5987E43}" destId="{45D2C04B-C8C7-4CA6-933A-1EC28AC3FC69}" srcOrd="1" destOrd="0" presId="urn:microsoft.com/office/officeart/2005/8/layout/hierarchy2"/>
    <dgm:cxn modelId="{432671DF-041F-4ACE-9AE1-B241909AA377}" type="presParOf" srcId="{D60FB89D-4296-4F75-BF50-3CFE1069E8BD}" destId="{99990F75-470D-47DB-8750-2E3D98D47E19}" srcOrd="0" destOrd="0" presId="urn:microsoft.com/office/officeart/2005/8/layout/hierarchy2"/>
    <dgm:cxn modelId="{BF1727D1-16CB-48DF-8BB8-F75A06E9764B}" type="presParOf" srcId="{99990F75-470D-47DB-8750-2E3D98D47E19}" destId="{BB902162-C24D-4489-B843-DA04ED32D112}" srcOrd="0" destOrd="0" presId="urn:microsoft.com/office/officeart/2005/8/layout/hierarchy2"/>
    <dgm:cxn modelId="{503605BD-415A-4E31-BC1D-A2EC1466ED53}" type="presParOf" srcId="{99990F75-470D-47DB-8750-2E3D98D47E19}" destId="{50006E2F-5F2C-47DC-AFD1-FAB8045FB29D}" srcOrd="1" destOrd="0" presId="urn:microsoft.com/office/officeart/2005/8/layout/hierarchy2"/>
    <dgm:cxn modelId="{7F534E73-AA1D-43E8-AFD4-FF912F238CF5}" type="presParOf" srcId="{50006E2F-5F2C-47DC-AFD1-FAB8045FB29D}" destId="{C1DB40E8-DEB2-441A-AE8D-826A8EA850EF}" srcOrd="0" destOrd="0" presId="urn:microsoft.com/office/officeart/2005/8/layout/hierarchy2"/>
    <dgm:cxn modelId="{B483A42E-8E21-4D5A-AC2B-28396E9AEB15}" type="presParOf" srcId="{C1DB40E8-DEB2-441A-AE8D-826A8EA850EF}" destId="{AC9BDF71-7B75-4D58-8D7A-F425CDC522EB}" srcOrd="0" destOrd="0" presId="urn:microsoft.com/office/officeart/2005/8/layout/hierarchy2"/>
    <dgm:cxn modelId="{04FBFD68-0A33-4CDF-9660-9E5301F62512}" type="presParOf" srcId="{50006E2F-5F2C-47DC-AFD1-FAB8045FB29D}" destId="{5DC0BD67-6D2D-4EF7-A691-6DB507E46A5A}" srcOrd="1" destOrd="0" presId="urn:microsoft.com/office/officeart/2005/8/layout/hierarchy2"/>
    <dgm:cxn modelId="{44A6CD93-C586-4956-8150-D92F30DF2C4E}" type="presParOf" srcId="{5DC0BD67-6D2D-4EF7-A691-6DB507E46A5A}" destId="{7518D52C-FD2F-4351-A80F-65A2DCC2BAD1}" srcOrd="0" destOrd="0" presId="urn:microsoft.com/office/officeart/2005/8/layout/hierarchy2"/>
    <dgm:cxn modelId="{F58434CB-26CA-49FD-AE13-920BBD87C63E}" type="presParOf" srcId="{5DC0BD67-6D2D-4EF7-A691-6DB507E46A5A}" destId="{BBF4BFE5-285C-4055-8390-A6F22DF024B9}" srcOrd="1" destOrd="0" presId="urn:microsoft.com/office/officeart/2005/8/layout/hierarchy2"/>
    <dgm:cxn modelId="{769A32D7-6C74-47D6-A001-7E53790CF37F}" type="presParOf" srcId="{50006E2F-5F2C-47DC-AFD1-FAB8045FB29D}" destId="{06B2CE83-B4A5-4D80-9565-8E22578A01D7}" srcOrd="2" destOrd="0" presId="urn:microsoft.com/office/officeart/2005/8/layout/hierarchy2"/>
    <dgm:cxn modelId="{FE371E53-85BD-4AAC-9724-0F1045575512}" type="presParOf" srcId="{06B2CE83-B4A5-4D80-9565-8E22578A01D7}" destId="{5BF87615-2A04-4CDE-A593-E6B6B77D5CA1}" srcOrd="0" destOrd="0" presId="urn:microsoft.com/office/officeart/2005/8/layout/hierarchy2"/>
    <dgm:cxn modelId="{79968924-50B2-4431-AADE-9771276A50EF}" type="presParOf" srcId="{50006E2F-5F2C-47DC-AFD1-FAB8045FB29D}" destId="{11661C28-2F4F-4954-93BB-34752AD91555}" srcOrd="3" destOrd="0" presId="urn:microsoft.com/office/officeart/2005/8/layout/hierarchy2"/>
    <dgm:cxn modelId="{A8667A1C-9833-4F40-BF1F-F24AF63A9B16}" type="presParOf" srcId="{11661C28-2F4F-4954-93BB-34752AD91555}" destId="{96446B8F-CAAB-4BFE-BB14-F5C3D142C8FA}" srcOrd="0" destOrd="0" presId="urn:microsoft.com/office/officeart/2005/8/layout/hierarchy2"/>
    <dgm:cxn modelId="{9A296706-44EA-47B3-AC9D-52699A463D7A}" type="presParOf" srcId="{11661C28-2F4F-4954-93BB-34752AD91555}" destId="{0BED1486-A4C3-48B3-ADFA-C47F39F46921}" srcOrd="1" destOrd="0" presId="urn:microsoft.com/office/officeart/2005/8/layout/hierarchy2"/>
    <dgm:cxn modelId="{692889A2-5D05-4882-A411-405B388EA6E4}" type="presParOf" srcId="{50006E2F-5F2C-47DC-AFD1-FAB8045FB29D}" destId="{8534DC64-048F-4969-B032-67EE42814F85}" srcOrd="4" destOrd="0" presId="urn:microsoft.com/office/officeart/2005/8/layout/hierarchy2"/>
    <dgm:cxn modelId="{45F410F7-A460-420A-AB97-29D7B09E51A1}" type="presParOf" srcId="{8534DC64-048F-4969-B032-67EE42814F85}" destId="{45D2C04B-C8C7-4CA6-933A-1EC28AC3FC69}" srcOrd="0" destOrd="0" presId="urn:microsoft.com/office/officeart/2005/8/layout/hierarchy2"/>
    <dgm:cxn modelId="{06F98339-A7F4-4648-B9A0-C568E86B37F3}" type="presParOf" srcId="{50006E2F-5F2C-47DC-AFD1-FAB8045FB29D}" destId="{9871F7ED-A3BA-47E2-BA83-9BA739AA66B3}" srcOrd="5" destOrd="0" presId="urn:microsoft.com/office/officeart/2005/8/layout/hierarchy2"/>
    <dgm:cxn modelId="{AF6F4F33-2B4D-4E2A-B522-B24E33F087A4}" type="presParOf" srcId="{9871F7ED-A3BA-47E2-BA83-9BA739AA66B3}" destId="{75306C45-F796-4219-86E0-3A2B2C49981A}" srcOrd="0" destOrd="0" presId="urn:microsoft.com/office/officeart/2005/8/layout/hierarchy2"/>
    <dgm:cxn modelId="{EA6701B0-CE90-4712-A7DA-6EF84C15B313}" type="presParOf" srcId="{9871F7ED-A3BA-47E2-BA83-9BA739AA66B3}" destId="{6D4B7737-92A9-47A4-A69E-8226149647C8}" srcOrd="1" destOrd="0" presId="urn:microsoft.com/office/officeart/2005/8/layout/hierarchy2"/>
    <dgm:cxn modelId="{16EBC51E-2253-47A0-A207-F2EC8B193442}" type="presParOf" srcId="{50006E2F-5F2C-47DC-AFD1-FAB8045FB29D}" destId="{4B92A782-7BB0-4FD7-AB14-CF6D4E518854}" srcOrd="6" destOrd="0" presId="urn:microsoft.com/office/officeart/2005/8/layout/hierarchy2"/>
    <dgm:cxn modelId="{12A3F8F6-859D-4D89-AEC6-BD03F3E2E549}" type="presParOf" srcId="{4B92A782-7BB0-4FD7-AB14-CF6D4E518854}" destId="{A3BE1A7E-1080-4B4B-8100-BB995FC873A9}" srcOrd="0" destOrd="0" presId="urn:microsoft.com/office/officeart/2005/8/layout/hierarchy2"/>
    <dgm:cxn modelId="{A181CBD0-1EB8-4537-A837-7EC46ACF151E}" type="presParOf" srcId="{50006E2F-5F2C-47DC-AFD1-FAB8045FB29D}" destId="{51AFE4ED-89D6-4CBA-9FBC-0FD7D345C4A3}" srcOrd="7" destOrd="0" presId="urn:microsoft.com/office/officeart/2005/8/layout/hierarchy2"/>
    <dgm:cxn modelId="{36BA5173-7F21-407F-B8CA-E9D63E0F448C}" type="presParOf" srcId="{51AFE4ED-89D6-4CBA-9FBC-0FD7D345C4A3}" destId="{340AA50B-D133-4B6A-A24A-FCE5289DCECB}" srcOrd="0" destOrd="0" presId="urn:microsoft.com/office/officeart/2005/8/layout/hierarchy2"/>
    <dgm:cxn modelId="{FF4B186D-48C6-4A1A-8989-E85BE6BD77C9}" type="presParOf" srcId="{51AFE4ED-89D6-4CBA-9FBC-0FD7D345C4A3}" destId="{8FD7B8C3-26C7-4B89-BA1F-1E975AEEDE78}" srcOrd="1" destOrd="0" presId="urn:microsoft.com/office/officeart/2005/8/layout/hierarchy2"/>
    <dgm:cxn modelId="{682C3FEB-62A6-4FF9-A47D-640B77388CE4}" type="presParOf" srcId="{50006E2F-5F2C-47DC-AFD1-FAB8045FB29D}" destId="{F8A01355-80FC-4701-B2A9-5D615F72E211}" srcOrd="8" destOrd="0" presId="urn:microsoft.com/office/officeart/2005/8/layout/hierarchy2"/>
    <dgm:cxn modelId="{D02C601D-A2AE-4F7B-B922-5209FAF64CC0}" type="presParOf" srcId="{F8A01355-80FC-4701-B2A9-5D615F72E211}" destId="{3494605D-41A3-4183-B757-A18AE3605323}" srcOrd="0" destOrd="0" presId="urn:microsoft.com/office/officeart/2005/8/layout/hierarchy2"/>
    <dgm:cxn modelId="{C0B3F8A7-9BF4-4E24-8960-9ADF8EE7EFFC}" type="presParOf" srcId="{50006E2F-5F2C-47DC-AFD1-FAB8045FB29D}" destId="{DBEB66F4-A2FC-4F2C-ADFF-B2545246553A}" srcOrd="9" destOrd="0" presId="urn:microsoft.com/office/officeart/2005/8/layout/hierarchy2"/>
    <dgm:cxn modelId="{DA61DF2F-7FC7-4496-B141-832CC3BF1079}" type="presParOf" srcId="{DBEB66F4-A2FC-4F2C-ADFF-B2545246553A}" destId="{A1266DF0-5A73-4F1D-ACFE-8C4CDFCBA33D}" srcOrd="0" destOrd="0" presId="urn:microsoft.com/office/officeart/2005/8/layout/hierarchy2"/>
    <dgm:cxn modelId="{DC3A14BD-B65D-4185-843C-BA25C11CAAC0}" type="presParOf" srcId="{DBEB66F4-A2FC-4F2C-ADFF-B2545246553A}" destId="{76A9838F-BA66-4919-A7D5-E64CEBDE93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02162-C24D-4489-B843-DA04ED32D112}">
      <dsp:nvSpPr>
        <dsp:cNvPr id="0" name=""/>
        <dsp:cNvSpPr/>
      </dsp:nvSpPr>
      <dsp:spPr>
        <a:xfrm>
          <a:off x="0" y="2228362"/>
          <a:ext cx="1158178" cy="794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CRM</a:t>
          </a:r>
          <a:endParaRPr lang="id-ID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61" y="2251623"/>
        <a:ext cx="1111656" cy="747664"/>
      </dsp:txXfrm>
    </dsp:sp>
    <dsp:sp modelId="{C1DB40E8-DEB2-441A-AE8D-826A8EA850EF}">
      <dsp:nvSpPr>
        <dsp:cNvPr id="0" name=""/>
        <dsp:cNvSpPr/>
      </dsp:nvSpPr>
      <dsp:spPr>
        <a:xfrm rot="17619963">
          <a:off x="679474" y="1879696"/>
          <a:ext cx="159942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99423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439201" y="1853013"/>
        <a:ext cx="79971" cy="79971"/>
      </dsp:txXfrm>
    </dsp:sp>
    <dsp:sp modelId="{7518D52C-FD2F-4351-A80F-65A2DCC2BAD1}">
      <dsp:nvSpPr>
        <dsp:cNvPr id="0" name=""/>
        <dsp:cNvSpPr/>
      </dsp:nvSpPr>
      <dsp:spPr>
        <a:xfrm rot="10800000" flipV="1">
          <a:off x="1800195" y="720082"/>
          <a:ext cx="6900673" cy="880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proses untuk mendapatkan, mempertahankan, dan mengembangkan pelanggan yang menguntungkan.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825996" y="745883"/>
        <a:ext cx="6849071" cy="829317"/>
      </dsp:txXfrm>
    </dsp:sp>
    <dsp:sp modelId="{06B2CE83-B4A5-4D80-9565-8E22578A01D7}">
      <dsp:nvSpPr>
        <dsp:cNvPr id="0" name=""/>
        <dsp:cNvSpPr/>
      </dsp:nvSpPr>
      <dsp:spPr>
        <a:xfrm rot="3615494">
          <a:off x="825967" y="3184577"/>
          <a:ext cx="13185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18539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452273" y="3164916"/>
        <a:ext cx="65926" cy="65926"/>
      </dsp:txXfrm>
    </dsp:sp>
    <dsp:sp modelId="{96446B8F-CAAB-4BFE-BB14-F5C3D142C8FA}">
      <dsp:nvSpPr>
        <dsp:cNvPr id="0" name=""/>
        <dsp:cNvSpPr/>
      </dsp:nvSpPr>
      <dsp:spPr>
        <a:xfrm>
          <a:off x="1812294" y="3175612"/>
          <a:ext cx="6900673" cy="118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 informasi terintegrasi untuk merencanakan, menjadwalkan, dan mengendalikan aktivitas prapenjualan dan pascapenjualan 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7130" y="3210448"/>
        <a:ext cx="6831001" cy="1119710"/>
      </dsp:txXfrm>
    </dsp:sp>
    <dsp:sp modelId="{8534DC64-048F-4969-B032-67EE42814F85}">
      <dsp:nvSpPr>
        <dsp:cNvPr id="0" name=""/>
        <dsp:cNvSpPr/>
      </dsp:nvSpPr>
      <dsp:spPr>
        <a:xfrm rot="17143803">
          <a:off x="278848" y="1450944"/>
          <a:ext cx="24127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412776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424917" y="1403927"/>
        <a:ext cx="120638" cy="120638"/>
      </dsp:txXfrm>
    </dsp:sp>
    <dsp:sp modelId="{75306C45-F796-4219-86E0-3A2B2C49981A}">
      <dsp:nvSpPr>
        <dsp:cNvPr id="0" name=""/>
        <dsp:cNvSpPr/>
      </dsp:nvSpPr>
      <dsp:spPr>
        <a:xfrm>
          <a:off x="1812294" y="0"/>
          <a:ext cx="6900673" cy="606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 bisnis yang fokus pada pelanggan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0045" y="17751"/>
        <a:ext cx="6865171" cy="570573"/>
      </dsp:txXfrm>
    </dsp:sp>
    <dsp:sp modelId="{4B92A782-7BB0-4FD7-AB14-CF6D4E518854}">
      <dsp:nvSpPr>
        <dsp:cNvPr id="0" name=""/>
        <dsp:cNvSpPr/>
      </dsp:nvSpPr>
      <dsp:spPr>
        <a:xfrm rot="4438095">
          <a:off x="306046" y="3743623"/>
          <a:ext cx="235450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54509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424438" y="3698062"/>
        <a:ext cx="117725" cy="117725"/>
      </dsp:txXfrm>
    </dsp:sp>
    <dsp:sp modelId="{340AA50B-D133-4B6A-A24A-FCE5289DCECB}">
      <dsp:nvSpPr>
        <dsp:cNvPr id="0" name=""/>
        <dsp:cNvSpPr/>
      </dsp:nvSpPr>
      <dsp:spPr>
        <a:xfrm>
          <a:off x="1808423" y="4491302"/>
          <a:ext cx="6900673" cy="794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didesain untuk mengoptimasi </a:t>
          </a:r>
          <a:r>
            <a:rPr lang="id-ID" sz="2400" b="1" i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profitability, revenue</a:t>
          </a: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id-ID" sz="2400" b="1" i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satisfaction</a:t>
          </a: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684" y="4514563"/>
        <a:ext cx="6854151" cy="747664"/>
      </dsp:txXfrm>
    </dsp:sp>
    <dsp:sp modelId="{F8A01355-80FC-4701-B2A9-5D615F72E211}">
      <dsp:nvSpPr>
        <dsp:cNvPr id="0" name=""/>
        <dsp:cNvSpPr/>
      </dsp:nvSpPr>
      <dsp:spPr>
        <a:xfrm rot="20308069">
          <a:off x="1134095" y="2485496"/>
          <a:ext cx="6901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90183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461932" y="2481544"/>
        <a:ext cx="34509" cy="34509"/>
      </dsp:txXfrm>
    </dsp:sp>
    <dsp:sp modelId="{A1266DF0-5A73-4F1D-ACFE-8C4CDFCBA33D}">
      <dsp:nvSpPr>
        <dsp:cNvPr id="0" name=""/>
        <dsp:cNvSpPr/>
      </dsp:nvSpPr>
      <dsp:spPr>
        <a:xfrm>
          <a:off x="1800195" y="1728191"/>
          <a:ext cx="6900673" cy="1287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732588" algn="l"/>
            </a:tabLs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memanfaatkan informasi &amp; komunikasi untuk  membangun hubungan yang berkesinambungan &amp; saling menguntungkan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7916" y="1765912"/>
        <a:ext cx="6825231" cy="1212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9CD4-4E8F-4046-8E6A-3624237D9A7D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15DD-6782-436E-87DF-019711872C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883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424C09-B862-4509-A960-641FC415A6D5}" type="datetimeFigureOut">
              <a:rPr lang="id-ID" smtClean="0"/>
              <a:t>04/06/2018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previews.123rf.com/images/nasirkhan/nasirkhan1302/nasirkhan130200035/18101642-3d-render-of-man-placing-crm-customer-relationship-management-cubes--Stock-Phot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6" y="1700808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565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Aktifitas CRM pada dasarnya bertujuan agar perusahaan dapat </a:t>
            </a:r>
            <a:r>
              <a:rPr lang="id-ID" sz="2800" dirty="0" smtClean="0">
                <a:solidFill>
                  <a:srgbClr val="C00000"/>
                </a:solidFill>
              </a:rPr>
              <a:t>mengenali pelanggan </a:t>
            </a:r>
            <a:r>
              <a:rPr lang="id-ID" sz="2800" dirty="0" smtClean="0"/>
              <a:t>secara lebih detail dan </a:t>
            </a:r>
            <a:r>
              <a:rPr lang="id-ID" sz="2800" dirty="0" smtClean="0">
                <a:solidFill>
                  <a:srgbClr val="C00000"/>
                </a:solidFill>
              </a:rPr>
              <a:t>melayani</a:t>
            </a:r>
            <a:r>
              <a:rPr lang="id-ID" sz="2800" dirty="0" smtClean="0"/>
              <a:t> mereka </a:t>
            </a:r>
            <a:r>
              <a:rPr lang="id-ID" sz="2800" dirty="0" smtClean="0">
                <a:solidFill>
                  <a:srgbClr val="C00000"/>
                </a:solidFill>
              </a:rPr>
              <a:t>sesuai kebutuhannya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spcBef>
                <a:spcPts val="1200"/>
              </a:spcBef>
            </a:pPr>
            <a:r>
              <a:rPr lang="id-ID" sz="2800" dirty="0" smtClean="0"/>
              <a:t>Secara </a:t>
            </a:r>
            <a:r>
              <a:rPr lang="id-ID" sz="2800" dirty="0"/>
              <a:t>umum, beberapa </a:t>
            </a:r>
            <a:r>
              <a:rPr lang="id-ID" sz="2800" dirty="0">
                <a:solidFill>
                  <a:srgbClr val="C00000"/>
                </a:solidFill>
              </a:rPr>
              <a:t>aktifitas utama </a:t>
            </a:r>
            <a:r>
              <a:rPr lang="id-ID" sz="2800" dirty="0"/>
              <a:t>dari </a:t>
            </a:r>
            <a:r>
              <a:rPr lang="id-ID" sz="2800" dirty="0" smtClean="0"/>
              <a:t>konsep </a:t>
            </a:r>
            <a:r>
              <a:rPr lang="id-ID" sz="2800" dirty="0"/>
              <a:t>CRM adalah sebagai berikut</a:t>
            </a:r>
            <a:r>
              <a:rPr lang="id-ID" sz="28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Membangun database </a:t>
            </a:r>
            <a:r>
              <a:rPr lang="id-ID" sz="2400" dirty="0"/>
              <a:t>pelanggan yang kuat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Membuat </a:t>
            </a:r>
            <a:r>
              <a:rPr lang="id-ID" sz="2400" dirty="0">
                <a:solidFill>
                  <a:srgbClr val="C00000"/>
                </a:solidFill>
              </a:rPr>
              <a:t>profil </a:t>
            </a:r>
            <a:r>
              <a:rPr lang="id-ID" sz="2400" dirty="0"/>
              <a:t>dari setiap pelanggan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Analisis </a:t>
            </a:r>
            <a:r>
              <a:rPr lang="id-ID" sz="2400" dirty="0">
                <a:solidFill>
                  <a:srgbClr val="C00000"/>
                </a:solidFill>
              </a:rPr>
              <a:t>Profitabilitas </a:t>
            </a:r>
            <a:r>
              <a:rPr lang="id-ID" sz="2400" dirty="0"/>
              <a:t>dari tiap-tiap pelanggan</a:t>
            </a:r>
            <a:endParaRPr lang="id-ID" sz="2400" dirty="0" smtClean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Interaksi dengan pelanggan </a:t>
            </a:r>
            <a:r>
              <a:rPr lang="id-ID" sz="2400" dirty="0" smtClean="0">
                <a:ea typeface="Times New Roman"/>
                <a:cs typeface="Arial" pitchFamily="34" charset="0"/>
              </a:rPr>
              <a:t>yang lebih </a:t>
            </a:r>
            <a:r>
              <a:rPr lang="id-ID" sz="2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tertarget</a:t>
            </a:r>
            <a:r>
              <a:rPr lang="id-ID" sz="2400" dirty="0" smtClean="0">
                <a:ea typeface="Times New Roman"/>
                <a:cs typeface="Arial" pitchFamily="34" charset="0"/>
              </a:rPr>
              <a:t> dan </a:t>
            </a:r>
            <a:r>
              <a:rPr lang="id-ID" sz="2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terkustomisasi</a:t>
            </a:r>
            <a:endParaRPr lang="id-ID" sz="2400" dirty="0">
              <a:solidFill>
                <a:srgbClr val="C00000"/>
              </a:solidFill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700808"/>
            <a:ext cx="8579296" cy="5157192"/>
          </a:xfrm>
        </p:spPr>
        <p:txBody>
          <a:bodyPr>
            <a:noAutofit/>
          </a:bodyPr>
          <a:lstStyle/>
          <a:p>
            <a:pPr marL="354013" indent="-354013">
              <a:spcBef>
                <a:spcPts val="1200"/>
              </a:spcBef>
              <a:buFont typeface="+mj-lt"/>
              <a:buAutoNum type="arabicPeriod"/>
            </a:pPr>
            <a:r>
              <a:rPr lang="id-I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Membangun </a:t>
            </a:r>
            <a:r>
              <a:rPr lang="id-ID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pelanggan yang </a:t>
            </a:r>
            <a:r>
              <a:rPr lang="id-I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kuat</a:t>
            </a:r>
          </a:p>
          <a:p>
            <a:pPr marL="633413" lvl="1" indent="-279400">
              <a:spcBef>
                <a:spcPts val="1200"/>
              </a:spcBef>
            </a:pPr>
            <a:r>
              <a:rPr lang="id-ID" sz="2400" i="1" dirty="0" smtClean="0"/>
              <a:t>Database</a:t>
            </a:r>
            <a:r>
              <a:rPr lang="id-ID" sz="2400" dirty="0" smtClean="0"/>
              <a:t> pelanggan yang kuat adalah kunci utama pelaksanaan CRM.</a:t>
            </a:r>
          </a:p>
          <a:p>
            <a:pPr marL="633413" lvl="1" indent="-279400">
              <a:spcBef>
                <a:spcPts val="1200"/>
              </a:spcBef>
            </a:pPr>
            <a:r>
              <a:rPr lang="id-ID" sz="2400" i="1" dirty="0"/>
              <a:t>Database</a:t>
            </a:r>
            <a:r>
              <a:rPr lang="id-ID" sz="2400" dirty="0"/>
              <a:t> pelanggan </a:t>
            </a:r>
            <a:r>
              <a:rPr lang="id-ID" sz="2400" dirty="0" smtClean="0"/>
              <a:t>merupakan  salah </a:t>
            </a:r>
            <a:r>
              <a:rPr lang="id-ID" sz="2400" dirty="0"/>
              <a:t>satu </a:t>
            </a:r>
            <a:r>
              <a:rPr lang="id-ID" sz="2400" dirty="0" smtClean="0">
                <a:solidFill>
                  <a:srgbClr val="C00000"/>
                </a:solidFill>
              </a:rPr>
              <a:t>aset </a:t>
            </a:r>
            <a:r>
              <a:rPr lang="id-ID" sz="2400" dirty="0">
                <a:solidFill>
                  <a:srgbClr val="C00000"/>
                </a:solidFill>
              </a:rPr>
              <a:t>utama perusahaan</a:t>
            </a:r>
            <a:r>
              <a:rPr lang="id-ID" sz="2400" dirty="0"/>
              <a:t>, yang </a:t>
            </a:r>
            <a:r>
              <a:rPr lang="id-ID" sz="2400" dirty="0" smtClean="0"/>
              <a:t>dapat </a:t>
            </a:r>
            <a:r>
              <a:rPr lang="id-ID" sz="2400" dirty="0"/>
              <a:t>dihitung performanya sebagaimana performa finansial yang lain. </a:t>
            </a:r>
            <a:endParaRPr lang="id-ID" sz="2400" dirty="0" smtClean="0"/>
          </a:p>
          <a:p>
            <a:pPr marL="633413" lvl="1" indent="-279400">
              <a:spcBef>
                <a:spcPts val="1200"/>
              </a:spcBef>
            </a:pPr>
            <a:r>
              <a:rPr lang="id-ID" sz="2400" dirty="0" smtClean="0"/>
              <a:t>Dapat dijadikan </a:t>
            </a:r>
            <a:r>
              <a:rPr lang="id-ID" sz="2400" dirty="0"/>
              <a:t>ukuran tentang “nilai perusahaan sekarang”, dan kemungkinan performanya di masa mendatang. </a:t>
            </a:r>
            <a:endParaRPr lang="id-ID" sz="2400" dirty="0" smtClean="0"/>
          </a:p>
          <a:p>
            <a:pPr marL="633413" lvl="1" indent="-279400">
              <a:spcBef>
                <a:spcPts val="1200"/>
              </a:spcBef>
            </a:pPr>
            <a:r>
              <a:rPr lang="id-ID" sz="2400" dirty="0" smtClean="0"/>
              <a:t>Membangun </a:t>
            </a:r>
            <a:r>
              <a:rPr lang="id-ID" sz="2400" i="1" dirty="0" smtClean="0">
                <a:solidFill>
                  <a:srgbClr val="C00000"/>
                </a:solidFill>
              </a:rPr>
              <a:t>database</a:t>
            </a:r>
            <a:r>
              <a:rPr lang="id-ID" sz="2400" dirty="0" smtClean="0">
                <a:solidFill>
                  <a:srgbClr val="C00000"/>
                </a:solidFill>
              </a:rPr>
              <a:t> pelanggan </a:t>
            </a:r>
            <a:r>
              <a:rPr lang="id-ID" sz="2400" i="1" dirty="0" smtClean="0">
                <a:solidFill>
                  <a:srgbClr val="C00000"/>
                </a:solidFill>
              </a:rPr>
              <a:t>corporate</a:t>
            </a:r>
            <a:r>
              <a:rPr lang="id-ID" sz="2400" dirty="0" smtClean="0">
                <a:solidFill>
                  <a:srgbClr val="C00000"/>
                </a:solidFill>
              </a:rPr>
              <a:t> jauh lebih </a:t>
            </a:r>
            <a:r>
              <a:rPr lang="id-ID" sz="2400" dirty="0">
                <a:solidFill>
                  <a:srgbClr val="C00000"/>
                </a:solidFill>
              </a:rPr>
              <a:t>mudah </a:t>
            </a:r>
            <a:r>
              <a:rPr lang="id-ID" sz="2400" dirty="0" smtClean="0">
                <a:solidFill>
                  <a:srgbClr val="C00000"/>
                </a:solidFill>
              </a:rPr>
              <a:t>dibanding </a:t>
            </a:r>
            <a:r>
              <a:rPr lang="id-ID" sz="2400" i="1" dirty="0" smtClean="0">
                <a:solidFill>
                  <a:srgbClr val="C00000"/>
                </a:solidFill>
              </a:rPr>
              <a:t>database</a:t>
            </a:r>
            <a:r>
              <a:rPr lang="id-ID" sz="2400" dirty="0" smtClean="0">
                <a:solidFill>
                  <a:srgbClr val="C00000"/>
                </a:solidFill>
              </a:rPr>
              <a:t> pelanggan </a:t>
            </a:r>
            <a:r>
              <a:rPr lang="id-ID" sz="2400" i="1" dirty="0" smtClean="0">
                <a:solidFill>
                  <a:srgbClr val="C00000"/>
                </a:solidFill>
              </a:rPr>
              <a:t>retail</a:t>
            </a:r>
            <a:r>
              <a:rPr lang="id-ID" sz="2400" dirty="0" smtClean="0"/>
              <a:t>, dimana membutuhkan </a:t>
            </a:r>
            <a:r>
              <a:rPr lang="id-ID" sz="2400" dirty="0"/>
              <a:t>sistem dan prosedur pengumpulan </a:t>
            </a:r>
            <a:r>
              <a:rPr lang="id-ID" sz="2400" dirty="0" smtClean="0"/>
              <a:t>data </a:t>
            </a:r>
            <a:r>
              <a:rPr lang="id-ID" sz="2400" dirty="0"/>
              <a:t>yang lebih kompleks. </a:t>
            </a:r>
            <a:endParaRPr lang="id-ID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9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73" y="1700808"/>
            <a:ext cx="8579296" cy="4896544"/>
          </a:xfrm>
        </p:spPr>
        <p:txBody>
          <a:bodyPr>
            <a:noAutofit/>
          </a:bodyPr>
          <a:lstStyle/>
          <a:p>
            <a:pPr marL="450850" lvl="1" indent="-273050">
              <a:spcBef>
                <a:spcPts val="1200"/>
              </a:spcBef>
            </a:pPr>
            <a:r>
              <a:rPr lang="id-ID" sz="2800" dirty="0"/>
              <a:t>Cara mengumpulkan </a:t>
            </a:r>
            <a:r>
              <a:rPr lang="id-ID" sz="2800" dirty="0" smtClean="0"/>
              <a:t>data</a:t>
            </a:r>
            <a:r>
              <a:rPr lang="id-ID" sz="2800" i="1" dirty="0" smtClean="0"/>
              <a:t> </a:t>
            </a:r>
            <a:r>
              <a:rPr lang="id-ID" sz="2800" dirty="0"/>
              <a:t>pelanggan:</a:t>
            </a:r>
          </a:p>
          <a:p>
            <a:pPr marL="1077913" lvl="2" indent="-279400" defTabSz="1085850">
              <a:spcBef>
                <a:spcPts val="1200"/>
              </a:spcBef>
            </a:pPr>
            <a:r>
              <a:rPr lang="id-ID" sz="2400" dirty="0"/>
              <a:t>Melalui pengembalian kartu garansi yang harus diisi data lengkap pelanggan </a:t>
            </a:r>
          </a:p>
          <a:p>
            <a:pPr marL="1077913" lvl="2" indent="-279400" defTabSz="1085850">
              <a:spcBef>
                <a:spcPts val="600"/>
              </a:spcBef>
            </a:pPr>
            <a:r>
              <a:rPr lang="id-ID" sz="2400" dirty="0"/>
              <a:t>Melalui form aplikasi untuk pengajuan kredit ataupun permintaan suatu layanan</a:t>
            </a:r>
          </a:p>
          <a:p>
            <a:pPr marL="1077913" lvl="2" indent="-279400" defTabSz="1085850">
              <a:spcBef>
                <a:spcPts val="600"/>
              </a:spcBef>
            </a:pPr>
            <a:r>
              <a:rPr lang="id-ID" sz="2400" dirty="0"/>
              <a:t>Menerbitkan kartu keanggotaan</a:t>
            </a:r>
          </a:p>
          <a:p>
            <a:pPr marL="449263" indent="-271463">
              <a:spcBef>
                <a:spcPts val="1800"/>
              </a:spcBef>
            </a:pPr>
            <a:r>
              <a:rPr lang="id-ID" sz="2800" dirty="0" smtClean="0"/>
              <a:t>Faktor penting </a:t>
            </a:r>
            <a:r>
              <a:rPr lang="id-ID" sz="2800" dirty="0"/>
              <a:t>agar pelanggan memberikan </a:t>
            </a:r>
            <a:r>
              <a:rPr lang="id-ID" sz="2800" dirty="0" smtClean="0"/>
              <a:t>datanya </a:t>
            </a:r>
            <a:r>
              <a:rPr lang="id-ID" sz="2800" dirty="0"/>
              <a:t>kepada perusahaan adalah </a:t>
            </a:r>
            <a:r>
              <a:rPr lang="id-ID" sz="2800" dirty="0">
                <a:solidFill>
                  <a:srgbClr val="C00000"/>
                </a:solidFill>
              </a:rPr>
              <a:t>penawaran benefit </a:t>
            </a:r>
            <a:r>
              <a:rPr lang="id-ID" sz="2800" dirty="0" smtClean="0">
                <a:solidFill>
                  <a:srgbClr val="C00000"/>
                </a:solidFill>
              </a:rPr>
              <a:t>untuk pelanggan</a:t>
            </a:r>
            <a:r>
              <a:rPr lang="id-ID" sz="2800" dirty="0"/>
              <a:t>. </a:t>
            </a:r>
            <a:endParaRPr lang="id-ID" sz="2800" dirty="0" smtClean="0"/>
          </a:p>
          <a:p>
            <a:pPr marL="1076325" lvl="1" indent="-182563">
              <a:spcBef>
                <a:spcPts val="1800"/>
              </a:spcBef>
            </a:pPr>
            <a:r>
              <a:rPr lang="id-ID" sz="2400" dirty="0" smtClean="0"/>
              <a:t>Kebanyakan </a:t>
            </a:r>
            <a:r>
              <a:rPr lang="id-ID" sz="2400" dirty="0"/>
              <a:t>ritel memberikan </a:t>
            </a:r>
            <a:r>
              <a:rPr lang="id-ID" sz="2400" i="1" dirty="0"/>
              <a:t>reward point </a:t>
            </a:r>
            <a:r>
              <a:rPr lang="id-ID" sz="2400" dirty="0"/>
              <a:t>dan </a:t>
            </a:r>
            <a:r>
              <a:rPr lang="id-ID" sz="2400" dirty="0" smtClean="0"/>
              <a:t>juga diskon </a:t>
            </a:r>
            <a:r>
              <a:rPr lang="id-ID" sz="2400" dirty="0"/>
              <a:t>jika mereka menjadi anggota. </a:t>
            </a:r>
            <a:endParaRPr lang="id-ID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9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5040560"/>
          </a:xfrm>
        </p:spPr>
        <p:txBody>
          <a:bodyPr>
            <a:noAutofit/>
          </a:bodyPr>
          <a:lstStyle/>
          <a:p>
            <a:pPr marL="354013" indent="-354013">
              <a:spcBef>
                <a:spcPts val="1200"/>
              </a:spcBef>
              <a:buFont typeface="+mj-lt"/>
              <a:buAutoNum type="arabicPeriod" startAt="2"/>
            </a:pPr>
            <a:r>
              <a:rPr lang="id-ID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Membuat </a:t>
            </a:r>
            <a:r>
              <a:rPr lang="id-ID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dari </a:t>
            </a:r>
            <a:r>
              <a:rPr lang="id-ID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 pelanggan</a:t>
            </a:r>
          </a:p>
          <a:p>
            <a:pPr marL="633413" indent="-279400" fontAlgn="base">
              <a:spcBef>
                <a:spcPts val="1200"/>
              </a:spcBef>
            </a:pPr>
            <a:r>
              <a:rPr lang="id-ID" sz="2800" dirty="0"/>
              <a:t>Menyangkut </a:t>
            </a:r>
            <a:r>
              <a:rPr lang="id-ID" sz="2800" dirty="0">
                <a:solidFill>
                  <a:srgbClr val="C00000"/>
                </a:solidFill>
              </a:rPr>
              <a:t>segala aktivitas </a:t>
            </a:r>
            <a:r>
              <a:rPr lang="id-ID" sz="2800" dirty="0"/>
              <a:t>yang dilakukan oleh </a:t>
            </a:r>
            <a:r>
              <a:rPr lang="id-ID" sz="2800" dirty="0">
                <a:solidFill>
                  <a:srgbClr val="C00000"/>
                </a:solidFill>
              </a:rPr>
              <a:t>pelanggan</a:t>
            </a:r>
            <a:r>
              <a:rPr lang="id-ID" sz="2800" dirty="0"/>
              <a:t> mengenai penggunaan </a:t>
            </a:r>
            <a:r>
              <a:rPr lang="id-ID" sz="2800" dirty="0" smtClean="0"/>
              <a:t>produk / layanan </a:t>
            </a:r>
            <a:r>
              <a:rPr lang="id-ID" sz="2800" dirty="0"/>
              <a:t>perusahaan. </a:t>
            </a:r>
            <a:endParaRPr lang="id-ID" sz="2800" dirty="0" smtClean="0"/>
          </a:p>
          <a:p>
            <a:pPr marL="633413" indent="-279400" fontAlgn="base">
              <a:spcBef>
                <a:spcPts val="1200"/>
              </a:spcBef>
            </a:pPr>
            <a:r>
              <a:rPr lang="id-ID" sz="2800" dirty="0" smtClean="0"/>
              <a:t>Profil </a:t>
            </a:r>
            <a:r>
              <a:rPr lang="id-ID" sz="2800" dirty="0"/>
              <a:t>pelanggan </a:t>
            </a:r>
            <a:r>
              <a:rPr lang="id-ID" sz="2800" dirty="0" smtClean="0"/>
              <a:t> </a:t>
            </a:r>
            <a:r>
              <a:rPr lang="id-ID" sz="2800" dirty="0"/>
              <a:t>memberikan </a:t>
            </a:r>
            <a:r>
              <a:rPr lang="id-ID" sz="2800" dirty="0" smtClean="0">
                <a:solidFill>
                  <a:srgbClr val="C00000"/>
                </a:solidFill>
              </a:rPr>
              <a:t>gambaran</a:t>
            </a:r>
            <a:r>
              <a:rPr lang="id-ID" sz="2800" dirty="0" smtClean="0"/>
              <a:t> </a:t>
            </a:r>
            <a:r>
              <a:rPr lang="id-ID" sz="2800" dirty="0"/>
              <a:t>tentang </a:t>
            </a:r>
            <a:r>
              <a:rPr lang="id-ID" sz="2800" dirty="0">
                <a:solidFill>
                  <a:srgbClr val="C00000"/>
                </a:solidFill>
              </a:rPr>
              <a:t>kebutuhan</a:t>
            </a:r>
            <a:r>
              <a:rPr lang="id-ID" sz="2800" dirty="0"/>
              <a:t>, </a:t>
            </a:r>
            <a:r>
              <a:rPr lang="id-ID" sz="2800" dirty="0" smtClean="0">
                <a:solidFill>
                  <a:srgbClr val="C00000"/>
                </a:solidFill>
              </a:rPr>
              <a:t>keinginan</a:t>
            </a:r>
            <a:r>
              <a:rPr lang="id-ID" sz="2800" dirty="0" smtClean="0"/>
              <a:t> </a:t>
            </a:r>
            <a:r>
              <a:rPr lang="id-ID" sz="2800" dirty="0"/>
              <a:t>dan </a:t>
            </a:r>
            <a:r>
              <a:rPr lang="id-ID" sz="2800" dirty="0" smtClean="0"/>
              <a:t> </a:t>
            </a:r>
            <a:r>
              <a:rPr lang="id-ID" sz="2800" i="1" dirty="0">
                <a:solidFill>
                  <a:srgbClr val="C00000"/>
                </a:solidFill>
              </a:rPr>
              <a:t>concern</a:t>
            </a:r>
            <a:r>
              <a:rPr lang="id-ID" sz="2800" dirty="0"/>
              <a:t> mereka tentang produk atau layanan perusahaan</a:t>
            </a:r>
            <a:r>
              <a:rPr lang="id-ID" sz="2800" dirty="0" smtClean="0"/>
              <a:t>.</a:t>
            </a:r>
          </a:p>
          <a:p>
            <a:pPr marL="633413" indent="-279400" fontAlgn="base">
              <a:spcBef>
                <a:spcPts val="1200"/>
              </a:spcBef>
            </a:pPr>
            <a:r>
              <a:rPr lang="id-ID" sz="2800" dirty="0" smtClean="0"/>
              <a:t>Tujuan:  </a:t>
            </a:r>
            <a:r>
              <a:rPr lang="id-ID" sz="2800" dirty="0"/>
              <a:t>untuk </a:t>
            </a:r>
            <a:r>
              <a:rPr lang="id-ID" sz="2800" dirty="0">
                <a:solidFill>
                  <a:srgbClr val="C00000"/>
                </a:solidFill>
              </a:rPr>
              <a:t>menentukan aktivitas marketing </a:t>
            </a:r>
            <a:r>
              <a:rPr lang="id-ID" sz="2800" dirty="0" smtClean="0"/>
              <a:t>yang </a:t>
            </a:r>
            <a:r>
              <a:rPr lang="id-ID" sz="2800" dirty="0">
                <a:solidFill>
                  <a:srgbClr val="C00000"/>
                </a:solidFill>
              </a:rPr>
              <a:t>cocok</a:t>
            </a:r>
            <a:r>
              <a:rPr lang="id-ID" sz="2800" dirty="0"/>
              <a:t> diaplikasikan kepada </a:t>
            </a:r>
            <a:r>
              <a:rPr lang="id-ID" sz="2800" dirty="0" smtClean="0"/>
              <a:t>pelanggan</a:t>
            </a:r>
            <a:endParaRPr lang="id-ID" dirty="0" smtClean="0"/>
          </a:p>
          <a:p>
            <a:pPr marL="354013" indent="0" algn="r" fontAlgn="base">
              <a:spcBef>
                <a:spcPts val="1200"/>
              </a:spcBef>
              <a:buNone/>
            </a:pPr>
            <a:r>
              <a:rPr lang="id-ID" dirty="0" smtClean="0"/>
              <a:t>Ada 2 parameter.....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9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Autofit/>
          </a:bodyPr>
          <a:lstStyle/>
          <a:p>
            <a:pPr marL="633413" indent="-279400" fontAlgn="base">
              <a:spcBef>
                <a:spcPts val="1800"/>
              </a:spcBef>
            </a:pPr>
            <a:r>
              <a:rPr lang="id-ID" sz="3200" dirty="0" smtClean="0"/>
              <a:t>Ada </a:t>
            </a:r>
            <a:r>
              <a:rPr lang="id-ID" sz="3200" dirty="0"/>
              <a:t>2 </a:t>
            </a:r>
            <a:r>
              <a:rPr lang="id-ID" sz="3200" dirty="0" smtClean="0"/>
              <a:t>parameter </a:t>
            </a:r>
            <a:r>
              <a:rPr lang="id-ID" sz="3200" dirty="0"/>
              <a:t>perusahaan dalam menentukan </a:t>
            </a:r>
            <a:r>
              <a:rPr lang="id-ID" sz="3200" i="1" dirty="0" smtClean="0"/>
              <a:t>profilling</a:t>
            </a:r>
            <a:r>
              <a:rPr lang="id-ID" sz="3200" dirty="0" smtClean="0"/>
              <a:t> pelanggan:</a:t>
            </a:r>
          </a:p>
          <a:p>
            <a:pPr marL="907733" lvl="1" indent="-279400" fontAlgn="base">
              <a:spcBef>
                <a:spcPts val="1800"/>
              </a:spcBef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Usage</a:t>
            </a:r>
            <a:r>
              <a:rPr lang="id-ID" sz="2800" dirty="0" smtClean="0"/>
              <a:t>, </a:t>
            </a:r>
            <a:r>
              <a:rPr lang="id-ID" sz="2800" dirty="0"/>
              <a:t>menyangkut </a:t>
            </a:r>
            <a:r>
              <a:rPr lang="id-ID" sz="2800" dirty="0">
                <a:solidFill>
                  <a:srgbClr val="C00000"/>
                </a:solidFill>
              </a:rPr>
              <a:t>seberapa banyak </a:t>
            </a:r>
            <a:r>
              <a:rPr lang="id-ID" sz="2800" dirty="0"/>
              <a:t>mereka menggunakan </a:t>
            </a:r>
            <a:r>
              <a:rPr lang="id-ID" sz="2800" dirty="0" smtClean="0"/>
              <a:t>produk perusahaan</a:t>
            </a:r>
            <a:r>
              <a:rPr lang="id-ID" sz="2800" dirty="0"/>
              <a:t>, </a:t>
            </a:r>
            <a:r>
              <a:rPr lang="id-ID" sz="2800" dirty="0">
                <a:solidFill>
                  <a:srgbClr val="C00000"/>
                </a:solidFill>
              </a:rPr>
              <a:t>kapan </a:t>
            </a:r>
            <a:r>
              <a:rPr lang="id-ID" sz="2800" dirty="0"/>
              <a:t>menggunakannya dan </a:t>
            </a:r>
            <a:r>
              <a:rPr lang="id-ID" sz="2800" dirty="0" smtClean="0"/>
              <a:t>produk </a:t>
            </a:r>
            <a:r>
              <a:rPr lang="id-ID" sz="2800" dirty="0">
                <a:solidFill>
                  <a:srgbClr val="C00000"/>
                </a:solidFill>
              </a:rPr>
              <a:t>apa saja </a:t>
            </a:r>
            <a:r>
              <a:rPr lang="id-ID" sz="2800" dirty="0"/>
              <a:t>yang digunakan. </a:t>
            </a:r>
            <a:endParaRPr lang="id-ID" sz="2800" dirty="0" smtClean="0"/>
          </a:p>
          <a:p>
            <a:pPr marL="907733" lvl="1" indent="-279400" fontAlgn="base">
              <a:spcBef>
                <a:spcPts val="1800"/>
              </a:spcBef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</a:t>
            </a:r>
            <a:r>
              <a:rPr lang="id-ID" sz="2800" dirty="0" smtClean="0"/>
              <a:t>, </a:t>
            </a:r>
            <a:r>
              <a:rPr lang="id-ID" sz="2800" dirty="0"/>
              <a:t>menyangkut </a:t>
            </a:r>
            <a:r>
              <a:rPr lang="id-ID" sz="2800" dirty="0">
                <a:solidFill>
                  <a:srgbClr val="C00000"/>
                </a:solidFill>
              </a:rPr>
              <a:t>bagaimana pelanggan </a:t>
            </a:r>
            <a:r>
              <a:rPr lang="id-ID" sz="2800" dirty="0" smtClean="0">
                <a:solidFill>
                  <a:srgbClr val="C00000"/>
                </a:solidFill>
              </a:rPr>
              <a:t>memakai </a:t>
            </a:r>
            <a:r>
              <a:rPr lang="id-ID" sz="2800" dirty="0">
                <a:solidFill>
                  <a:srgbClr val="C00000"/>
                </a:solidFill>
              </a:rPr>
              <a:t>produk</a:t>
            </a:r>
            <a:r>
              <a:rPr lang="id-ID" sz="2800" dirty="0"/>
              <a:t> atau jasa perusahaan. </a:t>
            </a:r>
            <a:endParaRPr lang="id-ID" sz="2800" dirty="0" smtClean="0"/>
          </a:p>
          <a:p>
            <a:pPr marL="728663" indent="-285750">
              <a:spcBef>
                <a:spcPts val="1800"/>
              </a:spcBef>
            </a:pPr>
            <a:endParaRPr lang="id-ID" sz="2800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9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5040560"/>
          </a:xfrm>
        </p:spPr>
        <p:txBody>
          <a:bodyPr>
            <a:noAutofit/>
          </a:bodyPr>
          <a:lstStyle/>
          <a:p>
            <a:pPr marL="442913" indent="-442913">
              <a:spcBef>
                <a:spcPts val="1200"/>
              </a:spcBef>
              <a:buFont typeface="+mj-lt"/>
              <a:buAutoNum type="arabicPeriod" startAt="3"/>
            </a:pPr>
            <a:r>
              <a:rPr lang="id-I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</a:t>
            </a:r>
            <a:r>
              <a:rPr lang="id-ID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Profitabilitas dari </a:t>
            </a:r>
            <a:r>
              <a:rPr lang="id-I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 pelanggan</a:t>
            </a:r>
          </a:p>
          <a:p>
            <a:pPr marL="722313" indent="-279400" fontAlgn="base">
              <a:spcBef>
                <a:spcPts val="1200"/>
              </a:spcBef>
            </a:pPr>
            <a:r>
              <a:rPr lang="id-ID" sz="2800" dirty="0"/>
              <a:t>Ada 2 hal yang dinilai dari masing-masing </a:t>
            </a:r>
            <a:r>
              <a:rPr lang="id-ID" sz="2800" dirty="0" smtClean="0"/>
              <a:t>pelanggan:</a:t>
            </a:r>
          </a:p>
          <a:p>
            <a:pPr marL="987425" lvl="1" indent="-265113" defTabSz="1519238" fontAlgn="base">
              <a:spcBef>
                <a:spcPts val="1200"/>
              </a:spcBef>
            </a:pPr>
            <a:r>
              <a:rPr lang="id-I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Penerimaan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/>
              <a:t>(</a:t>
            </a:r>
            <a:r>
              <a:rPr lang="id-ID" sz="2800" i="1" dirty="0"/>
              <a:t>revenue</a:t>
            </a:r>
            <a:r>
              <a:rPr lang="id-ID" sz="2800" dirty="0"/>
              <a:t>) yang dihasilkan dari masing-masing pelanggan, </a:t>
            </a:r>
            <a:endParaRPr lang="id-ID" sz="2800" dirty="0" smtClean="0"/>
          </a:p>
          <a:p>
            <a:pPr marL="976313" lvl="2" indent="0" fontAlgn="base">
              <a:spcBef>
                <a:spcPts val="1200"/>
              </a:spcBef>
              <a:buNone/>
            </a:pPr>
            <a:r>
              <a:rPr lang="id-ID" sz="2800" dirty="0"/>
              <a:t>Aspek </a:t>
            </a:r>
            <a:r>
              <a:rPr lang="id-ID" sz="2800" i="1" dirty="0"/>
              <a:t>revenue</a:t>
            </a:r>
            <a:r>
              <a:rPr lang="id-ID" sz="2800" dirty="0"/>
              <a:t> dilihat dari :</a:t>
            </a:r>
          </a:p>
          <a:p>
            <a:pPr marL="1346200" lvl="2" indent="-180975" fontAlgn="base">
              <a:spcBef>
                <a:spcPts val="1200"/>
              </a:spcBef>
            </a:pPr>
            <a:r>
              <a:rPr lang="id-ID" sz="2400" dirty="0"/>
              <a:t>Penggunaan produk yang </a:t>
            </a:r>
            <a:r>
              <a:rPr lang="id-ID" sz="2400" dirty="0">
                <a:solidFill>
                  <a:srgbClr val="C00000"/>
                </a:solidFill>
              </a:rPr>
              <a:t>mereka konsumsi sekarang</a:t>
            </a:r>
          </a:p>
          <a:p>
            <a:pPr marL="1346200" lvl="2" indent="-180975" fontAlgn="base">
              <a:spcBef>
                <a:spcPts val="600"/>
              </a:spcBef>
            </a:pPr>
            <a:r>
              <a:rPr lang="id-ID" sz="2400" dirty="0"/>
              <a:t>Menghitung jumlah </a:t>
            </a:r>
            <a:r>
              <a:rPr lang="id-ID" sz="2400" dirty="0">
                <a:solidFill>
                  <a:srgbClr val="C00000"/>
                </a:solidFill>
              </a:rPr>
              <a:t>kemungkinan penggunaan</a:t>
            </a:r>
            <a:r>
              <a:rPr lang="id-ID" sz="2400" dirty="0"/>
              <a:t> produk tersebut pada </a:t>
            </a:r>
            <a:r>
              <a:rPr lang="id-ID" sz="2400" dirty="0">
                <a:solidFill>
                  <a:srgbClr val="C00000"/>
                </a:solidFill>
              </a:rPr>
              <a:t>tahun-tahun mendatang</a:t>
            </a:r>
          </a:p>
          <a:p>
            <a:pPr marL="1346200" lvl="2" indent="-180975" fontAlgn="base">
              <a:spcBef>
                <a:spcPts val="600"/>
              </a:spcBef>
            </a:pPr>
            <a:r>
              <a:rPr lang="id-ID" sz="2400" dirty="0"/>
              <a:t>Kemungkinan penggunaan </a:t>
            </a:r>
            <a:r>
              <a:rPr lang="id-ID" sz="2400" dirty="0">
                <a:solidFill>
                  <a:srgbClr val="C00000"/>
                </a:solidFill>
              </a:rPr>
              <a:t>produk atau layanan lain </a:t>
            </a:r>
            <a:r>
              <a:rPr lang="id-ID" sz="2400" dirty="0"/>
              <a:t>yang disediakan </a:t>
            </a:r>
            <a:r>
              <a:rPr lang="id-ID" sz="2400" dirty="0" smtClean="0"/>
              <a:t>perusahaan</a:t>
            </a:r>
            <a:endParaRPr lang="id-ID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2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536504"/>
          </a:xfrm>
        </p:spPr>
        <p:txBody>
          <a:bodyPr>
            <a:normAutofit/>
          </a:bodyPr>
          <a:lstStyle/>
          <a:p>
            <a:pPr marL="987425" lvl="1" indent="-265113" defTabSz="1519238" fontAlgn="base">
              <a:spcBef>
                <a:spcPts val="1200"/>
              </a:spcBef>
            </a:pPr>
            <a:endParaRPr lang="id-ID" sz="2800" dirty="0"/>
          </a:p>
          <a:p>
            <a:pPr marL="987425" lvl="1" indent="-265113" defTabSz="1519238" fontAlgn="base">
              <a:spcBef>
                <a:spcPts val="1200"/>
              </a:spcBef>
            </a:pPr>
            <a:r>
              <a:rPr lang="id-ID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Biaya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/>
              <a:t>(</a:t>
            </a:r>
            <a:r>
              <a:rPr lang="id-ID" sz="2800" i="1" dirty="0"/>
              <a:t>cost</a:t>
            </a:r>
            <a:r>
              <a:rPr lang="id-ID" sz="2800" dirty="0"/>
              <a:t>) yang harus dikeluarkan untuk melayani masing-masing pelanggan. </a:t>
            </a:r>
          </a:p>
          <a:p>
            <a:pPr marL="989013" lvl="1" indent="0" fontAlgn="base">
              <a:spcBef>
                <a:spcPts val="1200"/>
              </a:spcBef>
              <a:buNone/>
            </a:pPr>
            <a:r>
              <a:rPr lang="id-ID" sz="2800" dirty="0" smtClean="0"/>
              <a:t>Aspek </a:t>
            </a:r>
            <a:r>
              <a:rPr lang="id-ID" sz="2800" dirty="0"/>
              <a:t>biaya, yang perlu dihitung adalah:</a:t>
            </a:r>
          </a:p>
          <a:p>
            <a:pPr marL="1701800" lvl="2" indent="-449263" fontAlgn="base">
              <a:spcBef>
                <a:spcPts val="1200"/>
              </a:spcBef>
            </a:pPr>
            <a:r>
              <a:rPr lang="id-ID" sz="2800" dirty="0" smtClean="0"/>
              <a:t>biaya </a:t>
            </a:r>
            <a:r>
              <a:rPr lang="id-ID" sz="2800" dirty="0" smtClean="0"/>
              <a:t>untuk </a:t>
            </a:r>
            <a:r>
              <a:rPr lang="id-ID" sz="2800" dirty="0">
                <a:solidFill>
                  <a:srgbClr val="C00000"/>
                </a:solidFill>
              </a:rPr>
              <a:t>mempertahankan</a:t>
            </a:r>
            <a:r>
              <a:rPr lang="id-ID" sz="2800" dirty="0"/>
              <a:t> mereka. </a:t>
            </a:r>
          </a:p>
          <a:p>
            <a:pPr marL="1701800" lvl="2" indent="-449263" fontAlgn="base">
              <a:spcBef>
                <a:spcPts val="600"/>
              </a:spcBef>
            </a:pPr>
            <a:r>
              <a:rPr lang="id-ID" sz="2800" dirty="0" smtClean="0"/>
              <a:t>biaya </a:t>
            </a:r>
            <a:r>
              <a:rPr lang="id-ID" sz="2800" dirty="0"/>
              <a:t>dari </a:t>
            </a:r>
            <a:r>
              <a:rPr lang="id-ID" sz="2800" dirty="0">
                <a:solidFill>
                  <a:srgbClr val="C00000"/>
                </a:solidFill>
              </a:rPr>
              <a:t>kesempatan yang hilang karena melayani </a:t>
            </a:r>
            <a:r>
              <a:rPr lang="id-ID" sz="2800" dirty="0"/>
              <a:t>pelanggan tersebut.</a:t>
            </a:r>
          </a:p>
          <a:p>
            <a:pPr marL="907733" lvl="1" indent="-368300" fontAlgn="base">
              <a:spcBef>
                <a:spcPts val="1200"/>
              </a:spcBef>
            </a:pPr>
            <a:endParaRPr lang="id-ID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3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824536"/>
          </a:xfrm>
        </p:spPr>
        <p:txBody>
          <a:bodyPr>
            <a:normAutofit/>
          </a:bodyPr>
          <a:lstStyle/>
          <a:p>
            <a:pPr marL="530225" indent="-265113" fontAlgn="base">
              <a:spcBef>
                <a:spcPts val="1200"/>
              </a:spcBef>
            </a:pPr>
            <a:r>
              <a:rPr lang="id-ID" sz="2800" dirty="0" smtClean="0"/>
              <a:t>Dengan </a:t>
            </a:r>
            <a:r>
              <a:rPr lang="id-ID" sz="2800" dirty="0"/>
              <a:t>menghitung dan membandingkan antara aspek penerimaan dan biaya yang harus dikeluarkan, perusahaan dapat mulai </a:t>
            </a:r>
            <a:r>
              <a:rPr lang="id-ID" sz="2800" dirty="0">
                <a:solidFill>
                  <a:srgbClr val="C00000"/>
                </a:solidFill>
              </a:rPr>
              <a:t>memilah pelanggan </a:t>
            </a:r>
            <a:r>
              <a:rPr lang="id-ID" sz="2800" dirty="0"/>
              <a:t>mana yang memberikan keuntungan </a:t>
            </a:r>
            <a:r>
              <a:rPr lang="id-ID" sz="2800" dirty="0" smtClean="0"/>
              <a:t>yang </a:t>
            </a:r>
            <a:r>
              <a:rPr lang="id-ID" sz="2800" dirty="0"/>
              <a:t>lebih banyak dan mana yang </a:t>
            </a:r>
            <a:r>
              <a:rPr lang="id-ID" sz="2800" dirty="0" smtClean="0"/>
              <a:t>tidak. </a:t>
            </a:r>
          </a:p>
          <a:p>
            <a:pPr marL="530225" indent="-265113" fontAlgn="base">
              <a:spcBef>
                <a:spcPts val="1200"/>
              </a:spcBef>
            </a:pPr>
            <a:r>
              <a:rPr lang="id-ID" sz="2800" dirty="0" smtClean="0"/>
              <a:t>Pemilahan </a:t>
            </a:r>
            <a:r>
              <a:rPr lang="id-ID" sz="2800" dirty="0"/>
              <a:t>ini akan menjadi alat yang penting agar perusahaan dapat memberikan </a:t>
            </a:r>
            <a:r>
              <a:rPr lang="id-ID" sz="2800" dirty="0">
                <a:solidFill>
                  <a:srgbClr val="C00000"/>
                </a:solidFill>
              </a:rPr>
              <a:t>layanan yang sesuai dengan tingkat profitabilitas </a:t>
            </a:r>
            <a:r>
              <a:rPr lang="id-ID" sz="2800" dirty="0"/>
              <a:t>dari setiap pelanggan.</a:t>
            </a:r>
          </a:p>
          <a:p>
            <a:pPr marL="811213" indent="-457200">
              <a:spcBef>
                <a:spcPts val="1200"/>
              </a:spcBef>
            </a:pPr>
            <a:endParaRPr lang="id-ID" sz="2800" dirty="0" smtClean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0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30120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id-ID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Interaksi dengan pelanggan yang lebih tertarget dan terkustomisasi</a:t>
            </a:r>
          </a:p>
          <a:p>
            <a:pPr marL="817563" indent="-182563" fontAlgn="base">
              <a:spcBef>
                <a:spcPts val="1200"/>
              </a:spcBef>
            </a:pPr>
            <a:r>
              <a:rPr lang="id-ID" dirty="0"/>
              <a:t>Dengan profil yang </a:t>
            </a:r>
            <a:r>
              <a:rPr lang="id-ID" dirty="0" smtClean="0"/>
              <a:t>jelas</a:t>
            </a:r>
            <a:r>
              <a:rPr lang="id-ID" dirty="0"/>
              <a:t>, perusahaan </a:t>
            </a:r>
            <a:r>
              <a:rPr lang="id-ID" dirty="0" smtClean="0"/>
              <a:t>lebih </a:t>
            </a:r>
            <a:r>
              <a:rPr lang="id-ID" dirty="0">
                <a:solidFill>
                  <a:srgbClr val="C00000"/>
                </a:solidFill>
              </a:rPr>
              <a:t>mudah 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melihat kebutuhan yang berbeda-beda</a:t>
            </a:r>
            <a:r>
              <a:rPr lang="id-ID" dirty="0"/>
              <a:t> dari setiap pelanggan</a:t>
            </a:r>
            <a:r>
              <a:rPr lang="id-ID" dirty="0" smtClean="0"/>
              <a:t>.</a:t>
            </a:r>
          </a:p>
          <a:p>
            <a:pPr marL="817563" indent="-182563" fontAlgn="base">
              <a:spcBef>
                <a:spcPts val="1200"/>
              </a:spcBef>
            </a:pPr>
            <a:r>
              <a:rPr lang="id-ID" dirty="0" smtClean="0"/>
              <a:t>Informasi </a:t>
            </a:r>
            <a:r>
              <a:rPr lang="id-ID" dirty="0"/>
              <a:t>ini </a:t>
            </a:r>
            <a:r>
              <a:rPr lang="id-ID" dirty="0" smtClean="0"/>
              <a:t>memudahkan </a:t>
            </a:r>
            <a:r>
              <a:rPr lang="id-ID" dirty="0"/>
              <a:t>perusahaan untuk </a:t>
            </a:r>
            <a:r>
              <a:rPr lang="id-ID" dirty="0">
                <a:solidFill>
                  <a:srgbClr val="C00000"/>
                </a:solidFill>
              </a:rPr>
              <a:t>memberikan penawaran </a:t>
            </a:r>
            <a:r>
              <a:rPr lang="id-ID" dirty="0" smtClean="0"/>
              <a:t>produk  yang </a:t>
            </a:r>
            <a:r>
              <a:rPr lang="id-ID" dirty="0" smtClean="0">
                <a:solidFill>
                  <a:srgbClr val="C00000"/>
                </a:solidFill>
              </a:rPr>
              <a:t>disesuaikan </a:t>
            </a:r>
            <a:r>
              <a:rPr lang="id-ID" dirty="0">
                <a:solidFill>
                  <a:srgbClr val="C00000"/>
                </a:solidFill>
              </a:rPr>
              <a:t>kebutuhan mereka</a:t>
            </a:r>
            <a:r>
              <a:rPr lang="id-ID" dirty="0" smtClean="0"/>
              <a:t>.</a:t>
            </a:r>
          </a:p>
          <a:p>
            <a:pPr marL="817563" indent="-182563" fontAlgn="base">
              <a:spcBef>
                <a:spcPts val="1200"/>
              </a:spcBef>
            </a:pPr>
            <a:r>
              <a:rPr lang="id-ID" dirty="0" smtClean="0"/>
              <a:t>Dengan </a:t>
            </a:r>
            <a:r>
              <a:rPr lang="id-ID" dirty="0"/>
              <a:t>tingkat kebutuhan yang dipetakan, </a:t>
            </a:r>
            <a:r>
              <a:rPr lang="id-ID" dirty="0" smtClean="0"/>
              <a:t>perusahaan </a:t>
            </a:r>
            <a:r>
              <a:rPr lang="id-ID" dirty="0"/>
              <a:t>dapat </a:t>
            </a:r>
            <a:r>
              <a:rPr lang="id-ID" dirty="0">
                <a:solidFill>
                  <a:srgbClr val="C00000"/>
                </a:solidFill>
              </a:rPr>
              <a:t>memberikan komunikasi pemasaran terpadu </a:t>
            </a:r>
            <a:r>
              <a:rPr lang="id-ID" dirty="0"/>
              <a:t>yang lebih personal dan </a:t>
            </a:r>
            <a:r>
              <a:rPr lang="id-ID" i="1" dirty="0">
                <a:solidFill>
                  <a:srgbClr val="C00000"/>
                </a:solidFill>
              </a:rPr>
              <a:t>customized</a:t>
            </a:r>
            <a:r>
              <a:rPr lang="id-ID" dirty="0"/>
              <a:t>. </a:t>
            </a:r>
            <a:endParaRPr lang="id-ID" dirty="0" smtClean="0"/>
          </a:p>
          <a:p>
            <a:pPr marL="635000" indent="0" algn="r" fontAlgn="base">
              <a:spcBef>
                <a:spcPts val="1200"/>
              </a:spcBef>
              <a:buNone/>
            </a:pPr>
            <a:endParaRPr lang="id-ID" sz="2000" dirty="0" smtClean="0"/>
          </a:p>
          <a:p>
            <a:pPr marL="635000" indent="0" algn="r" fontAlgn="base">
              <a:spcBef>
                <a:spcPts val="1200"/>
              </a:spcBef>
              <a:buNone/>
            </a:pPr>
            <a:r>
              <a:rPr lang="id-ID" sz="2000" dirty="0" smtClean="0"/>
              <a:t>Karena perusahaan....</a:t>
            </a:r>
          </a:p>
          <a:p>
            <a:pPr>
              <a:spcBef>
                <a:spcPts val="1200"/>
              </a:spcBef>
            </a:pPr>
            <a:endParaRPr lang="id-ID" sz="2800" i="1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/>
          </a:bodyPr>
          <a:lstStyle/>
          <a:p>
            <a:pPr marL="530225" indent="-265113" fontAlgn="base">
              <a:spcBef>
                <a:spcPts val="1200"/>
              </a:spcBef>
            </a:pPr>
            <a:r>
              <a:rPr lang="id-ID" dirty="0" smtClean="0"/>
              <a:t>Karena perusahaan </a:t>
            </a:r>
            <a:r>
              <a:rPr lang="id-ID" dirty="0"/>
              <a:t>sudah dapat mengenali kebutuhan pelanggan, </a:t>
            </a:r>
            <a:r>
              <a:rPr lang="id-ID" dirty="0" smtClean="0"/>
              <a:t>maka </a:t>
            </a:r>
            <a:r>
              <a:rPr lang="id-ID" dirty="0"/>
              <a:t>akan lebih </a:t>
            </a:r>
            <a:r>
              <a:rPr lang="id-ID" dirty="0">
                <a:solidFill>
                  <a:srgbClr val="C00000"/>
                </a:solidFill>
              </a:rPr>
              <a:t>mudah </a:t>
            </a:r>
            <a:r>
              <a:rPr lang="id-ID" dirty="0" smtClean="0">
                <a:solidFill>
                  <a:srgbClr val="C00000"/>
                </a:solidFill>
              </a:rPr>
              <a:t>melakukan respon  </a:t>
            </a:r>
            <a:r>
              <a:rPr lang="id-ID" dirty="0">
                <a:solidFill>
                  <a:srgbClr val="C00000"/>
                </a:solidFill>
              </a:rPr>
              <a:t>transaksi</a:t>
            </a:r>
            <a:r>
              <a:rPr lang="id-ID" dirty="0"/>
              <a:t>.</a:t>
            </a:r>
          </a:p>
          <a:p>
            <a:pPr marL="530225" indent="-265113" fontAlgn="base">
              <a:spcBef>
                <a:spcPts val="1200"/>
              </a:spcBef>
            </a:pPr>
            <a:r>
              <a:rPr lang="id-ID" dirty="0" smtClean="0"/>
              <a:t>Pelanggan merasa </a:t>
            </a:r>
            <a:r>
              <a:rPr lang="id-ID" dirty="0"/>
              <a:t>diperlakukan secara individual yang tentu </a:t>
            </a:r>
            <a:r>
              <a:rPr lang="id-ID" dirty="0" smtClean="0"/>
              <a:t> </a:t>
            </a:r>
            <a:r>
              <a:rPr lang="id-ID" dirty="0"/>
              <a:t>akan memberikan pengalaman yang lebih menarik dan mendukung proses kepuasan </a:t>
            </a:r>
            <a:r>
              <a:rPr lang="id-ID" dirty="0" smtClean="0"/>
              <a:t>pelanggan, yang kemudian bisa </a:t>
            </a:r>
            <a:r>
              <a:rPr lang="id-ID" dirty="0" smtClean="0">
                <a:solidFill>
                  <a:srgbClr val="C00000"/>
                </a:solidFill>
              </a:rPr>
              <a:t>menciptakan </a:t>
            </a:r>
            <a:r>
              <a:rPr lang="id-ID" dirty="0">
                <a:solidFill>
                  <a:srgbClr val="C00000"/>
                </a:solidFill>
              </a:rPr>
              <a:t>loyalitas </a:t>
            </a:r>
            <a:r>
              <a:rPr lang="id-ID" dirty="0" smtClean="0">
                <a:solidFill>
                  <a:srgbClr val="C00000"/>
                </a:solidFill>
              </a:rPr>
              <a:t>pelanggan </a:t>
            </a:r>
            <a:r>
              <a:rPr lang="id-ID" dirty="0"/>
              <a:t>untuk terus memakai produk atau jasa dari perusahaan.</a:t>
            </a:r>
          </a:p>
          <a:p>
            <a:pPr>
              <a:spcBef>
                <a:spcPts val="1200"/>
              </a:spcBef>
            </a:pPr>
            <a:endParaRPr lang="id-ID" b="1" i="1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34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CRM ?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2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?</a:t>
            </a:r>
          </a:p>
          <a:p>
            <a:pPr marL="630238" lvl="1" indent="-357188">
              <a:spcBef>
                <a:spcPts val="1200"/>
              </a:spcBef>
              <a:buNone/>
            </a:pPr>
            <a:r>
              <a:rPr lang="id-ID" sz="2400" dirty="0" smtClean="0">
                <a:sym typeface="Wingdings" pitchFamily="2" charset="2"/>
              </a:rPr>
              <a:t> </a:t>
            </a:r>
            <a:r>
              <a:rPr lang="id-ID" sz="2400" dirty="0" smtClean="0"/>
              <a:t>seseorang </a:t>
            </a:r>
            <a:r>
              <a:rPr lang="id-ID" sz="2400" dirty="0"/>
              <a:t>yang berulang kali atau teratur melakukan pembelian kepada seorang pedagang</a:t>
            </a:r>
            <a:r>
              <a:rPr lang="id-ID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?</a:t>
            </a:r>
          </a:p>
          <a:p>
            <a:pPr marL="274320" lvl="1" indent="0">
              <a:spcBef>
                <a:spcPts val="1200"/>
              </a:spcBef>
              <a:buNone/>
            </a:pPr>
            <a:r>
              <a:rPr lang="id-ID" sz="2400" dirty="0" smtClean="0">
                <a:sym typeface="Wingdings" pitchFamily="2" charset="2"/>
              </a:rPr>
              <a:t> </a:t>
            </a:r>
            <a:r>
              <a:rPr lang="id-ID" sz="2400" dirty="0" smtClean="0"/>
              <a:t>bentuk </a:t>
            </a:r>
            <a:r>
              <a:rPr lang="id-ID" sz="2400" dirty="0"/>
              <a:t>komunikasi dua arah antara pembeli dan penjual. </a:t>
            </a:r>
            <a:endParaRPr lang="id-ID" sz="2400" dirty="0" smtClean="0"/>
          </a:p>
          <a:p>
            <a:pPr>
              <a:spcBef>
                <a:spcPts val="1200"/>
              </a:spcBef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?</a:t>
            </a:r>
          </a:p>
          <a:p>
            <a:pPr marL="630238" lvl="1" indent="-357188">
              <a:spcBef>
                <a:spcPts val="1200"/>
              </a:spcBef>
              <a:buNone/>
            </a:pPr>
            <a:r>
              <a:rPr lang="id-ID" sz="2400" dirty="0" smtClean="0">
                <a:sym typeface="Wingdings" pitchFamily="2" charset="2"/>
              </a:rPr>
              <a:t> </a:t>
            </a:r>
            <a:r>
              <a:rPr lang="id-ID" sz="2400" dirty="0" smtClean="0"/>
              <a:t>pengelolaan </a:t>
            </a:r>
            <a:r>
              <a:rPr lang="id-ID" sz="2400" dirty="0"/>
              <a:t>(secara luas tanpa perlu menjabarkan detail bagaimana mengelola sesuatu</a:t>
            </a:r>
            <a:r>
              <a:rPr lang="id-ID" sz="2400" dirty="0" smtClean="0"/>
              <a:t>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d-ID" sz="2800" i="1" dirty="0" smtClean="0"/>
              <a:t>So, CRM is about </a:t>
            </a:r>
            <a:r>
              <a:rPr lang="id-ID" sz="2800" dirty="0" smtClean="0"/>
              <a:t>: ‘pengelolaan </a:t>
            </a:r>
            <a:r>
              <a:rPr lang="id-ID" sz="2800" dirty="0"/>
              <a:t>hubungan dua arah antara suatu perusahaan dengan orang yang menjadi pelanggan di perusahaan </a:t>
            </a:r>
            <a:r>
              <a:rPr lang="id-ID" sz="2800" dirty="0" smtClean="0"/>
              <a:t>tersebut’</a:t>
            </a:r>
            <a:endParaRPr lang="id-ID" sz="28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5374" r="14515" b="20739"/>
          <a:stretch/>
        </p:blipFill>
        <p:spPr>
          <a:xfrm>
            <a:off x="4427984" y="2492896"/>
            <a:ext cx="4514282" cy="306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320480" cy="4464496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id-ID" sz="2800" dirty="0" smtClean="0"/>
              <a:t>Modul-modul </a:t>
            </a:r>
            <a:r>
              <a:rPr lang="id-ID" sz="2800" dirty="0"/>
              <a:t>utama yang harus ada di dalam CRM adalah :</a:t>
            </a:r>
          </a:p>
          <a:p>
            <a:pPr marL="442913" lvl="1" indent="-182563" fontAlgn="base">
              <a:spcBef>
                <a:spcPts val="1200"/>
              </a:spcBef>
              <a:tabLst>
                <a:tab pos="3052763" algn="l"/>
              </a:tabLst>
            </a:pPr>
            <a:r>
              <a:rPr lang="id-ID" sz="2800" i="1" dirty="0" smtClean="0"/>
              <a:t>Sales</a:t>
            </a:r>
          </a:p>
          <a:p>
            <a:pPr marL="442913" lvl="1" indent="-182563" fontAlgn="base">
              <a:spcBef>
                <a:spcPts val="1200"/>
              </a:spcBef>
            </a:pPr>
            <a:r>
              <a:rPr lang="id-ID" sz="2800" i="1" dirty="0" smtClean="0"/>
              <a:t>Direct Marketing And Fulfillment</a:t>
            </a:r>
          </a:p>
          <a:p>
            <a:pPr marL="442913" lvl="1" indent="-182563" fontAlgn="base">
              <a:spcBef>
                <a:spcPts val="1200"/>
              </a:spcBef>
            </a:pPr>
            <a:r>
              <a:rPr lang="id-ID" sz="2800" i="1" dirty="0" smtClean="0"/>
              <a:t>Customer Service And Support</a:t>
            </a:r>
          </a:p>
        </p:txBody>
      </p:sp>
    </p:spTree>
    <p:extLst>
      <p:ext uri="{BB962C8B-B14F-4D97-AF65-F5344CB8AC3E}">
        <p14:creationId xmlns:p14="http://schemas.microsoft.com/office/powerpoint/2010/main" val="5384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</a:pPr>
            <a:r>
              <a:rPr lang="id-ID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</a:t>
            </a:r>
          </a:p>
          <a:p>
            <a:pPr lvl="1" fontAlgn="base">
              <a:spcBef>
                <a:spcPts val="1800"/>
              </a:spcBef>
            </a:pPr>
            <a:r>
              <a:rPr lang="id-ID" sz="2800" dirty="0" smtClean="0">
                <a:solidFill>
                  <a:srgbClr val="C00000"/>
                </a:solidFill>
              </a:rPr>
              <a:t>Menelusuri kontak </a:t>
            </a:r>
            <a:r>
              <a:rPr lang="id-ID" sz="2800" dirty="0">
                <a:solidFill>
                  <a:srgbClr val="C00000"/>
                </a:solidFill>
              </a:rPr>
              <a:t>pelanggan </a:t>
            </a:r>
            <a:r>
              <a:rPr lang="id-ID" sz="2800" dirty="0"/>
              <a:t>dan </a:t>
            </a:r>
            <a:r>
              <a:rPr lang="id-ID" sz="2800" dirty="0" smtClean="0">
                <a:solidFill>
                  <a:srgbClr val="C00000"/>
                </a:solidFill>
              </a:rPr>
              <a:t>siklus </a:t>
            </a:r>
            <a:r>
              <a:rPr lang="id-ID" sz="2800" dirty="0">
                <a:solidFill>
                  <a:srgbClr val="C00000"/>
                </a:solidFill>
              </a:rPr>
              <a:t>hidup </a:t>
            </a:r>
            <a:r>
              <a:rPr lang="id-ID" sz="2800" dirty="0"/>
              <a:t>dari pelanggan untuk </a:t>
            </a:r>
            <a:r>
              <a:rPr lang="id-ID" sz="2800" i="1" dirty="0"/>
              <a:t>cross-selling</a:t>
            </a:r>
            <a:r>
              <a:rPr lang="id-ID" sz="2800" dirty="0"/>
              <a:t> dan </a:t>
            </a:r>
            <a:r>
              <a:rPr lang="id-ID" sz="2800" i="1" dirty="0"/>
              <a:t>up-selling</a:t>
            </a:r>
            <a:r>
              <a:rPr lang="id-ID" sz="2800" dirty="0"/>
              <a:t>. </a:t>
            </a:r>
            <a:endParaRPr lang="id-ID" sz="2800" dirty="0" smtClean="0"/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Contoh : </a:t>
            </a:r>
            <a:r>
              <a:rPr lang="id-ID" sz="2800" dirty="0"/>
              <a:t>CRM akan mengingatkan </a:t>
            </a:r>
            <a:r>
              <a:rPr lang="id-ID" sz="2800" i="1" dirty="0"/>
              <a:t>bank sales representative </a:t>
            </a:r>
            <a:r>
              <a:rPr lang="id-ID" sz="2800" dirty="0" smtClean="0"/>
              <a:t>untuk </a:t>
            </a:r>
            <a:r>
              <a:rPr lang="id-ID" sz="2800" dirty="0"/>
              <a:t>memanggil pelanggan </a:t>
            </a:r>
            <a:r>
              <a:rPr lang="id-ID" sz="2800" dirty="0" smtClean="0"/>
              <a:t>yang </a:t>
            </a:r>
            <a:r>
              <a:rPr lang="id-ID" sz="2800" dirty="0"/>
              <a:t>membuat deposit </a:t>
            </a:r>
            <a:r>
              <a:rPr lang="id-ID" sz="2800" dirty="0" smtClean="0"/>
              <a:t>yang </a:t>
            </a:r>
            <a:r>
              <a:rPr lang="id-ID" sz="2800" dirty="0"/>
              <a:t>besar untuk menawarkan kepadanya layanan investasi dan program kredit utama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0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632176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</a:pPr>
            <a:r>
              <a:rPr lang="id-ID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Marketing And Fulfillment </a:t>
            </a:r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CRM </a:t>
            </a:r>
            <a:r>
              <a:rPr lang="id-ID" sz="2800" dirty="0"/>
              <a:t>dapat </a:t>
            </a:r>
            <a:r>
              <a:rPr lang="id-ID" sz="2800" dirty="0">
                <a:solidFill>
                  <a:srgbClr val="C00000"/>
                </a:solidFill>
              </a:rPr>
              <a:t>mengotomatisasi tugas-tugas </a:t>
            </a:r>
            <a:r>
              <a:rPr lang="id-ID" sz="2800" dirty="0"/>
              <a:t>seperti manajemen respon, penjadwalan </a:t>
            </a:r>
            <a:r>
              <a:rPr lang="id-ID" sz="2800" dirty="0" smtClean="0"/>
              <a:t>sales</a:t>
            </a:r>
            <a:r>
              <a:rPr lang="id-ID" sz="2800" dirty="0"/>
              <a:t>, menyediakan informasi terhadap calon pelanggan dan pelanggan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3096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</a:pPr>
            <a:r>
              <a:rPr lang="id-ID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Service And Support</a:t>
            </a:r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CRM membantu </a:t>
            </a:r>
            <a:r>
              <a:rPr lang="id-ID" sz="2800" dirty="0"/>
              <a:t>manajer </a:t>
            </a:r>
            <a:r>
              <a:rPr lang="id-ID" sz="2800" i="1" dirty="0"/>
              <a:t>customer service </a:t>
            </a:r>
            <a:r>
              <a:rPr lang="id-ID" sz="2800" dirty="0"/>
              <a:t>secara cepat </a:t>
            </a:r>
            <a:r>
              <a:rPr lang="id-ID" sz="2800" dirty="0">
                <a:solidFill>
                  <a:srgbClr val="C00000"/>
                </a:solidFill>
              </a:rPr>
              <a:t>membuat</a:t>
            </a:r>
            <a:r>
              <a:rPr lang="id-ID" sz="2800" dirty="0"/>
              <a:t>, </a:t>
            </a:r>
            <a:r>
              <a:rPr lang="id-ID" sz="2800" dirty="0">
                <a:solidFill>
                  <a:srgbClr val="C00000"/>
                </a:solidFill>
              </a:rPr>
              <a:t>menunjuk</a:t>
            </a:r>
            <a:r>
              <a:rPr lang="id-ID" sz="2800" dirty="0"/>
              <a:t>, dan </a:t>
            </a:r>
            <a:r>
              <a:rPr lang="id-ID" sz="2800" dirty="0">
                <a:solidFill>
                  <a:srgbClr val="C00000"/>
                </a:solidFill>
              </a:rPr>
              <a:t>mengelola permintaan </a:t>
            </a:r>
            <a:r>
              <a:rPr lang="id-ID" sz="2800" dirty="0"/>
              <a:t>layanan. </a:t>
            </a:r>
            <a:endParaRPr lang="id-ID" sz="2800" dirty="0" smtClean="0"/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CRM membimbing </a:t>
            </a:r>
            <a:r>
              <a:rPr lang="id-ID" sz="2800" i="1" dirty="0"/>
              <a:t>representative customer service</a:t>
            </a:r>
            <a:r>
              <a:rPr lang="id-ID" sz="2800" dirty="0"/>
              <a:t> </a:t>
            </a:r>
            <a:r>
              <a:rPr lang="id-ID" sz="2800" dirty="0" smtClean="0"/>
              <a:t>didalam membantu </a:t>
            </a:r>
            <a:r>
              <a:rPr lang="id-ID" sz="2800" dirty="0"/>
              <a:t>pelanggan yang mempunyai problem dengan suatu </a:t>
            </a:r>
            <a:r>
              <a:rPr lang="id-ID" sz="2800" dirty="0" smtClean="0"/>
              <a:t>produk, </a:t>
            </a:r>
            <a:r>
              <a:rPr lang="id-ID" sz="2800" dirty="0"/>
              <a:t>dengan cara </a:t>
            </a:r>
            <a:r>
              <a:rPr lang="id-ID" sz="2800" dirty="0">
                <a:solidFill>
                  <a:srgbClr val="C00000"/>
                </a:solidFill>
              </a:rPr>
              <a:t>menyediakan data layanan yang relevan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usulan</a:t>
            </a:r>
            <a:r>
              <a:rPr lang="id-ID" sz="2800" dirty="0"/>
              <a:t> bagi </a:t>
            </a:r>
            <a:r>
              <a:rPr lang="id-ID" sz="2800" dirty="0">
                <a:solidFill>
                  <a:srgbClr val="C00000"/>
                </a:solidFill>
              </a:rPr>
              <a:t>pemecahan </a:t>
            </a:r>
            <a:r>
              <a:rPr lang="id-ID" sz="2800" dirty="0" smtClean="0">
                <a:solidFill>
                  <a:srgbClr val="C00000"/>
                </a:solidFill>
              </a:rPr>
              <a:t>masalah.</a:t>
            </a:r>
            <a:endParaRPr lang="id-ID" sz="2800" dirty="0">
              <a:solidFill>
                <a:srgbClr val="C00000"/>
              </a:solidFill>
            </a:endParaRPr>
          </a:p>
          <a:p>
            <a:pPr fontAlgn="base">
              <a:spcBef>
                <a:spcPts val="1800"/>
              </a:spcBef>
            </a:pPr>
            <a:endParaRPr lang="id-ID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511256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Meningkatkan </a:t>
            </a:r>
            <a:r>
              <a:rPr lang="id-ID" sz="2800" dirty="0"/>
              <a:t>Loyalitas Pelanggan; </a:t>
            </a:r>
            <a:endParaRPr lang="id-ID" sz="2800" dirty="0" smtClean="0"/>
          </a:p>
          <a:p>
            <a:pPr lvl="1">
              <a:spcBef>
                <a:spcPts val="1200"/>
              </a:spcBef>
            </a:pPr>
            <a:r>
              <a:rPr lang="id-ID" sz="2600" dirty="0" smtClean="0">
                <a:solidFill>
                  <a:srgbClr val="C00000"/>
                </a:solidFill>
              </a:rPr>
              <a:t>Konsistensi</a:t>
            </a:r>
            <a:r>
              <a:rPr lang="id-ID" sz="2600" dirty="0" smtClean="0"/>
              <a:t> </a:t>
            </a:r>
            <a:r>
              <a:rPr lang="id-ID" sz="2600" dirty="0"/>
              <a:t>dan </a:t>
            </a:r>
            <a:r>
              <a:rPr lang="id-ID" sz="2600" dirty="0" smtClean="0">
                <a:solidFill>
                  <a:srgbClr val="C00000"/>
                </a:solidFill>
              </a:rPr>
              <a:t>aksesibilitas </a:t>
            </a:r>
            <a:r>
              <a:rPr lang="id-ID" sz="2600" dirty="0">
                <a:solidFill>
                  <a:srgbClr val="C00000"/>
                </a:solidFill>
              </a:rPr>
              <a:t>informasi </a:t>
            </a:r>
            <a:r>
              <a:rPr lang="id-ID" sz="2600" dirty="0" smtClean="0"/>
              <a:t>tentang pelanggan  </a:t>
            </a:r>
            <a:r>
              <a:rPr lang="id-ID" sz="2600" dirty="0"/>
              <a:t>memungkinkan penjualan </a:t>
            </a:r>
            <a:r>
              <a:rPr lang="id-ID" sz="2600" dirty="0" smtClean="0"/>
              <a:t>&amp; </a:t>
            </a:r>
            <a:r>
              <a:rPr lang="id-ID" sz="2600" dirty="0"/>
              <a:t>pelayanan yang lebih </a:t>
            </a:r>
            <a:r>
              <a:rPr lang="id-ID" sz="2600" dirty="0" smtClean="0"/>
              <a:t>baik.</a:t>
            </a:r>
            <a:endParaRPr lang="id-ID" sz="2600" dirty="0"/>
          </a:p>
          <a:p>
            <a:pPr>
              <a:spcBef>
                <a:spcPts val="1200"/>
              </a:spcBef>
            </a:pPr>
            <a:r>
              <a:rPr lang="id-ID" sz="2800" dirty="0"/>
              <a:t>Mengurangi Biaya;  </a:t>
            </a:r>
            <a:endParaRPr lang="id-ID" sz="2800" dirty="0" smtClean="0"/>
          </a:p>
          <a:p>
            <a:pPr lvl="1">
              <a:spcBef>
                <a:spcPts val="1200"/>
              </a:spcBef>
            </a:pPr>
            <a:r>
              <a:rPr lang="id-ID" sz="2600" dirty="0" smtClean="0"/>
              <a:t>CRM memungkinkan </a:t>
            </a:r>
            <a:r>
              <a:rPr lang="id-ID" sz="2600" dirty="0"/>
              <a:t>penjualan </a:t>
            </a:r>
            <a:r>
              <a:rPr lang="id-ID" sz="2600" dirty="0" smtClean="0"/>
              <a:t>/ </a:t>
            </a:r>
            <a:r>
              <a:rPr lang="id-ID" sz="2600" dirty="0"/>
              <a:t>pelayanan dengan </a:t>
            </a:r>
            <a:r>
              <a:rPr lang="id-ID" sz="2600" dirty="0">
                <a:solidFill>
                  <a:srgbClr val="C00000"/>
                </a:solidFill>
              </a:rPr>
              <a:t>biaya lebih murah </a:t>
            </a:r>
            <a:r>
              <a:rPr lang="id-ID" sz="2600" dirty="0"/>
              <a:t>dalam </a:t>
            </a:r>
            <a:r>
              <a:rPr lang="id-ID" sz="2600" dirty="0" smtClean="0"/>
              <a:t>skema </a:t>
            </a:r>
            <a:r>
              <a:rPr lang="id-ID" sz="2600" dirty="0">
                <a:solidFill>
                  <a:srgbClr val="C00000"/>
                </a:solidFill>
              </a:rPr>
              <a:t>program pemasaran yang spesifik dan terfokus</a:t>
            </a:r>
            <a:r>
              <a:rPr lang="id-ID" sz="2600" dirty="0"/>
              <a:t>. Tertuju ke pelanggan yang tepat dan pada waktu yang tepat pula.</a:t>
            </a:r>
          </a:p>
          <a:p>
            <a:pPr>
              <a:spcBef>
                <a:spcPts val="1200"/>
              </a:spcBef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1981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41168"/>
          </a:xfrm>
        </p:spPr>
        <p:txBody>
          <a:bodyPr>
            <a:noAutofit/>
          </a:bodyPr>
          <a:lstStyle/>
          <a:p>
            <a:pPr marL="182880" lvl="1">
              <a:spcBef>
                <a:spcPts val="1200"/>
              </a:spcBef>
            </a:pPr>
            <a:r>
              <a:rPr lang="id-ID" sz="2800" dirty="0"/>
              <a:t>Meningkatkan Efisiensi Operasional; </a:t>
            </a:r>
            <a:endParaRPr lang="id-ID" sz="2800" dirty="0" smtClean="0"/>
          </a:p>
          <a:p>
            <a:pPr marL="457200" lvl="2">
              <a:spcBef>
                <a:spcPts val="1200"/>
              </a:spcBef>
            </a:pPr>
            <a:r>
              <a:rPr lang="id-ID" sz="2400" dirty="0" smtClean="0"/>
              <a:t>Otomasi </a:t>
            </a:r>
            <a:r>
              <a:rPr lang="id-ID" sz="2400" dirty="0"/>
              <a:t>penjualan dan proses layanan dapat </a:t>
            </a:r>
            <a:r>
              <a:rPr lang="id-ID" sz="2400" dirty="0">
                <a:solidFill>
                  <a:srgbClr val="C00000"/>
                </a:solidFill>
              </a:rPr>
              <a:t>mengurangi resiko turunnya kualitas pelayanan</a:t>
            </a:r>
            <a:r>
              <a:rPr lang="id-ID" sz="2400" dirty="0"/>
              <a:t> dan mengurangi beban </a:t>
            </a:r>
            <a:r>
              <a:rPr lang="id-ID" sz="2400" i="1" dirty="0" smtClean="0"/>
              <a:t>cashflow</a:t>
            </a:r>
            <a:r>
              <a:rPr lang="id-ID" sz="2400" dirty="0" smtClean="0"/>
              <a:t>.</a:t>
            </a:r>
          </a:p>
          <a:p>
            <a:pPr marL="457200" lvl="2">
              <a:spcBef>
                <a:spcPts val="1200"/>
              </a:spcBef>
            </a:pPr>
            <a:r>
              <a:rPr lang="id-ID" sz="2400" dirty="0" smtClean="0"/>
              <a:t>Penggunaan </a:t>
            </a:r>
            <a:r>
              <a:rPr lang="id-ID" sz="2400" dirty="0"/>
              <a:t>teknologi </a:t>
            </a:r>
            <a:r>
              <a:rPr lang="id-ID" sz="2400" i="1" dirty="0"/>
              <a:t>web</a:t>
            </a:r>
            <a:r>
              <a:rPr lang="id-ID" sz="2400" dirty="0"/>
              <a:t> dan </a:t>
            </a:r>
            <a:r>
              <a:rPr lang="id-ID" sz="2400" i="1" dirty="0"/>
              <a:t>call center </a:t>
            </a:r>
            <a:r>
              <a:rPr lang="id-ID" sz="2400" dirty="0"/>
              <a:t>misalnya, akan </a:t>
            </a:r>
            <a:r>
              <a:rPr lang="id-ID" sz="2400" dirty="0">
                <a:solidFill>
                  <a:srgbClr val="C00000"/>
                </a:solidFill>
              </a:rPr>
              <a:t>mengurangi hambatan birokrasi </a:t>
            </a:r>
            <a:r>
              <a:rPr lang="id-ID" sz="2400" dirty="0"/>
              <a:t>dan biaya serta proses administratif yang mungkin timbul. </a:t>
            </a:r>
          </a:p>
          <a:p>
            <a:pPr>
              <a:spcBef>
                <a:spcPts val="1200"/>
              </a:spcBef>
            </a:pPr>
            <a:r>
              <a:rPr lang="id-ID" sz="2800" dirty="0" smtClean="0"/>
              <a:t>Peningkatan </a:t>
            </a:r>
            <a:r>
              <a:rPr lang="id-ID" sz="2800" i="1" dirty="0"/>
              <a:t>Time to Market</a:t>
            </a:r>
            <a:r>
              <a:rPr lang="id-ID" sz="2800" dirty="0"/>
              <a:t>;  </a:t>
            </a:r>
            <a:endParaRPr lang="id-ID" sz="28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Aplikasi </a:t>
            </a:r>
            <a:r>
              <a:rPr lang="id-ID" sz="2400" dirty="0"/>
              <a:t>CRM memungkinkan membawa produk ke pasar dengan lebih cepat dengan informasi pelanggan yang lebih baik, adanya </a:t>
            </a:r>
            <a:r>
              <a:rPr lang="id-ID" sz="2400" dirty="0">
                <a:solidFill>
                  <a:srgbClr val="C00000"/>
                </a:solidFill>
              </a:rPr>
              <a:t>data trend pembelian </a:t>
            </a:r>
            <a:r>
              <a:rPr lang="id-ID" sz="2400" dirty="0"/>
              <a:t>oleh pelanggan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582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06916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id-ID" sz="2800" dirty="0" smtClean="0"/>
              <a:t>Peningkatan </a:t>
            </a:r>
            <a:r>
              <a:rPr lang="id-ID" sz="2800" dirty="0"/>
              <a:t>Pendapatan;  </a:t>
            </a:r>
            <a:endParaRPr lang="id-ID" sz="2800" dirty="0" smtClean="0"/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Dengan </a:t>
            </a:r>
            <a:r>
              <a:rPr lang="id-ID" sz="2400" dirty="0"/>
              <a:t>aplikasi CRM, perusahaan dapat melakukan penjualan dan pelayanan melalui </a:t>
            </a:r>
            <a:r>
              <a:rPr lang="id-ID" sz="2400" dirty="0">
                <a:solidFill>
                  <a:srgbClr val="C00000"/>
                </a:solidFill>
              </a:rPr>
              <a:t>website</a:t>
            </a:r>
            <a:r>
              <a:rPr lang="id-ID" sz="2400" dirty="0"/>
              <a:t> sehingga peluang dari </a:t>
            </a:r>
            <a:r>
              <a:rPr lang="id-ID" sz="2400" dirty="0">
                <a:solidFill>
                  <a:srgbClr val="C00000"/>
                </a:solidFill>
              </a:rPr>
              <a:t>penjualan secara global </a:t>
            </a:r>
            <a:r>
              <a:rPr lang="id-ID" sz="2400" dirty="0"/>
              <a:t>tanpa perlu menyediakan upaya khusus untuk mendukung penjualan dan pelayanan tersebut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046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CRM </a:t>
            </a:r>
            <a:r>
              <a:rPr lang="id-ID" dirty="0"/>
              <a:t>membantu perusahaan untuk </a:t>
            </a:r>
            <a:r>
              <a:rPr lang="id-ID" dirty="0">
                <a:solidFill>
                  <a:srgbClr val="C00000"/>
                </a:solidFill>
              </a:rPr>
              <a:t>mengembangkan produk baru</a:t>
            </a:r>
            <a:r>
              <a:rPr lang="id-ID" dirty="0"/>
              <a:t> berdasarkan pengetahuan yang lengkap tentang </a:t>
            </a:r>
            <a:r>
              <a:rPr lang="id-ID" dirty="0">
                <a:solidFill>
                  <a:srgbClr val="C00000"/>
                </a:solidFill>
              </a:rPr>
              <a:t>keinginan pelanggan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dinamika pasar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pesaing</a:t>
            </a:r>
            <a:r>
              <a:rPr lang="id-ID" dirty="0"/>
              <a:t> dengan cara:</a:t>
            </a:r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Menjaga pelanggan </a:t>
            </a:r>
            <a:r>
              <a:rPr lang="id-ID" sz="2400" dirty="0"/>
              <a:t>yang sudah ada</a:t>
            </a:r>
          </a:p>
          <a:p>
            <a:pPr lvl="1">
              <a:spcBef>
                <a:spcPts val="1200"/>
              </a:spcBef>
            </a:pPr>
            <a:r>
              <a:rPr lang="id-ID" sz="2400" dirty="0"/>
              <a:t>Menarik </a:t>
            </a:r>
            <a:r>
              <a:rPr lang="id-ID" sz="2400" dirty="0">
                <a:solidFill>
                  <a:srgbClr val="C00000"/>
                </a:solidFill>
              </a:rPr>
              <a:t>pelanggan baru</a:t>
            </a:r>
          </a:p>
          <a:p>
            <a:pPr lvl="1">
              <a:spcBef>
                <a:spcPts val="1200"/>
              </a:spcBef>
            </a:pPr>
            <a:r>
              <a:rPr lang="id-ID" sz="2400" i="1" dirty="0"/>
              <a:t>Cross Selling</a:t>
            </a:r>
            <a:r>
              <a:rPr lang="id-ID" sz="2400" dirty="0"/>
              <a:t>: </a:t>
            </a:r>
            <a:r>
              <a:rPr lang="id-ID" sz="2400" dirty="0">
                <a:solidFill>
                  <a:srgbClr val="C00000"/>
                </a:solidFill>
              </a:rPr>
              <a:t>menjual produk lain </a:t>
            </a:r>
            <a:r>
              <a:rPr lang="id-ID" sz="2400" dirty="0"/>
              <a:t>yang mungkin dibutuhkan pelanggan berdasarkan pembeliannya</a:t>
            </a:r>
          </a:p>
          <a:p>
            <a:pPr lvl="1">
              <a:spcBef>
                <a:spcPts val="1200"/>
              </a:spcBef>
            </a:pPr>
            <a:r>
              <a:rPr lang="id-ID" sz="2400" i="1" dirty="0"/>
              <a:t>Upgrading</a:t>
            </a:r>
            <a:r>
              <a:rPr lang="id-ID" sz="2400" dirty="0"/>
              <a:t>: menawarkan </a:t>
            </a:r>
            <a:r>
              <a:rPr lang="id-ID" sz="2400" dirty="0">
                <a:solidFill>
                  <a:srgbClr val="C00000"/>
                </a:solidFill>
              </a:rPr>
              <a:t>status pelanggan </a:t>
            </a:r>
            <a:r>
              <a:rPr lang="id-ID" sz="2400" dirty="0"/>
              <a:t>yang lebih tinggi (</a:t>
            </a:r>
            <a:r>
              <a:rPr lang="id-ID" sz="2400" i="1" dirty="0"/>
              <a:t>gold </a:t>
            </a:r>
            <a:r>
              <a:rPr lang="id-ID" sz="2400" i="1" dirty="0" smtClean="0"/>
              <a:t>card  </a:t>
            </a:r>
            <a:r>
              <a:rPr lang="id-ID" sz="2400" dirty="0" smtClean="0"/>
              <a:t>vs  </a:t>
            </a:r>
            <a:r>
              <a:rPr lang="id-ID" sz="2400" i="1" dirty="0"/>
              <a:t>silver card</a:t>
            </a:r>
            <a:r>
              <a:rPr lang="id-ID" sz="24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endParaRPr lang="id-ID" dirty="0"/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12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Identifikasi </a:t>
            </a:r>
            <a:r>
              <a:rPr lang="id-ID" sz="2400" dirty="0">
                <a:solidFill>
                  <a:srgbClr val="C00000"/>
                </a:solidFill>
              </a:rPr>
              <a:t>kebiasaan pelanggan </a:t>
            </a:r>
            <a:r>
              <a:rPr lang="id-ID" sz="2400" dirty="0"/>
              <a:t>untuk menghindari penipuan</a:t>
            </a:r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Mengurangi resiko operasional </a:t>
            </a:r>
            <a:r>
              <a:rPr lang="id-ID" sz="2400" dirty="0"/>
              <a:t>karena data pelanggan tersimpan dalam satu </a:t>
            </a:r>
            <a:r>
              <a:rPr lang="id-ID" sz="2400" dirty="0" smtClean="0"/>
              <a:t>sistem</a:t>
            </a:r>
            <a:endParaRPr lang="id-ID" sz="2400" dirty="0"/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Respon</a:t>
            </a:r>
            <a:r>
              <a:rPr lang="id-ID" sz="2400" dirty="0"/>
              <a:t> yang lebih </a:t>
            </a:r>
            <a:r>
              <a:rPr lang="id-ID" sz="2400" dirty="0">
                <a:solidFill>
                  <a:srgbClr val="C00000"/>
                </a:solidFill>
              </a:rPr>
              <a:t>cepat</a:t>
            </a:r>
            <a:r>
              <a:rPr lang="id-ID" sz="2400" dirty="0"/>
              <a:t> ke pelanggan</a:t>
            </a:r>
          </a:p>
          <a:p>
            <a:pPr lvl="1">
              <a:spcBef>
                <a:spcPts val="1200"/>
              </a:spcBef>
            </a:pPr>
            <a:r>
              <a:rPr lang="id-ID" sz="2400" dirty="0"/>
              <a:t>Meningkatkan </a:t>
            </a:r>
            <a:r>
              <a:rPr lang="id-ID" sz="2400" dirty="0">
                <a:solidFill>
                  <a:srgbClr val="C00000"/>
                </a:solidFill>
              </a:rPr>
              <a:t>efisiensi </a:t>
            </a:r>
            <a:r>
              <a:rPr lang="id-ID" sz="2400" dirty="0"/>
              <a:t>karena otomasi proses</a:t>
            </a:r>
          </a:p>
          <a:p>
            <a:pPr lvl="1">
              <a:spcBef>
                <a:spcPts val="1200"/>
              </a:spcBef>
            </a:pPr>
            <a:r>
              <a:rPr lang="id-ID" sz="2400" dirty="0"/>
              <a:t>Meningkatkan </a:t>
            </a:r>
            <a:r>
              <a:rPr lang="id-ID" sz="2400" dirty="0">
                <a:solidFill>
                  <a:srgbClr val="C00000"/>
                </a:solidFill>
              </a:rPr>
              <a:t>kemampuan melihat dan mendapatkan peluang</a:t>
            </a:r>
          </a:p>
          <a:p>
            <a:pPr marL="0" indent="0">
              <a:spcBef>
                <a:spcPts val="1200"/>
              </a:spcBef>
              <a:buNone/>
            </a:pPr>
            <a:endParaRPr lang="id-ID" sz="2800" dirty="0"/>
          </a:p>
          <a:p>
            <a:pPr>
              <a:spcBef>
                <a:spcPts val="1200"/>
              </a:spcBef>
            </a:pPr>
            <a:endParaRPr lang="id-ID" sz="2800" dirty="0"/>
          </a:p>
        </p:txBody>
      </p:sp>
      <p:sp>
        <p:nvSpPr>
          <p:cNvPr id="4" name="Flowchart: Punched Tape 3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17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mengimplementasikan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id-ID" sz="2800" dirty="0" smtClean="0"/>
              <a:t>t</a:t>
            </a:r>
            <a:r>
              <a:rPr lang="en-US" sz="2800" dirty="0" err="1" smtClean="0"/>
              <a:t>rategi</a:t>
            </a:r>
            <a:r>
              <a:rPr lang="en-US" sz="2800" dirty="0" smtClean="0"/>
              <a:t> </a:t>
            </a:r>
            <a:r>
              <a:rPr lang="en-US" sz="2800" dirty="0"/>
              <a:t>CRM,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setidaknya</a:t>
            </a:r>
            <a:r>
              <a:rPr lang="en-US" sz="2800" dirty="0"/>
              <a:t>  3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kunci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: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Orang-orang yang </a:t>
            </a:r>
            <a:r>
              <a:rPr lang="en-US" sz="2800" dirty="0" err="1"/>
              <a:t>profesional</a:t>
            </a:r>
            <a:r>
              <a:rPr lang="en-US" sz="2800" dirty="0"/>
              <a:t> (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memadai</a:t>
            </a:r>
            <a:r>
              <a:rPr lang="en-US" sz="28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Proses yang </a:t>
            </a:r>
            <a:r>
              <a:rPr lang="en-US" sz="2800" dirty="0" err="1"/>
              <a:t>didesain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 err="1"/>
              <a:t>Teknologi</a:t>
            </a:r>
            <a:r>
              <a:rPr lang="en-US" sz="2800" dirty="0"/>
              <a:t> yang </a:t>
            </a:r>
            <a:r>
              <a:rPr lang="en-US" sz="2800" dirty="0" err="1"/>
              <a:t>memadai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56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/>
              <a:t>CRM adalah sebuah </a:t>
            </a:r>
            <a:r>
              <a:rPr lang="id-ID" sz="2800" dirty="0" smtClean="0">
                <a:solidFill>
                  <a:srgbClr val="C00000"/>
                </a:solidFill>
              </a:rPr>
              <a:t>metodologi</a:t>
            </a:r>
            <a:r>
              <a:rPr lang="id-ID" sz="2800" dirty="0">
                <a:solidFill>
                  <a:srgbClr val="C00000"/>
                </a:solidFill>
              </a:rPr>
              <a:t>, strategi, perangkat </a:t>
            </a:r>
            <a:r>
              <a:rPr lang="id-ID" sz="2800" dirty="0" smtClean="0">
                <a:solidFill>
                  <a:srgbClr val="C00000"/>
                </a:solidFill>
              </a:rPr>
              <a:t>lunak </a:t>
            </a:r>
            <a:r>
              <a:rPr lang="id-ID" sz="2800" dirty="0"/>
              <a:t>dan atau </a:t>
            </a:r>
            <a:r>
              <a:rPr lang="id-ID" sz="2800" dirty="0">
                <a:solidFill>
                  <a:srgbClr val="C00000"/>
                </a:solidFill>
              </a:rPr>
              <a:t>aplikasi berbasis web </a:t>
            </a:r>
            <a:r>
              <a:rPr lang="id-ID" sz="2800" dirty="0"/>
              <a:t>lainnya yang mampu membantu sebuah </a:t>
            </a:r>
            <a:r>
              <a:rPr lang="id-ID" sz="2800" dirty="0" smtClean="0"/>
              <a:t>perusahaan </a:t>
            </a:r>
            <a:r>
              <a:rPr lang="id-ID" sz="2800" dirty="0"/>
              <a:t>untuk </a:t>
            </a:r>
            <a:r>
              <a:rPr lang="id-ID" sz="2800" dirty="0">
                <a:solidFill>
                  <a:srgbClr val="C00000"/>
                </a:solidFill>
              </a:rPr>
              <a:t>mengelola hubungannya </a:t>
            </a:r>
            <a:r>
              <a:rPr lang="id-ID" sz="2800" dirty="0"/>
              <a:t>dengan para </a:t>
            </a:r>
            <a:r>
              <a:rPr lang="id-ID" sz="2800" dirty="0" smtClean="0"/>
              <a:t>pelanggan.</a:t>
            </a:r>
          </a:p>
          <a:p>
            <a:pPr>
              <a:spcBef>
                <a:spcPts val="1200"/>
              </a:spcBef>
            </a:pPr>
            <a:r>
              <a:rPr lang="id-ID" sz="2800" dirty="0" smtClean="0"/>
              <a:t>CRM </a:t>
            </a:r>
            <a:r>
              <a:rPr lang="id-ID" sz="2800" dirty="0"/>
              <a:t>adalah </a:t>
            </a:r>
            <a:r>
              <a:rPr lang="id-ID" sz="2800" dirty="0">
                <a:solidFill>
                  <a:srgbClr val="C00000"/>
                </a:solidFill>
              </a:rPr>
              <a:t>usaha </a:t>
            </a:r>
            <a:r>
              <a:rPr lang="id-ID" sz="2800" dirty="0"/>
              <a:t>sebuah perusahaan untuk berkonsentrasi </a:t>
            </a:r>
            <a:r>
              <a:rPr lang="id-ID" sz="2800" dirty="0">
                <a:solidFill>
                  <a:srgbClr val="C00000"/>
                </a:solidFill>
              </a:rPr>
              <a:t>menjaga pelanggan</a:t>
            </a:r>
            <a:r>
              <a:rPr lang="id-ID" sz="2800" dirty="0"/>
              <a:t> (supaya tidak lari ke pesaing) dengan </a:t>
            </a:r>
            <a:r>
              <a:rPr lang="id-ID" sz="2800" dirty="0">
                <a:solidFill>
                  <a:srgbClr val="C00000"/>
                </a:solidFill>
              </a:rPr>
              <a:t>mengumpulkan</a:t>
            </a:r>
            <a:r>
              <a:rPr lang="id-ID" sz="2800" dirty="0"/>
              <a:t> segala bentuk </a:t>
            </a:r>
            <a:r>
              <a:rPr lang="id-ID" sz="2800" dirty="0">
                <a:solidFill>
                  <a:srgbClr val="C00000"/>
                </a:solidFill>
              </a:rPr>
              <a:t>interaksi </a:t>
            </a:r>
            <a:r>
              <a:rPr lang="id-ID" sz="2800" dirty="0"/>
              <a:t>pelanggan baik itu lewat telepon, email, masukan di situs atau hasil pembicaraan dengan staf </a:t>
            </a:r>
            <a:r>
              <a:rPr lang="id-ID" sz="2800" i="1" dirty="0"/>
              <a:t>sales</a:t>
            </a:r>
            <a:r>
              <a:rPr lang="id-ID" sz="2800" dirty="0"/>
              <a:t> dan </a:t>
            </a:r>
            <a:r>
              <a:rPr lang="id-ID" sz="2800" i="1" dirty="0" smtClean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4225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monread.ie/wp-content/uploads/2013/10/crm-automation-saves-time-drives-reve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41" y="2577904"/>
            <a:ext cx="3352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25" y="3645024"/>
            <a:ext cx="2837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Kesiapan dari </a:t>
            </a:r>
            <a:r>
              <a:rPr lang="id-ID" sz="2000" b="1" dirty="0"/>
              <a:t>sisi pengetahuan dan keterampilan. </a:t>
            </a:r>
          </a:p>
          <a:p>
            <a:pPr algn="ctr"/>
            <a:r>
              <a:rPr lang="id-ID" sz="2000" b="1" dirty="0"/>
              <a:t>Perusahaan mengadakan pelatihan dan proses belajar yang membuat karyawan lebih siap dalam proses implementasi CRM</a:t>
            </a:r>
            <a:r>
              <a:rPr lang="id-ID" sz="2000" b="1" dirty="0" smtClean="0"/>
              <a:t>.</a:t>
            </a:r>
            <a:endParaRPr lang="id-ID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61903" y="3429000"/>
            <a:ext cx="29466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fontAlgn="base">
              <a:spcBef>
                <a:spcPts val="1200"/>
              </a:spcBef>
            </a:pPr>
            <a:r>
              <a:rPr lang="id-ID" sz="2000" b="1" dirty="0" smtClean="0"/>
              <a:t>Proses layanan </a:t>
            </a:r>
            <a:r>
              <a:rPr lang="id-ID" sz="2000" b="1" dirty="0"/>
              <a:t>pelanggan menjadi sistem yang harus dijalankan oleh seluruh karyawan</a:t>
            </a:r>
            <a:r>
              <a:rPr lang="id-ID" sz="2000" b="1" dirty="0" smtClean="0"/>
              <a:t>.</a:t>
            </a:r>
          </a:p>
          <a:p>
            <a:pPr marL="0" lvl="2" algn="ctr" fontAlgn="base">
              <a:spcBef>
                <a:spcPts val="1200"/>
              </a:spcBef>
            </a:pPr>
            <a:r>
              <a:rPr lang="id-ID" sz="2000" b="1" dirty="0" smtClean="0"/>
              <a:t>Perusahaan mendefinisikan  </a:t>
            </a:r>
            <a:r>
              <a:rPr lang="id-ID" sz="2000" b="1" dirty="0"/>
              <a:t>aturan yang jelas tentang bagaimana melayani </a:t>
            </a:r>
            <a:r>
              <a:rPr lang="id-ID" sz="2000" b="1" dirty="0" smtClean="0"/>
              <a:t>pelanggan.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737" y="1484784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Penguasaan, penyimpanan, peningkatan, perawatan, </a:t>
            </a:r>
            <a:r>
              <a:rPr lang="id-ID" sz="2000" b="1" dirty="0" smtClean="0"/>
              <a:t>pendistribusian </a:t>
            </a:r>
            <a:r>
              <a:rPr lang="id-ID" sz="2000" b="1" dirty="0"/>
              <a:t>dan penggunaan informasi pelanggan</a:t>
            </a:r>
          </a:p>
        </p:txBody>
      </p:sp>
      <p:sp>
        <p:nvSpPr>
          <p:cNvPr id="8" name="Flowchart: Punched Tape 7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4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800" dirty="0" err="1">
                <a:ea typeface="ＭＳ Ｐゴシック" charset="-128"/>
              </a:rPr>
              <a:t>Implementasi</a:t>
            </a:r>
            <a:r>
              <a:rPr lang="en-US" altLang="ja-JP" sz="2800" dirty="0">
                <a:ea typeface="ＭＳ Ｐゴシック" charset="-128"/>
              </a:rPr>
              <a:t> CRM</a:t>
            </a:r>
            <a:r>
              <a:rPr lang="en-US" sz="2800" dirty="0"/>
              <a:t> </a:t>
            </a:r>
            <a:r>
              <a:rPr lang="en-US" sz="2800" dirty="0" err="1"/>
              <a:t>setidaknya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elemen-elemen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endParaRPr lang="id-ID" sz="2800" dirty="0" smtClean="0"/>
          </a:p>
          <a:p>
            <a:pPr>
              <a:spcBef>
                <a:spcPts val="1200"/>
              </a:spcBef>
            </a:pP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Otomatisasi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pemasaran</a:t>
            </a:r>
            <a:endParaRPr lang="id-ID" altLang="ja-JP" sz="2800" dirty="0" smtClean="0"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pemasaran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dilakukan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secara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otomatis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tanpa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perlu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bertransaksi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langsung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antara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i="1" dirty="0">
                <a:ea typeface="ＭＳ Ｐゴシック" charset="-128"/>
              </a:rPr>
              <a:t>customer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dengan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produsen</a:t>
            </a:r>
            <a:r>
              <a:rPr lang="id-ID" altLang="ja-JP" dirty="0" smtClean="0">
                <a:ea typeface="ＭＳ Ｐゴシック" charset="-128"/>
              </a:rPr>
              <a:t>, a</a:t>
            </a:r>
            <a:r>
              <a:rPr lang="en-US" altLang="ja-JP" dirty="0" smtClean="0">
                <a:ea typeface="ＭＳ Ｐゴシック" charset="-128"/>
              </a:rPr>
              <a:t>tau </a:t>
            </a:r>
            <a:r>
              <a:rPr lang="en-US" altLang="ja-JP" dirty="0" err="1">
                <a:ea typeface="ＭＳ Ｐゴシック" charset="-128"/>
              </a:rPr>
              <a:t>cara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pembayaran</a:t>
            </a:r>
            <a:r>
              <a:rPr lang="en-US" altLang="ja-JP" dirty="0">
                <a:ea typeface="ＭＳ Ｐゴシック" charset="-128"/>
              </a:rPr>
              <a:t> yang </a:t>
            </a:r>
            <a:r>
              <a:rPr lang="en-US" altLang="ja-JP" dirty="0" err="1">
                <a:ea typeface="ＭＳ Ｐゴシック" charset="-128"/>
              </a:rPr>
              <a:t>tidak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perlu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langsung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membawa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uang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i="1" dirty="0">
                <a:ea typeface="ＭＳ Ｐゴシック" charset="-128"/>
              </a:rPr>
              <a:t>cash</a:t>
            </a:r>
            <a:r>
              <a:rPr lang="en-US" altLang="ja-JP" dirty="0">
                <a:ea typeface="ＭＳ Ｐゴシック" charset="-128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Pusat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pelayanan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(</a:t>
            </a:r>
            <a:r>
              <a:rPr lang="en-US" altLang="ja-JP" sz="2800" i="1" dirty="0">
                <a:solidFill>
                  <a:srgbClr val="C00000"/>
                </a:solidFill>
                <a:ea typeface="ＭＳ Ｐゴシック" charset="-128"/>
              </a:rPr>
              <a:t>Call Center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)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fungsinya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antara</a:t>
            </a:r>
            <a:r>
              <a:rPr lang="en-US" altLang="ja-JP" dirty="0">
                <a:ea typeface="ＭＳ Ｐゴシック" charset="-128"/>
              </a:rPr>
              <a:t> lain </a:t>
            </a:r>
            <a:r>
              <a:rPr lang="en-US" altLang="ja-JP" dirty="0" err="1">
                <a:ea typeface="ＭＳ Ｐゴシック" charset="-128"/>
              </a:rPr>
              <a:t>untuk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mengetahui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kebiasaan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konsumen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err="1">
                <a:ea typeface="ＭＳ Ｐゴシック" charset="-128"/>
              </a:rPr>
              <a:t>menerima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keluhan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dari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pelanggan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sehingga</a:t>
            </a:r>
            <a:r>
              <a:rPr lang="en-US" altLang="ja-JP" dirty="0">
                <a:ea typeface="ＭＳ Ｐゴシック" charset="-128"/>
              </a:rPr>
              <a:t> data </a:t>
            </a:r>
            <a:r>
              <a:rPr lang="en-US" altLang="ja-JP" dirty="0" err="1">
                <a:ea typeface="ＭＳ Ｐゴシック" charset="-128"/>
              </a:rPr>
              <a:t>tersebut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digunakan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untuk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memperbaiki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kualitas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pelayanan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produknya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serta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mengumpulkan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i="1" dirty="0">
                <a:ea typeface="ＭＳ Ｐゴシック" charset="-128"/>
              </a:rPr>
              <a:t>customer history</a:t>
            </a:r>
            <a:r>
              <a:rPr lang="en-US" altLang="ja-JP" dirty="0" smtClean="0">
                <a:ea typeface="ＭＳ Ｐゴシック" charset="-128"/>
              </a:rPr>
              <a:t>.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187312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800" dirty="0" err="1">
                <a:ea typeface="ＭＳ Ｐゴシック" charset="-128"/>
              </a:rPr>
              <a:t>Implementasi</a:t>
            </a:r>
            <a:r>
              <a:rPr lang="en-US" altLang="ja-JP" sz="2800" dirty="0">
                <a:ea typeface="ＭＳ Ｐゴシック" charset="-128"/>
              </a:rPr>
              <a:t> CRM</a:t>
            </a:r>
            <a:r>
              <a:rPr lang="en-US" sz="2800" dirty="0"/>
              <a:t> </a:t>
            </a:r>
            <a:r>
              <a:rPr lang="id-ID" sz="2800" dirty="0" smtClean="0"/>
              <a:t>.......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Penggudangan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Data (</a:t>
            </a:r>
            <a:r>
              <a:rPr lang="en-US" altLang="ja-JP" sz="2800" i="1" dirty="0">
                <a:solidFill>
                  <a:srgbClr val="C00000"/>
                </a:solidFill>
                <a:ea typeface="ＭＳ Ｐゴシック" charset="-128"/>
              </a:rPr>
              <a:t>Data Warehousing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)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informasi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tentang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pelanggan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harus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dilakukan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dalam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satu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s</a:t>
            </a:r>
            <a:r>
              <a:rPr lang="id-ID" altLang="ja-JP" dirty="0" smtClean="0">
                <a:ea typeface="ＭＳ Ｐゴシック" charset="-128"/>
              </a:rPr>
              <a:t>i</a:t>
            </a:r>
            <a:r>
              <a:rPr lang="en-US" altLang="ja-JP" dirty="0" smtClean="0">
                <a:ea typeface="ＭＳ Ｐゴシック" charset="-128"/>
              </a:rPr>
              <a:t>stem </a:t>
            </a:r>
            <a:r>
              <a:rPr lang="en-US" altLang="ja-JP" dirty="0" err="1">
                <a:ea typeface="ＭＳ Ｐゴシック" charset="-128"/>
              </a:rPr>
              <a:t>terpadu</a:t>
            </a:r>
            <a:r>
              <a:rPr lang="en-US" altLang="ja-JP" dirty="0">
                <a:ea typeface="ＭＳ Ｐゴシック" charset="-128"/>
              </a:rPr>
              <a:t>. </a:t>
            </a:r>
            <a:endParaRPr lang="id-ID" altLang="ja-JP" dirty="0" smtClean="0">
              <a:ea typeface="ＭＳ Ｐゴシック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3211142"/>
            <a:ext cx="7148980" cy="3602234"/>
            <a:chOff x="539552" y="2420888"/>
            <a:chExt cx="7739054" cy="41782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35980" r="61964" b="17732"/>
            <a:stretch/>
          </p:blipFill>
          <p:spPr bwMode="auto">
            <a:xfrm>
              <a:off x="539552" y="2420888"/>
              <a:ext cx="5144968" cy="417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84520" y="3309708"/>
              <a:ext cx="2594086" cy="13922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Profitable customers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Market segments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Customer profile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Churn rate</a:t>
              </a:r>
              <a:endParaRPr lang="id-ID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05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800" dirty="0" err="1">
                <a:ea typeface="ＭＳ Ｐゴシック" charset="-128"/>
              </a:rPr>
              <a:t>Implementasi</a:t>
            </a:r>
            <a:r>
              <a:rPr lang="en-US" altLang="ja-JP" sz="2800" dirty="0">
                <a:ea typeface="ＭＳ Ｐゴシック" charset="-128"/>
              </a:rPr>
              <a:t> CRM</a:t>
            </a:r>
            <a:r>
              <a:rPr lang="en-US" sz="2800" dirty="0"/>
              <a:t> </a:t>
            </a:r>
            <a:r>
              <a:rPr lang="id-ID" sz="2800" dirty="0" smtClean="0"/>
              <a:t>.......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Pencarian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Data Dan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Analisa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Proses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Secara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Online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data </a:t>
            </a:r>
            <a:r>
              <a:rPr lang="en-US" altLang="ja-JP" dirty="0" err="1" smtClean="0">
                <a:ea typeface="ＭＳ Ｐゴシック" charset="-128"/>
              </a:rPr>
              <a:t>akan</a:t>
            </a:r>
            <a:r>
              <a:rPr lang="en-US" altLang="ja-JP" dirty="0" smtClean="0">
                <a:ea typeface="ＭＳ Ｐゴシック" charset="-128"/>
              </a:rPr>
              <a:t> di</a:t>
            </a:r>
            <a:r>
              <a:rPr lang="id-ID" altLang="ja-JP" dirty="0" smtClean="0">
                <a:ea typeface="ＭＳ Ｐゴシック" charset="-128"/>
              </a:rPr>
              <a:t>klasifikasi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menurut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kualifikasinya</a:t>
            </a:r>
            <a:r>
              <a:rPr lang="id-ID" altLang="ja-JP" dirty="0" smtClean="0">
                <a:ea typeface="ＭＳ Ｐゴシック" charset="-128"/>
              </a:rPr>
              <a:t>, kemudian </a:t>
            </a:r>
            <a:r>
              <a:rPr lang="en-US" altLang="ja-JP" dirty="0" err="1" smtClean="0">
                <a:ea typeface="ＭＳ Ｐゴシック" charset="-128"/>
              </a:rPr>
              <a:t>disimpan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dalam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s</a:t>
            </a:r>
            <a:r>
              <a:rPr lang="id-ID" altLang="ja-JP" dirty="0" smtClean="0">
                <a:ea typeface="ＭＳ Ｐゴシック" charset="-128"/>
              </a:rPr>
              <a:t>i</a:t>
            </a:r>
            <a:r>
              <a:rPr lang="en-US" altLang="ja-JP" dirty="0" smtClean="0">
                <a:ea typeface="ＭＳ Ｐゴシック" charset="-128"/>
              </a:rPr>
              <a:t>stem </a:t>
            </a:r>
            <a:r>
              <a:rPr lang="en-US" altLang="ja-JP" dirty="0">
                <a:ea typeface="ＭＳ Ｐゴシック" charset="-128"/>
              </a:rPr>
              <a:t>yang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diakses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secara</a:t>
            </a:r>
            <a:r>
              <a:rPr lang="en-US" altLang="ja-JP" dirty="0">
                <a:ea typeface="ＭＳ Ｐゴシック" charset="-128"/>
              </a:rPr>
              <a:t> online, </a:t>
            </a:r>
            <a:r>
              <a:rPr lang="en-US" altLang="ja-JP" dirty="0" err="1">
                <a:ea typeface="ＭＳ Ｐゴシック" charset="-128"/>
              </a:rPr>
              <a:t>sehingga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bila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sewaktu-waktu</a:t>
            </a:r>
            <a:r>
              <a:rPr lang="en-US" altLang="ja-JP" dirty="0">
                <a:ea typeface="ＭＳ Ｐゴシック" charset="-128"/>
              </a:rPr>
              <a:t> data </a:t>
            </a:r>
            <a:r>
              <a:rPr lang="en-US" altLang="ja-JP" dirty="0" err="1">
                <a:ea typeface="ＭＳ Ｐゴシック" charset="-128"/>
              </a:rPr>
              <a:t>tersebut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diperlukan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segera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diperoleh</a:t>
            </a:r>
            <a:r>
              <a:rPr lang="en-US" altLang="ja-JP" dirty="0">
                <a:ea typeface="ＭＳ Ｐゴシック" charset="-128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Pengambilan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keputusan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dan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alat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pelaporan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proses </a:t>
            </a:r>
            <a:r>
              <a:rPr lang="en-US" altLang="ja-JP" dirty="0" err="1">
                <a:ea typeface="ＭＳ Ｐゴシック" charset="-128"/>
              </a:rPr>
              <a:t>pengambilan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keputusan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dilakukan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secara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lebih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bijak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karena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perusahaan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telah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memiliki</a:t>
            </a:r>
            <a:r>
              <a:rPr lang="en-US" altLang="ja-JP" dirty="0">
                <a:ea typeface="ＭＳ Ｐゴシック" charset="-128"/>
              </a:rPr>
              <a:t> data </a:t>
            </a:r>
            <a:r>
              <a:rPr lang="id-ID" altLang="ja-JP" dirty="0" smtClean="0">
                <a:ea typeface="ＭＳ Ｐゴシック" charset="-128"/>
              </a:rPr>
              <a:t>lengkap.</a:t>
            </a: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misalnya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penjualan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dengan</a:t>
            </a:r>
            <a:r>
              <a:rPr lang="en-US" altLang="ja-JP" dirty="0">
                <a:ea typeface="ＭＳ Ｐゴシック" charset="-128"/>
              </a:rPr>
              <a:t> system cross selling </a:t>
            </a:r>
            <a:r>
              <a:rPr lang="en-US" altLang="ja-JP" dirty="0" err="1">
                <a:ea typeface="ＭＳ Ｐゴシック" charset="-128"/>
              </a:rPr>
              <a:t>dan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hasil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penjualannya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dilihat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apakah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sesuai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dengan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keinginan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konsumen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menaikkan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keuntungan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perusahaan</a:t>
            </a:r>
            <a:r>
              <a:rPr lang="en-US" altLang="ja-JP" dirty="0">
                <a:ea typeface="ＭＳ Ｐゴシック" charset="-12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2083" r="14378" b="6250"/>
          <a:stretch/>
        </p:blipFill>
        <p:spPr bwMode="auto">
          <a:xfrm>
            <a:off x="3262630" y="2924944"/>
            <a:ext cx="584587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Representatif  Vendor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1937"/>
            <a:ext cx="5728367" cy="4876800"/>
          </a:xfrm>
        </p:spPr>
        <p:txBody>
          <a:bodyPr>
            <a:normAutofit/>
          </a:bodyPr>
          <a:lstStyle/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SAP CRM 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Salesforce.com</a:t>
            </a:r>
            <a:endParaRPr lang="id-ID" sz="2400" dirty="0"/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CRM </a:t>
            </a:r>
            <a:r>
              <a:rPr lang="id-ID" sz="2400" dirty="0"/>
              <a:t>dari </a:t>
            </a:r>
            <a:r>
              <a:rPr lang="id-ID" sz="2400" dirty="0" smtClean="0"/>
              <a:t>Oracle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Siebel Systems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PeopleSoft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Sugar CRM (</a:t>
            </a:r>
            <a:r>
              <a:rPr lang="id-ID" sz="2400" i="1" dirty="0" smtClean="0"/>
              <a:t>open source</a:t>
            </a:r>
            <a:r>
              <a:rPr lang="id-ID" sz="2400" dirty="0" smtClean="0"/>
              <a:t>)</a:t>
            </a:r>
          </a:p>
          <a:p>
            <a:pPr lvl="1">
              <a:spcBef>
                <a:spcPts val="1800"/>
              </a:spcBef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265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Representatif  Vendor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11096"/>
          <a:stretch/>
        </p:blipFill>
        <p:spPr bwMode="auto">
          <a:xfrm>
            <a:off x="251520" y="1700808"/>
            <a:ext cx="8712968" cy="431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22322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CRM </a:t>
            </a:r>
            <a:r>
              <a:rPr lang="id-ID" sz="2800" dirty="0"/>
              <a:t>adalah sebuah </a:t>
            </a:r>
            <a:r>
              <a:rPr lang="id-ID" sz="2800" dirty="0">
                <a:solidFill>
                  <a:srgbClr val="C00000"/>
                </a:solidFill>
              </a:rPr>
              <a:t>strategi bisnis </a:t>
            </a:r>
            <a:r>
              <a:rPr lang="id-ID" sz="2800" dirty="0"/>
              <a:t>menyeluruh dari suatu perusahaan yang memungkinkan perusahaan tersebut </a:t>
            </a:r>
            <a:r>
              <a:rPr lang="id-ID" sz="2800" dirty="0">
                <a:solidFill>
                  <a:srgbClr val="C00000"/>
                </a:solidFill>
              </a:rPr>
              <a:t>secara efektif </a:t>
            </a:r>
            <a:r>
              <a:rPr lang="id-ID" sz="2800" dirty="0"/>
              <a:t>bisa </a:t>
            </a:r>
            <a:r>
              <a:rPr lang="id-ID" sz="2800" dirty="0">
                <a:solidFill>
                  <a:srgbClr val="C00000"/>
                </a:solidFill>
              </a:rPr>
              <a:t>mengelola hubungan </a:t>
            </a:r>
            <a:r>
              <a:rPr lang="id-ID" sz="2800" dirty="0"/>
              <a:t>dengan para pelanggan</a:t>
            </a:r>
            <a:r>
              <a:rPr lang="id-ID" sz="2800" dirty="0" smtClean="0"/>
              <a:t>.</a:t>
            </a:r>
            <a:endParaRPr lang="id-ID" sz="28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38467" r="45372" b="31950"/>
          <a:stretch/>
        </p:blipFill>
        <p:spPr bwMode="auto">
          <a:xfrm>
            <a:off x="899592" y="4149080"/>
            <a:ext cx="7474837" cy="25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7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681273"/>
              </p:ext>
            </p:extLst>
          </p:nvPr>
        </p:nvGraphicFramePr>
        <p:xfrm>
          <a:off x="251520" y="1340768"/>
          <a:ext cx="871296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6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3744416"/>
          </a:xfrm>
        </p:spPr>
        <p:txBody>
          <a:bodyPr>
            <a:noAutofit/>
          </a:bodyPr>
          <a:lstStyle/>
          <a:p>
            <a:pPr marL="176213" lvl="0" indent="-176213">
              <a:spcBef>
                <a:spcPts val="1200"/>
              </a:spcBef>
            </a:pPr>
            <a:r>
              <a:rPr lang="id-ID" sz="2800" dirty="0" smtClean="0"/>
              <a:t>Tujuan </a:t>
            </a:r>
            <a:r>
              <a:rPr lang="id-ID" sz="2800" dirty="0"/>
              <a:t>utama: meningkatkan kepuasan pelanggan. </a:t>
            </a:r>
          </a:p>
          <a:p>
            <a:pPr marL="176213" lvl="0" indent="-176213">
              <a:spcBef>
                <a:spcPts val="1200"/>
              </a:spcBef>
            </a:pPr>
            <a:r>
              <a:rPr lang="id-ID" sz="2800" dirty="0"/>
              <a:t>Tujuan akhir: memaksimalkan keuntungan &amp; pendapatan.</a:t>
            </a:r>
          </a:p>
          <a:p>
            <a:pPr fontAlgn="base">
              <a:spcBef>
                <a:spcPts val="1200"/>
              </a:spcBef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599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5016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Pentingnya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23210" r="43165" b="16361"/>
          <a:stretch/>
        </p:blipFill>
        <p:spPr bwMode="auto">
          <a:xfrm>
            <a:off x="539552" y="1484784"/>
            <a:ext cx="8064896" cy="528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1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Pentingnya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</a:pPr>
            <a:r>
              <a:rPr lang="id-ID" altLang="ja-JP" sz="2600" dirty="0">
                <a:ea typeface="ＭＳ Ｐゴシック" charset="-128"/>
              </a:rPr>
              <a:t>T</a:t>
            </a:r>
            <a:r>
              <a:rPr lang="en-US" altLang="ja-JP" sz="2600" dirty="0" err="1">
                <a:ea typeface="ＭＳ Ｐゴシック" charset="-128"/>
              </a:rPr>
              <a:t>ingkat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persaingan</a:t>
            </a:r>
            <a:r>
              <a:rPr lang="en-US" altLang="ja-JP" sz="2600" dirty="0">
                <a:ea typeface="ＭＳ Ｐゴシック" charset="-128"/>
              </a:rPr>
              <a:t> global </a:t>
            </a:r>
            <a:r>
              <a:rPr lang="en-US" altLang="ja-JP" sz="2600" dirty="0" err="1">
                <a:ea typeface="ＭＳ Ｐゴシック" charset="-128"/>
              </a:rPr>
              <a:t>antar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perusahaan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id-ID" altLang="ja-JP" sz="2600" dirty="0">
                <a:ea typeface="ＭＳ Ｐゴシック" charset="-128"/>
              </a:rPr>
              <a:t>semakin tinggi.</a:t>
            </a:r>
            <a:endParaRPr lang="en-US" altLang="ja-JP" sz="2600" dirty="0">
              <a:ea typeface="ＭＳ Ｐゴシック" charset="-128"/>
            </a:endParaRPr>
          </a:p>
          <a:p>
            <a:pPr marL="355600" indent="-355600">
              <a:spcBef>
                <a:spcPts val="1200"/>
              </a:spcBef>
            </a:pPr>
            <a:r>
              <a:rPr lang="id-ID" sz="2600" dirty="0" smtClean="0"/>
              <a:t>Adanya  perubahan </a:t>
            </a:r>
            <a:r>
              <a:rPr lang="en-US" sz="2600" dirty="0" err="1" smtClean="0"/>
              <a:t>paradigma</a:t>
            </a:r>
            <a:r>
              <a:rPr lang="en-US" sz="2600" dirty="0" smtClean="0"/>
              <a:t>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i="1" dirty="0"/>
              <a:t>product driven company </a:t>
            </a:r>
            <a:r>
              <a:rPr lang="en-US" sz="2600" dirty="0" err="1" smtClean="0"/>
              <a:t>menjadi</a:t>
            </a:r>
            <a:r>
              <a:rPr lang="id-ID" sz="2600" dirty="0" smtClean="0"/>
              <a:t> </a:t>
            </a:r>
            <a:r>
              <a:rPr lang="en-US" sz="2600" i="1" dirty="0" smtClean="0">
                <a:solidFill>
                  <a:srgbClr val="C00000"/>
                </a:solidFill>
              </a:rPr>
              <a:t>consumer </a:t>
            </a:r>
            <a:r>
              <a:rPr lang="en-US" sz="2600" i="1" dirty="0">
                <a:solidFill>
                  <a:srgbClr val="C00000"/>
                </a:solidFill>
              </a:rPr>
              <a:t>driven company</a:t>
            </a:r>
            <a:r>
              <a:rPr lang="en-US" sz="2600" dirty="0"/>
              <a:t>. </a:t>
            </a:r>
            <a:endParaRPr lang="id-ID" sz="2600" dirty="0" smtClean="0"/>
          </a:p>
          <a:p>
            <a:pPr marL="355600" indent="-355600">
              <a:spcBef>
                <a:spcPts val="1200"/>
              </a:spcBef>
            </a:pPr>
            <a:r>
              <a:rPr lang="en-US" altLang="ja-JP" sz="2600" dirty="0" err="1">
                <a:ea typeface="ＭＳ Ｐゴシック" charset="-128"/>
              </a:rPr>
              <a:t>Fakta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bahwa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biaya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untuk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mendapatkan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pelanggan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baru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bisa</a:t>
            </a:r>
            <a:r>
              <a:rPr lang="en-US" altLang="ja-JP" sz="2600" dirty="0">
                <a:ea typeface="ＭＳ Ｐゴシック" charset="-128"/>
              </a:rPr>
              <a:t> 10 kali </a:t>
            </a:r>
            <a:r>
              <a:rPr lang="id-ID" altLang="ja-JP" sz="2600" dirty="0">
                <a:ea typeface="ＭＳ Ｐゴシック" charset="-128"/>
              </a:rPr>
              <a:t>lebih besar dibanding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menjaga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pelanggan</a:t>
            </a:r>
            <a:r>
              <a:rPr lang="en-US" altLang="ja-JP" sz="2600" dirty="0">
                <a:ea typeface="ＭＳ Ｐゴシック" charset="-128"/>
              </a:rPr>
              <a:t> yang </a:t>
            </a:r>
            <a:r>
              <a:rPr lang="en-US" altLang="ja-JP" sz="2600" dirty="0" err="1">
                <a:ea typeface="ＭＳ Ｐゴシック" charset="-128"/>
              </a:rPr>
              <a:t>sudah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ada</a:t>
            </a:r>
            <a:r>
              <a:rPr lang="en-US" altLang="ja-JP" sz="2600" dirty="0">
                <a:ea typeface="ＭＳ Ｐゴシック" charset="-128"/>
              </a:rPr>
              <a:t>.</a:t>
            </a:r>
          </a:p>
          <a:p>
            <a:pPr marL="355600" indent="-355600">
              <a:spcBef>
                <a:spcPts val="1200"/>
              </a:spcBef>
            </a:pPr>
            <a:r>
              <a:rPr lang="id-ID" sz="2600" dirty="0" smtClean="0"/>
              <a:t>Se</a:t>
            </a:r>
            <a:r>
              <a:rPr lang="en-US" sz="2600" dirty="0" err="1" smtClean="0"/>
              <a:t>tiap</a:t>
            </a:r>
            <a:r>
              <a:rPr lang="id-ID" sz="2600" dirty="0" smtClean="0"/>
              <a:t> pelanggan </a:t>
            </a:r>
            <a:r>
              <a:rPr lang="id-ID" sz="2600" dirty="0"/>
              <a:t>memiliki </a:t>
            </a:r>
            <a:r>
              <a:rPr lang="id-ID" sz="2600" dirty="0">
                <a:solidFill>
                  <a:srgbClr val="C00000"/>
                </a:solidFill>
              </a:rPr>
              <a:t>kebutuhan yang </a:t>
            </a:r>
            <a:r>
              <a:rPr lang="id-ID" sz="2600" dirty="0" smtClean="0">
                <a:solidFill>
                  <a:srgbClr val="C00000"/>
                </a:solidFill>
              </a:rPr>
              <a:t>berbeda-beda </a:t>
            </a:r>
            <a:r>
              <a:rPr lang="fi-FI" sz="2600" dirty="0" smtClean="0"/>
              <a:t>sehingga </a:t>
            </a:r>
            <a:r>
              <a:rPr lang="fi-FI" sz="2600" dirty="0"/>
              <a:t>perusahaan harus lebih </a:t>
            </a:r>
            <a:r>
              <a:rPr lang="fi-FI" sz="2600" dirty="0" smtClean="0"/>
              <a:t>peka</a:t>
            </a:r>
            <a:r>
              <a:rPr lang="id-ID" sz="2600" dirty="0" smtClean="0"/>
              <a:t>. </a:t>
            </a:r>
          </a:p>
          <a:p>
            <a:pPr marL="355600" indent="-355600" fontAlgn="base">
              <a:spcBef>
                <a:spcPts val="1200"/>
              </a:spcBef>
            </a:pPr>
            <a:r>
              <a:rPr lang="en-US" altLang="ja-JP" sz="2600" dirty="0" err="1">
                <a:ea typeface="ＭＳ Ｐゴシック" charset="-128"/>
              </a:rPr>
              <a:t>Banyaknya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id-ID" altLang="ja-JP" sz="2600" dirty="0">
                <a:ea typeface="ＭＳ Ｐゴシック" charset="-128"/>
              </a:rPr>
              <a:t>pelanggan</a:t>
            </a:r>
            <a:r>
              <a:rPr lang="en-US" altLang="ja-JP" sz="2600" dirty="0">
                <a:ea typeface="ＭＳ Ｐゴシック" charset="-128"/>
              </a:rPr>
              <a:t> yang </a:t>
            </a:r>
            <a:r>
              <a:rPr lang="en-US" altLang="ja-JP" sz="2600" dirty="0" err="1">
                <a:ea typeface="ＭＳ Ｐゴシック" charset="-128"/>
              </a:rPr>
              <a:t>menginginkan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pelayanan</a:t>
            </a:r>
            <a:r>
              <a:rPr lang="en-US" altLang="ja-JP" sz="26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purna</a:t>
            </a:r>
            <a:r>
              <a:rPr lang="en-US" altLang="ja-JP" sz="26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jual</a:t>
            </a:r>
            <a:r>
              <a:rPr lang="en-US" altLang="ja-JP" sz="2600" dirty="0">
                <a:ea typeface="ＭＳ Ｐゴシック" charset="-128"/>
              </a:rPr>
              <a:t>.</a:t>
            </a:r>
            <a:endParaRPr lang="id-ID" altLang="ja-JP" sz="2600" dirty="0">
              <a:ea typeface="ＭＳ Ｐゴシック" charset="-128"/>
            </a:endParaRPr>
          </a:p>
          <a:p>
            <a:pPr marL="354013" indent="-354013" fontAlgn="base">
              <a:spcBef>
                <a:spcPts val="1200"/>
              </a:spcBef>
            </a:pPr>
            <a:endParaRPr lang="id-ID" sz="2600" dirty="0" smtClean="0"/>
          </a:p>
        </p:txBody>
      </p:sp>
    </p:spTree>
    <p:extLst>
      <p:ext uri="{BB962C8B-B14F-4D97-AF65-F5344CB8AC3E}">
        <p14:creationId xmlns:p14="http://schemas.microsoft.com/office/powerpoint/2010/main" val="436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Pentingnya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032448"/>
          </a:xfrm>
        </p:spPr>
        <p:txBody>
          <a:bodyPr>
            <a:noAutofit/>
          </a:bodyPr>
          <a:lstStyle/>
          <a:p>
            <a:pPr marL="265113" indent="-265113">
              <a:spcBef>
                <a:spcPts val="1200"/>
              </a:spcBef>
            </a:pPr>
            <a:r>
              <a:rPr lang="id-ID" sz="2600" dirty="0">
                <a:solidFill>
                  <a:srgbClr val="C00000"/>
                </a:solidFill>
              </a:rPr>
              <a:t>Pelanggan</a:t>
            </a:r>
            <a:r>
              <a:rPr lang="id-ID" sz="2600" dirty="0"/>
              <a:t> yang tidak puas atas pelayanan yang diberikan oleh perusahaan akan </a:t>
            </a:r>
            <a:r>
              <a:rPr lang="id-ID" sz="2600" dirty="0">
                <a:solidFill>
                  <a:srgbClr val="C00000"/>
                </a:solidFill>
              </a:rPr>
              <a:t>menceritakan pengalamannya </a:t>
            </a:r>
            <a:r>
              <a:rPr lang="id-ID" sz="2600" dirty="0"/>
              <a:t>kepada 8 dari 10 orang yang ditemuinya </a:t>
            </a:r>
          </a:p>
          <a:p>
            <a:pPr marL="265113" indent="-265113">
              <a:spcBef>
                <a:spcPts val="1200"/>
              </a:spcBef>
            </a:pPr>
            <a:r>
              <a:rPr lang="en-US" altLang="ja-JP" sz="2600" dirty="0" err="1" smtClean="0">
                <a:solidFill>
                  <a:srgbClr val="C00000"/>
                </a:solidFill>
                <a:ea typeface="ＭＳ Ｐゴシック" charset="-128"/>
              </a:rPr>
              <a:t>Tren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bisnis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saat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ini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id-ID" altLang="ja-JP" sz="2600" dirty="0" smtClean="0">
                <a:ea typeface="ＭＳ Ｐゴシック" charset="-128"/>
              </a:rPr>
              <a:t>memiliki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tujuan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utama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untuk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meningkatkan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loyalitas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pelanggan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ke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perusahaan</a:t>
            </a:r>
            <a:r>
              <a:rPr lang="id-ID" altLang="ja-JP" sz="2600" dirty="0" smtClean="0">
                <a:ea typeface="ＭＳ Ｐゴシック" charset="-128"/>
              </a:rPr>
              <a:t>.</a:t>
            </a:r>
          </a:p>
          <a:p>
            <a:pPr marL="265113" indent="-265113">
              <a:spcBef>
                <a:spcPts val="1200"/>
              </a:spcBef>
            </a:pPr>
            <a:r>
              <a:rPr lang="id-ID" sz="2600" dirty="0" smtClean="0"/>
              <a:t>D</a:t>
            </a:r>
            <a:r>
              <a:rPr lang="fi-FI" sz="2600" dirty="0"/>
              <a:t>alam</a:t>
            </a:r>
            <a:r>
              <a:rPr lang="id-ID" sz="2600" dirty="0"/>
              <a:t> CRM</a:t>
            </a:r>
            <a:r>
              <a:rPr lang="en-US" sz="2600" i="1" dirty="0"/>
              <a:t> </a:t>
            </a:r>
            <a:r>
              <a:rPr lang="en-US" sz="2600" dirty="0" err="1"/>
              <a:t>terdapat</a:t>
            </a:r>
            <a:r>
              <a:rPr lang="en-US" sz="2600" dirty="0"/>
              <a:t> </a:t>
            </a:r>
            <a:r>
              <a:rPr lang="en-US" sz="2600" i="1" dirty="0">
                <a:solidFill>
                  <a:srgbClr val="C00000"/>
                </a:solidFill>
              </a:rPr>
              <a:t>database</a:t>
            </a:r>
            <a:r>
              <a:rPr lang="en-US" sz="2600" i="1" dirty="0"/>
              <a:t> </a:t>
            </a:r>
            <a:r>
              <a:rPr lang="en-US" sz="2600" dirty="0"/>
              <a:t>yang</a:t>
            </a:r>
            <a:r>
              <a:rPr lang="id-ID" sz="2600" dirty="0"/>
              <a:t> </a:t>
            </a:r>
            <a:r>
              <a:rPr lang="fi-FI" sz="2600" dirty="0"/>
              <a:t>menjadi senjata utama pelayanan dalam</a:t>
            </a:r>
            <a:r>
              <a:rPr lang="id-ID" sz="2600" dirty="0"/>
              <a:t> penyediaan informasi.</a:t>
            </a:r>
            <a:endParaRPr lang="en-US" altLang="ja-JP" sz="2600" dirty="0">
              <a:ea typeface="ＭＳ Ｐゴシック" charset="-128"/>
            </a:endParaRPr>
          </a:p>
          <a:p>
            <a:pPr marL="265113" indent="-265113">
              <a:spcBef>
                <a:spcPts val="1200"/>
              </a:spcBef>
            </a:pPr>
            <a:endParaRPr lang="en-US" altLang="ja-JP" sz="2600" dirty="0">
              <a:ea typeface="ＭＳ Ｐゴシック" charset="-128"/>
            </a:endParaRPr>
          </a:p>
          <a:p>
            <a:pPr marL="354013" indent="-354013" fontAlgn="base">
              <a:spcBef>
                <a:spcPts val="1200"/>
              </a:spcBef>
            </a:pPr>
            <a:endParaRPr lang="id-ID" sz="2600" dirty="0" smtClean="0"/>
          </a:p>
        </p:txBody>
      </p:sp>
      <p:sp>
        <p:nvSpPr>
          <p:cNvPr id="4" name="Flowchart: Punched Tape 3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9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3917</TotalTime>
  <Words>1498</Words>
  <Application>Microsoft Office PowerPoint</Application>
  <PresentationFormat>On-screen Show (4:3)</PresentationFormat>
  <Paragraphs>173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PowerPoint Presentation</vt:lpstr>
      <vt:lpstr>What is CRM ?</vt:lpstr>
      <vt:lpstr>Pengertian CRM</vt:lpstr>
      <vt:lpstr>Pengertian CRM</vt:lpstr>
      <vt:lpstr>Pengertian CRM</vt:lpstr>
      <vt:lpstr>Pengertian CRM </vt:lpstr>
      <vt:lpstr>Pentingnya CRM</vt:lpstr>
      <vt:lpstr>Pentingnya CRM</vt:lpstr>
      <vt:lpstr>Pentingnya CRM</vt:lpstr>
      <vt:lpstr>Konsep CRM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CRM</vt:lpstr>
      <vt:lpstr>Konsep CRM</vt:lpstr>
      <vt:lpstr>Modul - Modul CRM </vt:lpstr>
      <vt:lpstr>PowerPoint Presentation</vt:lpstr>
      <vt:lpstr>PowerPoint Presentation</vt:lpstr>
      <vt:lpstr>PowerPoint Presentation</vt:lpstr>
      <vt:lpstr>Manfaat CRM</vt:lpstr>
      <vt:lpstr>Manfaat CRM</vt:lpstr>
      <vt:lpstr>Manfaat CRM</vt:lpstr>
      <vt:lpstr>Manfaat CRM</vt:lpstr>
      <vt:lpstr>Manfaat CRM</vt:lpstr>
      <vt:lpstr>Implementasi CRM</vt:lpstr>
      <vt:lpstr>Implementasi CRM</vt:lpstr>
      <vt:lpstr>Implementasi CRM</vt:lpstr>
      <vt:lpstr>Implementasi CRM</vt:lpstr>
      <vt:lpstr>Implementasi CRM</vt:lpstr>
      <vt:lpstr>Representatif  Vendor CRM</vt:lpstr>
      <vt:lpstr>Representatif  Vendor CRM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MENGGUNAKAN SEARCH ENGINE</dc:title>
  <dc:creator>DELL</dc:creator>
  <cp:lastModifiedBy>DELL</cp:lastModifiedBy>
  <cp:revision>109</cp:revision>
  <dcterms:created xsi:type="dcterms:W3CDTF">2015-04-10T00:35:18Z</dcterms:created>
  <dcterms:modified xsi:type="dcterms:W3CDTF">2018-06-04T05:11:36Z</dcterms:modified>
</cp:coreProperties>
</file>