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6" r:id="rId1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2C988F92-CEA5-4056-8022-7BD24C280596}" type="datetimeFigureOut">
              <a:rPr lang="id-ID" smtClean="0"/>
              <a:t>06/06/2018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91E75BC-ED30-4583-9F25-ABEB87C4F6AB}"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C988F92-CEA5-4056-8022-7BD24C280596}" type="datetimeFigureOut">
              <a:rPr lang="id-ID" smtClean="0"/>
              <a:t>06/06/2018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91E75BC-ED30-4583-9F25-ABEB87C4F6AB}"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C988F92-CEA5-4056-8022-7BD24C280596}" type="datetimeFigureOut">
              <a:rPr lang="id-ID" smtClean="0"/>
              <a:t>06/06/2018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91E75BC-ED30-4583-9F25-ABEB87C4F6AB}"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C988F92-CEA5-4056-8022-7BD24C280596}" type="datetimeFigureOut">
              <a:rPr lang="id-ID" smtClean="0"/>
              <a:t>06/06/2018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91E75BC-ED30-4583-9F25-ABEB87C4F6AB}"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988F92-CEA5-4056-8022-7BD24C280596}" type="datetimeFigureOut">
              <a:rPr lang="id-ID" smtClean="0"/>
              <a:t>06/06/2018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91E75BC-ED30-4583-9F25-ABEB87C4F6AB}"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2C988F92-CEA5-4056-8022-7BD24C280596}" type="datetimeFigureOut">
              <a:rPr lang="id-ID" smtClean="0"/>
              <a:t>06/06/2018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91E75BC-ED30-4583-9F25-ABEB87C4F6AB}"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2C988F92-CEA5-4056-8022-7BD24C280596}" type="datetimeFigureOut">
              <a:rPr lang="id-ID" smtClean="0"/>
              <a:t>06/06/2018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91E75BC-ED30-4583-9F25-ABEB87C4F6AB}"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2C988F92-CEA5-4056-8022-7BD24C280596}" type="datetimeFigureOut">
              <a:rPr lang="id-ID" smtClean="0"/>
              <a:t>06/06/2018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91E75BC-ED30-4583-9F25-ABEB87C4F6AB}"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988F92-CEA5-4056-8022-7BD24C280596}" type="datetimeFigureOut">
              <a:rPr lang="id-ID" smtClean="0"/>
              <a:t>06/06/2018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91E75BC-ED30-4583-9F25-ABEB87C4F6AB}"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988F92-CEA5-4056-8022-7BD24C280596}" type="datetimeFigureOut">
              <a:rPr lang="id-ID" smtClean="0"/>
              <a:t>06/06/2018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91E75BC-ED30-4583-9F25-ABEB87C4F6AB}"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988F92-CEA5-4056-8022-7BD24C280596}" type="datetimeFigureOut">
              <a:rPr lang="id-ID" smtClean="0"/>
              <a:t>06/06/2018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91E75BC-ED30-4583-9F25-ABEB87C4F6AB}"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988F92-CEA5-4056-8022-7BD24C280596}" type="datetimeFigureOut">
              <a:rPr lang="id-ID" smtClean="0"/>
              <a:t>06/06/2018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1E75BC-ED30-4583-9F25-ABEB87C4F6AB}"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solidFill>
                  <a:srgbClr val="FF0000"/>
                </a:solidFill>
              </a:rPr>
              <a:t>MANAJEMEN PROYEK</a:t>
            </a:r>
            <a:endParaRPr lang="id-ID" dirty="0">
              <a:solidFill>
                <a:srgbClr val="FF0000"/>
              </a:solidFill>
            </a:endParaRPr>
          </a:p>
        </p:txBody>
      </p:sp>
      <p:sp>
        <p:nvSpPr>
          <p:cNvPr id="3" name="Subtitle 2"/>
          <p:cNvSpPr>
            <a:spLocks noGrp="1"/>
          </p:cNvSpPr>
          <p:nvPr>
            <p:ph type="subTitle" idx="1"/>
          </p:nvPr>
        </p:nvSpPr>
        <p:spPr/>
        <p:txBody>
          <a:bodyPr/>
          <a:lstStyle/>
          <a:p>
            <a:endParaRPr lang="id-ID"/>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0070C0"/>
                </a:solidFill>
              </a:rPr>
              <a:t>Pengertian Proyek</a:t>
            </a:r>
            <a:endParaRPr lang="id-ID"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pPr marL="0" indent="12700">
              <a:buNone/>
            </a:pPr>
            <a:r>
              <a:rPr lang="id-ID" sz="2400" dirty="0" smtClean="0">
                <a:solidFill>
                  <a:srgbClr val="FF0000"/>
                </a:solidFill>
              </a:rPr>
              <a:t>-Proyek</a:t>
            </a:r>
            <a:r>
              <a:rPr lang="id-ID" sz="2400" dirty="0" smtClean="0"/>
              <a:t> </a:t>
            </a:r>
            <a:r>
              <a:rPr lang="id-ID" sz="2400" dirty="0"/>
              <a:t>adalah suatu rangkaian pekerjaan yang diada-kan dalam selang waktu tertentu &amp; mempunyai tujuan </a:t>
            </a:r>
            <a:r>
              <a:rPr lang="id-ID" sz="2400" dirty="0" smtClean="0"/>
              <a:t>khusus</a:t>
            </a:r>
          </a:p>
          <a:p>
            <a:pPr marL="0" indent="12700">
              <a:buNone/>
            </a:pPr>
            <a:endParaRPr lang="id-ID" sz="2400" dirty="0"/>
          </a:p>
          <a:p>
            <a:pPr marL="0" indent="12700">
              <a:buNone/>
            </a:pPr>
            <a:r>
              <a:rPr lang="id-ID" sz="2400" dirty="0" smtClean="0"/>
              <a:t>-Semua </a:t>
            </a:r>
            <a:r>
              <a:rPr lang="id-ID" sz="2400" dirty="0"/>
              <a:t>proyek selalu mengandung resiko relatif besar berkaitan dengan manajemen yang diterapkan untuk proyek itu</a:t>
            </a:r>
            <a:r>
              <a:rPr lang="id-ID" sz="2400" dirty="0" smtClean="0"/>
              <a:t>.</a:t>
            </a:r>
          </a:p>
          <a:p>
            <a:pPr marL="0" indent="12700">
              <a:buNone/>
            </a:pPr>
            <a:endParaRPr lang="id-ID" sz="2400" dirty="0"/>
          </a:p>
          <a:p>
            <a:pPr marL="0" indent="12700">
              <a:buNone/>
            </a:pPr>
            <a:r>
              <a:rPr lang="id-ID" sz="2400" dirty="0"/>
              <a:t>-</a:t>
            </a:r>
            <a:r>
              <a:rPr lang="id-ID" sz="2400" dirty="0" smtClean="0"/>
              <a:t>Proyek </a:t>
            </a:r>
            <a:r>
              <a:rPr lang="id-ID" sz="2400" dirty="0"/>
              <a:t>yang dikerjakan dengan manajemen asal-asalan maka bisa berakibat buruk, tidak hanya materi, waktu dan tenaga tetapi juga kredibilitas, hubungan baik </a:t>
            </a:r>
            <a:r>
              <a:rPr lang="id-ID" sz="2400" dirty="0" smtClean="0"/>
              <a:t>dll.</a:t>
            </a:r>
          </a:p>
          <a:p>
            <a:pPr marL="0" indent="12700">
              <a:buNone/>
            </a:pPr>
            <a:endParaRPr lang="id-ID" sz="2400" dirty="0"/>
          </a:p>
          <a:p>
            <a:pPr marL="0" indent="12700">
              <a:buNone/>
            </a:pPr>
            <a:r>
              <a:rPr lang="id-ID" sz="2400" dirty="0" smtClean="0"/>
              <a:t>-sumber </a:t>
            </a:r>
            <a:r>
              <a:rPr lang="id-ID" sz="2400" dirty="0"/>
              <a:t>kegagalan terutama terletak pada manajemen, misal pada saat perencanaan terjadi kesalahan identifikasi, baik identifikasi kebutuhan maupun identifikasi potensi sehingga jadwal yang disusunpun menjadi tidak sesuai dengan keadaan yang sebenarnya dan menjadi penyebab gagalnya proyek.</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Pengertian Manajemen Proyek</a:t>
            </a:r>
            <a:endParaRPr lang="id-ID" dirty="0"/>
          </a:p>
        </p:txBody>
      </p:sp>
      <p:sp>
        <p:nvSpPr>
          <p:cNvPr id="3" name="Content Placeholder 2"/>
          <p:cNvSpPr>
            <a:spLocks noGrp="1"/>
          </p:cNvSpPr>
          <p:nvPr>
            <p:ph idx="1"/>
          </p:nvPr>
        </p:nvSpPr>
        <p:spPr/>
        <p:txBody>
          <a:bodyPr>
            <a:normAutofit/>
          </a:bodyPr>
          <a:lstStyle/>
          <a:p>
            <a:pPr marL="0" indent="0" algn="just">
              <a:buNone/>
            </a:pPr>
            <a:r>
              <a:rPr lang="id-ID" sz="2000" dirty="0" smtClean="0"/>
              <a:t>-</a:t>
            </a:r>
            <a:r>
              <a:rPr lang="id-ID" sz="2000" dirty="0" smtClean="0">
                <a:solidFill>
                  <a:srgbClr val="FF0000"/>
                </a:solidFill>
              </a:rPr>
              <a:t>Manajemen proyek </a:t>
            </a:r>
            <a:r>
              <a:rPr lang="id-ID" sz="2000" dirty="0" smtClean="0"/>
              <a:t>adalah proses pengelolaan yMeliputi Perencanaan, Pengorganisasian Dan Pengaturan Tugas-tugas Serta Sumber Daya Yang Dimiliki Untuk Mewujudkan Tujuan Yang Ingin Dicapai, Dengan Mempertimbangkan Faktor-faktornya, Terutama Waktu Dan Biaya</a:t>
            </a:r>
          </a:p>
          <a:p>
            <a:pPr marL="0" indent="0" algn="just">
              <a:buNone/>
            </a:pPr>
            <a:endParaRPr lang="id-ID" sz="2000" dirty="0" smtClean="0"/>
          </a:p>
          <a:p>
            <a:pPr marL="0" indent="0" algn="just">
              <a:buNone/>
            </a:pPr>
            <a:r>
              <a:rPr lang="id-ID" sz="2000" dirty="0" smtClean="0"/>
              <a:t>-Secara Sederhana, Manajemen Proyek Sistem Informasi Bisa Disusun Dengan Menjawab Pertanyaan Sbb: </a:t>
            </a:r>
          </a:p>
          <a:p>
            <a:pPr marL="0" indent="0" algn="just">
              <a:buNone/>
            </a:pPr>
            <a:r>
              <a:rPr lang="id-ID" sz="2000" dirty="0" smtClean="0"/>
              <a:t>1.Apakah Yang Harus Dikerjakan? </a:t>
            </a:r>
          </a:p>
          <a:p>
            <a:pPr marL="0" indent="0" algn="just">
              <a:buNone/>
            </a:pPr>
            <a:r>
              <a:rPr lang="id-ID" sz="2000" dirty="0" smtClean="0"/>
              <a:t>2.Apa Dan Siapa Yang Harus Menyelesaikan Tugas-tugas Yang Ada? </a:t>
            </a:r>
          </a:p>
          <a:p>
            <a:pPr marL="0" indent="0" algn="just">
              <a:buNone/>
            </a:pPr>
            <a:r>
              <a:rPr lang="id-ID" sz="2000" dirty="0" smtClean="0"/>
              <a:t>3.Sampai Kapan Waktu Yang Tersedia? </a:t>
            </a:r>
          </a:p>
          <a:p>
            <a:pPr marL="0" indent="0" algn="just">
              <a:buNone/>
            </a:pPr>
            <a:r>
              <a:rPr lang="id-ID" sz="2000" dirty="0" smtClean="0"/>
              <a:t>4.Bagaimana Pembiayaannya?  </a:t>
            </a:r>
          </a:p>
          <a:p>
            <a:pPr marL="0" indent="0" algn="just">
              <a:buNone/>
            </a:pPr>
            <a:r>
              <a:rPr lang="id-ID" sz="2000" dirty="0" smtClean="0"/>
              <a:t>5.Apa Yang Terjadi Apabila Proyek Terlambat Selesai? Atau Bahkan Gagal? </a:t>
            </a:r>
            <a:endParaRPr lang="id-ID"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0070C0"/>
                </a:solidFill>
              </a:rPr>
              <a:t>Fase Proses </a:t>
            </a:r>
            <a:endParaRPr lang="id-ID"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id-ID" dirty="0" smtClean="0"/>
              <a:t>Manajemen Proyek Sistem Informasi Bisa Dipilah Menjadi Beberapa Fase Proses, Yaitu: </a:t>
            </a:r>
          </a:p>
          <a:p>
            <a:pPr marL="514350" indent="-514350">
              <a:buAutoNum type="arabicPeriod"/>
            </a:pPr>
            <a:r>
              <a:rPr lang="id-ID" dirty="0" smtClean="0">
                <a:solidFill>
                  <a:srgbClr val="0070C0"/>
                </a:solidFill>
              </a:rPr>
              <a:t>Perencanaan Dan Penyusunan Jadwal</a:t>
            </a:r>
            <a:r>
              <a:rPr lang="id-ID" dirty="0" smtClean="0"/>
              <a:t>. Adalah Tahapan Paling Penting Krn Didalamnya Terdapat Proses Penentuan Tugas Dan Durasinya Dan Penentuan Hubungannya Dengan Tugas-tugas Lainnya. </a:t>
            </a:r>
          </a:p>
          <a:p>
            <a:pPr marL="514350" indent="-514350">
              <a:buAutoNum type="arabicPeriod"/>
            </a:pPr>
            <a:r>
              <a:rPr lang="id-ID" dirty="0" smtClean="0">
                <a:solidFill>
                  <a:srgbClr val="0070C0"/>
                </a:solidFill>
              </a:rPr>
              <a:t>Pengelolaan Perubahan</a:t>
            </a:r>
            <a:r>
              <a:rPr lang="id-ID" dirty="0" smtClean="0"/>
              <a:t>. Selama Melaksanakan Proyek, Sering Kali Diperlukan Penyesuaian Antara Rencana Dengan Kenyataan Yang Ada. </a:t>
            </a:r>
          </a:p>
          <a:p>
            <a:pPr marL="514350" indent="-514350">
              <a:buAutoNum type="arabicPeriod"/>
            </a:pPr>
            <a:r>
              <a:rPr lang="id-ID" dirty="0" smtClean="0">
                <a:solidFill>
                  <a:srgbClr val="0070C0"/>
                </a:solidFill>
              </a:rPr>
              <a:t>Publikasi Informasi Proyek</a:t>
            </a:r>
            <a:r>
              <a:rPr lang="id-ID" dirty="0" smtClean="0"/>
              <a:t>. </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0070C0"/>
                </a:solidFill>
              </a:rPr>
              <a:t>Bagaimana Proyek Yang Sukses?</a:t>
            </a:r>
            <a:endParaRPr lang="id-ID" dirty="0">
              <a:solidFill>
                <a:srgbClr val="0070C0"/>
              </a:solidFill>
            </a:endParaRPr>
          </a:p>
        </p:txBody>
      </p:sp>
      <p:sp>
        <p:nvSpPr>
          <p:cNvPr id="3" name="Content Placeholder 2"/>
          <p:cNvSpPr>
            <a:spLocks noGrp="1"/>
          </p:cNvSpPr>
          <p:nvPr>
            <p:ph idx="1"/>
          </p:nvPr>
        </p:nvSpPr>
        <p:spPr/>
        <p:txBody>
          <a:bodyPr>
            <a:normAutofit lnSpcReduction="10000"/>
          </a:bodyPr>
          <a:lstStyle/>
          <a:p>
            <a:pPr>
              <a:buFontTx/>
              <a:buChar char="-"/>
            </a:pPr>
            <a:r>
              <a:rPr lang="id-ID" dirty="0" smtClean="0"/>
              <a:t>Pengalokasi </a:t>
            </a:r>
            <a:r>
              <a:rPr lang="id-ID" dirty="0" smtClean="0">
                <a:solidFill>
                  <a:srgbClr val="FF0000"/>
                </a:solidFill>
              </a:rPr>
              <a:t>waktu</a:t>
            </a:r>
            <a:r>
              <a:rPr lang="id-ID" dirty="0" smtClean="0"/>
              <a:t> yang baik </a:t>
            </a:r>
          </a:p>
          <a:p>
            <a:pPr>
              <a:buFontTx/>
              <a:buChar char="-"/>
            </a:pPr>
            <a:r>
              <a:rPr lang="id-ID" dirty="0" smtClean="0"/>
              <a:t>Perencanaan &amp; Penggunaan </a:t>
            </a:r>
            <a:r>
              <a:rPr lang="id-ID" dirty="0" smtClean="0">
                <a:solidFill>
                  <a:srgbClr val="FF0000"/>
                </a:solidFill>
              </a:rPr>
              <a:t>dana</a:t>
            </a:r>
            <a:r>
              <a:rPr lang="id-ID" dirty="0" smtClean="0"/>
              <a:t> </a:t>
            </a:r>
          </a:p>
          <a:p>
            <a:pPr>
              <a:buFontTx/>
              <a:buChar char="-"/>
            </a:pPr>
            <a:r>
              <a:rPr lang="id-ID" dirty="0" smtClean="0"/>
              <a:t>Kesesuaian </a:t>
            </a:r>
            <a:r>
              <a:rPr lang="id-ID" dirty="0" smtClean="0">
                <a:solidFill>
                  <a:srgbClr val="FF0000"/>
                </a:solidFill>
              </a:rPr>
              <a:t>performance</a:t>
            </a:r>
            <a:r>
              <a:rPr lang="id-ID" dirty="0" smtClean="0"/>
              <a:t> yang diharapkan. </a:t>
            </a:r>
          </a:p>
          <a:p>
            <a:pPr>
              <a:buFontTx/>
              <a:buChar char="-"/>
            </a:pPr>
            <a:r>
              <a:rPr lang="id-ID" dirty="0" smtClean="0"/>
              <a:t>Dapat diterima oleh </a:t>
            </a:r>
            <a:r>
              <a:rPr lang="id-ID" dirty="0" smtClean="0">
                <a:solidFill>
                  <a:srgbClr val="FF0000"/>
                </a:solidFill>
              </a:rPr>
              <a:t>Customer / User </a:t>
            </a:r>
          </a:p>
          <a:p>
            <a:pPr>
              <a:buFontTx/>
              <a:buChar char="-"/>
            </a:pPr>
            <a:r>
              <a:rPr lang="id-ID" dirty="0" smtClean="0"/>
              <a:t>Dengan sedikit atau dengan perubahan yang sama-sama disetujui </a:t>
            </a:r>
          </a:p>
          <a:p>
            <a:pPr>
              <a:buFontTx/>
              <a:buChar char="-"/>
            </a:pPr>
            <a:r>
              <a:rPr lang="id-ID" dirty="0" smtClean="0"/>
              <a:t>Tanpa gangguan pada pekerjaan utama </a:t>
            </a:r>
          </a:p>
          <a:p>
            <a:pPr>
              <a:buFontTx/>
              <a:buChar char="-"/>
            </a:pPr>
            <a:r>
              <a:rPr lang="id-ID" dirty="0" smtClean="0"/>
              <a:t>Tanpa ada perubahan kebijakan manajemen. </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FF0000"/>
                </a:solidFill>
              </a:rPr>
              <a:t>Sukses sebuah proyek bisa dicapai</a:t>
            </a:r>
            <a:endParaRPr lang="id-ID"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marL="0" indent="0" algn="just">
              <a:buNone/>
            </a:pPr>
            <a:r>
              <a:rPr lang="id-ID" dirty="0" smtClean="0"/>
              <a:t>Sukses sebuah proyek bisa dicapai bila mengatasi beberapa masalah sbb:</a:t>
            </a:r>
          </a:p>
          <a:p>
            <a:pPr algn="just">
              <a:buNone/>
            </a:pPr>
            <a:r>
              <a:rPr lang="id-ID" dirty="0" smtClean="0"/>
              <a:t> -  Kompleksitas proyek </a:t>
            </a:r>
          </a:p>
          <a:p>
            <a:pPr algn="just">
              <a:buFontTx/>
              <a:buChar char="-"/>
            </a:pPr>
            <a:r>
              <a:rPr lang="id-ID" dirty="0" smtClean="0"/>
              <a:t>Permintaan Customer yang khusus </a:t>
            </a:r>
          </a:p>
          <a:p>
            <a:pPr algn="just">
              <a:buFontTx/>
              <a:buChar char="-"/>
            </a:pPr>
            <a:r>
              <a:rPr lang="id-ID" dirty="0" smtClean="0"/>
              <a:t>Munculnya perubahan organisasi </a:t>
            </a:r>
          </a:p>
          <a:p>
            <a:pPr algn="just">
              <a:buFontTx/>
              <a:buChar char="-"/>
            </a:pPr>
            <a:r>
              <a:rPr lang="id-ID" dirty="0" smtClean="0"/>
              <a:t>Resiko proyek </a:t>
            </a:r>
          </a:p>
          <a:p>
            <a:pPr algn="just">
              <a:buFontTx/>
              <a:buChar char="-"/>
            </a:pPr>
            <a:r>
              <a:rPr lang="id-ID" dirty="0" smtClean="0"/>
              <a:t>Perubahan teknologi </a:t>
            </a:r>
          </a:p>
          <a:p>
            <a:pPr algn="just">
              <a:buFontTx/>
              <a:buChar char="-"/>
            </a:pPr>
            <a:r>
              <a:rPr lang="id-ID" dirty="0" smtClean="0"/>
              <a:t>Perencanaan kedepan khususnya berkaitan dengan harga </a:t>
            </a: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FF0000"/>
                </a:solidFill>
              </a:rPr>
              <a:t>Sumber Daya Proyek </a:t>
            </a:r>
            <a:endParaRPr lang="id-ID"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algn="just">
              <a:buNone/>
            </a:pPr>
            <a:r>
              <a:rPr lang="id-ID" dirty="0" smtClean="0"/>
              <a:t>1.	</a:t>
            </a:r>
            <a:r>
              <a:rPr lang="id-ID" dirty="0" smtClean="0">
                <a:solidFill>
                  <a:srgbClr val="0070C0"/>
                </a:solidFill>
              </a:rPr>
              <a:t>Anggaran (Cost) </a:t>
            </a:r>
            <a:r>
              <a:rPr lang="id-ID" dirty="0" smtClean="0"/>
              <a:t>Proyek harus diselesaikan dengan biaya yang tidak melebihi anggaran</a:t>
            </a:r>
          </a:p>
          <a:p>
            <a:pPr algn="just">
              <a:buNone/>
            </a:pPr>
            <a:r>
              <a:rPr lang="id-ID" dirty="0" smtClean="0"/>
              <a:t>2.	</a:t>
            </a:r>
            <a:r>
              <a:rPr lang="id-ID" dirty="0" smtClean="0">
                <a:solidFill>
                  <a:srgbClr val="0070C0"/>
                </a:solidFill>
              </a:rPr>
              <a:t>Jadwal Proyek </a:t>
            </a:r>
            <a:r>
              <a:rPr lang="id-ID" dirty="0" smtClean="0"/>
              <a:t>harus dikerjakan sesuai dengan kurun waktu dan tanggal akhir yang telah ditentukan. Bila hasil akhir adalah produk baru, maka penyerahannya tidak boleh melewati batas waktu yang ditentukan.</a:t>
            </a:r>
          </a:p>
          <a:p>
            <a:pPr marL="355600" indent="-355600" algn="just">
              <a:buNone/>
            </a:pPr>
            <a:r>
              <a:rPr lang="id-ID" dirty="0" smtClean="0"/>
              <a:t>3.	</a:t>
            </a:r>
            <a:r>
              <a:rPr lang="id-ID" dirty="0" smtClean="0">
                <a:solidFill>
                  <a:srgbClr val="0070C0"/>
                </a:solidFill>
              </a:rPr>
              <a:t>Mutu Produk </a:t>
            </a:r>
            <a:r>
              <a:rPr lang="id-ID" dirty="0" smtClean="0"/>
              <a:t>atau hasil kegiatan proyek harus memenuhi spesifikasi dan kriteria yang dipersyarakan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solidFill>
                  <a:srgbClr val="FF0000"/>
                </a:solidFill>
              </a:rPr>
              <a:t>Penjadwalan Proyek</a:t>
            </a:r>
            <a:br>
              <a:rPr lang="id-ID" dirty="0" smtClean="0">
                <a:solidFill>
                  <a:srgbClr val="FF0000"/>
                </a:solidFill>
              </a:rPr>
            </a:br>
            <a:r>
              <a:rPr lang="id-ID" sz="2000" dirty="0" smtClean="0">
                <a:solidFill>
                  <a:srgbClr val="0070C0"/>
                </a:solidFill>
              </a:rPr>
              <a:t>contoh 1</a:t>
            </a:r>
            <a:endParaRPr lang="id-ID" sz="2000" dirty="0">
              <a:solidFill>
                <a:srgbClr val="0070C0"/>
              </a:solidFill>
            </a:endParaRPr>
          </a:p>
        </p:txBody>
      </p:sp>
      <p:pic>
        <p:nvPicPr>
          <p:cNvPr id="1027" name="Picture 3"/>
          <p:cNvPicPr>
            <a:picLocks noChangeAspect="1" noChangeArrowheads="1"/>
          </p:cNvPicPr>
          <p:nvPr/>
        </p:nvPicPr>
        <p:blipFill>
          <a:blip r:embed="rId2"/>
          <a:srcRect l="4687" t="37353" r="43164" b="31885"/>
          <a:stretch>
            <a:fillRect/>
          </a:stretch>
        </p:blipFill>
        <p:spPr bwMode="auto">
          <a:xfrm>
            <a:off x="571472" y="2214554"/>
            <a:ext cx="7786742" cy="407196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txBody>
          <a:bodyPr>
            <a:normAutofit/>
          </a:bodyPr>
          <a:lstStyle/>
          <a:p>
            <a:r>
              <a:rPr lang="id-ID" sz="2000" dirty="0" smtClean="0">
                <a:solidFill>
                  <a:srgbClr val="0070C0"/>
                </a:solidFill>
              </a:rPr>
              <a:t>contoh 2</a:t>
            </a:r>
            <a:endParaRPr lang="id-ID" sz="2000" dirty="0"/>
          </a:p>
        </p:txBody>
      </p:sp>
      <p:graphicFrame>
        <p:nvGraphicFramePr>
          <p:cNvPr id="4" name="Content Placeholder 3"/>
          <p:cNvGraphicFramePr>
            <a:graphicFrameLocks noGrp="1"/>
          </p:cNvGraphicFramePr>
          <p:nvPr>
            <p:ph idx="1"/>
          </p:nvPr>
        </p:nvGraphicFramePr>
        <p:xfrm>
          <a:off x="500034" y="928670"/>
          <a:ext cx="8258204" cy="4946579"/>
        </p:xfrm>
        <a:graphic>
          <a:graphicData uri="http://schemas.openxmlformats.org/drawingml/2006/table">
            <a:tbl>
              <a:tblPr firstRow="1" bandRow="1">
                <a:tableStyleId>{5C22544A-7EE6-4342-B048-85BDC9FD1C3A}</a:tableStyleId>
              </a:tblPr>
              <a:tblGrid>
                <a:gridCol w="3369220"/>
                <a:gridCol w="1792158"/>
                <a:gridCol w="2150589"/>
                <a:gridCol w="946237"/>
              </a:tblGrid>
              <a:tr h="359553">
                <a:tc>
                  <a:txBody>
                    <a:bodyPr/>
                    <a:lstStyle/>
                    <a:p>
                      <a:r>
                        <a:rPr lang="id-ID" dirty="0" smtClean="0"/>
                        <a:t>Task Name</a:t>
                      </a:r>
                      <a:endParaRPr lang="id-ID" dirty="0"/>
                    </a:p>
                  </a:txBody>
                  <a:tcPr/>
                </a:tc>
                <a:tc>
                  <a:txBody>
                    <a:bodyPr/>
                    <a:lstStyle/>
                    <a:p>
                      <a:r>
                        <a:rPr lang="id-ID" dirty="0" smtClean="0"/>
                        <a:t>Durasi</a:t>
                      </a:r>
                      <a:endParaRPr lang="id-ID" dirty="0"/>
                    </a:p>
                  </a:txBody>
                  <a:tcPr/>
                </a:tc>
                <a:tc>
                  <a:txBody>
                    <a:bodyPr/>
                    <a:lstStyle/>
                    <a:p>
                      <a:r>
                        <a:rPr lang="id-ID" dirty="0" smtClean="0"/>
                        <a:t>Start</a:t>
                      </a:r>
                      <a:endParaRPr lang="id-ID" dirty="0"/>
                    </a:p>
                  </a:txBody>
                  <a:tcPr/>
                </a:tc>
                <a:tc>
                  <a:txBody>
                    <a:bodyPr/>
                    <a:lstStyle/>
                    <a:p>
                      <a:r>
                        <a:rPr lang="id-ID" dirty="0" smtClean="0"/>
                        <a:t>Finish</a:t>
                      </a:r>
                      <a:endParaRPr lang="id-ID" dirty="0"/>
                    </a:p>
                  </a:txBody>
                  <a:tcPr/>
                </a:tc>
              </a:tr>
              <a:tr h="272478">
                <a:tc>
                  <a:txBody>
                    <a:bodyPr/>
                    <a:lstStyle/>
                    <a:p>
                      <a:r>
                        <a:rPr lang="id-ID" sz="1200" dirty="0" smtClean="0">
                          <a:solidFill>
                            <a:srgbClr val="FF0000"/>
                          </a:solidFill>
                        </a:rPr>
                        <a:t>1.Analisa dan Desain Sistem</a:t>
                      </a:r>
                      <a:endParaRPr lang="id-ID" sz="1200" dirty="0">
                        <a:solidFill>
                          <a:srgbClr val="FF0000"/>
                        </a:solidFill>
                      </a:endParaRPr>
                    </a:p>
                  </a:txBody>
                  <a:tcPr/>
                </a:tc>
                <a:tc>
                  <a:txBody>
                    <a:bodyPr/>
                    <a:lstStyle/>
                    <a:p>
                      <a:endParaRPr lang="id-ID" sz="1200"/>
                    </a:p>
                  </a:txBody>
                  <a:tcPr/>
                </a:tc>
                <a:tc>
                  <a:txBody>
                    <a:bodyPr/>
                    <a:lstStyle/>
                    <a:p>
                      <a:endParaRPr lang="id-ID" sz="1200"/>
                    </a:p>
                  </a:txBody>
                  <a:tcPr/>
                </a:tc>
                <a:tc>
                  <a:txBody>
                    <a:bodyPr/>
                    <a:lstStyle/>
                    <a:p>
                      <a:endParaRPr lang="id-ID" sz="1200" dirty="0"/>
                    </a:p>
                  </a:txBody>
                  <a:tcPr/>
                </a:tc>
              </a:tr>
              <a:tr h="280903">
                <a:tc>
                  <a:txBody>
                    <a:bodyPr/>
                    <a:lstStyle/>
                    <a:p>
                      <a:r>
                        <a:rPr lang="id-ID" sz="1200" dirty="0" smtClean="0"/>
                        <a:t>1.1. Menganalisis Sistem</a:t>
                      </a:r>
                      <a:endParaRPr lang="id-ID" sz="1200" dirty="0"/>
                    </a:p>
                  </a:txBody>
                  <a:tcPr/>
                </a:tc>
                <a:tc>
                  <a:txBody>
                    <a:bodyPr/>
                    <a:lstStyle/>
                    <a:p>
                      <a:endParaRPr lang="id-ID" sz="1200"/>
                    </a:p>
                  </a:txBody>
                  <a:tcPr/>
                </a:tc>
                <a:tc>
                  <a:txBody>
                    <a:bodyPr/>
                    <a:lstStyle/>
                    <a:p>
                      <a:endParaRPr lang="id-ID" sz="1200"/>
                    </a:p>
                  </a:txBody>
                  <a:tcPr/>
                </a:tc>
                <a:tc>
                  <a:txBody>
                    <a:bodyPr/>
                    <a:lstStyle/>
                    <a:p>
                      <a:endParaRPr lang="id-ID" sz="1200"/>
                    </a:p>
                  </a:txBody>
                  <a:tcPr/>
                </a:tc>
              </a:tr>
              <a:tr h="280903">
                <a:tc>
                  <a:txBody>
                    <a:bodyPr/>
                    <a:lstStyle/>
                    <a:p>
                      <a:r>
                        <a:rPr lang="id-ID" sz="1200" dirty="0" smtClean="0"/>
                        <a:t>1.2.Membuat Statement Purphose</a:t>
                      </a:r>
                      <a:endParaRPr lang="id-ID" sz="1200" dirty="0"/>
                    </a:p>
                  </a:txBody>
                  <a:tcPr/>
                </a:tc>
                <a:tc>
                  <a:txBody>
                    <a:bodyPr/>
                    <a:lstStyle/>
                    <a:p>
                      <a:endParaRPr lang="id-ID" sz="1200" dirty="0"/>
                    </a:p>
                  </a:txBody>
                  <a:tcPr/>
                </a:tc>
                <a:tc>
                  <a:txBody>
                    <a:bodyPr/>
                    <a:lstStyle/>
                    <a:p>
                      <a:endParaRPr lang="id-ID" sz="1200" dirty="0"/>
                    </a:p>
                  </a:txBody>
                  <a:tcPr/>
                </a:tc>
                <a:tc>
                  <a:txBody>
                    <a:bodyPr/>
                    <a:lstStyle/>
                    <a:p>
                      <a:endParaRPr lang="id-ID" sz="1200" dirty="0"/>
                    </a:p>
                  </a:txBody>
                  <a:tcPr/>
                </a:tc>
              </a:tr>
              <a:tr h="269665">
                <a:tc>
                  <a:txBody>
                    <a:bodyPr/>
                    <a:lstStyle/>
                    <a:p>
                      <a:r>
                        <a:rPr lang="id-ID" sz="1200" dirty="0" smtClean="0"/>
                        <a:t>1.3.Membuat Data Flow Diagram</a:t>
                      </a:r>
                      <a:endParaRPr lang="id-ID" sz="1200" dirty="0"/>
                    </a:p>
                  </a:txBody>
                  <a:tcPr/>
                </a:tc>
                <a:tc>
                  <a:txBody>
                    <a:bodyPr/>
                    <a:lstStyle/>
                    <a:p>
                      <a:endParaRPr lang="id-ID" sz="1200" dirty="0"/>
                    </a:p>
                  </a:txBody>
                  <a:tcPr/>
                </a:tc>
                <a:tc>
                  <a:txBody>
                    <a:bodyPr/>
                    <a:lstStyle/>
                    <a:p>
                      <a:endParaRPr lang="id-ID" sz="1200" dirty="0"/>
                    </a:p>
                  </a:txBody>
                  <a:tcPr/>
                </a:tc>
                <a:tc>
                  <a:txBody>
                    <a:bodyPr/>
                    <a:lstStyle/>
                    <a:p>
                      <a:endParaRPr lang="id-ID" sz="1200" dirty="0"/>
                    </a:p>
                  </a:txBody>
                  <a:tcPr/>
                </a:tc>
              </a:tr>
              <a:tr h="292141">
                <a:tc>
                  <a:txBody>
                    <a:bodyPr/>
                    <a:lstStyle/>
                    <a:p>
                      <a:r>
                        <a:rPr lang="id-ID" sz="1200" dirty="0" smtClean="0"/>
                        <a:t>1.4.Membuat ERD</a:t>
                      </a:r>
                      <a:endParaRPr lang="id-ID" sz="1200" dirty="0"/>
                    </a:p>
                  </a:txBody>
                  <a:tcPr/>
                </a:tc>
                <a:tc>
                  <a:txBody>
                    <a:bodyPr/>
                    <a:lstStyle/>
                    <a:p>
                      <a:endParaRPr lang="id-ID" sz="1200" dirty="0"/>
                    </a:p>
                  </a:txBody>
                  <a:tcPr/>
                </a:tc>
                <a:tc>
                  <a:txBody>
                    <a:bodyPr/>
                    <a:lstStyle/>
                    <a:p>
                      <a:endParaRPr lang="id-ID" sz="1200" dirty="0"/>
                    </a:p>
                  </a:txBody>
                  <a:tcPr/>
                </a:tc>
                <a:tc>
                  <a:txBody>
                    <a:bodyPr/>
                    <a:lstStyle/>
                    <a:p>
                      <a:endParaRPr lang="id-ID" sz="1200" dirty="0"/>
                    </a:p>
                  </a:txBody>
                  <a:tcPr/>
                </a:tc>
              </a:tr>
              <a:tr h="269665">
                <a:tc>
                  <a:txBody>
                    <a:bodyPr/>
                    <a:lstStyle/>
                    <a:p>
                      <a:r>
                        <a:rPr lang="id-ID" sz="1200" dirty="0" smtClean="0">
                          <a:solidFill>
                            <a:srgbClr val="FF0000"/>
                          </a:solidFill>
                        </a:rPr>
                        <a:t>2.Desain Aplikasi</a:t>
                      </a:r>
                      <a:endParaRPr lang="id-ID" sz="1200" dirty="0">
                        <a:solidFill>
                          <a:srgbClr val="FF0000"/>
                        </a:solidFill>
                      </a:endParaRPr>
                    </a:p>
                  </a:txBody>
                  <a:tcPr/>
                </a:tc>
                <a:tc>
                  <a:txBody>
                    <a:bodyPr/>
                    <a:lstStyle/>
                    <a:p>
                      <a:endParaRPr lang="id-ID" sz="1200" dirty="0"/>
                    </a:p>
                  </a:txBody>
                  <a:tcPr/>
                </a:tc>
                <a:tc>
                  <a:txBody>
                    <a:bodyPr/>
                    <a:lstStyle/>
                    <a:p>
                      <a:endParaRPr lang="id-ID" sz="1200" dirty="0"/>
                    </a:p>
                  </a:txBody>
                  <a:tcPr/>
                </a:tc>
                <a:tc>
                  <a:txBody>
                    <a:bodyPr/>
                    <a:lstStyle/>
                    <a:p>
                      <a:endParaRPr lang="id-ID" sz="1200" dirty="0"/>
                    </a:p>
                  </a:txBody>
                  <a:tcPr/>
                </a:tc>
              </a:tr>
              <a:tr h="292141">
                <a:tc>
                  <a:txBody>
                    <a:bodyPr/>
                    <a:lstStyle/>
                    <a:p>
                      <a:r>
                        <a:rPr lang="id-ID" sz="1200" dirty="0" smtClean="0"/>
                        <a:t>2.1.Membuat Desain Menu</a:t>
                      </a:r>
                      <a:endParaRPr lang="id-ID" sz="1200" dirty="0"/>
                    </a:p>
                  </a:txBody>
                  <a:tcPr/>
                </a:tc>
                <a:tc>
                  <a:txBody>
                    <a:bodyPr/>
                    <a:lstStyle/>
                    <a:p>
                      <a:endParaRPr lang="id-ID" sz="1200" dirty="0"/>
                    </a:p>
                  </a:txBody>
                  <a:tcPr/>
                </a:tc>
                <a:tc>
                  <a:txBody>
                    <a:bodyPr/>
                    <a:lstStyle/>
                    <a:p>
                      <a:endParaRPr lang="id-ID" sz="1200" dirty="0"/>
                    </a:p>
                  </a:txBody>
                  <a:tcPr/>
                </a:tc>
                <a:tc>
                  <a:txBody>
                    <a:bodyPr/>
                    <a:lstStyle/>
                    <a:p>
                      <a:endParaRPr lang="id-ID" sz="1200" dirty="0"/>
                    </a:p>
                  </a:txBody>
                  <a:tcPr/>
                </a:tc>
              </a:tr>
              <a:tr h="280903">
                <a:tc>
                  <a:txBody>
                    <a:bodyPr/>
                    <a:lstStyle/>
                    <a:p>
                      <a:r>
                        <a:rPr lang="id-ID" sz="1200" dirty="0" smtClean="0"/>
                        <a:t>2.2.Membuat Desain Form Entry</a:t>
                      </a:r>
                      <a:endParaRPr lang="id-ID" sz="1200" dirty="0"/>
                    </a:p>
                  </a:txBody>
                  <a:tcPr/>
                </a:tc>
                <a:tc>
                  <a:txBody>
                    <a:bodyPr/>
                    <a:lstStyle/>
                    <a:p>
                      <a:endParaRPr lang="id-ID" sz="1200" dirty="0"/>
                    </a:p>
                  </a:txBody>
                  <a:tcPr/>
                </a:tc>
                <a:tc>
                  <a:txBody>
                    <a:bodyPr/>
                    <a:lstStyle/>
                    <a:p>
                      <a:endParaRPr lang="id-ID" sz="1200" dirty="0"/>
                    </a:p>
                  </a:txBody>
                  <a:tcPr/>
                </a:tc>
                <a:tc>
                  <a:txBody>
                    <a:bodyPr/>
                    <a:lstStyle/>
                    <a:p>
                      <a:endParaRPr lang="id-ID" sz="1200" dirty="0"/>
                    </a:p>
                  </a:txBody>
                  <a:tcPr/>
                </a:tc>
              </a:tr>
              <a:tr h="280903">
                <a:tc>
                  <a:txBody>
                    <a:bodyPr/>
                    <a:lstStyle/>
                    <a:p>
                      <a:r>
                        <a:rPr lang="id-ID" sz="1200" dirty="0" smtClean="0"/>
                        <a:t>2.3.Membuat  Desain Report</a:t>
                      </a:r>
                      <a:endParaRPr lang="id-ID" sz="1200" dirty="0"/>
                    </a:p>
                  </a:txBody>
                  <a:tcPr/>
                </a:tc>
                <a:tc>
                  <a:txBody>
                    <a:bodyPr/>
                    <a:lstStyle/>
                    <a:p>
                      <a:endParaRPr lang="id-ID" sz="1200" dirty="0"/>
                    </a:p>
                  </a:txBody>
                  <a:tcPr/>
                </a:tc>
                <a:tc>
                  <a:txBody>
                    <a:bodyPr/>
                    <a:lstStyle/>
                    <a:p>
                      <a:endParaRPr lang="id-ID" sz="1200" dirty="0"/>
                    </a:p>
                  </a:txBody>
                  <a:tcPr/>
                </a:tc>
                <a:tc>
                  <a:txBody>
                    <a:bodyPr/>
                    <a:lstStyle/>
                    <a:p>
                      <a:endParaRPr lang="id-ID" sz="1200" dirty="0"/>
                    </a:p>
                  </a:txBody>
                  <a:tcPr/>
                </a:tc>
              </a:tr>
              <a:tr h="280903">
                <a:tc>
                  <a:txBody>
                    <a:bodyPr/>
                    <a:lstStyle/>
                    <a:p>
                      <a:r>
                        <a:rPr lang="id-ID" sz="1200" dirty="0" smtClean="0">
                          <a:solidFill>
                            <a:srgbClr val="FF0000"/>
                          </a:solidFill>
                        </a:rPr>
                        <a:t>3.Programming</a:t>
                      </a:r>
                    </a:p>
                  </a:txBody>
                  <a:tcPr/>
                </a:tc>
                <a:tc>
                  <a:txBody>
                    <a:bodyPr/>
                    <a:lstStyle/>
                    <a:p>
                      <a:endParaRPr lang="id-ID" sz="1200" dirty="0"/>
                    </a:p>
                  </a:txBody>
                  <a:tcPr/>
                </a:tc>
                <a:tc>
                  <a:txBody>
                    <a:bodyPr/>
                    <a:lstStyle/>
                    <a:p>
                      <a:endParaRPr lang="id-ID" sz="1200" dirty="0"/>
                    </a:p>
                  </a:txBody>
                  <a:tcPr/>
                </a:tc>
                <a:tc>
                  <a:txBody>
                    <a:bodyPr/>
                    <a:lstStyle/>
                    <a:p>
                      <a:endParaRPr lang="id-ID" sz="1200" dirty="0"/>
                    </a:p>
                  </a:txBody>
                  <a:tcPr/>
                </a:tc>
              </a:tr>
              <a:tr h="280903">
                <a:tc>
                  <a:txBody>
                    <a:bodyPr/>
                    <a:lstStyle/>
                    <a:p>
                      <a:r>
                        <a:rPr lang="id-ID" sz="1200" dirty="0" smtClean="0"/>
                        <a:t>3.1.Pembuatan Program</a:t>
                      </a:r>
                    </a:p>
                  </a:txBody>
                  <a:tcPr/>
                </a:tc>
                <a:tc>
                  <a:txBody>
                    <a:bodyPr/>
                    <a:lstStyle/>
                    <a:p>
                      <a:endParaRPr lang="id-ID" sz="1200" dirty="0"/>
                    </a:p>
                  </a:txBody>
                  <a:tcPr/>
                </a:tc>
                <a:tc>
                  <a:txBody>
                    <a:bodyPr/>
                    <a:lstStyle/>
                    <a:p>
                      <a:endParaRPr lang="id-ID" sz="1200" dirty="0"/>
                    </a:p>
                  </a:txBody>
                  <a:tcPr/>
                </a:tc>
                <a:tc>
                  <a:txBody>
                    <a:bodyPr/>
                    <a:lstStyle/>
                    <a:p>
                      <a:endParaRPr lang="id-ID" sz="1200" dirty="0"/>
                    </a:p>
                  </a:txBody>
                  <a:tcPr/>
                </a:tc>
              </a:tr>
              <a:tr h="280903">
                <a:tc>
                  <a:txBody>
                    <a:bodyPr/>
                    <a:lstStyle/>
                    <a:p>
                      <a:r>
                        <a:rPr lang="id-ID" sz="1200" dirty="0" smtClean="0"/>
                        <a:t>3.2.Dokumentasi Program</a:t>
                      </a:r>
                      <a:endParaRPr lang="id-ID" sz="1200" dirty="0"/>
                    </a:p>
                  </a:txBody>
                  <a:tcPr/>
                </a:tc>
                <a:tc>
                  <a:txBody>
                    <a:bodyPr/>
                    <a:lstStyle/>
                    <a:p>
                      <a:endParaRPr lang="id-ID" sz="1200" dirty="0"/>
                    </a:p>
                  </a:txBody>
                  <a:tcPr/>
                </a:tc>
                <a:tc>
                  <a:txBody>
                    <a:bodyPr/>
                    <a:lstStyle/>
                    <a:p>
                      <a:endParaRPr lang="id-ID" sz="1200" dirty="0"/>
                    </a:p>
                  </a:txBody>
                  <a:tcPr/>
                </a:tc>
                <a:tc>
                  <a:txBody>
                    <a:bodyPr/>
                    <a:lstStyle/>
                    <a:p>
                      <a:endParaRPr lang="id-ID" sz="1200" dirty="0"/>
                    </a:p>
                  </a:txBody>
                  <a:tcPr/>
                </a:tc>
              </a:tr>
              <a:tr h="280903">
                <a:tc>
                  <a:txBody>
                    <a:bodyPr/>
                    <a:lstStyle/>
                    <a:p>
                      <a:r>
                        <a:rPr lang="id-ID" sz="1200" dirty="0" smtClean="0"/>
                        <a:t>3.3.Testing Program</a:t>
                      </a:r>
                      <a:endParaRPr lang="id-ID" sz="1200" dirty="0"/>
                    </a:p>
                  </a:txBody>
                  <a:tcPr/>
                </a:tc>
                <a:tc>
                  <a:txBody>
                    <a:bodyPr/>
                    <a:lstStyle/>
                    <a:p>
                      <a:endParaRPr lang="id-ID" sz="1200" dirty="0"/>
                    </a:p>
                  </a:txBody>
                  <a:tcPr/>
                </a:tc>
                <a:tc>
                  <a:txBody>
                    <a:bodyPr/>
                    <a:lstStyle/>
                    <a:p>
                      <a:endParaRPr lang="id-ID" sz="1200" dirty="0"/>
                    </a:p>
                  </a:txBody>
                  <a:tcPr/>
                </a:tc>
                <a:tc>
                  <a:txBody>
                    <a:bodyPr/>
                    <a:lstStyle/>
                    <a:p>
                      <a:endParaRPr lang="id-ID" sz="1200" dirty="0"/>
                    </a:p>
                  </a:txBody>
                  <a:tcPr/>
                </a:tc>
              </a:tr>
              <a:tr h="280903">
                <a:tc>
                  <a:txBody>
                    <a:bodyPr/>
                    <a:lstStyle/>
                    <a:p>
                      <a:r>
                        <a:rPr lang="id-ID" sz="1200" dirty="0" smtClean="0"/>
                        <a:t>3.4.Instalasi Program</a:t>
                      </a:r>
                      <a:endParaRPr lang="id-ID" sz="1200" dirty="0"/>
                    </a:p>
                  </a:txBody>
                  <a:tcPr/>
                </a:tc>
                <a:tc>
                  <a:txBody>
                    <a:bodyPr/>
                    <a:lstStyle/>
                    <a:p>
                      <a:endParaRPr lang="id-ID" sz="1200" dirty="0"/>
                    </a:p>
                  </a:txBody>
                  <a:tcPr/>
                </a:tc>
                <a:tc>
                  <a:txBody>
                    <a:bodyPr/>
                    <a:lstStyle/>
                    <a:p>
                      <a:endParaRPr lang="id-ID" sz="1200" dirty="0"/>
                    </a:p>
                  </a:txBody>
                  <a:tcPr/>
                </a:tc>
                <a:tc>
                  <a:txBody>
                    <a:bodyPr/>
                    <a:lstStyle/>
                    <a:p>
                      <a:endParaRPr lang="id-ID" sz="1200" dirty="0"/>
                    </a:p>
                  </a:txBody>
                  <a:tcPr/>
                </a:tc>
              </a:tr>
              <a:tr h="280903">
                <a:tc>
                  <a:txBody>
                    <a:bodyPr/>
                    <a:lstStyle/>
                    <a:p>
                      <a:r>
                        <a:rPr lang="id-ID" sz="1200" dirty="0" smtClean="0">
                          <a:solidFill>
                            <a:srgbClr val="FF0000"/>
                          </a:solidFill>
                        </a:rPr>
                        <a:t>4.Training User</a:t>
                      </a:r>
                      <a:endParaRPr lang="id-ID" sz="1200" dirty="0">
                        <a:solidFill>
                          <a:srgbClr val="FF0000"/>
                        </a:solidFill>
                      </a:endParaRPr>
                    </a:p>
                  </a:txBody>
                  <a:tcPr/>
                </a:tc>
                <a:tc>
                  <a:txBody>
                    <a:bodyPr/>
                    <a:lstStyle/>
                    <a:p>
                      <a:endParaRPr lang="id-ID" sz="1200" dirty="0"/>
                    </a:p>
                  </a:txBody>
                  <a:tcPr/>
                </a:tc>
                <a:tc>
                  <a:txBody>
                    <a:bodyPr/>
                    <a:lstStyle/>
                    <a:p>
                      <a:endParaRPr lang="id-ID" sz="1200" dirty="0"/>
                    </a:p>
                  </a:txBody>
                  <a:tcPr/>
                </a:tc>
                <a:tc>
                  <a:txBody>
                    <a:bodyPr/>
                    <a:lstStyle/>
                    <a:p>
                      <a:endParaRPr lang="id-ID" sz="1200" dirty="0"/>
                    </a:p>
                  </a:txBody>
                  <a:tcPr/>
                </a:tc>
              </a:tr>
              <a:tr h="364547">
                <a:tc>
                  <a:txBody>
                    <a:bodyPr/>
                    <a:lstStyle/>
                    <a:p>
                      <a:r>
                        <a:rPr lang="id-ID" sz="1200" dirty="0" smtClean="0">
                          <a:solidFill>
                            <a:srgbClr val="FF0000"/>
                          </a:solidFill>
                        </a:rPr>
                        <a:t>5.Maintenance</a:t>
                      </a:r>
                      <a:endParaRPr lang="id-ID" sz="1200" dirty="0">
                        <a:solidFill>
                          <a:srgbClr val="FF0000"/>
                        </a:solidFill>
                      </a:endParaRPr>
                    </a:p>
                  </a:txBody>
                  <a:tcPr/>
                </a:tc>
                <a:tc>
                  <a:txBody>
                    <a:bodyPr/>
                    <a:lstStyle/>
                    <a:p>
                      <a:endParaRPr lang="id-ID" sz="1200" dirty="0"/>
                    </a:p>
                  </a:txBody>
                  <a:tcPr/>
                </a:tc>
                <a:tc>
                  <a:txBody>
                    <a:bodyPr/>
                    <a:lstStyle/>
                    <a:p>
                      <a:endParaRPr lang="id-ID" sz="1200" dirty="0"/>
                    </a:p>
                  </a:txBody>
                  <a:tcPr/>
                </a:tc>
                <a:tc>
                  <a:txBody>
                    <a:bodyPr/>
                    <a:lstStyle/>
                    <a:p>
                      <a:endParaRPr lang="id-ID" sz="1200" dirty="0"/>
                    </a:p>
                  </a:txBody>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386</Words>
  <Application>Microsoft Office PowerPoint</Application>
  <PresentationFormat>On-screen Show (4:3)</PresentationFormat>
  <Paragraphs>65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MANAJEMEN PROYEK</vt:lpstr>
      <vt:lpstr>Pengertian Proyek</vt:lpstr>
      <vt:lpstr>Pengertian Manajemen Proyek</vt:lpstr>
      <vt:lpstr>Fase Proses </vt:lpstr>
      <vt:lpstr>Bagaimana Proyek Yang Sukses?</vt:lpstr>
      <vt:lpstr>Sukses sebuah proyek bisa dicapai</vt:lpstr>
      <vt:lpstr>Sumber Daya Proyek </vt:lpstr>
      <vt:lpstr>Penjadwalan Proyek contoh 1</vt:lpstr>
      <vt:lpstr>contoh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PROYEK</dc:title>
  <dc:creator>USER</dc:creator>
  <cp:lastModifiedBy>USER</cp:lastModifiedBy>
  <cp:revision>15</cp:revision>
  <dcterms:created xsi:type="dcterms:W3CDTF">2018-06-06T06:31:28Z</dcterms:created>
  <dcterms:modified xsi:type="dcterms:W3CDTF">2018-06-06T07:56:45Z</dcterms:modified>
</cp:coreProperties>
</file>