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PENETAPAN HARGA DAN LABA MAKSIMUM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9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771058"/>
          </a:xfrm>
        </p:spPr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Mark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0006" y="1519707"/>
                <a:ext cx="10854265" cy="457019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Pada </a:t>
                </a:r>
                <a:r>
                  <a:rPr lang="en-US" dirty="0" err="1" smtClean="0"/>
                  <a:t>penetapan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mark up, </a:t>
                </a:r>
                <a:r>
                  <a:rPr lang="en-US" dirty="0" err="1" smtClean="0"/>
                  <a:t>terdapat</a:t>
                </a:r>
                <a:r>
                  <a:rPr lang="en-US" dirty="0" smtClean="0"/>
                  <a:t> 2 model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mark up </a:t>
                </a:r>
                <a:r>
                  <a:rPr lang="en-US" dirty="0" err="1" smtClean="0"/>
                  <a:t>biaya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mark up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:</a:t>
                </a:r>
              </a:p>
              <a:p>
                <a:r>
                  <a:rPr lang="en-US" dirty="0" smtClean="0"/>
                  <a:t>Mark up </a:t>
                </a:r>
                <a:r>
                  <a:rPr lang="en-US" dirty="0" err="1" smtClean="0"/>
                  <a:t>biaya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Mark </a:t>
                </a:r>
                <a:r>
                  <a:rPr lang="en-US" dirty="0"/>
                  <a:t>up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biaya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𝐻𝑎𝑟𝑔𝑎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𝐵𝑖𝑎𝑦𝑎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𝐵𝑖𝑎𝑦𝑎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: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Rp</a:t>
                </a:r>
                <a:r>
                  <a:rPr lang="en-US" dirty="0" smtClean="0"/>
                  <a:t> 120, </a:t>
                </a:r>
                <a:r>
                  <a:rPr lang="en-US" dirty="0" err="1" smtClean="0"/>
                  <a:t>biaya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Rp</a:t>
                </a:r>
                <a:r>
                  <a:rPr lang="en-US" dirty="0" smtClean="0"/>
                  <a:t> 100,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penetapan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mark up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Mark </a:t>
                </a:r>
                <a:r>
                  <a:rPr lang="en-US" dirty="0"/>
                  <a:t>up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biaya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= 0,20 = 20%</a:t>
                </a:r>
              </a:p>
              <a:p>
                <a:r>
                  <a:rPr lang="en-US" dirty="0" smtClean="0"/>
                  <a:t>Mark up </a:t>
                </a:r>
                <a:r>
                  <a:rPr lang="en-US" dirty="0" err="1" smtClean="0"/>
                  <a:t>harga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Mark up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𝐻𝑎𝑟𝑔𝑎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𝐵𝑖𝑎𝑦𝑎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𝐻𝑎𝑟𝑔𝑎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</a:t>
                </a:r>
                <a:r>
                  <a:rPr lang="en-US" dirty="0"/>
                  <a:t>: </a:t>
                </a:r>
                <a:r>
                  <a:rPr lang="en-US" dirty="0" err="1"/>
                  <a:t>harga</a:t>
                </a:r>
                <a:r>
                  <a:rPr lang="en-US" dirty="0"/>
                  <a:t> </a:t>
                </a:r>
                <a:r>
                  <a:rPr lang="en-US" dirty="0" err="1"/>
                  <a:t>Rp</a:t>
                </a:r>
                <a:r>
                  <a:rPr lang="en-US" dirty="0"/>
                  <a:t> 120, </a:t>
                </a:r>
                <a:r>
                  <a:rPr lang="en-US" dirty="0" err="1"/>
                  <a:t>biaya</a:t>
                </a:r>
                <a:r>
                  <a:rPr lang="en-US" dirty="0"/>
                  <a:t> </a:t>
                </a:r>
                <a:r>
                  <a:rPr lang="en-US" dirty="0" err="1"/>
                  <a:t>Rp</a:t>
                </a:r>
                <a:r>
                  <a:rPr lang="en-US" dirty="0"/>
                  <a:t> 100,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penetapan</a:t>
                </a:r>
                <a:r>
                  <a:rPr lang="en-US" dirty="0"/>
                  <a:t> </a:t>
                </a:r>
                <a:r>
                  <a:rPr lang="en-US" dirty="0" err="1"/>
                  <a:t>harga</a:t>
                </a:r>
                <a:r>
                  <a:rPr lang="en-US" dirty="0"/>
                  <a:t> mark up </a:t>
                </a:r>
                <a:r>
                  <a:rPr lang="en-US" dirty="0" err="1"/>
                  <a:t>adalah</a:t>
                </a:r>
                <a:r>
                  <a:rPr lang="en-US" dirty="0"/>
                  <a:t>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Mark </a:t>
                </a:r>
                <a:r>
                  <a:rPr lang="en-US" dirty="0"/>
                  <a:t>up </a:t>
                </a:r>
                <a:r>
                  <a:rPr lang="en-US" dirty="0" err="1" smtClean="0"/>
                  <a:t>atas</a:t>
                </a:r>
                <a:r>
                  <a:rPr lang="en-US" dirty="0"/>
                  <a:t> </a:t>
                </a:r>
                <a:r>
                  <a:rPr lang="en-US" dirty="0" err="1" smtClean="0"/>
                  <a:t>harga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0,1667 </a:t>
                </a:r>
                <a:r>
                  <a:rPr lang="en-US" dirty="0"/>
                  <a:t>= </a:t>
                </a:r>
                <a:r>
                  <a:rPr lang="en-US" dirty="0" smtClean="0"/>
                  <a:t>16,67%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006" y="1519707"/>
                <a:ext cx="10854265" cy="4570197"/>
              </a:xfrm>
              <a:blipFill rotWithShape="0">
                <a:blip r:embed="rId2"/>
                <a:stretch>
                  <a:fillRect l="-618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46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Diskriminasi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ialah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:</a:t>
            </a:r>
          </a:p>
          <a:p>
            <a:pPr lvl="1"/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pembelian</a:t>
            </a:r>
            <a:r>
              <a:rPr lang="en-US" sz="3000" dirty="0" smtClean="0"/>
              <a:t> </a:t>
            </a:r>
            <a:r>
              <a:rPr lang="en-US" sz="3000" dirty="0" err="1" smtClean="0"/>
              <a:t>yangbtertinggi</a:t>
            </a:r>
            <a:endParaRPr lang="en-US" sz="3000" dirty="0" smtClean="0"/>
          </a:p>
          <a:p>
            <a:pPr lvl="1"/>
            <a:r>
              <a:rPr lang="en-US" sz="3000" dirty="0" err="1" smtClean="0"/>
              <a:t>Jumlah</a:t>
            </a:r>
            <a:r>
              <a:rPr lang="en-US" sz="3000" dirty="0" smtClean="0"/>
              <a:t> unit </a:t>
            </a:r>
            <a:r>
              <a:rPr lang="en-US" sz="3000" dirty="0" err="1" smtClean="0"/>
              <a:t>dijual</a:t>
            </a:r>
            <a:r>
              <a:rPr lang="en-US" sz="3000" dirty="0" smtClean="0"/>
              <a:t> </a:t>
            </a:r>
            <a:r>
              <a:rPr lang="en-US" sz="3000" dirty="0" err="1" smtClean="0"/>
              <a:t>tertinggi</a:t>
            </a:r>
            <a:endParaRPr lang="en-US" sz="3000" dirty="0" smtClean="0"/>
          </a:p>
          <a:p>
            <a:pPr lvl="1"/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pelanggan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7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Inkremental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incremental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7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1000 yang </a:t>
            </a:r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 100 unit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arga</a:t>
            </a:r>
            <a:r>
              <a:rPr lang="en-US" dirty="0" smtClean="0"/>
              <a:t> per unit </a:t>
            </a:r>
            <a:r>
              <a:rPr lang="en-US" dirty="0" err="1" smtClean="0"/>
              <a:t>Rp</a:t>
            </a:r>
            <a:r>
              <a:rPr lang="en-US" dirty="0" smtClean="0"/>
              <a:t> 12,5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TR </a:t>
            </a:r>
            <a:r>
              <a:rPr lang="en-US" dirty="0" err="1" smtClean="0"/>
              <a:t>Rp</a:t>
            </a:r>
            <a:r>
              <a:rPr lang="en-US" dirty="0" smtClean="0"/>
              <a:t> 1250 </a:t>
            </a:r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B 150 unit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per unit </a:t>
            </a:r>
            <a:r>
              <a:rPr lang="en-US" dirty="0" err="1" smtClean="0"/>
              <a:t>Rp</a:t>
            </a:r>
            <a:r>
              <a:rPr lang="en-US" dirty="0" smtClean="0"/>
              <a:t> 5 </a:t>
            </a:r>
            <a:r>
              <a:rPr lang="en-US" dirty="0" err="1" smtClean="0"/>
              <a:t>sehingga</a:t>
            </a:r>
            <a:r>
              <a:rPr lang="en-US" dirty="0" smtClean="0"/>
              <a:t> TR </a:t>
            </a:r>
            <a:r>
              <a:rPr lang="en-US" dirty="0" err="1" smtClean="0"/>
              <a:t>Rp</a:t>
            </a:r>
            <a:r>
              <a:rPr lang="en-US" dirty="0" smtClean="0"/>
              <a:t> 750</a:t>
            </a:r>
          </a:p>
          <a:p>
            <a:r>
              <a:rPr lang="en-US" dirty="0" smtClean="0"/>
              <a:t>TR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1250 + </a:t>
            </a:r>
            <a:r>
              <a:rPr lang="en-US" dirty="0" err="1" smtClean="0"/>
              <a:t>Rp</a:t>
            </a:r>
            <a:r>
              <a:rPr lang="en-US" dirty="0" smtClean="0"/>
              <a:t> 750 = </a:t>
            </a:r>
            <a:r>
              <a:rPr lang="en-US" dirty="0" err="1" smtClean="0"/>
              <a:t>Rp</a:t>
            </a:r>
            <a:r>
              <a:rPr lang="en-US" dirty="0" smtClean="0"/>
              <a:t> 2000</a:t>
            </a:r>
          </a:p>
          <a:p>
            <a:r>
              <a:rPr lang="en-US" dirty="0" smtClean="0"/>
              <a:t>Total output 100+150 = 250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695459"/>
            <a:ext cx="8770571" cy="5394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Alokasi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Model unit </a:t>
            </a:r>
            <a:r>
              <a:rPr lang="en-US" sz="3200" dirty="0" err="1" smtClean="0"/>
              <a:t>penjualan</a:t>
            </a:r>
            <a:r>
              <a:rPr lang="en-US" sz="3200" dirty="0" smtClean="0"/>
              <a:t> :</a:t>
            </a:r>
          </a:p>
          <a:p>
            <a:pPr lvl="1"/>
            <a:r>
              <a:rPr lang="en-US" sz="3000" dirty="0" err="1" smtClean="0"/>
              <a:t>Alokasi</a:t>
            </a:r>
            <a:r>
              <a:rPr lang="en-US" sz="3000" dirty="0" smtClean="0"/>
              <a:t> </a:t>
            </a:r>
            <a:r>
              <a:rPr lang="en-US" sz="3000" dirty="0" err="1" smtClean="0"/>
              <a:t>produk</a:t>
            </a:r>
            <a:r>
              <a:rPr lang="en-US" sz="3000" dirty="0" smtClean="0"/>
              <a:t> A = 100/250  x </a:t>
            </a:r>
            <a:r>
              <a:rPr lang="en-US" sz="3000" dirty="0" err="1" smtClean="0"/>
              <a:t>Rp</a:t>
            </a:r>
            <a:r>
              <a:rPr lang="en-US" sz="3000" dirty="0" smtClean="0"/>
              <a:t> 1000 = </a:t>
            </a:r>
            <a:r>
              <a:rPr lang="en-US" sz="3000" dirty="0" err="1" smtClean="0"/>
              <a:t>Rp</a:t>
            </a:r>
            <a:r>
              <a:rPr lang="en-US" sz="3000" dirty="0" smtClean="0"/>
              <a:t> 400</a:t>
            </a:r>
          </a:p>
          <a:p>
            <a:pPr lvl="1"/>
            <a:r>
              <a:rPr lang="en-US" sz="3000" dirty="0" err="1" smtClean="0"/>
              <a:t>Alokasi</a:t>
            </a:r>
            <a:r>
              <a:rPr lang="en-US" sz="3000" dirty="0" smtClean="0"/>
              <a:t> </a:t>
            </a:r>
            <a:r>
              <a:rPr lang="en-US" sz="3000" dirty="0" err="1" smtClean="0"/>
              <a:t>produk</a:t>
            </a:r>
            <a:r>
              <a:rPr lang="en-US" sz="3000" dirty="0" smtClean="0"/>
              <a:t> B = 150/250 x </a:t>
            </a:r>
            <a:r>
              <a:rPr lang="en-US" sz="3000" dirty="0" err="1" smtClean="0"/>
              <a:t>Rp</a:t>
            </a:r>
            <a:r>
              <a:rPr lang="en-US" sz="3000" dirty="0" smtClean="0"/>
              <a:t> 1000 = </a:t>
            </a:r>
            <a:r>
              <a:rPr lang="en-US" sz="3000" dirty="0" err="1" smtClean="0"/>
              <a:t>Rp</a:t>
            </a:r>
            <a:r>
              <a:rPr lang="en-US" sz="3000" dirty="0" smtClean="0"/>
              <a:t> 600</a:t>
            </a:r>
          </a:p>
          <a:p>
            <a:r>
              <a:rPr lang="en-US" sz="3200" dirty="0" smtClean="0"/>
              <a:t>Model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jual</a:t>
            </a:r>
            <a:r>
              <a:rPr lang="en-US" sz="3200" dirty="0" smtClean="0"/>
              <a:t> :</a:t>
            </a:r>
          </a:p>
          <a:p>
            <a:pPr lvl="1"/>
            <a:r>
              <a:rPr lang="en-US" sz="3000" dirty="0" err="1" smtClean="0"/>
              <a:t>Alokasi</a:t>
            </a:r>
            <a:r>
              <a:rPr lang="en-US" sz="3000" dirty="0" smtClean="0"/>
              <a:t> </a:t>
            </a:r>
            <a:r>
              <a:rPr lang="en-US" sz="3000" dirty="0" err="1" smtClean="0"/>
              <a:t>produk</a:t>
            </a:r>
            <a:r>
              <a:rPr lang="en-US" sz="3000" dirty="0" smtClean="0"/>
              <a:t> A = 1250/2000 x </a:t>
            </a:r>
            <a:r>
              <a:rPr lang="en-US" sz="3000" dirty="0" err="1" smtClean="0"/>
              <a:t>Rp</a:t>
            </a:r>
            <a:r>
              <a:rPr lang="en-US" sz="3000" dirty="0" smtClean="0"/>
              <a:t> 1000 = </a:t>
            </a:r>
            <a:r>
              <a:rPr lang="en-US" sz="3000" dirty="0" err="1" smtClean="0"/>
              <a:t>Rp</a:t>
            </a:r>
            <a:r>
              <a:rPr lang="en-US" sz="3000" dirty="0" smtClean="0"/>
              <a:t> 625</a:t>
            </a:r>
          </a:p>
          <a:p>
            <a:pPr lvl="1"/>
            <a:r>
              <a:rPr lang="en-US" sz="3000" dirty="0" err="1" smtClean="0"/>
              <a:t>Alokasi</a:t>
            </a:r>
            <a:r>
              <a:rPr lang="en-US" sz="3000" dirty="0" smtClean="0"/>
              <a:t> </a:t>
            </a:r>
            <a:r>
              <a:rPr lang="en-US" sz="3000" dirty="0" err="1" smtClean="0"/>
              <a:t>produk</a:t>
            </a:r>
            <a:r>
              <a:rPr lang="en-US" sz="3000" dirty="0" smtClean="0"/>
              <a:t> B = 750/2000 x </a:t>
            </a:r>
            <a:r>
              <a:rPr lang="en-US" sz="3000" dirty="0" err="1" smtClean="0"/>
              <a:t>Rp</a:t>
            </a:r>
            <a:r>
              <a:rPr lang="en-US" sz="3000" dirty="0" smtClean="0"/>
              <a:t> 1000 = </a:t>
            </a:r>
            <a:r>
              <a:rPr lang="en-US" sz="3000" dirty="0" err="1" smtClean="0"/>
              <a:t>Rp</a:t>
            </a:r>
            <a:r>
              <a:rPr lang="en-US" sz="3000" dirty="0" smtClean="0"/>
              <a:t> 375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68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smtClean="0"/>
              <a:t>TR = P x Q</a:t>
            </a:r>
          </a:p>
          <a:p>
            <a:r>
              <a:rPr lang="en-US" dirty="0" smtClean="0"/>
              <a:t>TR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total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total expense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smtClean="0"/>
              <a:t>TR &lt; TC =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endParaRPr lang="en-US" dirty="0" smtClean="0"/>
          </a:p>
          <a:p>
            <a:r>
              <a:rPr lang="en-US" dirty="0" smtClean="0"/>
              <a:t>TR &gt; TC =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8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marketing</a:t>
            </a:r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akunting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4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diklasifikasikan</a:t>
            </a:r>
            <a:r>
              <a:rPr lang="en-US" sz="3200" dirty="0" smtClean="0"/>
              <a:t> :</a:t>
            </a:r>
          </a:p>
          <a:p>
            <a:pPr lvl="1"/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 lvl="1"/>
            <a:r>
              <a:rPr lang="en-US" sz="3200" dirty="0" err="1" smtClean="0"/>
              <a:t>Adaptasi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 smtClean="0"/>
          </a:p>
          <a:p>
            <a:pPr lvl="1"/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1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Skimming Pricing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demi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 smtClean="0"/>
          </a:p>
          <a:p>
            <a:r>
              <a:rPr lang="en-US" dirty="0" smtClean="0"/>
              <a:t>Penetration Pricing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demi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dinaikkan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loyal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528" y="1725768"/>
            <a:ext cx="9952744" cy="43641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Geographical Pricing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smtClean="0"/>
              <a:t>Price Discount and Allowance</a:t>
            </a:r>
          </a:p>
          <a:p>
            <a:pPr lvl="1"/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endParaRPr lang="en-US" dirty="0" smtClean="0"/>
          </a:p>
          <a:p>
            <a:r>
              <a:rPr lang="en-US" dirty="0" smtClean="0"/>
              <a:t>Promotional Pricing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r>
              <a:rPr lang="en-US" dirty="0" smtClean="0"/>
              <a:t>Discriminatory Pricing</a:t>
            </a:r>
          </a:p>
          <a:p>
            <a:pPr lvl="1"/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, </a:t>
            </a:r>
            <a:r>
              <a:rPr lang="en-US" dirty="0" err="1" smtClean="0"/>
              <a:t>selera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smtClean="0"/>
              <a:t>Product mix pricing</a:t>
            </a:r>
          </a:p>
          <a:p>
            <a:pPr lvl="1"/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2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1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Akunting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</a:t>
            </a:r>
            <a:r>
              <a:rPr lang="en-US" sz="3200" dirty="0" err="1" smtClean="0"/>
              <a:t>ditambah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 smtClean="0"/>
          </a:p>
          <a:p>
            <a:pPr lvl="1"/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ditambah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 smtClean="0"/>
          </a:p>
          <a:p>
            <a:pPr lvl="1"/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</a:t>
            </a:r>
            <a:r>
              <a:rPr lang="en-US" sz="3200" dirty="0" err="1" smtClean="0"/>
              <a:t>ditambah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 smtClean="0"/>
          </a:p>
          <a:p>
            <a:pPr lvl="1"/>
            <a:r>
              <a:rPr lang="en-US" sz="3200" dirty="0" smtClean="0"/>
              <a:t>Total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ditambah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799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mark up,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marjinal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incremental,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optimal</a:t>
            </a:r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r>
              <a:rPr lang="en-US" dirty="0" smtClean="0"/>
              <a:t>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incremental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2749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85</TotalTime>
  <Words>575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 Math</vt:lpstr>
      <vt:lpstr>Century Schoolbook</vt:lpstr>
      <vt:lpstr>Corbel</vt:lpstr>
      <vt:lpstr>Feathered</vt:lpstr>
      <vt:lpstr>PENETAPAN HARGA DAN LABA MAKSIMUM</vt:lpstr>
      <vt:lpstr>PowerPoint Presentation</vt:lpstr>
      <vt:lpstr>Penetapan Harga</vt:lpstr>
      <vt:lpstr>Penetapan harga berbasis marketing</vt:lpstr>
      <vt:lpstr>Harga Produk Baru</vt:lpstr>
      <vt:lpstr>Kebijakan Harga Adaptif</vt:lpstr>
      <vt:lpstr>Kebijakan Perubahan Harga</vt:lpstr>
      <vt:lpstr>Penetapan Harga Berdasar Akunting</vt:lpstr>
      <vt:lpstr>Penetapan Harga Berbasis Ekonomi</vt:lpstr>
      <vt:lpstr>Penetapan harga Mark up</vt:lpstr>
      <vt:lpstr>Penetapan Harga Diskriminasi</vt:lpstr>
      <vt:lpstr>Penetapan Harga Inkremental</vt:lpstr>
      <vt:lpstr>Penetapan Harga Produk Bersama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HARGA DAN LABA MAKSIMUM</dc:title>
  <dc:creator>hp</dc:creator>
  <cp:lastModifiedBy>hp</cp:lastModifiedBy>
  <cp:revision>8</cp:revision>
  <dcterms:created xsi:type="dcterms:W3CDTF">2020-12-27T00:22:32Z</dcterms:created>
  <dcterms:modified xsi:type="dcterms:W3CDTF">2020-12-27T01:48:15Z</dcterms:modified>
</cp:coreProperties>
</file>