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58" r:id="rId3"/>
    <p:sldId id="293" r:id="rId4"/>
    <p:sldId id="294" r:id="rId5"/>
    <p:sldId id="295" r:id="rId6"/>
    <p:sldId id="296" r:id="rId7"/>
    <p:sldId id="299" r:id="rId8"/>
    <p:sldId id="298" r:id="rId9"/>
    <p:sldId id="297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  <p:sldId id="292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>
        <p:scale>
          <a:sx n="70" d="100"/>
          <a:sy n="70" d="100"/>
        </p:scale>
        <p:origin x="-13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16964-4DE1-4F6E-B5A5-4F5DDE7ED9F3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7E948-D1B0-41EB-B5BE-7253713A6A4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56D40B-86E2-4B2B-9184-C55861A70325}" type="datetimeFigureOut">
              <a:rPr lang="id-ID" smtClean="0"/>
              <a:pPr/>
              <a:t>24/12/2014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3CFD51-0C05-4050-A024-96560CB0E2B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>
            <a:normAutofit/>
          </a:bodyPr>
          <a:lstStyle/>
          <a:p>
            <a:r>
              <a:rPr lang="id-ID" dirty="0" smtClean="0"/>
              <a:t>MEMBANGUN SISTEM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Defri Kurniawan, M.Kom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Business Process Reengineering And Process Improvement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Steps to effective </a:t>
            </a:r>
            <a:r>
              <a:rPr lang="en-US" b="1" i="1" dirty="0" smtClean="0"/>
              <a:t>reengineering</a:t>
            </a:r>
            <a:endParaRPr lang="id-ID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Memahami proses mana yang membutuhkan peningkatan</a:t>
            </a:r>
          </a:p>
          <a:p>
            <a:r>
              <a:rPr lang="id-ID" dirty="0" smtClean="0"/>
              <a:t>Mengukur kinerja proses yang ada sebagai dasar</a:t>
            </a:r>
          </a:p>
          <a:p>
            <a:r>
              <a:rPr lang="id-ID" dirty="0" smtClean="0"/>
              <a:t>Mengijinkan </a:t>
            </a:r>
            <a:r>
              <a:rPr lang="id-ID" dirty="0" smtClean="0"/>
              <a:t>IT untuk mempengaruhi proses desain dari awal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Business Process Reengineering And Process Improvement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Quality Management and Six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Sigma</a:t>
            </a:r>
            <a:endParaRPr lang="id-ID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en-US" b="1" dirty="0" smtClean="0"/>
              <a:t>Total </a:t>
            </a:r>
            <a:r>
              <a:rPr lang="en-US" b="1" dirty="0" smtClean="0"/>
              <a:t>Quality Management (TQM):</a:t>
            </a:r>
            <a:endParaRPr lang="id-ID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Melihat </a:t>
            </a:r>
            <a:r>
              <a:rPr lang="id-ID" dirty="0" smtClean="0"/>
              <a:t>kontrol pencapaian kualitas </a:t>
            </a:r>
            <a:r>
              <a:rPr lang="id-ID" dirty="0" smtClean="0"/>
              <a:t>sebagai tujuan itu sendiri dengan tanggung jawab </a:t>
            </a:r>
            <a:r>
              <a:rPr lang="id-ID" dirty="0" smtClean="0"/>
              <a:t>semua </a:t>
            </a:r>
            <a:r>
              <a:rPr lang="id-ID" dirty="0" smtClean="0"/>
              <a:t>orang </a:t>
            </a:r>
            <a:r>
              <a:rPr lang="id-ID" dirty="0" smtClean="0"/>
              <a:t>yang berada dalam </a:t>
            </a:r>
            <a:r>
              <a:rPr lang="id-ID" dirty="0" smtClean="0"/>
              <a:t>suatu organisasi</a:t>
            </a:r>
          </a:p>
          <a:p>
            <a:r>
              <a:rPr lang="id-ID" dirty="0" smtClean="0"/>
              <a:t>Fokus </a:t>
            </a:r>
            <a:r>
              <a:rPr lang="id-ID" dirty="0" smtClean="0"/>
              <a:t>pada serangkaian perbaikan </a:t>
            </a:r>
            <a:r>
              <a:rPr lang="id-ID" dirty="0" smtClean="0"/>
              <a:t>yang berkesinambungan </a:t>
            </a:r>
            <a:r>
              <a:rPr lang="id-ID" dirty="0" smtClean="0"/>
              <a:t>daripada perubahan besar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Business Process Reengineering And Process Improvement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Quality Management and Six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Sigma</a:t>
            </a:r>
            <a:endParaRPr lang="id-ID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Six Sigma</a:t>
            </a:r>
            <a:r>
              <a:rPr lang="en-US" b="1" dirty="0" smtClean="0"/>
              <a:t>:</a:t>
            </a:r>
            <a:endParaRPr lang="id-ID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Menunjuk </a:t>
            </a:r>
            <a:r>
              <a:rPr lang="id-ID" dirty="0" smtClean="0"/>
              <a:t>satu set metodologi dan teknik untuk meningkatkan kualitas dan mengurangi biaya</a:t>
            </a:r>
          </a:p>
          <a:p>
            <a:r>
              <a:rPr lang="id-ID" dirty="0" smtClean="0"/>
              <a:t>Menggunakan </a:t>
            </a:r>
            <a:r>
              <a:rPr lang="id-ID" dirty="0" smtClean="0"/>
              <a:t>analisis statistik untuk mendeteksi kelemahan proses dan membuat penyesuaian kecil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Business Process Reengineering And Process Improvement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Benchmarking</a:t>
            </a:r>
            <a:endParaRPr lang="id-ID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Menetapkan standar yang ketat untuk produk, jasa, atau kegiatan dan mengukur kinerja organisasi terhadap </a:t>
            </a:r>
            <a:r>
              <a:rPr lang="id-ID" dirty="0" smtClean="0"/>
              <a:t>standar-standar lain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Overview Of Systems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b="1" i="1" dirty="0" smtClean="0"/>
              <a:t>Systems </a:t>
            </a:r>
            <a:r>
              <a:rPr lang="id-ID" b="1" i="1" dirty="0" smtClean="0"/>
              <a:t>development / </a:t>
            </a:r>
            <a:r>
              <a:rPr lang="id-ID" b="1" dirty="0" smtClean="0"/>
              <a:t>Pengembangan Sistem:</a:t>
            </a:r>
            <a:r>
              <a:rPr lang="id-ID" b="1" i="1" dirty="0" smtClean="0"/>
              <a:t> </a:t>
            </a:r>
            <a:r>
              <a:rPr lang="id-ID" dirty="0" smtClean="0"/>
              <a:t>kegiatan-kegiatan yang mengarah ke produksi solusi sistem informasi untuk masalah atau organisasi</a:t>
            </a:r>
          </a:p>
          <a:p>
            <a:r>
              <a:rPr lang="id-ID" b="1" i="1" dirty="0" smtClean="0"/>
              <a:t>Systems </a:t>
            </a:r>
            <a:r>
              <a:rPr lang="id-ID" b="1" i="1" dirty="0" smtClean="0"/>
              <a:t>analysis / </a:t>
            </a:r>
            <a:r>
              <a:rPr lang="id-ID" b="1" dirty="0" smtClean="0"/>
              <a:t>Analisa Sistem</a:t>
            </a:r>
            <a:r>
              <a:rPr lang="id-ID" dirty="0" smtClean="0"/>
              <a:t>: </a:t>
            </a:r>
            <a:r>
              <a:rPr lang="id-ID" dirty="0" smtClean="0"/>
              <a:t>Analisis masalah bahwa organisasi akan mencoba untuk </a:t>
            </a:r>
            <a:r>
              <a:rPr lang="id-ID" dirty="0" smtClean="0"/>
              <a:t>memecahkannya </a:t>
            </a:r>
            <a:r>
              <a:rPr lang="id-ID" dirty="0" smtClean="0"/>
              <a:t>dengan sistem informasi</a:t>
            </a:r>
          </a:p>
          <a:p>
            <a:r>
              <a:rPr lang="id-ID" b="1" i="1" dirty="0" smtClean="0"/>
              <a:t>Feasibility </a:t>
            </a:r>
            <a:r>
              <a:rPr lang="id-ID" b="1" i="1" dirty="0" smtClean="0"/>
              <a:t>study / </a:t>
            </a:r>
            <a:r>
              <a:rPr lang="id-ID" b="1" dirty="0" smtClean="0"/>
              <a:t>Studi </a:t>
            </a:r>
            <a:r>
              <a:rPr lang="id-ID" b="1" dirty="0" smtClean="0"/>
              <a:t>kelayakan</a:t>
            </a:r>
            <a:r>
              <a:rPr lang="id-ID" dirty="0" smtClean="0"/>
              <a:t>: Sebagai bagian dari proses analisis sistem, cara untuk menentukan apakah solusi dapat dicapai, mengingat sumber daya organisasi dan kendalan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Overview Of Systems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The Systems Development Process</a:t>
            </a:r>
            <a:endParaRPr lang="id-ID" dirty="0"/>
          </a:p>
        </p:txBody>
      </p:sp>
      <p:pic>
        <p:nvPicPr>
          <p:cNvPr id="4" name="Picture 13" descr="C:\My Documents\MIS10\Compositing\Chapter-13\Fig-13-3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232025"/>
            <a:ext cx="3554413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43200" y="5867400"/>
            <a:ext cx="38290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/>
              <a:t>Building </a:t>
            </a:r>
            <a:r>
              <a:rPr lang="en-US" sz="1600" b="1" dirty="0" err="1" smtClean="0"/>
              <a:t>sistem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organisasi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dapat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dipecah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menjadi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enam</a:t>
            </a:r>
            <a:r>
              <a:rPr lang="en-US" sz="1600" b="1" dirty="0" smtClean="0"/>
              <a:t> </a:t>
            </a:r>
            <a:r>
              <a:rPr lang="en-US" sz="1600" b="1" dirty="0" smtClean="0"/>
              <a:t>activities </a:t>
            </a:r>
            <a:r>
              <a:rPr lang="en-US" sz="1600" b="1" dirty="0" err="1" smtClean="0"/>
              <a:t>inti</a:t>
            </a:r>
            <a:endParaRPr lang="en-US" sz="1600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86200" y="6419873"/>
            <a:ext cx="140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/>
              <a:t>Figure 13-3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Overview Of Systems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SYSTEMS ANALYSIS</a:t>
            </a:r>
          </a:p>
          <a:p>
            <a:endParaRPr lang="id-ID" dirty="0" smtClean="0"/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Establishing Information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Requirements</a:t>
            </a:r>
            <a:r>
              <a:rPr lang="en-US" b="1" dirty="0" smtClean="0"/>
              <a:t>:</a:t>
            </a:r>
            <a:endParaRPr lang="id-ID" b="1" dirty="0" smtClean="0"/>
          </a:p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Sebuah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laporan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rinci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kebutuhan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yang harus dipenuhi oleh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yang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baru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Mengidentifikasi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butuhan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-kebutuhan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apa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saja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kapan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bagaimana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yang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dibutuhkan tersebut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Overview Of Systems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SYSTEMS DESIGN</a:t>
            </a:r>
          </a:p>
          <a:p>
            <a:endParaRPr lang="id-ID" dirty="0" smtClean="0"/>
          </a:p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Rincian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bagaimana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memenuhi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kebutuhan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informasi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sebagaimana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yang telah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ditentukan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oleh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analisis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Termasuk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menciptakan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spesifikasi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desain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r>
              <a:rPr lang="en-US" b="1" dirty="0" smtClean="0"/>
              <a:t>The role of end users: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Pengguna harus memiliki kontrol yang cukup atas proses desain </a:t>
            </a:r>
            <a:r>
              <a:rPr lang="id-ID" dirty="0" smtClean="0"/>
              <a:t>untuk </a:t>
            </a:r>
            <a:r>
              <a:rPr lang="id-ID" dirty="0" smtClean="0"/>
              <a:t>memastikan bahwa sistem mencerminkan prioritas bisnis </a:t>
            </a:r>
            <a:r>
              <a:rPr lang="id-ID" dirty="0" smtClean="0"/>
              <a:t>dan kebutuhan informasi</a:t>
            </a:r>
            <a:r>
              <a:rPr lang="id-ID" dirty="0" smtClean="0"/>
              <a:t> </a:t>
            </a:r>
            <a:r>
              <a:rPr lang="id-ID" dirty="0" smtClean="0"/>
              <a:t>pengguna</a:t>
            </a:r>
            <a:endParaRPr lang="id-ID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Overview Of Systems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COMPLETING THE SYSTEMS DEVELOPMENT PROCESS</a:t>
            </a:r>
            <a:endParaRPr lang="id-ID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id-ID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r>
              <a:rPr lang="id-ID" b="1" dirty="0" smtClean="0"/>
              <a:t>Programming</a:t>
            </a:r>
            <a:r>
              <a:rPr lang="en-US" b="1" dirty="0" smtClean="0"/>
              <a:t>: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Menerjemahkan spesifikasi sistem yang </a:t>
            </a:r>
            <a:r>
              <a:rPr lang="id-ID" dirty="0" smtClean="0"/>
              <a:t>telah disiapkan </a:t>
            </a:r>
            <a:r>
              <a:rPr lang="id-ID" dirty="0" smtClean="0"/>
              <a:t>selama tahap desain ke kode </a:t>
            </a:r>
            <a:r>
              <a:rPr lang="id-ID" dirty="0" smtClean="0"/>
              <a:t>program</a:t>
            </a:r>
          </a:p>
          <a:p>
            <a:pPr>
              <a:buNone/>
            </a:pPr>
            <a:r>
              <a:rPr lang="id-ID" b="1" dirty="0" smtClean="0"/>
              <a:t>Testing</a:t>
            </a:r>
          </a:p>
          <a:p>
            <a:r>
              <a:rPr lang="id-ID" dirty="0" smtClean="0"/>
              <a:t>Pengujian lengkap untuk menentukan apakah sistem tersebut menghasilkan hasil yang diinginkan </a:t>
            </a:r>
            <a:endParaRPr lang="id-ID" dirty="0" smtClean="0"/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Conversion: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Proses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perubahan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lama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baru</a:t>
            </a:r>
            <a:endParaRPr lang="id-ID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Overview Of Systems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COMPLETING THE SYSTEMS DEVELOPMENT PROCESS</a:t>
            </a:r>
            <a:endParaRPr lang="id-ID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id-ID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Production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Tahap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setelah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baru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id-ID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install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konversi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selesai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selama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ditinjau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oleh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pengguna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spesialis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teknis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menentukan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seberapa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baik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sistem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telah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memenuhi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tujuan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aslinya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ungkin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kan adanya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pelaksanaan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audit</a:t>
            </a:r>
            <a:endParaRPr lang="id-ID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Learning Objectives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Menunjukkan bagaimana membangun sistem baru yang menghasilkan perubahan organisasi.</a:t>
            </a:r>
          </a:p>
          <a:p>
            <a:r>
              <a:rPr lang="id-ID" dirty="0" smtClean="0"/>
              <a:t>Mengidentifikasi dan menggambarkan kegiatan inti dalam proses pengembangan sistem.</a:t>
            </a:r>
          </a:p>
          <a:p>
            <a:r>
              <a:rPr lang="id-ID" dirty="0" smtClean="0"/>
              <a:t>Mengevaluasi metode alternatif untuk membangun sistem informasi.</a:t>
            </a:r>
          </a:p>
          <a:p>
            <a:r>
              <a:rPr lang="id-ID" dirty="0" smtClean="0"/>
              <a:t>Membandingkan metodologi alternatif untuk modeling sistem.</a:t>
            </a:r>
          </a:p>
          <a:p>
            <a:r>
              <a:rPr lang="id-ID" dirty="0" smtClean="0"/>
              <a:t>Mengidentifikasi dan menggambarkan pendekatan baru untuk membangun sistem di era perusahaan  digital.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Overview Of Systems Development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COMPLETING THE SYSTEMS DEVELOPMENT PROCESS</a:t>
            </a:r>
            <a:endParaRPr lang="id-ID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id-ID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Maintenance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r>
              <a:rPr lang="id-ID" dirty="0" smtClean="0"/>
              <a:t>Prosedur untuk </a:t>
            </a:r>
            <a:r>
              <a:rPr lang="id-ID" dirty="0" smtClean="0"/>
              <a:t>memperbaiki kesalahan, memenuhi persyaratan </a:t>
            </a:r>
            <a:r>
              <a:rPr lang="id-ID" dirty="0" smtClean="0"/>
              <a:t>baru </a:t>
            </a:r>
            <a:r>
              <a:rPr lang="id-ID" dirty="0" smtClean="0"/>
              <a:t>atau meningkatkan efisiensi </a:t>
            </a:r>
            <a:r>
              <a:rPr lang="id-ID" dirty="0" smtClean="0"/>
              <a:t>pengolahan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Alternative Systems-building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Systems life cycle</a:t>
            </a:r>
            <a:r>
              <a:rPr lang="en-US" b="1" dirty="0" smtClean="0"/>
              <a:t>: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Metodologi </a:t>
            </a:r>
            <a:r>
              <a:rPr lang="id-ID" dirty="0" smtClean="0"/>
              <a:t>tradisional yang menekankan pada pembagian dan aktifitas kerja yang berurutan</a:t>
            </a:r>
          </a:p>
          <a:p>
            <a:endParaRPr lang="id-ID" dirty="0" smtClean="0"/>
          </a:p>
          <a:p>
            <a:pPr>
              <a:buNone/>
            </a:pPr>
            <a:r>
              <a:rPr lang="en-US" b="1" dirty="0" smtClean="0"/>
              <a:t>Prototyping / Iterative </a:t>
            </a:r>
            <a:r>
              <a:rPr lang="en-US" b="1" dirty="0" smtClean="0"/>
              <a:t>Processes</a:t>
            </a:r>
            <a:endParaRPr lang="id-ID" b="1" dirty="0" smtClean="0"/>
          </a:p>
          <a:p>
            <a:r>
              <a:rPr lang="id-ID" dirty="0" smtClean="0"/>
              <a:t>Membangun sistem eksperimental dengan cepat dan murah untuk demonstrasi dan evaluasi dan digunakan sebagai </a:t>
            </a:r>
            <a:r>
              <a:rPr lang="id-ID" i="1" dirty="0" smtClean="0"/>
              <a:t>template</a:t>
            </a:r>
            <a:r>
              <a:rPr lang="id-ID" dirty="0" smtClean="0"/>
              <a:t> untuk sistem final</a:t>
            </a:r>
            <a:endParaRPr lang="id-ID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Alternative Systems-building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Prototyping </a:t>
            </a:r>
            <a:r>
              <a:rPr lang="en-US" b="1" dirty="0" smtClean="0"/>
              <a:t>/ Iterative </a:t>
            </a:r>
            <a:r>
              <a:rPr lang="en-US" b="1" dirty="0" smtClean="0"/>
              <a:t>Processes</a:t>
            </a:r>
            <a:r>
              <a:rPr lang="id-ID" b="1" dirty="0" smtClean="0"/>
              <a:t> (lanjut)</a:t>
            </a:r>
          </a:p>
          <a:p>
            <a:r>
              <a:rPr lang="id-ID" dirty="0" smtClean="0"/>
              <a:t>Prototyping yang paling berguna ketika ada beberapa ketidakpastian tentang persyaratan atau solusi desain.</a:t>
            </a:r>
          </a:p>
          <a:p>
            <a:r>
              <a:rPr lang="id-ID" dirty="0" smtClean="0"/>
              <a:t>Mendorong </a:t>
            </a:r>
            <a:r>
              <a:rPr lang="id-ID" dirty="0" smtClean="0"/>
              <a:t>keterlibatan pengguna akhir dan lebih mungkin untuk memenuhi kebutuhan pengguna </a:t>
            </a:r>
            <a:r>
              <a:rPr lang="id-ID" dirty="0" smtClean="0"/>
              <a:t>akhir</a:t>
            </a:r>
          </a:p>
          <a:p>
            <a:endParaRPr lang="id-ID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Alternative Systems-building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Prototyping Process</a:t>
            </a:r>
            <a:endParaRPr lang="id-ID" b="1" dirty="0" smtClean="0">
              <a:solidFill>
                <a:srgbClr val="C0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500298" y="2225690"/>
            <a:ext cx="4022718" cy="4560896"/>
            <a:chOff x="1611" y="1296"/>
            <a:chExt cx="2661" cy="3017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448" y="4080"/>
              <a:ext cx="8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Figure 13-8</a:t>
              </a:r>
            </a:p>
          </p:txBody>
        </p:sp>
        <p:pic>
          <p:nvPicPr>
            <p:cNvPr id="6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11" y="1296"/>
              <a:ext cx="2661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Alternative Systems-building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End-User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Development</a:t>
            </a:r>
            <a:endParaRPr lang="id-ID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Pengembangan sistem informasi oleh pengguna akhir dengan sedikit atau tanpa bantuan resmi dari spesialis </a:t>
            </a:r>
            <a:r>
              <a:rPr lang="id-ID" dirty="0" smtClean="0"/>
              <a:t>teknis</a:t>
            </a:r>
          </a:p>
          <a:p>
            <a:endParaRPr lang="id-ID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Alternative Systems-building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 Software Packages and Outsourcing</a:t>
            </a:r>
            <a:endParaRPr lang="id-ID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b="1" dirty="0" smtClean="0"/>
              <a:t>Application </a:t>
            </a:r>
            <a:r>
              <a:rPr lang="en-US" b="1" dirty="0" smtClean="0"/>
              <a:t>Software Package:</a:t>
            </a:r>
            <a:endParaRPr lang="id-ID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Program </a:t>
            </a:r>
            <a:r>
              <a:rPr lang="id-ID" dirty="0" smtClean="0"/>
              <a:t>aplikasi perangkat lunak yang tersedia secara komersial untuk dijual atau disewakan</a:t>
            </a:r>
          </a:p>
          <a:p>
            <a:r>
              <a:rPr lang="id-ID" dirty="0" smtClean="0"/>
              <a:t>Mungkin </a:t>
            </a:r>
            <a:r>
              <a:rPr lang="id-ID" dirty="0" smtClean="0"/>
              <a:t>termasuk kustomisasi fitur yang memungkinkan perangkat lunak yang akan dimodifikasi untuk kebutuhan unik organisasi</a:t>
            </a:r>
            <a:endParaRPr lang="id-ID" dirty="0" smtClean="0"/>
          </a:p>
          <a:p>
            <a:endParaRPr lang="id-ID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Alternative Systems-building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 Software Packages and Outsourcing</a:t>
            </a:r>
            <a:endParaRPr lang="id-ID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b="1" dirty="0" smtClean="0"/>
              <a:t>Outsourcing</a:t>
            </a:r>
            <a:r>
              <a:rPr lang="en-US" b="1" dirty="0" smtClean="0"/>
              <a:t>:</a:t>
            </a:r>
            <a:endParaRPr lang="id-ID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Jika Perusahaan tidak ingin menggunakan sumber daya internal untuk membangun atau mengoperasikan Sistem Informasi. </a:t>
            </a:r>
          </a:p>
          <a:p>
            <a:r>
              <a:rPr lang="id-ID" dirty="0" smtClean="0"/>
              <a:t>Kondisi ini memungkinkan adanya outsource dari organisasi / </a:t>
            </a:r>
            <a:r>
              <a:rPr lang="id-ID" i="1" dirty="0" smtClean="0"/>
              <a:t>provider </a:t>
            </a:r>
            <a:r>
              <a:rPr lang="id-ID" dirty="0" smtClean="0"/>
              <a:t>eksternal untuk memberikan layanannya</a:t>
            </a:r>
            <a:endParaRPr lang="id-ID" i="1" dirty="0" smtClean="0"/>
          </a:p>
          <a:p>
            <a:endParaRPr lang="id-ID" dirty="0" smtClean="0"/>
          </a:p>
          <a:p>
            <a:endParaRPr lang="id-ID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Alternative Systems-building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 Software Packages and Outsourcing</a:t>
            </a:r>
            <a:endParaRPr lang="id-ID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b="1" dirty="0" smtClean="0"/>
              <a:t>Outsourcing</a:t>
            </a:r>
            <a:r>
              <a:rPr lang="en-US" b="1" dirty="0" smtClean="0"/>
              <a:t>:</a:t>
            </a:r>
            <a:endParaRPr lang="id-ID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/>
              <a:t>Persetujuan </a:t>
            </a:r>
            <a:r>
              <a:rPr lang="id-ID" dirty="0" smtClean="0"/>
              <a:t>operasi komputer </a:t>
            </a:r>
            <a:r>
              <a:rPr lang="id-ID" dirty="0" smtClean="0"/>
              <a:t> pusat</a:t>
            </a:r>
            <a:r>
              <a:rPr lang="id-ID" dirty="0" smtClean="0"/>
              <a:t>, </a:t>
            </a:r>
            <a:r>
              <a:rPr lang="id-ID" dirty="0" smtClean="0"/>
              <a:t>jaringan telekomunikasi, atau aplikasi pengembangan </a:t>
            </a:r>
            <a:r>
              <a:rPr lang="id-ID" dirty="0" smtClean="0"/>
              <a:t>vendor </a:t>
            </a:r>
            <a:r>
              <a:rPr lang="id-ID" dirty="0" smtClean="0"/>
              <a:t>eksternal</a:t>
            </a:r>
          </a:p>
          <a:p>
            <a:r>
              <a:rPr lang="id-ID" dirty="0" smtClean="0"/>
              <a:t>Manfaat </a:t>
            </a:r>
            <a:r>
              <a:rPr lang="id-ID" dirty="0" smtClean="0"/>
              <a:t>dari skala ekonomi dan kompetensi inti yang saling </a:t>
            </a:r>
            <a:r>
              <a:rPr lang="id-ID" dirty="0" smtClean="0"/>
              <a:t>melengkapi</a:t>
            </a:r>
            <a:endParaRPr lang="id-ID" dirty="0" smtClean="0"/>
          </a:p>
          <a:p>
            <a:r>
              <a:rPr lang="id-ID" dirty="0" smtClean="0"/>
              <a:t>Biaya Kekurangan mungkin </a:t>
            </a:r>
            <a:r>
              <a:rPr lang="id-ID" dirty="0" smtClean="0"/>
              <a:t>tersembunyi</a:t>
            </a:r>
          </a:p>
          <a:p>
            <a:endParaRPr lang="id-ID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d-ID" sz="4400" dirty="0" smtClean="0"/>
          </a:p>
          <a:p>
            <a:pPr algn="ctr">
              <a:buNone/>
            </a:pPr>
            <a:endParaRPr lang="id-ID" sz="4400" dirty="0" smtClean="0"/>
          </a:p>
          <a:p>
            <a:pPr algn="ctr">
              <a:buNone/>
            </a:pPr>
            <a:r>
              <a:rPr lang="id-ID" sz="4400" dirty="0" smtClean="0"/>
              <a:t>Terima Kasih</a:t>
            </a:r>
            <a:endParaRPr lang="id-ID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New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Ordering System for Girl Scout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Cookies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sz="3200" b="1" dirty="0" smtClean="0">
                <a:solidFill>
                  <a:srgbClr val="C00000"/>
                </a:solidFill>
                <a:latin typeface="Arial" charset="0"/>
              </a:rPr>
              <a:t>Problem</a:t>
            </a:r>
            <a:r>
              <a:rPr lang="en-US" sz="3200" b="1" dirty="0" smtClean="0">
                <a:latin typeface="Arial" charset="0"/>
              </a:rPr>
              <a:t>: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prosedur</a:t>
            </a:r>
            <a:r>
              <a:rPr lang="en-US" sz="3200" dirty="0" smtClean="0">
                <a:latin typeface="Arial" charset="0"/>
              </a:rPr>
              <a:t> manual </a:t>
            </a:r>
            <a:r>
              <a:rPr lang="en-US" sz="3200" dirty="0" err="1" smtClean="0">
                <a:latin typeface="Arial" charset="0"/>
              </a:rPr>
              <a:t>tidak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efisien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tingkat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kesalahan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tinggi</a:t>
            </a:r>
            <a:r>
              <a:rPr lang="en-US" sz="3200" dirty="0" smtClean="0">
                <a:latin typeface="Arial" charset="0"/>
              </a:rPr>
              <a:t>.</a:t>
            </a:r>
            <a:endParaRPr lang="id-ID" sz="3200" dirty="0" smtClean="0">
              <a:latin typeface="Arial" charset="0"/>
            </a:endParaRPr>
          </a:p>
          <a:p>
            <a:endParaRPr lang="en-US" sz="3200" dirty="0" smtClean="0">
              <a:latin typeface="Arial" charset="0"/>
            </a:endParaRPr>
          </a:p>
          <a:p>
            <a:r>
              <a:rPr lang="en-US" sz="3200" b="1" dirty="0" err="1" smtClean="0">
                <a:solidFill>
                  <a:srgbClr val="C00000"/>
                </a:solidFill>
                <a:latin typeface="Arial" charset="0"/>
              </a:rPr>
              <a:t>Solu</a:t>
            </a:r>
            <a:r>
              <a:rPr lang="id-ID" sz="3200" b="1" dirty="0" smtClean="0">
                <a:solidFill>
                  <a:srgbClr val="C00000"/>
                </a:solidFill>
                <a:latin typeface="Arial" charset="0"/>
              </a:rPr>
              <a:t>tion</a:t>
            </a:r>
            <a:r>
              <a:rPr lang="en-US" sz="3200" b="1" dirty="0" smtClean="0">
                <a:latin typeface="Arial" charset="0"/>
              </a:rPr>
              <a:t>: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id-ID" sz="3200" dirty="0" err="1" smtClean="0">
                <a:latin typeface="Arial" charset="0"/>
              </a:rPr>
              <a:t>h</a:t>
            </a:r>
            <a:r>
              <a:rPr lang="en-US" sz="3200" dirty="0" err="1" smtClean="0">
                <a:latin typeface="Arial" charset="0"/>
              </a:rPr>
              <a:t>ilangkan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prosedur</a:t>
            </a:r>
            <a:r>
              <a:rPr lang="en-US" sz="3200" dirty="0" smtClean="0">
                <a:latin typeface="Arial" charset="0"/>
              </a:rPr>
              <a:t> manual, </a:t>
            </a:r>
            <a:r>
              <a:rPr lang="en-US" sz="3200" dirty="0" err="1" smtClean="0">
                <a:latin typeface="Arial" charset="0"/>
              </a:rPr>
              <a:t>desain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proses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pemesanan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baru</a:t>
            </a:r>
            <a:r>
              <a:rPr lang="en-US" sz="3200" dirty="0" smtClean="0">
                <a:latin typeface="Arial" charset="0"/>
              </a:rPr>
              <a:t>, </a:t>
            </a:r>
            <a:r>
              <a:rPr lang="en-US" sz="3200" dirty="0" err="1" smtClean="0">
                <a:latin typeface="Arial" charset="0"/>
              </a:rPr>
              <a:t>dan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mengimplementasikan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i="1" dirty="0" smtClean="0">
                <a:latin typeface="Arial" charset="0"/>
              </a:rPr>
              <a:t>software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id-ID" sz="3200" dirty="0" smtClean="0">
                <a:latin typeface="Arial" charset="0"/>
              </a:rPr>
              <a:t>untuk </a:t>
            </a:r>
            <a:r>
              <a:rPr lang="en-US" sz="3200" dirty="0" err="1" smtClean="0">
                <a:latin typeface="Arial" charset="0"/>
              </a:rPr>
              <a:t>membangun</a:t>
            </a:r>
            <a:r>
              <a:rPr lang="en-US" sz="3200" dirty="0" smtClean="0">
                <a:latin typeface="Arial" charset="0"/>
              </a:rPr>
              <a:t> database </a:t>
            </a:r>
            <a:r>
              <a:rPr lang="en-US" sz="3200" dirty="0" err="1" smtClean="0">
                <a:latin typeface="Arial" charset="0"/>
              </a:rPr>
              <a:t>dan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melacak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pesanan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secara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otomatis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ketertiban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jadwal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pick</a:t>
            </a:r>
            <a:r>
              <a:rPr lang="id-ID" sz="3200" dirty="0" smtClean="0">
                <a:latin typeface="Arial" charset="0"/>
              </a:rPr>
              <a:t> </a:t>
            </a:r>
            <a:r>
              <a:rPr lang="en-US" sz="3200" dirty="0" smtClean="0">
                <a:latin typeface="Arial" charset="0"/>
              </a:rPr>
              <a:t>up.</a:t>
            </a:r>
            <a:endParaRPr lang="en-US" sz="32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New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Ordering System for Girl Scout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Cookies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" charset="0"/>
              </a:rPr>
              <a:t>Menunjukkan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peran</a:t>
            </a:r>
            <a:r>
              <a:rPr lang="en-US" sz="3200" dirty="0" smtClean="0">
                <a:latin typeface="Arial" charset="0"/>
              </a:rPr>
              <a:t> TI </a:t>
            </a:r>
            <a:r>
              <a:rPr lang="en-US" sz="3200" dirty="0" err="1" smtClean="0">
                <a:latin typeface="Arial" charset="0"/>
              </a:rPr>
              <a:t>dalam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memperbarui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proses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bisnis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tradisional</a:t>
            </a:r>
            <a:r>
              <a:rPr lang="en-US" sz="3200" dirty="0" smtClean="0">
                <a:latin typeface="Arial" charset="0"/>
              </a:rPr>
              <a:t>.</a:t>
            </a:r>
            <a:endParaRPr lang="id-ID" sz="3200" dirty="0" smtClean="0">
              <a:latin typeface="Arial" charset="0"/>
            </a:endParaRPr>
          </a:p>
          <a:p>
            <a:endParaRPr lang="en-US" sz="3200" dirty="0" smtClean="0">
              <a:latin typeface="Arial" charset="0"/>
            </a:endParaRPr>
          </a:p>
          <a:p>
            <a:r>
              <a:rPr lang="en-US" sz="3200" dirty="0" err="1" smtClean="0">
                <a:latin typeface="Arial" charset="0"/>
              </a:rPr>
              <a:t>Menggambarkan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teknologi</a:t>
            </a:r>
            <a:r>
              <a:rPr lang="en-US" sz="3200" dirty="0" smtClean="0">
                <a:latin typeface="Arial" charset="0"/>
              </a:rPr>
              <a:t> digital </a:t>
            </a:r>
            <a:r>
              <a:rPr lang="id-ID" sz="3200" dirty="0" smtClean="0">
                <a:latin typeface="Arial" charset="0"/>
              </a:rPr>
              <a:t>yang ber</a:t>
            </a:r>
            <a:r>
              <a:rPr lang="en-US" sz="3200" dirty="0" err="1" smtClean="0">
                <a:latin typeface="Arial" charset="0"/>
              </a:rPr>
              <a:t>fokus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id-ID" sz="3200" dirty="0" smtClean="0">
                <a:latin typeface="Arial" charset="0"/>
              </a:rPr>
              <a:t>pada </a:t>
            </a:r>
            <a:r>
              <a:rPr lang="en-US" sz="3200" dirty="0" err="1" smtClean="0">
                <a:latin typeface="Arial" charset="0"/>
              </a:rPr>
              <a:t>merancang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dan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membangun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sistem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informasi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baru</a:t>
            </a:r>
            <a:r>
              <a:rPr lang="en-US" sz="3200" dirty="0" smtClean="0">
                <a:latin typeface="Arial" charset="0"/>
              </a:rPr>
              <a:t>.</a:t>
            </a:r>
            <a:endParaRPr lang="id-ID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Systems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Development and Organizational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Change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200" b="1" dirty="0" smtClean="0"/>
              <a:t>Empat Jenis Perubahan Struktural</a:t>
            </a:r>
            <a:r>
              <a:rPr lang="id-ID" sz="3200" b="1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Automation</a:t>
            </a:r>
            <a:endParaRPr lang="id-ID" sz="32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Rationalization </a:t>
            </a:r>
            <a:r>
              <a:rPr lang="id-ID" sz="3200" i="1" dirty="0" smtClean="0"/>
              <a:t>o</a:t>
            </a:r>
            <a:r>
              <a:rPr lang="en-US" sz="3200" i="1" dirty="0" smtClean="0"/>
              <a:t>f Procedures</a:t>
            </a:r>
            <a:endParaRPr lang="id-ID" sz="32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Business Process Reengineering</a:t>
            </a:r>
            <a:endParaRPr lang="id-ID" sz="32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Paradigm Shift</a:t>
            </a:r>
            <a:endParaRPr lang="id-ID" sz="3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Systems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Development and Organizational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Change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solidFill>
                  <a:srgbClr val="C00000"/>
                </a:solidFill>
              </a:rPr>
              <a:t>Automation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id-ID" sz="3200" dirty="0" smtClean="0">
                <a:solidFill>
                  <a:srgbClr val="C00000"/>
                </a:solidFill>
              </a:rPr>
              <a:t>/ </a:t>
            </a:r>
            <a:r>
              <a:rPr lang="en-US" sz="3200" dirty="0" err="1" smtClean="0">
                <a:solidFill>
                  <a:srgbClr val="C00000"/>
                </a:solidFill>
              </a:rPr>
              <a:t>Otomasi</a:t>
            </a:r>
            <a:r>
              <a:rPr lang="en-US" sz="3200" dirty="0" smtClean="0"/>
              <a:t>: </a:t>
            </a:r>
            <a:r>
              <a:rPr lang="en-US" sz="3200" dirty="0" err="1" smtClean="0"/>
              <a:t>Prosedur</a:t>
            </a:r>
            <a:r>
              <a:rPr lang="en-US" sz="3200" dirty="0" smtClean="0"/>
              <a:t> </a:t>
            </a:r>
            <a:r>
              <a:rPr lang="en-US" sz="3200" dirty="0" err="1" smtClean="0"/>
              <a:t>mekanisasi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mempercepat</a:t>
            </a:r>
            <a:r>
              <a:rPr lang="en-US" sz="3200" dirty="0" smtClean="0"/>
              <a:t> </a:t>
            </a:r>
            <a:r>
              <a:rPr lang="en-US" sz="3200" dirty="0" err="1" smtClean="0"/>
              <a:t>kinerja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ada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solidFill>
                  <a:srgbClr val="C00000"/>
                </a:solidFill>
              </a:rPr>
              <a:t>Rationalization </a:t>
            </a:r>
            <a:r>
              <a:rPr lang="id-ID" sz="3200" i="1" dirty="0" smtClean="0">
                <a:solidFill>
                  <a:srgbClr val="C00000"/>
                </a:solidFill>
              </a:rPr>
              <a:t>o</a:t>
            </a:r>
            <a:r>
              <a:rPr lang="en-US" sz="3200" i="1" dirty="0" smtClean="0">
                <a:solidFill>
                  <a:srgbClr val="C00000"/>
                </a:solidFill>
              </a:rPr>
              <a:t>f Procedures </a:t>
            </a:r>
            <a:r>
              <a:rPr lang="id-ID" sz="3200" i="1" dirty="0" smtClean="0">
                <a:solidFill>
                  <a:srgbClr val="C00000"/>
                </a:solidFill>
              </a:rPr>
              <a:t>/ </a:t>
            </a:r>
            <a:r>
              <a:rPr lang="en-US" sz="3200" dirty="0" err="1" smtClean="0">
                <a:solidFill>
                  <a:srgbClr val="C00000"/>
                </a:solidFill>
              </a:rPr>
              <a:t>Rasionalisasi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prosedur</a:t>
            </a:r>
            <a:r>
              <a:rPr lang="id-ID" sz="3200" dirty="0" smtClean="0">
                <a:solidFill>
                  <a:srgbClr val="C00000"/>
                </a:solidFill>
              </a:rPr>
              <a:t>:</a:t>
            </a:r>
            <a:r>
              <a:rPr lang="en-US" sz="3200" dirty="0" smtClean="0"/>
              <a:t> </a:t>
            </a:r>
            <a:r>
              <a:rPr lang="en-US" sz="3200" dirty="0" err="1" smtClean="0"/>
              <a:t>perampingan</a:t>
            </a:r>
            <a:r>
              <a:rPr lang="en-US" sz="3200" dirty="0" smtClean="0"/>
              <a:t> </a:t>
            </a:r>
            <a:r>
              <a:rPr lang="en-US" sz="3200" dirty="0" err="1" smtClean="0"/>
              <a:t>prosedur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smtClean="0"/>
              <a:t>Automation</a:t>
            </a:r>
            <a:endParaRPr lang="id-ID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solidFill>
                  <a:srgbClr val="C00000"/>
                </a:solidFill>
              </a:rPr>
              <a:t>Business Process Reengineering</a:t>
            </a:r>
            <a:r>
              <a:rPr lang="en-US" sz="3200" i="1" dirty="0" smtClean="0"/>
              <a:t> </a:t>
            </a:r>
            <a:r>
              <a:rPr lang="id-ID" sz="3200" i="1" dirty="0" smtClean="0">
                <a:solidFill>
                  <a:srgbClr val="C00000"/>
                </a:solidFill>
              </a:rPr>
              <a:t>/ </a:t>
            </a:r>
            <a:r>
              <a:rPr lang="id-ID" sz="3200" dirty="0" smtClean="0">
                <a:solidFill>
                  <a:srgbClr val="C00000"/>
                </a:solidFill>
              </a:rPr>
              <a:t>Rekayasa </a:t>
            </a:r>
            <a:r>
              <a:rPr lang="id-ID" sz="3200" dirty="0" smtClean="0">
                <a:solidFill>
                  <a:srgbClr val="C00000"/>
                </a:solidFill>
              </a:rPr>
              <a:t>ulang proses bisnis:</a:t>
            </a:r>
            <a:r>
              <a:rPr lang="id-ID" sz="3200" dirty="0" smtClean="0"/>
              <a:t> </a:t>
            </a:r>
            <a:r>
              <a:rPr lang="id-ID" sz="3200" dirty="0" smtClean="0"/>
              <a:t>analisis </a:t>
            </a:r>
            <a:r>
              <a:rPr lang="id-ID" sz="3200" dirty="0" smtClean="0"/>
              <a:t>dan desain ulang proses bisnis untuk membenahi alur kerja dan mengurangi pemborosan </a:t>
            </a:r>
            <a:r>
              <a:rPr lang="id-ID" sz="3200" dirty="0" smtClean="0"/>
              <a:t>dan tugas yang berulang-ulang</a:t>
            </a:r>
            <a:endParaRPr lang="id-ID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>
                <a:solidFill>
                  <a:srgbClr val="C00000"/>
                </a:solidFill>
              </a:rPr>
              <a:t>Paradigm Shift </a:t>
            </a:r>
            <a:r>
              <a:rPr lang="id-ID" sz="3200" i="1" dirty="0" smtClean="0">
                <a:solidFill>
                  <a:srgbClr val="C00000"/>
                </a:solidFill>
              </a:rPr>
              <a:t>/ </a:t>
            </a:r>
            <a:r>
              <a:rPr lang="id-ID" sz="3200" dirty="0" smtClean="0">
                <a:solidFill>
                  <a:srgbClr val="C00000"/>
                </a:solidFill>
              </a:rPr>
              <a:t>Pergeseran </a:t>
            </a:r>
            <a:r>
              <a:rPr lang="id-ID" sz="3200" dirty="0" smtClean="0">
                <a:solidFill>
                  <a:srgbClr val="C00000"/>
                </a:solidFill>
              </a:rPr>
              <a:t>paradigma:</a:t>
            </a:r>
            <a:r>
              <a:rPr lang="id-ID" sz="3200" dirty="0" smtClean="0"/>
              <a:t> rekonseptualisasi </a:t>
            </a:r>
            <a:r>
              <a:rPr lang="id-ID" sz="3200" dirty="0" smtClean="0"/>
              <a:t>radikal </a:t>
            </a:r>
            <a:r>
              <a:rPr lang="id-ID" sz="3200" dirty="0" smtClean="0"/>
              <a:t>dari sifat bisnis dan </a:t>
            </a:r>
            <a:r>
              <a:rPr lang="id-ID" sz="3200" dirty="0" smtClean="0"/>
              <a:t>organisasi</a:t>
            </a:r>
          </a:p>
          <a:p>
            <a:pPr marL="514350" indent="-514350">
              <a:buNone/>
            </a:pPr>
            <a:endParaRPr lang="id-ID" sz="32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Systems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Development and Organizational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Change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Organizational Change Carries Risks and Rewards</a:t>
            </a:r>
            <a:endParaRPr lang="id-ID" dirty="0"/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2143108" y="2143116"/>
            <a:ext cx="4572000" cy="4408488"/>
            <a:chOff x="1488" y="1536"/>
            <a:chExt cx="2880" cy="2777"/>
          </a:xfrm>
        </p:grpSpPr>
        <p:sp>
          <p:nvSpPr>
            <p:cNvPr id="6" name="Rectangle 38"/>
            <p:cNvSpPr>
              <a:spLocks noChangeArrowheads="1"/>
            </p:cNvSpPr>
            <p:nvPr/>
          </p:nvSpPr>
          <p:spPr bwMode="auto">
            <a:xfrm>
              <a:off x="2448" y="4080"/>
              <a:ext cx="8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/>
                <a:t>Figure 13-1</a:t>
              </a:r>
            </a:p>
          </p:txBody>
        </p:sp>
        <p:pic>
          <p:nvPicPr>
            <p:cNvPr id="7" name="Picture 4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88" y="1536"/>
              <a:ext cx="2880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Systems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Development and Organizational </a:t>
            </a:r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Change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Bentuk yang paling umum dari perubahan organisasi adalah otomatisasi dan rasionalisasi. </a:t>
            </a:r>
            <a:r>
              <a:rPr lang="id-ID" dirty="0" smtClean="0"/>
              <a:t>Bergerak relatif lambat dan strategi perubahan yang lambat menghadirkan </a:t>
            </a:r>
            <a:r>
              <a:rPr lang="id-ID" i="1" dirty="0" smtClean="0"/>
              <a:t>return</a:t>
            </a:r>
            <a:r>
              <a:rPr lang="id-ID" dirty="0" smtClean="0"/>
              <a:t> yang biasa dengan sedikit risiko</a:t>
            </a:r>
            <a:r>
              <a:rPr lang="id-ID" dirty="0" smtClean="0"/>
              <a:t>. </a:t>
            </a:r>
            <a:endParaRPr lang="id-ID" dirty="0" smtClean="0"/>
          </a:p>
          <a:p>
            <a:r>
              <a:rPr lang="id-ID" dirty="0" smtClean="0"/>
              <a:t>Lebih </a:t>
            </a:r>
            <a:r>
              <a:rPr lang="id-ID" dirty="0" smtClean="0"/>
              <a:t>cepat dan </a:t>
            </a:r>
            <a:r>
              <a:rPr lang="id-ID" dirty="0" smtClean="0"/>
              <a:t>perubahan lebih komprehensif </a:t>
            </a:r>
            <a:r>
              <a:rPr lang="id-ID" dirty="0" smtClean="0"/>
              <a:t>seperti rekayasa ulang </a:t>
            </a:r>
            <a:r>
              <a:rPr lang="id-ID" dirty="0" smtClean="0"/>
              <a:t>dan pergeseran </a:t>
            </a:r>
            <a:r>
              <a:rPr lang="id-ID" dirty="0" smtClean="0"/>
              <a:t>paradigma </a:t>
            </a:r>
            <a:r>
              <a:rPr lang="id-ID" dirty="0" smtClean="0"/>
              <a:t>membawa </a:t>
            </a:r>
            <a:r>
              <a:rPr lang="id-ID" i="1" dirty="0" smtClean="0"/>
              <a:t>return</a:t>
            </a:r>
            <a:r>
              <a:rPr lang="id-ID" dirty="0" smtClean="0"/>
              <a:t> </a:t>
            </a:r>
            <a:r>
              <a:rPr lang="id-ID" dirty="0" smtClean="0"/>
              <a:t>tinggi tetapi menawarkan kesempatan </a:t>
            </a:r>
            <a:r>
              <a:rPr lang="id-ID" dirty="0" smtClean="0"/>
              <a:t>besar untuk </a:t>
            </a:r>
            <a:r>
              <a:rPr lang="id-ID" dirty="0" smtClean="0"/>
              <a:t>kegagalan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Business Process Reengineering And Process Improvement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Business Process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Reengineering</a:t>
            </a:r>
            <a:endParaRPr lang="id-ID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Bank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Perkreditan mengurangi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waktu untuk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memberikan kredit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dari 6-8 minggu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menjadi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satu minggu,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dengan mengubah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alur kerja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secara radikal dan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dokumen prosedur manajemen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3745</TotalTime>
  <Words>974</Words>
  <Application>Microsoft Office PowerPoint</Application>
  <PresentationFormat>On-screen Show (4:3)</PresentationFormat>
  <Paragraphs>135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MEMBANGUN SISTEM INFORMASI</vt:lpstr>
      <vt:lpstr>Learning Objectives</vt:lpstr>
      <vt:lpstr>New Ordering System for Girl Scout Cookies</vt:lpstr>
      <vt:lpstr>New Ordering System for Girl Scout Cookies</vt:lpstr>
      <vt:lpstr>Systems Development and Organizational Change</vt:lpstr>
      <vt:lpstr>Systems Development and Organizational Change</vt:lpstr>
      <vt:lpstr>Systems Development and Organizational Change</vt:lpstr>
      <vt:lpstr>Systems Development and Organizational Change</vt:lpstr>
      <vt:lpstr>Business Process Reengineering And Process Improvement</vt:lpstr>
      <vt:lpstr>Business Process Reengineering And Process Improvement</vt:lpstr>
      <vt:lpstr>Business Process Reengineering And Process Improvement</vt:lpstr>
      <vt:lpstr>Business Process Reengineering And Process Improvement</vt:lpstr>
      <vt:lpstr>Business Process Reengineering And Process Improvement</vt:lpstr>
      <vt:lpstr>Overview Of Systems Development</vt:lpstr>
      <vt:lpstr>Overview Of Systems Development</vt:lpstr>
      <vt:lpstr>Overview Of Systems Development</vt:lpstr>
      <vt:lpstr>Overview Of Systems Development</vt:lpstr>
      <vt:lpstr>Overview Of Systems Development</vt:lpstr>
      <vt:lpstr>Overview Of Systems Development</vt:lpstr>
      <vt:lpstr>Overview Of Systems Development</vt:lpstr>
      <vt:lpstr>Alternative Systems-building Approaches</vt:lpstr>
      <vt:lpstr>Alternative Systems-building Approaches</vt:lpstr>
      <vt:lpstr>Alternative Systems-building Approaches</vt:lpstr>
      <vt:lpstr>Alternative Systems-building Approaches</vt:lpstr>
      <vt:lpstr>Alternative Systems-building Approaches</vt:lpstr>
      <vt:lpstr>Alternative Systems-building Approaches</vt:lpstr>
      <vt:lpstr>Alternative Systems-building Approaches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Menuju Penyempurnaan Operasional dan  Pendekatan Pelanggan</dc:title>
  <dc:creator>Dave</dc:creator>
  <cp:lastModifiedBy>Dave</cp:lastModifiedBy>
  <cp:revision>208</cp:revision>
  <dcterms:created xsi:type="dcterms:W3CDTF">2014-11-25T18:53:00Z</dcterms:created>
  <dcterms:modified xsi:type="dcterms:W3CDTF">2014-12-24T03:21:20Z</dcterms:modified>
</cp:coreProperties>
</file>