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BEF41-8F64-4146-8409-11DE54AA663B}" type="datetimeFigureOut">
              <a:rPr lang="id-ID" smtClean="0"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6717F-2469-4478-92FB-8BE25DB48DD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Knowledge managemen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NOT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Untuk menemukan sumber informasi yang mengandung suatu kata tetapi tidak mengandung kata lain</a:t>
            </a:r>
          </a:p>
          <a:p>
            <a:r>
              <a:rPr lang="id-ID" altLang="id-ID" smtClean="0"/>
              <a:t>Biasanya untuk membatasi cakupan suatu istilah atau menghimdari tercampurnya istilah yang sama</a:t>
            </a:r>
          </a:p>
          <a:p>
            <a:r>
              <a:rPr lang="id-ID" altLang="id-ID" smtClean="0"/>
              <a:t>Misal : Asia NOT India</a:t>
            </a:r>
          </a:p>
          <a:p>
            <a:r>
              <a:rPr lang="id-ID" altLang="id-ID" smtClean="0"/>
              <a:t>Stres NOT psychology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Tanda petik “..........”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Mencari sumber informasi yang mengandung frasa yang dicari</a:t>
            </a:r>
          </a:p>
          <a:p>
            <a:r>
              <a:rPr lang="id-ID" altLang="id-ID" smtClean="0"/>
              <a:t>Memilih kata-kata yang bersebelahan</a:t>
            </a:r>
          </a:p>
          <a:p>
            <a:r>
              <a:rPr lang="id-ID" altLang="id-ID" smtClean="0"/>
              <a:t>Misal : “air susu ibu”</a:t>
            </a:r>
          </a:p>
          <a:p>
            <a:pPr>
              <a:buFont typeface="Wingdings 2" pitchFamily="18" charset="2"/>
              <a:buNone/>
            </a:pPr>
            <a:endParaRPr lang="id-ID" altLang="id-ID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5400" dirty="0" smtClean="0"/>
              <a:t>Terima kasih</a:t>
            </a:r>
            <a:endParaRPr lang="id-ID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Evaluasi sumber infromasi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 MIKom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/>
              <a:t>1.Apakah yang </a:t>
            </a:r>
            <a:r>
              <a:rPr lang="en-US" sz="2400" b="1" dirty="0" err="1" smtClean="0"/>
              <a:t>disampaikan</a:t>
            </a:r>
            <a:r>
              <a:rPr lang="en-US" sz="2400" b="1" dirty="0" smtClean="0"/>
              <a:t> URL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?</a:t>
            </a:r>
            <a:endParaRPr lang="id-ID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evaluatif</a:t>
            </a:r>
            <a:r>
              <a:rPr lang="en-US" dirty="0" smtClean="0"/>
              <a:t> :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a.  </a:t>
            </a:r>
            <a:r>
              <a:rPr lang="en-US" dirty="0" err="1" smtClean="0"/>
              <a:t>Apakah</a:t>
            </a:r>
            <a:r>
              <a:rPr lang="en-US" dirty="0" smtClean="0"/>
              <a:t> web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/</a:t>
            </a:r>
            <a:r>
              <a:rPr lang="en-US" dirty="0" err="1" smtClean="0"/>
              <a:t>pribadi</a:t>
            </a:r>
            <a:r>
              <a:rPr lang="en-US" dirty="0" smtClean="0"/>
              <a:t>?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 </a:t>
            </a:r>
            <a:r>
              <a:rPr lang="en-US" sz="2000" i="1" dirty="0" err="1" smtClean="0"/>
              <a:t>Misalnya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tanda</a:t>
            </a:r>
            <a:r>
              <a:rPr lang="en-US" sz="2000" i="1" dirty="0" smtClean="0"/>
              <a:t> ~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alamat</a:t>
            </a:r>
            <a:r>
              <a:rPr lang="en-US" sz="2000" i="1" dirty="0" smtClean="0"/>
              <a:t> web, </a:t>
            </a:r>
            <a:r>
              <a:rPr lang="en-US" sz="2000" i="1" dirty="0" err="1" smtClean="0"/>
              <a:t>menunjukkan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bahwa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pemilik</a:t>
            </a:r>
            <a:r>
              <a:rPr lang="en-US" sz="2000" i="1" dirty="0" smtClean="0"/>
              <a:t> web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perorangan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bukan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pengelola</a:t>
            </a:r>
            <a:r>
              <a:rPr lang="en-US" sz="2000" i="1" dirty="0" smtClean="0"/>
              <a:t> server. 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b. 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domain</a:t>
            </a:r>
            <a:r>
              <a:rPr lang="en-US" i="1" dirty="0" smtClean="0"/>
              <a:t> URL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 </a:t>
            </a:r>
            <a:r>
              <a:rPr lang="en-US" sz="2000" i="1" dirty="0" err="1" smtClean="0"/>
              <a:t>ac,edu,or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org,go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gov,com</a:t>
            </a:r>
            <a:r>
              <a:rPr lang="en-US" sz="2000" i="1" dirty="0" smtClean="0"/>
              <a:t>, mil, </a:t>
            </a:r>
            <a:r>
              <a:rPr lang="en-US" sz="2000" i="1" dirty="0" err="1" smtClean="0"/>
              <a:t>tv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dsb</a:t>
            </a:r>
            <a:r>
              <a:rPr lang="en-US" i="1" dirty="0" smtClean="0"/>
              <a:t>    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c. 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?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Lembaga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pengelola</a:t>
            </a:r>
            <a:r>
              <a:rPr lang="en-US" sz="2000" i="1" dirty="0" smtClean="0"/>
              <a:t> server </a:t>
            </a:r>
            <a:r>
              <a:rPr lang="en-US" sz="2000" i="1" dirty="0" err="1" smtClean="0"/>
              <a:t>ditulis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spt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berikut</a:t>
            </a:r>
            <a:endParaRPr lang="en-US" sz="2000" i="1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i="1" dirty="0" smtClean="0"/>
              <a:t>       </a:t>
            </a:r>
            <a:r>
              <a:rPr lang="id-ID" sz="2000" b="1" i="1" dirty="0" smtClean="0"/>
              <a:t>http:// dan / pertama</a:t>
            </a:r>
            <a:endParaRPr lang="en-US" sz="2000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 </a:t>
            </a:r>
            <a:r>
              <a:rPr lang="en-US" sz="2400" i="1" dirty="0" smtClean="0"/>
              <a:t>http://dinus.ac.id/getnews/1159/Layanan-CRM-berupa-SiAdin-Parents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id-ID" dirty="0"/>
          </a:p>
        </p:txBody>
      </p:sp>
      <p:sp>
        <p:nvSpPr>
          <p:cNvPr id="23555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BB14B7F-67C9-443C-B545-5AE44DA72226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2662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hangingPunct="1"/>
            <a:r>
              <a:rPr lang="id-ID" altLang="id-ID" sz="3200" smtClean="0"/>
              <a:t>Evaluasi Sumber Informasi di Internet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8001000" cy="4572000"/>
          </a:xfrm>
          <a:ln>
            <a:solidFill>
              <a:schemeClr val="bg2"/>
            </a:solidFill>
          </a:ln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err="1" smtClean="0"/>
              <a:t>Temukan</a:t>
            </a:r>
            <a:r>
              <a:rPr lang="en-US" dirty="0" smtClean="0"/>
              <a:t> :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1.  “About Us”, philosophy, Background, Biography.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</a:t>
            </a:r>
            <a:r>
              <a:rPr lang="en-US" i="1" dirty="0" smtClean="0"/>
              <a:t>Link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menemukan</a:t>
            </a:r>
            <a:r>
              <a:rPr lang="en-US" i="1" dirty="0" smtClean="0"/>
              <a:t> </a:t>
            </a:r>
            <a:r>
              <a:rPr lang="en-US" i="1" dirty="0" err="1" smtClean="0"/>
              <a:t>penanggung</a:t>
            </a:r>
            <a:r>
              <a:rPr lang="en-US" i="1" dirty="0" smtClean="0"/>
              <a:t> </a:t>
            </a:r>
            <a:r>
              <a:rPr lang="en-US" i="1" dirty="0" err="1" smtClean="0"/>
              <a:t>jawab</a:t>
            </a:r>
            <a:r>
              <a:rPr lang="en-US" i="1" dirty="0" smtClean="0"/>
              <a:t> </a:t>
            </a:r>
            <a:r>
              <a:rPr lang="en-US" i="1" dirty="0" err="1" smtClean="0"/>
              <a:t>isi</a:t>
            </a:r>
            <a:r>
              <a:rPr lang="en-US" i="1" dirty="0" smtClean="0"/>
              <a:t> web.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i="1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2.  </a:t>
            </a:r>
            <a:r>
              <a:rPr lang="id-ID" dirty="0" smtClean="0"/>
              <a:t>Truncating back a URL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  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lembaga</a:t>
            </a:r>
            <a:r>
              <a:rPr lang="en-US" dirty="0" smtClean="0"/>
              <a:t>/</a:t>
            </a:r>
            <a:r>
              <a:rPr lang="en-US" dirty="0" err="1" smtClean="0"/>
              <a:t>entitasnya</a:t>
            </a:r>
            <a:r>
              <a:rPr lang="en-US" i="1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ditemukan</a:t>
            </a:r>
            <a:r>
              <a:rPr lang="en-US" i="1" dirty="0" smtClean="0"/>
              <a:t> link </a:t>
            </a:r>
            <a:r>
              <a:rPr lang="en-US" i="1" dirty="0" err="1" smtClean="0"/>
              <a:t>tsb</a:t>
            </a:r>
            <a:r>
              <a:rPr lang="en-US" i="1" dirty="0" smtClean="0"/>
              <a:t>. </a:t>
            </a:r>
            <a:r>
              <a:rPr lang="en-US" i="1" dirty="0" err="1" smtClean="0"/>
              <a:t>Hapus</a:t>
            </a:r>
            <a:r>
              <a:rPr lang="en-US" i="1" dirty="0" smtClean="0"/>
              <a:t> </a:t>
            </a:r>
            <a:r>
              <a:rPr lang="en-US" i="1" dirty="0" err="1" smtClean="0"/>
              <a:t>mundur</a:t>
            </a:r>
            <a:r>
              <a:rPr lang="en-US" i="1" dirty="0" smtClean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tanda</a:t>
            </a:r>
            <a:r>
              <a:rPr lang="en-US" i="1" dirty="0" smtClean="0"/>
              <a:t>” /” </a:t>
            </a:r>
            <a:r>
              <a:rPr lang="en-US" i="1" dirty="0" err="1" smtClean="0"/>
              <a:t>terakhir</a:t>
            </a:r>
            <a:r>
              <a:rPr lang="en-US" i="1" dirty="0" smtClean="0"/>
              <a:t>  </a:t>
            </a:r>
            <a:r>
              <a:rPr lang="en-US" i="1" dirty="0" err="1" smtClean="0"/>
              <a:t>kemudian</a:t>
            </a:r>
            <a:r>
              <a:rPr lang="en-US" i="1" dirty="0" smtClean="0"/>
              <a:t> </a:t>
            </a:r>
            <a:r>
              <a:rPr lang="en-US" i="1" dirty="0" err="1" smtClean="0"/>
              <a:t>tekan</a:t>
            </a:r>
            <a:r>
              <a:rPr lang="en-US" i="1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     ENTER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menemukan</a:t>
            </a:r>
            <a:r>
              <a:rPr lang="en-US" i="1" dirty="0" smtClean="0"/>
              <a:t>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pengelola</a:t>
            </a:r>
            <a:r>
              <a:rPr lang="en-US" i="1" dirty="0" smtClean="0"/>
              <a:t> server.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3. 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i="1" dirty="0" smtClean="0"/>
              <a:t>last updated.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selalu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update </a:t>
            </a:r>
            <a:r>
              <a:rPr lang="en-US" i="1" dirty="0" err="1" smtClean="0"/>
              <a:t>berarti</a:t>
            </a:r>
            <a:r>
              <a:rPr lang="en-US" i="1" dirty="0" smtClean="0"/>
              <a:t> web </a:t>
            </a:r>
            <a:r>
              <a:rPr lang="en-US" i="1" dirty="0" err="1" smtClean="0"/>
              <a:t>tsb</a:t>
            </a:r>
            <a:r>
              <a:rPr lang="en-US" i="1" dirty="0" smtClean="0"/>
              <a:t> </a:t>
            </a:r>
            <a:r>
              <a:rPr lang="en-US" i="1" dirty="0" err="1" smtClean="0"/>
              <a:t>dikelola</a:t>
            </a:r>
            <a:r>
              <a:rPr lang="en-US" i="1" dirty="0" smtClean="0"/>
              <a:t> dg </a:t>
            </a:r>
            <a:r>
              <a:rPr lang="en-US" i="1" dirty="0" err="1" smtClean="0"/>
              <a:t>baik</a:t>
            </a:r>
            <a:r>
              <a:rPr lang="en-US" i="1" dirty="0" smtClean="0"/>
              <a:t>.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AAA4FF-ECAD-484D-8E4F-803257FE3C80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2765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2. Perhatikan sekeliling halaman web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C</a:t>
            </a:r>
            <a:r>
              <a:rPr lang="id-ID" sz="2400" dirty="0" smtClean="0"/>
              <a:t>ari link yang di</a:t>
            </a:r>
            <a:r>
              <a:rPr lang="en-US" sz="2400" dirty="0" err="1" smtClean="0"/>
              <a:t>kenal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</a:t>
            </a:r>
            <a:r>
              <a:rPr lang="id-ID" sz="2400" i="1" dirty="0" smtClean="0"/>
              <a:t>"link"</a:t>
            </a:r>
            <a:r>
              <a:rPr lang="id-ID" sz="2400" dirty="0" smtClean="0"/>
              <a:t>, "situs </a:t>
            </a:r>
            <a:r>
              <a:rPr lang="en-US" sz="2400" dirty="0" smtClean="0"/>
              <a:t>lain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” (</a:t>
            </a:r>
            <a:r>
              <a:rPr lang="en-US" sz="2400" i="1" dirty="0" smtClean="0"/>
              <a:t>additional sites</a:t>
            </a:r>
            <a:r>
              <a:rPr lang="en-US" sz="2400" dirty="0" smtClean="0"/>
              <a:t>)</a:t>
            </a:r>
            <a:r>
              <a:rPr lang="id-ID" sz="2400" dirty="0" smtClean="0"/>
              <a:t>" </a:t>
            </a:r>
            <a:r>
              <a:rPr lang="en-US" sz="2400" dirty="0" smtClean="0"/>
              <a:t>  </a:t>
            </a:r>
            <a:r>
              <a:rPr lang="id-ID" sz="2400" dirty="0" smtClean="0"/>
              <a:t>"link terkait,"</a:t>
            </a:r>
            <a:r>
              <a:rPr lang="en-US" sz="2400" dirty="0" smtClean="0"/>
              <a:t>(“related links”) </a:t>
            </a:r>
            <a:r>
              <a:rPr lang="id-ID" sz="2400" dirty="0" smtClean="0"/>
              <a:t>dll</a:t>
            </a:r>
            <a:r>
              <a:rPr lang="en-US" sz="24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      </a:t>
            </a:r>
            <a:r>
              <a:rPr lang="id-ID" sz="2000" i="1" dirty="0" smtClean="0"/>
              <a:t>Dalam karya ilmiah/penelitian, kredibilitas tulisan </a:t>
            </a:r>
            <a:r>
              <a:rPr lang="en-US" sz="2000" i="1" dirty="0" err="1" smtClean="0"/>
              <a:t>dapat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dibuktikan</a:t>
            </a:r>
            <a:r>
              <a:rPr lang="en-US" sz="2000" i="1" dirty="0" smtClean="0"/>
              <a:t> </a:t>
            </a:r>
            <a:r>
              <a:rPr lang="id-ID" sz="2000" i="1" dirty="0" smtClean="0"/>
              <a:t>melalui dokumentasi catatan kaki atau </a:t>
            </a:r>
            <a:r>
              <a:rPr lang="en-US" sz="2000" i="1" dirty="0" err="1" smtClean="0"/>
              <a:t>cara</a:t>
            </a:r>
            <a:r>
              <a:rPr lang="id-ID" sz="2000" i="1" dirty="0" smtClean="0"/>
              <a:t> lain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digunakan</a:t>
            </a:r>
            <a:endParaRPr lang="en-US" sz="20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0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d-ID" sz="2400" dirty="0" smtClean="0"/>
              <a:t>jika Anda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id-ID" sz="2400" dirty="0" smtClean="0"/>
              <a:t>catatan kaki  atau link yang mungkin merujuk</a:t>
            </a:r>
            <a:r>
              <a:rPr lang="en-US" sz="2400" dirty="0" smtClean="0"/>
              <a:t> </a:t>
            </a:r>
            <a:r>
              <a:rPr lang="id-ID" sz="2400" dirty="0" smtClean="0"/>
              <a:t>ke 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id-ID" sz="2400" dirty="0" smtClean="0"/>
              <a:t>, luangkan waktu untuk me</a:t>
            </a:r>
            <a:r>
              <a:rPr lang="en-US" sz="2400" dirty="0" err="1" smtClean="0"/>
              <a:t>lihatnya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       </a:t>
            </a:r>
            <a:r>
              <a:rPr lang="en-US" sz="2400" i="1" dirty="0" smtClean="0"/>
              <a:t> - </a:t>
            </a:r>
            <a:r>
              <a:rPr lang="id-ID" sz="2400" i="1" dirty="0" smtClean="0"/>
              <a:t>Apa</a:t>
            </a:r>
            <a:r>
              <a:rPr lang="en-US" sz="2400" i="1" dirty="0" err="1" smtClean="0"/>
              <a:t>kah</a:t>
            </a:r>
            <a:r>
              <a:rPr lang="id-ID" sz="2400" i="1" dirty="0" smtClean="0"/>
              <a:t> jenis publikasi atau </a:t>
            </a:r>
            <a:r>
              <a:rPr lang="en-US" sz="2400" i="1" dirty="0" err="1" smtClean="0"/>
              <a:t>jenis</a:t>
            </a:r>
            <a:r>
              <a:rPr lang="en-US" sz="2400" i="1" dirty="0" smtClean="0"/>
              <a:t> </a:t>
            </a:r>
            <a:r>
              <a:rPr lang="id-ID" sz="2400" i="1" dirty="0" smtClean="0"/>
              <a:t>situs mereka? </a:t>
            </a:r>
            <a:endParaRPr lang="en-US" sz="24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i="1" dirty="0" smtClean="0"/>
              <a:t>          </a:t>
            </a:r>
            <a:r>
              <a:rPr lang="id-ID" sz="2400" i="1" dirty="0" smtClean="0"/>
              <a:t>Reputasi</a:t>
            </a:r>
            <a:r>
              <a:rPr lang="en-US" sz="2400" i="1" dirty="0" err="1" smtClean="0"/>
              <a:t>nya</a:t>
            </a:r>
            <a:r>
              <a:rPr lang="id-ID" sz="2400" i="1" dirty="0" smtClean="0"/>
              <a:t>? Ilmiah?</a:t>
            </a:r>
            <a:br>
              <a:rPr lang="id-ID" sz="2400" i="1" dirty="0" smtClean="0"/>
            </a:br>
            <a:r>
              <a:rPr lang="id-ID" sz="2400" i="1" dirty="0" smtClean="0"/>
              <a:t>    </a:t>
            </a:r>
            <a:r>
              <a:rPr lang="en-US" sz="2400" i="1" dirty="0" smtClean="0"/>
              <a:t> - </a:t>
            </a:r>
            <a:r>
              <a:rPr lang="id-ID" sz="2400" i="1" dirty="0" smtClean="0"/>
              <a:t>Apakah mereka nyata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</a:t>
            </a:r>
            <a:r>
              <a:rPr lang="id-ID" sz="2400" i="1" dirty="0" smtClean="0"/>
              <a:t>? Di web (</a:t>
            </a:r>
            <a:r>
              <a:rPr lang="en-US" sz="2400" i="1" dirty="0" err="1" smtClean="0"/>
              <a:t>jika</a:t>
            </a:r>
            <a:r>
              <a:rPr lang="en-US" sz="2400" i="1" dirty="0" smtClean="0"/>
              <a:t> </a:t>
            </a:r>
            <a:r>
              <a:rPr lang="id-ID" sz="2400" i="1" dirty="0" smtClean="0"/>
              <a:t>tidak ada </a:t>
            </a:r>
            <a:r>
              <a:rPr lang="en-US" sz="2400" i="1" dirty="0" smtClean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i="1" dirty="0" smtClean="0"/>
              <a:t>           </a:t>
            </a:r>
            <a:r>
              <a:rPr lang="en-US" sz="2400" i="1" dirty="0" err="1" smtClean="0"/>
              <a:t>editornya</a:t>
            </a:r>
            <a:r>
              <a:rPr lang="id-ID" sz="2400" i="1" dirty="0" smtClean="0"/>
              <a:t>)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sangat</a:t>
            </a:r>
            <a:r>
              <a:rPr lang="id-ID" sz="2400" i="1" dirty="0" smtClean="0"/>
              <a:t> mungkin</a:t>
            </a:r>
            <a:r>
              <a:rPr lang="en-US" sz="2400" i="1" dirty="0" smtClean="0"/>
              <a:t> </a:t>
            </a:r>
            <a:r>
              <a:rPr lang="id-ID" sz="2400" i="1" dirty="0" smtClean="0"/>
              <a:t>untuk  membuat referensi  </a:t>
            </a:r>
            <a:r>
              <a:rPr lang="en-US" sz="2400" i="1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i="1" dirty="0" smtClean="0"/>
              <a:t>           </a:t>
            </a:r>
            <a:r>
              <a:rPr lang="id-ID" sz="2400" i="1" dirty="0" smtClean="0"/>
              <a:t>palsu.</a:t>
            </a:r>
            <a:endParaRPr lang="en-US" sz="24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err="1" smtClean="0"/>
              <a:t>Periksalah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id-ID" sz="2400" dirty="0" smtClean="0"/>
              <a:t>penerbit </a:t>
            </a:r>
            <a:r>
              <a:rPr lang="en-US" sz="2400" dirty="0" smtClean="0"/>
              <a:t>web site</a:t>
            </a:r>
            <a:r>
              <a:rPr lang="id-ID" sz="2400" dirty="0" smtClean="0"/>
              <a:t> (bagian pertama dari URL).</a:t>
            </a:r>
            <a:br>
              <a:rPr lang="id-ID" sz="2400" dirty="0" smtClean="0"/>
            </a:br>
            <a:r>
              <a:rPr lang="en-US" sz="2000" i="1" dirty="0" err="1" smtClean="0"/>
              <a:t>Harapannya</a:t>
            </a:r>
            <a:r>
              <a:rPr lang="en-US" sz="2000" i="1" dirty="0" smtClean="0"/>
              <a:t> :  </a:t>
            </a:r>
            <a:r>
              <a:rPr lang="en-US" sz="2000" i="1" dirty="0" err="1" smtClean="0"/>
              <a:t>informasi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baru</a:t>
            </a:r>
            <a:r>
              <a:rPr lang="en-US" sz="2000" i="1" dirty="0" smtClean="0"/>
              <a:t> </a:t>
            </a:r>
            <a:r>
              <a:rPr lang="id-ID" sz="2000" i="1" dirty="0" smtClean="0"/>
              <a:t>sebuah artikel jurnal, artikel koran, dan beberapa </a:t>
            </a:r>
            <a:r>
              <a:rPr lang="en-US" sz="2000" i="1" dirty="0" smtClean="0"/>
              <a:t> </a:t>
            </a:r>
            <a:r>
              <a:rPr lang="id-ID" sz="2000" i="1" dirty="0" smtClean="0"/>
              <a:t>publikasi lain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asli</a:t>
            </a:r>
            <a:r>
              <a:rPr lang="en-US" sz="2000" i="1" dirty="0" smtClean="0"/>
              <a:t> /</a:t>
            </a:r>
            <a:r>
              <a:rPr lang="id-ID" sz="2000" i="1" dirty="0" smtClean="0"/>
              <a:t>dari penerbit aslinya</a:t>
            </a:r>
            <a:r>
              <a:rPr lang="en-US" sz="2000" i="1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7E29BF1-A3ED-4CD4-8E1B-9393DF938E24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3. </a:t>
            </a:r>
            <a:r>
              <a:rPr lang="en-US" sz="2800" dirty="0" err="1" smtClean="0"/>
              <a:t>Carilah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E574505-756D-4E95-B2FB-FFC5C1D5F845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Lima </a:t>
            </a:r>
            <a:r>
              <a:rPr lang="en-US" sz="3100" dirty="0" err="1" smtClean="0"/>
              <a:t>Petunjuk</a:t>
            </a:r>
            <a:r>
              <a:rPr lang="en-US" sz="3100" dirty="0" smtClean="0"/>
              <a:t> </a:t>
            </a:r>
            <a:r>
              <a:rPr lang="en-US" sz="3100" dirty="0" err="1" smtClean="0"/>
              <a:t>Evaluasi</a:t>
            </a:r>
            <a:r>
              <a:rPr lang="en-US" sz="3100" dirty="0" smtClean="0"/>
              <a:t>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di</a:t>
            </a:r>
            <a:r>
              <a:rPr lang="en-US" sz="3100" dirty="0" smtClean="0"/>
              <a:t> Web: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143000"/>
            <a:ext cx="84582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spc="-100" dirty="0">
                <a:solidFill>
                  <a:schemeClr val="accent4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1</a:t>
            </a:r>
            <a:r>
              <a:rPr lang="en-US" sz="2800" b="1" spc="-100" dirty="0">
                <a:latin typeface="+mn-lt"/>
                <a:ea typeface="+mj-ea"/>
                <a:cs typeface="+mj-cs"/>
              </a:rPr>
              <a:t>.  </a:t>
            </a:r>
            <a:r>
              <a:rPr lang="en-US" sz="2800" b="1" spc="-100" dirty="0" err="1">
                <a:latin typeface="+mn-lt"/>
                <a:ea typeface="+mj-ea"/>
                <a:cs typeface="+mj-cs"/>
              </a:rPr>
              <a:t>Apakah</a:t>
            </a:r>
            <a:r>
              <a:rPr lang="en-US" sz="2800" b="1" spc="-100" dirty="0">
                <a:latin typeface="+mn-lt"/>
                <a:ea typeface="+mj-ea"/>
                <a:cs typeface="+mj-cs"/>
              </a:rPr>
              <a:t> yang </a:t>
            </a:r>
            <a:r>
              <a:rPr lang="en-US" sz="2800" b="1" spc="-100" dirty="0" err="1">
                <a:latin typeface="+mn-lt"/>
                <a:ea typeface="+mj-ea"/>
                <a:cs typeface="+mj-cs"/>
              </a:rPr>
              <a:t>disampaikan</a:t>
            </a:r>
            <a:r>
              <a:rPr lang="en-US" sz="2800" b="1" spc="-100" dirty="0">
                <a:latin typeface="+mn-lt"/>
                <a:ea typeface="+mj-ea"/>
                <a:cs typeface="+mj-cs"/>
              </a:rPr>
              <a:t> URL </a:t>
            </a:r>
            <a:r>
              <a:rPr lang="en-US" sz="2800" b="1" spc="-100" dirty="0" err="1">
                <a:latin typeface="+mn-lt"/>
                <a:ea typeface="+mj-ea"/>
                <a:cs typeface="+mj-cs"/>
              </a:rPr>
              <a:t>ke</a:t>
            </a:r>
            <a:r>
              <a:rPr lang="en-US" sz="2800" b="1" spc="-100" dirty="0">
                <a:latin typeface="+mn-lt"/>
                <a:ea typeface="+mj-ea"/>
                <a:cs typeface="+mj-cs"/>
              </a:rPr>
              <a:t> </a:t>
            </a:r>
            <a:r>
              <a:rPr lang="en-US" sz="2800" b="1" spc="-100" dirty="0" err="1">
                <a:latin typeface="+mn-lt"/>
                <a:ea typeface="+mj-ea"/>
                <a:cs typeface="+mj-cs"/>
              </a:rPr>
              <a:t>Anda</a:t>
            </a:r>
            <a:r>
              <a:rPr lang="en-US" sz="2800" b="1" spc="-100" dirty="0">
                <a:latin typeface="+mn-lt"/>
                <a:ea typeface="+mj-ea"/>
                <a:cs typeface="+mj-cs"/>
              </a:rPr>
              <a:t>?</a:t>
            </a:r>
            <a:endParaRPr lang="en-US" sz="2800" b="1" i="1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828800"/>
            <a:ext cx="8305800" cy="1143000"/>
          </a:xfrm>
          <a:prstGeom prst="rect">
            <a:avLst/>
          </a:prstGeom>
        </p:spPr>
        <p:txBody>
          <a:bodyPr/>
          <a:lstStyle/>
          <a:p>
            <a:pPr marL="457200" indent="-457200" fontAlgn="auto"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400" b="1" dirty="0" err="1">
                <a:latin typeface="+mn-lt"/>
              </a:rPr>
              <a:t>Perhatikan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sekeliling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halaman</a:t>
            </a:r>
            <a:r>
              <a:rPr lang="en-US" sz="2400" b="1" dirty="0">
                <a:latin typeface="+mn-lt"/>
              </a:rPr>
              <a:t> web </a:t>
            </a:r>
            <a:r>
              <a:rPr lang="en-US" sz="2400" b="1" dirty="0" err="1">
                <a:latin typeface="+mn-lt"/>
              </a:rPr>
              <a:t>kemudian</a:t>
            </a:r>
            <a:r>
              <a:rPr lang="en-US" sz="2400" b="1" dirty="0">
                <a:latin typeface="+mn-lt"/>
              </a:rPr>
              <a:t>  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     </a:t>
            </a:r>
            <a:r>
              <a:rPr lang="en-US" sz="2400" b="1" dirty="0" err="1">
                <a:latin typeface="+mn-lt"/>
              </a:rPr>
              <a:t>jawablah</a:t>
            </a:r>
            <a:r>
              <a:rPr lang="en-US" sz="2400" b="1" dirty="0">
                <a:latin typeface="+mn-lt"/>
              </a:rPr>
              <a:t>  </a:t>
            </a:r>
            <a:r>
              <a:rPr lang="en-US" sz="2400" b="1" dirty="0" err="1">
                <a:latin typeface="+mn-lt"/>
              </a:rPr>
              <a:t>pertanyaan</a:t>
            </a:r>
            <a:r>
              <a:rPr lang="en-US" sz="2400" b="1" dirty="0">
                <a:latin typeface="+mn-lt"/>
              </a:rPr>
              <a:t> : </a:t>
            </a:r>
            <a:r>
              <a:rPr lang="en-US" sz="2400" b="1" i="1" dirty="0">
                <a:latin typeface="+mn-lt"/>
              </a:rPr>
              <a:t>about us, philosophy, background</a:t>
            </a:r>
            <a:endParaRPr lang="en-US" sz="2400" i="1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124200"/>
            <a:ext cx="8305800" cy="762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pc="-100" dirty="0">
                <a:latin typeface="+mj-lt"/>
                <a:ea typeface="+mj-ea"/>
                <a:cs typeface="+mj-cs"/>
              </a:rPr>
              <a:t>3.  </a:t>
            </a:r>
            <a:r>
              <a:rPr lang="en-US" sz="2800" b="1" dirty="0" err="1">
                <a:latin typeface="+mn-lt"/>
              </a:rPr>
              <a:t>Carilah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Indikator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Kualitas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Informasi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spc="-100" dirty="0">
                <a:latin typeface="+mj-lt"/>
                <a:ea typeface="+mj-ea"/>
                <a:cs typeface="+mj-cs"/>
              </a:rPr>
              <a:t> </a:t>
            </a:r>
            <a:endParaRPr lang="en-US" sz="2800" i="1" spc="-1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3733800"/>
            <a:ext cx="7010400" cy="6096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pc="-100" dirty="0">
                <a:latin typeface="+mj-lt"/>
                <a:ea typeface="+mj-ea"/>
                <a:cs typeface="+mj-cs"/>
              </a:rPr>
              <a:t>4. 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spc="-100" dirty="0" err="1">
                <a:latin typeface="+mj-lt"/>
                <a:ea typeface="+mj-ea"/>
                <a:cs typeface="+mj-cs"/>
              </a:rPr>
              <a:t>Apa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yang </a:t>
            </a:r>
            <a:r>
              <a:rPr lang="en-US" sz="2800" b="1" spc="-100" dirty="0" err="1">
                <a:latin typeface="+mj-lt"/>
                <a:ea typeface="+mj-ea"/>
                <a:cs typeface="+mj-cs"/>
              </a:rPr>
              <a:t>orang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lain </a:t>
            </a:r>
            <a:r>
              <a:rPr lang="en-US" sz="2800" b="1" spc="-100" dirty="0" err="1">
                <a:latin typeface="+mj-lt"/>
                <a:ea typeface="+mj-ea"/>
                <a:cs typeface="+mj-cs"/>
              </a:rPr>
              <a:t>katakan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?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spc="-100" dirty="0">
                <a:latin typeface="+mj-lt"/>
                <a:ea typeface="+mj-ea"/>
                <a:cs typeface="+mj-cs"/>
              </a:rPr>
              <a:t> </a:t>
            </a:r>
            <a:endParaRPr lang="en-US" sz="2800" i="1" spc="-1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4343400"/>
            <a:ext cx="8534400" cy="762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pc="-100" dirty="0">
                <a:latin typeface="+mj-lt"/>
                <a:ea typeface="+mj-ea"/>
                <a:cs typeface="+mj-cs"/>
              </a:rPr>
              <a:t>5. 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spc="-100" dirty="0" err="1">
                <a:latin typeface="+mj-lt"/>
                <a:ea typeface="+mj-ea"/>
                <a:cs typeface="+mj-cs"/>
              </a:rPr>
              <a:t>Apakah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spc="-100" dirty="0" err="1">
                <a:latin typeface="+mj-lt"/>
                <a:ea typeface="+mj-ea"/>
                <a:cs typeface="+mj-cs"/>
              </a:rPr>
              <a:t>menambah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spc="-100" dirty="0" err="1">
                <a:latin typeface="+mj-lt"/>
                <a:ea typeface="+mj-ea"/>
                <a:cs typeface="+mj-cs"/>
              </a:rPr>
              <a:t>informasi</a:t>
            </a:r>
            <a:r>
              <a:rPr lang="en-US" sz="2800" b="1" spc="-100" dirty="0">
                <a:latin typeface="+mj-lt"/>
                <a:ea typeface="+mj-ea"/>
                <a:cs typeface="+mj-cs"/>
              </a:rPr>
              <a:t> ?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spc="-100" dirty="0">
                <a:latin typeface="+mj-lt"/>
                <a:ea typeface="+mj-ea"/>
                <a:cs typeface="+mj-cs"/>
              </a:rPr>
              <a:t> </a:t>
            </a:r>
            <a:endParaRPr lang="en-US" sz="2800" i="1" spc="-1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d-ID" dirty="0" smtClean="0"/>
              <a:t>Melakukan link: pencarian di Google, Yahoo!, atau mesin pencari lain</a:t>
            </a:r>
            <a:r>
              <a:rPr lang="en-US" dirty="0" smtClean="0"/>
              <a:t>.  </a:t>
            </a:r>
            <a:r>
              <a:rPr lang="en-US" sz="2600" i="1" dirty="0" err="1" smtClean="0"/>
              <a:t>Ketik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di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kotak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pencarian</a:t>
            </a:r>
            <a:r>
              <a:rPr lang="en-US" sz="2600" i="1" dirty="0" smtClean="0"/>
              <a:t> website yang </a:t>
            </a:r>
            <a:r>
              <a:rPr lang="en-US" sz="2600" i="1" dirty="0" err="1" smtClean="0"/>
              <a:t>akan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Anda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periksa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reputasinya</a:t>
            </a:r>
            <a:r>
              <a:rPr lang="en-US" sz="2600" i="1" dirty="0" smtClean="0"/>
              <a:t>. </a:t>
            </a:r>
            <a:r>
              <a:rPr lang="en-US" sz="2600" i="1" dirty="0" err="1" smtClean="0"/>
              <a:t>Lalu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lihatlah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hasilnya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siapa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saja</a:t>
            </a:r>
            <a:r>
              <a:rPr lang="en-US" sz="2600" i="1" dirty="0" smtClean="0"/>
              <a:t> yang link </a:t>
            </a:r>
            <a:r>
              <a:rPr lang="en-US" sz="2600" i="1" dirty="0" err="1" smtClean="0"/>
              <a:t>ke</a:t>
            </a:r>
            <a:r>
              <a:rPr lang="en-US" sz="2600" i="1" dirty="0" smtClean="0"/>
              <a:t> web  </a:t>
            </a:r>
            <a:r>
              <a:rPr lang="en-US" sz="2600" i="1" dirty="0" err="1" smtClean="0"/>
              <a:t>tersebut</a:t>
            </a:r>
            <a:r>
              <a:rPr lang="en-US" sz="2600" i="1" dirty="0" smtClean="0"/>
              <a:t>. </a:t>
            </a:r>
            <a:r>
              <a:rPr lang="en-US" sz="2600" i="1" dirty="0" err="1" smtClean="0"/>
              <a:t>Mesin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pencari</a:t>
            </a:r>
            <a:r>
              <a:rPr lang="en-US" sz="2600" i="1" dirty="0" smtClean="0"/>
              <a:t> yang </a:t>
            </a:r>
            <a:r>
              <a:rPr lang="en-US" sz="2600" i="1" dirty="0" err="1" smtClean="0"/>
              <a:t>berbeda</a:t>
            </a:r>
            <a:r>
              <a:rPr lang="en-US" sz="2600" i="1" dirty="0" smtClean="0"/>
              <a:t>  </a:t>
            </a:r>
            <a:r>
              <a:rPr lang="en-US" sz="2600" i="1" dirty="0" err="1" smtClean="0"/>
              <a:t>akan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menunjukkan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hasil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berbeda</a:t>
            </a:r>
            <a:r>
              <a:rPr lang="en-US" sz="2600" i="1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6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d-ID" dirty="0" smtClean="0"/>
              <a:t>Carilah judul atau penerbit</a:t>
            </a:r>
            <a:r>
              <a:rPr lang="en-US" dirty="0" smtClean="0"/>
              <a:t> web </a:t>
            </a:r>
            <a:r>
              <a:rPr lang="id-ID" dirty="0" smtClean="0"/>
              <a:t>dalam direktori terkemuka yang</a:t>
            </a:r>
            <a:r>
              <a:rPr lang="en-US" dirty="0" smtClean="0"/>
              <a:t> </a:t>
            </a:r>
            <a:r>
              <a:rPr lang="id-ID" dirty="0" smtClean="0"/>
              <a:t>mengevaluasi isinya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: </a:t>
            </a:r>
            <a:r>
              <a:rPr lang="id-ID" dirty="0" smtClean="0"/>
              <a:t>ipl2, Infomine, </a:t>
            </a:r>
            <a:r>
              <a:rPr lang="en-US" dirty="0" smtClean="0"/>
              <a:t>a</a:t>
            </a:r>
            <a:r>
              <a:rPr lang="id-ID" dirty="0" smtClean="0"/>
              <a:t>bout.com, atau sebuah</a:t>
            </a:r>
            <a:r>
              <a:rPr lang="en-US" dirty="0" smtClean="0"/>
              <a:t> </a:t>
            </a:r>
            <a:r>
              <a:rPr lang="id-ID" dirty="0" smtClean="0"/>
              <a:t>direktori khusus  Anda percaya).</a:t>
            </a:r>
            <a:endParaRPr lang="en-US" dirty="0"/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C3432EE-A038-42FA-B761-DA0DEA55BFCB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3072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altLang="id-ID" sz="2800" smtClean="0"/>
              <a:t>4. Apa yang orang lain katakan?</a:t>
            </a:r>
            <a:r>
              <a:rPr lang="en-US" altLang="id-ID" smtClean="0"/>
              <a:t/>
            </a:r>
            <a:br>
              <a:rPr lang="en-US" altLang="id-ID" smtClean="0"/>
            </a:br>
            <a:endParaRPr lang="en-US" altLang="id-ID" smtClean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id-ID" smtClean="0"/>
          </a:p>
          <a:p>
            <a:pPr eaLnBrk="1" hangingPunct="1"/>
            <a:endParaRPr lang="en-US" altLang="id-ID" smtClean="0"/>
          </a:p>
          <a:p>
            <a:pPr eaLnBrk="1" hangingPunct="1"/>
            <a:endParaRPr lang="en-US" altLang="id-ID" smtClean="0"/>
          </a:p>
        </p:txBody>
      </p:sp>
      <p:sp>
        <p:nvSpPr>
          <p:cNvPr id="28675" name="Date Placeholder 7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CE9B4CB-F8A5-4855-9B4B-C993CA833B68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altLang="id-ID" sz="2800" smtClean="0"/>
              <a:t>5.Apakah </a:t>
            </a:r>
            <a:r>
              <a:rPr lang="en-US" altLang="id-ID" sz="2800" smtClean="0"/>
              <a:t>semuanya itu memberi tambahan?</a:t>
            </a:r>
            <a:r>
              <a:rPr lang="id-ID" altLang="id-ID" smtClean="0"/>
              <a:t/>
            </a:r>
            <a:br>
              <a:rPr lang="id-ID" altLang="id-ID" smtClean="0"/>
            </a:br>
            <a:endParaRPr lang="en-US" altLang="id-ID" smtClean="0"/>
          </a:p>
        </p:txBody>
      </p:sp>
      <p:sp>
        <p:nvSpPr>
          <p:cNvPr id="31749" name="TextBox 3"/>
          <p:cNvSpPr txBox="1">
            <a:spLocks noChangeArrowheads="1"/>
          </p:cNvSpPr>
          <p:nvPr/>
        </p:nvSpPr>
        <p:spPr bwMode="auto">
          <a:xfrm>
            <a:off x="838200" y="990600"/>
            <a:ext cx="75438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sz="2000">
                <a:latin typeface="Lucida Sans Unicode" pitchFamily="34" charset="0"/>
              </a:rPr>
              <a:t>Menarik diri dan berpikirlah</a:t>
            </a:r>
            <a:r>
              <a:rPr lang="id-ID" altLang="id-ID" sz="2000">
                <a:latin typeface="Lucida Sans Unicode" pitchFamily="34" charset="0"/>
              </a:rPr>
              <a:t> kembali </a:t>
            </a:r>
            <a:r>
              <a:rPr lang="en-US" altLang="id-ID" sz="2000">
                <a:latin typeface="Lucida Sans Unicode" pitchFamily="34" charset="0"/>
              </a:rPr>
              <a:t>tentang</a:t>
            </a:r>
            <a:r>
              <a:rPr lang="id-ID" altLang="id-ID" sz="2000">
                <a:latin typeface="Lucida Sans Unicode" pitchFamily="34" charset="0"/>
              </a:rPr>
              <a:t> semua yang telah Anda pelajari tentang</a:t>
            </a:r>
            <a:r>
              <a:rPr lang="en-US" altLang="id-ID" sz="2000">
                <a:latin typeface="Lucida Sans Unicode" pitchFamily="34" charset="0"/>
              </a:rPr>
              <a:t> isi  web</a:t>
            </a:r>
            <a:r>
              <a:rPr lang="id-ID" altLang="id-ID" sz="2000">
                <a:latin typeface="Lucida Sans Unicode" pitchFamily="34" charset="0"/>
              </a:rPr>
              <a:t>.  Dengarkan reaksi </a:t>
            </a:r>
            <a:r>
              <a:rPr lang="en-US" altLang="id-ID" sz="2000">
                <a:latin typeface="Lucida Sans Unicode" pitchFamily="34" charset="0"/>
              </a:rPr>
              <a:t>hati nurani</a:t>
            </a:r>
            <a:r>
              <a:rPr lang="id-ID" altLang="id-ID" sz="2000">
                <a:latin typeface="Lucida Sans Unicode" pitchFamily="34" charset="0"/>
              </a:rPr>
              <a:t> Anda. Pikirkan tentang </a:t>
            </a:r>
            <a:r>
              <a:rPr lang="id-ID" altLang="id-ID" sz="2000" b="1">
                <a:latin typeface="Lucida Sans Unicode" pitchFamily="34" charset="0"/>
              </a:rPr>
              <a:t>mengapa </a:t>
            </a:r>
            <a:r>
              <a:rPr lang="en-US" altLang="id-ID" sz="2000" b="1">
                <a:latin typeface="Lucida Sans Unicode" pitchFamily="34" charset="0"/>
              </a:rPr>
              <a:t>web</a:t>
            </a:r>
            <a:r>
              <a:rPr lang="id-ID" altLang="id-ID" sz="2000" b="1">
                <a:latin typeface="Lucida Sans Unicode" pitchFamily="34" charset="0"/>
              </a:rPr>
              <a:t> itu dibuat</a:t>
            </a:r>
            <a:r>
              <a:rPr lang="id-ID" altLang="id-ID" sz="2000">
                <a:latin typeface="Lucida Sans Unicode" pitchFamily="34" charset="0"/>
              </a:rPr>
              <a:t>, </a:t>
            </a:r>
            <a:r>
              <a:rPr lang="en-US" altLang="id-ID" sz="2000">
                <a:latin typeface="Lucida Sans Unicode" pitchFamily="34" charset="0"/>
              </a:rPr>
              <a:t>tanyakan tentang </a:t>
            </a:r>
            <a:r>
              <a:rPr lang="en-US" altLang="id-ID" sz="2000" b="1">
                <a:latin typeface="Lucida Sans Unicode" pitchFamily="34" charset="0"/>
              </a:rPr>
              <a:t>motivasi </a:t>
            </a:r>
            <a:r>
              <a:rPr lang="id-ID" altLang="id-ID" sz="2000" b="1">
                <a:latin typeface="Lucida Sans Unicode" pitchFamily="34" charset="0"/>
              </a:rPr>
              <a:t> penulis</a:t>
            </a:r>
            <a:r>
              <a:rPr lang="en-US" altLang="id-ID" sz="2000" b="1">
                <a:latin typeface="Lucida Sans Unicode" pitchFamily="34" charset="0"/>
              </a:rPr>
              <a:t>nya?</a:t>
            </a:r>
            <a:r>
              <a:rPr lang="id-ID" altLang="id-ID" sz="2000">
                <a:latin typeface="Lucida Sans Unicode" pitchFamily="34" charset="0"/>
              </a:rPr>
              <a:t>Jika Anda memiliki keraguan, </a:t>
            </a:r>
            <a:r>
              <a:rPr lang="en-US" altLang="id-ID" sz="2000">
                <a:latin typeface="Lucida Sans Unicode" pitchFamily="34" charset="0"/>
              </a:rPr>
              <a:t>tanyakan ke pembimbing</a:t>
            </a:r>
            <a:r>
              <a:rPr lang="id-ID" altLang="id-ID" sz="2000">
                <a:latin typeface="Lucida Sans Unicode" pitchFamily="34" charset="0"/>
              </a:rPr>
              <a:t> Anda atau </a:t>
            </a:r>
            <a:r>
              <a:rPr lang="en-US" altLang="id-ID" sz="2000">
                <a:latin typeface="Lucida Sans Unicode" pitchFamily="34" charset="0"/>
              </a:rPr>
              <a:t>konfirmasikan ke  sumber</a:t>
            </a:r>
            <a:r>
              <a:rPr lang="id-ID" altLang="id-ID" sz="2000">
                <a:latin typeface="Lucida Sans Unicode" pitchFamily="34" charset="0"/>
              </a:rPr>
              <a:t> referensi </a:t>
            </a:r>
            <a:r>
              <a:rPr lang="en-US" altLang="id-ID" sz="2000">
                <a:latin typeface="Lucida Sans Unicode" pitchFamily="34" charset="0"/>
              </a:rPr>
              <a:t>yang ada di perpustakaan atau tanyakan ke orang-orang yang lebih ahli</a:t>
            </a:r>
            <a:r>
              <a:rPr lang="id-ID" altLang="id-ID" sz="2000">
                <a:latin typeface="Lucida Sans Unicode" pitchFamily="34" charset="0"/>
              </a:rPr>
              <a:t>.</a:t>
            </a:r>
            <a:br>
              <a:rPr lang="id-ID" altLang="id-ID" sz="2000">
                <a:latin typeface="Lucida Sans Unicode" pitchFamily="34" charset="0"/>
              </a:rPr>
            </a:br>
            <a:endParaRPr lang="en-US" altLang="id-ID">
              <a:latin typeface="Lucida Sans Unicode" pitchFamily="34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838200" y="3657600"/>
            <a:ext cx="792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>
                <a:latin typeface="Lucida Sans Unicode" pitchFamily="34" charset="0"/>
              </a:rPr>
              <a:t>Belajarlah</a:t>
            </a:r>
            <a:r>
              <a:rPr lang="id-ID" altLang="id-ID">
                <a:latin typeface="Lucida Sans Unicode" pitchFamily="34" charset="0"/>
              </a:rPr>
              <a:t> peka terhadap kemungkinan bahwa Anda adalah korban ironi, penip</a:t>
            </a:r>
            <a:r>
              <a:rPr lang="en-US" altLang="id-ID">
                <a:latin typeface="Lucida Sans Unicode" pitchFamily="34" charset="0"/>
              </a:rPr>
              <a:t>uan</a:t>
            </a:r>
            <a:r>
              <a:rPr lang="id-ID" altLang="id-ID">
                <a:latin typeface="Lucida Sans Unicode" pitchFamily="34" charset="0"/>
              </a:rPr>
              <a:t> atau </a:t>
            </a:r>
            <a:r>
              <a:rPr lang="en-US" altLang="id-ID">
                <a:latin typeface="Lucida Sans Unicode" pitchFamily="34" charset="0"/>
              </a:rPr>
              <a:t> </a:t>
            </a:r>
            <a:r>
              <a:rPr lang="id-ID" altLang="id-ID">
                <a:latin typeface="Lucida Sans Unicode" pitchFamily="34" charset="0"/>
              </a:rPr>
              <a:t>kebohongan lainnya.</a:t>
            </a:r>
            <a:endParaRPr lang="en-US" altLang="id-ID">
              <a:latin typeface="Lucida Sans Unicode" pitchFamily="34" charset="0"/>
            </a:endParaRPr>
          </a:p>
          <a:p>
            <a:endParaRPr lang="en-US" altLang="id-ID">
              <a:latin typeface="Lucida Sans Unicode" pitchFamily="34" charset="0"/>
            </a:endParaRPr>
          </a:p>
        </p:txBody>
      </p:sp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838200" y="4800600"/>
            <a:ext cx="762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>
                <a:latin typeface="Lucida Sans Unicode" pitchFamily="34" charset="0"/>
              </a:rPr>
              <a:t>Tanyakan </a:t>
            </a:r>
            <a:r>
              <a:rPr lang="en-US" altLang="id-ID">
                <a:latin typeface="Lucida Sans Unicode" pitchFamily="34" charset="0"/>
              </a:rPr>
              <a:t>kepada </a:t>
            </a:r>
            <a:r>
              <a:rPr lang="id-ID" altLang="id-ID">
                <a:latin typeface="Lucida Sans Unicode" pitchFamily="34" charset="0"/>
              </a:rPr>
              <a:t>diri sendiri apakah </a:t>
            </a:r>
            <a:r>
              <a:rPr lang="en-US" altLang="id-ID">
                <a:latin typeface="Lucida Sans Unicode" pitchFamily="34" charset="0"/>
              </a:rPr>
              <a:t>situs </a:t>
            </a:r>
            <a:r>
              <a:rPr lang="id-ID" altLang="id-ID">
                <a:latin typeface="Lucida Sans Unicode" pitchFamily="34" charset="0"/>
              </a:rPr>
              <a:t>web adalah benar-benar tempat terbaik untuk </a:t>
            </a:r>
            <a:r>
              <a:rPr lang="en-US" altLang="id-ID">
                <a:latin typeface="Lucida Sans Unicode" pitchFamily="34" charset="0"/>
              </a:rPr>
              <a:t> </a:t>
            </a:r>
            <a:r>
              <a:rPr lang="id-ID" altLang="id-ID">
                <a:latin typeface="Lucida Sans Unicode" pitchFamily="34" charset="0"/>
              </a:rPr>
              <a:t>menemukan sumber </a:t>
            </a:r>
            <a:r>
              <a:rPr lang="en-US" altLang="id-ID">
                <a:latin typeface="Lucida Sans Unicode" pitchFamily="34" charset="0"/>
              </a:rPr>
              <a:t>informasi</a:t>
            </a:r>
            <a:r>
              <a:rPr lang="id-ID" altLang="id-ID">
                <a:latin typeface="Lucida Sans Unicode" pitchFamily="34" charset="0"/>
              </a:rPr>
              <a:t> penelitian yang Anda lakukan.</a:t>
            </a:r>
            <a:endParaRPr lang="en-US" altLang="id-ID">
              <a:latin typeface="Lucida Sans Unicode" pitchFamily="34" charset="0"/>
            </a:endParaRPr>
          </a:p>
          <a:p>
            <a:endParaRPr lang="en-US" altLang="id-ID"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Knowledge managemen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Literasi informasi menganggap bahwa informasi atau pengetahuan adalah sebuah aset atau sumber daya seperti SDM ataupun SDA yang sangat bermanfaat dan bisa ditukarkan untuk mendapatkan keuntungan financial</a:t>
            </a:r>
            <a:endParaRPr lang="id-ID" dirty="0"/>
          </a:p>
        </p:txBody>
      </p:sp>
      <p:pic>
        <p:nvPicPr>
          <p:cNvPr id="4" name="Picture 3" descr="Komp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107039"/>
            <a:ext cx="5214942" cy="275096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d-ID" i="1" dirty="0" smtClean="0"/>
              <a:t>World Wide Web</a:t>
            </a:r>
            <a:r>
              <a:rPr lang="id-ID" dirty="0" smtClean="0"/>
              <a:t> dapat menjadi tempat yang tepat untuk menyelesaikan penelitian</a:t>
            </a: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Tetapi</a:t>
            </a:r>
            <a:r>
              <a:rPr lang="en-US" b="1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, </a:t>
            </a:r>
            <a:r>
              <a:rPr lang="id-ID" dirty="0" smtClean="0"/>
              <a:t> menempatkan  </a:t>
            </a:r>
            <a:r>
              <a:rPr lang="en-US" dirty="0" err="1" smtClean="0"/>
              <a:t>informasi</a:t>
            </a:r>
            <a:r>
              <a:rPr lang="id-ID" dirty="0" smtClean="0"/>
              <a:t> di web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id-ID" dirty="0" smtClean="0"/>
              <a:t>mudah, murah </a:t>
            </a:r>
            <a:r>
              <a:rPr lang="en-US" dirty="0" err="1" smtClean="0"/>
              <a:t>bahkan</a:t>
            </a:r>
            <a:r>
              <a:rPr lang="id-ID" dirty="0" smtClean="0"/>
              <a:t> gratis, tidak diatur, dan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dimonitor (</a:t>
            </a:r>
            <a:r>
              <a:rPr lang="en-US" dirty="0" err="1" smtClean="0"/>
              <a:t>misalnya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r>
              <a:rPr lang="en-US" dirty="0" smtClean="0"/>
              <a:t>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d-ID" dirty="0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id-ID" dirty="0" smtClean="0"/>
              <a:t> - pembaca - untuk menetapkan keabsahan, penulis, ketepatan waktu, dan integritas dari apa yang Anda temukan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d-ID" dirty="0" smtClean="0"/>
              <a:t>Dalam </a:t>
            </a:r>
            <a:r>
              <a:rPr lang="en-US" dirty="0" smtClean="0"/>
              <a:t>“</a:t>
            </a:r>
            <a:r>
              <a:rPr lang="id-ID" dirty="0" smtClean="0"/>
              <a:t>Dunia Web</a:t>
            </a:r>
            <a:r>
              <a:rPr lang="en-US" dirty="0" smtClean="0"/>
              <a:t>” </a:t>
            </a:r>
            <a:r>
              <a:rPr lang="en-US" dirty="0" err="1" smtClean="0"/>
              <a:t>secara</a:t>
            </a:r>
            <a:r>
              <a:rPr lang="id-ID" dirty="0" smtClean="0"/>
              <a:t> umum  tidak ada editor (se</a:t>
            </a:r>
            <a:r>
              <a:rPr lang="en-US" dirty="0" err="1" smtClean="0"/>
              <a:t>layaknya</a:t>
            </a:r>
            <a:r>
              <a:rPr lang="id-ID" dirty="0" smtClean="0"/>
              <a:t> publikasi cetak) </a:t>
            </a:r>
            <a:r>
              <a:rPr lang="en-US" dirty="0" smtClean="0"/>
              <a:t>yang</a:t>
            </a:r>
            <a:r>
              <a:rPr lang="id-ID" dirty="0" smtClean="0"/>
              <a:t> mengoreksi dan "mengirim kembali" atau "menolak“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id-ID" dirty="0" smtClean="0"/>
              <a:t> sampai memenuhi standar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id-ID" dirty="0" smtClean="0"/>
              <a:t>penerbit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848381-8FD5-4C14-AFA8-8F715A5CEE20}" type="datetime1">
              <a:rPr lang="en-US" smtClean="0"/>
              <a:pPr>
                <a:defRPr/>
              </a:pPr>
              <a:t>3/28/2018</a:t>
            </a:fld>
            <a:endParaRPr lang="en-US" smtClean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2800" smtClean="0"/>
              <a:t>Alasan perlunya evaluasi informasi di web (??)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altLang="id-ID" smtClean="0"/>
              <a:t>Jenis Lembaga dilihat dari Nama Domain URL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1563" y="2214563"/>
          <a:ext cx="74676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946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.edu atau . ac</a:t>
                      </a:r>
                      <a:endParaRPr lang="id-ID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Lembaga Pendidikan</a:t>
                      </a:r>
                      <a:endParaRPr lang="id-ID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.gov</a:t>
                      </a:r>
                      <a:endParaRPr lang="id-ID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Lembaga Pemerintah</a:t>
                      </a:r>
                      <a:endParaRPr lang="id-ID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.com</a:t>
                      </a:r>
                      <a:endParaRPr lang="id-ID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Lembaga Komersial</a:t>
                      </a:r>
                      <a:endParaRPr lang="id-ID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.net</a:t>
                      </a:r>
                      <a:endParaRPr lang="id-ID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Penyedia layanan internet</a:t>
                      </a:r>
                      <a:endParaRPr lang="id-ID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.org</a:t>
                      </a:r>
                      <a:endParaRPr lang="id-ID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Organisasi non komersial</a:t>
                      </a:r>
                      <a:endParaRPr lang="id-ID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500" dirty="0" smtClean="0"/>
              <a:t>Knowledge managemen</a:t>
            </a:r>
            <a:endParaRPr lang="id-ID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Dalam literasi informasi sangat dibutuhkan knowledge managemen, yaitu kemampuan penciptaan pengetahuan, perekaman, organisasi, akses dan sharing, pemanfaatan dan penciptaan kembali pengetahuan untuk meningkatkan daya saing individu maupun institusi</a:t>
            </a:r>
          </a:p>
          <a:p>
            <a:endParaRPr lang="id-ID" dirty="0"/>
          </a:p>
        </p:txBody>
      </p:sp>
      <p:pic>
        <p:nvPicPr>
          <p:cNvPr id="5" name="Picture 4" descr="Buku teb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714356"/>
            <a:ext cx="2714644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literasi informasi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1 merumuskan dan memecahkan permasalahan yang sedang kita hadapi</a:t>
            </a:r>
          </a:p>
          <a:p>
            <a:r>
              <a:rPr lang="id-ID" dirty="0" smtClean="0"/>
              <a:t>2 memenangkan persaingan di era globalisasi</a:t>
            </a:r>
          </a:p>
          <a:p>
            <a:r>
              <a:rPr lang="id-ID" dirty="0" smtClean="0"/>
              <a:t>3 implementasi kurikulum berbasis kompetensi</a:t>
            </a:r>
            <a:endParaRPr lang="id-ID" dirty="0"/>
          </a:p>
        </p:txBody>
      </p:sp>
      <p:pic>
        <p:nvPicPr>
          <p:cNvPr id="5" name="Picture 2" descr="Image result for literasi informas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71612"/>
            <a:ext cx="419100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LANGKAH PENELUSURAN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Mengetahui Kebutuhan Informasi</a:t>
            </a:r>
          </a:p>
          <a:p>
            <a:r>
              <a:rPr lang="id-ID" altLang="id-ID" smtClean="0"/>
              <a:t>Mengidentifikasi Alat Penelusuran yang Tepat</a:t>
            </a:r>
          </a:p>
          <a:p>
            <a:r>
              <a:rPr lang="id-ID" altLang="id-ID" smtClean="0"/>
              <a:t>Menyusun Strategi Penelusuran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ALAT PENELUSURAN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Kartu Katalog Perpustakaan</a:t>
            </a:r>
          </a:p>
          <a:p>
            <a:r>
              <a:rPr lang="id-ID" altLang="id-ID" smtClean="0"/>
              <a:t>Sarana Pencari di Internet (Google, Yahoo, webcrawler, lycos, Excite, Alta Vista, SavvySearch, Metacrawler dll)</a:t>
            </a:r>
          </a:p>
          <a:p>
            <a:endParaRPr lang="id-ID" altLang="id-ID" smtClean="0"/>
          </a:p>
          <a:p>
            <a:endParaRPr lang="id-ID" altLang="id-ID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STRATEGI PENELUSURAN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Kata Kunci bisa judul, pengarang, topik, penerbit dll</a:t>
            </a:r>
          </a:p>
          <a:p>
            <a:r>
              <a:rPr lang="id-ID" altLang="id-ID" smtClean="0"/>
              <a:t>Boolean Operators ( AND, OR, NOT)</a:t>
            </a:r>
          </a:p>
          <a:p>
            <a:r>
              <a:rPr lang="id-ID" altLang="id-ID" smtClean="0"/>
              <a:t>Tanda kutip (“)</a:t>
            </a:r>
          </a:p>
          <a:p>
            <a:r>
              <a:rPr lang="id-ID" altLang="id-ID" smtClean="0"/>
              <a:t>Pemotongan kata atau penggunaan akar kata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Penggunaan 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0781"/>
          <a:stretch>
            <a:fillRect/>
          </a:stretch>
        </p:blipFill>
        <p:spPr>
          <a:xfrm>
            <a:off x="312738" y="1550988"/>
            <a:ext cx="4330700" cy="4949825"/>
          </a:xfrm>
          <a:noFill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/>
          <a:srcRect r="50938"/>
          <a:stretch>
            <a:fillRect/>
          </a:stretch>
        </p:blipFill>
        <p:spPr bwMode="auto">
          <a:xfrm>
            <a:off x="4781550" y="1571625"/>
            <a:ext cx="43624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OR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Ingin mencari sumber informasi  yang mengandung salah satu dari istilah-istilah yang dicari</a:t>
            </a:r>
          </a:p>
          <a:p>
            <a:r>
              <a:rPr lang="id-ID" altLang="id-ID" smtClean="0"/>
              <a:t>Biasanya digunakan untuk Sinonim, kata-kata yang berhubungan atau istilah yang lebih luas</a:t>
            </a:r>
          </a:p>
          <a:p>
            <a:r>
              <a:rPr lang="id-ID" altLang="id-ID" smtClean="0"/>
              <a:t>Misal remaja OR anak muda</a:t>
            </a:r>
          </a:p>
          <a:p>
            <a:r>
              <a:rPr lang="id-ID" altLang="id-ID" smtClean="0"/>
              <a:t>Friendship OR pertemanan OR persahabatan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Yuventius Tyas Catur,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960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Knowledge managemen</vt:lpstr>
      <vt:lpstr>Knowledge managemen</vt:lpstr>
      <vt:lpstr>Knowledge managemen</vt:lpstr>
      <vt:lpstr>Manfaat literasi informasi</vt:lpstr>
      <vt:lpstr>LANGKAH PENELUSURAN</vt:lpstr>
      <vt:lpstr>ALAT PENELUSURAN</vt:lpstr>
      <vt:lpstr>STRATEGI PENELUSURAN</vt:lpstr>
      <vt:lpstr>Penggunaan AND</vt:lpstr>
      <vt:lpstr>OR</vt:lpstr>
      <vt:lpstr>NOT</vt:lpstr>
      <vt:lpstr>Tanda petik “..........”</vt:lpstr>
      <vt:lpstr>Slide 12</vt:lpstr>
      <vt:lpstr>Evaluasi sumber infromasi</vt:lpstr>
      <vt:lpstr>Evaluasi Sumber Informasi di Internet</vt:lpstr>
      <vt:lpstr>2. Perhatikan sekeliling halaman web</vt:lpstr>
      <vt:lpstr>3. Carilah Indikator Kualitas Informasi  </vt:lpstr>
      <vt:lpstr>Lima Petunjuk Evaluasi Informasi di Web: </vt:lpstr>
      <vt:lpstr>4. Apa yang orang lain katakan? </vt:lpstr>
      <vt:lpstr>5.Apakah semuanya itu memberi tambahan? </vt:lpstr>
      <vt:lpstr>Alasan perlunya evaluasi informasi di web (??)</vt:lpstr>
      <vt:lpstr>Jenis Lembaga dilihat dari Nama Domain URL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</dc:title>
  <dc:creator>dayat</dc:creator>
  <cp:lastModifiedBy>dayat</cp:lastModifiedBy>
  <cp:revision>2</cp:revision>
  <dcterms:created xsi:type="dcterms:W3CDTF">2018-03-28T06:43:59Z</dcterms:created>
  <dcterms:modified xsi:type="dcterms:W3CDTF">2018-03-28T06:55:18Z</dcterms:modified>
</cp:coreProperties>
</file>