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  <p:sldId id="284" r:id="rId5"/>
    <p:sldId id="28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D574D6-C938-4698-8953-23AB289110E3}" type="datetimeFigureOut">
              <a:rPr lang="en-US" smtClean="0"/>
              <a:t>19-Jun-20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A35BF-916E-41F7-A439-FA015ED09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INTEGRITAS DAN KEAMANAN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5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 smtClean="0"/>
              <a:t>Entitas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CREATE TABLE </a:t>
            </a:r>
            <a:r>
              <a:rPr lang="en-US" dirty="0" err="1"/>
              <a:t>penerbit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br>
              <a:rPr lang="en-US" dirty="0"/>
            </a:br>
            <a:r>
              <a:rPr lang="en-US" dirty="0" err="1"/>
              <a:t>Kode_Penerbit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(2) NOT NULL,</a:t>
            </a:r>
            <a:br>
              <a:rPr lang="en-US" dirty="0"/>
            </a:br>
            <a:r>
              <a:rPr lang="en-US" dirty="0" err="1"/>
              <a:t>Nama_Penerbit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(20) NOT NULL,</a:t>
            </a:r>
            <a:br>
              <a:rPr lang="en-US" dirty="0"/>
            </a:b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(20) NOT NULL,</a:t>
            </a:r>
            <a:br>
              <a:rPr lang="en-US" dirty="0"/>
            </a:br>
            <a:r>
              <a:rPr lang="en-US" dirty="0"/>
              <a:t>PRIMARY KEY (</a:t>
            </a:r>
            <a:r>
              <a:rPr lang="en-US" dirty="0" err="1"/>
              <a:t>Kode_Penerbit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UNIQUE (</a:t>
            </a:r>
            <a:r>
              <a:rPr lang="en-US" dirty="0" err="1"/>
              <a:t>Nama_Penerbit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1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Batasi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data, format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i="1" dirty="0"/>
              <a:t>check constraints </a:t>
            </a:r>
            <a:r>
              <a:rPr lang="en-US" dirty="0" err="1"/>
              <a:t>dan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rules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range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NULL </a:t>
            </a:r>
            <a:r>
              <a:rPr lang="en-US" dirty="0" err="1"/>
              <a:t>dapat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konstrain</a:t>
            </a:r>
            <a:r>
              <a:rPr lang="en-US" dirty="0"/>
              <a:t> NOT</a:t>
            </a:r>
            <a:br>
              <a:rPr lang="en-US" dirty="0"/>
            </a:br>
            <a:r>
              <a:rPr lang="en-US" dirty="0"/>
              <a:t>NULL,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dispesifikasikan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i="1" dirty="0" smtClean="0"/>
              <a:t>primary </a:t>
            </a:r>
            <a:r>
              <a:rPr lang="en-US" i="1" dirty="0"/>
              <a:t>key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Not Null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9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CREATE TABLE </a:t>
            </a:r>
            <a:r>
              <a:rPr lang="en-US" dirty="0" err="1"/>
              <a:t>penerbit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br>
              <a:rPr lang="en-US" dirty="0"/>
            </a:br>
            <a:r>
              <a:rPr lang="en-US" dirty="0" err="1"/>
              <a:t>Kode_Penerbit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(2) NOT NULL,</a:t>
            </a:r>
            <a:br>
              <a:rPr lang="en-US" dirty="0"/>
            </a:br>
            <a:r>
              <a:rPr lang="en-US" dirty="0" err="1"/>
              <a:t>Nama_Penerbit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(20) NOT NULL,</a:t>
            </a:r>
            <a:br>
              <a:rPr lang="en-US" dirty="0"/>
            </a:b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(20) NOT NULL,</a:t>
            </a:r>
            <a:br>
              <a:rPr lang="en-US" dirty="0"/>
            </a:br>
            <a:r>
              <a:rPr lang="en-US" dirty="0"/>
              <a:t>PRIMARY KEY (</a:t>
            </a:r>
            <a:r>
              <a:rPr lang="en-US" dirty="0" err="1"/>
              <a:t>Kode_Penerbit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UNIQUE (</a:t>
            </a:r>
            <a:r>
              <a:rPr lang="en-US" dirty="0" err="1"/>
              <a:t>Nama_Penerbit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6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•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Domain:</a:t>
            </a:r>
            <a:endParaRPr lang="en-US" dirty="0"/>
          </a:p>
          <a:p>
            <a:pPr lvl="1"/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/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 lvl="1"/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data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7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 smtClean="0"/>
              <a:t>Referensial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foreign key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smtClean="0"/>
              <a:t>primary</a:t>
            </a:r>
            <a:r>
              <a:rPr lang="en-US" dirty="0"/>
              <a:t> </a:t>
            </a:r>
            <a:r>
              <a:rPr lang="en-US" i="1" dirty="0" smtClean="0"/>
              <a:t>key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smtClean="0"/>
              <a:t>/ data dari</a:t>
            </a:r>
            <a:r>
              <a:rPr lang="en-US" dirty="0" smtClean="0"/>
              <a:t> </a:t>
            </a:r>
            <a:r>
              <a:rPr lang="en-US" i="1" dirty="0"/>
              <a:t>foreign key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/>
              <a:t>primary key </a:t>
            </a:r>
            <a:r>
              <a:rPr lang="en-US" dirty="0"/>
              <a:t>yang </a:t>
            </a:r>
            <a:r>
              <a:rPr lang="en-US" dirty="0" err="1" smtClean="0"/>
              <a:t>dihubungkannya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foreign key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primary key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, </a:t>
            </a:r>
            <a:r>
              <a:rPr lang="en-US" dirty="0" err="1" smtClean="0"/>
              <a:t>pengubahan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data.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4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 smtClean="0"/>
              <a:t>Referensial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i="1" dirty="0"/>
              <a:t>record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i="1" dirty="0" smtClean="0"/>
              <a:t>record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foreign key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i="1" dirty="0" smtClean="0"/>
              <a:t>primary </a:t>
            </a:r>
            <a:r>
              <a:rPr lang="en-US" i="1" dirty="0"/>
              <a:t>key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primary key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i="1" dirty="0"/>
              <a:t>foreign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key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3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Referensial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</a:t>
            </a:r>
            <a:r>
              <a:rPr lang="en-US" dirty="0"/>
              <a:t>ON DELETE {CASCADE | NO ACTION</a:t>
            </a:r>
            <a:r>
              <a:rPr lang="en-US" dirty="0" smtClean="0"/>
              <a:t>}]</a:t>
            </a:r>
          </a:p>
          <a:p>
            <a:pPr marL="868680" lvl="1" indent="-457200"/>
            <a:r>
              <a:rPr lang="en-US" dirty="0" smtClean="0"/>
              <a:t> </a:t>
            </a:r>
            <a:r>
              <a:rPr lang="en-US" dirty="0"/>
              <a:t>ON DELETE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direferensi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smtClean="0"/>
              <a:t>record</a:t>
            </a:r>
            <a:endParaRPr lang="en-US" dirty="0"/>
          </a:p>
          <a:p>
            <a:r>
              <a:rPr lang="en-US" dirty="0" smtClean="0"/>
              <a:t>[ON </a:t>
            </a:r>
            <a:r>
              <a:rPr lang="en-US" dirty="0"/>
              <a:t>UPDATE {CASCADE | NO ACTION</a:t>
            </a:r>
            <a:r>
              <a:rPr lang="en-US" dirty="0" smtClean="0"/>
              <a:t>}]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UPDATE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data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direferensi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5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Referensial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smtClean="0"/>
              <a:t>ON </a:t>
            </a:r>
            <a:r>
              <a:rPr lang="en-US" sz="2400" dirty="0"/>
              <a:t>DELETE </a:t>
            </a:r>
            <a:r>
              <a:rPr lang="en-US" sz="2400" dirty="0" smtClean="0"/>
              <a:t>CASCADE</a:t>
            </a:r>
          </a:p>
          <a:p>
            <a:pPr marL="582930" lvl="1" indent="-171450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nilai</a:t>
            </a:r>
            <a:r>
              <a:rPr lang="en-US" sz="1800" dirty="0"/>
              <a:t> primary key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yang </a:t>
            </a:r>
            <a:r>
              <a:rPr lang="en-US" sz="1800" dirty="0" err="1"/>
              <a:t>direferensi</a:t>
            </a:r>
            <a:r>
              <a:rPr lang="en-US" sz="1800" dirty="0"/>
              <a:t> </a:t>
            </a:r>
            <a:r>
              <a:rPr lang="en-US" sz="1800" dirty="0" err="1"/>
              <a:t>dihapus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foreign key=primary key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turut</a:t>
            </a:r>
            <a:r>
              <a:rPr lang="en-US" sz="1800" dirty="0"/>
              <a:t> </a:t>
            </a:r>
            <a:r>
              <a:rPr lang="en-US" sz="1800" dirty="0" err="1" smtClean="0"/>
              <a:t>terhapus</a:t>
            </a:r>
            <a:endParaRPr lang="en-US" sz="1800" dirty="0"/>
          </a:p>
          <a:p>
            <a:r>
              <a:rPr lang="en-US" sz="2400" dirty="0" smtClean="0"/>
              <a:t>ON </a:t>
            </a:r>
            <a:r>
              <a:rPr lang="en-US" sz="2400" dirty="0"/>
              <a:t>UPDATE </a:t>
            </a:r>
            <a:r>
              <a:rPr lang="en-US" sz="2400" dirty="0" smtClean="0"/>
              <a:t>CASCADE</a:t>
            </a:r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nilai</a:t>
            </a:r>
            <a:r>
              <a:rPr lang="en-US" sz="1800" dirty="0"/>
              <a:t> primary key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yang </a:t>
            </a:r>
            <a:r>
              <a:rPr lang="en-US" sz="1800" dirty="0" err="1"/>
              <a:t>direferensi</a:t>
            </a:r>
            <a:r>
              <a:rPr lang="en-US" sz="1800" dirty="0"/>
              <a:t> </a:t>
            </a:r>
            <a:r>
              <a:rPr lang="en-US" sz="1800" dirty="0" err="1"/>
              <a:t>diubah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foreign key yang </a:t>
            </a:r>
            <a:r>
              <a:rPr lang="en-US" sz="1800" dirty="0" err="1"/>
              <a:t>mereferensi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 smtClean="0"/>
              <a:t>disamakan</a:t>
            </a:r>
            <a:endParaRPr lang="en-US" sz="1800" dirty="0"/>
          </a:p>
          <a:p>
            <a:r>
              <a:rPr lang="en-US" sz="2400" dirty="0" smtClean="0"/>
              <a:t> </a:t>
            </a:r>
            <a:r>
              <a:rPr lang="en-US" sz="2400" dirty="0"/>
              <a:t>ON DELETE NO </a:t>
            </a:r>
            <a:r>
              <a:rPr lang="en-US" sz="2400" dirty="0" smtClean="0"/>
              <a:t>ACTION</a:t>
            </a:r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nilai</a:t>
            </a:r>
            <a:r>
              <a:rPr lang="en-US" sz="1800" dirty="0"/>
              <a:t> primary key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yang </a:t>
            </a:r>
            <a:r>
              <a:rPr lang="en-US" sz="1800" dirty="0" err="1"/>
              <a:t>direferensi</a:t>
            </a:r>
            <a:r>
              <a:rPr lang="en-US" sz="1800" dirty="0"/>
              <a:t> </a:t>
            </a:r>
            <a:r>
              <a:rPr lang="en-US" sz="1800" dirty="0" err="1"/>
              <a:t>dihapus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foreign key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ikut</a:t>
            </a:r>
            <a:r>
              <a:rPr lang="en-US" sz="1800" dirty="0"/>
              <a:t> </a:t>
            </a:r>
            <a:r>
              <a:rPr lang="en-US" sz="1800" dirty="0" err="1" smtClean="0"/>
              <a:t>terhapus</a:t>
            </a:r>
            <a:endParaRPr lang="en-US" sz="1800" dirty="0"/>
          </a:p>
          <a:p>
            <a:r>
              <a:rPr lang="en-US" sz="2400" dirty="0" smtClean="0"/>
              <a:t> </a:t>
            </a:r>
            <a:r>
              <a:rPr lang="en-US" sz="2400" dirty="0"/>
              <a:t>ON UPDATE NO </a:t>
            </a:r>
            <a:r>
              <a:rPr lang="en-US" sz="2400" dirty="0" smtClean="0"/>
              <a:t>ACTION</a:t>
            </a:r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nilai</a:t>
            </a:r>
            <a:r>
              <a:rPr lang="en-US" sz="1800" dirty="0"/>
              <a:t> primary key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yang </a:t>
            </a:r>
            <a:r>
              <a:rPr lang="en-US" sz="1800" dirty="0" err="1"/>
              <a:t>direferensi</a:t>
            </a:r>
            <a:r>
              <a:rPr lang="en-US" sz="1800" dirty="0"/>
              <a:t> </a:t>
            </a:r>
            <a:r>
              <a:rPr lang="en-US" sz="1800" dirty="0" err="1"/>
              <a:t>diubah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foreign key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ikut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5370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Referensial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400" dirty="0"/>
              <a:t>CREATE TABLE </a:t>
            </a:r>
            <a:r>
              <a:rPr lang="en-US" sz="2400" dirty="0" err="1"/>
              <a:t>buku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br>
              <a:rPr lang="en-US" sz="2400" dirty="0"/>
            </a:br>
            <a:r>
              <a:rPr lang="en-US" sz="2400" dirty="0" err="1"/>
              <a:t>Kode_Buku</a:t>
            </a:r>
            <a:r>
              <a:rPr lang="en-US" sz="2400" dirty="0"/>
              <a:t> </a:t>
            </a:r>
            <a:r>
              <a:rPr lang="en-US" sz="2400" dirty="0" err="1"/>
              <a:t>varchar</a:t>
            </a:r>
            <a:r>
              <a:rPr lang="en-US" sz="2400" dirty="0"/>
              <a:t>(5) NOT NULL,</a:t>
            </a:r>
            <a:br>
              <a:rPr lang="en-US" sz="2400" dirty="0"/>
            </a:b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varchar</a:t>
            </a:r>
            <a:r>
              <a:rPr lang="en-US" sz="2400" dirty="0"/>
              <a:t>(20) NOT NULL,</a:t>
            </a:r>
            <a:br>
              <a:rPr lang="en-US" sz="2400" dirty="0"/>
            </a:br>
            <a:r>
              <a:rPr lang="en-US" sz="2400" dirty="0" err="1"/>
              <a:t>Edisi</a:t>
            </a:r>
            <a:r>
              <a:rPr lang="en-US" sz="2400" dirty="0"/>
              <a:t> </a:t>
            </a:r>
            <a:r>
              <a:rPr lang="en-US" sz="2400" dirty="0" err="1"/>
              <a:t>int</a:t>
            </a:r>
            <a:r>
              <a:rPr lang="en-US" sz="2400" dirty="0"/>
              <a:t>(2) NOT NULL,</a:t>
            </a:r>
            <a:br>
              <a:rPr lang="en-US" sz="2400" dirty="0"/>
            </a:br>
            <a:r>
              <a:rPr lang="en-US" sz="2400" dirty="0" err="1"/>
              <a:t>Kode_Penerbit</a:t>
            </a:r>
            <a:r>
              <a:rPr lang="en-US" sz="2400" dirty="0"/>
              <a:t> </a:t>
            </a:r>
            <a:r>
              <a:rPr lang="en-US" sz="2400" dirty="0" err="1"/>
              <a:t>varchar</a:t>
            </a:r>
            <a:r>
              <a:rPr lang="en-US" sz="2400" dirty="0"/>
              <a:t>(2) NOT NULL,</a:t>
            </a:r>
            <a:br>
              <a:rPr lang="en-US" sz="2400" dirty="0"/>
            </a:br>
            <a:r>
              <a:rPr lang="en-US" sz="2400" dirty="0"/>
              <a:t>PRIMARY KEY (</a:t>
            </a:r>
            <a:r>
              <a:rPr lang="en-US" sz="2400" dirty="0" err="1"/>
              <a:t>Kode_Buku</a:t>
            </a:r>
            <a:r>
              <a:rPr lang="en-US" sz="2400" dirty="0"/>
              <a:t>),</a:t>
            </a:r>
            <a:br>
              <a:rPr lang="en-US" sz="2400" dirty="0"/>
            </a:br>
            <a:r>
              <a:rPr lang="en-US" sz="2400" dirty="0"/>
              <a:t>FOREIGN KEY </a:t>
            </a:r>
            <a:r>
              <a:rPr lang="en-US" sz="2400" dirty="0" err="1"/>
              <a:t>Kode_Penerbit</a:t>
            </a:r>
            <a:r>
              <a:rPr lang="en-US" sz="2400" dirty="0"/>
              <a:t> REFERENCES </a:t>
            </a:r>
            <a:r>
              <a:rPr lang="en-US" sz="2400" dirty="0" err="1"/>
              <a:t>penerbit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Kode_Penerbit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ON DELETE NO ACTION ON UPDATE NO ACTION</a:t>
            </a:r>
            <a:br>
              <a:rPr lang="en-US" sz="2400" dirty="0"/>
            </a:b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62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Pemaksaan</a:t>
            </a:r>
            <a:r>
              <a:rPr lang="en-US" dirty="0"/>
              <a:t> </a:t>
            </a:r>
            <a:r>
              <a:rPr lang="en-US" dirty="0" err="1" smtClean="0"/>
              <a:t>Integritas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di server</a:t>
            </a:r>
            <a:br>
              <a:rPr lang="en-US" dirty="0"/>
            </a:br>
            <a:r>
              <a:rPr lang="en-US" dirty="0"/>
              <a:t>DBMS </a:t>
            </a:r>
            <a:r>
              <a:rPr lang="en-US" dirty="0" err="1"/>
              <a:t>tempat</a:t>
            </a:r>
            <a:r>
              <a:rPr lang="en-US" dirty="0"/>
              <a:t> database </a:t>
            </a:r>
            <a:r>
              <a:rPr lang="en-US" dirty="0" err="1"/>
              <a:t>dikelola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endParaRPr lang="en-US" dirty="0"/>
          </a:p>
          <a:p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program/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user </a:t>
            </a:r>
            <a:r>
              <a:rPr lang="en-US" dirty="0" err="1"/>
              <a:t>melakukan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manipulasi</a:t>
            </a:r>
            <a:r>
              <a:rPr lang="en-US" dirty="0"/>
              <a:t> data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6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etimologis</a:t>
            </a:r>
            <a:r>
              <a:rPr lang="en-US" sz="2400" dirty="0"/>
              <a:t>,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basis data,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integritas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data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integritas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data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keutuhan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basis data </a:t>
            </a:r>
            <a:r>
              <a:rPr lang="en-US" sz="2400" dirty="0" err="1"/>
              <a:t>sehingga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basis data </a:t>
            </a:r>
            <a:r>
              <a:rPr lang="en-US" sz="2400" dirty="0" err="1">
                <a:solidFill>
                  <a:srgbClr val="FF0000"/>
                </a:solidFill>
              </a:rPr>
              <a:t>relasional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normalisasi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Dengan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data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 smtClean="0"/>
              <a:t>penting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yang lain </a:t>
            </a:r>
            <a:r>
              <a:rPr lang="en-US" sz="2400" dirty="0" err="1">
                <a:solidFill>
                  <a:srgbClr val="FF0000"/>
                </a:solidFill>
              </a:rPr>
              <a:t>harus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benar-benar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terjadi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keutuhan</a:t>
            </a:r>
            <a:r>
              <a:rPr lang="en-US" sz="2400" dirty="0">
                <a:solidFill>
                  <a:srgbClr val="FF0000"/>
                </a:solidFill>
              </a:rPr>
              <a:t> data </a:t>
            </a:r>
            <a:r>
              <a:rPr lang="en-US" sz="2400" dirty="0" err="1">
                <a:solidFill>
                  <a:srgbClr val="FF0000"/>
                </a:solidFill>
              </a:rPr>
              <a:t>dapat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terjaga</a:t>
            </a:r>
            <a:r>
              <a:rPr lang="en-US" sz="24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12-Jun-20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4446-53B6-4A99-A67A-6EC2581399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15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Langkah Pemaksaan Integritas </a:t>
            </a:r>
            <a:r>
              <a:rPr lang="sv-SE" dirty="0" smtClean="0"/>
              <a:t>pada server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Pendefinisian</a:t>
            </a:r>
            <a:r>
              <a:rPr lang="en-US" sz="2800" dirty="0" smtClean="0"/>
              <a:t> </a:t>
            </a:r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struktur</a:t>
            </a:r>
            <a:r>
              <a:rPr lang="en-US" sz="2800" dirty="0"/>
              <a:t> </a:t>
            </a:r>
            <a:r>
              <a:rPr lang="en-US" sz="2800" dirty="0" err="1" smtClean="0"/>
              <a:t>penyimpanan</a:t>
            </a:r>
            <a:endParaRPr lang="en-US" sz="2800" dirty="0"/>
          </a:p>
          <a:p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 smtClean="0"/>
              <a:t>integritas</a:t>
            </a:r>
            <a:endParaRPr lang="en-US" sz="2800" dirty="0"/>
          </a:p>
          <a:p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/>
              <a:t>mekanisme</a:t>
            </a:r>
            <a:r>
              <a:rPr lang="en-US" sz="2800" dirty="0"/>
              <a:t> </a:t>
            </a:r>
            <a:r>
              <a:rPr lang="en-US" sz="2800" dirty="0" err="1"/>
              <a:t>pembangkitan</a:t>
            </a:r>
            <a:r>
              <a:rPr lang="en-US" sz="2800" dirty="0"/>
              <a:t> (</a:t>
            </a:r>
            <a:r>
              <a:rPr lang="en-US" sz="2800" i="1" dirty="0" smtClean="0"/>
              <a:t>trigger</a:t>
            </a:r>
            <a:r>
              <a:rPr lang="en-US" sz="2800" dirty="0" smtClean="0"/>
              <a:t>) </a:t>
            </a:r>
            <a:r>
              <a:rPr lang="en-US" sz="2800" dirty="0" err="1" smtClean="0"/>
              <a:t>aksi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basis data (</a:t>
            </a:r>
            <a:r>
              <a:rPr lang="en-US" sz="2800" i="1" dirty="0" smtClean="0"/>
              <a:t>database</a:t>
            </a:r>
            <a:r>
              <a:rPr lang="en-US" sz="2800" dirty="0"/>
              <a:t> </a:t>
            </a:r>
            <a:r>
              <a:rPr lang="en-US" sz="2800" i="1" dirty="0" smtClean="0"/>
              <a:t>procedure</a:t>
            </a:r>
            <a:r>
              <a:rPr lang="en-US" sz="2800" dirty="0"/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integritas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689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/>
              <a:t>(C</a:t>
            </a:r>
            <a:r>
              <a:rPr lang="en-US" sz="2800" i="1" dirty="0"/>
              <a:t>onfidentiality</a:t>
            </a:r>
            <a:r>
              <a:rPr lang="en-US" sz="2800" dirty="0"/>
              <a:t>)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 smtClean="0"/>
              <a:t>perlindungan</a:t>
            </a:r>
            <a:r>
              <a:rPr lang="en-US" sz="2800" dirty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/>
              <a:t>akses</a:t>
            </a:r>
            <a:r>
              <a:rPr lang="en-US" sz="2800" dirty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  <a:p>
            <a:r>
              <a:rPr lang="en-US" sz="2800" dirty="0" err="1" smtClean="0"/>
              <a:t>Integritas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Integrity</a:t>
            </a:r>
            <a:r>
              <a:rPr lang="en-US" sz="2800" dirty="0"/>
              <a:t>)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/>
              <a:t>diubah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 smtClean="0"/>
              <a:t>konsisten</a:t>
            </a:r>
            <a:endParaRPr lang="en-US" sz="2800" dirty="0"/>
          </a:p>
          <a:p>
            <a:r>
              <a:rPr lang="en-US" sz="2800" dirty="0" err="1" smtClean="0"/>
              <a:t>Ketersediaan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Availability</a:t>
            </a:r>
            <a:r>
              <a:rPr lang="en-US" sz="2800" dirty="0"/>
              <a:t>)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kesiapan</a:t>
            </a:r>
            <a:r>
              <a:rPr lang="en-US" sz="2800" dirty="0"/>
              <a:t> </a:t>
            </a:r>
            <a:r>
              <a:rPr lang="en-US" sz="2800" dirty="0" err="1" smtClean="0"/>
              <a:t>akses</a:t>
            </a:r>
            <a:r>
              <a:rPr lang="en-US" sz="2800" dirty="0"/>
              <a:t> </a:t>
            </a:r>
            <a:r>
              <a:rPr lang="en-US" sz="2800" dirty="0" err="1" smtClean="0"/>
              <a:t>informasi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2650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Keamanan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ekanisme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melindungi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basis data </a:t>
            </a:r>
            <a:r>
              <a:rPr lang="en-US" sz="2400" dirty="0" err="1" smtClean="0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disengaja</a:t>
            </a:r>
            <a:r>
              <a:rPr lang="en-US" sz="2400" dirty="0"/>
              <a:t> (</a:t>
            </a:r>
            <a:r>
              <a:rPr lang="en-US" sz="2400" dirty="0" err="1"/>
              <a:t>pencurian</a:t>
            </a:r>
            <a:r>
              <a:rPr lang="en-US" sz="2400" dirty="0"/>
              <a:t>/ </a:t>
            </a:r>
            <a:r>
              <a:rPr lang="en-US" sz="2400" dirty="0" err="1"/>
              <a:t>modifikasi</a:t>
            </a:r>
            <a:r>
              <a:rPr lang="en-US" sz="2400" dirty="0"/>
              <a:t> data </a:t>
            </a:r>
            <a:r>
              <a:rPr lang="en-US" sz="2400" dirty="0" err="1" smtClean="0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berwenang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disengaja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bencana</a:t>
            </a:r>
            <a:r>
              <a:rPr lang="en-US" sz="2400" dirty="0" smtClean="0"/>
              <a:t> </a:t>
            </a:r>
            <a:r>
              <a:rPr lang="en-US" sz="2400" dirty="0" err="1"/>
              <a:t>alam</a:t>
            </a:r>
            <a:r>
              <a:rPr lang="en-US" sz="2400" dirty="0"/>
              <a:t>, </a:t>
            </a:r>
            <a:r>
              <a:rPr lang="en-US" sz="2400" dirty="0" err="1"/>
              <a:t>kebakaran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 err="1" smtClean="0"/>
              <a:t>Ancaman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basis data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kerahasiaan</a:t>
            </a:r>
            <a:r>
              <a:rPr lang="en-US" sz="2400" dirty="0"/>
              <a:t> data (confidentiality),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keutuhan</a:t>
            </a:r>
            <a:r>
              <a:rPr lang="en-US" sz="2400" dirty="0"/>
              <a:t> data (integrity)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ketersediaan</a:t>
            </a:r>
            <a:r>
              <a:rPr lang="en-US" sz="2400" dirty="0"/>
              <a:t> data (availability)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595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DBMS </a:t>
            </a:r>
            <a:r>
              <a:rPr lang="en-US" sz="2400" b="1" dirty="0" err="1"/>
              <a:t>dan</a:t>
            </a:r>
            <a:r>
              <a:rPr lang="en-US" sz="2400" b="1" dirty="0"/>
              <a:t> Software </a:t>
            </a:r>
            <a:r>
              <a:rPr lang="en-US" sz="2400" b="1" dirty="0" err="1" smtClean="0"/>
              <a:t>aplikasi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 smtClean="0"/>
              <a:t>pengamanan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yang </a:t>
            </a:r>
            <a:r>
              <a:rPr lang="en-US" sz="2400" dirty="0" err="1" smtClean="0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/>
          </a:p>
          <a:p>
            <a:pPr lvl="1"/>
            <a:r>
              <a:rPr lang="en-US" sz="2400" dirty="0" err="1" smtClean="0"/>
              <a:t>pengubahan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pencurian</a:t>
            </a:r>
            <a:r>
              <a:rPr lang="en-US" sz="2400" dirty="0"/>
              <a:t> </a:t>
            </a:r>
            <a:r>
              <a:rPr lang="en-US" sz="2400" dirty="0" smtClean="0"/>
              <a:t>program</a:t>
            </a:r>
            <a:endParaRPr lang="en-US" sz="2400" dirty="0"/>
          </a:p>
          <a:p>
            <a:r>
              <a:rPr lang="en-US" sz="2400" b="1" dirty="0" err="1" smtClean="0"/>
              <a:t>Jaringan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:</a:t>
            </a:r>
            <a:endParaRPr lang="en-US" sz="2400" dirty="0"/>
          </a:p>
          <a:p>
            <a:pPr lvl="1"/>
            <a:r>
              <a:rPr lang="en-US" sz="2400" dirty="0" err="1" smtClean="0"/>
              <a:t>penyadapan</a:t>
            </a:r>
            <a:r>
              <a:rPr lang="en-US" sz="2400" dirty="0"/>
              <a:t>, </a:t>
            </a:r>
            <a:r>
              <a:rPr lang="en-US" sz="2400" dirty="0" err="1"/>
              <a:t>pemutusan</a:t>
            </a:r>
            <a:r>
              <a:rPr lang="en-US" sz="2400" dirty="0"/>
              <a:t> </a:t>
            </a:r>
            <a:r>
              <a:rPr lang="en-US" sz="2400" dirty="0" err="1"/>
              <a:t>kabel</a:t>
            </a:r>
            <a:r>
              <a:rPr lang="en-US" sz="2400" dirty="0"/>
              <a:t>, </a:t>
            </a:r>
            <a:r>
              <a:rPr lang="en-US" sz="2400" dirty="0" err="1"/>
              <a:t>interfensi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,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radiasi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68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Hardware</a:t>
            </a:r>
            <a:endParaRPr lang="en-US" dirty="0"/>
          </a:p>
          <a:p>
            <a:pPr lvl="1"/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 smtClean="0"/>
              <a:t>pencurian</a:t>
            </a:r>
            <a:r>
              <a:rPr lang="en-US" dirty="0"/>
              <a:t> </a:t>
            </a:r>
            <a:r>
              <a:rPr lang="en-US" dirty="0" err="1" smtClean="0"/>
              <a:t>perangkat</a:t>
            </a:r>
            <a:endParaRPr lang="en-US" dirty="0"/>
          </a:p>
          <a:p>
            <a:r>
              <a:rPr lang="en-US" b="1" dirty="0" smtClean="0"/>
              <a:t>Database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pengubahan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penduplikasian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err="1" smtClean="0"/>
              <a:t>pencurian</a:t>
            </a:r>
            <a:r>
              <a:rPr lang="en-US" dirty="0" smtClean="0"/>
              <a:t> data</a:t>
            </a:r>
          </a:p>
          <a:p>
            <a:r>
              <a:rPr lang="en-US" b="1" dirty="0" smtClean="0"/>
              <a:t>User</a:t>
            </a:r>
            <a:endParaRPr lang="en-US" dirty="0"/>
          </a:p>
          <a:p>
            <a:pPr lvl="1"/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akses</a:t>
            </a:r>
            <a:endParaRPr lang="en-US" dirty="0"/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virus</a:t>
            </a:r>
            <a:endParaRPr lang="en-US" dirty="0"/>
          </a:p>
          <a:p>
            <a:pPr lvl="1"/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/>
              <a:t>staf</a:t>
            </a:r>
            <a:r>
              <a:rPr lang="en-US" dirty="0"/>
              <a:t> yang </a:t>
            </a:r>
            <a:r>
              <a:rPr lang="en-US" dirty="0" err="1" smtClean="0"/>
              <a:t>terlatih</a:t>
            </a:r>
            <a:endParaRPr lang="en-US" dirty="0"/>
          </a:p>
          <a:p>
            <a:pPr lvl="1"/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/>
              <a:t>program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3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Pengamanan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b="1" dirty="0" smtClean="0"/>
              <a:t>evel DBMS</a:t>
            </a:r>
            <a:endParaRPr lang="en-US" dirty="0"/>
          </a:p>
          <a:p>
            <a:pPr lvl="1"/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autentifikasi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user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Level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 smtClean="0"/>
              <a:t>Operasi</a:t>
            </a:r>
            <a:endParaRPr lang="en-US" b="1" dirty="0" smtClean="0"/>
          </a:p>
          <a:p>
            <a:pPr lvl="1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i="1" dirty="0"/>
              <a:t>password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81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Pengamanan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Level </a:t>
            </a:r>
            <a:r>
              <a:rPr lang="en-US" b="1" dirty="0" err="1" smtClean="0"/>
              <a:t>Jaringan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dienkripsi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data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/ </a:t>
            </a:r>
            <a:r>
              <a:rPr lang="en-US" dirty="0" err="1"/>
              <a:t>berpura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i="1" dirty="0" smtClean="0"/>
              <a:t>authorized user.</a:t>
            </a:r>
            <a:endParaRPr lang="en-US" dirty="0"/>
          </a:p>
          <a:p>
            <a:r>
              <a:rPr lang="en-US" b="1" dirty="0" smtClean="0"/>
              <a:t>Level </a:t>
            </a:r>
            <a:r>
              <a:rPr lang="en-US" b="1" dirty="0" err="1" smtClean="0"/>
              <a:t>Fisik</a:t>
            </a:r>
            <a:endParaRPr lang="en-US" b="1" dirty="0" smtClean="0"/>
          </a:p>
          <a:p>
            <a:pPr lvl="1"/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mengamankan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kunci</a:t>
            </a:r>
            <a:r>
              <a:rPr lang="en-US" dirty="0"/>
              <a:t>/</a:t>
            </a:r>
            <a:r>
              <a:rPr lang="en-US" dirty="0" err="1"/>
              <a:t>gembok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terlindung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/>
              <a:t> </a:t>
            </a:r>
            <a:r>
              <a:rPr lang="en-US" dirty="0" err="1" smtClean="0"/>
              <a:t>banjir</a:t>
            </a:r>
            <a:r>
              <a:rPr lang="en-US" dirty="0"/>
              <a:t>,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97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0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Ilustrasi </a:t>
            </a:r>
            <a:r>
              <a:rPr lang="pt-BR" dirty="0"/>
              <a:t>dari integritas data pada suatu basis data relasional.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12-Jun-20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4446-53B6-4A99-A67A-6EC2581399EF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752601"/>
            <a:ext cx="70389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4267201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ilustrasi</a:t>
            </a:r>
            <a:r>
              <a:rPr lang="en-US" sz="2000" dirty="0"/>
              <a:t> </a:t>
            </a:r>
            <a:r>
              <a:rPr lang="en-US" sz="2000" dirty="0" err="1" smtClean="0"/>
              <a:t>integritas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smtClean="0"/>
              <a:t>basis </a:t>
            </a:r>
            <a:r>
              <a:rPr lang="en-US" sz="2000" dirty="0"/>
              <a:t>data </a:t>
            </a:r>
            <a:r>
              <a:rPr lang="en-US" sz="2000" dirty="0" err="1"/>
              <a:t>relasional</a:t>
            </a:r>
            <a:r>
              <a:rPr lang="en-US" sz="2000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satu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kolom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sama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kolom</a:t>
            </a:r>
            <a:r>
              <a:rPr lang="en-US" sz="2000" dirty="0">
                <a:solidFill>
                  <a:srgbClr val="FF0000"/>
                </a:solidFill>
              </a:rPr>
              <a:t> NIP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Error</a:t>
            </a:r>
            <a:r>
              <a:rPr lang="en-US" sz="2000" b="1" dirty="0">
                <a:solidFill>
                  <a:srgbClr val="FF0000"/>
                </a:solidFill>
              </a:rPr>
              <a:t>! Reference source not found.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7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pemilahan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normalisasi</a:t>
            </a:r>
            <a:r>
              <a:rPr lang="en-US" sz="2400" dirty="0"/>
              <a:t>)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dikenalnya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tamu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(foreign key)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Kunci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tamu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kolom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mereferensikan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primer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lain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, yang </a:t>
            </a:r>
            <a:r>
              <a:rPr lang="en-US" sz="2400" dirty="0" err="1"/>
              <a:t>diklasifikasikan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tamu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(foreign key)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NIP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Mata_kuliah</a:t>
            </a:r>
            <a:r>
              <a:rPr lang="en-US" sz="2400" dirty="0"/>
              <a:t>. </a:t>
            </a:r>
            <a:r>
              <a:rPr lang="en-US" sz="2400" dirty="0" smtClean="0"/>
              <a:t>Dan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NIP </a:t>
            </a:r>
            <a:r>
              <a:rPr lang="en-US" sz="2400" dirty="0" err="1"/>
              <a:t>pada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dosen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primer</a:t>
            </a:r>
            <a:r>
              <a:rPr lang="en-US" sz="2400" dirty="0"/>
              <a:t> (primary key)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12-Jun-20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4446-53B6-4A99-A67A-6EC2581399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</a:t>
            </a:r>
            <a:r>
              <a:rPr lang="it-IT" dirty="0" smtClean="0"/>
              <a:t>lustrasi Tidak terjaganya Integritas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12-Jun-20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4446-53B6-4A99-A67A-6EC2581399EF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69342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Integritas</a:t>
            </a:r>
            <a:r>
              <a:rPr lang="en-US" sz="2400" dirty="0"/>
              <a:t> data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konsistensi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akurasi</a:t>
            </a:r>
            <a:r>
              <a:rPr lang="en-US" sz="2400" dirty="0"/>
              <a:t> data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basis </a:t>
            </a:r>
            <a:r>
              <a:rPr lang="en-US" sz="2400" dirty="0" smtClean="0"/>
              <a:t>data.</a:t>
            </a:r>
            <a:endParaRPr lang="en-US" sz="2400" dirty="0"/>
          </a:p>
          <a:p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Data (Data Integrity Constraint) </a:t>
            </a:r>
            <a:r>
              <a:rPr lang="en-US" sz="2400" dirty="0" err="1" smtClean="0"/>
              <a:t>adalah</a:t>
            </a:r>
            <a:r>
              <a:rPr lang="en-US" sz="2400" dirty="0"/>
              <a:t> 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dispesifikasikan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basis data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membatasi</a:t>
            </a:r>
            <a:r>
              <a:rPr lang="en-US" sz="2400" dirty="0"/>
              <a:t> </a:t>
            </a:r>
            <a:r>
              <a:rPr lang="en-US" sz="2400" dirty="0" smtClean="0"/>
              <a:t>data </a:t>
            </a:r>
            <a:r>
              <a:rPr lang="en-US" sz="2400" dirty="0"/>
              <a:t>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basis </a:t>
            </a:r>
            <a:r>
              <a:rPr lang="en-US" sz="2400" dirty="0" smtClean="0"/>
              <a:t>data</a:t>
            </a:r>
          </a:p>
          <a:p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/>
              <a:t> </a:t>
            </a:r>
            <a:r>
              <a:rPr lang="en-US" sz="2400" dirty="0" smtClean="0"/>
              <a:t>database </a:t>
            </a:r>
            <a:r>
              <a:rPr lang="en-US" sz="2400" dirty="0" err="1" smtClean="0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 smtClean="0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inkonsistensi</a:t>
            </a:r>
            <a:r>
              <a:rPr lang="en-US" sz="2400" dirty="0"/>
              <a:t> data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87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Batasan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dispesifikasikan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/>
              <a:t>DBA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skema</a:t>
            </a:r>
            <a:r>
              <a:rPr lang="en-US" sz="2400" dirty="0"/>
              <a:t> basis data </a:t>
            </a:r>
            <a:r>
              <a:rPr lang="en-US" sz="2400" dirty="0" err="1"/>
              <a:t>melalui</a:t>
            </a:r>
            <a:r>
              <a:rPr lang="en-US" sz="2400" dirty="0"/>
              <a:t> DDL,</a:t>
            </a:r>
            <a:br>
              <a:rPr lang="en-US" sz="2400" dirty="0"/>
            </a:br>
            <a:r>
              <a:rPr lang="en-US" sz="2400" dirty="0"/>
              <a:t>DBA </a:t>
            </a:r>
            <a:r>
              <a:rPr lang="en-US" sz="2400" dirty="0" err="1"/>
              <a:t>menspesifikasikan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/ </a:t>
            </a:r>
            <a:r>
              <a:rPr lang="en-US" sz="2400" dirty="0" err="1"/>
              <a:t>konstrain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yang</a:t>
            </a:r>
            <a:br>
              <a:rPr lang="en-US" sz="2400" dirty="0"/>
            </a:b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basis data </a:t>
            </a:r>
            <a:r>
              <a:rPr lang="en-US" sz="2400" dirty="0" err="1"/>
              <a:t>dijalankan</a:t>
            </a:r>
            <a:r>
              <a:rPr lang="en-US" sz="2400" dirty="0"/>
              <a:t>, DBMS </a:t>
            </a:r>
            <a:r>
              <a:rPr lang="en-US" sz="2400" dirty="0" err="1"/>
              <a:t>melakukan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kontsrain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smtClean="0"/>
              <a:t>DBMS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otomatis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konstrain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mengganggu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data.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069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•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(Entity Integrity)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Integritas</a:t>
            </a:r>
            <a:r>
              <a:rPr lang="en-US" dirty="0"/>
              <a:t> Domain (Domain Integrity)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Referensial</a:t>
            </a:r>
            <a:r>
              <a:rPr lang="en-US" dirty="0"/>
              <a:t> (Referential Integrity)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2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 smtClean="0"/>
              <a:t>Entitas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column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i="1" dirty="0" smtClean="0"/>
              <a:t>index</a:t>
            </a:r>
            <a:r>
              <a:rPr lang="en-US" dirty="0"/>
              <a:t>, </a:t>
            </a:r>
            <a:r>
              <a:rPr lang="en-US" i="1" dirty="0" smtClean="0"/>
              <a:t>unique</a:t>
            </a:r>
            <a:r>
              <a:rPr lang="en-US" dirty="0" smtClean="0"/>
              <a:t>, </a:t>
            </a:r>
            <a:r>
              <a:rPr lang="en-US" i="1" dirty="0" smtClean="0"/>
              <a:t>constraint</a:t>
            </a:r>
            <a:r>
              <a:rPr lang="en-US" dirty="0"/>
              <a:t>, </a:t>
            </a:r>
            <a:r>
              <a:rPr lang="en-US" i="1" dirty="0"/>
              <a:t>primary key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i="1" dirty="0" smtClean="0"/>
              <a:t>null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duplikat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</TotalTime>
  <Words>804</Words>
  <Application>Microsoft Office PowerPoint</Application>
  <PresentationFormat>On-screen Show (4:3)</PresentationFormat>
  <Paragraphs>120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INTEGRITAS DAN KEAMANAN DATA</vt:lpstr>
      <vt:lpstr>Definisi Integritas Data</vt:lpstr>
      <vt:lpstr>Ilustrasi dari integritas data pada suatu basis data relasional.</vt:lpstr>
      <vt:lpstr>Ilustrasi Integritas Data</vt:lpstr>
      <vt:lpstr>Ilustrasi Tidak terjaganya Integritas</vt:lpstr>
      <vt:lpstr>Integritas Data</vt:lpstr>
      <vt:lpstr>Integritas Data</vt:lpstr>
      <vt:lpstr>Jenis Integritas Data</vt:lpstr>
      <vt:lpstr>Integritas Entitas</vt:lpstr>
      <vt:lpstr>Integritas Entitas</vt:lpstr>
      <vt:lpstr>Integritas Domain</vt:lpstr>
      <vt:lpstr>Integritas Domain</vt:lpstr>
      <vt:lpstr>Integritas Domain</vt:lpstr>
      <vt:lpstr>Integritas Referensial</vt:lpstr>
      <vt:lpstr>Integritas Referensial</vt:lpstr>
      <vt:lpstr>Integritas Referensial</vt:lpstr>
      <vt:lpstr>Integritas Referensial</vt:lpstr>
      <vt:lpstr>Integritas Referensial</vt:lpstr>
      <vt:lpstr>Pemaksaan Integritas</vt:lpstr>
      <vt:lpstr>Langkah Pemaksaan Integritas pada server DBMS</vt:lpstr>
      <vt:lpstr>Keamanan Data</vt:lpstr>
      <vt:lpstr>Keamanan Data</vt:lpstr>
      <vt:lpstr>Ancaman</vt:lpstr>
      <vt:lpstr>Ancaman</vt:lpstr>
      <vt:lpstr>Pengamanan data</vt:lpstr>
      <vt:lpstr>Pengamanan Data</vt:lpstr>
      <vt:lpstr>Terima Kasih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INTEGRITAS DAN KEAMANAN DATA</dc:title>
  <dc:creator>tio</dc:creator>
  <cp:lastModifiedBy>tio</cp:lastModifiedBy>
  <cp:revision>32</cp:revision>
  <dcterms:created xsi:type="dcterms:W3CDTF">2020-06-17T22:26:40Z</dcterms:created>
  <dcterms:modified xsi:type="dcterms:W3CDTF">2020-06-19T07:25:27Z</dcterms:modified>
</cp:coreProperties>
</file>