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84" r:id="rId13"/>
    <p:sldId id="28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78" r:id="rId24"/>
    <p:sldId id="279" r:id="rId25"/>
    <p:sldId id="282" r:id="rId26"/>
    <p:sldId id="283" r:id="rId27"/>
    <p:sldId id="259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9A8F-BB6E-48C3-AC37-DCC9827D3D51}" type="datetimeFigureOut">
              <a:rPr lang="id-ID"/>
              <a:pPr>
                <a:defRPr/>
              </a:pPr>
              <a:t>27/05/2016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80BB-4575-4FE5-B289-A41C00EDB18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44568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OBJECTIVE&amp;GOAL</a:t>
            </a: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KAMPANYE SOSIAL\KD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051050" cy="2016125"/>
          </a:xfrm>
          <a:noFill/>
        </p:spPr>
      </p:pic>
      <p:pic>
        <p:nvPicPr>
          <p:cNvPr id="12291" name="Picture 3" descr="D:\KAMPANYE SOSIAL\KDR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716338"/>
            <a:ext cx="25193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:\KAMPANYE SOSIAL\cici_param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765175"/>
            <a:ext cx="28575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:\KAMPANYE SOSIAL\KDRT AN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997200"/>
            <a:ext cx="30241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udinus\creative and inovative\38.jpg"/>
          <p:cNvPicPr>
            <a:picLocks noChangeAspect="1" noChangeArrowheads="1"/>
          </p:cNvPicPr>
          <p:nvPr/>
        </p:nvPicPr>
        <p:blipFill>
          <a:blip r:embed="rId2"/>
          <a:srcRect l="2499" b="6860"/>
          <a:stretch>
            <a:fillRect/>
          </a:stretch>
        </p:blipFill>
        <p:spPr bwMode="auto">
          <a:xfrm>
            <a:off x="-7938" y="304800"/>
            <a:ext cx="91519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62600" y="3352800"/>
            <a:ext cx="3276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pesan afektif seperti yang ditunjukkan dalam iklan ini. iklan ini mengekstrak perasaan simpati</a:t>
            </a:r>
            <a:r>
              <a:rPr lang="en-US" dirty="0" smtClean="0"/>
              <a:t>, </a:t>
            </a:r>
            <a:r>
              <a:rPr lang="en-US" dirty="0" err="1" smtClean="0"/>
              <a:t>penyesalan</a:t>
            </a:r>
            <a:r>
              <a:rPr lang="en-US" dirty="0" smtClean="0"/>
              <a:t>/</a:t>
            </a:r>
            <a:r>
              <a:rPr lang="en-US" dirty="0" err="1" smtClean="0"/>
              <a:t>kesedihan</a:t>
            </a:r>
            <a:r>
              <a:rPr lang="en-US" dirty="0" smtClean="0"/>
              <a:t>. </a:t>
            </a:r>
            <a:r>
              <a:rPr lang="id-ID" dirty="0" smtClean="0"/>
              <a:t>Kesegeraan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udinus\creative and inovative\39.jpg"/>
          <p:cNvPicPr>
            <a:picLocks noChangeAspect="1" noChangeArrowheads="1"/>
          </p:cNvPicPr>
          <p:nvPr/>
        </p:nvPicPr>
        <p:blipFill>
          <a:blip r:embed="rId2"/>
          <a:srcRect b="6860"/>
          <a:stretch>
            <a:fillRect/>
          </a:stretch>
        </p:blipFill>
        <p:spPr bwMode="auto">
          <a:xfrm>
            <a:off x="0" y="314325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KAMPANYE SOSIAL\STOP TAWURAN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3429000"/>
            <a:ext cx="2952750" cy="2592388"/>
          </a:xfrm>
          <a:noFill/>
        </p:spPr>
      </p:pic>
      <p:pic>
        <p:nvPicPr>
          <p:cNvPr id="13315" name="Picture 3" descr="D:\KAMPANYE SOSIAL\STOP TAWURAN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36353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KAMPANYE SOSIAL\STOP TAWURAN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836613"/>
            <a:ext cx="34194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0825" y="765175"/>
            <a:ext cx="3600450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/>
              <a:t>STOP  TAWURAN ??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KAMPANYE SOSIAL\HANDS FREE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404813"/>
            <a:ext cx="3321050" cy="1752600"/>
          </a:xfrm>
          <a:noFill/>
        </p:spPr>
      </p:pic>
      <p:pic>
        <p:nvPicPr>
          <p:cNvPr id="14339" name="Picture 2" descr="D:\KAMPANYE SOSIAL\STOP NYUPIR NELP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KAMPANYE SOSIAL\STOP NELPON DI JALAN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5400"/>
            <a:ext cx="28082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:\KAMPANYE SOSIAL\NELP DI JAL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708275"/>
            <a:ext cx="3098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KAMPANYE SOSIAL\NELP DI JALAN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3429000"/>
            <a:ext cx="27717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229225"/>
            <a:ext cx="50768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i="1" dirty="0">
                <a:latin typeface="Arial Narrow" pitchFamily="34" charset="0"/>
              </a:rPr>
              <a:t>Menelpon saat berkendaraan di jalan “berbahaya”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GAMBAR\KAMPANYE SOSIAL\Selamatkan Bu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0"/>
            <a:ext cx="2881312" cy="2232025"/>
          </a:xfrm>
          <a:noFill/>
        </p:spPr>
      </p:pic>
      <p:sp>
        <p:nvSpPr>
          <p:cNvPr id="7" name="Rectangle 6"/>
          <p:cNvSpPr/>
          <p:nvPr/>
        </p:nvSpPr>
        <p:spPr>
          <a:xfrm>
            <a:off x="0" y="2349500"/>
            <a:ext cx="9144000" cy="450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 smtClean="0"/>
              <a:t>Tujuan kampanye: spesifik</a:t>
            </a:r>
            <a:r>
              <a:rPr lang="en-US" sz="2800" dirty="0" smtClean="0"/>
              <a:t>,</a:t>
            </a:r>
            <a:r>
              <a:rPr lang="id-ID" sz="2800" dirty="0" smtClean="0"/>
              <a:t> kita ingin mempengaruhi </a:t>
            </a:r>
            <a:r>
              <a:rPr lang="en-US" sz="2800" dirty="0" err="1" smtClean="0"/>
              <a:t>audiens</a:t>
            </a:r>
            <a:r>
              <a:rPr lang="en-US" sz="2800" dirty="0" smtClean="0"/>
              <a:t> </a:t>
            </a:r>
            <a:r>
              <a:rPr lang="id-ID" sz="2800" dirty="0" smtClean="0"/>
              <a:t>kita untuk menerima, memodifikasi, meninggalkan</a:t>
            </a:r>
            <a:r>
              <a:rPr lang="en-US" sz="2800" dirty="0" smtClean="0"/>
              <a:t>/ </a:t>
            </a:r>
            <a:r>
              <a:rPr lang="id-ID" sz="2800" dirty="0" smtClean="0"/>
              <a:t>menolak</a:t>
            </a:r>
            <a:br>
              <a:rPr lang="id-ID" sz="2800" dirty="0" smtClean="0"/>
            </a:br>
            <a:r>
              <a:rPr lang="en-US" sz="2800" dirty="0" smtClean="0"/>
              <a:t>- Behavior Objective</a:t>
            </a:r>
            <a:r>
              <a:rPr lang="id-ID" sz="2800" dirty="0" smtClean="0"/>
              <a:t>: sesuatu yg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id-ID" sz="2800" dirty="0" smtClean="0"/>
              <a:t>ingin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audiens</a:t>
            </a:r>
            <a:r>
              <a:rPr lang="en-US" sz="2800" dirty="0" smtClean="0"/>
              <a:t> </a:t>
            </a:r>
            <a:r>
              <a:rPr lang="id-ID" sz="2800" dirty="0" smtClean="0"/>
              <a:t>kita lakukan</a:t>
            </a:r>
            <a:br>
              <a:rPr lang="id-ID" sz="2800" dirty="0" smtClean="0"/>
            </a:br>
            <a:r>
              <a:rPr lang="en-US" sz="2800" dirty="0" smtClean="0"/>
              <a:t>- Knowledge Objective </a:t>
            </a:r>
            <a:r>
              <a:rPr lang="id-ID" sz="2800" dirty="0" smtClean="0"/>
              <a:t>: sesuatu yang kita ingin mereka tahu</a:t>
            </a:r>
            <a:br>
              <a:rPr lang="id-ID" sz="2800" dirty="0" smtClean="0"/>
            </a:br>
            <a:r>
              <a:rPr lang="en-US" sz="2800" dirty="0" smtClean="0"/>
              <a:t>- Belief Objective </a:t>
            </a:r>
            <a:r>
              <a:rPr lang="id-ID" sz="2800" dirty="0" smtClean="0"/>
              <a:t>: sesuatu yang kita ingin mereka</a:t>
            </a:r>
            <a:r>
              <a:rPr lang="en-US" sz="2800" dirty="0" smtClean="0"/>
              <a:t> </a:t>
            </a:r>
            <a:r>
              <a:rPr lang="en-US" sz="2800" dirty="0" err="1" smtClean="0"/>
              <a:t>percaya</a:t>
            </a:r>
            <a:endParaRPr lang="id-ID" sz="2800" b="1" dirty="0">
              <a:latin typeface="Arial Narrow" pitchFamily="34" charset="0"/>
            </a:endParaRPr>
          </a:p>
        </p:txBody>
      </p:sp>
      <p:pic>
        <p:nvPicPr>
          <p:cNvPr id="15364" name="Picture 4" descr="D:\KAMPANYE SOSIAL\BIKE TO 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2562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:\KAMPANYE SOSIAL\GUNAKAN HELM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0350"/>
            <a:ext cx="3276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048375"/>
          </a:xfrm>
        </p:spPr>
        <p:txBody>
          <a:bodyPr/>
          <a:lstStyle/>
          <a:p>
            <a:pPr eaLnBrk="1" hangingPunct="1"/>
            <a:endParaRPr lang="id-ID" dirty="0" smtClean="0"/>
          </a:p>
          <a:p>
            <a:pPr eaLnBrk="1" hangingPunct="1"/>
            <a:endParaRPr lang="id-ID" dirty="0" smtClean="0"/>
          </a:p>
          <a:p>
            <a:pPr eaLnBrk="1" hangingPunct="1"/>
            <a:endParaRPr lang="id-ID" dirty="0" smtClean="0"/>
          </a:p>
          <a:p>
            <a:pPr eaLnBrk="1" hangingPunct="1"/>
            <a:endParaRPr lang="id-ID" dirty="0" smtClean="0"/>
          </a:p>
          <a:p>
            <a:r>
              <a:rPr lang="id-ID" dirty="0" smtClean="0"/>
              <a:t>Knowledge Objectives : </a:t>
            </a:r>
            <a:r>
              <a:rPr lang="sv-SE" dirty="0" smtClean="0"/>
              <a:t>berkaitan dgn statistik,fakta,informasi lain&amp;keterampilan audiens target. motivasi bahwa informasi tsb ”penting”</a:t>
            </a:r>
            <a:endParaRPr lang="id-ID" dirty="0" smtClean="0"/>
          </a:p>
          <a:p>
            <a:pPr eaLnBrk="1" hangingPunct="1"/>
            <a:r>
              <a:rPr lang="id-ID" dirty="0" smtClean="0"/>
              <a:t>Jumlah (kuantitatif) ttg resiko, keuntungan</a:t>
            </a:r>
          </a:p>
          <a:p>
            <a:pPr eaLnBrk="1" hangingPunct="1"/>
            <a:r>
              <a:rPr lang="id-ID" dirty="0" smtClean="0"/>
              <a:t>Informasi , bagaimana berperilaku jika ada tsunami, gunung meletus, gempa</a:t>
            </a:r>
          </a:p>
        </p:txBody>
      </p:sp>
      <p:graphicFrame>
        <p:nvGraphicFramePr>
          <p:cNvPr id="1026" name="Chart 4"/>
          <p:cNvGraphicFramePr>
            <a:graphicFrameLocks/>
          </p:cNvGraphicFramePr>
          <p:nvPr/>
        </p:nvGraphicFramePr>
        <p:xfrm>
          <a:off x="-50800" y="-50800"/>
          <a:ext cx="4097338" cy="2235200"/>
        </p:xfrm>
        <a:graphic>
          <a:graphicData uri="http://schemas.openxmlformats.org/presentationml/2006/ole">
            <p:oleObj spid="_x0000_s1026" r:id="rId3" imgW="4096867" imgH="2231329" progId="Excel.Sheet.8">
              <p:embed/>
            </p:oleObj>
          </a:graphicData>
        </a:graphic>
      </p:graphicFrame>
      <p:pic>
        <p:nvPicPr>
          <p:cNvPr id="1028" name="Picture 4" descr="D:\KAMPANYE SOSIAL\knowle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60350"/>
            <a:ext cx="35290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KAMPANYE SOSIAL\GEMPA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2375"/>
            <a:ext cx="3983038" cy="2670175"/>
          </a:xfrm>
          <a:noFill/>
        </p:spPr>
      </p:pic>
      <p:pic>
        <p:nvPicPr>
          <p:cNvPr id="16387" name="Picture 3" descr="D:\KAMPANYE SOSIAL\GEMPA BUMI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3240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450" y="836613"/>
            <a:ext cx="6480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dirty="0">
                <a:latin typeface="Arial Narrow" pitchFamily="34" charset="0"/>
              </a:rPr>
              <a:t>“Saat Menghadapi Gempa 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id-ID" smtClean="0"/>
              <a:t>ISU : hidup di wilayah pegunungan yang aktif</a:t>
            </a:r>
          </a:p>
        </p:txBody>
      </p:sp>
      <p:pic>
        <p:nvPicPr>
          <p:cNvPr id="17411" name="Picture 2" descr="D:\KAMPANYE SOSIAL\KRAKATAU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73238"/>
            <a:ext cx="3960812" cy="3095625"/>
          </a:xfrm>
          <a:noFill/>
        </p:spPr>
      </p:pic>
      <p:pic>
        <p:nvPicPr>
          <p:cNvPr id="17412" name="Picture 3" descr="D:\KAMPANYE SOSIAL\KRAKATAU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3419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381750"/>
          </a:xfrm>
        </p:spPr>
        <p:txBody>
          <a:bodyPr/>
          <a:lstStyle/>
          <a:p>
            <a:pPr eaLnBrk="1" hangingPunct="1"/>
            <a:endParaRPr lang="id-ID" sz="3600" dirty="0" smtClean="0">
              <a:latin typeface="Arial Narrow" pitchFamily="34" charset="0"/>
            </a:endParaRPr>
          </a:p>
          <a:p>
            <a:pPr eaLnBrk="1" hangingPunct="1"/>
            <a:r>
              <a:rPr lang="id-ID" sz="3600" dirty="0" smtClean="0">
                <a:latin typeface="Arial Narrow" pitchFamily="34" charset="0"/>
              </a:rPr>
              <a:t>Belief Objective : </a:t>
            </a:r>
            <a:r>
              <a:rPr lang="en-US" sz="3600" dirty="0" err="1" smtClean="0">
                <a:latin typeface="Arial Narrow" pitchFamily="34" charset="0"/>
              </a:rPr>
              <a:t>berkaitan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dgn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sikap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pendapat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perasaan</a:t>
            </a:r>
            <a:r>
              <a:rPr lang="en-US" sz="3600" dirty="0" smtClean="0">
                <a:latin typeface="Arial Narrow" pitchFamily="34" charset="0"/>
              </a:rPr>
              <a:t>/ </a:t>
            </a:r>
            <a:r>
              <a:rPr lang="en-US" sz="3600" dirty="0" err="1" smtClean="0">
                <a:latin typeface="Arial Narrow" pitchFamily="34" charset="0"/>
              </a:rPr>
              <a:t>nilai-nilai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yg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dipegang</a:t>
            </a:r>
            <a:r>
              <a:rPr lang="en-US" sz="3600" dirty="0" smtClean="0">
                <a:latin typeface="Arial Narrow" pitchFamily="34" charset="0"/>
              </a:rPr>
              <a:t> target </a:t>
            </a:r>
            <a:r>
              <a:rPr lang="en-US" sz="3600" dirty="0" err="1" smtClean="0">
                <a:latin typeface="Arial Narrow" pitchFamily="34" charset="0"/>
              </a:rPr>
              <a:t>audiens</a:t>
            </a:r>
            <a:endParaRPr lang="id-ID" sz="3600" dirty="0" smtClean="0">
              <a:latin typeface="Arial Narrow" pitchFamily="34" charset="0"/>
            </a:endParaRPr>
          </a:p>
          <a:p>
            <a:pPr eaLnBrk="1" hangingPunct="1"/>
            <a:r>
              <a:rPr lang="en-US" sz="3600" dirty="0" err="1" smtClean="0">
                <a:latin typeface="Arial Narrow" pitchFamily="34" charset="0"/>
              </a:rPr>
              <a:t>Mendapatkan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manfaat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dari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adopsi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perilaku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yg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dilakukan</a:t>
            </a:r>
            <a:endParaRPr lang="id-ID" sz="3600" dirty="0" smtClean="0">
              <a:latin typeface="Arial Narrow" pitchFamily="34" charset="0"/>
            </a:endParaRPr>
          </a:p>
          <a:p>
            <a:pPr eaLnBrk="1" hangingPunct="1"/>
            <a:endParaRPr lang="id-ID" dirty="0" smtClean="0"/>
          </a:p>
        </p:txBody>
      </p:sp>
      <p:pic>
        <p:nvPicPr>
          <p:cNvPr id="18435" name="Picture 2" descr="D:\KAMPANYE SOSIAL\STOP TAS KRES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644900"/>
            <a:ext cx="3743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19400" cy="850900"/>
          </a:xfrm>
        </p:spPr>
        <p:txBody>
          <a:bodyPr/>
          <a:lstStyle/>
          <a:p>
            <a:r>
              <a:rPr lang="id-ID" smtClean="0"/>
              <a:t>GOAL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30838"/>
          </a:xfrm>
        </p:spPr>
        <p:txBody>
          <a:bodyPr/>
          <a:lstStyle/>
          <a:p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id-ID" sz="2400" dirty="0" smtClean="0"/>
              <a:t>:</a:t>
            </a:r>
          </a:p>
          <a:p>
            <a:pPr lvl="1">
              <a:buNone/>
            </a:pPr>
            <a:r>
              <a:rPr lang="id-ID" sz="2400" dirty="0" smtClean="0"/>
              <a:t>“Bagaimana organisasi Anda akan mengaktualisasikan </a:t>
            </a:r>
            <a:endParaRPr lang="en-US" sz="2400" dirty="0" smtClean="0"/>
          </a:p>
          <a:p>
            <a:pPr lvl="1">
              <a:buNone/>
            </a:pPr>
            <a:r>
              <a:rPr lang="id-ID" sz="2400" dirty="0" smtClean="0"/>
              <a:t>misinya”</a:t>
            </a:r>
          </a:p>
          <a:p>
            <a:r>
              <a:rPr lang="id-ID" sz="2400" dirty="0" smtClean="0"/>
              <a:t>Tujuan adalah </a:t>
            </a:r>
            <a:r>
              <a:rPr lang="en-US" sz="2400" dirty="0" err="1" smtClean="0"/>
              <a:t>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id-ID" sz="2400" dirty="0" smtClean="0"/>
              <a:t>organisasi Anda</a:t>
            </a:r>
            <a:endParaRPr lang="en-US" sz="2400" dirty="0" smtClean="0"/>
          </a:p>
          <a:p>
            <a:r>
              <a:rPr lang="id-ID" sz="2400" dirty="0" smtClean="0"/>
              <a:t>Setiap pencapaian harus bisa menjelaskan apa yang ingin dicapai, dan siapa yang akan dipengaruhi</a:t>
            </a:r>
            <a:r>
              <a:rPr lang="en-US" sz="2400" dirty="0" smtClean="0"/>
              <a:t>?</a:t>
            </a:r>
            <a:endParaRPr lang="id-ID" sz="2400" dirty="0" smtClean="0"/>
          </a:p>
          <a:p>
            <a:r>
              <a:rPr lang="id-ID" sz="2400" dirty="0" smtClean="0"/>
              <a:t>Tujuan program harus menjawab dua pertanyaan:</a:t>
            </a:r>
            <a:br>
              <a:rPr lang="id-ID" sz="2400" dirty="0" smtClean="0"/>
            </a:br>
            <a:r>
              <a:rPr lang="en-US" sz="2400" dirty="0" smtClean="0"/>
              <a:t>- </a:t>
            </a:r>
            <a:r>
              <a:rPr lang="id-ID" sz="2400" dirty="0" smtClean="0"/>
              <a:t>Apa dampak atau perubahan yang Anda inginkan terjadi?</a:t>
            </a:r>
            <a:br>
              <a:rPr lang="id-ID" sz="2400" dirty="0" smtClean="0"/>
            </a:br>
            <a:r>
              <a:rPr lang="en-US" sz="2400" dirty="0" smtClean="0"/>
              <a:t>- </a:t>
            </a:r>
            <a:r>
              <a:rPr lang="id-ID" sz="2400" dirty="0" smtClean="0"/>
              <a:t>Siapa yang akan Anda layani atau pengaruhi dengan melakukan </a:t>
            </a:r>
            <a:r>
              <a:rPr lang="en-US" sz="2400" dirty="0" smtClean="0"/>
              <a:t>social campaign </a:t>
            </a:r>
            <a:r>
              <a:rPr lang="id-ID" sz="2400" dirty="0" smtClean="0"/>
              <a:t>ini?</a:t>
            </a:r>
            <a:endParaRPr lang="id-ID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KAMPANYE SOSIAL\SEPEDA N HEL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276475"/>
            <a:ext cx="2455862" cy="3468688"/>
          </a:xfrm>
          <a:noFill/>
        </p:spPr>
      </p:pic>
      <p:pic>
        <p:nvPicPr>
          <p:cNvPr id="19459" name="Picture 4" descr="D:\KAMPANYE SOSIAL\3r-dan-gam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410368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6875" t="40000" r="53125" b="12000"/>
          <a:stretch>
            <a:fillRect/>
          </a:stretch>
        </p:blipFill>
        <p:spPr bwMode="auto">
          <a:xfrm>
            <a:off x="990600" y="1676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223" t="37040" r="50000" b="19186"/>
          <a:stretch>
            <a:fillRect/>
          </a:stretch>
        </p:blipFill>
        <p:spPr bwMode="auto">
          <a:xfrm>
            <a:off x="5181600" y="2209800"/>
            <a:ext cx="338796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371600" y="228600"/>
            <a:ext cx="624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ISSUE KECELAKAN LALULINTAS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33375"/>
          <a:ext cx="9144000" cy="720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6"/>
                <a:gridCol w="5868144"/>
              </a:tblGrid>
              <a:tr h="6001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ISSUE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Kecelakaan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Lalu Lintas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001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Fokus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Penggunaan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telepon saat mengendarai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3194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Purpose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Mengurangi kecelakaan yang diakibatkan oleh penggunaan telepon saat berkendara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95045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Campaign Objective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dirty="0" smtClean="0">
                          <a:latin typeface="Arial Narrow" pitchFamily="34" charset="0"/>
                        </a:rPr>
                        <a:t> Behavior objective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dirty="0" smtClean="0">
                          <a:latin typeface="Arial Narrow" pitchFamily="34" charset="0"/>
                        </a:rPr>
                        <a:t> Knowledge Objective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d-ID" sz="28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d-ID" sz="280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smtClean="0">
                          <a:latin typeface="Arial Narrow" pitchFamily="34" charset="0"/>
                        </a:rPr>
                        <a:t> </a:t>
                      </a:r>
                      <a:r>
                        <a:rPr lang="id-ID" sz="2800" dirty="0" smtClean="0">
                          <a:latin typeface="Arial Narrow" pitchFamily="34" charset="0"/>
                        </a:rPr>
                        <a:t>Belief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Objective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dirty="0" smtClean="0">
                          <a:latin typeface="Arial Narrow" pitchFamily="34" charset="0"/>
                        </a:rPr>
                        <a:t> Minggir  dulu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saat mau nelpon</a:t>
                      </a:r>
                      <a:endParaRPr lang="id-ID" sz="28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dirty="0" smtClean="0">
                          <a:latin typeface="Arial Narrow" pitchFamily="34" charset="0"/>
                        </a:rPr>
                        <a:t> Mengetahui persentase kecelakaan yg melibatkan orang yang mengendara sambil menelpon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2800" dirty="0" smtClean="0">
                          <a:latin typeface="Arial Narrow" pitchFamily="34" charset="0"/>
                        </a:rPr>
                        <a:t>Mempercayai bahwa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bicara dengan telepon  meski menggunakan hands-free, dapat membahayakan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001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Campaign Goal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Meningkatkan  jumlah (25%)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pengendara yg bersedia minggir saat menelpon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00159">
                <a:tc>
                  <a:txBody>
                    <a:bodyPr/>
                    <a:lstStyle/>
                    <a:p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22325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2555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Campaign Purpose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Target Audience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Behavior Objective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Knowledge Objective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Belief Objective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22555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Hemat BBM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keluarga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Kurangi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pemakaian listrik di rumah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Listrik memerlukan</a:t>
                      </a:r>
                      <a:r>
                        <a:rPr lang="id-ID" sz="2800" baseline="0" dirty="0" smtClean="0">
                          <a:latin typeface="Arial Narrow" pitchFamily="34" charset="0"/>
                        </a:rPr>
                        <a:t> BBM,  cadangan tinggal 12 th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Arial Narrow" pitchFamily="34" charset="0"/>
                        </a:rPr>
                        <a:t>Jika tidak mengurangi pemakaian listrik, masyarakat akan </a:t>
                      </a:r>
                      <a:r>
                        <a:rPr lang="en-US" sz="2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Narrow" pitchFamily="34" charset="0"/>
                        </a:rPr>
                        <a:t>sering</a:t>
                      </a:r>
                      <a:r>
                        <a:rPr lang="en-US" sz="2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Narrow" pitchFamily="34" charset="0"/>
                        </a:rPr>
                        <a:t>merasakan</a:t>
                      </a:r>
                      <a:r>
                        <a:rPr lang="en-US" sz="2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Narrow" pitchFamily="34" charset="0"/>
                        </a:rPr>
                        <a:t>pemadaman</a:t>
                      </a:r>
                      <a:r>
                        <a:rPr lang="en-US" sz="2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Narrow" pitchFamily="34" charset="0"/>
                        </a:rPr>
                        <a:t>listrik</a:t>
                      </a:r>
                      <a:endParaRPr lang="id-ID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22555">
                <a:tc>
                  <a:txBody>
                    <a:bodyPr/>
                    <a:lstStyle/>
                    <a:p>
                      <a:endParaRPr lang="id-ID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22555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2555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Contoh communication objective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 To Educate</a:t>
            </a:r>
          </a:p>
          <a:p>
            <a:r>
              <a:rPr lang="id-ID" dirty="0" smtClean="0"/>
              <a:t>To Teach</a:t>
            </a:r>
          </a:p>
          <a:p>
            <a:r>
              <a:rPr lang="id-ID" dirty="0" smtClean="0"/>
              <a:t>To Inform</a:t>
            </a:r>
          </a:p>
          <a:p>
            <a:r>
              <a:rPr lang="id-ID" dirty="0" smtClean="0"/>
              <a:t>To Provide</a:t>
            </a:r>
          </a:p>
        </p:txBody>
      </p:sp>
      <p:pic>
        <p:nvPicPr>
          <p:cNvPr id="24580" name="Picture 2" descr="D:\KAMPANYE SOSIAL\KRAKATA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852738"/>
            <a:ext cx="44640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6019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d-ID" dirty="0" smtClean="0"/>
              <a:t>Buatlah </a:t>
            </a:r>
            <a:r>
              <a:rPr lang="en-US" dirty="0" smtClean="0"/>
              <a:t>PROPOSAL </a:t>
            </a:r>
            <a:r>
              <a:rPr lang="id-ID" dirty="0" smtClean="0"/>
              <a:t>social campaign plan dengan menggunakan pendekatan Social Marketing dengan kriteria sebagai berikut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 smtClean="0"/>
              <a:t>Topik bebas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 smtClean="0"/>
              <a:t>Panjang halaman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endParaRPr lang="id-ID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 smtClean="0"/>
              <a:t>Meliputi </a:t>
            </a:r>
            <a:r>
              <a:rPr lang="en-US" dirty="0" smtClean="0"/>
              <a:t>point-point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dijabarkan</a:t>
            </a:r>
            <a:r>
              <a:rPr lang="en-US" dirty="0" smtClean="0"/>
              <a:t> </a:t>
            </a:r>
          </a:p>
          <a:p>
            <a:pPr marL="514350" indent="-514350"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worksheet&amp;contoh</a:t>
            </a:r>
            <a:r>
              <a:rPr lang="en-US" dirty="0" smtClean="0"/>
              <a:t> proposal</a:t>
            </a:r>
          </a:p>
          <a:p>
            <a:pPr marL="514350" indent="-514350">
              <a:buNone/>
              <a:defRPr/>
            </a:pPr>
            <a:r>
              <a:rPr lang="en-US" dirty="0" smtClean="0"/>
              <a:t>4.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5&amp;7 (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</a:p>
          <a:p>
            <a:pPr marL="514350" indent="-514350"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absen</a:t>
            </a:r>
            <a:r>
              <a:rPr lang="en-US" dirty="0" smtClean="0"/>
              <a:t>)</a:t>
            </a:r>
          </a:p>
          <a:p>
            <a:pPr marL="514350" indent="-514350">
              <a:buNone/>
              <a:defRPr/>
            </a:pPr>
            <a:r>
              <a:rPr lang="en-US" dirty="0" smtClean="0"/>
              <a:t>5.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promo</a:t>
            </a:r>
          </a:p>
          <a:p>
            <a:pPr marL="514350" indent="-514350">
              <a:buNone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SOURCE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52600" y="1066800"/>
            <a:ext cx="7162800" cy="5486400"/>
          </a:xfrm>
        </p:spPr>
        <p:txBody>
          <a:bodyPr/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800" dirty="0" smtClean="0">
                <a:solidFill>
                  <a:schemeClr val="tx1"/>
                </a:solidFill>
              </a:rPr>
              <a:t>Dwi Purbaningrum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iIlmu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Komunikasi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Universitas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Diponegoro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/>
              <a:t>Djoko</a:t>
            </a:r>
            <a:r>
              <a:rPr lang="en-US" sz="1800" dirty="0" smtClean="0"/>
              <a:t> </a:t>
            </a:r>
            <a:r>
              <a:rPr lang="en-US" sz="1800" dirty="0" err="1" smtClean="0"/>
              <a:t>Setyabudi</a:t>
            </a:r>
            <a:r>
              <a:rPr lang="en-US" sz="1800" dirty="0" smtClean="0"/>
              <a:t>,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, </a:t>
            </a:r>
            <a:r>
              <a:rPr lang="en-US" sz="1800" dirty="0" err="1" smtClean="0"/>
              <a:t>Universitas</a:t>
            </a:r>
            <a:r>
              <a:rPr lang="en-US" sz="1800" dirty="0" smtClean="0"/>
              <a:t> </a:t>
            </a:r>
            <a:r>
              <a:rPr lang="en-US" sz="1800" dirty="0" err="1" smtClean="0"/>
              <a:t>Diponegoro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id-ID" sz="1800" dirty="0" smtClean="0"/>
              <a:t>Dewi,Sutrisna.2007.</a:t>
            </a:r>
            <a:r>
              <a:rPr lang="id-ID" sz="1800" i="1" dirty="0" smtClean="0"/>
              <a:t>Komunikasi Bisnis</a:t>
            </a:r>
            <a:r>
              <a:rPr lang="id-ID" sz="1800" dirty="0" smtClean="0"/>
              <a:t>.Yogyakarta:Andi Offset.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id-ID" sz="1800" dirty="0" smtClean="0"/>
              <a:t>Kotler, Philip. 2011. </a:t>
            </a:r>
            <a:r>
              <a:rPr lang="id-ID" sz="1800" i="1" dirty="0" smtClean="0"/>
              <a:t>Marketing Management:13 edition</a:t>
            </a:r>
            <a:r>
              <a:rPr lang="id-ID" sz="1800" dirty="0" smtClean="0"/>
              <a:t>. Prentice Hall Inc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id-ID" sz="1800" dirty="0" smtClean="0"/>
              <a:t>Kotler,Philip,.Armstrong,Gery.,Saunders, John &amp; Wong, Veronica.1999.</a:t>
            </a:r>
            <a:r>
              <a:rPr lang="id-ID" sz="1800" i="1" dirty="0" smtClean="0"/>
              <a:t>Princiles of Marketing Eight Edition</a:t>
            </a:r>
            <a:r>
              <a:rPr lang="id-ID" sz="1800" dirty="0" smtClean="0"/>
              <a:t>. New Hersey : Prentice Hall Inc.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id-ID" sz="1800" dirty="0" smtClean="0"/>
              <a:t>Shimp, Terence. 2003. </a:t>
            </a:r>
            <a:r>
              <a:rPr lang="id-ID" sz="1800" i="1" dirty="0" smtClean="0"/>
              <a:t>Periklanan dan Promosi; Aspek tambahan pemasaranterpadu (buku II).</a:t>
            </a:r>
            <a:r>
              <a:rPr lang="id-ID" sz="1800" dirty="0" smtClean="0"/>
              <a:t> Jakarta : Erlangga.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/>
              <a:t>Kotler</a:t>
            </a:r>
            <a:r>
              <a:rPr lang="en-US" sz="1800" dirty="0" smtClean="0"/>
              <a:t>, Phillip, Ned Roberto, Nancy Lee (2002). </a:t>
            </a:r>
            <a:r>
              <a:rPr lang="en-US" sz="1800" i="1" dirty="0" smtClean="0"/>
              <a:t>Social Marketing ‑ Improving the Quality of Life, </a:t>
            </a:r>
            <a:r>
              <a:rPr lang="en-US" sz="1800" dirty="0" smtClean="0"/>
              <a:t>Sage Publications, California.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/>
              <a:t>Radtke</a:t>
            </a:r>
            <a:r>
              <a:rPr lang="en-US" sz="1800" dirty="0" smtClean="0"/>
              <a:t>, </a:t>
            </a:r>
            <a:r>
              <a:rPr lang="en-US" sz="1800" dirty="0" err="1" smtClean="0"/>
              <a:t>lanel</a:t>
            </a:r>
            <a:r>
              <a:rPr lang="en-US" sz="1800" dirty="0" smtClean="0"/>
              <a:t> M </a:t>
            </a:r>
            <a:r>
              <a:rPr lang="en-US" sz="1800" i="1" dirty="0" smtClean="0"/>
              <a:t>(1998). Strategic Communications for Nonprofit Organizations ‑</a:t>
            </a:r>
            <a:r>
              <a:rPr lang="en-US" sz="1800" i="1" dirty="0" err="1" smtClean="0"/>
              <a:t>Sevent</a:t>
            </a:r>
            <a:r>
              <a:rPr lang="en-US" sz="1800" i="1" dirty="0" smtClean="0"/>
              <a:t> Steps to Creating a Successful Plan, </a:t>
            </a:r>
            <a:r>
              <a:rPr lang="en-US" sz="1800" dirty="0" smtClean="0"/>
              <a:t>Wiley Nonprofit Press.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Rice, Ronald E, Charles K </a:t>
            </a:r>
            <a:r>
              <a:rPr lang="en-US" sz="1800" dirty="0" err="1" smtClean="0"/>
              <a:t>Atkin</a:t>
            </a:r>
            <a:r>
              <a:rPr lang="en-US" sz="1800" dirty="0" smtClean="0"/>
              <a:t>, (Ed.) (1989). </a:t>
            </a:r>
            <a:r>
              <a:rPr lang="en-US" sz="1800" i="1" dirty="0" smtClean="0"/>
              <a:t>Public Communication Campaigns, </a:t>
            </a:r>
            <a:r>
              <a:rPr lang="en-US" sz="1800" dirty="0" smtClean="0"/>
              <a:t>Sage Publications, California.</a:t>
            </a:r>
          </a:p>
          <a:p>
            <a:endParaRPr lang="en-US" altLang="ko-KR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id-ID" sz="2400" dirty="0" smtClean="0">
              <a:solidFill>
                <a:srgbClr val="C00000"/>
              </a:solidFill>
            </a:endParaRPr>
          </a:p>
          <a:p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1" y="274638"/>
            <a:ext cx="6324600" cy="777875"/>
          </a:xfrm>
        </p:spPr>
        <p:txBody>
          <a:bodyPr/>
          <a:lstStyle/>
          <a:p>
            <a:r>
              <a:rPr lang="id-ID" dirty="0" smtClean="0"/>
              <a:t>EXAMPLES OF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686800" cy="5589587"/>
          </a:xfrm>
        </p:spPr>
        <p:txBody>
          <a:bodyPr/>
          <a:lstStyle/>
          <a:p>
            <a:r>
              <a:rPr lang="id-ID" dirty="0" smtClean="0"/>
              <a:t>Behavior</a:t>
            </a:r>
          </a:p>
          <a:p>
            <a:pPr lvl="1"/>
            <a:r>
              <a:rPr lang="id-ID" dirty="0" smtClean="0"/>
              <a:t>Meningkatkan persentase wanita berusia 18-45 tahun yang mengkonsumsi vitamin setiap hari dari angka 25%  pada tahun </a:t>
            </a:r>
            <a:r>
              <a:rPr lang="en-US" dirty="0" smtClean="0"/>
              <a:t>2016</a:t>
            </a:r>
            <a:r>
              <a:rPr lang="id-ID" dirty="0" smtClean="0"/>
              <a:t> menjadi 40% pada tahun </a:t>
            </a:r>
            <a:r>
              <a:rPr lang="en-US" dirty="0" smtClean="0"/>
              <a:t>2017</a:t>
            </a:r>
            <a:endParaRPr lang="id-ID" dirty="0" smtClean="0"/>
          </a:p>
          <a:p>
            <a:r>
              <a:rPr lang="id-ID" dirty="0" smtClean="0"/>
              <a:t>Knowledge</a:t>
            </a:r>
          </a:p>
          <a:p>
            <a:pPr lvl="1"/>
            <a:r>
              <a:rPr lang="id-ID" dirty="0" smtClean="0"/>
              <a:t>Meningkatkan persentasi wanita berusia 18-45 tahun yang </a:t>
            </a:r>
            <a:r>
              <a:rPr lang="id-ID" b="1" dirty="0" smtClean="0"/>
              <a:t>mengetahui</a:t>
            </a:r>
            <a:r>
              <a:rPr lang="id-ID" dirty="0" smtClean="0"/>
              <a:t> bahwa asam folat harus dikonsumsi dari sebelum kehamilan, dari angka 2% pada tahun </a:t>
            </a:r>
            <a:r>
              <a:rPr lang="en-US" dirty="0" smtClean="0"/>
              <a:t>2016</a:t>
            </a:r>
            <a:r>
              <a:rPr lang="id-ID" dirty="0" smtClean="0"/>
              <a:t> me</a:t>
            </a:r>
            <a:r>
              <a:rPr lang="en-US" dirty="0" err="1" smtClean="0"/>
              <a:t>nja</a:t>
            </a:r>
            <a:r>
              <a:rPr lang="id-ID" dirty="0" smtClean="0"/>
              <a:t>di 20% pada tahun 20</a:t>
            </a:r>
            <a:r>
              <a:rPr lang="en-US" dirty="0" smtClean="0"/>
              <a:t>17</a:t>
            </a:r>
            <a:endParaRPr lang="id-ID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Belief</a:t>
            </a:r>
          </a:p>
          <a:p>
            <a:pPr lvl="1"/>
            <a:r>
              <a:rPr lang="id-ID" dirty="0" smtClean="0"/>
              <a:t>Meningkatkan persentase wanita berusia 18-45 tahun yang </a:t>
            </a:r>
            <a:r>
              <a:rPr lang="id-ID" b="1" i="1" dirty="0" smtClean="0"/>
              <a:t>percaya</a:t>
            </a:r>
            <a:r>
              <a:rPr lang="id-ID" dirty="0" smtClean="0"/>
              <a:t> bahwa asam folat mencegah bayi lahir cacat dari angka 4% pada tahun </a:t>
            </a:r>
            <a:r>
              <a:rPr lang="en-US" dirty="0" smtClean="0"/>
              <a:t>2016 </a:t>
            </a:r>
            <a:r>
              <a:rPr lang="id-ID" dirty="0" smtClean="0"/>
              <a:t>menjadi 30% pada tahun 20</a:t>
            </a:r>
            <a:r>
              <a:rPr lang="en-US" dirty="0" smtClean="0"/>
              <a:t>17</a:t>
            </a:r>
            <a:endParaRPr lang="id-ID" dirty="0" smtClean="0"/>
          </a:p>
          <a:p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3350" y="836613"/>
            <a:ext cx="6121400" cy="12969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3600" b="1" dirty="0">
                <a:latin typeface="Arial Narrow" pitchFamily="34" charset="0"/>
              </a:rPr>
              <a:t>Campaign objective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2987675" cy="127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atin typeface="Arial Narrow" pitchFamily="34" charset="0"/>
              </a:rPr>
              <a:t>Behavior 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3573463"/>
            <a:ext cx="28797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atin typeface="Arial Narrow" pitchFamily="34" charset="0"/>
              </a:rPr>
              <a:t>Knowledge Objectives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6688" y="3500438"/>
            <a:ext cx="2627312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atin typeface="Arial Narrow" pitchFamily="34" charset="0"/>
              </a:rPr>
              <a:t>Belief Objectives</a:t>
            </a:r>
          </a:p>
        </p:txBody>
      </p:sp>
      <p:sp>
        <p:nvSpPr>
          <p:cNvPr id="8" name="Down Arrow 7"/>
          <p:cNvSpPr/>
          <p:nvPr/>
        </p:nvSpPr>
        <p:spPr>
          <a:xfrm>
            <a:off x="1763713" y="2276475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643438" y="2349500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7019925" y="23495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AMPANYE SOSIAL\SAVE EAR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350" y="1624013"/>
            <a:ext cx="6591300" cy="447675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827088" y="692150"/>
            <a:ext cx="30972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>
                <a:latin typeface="Arial Narrow" pitchFamily="34" charset="0"/>
              </a:rPr>
              <a:t>Berbagai  </a:t>
            </a:r>
          </a:p>
          <a:p>
            <a:pPr algn="ctr">
              <a:defRPr/>
            </a:pPr>
            <a:r>
              <a:rPr lang="id-ID" sz="3200" b="1" dirty="0">
                <a:latin typeface="Arial Narrow" pitchFamily="34" charset="0"/>
              </a:rPr>
              <a:t>Contoh Isu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AMPANYE SOSIAL\Global-Warming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92150"/>
            <a:ext cx="3048000" cy="2286000"/>
          </a:xfrm>
          <a:noFill/>
        </p:spPr>
      </p:pic>
      <p:pic>
        <p:nvPicPr>
          <p:cNvPr id="9219" name="Picture 3" descr="D:\KAMPANYE SOSIAL\SELAMATKAN BU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765175"/>
            <a:ext cx="2051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KAMPANYE SOSIAL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49275"/>
            <a:ext cx="2828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KAMPANYE SOSIAL\gambar-foto-kerusakan-hutan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3"/>
            <a:ext cx="47164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D:\KAMPANYE SOSIAL\SAWAH KER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500438"/>
            <a:ext cx="44291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:\KAMPANYE SOSIAL\PISAHKAN SAMPA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6200" y="1600200"/>
            <a:ext cx="6451600" cy="4525963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835150" y="620713"/>
            <a:ext cx="5689600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>
                <a:latin typeface="Arial Narrow" pitchFamily="34" charset="0"/>
              </a:rPr>
              <a:t>Pilah sampah basah, kering, plastik dan non plastik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KAMPANYE SOSIAL\SELAMATKAN AIR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908050"/>
            <a:ext cx="3025775" cy="3214688"/>
          </a:xfrm>
          <a:noFill/>
        </p:spPr>
      </p:pic>
      <p:pic>
        <p:nvPicPr>
          <p:cNvPr id="11267" name="Picture 3" descr="D:\KAMPANYE SOSIAL\SULIT AIR BERS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76700"/>
            <a:ext cx="3419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KAMPANYE SOSIAL\selamatkan 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4813"/>
            <a:ext cx="4383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D:\KAMPANYE SOSIAL\SELAMATKAN AIR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84538"/>
            <a:ext cx="39608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589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Custom Design</vt:lpstr>
      <vt:lpstr>Microsoft Office Excel 97-2003 Worksheet</vt:lpstr>
      <vt:lpstr>Slide 1</vt:lpstr>
      <vt:lpstr>GOAL </vt:lpstr>
      <vt:lpstr>EXAMPLES OF GOALS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ISU : hidup di wilayah pegunungan yang aktif</vt:lpstr>
      <vt:lpstr>Slide 19</vt:lpstr>
      <vt:lpstr>Slide 20</vt:lpstr>
      <vt:lpstr>Slide 21</vt:lpstr>
      <vt:lpstr>Slide 22</vt:lpstr>
      <vt:lpstr>Slide 23</vt:lpstr>
      <vt:lpstr>Contoh communication objective</vt:lpstr>
      <vt:lpstr>TUGAS INDIVIDU</vt:lpstr>
      <vt:lpstr>SOURCE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7</cp:lastModifiedBy>
  <cp:revision>35</cp:revision>
  <dcterms:created xsi:type="dcterms:W3CDTF">2014-04-01T16:35:38Z</dcterms:created>
  <dcterms:modified xsi:type="dcterms:W3CDTF">2016-05-27T06:56:18Z</dcterms:modified>
</cp:coreProperties>
</file>