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84" r:id="rId14"/>
    <p:sldId id="270" r:id="rId15"/>
    <p:sldId id="271" r:id="rId16"/>
    <p:sldId id="28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7" autoAdjust="0"/>
    <p:restoredTop sz="94660"/>
  </p:normalViewPr>
  <p:slideViewPr>
    <p:cSldViewPr>
      <p:cViewPr>
        <p:scale>
          <a:sx n="76" d="100"/>
          <a:sy n="76" d="100"/>
        </p:scale>
        <p:origin x="-12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8746-2691-43E7-8F81-202FF8C33FC0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226D-3EDD-429C-9E20-B93C4CA9F3E9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534E4-908F-43DF-B95C-AB353E1A9BAE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656-791B-4505-A7B7-603F1BD3AA03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CB6A-99F0-4750-8F31-E7C3DC30A000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81AE-DC4B-44D3-BB38-7C346B06FA61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EA47-C95A-41CC-BCEC-8C3EF0AD7431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50C4-4598-4CEA-888E-37323F5776E1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D8FF-94CB-4EBA-A78B-2CB9A647DB05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B897-BC31-4B42-A444-056B80526458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FA57-01F2-4DC8-9EB8-20405A0B0033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38551E-69F3-4FC7-82B7-FACFCD7A7723}" type="datetime1">
              <a:rPr lang="en-US" smtClean="0"/>
              <a:pPr/>
              <a:t>4/28/2020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Sel_punca" TargetMode="External"/><Relationship Id="rId3" Type="http://schemas.openxmlformats.org/officeDocument/2006/relationships/hyperlink" Target="http://id.wikipedia.org/wiki/Bisnis" TargetMode="External"/><Relationship Id="rId7" Type="http://schemas.openxmlformats.org/officeDocument/2006/relationships/hyperlink" Target="http://id.wikipedia.org/wiki/RNA" TargetMode="External"/><Relationship Id="rId2" Type="http://schemas.openxmlformats.org/officeDocument/2006/relationships/hyperlink" Target="http://id.wikipedia.org/wiki/Algoritm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DNA" TargetMode="External"/><Relationship Id="rId11" Type="http://schemas.openxmlformats.org/officeDocument/2006/relationships/hyperlink" Target="http://id.wikipedia.org/wiki/Sekuensing_asam_nukleat" TargetMode="External"/><Relationship Id="rId5" Type="http://schemas.openxmlformats.org/officeDocument/2006/relationships/hyperlink" Target="http://id.wikipedia.org/wiki/Obat-obatan" TargetMode="External"/><Relationship Id="rId10" Type="http://schemas.openxmlformats.org/officeDocument/2006/relationships/hyperlink" Target="http://id.wikipedia.org/wiki/Paten_perangkat_lunak" TargetMode="External"/><Relationship Id="rId4" Type="http://schemas.openxmlformats.org/officeDocument/2006/relationships/hyperlink" Target="http://id.wikipedia.org/wiki/Perangkat_lunak" TargetMode="External"/><Relationship Id="rId9" Type="http://schemas.openxmlformats.org/officeDocument/2006/relationships/hyperlink" Target="http://id.wikipedia.org/wiki/Amerika_Serika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905000"/>
            <a:ext cx="8382000" cy="1600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HAK KEKAYAAN INTELEKTUAL </a:t>
            </a:r>
            <a:endParaRPr lang="en-US" sz="3200" b="1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977" y="3872132"/>
            <a:ext cx="4433047" cy="381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MUHAMMAD NOOR HIDAYAT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MIKom</a:t>
            </a:r>
            <a:endPara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4838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Klasifikasi</a:t>
            </a:r>
            <a:r>
              <a:rPr lang="en-US" dirty="0" smtClean="0"/>
              <a:t> HKI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467600" cy="289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WIPO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 </a:t>
            </a:r>
            <a:r>
              <a:rPr lang="en-US" sz="2000" dirty="0" err="1" smtClean="0"/>
              <a:t>bagian</a:t>
            </a:r>
            <a:r>
              <a:rPr lang="en-US" sz="2000" dirty="0" smtClean="0"/>
              <a:t>.</a:t>
            </a:r>
          </a:p>
          <a:p>
            <a:pPr marL="493776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Cipta</a:t>
            </a:r>
            <a:r>
              <a:rPr lang="en-US" sz="2400" dirty="0" smtClean="0"/>
              <a:t> (Copyrights)</a:t>
            </a:r>
          </a:p>
          <a:p>
            <a:pPr marL="493776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(Industrial Property </a:t>
            </a:r>
            <a:r>
              <a:rPr lang="en-US" sz="2400" dirty="0" err="1" smtClean="0"/>
              <a:t>Rigrhts</a:t>
            </a:r>
            <a:r>
              <a:rPr lang="en-US" sz="2400" dirty="0" smtClean="0"/>
              <a:t>)</a:t>
            </a:r>
          </a:p>
          <a:p>
            <a:pPr marL="493776" indent="-457200">
              <a:buClr>
                <a:schemeClr val="tx1"/>
              </a:buClr>
              <a:buSzPct val="100000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diantaranya</a:t>
            </a:r>
            <a:r>
              <a:rPr lang="en-US" sz="2400" dirty="0" smtClean="0"/>
              <a:t> Paten, </a:t>
            </a:r>
            <a:r>
              <a:rPr lang="en-US" sz="2400" dirty="0" err="1" smtClean="0"/>
              <a:t>Merek</a:t>
            </a:r>
            <a:r>
              <a:rPr lang="en-US" sz="2400" dirty="0" smtClean="0"/>
              <a:t>, </a:t>
            </a:r>
            <a:r>
              <a:rPr lang="en-US" sz="2400" dirty="0" err="1" smtClean="0"/>
              <a:t>Varietas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,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,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letak</a:t>
            </a:r>
            <a:r>
              <a:rPr lang="en-US" sz="2400" dirty="0" smtClean="0"/>
              <a:t> </a:t>
            </a:r>
            <a:r>
              <a:rPr lang="en-US" sz="2400" dirty="0" err="1" smtClean="0"/>
              <a:t>sirkuit</a:t>
            </a:r>
            <a:r>
              <a:rPr lang="en-US" sz="2400" dirty="0" smtClean="0"/>
              <a:t> </a:t>
            </a:r>
            <a:r>
              <a:rPr lang="en-US" sz="2400" dirty="0" err="1" smtClean="0"/>
              <a:t>terpadu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4838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D.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HKI </a:t>
            </a:r>
            <a:r>
              <a:rPr lang="en-US" sz="4000" dirty="0" err="1" smtClean="0"/>
              <a:t>di</a:t>
            </a:r>
            <a:r>
              <a:rPr lang="en-US" sz="4000" dirty="0" smtClean="0"/>
              <a:t> Indonesia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467600" cy="2895600"/>
          </a:xfrm>
        </p:spPr>
        <p:txBody>
          <a:bodyPr>
            <a:noAutofit/>
          </a:bodyPr>
          <a:lstStyle/>
          <a:p>
            <a:pPr marL="493776" indent="-457200">
              <a:buAutoNum type="arabicPeriod"/>
            </a:pPr>
            <a:r>
              <a:rPr lang="en-US" sz="2000" dirty="0" smtClean="0"/>
              <a:t>UU No. 19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2002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Cipta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14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2001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Paten</a:t>
            </a:r>
          </a:p>
          <a:p>
            <a:pPr marL="493776" indent="-457200">
              <a:buAutoNum type="arabicPeriod"/>
            </a:pPr>
            <a:r>
              <a:rPr lang="en-US" sz="2000" dirty="0" smtClean="0"/>
              <a:t>UU No. 15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2001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Merek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29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Varietas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30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31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93776" indent="-457200">
              <a:buAutoNum type="arabicPeriod"/>
            </a:pPr>
            <a:r>
              <a:rPr lang="en-US" sz="2000" dirty="0" smtClean="0"/>
              <a:t>UU No. 32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2000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Tata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Sirkuit</a:t>
            </a:r>
            <a:r>
              <a:rPr lang="en-US" sz="2000" dirty="0" smtClean="0"/>
              <a:t> </a:t>
            </a:r>
            <a:r>
              <a:rPr lang="en-US" sz="2000" dirty="0" err="1" smtClean="0"/>
              <a:t>Terpadu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7438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(UU 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28956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: </a:t>
            </a:r>
          </a:p>
          <a:p>
            <a:pPr>
              <a:buClr>
                <a:schemeClr val="tx1"/>
              </a:buClr>
              <a:buSzPct val="100000"/>
              <a:buAutoNum type="arabicPeriod"/>
            </a:pP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eksklusif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mengumumkan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memperbanyak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Ciptaannya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mengurangi</a:t>
            </a:r>
            <a:r>
              <a:rPr lang="en-US" sz="1600" dirty="0" smtClean="0"/>
              <a:t> </a:t>
            </a:r>
            <a:r>
              <a:rPr lang="en-US" sz="1600" dirty="0" err="1" smtClean="0"/>
              <a:t>pembatasan-pembatasan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menurut</a:t>
            </a:r>
            <a:r>
              <a:rPr lang="en-US" sz="1600" dirty="0" smtClean="0"/>
              <a:t> </a:t>
            </a:r>
            <a:r>
              <a:rPr lang="en-US" sz="1600" dirty="0" err="1" smtClean="0"/>
              <a:t>peraturan</a:t>
            </a:r>
            <a:r>
              <a:rPr lang="en-US" sz="1600" dirty="0" smtClean="0"/>
              <a:t> </a:t>
            </a:r>
            <a:r>
              <a:rPr lang="en-US" sz="1600" dirty="0" err="1" smtClean="0"/>
              <a:t>perundang-undangan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berlaku</a:t>
            </a:r>
            <a:r>
              <a:rPr lang="en-US" sz="1600" dirty="0" smtClean="0"/>
              <a:t>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inspirasinya</a:t>
            </a:r>
            <a:r>
              <a:rPr lang="en-US" sz="1600" dirty="0" smtClean="0"/>
              <a:t> </a:t>
            </a:r>
            <a:r>
              <a:rPr lang="fi-FI" sz="1600" dirty="0" smtClean="0"/>
              <a:t>melahirkan suatu Ciptaan berdasarkan kemampuan pikiran, imajinasi, kecekatan,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keahlian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dituangkan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yang </a:t>
            </a:r>
            <a:r>
              <a:rPr lang="en-US" sz="1600" dirty="0" err="1" smtClean="0"/>
              <a:t>khas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Ciptaan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karya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keasliannya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lapangan</a:t>
            </a:r>
            <a:r>
              <a:rPr lang="en-US" sz="1600" dirty="0" smtClean="0"/>
              <a:t> </a:t>
            </a:r>
            <a:r>
              <a:rPr lang="fi-FI" sz="1600" dirty="0" smtClean="0"/>
              <a:t>ilmu pengetahuan, seni, atau sastra.</a:t>
            </a:r>
          </a:p>
          <a:p>
            <a:pPr>
              <a:buClr>
                <a:schemeClr val="tx1"/>
              </a:buClr>
              <a:buAutoNum type="arabicPeriod"/>
            </a:pP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Pemilik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Cipta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pihak</a:t>
            </a:r>
            <a:r>
              <a:rPr lang="en-US" sz="1600" dirty="0" smtClean="0"/>
              <a:t> lain yang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lanjut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nb-NO" sz="1600" dirty="0" smtClean="0"/>
              <a:t>pihak yang menerima hak tersebut.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(UU HC)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2895600"/>
          </a:xfrm>
        </p:spPr>
        <p:txBody>
          <a:bodyPr>
            <a:noAutofit/>
          </a:bodyPr>
          <a:lstStyle/>
          <a:p>
            <a:r>
              <a:rPr lang="en-US" sz="1600" i="1" dirty="0" err="1" smtClean="0"/>
              <a:t>Buku</a:t>
            </a:r>
            <a:r>
              <a:rPr lang="en-US" sz="1600" i="1" dirty="0" smtClean="0"/>
              <a:t>, program </a:t>
            </a:r>
            <a:r>
              <a:rPr lang="en-US" sz="1600" i="1" dirty="0" err="1" smtClean="0"/>
              <a:t>komputer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pamflet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perwajahan</a:t>
            </a:r>
            <a:r>
              <a:rPr lang="en-US" sz="1600" i="1" dirty="0" smtClean="0"/>
              <a:t> (lay out)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tulis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diterbitkan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semua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hasil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tulis</a:t>
            </a:r>
            <a:r>
              <a:rPr lang="en-US" sz="1600" i="1" dirty="0" smtClean="0"/>
              <a:t> lain;</a:t>
            </a:r>
            <a:endParaRPr lang="en-US" sz="1600" dirty="0" smtClean="0"/>
          </a:p>
          <a:p>
            <a:r>
              <a:rPr lang="en-US" sz="1600" i="1" dirty="0" err="1" smtClean="0"/>
              <a:t>Cerama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kuliah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pidato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ciptaan</a:t>
            </a:r>
            <a:r>
              <a:rPr lang="en-US" sz="1600" i="1" dirty="0" smtClean="0"/>
              <a:t> lain yang </a:t>
            </a:r>
            <a:r>
              <a:rPr lang="en-US" sz="1600" i="1" dirty="0" err="1" smtClean="0"/>
              <a:t>sejenis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itu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Alat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peraga</a:t>
            </a:r>
            <a:r>
              <a:rPr lang="en-US" sz="1600" i="1" dirty="0" smtClean="0"/>
              <a:t> yang </a:t>
            </a:r>
            <a:r>
              <a:rPr lang="en-US" sz="1600" i="1" dirty="0" err="1" smtClean="0"/>
              <a:t>dibuat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untuk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kepentingan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pendidikan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ilmu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pengetahuan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Lagu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musik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dengan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tanpa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teks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smtClean="0"/>
              <a:t>Drama </a:t>
            </a:r>
            <a:r>
              <a:rPr lang="en-US" sz="1600" i="1" dirty="0" err="1" smtClean="0"/>
              <a:t>atau</a:t>
            </a:r>
            <a:r>
              <a:rPr lang="en-US" sz="1600" i="1" dirty="0" smtClean="0"/>
              <a:t> drama </a:t>
            </a:r>
            <a:r>
              <a:rPr lang="en-US" sz="1600" i="1" dirty="0" err="1" smtClean="0"/>
              <a:t>musikal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tari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koreografi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pewayangan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pantonim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rupa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dalam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segala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bentuk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seperti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lukis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gambar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ukir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kaligrafi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pahat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patung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kolase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seni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terapan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Arsitektur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Peta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Seni</a:t>
            </a:r>
            <a:r>
              <a:rPr lang="en-US" sz="1600" i="1" dirty="0" smtClean="0"/>
              <a:t> batik; </a:t>
            </a:r>
            <a:endParaRPr lang="en-US" sz="1600" dirty="0" smtClean="0"/>
          </a:p>
          <a:p>
            <a:r>
              <a:rPr lang="en-US" sz="1600" i="1" dirty="0" err="1" smtClean="0"/>
              <a:t>Fotografi</a:t>
            </a:r>
            <a:r>
              <a:rPr lang="en-US" sz="1600" i="1" dirty="0" smtClean="0"/>
              <a:t>; </a:t>
            </a:r>
            <a:endParaRPr lang="en-US" sz="1600" dirty="0" smtClean="0"/>
          </a:p>
          <a:p>
            <a:r>
              <a:rPr lang="en-US" sz="1600" i="1" dirty="0" err="1" smtClean="0"/>
              <a:t>Sinematografi</a:t>
            </a:r>
            <a:r>
              <a:rPr lang="en-US" sz="1600" i="1" dirty="0" smtClean="0"/>
              <a:t>;</a:t>
            </a:r>
            <a:endParaRPr lang="en-US" sz="1600" dirty="0" smtClean="0"/>
          </a:p>
          <a:p>
            <a:r>
              <a:rPr lang="en-US" sz="1600" i="1" dirty="0" err="1" smtClean="0"/>
              <a:t>Terjemahan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tafsir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saduran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bunga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rampai</a:t>
            </a:r>
            <a:r>
              <a:rPr lang="en-US" sz="1600" i="1" dirty="0" smtClean="0"/>
              <a:t>, database,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karya</a:t>
            </a:r>
            <a:r>
              <a:rPr lang="en-US" sz="1600" i="1" dirty="0" smtClean="0"/>
              <a:t> lain </a:t>
            </a:r>
            <a:r>
              <a:rPr lang="en-US" sz="1600" i="1" dirty="0" err="1" smtClean="0"/>
              <a:t>dari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hasil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pengalihwujudan</a:t>
            </a:r>
            <a:r>
              <a:rPr lang="en-US" sz="1600" i="1" dirty="0" smtClean="0"/>
              <a:t>. </a:t>
            </a:r>
            <a:endParaRPr lang="en-US" sz="1600" dirty="0" smtClean="0"/>
          </a:p>
          <a:p>
            <a:pPr>
              <a:buClr>
                <a:schemeClr val="tx1"/>
              </a:buClr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Cipta</a:t>
            </a:r>
            <a:r>
              <a:rPr lang="en-US" sz="4000" dirty="0" smtClean="0"/>
              <a:t> (UU HC) yang </a:t>
            </a:r>
            <a:r>
              <a:rPr lang="en-US" sz="4000" dirty="0" err="1" smtClean="0"/>
              <a:t>dilindungi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7620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800" dirty="0" err="1" smtClean="0"/>
              <a:t>Lihak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12 UU 19/2002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Cipta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590800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Berlaku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Hak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Cipta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124200"/>
            <a:ext cx="83820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Lihat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29 – 34 UU 19/2002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Cipta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745038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Penyelesaian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Sengketa</a:t>
            </a:r>
            <a:endParaRPr kumimoji="0" lang="en-US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Melalui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Pengadilan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Niaga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Mahkamah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F. </a:t>
            </a:r>
            <a:r>
              <a:rPr lang="en-US" sz="4000" dirty="0" err="1" smtClean="0"/>
              <a:t>Hak</a:t>
            </a:r>
            <a:r>
              <a:rPr lang="en-US" sz="4000" dirty="0" smtClean="0"/>
              <a:t> Paten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590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 UU No. 14/2001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Paten </a:t>
            </a:r>
          </a:p>
          <a:p>
            <a:pPr>
              <a:buNone/>
            </a:pPr>
            <a:r>
              <a:rPr lang="en-US" sz="2400" dirty="0" smtClean="0"/>
              <a:t>	Paten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eksklusif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Inventor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Invensinya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, yang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Invensinya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fi-FI" sz="2400" dirty="0" smtClean="0"/>
              <a:t>persetujuannya kepada pihak lain untuk melaksanakannya.</a:t>
            </a:r>
            <a:endParaRPr lang="en-US" sz="2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648200"/>
            <a:ext cx="7467600" cy="5127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Jangka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Waktu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Paten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Menurut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Pasal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8 UU No 14/2001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tentang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Paten 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Tahun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dan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10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Tahun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untuk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paten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sederhana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F. </a:t>
            </a:r>
            <a:r>
              <a:rPr lang="en-US" sz="4000" dirty="0" err="1" smtClean="0"/>
              <a:t>Hak</a:t>
            </a:r>
            <a:r>
              <a:rPr lang="en-US" sz="4000" dirty="0" smtClean="0"/>
              <a:t> Paten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762000"/>
          </a:xfrm>
        </p:spPr>
        <p:txBody>
          <a:bodyPr>
            <a:noAutofit/>
          </a:bodyPr>
          <a:lstStyle/>
          <a:p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,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tiga</a:t>
            </a:r>
            <a:r>
              <a:rPr lang="en-US" sz="1400" dirty="0" smtClean="0"/>
              <a:t> </a:t>
            </a:r>
            <a:r>
              <a:rPr lang="en-US" sz="1400" dirty="0" err="1" smtClean="0"/>
              <a:t>kategori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/>
              <a:t>mengenai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: </a:t>
            </a:r>
            <a:r>
              <a:rPr lang="en-US" sz="1400" dirty="0" err="1" smtClean="0"/>
              <a:t>proses</a:t>
            </a:r>
            <a:r>
              <a:rPr lang="en-US" sz="1400" dirty="0" smtClean="0"/>
              <a:t>, </a:t>
            </a:r>
            <a:r>
              <a:rPr lang="en-US" sz="1400" dirty="0" err="1" smtClean="0"/>
              <a:t>mesin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diproduksi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.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2" tooltip="Algoritma"/>
              </a:rPr>
              <a:t>algoritma</a:t>
            </a:r>
            <a:r>
              <a:rPr lang="en-US" sz="1400" dirty="0" smtClean="0"/>
              <a:t>,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3" tooltip="Bisnis"/>
              </a:rPr>
              <a:t>bisnis</a:t>
            </a:r>
            <a:r>
              <a:rPr lang="en-US" sz="1400" dirty="0" smtClean="0"/>
              <a:t>, </a:t>
            </a:r>
            <a:r>
              <a:rPr lang="en-US" sz="1400" dirty="0" err="1" smtClean="0"/>
              <a:t>sebagian</a:t>
            </a:r>
            <a:r>
              <a:rPr lang="en-US" sz="1400" dirty="0" smtClean="0"/>
              <a:t> </a:t>
            </a:r>
            <a:r>
              <a:rPr lang="en-US" sz="1400" dirty="0" err="1" smtClean="0"/>
              <a:t>besar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4" tooltip="Perangkat lunak"/>
              </a:rPr>
              <a:t>perangkat</a:t>
            </a:r>
            <a:r>
              <a:rPr lang="en-US" sz="1400" dirty="0" smtClean="0">
                <a:hlinkClick r:id="rId4" tooltip="Perangkat lunak"/>
              </a:rPr>
              <a:t> </a:t>
            </a:r>
            <a:r>
              <a:rPr lang="en-US" sz="1400" dirty="0" err="1" smtClean="0">
                <a:hlinkClick r:id="rId4" tooltip="Perangkat lunak"/>
              </a:rPr>
              <a:t>lunak</a:t>
            </a:r>
            <a:r>
              <a:rPr lang="en-US" sz="1400" dirty="0" smtClean="0"/>
              <a:t> (</a:t>
            </a:r>
            <a:r>
              <a:rPr lang="en-US" sz="1400" i="1" dirty="0" smtClean="0"/>
              <a:t>software</a:t>
            </a:r>
            <a:r>
              <a:rPr lang="en-US" sz="1400" dirty="0" smtClean="0"/>
              <a:t>),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medis</a:t>
            </a:r>
            <a:r>
              <a:rPr lang="en-US" sz="1400" dirty="0" smtClean="0"/>
              <a:t>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olahraga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semacamnya</a:t>
            </a:r>
            <a:r>
              <a:rPr lang="en-US" sz="1400" dirty="0" smtClean="0"/>
              <a:t>. </a:t>
            </a:r>
            <a:r>
              <a:rPr lang="en-US" sz="1400" dirty="0" err="1" smtClean="0"/>
              <a:t>Mesin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/>
              <a:t>alat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aparatus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Barang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diproduksi</a:t>
            </a:r>
            <a:r>
              <a:rPr lang="en-US" sz="1400" dirty="0" smtClean="0"/>
              <a:t> </a:t>
            </a:r>
            <a:r>
              <a:rPr lang="en-US" sz="1400" dirty="0" err="1" smtClean="0"/>
              <a:t>mencakup</a:t>
            </a:r>
            <a:r>
              <a:rPr lang="en-US" sz="1400" dirty="0" smtClean="0"/>
              <a:t>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mekanik</a:t>
            </a:r>
            <a:r>
              <a:rPr lang="en-US" sz="1400" dirty="0" smtClean="0"/>
              <a:t>, </a:t>
            </a:r>
            <a:r>
              <a:rPr lang="en-US" sz="1400" dirty="0" err="1" smtClean="0"/>
              <a:t>perangkat</a:t>
            </a:r>
            <a:r>
              <a:rPr lang="en-US" sz="1400" dirty="0" smtClean="0"/>
              <a:t> </a:t>
            </a:r>
            <a:r>
              <a:rPr lang="en-US" sz="1400" dirty="0" err="1" smtClean="0"/>
              <a:t>elektronik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komposisi</a:t>
            </a:r>
            <a:r>
              <a:rPr lang="en-US" sz="1400" dirty="0" smtClean="0"/>
              <a:t> </a:t>
            </a:r>
            <a:r>
              <a:rPr lang="en-US" sz="1400" dirty="0" err="1" smtClean="0"/>
              <a:t>materi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</a:t>
            </a:r>
            <a:r>
              <a:rPr lang="en-US" sz="1400" dirty="0" err="1" smtClean="0"/>
              <a:t>kimia</a:t>
            </a:r>
            <a:r>
              <a:rPr lang="en-US" sz="1400" dirty="0" smtClean="0"/>
              <a:t>, </a:t>
            </a:r>
            <a:r>
              <a:rPr lang="en-US" sz="1400" dirty="0" err="1" smtClean="0">
                <a:hlinkClick r:id="rId5" tooltip="Obat-obatan"/>
              </a:rPr>
              <a:t>obat-obatan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6" tooltip="DNA"/>
              </a:rPr>
              <a:t>DNA</a:t>
            </a:r>
            <a:r>
              <a:rPr lang="en-US" sz="1400" dirty="0" smtClean="0"/>
              <a:t>, </a:t>
            </a:r>
            <a:r>
              <a:rPr lang="en-US" sz="1400" dirty="0" smtClean="0">
                <a:hlinkClick r:id="rId7" tooltip="RNA"/>
              </a:rPr>
              <a:t>RNA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sebagainya</a:t>
            </a:r>
            <a:r>
              <a:rPr lang="en-US" sz="1400" dirty="0" smtClean="0"/>
              <a:t>.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8" tooltip="Sel punca"/>
              </a:rPr>
              <a:t>Sel</a:t>
            </a:r>
            <a:r>
              <a:rPr lang="en-US" sz="1400" dirty="0" smtClean="0">
                <a:hlinkClick r:id="rId8" tooltip="Sel punca"/>
              </a:rPr>
              <a:t> </a:t>
            </a:r>
            <a:r>
              <a:rPr lang="en-US" sz="1400" dirty="0" err="1" smtClean="0">
                <a:hlinkClick r:id="rId8" tooltip="Sel punca"/>
              </a:rPr>
              <a:t>punca</a:t>
            </a:r>
            <a:r>
              <a:rPr lang="en-US" sz="1400" dirty="0" smtClean="0"/>
              <a:t> </a:t>
            </a:r>
            <a:r>
              <a:rPr lang="en-US" sz="1400" dirty="0" err="1" smtClean="0"/>
              <a:t>embrionik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(human embryonic stem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hES</a:t>
            </a:r>
            <a:r>
              <a:rPr lang="en-US" sz="1400" dirty="0" smtClean="0"/>
              <a:t>)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Uni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.</a:t>
            </a:r>
          </a:p>
          <a:p>
            <a:r>
              <a:rPr lang="en-US" sz="1400" dirty="0" err="1" smtClean="0"/>
              <a:t>Kebenaran</a:t>
            </a:r>
            <a:r>
              <a:rPr lang="en-US" sz="1400" dirty="0" smtClean="0"/>
              <a:t> </a:t>
            </a:r>
            <a:r>
              <a:rPr lang="en-US" sz="1400" dirty="0" err="1" smtClean="0"/>
              <a:t>matematika</a:t>
            </a:r>
            <a:r>
              <a:rPr lang="en-US" sz="1400" dirty="0" smtClean="0"/>
              <a:t>,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.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</a:t>
            </a:r>
            <a:r>
              <a:rPr lang="en-US" sz="1400" dirty="0" err="1" smtClean="0"/>
              <a:t>algoritma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 </a:t>
            </a:r>
            <a:r>
              <a:rPr lang="en-US" sz="1400" dirty="0" err="1" smtClean="0"/>
              <a:t>kecuali</a:t>
            </a:r>
            <a:r>
              <a:rPr lang="en-US" sz="1400" dirty="0" smtClean="0"/>
              <a:t>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praktis</a:t>
            </a:r>
            <a:r>
              <a:rPr lang="en-US" sz="1400" dirty="0" smtClean="0"/>
              <a:t> (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9" tooltip="Amerika Serikat"/>
              </a:rPr>
              <a:t>Amerika</a:t>
            </a:r>
            <a:r>
              <a:rPr lang="en-US" sz="1400" dirty="0" smtClean="0">
                <a:hlinkClick r:id="rId9" tooltip="Amerika Serikat"/>
              </a:rPr>
              <a:t> </a:t>
            </a:r>
            <a:r>
              <a:rPr lang="en-US" sz="1400" dirty="0" err="1" smtClean="0">
                <a:hlinkClick r:id="rId9" tooltip="Amerika Serikat"/>
              </a:rPr>
              <a:t>Serikat</a:t>
            </a:r>
            <a:r>
              <a:rPr lang="en-US" sz="1400" dirty="0" smtClean="0"/>
              <a:t>)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efek</a:t>
            </a:r>
            <a:r>
              <a:rPr lang="en-US" sz="1400" dirty="0" smtClean="0"/>
              <a:t> </a:t>
            </a:r>
            <a:r>
              <a:rPr lang="en-US" sz="1400" dirty="0" err="1" smtClean="0"/>
              <a:t>teknikalnya</a:t>
            </a:r>
            <a:r>
              <a:rPr lang="en-US" sz="1400" dirty="0" smtClean="0"/>
              <a:t> (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).</a:t>
            </a:r>
          </a:p>
          <a:p>
            <a:r>
              <a:rPr lang="en-US" sz="1400" dirty="0" err="1" smtClean="0"/>
              <a:t>Saat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, </a:t>
            </a:r>
            <a:r>
              <a:rPr lang="en-US" sz="1400" dirty="0" err="1" smtClean="0"/>
              <a:t>masalah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10" tooltip="Paten perangkat lunak"/>
              </a:rPr>
              <a:t>paten </a:t>
            </a:r>
            <a:r>
              <a:rPr lang="en-US" sz="1400" dirty="0" err="1" smtClean="0">
                <a:hlinkClick r:id="rId10" tooltip="Paten perangkat lunak"/>
              </a:rPr>
              <a:t>perangkat</a:t>
            </a:r>
            <a:r>
              <a:rPr lang="en-US" sz="1400" dirty="0" smtClean="0">
                <a:hlinkClick r:id="rId10" tooltip="Paten perangkat lunak"/>
              </a:rPr>
              <a:t> </a:t>
            </a:r>
            <a:r>
              <a:rPr lang="en-US" sz="1400" dirty="0" err="1" smtClean="0">
                <a:hlinkClick r:id="rId10" tooltip="Paten perangkat lunak"/>
              </a:rPr>
              <a:t>lunak</a:t>
            </a:r>
            <a:r>
              <a:rPr lang="en-US" sz="1400" dirty="0" smtClean="0"/>
              <a:t> (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) </a:t>
            </a:r>
            <a:r>
              <a:rPr lang="en-US" sz="1400" dirty="0" err="1" smtClean="0"/>
              <a:t>masih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kontroversial</a:t>
            </a:r>
            <a:r>
              <a:rPr lang="en-US" sz="1400" dirty="0" smtClean="0"/>
              <a:t>. </a:t>
            </a:r>
            <a:r>
              <a:rPr lang="en-US" sz="1400" dirty="0" err="1" smtClean="0"/>
              <a:t>Amerika</a:t>
            </a:r>
            <a:r>
              <a:rPr lang="en-US" sz="1400" dirty="0" smtClean="0"/>
              <a:t> </a:t>
            </a:r>
            <a:r>
              <a:rPr lang="en-US" sz="1400" dirty="0" err="1" smtClean="0"/>
              <a:t>Serikat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kasus</a:t>
            </a:r>
            <a:r>
              <a:rPr lang="en-US" sz="1400" dirty="0" smtClean="0"/>
              <a:t> </a:t>
            </a:r>
            <a:r>
              <a:rPr lang="en-US" sz="1400" dirty="0" err="1" smtClean="0"/>
              <a:t>hukum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sana</a:t>
            </a:r>
            <a:r>
              <a:rPr lang="en-US" sz="1400" dirty="0" smtClean="0"/>
              <a:t>, </a:t>
            </a:r>
            <a:r>
              <a:rPr lang="en-US" sz="1400" dirty="0" err="1" smtClean="0"/>
              <a:t>mengijinkan</a:t>
            </a:r>
            <a:r>
              <a:rPr lang="en-US" sz="1400" dirty="0" smtClean="0"/>
              <a:t> paten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, </a:t>
            </a:r>
            <a:r>
              <a:rPr lang="en-US" sz="1400" dirty="0" err="1" smtClean="0"/>
              <a:t>sementara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Eropa</a:t>
            </a:r>
            <a:r>
              <a:rPr lang="en-US" sz="1400" dirty="0" smtClean="0"/>
              <a:t>,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dianggap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, </a:t>
            </a:r>
            <a:r>
              <a:rPr lang="en-US" sz="1400" dirty="0" err="1" smtClean="0"/>
              <a:t>meski</a:t>
            </a:r>
            <a:r>
              <a:rPr lang="en-US" sz="1400" dirty="0" smtClean="0"/>
              <a:t> </a:t>
            </a:r>
            <a:r>
              <a:rPr lang="en-US" sz="1400" dirty="0" err="1" smtClean="0"/>
              <a:t>beberapa</a:t>
            </a:r>
            <a:r>
              <a:rPr lang="en-US" sz="1400" dirty="0" smtClean="0"/>
              <a:t> </a:t>
            </a:r>
            <a:r>
              <a:rPr lang="en-US" sz="1400" dirty="0" err="1" smtClean="0"/>
              <a:t>invensi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</a:t>
            </a:r>
            <a:r>
              <a:rPr lang="en-US" sz="1400" i="1" dirty="0" smtClean="0"/>
              <a:t>software</a:t>
            </a:r>
            <a:r>
              <a:rPr lang="en-US" sz="1400" dirty="0" smtClean="0"/>
              <a:t> </a:t>
            </a:r>
            <a:r>
              <a:rPr lang="en-US" sz="1400" dirty="0" err="1" smtClean="0"/>
              <a:t>masih</a:t>
            </a:r>
            <a:r>
              <a:rPr lang="en-US" sz="1400" dirty="0" smtClean="0"/>
              <a:t> </a:t>
            </a:r>
            <a:r>
              <a:rPr lang="en-US" sz="1400" dirty="0" err="1" smtClean="0"/>
              <a:t>tetap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Paten yang </a:t>
            </a:r>
            <a:r>
              <a:rPr lang="en-US" sz="1400" dirty="0" err="1" smtClean="0"/>
              <a:t>berhubungan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zat</a:t>
            </a:r>
            <a:r>
              <a:rPr lang="en-US" sz="1400" dirty="0" smtClean="0"/>
              <a:t> </a:t>
            </a:r>
            <a:r>
              <a:rPr lang="en-US" sz="1400" dirty="0" err="1" smtClean="0"/>
              <a:t>alamiah</a:t>
            </a:r>
            <a:r>
              <a:rPr lang="en-US" sz="1400" dirty="0" smtClean="0"/>
              <a:t> (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 </a:t>
            </a:r>
            <a:r>
              <a:rPr lang="en-US" sz="1400" dirty="0" err="1" smtClean="0"/>
              <a:t>zat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ditemukan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hutan</a:t>
            </a:r>
            <a:r>
              <a:rPr lang="en-US" sz="1400" dirty="0" smtClean="0"/>
              <a:t> </a:t>
            </a:r>
            <a:r>
              <a:rPr lang="en-US" sz="1400" dirty="0" err="1" smtClean="0"/>
              <a:t>rimba</a:t>
            </a:r>
            <a:r>
              <a:rPr lang="en-US" sz="1400" dirty="0" smtClean="0"/>
              <a:t>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obat-obatan</a:t>
            </a:r>
            <a:r>
              <a:rPr lang="en-US" sz="1400" dirty="0" smtClean="0"/>
              <a:t>,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penanganan</a:t>
            </a:r>
            <a:r>
              <a:rPr lang="en-US" sz="1400" dirty="0" smtClean="0"/>
              <a:t> </a:t>
            </a:r>
            <a:r>
              <a:rPr lang="en-US" sz="1400" dirty="0" err="1" smtClean="0"/>
              <a:t>medis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>
                <a:hlinkClick r:id="rId11" tooltip="Sekuensing asam nukleat"/>
              </a:rPr>
              <a:t>sekuens</a:t>
            </a:r>
            <a:r>
              <a:rPr lang="en-US" sz="1400" dirty="0" smtClean="0">
                <a:hlinkClick r:id="rId11" tooltip="Sekuensing asam nukleat"/>
              </a:rPr>
              <a:t> </a:t>
            </a:r>
            <a:r>
              <a:rPr lang="en-US" sz="1400" dirty="0" err="1" smtClean="0">
                <a:hlinkClick r:id="rId11" tooltip="Sekuensing asam nukleat"/>
              </a:rPr>
              <a:t>genetik</a:t>
            </a:r>
            <a:r>
              <a:rPr lang="en-US" sz="1400" dirty="0" smtClean="0"/>
              <a:t>, </a:t>
            </a:r>
            <a:r>
              <a:rPr lang="en-US" sz="1400" dirty="0" err="1" smtClean="0"/>
              <a:t>termasuk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kontroversial</a:t>
            </a:r>
            <a:r>
              <a:rPr lang="en-US" sz="1400" dirty="0" smtClean="0"/>
              <a:t>. Di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negara</a:t>
            </a:r>
            <a:r>
              <a:rPr lang="en-US" sz="1400" dirty="0" smtClean="0"/>
              <a:t>,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perbedaan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menangani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berkaitan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. </a:t>
            </a:r>
            <a:r>
              <a:rPr lang="en-US" sz="1400" dirty="0" err="1" smtClean="0"/>
              <a:t>Misalnya</a:t>
            </a:r>
            <a:r>
              <a:rPr lang="en-US" sz="1400" dirty="0" smtClean="0"/>
              <a:t>,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Amerika</a:t>
            </a:r>
            <a:r>
              <a:rPr lang="en-US" sz="1400" dirty="0" smtClean="0"/>
              <a:t> </a:t>
            </a:r>
            <a:r>
              <a:rPr lang="en-US" sz="1400" dirty="0" err="1" smtClean="0"/>
              <a:t>Serikat</a:t>
            </a:r>
            <a:r>
              <a:rPr lang="en-US" sz="1400" dirty="0" smtClean="0"/>
              <a:t>, </a:t>
            </a:r>
            <a:r>
              <a:rPr lang="en-US" sz="1400" dirty="0" err="1" smtClean="0"/>
              <a:t>metode</a:t>
            </a:r>
            <a:r>
              <a:rPr lang="en-US" sz="1400" dirty="0" smtClean="0"/>
              <a:t> </a:t>
            </a:r>
            <a:r>
              <a:rPr lang="en-US" sz="1400" dirty="0" err="1" smtClean="0"/>
              <a:t>bedah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dipatenkan</a:t>
            </a:r>
            <a:r>
              <a:rPr lang="en-US" sz="1400" dirty="0" smtClean="0"/>
              <a:t>, </a:t>
            </a:r>
            <a:r>
              <a:rPr lang="en-US" sz="1400" dirty="0" err="1" smtClean="0"/>
              <a:t>namun</a:t>
            </a:r>
            <a:r>
              <a:rPr lang="en-US" sz="1400" dirty="0" smtClean="0"/>
              <a:t> </a:t>
            </a:r>
            <a:r>
              <a:rPr lang="en-US" sz="1400" dirty="0" err="1" smtClean="0"/>
              <a:t>hak</a:t>
            </a:r>
            <a:r>
              <a:rPr lang="en-US" sz="1400" dirty="0" smtClean="0"/>
              <a:t> paten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pertentangan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prakteknya</a:t>
            </a:r>
            <a:r>
              <a:rPr lang="en-US" sz="1400" dirty="0" smtClean="0"/>
              <a:t>. </a:t>
            </a:r>
            <a:r>
              <a:rPr lang="en-US" sz="1400" dirty="0" err="1" smtClean="0"/>
              <a:t>Mengingat</a:t>
            </a:r>
            <a:r>
              <a:rPr lang="en-US" sz="1400" dirty="0" smtClean="0"/>
              <a:t>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prinsip</a:t>
            </a:r>
            <a:r>
              <a:rPr lang="en-US" sz="1400" dirty="0" smtClean="0"/>
              <a:t> </a:t>
            </a:r>
            <a:r>
              <a:rPr lang="en-US" sz="1400" dirty="0" err="1" smtClean="0"/>
              <a:t>sumpah</a:t>
            </a:r>
            <a:r>
              <a:rPr lang="en-US" sz="1400" dirty="0" smtClean="0"/>
              <a:t> </a:t>
            </a:r>
            <a:r>
              <a:rPr lang="en-US" sz="1400" dirty="0" err="1" smtClean="0"/>
              <a:t>Hipokrates</a:t>
            </a:r>
            <a:r>
              <a:rPr lang="en-US" sz="1400" dirty="0" smtClean="0"/>
              <a:t> (Hippocratic Oath), </a:t>
            </a:r>
            <a:r>
              <a:rPr lang="en-US" sz="1400" dirty="0" err="1" smtClean="0"/>
              <a:t>dokter</a:t>
            </a:r>
            <a:r>
              <a:rPr lang="en-US" sz="1400" dirty="0" smtClean="0"/>
              <a:t> </a:t>
            </a:r>
            <a:r>
              <a:rPr lang="en-US" sz="1400" dirty="0" err="1" smtClean="0"/>
              <a:t>wajib</a:t>
            </a:r>
            <a:r>
              <a:rPr lang="en-US" sz="1400" dirty="0" smtClean="0"/>
              <a:t> </a:t>
            </a:r>
            <a:r>
              <a:rPr lang="en-US" sz="1400" dirty="0" err="1" smtClean="0"/>
              <a:t>membagi</a:t>
            </a:r>
            <a:r>
              <a:rPr lang="en-US" sz="1400" dirty="0" smtClean="0"/>
              <a:t> </a:t>
            </a:r>
            <a:r>
              <a:rPr lang="en-US" sz="1400" dirty="0" err="1" smtClean="0"/>
              <a:t>pengalaman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keahliannya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bebas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koleganya</a:t>
            </a:r>
            <a:r>
              <a:rPr lang="en-US" sz="1400" dirty="0" smtClean="0"/>
              <a:t>.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tahun</a:t>
            </a:r>
            <a:r>
              <a:rPr lang="en-US" sz="1400" dirty="0" smtClean="0"/>
              <a:t> 1994, The American Medical Association (AMA) House of Delegates </a:t>
            </a:r>
            <a:r>
              <a:rPr lang="en-US" sz="1400" dirty="0" err="1" smtClean="0"/>
              <a:t>mengajukan</a:t>
            </a:r>
            <a:r>
              <a:rPr lang="en-US" sz="1400" dirty="0" smtClean="0"/>
              <a:t> nota </a:t>
            </a:r>
            <a:r>
              <a:rPr lang="en-US" sz="1400" dirty="0" err="1" smtClean="0"/>
              <a:t>keberatan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aplikasi</a:t>
            </a:r>
            <a:r>
              <a:rPr lang="en-US" sz="1400" dirty="0" smtClean="0"/>
              <a:t> paten </a:t>
            </a:r>
            <a:r>
              <a:rPr lang="en-US" sz="1400" dirty="0" err="1" smtClean="0"/>
              <a:t>ini</a:t>
            </a:r>
            <a:r>
              <a:rPr lang="en-US" sz="1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G. </a:t>
            </a:r>
            <a:r>
              <a:rPr lang="en-US" sz="4000" dirty="0" err="1" smtClean="0"/>
              <a:t>Merek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 smtClean="0"/>
              <a:t>	(1).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, </a:t>
            </a:r>
            <a:r>
              <a:rPr lang="en-US" sz="1600" dirty="0" err="1" smtClean="0"/>
              <a:t>nama</a:t>
            </a:r>
            <a:r>
              <a:rPr lang="en-US" sz="1600" dirty="0" smtClean="0"/>
              <a:t>, </a:t>
            </a:r>
            <a:r>
              <a:rPr lang="en-US" sz="1600" dirty="0" err="1" smtClean="0"/>
              <a:t>kata</a:t>
            </a:r>
            <a:r>
              <a:rPr lang="en-US" sz="1600" dirty="0" smtClean="0"/>
              <a:t>, </a:t>
            </a:r>
            <a:r>
              <a:rPr lang="en-US" sz="1600" dirty="0" err="1" smtClean="0"/>
              <a:t>huruf-huruf</a:t>
            </a:r>
            <a:r>
              <a:rPr lang="en-US" sz="1600" dirty="0" smtClean="0"/>
              <a:t>, </a:t>
            </a:r>
            <a:r>
              <a:rPr lang="en-US" sz="1600" dirty="0" err="1" smtClean="0"/>
              <a:t>angka-angka</a:t>
            </a:r>
            <a:r>
              <a:rPr lang="en-US" sz="1600" dirty="0" smtClean="0"/>
              <a:t>, </a:t>
            </a:r>
            <a:r>
              <a:rPr lang="en-US" sz="1600" dirty="0" err="1" smtClean="0"/>
              <a:t>susunan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pembeda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144838"/>
            <a:ext cx="8001000" cy="3484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Jenis-jenis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Merek</a:t>
            </a:r>
            <a:endParaRPr kumimoji="0" lang="en-US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dirty="0" smtClean="0"/>
              <a:t>(2).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(3).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sv-SE" dirty="0" smtClean="0"/>
              <a:t>secara bersama-sama atau badan hukum untuk membedakan dengan jasa-jasa sejenis lainnya.</a:t>
            </a:r>
          </a:p>
          <a:p>
            <a:pPr>
              <a:buNone/>
            </a:pPr>
            <a:r>
              <a:rPr lang="en-US" dirty="0" smtClean="0"/>
              <a:t>(4).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Merek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Pasal</a:t>
            </a:r>
            <a:r>
              <a:rPr lang="en-US" sz="1600" dirty="0" smtClean="0"/>
              <a:t> 1</a:t>
            </a:r>
          </a:p>
          <a:p>
            <a:pPr>
              <a:buNone/>
            </a:pP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 smtClean="0"/>
              <a:t>	(1).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, </a:t>
            </a:r>
            <a:r>
              <a:rPr lang="en-US" sz="1600" dirty="0" err="1" smtClean="0"/>
              <a:t>nama</a:t>
            </a:r>
            <a:r>
              <a:rPr lang="en-US" sz="1600" dirty="0" smtClean="0"/>
              <a:t>, </a:t>
            </a:r>
            <a:r>
              <a:rPr lang="en-US" sz="1600" dirty="0" err="1" smtClean="0"/>
              <a:t>kata</a:t>
            </a:r>
            <a:r>
              <a:rPr lang="en-US" sz="1600" dirty="0" smtClean="0"/>
              <a:t>, </a:t>
            </a:r>
            <a:r>
              <a:rPr lang="en-US" sz="1600" dirty="0" err="1" smtClean="0"/>
              <a:t>huruf-huruf</a:t>
            </a:r>
            <a:r>
              <a:rPr lang="en-US" sz="1600" dirty="0" smtClean="0"/>
              <a:t>, </a:t>
            </a:r>
            <a:r>
              <a:rPr lang="en-US" sz="1600" dirty="0" err="1" smtClean="0"/>
              <a:t>angka-angka</a:t>
            </a:r>
            <a:r>
              <a:rPr lang="en-US" sz="1600" dirty="0" smtClean="0"/>
              <a:t>, </a:t>
            </a:r>
            <a:r>
              <a:rPr lang="en-US" sz="1600" dirty="0" err="1" smtClean="0"/>
              <a:t>susunan</a:t>
            </a:r>
            <a:r>
              <a:rPr lang="en-US" sz="1600" dirty="0" smtClean="0"/>
              <a:t> </a:t>
            </a:r>
            <a:r>
              <a:rPr lang="en-US" sz="1600" dirty="0" err="1" smtClean="0"/>
              <a:t>warna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unsur-unsur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pembeda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895600"/>
            <a:ext cx="8001000" cy="348456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Jenis-jenis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Merek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sz="1600" dirty="0" smtClean="0"/>
              <a:t>(2).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barang-barang</a:t>
            </a:r>
            <a:r>
              <a:rPr lang="en-US" sz="1600" dirty="0" smtClean="0"/>
              <a:t> </a:t>
            </a:r>
            <a:r>
              <a:rPr lang="en-US" sz="1600" dirty="0" err="1" smtClean="0"/>
              <a:t>sejenis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(3).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sv-SE" sz="1600" dirty="0" smtClean="0"/>
              <a:t>secara bersama-sama atau badan hukum untuk membedakan dengan jasa-jasa sejenis lainnya.</a:t>
            </a:r>
          </a:p>
          <a:p>
            <a:pPr>
              <a:buNone/>
            </a:pPr>
            <a:r>
              <a:rPr lang="en-US" sz="1600" dirty="0" smtClean="0"/>
              <a:t>(4).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Kolektif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Merek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diperdagangkan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bersama-sama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sejenis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Merek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10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29718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Intelektual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merupakan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diberikan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orang-orang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pikiran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pikiran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terwujud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tulisan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simbol-simbol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komersil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189" y="2133600"/>
            <a:ext cx="7975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Pengertian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Hak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Kekayaan</a:t>
            </a:r>
            <a:r>
              <a:rPr lang="en-US" sz="3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Intelektual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238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H. </a:t>
            </a:r>
            <a:r>
              <a:rPr lang="en-US" sz="4000" dirty="0" err="1" smtClean="0"/>
              <a:t>Perlindungan</a:t>
            </a:r>
            <a:r>
              <a:rPr lang="en-US" sz="4000" dirty="0" smtClean="0"/>
              <a:t> </a:t>
            </a:r>
            <a:r>
              <a:rPr lang="en-US" sz="4000" dirty="0" err="1" smtClean="0"/>
              <a:t>Varietas</a:t>
            </a:r>
            <a:r>
              <a:rPr lang="en-US" sz="4000" dirty="0" smtClean="0"/>
              <a:t> </a:t>
            </a:r>
            <a:r>
              <a:rPr lang="en-US" sz="4000" dirty="0" err="1" smtClean="0"/>
              <a:t>Tanaman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UU No 29/2000 </a:t>
            </a:r>
            <a:r>
              <a:rPr lang="en-US" sz="1600" b="1" dirty="0" err="1" smtClean="0"/>
              <a:t>tentang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Varietas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Tanaman</a:t>
            </a:r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r>
              <a:rPr lang="en-US" sz="1600" b="1" dirty="0" err="1" smtClean="0"/>
              <a:t>Pasal</a:t>
            </a:r>
            <a:r>
              <a:rPr lang="en-US" sz="1600" b="1" dirty="0" smtClean="0"/>
              <a:t> 1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Undang-undang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:</a:t>
            </a:r>
          </a:p>
          <a:p>
            <a:pPr algn="just"/>
            <a:r>
              <a:rPr lang="en-US" sz="1600" dirty="0" smtClean="0"/>
              <a:t>(1).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</a:t>
            </a:r>
            <a:r>
              <a:rPr lang="en-US" sz="1600" dirty="0" err="1" smtClean="0"/>
              <a:t>disingkat</a:t>
            </a:r>
            <a:r>
              <a:rPr lang="en-US" sz="1600" dirty="0" smtClean="0"/>
              <a:t> PVT, </a:t>
            </a:r>
            <a:r>
              <a:rPr lang="en-US" sz="1600" dirty="0" err="1" smtClean="0"/>
              <a:t>adalah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diwakili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endParaRPr lang="en-US" sz="1600" dirty="0" smtClean="0"/>
          </a:p>
          <a:p>
            <a:pPr algn="just"/>
            <a:r>
              <a:rPr lang="sv-SE" sz="1600" dirty="0" smtClean="0"/>
              <a:t>Pemerintah dan pelaksanaannya dilakukan oleh Kantor Perlindungan Varietas</a:t>
            </a:r>
          </a:p>
          <a:p>
            <a:pPr algn="just"/>
            <a:r>
              <a:rPr lang="en-US" sz="1600" dirty="0" err="1" smtClean="0"/>
              <a:t>Tanaman</a:t>
            </a:r>
            <a:r>
              <a:rPr lang="en-US" sz="1600" dirty="0" smtClean="0"/>
              <a:t>,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dihasilkan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pemuliaan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(2).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negara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/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pemuliaannya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</a:t>
            </a:r>
            <a:r>
              <a:rPr lang="en-US" sz="1600" dirty="0" smtClean="0"/>
              <a:t> </a:t>
            </a: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lain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selama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</a:t>
            </a:r>
          </a:p>
          <a:p>
            <a:pPr algn="just"/>
            <a:r>
              <a:rPr lang="en-US" sz="1600" dirty="0" smtClean="0"/>
              <a:t>(3).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selanjutnya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varietas</a:t>
            </a:r>
            <a:r>
              <a:rPr lang="en-US" sz="1600" dirty="0" smtClean="0"/>
              <a:t>,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sekelompok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spesies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ditandai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, </a:t>
            </a:r>
            <a:r>
              <a:rPr lang="en-US" sz="1600" dirty="0" err="1" smtClean="0"/>
              <a:t>pertumbuhan</a:t>
            </a:r>
            <a:r>
              <a:rPr lang="en-US" sz="1600" dirty="0" smtClean="0"/>
              <a:t> </a:t>
            </a:r>
            <a:r>
              <a:rPr lang="en-US" sz="1600" dirty="0" err="1" smtClean="0"/>
              <a:t>tanaman</a:t>
            </a:r>
            <a:r>
              <a:rPr lang="en-US" sz="1600" dirty="0" smtClean="0"/>
              <a:t>,</a:t>
            </a:r>
          </a:p>
          <a:p>
            <a:pPr algn="just"/>
            <a:r>
              <a:rPr lang="en-US" sz="1600" dirty="0" err="1" smtClean="0"/>
              <a:t>daun</a:t>
            </a:r>
            <a:r>
              <a:rPr lang="en-US" sz="1600" dirty="0" smtClean="0"/>
              <a:t>, </a:t>
            </a:r>
            <a:r>
              <a:rPr lang="en-US" sz="1600" dirty="0" err="1" smtClean="0"/>
              <a:t>bunga</a:t>
            </a:r>
            <a:r>
              <a:rPr lang="en-US" sz="1600" dirty="0" smtClean="0"/>
              <a:t>, </a:t>
            </a:r>
            <a:r>
              <a:rPr lang="en-US" sz="1600" dirty="0" err="1" smtClean="0"/>
              <a:t>buah</a:t>
            </a:r>
            <a:r>
              <a:rPr lang="en-US" sz="1600" dirty="0" smtClean="0"/>
              <a:t>, </a:t>
            </a:r>
            <a:r>
              <a:rPr lang="en-US" sz="1600" dirty="0" err="1" smtClean="0"/>
              <a:t>biji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ekspresi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karakteristik</a:t>
            </a:r>
            <a:r>
              <a:rPr lang="en-US" sz="1600" dirty="0" smtClean="0"/>
              <a:t> </a:t>
            </a:r>
            <a:r>
              <a:rPr lang="en-US" sz="1600" dirty="0" err="1" smtClean="0"/>
              <a:t>genotipe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kombinasi</a:t>
            </a:r>
            <a:r>
              <a:rPr lang="en-US" sz="1600" dirty="0" smtClean="0"/>
              <a:t> </a:t>
            </a:r>
            <a:r>
              <a:rPr lang="en-US" sz="1600" dirty="0" err="1" smtClean="0"/>
              <a:t>genotipe</a:t>
            </a:r>
            <a:endParaRPr lang="en-US" sz="1600" dirty="0" smtClean="0"/>
          </a:p>
          <a:p>
            <a:pPr algn="just"/>
            <a:r>
              <a:rPr lang="en-US" sz="1600" dirty="0" smtClean="0"/>
              <a:t>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membedakan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spesies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sekurang-kurangnya</a:t>
            </a:r>
            <a:endParaRPr lang="en-US" sz="1600" dirty="0" smtClean="0"/>
          </a:p>
          <a:p>
            <a:pPr algn="just"/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sifat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menentukan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diperbanyak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228600"/>
            <a:ext cx="7010399" cy="6858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CONTOH HAKI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Perlindungan</a:t>
            </a:r>
            <a:r>
              <a:rPr lang="en-US" sz="4000" dirty="0" smtClean="0"/>
              <a:t> </a:t>
            </a:r>
            <a:r>
              <a:rPr lang="en-US" sz="4000" dirty="0" err="1" smtClean="0"/>
              <a:t>Varietas</a:t>
            </a:r>
            <a:r>
              <a:rPr lang="en-US" sz="4000" dirty="0" smtClean="0"/>
              <a:t> </a:t>
            </a:r>
            <a:r>
              <a:rPr lang="en-US" sz="4000" dirty="0" err="1" smtClean="0"/>
              <a:t>Tanaman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</a:t>
            </a:r>
          </a:p>
          <a:p>
            <a:pPr algn="just"/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Pasal</a:t>
            </a:r>
            <a:r>
              <a:rPr lang="en-US" sz="2400" b="1" dirty="0" smtClean="0"/>
              <a:t> 4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20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semusim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25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tanaman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Tahunan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Pasal</a:t>
            </a:r>
            <a:r>
              <a:rPr lang="en-US" sz="2400" dirty="0" smtClean="0"/>
              <a:t> 1</a:t>
            </a:r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(1).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dijaga</a:t>
            </a:r>
            <a:endParaRPr lang="en-US" sz="2400" dirty="0" smtClean="0"/>
          </a:p>
          <a:p>
            <a:r>
              <a:rPr lang="fi-FI" sz="2400" dirty="0" smtClean="0"/>
              <a:t>kerahasiaannya oleh pemilik Rahasia Dagang.</a:t>
            </a:r>
          </a:p>
          <a:p>
            <a:r>
              <a:rPr lang="en-US" sz="2400" dirty="0" smtClean="0"/>
              <a:t>(2).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rahasia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Undangundang</a:t>
            </a:r>
            <a:endParaRPr lang="en-US" sz="2400" dirty="0" smtClean="0"/>
          </a:p>
          <a:p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r>
              <a:rPr lang="en-US" sz="2000" dirty="0" smtClean="0"/>
              <a:t> ;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Formula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Pengolahan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Usaha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Tingkat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debitur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mengembalikan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(blue Print)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Tabulasi</a:t>
            </a:r>
            <a:r>
              <a:rPr lang="en-US" sz="2000" dirty="0" smtClean="0"/>
              <a:t> data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manufakture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Rumus-rumus</a:t>
            </a:r>
            <a:r>
              <a:rPr lang="en-US" sz="2000" dirty="0" smtClean="0"/>
              <a:t> </a:t>
            </a:r>
            <a:r>
              <a:rPr lang="en-US" sz="2000" dirty="0" err="1" smtClean="0"/>
              <a:t>perancangan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Kode-kode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 I N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 err="1" smtClean="0"/>
              <a:t>pemasaran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I.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Dagang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endParaRPr lang="en-US" sz="2800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 </a:t>
            </a:r>
            <a:r>
              <a:rPr lang="en-US" sz="2800" dirty="0" err="1" smtClean="0"/>
              <a:t>Batasnya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J.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Industri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Pasal</a:t>
            </a:r>
            <a:r>
              <a:rPr lang="en-US" sz="2000" b="1" dirty="0" smtClean="0"/>
              <a:t> 1</a:t>
            </a:r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Undang-undang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(1).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kreasi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, </a:t>
            </a:r>
            <a:r>
              <a:rPr lang="en-US" sz="2000" dirty="0" err="1" smtClean="0"/>
              <a:t>konfigurasi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kesan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diwujudkan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endParaRPr lang="en-US" sz="2000" dirty="0" smtClean="0"/>
          </a:p>
          <a:p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barang</a:t>
            </a:r>
            <a:r>
              <a:rPr lang="en-US" sz="2000" dirty="0" smtClean="0"/>
              <a:t>, </a:t>
            </a:r>
            <a:r>
              <a:rPr lang="sv-SE" sz="2000" dirty="0" smtClean="0"/>
              <a:t>komoditas industri, atau kerajinan tangan.</a:t>
            </a:r>
          </a:p>
          <a:p>
            <a:r>
              <a:rPr lang="en-US" sz="2000" dirty="0" smtClean="0"/>
              <a:t>(2). </a:t>
            </a:r>
            <a:r>
              <a:rPr lang="en-US" sz="2000" dirty="0" err="1" smtClean="0"/>
              <a:t>Pendesain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(3). </a:t>
            </a:r>
            <a:r>
              <a:rPr lang="en-US" sz="2000" dirty="0" err="1" smtClean="0"/>
              <a:t>Permohonan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pendaftaran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diajukan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Direktorat</a:t>
            </a:r>
            <a:r>
              <a:rPr lang="en-US" sz="2000" dirty="0" smtClean="0"/>
              <a:t> </a:t>
            </a:r>
            <a:r>
              <a:rPr lang="en-US" sz="2000" dirty="0" err="1" smtClean="0"/>
              <a:t>Jenderal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J. </a:t>
            </a:r>
            <a:r>
              <a:rPr lang="en-US" sz="4000" dirty="0" err="1" smtClean="0"/>
              <a:t>Desain</a:t>
            </a:r>
            <a:r>
              <a:rPr lang="en-US" sz="4000" dirty="0" smtClean="0"/>
              <a:t> </a:t>
            </a:r>
            <a:r>
              <a:rPr lang="en-US" sz="4000" dirty="0" err="1" smtClean="0"/>
              <a:t>Industri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Jangka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:</a:t>
            </a:r>
          </a:p>
          <a:p>
            <a:r>
              <a:rPr lang="en-US" sz="2800" b="1" dirty="0" smtClean="0"/>
              <a:t>10 </a:t>
            </a:r>
            <a:r>
              <a:rPr lang="en-US" sz="2800" b="1" dirty="0" err="1" smtClean="0"/>
              <a:t>Tahun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sejak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diberikannya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tanggal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penerimaan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tercatat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daftar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desain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industri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K.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Tata </a:t>
            </a:r>
            <a:r>
              <a:rPr lang="en-US" sz="3600" dirty="0" err="1" smtClean="0"/>
              <a:t>Letak</a:t>
            </a:r>
            <a:r>
              <a:rPr lang="en-US" sz="3600" dirty="0" smtClean="0"/>
              <a:t> </a:t>
            </a:r>
            <a:r>
              <a:rPr lang="en-US" sz="3600" dirty="0" err="1" smtClean="0"/>
              <a:t>Sirkuit</a:t>
            </a:r>
            <a:r>
              <a:rPr lang="en-US" sz="3600" dirty="0" smtClean="0"/>
              <a:t> </a:t>
            </a:r>
            <a:r>
              <a:rPr lang="en-US" sz="3600" dirty="0" err="1" smtClean="0"/>
              <a:t>Terpadu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Pasal</a:t>
            </a:r>
            <a:r>
              <a:rPr lang="en-US" b="1" dirty="0" smtClean="0"/>
              <a:t> 1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(1).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semikonduktor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(2). </a:t>
            </a:r>
            <a:r>
              <a:rPr lang="en-US" dirty="0" err="1" smtClean="0"/>
              <a:t>Desain</a:t>
            </a:r>
            <a:r>
              <a:rPr lang="en-US" dirty="0" smtClean="0"/>
              <a:t> Tata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(3). </a:t>
            </a:r>
            <a:r>
              <a:rPr lang="en-US" dirty="0" err="1" smtClean="0"/>
              <a:t>Pendesain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Tata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512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K.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Tata </a:t>
            </a:r>
            <a:r>
              <a:rPr lang="en-US" sz="3600" dirty="0" err="1" smtClean="0"/>
              <a:t>Letak</a:t>
            </a:r>
            <a:r>
              <a:rPr lang="en-US" sz="3600" dirty="0" smtClean="0"/>
              <a:t> </a:t>
            </a:r>
            <a:r>
              <a:rPr lang="en-US" sz="3600" dirty="0" err="1" smtClean="0"/>
              <a:t>Sirkuit</a:t>
            </a:r>
            <a:r>
              <a:rPr lang="en-US" sz="3600" dirty="0" smtClean="0"/>
              <a:t> </a:t>
            </a:r>
            <a:r>
              <a:rPr lang="en-US" sz="3600" dirty="0" err="1" smtClean="0"/>
              <a:t>Terpadu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Jangka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:</a:t>
            </a:r>
          </a:p>
          <a:p>
            <a:r>
              <a:rPr lang="en-US" sz="2400" b="1" dirty="0" smtClean="0"/>
              <a:t>10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sejak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kali </a:t>
            </a:r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eksploitasi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komersial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manapun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/>
              <a:t>Menurut</a:t>
            </a:r>
            <a:r>
              <a:rPr lang="en-US" sz="2000" dirty="0" smtClean="0"/>
              <a:t> WIPO (World Intellectual Property Organization) –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naungan</a:t>
            </a:r>
            <a:r>
              <a:rPr lang="en-US" sz="2000" dirty="0" smtClean="0"/>
              <a:t> PBB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isu</a:t>
            </a:r>
            <a:r>
              <a:rPr lang="en-US" sz="2000" dirty="0" smtClean="0"/>
              <a:t> HKI,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terbagi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Kekayaan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Cipta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Paten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Merek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Indikasi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Rahasia</a:t>
            </a:r>
            <a:r>
              <a:rPr lang="en-US" sz="2000" dirty="0" smtClean="0"/>
              <a:t> </a:t>
            </a:r>
            <a:r>
              <a:rPr lang="en-US" sz="2000" dirty="0" err="1" smtClean="0"/>
              <a:t>Dagang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Desain</a:t>
            </a:r>
            <a:r>
              <a:rPr lang="en-US" sz="2000" dirty="0" smtClean="0"/>
              <a:t> Tata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Sirkuit</a:t>
            </a:r>
            <a:r>
              <a:rPr lang="en-US" sz="2000" dirty="0" smtClean="0"/>
              <a:t> </a:t>
            </a:r>
            <a:r>
              <a:rPr lang="en-US" sz="2000" dirty="0" err="1" smtClean="0"/>
              <a:t>Terpadu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685800"/>
            <a:ext cx="7924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penemuan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(paten),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indikasi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geografis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Dari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sumber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situs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WTO,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masih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kekayaan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intelektual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lainnya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yaitu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rahasia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dagang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letak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sirkuit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terpadu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merupakan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istilah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legal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menjelaskan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suatu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mereka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Tujuan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utamanya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perlindungan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mendukung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penghargaan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kreativitas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novel,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pertunjukan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karta-karya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program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komputer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data-base, film,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komposisi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koreografi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sedangkan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lukisan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fotografi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ukiran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arsitektur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iklan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teknis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Kategori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mencakup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karya-karya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artistik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seperti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novel,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panggung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film,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musik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gambar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lukisan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fotografi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patung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desain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arsitektur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berhubungan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cipta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artis-artis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beraksi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pertunjukan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produser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fonogram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rekamannya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penyiar-penyiar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program radio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televisi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1436906"/>
            <a:ext cx="7924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3. Paten</a:t>
            </a:r>
          </a:p>
          <a:p>
            <a:endParaRPr lang="en-US" sz="1600" dirty="0" smtClean="0"/>
          </a:p>
          <a:p>
            <a:r>
              <a:rPr lang="en-US" sz="1600" dirty="0" smtClean="0"/>
              <a:t>Paten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hak</a:t>
            </a:r>
            <a:r>
              <a:rPr lang="en-US" sz="1600" dirty="0" smtClean="0"/>
              <a:t> </a:t>
            </a:r>
            <a:r>
              <a:rPr lang="en-US" sz="1600" dirty="0" err="1" smtClean="0"/>
              <a:t>eksklusif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</a:t>
            </a:r>
            <a:r>
              <a:rPr lang="en-US" sz="1600" dirty="0" smtClean="0"/>
              <a:t>,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,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menawarkan</a:t>
            </a:r>
            <a:r>
              <a:rPr lang="en-US" sz="1600" dirty="0" smtClean="0"/>
              <a:t> </a:t>
            </a:r>
            <a:r>
              <a:rPr lang="en-US" sz="1600" dirty="0" err="1" smtClean="0"/>
              <a:t>solusi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teknik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Paten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penemuannya</a:t>
            </a:r>
            <a:r>
              <a:rPr lang="en-US" sz="1600" dirty="0" smtClean="0"/>
              <a:t>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periode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terbatas</a:t>
            </a:r>
            <a:r>
              <a:rPr lang="en-US" sz="1600" dirty="0" smtClean="0"/>
              <a:t>, </a:t>
            </a:r>
            <a:r>
              <a:rPr lang="en-US" sz="1600" dirty="0" err="1" smtClean="0"/>
              <a:t>biasa-nya</a:t>
            </a:r>
            <a:r>
              <a:rPr lang="en-US" sz="1600" dirty="0" smtClean="0"/>
              <a:t> 20 </a:t>
            </a:r>
            <a:r>
              <a:rPr lang="en-US" sz="1600" dirty="0" err="1" smtClean="0"/>
              <a:t>tahun</a:t>
            </a:r>
            <a:r>
              <a:rPr lang="en-US" sz="1600" dirty="0" smtClean="0"/>
              <a:t>.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dimaksud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sini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penemuan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komersil</a:t>
            </a:r>
            <a:r>
              <a:rPr lang="en-US" sz="1600" dirty="0" smtClean="0"/>
              <a:t> </a:t>
            </a:r>
            <a:r>
              <a:rPr lang="en-US" sz="1600" dirty="0" err="1" smtClean="0"/>
              <a:t>dibuat</a:t>
            </a:r>
            <a:r>
              <a:rPr lang="en-US" sz="1600" dirty="0" smtClean="0"/>
              <a:t>,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, </a:t>
            </a:r>
            <a:r>
              <a:rPr lang="en-US" sz="1600" dirty="0" err="1" smtClean="0"/>
              <a:t>disebarkan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jual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izin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pencipta</a:t>
            </a:r>
            <a:r>
              <a:rPr lang="en-US" sz="1600" dirty="0" smtClean="0"/>
              <a:t>. </a:t>
            </a:r>
          </a:p>
          <a:p>
            <a:endParaRPr lang="en-US" sz="1600" dirty="0" smtClean="0"/>
          </a:p>
          <a:p>
            <a:r>
              <a:rPr lang="en-US" sz="1600" b="1" dirty="0" smtClean="0"/>
              <a:t>4. </a:t>
            </a:r>
            <a:r>
              <a:rPr lang="en-US" sz="1600" b="1" dirty="0" err="1" smtClean="0"/>
              <a:t>Merek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dipakai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mengidentifi-kasi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sebagai-mana</a:t>
            </a:r>
            <a:r>
              <a:rPr lang="en-US" sz="1600" dirty="0" smtClean="0"/>
              <a:t> </a:t>
            </a:r>
            <a:r>
              <a:rPr lang="en-US" sz="1600" dirty="0" err="1" smtClean="0"/>
              <a:t>barang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dipro-duksi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disediakan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 </a:t>
            </a:r>
            <a:r>
              <a:rPr lang="en-US" sz="1600" dirty="0" err="1" smtClean="0"/>
              <a:t>Merek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membeli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karakter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kualitasnya</a:t>
            </a:r>
            <a:r>
              <a:rPr lang="en-US" sz="1600" dirty="0" smtClean="0"/>
              <a:t>,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teridentifikasi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mereknya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unik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1436906"/>
            <a:ext cx="7924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5. </a:t>
            </a:r>
            <a:r>
              <a:rPr lang="en-US" sz="2000" b="1" dirty="0" err="1" smtClean="0"/>
              <a:t>Desain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ornamental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.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,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kerajinan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medis</a:t>
            </a:r>
            <a:r>
              <a:rPr lang="en-US" sz="2000" dirty="0" smtClean="0"/>
              <a:t>, jam </a:t>
            </a:r>
            <a:r>
              <a:rPr lang="en-US" sz="2000" dirty="0" err="1" smtClean="0"/>
              <a:t>tangan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perhiasan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benda-benda</a:t>
            </a:r>
            <a:r>
              <a:rPr lang="en-US" sz="2000" dirty="0" smtClean="0"/>
              <a:t> </a:t>
            </a:r>
            <a:r>
              <a:rPr lang="en-US" sz="2000" dirty="0" err="1" smtClean="0"/>
              <a:t>mewah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kendaraan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arsitektural</a:t>
            </a:r>
            <a:r>
              <a:rPr lang="en-US" sz="2000" dirty="0" smtClean="0"/>
              <a:t>;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tekstil</a:t>
            </a:r>
            <a:r>
              <a:rPr lang="en-US" sz="2000" dirty="0" smtClean="0"/>
              <a:t> </a:t>
            </a:r>
            <a:r>
              <a:rPr lang="en-US" sz="2000" dirty="0" err="1" smtClean="0"/>
              <a:t>hinga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</a:t>
            </a:r>
            <a:r>
              <a:rPr lang="en-US" sz="2000" dirty="0" err="1" smtClean="0"/>
              <a:t>hiburan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Agar </a:t>
            </a:r>
            <a:r>
              <a:rPr lang="en-US" sz="2000" dirty="0" err="1" smtClean="0"/>
              <a:t>terlindungi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kasat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. Hal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desain</a:t>
            </a:r>
            <a:r>
              <a:rPr lang="en-US" sz="2000" dirty="0" smtClean="0"/>
              <a:t> in-</a:t>
            </a:r>
            <a:r>
              <a:rPr lang="en-US" sz="2000" dirty="0" err="1" smtClean="0"/>
              <a:t>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prinsipnya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estetis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alami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fitur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benda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diaplikasikan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447800"/>
            <a:ext cx="79248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6. </a:t>
            </a:r>
            <a:r>
              <a:rPr lang="en-US" sz="1600" b="1" dirty="0" err="1" smtClean="0"/>
              <a:t>Indikasi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Geografis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</a:t>
            </a:r>
            <a:r>
              <a:rPr lang="en-US" sz="1600" dirty="0" smtClean="0"/>
              <a:t>-rang-</a:t>
            </a:r>
            <a:r>
              <a:rPr lang="en-US" sz="1600" dirty="0" err="1" smtClean="0"/>
              <a:t>barang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keaslian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spesifik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reputasi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asalnya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.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umumnya</a:t>
            </a:r>
            <a:r>
              <a:rPr lang="en-US" sz="1600" dirty="0" smtClean="0"/>
              <a:t>, </a:t>
            </a:r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nama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asal</a:t>
            </a:r>
            <a:r>
              <a:rPr lang="en-US" sz="1600" dirty="0" smtClean="0"/>
              <a:t> </a:t>
            </a:r>
            <a:r>
              <a:rPr lang="en-US" sz="1600" dirty="0" err="1" smtClean="0"/>
              <a:t>barang-barang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 </a:t>
            </a:r>
            <a:r>
              <a:rPr lang="en-US" sz="1600" dirty="0" err="1" smtClean="0"/>
              <a:t>Produk-produk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r>
              <a:rPr lang="en-US" sz="1600" dirty="0" smtClean="0"/>
              <a:t>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kualitas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produksinya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faktor-faktor</a:t>
            </a:r>
            <a:r>
              <a:rPr lang="en-US" sz="1600" dirty="0" smtClean="0"/>
              <a:t> </a:t>
            </a:r>
            <a:r>
              <a:rPr lang="en-US" sz="1600" dirty="0" err="1" smtClean="0"/>
              <a:t>lokal</a:t>
            </a:r>
            <a:r>
              <a:rPr lang="en-US" sz="1600" dirty="0" smtClean="0"/>
              <a:t> yang </a:t>
            </a:r>
            <a:r>
              <a:rPr lang="en-US" sz="1600" dirty="0" err="1" smtClean="0"/>
              <a:t>spesifik</a:t>
            </a:r>
            <a:r>
              <a:rPr lang="en-US" sz="1600" dirty="0" smtClean="0"/>
              <a:t>,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iklim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tanah</a:t>
            </a:r>
            <a:r>
              <a:rPr lang="en-US" sz="1600" dirty="0" smtClean="0"/>
              <a:t>. </a:t>
            </a:r>
            <a:r>
              <a:rPr lang="en-US" sz="1600" dirty="0" err="1" smtClean="0"/>
              <a:t>Berfung-sinya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indikasi</a:t>
            </a:r>
            <a:r>
              <a:rPr lang="en-US" sz="1600" dirty="0" smtClean="0"/>
              <a:t> </a:t>
            </a:r>
            <a:r>
              <a:rPr lang="en-US" sz="1600" dirty="0" err="1" smtClean="0"/>
              <a:t>geografis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 err="1" smtClean="0"/>
              <a:t>hukum</a:t>
            </a:r>
            <a:r>
              <a:rPr lang="en-US" sz="1600" dirty="0" smtClean="0"/>
              <a:t> </a:t>
            </a:r>
            <a:r>
              <a:rPr lang="en-US" sz="1600" dirty="0" err="1" smtClean="0"/>
              <a:t>nasional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persepsi</a:t>
            </a:r>
            <a:r>
              <a:rPr lang="en-US" sz="1600" dirty="0" smtClean="0"/>
              <a:t> </a:t>
            </a:r>
            <a:r>
              <a:rPr lang="en-US" sz="1600" dirty="0" err="1" smtClean="0"/>
              <a:t>konsumen</a:t>
            </a:r>
            <a:r>
              <a:rPr lang="en-US" sz="1600" dirty="0" smtClean="0"/>
              <a:t>.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7. </a:t>
            </a:r>
            <a:r>
              <a:rPr lang="en-US" sz="1600" b="1" dirty="0" err="1" smtClean="0"/>
              <a:t>Rahasia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Dagang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dagang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jenis-jenis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komersil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pelanggaran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membuka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praktek</a:t>
            </a:r>
            <a:r>
              <a:rPr lang="en-US" sz="1600" dirty="0" smtClean="0"/>
              <a:t> </a:t>
            </a:r>
            <a:r>
              <a:rPr lang="en-US" sz="1600" dirty="0" err="1" smtClean="0"/>
              <a:t>komersial</a:t>
            </a:r>
            <a:r>
              <a:rPr lang="en-US" sz="1600" dirty="0" smtClean="0"/>
              <a:t>. </a:t>
            </a:r>
            <a:r>
              <a:rPr lang="en-US" sz="1600" dirty="0" err="1" smtClean="0"/>
              <a:t>Namun</a:t>
            </a:r>
            <a:r>
              <a:rPr lang="en-US" sz="1600" dirty="0" smtClean="0"/>
              <a:t> </a:t>
            </a:r>
            <a:r>
              <a:rPr lang="en-US" sz="1600" dirty="0" err="1" smtClean="0"/>
              <a:t>langkah-langkah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rasional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ditempuh</a:t>
            </a:r>
            <a:r>
              <a:rPr lang="en-US" sz="1600" dirty="0" smtClean="0"/>
              <a:t> </a:t>
            </a:r>
            <a:r>
              <a:rPr lang="en-US" sz="1600" dirty="0" err="1" smtClean="0"/>
              <a:t>sebe-lumnya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. </a:t>
            </a:r>
            <a:r>
              <a:rPr lang="en-US" sz="1600" dirty="0" err="1" smtClean="0"/>
              <a:t>Pengujian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data yang </a:t>
            </a:r>
            <a:r>
              <a:rPr lang="en-US" sz="1600" dirty="0" err="1" smtClean="0"/>
              <a:t>diserahkan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langkah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persetujuan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produk</a:t>
            </a:r>
            <a:r>
              <a:rPr lang="en-US" sz="1600" dirty="0" smtClean="0"/>
              <a:t> </a:t>
            </a:r>
            <a:r>
              <a:rPr lang="en-US" sz="1600" dirty="0" err="1" smtClean="0"/>
              <a:t>farmasi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perta-nian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komposisi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dilindungi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kecurang</a:t>
            </a:r>
            <a:r>
              <a:rPr lang="en-US" sz="1600" dirty="0" smtClean="0"/>
              <a:t>-an </a:t>
            </a:r>
            <a:r>
              <a:rPr lang="en-US" sz="1600" dirty="0" err="1" smtClean="0"/>
              <a:t>perdagangan</a:t>
            </a:r>
            <a:r>
              <a:rPr lang="en-US" sz="1600" dirty="0" smtClean="0"/>
              <a:t>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38200" y="1447800"/>
            <a:ext cx="7924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Desain</a:t>
            </a:r>
            <a:r>
              <a:rPr lang="en-US" b="1" dirty="0" smtClean="0"/>
              <a:t> Tata </a:t>
            </a:r>
            <a:r>
              <a:rPr lang="en-US" b="1" dirty="0" err="1" smtClean="0"/>
              <a:t>Letak</a:t>
            </a:r>
            <a:r>
              <a:rPr lang="en-US" b="1" dirty="0" smtClean="0"/>
              <a:t> </a:t>
            </a:r>
            <a:r>
              <a:rPr lang="en-US" b="1" dirty="0" err="1" smtClean="0"/>
              <a:t>Sirkuit</a:t>
            </a:r>
            <a:r>
              <a:rPr lang="en-US" b="1" dirty="0" smtClean="0"/>
              <a:t> </a:t>
            </a:r>
            <a:r>
              <a:rPr lang="en-US" b="1" dirty="0" err="1" smtClean="0"/>
              <a:t>Terpadu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ber-bagai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yang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semi\ </a:t>
            </a:r>
            <a:r>
              <a:rPr lang="en-US" dirty="0" err="1" smtClean="0"/>
              <a:t>konduktor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elekronik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sekurang-kurangnya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peletakan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sirkuit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H K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3340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HI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kreatif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pemilik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bersangkutan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Keadilan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pencipta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kepemilikannya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taraf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, </a:t>
            </a:r>
            <a:r>
              <a:rPr lang="en-US" sz="2000" dirty="0" err="1" smtClean="0"/>
              <a:t>peradaban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martabat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sesama</a:t>
            </a:r>
            <a:endParaRPr lang="en-US" sz="2000" dirty="0" smtClean="0"/>
          </a:p>
          <a:p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keseimbangan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2293</Words>
  <Application>Microsoft Office PowerPoint</Application>
  <PresentationFormat>On-screen Show (4:3)</PresentationFormat>
  <Paragraphs>199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 HAK KEKAYAAN INTELEKTUAL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Empat Prinsip H K I</vt:lpstr>
      <vt:lpstr>C. Klasifikasi HKI</vt:lpstr>
      <vt:lpstr>D. Dasar Hukum HKI di Indonesia</vt:lpstr>
      <vt:lpstr>E. Hak Cipta (UU HC)</vt:lpstr>
      <vt:lpstr>E. Hak Cipta (UU HC)</vt:lpstr>
      <vt:lpstr>Hak Cipta (UU HC) yang dilindungi</vt:lpstr>
      <vt:lpstr>F. Hak Paten</vt:lpstr>
      <vt:lpstr>F. Hak Paten</vt:lpstr>
      <vt:lpstr>G. Merek</vt:lpstr>
      <vt:lpstr>Merek</vt:lpstr>
      <vt:lpstr>Merek</vt:lpstr>
      <vt:lpstr>H. Perlindungan Varietas Tanaman</vt:lpstr>
      <vt:lpstr>Perlindungan Varietas Tanaman</vt:lpstr>
      <vt:lpstr>I. Rahasia Dagang</vt:lpstr>
      <vt:lpstr>I. Rahasia Dagang</vt:lpstr>
      <vt:lpstr>I. Rahasia Dagang</vt:lpstr>
      <vt:lpstr>J. Desain Industri</vt:lpstr>
      <vt:lpstr>J. Desain Industri</vt:lpstr>
      <vt:lpstr>K. Desain Tata Letak Sirkuit Terpadu</vt:lpstr>
      <vt:lpstr>K. Desain Tata Letak Sirkuit Terpadu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Jalaludin Ega</dc:creator>
  <cp:lastModifiedBy>Lenovo</cp:lastModifiedBy>
  <cp:revision>50</cp:revision>
  <dcterms:created xsi:type="dcterms:W3CDTF">2012-03-11T01:39:30Z</dcterms:created>
  <dcterms:modified xsi:type="dcterms:W3CDTF">2020-04-28T04:27:35Z</dcterms:modified>
</cp:coreProperties>
</file>