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8"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254"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sz="3200">
                <a:solidFill>
                  <a:srgbClr val="FFFFFF"/>
                </a:solidFill>
                <a:latin typeface="Century Gothic" pitchFamily="34" charset="0"/>
                <a:cs typeface="+mn-cs"/>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endParaRPr lang="id-ID"/>
            </a:p>
          </p:txBody>
        </p:sp>
      </p:grpSp>
      <p:sp>
        <p:nvSpPr>
          <p:cNvPr id="57349"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57353"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noProof="0" smtClean="0"/>
              <a:t>Click to edit Master title style</a:t>
            </a:r>
          </a:p>
        </p:txBody>
      </p:sp>
      <p:sp>
        <p:nvSpPr>
          <p:cNvPr id="7" name="Rectangle 6"/>
          <p:cNvSpPr>
            <a:spLocks noGrp="1" noChangeArrowheads="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8" name="Rectangle 7"/>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9" name="Rectangle 8"/>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fld id="{7F0794E5-C712-452C-8FBD-4B821439EC5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5" name="Rectangle 8"/>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6" name="Rectangle 9"/>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fld id="{83AB02FD-5015-4F69-87FB-403FB546055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5" name="Rectangle 8"/>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6" name="Rectangle 9"/>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fld id="{C041EFB7-3948-42A4-A2B7-A177E397E95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5" name="Rectangle 8"/>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6" name="Rectangle 9"/>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fld id="{39C56632-6D4E-4BEB-BC3B-E3DD10548F5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5" name="Rectangle 8"/>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6" name="Rectangle 9"/>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fld id="{7F77EF1B-3330-4F73-8912-F51336EA2E6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6" name="Rectangle 8"/>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7" name="Rectangle 9"/>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fld id="{D790860B-317E-4948-845E-0011D1FBCAF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8" name="Rectangle 8"/>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9" name="Rectangle 9"/>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fld id="{1A24FEB6-567B-4D88-9D9C-2706E60AD0F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4" name="Rectangle 8"/>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5" name="Rectangle 9"/>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fld id="{A2DF1208-9670-4D43-AA11-A7255F66954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3" name="Rectangle 8"/>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4" name="Rectangle 9"/>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fld id="{FDA9FA40-08AD-4221-9617-55B551633F7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6" name="Rectangle 8"/>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7" name="Rectangle 9"/>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fld id="{01821FCC-2D4A-469A-B263-8F7931C54C3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6" name="Rectangle 8"/>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endParaRPr lang="en-US"/>
          </a:p>
        </p:txBody>
      </p:sp>
      <p:sp>
        <p:nvSpPr>
          <p:cNvPr id="7" name="Rectangle 9"/>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fontAlgn="auto">
              <a:spcBef>
                <a:spcPts val="0"/>
              </a:spcBef>
              <a:spcAft>
                <a:spcPts val="0"/>
              </a:spcAft>
              <a:defRPr/>
            </a:lvl1pPr>
          </a:lstStyle>
          <a:p>
            <a:pPr>
              <a:defRPr/>
            </a:pPr>
            <a:fld id="{10B4B9A7-2BE8-4115-A849-94B6BA5C5A4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242175" cy="1981200"/>
            <a:chOff x="0" y="0"/>
            <a:chExt cx="4562" cy="1248"/>
          </a:xfrm>
        </p:grpSpPr>
        <p:sp>
          <p:nvSpPr>
            <p:cNvPr id="56323" name="Freeform 3"/>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a14="http://schemas.microsoft.com/office/drawing/2010/main" xmlns="" w="9525">
                  <a:solidFill>
                    <a:schemeClr val="tx1"/>
                  </a:solidFill>
                  <a:round/>
                  <a:headEnd/>
                  <a:tailEnd/>
                </a14:hiddenLine>
              </a:ext>
            </a:extLst>
          </p:spPr>
          <p:txBody>
            <a:bodyPr/>
            <a:lstStyle/>
            <a:p>
              <a:pPr eaLnBrk="0" hangingPunct="0">
                <a:defRPr/>
              </a:pPr>
              <a:endParaRPr lang="en-US" sz="3200">
                <a:solidFill>
                  <a:srgbClr val="FFFFFF"/>
                </a:solidFill>
                <a:latin typeface="Century Gothic" pitchFamily="34" charset="0"/>
                <a:cs typeface="+mn-cs"/>
              </a:endParaRPr>
            </a:p>
          </p:txBody>
        </p:sp>
        <p:sp>
          <p:nvSpPr>
            <p:cNvPr id="1033"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endParaRPr lang="id-ID"/>
            </a:p>
          </p:txBody>
        </p:sp>
      </p:grpSp>
      <p:sp>
        <p:nvSpPr>
          <p:cNvPr id="56325" name="Rectangle 5"/>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6326" name="Rectangle 6"/>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7" name="Rectangle 7"/>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effectLst>
                  <a:outerShdw blurRad="38100" dist="38100" dir="2700000" algn="tl">
                    <a:srgbClr val="000000"/>
                  </a:outerShdw>
                </a:effectLst>
                <a:latin typeface="+mn-lt"/>
                <a:cs typeface="+mn-cs"/>
              </a:defRPr>
            </a:lvl1pPr>
          </a:lstStyle>
          <a:p>
            <a:pPr>
              <a:defRPr/>
            </a:pPr>
            <a:endParaRPr lang="en-US"/>
          </a:p>
        </p:txBody>
      </p:sp>
      <p:sp>
        <p:nvSpPr>
          <p:cNvPr id="56328"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effectLst>
                  <a:outerShdw blurRad="38100" dist="38100" dir="2700000" algn="tl">
                    <a:srgbClr val="000000"/>
                  </a:outerShdw>
                </a:effectLst>
                <a:latin typeface="+mn-lt"/>
                <a:cs typeface="+mn-cs"/>
              </a:defRPr>
            </a:lvl1pPr>
          </a:lstStyle>
          <a:p>
            <a:pPr>
              <a:defRPr/>
            </a:pPr>
            <a:endParaRPr lang="en-US"/>
          </a:p>
        </p:txBody>
      </p:sp>
      <p:sp>
        <p:nvSpPr>
          <p:cNvPr id="56329" name="Rectangle 9"/>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effectLst>
                  <a:outerShdw blurRad="38100" dist="38100" dir="2700000" algn="tl">
                    <a:srgbClr val="000000"/>
                  </a:outerShdw>
                </a:effectLst>
                <a:latin typeface="+mn-lt"/>
                <a:cs typeface="+mn-cs"/>
              </a:defRPr>
            </a:lvl1pPr>
          </a:lstStyle>
          <a:p>
            <a:pPr>
              <a:defRPr/>
            </a:pPr>
            <a:fld id="{EF085D50-99EF-47F5-84B5-5BAC367B20A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2"/>
          <a:srcRect/>
          <a:stretch>
            <a:fillRect/>
          </a:stretch>
        </p:blipFill>
        <p:spPr bwMode="auto">
          <a:xfrm>
            <a:off x="1600200" y="304800"/>
            <a:ext cx="3733800" cy="2667000"/>
          </a:xfrm>
          <a:prstGeom prst="rect">
            <a:avLst/>
          </a:prstGeom>
          <a:noFill/>
          <a:ln w="9525">
            <a:noFill/>
            <a:miter lim="800000"/>
            <a:headEnd/>
            <a:tailEnd/>
          </a:ln>
        </p:spPr>
      </p:pic>
      <p:pic>
        <p:nvPicPr>
          <p:cNvPr id="13315" name="Picture 5" descr="Picture3"/>
          <p:cNvPicPr>
            <a:picLocks noChangeAspect="1" noChangeArrowheads="1"/>
          </p:cNvPicPr>
          <p:nvPr/>
        </p:nvPicPr>
        <p:blipFill>
          <a:blip r:embed="rId3"/>
          <a:srcRect/>
          <a:stretch>
            <a:fillRect/>
          </a:stretch>
        </p:blipFill>
        <p:spPr bwMode="auto">
          <a:xfrm>
            <a:off x="5257800" y="304800"/>
            <a:ext cx="1066800" cy="1371600"/>
          </a:xfrm>
          <a:prstGeom prst="rect">
            <a:avLst/>
          </a:prstGeom>
          <a:noFill/>
          <a:ln w="9525">
            <a:noFill/>
            <a:miter lim="800000"/>
            <a:headEnd/>
            <a:tailEnd/>
          </a:ln>
        </p:spPr>
      </p:pic>
      <p:pic>
        <p:nvPicPr>
          <p:cNvPr id="13316" name="Picture 6" descr="08"/>
          <p:cNvPicPr>
            <a:picLocks noChangeAspect="1" noChangeArrowheads="1"/>
          </p:cNvPicPr>
          <p:nvPr/>
        </p:nvPicPr>
        <p:blipFill>
          <a:blip r:embed="rId4"/>
          <a:srcRect/>
          <a:stretch>
            <a:fillRect/>
          </a:stretch>
        </p:blipFill>
        <p:spPr bwMode="auto">
          <a:xfrm>
            <a:off x="5305425" y="1676400"/>
            <a:ext cx="1400175" cy="1295400"/>
          </a:xfrm>
          <a:prstGeom prst="rect">
            <a:avLst/>
          </a:prstGeom>
          <a:solidFill>
            <a:schemeClr val="tx1"/>
          </a:solidFill>
          <a:ln w="9525">
            <a:noFill/>
            <a:miter lim="800000"/>
            <a:headEnd/>
            <a:tailEnd/>
          </a:ln>
        </p:spPr>
      </p:pic>
      <p:pic>
        <p:nvPicPr>
          <p:cNvPr id="13317" name="Picture 9" descr="left_img_sehat2010"/>
          <p:cNvPicPr>
            <a:picLocks noChangeAspect="1" noChangeArrowheads="1"/>
          </p:cNvPicPr>
          <p:nvPr/>
        </p:nvPicPr>
        <p:blipFill>
          <a:blip r:embed="rId5"/>
          <a:srcRect/>
          <a:stretch>
            <a:fillRect/>
          </a:stretch>
        </p:blipFill>
        <p:spPr bwMode="auto">
          <a:xfrm>
            <a:off x="6324600" y="304800"/>
            <a:ext cx="1371600" cy="1371600"/>
          </a:xfrm>
          <a:prstGeom prst="rect">
            <a:avLst/>
          </a:prstGeom>
          <a:noFill/>
          <a:ln w="9525">
            <a:noFill/>
            <a:miter lim="800000"/>
            <a:headEnd/>
            <a:tailEnd/>
          </a:ln>
        </p:spPr>
      </p:pic>
      <p:pic>
        <p:nvPicPr>
          <p:cNvPr id="13318" name="Picture 10" descr="09"/>
          <p:cNvPicPr>
            <a:picLocks noChangeAspect="1" noChangeArrowheads="1"/>
          </p:cNvPicPr>
          <p:nvPr/>
        </p:nvPicPr>
        <p:blipFill>
          <a:blip r:embed="rId6"/>
          <a:srcRect/>
          <a:stretch>
            <a:fillRect/>
          </a:stretch>
        </p:blipFill>
        <p:spPr bwMode="auto">
          <a:xfrm>
            <a:off x="6705600" y="1676400"/>
            <a:ext cx="990600" cy="1295400"/>
          </a:xfrm>
          <a:prstGeom prst="rect">
            <a:avLst/>
          </a:prstGeom>
          <a:solidFill>
            <a:schemeClr val="tx1"/>
          </a:solidFill>
          <a:ln w="9525">
            <a:noFill/>
            <a:miter lim="800000"/>
            <a:headEnd/>
            <a:tailEnd/>
          </a:ln>
        </p:spPr>
      </p:pic>
      <p:sp>
        <p:nvSpPr>
          <p:cNvPr id="13319" name="Rectangle 13"/>
          <p:cNvSpPr>
            <a:spLocks noChangeArrowheads="1"/>
          </p:cNvSpPr>
          <p:nvPr/>
        </p:nvSpPr>
        <p:spPr bwMode="auto">
          <a:xfrm>
            <a:off x="1600200" y="304800"/>
            <a:ext cx="6096000" cy="2667000"/>
          </a:xfrm>
          <a:prstGeom prst="rect">
            <a:avLst/>
          </a:prstGeom>
          <a:noFill/>
          <a:ln w="28575">
            <a:solidFill>
              <a:srgbClr val="FF0000"/>
            </a:solidFill>
            <a:miter lim="800000"/>
            <a:headEnd/>
            <a:tailEnd/>
          </a:ln>
          <a:effectLst/>
        </p:spPr>
        <p:txBody>
          <a:bodyPr wrap="none" anchor="ctr"/>
          <a:lstStyle/>
          <a:p>
            <a:endParaRPr lang="id-ID"/>
          </a:p>
        </p:txBody>
      </p:sp>
      <p:sp>
        <p:nvSpPr>
          <p:cNvPr id="2062" name="Text Box 14"/>
          <p:cNvSpPr txBox="1">
            <a:spLocks noChangeArrowheads="1"/>
          </p:cNvSpPr>
          <p:nvPr/>
        </p:nvSpPr>
        <p:spPr bwMode="auto">
          <a:xfrm>
            <a:off x="1828800" y="3200400"/>
            <a:ext cx="5715000" cy="708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fontAlgn="auto">
              <a:spcBef>
                <a:spcPct val="50000"/>
              </a:spcBef>
              <a:spcAft>
                <a:spcPts val="0"/>
              </a:spcAft>
              <a:defRPr/>
            </a:pPr>
            <a:r>
              <a:rPr lang="en-US" sz="4000" b="1" dirty="0">
                <a:solidFill>
                  <a:srgbClr val="00FF00"/>
                </a:solidFill>
                <a:effectLst>
                  <a:outerShdw blurRad="38100" dist="38100" dir="2700000" algn="tl">
                    <a:srgbClr val="000000"/>
                  </a:outerShdw>
                </a:effectLst>
                <a:latin typeface="Comic Sans MS" pitchFamily="66" charset="0"/>
                <a:cs typeface="+mn-cs"/>
              </a:rPr>
              <a:t>HEALTH </a:t>
            </a:r>
            <a:r>
              <a:rPr lang="en-US" sz="4000" b="1" dirty="0">
                <a:solidFill>
                  <a:srgbClr val="00FF00"/>
                </a:solidFill>
                <a:effectLst>
                  <a:outerShdw blurRad="38100" dist="38100" dir="2700000" algn="tl">
                    <a:srgbClr val="000000"/>
                  </a:outerShdw>
                </a:effectLst>
                <a:latin typeface="Comic Sans MS" pitchFamily="66" charset="0"/>
                <a:cs typeface="+mn-cs"/>
              </a:rPr>
              <a:t>SYSTEM</a:t>
            </a:r>
          </a:p>
        </p:txBody>
      </p:sp>
      <p:sp>
        <p:nvSpPr>
          <p:cNvPr id="2063" name="Text Box 15"/>
          <p:cNvSpPr txBox="1">
            <a:spLocks noChangeArrowheads="1"/>
          </p:cNvSpPr>
          <p:nvPr/>
        </p:nvSpPr>
        <p:spPr bwMode="auto">
          <a:xfrm>
            <a:off x="533400" y="4627563"/>
            <a:ext cx="8382000" cy="154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fontAlgn="auto">
              <a:lnSpc>
                <a:spcPct val="80000"/>
              </a:lnSpc>
              <a:spcBef>
                <a:spcPct val="50000"/>
              </a:spcBef>
              <a:spcAft>
                <a:spcPts val="0"/>
              </a:spcAft>
              <a:defRPr/>
            </a:pPr>
            <a:r>
              <a:rPr lang="id-ID" sz="2800" b="1" dirty="0">
                <a:solidFill>
                  <a:srgbClr val="FFFFCC"/>
                </a:solidFill>
                <a:effectLst>
                  <a:outerShdw blurRad="38100" dist="38100" dir="2700000" algn="tl">
                    <a:srgbClr val="000000"/>
                  </a:outerShdw>
                </a:effectLst>
                <a:latin typeface="Lucida Sans Unicode" pitchFamily="34" charset="0"/>
                <a:cs typeface="+mn-cs"/>
              </a:rPr>
              <a:t>Team Teaching HSM</a:t>
            </a:r>
          </a:p>
          <a:p>
            <a:pPr algn="ctr" fontAlgn="auto">
              <a:lnSpc>
                <a:spcPct val="80000"/>
              </a:lnSpc>
              <a:spcBef>
                <a:spcPct val="50000"/>
              </a:spcBef>
              <a:spcAft>
                <a:spcPts val="0"/>
              </a:spcAft>
              <a:defRPr/>
            </a:pPr>
            <a:r>
              <a:rPr lang="id-ID" sz="2800" b="1" dirty="0">
                <a:solidFill>
                  <a:srgbClr val="FFFFCC"/>
                </a:solidFill>
                <a:effectLst>
                  <a:outerShdw blurRad="38100" dist="38100" dir="2700000" algn="tl">
                    <a:srgbClr val="000000"/>
                  </a:outerShdw>
                </a:effectLst>
                <a:latin typeface="Lucida Sans Unicode" pitchFamily="34" charset="0"/>
                <a:cs typeface="+mn-cs"/>
              </a:rPr>
              <a:t>Departemen Ilmu Kesehatan Masyarakat</a:t>
            </a:r>
          </a:p>
          <a:p>
            <a:pPr algn="ctr" fontAlgn="auto">
              <a:lnSpc>
                <a:spcPct val="80000"/>
              </a:lnSpc>
              <a:spcBef>
                <a:spcPct val="50000"/>
              </a:spcBef>
              <a:spcAft>
                <a:spcPts val="0"/>
              </a:spcAft>
              <a:defRPr/>
            </a:pPr>
            <a:r>
              <a:rPr lang="id-ID" sz="2800" b="1" dirty="0">
                <a:solidFill>
                  <a:srgbClr val="FFFFCC"/>
                </a:solidFill>
                <a:effectLst>
                  <a:outerShdw blurRad="38100" dist="38100" dir="2700000" algn="tl">
                    <a:srgbClr val="000000"/>
                  </a:outerShdw>
                </a:effectLst>
                <a:latin typeface="Lucida Sans Unicode" pitchFamily="34" charset="0"/>
                <a:cs typeface="+mn-cs"/>
              </a:rPr>
              <a:t>Fakultas kedokteran Universitas Padjadjaran</a:t>
            </a:r>
          </a:p>
        </p:txBody>
      </p:sp>
      <p:sp>
        <p:nvSpPr>
          <p:cNvPr id="13322" name="TextBox 1"/>
          <p:cNvSpPr txBox="1">
            <a:spLocks noChangeArrowheads="1"/>
          </p:cNvSpPr>
          <p:nvPr/>
        </p:nvSpPr>
        <p:spPr bwMode="auto">
          <a:xfrm>
            <a:off x="1916113" y="3902075"/>
            <a:ext cx="5464175" cy="461963"/>
          </a:xfrm>
          <a:prstGeom prst="rect">
            <a:avLst/>
          </a:prstGeom>
          <a:noFill/>
          <a:ln w="9525">
            <a:noFill/>
            <a:miter lim="800000"/>
            <a:headEnd/>
            <a:tailEnd/>
          </a:ln>
        </p:spPr>
        <p:txBody>
          <a:bodyPr wrap="none">
            <a:spAutoFit/>
          </a:bodyPr>
          <a:lstStyle/>
          <a:p>
            <a:r>
              <a:rPr lang="en-US" sz="2400">
                <a:solidFill>
                  <a:srgbClr val="FFC000"/>
                </a:solidFill>
              </a:rPr>
              <a:t>Health Delivering Service &amp; Puskesmas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4"/>
          <p:cNvSpPr>
            <a:spLocks noChangeArrowheads="1"/>
          </p:cNvSpPr>
          <p:nvPr/>
        </p:nvSpPr>
        <p:spPr bwMode="auto">
          <a:xfrm>
            <a:off x="228600" y="1219200"/>
            <a:ext cx="8686800" cy="533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450850" lvl="1" algn="just">
              <a:lnSpc>
                <a:spcPct val="120000"/>
              </a:lnSpc>
              <a:spcBef>
                <a:spcPct val="20000"/>
              </a:spcBef>
              <a:buClr>
                <a:srgbClr val="FFFFFF"/>
              </a:buClr>
              <a:defRPr/>
            </a:pPr>
            <a:r>
              <a:rPr lang="id-ID" sz="2400" b="1">
                <a:solidFill>
                  <a:srgbClr val="FFFFFF"/>
                </a:solidFill>
                <a:effectLst>
                  <a:outerShdw blurRad="38100" dist="38100" dir="2700000" algn="tl">
                    <a:srgbClr val="000000"/>
                  </a:outerShdw>
                </a:effectLst>
                <a:latin typeface="Century Gothic" pitchFamily="34" charset="0"/>
                <a:cs typeface="+mn-cs"/>
              </a:rPr>
              <a:t>Merupakan tanggung-jawab Dinkes Kabupaten/ Kota dan atau Provinsi sbg fungsi teknisnya, yakni melaksanakan pelayanan kesehatan masyarakat yg tidak sanggup/tidak memadai dilakukan pada pelayanan kesehatan masyarakat primer. </a:t>
            </a:r>
          </a:p>
          <a:p>
            <a:pPr marL="450850" lvl="1" algn="just">
              <a:lnSpc>
                <a:spcPct val="120000"/>
              </a:lnSpc>
              <a:spcBef>
                <a:spcPct val="20000"/>
              </a:spcBef>
              <a:buClr>
                <a:srgbClr val="FFFFFF"/>
              </a:buClr>
              <a:defRPr/>
            </a:pPr>
            <a:r>
              <a:rPr lang="id-ID" sz="2400" b="1">
                <a:solidFill>
                  <a:srgbClr val="FFFFFF"/>
                </a:solidFill>
                <a:effectLst>
                  <a:outerShdw blurRad="38100" dist="38100" dir="2700000" algn="tl">
                    <a:srgbClr val="000000"/>
                  </a:outerShdw>
                </a:effectLst>
                <a:latin typeface="Century Gothic" pitchFamily="34" charset="0"/>
                <a:cs typeface="+mn-cs"/>
              </a:rPr>
              <a:t>Fasilitas pelayanan kesehatan milik swasta hrs mempunyai izin sesuai peraturan yang berlaku serta bekerjasama dgn unit kerja Pemda, seperti laboratorium kesehatan, Balai Teknik Kesehatan Lingkungan, Balai Pengamanan Fasilitas Kesehatan, dll.</a:t>
            </a:r>
            <a:r>
              <a:rPr lang="id-ID" sz="2400">
                <a:solidFill>
                  <a:srgbClr val="FFFFFF"/>
                </a:solidFill>
                <a:effectLst>
                  <a:outerShdw blurRad="38100" dist="38100" dir="2700000" algn="tl">
                    <a:srgbClr val="000000"/>
                  </a:outerShdw>
                </a:effectLst>
                <a:latin typeface="Century Gothic" pitchFamily="34" charset="0"/>
                <a:cs typeface="+mn-cs"/>
              </a:rPr>
              <a:t> </a:t>
            </a:r>
          </a:p>
        </p:txBody>
      </p:sp>
      <p:sp>
        <p:nvSpPr>
          <p:cNvPr id="22531" name="Rectangle 5"/>
          <p:cNvSpPr>
            <a:spLocks noChangeArrowheads="1"/>
          </p:cNvSpPr>
          <p:nvPr/>
        </p:nvSpPr>
        <p:spPr bwMode="auto">
          <a:xfrm>
            <a:off x="304800" y="228600"/>
            <a:ext cx="8610600" cy="762000"/>
          </a:xfrm>
          <a:prstGeom prst="rect">
            <a:avLst/>
          </a:prstGeom>
          <a:noFill/>
          <a:ln w="9525">
            <a:solidFill>
              <a:srgbClr val="FFFFCC"/>
            </a:solidFill>
            <a:miter lim="800000"/>
            <a:headEnd/>
            <a:tailEnd/>
          </a:ln>
          <a:effectLst/>
        </p:spPr>
        <p:txBody>
          <a:bodyPr anchor="ctr"/>
          <a:lstStyle/>
          <a:p>
            <a:pPr algn="ctr"/>
            <a:r>
              <a:rPr lang="id-ID" sz="3600" b="1">
                <a:solidFill>
                  <a:srgbClr val="FFFFCC"/>
                </a:solidFill>
                <a:latin typeface="Lucida Console" pitchFamily="49" charset="0"/>
              </a:rPr>
              <a:t>Upaya Kesehatan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228600" y="1143000"/>
            <a:ext cx="8686800" cy="5486400"/>
          </a:xfrm>
          <a:prstGeom prst="rect">
            <a:avLst/>
          </a:prstGeom>
          <a:noFill/>
          <a:ln w="9525">
            <a:noFill/>
            <a:miter lim="800000"/>
            <a:headEnd/>
            <a:tailEnd/>
          </a:ln>
          <a:effectLst/>
        </p:spPr>
        <p:txBody>
          <a:bodyPr/>
          <a:lstStyle/>
          <a:p>
            <a:pPr marL="811213" lvl="1" indent="-361950" algn="just">
              <a:lnSpc>
                <a:spcPct val="130000"/>
              </a:lnSpc>
              <a:spcBef>
                <a:spcPct val="20000"/>
              </a:spcBef>
              <a:buClr>
                <a:srgbClr val="00FF00"/>
              </a:buClr>
              <a:buFontTx/>
              <a:buAutoNum type="alphaLcPeriod" startAt="3"/>
              <a:tabLst>
                <a:tab pos="269875" algn="l"/>
              </a:tabLst>
            </a:pPr>
            <a:r>
              <a:rPr lang="en-US" sz="2200" b="1">
                <a:solidFill>
                  <a:srgbClr val="00FF00"/>
                </a:solidFill>
                <a:latin typeface="Century Gothic" pitchFamily="34" charset="0"/>
              </a:rPr>
              <a:t>Tersier,</a:t>
            </a:r>
            <a:r>
              <a:rPr lang="en-US" sz="2200" b="1">
                <a:solidFill>
                  <a:srgbClr val="FFFFFF"/>
                </a:solidFill>
                <a:latin typeface="Century Gothic" pitchFamily="34" charset="0"/>
              </a:rPr>
              <a:t> </a:t>
            </a:r>
            <a:r>
              <a:rPr lang="id-ID" sz="2200" b="1">
                <a:solidFill>
                  <a:srgbClr val="FFFFFF"/>
                </a:solidFill>
                <a:latin typeface="Century Gothic" pitchFamily="34" charset="0"/>
              </a:rPr>
              <a:t>menerima rujukan kesehatan dari pelayanan kesehatan masyarakat sekunder dan memberikan fasilitasi dalam bentuk sarana, teknologi, sumber daya manusia kesehatan, dan rujukan operasional.</a:t>
            </a:r>
            <a:endParaRPr lang="en-US" sz="2200" b="1">
              <a:solidFill>
                <a:srgbClr val="FFFFFF"/>
              </a:solidFill>
              <a:latin typeface="Century Gothic" pitchFamily="34" charset="0"/>
            </a:endParaRPr>
          </a:p>
          <a:p>
            <a:pPr marL="811213" lvl="1" indent="-361950" algn="just">
              <a:lnSpc>
                <a:spcPct val="130000"/>
              </a:lnSpc>
              <a:spcBef>
                <a:spcPct val="20000"/>
              </a:spcBef>
              <a:buClr>
                <a:srgbClr val="FFFFFF"/>
              </a:buClr>
              <a:tabLst>
                <a:tab pos="269875" algn="l"/>
              </a:tabLst>
            </a:pPr>
            <a:r>
              <a:rPr lang="en-US" sz="2200" b="1">
                <a:solidFill>
                  <a:srgbClr val="FFFFFF"/>
                </a:solidFill>
                <a:latin typeface="Century Gothic" pitchFamily="34" charset="0"/>
              </a:rPr>
              <a:t>	Merupakan</a:t>
            </a:r>
            <a:r>
              <a:rPr lang="id-ID" sz="2200" b="1">
                <a:solidFill>
                  <a:srgbClr val="FFFFFF"/>
                </a:solidFill>
                <a:latin typeface="Century Gothic" pitchFamily="34" charset="0"/>
              </a:rPr>
              <a:t> tanggung-jawab Din</a:t>
            </a:r>
            <a:r>
              <a:rPr lang="en-US" sz="2200" b="1">
                <a:solidFill>
                  <a:srgbClr val="FFFFFF"/>
                </a:solidFill>
                <a:latin typeface="Century Gothic" pitchFamily="34" charset="0"/>
              </a:rPr>
              <a:t>kes </a:t>
            </a:r>
            <a:r>
              <a:rPr lang="id-ID" sz="2200" b="1">
                <a:solidFill>
                  <a:srgbClr val="FFFFFF"/>
                </a:solidFill>
                <a:latin typeface="Century Gothic" pitchFamily="34" charset="0"/>
              </a:rPr>
              <a:t>Provinsi dan </a:t>
            </a:r>
            <a:r>
              <a:rPr lang="en-US" sz="2200" b="1">
                <a:solidFill>
                  <a:srgbClr val="FFFFFF"/>
                </a:solidFill>
                <a:latin typeface="Century Gothic" pitchFamily="34" charset="0"/>
              </a:rPr>
              <a:t>Kemkes</a:t>
            </a:r>
            <a:r>
              <a:rPr lang="id-ID" sz="2200" b="1">
                <a:solidFill>
                  <a:srgbClr val="FFFFFF"/>
                </a:solidFill>
                <a:latin typeface="Century Gothic" pitchFamily="34" charset="0"/>
              </a:rPr>
              <a:t> yg didukung dgn kerja sama lintas sektor. Institut pelayanan kesehatan masyarakat tertentu scr nasional d</a:t>
            </a:r>
            <a:r>
              <a:rPr lang="en-US" sz="2200" b="1">
                <a:solidFill>
                  <a:srgbClr val="FFFFFF"/>
                </a:solidFill>
                <a:latin typeface="Century Gothic" pitchFamily="34" charset="0"/>
              </a:rPr>
              <a:t>a</a:t>
            </a:r>
            <a:r>
              <a:rPr lang="id-ID" sz="2200" b="1">
                <a:solidFill>
                  <a:srgbClr val="FFFFFF"/>
                </a:solidFill>
                <a:latin typeface="Century Gothic" pitchFamily="34" charset="0"/>
              </a:rPr>
              <a:t>p</a:t>
            </a:r>
            <a:r>
              <a:rPr lang="en-US" sz="2200" b="1">
                <a:solidFill>
                  <a:srgbClr val="FFFFFF"/>
                </a:solidFill>
                <a:latin typeface="Century Gothic" pitchFamily="34" charset="0"/>
              </a:rPr>
              <a:t>a</a:t>
            </a:r>
            <a:r>
              <a:rPr lang="id-ID" sz="2200" b="1">
                <a:solidFill>
                  <a:srgbClr val="FFFFFF"/>
                </a:solidFill>
                <a:latin typeface="Century Gothic" pitchFamily="34" charset="0"/>
              </a:rPr>
              <a:t>t dikembangkan u</a:t>
            </a:r>
            <a:r>
              <a:rPr lang="en-US" sz="2200" b="1">
                <a:solidFill>
                  <a:srgbClr val="FFFFFF"/>
                </a:solidFill>
                <a:latin typeface="Century Gothic" pitchFamily="34" charset="0"/>
              </a:rPr>
              <a:t>n</a:t>
            </a:r>
            <a:r>
              <a:rPr lang="id-ID" sz="2200" b="1">
                <a:solidFill>
                  <a:srgbClr val="FFFFFF"/>
                </a:solidFill>
                <a:latin typeface="Century Gothic" pitchFamily="34" charset="0"/>
              </a:rPr>
              <a:t>t</a:t>
            </a:r>
            <a:r>
              <a:rPr lang="en-US" sz="2200" b="1">
                <a:solidFill>
                  <a:srgbClr val="FFFFFF"/>
                </a:solidFill>
                <a:latin typeface="Century Gothic" pitchFamily="34" charset="0"/>
              </a:rPr>
              <a:t>u</a:t>
            </a:r>
            <a:r>
              <a:rPr lang="id-ID" sz="2200" b="1">
                <a:solidFill>
                  <a:srgbClr val="FFFFFF"/>
                </a:solidFill>
                <a:latin typeface="Century Gothic" pitchFamily="34" charset="0"/>
              </a:rPr>
              <a:t>k menampung kebutuhan.</a:t>
            </a:r>
            <a:endParaRPr lang="en-US" sz="2200" b="1">
              <a:solidFill>
                <a:srgbClr val="FFFFFF"/>
              </a:solidFill>
              <a:latin typeface="Century Gothic" pitchFamily="34" charset="0"/>
            </a:endParaRPr>
          </a:p>
          <a:p>
            <a:pPr marL="811213" lvl="1" indent="-361950" algn="just">
              <a:lnSpc>
                <a:spcPct val="130000"/>
              </a:lnSpc>
              <a:spcBef>
                <a:spcPct val="20000"/>
              </a:spcBef>
              <a:buClr>
                <a:srgbClr val="FFFFFF"/>
              </a:buClr>
              <a:tabLst>
                <a:tab pos="269875" algn="l"/>
              </a:tabLst>
            </a:pPr>
            <a:r>
              <a:rPr lang="en-US" sz="2200" b="1">
                <a:solidFill>
                  <a:srgbClr val="FFFFFF"/>
                </a:solidFill>
                <a:latin typeface="Century Gothic" pitchFamily="34" charset="0"/>
              </a:rPr>
              <a:t>	</a:t>
            </a:r>
            <a:r>
              <a:rPr lang="id-ID" sz="2200" b="1">
                <a:solidFill>
                  <a:srgbClr val="FFFFFF"/>
                </a:solidFill>
                <a:latin typeface="Century Gothic" pitchFamily="34" charset="0"/>
              </a:rPr>
              <a:t>Pelaksana</a:t>
            </a:r>
            <a:r>
              <a:rPr lang="en-US" sz="2200" b="1">
                <a:solidFill>
                  <a:srgbClr val="FFFFFF"/>
                </a:solidFill>
                <a:latin typeface="Century Gothic" pitchFamily="34" charset="0"/>
              </a:rPr>
              <a:t>nya</a:t>
            </a:r>
            <a:r>
              <a:rPr lang="id-ID" sz="2200" b="1">
                <a:solidFill>
                  <a:srgbClr val="FFFFFF"/>
                </a:solidFill>
                <a:latin typeface="Century Gothic" pitchFamily="34" charset="0"/>
              </a:rPr>
              <a:t> adalah Din</a:t>
            </a:r>
            <a:r>
              <a:rPr lang="en-US" sz="2200" b="1">
                <a:solidFill>
                  <a:srgbClr val="FFFFFF"/>
                </a:solidFill>
                <a:latin typeface="Century Gothic" pitchFamily="34" charset="0"/>
              </a:rPr>
              <a:t>kes</a:t>
            </a:r>
            <a:r>
              <a:rPr lang="id-ID" sz="2200" b="1">
                <a:solidFill>
                  <a:srgbClr val="FFFFFF"/>
                </a:solidFill>
                <a:latin typeface="Century Gothic" pitchFamily="34" charset="0"/>
              </a:rPr>
              <a:t> Provinsi, Unit kerja terkait di tingkat Provinsi, </a:t>
            </a:r>
            <a:r>
              <a:rPr lang="en-US" sz="2200" b="1">
                <a:solidFill>
                  <a:srgbClr val="FFFFFF"/>
                </a:solidFill>
                <a:latin typeface="Century Gothic" pitchFamily="34" charset="0"/>
              </a:rPr>
              <a:t>Kemkes</a:t>
            </a:r>
            <a:r>
              <a:rPr lang="id-ID" sz="2200" b="1">
                <a:solidFill>
                  <a:srgbClr val="FFFFFF"/>
                </a:solidFill>
                <a:latin typeface="Century Gothic" pitchFamily="34" charset="0"/>
              </a:rPr>
              <a:t>, </a:t>
            </a:r>
            <a:r>
              <a:rPr lang="en-US" sz="2200" b="1">
                <a:solidFill>
                  <a:srgbClr val="FFFFFF"/>
                </a:solidFill>
                <a:latin typeface="Century Gothic" pitchFamily="34" charset="0"/>
              </a:rPr>
              <a:t>&amp;</a:t>
            </a:r>
            <a:r>
              <a:rPr lang="id-ID" sz="2200" b="1">
                <a:solidFill>
                  <a:srgbClr val="FFFFFF"/>
                </a:solidFill>
                <a:latin typeface="Century Gothic" pitchFamily="34" charset="0"/>
              </a:rPr>
              <a:t> Unit kerja terkait di tingkat nasional.</a:t>
            </a:r>
          </a:p>
        </p:txBody>
      </p:sp>
      <p:sp>
        <p:nvSpPr>
          <p:cNvPr id="23555" name="Rectangle 5"/>
          <p:cNvSpPr>
            <a:spLocks noChangeArrowheads="1"/>
          </p:cNvSpPr>
          <p:nvPr/>
        </p:nvSpPr>
        <p:spPr bwMode="auto">
          <a:xfrm>
            <a:off x="381000" y="152400"/>
            <a:ext cx="8472488" cy="762000"/>
          </a:xfrm>
          <a:prstGeom prst="rect">
            <a:avLst/>
          </a:prstGeom>
          <a:noFill/>
          <a:ln w="9525">
            <a:solidFill>
              <a:srgbClr val="FFFFCC"/>
            </a:solidFill>
            <a:miter lim="800000"/>
            <a:headEnd/>
            <a:tailEnd/>
          </a:ln>
          <a:effectLst/>
        </p:spPr>
        <p:txBody>
          <a:bodyPr anchor="ctr"/>
          <a:lstStyle/>
          <a:p>
            <a:pPr algn="ctr"/>
            <a:r>
              <a:rPr lang="en-US" sz="3600" b="1">
                <a:solidFill>
                  <a:srgbClr val="FFFFCC"/>
                </a:solidFill>
                <a:latin typeface="Lucida Console" pitchFamily="49" charset="0"/>
              </a:rPr>
              <a:t>Upaya</a:t>
            </a:r>
            <a:r>
              <a:rPr lang="id-ID" sz="3600" b="1">
                <a:solidFill>
                  <a:srgbClr val="FFFFCC"/>
                </a:solidFill>
                <a:latin typeface="Lucida Console" pitchFamily="49" charset="0"/>
              </a:rPr>
              <a:t> Kesehatan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4"/>
          <p:cNvSpPr>
            <a:spLocks noChangeArrowheads="1"/>
          </p:cNvSpPr>
          <p:nvPr/>
        </p:nvSpPr>
        <p:spPr bwMode="auto">
          <a:xfrm>
            <a:off x="228600" y="1371600"/>
            <a:ext cx="8686800" cy="525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269875" indent="-269875" algn="just">
              <a:lnSpc>
                <a:spcPct val="130000"/>
              </a:lnSpc>
              <a:spcBef>
                <a:spcPct val="20000"/>
              </a:spcBef>
              <a:buClr>
                <a:srgbClr val="FFCC66"/>
              </a:buClr>
              <a:buSzPct val="80000"/>
              <a:buFont typeface="Wingdings" pitchFamily="2" charset="2"/>
              <a:buAutoNum type="arabicPeriod" startAt="2"/>
              <a:defRPr/>
            </a:pPr>
            <a:r>
              <a:rPr lang="en-US" sz="2400" b="1">
                <a:solidFill>
                  <a:srgbClr val="FFFF00"/>
                </a:solidFill>
                <a:effectLst>
                  <a:outerShdw blurRad="38100" dist="38100" dir="2700000" algn="tl">
                    <a:srgbClr val="000000"/>
                  </a:outerShdw>
                </a:effectLst>
                <a:latin typeface="Century Gothic" pitchFamily="34" charset="0"/>
              </a:rPr>
              <a:t>Pelayanan Kesehatan P</a:t>
            </a:r>
            <a:r>
              <a:rPr lang="id-ID" sz="2400" b="1">
                <a:solidFill>
                  <a:srgbClr val="FFFF00"/>
                </a:solidFill>
                <a:effectLst>
                  <a:outerShdw blurRad="38100" dist="38100" dir="2700000" algn="tl">
                    <a:srgbClr val="000000"/>
                  </a:outerShdw>
                </a:effectLst>
                <a:latin typeface="Century Gothic" pitchFamily="34" charset="0"/>
              </a:rPr>
              <a:t>erorangan</a:t>
            </a:r>
            <a:endParaRPr lang="en-US" sz="2400" b="1">
              <a:solidFill>
                <a:srgbClr val="FFFF00"/>
              </a:solidFill>
              <a:effectLst>
                <a:outerShdw blurRad="38100" dist="38100" dir="2700000" algn="tl">
                  <a:srgbClr val="000000"/>
                </a:outerShdw>
              </a:effectLst>
              <a:latin typeface="Century Gothic" pitchFamily="34" charset="0"/>
            </a:endParaRPr>
          </a:p>
          <a:p>
            <a:pPr marL="811213" lvl="1" indent="-361950" algn="just">
              <a:lnSpc>
                <a:spcPct val="130000"/>
              </a:lnSpc>
              <a:spcBef>
                <a:spcPct val="20000"/>
              </a:spcBef>
              <a:buClr>
                <a:srgbClr val="FFFFFF"/>
              </a:buClr>
              <a:buFontTx/>
              <a:buAutoNum type="alphaLcPeriod"/>
              <a:defRPr/>
            </a:pPr>
            <a:r>
              <a:rPr lang="en-US" sz="2400" b="1">
                <a:solidFill>
                  <a:srgbClr val="FFFFFF"/>
                </a:solidFill>
                <a:latin typeface="Century Gothic" pitchFamily="34" charset="0"/>
                <a:cs typeface="+mn-cs"/>
              </a:rPr>
              <a:t>Primer, </a:t>
            </a:r>
            <a:r>
              <a:rPr lang="id-ID" sz="2400" b="1">
                <a:solidFill>
                  <a:srgbClr val="FFFFFF"/>
                </a:solidFill>
                <a:latin typeface="Century Gothic" pitchFamily="34" charset="0"/>
                <a:cs typeface="+mn-cs"/>
              </a:rPr>
              <a:t>kontak pertama scr perorangan sbg proses awal pelayanan kesehatan</a:t>
            </a:r>
            <a:r>
              <a:rPr lang="en-US" sz="2400" b="1">
                <a:solidFill>
                  <a:srgbClr val="FFFFFF"/>
                </a:solidFill>
                <a:latin typeface="Century Gothic" pitchFamily="34" charset="0"/>
                <a:cs typeface="+mn-cs"/>
              </a:rPr>
              <a:t> dgn </a:t>
            </a:r>
            <a:r>
              <a:rPr lang="id-ID" sz="2400" b="1">
                <a:solidFill>
                  <a:srgbClr val="FFFFFF"/>
                </a:solidFill>
                <a:latin typeface="Century Gothic" pitchFamily="34" charset="0"/>
                <a:cs typeface="+mn-cs"/>
              </a:rPr>
              <a:t>penekanan pd pengobatan</a:t>
            </a:r>
            <a:r>
              <a:rPr lang="en-US" sz="2400" b="1">
                <a:solidFill>
                  <a:srgbClr val="FFFFFF"/>
                </a:solidFill>
                <a:latin typeface="Century Gothic" pitchFamily="34" charset="0"/>
                <a:cs typeface="+mn-cs"/>
              </a:rPr>
              <a:t> &amp;</a:t>
            </a:r>
            <a:r>
              <a:rPr lang="id-ID" sz="2400" b="1">
                <a:solidFill>
                  <a:srgbClr val="FFFFFF"/>
                </a:solidFill>
                <a:latin typeface="Century Gothic" pitchFamily="34" charset="0"/>
                <a:cs typeface="+mn-cs"/>
              </a:rPr>
              <a:t> pemulihan tanpa mengabaikan upaya peningkatan </a:t>
            </a:r>
            <a:r>
              <a:rPr lang="en-US" sz="2400" b="1">
                <a:solidFill>
                  <a:srgbClr val="FFFFFF"/>
                </a:solidFill>
                <a:latin typeface="Century Gothic" pitchFamily="34" charset="0"/>
                <a:cs typeface="+mn-cs"/>
              </a:rPr>
              <a:t>&amp; </a:t>
            </a:r>
            <a:r>
              <a:rPr lang="id-ID" sz="2400" b="1">
                <a:solidFill>
                  <a:srgbClr val="FFFFFF"/>
                </a:solidFill>
                <a:latin typeface="Century Gothic" pitchFamily="34" charset="0"/>
                <a:cs typeface="+mn-cs"/>
              </a:rPr>
              <a:t>pencegahan, termas</a:t>
            </a:r>
            <a:r>
              <a:rPr lang="en-US" sz="2400" b="1">
                <a:solidFill>
                  <a:srgbClr val="FFFFFF"/>
                </a:solidFill>
                <a:latin typeface="Century Gothic" pitchFamily="34" charset="0"/>
                <a:cs typeface="+mn-cs"/>
              </a:rPr>
              <a:t>uk </a:t>
            </a:r>
            <a:r>
              <a:rPr lang="id-ID" sz="2400" b="1">
                <a:solidFill>
                  <a:srgbClr val="FFFFFF"/>
                </a:solidFill>
                <a:latin typeface="Century Gothic" pitchFamily="34" charset="0"/>
                <a:cs typeface="+mn-cs"/>
              </a:rPr>
              <a:t>gaya hidup sehat.</a:t>
            </a:r>
            <a:endParaRPr lang="en-US" sz="2400" b="1">
              <a:solidFill>
                <a:srgbClr val="FFFFFF"/>
              </a:solidFill>
              <a:latin typeface="Century Gothic" pitchFamily="34" charset="0"/>
              <a:cs typeface="+mn-cs"/>
            </a:endParaRPr>
          </a:p>
          <a:p>
            <a:pPr marL="811213" lvl="1" indent="-361950" algn="just">
              <a:lnSpc>
                <a:spcPct val="130000"/>
              </a:lnSpc>
              <a:spcBef>
                <a:spcPct val="20000"/>
              </a:spcBef>
              <a:buClr>
                <a:srgbClr val="FFFFFF"/>
              </a:buClr>
              <a:defRPr/>
            </a:pPr>
            <a:r>
              <a:rPr lang="en-US" sz="2400" b="1">
                <a:solidFill>
                  <a:srgbClr val="FFFFFF"/>
                </a:solidFill>
                <a:latin typeface="Century Gothic" pitchFamily="34" charset="0"/>
                <a:cs typeface="+mn-cs"/>
              </a:rPr>
              <a:t>	</a:t>
            </a:r>
            <a:r>
              <a:rPr lang="id-ID" sz="2400" b="1">
                <a:solidFill>
                  <a:srgbClr val="FFFFFF"/>
                </a:solidFill>
                <a:latin typeface="Century Gothic" pitchFamily="34" charset="0"/>
                <a:cs typeface="+mn-cs"/>
              </a:rPr>
              <a:t>Pembiayaan utk penduduk miskin dibiayai oleh pemerintah, sedangkan golongan lainnya diatur oleh pemerintah dalam sistem pembiayaan yang</a:t>
            </a:r>
            <a:r>
              <a:rPr lang="en-US" sz="2400" b="1">
                <a:solidFill>
                  <a:srgbClr val="FFFFFF"/>
                </a:solidFill>
                <a:latin typeface="Century Gothic" pitchFamily="34" charset="0"/>
                <a:cs typeface="+mn-cs"/>
              </a:rPr>
              <a:t> berlaku</a:t>
            </a:r>
            <a:r>
              <a:rPr lang="id-ID" sz="2400" b="1">
                <a:solidFill>
                  <a:srgbClr val="FFFFFF"/>
                </a:solidFill>
                <a:latin typeface="Century Gothic" pitchFamily="34" charset="0"/>
                <a:cs typeface="+mn-cs"/>
              </a:rPr>
              <a:t>.</a:t>
            </a:r>
            <a:endParaRPr lang="id-ID" sz="2400">
              <a:solidFill>
                <a:srgbClr val="FFFFFF"/>
              </a:solidFill>
              <a:effectLst>
                <a:outerShdw blurRad="38100" dist="38100" dir="2700000" algn="tl">
                  <a:srgbClr val="000000"/>
                </a:outerShdw>
              </a:effectLst>
              <a:latin typeface="Century Gothic" pitchFamily="34" charset="0"/>
              <a:cs typeface="+mn-cs"/>
            </a:endParaRPr>
          </a:p>
        </p:txBody>
      </p:sp>
      <p:sp>
        <p:nvSpPr>
          <p:cNvPr id="24579" name="Rectangle 5"/>
          <p:cNvSpPr>
            <a:spLocks noChangeArrowheads="1"/>
          </p:cNvSpPr>
          <p:nvPr/>
        </p:nvSpPr>
        <p:spPr bwMode="auto">
          <a:xfrm>
            <a:off x="381000" y="304800"/>
            <a:ext cx="8472488" cy="762000"/>
          </a:xfrm>
          <a:prstGeom prst="rect">
            <a:avLst/>
          </a:prstGeom>
          <a:noFill/>
          <a:ln w="9525">
            <a:solidFill>
              <a:srgbClr val="FFFFCC"/>
            </a:solidFill>
            <a:miter lim="800000"/>
            <a:headEnd/>
            <a:tailEnd/>
          </a:ln>
          <a:effectLst/>
        </p:spPr>
        <p:txBody>
          <a:bodyPr anchor="ctr"/>
          <a:lstStyle/>
          <a:p>
            <a:pPr algn="ctr"/>
            <a:r>
              <a:rPr lang="en-US" sz="3600" b="1">
                <a:solidFill>
                  <a:srgbClr val="FFFFCC"/>
                </a:solidFill>
                <a:latin typeface="Lucida Console" pitchFamily="49" charset="0"/>
              </a:rPr>
              <a:t>Upaya</a:t>
            </a:r>
            <a:r>
              <a:rPr lang="id-ID" sz="3600" b="1">
                <a:solidFill>
                  <a:srgbClr val="FFFFCC"/>
                </a:solidFill>
                <a:latin typeface="Lucida Console" pitchFamily="49" charset="0"/>
              </a:rPr>
              <a:t> Kesehatan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4"/>
          <p:cNvSpPr>
            <a:spLocks noChangeArrowheads="1"/>
          </p:cNvSpPr>
          <p:nvPr/>
        </p:nvSpPr>
        <p:spPr bwMode="auto">
          <a:xfrm>
            <a:off x="228600" y="1295400"/>
            <a:ext cx="8686800" cy="525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811213" lvl="1" indent="-361950" algn="just">
              <a:lnSpc>
                <a:spcPct val="130000"/>
              </a:lnSpc>
              <a:spcBef>
                <a:spcPct val="20000"/>
              </a:spcBef>
              <a:buClr>
                <a:srgbClr val="FFFFFF"/>
              </a:buClr>
              <a:buFont typeface="Wingdings" pitchFamily="2" charset="2"/>
              <a:buNone/>
              <a:defRPr/>
            </a:pPr>
            <a:r>
              <a:rPr lang="en-US" sz="2200" b="1">
                <a:solidFill>
                  <a:srgbClr val="FFFFFF"/>
                </a:solidFill>
                <a:latin typeface="Century Gothic" pitchFamily="34" charset="0"/>
                <a:cs typeface="+mn-cs"/>
              </a:rPr>
              <a:t>	</a:t>
            </a:r>
            <a:r>
              <a:rPr lang="id-ID" sz="2200" b="1">
                <a:solidFill>
                  <a:srgbClr val="FFFFFF"/>
                </a:solidFill>
                <a:latin typeface="Century Gothic" pitchFamily="34" charset="0"/>
                <a:cs typeface="+mn-cs"/>
              </a:rPr>
              <a:t>Pelayanan kesehatan diberikan oleh dokter dan dokter gigi di puskesmas, puskesmas perawatan, tempat praktik perorangan, klinik pratama, klinik umum di balai/lembaga pelayanan kesehatan, dan rumah sakit pratama</a:t>
            </a:r>
            <a:r>
              <a:rPr lang="en-US" sz="2200" b="1">
                <a:solidFill>
                  <a:srgbClr val="FFFFFF"/>
                </a:solidFill>
                <a:latin typeface="Century Gothic" pitchFamily="34" charset="0"/>
                <a:cs typeface="+mn-cs"/>
              </a:rPr>
              <a:t>, termasuk </a:t>
            </a:r>
            <a:r>
              <a:rPr lang="id-ID" sz="2200" b="1">
                <a:solidFill>
                  <a:srgbClr val="FFFFFF"/>
                </a:solidFill>
                <a:latin typeface="Century Gothic" pitchFamily="34" charset="0"/>
                <a:cs typeface="+mn-cs"/>
              </a:rPr>
              <a:t>Pos Kesehatan Desa (Poskesdes) dan pengobatan tradisional serta pengobatan alternatif yang secara ilmiah telah terbukti terjamin keamanan dan khasiatnya.</a:t>
            </a:r>
            <a:r>
              <a:rPr lang="en-US" sz="2200">
                <a:solidFill>
                  <a:srgbClr val="FFFFFF"/>
                </a:solidFill>
                <a:effectLst>
                  <a:outerShdw blurRad="38100" dist="38100" dir="2700000" algn="tl">
                    <a:srgbClr val="000000"/>
                  </a:outerShdw>
                </a:effectLst>
                <a:latin typeface="Century Gothic" pitchFamily="34" charset="0"/>
                <a:cs typeface="+mn-cs"/>
              </a:rPr>
              <a:t> </a:t>
            </a:r>
            <a:endParaRPr lang="id-ID" sz="2200">
              <a:solidFill>
                <a:srgbClr val="FFFFFF"/>
              </a:solidFill>
              <a:effectLst>
                <a:outerShdw blurRad="38100" dist="38100" dir="2700000" algn="tl">
                  <a:srgbClr val="000000"/>
                </a:outerShdw>
              </a:effectLst>
              <a:latin typeface="Century Gothic" pitchFamily="34" charset="0"/>
              <a:cs typeface="+mn-cs"/>
            </a:endParaRPr>
          </a:p>
          <a:p>
            <a:pPr marL="811213" lvl="1" indent="-361950" algn="just">
              <a:lnSpc>
                <a:spcPct val="130000"/>
              </a:lnSpc>
              <a:spcBef>
                <a:spcPct val="20000"/>
              </a:spcBef>
              <a:buClr>
                <a:srgbClr val="FFFFFF"/>
              </a:buClr>
              <a:buFont typeface="Wingdings" pitchFamily="2" charset="2"/>
              <a:buNone/>
              <a:defRPr/>
            </a:pPr>
            <a:r>
              <a:rPr lang="en-US" sz="2200" b="1">
                <a:solidFill>
                  <a:srgbClr val="FFFFFF"/>
                </a:solidFill>
                <a:latin typeface="Century Gothic" pitchFamily="34" charset="0"/>
                <a:cs typeface="+mn-cs"/>
              </a:rPr>
              <a:t>	</a:t>
            </a:r>
            <a:r>
              <a:rPr lang="id-ID" sz="2200" b="1">
                <a:solidFill>
                  <a:srgbClr val="FFFFFF"/>
                </a:solidFill>
                <a:latin typeface="Century Gothic" pitchFamily="34" charset="0"/>
                <a:cs typeface="+mn-cs"/>
              </a:rPr>
              <a:t>Dalam keadaan tertentu, bidan atau perawat dapat memberikan pelayanan kesehatan tingkat pertama sesuai ketentuan peraturan perundang-undangan.</a:t>
            </a:r>
          </a:p>
        </p:txBody>
      </p:sp>
      <p:sp>
        <p:nvSpPr>
          <p:cNvPr id="25603" name="Rectangle 5"/>
          <p:cNvSpPr>
            <a:spLocks noChangeArrowheads="1"/>
          </p:cNvSpPr>
          <p:nvPr/>
        </p:nvSpPr>
        <p:spPr bwMode="auto">
          <a:xfrm>
            <a:off x="381000" y="228600"/>
            <a:ext cx="8472488" cy="762000"/>
          </a:xfrm>
          <a:prstGeom prst="rect">
            <a:avLst/>
          </a:prstGeom>
          <a:noFill/>
          <a:ln w="9525">
            <a:solidFill>
              <a:srgbClr val="FFFFCC"/>
            </a:solidFill>
            <a:miter lim="800000"/>
            <a:headEnd/>
            <a:tailEnd/>
          </a:ln>
          <a:effectLst/>
        </p:spPr>
        <p:txBody>
          <a:bodyPr anchor="ctr"/>
          <a:lstStyle/>
          <a:p>
            <a:pPr algn="ctr"/>
            <a:r>
              <a:rPr lang="en-US" sz="3600" b="1">
                <a:solidFill>
                  <a:srgbClr val="FFFFCC"/>
                </a:solidFill>
                <a:latin typeface="Lucida Console" pitchFamily="49" charset="0"/>
              </a:rPr>
              <a:t>Upaya</a:t>
            </a:r>
            <a:r>
              <a:rPr lang="id-ID" sz="3600" b="1">
                <a:solidFill>
                  <a:srgbClr val="FFFFCC"/>
                </a:solidFill>
                <a:latin typeface="Lucida Console" pitchFamily="49" charset="0"/>
              </a:rPr>
              <a:t> Kesehatan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p:cNvSpPr>
            <a:spLocks noChangeArrowheads="1"/>
          </p:cNvSpPr>
          <p:nvPr/>
        </p:nvSpPr>
        <p:spPr bwMode="auto">
          <a:xfrm>
            <a:off x="228600" y="1143000"/>
            <a:ext cx="8686800" cy="548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893763" lvl="1" indent="-533400" algn="just">
              <a:lnSpc>
                <a:spcPct val="140000"/>
              </a:lnSpc>
              <a:spcBef>
                <a:spcPct val="20000"/>
              </a:spcBef>
              <a:buClr>
                <a:srgbClr val="FFFFFF"/>
              </a:buClr>
              <a:buFont typeface="Wingdings" pitchFamily="2" charset="2"/>
              <a:buAutoNum type="alphaLcPeriod" startAt="2"/>
              <a:defRPr/>
            </a:pPr>
            <a:r>
              <a:rPr lang="en-US" sz="2000" b="1">
                <a:solidFill>
                  <a:srgbClr val="FFFFFF"/>
                </a:solidFill>
                <a:latin typeface="Century Gothic" pitchFamily="34" charset="0"/>
                <a:cs typeface="+mn-cs"/>
              </a:rPr>
              <a:t>Sekunder, </a:t>
            </a:r>
            <a:r>
              <a:rPr lang="id-ID" sz="2000" b="1">
                <a:solidFill>
                  <a:srgbClr val="FFFFFF"/>
                </a:solidFill>
                <a:latin typeface="Century Gothic" pitchFamily="34" charset="0"/>
                <a:cs typeface="+mn-cs"/>
              </a:rPr>
              <a:t>pelayanan kesehatan spesialistik yg menerima rujukan dari pelayanan kesehatan perorangan primer</a:t>
            </a:r>
            <a:r>
              <a:rPr lang="en-US" sz="2000" b="1">
                <a:solidFill>
                  <a:srgbClr val="FFFFFF"/>
                </a:solidFill>
                <a:latin typeface="Century Gothic" pitchFamily="34" charset="0"/>
                <a:cs typeface="+mn-cs"/>
              </a:rPr>
              <a:t>, dapat juga </a:t>
            </a:r>
            <a:r>
              <a:rPr lang="id-ID" sz="2000" b="1">
                <a:solidFill>
                  <a:srgbClr val="FFFFFF"/>
                </a:solidFill>
                <a:latin typeface="Century Gothic" pitchFamily="34" charset="0"/>
                <a:cs typeface="+mn-cs"/>
              </a:rPr>
              <a:t>dijadikan sebagai wahana pendidikan dan pelatihan tenaga kesehatan sesuai dengan kebutuhan pendidikan dan pelatihan.</a:t>
            </a:r>
            <a:endParaRPr lang="en-US" sz="2000" b="1">
              <a:solidFill>
                <a:srgbClr val="FFFFFF"/>
              </a:solidFill>
              <a:latin typeface="Century Gothic" pitchFamily="34" charset="0"/>
              <a:cs typeface="+mn-cs"/>
            </a:endParaRPr>
          </a:p>
          <a:p>
            <a:pPr marL="893763" lvl="1" indent="-533400" algn="just">
              <a:lnSpc>
                <a:spcPct val="160000"/>
              </a:lnSpc>
              <a:spcBef>
                <a:spcPct val="20000"/>
              </a:spcBef>
              <a:buClr>
                <a:srgbClr val="FFFFFF"/>
              </a:buClr>
              <a:buFont typeface="Wingdings" pitchFamily="2" charset="2"/>
              <a:buNone/>
              <a:defRPr/>
            </a:pPr>
            <a:r>
              <a:rPr lang="en-US" sz="2000" b="1">
                <a:solidFill>
                  <a:srgbClr val="FFFFFF"/>
                </a:solidFill>
                <a:latin typeface="Century Gothic" pitchFamily="34" charset="0"/>
                <a:cs typeface="+mn-cs"/>
              </a:rPr>
              <a:t>	P</a:t>
            </a:r>
            <a:r>
              <a:rPr lang="id-ID" sz="2000" b="1">
                <a:solidFill>
                  <a:srgbClr val="FFFFFF"/>
                </a:solidFill>
                <a:latin typeface="Century Gothic" pitchFamily="34" charset="0"/>
                <a:cs typeface="+mn-cs"/>
              </a:rPr>
              <a:t>elayanan kesehatan perorangan sekunder dilaksanakan di tempat kerja maupun fasilitas kesehatan baik Rumah Sakit setara kelas C serta fasilitas kesehatan lainnya milik pemerintah, masyarakat, maupun swasta</a:t>
            </a:r>
            <a:r>
              <a:rPr lang="en-US" sz="2000" b="1">
                <a:solidFill>
                  <a:srgbClr val="FFFFFF"/>
                </a:solidFill>
                <a:latin typeface="Century Gothic" pitchFamily="34" charset="0"/>
                <a:cs typeface="+mn-cs"/>
              </a:rPr>
              <a:t> oleh </a:t>
            </a:r>
            <a:r>
              <a:rPr lang="id-ID" sz="2000" b="1">
                <a:solidFill>
                  <a:srgbClr val="FFFFFF"/>
                </a:solidFill>
                <a:latin typeface="Century Gothic" pitchFamily="34" charset="0"/>
                <a:cs typeface="+mn-cs"/>
              </a:rPr>
              <a:t>dokter spesialis atau dokter gigi spesialis yang menggunakan pengetahuan</a:t>
            </a:r>
            <a:r>
              <a:rPr lang="en-US" sz="2000" b="1">
                <a:solidFill>
                  <a:srgbClr val="FFFFFF"/>
                </a:solidFill>
                <a:latin typeface="Century Gothic" pitchFamily="34" charset="0"/>
                <a:cs typeface="+mn-cs"/>
              </a:rPr>
              <a:t> </a:t>
            </a:r>
            <a:r>
              <a:rPr lang="id-ID" sz="2000" b="1">
                <a:solidFill>
                  <a:srgbClr val="FFFFFF"/>
                </a:solidFill>
                <a:latin typeface="Century Gothic" pitchFamily="34" charset="0"/>
                <a:cs typeface="+mn-cs"/>
              </a:rPr>
              <a:t>dan teknologi kesehatan spesialistik</a:t>
            </a:r>
            <a:r>
              <a:rPr lang="en-US" sz="2000">
                <a:solidFill>
                  <a:srgbClr val="FFFFFF"/>
                </a:solidFill>
                <a:effectLst>
                  <a:outerShdw blurRad="38100" dist="38100" dir="2700000" algn="tl">
                    <a:srgbClr val="000000"/>
                  </a:outerShdw>
                </a:effectLst>
                <a:latin typeface="Century Gothic" pitchFamily="34" charset="0"/>
                <a:cs typeface="+mn-cs"/>
              </a:rPr>
              <a:t> </a:t>
            </a:r>
            <a:endParaRPr lang="id-ID" sz="2000">
              <a:solidFill>
                <a:srgbClr val="FFFFFF"/>
              </a:solidFill>
              <a:effectLst>
                <a:outerShdw blurRad="38100" dist="38100" dir="2700000" algn="tl">
                  <a:srgbClr val="000000"/>
                </a:outerShdw>
              </a:effectLst>
              <a:latin typeface="Century Gothic" pitchFamily="34" charset="0"/>
              <a:cs typeface="+mn-cs"/>
            </a:endParaRPr>
          </a:p>
        </p:txBody>
      </p:sp>
      <p:sp>
        <p:nvSpPr>
          <p:cNvPr id="26627" name="Rectangle 5"/>
          <p:cNvSpPr>
            <a:spLocks noChangeArrowheads="1"/>
          </p:cNvSpPr>
          <p:nvPr/>
        </p:nvSpPr>
        <p:spPr bwMode="auto">
          <a:xfrm>
            <a:off x="381000" y="152400"/>
            <a:ext cx="8472488" cy="762000"/>
          </a:xfrm>
          <a:prstGeom prst="rect">
            <a:avLst/>
          </a:prstGeom>
          <a:noFill/>
          <a:ln w="9525">
            <a:solidFill>
              <a:srgbClr val="FFFFCC"/>
            </a:solidFill>
            <a:miter lim="800000"/>
            <a:headEnd/>
            <a:tailEnd/>
          </a:ln>
          <a:effectLst/>
        </p:spPr>
        <p:txBody>
          <a:bodyPr anchor="ctr"/>
          <a:lstStyle/>
          <a:p>
            <a:pPr algn="ctr"/>
            <a:r>
              <a:rPr lang="en-US" sz="3600" b="1">
                <a:solidFill>
                  <a:srgbClr val="FFFFCC"/>
                </a:solidFill>
                <a:latin typeface="Lucida Console" pitchFamily="49" charset="0"/>
              </a:rPr>
              <a:t>Upaya</a:t>
            </a:r>
            <a:r>
              <a:rPr lang="id-ID" sz="3600" b="1">
                <a:solidFill>
                  <a:srgbClr val="FFFFCC"/>
                </a:solidFill>
                <a:latin typeface="Lucida Console" pitchFamily="49" charset="0"/>
              </a:rPr>
              <a:t> Kesehatan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228600" y="1295400"/>
            <a:ext cx="8686800" cy="5257800"/>
          </a:xfrm>
          <a:prstGeom prst="rect">
            <a:avLst/>
          </a:prstGeom>
          <a:noFill/>
          <a:ln w="9525">
            <a:noFill/>
            <a:miter lim="800000"/>
            <a:headEnd/>
            <a:tailEnd/>
          </a:ln>
          <a:effectLst/>
        </p:spPr>
        <p:txBody>
          <a:bodyPr/>
          <a:lstStyle/>
          <a:p>
            <a:pPr marL="893763" lvl="1" indent="-533400" algn="just">
              <a:lnSpc>
                <a:spcPct val="130000"/>
              </a:lnSpc>
              <a:spcBef>
                <a:spcPct val="20000"/>
              </a:spcBef>
              <a:buClr>
                <a:srgbClr val="FFFFFF"/>
              </a:buClr>
              <a:buFont typeface="Wingdings" pitchFamily="2" charset="2"/>
              <a:buNone/>
            </a:pPr>
            <a:r>
              <a:rPr lang="en-US" sz="2200" b="1">
                <a:solidFill>
                  <a:srgbClr val="FFFFFF"/>
                </a:solidFill>
                <a:latin typeface="Century Gothic" pitchFamily="34" charset="0"/>
              </a:rPr>
              <a:t>	Pelayanan kesehatan perorangan sekunder yang bersifat tradisional dan komplementer dilaksanakan dengan berafiliasi dengan atau di rumah sakit pendidikan.</a:t>
            </a:r>
          </a:p>
          <a:p>
            <a:pPr marL="893763" lvl="1" indent="-533400" algn="just">
              <a:lnSpc>
                <a:spcPct val="130000"/>
              </a:lnSpc>
              <a:spcBef>
                <a:spcPct val="20000"/>
              </a:spcBef>
              <a:buClr>
                <a:srgbClr val="FFFFFF"/>
              </a:buClr>
              <a:buFont typeface="Wingdings" pitchFamily="2" charset="2"/>
              <a:buAutoNum type="arabicPeriod" startAt="3"/>
            </a:pPr>
            <a:r>
              <a:rPr lang="en-US" sz="2200" b="1">
                <a:solidFill>
                  <a:srgbClr val="FFFFFF"/>
                </a:solidFill>
                <a:latin typeface="Century Gothic" pitchFamily="34" charset="0"/>
              </a:rPr>
              <a:t>Tersier, </a:t>
            </a:r>
            <a:r>
              <a:rPr lang="id-ID" sz="2200" b="1">
                <a:solidFill>
                  <a:srgbClr val="FFFFFF"/>
                </a:solidFill>
                <a:latin typeface="Century Gothic" pitchFamily="34" charset="0"/>
              </a:rPr>
              <a:t>menerima rujukan sub-spesialistik dari pelayanan kesehatan di bawahnya</a:t>
            </a:r>
            <a:endParaRPr lang="en-US" sz="2200" b="1">
              <a:solidFill>
                <a:srgbClr val="FFFFFF"/>
              </a:solidFill>
              <a:latin typeface="Century Gothic" pitchFamily="34" charset="0"/>
            </a:endParaRPr>
          </a:p>
          <a:p>
            <a:pPr marL="893763" lvl="1" indent="-533400" algn="just">
              <a:lnSpc>
                <a:spcPct val="130000"/>
              </a:lnSpc>
              <a:spcBef>
                <a:spcPct val="20000"/>
              </a:spcBef>
              <a:buClr>
                <a:srgbClr val="FFFFFF"/>
              </a:buClr>
              <a:buFont typeface="Wingdings" pitchFamily="2" charset="2"/>
              <a:buNone/>
            </a:pPr>
            <a:r>
              <a:rPr lang="en-US" sz="2200" b="1">
                <a:solidFill>
                  <a:srgbClr val="FFFFFF"/>
                </a:solidFill>
                <a:latin typeface="Century Gothic" pitchFamily="34" charset="0"/>
              </a:rPr>
              <a:t>	Pel</a:t>
            </a:r>
            <a:r>
              <a:rPr lang="id-ID" sz="2200" b="1">
                <a:solidFill>
                  <a:srgbClr val="FFFFFF"/>
                </a:solidFill>
                <a:latin typeface="Century Gothic" pitchFamily="34" charset="0"/>
              </a:rPr>
              <a:t>aksana pelayanan kesehatan perorangan tersier adalah dokter sub-spesialis atau dokter spesialis yang telah mendapatkan pendidikan khusus atau pelatihan dan mempunyai izin praktik dan didukung oleh tenaga kesehatan lainnya yang diperlukan.</a:t>
            </a:r>
          </a:p>
        </p:txBody>
      </p:sp>
      <p:sp>
        <p:nvSpPr>
          <p:cNvPr id="27651" name="Rectangle 5"/>
          <p:cNvSpPr>
            <a:spLocks noChangeArrowheads="1"/>
          </p:cNvSpPr>
          <p:nvPr/>
        </p:nvSpPr>
        <p:spPr bwMode="auto">
          <a:xfrm>
            <a:off x="381000" y="228600"/>
            <a:ext cx="8472488" cy="762000"/>
          </a:xfrm>
          <a:prstGeom prst="rect">
            <a:avLst/>
          </a:prstGeom>
          <a:noFill/>
          <a:ln w="9525">
            <a:solidFill>
              <a:srgbClr val="FFFFCC"/>
            </a:solidFill>
            <a:miter lim="800000"/>
            <a:headEnd/>
            <a:tailEnd/>
          </a:ln>
          <a:effectLst/>
        </p:spPr>
        <p:txBody>
          <a:bodyPr anchor="ctr"/>
          <a:lstStyle/>
          <a:p>
            <a:pPr algn="ctr"/>
            <a:r>
              <a:rPr lang="en-US" sz="3600" b="1">
                <a:solidFill>
                  <a:srgbClr val="FFFFCC"/>
                </a:solidFill>
                <a:latin typeface="Lucida Console" pitchFamily="49" charset="0"/>
              </a:rPr>
              <a:t>Upaya</a:t>
            </a:r>
            <a:r>
              <a:rPr lang="id-ID" sz="3600" b="1">
                <a:solidFill>
                  <a:srgbClr val="FFFFCC"/>
                </a:solidFill>
                <a:latin typeface="Lucida Console" pitchFamily="49" charset="0"/>
              </a:rPr>
              <a:t> Kesehatan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ChangeArrowheads="1"/>
          </p:cNvSpPr>
          <p:nvPr/>
        </p:nvSpPr>
        <p:spPr bwMode="auto">
          <a:xfrm>
            <a:off x="228600" y="1219200"/>
            <a:ext cx="8686800" cy="5410200"/>
          </a:xfrm>
          <a:prstGeom prst="rect">
            <a:avLst/>
          </a:prstGeom>
          <a:noFill/>
          <a:ln w="9525">
            <a:noFill/>
            <a:miter lim="800000"/>
            <a:headEnd/>
            <a:tailEnd/>
          </a:ln>
          <a:effectLst/>
        </p:spPr>
        <p:txBody>
          <a:bodyPr/>
          <a:lstStyle/>
          <a:p>
            <a:pPr marL="893763" lvl="1" indent="-533400" algn="just">
              <a:lnSpc>
                <a:spcPct val="130000"/>
              </a:lnSpc>
              <a:spcBef>
                <a:spcPct val="20000"/>
              </a:spcBef>
              <a:buClr>
                <a:srgbClr val="FFFFFF"/>
              </a:buClr>
              <a:buFont typeface="Wingdings" pitchFamily="2" charset="2"/>
              <a:buNone/>
            </a:pPr>
            <a:r>
              <a:rPr lang="en-US" sz="2400" b="1">
                <a:solidFill>
                  <a:srgbClr val="FFFFFF"/>
                </a:solidFill>
                <a:latin typeface="Century Gothic" pitchFamily="34" charset="0"/>
              </a:rPr>
              <a:t>	</a:t>
            </a:r>
            <a:r>
              <a:rPr lang="id-ID" sz="2400" b="1">
                <a:solidFill>
                  <a:srgbClr val="FFFFFF"/>
                </a:solidFill>
                <a:latin typeface="Century Gothic" pitchFamily="34" charset="0"/>
              </a:rPr>
              <a:t>Pelaksana</a:t>
            </a:r>
            <a:r>
              <a:rPr lang="en-US" sz="2400" b="1">
                <a:solidFill>
                  <a:srgbClr val="FFFFFF"/>
                </a:solidFill>
                <a:latin typeface="Century Gothic" pitchFamily="34" charset="0"/>
              </a:rPr>
              <a:t>nya</a:t>
            </a:r>
            <a:r>
              <a:rPr lang="id-ID" sz="2400" b="1">
                <a:solidFill>
                  <a:srgbClr val="FFFFFF"/>
                </a:solidFill>
                <a:latin typeface="Century Gothic" pitchFamily="34" charset="0"/>
              </a:rPr>
              <a:t> adalah dokter sub-spesialis atau dokter spesialis yg telah mendapatkan pendidikan khusus</a:t>
            </a:r>
            <a:r>
              <a:rPr lang="en-US" sz="2400" b="1">
                <a:solidFill>
                  <a:srgbClr val="FFFFFF"/>
                </a:solidFill>
                <a:latin typeface="Century Gothic" pitchFamily="34" charset="0"/>
              </a:rPr>
              <a:t>/ </a:t>
            </a:r>
            <a:r>
              <a:rPr lang="id-ID" sz="2400" b="1">
                <a:solidFill>
                  <a:srgbClr val="FFFFFF"/>
                </a:solidFill>
                <a:latin typeface="Century Gothic" pitchFamily="34" charset="0"/>
              </a:rPr>
              <a:t>pelatihan </a:t>
            </a:r>
            <a:r>
              <a:rPr lang="en-US" sz="2400" b="1">
                <a:solidFill>
                  <a:srgbClr val="FFFFFF"/>
                </a:solidFill>
                <a:latin typeface="Century Gothic" pitchFamily="34" charset="0"/>
              </a:rPr>
              <a:t>&amp;</a:t>
            </a:r>
            <a:r>
              <a:rPr lang="id-ID" sz="2400" b="1">
                <a:solidFill>
                  <a:srgbClr val="FFFFFF"/>
                </a:solidFill>
                <a:latin typeface="Century Gothic" pitchFamily="34" charset="0"/>
              </a:rPr>
              <a:t> mempunyai izin praktik dan didukung oleh tenaga kesehatan lainnya yang diperlukan.</a:t>
            </a:r>
          </a:p>
          <a:p>
            <a:pPr marL="893763" lvl="1" indent="-533400" algn="just">
              <a:lnSpc>
                <a:spcPct val="130000"/>
              </a:lnSpc>
              <a:spcBef>
                <a:spcPct val="20000"/>
              </a:spcBef>
              <a:buClr>
                <a:srgbClr val="FFFFFF"/>
              </a:buClr>
              <a:buFont typeface="Wingdings" pitchFamily="2" charset="2"/>
              <a:buNone/>
            </a:pPr>
            <a:r>
              <a:rPr lang="en-US" sz="2400" b="1">
                <a:solidFill>
                  <a:srgbClr val="FFFFFF"/>
                </a:solidFill>
                <a:latin typeface="Century Gothic" pitchFamily="34" charset="0"/>
              </a:rPr>
              <a:t>	</a:t>
            </a:r>
            <a:r>
              <a:rPr lang="id-ID" sz="2400" b="1">
                <a:solidFill>
                  <a:srgbClr val="FFFFFF"/>
                </a:solidFill>
                <a:latin typeface="Century Gothic" pitchFamily="34" charset="0"/>
              </a:rPr>
              <a:t>Pelayanan kesehatan perorangan tersier dilak</a:t>
            </a:r>
            <a:r>
              <a:rPr lang="en-US" sz="2400" b="1">
                <a:solidFill>
                  <a:srgbClr val="FFFFFF"/>
                </a:solidFill>
                <a:latin typeface="Century Gothic" pitchFamily="34" charset="0"/>
              </a:rPr>
              <a:t>-</a:t>
            </a:r>
            <a:r>
              <a:rPr lang="id-ID" sz="2400" b="1">
                <a:solidFill>
                  <a:srgbClr val="FFFFFF"/>
                </a:solidFill>
                <a:latin typeface="Century Gothic" pitchFamily="34" charset="0"/>
              </a:rPr>
              <a:t>sanakan di Rumah Sakit Umum, Rumah Sakit Khusus setara kelas A dan B, baik milik pemerintah maupun swasta yg mampu memberikan pelayanan kesehatan sub-spesialistik dan juga termasuk klinik khusus.</a:t>
            </a:r>
          </a:p>
        </p:txBody>
      </p:sp>
      <p:sp>
        <p:nvSpPr>
          <p:cNvPr id="28675" name="Rectangle 7"/>
          <p:cNvSpPr>
            <a:spLocks noChangeArrowheads="1"/>
          </p:cNvSpPr>
          <p:nvPr/>
        </p:nvSpPr>
        <p:spPr bwMode="auto">
          <a:xfrm>
            <a:off x="381000" y="152400"/>
            <a:ext cx="8472488" cy="762000"/>
          </a:xfrm>
          <a:prstGeom prst="rect">
            <a:avLst/>
          </a:prstGeom>
          <a:noFill/>
          <a:ln w="9525">
            <a:solidFill>
              <a:srgbClr val="FFFFCC"/>
            </a:solidFill>
            <a:miter lim="800000"/>
            <a:headEnd/>
            <a:tailEnd/>
          </a:ln>
          <a:effectLst/>
        </p:spPr>
        <p:txBody>
          <a:bodyPr anchor="ctr"/>
          <a:lstStyle/>
          <a:p>
            <a:pPr algn="ctr"/>
            <a:r>
              <a:rPr lang="en-US" sz="3600" b="1">
                <a:solidFill>
                  <a:srgbClr val="FFFFCC"/>
                </a:solidFill>
                <a:latin typeface="Lucida Console" pitchFamily="49" charset="0"/>
              </a:rPr>
              <a:t>Upaya</a:t>
            </a:r>
            <a:r>
              <a:rPr lang="id-ID" sz="3600" b="1">
                <a:solidFill>
                  <a:srgbClr val="FFFFCC"/>
                </a:solidFill>
                <a:latin typeface="Lucida Console" pitchFamily="49" charset="0"/>
              </a:rPr>
              <a:t> Kesehatan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228600" y="1371600"/>
            <a:ext cx="8686800" cy="5181600"/>
          </a:xfrm>
          <a:prstGeom prst="rect">
            <a:avLst/>
          </a:prstGeom>
          <a:noFill/>
          <a:ln w="9525">
            <a:noFill/>
            <a:miter lim="800000"/>
            <a:headEnd/>
            <a:tailEnd/>
          </a:ln>
          <a:effectLst/>
        </p:spPr>
        <p:txBody>
          <a:bodyPr/>
          <a:lstStyle/>
          <a:p>
            <a:pPr marL="893763" lvl="1" indent="-533400" algn="just">
              <a:lnSpc>
                <a:spcPct val="140000"/>
              </a:lnSpc>
              <a:spcBef>
                <a:spcPct val="20000"/>
              </a:spcBef>
              <a:buClr>
                <a:srgbClr val="FFFFFF"/>
              </a:buClr>
              <a:buFont typeface="Wingdings" pitchFamily="2" charset="2"/>
              <a:buNone/>
            </a:pPr>
            <a:r>
              <a:rPr lang="en-US" sz="2200" b="1">
                <a:solidFill>
                  <a:srgbClr val="FFFFFF"/>
                </a:solidFill>
                <a:latin typeface="Century Gothic" pitchFamily="34" charset="0"/>
              </a:rPr>
              <a:t>		</a:t>
            </a:r>
            <a:r>
              <a:rPr lang="id-ID" sz="2200" b="1">
                <a:solidFill>
                  <a:srgbClr val="FFFFFF"/>
                </a:solidFill>
                <a:latin typeface="Century Gothic" pitchFamily="34" charset="0"/>
              </a:rPr>
              <a:t>Pelayanan kesehatan tingkat ketiga merupakan pelayanan kesehatan sub spesialistik yang dilakukan oleh dokter sub spesialis atau dokter gigi sub spesialis yang menggunakan pengetahuan dan teknologi kesehatan sub spesialistik.</a:t>
            </a:r>
            <a:endParaRPr lang="en-US" sz="2200" b="1">
              <a:solidFill>
                <a:srgbClr val="FFFFFF"/>
              </a:solidFill>
              <a:latin typeface="Century Gothic" pitchFamily="34" charset="0"/>
            </a:endParaRPr>
          </a:p>
          <a:p>
            <a:pPr marL="893763" lvl="1" indent="-533400" algn="just">
              <a:lnSpc>
                <a:spcPct val="140000"/>
              </a:lnSpc>
              <a:spcBef>
                <a:spcPct val="20000"/>
              </a:spcBef>
              <a:buClr>
                <a:srgbClr val="FFFFFF"/>
              </a:buClr>
              <a:buFont typeface="Wingdings" pitchFamily="2" charset="2"/>
              <a:buNone/>
            </a:pPr>
            <a:r>
              <a:rPr lang="en-US" sz="2200" b="1">
                <a:solidFill>
                  <a:srgbClr val="FFFFFF"/>
                </a:solidFill>
                <a:latin typeface="Century Gothic" pitchFamily="34" charset="0"/>
              </a:rPr>
              <a:t>	</a:t>
            </a:r>
            <a:r>
              <a:rPr lang="id-ID" sz="2200" b="1">
                <a:solidFill>
                  <a:srgbClr val="FFFFFF"/>
                </a:solidFill>
                <a:latin typeface="Century Gothic" pitchFamily="34" charset="0"/>
              </a:rPr>
              <a:t>Pelayanan kesehatan perorangan tersier wajib melaksanakan penelitian dan pengembangan dasar maupun terapan dan dapat dijadikan sebagai pusat pendidikan dan pelatihan tenaga kesehatan sesuai dengan kebutuhan.</a:t>
            </a:r>
          </a:p>
        </p:txBody>
      </p:sp>
      <p:sp>
        <p:nvSpPr>
          <p:cNvPr id="29699" name="Rectangle 5"/>
          <p:cNvSpPr>
            <a:spLocks noChangeArrowheads="1"/>
          </p:cNvSpPr>
          <p:nvPr/>
        </p:nvSpPr>
        <p:spPr bwMode="auto">
          <a:xfrm>
            <a:off x="381000" y="304800"/>
            <a:ext cx="8472488" cy="762000"/>
          </a:xfrm>
          <a:prstGeom prst="rect">
            <a:avLst/>
          </a:prstGeom>
          <a:noFill/>
          <a:ln w="9525">
            <a:solidFill>
              <a:srgbClr val="FFFFCC"/>
            </a:solidFill>
            <a:miter lim="800000"/>
            <a:headEnd/>
            <a:tailEnd/>
          </a:ln>
          <a:effectLst/>
        </p:spPr>
        <p:txBody>
          <a:bodyPr anchor="ctr"/>
          <a:lstStyle/>
          <a:p>
            <a:pPr algn="ctr"/>
            <a:r>
              <a:rPr lang="en-US" sz="3600" b="1">
                <a:solidFill>
                  <a:srgbClr val="FFFFCC"/>
                </a:solidFill>
                <a:latin typeface="Lucida Console" pitchFamily="49" charset="0"/>
              </a:rPr>
              <a:t>Upaya</a:t>
            </a:r>
            <a:r>
              <a:rPr lang="id-ID" sz="3600" b="1">
                <a:solidFill>
                  <a:srgbClr val="FFFFCC"/>
                </a:solidFill>
                <a:latin typeface="Lucida Console" pitchFamily="49" charset="0"/>
              </a:rPr>
              <a:t> Kesehatan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5" name="Rectangle 5"/>
          <p:cNvSpPr>
            <a:spLocks noChangeArrowheads="1"/>
          </p:cNvSpPr>
          <p:nvPr/>
        </p:nvSpPr>
        <p:spPr bwMode="auto">
          <a:xfrm>
            <a:off x="228600" y="990600"/>
            <a:ext cx="8686800" cy="563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just">
              <a:lnSpc>
                <a:spcPct val="130000"/>
              </a:lnSpc>
              <a:spcBef>
                <a:spcPct val="20000"/>
              </a:spcBef>
              <a:buClr>
                <a:srgbClr val="663300"/>
              </a:buClr>
              <a:buSzPct val="105000"/>
              <a:buFont typeface="Wingdings" pitchFamily="2" charset="2"/>
              <a:buNone/>
              <a:defRPr/>
            </a:pPr>
            <a:r>
              <a:rPr lang="id-ID" sz="2600" b="1">
                <a:solidFill>
                  <a:srgbClr val="FFFFFF"/>
                </a:solidFill>
                <a:effectLst>
                  <a:outerShdw blurRad="38100" dist="38100" dir="2700000" algn="tl">
                    <a:srgbClr val="000000"/>
                  </a:outerShdw>
                </a:effectLst>
                <a:latin typeface="Century Gothic" pitchFamily="34" charset="0"/>
                <a:cs typeface="+mn-cs"/>
              </a:rPr>
              <a:t>Pengertian</a:t>
            </a:r>
          </a:p>
          <a:p>
            <a:pPr algn="just">
              <a:lnSpc>
                <a:spcPct val="130000"/>
              </a:lnSpc>
              <a:spcBef>
                <a:spcPct val="20000"/>
              </a:spcBef>
              <a:buClr>
                <a:srgbClr val="993300"/>
              </a:buClr>
              <a:buSzPct val="105000"/>
              <a:buFont typeface="Wingdings" pitchFamily="2" charset="2"/>
              <a:buNone/>
              <a:defRPr/>
            </a:pPr>
            <a:r>
              <a:rPr lang="id-ID" sz="2200" b="1">
                <a:solidFill>
                  <a:srgbClr val="FFFFCC"/>
                </a:solidFill>
                <a:effectLst>
                  <a:outerShdw blurRad="38100" dist="38100" dir="2700000" algn="tl">
                    <a:srgbClr val="000000"/>
                  </a:outerShdw>
                </a:effectLst>
                <a:latin typeface="Century Gothic" pitchFamily="34" charset="0"/>
                <a:cs typeface="+mn-cs"/>
              </a:rPr>
              <a:t>UPTD kesehatan kab/kota yg bertanggung jawab menye-lenggarakan pembangunan kesehatan di wilayah kerjanya</a:t>
            </a:r>
          </a:p>
          <a:p>
            <a:pPr algn="just">
              <a:lnSpc>
                <a:spcPct val="130000"/>
              </a:lnSpc>
              <a:spcBef>
                <a:spcPct val="20000"/>
              </a:spcBef>
              <a:buClr>
                <a:srgbClr val="993300"/>
              </a:buClr>
              <a:buSzPct val="105000"/>
              <a:buFont typeface="Wingdings" pitchFamily="2" charset="2"/>
              <a:buNone/>
              <a:defRPr/>
            </a:pPr>
            <a:r>
              <a:rPr lang="id-ID" sz="2200" b="1">
                <a:solidFill>
                  <a:srgbClr val="FF0000"/>
                </a:solidFill>
                <a:effectLst>
                  <a:outerShdw blurRad="38100" dist="38100" dir="2700000" algn="tl">
                    <a:srgbClr val="000000"/>
                  </a:outerShdw>
                </a:effectLst>
                <a:latin typeface="Century Gothic" pitchFamily="34" charset="0"/>
                <a:cs typeface="+mn-cs"/>
              </a:rPr>
              <a:t>Unit Pelaksana Teknis Dinas</a:t>
            </a:r>
          </a:p>
          <a:p>
            <a:pPr algn="just">
              <a:lnSpc>
                <a:spcPct val="130000"/>
              </a:lnSpc>
              <a:spcBef>
                <a:spcPct val="20000"/>
              </a:spcBef>
              <a:buClr>
                <a:srgbClr val="993300"/>
              </a:buClr>
              <a:buSzPct val="105000"/>
              <a:buFont typeface="Wingdings" pitchFamily="2" charset="2"/>
              <a:buNone/>
              <a:defRPr/>
            </a:pPr>
            <a:r>
              <a:rPr lang="id-ID" sz="2200" b="1">
                <a:solidFill>
                  <a:srgbClr val="00FF00"/>
                </a:solidFill>
                <a:effectLst>
                  <a:outerShdw blurRad="38100" dist="38100" dir="2700000" algn="tl">
                    <a:srgbClr val="000000"/>
                  </a:outerShdw>
                </a:effectLst>
                <a:latin typeface="Century Gothic" pitchFamily="34" charset="0"/>
                <a:cs typeface="+mn-cs"/>
              </a:rPr>
              <a:t>Unit pelaksana tk. pertama, ujung tombak pembangunan kesehatan Indonesia, penyelenggara sebagian tugas teknis-operasional dinkes kab/kota</a:t>
            </a:r>
          </a:p>
          <a:p>
            <a:pPr algn="just">
              <a:lnSpc>
                <a:spcPct val="130000"/>
              </a:lnSpc>
              <a:spcBef>
                <a:spcPct val="20000"/>
              </a:spcBef>
              <a:buClr>
                <a:srgbClr val="993300"/>
              </a:buClr>
              <a:buSzPct val="105000"/>
              <a:buFont typeface="Wingdings" pitchFamily="2" charset="2"/>
              <a:buNone/>
              <a:defRPr/>
            </a:pPr>
            <a:r>
              <a:rPr lang="id-ID" sz="2200" b="1">
                <a:solidFill>
                  <a:srgbClr val="FF0000"/>
                </a:solidFill>
                <a:effectLst>
                  <a:outerShdw blurRad="38100" dist="38100" dir="2700000" algn="tl">
                    <a:srgbClr val="000000"/>
                  </a:outerShdw>
                </a:effectLst>
                <a:latin typeface="Century Gothic" pitchFamily="34" charset="0"/>
                <a:cs typeface="+mn-cs"/>
              </a:rPr>
              <a:t>Pembangunan Kesehatan</a:t>
            </a:r>
          </a:p>
          <a:p>
            <a:pPr algn="just">
              <a:lnSpc>
                <a:spcPct val="130000"/>
              </a:lnSpc>
              <a:spcBef>
                <a:spcPct val="20000"/>
              </a:spcBef>
              <a:buClr>
                <a:srgbClr val="993300"/>
              </a:buClr>
              <a:buSzPct val="105000"/>
              <a:buFont typeface="Wingdings" pitchFamily="2" charset="2"/>
              <a:buNone/>
              <a:defRPr/>
            </a:pPr>
            <a:r>
              <a:rPr lang="id-ID" sz="2200" b="1">
                <a:solidFill>
                  <a:srgbClr val="00FF00"/>
                </a:solidFill>
                <a:effectLst>
                  <a:outerShdw blurRad="38100" dist="38100" dir="2700000" algn="tl">
                    <a:srgbClr val="000000"/>
                  </a:outerShdw>
                </a:effectLst>
                <a:latin typeface="Century Gothic" pitchFamily="34" charset="0"/>
                <a:cs typeface="+mn-cs"/>
              </a:rPr>
              <a:t>Penyelenggaraan upaya kesehatan utk meningkatkan ke-sadaran, kemauan &amp; kemampuan hidup sehat bagi tiap orang agar terwujud derajat kesehatan optimal</a:t>
            </a:r>
          </a:p>
        </p:txBody>
      </p:sp>
      <p:sp>
        <p:nvSpPr>
          <p:cNvPr id="133126" name="Rectangle 6"/>
          <p:cNvSpPr>
            <a:spLocks noChangeArrowheads="1"/>
          </p:cNvSpPr>
          <p:nvPr/>
        </p:nvSpPr>
        <p:spPr bwMode="auto">
          <a:xfrm>
            <a:off x="381000" y="228600"/>
            <a:ext cx="8458200" cy="642938"/>
          </a:xfrm>
          <a:prstGeom prst="rect">
            <a:avLst/>
          </a:prstGeom>
          <a:noFill/>
          <a:ln w="9525">
            <a:solidFill>
              <a:srgbClr val="FFFFCC"/>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defRPr/>
            </a:pPr>
            <a:r>
              <a:rPr lang="en-US" sz="3200" b="1">
                <a:solidFill>
                  <a:srgbClr val="FFFFCC"/>
                </a:solidFill>
                <a:effectLst>
                  <a:outerShdw blurRad="38100" dist="38100" dir="2700000" algn="tl">
                    <a:srgbClr val="000000"/>
                  </a:outerShdw>
                </a:effectLst>
                <a:latin typeface="Lucida Console" pitchFamily="49" charset="0"/>
                <a:cs typeface="+mn-cs"/>
              </a:rPr>
              <a:t>Puskesmas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228600" y="1219200"/>
            <a:ext cx="8686800" cy="5257800"/>
          </a:xfrm>
          <a:prstGeom prst="rect">
            <a:avLst/>
          </a:prstGeom>
          <a:noFill/>
          <a:ln w="9525">
            <a:noFill/>
            <a:miter lim="800000"/>
            <a:headEnd/>
            <a:tailEnd/>
          </a:ln>
          <a:effectLst/>
        </p:spPr>
        <p:txBody>
          <a:bodyPr/>
          <a:lstStyle/>
          <a:p>
            <a:pPr>
              <a:lnSpc>
                <a:spcPct val="120000"/>
              </a:lnSpc>
              <a:spcBef>
                <a:spcPct val="20000"/>
              </a:spcBef>
              <a:buClr>
                <a:srgbClr val="FFCC66"/>
              </a:buClr>
              <a:buSzPct val="80000"/>
              <a:buFont typeface="Wingdings" pitchFamily="2" charset="2"/>
              <a:buNone/>
            </a:pPr>
            <a:r>
              <a:rPr lang="id-ID" sz="2400" b="1">
                <a:solidFill>
                  <a:srgbClr val="FF0000"/>
                </a:solidFill>
                <a:latin typeface="Arial" charset="0"/>
              </a:rPr>
              <a:t>Pertanggunjawaban Penyelenggaraan</a:t>
            </a:r>
          </a:p>
          <a:p>
            <a:pPr algn="just">
              <a:lnSpc>
                <a:spcPct val="120000"/>
              </a:lnSpc>
              <a:spcBef>
                <a:spcPct val="20000"/>
              </a:spcBef>
              <a:buClr>
                <a:srgbClr val="FFCC66"/>
              </a:buClr>
              <a:buSzPct val="80000"/>
              <a:buFont typeface="Wingdings" pitchFamily="2" charset="2"/>
              <a:buNone/>
            </a:pPr>
            <a:r>
              <a:rPr lang="id-ID" sz="2400" b="1">
                <a:solidFill>
                  <a:srgbClr val="FFFFFF"/>
                </a:solidFill>
                <a:latin typeface="Arial" charset="0"/>
              </a:rPr>
              <a:t>Bertanggung jawab utk sebagian upaya pembangunan ke-sehatan yg dibebankan oleh dinkes kab/kota sesuai ke-mampuannya</a:t>
            </a:r>
          </a:p>
          <a:p>
            <a:pPr algn="just">
              <a:lnSpc>
                <a:spcPct val="120000"/>
              </a:lnSpc>
              <a:spcBef>
                <a:spcPct val="20000"/>
              </a:spcBef>
              <a:buClr>
                <a:srgbClr val="FFCC66"/>
              </a:buClr>
              <a:buSzPct val="80000"/>
              <a:buFont typeface="Wingdings" pitchFamily="2" charset="2"/>
              <a:buNone/>
            </a:pPr>
            <a:endParaRPr lang="id-ID" sz="2400" b="1">
              <a:solidFill>
                <a:srgbClr val="FFFFFF"/>
              </a:solidFill>
              <a:latin typeface="Arial" charset="0"/>
            </a:endParaRPr>
          </a:p>
          <a:p>
            <a:pPr algn="just">
              <a:lnSpc>
                <a:spcPct val="120000"/>
              </a:lnSpc>
              <a:spcBef>
                <a:spcPct val="20000"/>
              </a:spcBef>
              <a:buClr>
                <a:srgbClr val="FFCC66"/>
              </a:buClr>
              <a:buSzPct val="80000"/>
              <a:buFont typeface="Wingdings" pitchFamily="2" charset="2"/>
              <a:buNone/>
            </a:pPr>
            <a:r>
              <a:rPr lang="id-ID" sz="2400" b="1">
                <a:solidFill>
                  <a:srgbClr val="FF0000"/>
                </a:solidFill>
                <a:latin typeface="Arial" charset="0"/>
              </a:rPr>
              <a:t>Wilayah Kerja</a:t>
            </a:r>
          </a:p>
          <a:p>
            <a:pPr algn="just">
              <a:lnSpc>
                <a:spcPct val="120000"/>
              </a:lnSpc>
              <a:spcBef>
                <a:spcPct val="20000"/>
              </a:spcBef>
              <a:buClr>
                <a:srgbClr val="FFCC66"/>
              </a:buClr>
              <a:buSzPct val="80000"/>
              <a:buFont typeface="Wingdings" pitchFamily="2" charset="2"/>
              <a:buNone/>
            </a:pPr>
            <a:r>
              <a:rPr lang="id-ID" sz="2400" b="1">
                <a:solidFill>
                  <a:srgbClr val="FFFFCC"/>
                </a:solidFill>
                <a:latin typeface="Arial" charset="0"/>
              </a:rPr>
              <a:t>Batasan wilayah tempat pelaksanaan tugas &amp; fungsinya, ditetapkan oleh dinkes kab/kota.  Biasanya 1 kecamatan</a:t>
            </a:r>
            <a:r>
              <a:rPr lang="en-US" sz="2400" b="1">
                <a:solidFill>
                  <a:srgbClr val="FFFFCC"/>
                </a:solidFill>
                <a:latin typeface="Arial" charset="0"/>
              </a:rPr>
              <a:t>; b</a:t>
            </a:r>
            <a:r>
              <a:rPr lang="id-ID" sz="2400" b="1">
                <a:solidFill>
                  <a:srgbClr val="FFFFCC"/>
                </a:solidFill>
                <a:latin typeface="Arial" charset="0"/>
              </a:rPr>
              <a:t>ila 1 kecamatan ada 2 Puskesmas/lebih tanggung jawab dibagi antar Puskesmas dgn memperhatikan keutuhan konsep wilayah (Desa/kelurahan atau RW)</a:t>
            </a:r>
            <a:r>
              <a:rPr lang="en-US" sz="2400" b="1">
                <a:solidFill>
                  <a:srgbClr val="FFFFCC"/>
                </a:solidFill>
                <a:latin typeface="Arial" charset="0"/>
              </a:rPr>
              <a:t>.</a:t>
            </a:r>
            <a:endParaRPr lang="id-ID" sz="2400" b="1">
              <a:solidFill>
                <a:srgbClr val="FFFFCC"/>
              </a:solidFill>
              <a:latin typeface="Arial" charset="0"/>
            </a:endParaRPr>
          </a:p>
        </p:txBody>
      </p:sp>
      <p:sp>
        <p:nvSpPr>
          <p:cNvPr id="134149" name="Rectangle 5"/>
          <p:cNvSpPr>
            <a:spLocks noChangeArrowheads="1"/>
          </p:cNvSpPr>
          <p:nvPr/>
        </p:nvSpPr>
        <p:spPr bwMode="auto">
          <a:xfrm>
            <a:off x="381000" y="304800"/>
            <a:ext cx="8458200" cy="642938"/>
          </a:xfrm>
          <a:prstGeom prst="rect">
            <a:avLst/>
          </a:prstGeom>
          <a:noFill/>
          <a:ln w="9525">
            <a:solidFill>
              <a:srgbClr val="FFFFCC"/>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defRPr/>
            </a:pPr>
            <a:r>
              <a:rPr lang="en-US" sz="3200" b="1">
                <a:solidFill>
                  <a:srgbClr val="FFFFCC"/>
                </a:solidFill>
                <a:effectLst>
                  <a:outerShdw blurRad="38100" dist="38100" dir="2700000" algn="tl">
                    <a:srgbClr val="000000"/>
                  </a:outerShdw>
                </a:effectLst>
                <a:latin typeface="Lucida Console" pitchFamily="49" charset="0"/>
                <a:cs typeface="+mn-cs"/>
              </a:rPr>
              <a:t>Puskesmas</a:t>
            </a:r>
          </a:p>
        </p:txBody>
      </p:sp>
      <p:pic>
        <p:nvPicPr>
          <p:cNvPr id="31748" name="Picture 6" descr="PICT0293"/>
          <p:cNvPicPr>
            <a:picLocks noChangeAspect="1" noChangeArrowheads="1"/>
          </p:cNvPicPr>
          <p:nvPr/>
        </p:nvPicPr>
        <p:blipFill>
          <a:blip r:embed="rId2"/>
          <a:srcRect/>
          <a:stretch>
            <a:fillRect/>
          </a:stretch>
        </p:blipFill>
        <p:spPr bwMode="auto">
          <a:xfrm>
            <a:off x="6477000" y="76200"/>
            <a:ext cx="2590800" cy="1773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Grp="1" noChangeArrowheads="1"/>
          </p:cNvSpPr>
          <p:nvPr>
            <p:ph type="body" idx="1"/>
          </p:nvPr>
        </p:nvSpPr>
        <p:spPr>
          <a:xfrm>
            <a:off x="304800" y="990600"/>
            <a:ext cx="8458200" cy="56388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indent="0" eaLnBrk="1" hangingPunct="1">
              <a:lnSpc>
                <a:spcPct val="130000"/>
              </a:lnSpc>
              <a:buFontTx/>
              <a:buNone/>
              <a:defRPr/>
            </a:pPr>
            <a:r>
              <a:rPr lang="en-US" sz="2400" b="1" dirty="0" smtClean="0">
                <a:effectLst/>
                <a:latin typeface="Century Gothic" pitchFamily="34" charset="0"/>
              </a:rPr>
              <a:t>Definition</a:t>
            </a:r>
            <a:endParaRPr lang="id-ID" sz="2400" b="1" dirty="0" smtClean="0">
              <a:effectLst/>
              <a:latin typeface="Century Gothic" pitchFamily="34" charset="0"/>
            </a:endParaRPr>
          </a:p>
          <a:p>
            <a:pPr marL="0" indent="0" algn="just" eaLnBrk="1" hangingPunct="1">
              <a:lnSpc>
                <a:spcPct val="130000"/>
              </a:lnSpc>
              <a:buFontTx/>
              <a:buNone/>
              <a:defRPr/>
            </a:pPr>
            <a:r>
              <a:rPr lang="id-ID" sz="2400" b="1" dirty="0" smtClean="0">
                <a:solidFill>
                  <a:srgbClr val="00FF00"/>
                </a:solidFill>
                <a:effectLst/>
                <a:latin typeface="Century Gothic" pitchFamily="34" charset="0"/>
              </a:rPr>
              <a:t>Bentuk &amp; cara penyelenggaraan upaya kesehatan yg paripurna, terpadu, &amp; berkualitas, meliputi upaya peningkatan, pencegahan, pengobatan, &amp; pemulihan, mencakup kesehatan fisik, mental, termasuk intelegensia &amp; sosial; baik pelayanan kesehatan konvensional maupun pengobatan tradisional dan komplementer melalui pendidikan &amp; pelatihan dgn selalu mengutamakan keamanan &amp; efektifitas yg tinggi guna menjamin tercapainya derajat kesehatan masyarakat yg setinggi-tingginya.</a:t>
            </a:r>
            <a:r>
              <a:rPr lang="id-ID" sz="2400" dirty="0" smtClean="0">
                <a:latin typeface="Century Gothic" pitchFamily="34" charset="0"/>
              </a:rPr>
              <a:t> </a:t>
            </a:r>
          </a:p>
        </p:txBody>
      </p:sp>
      <p:sp>
        <p:nvSpPr>
          <p:cNvPr id="14339" name="Rectangle 6"/>
          <p:cNvSpPr>
            <a:spLocks noChangeArrowheads="1"/>
          </p:cNvSpPr>
          <p:nvPr/>
        </p:nvSpPr>
        <p:spPr bwMode="auto">
          <a:xfrm>
            <a:off x="381000" y="228600"/>
            <a:ext cx="8472488" cy="762000"/>
          </a:xfrm>
          <a:prstGeom prst="rect">
            <a:avLst/>
          </a:prstGeom>
          <a:noFill/>
          <a:ln w="9525">
            <a:solidFill>
              <a:srgbClr val="FFFFCC"/>
            </a:solidFill>
            <a:miter lim="800000"/>
            <a:headEnd/>
            <a:tailEnd/>
          </a:ln>
          <a:effectLst/>
        </p:spPr>
        <p:txBody>
          <a:bodyPr anchor="ctr"/>
          <a:lstStyle/>
          <a:p>
            <a:pPr algn="ctr"/>
            <a:r>
              <a:rPr lang="id-ID" sz="3600" b="1">
                <a:solidFill>
                  <a:srgbClr val="FFFFCC"/>
                </a:solidFill>
                <a:latin typeface="Lucida Console" pitchFamily="49" charset="0"/>
              </a:rPr>
              <a:t>Upaya Kesehatan</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4"/>
          <p:cNvSpPr>
            <a:spLocks noChangeArrowheads="1"/>
          </p:cNvSpPr>
          <p:nvPr/>
        </p:nvSpPr>
        <p:spPr bwMode="auto">
          <a:xfrm>
            <a:off x="381000" y="457200"/>
            <a:ext cx="8458200" cy="642938"/>
          </a:xfrm>
          <a:prstGeom prst="rect">
            <a:avLst/>
          </a:prstGeom>
          <a:noFill/>
          <a:ln w="9525">
            <a:solidFill>
              <a:srgbClr val="FFFFCC"/>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defRPr/>
            </a:pPr>
            <a:r>
              <a:rPr lang="en-US" sz="3200" b="1">
                <a:solidFill>
                  <a:srgbClr val="FFFFCC"/>
                </a:solidFill>
                <a:effectLst>
                  <a:outerShdw blurRad="38100" dist="38100" dir="2700000" algn="tl">
                    <a:srgbClr val="000000"/>
                  </a:outerShdw>
                </a:effectLst>
                <a:latin typeface="Lucida Console" pitchFamily="49" charset="0"/>
                <a:cs typeface="+mn-cs"/>
              </a:rPr>
              <a:t>Puskesmas</a:t>
            </a:r>
          </a:p>
        </p:txBody>
      </p:sp>
      <p:sp>
        <p:nvSpPr>
          <p:cNvPr id="135173" name="Rectangle 5"/>
          <p:cNvSpPr>
            <a:spLocks noChangeArrowheads="1"/>
          </p:cNvSpPr>
          <p:nvPr/>
        </p:nvSpPr>
        <p:spPr bwMode="auto">
          <a:xfrm>
            <a:off x="381000" y="1524000"/>
            <a:ext cx="8382000" cy="472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234950" indent="-234950" algn="just">
              <a:lnSpc>
                <a:spcPct val="140000"/>
              </a:lnSpc>
              <a:spcBef>
                <a:spcPct val="20000"/>
              </a:spcBef>
              <a:buClr>
                <a:srgbClr val="00FFFF"/>
              </a:buClr>
              <a:buSzPct val="105000"/>
              <a:buFont typeface="Wingdings" pitchFamily="2" charset="2"/>
              <a:buNone/>
              <a:defRPr/>
            </a:pPr>
            <a:r>
              <a:rPr lang="id-ID" sz="2400" b="1">
                <a:solidFill>
                  <a:srgbClr val="FFFFFF"/>
                </a:solidFill>
                <a:effectLst>
                  <a:outerShdw blurRad="38100" dist="38100" dir="2700000" algn="tl">
                    <a:srgbClr val="000000"/>
                  </a:outerShdw>
                </a:effectLst>
                <a:latin typeface="Century Gothic" pitchFamily="34" charset="0"/>
                <a:cs typeface="+mn-cs"/>
              </a:rPr>
              <a:t>Fungsi</a:t>
            </a:r>
          </a:p>
          <a:p>
            <a:pPr marL="234950" indent="-234950" algn="just">
              <a:lnSpc>
                <a:spcPct val="140000"/>
              </a:lnSpc>
              <a:spcBef>
                <a:spcPct val="20000"/>
              </a:spcBef>
              <a:buClr>
                <a:srgbClr val="CC3300"/>
              </a:buClr>
              <a:buSzPct val="105000"/>
              <a:buFontTx/>
              <a:buChar char="•"/>
              <a:defRPr/>
            </a:pPr>
            <a:r>
              <a:rPr lang="id-ID" sz="2400" b="1">
                <a:solidFill>
                  <a:srgbClr val="00FF00"/>
                </a:solidFill>
                <a:effectLst>
                  <a:outerShdw blurRad="38100" dist="38100" dir="2700000" algn="tl">
                    <a:srgbClr val="000000"/>
                  </a:outerShdw>
                </a:effectLst>
                <a:latin typeface="Century Gothic" pitchFamily="34" charset="0"/>
                <a:cs typeface="+mn-cs"/>
              </a:rPr>
              <a:t>Pusat penggerak pembangunan berwawasan kesehatan</a:t>
            </a:r>
          </a:p>
          <a:p>
            <a:pPr marL="234950" indent="-234950" algn="just">
              <a:lnSpc>
                <a:spcPct val="140000"/>
              </a:lnSpc>
              <a:spcBef>
                <a:spcPct val="20000"/>
              </a:spcBef>
              <a:buClr>
                <a:srgbClr val="CC3300"/>
              </a:buClr>
              <a:buSzPct val="105000"/>
              <a:buFontTx/>
              <a:buChar char="•"/>
              <a:defRPr/>
            </a:pPr>
            <a:r>
              <a:rPr lang="id-ID" sz="2400" b="1">
                <a:solidFill>
                  <a:srgbClr val="00FF00"/>
                </a:solidFill>
                <a:effectLst>
                  <a:outerShdw blurRad="38100" dist="38100" dir="2700000" algn="tl">
                    <a:srgbClr val="000000"/>
                  </a:outerShdw>
                </a:effectLst>
                <a:latin typeface="Century Gothic" pitchFamily="34" charset="0"/>
                <a:cs typeface="+mn-cs"/>
              </a:rPr>
              <a:t>Pusat pemberdayaan masyarakat</a:t>
            </a:r>
          </a:p>
          <a:p>
            <a:pPr marL="234950" indent="-234950" algn="just">
              <a:lnSpc>
                <a:spcPct val="140000"/>
              </a:lnSpc>
              <a:spcBef>
                <a:spcPct val="20000"/>
              </a:spcBef>
              <a:buClr>
                <a:srgbClr val="CC3300"/>
              </a:buClr>
              <a:buSzPct val="105000"/>
              <a:buFontTx/>
              <a:buChar char="•"/>
              <a:defRPr/>
            </a:pPr>
            <a:r>
              <a:rPr lang="id-ID" sz="2400" b="1">
                <a:solidFill>
                  <a:srgbClr val="00FF00"/>
                </a:solidFill>
                <a:effectLst>
                  <a:outerShdw blurRad="38100" dist="38100" dir="2700000" algn="tl">
                    <a:srgbClr val="000000"/>
                  </a:outerShdw>
                </a:effectLst>
                <a:latin typeface="Century Gothic" pitchFamily="34" charset="0"/>
                <a:cs typeface="+mn-cs"/>
              </a:rPr>
              <a:t>Pusat pelayanan kesehatan strata pertama, meliputi :</a:t>
            </a:r>
          </a:p>
          <a:p>
            <a:pPr marL="692150" lvl="1" indent="-342900" algn="just">
              <a:lnSpc>
                <a:spcPct val="140000"/>
              </a:lnSpc>
              <a:spcBef>
                <a:spcPct val="20000"/>
              </a:spcBef>
              <a:buClr>
                <a:srgbClr val="FFFFFF"/>
              </a:buClr>
              <a:buFont typeface="Wingdings" pitchFamily="2" charset="2"/>
              <a:buChar char="ü"/>
              <a:defRPr/>
            </a:pPr>
            <a:r>
              <a:rPr lang="id-ID" sz="2400" b="1">
                <a:solidFill>
                  <a:srgbClr val="CC3300"/>
                </a:solidFill>
                <a:effectLst>
                  <a:outerShdw blurRad="38100" dist="38100" dir="2700000" algn="tl">
                    <a:srgbClr val="000000"/>
                  </a:outerShdw>
                </a:effectLst>
                <a:latin typeface="Century Gothic" pitchFamily="34" charset="0"/>
                <a:cs typeface="+mn-cs"/>
              </a:rPr>
              <a:t> </a:t>
            </a:r>
            <a:r>
              <a:rPr lang="id-ID" sz="2400" b="1">
                <a:solidFill>
                  <a:srgbClr val="FFCC66"/>
                </a:solidFill>
                <a:effectLst>
                  <a:outerShdw blurRad="38100" dist="38100" dir="2700000" algn="tl">
                    <a:srgbClr val="000000"/>
                  </a:outerShdw>
                </a:effectLst>
                <a:latin typeface="Century Gothic" pitchFamily="34" charset="0"/>
                <a:cs typeface="+mn-cs"/>
              </a:rPr>
              <a:t>Pelayanan kesehatan perorangan (</a:t>
            </a:r>
            <a:r>
              <a:rPr lang="id-ID" sz="2400" b="1" i="1">
                <a:solidFill>
                  <a:srgbClr val="FFCC66"/>
                </a:solidFill>
                <a:effectLst>
                  <a:outerShdw blurRad="38100" dist="38100" dir="2700000" algn="tl">
                    <a:srgbClr val="000000"/>
                  </a:outerShdw>
                </a:effectLst>
                <a:latin typeface="Century Gothic" pitchFamily="34" charset="0"/>
                <a:cs typeface="+mn-cs"/>
              </a:rPr>
              <a:t>private goods</a:t>
            </a:r>
            <a:r>
              <a:rPr lang="id-ID" sz="2400" b="1">
                <a:solidFill>
                  <a:srgbClr val="FFCC66"/>
                </a:solidFill>
                <a:effectLst>
                  <a:outerShdw blurRad="38100" dist="38100" dir="2700000" algn="tl">
                    <a:srgbClr val="000000"/>
                  </a:outerShdw>
                </a:effectLst>
                <a:latin typeface="Century Gothic" pitchFamily="34" charset="0"/>
                <a:cs typeface="+mn-cs"/>
              </a:rPr>
              <a:t>)</a:t>
            </a:r>
          </a:p>
          <a:p>
            <a:pPr marL="692150" lvl="1" indent="-342900" algn="just">
              <a:lnSpc>
                <a:spcPct val="140000"/>
              </a:lnSpc>
              <a:spcBef>
                <a:spcPct val="20000"/>
              </a:spcBef>
              <a:buClr>
                <a:srgbClr val="FFFFFF"/>
              </a:buClr>
              <a:buFont typeface="Wingdings" pitchFamily="2" charset="2"/>
              <a:buChar char="ü"/>
              <a:defRPr/>
            </a:pPr>
            <a:r>
              <a:rPr lang="id-ID" sz="2400" b="1">
                <a:solidFill>
                  <a:srgbClr val="FFCC66"/>
                </a:solidFill>
                <a:effectLst>
                  <a:outerShdw blurRad="38100" dist="38100" dir="2700000" algn="tl">
                    <a:srgbClr val="000000"/>
                  </a:outerShdw>
                </a:effectLst>
                <a:latin typeface="Century Gothic" pitchFamily="34" charset="0"/>
                <a:cs typeface="+mn-cs"/>
              </a:rPr>
              <a:t> Pelayanan kesehatan masyarakat (</a:t>
            </a:r>
            <a:r>
              <a:rPr lang="id-ID" sz="2400" b="1" i="1">
                <a:solidFill>
                  <a:srgbClr val="FFCC66"/>
                </a:solidFill>
                <a:effectLst>
                  <a:outerShdw blurRad="38100" dist="38100" dir="2700000" algn="tl">
                    <a:srgbClr val="000000"/>
                  </a:outerShdw>
                </a:effectLst>
                <a:latin typeface="Century Gothic" pitchFamily="34" charset="0"/>
                <a:cs typeface="+mn-cs"/>
              </a:rPr>
              <a:t>public goods</a:t>
            </a:r>
            <a:r>
              <a:rPr lang="id-ID" sz="2400" b="1">
                <a:solidFill>
                  <a:srgbClr val="FFCC66"/>
                </a:solidFill>
                <a:effectLst>
                  <a:outerShdw blurRad="38100" dist="38100" dir="2700000" algn="tl">
                    <a:srgbClr val="000000"/>
                  </a:outerShdw>
                </a:effectLst>
                <a:latin typeface="Century Gothic" pitchFamily="34" charset="0"/>
                <a:cs typeface="+mn-cs"/>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a:spLocks noChangeArrowheads="1"/>
          </p:cNvSpPr>
          <p:nvPr/>
        </p:nvSpPr>
        <p:spPr bwMode="auto">
          <a:xfrm>
            <a:off x="533400" y="2332038"/>
            <a:ext cx="990600" cy="365125"/>
          </a:xfrm>
          <a:prstGeom prst="rect">
            <a:avLst/>
          </a:prstGeom>
          <a:solidFill>
            <a:schemeClr val="tx2"/>
          </a:solidFill>
          <a:ln w="28575">
            <a:solidFill>
              <a:srgbClr val="CC3300"/>
            </a:solidFill>
            <a:miter lim="800000"/>
            <a:headEnd/>
            <a:tailEnd/>
          </a:ln>
          <a:effectLst/>
        </p:spPr>
        <p:txBody>
          <a:bodyPr>
            <a:spAutoFit/>
          </a:bodyPr>
          <a:lstStyle/>
          <a:p>
            <a:pPr algn="ctr" eaLnBrk="0" hangingPunct="0">
              <a:spcBef>
                <a:spcPct val="50000"/>
              </a:spcBef>
            </a:pPr>
            <a:r>
              <a:rPr lang="id-ID" sz="1600">
                <a:solidFill>
                  <a:srgbClr val="3366FF"/>
                </a:solidFill>
              </a:rPr>
              <a:t>Bupati</a:t>
            </a:r>
          </a:p>
        </p:txBody>
      </p:sp>
      <p:sp>
        <p:nvSpPr>
          <p:cNvPr id="33795" name="Text Box 5"/>
          <p:cNvSpPr txBox="1">
            <a:spLocks noChangeArrowheads="1"/>
          </p:cNvSpPr>
          <p:nvPr/>
        </p:nvSpPr>
        <p:spPr bwMode="auto">
          <a:xfrm>
            <a:off x="3048000" y="2865438"/>
            <a:ext cx="2057400" cy="365125"/>
          </a:xfrm>
          <a:prstGeom prst="rect">
            <a:avLst/>
          </a:prstGeom>
          <a:solidFill>
            <a:schemeClr val="tx2"/>
          </a:solidFill>
          <a:ln w="28575">
            <a:solidFill>
              <a:srgbClr val="CC3300"/>
            </a:solidFill>
            <a:miter lim="800000"/>
            <a:headEnd/>
            <a:tailEnd/>
          </a:ln>
          <a:effectLst/>
        </p:spPr>
        <p:txBody>
          <a:bodyPr>
            <a:spAutoFit/>
          </a:bodyPr>
          <a:lstStyle/>
          <a:p>
            <a:pPr algn="ctr" eaLnBrk="0" hangingPunct="0">
              <a:spcBef>
                <a:spcPct val="50000"/>
              </a:spcBef>
            </a:pPr>
            <a:r>
              <a:rPr lang="id-ID" sz="1600">
                <a:solidFill>
                  <a:srgbClr val="3366FF"/>
                </a:solidFill>
              </a:rPr>
              <a:t>Dinkes Kab/Kota</a:t>
            </a:r>
          </a:p>
        </p:txBody>
      </p:sp>
      <p:sp>
        <p:nvSpPr>
          <p:cNvPr id="33796" name="Text Box 6"/>
          <p:cNvSpPr txBox="1">
            <a:spLocks noChangeArrowheads="1"/>
          </p:cNvSpPr>
          <p:nvPr/>
        </p:nvSpPr>
        <p:spPr bwMode="auto">
          <a:xfrm>
            <a:off x="3352800" y="4389438"/>
            <a:ext cx="1371600" cy="365125"/>
          </a:xfrm>
          <a:prstGeom prst="rect">
            <a:avLst/>
          </a:prstGeom>
          <a:solidFill>
            <a:schemeClr val="tx2"/>
          </a:solidFill>
          <a:ln w="28575">
            <a:solidFill>
              <a:srgbClr val="CC3300"/>
            </a:solidFill>
            <a:miter lim="800000"/>
            <a:headEnd/>
            <a:tailEnd/>
          </a:ln>
          <a:effectLst/>
        </p:spPr>
        <p:txBody>
          <a:bodyPr>
            <a:spAutoFit/>
          </a:bodyPr>
          <a:lstStyle/>
          <a:p>
            <a:pPr algn="ctr" eaLnBrk="0" hangingPunct="0">
              <a:spcBef>
                <a:spcPct val="50000"/>
              </a:spcBef>
            </a:pPr>
            <a:r>
              <a:rPr lang="id-ID" sz="1600">
                <a:solidFill>
                  <a:srgbClr val="3366FF"/>
                </a:solidFill>
              </a:rPr>
              <a:t>Puskesmas</a:t>
            </a:r>
          </a:p>
        </p:txBody>
      </p:sp>
      <p:sp>
        <p:nvSpPr>
          <p:cNvPr id="33797" name="Text Box 7"/>
          <p:cNvSpPr txBox="1">
            <a:spLocks noChangeArrowheads="1"/>
          </p:cNvSpPr>
          <p:nvPr/>
        </p:nvSpPr>
        <p:spPr bwMode="auto">
          <a:xfrm>
            <a:off x="2971800" y="5334000"/>
            <a:ext cx="2209800" cy="609600"/>
          </a:xfrm>
          <a:prstGeom prst="rect">
            <a:avLst/>
          </a:prstGeom>
          <a:solidFill>
            <a:schemeClr val="tx2"/>
          </a:solidFill>
          <a:ln w="28575">
            <a:solidFill>
              <a:srgbClr val="CC3300"/>
            </a:solidFill>
            <a:miter lim="800000"/>
            <a:headEnd/>
            <a:tailEnd/>
          </a:ln>
          <a:effectLst/>
        </p:spPr>
        <p:txBody>
          <a:bodyPr>
            <a:spAutoFit/>
          </a:bodyPr>
          <a:lstStyle/>
          <a:p>
            <a:pPr algn="ctr" eaLnBrk="0" hangingPunct="0">
              <a:spcBef>
                <a:spcPct val="50000"/>
              </a:spcBef>
            </a:pPr>
            <a:r>
              <a:rPr lang="id-ID" sz="1600">
                <a:solidFill>
                  <a:srgbClr val="3366FF"/>
                </a:solidFill>
              </a:rPr>
              <a:t>Jaringan Pelayanan Puskesmas</a:t>
            </a:r>
          </a:p>
        </p:txBody>
      </p:sp>
      <p:sp>
        <p:nvSpPr>
          <p:cNvPr id="33798" name="Text Box 8"/>
          <p:cNvSpPr txBox="1">
            <a:spLocks noChangeArrowheads="1"/>
          </p:cNvSpPr>
          <p:nvPr/>
        </p:nvSpPr>
        <p:spPr bwMode="auto">
          <a:xfrm>
            <a:off x="6324600" y="5334000"/>
            <a:ext cx="2438400" cy="609600"/>
          </a:xfrm>
          <a:prstGeom prst="rect">
            <a:avLst/>
          </a:prstGeom>
          <a:solidFill>
            <a:schemeClr val="tx2"/>
          </a:solidFill>
          <a:ln w="28575">
            <a:solidFill>
              <a:srgbClr val="CC3300"/>
            </a:solidFill>
            <a:miter lim="800000"/>
            <a:headEnd/>
            <a:tailEnd/>
          </a:ln>
          <a:effectLst/>
        </p:spPr>
        <p:txBody>
          <a:bodyPr>
            <a:spAutoFit/>
          </a:bodyPr>
          <a:lstStyle/>
          <a:p>
            <a:pPr algn="ctr" eaLnBrk="0" hangingPunct="0">
              <a:spcBef>
                <a:spcPct val="50000"/>
              </a:spcBef>
            </a:pPr>
            <a:r>
              <a:rPr lang="id-ID" sz="1600">
                <a:solidFill>
                  <a:srgbClr val="3366FF"/>
                </a:solidFill>
              </a:rPr>
              <a:t>Pelayanan Kesehatan Strata Pertama</a:t>
            </a:r>
          </a:p>
        </p:txBody>
      </p:sp>
      <p:sp>
        <p:nvSpPr>
          <p:cNvPr id="33799" name="Text Box 9"/>
          <p:cNvSpPr txBox="1">
            <a:spLocks noChangeArrowheads="1"/>
          </p:cNvSpPr>
          <p:nvPr/>
        </p:nvSpPr>
        <p:spPr bwMode="auto">
          <a:xfrm>
            <a:off x="457200" y="5456238"/>
            <a:ext cx="990600" cy="365125"/>
          </a:xfrm>
          <a:prstGeom prst="rect">
            <a:avLst/>
          </a:prstGeom>
          <a:solidFill>
            <a:schemeClr val="tx2"/>
          </a:solidFill>
          <a:ln w="28575">
            <a:solidFill>
              <a:srgbClr val="CC3300"/>
            </a:solidFill>
            <a:miter lim="800000"/>
            <a:headEnd/>
            <a:tailEnd/>
          </a:ln>
          <a:effectLst/>
        </p:spPr>
        <p:txBody>
          <a:bodyPr>
            <a:spAutoFit/>
          </a:bodyPr>
          <a:lstStyle/>
          <a:p>
            <a:pPr algn="ctr" eaLnBrk="0" hangingPunct="0">
              <a:spcBef>
                <a:spcPct val="50000"/>
              </a:spcBef>
            </a:pPr>
            <a:r>
              <a:rPr lang="id-ID" sz="1600">
                <a:solidFill>
                  <a:srgbClr val="3366FF"/>
                </a:solidFill>
              </a:rPr>
              <a:t>UKBM</a:t>
            </a:r>
          </a:p>
        </p:txBody>
      </p:sp>
      <p:sp>
        <p:nvSpPr>
          <p:cNvPr id="33800" name="Text Box 10"/>
          <p:cNvSpPr txBox="1">
            <a:spLocks noChangeArrowheads="1"/>
          </p:cNvSpPr>
          <p:nvPr/>
        </p:nvSpPr>
        <p:spPr bwMode="auto">
          <a:xfrm>
            <a:off x="7086600" y="3627438"/>
            <a:ext cx="990600" cy="365125"/>
          </a:xfrm>
          <a:prstGeom prst="rect">
            <a:avLst/>
          </a:prstGeom>
          <a:solidFill>
            <a:schemeClr val="tx2"/>
          </a:solidFill>
          <a:ln w="28575">
            <a:solidFill>
              <a:srgbClr val="CC3300"/>
            </a:solidFill>
            <a:miter lim="800000"/>
            <a:headEnd/>
            <a:tailEnd/>
          </a:ln>
          <a:effectLst/>
        </p:spPr>
        <p:txBody>
          <a:bodyPr>
            <a:spAutoFit/>
          </a:bodyPr>
          <a:lstStyle/>
          <a:p>
            <a:pPr algn="ctr" eaLnBrk="0" hangingPunct="0">
              <a:spcBef>
                <a:spcPct val="50000"/>
              </a:spcBef>
            </a:pPr>
            <a:r>
              <a:rPr lang="id-ID" sz="1600">
                <a:solidFill>
                  <a:srgbClr val="3366FF"/>
                </a:solidFill>
              </a:rPr>
              <a:t>RSUD</a:t>
            </a:r>
          </a:p>
        </p:txBody>
      </p:sp>
      <p:sp>
        <p:nvSpPr>
          <p:cNvPr id="33801" name="Text Box 11"/>
          <p:cNvSpPr txBox="1">
            <a:spLocks noChangeArrowheads="1"/>
          </p:cNvSpPr>
          <p:nvPr/>
        </p:nvSpPr>
        <p:spPr bwMode="auto">
          <a:xfrm>
            <a:off x="533400" y="4389438"/>
            <a:ext cx="990600" cy="365125"/>
          </a:xfrm>
          <a:prstGeom prst="rect">
            <a:avLst/>
          </a:prstGeom>
          <a:solidFill>
            <a:schemeClr val="tx2"/>
          </a:solidFill>
          <a:ln w="28575">
            <a:solidFill>
              <a:srgbClr val="CC3300"/>
            </a:solidFill>
            <a:miter lim="800000"/>
            <a:headEnd/>
            <a:tailEnd/>
          </a:ln>
          <a:effectLst/>
        </p:spPr>
        <p:txBody>
          <a:bodyPr>
            <a:spAutoFit/>
          </a:bodyPr>
          <a:lstStyle/>
          <a:p>
            <a:pPr algn="ctr" eaLnBrk="0" hangingPunct="0">
              <a:spcBef>
                <a:spcPct val="50000"/>
              </a:spcBef>
            </a:pPr>
            <a:r>
              <a:rPr lang="id-ID" sz="1600">
                <a:solidFill>
                  <a:srgbClr val="3366FF"/>
                </a:solidFill>
              </a:rPr>
              <a:t>Camat</a:t>
            </a:r>
          </a:p>
        </p:txBody>
      </p:sp>
      <p:sp>
        <p:nvSpPr>
          <p:cNvPr id="33802" name="Text Box 12"/>
          <p:cNvSpPr txBox="1">
            <a:spLocks noChangeArrowheads="1"/>
          </p:cNvSpPr>
          <p:nvPr/>
        </p:nvSpPr>
        <p:spPr bwMode="auto">
          <a:xfrm>
            <a:off x="7086600" y="4389438"/>
            <a:ext cx="990600" cy="365125"/>
          </a:xfrm>
          <a:prstGeom prst="rect">
            <a:avLst/>
          </a:prstGeom>
          <a:solidFill>
            <a:schemeClr val="tx2"/>
          </a:solidFill>
          <a:ln w="28575">
            <a:solidFill>
              <a:srgbClr val="CC3300"/>
            </a:solidFill>
            <a:miter lim="800000"/>
            <a:headEnd/>
            <a:tailEnd/>
          </a:ln>
          <a:effectLst/>
        </p:spPr>
        <p:txBody>
          <a:bodyPr>
            <a:spAutoFit/>
          </a:bodyPr>
          <a:lstStyle/>
          <a:p>
            <a:pPr algn="ctr" eaLnBrk="0" hangingPunct="0">
              <a:spcBef>
                <a:spcPct val="50000"/>
              </a:spcBef>
            </a:pPr>
            <a:r>
              <a:rPr lang="id-ID" sz="1600">
                <a:solidFill>
                  <a:srgbClr val="3366FF"/>
                </a:solidFill>
              </a:rPr>
              <a:t>BPP</a:t>
            </a:r>
          </a:p>
        </p:txBody>
      </p:sp>
      <p:sp>
        <p:nvSpPr>
          <p:cNvPr id="33803" name="Line 13"/>
          <p:cNvSpPr>
            <a:spLocks noChangeShapeType="1"/>
          </p:cNvSpPr>
          <p:nvPr/>
        </p:nvSpPr>
        <p:spPr bwMode="auto">
          <a:xfrm flipV="1">
            <a:off x="3810000" y="4860925"/>
            <a:ext cx="0" cy="381000"/>
          </a:xfrm>
          <a:prstGeom prst="line">
            <a:avLst/>
          </a:prstGeom>
          <a:noFill/>
          <a:ln w="28575">
            <a:solidFill>
              <a:srgbClr val="00FFFF"/>
            </a:solidFill>
            <a:round/>
            <a:headEnd/>
            <a:tailEnd type="triangle" w="med" len="med"/>
          </a:ln>
          <a:effectLst/>
        </p:spPr>
        <p:txBody>
          <a:bodyPr/>
          <a:lstStyle/>
          <a:p>
            <a:endParaRPr lang="id-ID"/>
          </a:p>
        </p:txBody>
      </p:sp>
      <p:sp>
        <p:nvSpPr>
          <p:cNvPr id="33804" name="Line 14"/>
          <p:cNvSpPr>
            <a:spLocks noChangeShapeType="1"/>
          </p:cNvSpPr>
          <p:nvPr/>
        </p:nvSpPr>
        <p:spPr bwMode="auto">
          <a:xfrm>
            <a:off x="4191000" y="4860925"/>
            <a:ext cx="0" cy="381000"/>
          </a:xfrm>
          <a:prstGeom prst="line">
            <a:avLst/>
          </a:prstGeom>
          <a:noFill/>
          <a:ln w="28575">
            <a:solidFill>
              <a:srgbClr val="00FF00"/>
            </a:solidFill>
            <a:round/>
            <a:headEnd/>
            <a:tailEnd type="triangle" w="med" len="med"/>
          </a:ln>
          <a:effectLst/>
        </p:spPr>
        <p:txBody>
          <a:bodyPr/>
          <a:lstStyle/>
          <a:p>
            <a:endParaRPr lang="id-ID"/>
          </a:p>
        </p:txBody>
      </p:sp>
      <p:sp>
        <p:nvSpPr>
          <p:cNvPr id="33805" name="Line 15"/>
          <p:cNvSpPr>
            <a:spLocks noChangeShapeType="1"/>
          </p:cNvSpPr>
          <p:nvPr/>
        </p:nvSpPr>
        <p:spPr bwMode="auto">
          <a:xfrm flipV="1">
            <a:off x="3810000" y="3413125"/>
            <a:ext cx="0" cy="838200"/>
          </a:xfrm>
          <a:prstGeom prst="line">
            <a:avLst/>
          </a:prstGeom>
          <a:noFill/>
          <a:ln w="28575">
            <a:solidFill>
              <a:srgbClr val="00FFFF"/>
            </a:solidFill>
            <a:round/>
            <a:headEnd/>
            <a:tailEnd type="triangle" w="med" len="med"/>
          </a:ln>
          <a:effectLst/>
        </p:spPr>
        <p:txBody>
          <a:bodyPr/>
          <a:lstStyle/>
          <a:p>
            <a:endParaRPr lang="id-ID"/>
          </a:p>
        </p:txBody>
      </p:sp>
      <p:sp>
        <p:nvSpPr>
          <p:cNvPr id="33806" name="Line 16"/>
          <p:cNvSpPr>
            <a:spLocks noChangeShapeType="1"/>
          </p:cNvSpPr>
          <p:nvPr/>
        </p:nvSpPr>
        <p:spPr bwMode="auto">
          <a:xfrm>
            <a:off x="4191000" y="3413125"/>
            <a:ext cx="0" cy="838200"/>
          </a:xfrm>
          <a:prstGeom prst="line">
            <a:avLst/>
          </a:prstGeom>
          <a:noFill/>
          <a:ln w="28575">
            <a:solidFill>
              <a:srgbClr val="00FF00"/>
            </a:solidFill>
            <a:round/>
            <a:headEnd/>
            <a:tailEnd type="triangle" w="med" len="med"/>
          </a:ln>
          <a:effectLst/>
        </p:spPr>
        <p:txBody>
          <a:bodyPr/>
          <a:lstStyle/>
          <a:p>
            <a:endParaRPr lang="id-ID"/>
          </a:p>
        </p:txBody>
      </p:sp>
      <p:sp>
        <p:nvSpPr>
          <p:cNvPr id="33807" name="Line 17"/>
          <p:cNvSpPr>
            <a:spLocks noChangeShapeType="1"/>
          </p:cNvSpPr>
          <p:nvPr/>
        </p:nvSpPr>
        <p:spPr bwMode="auto">
          <a:xfrm>
            <a:off x="1143000" y="2879725"/>
            <a:ext cx="0" cy="1371600"/>
          </a:xfrm>
          <a:prstGeom prst="line">
            <a:avLst/>
          </a:prstGeom>
          <a:noFill/>
          <a:ln w="28575">
            <a:solidFill>
              <a:srgbClr val="00FF00"/>
            </a:solidFill>
            <a:round/>
            <a:headEnd/>
            <a:tailEnd type="triangle" w="med" len="med"/>
          </a:ln>
          <a:effectLst/>
        </p:spPr>
        <p:txBody>
          <a:bodyPr/>
          <a:lstStyle/>
          <a:p>
            <a:endParaRPr lang="id-ID"/>
          </a:p>
        </p:txBody>
      </p:sp>
      <p:sp>
        <p:nvSpPr>
          <p:cNvPr id="33808" name="Line 18"/>
          <p:cNvSpPr>
            <a:spLocks noChangeShapeType="1"/>
          </p:cNvSpPr>
          <p:nvPr/>
        </p:nvSpPr>
        <p:spPr bwMode="auto">
          <a:xfrm flipV="1">
            <a:off x="838200" y="2879725"/>
            <a:ext cx="0" cy="1371600"/>
          </a:xfrm>
          <a:prstGeom prst="line">
            <a:avLst/>
          </a:prstGeom>
          <a:noFill/>
          <a:ln w="28575">
            <a:solidFill>
              <a:srgbClr val="00FFFF"/>
            </a:solidFill>
            <a:round/>
            <a:headEnd/>
            <a:tailEnd type="triangle" w="med" len="med"/>
          </a:ln>
          <a:effectLst/>
        </p:spPr>
        <p:txBody>
          <a:bodyPr/>
          <a:lstStyle/>
          <a:p>
            <a:endParaRPr lang="id-ID"/>
          </a:p>
        </p:txBody>
      </p:sp>
      <p:sp>
        <p:nvSpPr>
          <p:cNvPr id="33809" name="Line 19"/>
          <p:cNvSpPr>
            <a:spLocks noChangeShapeType="1"/>
          </p:cNvSpPr>
          <p:nvPr/>
        </p:nvSpPr>
        <p:spPr bwMode="auto">
          <a:xfrm>
            <a:off x="1676400" y="2422525"/>
            <a:ext cx="5943600" cy="0"/>
          </a:xfrm>
          <a:prstGeom prst="line">
            <a:avLst/>
          </a:prstGeom>
          <a:noFill/>
          <a:ln w="28575">
            <a:solidFill>
              <a:srgbClr val="00FF00"/>
            </a:solidFill>
            <a:round/>
            <a:headEnd/>
            <a:tailEnd/>
          </a:ln>
          <a:effectLst/>
        </p:spPr>
        <p:txBody>
          <a:bodyPr/>
          <a:lstStyle/>
          <a:p>
            <a:endParaRPr lang="id-ID"/>
          </a:p>
        </p:txBody>
      </p:sp>
      <p:sp>
        <p:nvSpPr>
          <p:cNvPr id="33810" name="Line 20"/>
          <p:cNvSpPr>
            <a:spLocks noChangeShapeType="1"/>
          </p:cNvSpPr>
          <p:nvPr/>
        </p:nvSpPr>
        <p:spPr bwMode="auto">
          <a:xfrm>
            <a:off x="7620000" y="2422525"/>
            <a:ext cx="0" cy="1066800"/>
          </a:xfrm>
          <a:prstGeom prst="line">
            <a:avLst/>
          </a:prstGeom>
          <a:noFill/>
          <a:ln w="28575">
            <a:solidFill>
              <a:srgbClr val="00FF00"/>
            </a:solidFill>
            <a:round/>
            <a:headEnd/>
            <a:tailEnd type="triangle" w="med" len="med"/>
          </a:ln>
          <a:effectLst/>
        </p:spPr>
        <p:txBody>
          <a:bodyPr/>
          <a:lstStyle/>
          <a:p>
            <a:endParaRPr lang="id-ID"/>
          </a:p>
        </p:txBody>
      </p:sp>
      <p:sp>
        <p:nvSpPr>
          <p:cNvPr id="33811" name="Line 21"/>
          <p:cNvSpPr>
            <a:spLocks noChangeShapeType="1"/>
          </p:cNvSpPr>
          <p:nvPr/>
        </p:nvSpPr>
        <p:spPr bwMode="auto">
          <a:xfrm flipV="1">
            <a:off x="7391400" y="2574925"/>
            <a:ext cx="0" cy="914400"/>
          </a:xfrm>
          <a:prstGeom prst="line">
            <a:avLst/>
          </a:prstGeom>
          <a:noFill/>
          <a:ln w="28575">
            <a:solidFill>
              <a:srgbClr val="00FFFF"/>
            </a:solidFill>
            <a:round/>
            <a:headEnd/>
            <a:tailEnd/>
          </a:ln>
          <a:effectLst/>
        </p:spPr>
        <p:txBody>
          <a:bodyPr/>
          <a:lstStyle/>
          <a:p>
            <a:endParaRPr lang="id-ID"/>
          </a:p>
        </p:txBody>
      </p:sp>
      <p:sp>
        <p:nvSpPr>
          <p:cNvPr id="33812" name="Line 22"/>
          <p:cNvSpPr>
            <a:spLocks noChangeShapeType="1"/>
          </p:cNvSpPr>
          <p:nvPr/>
        </p:nvSpPr>
        <p:spPr bwMode="auto">
          <a:xfrm flipH="1">
            <a:off x="1676400" y="2574925"/>
            <a:ext cx="5715000" cy="0"/>
          </a:xfrm>
          <a:prstGeom prst="line">
            <a:avLst/>
          </a:prstGeom>
          <a:noFill/>
          <a:ln w="28575">
            <a:solidFill>
              <a:srgbClr val="00FFFF"/>
            </a:solidFill>
            <a:round/>
            <a:headEnd/>
            <a:tailEnd type="triangle" w="med" len="med"/>
          </a:ln>
          <a:effectLst/>
        </p:spPr>
        <p:txBody>
          <a:bodyPr/>
          <a:lstStyle/>
          <a:p>
            <a:endParaRPr lang="id-ID"/>
          </a:p>
        </p:txBody>
      </p:sp>
      <p:sp>
        <p:nvSpPr>
          <p:cNvPr id="33813" name="Line 23"/>
          <p:cNvSpPr>
            <a:spLocks noChangeShapeType="1"/>
          </p:cNvSpPr>
          <p:nvPr/>
        </p:nvSpPr>
        <p:spPr bwMode="auto">
          <a:xfrm>
            <a:off x="3810000" y="2574925"/>
            <a:ext cx="0" cy="228600"/>
          </a:xfrm>
          <a:prstGeom prst="line">
            <a:avLst/>
          </a:prstGeom>
          <a:noFill/>
          <a:ln w="28575">
            <a:solidFill>
              <a:srgbClr val="00FFFF"/>
            </a:solidFill>
            <a:round/>
            <a:headEnd/>
            <a:tailEnd/>
          </a:ln>
          <a:effectLst/>
        </p:spPr>
        <p:txBody>
          <a:bodyPr/>
          <a:lstStyle/>
          <a:p>
            <a:endParaRPr lang="id-ID"/>
          </a:p>
        </p:txBody>
      </p:sp>
      <p:sp>
        <p:nvSpPr>
          <p:cNvPr id="33814" name="Line 24"/>
          <p:cNvSpPr>
            <a:spLocks noChangeShapeType="1"/>
          </p:cNvSpPr>
          <p:nvPr/>
        </p:nvSpPr>
        <p:spPr bwMode="auto">
          <a:xfrm>
            <a:off x="4191000" y="2422525"/>
            <a:ext cx="0" cy="381000"/>
          </a:xfrm>
          <a:prstGeom prst="line">
            <a:avLst/>
          </a:prstGeom>
          <a:noFill/>
          <a:ln w="28575">
            <a:solidFill>
              <a:srgbClr val="00FF00"/>
            </a:solidFill>
            <a:round/>
            <a:headEnd/>
            <a:tailEnd type="triangle" w="med" len="med"/>
          </a:ln>
          <a:effectLst/>
        </p:spPr>
        <p:txBody>
          <a:bodyPr/>
          <a:lstStyle/>
          <a:p>
            <a:endParaRPr lang="id-ID"/>
          </a:p>
        </p:txBody>
      </p:sp>
      <p:sp>
        <p:nvSpPr>
          <p:cNvPr id="33815" name="Line 25"/>
          <p:cNvSpPr>
            <a:spLocks noChangeShapeType="1"/>
          </p:cNvSpPr>
          <p:nvPr/>
        </p:nvSpPr>
        <p:spPr bwMode="auto">
          <a:xfrm>
            <a:off x="1676400" y="4556125"/>
            <a:ext cx="1524000" cy="0"/>
          </a:xfrm>
          <a:prstGeom prst="line">
            <a:avLst/>
          </a:prstGeom>
          <a:noFill/>
          <a:ln w="28575">
            <a:solidFill>
              <a:schemeClr val="tx2"/>
            </a:solidFill>
            <a:prstDash val="dash"/>
            <a:round/>
            <a:headEnd/>
            <a:tailEnd/>
          </a:ln>
          <a:effectLst/>
        </p:spPr>
        <p:txBody>
          <a:bodyPr/>
          <a:lstStyle/>
          <a:p>
            <a:endParaRPr lang="id-ID"/>
          </a:p>
        </p:txBody>
      </p:sp>
      <p:sp>
        <p:nvSpPr>
          <p:cNvPr id="33816" name="Line 26"/>
          <p:cNvSpPr>
            <a:spLocks noChangeShapeType="1"/>
          </p:cNvSpPr>
          <p:nvPr/>
        </p:nvSpPr>
        <p:spPr bwMode="auto">
          <a:xfrm>
            <a:off x="4495800" y="3946525"/>
            <a:ext cx="2438400" cy="0"/>
          </a:xfrm>
          <a:prstGeom prst="line">
            <a:avLst/>
          </a:prstGeom>
          <a:noFill/>
          <a:ln w="28575">
            <a:solidFill>
              <a:schemeClr val="tx2"/>
            </a:solidFill>
            <a:prstDash val="dash"/>
            <a:round/>
            <a:headEnd/>
            <a:tailEnd/>
          </a:ln>
          <a:effectLst/>
        </p:spPr>
        <p:txBody>
          <a:bodyPr/>
          <a:lstStyle/>
          <a:p>
            <a:endParaRPr lang="id-ID"/>
          </a:p>
        </p:txBody>
      </p:sp>
      <p:sp>
        <p:nvSpPr>
          <p:cNvPr id="33817" name="Line 27"/>
          <p:cNvSpPr>
            <a:spLocks noChangeShapeType="1"/>
          </p:cNvSpPr>
          <p:nvPr/>
        </p:nvSpPr>
        <p:spPr bwMode="auto">
          <a:xfrm>
            <a:off x="4495800" y="3717925"/>
            <a:ext cx="2438400" cy="0"/>
          </a:xfrm>
          <a:prstGeom prst="line">
            <a:avLst/>
          </a:prstGeom>
          <a:noFill/>
          <a:ln w="28575">
            <a:solidFill>
              <a:schemeClr val="tx2"/>
            </a:solidFill>
            <a:prstDash val="dash"/>
            <a:round/>
            <a:headEnd/>
            <a:tailEnd/>
          </a:ln>
          <a:effectLst/>
        </p:spPr>
        <p:txBody>
          <a:bodyPr/>
          <a:lstStyle/>
          <a:p>
            <a:endParaRPr lang="id-ID"/>
          </a:p>
        </p:txBody>
      </p:sp>
      <p:sp>
        <p:nvSpPr>
          <p:cNvPr id="33818" name="Line 28"/>
          <p:cNvSpPr>
            <a:spLocks noChangeShapeType="1"/>
          </p:cNvSpPr>
          <p:nvPr/>
        </p:nvSpPr>
        <p:spPr bwMode="auto">
          <a:xfrm>
            <a:off x="4953000" y="4556125"/>
            <a:ext cx="1905000" cy="0"/>
          </a:xfrm>
          <a:prstGeom prst="line">
            <a:avLst/>
          </a:prstGeom>
          <a:noFill/>
          <a:ln w="28575">
            <a:solidFill>
              <a:schemeClr val="tx2"/>
            </a:solidFill>
            <a:prstDash val="dash"/>
            <a:round/>
            <a:headEnd/>
            <a:tailEnd/>
          </a:ln>
          <a:effectLst/>
        </p:spPr>
        <p:txBody>
          <a:bodyPr/>
          <a:lstStyle/>
          <a:p>
            <a:endParaRPr lang="id-ID"/>
          </a:p>
        </p:txBody>
      </p:sp>
      <p:sp>
        <p:nvSpPr>
          <p:cNvPr id="33819" name="Line 29"/>
          <p:cNvSpPr>
            <a:spLocks noChangeShapeType="1"/>
          </p:cNvSpPr>
          <p:nvPr/>
        </p:nvSpPr>
        <p:spPr bwMode="auto">
          <a:xfrm flipV="1">
            <a:off x="4495800" y="3413125"/>
            <a:ext cx="0" cy="304800"/>
          </a:xfrm>
          <a:prstGeom prst="line">
            <a:avLst/>
          </a:prstGeom>
          <a:noFill/>
          <a:ln w="28575">
            <a:solidFill>
              <a:schemeClr val="tx2"/>
            </a:solidFill>
            <a:prstDash val="dash"/>
            <a:round/>
            <a:headEnd/>
            <a:tailEnd/>
          </a:ln>
          <a:effectLst/>
        </p:spPr>
        <p:txBody>
          <a:bodyPr/>
          <a:lstStyle/>
          <a:p>
            <a:endParaRPr lang="id-ID"/>
          </a:p>
        </p:txBody>
      </p:sp>
      <p:sp>
        <p:nvSpPr>
          <p:cNvPr id="33820" name="Line 30"/>
          <p:cNvSpPr>
            <a:spLocks noChangeShapeType="1"/>
          </p:cNvSpPr>
          <p:nvPr/>
        </p:nvSpPr>
        <p:spPr bwMode="auto">
          <a:xfrm flipV="1">
            <a:off x="4495800" y="3946525"/>
            <a:ext cx="0" cy="304800"/>
          </a:xfrm>
          <a:prstGeom prst="line">
            <a:avLst/>
          </a:prstGeom>
          <a:noFill/>
          <a:ln w="28575">
            <a:solidFill>
              <a:schemeClr val="tx2"/>
            </a:solidFill>
            <a:prstDash val="dash"/>
            <a:round/>
            <a:headEnd/>
            <a:tailEnd/>
          </a:ln>
          <a:effectLst/>
        </p:spPr>
        <p:txBody>
          <a:bodyPr/>
          <a:lstStyle/>
          <a:p>
            <a:endParaRPr lang="id-ID"/>
          </a:p>
        </p:txBody>
      </p:sp>
      <p:sp>
        <p:nvSpPr>
          <p:cNvPr id="33821" name="Line 31"/>
          <p:cNvSpPr>
            <a:spLocks noChangeShapeType="1"/>
          </p:cNvSpPr>
          <p:nvPr/>
        </p:nvSpPr>
        <p:spPr bwMode="auto">
          <a:xfrm flipV="1">
            <a:off x="4495800" y="4860925"/>
            <a:ext cx="0" cy="228600"/>
          </a:xfrm>
          <a:prstGeom prst="line">
            <a:avLst/>
          </a:prstGeom>
          <a:noFill/>
          <a:ln w="28575">
            <a:solidFill>
              <a:schemeClr val="tx2"/>
            </a:solidFill>
            <a:prstDash val="dash"/>
            <a:round/>
            <a:headEnd/>
            <a:tailEnd/>
          </a:ln>
          <a:effectLst/>
        </p:spPr>
        <p:txBody>
          <a:bodyPr/>
          <a:lstStyle/>
          <a:p>
            <a:endParaRPr lang="id-ID"/>
          </a:p>
        </p:txBody>
      </p:sp>
      <p:sp>
        <p:nvSpPr>
          <p:cNvPr id="33822" name="Line 32"/>
          <p:cNvSpPr>
            <a:spLocks noChangeShapeType="1"/>
          </p:cNvSpPr>
          <p:nvPr/>
        </p:nvSpPr>
        <p:spPr bwMode="auto">
          <a:xfrm>
            <a:off x="4495800" y="5089525"/>
            <a:ext cx="2590800" cy="0"/>
          </a:xfrm>
          <a:prstGeom prst="line">
            <a:avLst/>
          </a:prstGeom>
          <a:noFill/>
          <a:ln w="28575">
            <a:solidFill>
              <a:schemeClr val="tx2"/>
            </a:solidFill>
            <a:prstDash val="dash"/>
            <a:round/>
            <a:headEnd/>
            <a:tailEnd/>
          </a:ln>
          <a:effectLst/>
        </p:spPr>
        <p:txBody>
          <a:bodyPr/>
          <a:lstStyle/>
          <a:p>
            <a:endParaRPr lang="id-ID"/>
          </a:p>
        </p:txBody>
      </p:sp>
      <p:sp>
        <p:nvSpPr>
          <p:cNvPr id="33823" name="Line 33"/>
          <p:cNvSpPr>
            <a:spLocks noChangeShapeType="1"/>
          </p:cNvSpPr>
          <p:nvPr/>
        </p:nvSpPr>
        <p:spPr bwMode="auto">
          <a:xfrm flipV="1">
            <a:off x="7010400" y="5089525"/>
            <a:ext cx="0" cy="228600"/>
          </a:xfrm>
          <a:prstGeom prst="line">
            <a:avLst/>
          </a:prstGeom>
          <a:noFill/>
          <a:ln w="28575">
            <a:solidFill>
              <a:schemeClr val="tx2"/>
            </a:solidFill>
            <a:prstDash val="dash"/>
            <a:round/>
            <a:headEnd/>
            <a:tailEnd/>
          </a:ln>
          <a:effectLst/>
        </p:spPr>
        <p:txBody>
          <a:bodyPr/>
          <a:lstStyle/>
          <a:p>
            <a:endParaRPr lang="id-ID"/>
          </a:p>
        </p:txBody>
      </p:sp>
      <p:sp>
        <p:nvSpPr>
          <p:cNvPr id="33824" name="Line 34"/>
          <p:cNvSpPr>
            <a:spLocks noChangeShapeType="1"/>
          </p:cNvSpPr>
          <p:nvPr/>
        </p:nvSpPr>
        <p:spPr bwMode="auto">
          <a:xfrm>
            <a:off x="1524000" y="5546725"/>
            <a:ext cx="1295400" cy="0"/>
          </a:xfrm>
          <a:prstGeom prst="line">
            <a:avLst/>
          </a:prstGeom>
          <a:noFill/>
          <a:ln w="28575">
            <a:solidFill>
              <a:srgbClr val="00FFFF"/>
            </a:solidFill>
            <a:round/>
            <a:headEnd/>
            <a:tailEnd type="triangle" w="med" len="med"/>
          </a:ln>
          <a:effectLst/>
        </p:spPr>
        <p:txBody>
          <a:bodyPr/>
          <a:lstStyle/>
          <a:p>
            <a:endParaRPr lang="id-ID"/>
          </a:p>
        </p:txBody>
      </p:sp>
      <p:sp>
        <p:nvSpPr>
          <p:cNvPr id="33825" name="Line 35"/>
          <p:cNvSpPr>
            <a:spLocks noChangeShapeType="1"/>
          </p:cNvSpPr>
          <p:nvPr/>
        </p:nvSpPr>
        <p:spPr bwMode="auto">
          <a:xfrm>
            <a:off x="1524000" y="5699125"/>
            <a:ext cx="1295400" cy="0"/>
          </a:xfrm>
          <a:prstGeom prst="line">
            <a:avLst/>
          </a:prstGeom>
          <a:noFill/>
          <a:ln w="28575">
            <a:solidFill>
              <a:srgbClr val="00FF00"/>
            </a:solidFill>
            <a:round/>
            <a:headEnd type="triangle" w="med" len="med"/>
            <a:tailEnd/>
          </a:ln>
          <a:effectLst/>
        </p:spPr>
        <p:txBody>
          <a:bodyPr/>
          <a:lstStyle/>
          <a:p>
            <a:endParaRPr lang="id-ID"/>
          </a:p>
        </p:txBody>
      </p:sp>
      <p:sp>
        <p:nvSpPr>
          <p:cNvPr id="33826" name="Line 36"/>
          <p:cNvSpPr>
            <a:spLocks noChangeShapeType="1"/>
          </p:cNvSpPr>
          <p:nvPr/>
        </p:nvSpPr>
        <p:spPr bwMode="auto">
          <a:xfrm flipV="1">
            <a:off x="8382000" y="3108325"/>
            <a:ext cx="0" cy="2057400"/>
          </a:xfrm>
          <a:prstGeom prst="line">
            <a:avLst/>
          </a:prstGeom>
          <a:noFill/>
          <a:ln w="28575">
            <a:solidFill>
              <a:srgbClr val="00FFFF"/>
            </a:solidFill>
            <a:round/>
            <a:headEnd/>
            <a:tailEnd/>
          </a:ln>
          <a:effectLst/>
        </p:spPr>
        <p:txBody>
          <a:bodyPr/>
          <a:lstStyle/>
          <a:p>
            <a:endParaRPr lang="id-ID"/>
          </a:p>
        </p:txBody>
      </p:sp>
      <p:sp>
        <p:nvSpPr>
          <p:cNvPr id="33827" name="Line 37"/>
          <p:cNvSpPr>
            <a:spLocks noChangeShapeType="1"/>
          </p:cNvSpPr>
          <p:nvPr/>
        </p:nvSpPr>
        <p:spPr bwMode="auto">
          <a:xfrm flipH="1">
            <a:off x="5257800" y="3108325"/>
            <a:ext cx="3124200" cy="0"/>
          </a:xfrm>
          <a:prstGeom prst="line">
            <a:avLst/>
          </a:prstGeom>
          <a:noFill/>
          <a:ln w="28575">
            <a:solidFill>
              <a:srgbClr val="00FFFF"/>
            </a:solidFill>
            <a:round/>
            <a:headEnd/>
            <a:tailEnd type="triangle" w="med" len="med"/>
          </a:ln>
          <a:effectLst/>
        </p:spPr>
        <p:txBody>
          <a:bodyPr/>
          <a:lstStyle/>
          <a:p>
            <a:endParaRPr lang="id-ID"/>
          </a:p>
        </p:txBody>
      </p:sp>
      <p:sp>
        <p:nvSpPr>
          <p:cNvPr id="33828" name="Line 38"/>
          <p:cNvSpPr>
            <a:spLocks noChangeShapeType="1"/>
          </p:cNvSpPr>
          <p:nvPr/>
        </p:nvSpPr>
        <p:spPr bwMode="auto">
          <a:xfrm flipV="1">
            <a:off x="5257800" y="2955925"/>
            <a:ext cx="3352800" cy="0"/>
          </a:xfrm>
          <a:prstGeom prst="line">
            <a:avLst/>
          </a:prstGeom>
          <a:noFill/>
          <a:ln w="28575">
            <a:solidFill>
              <a:srgbClr val="00FF00"/>
            </a:solidFill>
            <a:round/>
            <a:headEnd/>
            <a:tailEnd/>
          </a:ln>
          <a:effectLst/>
        </p:spPr>
        <p:txBody>
          <a:bodyPr/>
          <a:lstStyle/>
          <a:p>
            <a:endParaRPr lang="id-ID"/>
          </a:p>
        </p:txBody>
      </p:sp>
      <p:sp>
        <p:nvSpPr>
          <p:cNvPr id="33829" name="Line 39"/>
          <p:cNvSpPr>
            <a:spLocks noChangeShapeType="1"/>
          </p:cNvSpPr>
          <p:nvPr/>
        </p:nvSpPr>
        <p:spPr bwMode="auto">
          <a:xfrm>
            <a:off x="8610600" y="2955925"/>
            <a:ext cx="0" cy="2209800"/>
          </a:xfrm>
          <a:prstGeom prst="line">
            <a:avLst/>
          </a:prstGeom>
          <a:noFill/>
          <a:ln w="28575">
            <a:solidFill>
              <a:srgbClr val="00FF00"/>
            </a:solidFill>
            <a:round/>
            <a:headEnd/>
            <a:tailEnd type="triangle" w="med" len="med"/>
          </a:ln>
          <a:effectLst/>
        </p:spPr>
        <p:txBody>
          <a:bodyPr/>
          <a:lstStyle/>
          <a:p>
            <a:endParaRPr lang="id-ID"/>
          </a:p>
        </p:txBody>
      </p:sp>
      <p:sp>
        <p:nvSpPr>
          <p:cNvPr id="33830" name="Line 40"/>
          <p:cNvSpPr>
            <a:spLocks noChangeShapeType="1"/>
          </p:cNvSpPr>
          <p:nvPr/>
        </p:nvSpPr>
        <p:spPr bwMode="auto">
          <a:xfrm>
            <a:off x="8229600" y="3794125"/>
            <a:ext cx="0" cy="1371600"/>
          </a:xfrm>
          <a:prstGeom prst="line">
            <a:avLst/>
          </a:prstGeom>
          <a:noFill/>
          <a:ln w="28575">
            <a:solidFill>
              <a:schemeClr val="tx1"/>
            </a:solidFill>
            <a:prstDash val="dash"/>
            <a:round/>
            <a:headEnd/>
            <a:tailEnd/>
          </a:ln>
          <a:effectLst/>
        </p:spPr>
        <p:txBody>
          <a:bodyPr/>
          <a:lstStyle/>
          <a:p>
            <a:endParaRPr lang="id-ID"/>
          </a:p>
        </p:txBody>
      </p:sp>
      <p:sp>
        <p:nvSpPr>
          <p:cNvPr id="33831" name="Line 41"/>
          <p:cNvSpPr>
            <a:spLocks noChangeShapeType="1"/>
          </p:cNvSpPr>
          <p:nvPr/>
        </p:nvSpPr>
        <p:spPr bwMode="auto">
          <a:xfrm flipH="1">
            <a:off x="8153400" y="3794125"/>
            <a:ext cx="76200" cy="0"/>
          </a:xfrm>
          <a:prstGeom prst="line">
            <a:avLst/>
          </a:prstGeom>
          <a:noFill/>
          <a:ln w="28575">
            <a:solidFill>
              <a:schemeClr val="tx1"/>
            </a:solidFill>
            <a:round/>
            <a:headEnd/>
            <a:tailEnd/>
          </a:ln>
          <a:effectLst/>
        </p:spPr>
        <p:txBody>
          <a:bodyPr/>
          <a:lstStyle/>
          <a:p>
            <a:endParaRPr lang="id-ID"/>
          </a:p>
        </p:txBody>
      </p:sp>
      <p:sp>
        <p:nvSpPr>
          <p:cNvPr id="136234" name="Rectangle 42"/>
          <p:cNvSpPr>
            <a:spLocks noChangeArrowheads="1"/>
          </p:cNvSpPr>
          <p:nvPr/>
        </p:nvSpPr>
        <p:spPr bwMode="auto">
          <a:xfrm>
            <a:off x="381000" y="228600"/>
            <a:ext cx="8458200" cy="642938"/>
          </a:xfrm>
          <a:prstGeom prst="rect">
            <a:avLst/>
          </a:prstGeom>
          <a:noFill/>
          <a:ln w="9525">
            <a:solidFill>
              <a:srgbClr val="FFFFCC"/>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defRPr/>
            </a:pPr>
            <a:r>
              <a:rPr lang="en-US" sz="3200" b="1">
                <a:solidFill>
                  <a:srgbClr val="FFFFCC"/>
                </a:solidFill>
                <a:effectLst>
                  <a:outerShdw blurRad="38100" dist="38100" dir="2700000" algn="tl">
                    <a:srgbClr val="000000"/>
                  </a:outerShdw>
                </a:effectLst>
                <a:latin typeface="Lucida Console" pitchFamily="49" charset="0"/>
                <a:cs typeface="+mn-cs"/>
              </a:rPr>
              <a:t>Puskesmas</a:t>
            </a:r>
          </a:p>
        </p:txBody>
      </p:sp>
      <p:sp>
        <p:nvSpPr>
          <p:cNvPr id="33833" name="Text Box 43"/>
          <p:cNvSpPr txBox="1">
            <a:spLocks noChangeArrowheads="1"/>
          </p:cNvSpPr>
          <p:nvPr/>
        </p:nvSpPr>
        <p:spPr bwMode="auto">
          <a:xfrm>
            <a:off x="2743200" y="1219200"/>
            <a:ext cx="3581400" cy="579438"/>
          </a:xfrm>
          <a:prstGeom prst="rect">
            <a:avLst/>
          </a:prstGeom>
          <a:noFill/>
          <a:ln w="9525">
            <a:noFill/>
            <a:miter lim="800000"/>
            <a:headEnd/>
            <a:tailEnd/>
          </a:ln>
          <a:effectLst/>
        </p:spPr>
        <p:txBody>
          <a:bodyPr>
            <a:spAutoFit/>
          </a:bodyPr>
          <a:lstStyle/>
          <a:p>
            <a:pPr algn="ctr" eaLnBrk="0" hangingPunct="0">
              <a:spcBef>
                <a:spcPct val="50000"/>
              </a:spcBef>
            </a:pPr>
            <a:r>
              <a:rPr lang="en-US" sz="3200">
                <a:solidFill>
                  <a:srgbClr val="FFFFFF"/>
                </a:solidFill>
                <a:latin typeface="Century Gothic" pitchFamily="34" charset="0"/>
              </a:rPr>
              <a:t>TATA KERJA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1" name="Rectangle 5"/>
          <p:cNvSpPr>
            <a:spLocks noChangeArrowheads="1"/>
          </p:cNvSpPr>
          <p:nvPr/>
        </p:nvSpPr>
        <p:spPr bwMode="auto">
          <a:xfrm>
            <a:off x="152400" y="1295400"/>
            <a:ext cx="7467600" cy="525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90000"/>
              </a:lnSpc>
              <a:spcBef>
                <a:spcPct val="20000"/>
              </a:spcBef>
              <a:buClr>
                <a:srgbClr val="663300"/>
              </a:buClr>
              <a:buSzPct val="105000"/>
              <a:buFont typeface="Wingdings" pitchFamily="2" charset="2"/>
              <a:buNone/>
              <a:defRPr/>
            </a:pPr>
            <a:r>
              <a:rPr lang="id-ID" sz="2000" b="1">
                <a:solidFill>
                  <a:srgbClr val="FFFFFF"/>
                </a:solidFill>
                <a:effectLst>
                  <a:outerShdw blurRad="38100" dist="38100" dir="2700000" algn="tl">
                    <a:srgbClr val="000000"/>
                  </a:outerShdw>
                </a:effectLst>
                <a:latin typeface="Century Gothic" pitchFamily="34" charset="0"/>
                <a:cs typeface="+mn-cs"/>
              </a:rPr>
              <a:t>Upaya</a:t>
            </a:r>
            <a:r>
              <a:rPr lang="en-US" sz="2000" b="1">
                <a:solidFill>
                  <a:srgbClr val="FFFFFF"/>
                </a:solidFill>
                <a:effectLst>
                  <a:outerShdw blurRad="38100" dist="38100" dir="2700000" algn="tl">
                    <a:srgbClr val="000000"/>
                  </a:outerShdw>
                </a:effectLst>
                <a:latin typeface="Century Gothic" pitchFamily="34" charset="0"/>
                <a:cs typeface="+mn-cs"/>
              </a:rPr>
              <a:t> Kesehatan Puskesmas</a:t>
            </a:r>
            <a:endParaRPr lang="id-ID" sz="2000" b="1">
              <a:solidFill>
                <a:srgbClr val="FFFFFF"/>
              </a:solidFill>
              <a:effectLst>
                <a:outerShdw blurRad="38100" dist="38100" dir="2700000" algn="tl">
                  <a:srgbClr val="000000"/>
                </a:outerShdw>
              </a:effectLst>
              <a:latin typeface="Century Gothic" pitchFamily="34" charset="0"/>
              <a:cs typeface="+mn-cs"/>
            </a:endParaRPr>
          </a:p>
          <a:p>
            <a:pPr marL="568325" lvl="1" indent="-336550">
              <a:lnSpc>
                <a:spcPct val="90000"/>
              </a:lnSpc>
              <a:spcBef>
                <a:spcPct val="20000"/>
              </a:spcBef>
              <a:buClr>
                <a:srgbClr val="669900"/>
              </a:buClr>
              <a:buSzPct val="115000"/>
              <a:buFontTx/>
              <a:buChar char="–"/>
              <a:defRPr/>
            </a:pPr>
            <a:r>
              <a:rPr lang="id-ID" sz="2000" b="1">
                <a:solidFill>
                  <a:srgbClr val="00FF00"/>
                </a:solidFill>
                <a:effectLst>
                  <a:outerShdw blurRad="38100" dist="38100" dir="2700000" algn="tl">
                    <a:srgbClr val="000000"/>
                  </a:outerShdw>
                </a:effectLst>
                <a:latin typeface="Century Gothic" pitchFamily="34" charset="0"/>
                <a:cs typeface="+mn-cs"/>
              </a:rPr>
              <a:t>Upaya Kesehatan Wajib (Basic Six Depkes)</a:t>
            </a:r>
          </a:p>
          <a:p>
            <a:pPr marL="568325" lvl="1" indent="-336550">
              <a:lnSpc>
                <a:spcPct val="80000"/>
              </a:lnSpc>
              <a:spcBef>
                <a:spcPct val="20000"/>
              </a:spcBef>
              <a:buClr>
                <a:srgbClr val="FFFF00"/>
              </a:buClr>
              <a:buSzPct val="115000"/>
              <a:defRPr/>
            </a:pPr>
            <a:r>
              <a:rPr lang="id-ID" sz="2000" b="1">
                <a:solidFill>
                  <a:srgbClr val="FFFF00"/>
                </a:solidFill>
                <a:effectLst>
                  <a:outerShdw blurRad="38100" dist="38100" dir="2700000" algn="tl">
                    <a:srgbClr val="000000"/>
                  </a:outerShdw>
                </a:effectLst>
                <a:latin typeface="Century Gothic" pitchFamily="34" charset="0"/>
                <a:cs typeface="+mn-cs"/>
              </a:rPr>
              <a:t>	</a:t>
            </a:r>
            <a:r>
              <a:rPr lang="id-ID" sz="2000" b="1">
                <a:solidFill>
                  <a:srgbClr val="CC3300"/>
                </a:solidFill>
                <a:effectLst>
                  <a:outerShdw blurRad="38100" dist="38100" dir="2700000" algn="tl">
                    <a:srgbClr val="000000"/>
                  </a:outerShdw>
                </a:effectLst>
                <a:latin typeface="Century Gothic" pitchFamily="34" charset="0"/>
                <a:cs typeface="+mn-cs"/>
              </a:rPr>
              <a:t>- Promosi Kesehatan</a:t>
            </a:r>
          </a:p>
          <a:p>
            <a:pPr marL="568325" lvl="1" indent="-336550">
              <a:lnSpc>
                <a:spcPct val="80000"/>
              </a:lnSpc>
              <a:spcBef>
                <a:spcPct val="20000"/>
              </a:spcBef>
              <a:buClr>
                <a:srgbClr val="FFFF00"/>
              </a:buClr>
              <a:buSzPct val="115000"/>
              <a:defRPr/>
            </a:pPr>
            <a:r>
              <a:rPr lang="id-ID" sz="2000" b="1">
                <a:solidFill>
                  <a:srgbClr val="CC3300"/>
                </a:solidFill>
                <a:effectLst>
                  <a:outerShdw blurRad="38100" dist="38100" dir="2700000" algn="tl">
                    <a:srgbClr val="000000"/>
                  </a:outerShdw>
                </a:effectLst>
                <a:latin typeface="Century Gothic" pitchFamily="34" charset="0"/>
                <a:cs typeface="+mn-cs"/>
              </a:rPr>
              <a:t>	- Kesehatan Lingkungan</a:t>
            </a:r>
          </a:p>
          <a:p>
            <a:pPr marL="568325" lvl="1" indent="-336550">
              <a:lnSpc>
                <a:spcPct val="80000"/>
              </a:lnSpc>
              <a:spcBef>
                <a:spcPct val="20000"/>
              </a:spcBef>
              <a:buClr>
                <a:srgbClr val="FFFF00"/>
              </a:buClr>
              <a:buSzPct val="115000"/>
              <a:defRPr/>
            </a:pPr>
            <a:r>
              <a:rPr lang="id-ID" sz="2000" b="1">
                <a:solidFill>
                  <a:srgbClr val="CC3300"/>
                </a:solidFill>
                <a:effectLst>
                  <a:outerShdw blurRad="38100" dist="38100" dir="2700000" algn="tl">
                    <a:srgbClr val="000000"/>
                  </a:outerShdw>
                </a:effectLst>
                <a:latin typeface="Century Gothic" pitchFamily="34" charset="0"/>
                <a:cs typeface="+mn-cs"/>
              </a:rPr>
              <a:t>	- KIA – KB</a:t>
            </a:r>
          </a:p>
          <a:p>
            <a:pPr marL="568325" lvl="1" indent="-336550">
              <a:lnSpc>
                <a:spcPct val="80000"/>
              </a:lnSpc>
              <a:spcBef>
                <a:spcPct val="20000"/>
              </a:spcBef>
              <a:buClr>
                <a:srgbClr val="FFFF00"/>
              </a:buClr>
              <a:buSzPct val="115000"/>
              <a:defRPr/>
            </a:pPr>
            <a:r>
              <a:rPr lang="id-ID" sz="2000" b="1">
                <a:solidFill>
                  <a:srgbClr val="CC3300"/>
                </a:solidFill>
                <a:effectLst>
                  <a:outerShdw blurRad="38100" dist="38100" dir="2700000" algn="tl">
                    <a:srgbClr val="000000"/>
                  </a:outerShdw>
                </a:effectLst>
                <a:latin typeface="Century Gothic" pitchFamily="34" charset="0"/>
                <a:cs typeface="+mn-cs"/>
              </a:rPr>
              <a:t>	- Perbaikan Gizi Masyarakat</a:t>
            </a:r>
          </a:p>
          <a:p>
            <a:pPr marL="568325" lvl="1" indent="-336550">
              <a:lnSpc>
                <a:spcPct val="80000"/>
              </a:lnSpc>
              <a:spcBef>
                <a:spcPct val="20000"/>
              </a:spcBef>
              <a:buClr>
                <a:srgbClr val="FFFF00"/>
              </a:buClr>
              <a:buSzPct val="115000"/>
              <a:defRPr/>
            </a:pPr>
            <a:r>
              <a:rPr lang="id-ID" sz="2000" b="1">
                <a:solidFill>
                  <a:srgbClr val="CC3300"/>
                </a:solidFill>
                <a:effectLst>
                  <a:outerShdw blurRad="38100" dist="38100" dir="2700000" algn="tl">
                    <a:srgbClr val="000000"/>
                  </a:outerShdw>
                </a:effectLst>
                <a:latin typeface="Century Gothic" pitchFamily="34" charset="0"/>
                <a:cs typeface="+mn-cs"/>
              </a:rPr>
              <a:t>	- P2M</a:t>
            </a:r>
          </a:p>
          <a:p>
            <a:pPr marL="568325" lvl="1" indent="-336550">
              <a:lnSpc>
                <a:spcPct val="80000"/>
              </a:lnSpc>
              <a:spcBef>
                <a:spcPct val="20000"/>
              </a:spcBef>
              <a:buClr>
                <a:srgbClr val="FFFF00"/>
              </a:buClr>
              <a:buSzPct val="115000"/>
              <a:defRPr/>
            </a:pPr>
            <a:r>
              <a:rPr lang="id-ID" sz="2000" b="1">
                <a:solidFill>
                  <a:srgbClr val="CC3300"/>
                </a:solidFill>
                <a:effectLst>
                  <a:outerShdw blurRad="38100" dist="38100" dir="2700000" algn="tl">
                    <a:srgbClr val="000000"/>
                  </a:outerShdw>
                </a:effectLst>
                <a:latin typeface="Century Gothic" pitchFamily="34" charset="0"/>
                <a:cs typeface="+mn-cs"/>
              </a:rPr>
              <a:t>	- Pengobatan</a:t>
            </a:r>
          </a:p>
          <a:p>
            <a:pPr marL="568325" lvl="1" indent="-336550">
              <a:lnSpc>
                <a:spcPct val="90000"/>
              </a:lnSpc>
              <a:spcBef>
                <a:spcPct val="20000"/>
              </a:spcBef>
              <a:buClr>
                <a:srgbClr val="669900"/>
              </a:buClr>
              <a:buSzPct val="115000"/>
              <a:buFontTx/>
              <a:buChar char="–"/>
              <a:defRPr/>
            </a:pPr>
            <a:r>
              <a:rPr lang="id-ID" sz="2000" b="1">
                <a:solidFill>
                  <a:srgbClr val="00FF00"/>
                </a:solidFill>
                <a:effectLst>
                  <a:outerShdw blurRad="38100" dist="38100" dir="2700000" algn="tl">
                    <a:srgbClr val="000000"/>
                  </a:outerShdw>
                </a:effectLst>
                <a:latin typeface="Century Gothic" pitchFamily="34" charset="0"/>
                <a:cs typeface="+mn-cs"/>
              </a:rPr>
              <a:t>Upaya Kesehatan Pengembangan</a:t>
            </a:r>
          </a:p>
          <a:p>
            <a:pPr marL="568325" lvl="1" indent="-336550">
              <a:lnSpc>
                <a:spcPct val="80000"/>
              </a:lnSpc>
              <a:spcBef>
                <a:spcPct val="20000"/>
              </a:spcBef>
              <a:buClr>
                <a:srgbClr val="FFFF00"/>
              </a:buClr>
              <a:buSzPct val="115000"/>
              <a:defRPr/>
            </a:pPr>
            <a:r>
              <a:rPr lang="id-ID" sz="2000" b="1">
                <a:solidFill>
                  <a:srgbClr val="00FFFF"/>
                </a:solidFill>
                <a:effectLst>
                  <a:outerShdw blurRad="38100" dist="38100" dir="2700000" algn="tl">
                    <a:srgbClr val="000000"/>
                  </a:outerShdw>
                </a:effectLst>
                <a:latin typeface="Century Gothic" pitchFamily="34" charset="0"/>
                <a:cs typeface="+mn-cs"/>
              </a:rPr>
              <a:t>	</a:t>
            </a:r>
            <a:r>
              <a:rPr lang="id-ID" sz="2000" b="1">
                <a:solidFill>
                  <a:srgbClr val="CC3300"/>
                </a:solidFill>
                <a:effectLst>
                  <a:outerShdw blurRad="38100" dist="38100" dir="2700000" algn="tl">
                    <a:srgbClr val="000000"/>
                  </a:outerShdw>
                </a:effectLst>
                <a:latin typeface="Century Gothic" pitchFamily="34" charset="0"/>
                <a:cs typeface="+mn-cs"/>
              </a:rPr>
              <a:t>- UKS		- Kesehatan Kerja</a:t>
            </a:r>
          </a:p>
          <a:p>
            <a:pPr marL="568325" lvl="1" indent="-336550">
              <a:lnSpc>
                <a:spcPct val="80000"/>
              </a:lnSpc>
              <a:spcBef>
                <a:spcPct val="20000"/>
              </a:spcBef>
              <a:buClr>
                <a:srgbClr val="FFFF00"/>
              </a:buClr>
              <a:buSzPct val="115000"/>
              <a:defRPr/>
            </a:pPr>
            <a:r>
              <a:rPr lang="id-ID" sz="2000" b="1">
                <a:solidFill>
                  <a:srgbClr val="CC3300"/>
                </a:solidFill>
                <a:effectLst>
                  <a:outerShdw blurRad="38100" dist="38100" dir="2700000" algn="tl">
                    <a:srgbClr val="000000"/>
                  </a:outerShdw>
                </a:effectLst>
                <a:latin typeface="Century Gothic" pitchFamily="34" charset="0"/>
                <a:cs typeface="+mn-cs"/>
              </a:rPr>
              <a:t>	- Olah Raga	- Gigi Mulut</a:t>
            </a:r>
          </a:p>
          <a:p>
            <a:pPr marL="568325" lvl="1" indent="-336550">
              <a:lnSpc>
                <a:spcPct val="80000"/>
              </a:lnSpc>
              <a:spcBef>
                <a:spcPct val="20000"/>
              </a:spcBef>
              <a:buClr>
                <a:srgbClr val="FFFF00"/>
              </a:buClr>
              <a:buSzPct val="115000"/>
              <a:defRPr/>
            </a:pPr>
            <a:r>
              <a:rPr lang="id-ID" sz="2000" b="1">
                <a:solidFill>
                  <a:srgbClr val="CC3300"/>
                </a:solidFill>
                <a:effectLst>
                  <a:outerShdw blurRad="38100" dist="38100" dir="2700000" algn="tl">
                    <a:srgbClr val="000000"/>
                  </a:outerShdw>
                </a:effectLst>
                <a:latin typeface="Century Gothic" pitchFamily="34" charset="0"/>
                <a:cs typeface="+mn-cs"/>
              </a:rPr>
              <a:t>	- Perkesmas	- Jiwa</a:t>
            </a:r>
          </a:p>
          <a:p>
            <a:pPr marL="568325" lvl="1" indent="-336550">
              <a:lnSpc>
                <a:spcPct val="80000"/>
              </a:lnSpc>
              <a:spcBef>
                <a:spcPct val="20000"/>
              </a:spcBef>
              <a:buClr>
                <a:srgbClr val="FFFF00"/>
              </a:buClr>
              <a:buSzPct val="115000"/>
              <a:defRPr/>
            </a:pPr>
            <a:r>
              <a:rPr lang="id-ID" sz="2000" b="1">
                <a:solidFill>
                  <a:srgbClr val="CC3300"/>
                </a:solidFill>
                <a:effectLst>
                  <a:outerShdw blurRad="38100" dist="38100" dir="2700000" algn="tl">
                    <a:srgbClr val="000000"/>
                  </a:outerShdw>
                </a:effectLst>
                <a:latin typeface="Century Gothic" pitchFamily="34" charset="0"/>
                <a:cs typeface="+mn-cs"/>
              </a:rPr>
              <a:t>	- Usila		- Battra</a:t>
            </a:r>
          </a:p>
          <a:p>
            <a:pPr marL="568325" lvl="1" indent="-336550">
              <a:lnSpc>
                <a:spcPct val="80000"/>
              </a:lnSpc>
              <a:spcBef>
                <a:spcPct val="20000"/>
              </a:spcBef>
              <a:buClr>
                <a:srgbClr val="FFFF00"/>
              </a:buClr>
              <a:buSzPct val="115000"/>
              <a:defRPr/>
            </a:pPr>
            <a:r>
              <a:rPr lang="id-ID" sz="2000" b="1">
                <a:solidFill>
                  <a:srgbClr val="CC3300"/>
                </a:solidFill>
                <a:effectLst>
                  <a:outerShdw blurRad="38100" dist="38100" dir="2700000" algn="tl">
                    <a:srgbClr val="000000"/>
                  </a:outerShdw>
                </a:effectLst>
                <a:latin typeface="Century Gothic" pitchFamily="34" charset="0"/>
                <a:cs typeface="+mn-cs"/>
              </a:rPr>
              <a:t>	Berdasarkan permasalahan &amp; </a:t>
            </a:r>
          </a:p>
          <a:p>
            <a:pPr marL="568325" lvl="1" indent="-336550">
              <a:lnSpc>
                <a:spcPct val="80000"/>
              </a:lnSpc>
              <a:spcBef>
                <a:spcPct val="20000"/>
              </a:spcBef>
              <a:buClr>
                <a:srgbClr val="FFFF00"/>
              </a:buClr>
              <a:buSzPct val="115000"/>
              <a:defRPr/>
            </a:pPr>
            <a:r>
              <a:rPr lang="id-ID" sz="2000" b="1">
                <a:solidFill>
                  <a:srgbClr val="CC3300"/>
                </a:solidFill>
                <a:effectLst>
                  <a:outerShdw blurRad="38100" dist="38100" dir="2700000" algn="tl">
                    <a:srgbClr val="000000"/>
                  </a:outerShdw>
                </a:effectLst>
                <a:latin typeface="Century Gothic" pitchFamily="34" charset="0"/>
                <a:cs typeface="+mn-cs"/>
              </a:rPr>
              <a:t>    </a:t>
            </a:r>
            <a:r>
              <a:rPr lang="en-US" sz="2000" b="1">
                <a:solidFill>
                  <a:srgbClr val="CC3300"/>
                </a:solidFill>
                <a:effectLst>
                  <a:outerShdw blurRad="38100" dist="38100" dir="2700000" algn="tl">
                    <a:srgbClr val="000000"/>
                  </a:outerShdw>
                </a:effectLst>
                <a:latin typeface="Century Gothic" pitchFamily="34" charset="0"/>
                <a:cs typeface="+mn-cs"/>
              </a:rPr>
              <a:t> </a:t>
            </a:r>
            <a:r>
              <a:rPr lang="id-ID" sz="2000" b="1">
                <a:solidFill>
                  <a:srgbClr val="CC3300"/>
                </a:solidFill>
                <a:effectLst>
                  <a:outerShdw blurRad="38100" dist="38100" dir="2700000" algn="tl">
                    <a:srgbClr val="000000"/>
                  </a:outerShdw>
                </a:effectLst>
                <a:latin typeface="Century Gothic" pitchFamily="34" charset="0"/>
                <a:cs typeface="+mn-cs"/>
              </a:rPr>
              <a:t>kemampuan yg ada</a:t>
            </a:r>
            <a:endParaRPr lang="id-ID" sz="2000" b="1">
              <a:solidFill>
                <a:srgbClr val="00FFFF"/>
              </a:solidFill>
              <a:effectLst>
                <a:outerShdw blurRad="38100" dist="38100" dir="2700000" algn="tl">
                  <a:srgbClr val="000000"/>
                </a:outerShdw>
              </a:effectLst>
              <a:latin typeface="Century Gothic" pitchFamily="34" charset="0"/>
              <a:cs typeface="+mn-cs"/>
            </a:endParaRPr>
          </a:p>
        </p:txBody>
      </p:sp>
      <p:sp>
        <p:nvSpPr>
          <p:cNvPr id="34819" name="AutoShape 6"/>
          <p:cNvSpPr>
            <a:spLocks/>
          </p:cNvSpPr>
          <p:nvPr/>
        </p:nvSpPr>
        <p:spPr bwMode="auto">
          <a:xfrm>
            <a:off x="4953000" y="2133600"/>
            <a:ext cx="457200" cy="1600200"/>
          </a:xfrm>
          <a:prstGeom prst="rightBrace">
            <a:avLst>
              <a:gd name="adj1" fmla="val 29167"/>
              <a:gd name="adj2" fmla="val 50000"/>
            </a:avLst>
          </a:prstGeom>
          <a:noFill/>
          <a:ln w="19050">
            <a:solidFill>
              <a:srgbClr val="FFFFCC"/>
            </a:solidFill>
            <a:round/>
            <a:headEnd/>
            <a:tailEnd/>
          </a:ln>
          <a:effectLst/>
        </p:spPr>
        <p:txBody>
          <a:bodyPr wrap="none" anchor="ctr"/>
          <a:lstStyle/>
          <a:p>
            <a:pPr eaLnBrk="0" hangingPunct="0"/>
            <a:endParaRPr lang="id-ID" sz="3200">
              <a:solidFill>
                <a:srgbClr val="FFFFFF"/>
              </a:solidFill>
              <a:latin typeface="Century Gothic" pitchFamily="34" charset="0"/>
            </a:endParaRPr>
          </a:p>
        </p:txBody>
      </p:sp>
      <p:sp>
        <p:nvSpPr>
          <p:cNvPr id="34820" name="Text Box 7"/>
          <p:cNvSpPr txBox="1">
            <a:spLocks noChangeArrowheads="1"/>
          </p:cNvSpPr>
          <p:nvPr/>
        </p:nvSpPr>
        <p:spPr bwMode="auto">
          <a:xfrm>
            <a:off x="5638800" y="2366963"/>
            <a:ext cx="2667000" cy="1443037"/>
          </a:xfrm>
          <a:prstGeom prst="rect">
            <a:avLst/>
          </a:prstGeom>
          <a:noFill/>
          <a:ln w="9525">
            <a:noFill/>
            <a:miter lim="800000"/>
            <a:headEnd/>
            <a:tailEnd/>
          </a:ln>
          <a:effectLst/>
        </p:spPr>
        <p:txBody>
          <a:bodyPr>
            <a:spAutoFit/>
          </a:bodyPr>
          <a:lstStyle/>
          <a:p>
            <a:pPr algn="just" eaLnBrk="0" hangingPunct="0">
              <a:lnSpc>
                <a:spcPct val="80000"/>
              </a:lnSpc>
              <a:spcBef>
                <a:spcPct val="50000"/>
              </a:spcBef>
            </a:pPr>
            <a:r>
              <a:rPr lang="id-ID" sz="2400" b="1">
                <a:solidFill>
                  <a:srgbClr val="FFFFCC"/>
                </a:solidFill>
                <a:latin typeface="Arial" charset="0"/>
              </a:rPr>
              <a:t>Komitmen nasional – global </a:t>
            </a:r>
          </a:p>
          <a:p>
            <a:pPr eaLnBrk="0" hangingPunct="0">
              <a:lnSpc>
                <a:spcPct val="80000"/>
              </a:lnSpc>
              <a:spcBef>
                <a:spcPct val="50000"/>
              </a:spcBef>
            </a:pPr>
            <a:r>
              <a:rPr lang="id-ID" sz="2400" b="1">
                <a:solidFill>
                  <a:srgbClr val="FFFFCC"/>
                </a:solidFill>
                <a:latin typeface="Arial" charset="0"/>
              </a:rPr>
              <a:t>Memiliki daya ungkit tinggi</a:t>
            </a:r>
          </a:p>
        </p:txBody>
      </p:sp>
      <p:pic>
        <p:nvPicPr>
          <p:cNvPr id="34821" name="Picture 8" descr="gbrp"/>
          <p:cNvPicPr>
            <a:picLocks noChangeAspect="1" noChangeArrowheads="1"/>
          </p:cNvPicPr>
          <p:nvPr/>
        </p:nvPicPr>
        <p:blipFill>
          <a:blip r:embed="rId2"/>
          <a:srcRect/>
          <a:stretch>
            <a:fillRect/>
          </a:stretch>
        </p:blipFill>
        <p:spPr bwMode="auto">
          <a:xfrm>
            <a:off x="5562600" y="4191000"/>
            <a:ext cx="3429000" cy="2362200"/>
          </a:xfrm>
          <a:prstGeom prst="rect">
            <a:avLst/>
          </a:prstGeom>
          <a:noFill/>
          <a:ln w="9525">
            <a:noFill/>
            <a:miter lim="800000"/>
            <a:headEnd/>
            <a:tailEnd/>
          </a:ln>
        </p:spPr>
      </p:pic>
      <p:sp>
        <p:nvSpPr>
          <p:cNvPr id="137225" name="Rectangle 9"/>
          <p:cNvSpPr>
            <a:spLocks noChangeArrowheads="1"/>
          </p:cNvSpPr>
          <p:nvPr/>
        </p:nvSpPr>
        <p:spPr bwMode="auto">
          <a:xfrm>
            <a:off x="381000" y="271463"/>
            <a:ext cx="8458200" cy="642937"/>
          </a:xfrm>
          <a:prstGeom prst="rect">
            <a:avLst/>
          </a:prstGeom>
          <a:noFill/>
          <a:ln w="9525">
            <a:solidFill>
              <a:srgbClr val="FFFFCC"/>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defRPr/>
            </a:pPr>
            <a:r>
              <a:rPr lang="en-US" sz="3200" b="1">
                <a:solidFill>
                  <a:srgbClr val="FFFFCC"/>
                </a:solidFill>
                <a:effectLst>
                  <a:outerShdw blurRad="38100" dist="38100" dir="2700000" algn="tl">
                    <a:srgbClr val="000000"/>
                  </a:outerShdw>
                </a:effectLst>
                <a:latin typeface="Lucida Console" pitchFamily="49" charset="0"/>
                <a:cs typeface="+mn-cs"/>
              </a:rPr>
              <a:t>Puskesmas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Rectangle 4"/>
          <p:cNvSpPr>
            <a:spLocks noChangeArrowheads="1"/>
          </p:cNvSpPr>
          <p:nvPr/>
        </p:nvSpPr>
        <p:spPr bwMode="auto">
          <a:xfrm>
            <a:off x="381000" y="271463"/>
            <a:ext cx="8458200" cy="642937"/>
          </a:xfrm>
          <a:prstGeom prst="rect">
            <a:avLst/>
          </a:prstGeom>
          <a:noFill/>
          <a:ln w="9525">
            <a:solidFill>
              <a:srgbClr val="FFFFCC"/>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defRPr/>
            </a:pPr>
            <a:r>
              <a:rPr lang="en-US" sz="3200" b="1">
                <a:solidFill>
                  <a:srgbClr val="FFFFCC"/>
                </a:solidFill>
                <a:effectLst>
                  <a:outerShdw blurRad="38100" dist="38100" dir="2700000" algn="tl">
                    <a:srgbClr val="000000"/>
                  </a:outerShdw>
                </a:effectLst>
                <a:latin typeface="Lucida Console" pitchFamily="49" charset="0"/>
                <a:cs typeface="+mn-cs"/>
              </a:rPr>
              <a:t>Puskesmas</a:t>
            </a:r>
          </a:p>
        </p:txBody>
      </p:sp>
      <p:sp>
        <p:nvSpPr>
          <p:cNvPr id="138245" name="Rectangle 5"/>
          <p:cNvSpPr>
            <a:spLocks noChangeArrowheads="1"/>
          </p:cNvSpPr>
          <p:nvPr/>
        </p:nvSpPr>
        <p:spPr bwMode="auto">
          <a:xfrm>
            <a:off x="152400" y="1219200"/>
            <a:ext cx="8839200" cy="541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just">
              <a:lnSpc>
                <a:spcPct val="130000"/>
              </a:lnSpc>
              <a:spcBef>
                <a:spcPct val="20000"/>
              </a:spcBef>
              <a:buClr>
                <a:srgbClr val="663300"/>
              </a:buClr>
              <a:buSzPct val="105000"/>
              <a:buFont typeface="Wingdings" pitchFamily="2" charset="2"/>
              <a:buNone/>
              <a:defRPr/>
            </a:pPr>
            <a:r>
              <a:rPr lang="id-ID" sz="2400" b="1">
                <a:solidFill>
                  <a:srgbClr val="FFFFCC"/>
                </a:solidFill>
                <a:effectLst>
                  <a:outerShdw blurRad="38100" dist="38100" dir="2700000" algn="tl">
                    <a:srgbClr val="000000"/>
                  </a:outerShdw>
                </a:effectLst>
                <a:latin typeface="Century Gothic" pitchFamily="34" charset="0"/>
                <a:cs typeface="+mn-cs"/>
              </a:rPr>
              <a:t>Azas Penyelenggaraan</a:t>
            </a:r>
          </a:p>
          <a:p>
            <a:pPr marL="404813" lvl="1" indent="-290513" algn="just">
              <a:lnSpc>
                <a:spcPct val="130000"/>
              </a:lnSpc>
              <a:spcBef>
                <a:spcPct val="20000"/>
              </a:spcBef>
              <a:buClr>
                <a:srgbClr val="FFFFCC"/>
              </a:buClr>
              <a:buFontTx/>
              <a:buChar char="–"/>
              <a:defRPr/>
            </a:pPr>
            <a:r>
              <a:rPr lang="id-ID" sz="2400" b="1">
                <a:solidFill>
                  <a:srgbClr val="00FF00"/>
                </a:solidFill>
                <a:effectLst>
                  <a:outerShdw blurRad="38100" dist="38100" dir="2700000" algn="tl">
                    <a:srgbClr val="000000"/>
                  </a:outerShdw>
                </a:effectLst>
                <a:latin typeface="Century Gothic" pitchFamily="34" charset="0"/>
                <a:cs typeface="+mn-cs"/>
              </a:rPr>
              <a:t>Azas Pertanggungjawaban Wilayah</a:t>
            </a:r>
          </a:p>
          <a:p>
            <a:pPr marL="404813" lvl="1" indent="-290513" algn="just">
              <a:lnSpc>
                <a:spcPct val="130000"/>
              </a:lnSpc>
              <a:spcBef>
                <a:spcPct val="20000"/>
              </a:spcBef>
              <a:buClr>
                <a:srgbClr val="FFFFCC"/>
              </a:buClr>
              <a:buFontTx/>
              <a:buChar char="–"/>
              <a:defRPr/>
            </a:pPr>
            <a:r>
              <a:rPr lang="id-ID" sz="2400" b="1">
                <a:solidFill>
                  <a:srgbClr val="00FF00"/>
                </a:solidFill>
                <a:effectLst>
                  <a:outerShdw blurRad="38100" dist="38100" dir="2700000" algn="tl">
                    <a:srgbClr val="000000"/>
                  </a:outerShdw>
                </a:effectLst>
                <a:latin typeface="Century Gothic" pitchFamily="34" charset="0"/>
                <a:cs typeface="+mn-cs"/>
              </a:rPr>
              <a:t>Azas Pemberdayaan Masyarakat</a:t>
            </a:r>
          </a:p>
          <a:p>
            <a:pPr marL="404813" lvl="1" indent="-290513" algn="just">
              <a:lnSpc>
                <a:spcPct val="130000"/>
              </a:lnSpc>
              <a:spcBef>
                <a:spcPct val="20000"/>
              </a:spcBef>
              <a:buClr>
                <a:srgbClr val="FFFFCC"/>
              </a:buClr>
              <a:buFontTx/>
              <a:buChar char="–"/>
              <a:defRPr/>
            </a:pPr>
            <a:r>
              <a:rPr lang="id-ID" sz="2400" b="1">
                <a:solidFill>
                  <a:srgbClr val="00FF00"/>
                </a:solidFill>
                <a:effectLst>
                  <a:outerShdw blurRad="38100" dist="38100" dir="2700000" algn="tl">
                    <a:srgbClr val="000000"/>
                  </a:outerShdw>
                </a:effectLst>
                <a:latin typeface="Century Gothic" pitchFamily="34" charset="0"/>
                <a:cs typeface="+mn-cs"/>
              </a:rPr>
              <a:t>Azas Keterpaduan</a:t>
            </a:r>
          </a:p>
          <a:p>
            <a:pPr marL="796925" lvl="2" indent="-277813" algn="just">
              <a:lnSpc>
                <a:spcPct val="130000"/>
              </a:lnSpc>
              <a:spcBef>
                <a:spcPct val="20000"/>
              </a:spcBef>
              <a:buClr>
                <a:srgbClr val="CC3300"/>
              </a:buClr>
              <a:buFontTx/>
              <a:buChar char="•"/>
              <a:defRPr/>
            </a:pPr>
            <a:r>
              <a:rPr lang="id-ID" sz="2400" b="1">
                <a:solidFill>
                  <a:srgbClr val="CC3300"/>
                </a:solidFill>
                <a:effectLst>
                  <a:outerShdw blurRad="38100" dist="38100" dir="2700000" algn="tl">
                    <a:srgbClr val="000000"/>
                  </a:outerShdw>
                </a:effectLst>
                <a:latin typeface="Century Gothic" pitchFamily="34" charset="0"/>
                <a:cs typeface="+mn-cs"/>
              </a:rPr>
              <a:t>Lintas Program</a:t>
            </a:r>
          </a:p>
          <a:p>
            <a:pPr marL="796925" lvl="2" indent="-277813" algn="just">
              <a:lnSpc>
                <a:spcPct val="130000"/>
              </a:lnSpc>
              <a:spcBef>
                <a:spcPct val="20000"/>
              </a:spcBef>
              <a:buClr>
                <a:srgbClr val="CC3300"/>
              </a:buClr>
              <a:defRPr/>
            </a:pPr>
            <a:r>
              <a:rPr lang="id-ID" sz="2400" b="1">
                <a:solidFill>
                  <a:srgbClr val="CC3300"/>
                </a:solidFill>
                <a:effectLst>
                  <a:outerShdw blurRad="38100" dist="38100" dir="2700000" algn="tl">
                    <a:srgbClr val="000000"/>
                  </a:outerShdw>
                </a:effectLst>
                <a:latin typeface="Century Gothic" pitchFamily="34" charset="0"/>
                <a:cs typeface="+mn-cs"/>
              </a:rPr>
              <a:t>	Memadukan penyelenggaraan berbagai upaya ke-sehatan Puskesmas</a:t>
            </a:r>
          </a:p>
          <a:p>
            <a:pPr marL="796925" lvl="2" indent="-277813" algn="just">
              <a:lnSpc>
                <a:spcPct val="130000"/>
              </a:lnSpc>
              <a:spcBef>
                <a:spcPct val="20000"/>
              </a:spcBef>
              <a:buClr>
                <a:srgbClr val="CC3300"/>
              </a:buClr>
              <a:buFontTx/>
              <a:buChar char="•"/>
              <a:defRPr/>
            </a:pPr>
            <a:r>
              <a:rPr lang="id-ID" sz="2400" b="1">
                <a:solidFill>
                  <a:srgbClr val="CC3300"/>
                </a:solidFill>
                <a:effectLst>
                  <a:outerShdw blurRad="38100" dist="38100" dir="2700000" algn="tl">
                    <a:srgbClr val="000000"/>
                  </a:outerShdw>
                </a:effectLst>
                <a:latin typeface="Century Gothic" pitchFamily="34" charset="0"/>
                <a:cs typeface="+mn-cs"/>
              </a:rPr>
              <a:t>Lintas Sektor</a:t>
            </a:r>
          </a:p>
          <a:p>
            <a:pPr marL="796925" lvl="2" indent="-277813" algn="just">
              <a:lnSpc>
                <a:spcPct val="130000"/>
              </a:lnSpc>
              <a:spcBef>
                <a:spcPct val="20000"/>
              </a:spcBef>
              <a:buClr>
                <a:srgbClr val="CC3300"/>
              </a:buClr>
              <a:defRPr/>
            </a:pPr>
            <a:r>
              <a:rPr lang="id-ID" sz="2400" b="1">
                <a:solidFill>
                  <a:srgbClr val="CC3300"/>
                </a:solidFill>
                <a:effectLst>
                  <a:outerShdw blurRad="38100" dist="38100" dir="2700000" algn="tl">
                    <a:srgbClr val="000000"/>
                  </a:outerShdw>
                </a:effectLst>
                <a:latin typeface="Century Gothic" pitchFamily="34" charset="0"/>
                <a:cs typeface="+mn-cs"/>
              </a:rPr>
              <a:t>	Memadukan berbagai upaya kesehatan Puskesmas dgn sektor terkait tingkat Kecamatan</a:t>
            </a:r>
          </a:p>
        </p:txBody>
      </p:sp>
      <p:pic>
        <p:nvPicPr>
          <p:cNvPr id="35844" name="Picture 6" descr="PICT0291"/>
          <p:cNvPicPr>
            <a:picLocks noChangeAspect="1" noChangeArrowheads="1"/>
          </p:cNvPicPr>
          <p:nvPr/>
        </p:nvPicPr>
        <p:blipFill>
          <a:blip r:embed="rId2"/>
          <a:srcRect/>
          <a:stretch>
            <a:fillRect/>
          </a:stretch>
        </p:blipFill>
        <p:spPr bwMode="auto">
          <a:xfrm>
            <a:off x="5943600" y="1219200"/>
            <a:ext cx="28956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Rectangle 4"/>
          <p:cNvSpPr>
            <a:spLocks noChangeArrowheads="1"/>
          </p:cNvSpPr>
          <p:nvPr/>
        </p:nvSpPr>
        <p:spPr bwMode="auto">
          <a:xfrm>
            <a:off x="230188" y="1295400"/>
            <a:ext cx="8734425"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lgn="just">
              <a:spcBef>
                <a:spcPct val="20000"/>
              </a:spcBef>
              <a:buClr>
                <a:srgbClr val="FFFFFF"/>
              </a:buClr>
              <a:buFont typeface="Arial Unicode MS" pitchFamily="34" charset="-128"/>
              <a:buChar char="●"/>
              <a:defRPr/>
            </a:pPr>
            <a:r>
              <a:rPr lang="id-ID" sz="2400" b="1">
                <a:solidFill>
                  <a:srgbClr val="FFFFFF"/>
                </a:solidFill>
                <a:effectLst>
                  <a:outerShdw blurRad="38100" dist="38100" dir="2700000" algn="tl">
                    <a:srgbClr val="000000"/>
                  </a:outerShdw>
                </a:effectLst>
                <a:latin typeface="Century Gothic" pitchFamily="34" charset="0"/>
                <a:cs typeface="+mn-cs"/>
              </a:rPr>
              <a:t>Angka Kematian Ibu (</a:t>
            </a:r>
            <a:r>
              <a:rPr lang="en-US" sz="2400" b="1">
                <a:solidFill>
                  <a:srgbClr val="FFFFFF"/>
                </a:solidFill>
                <a:effectLst>
                  <a:outerShdw blurRad="38100" dist="38100" dir="2700000" algn="tl">
                    <a:srgbClr val="000000"/>
                  </a:outerShdw>
                </a:effectLst>
                <a:latin typeface="Century Gothic" pitchFamily="34" charset="0"/>
                <a:cs typeface="+mn-cs"/>
              </a:rPr>
              <a:t>248</a:t>
            </a:r>
            <a:r>
              <a:rPr lang="id-ID" sz="2400" b="1">
                <a:solidFill>
                  <a:srgbClr val="FFFFFF"/>
                </a:solidFill>
                <a:effectLst>
                  <a:outerShdw blurRad="38100" dist="38100" dir="2700000" algn="tl">
                    <a:srgbClr val="000000"/>
                  </a:outerShdw>
                </a:effectLst>
                <a:latin typeface="Century Gothic" pitchFamily="34" charset="0"/>
                <a:cs typeface="+mn-cs"/>
              </a:rPr>
              <a:t>/100.000 kelahiran hidup); Angka Kematian Bayi (</a:t>
            </a:r>
            <a:r>
              <a:rPr lang="en-US" sz="2400" b="1">
                <a:solidFill>
                  <a:srgbClr val="FFFFFF"/>
                </a:solidFill>
                <a:effectLst>
                  <a:outerShdw blurRad="38100" dist="38100" dir="2700000" algn="tl">
                    <a:srgbClr val="000000"/>
                  </a:outerShdw>
                </a:effectLst>
                <a:latin typeface="Century Gothic" pitchFamily="34" charset="0"/>
                <a:cs typeface="+mn-cs"/>
              </a:rPr>
              <a:t>20</a:t>
            </a:r>
            <a:r>
              <a:rPr lang="id-ID" sz="2400" b="1">
                <a:solidFill>
                  <a:srgbClr val="FFFFFF"/>
                </a:solidFill>
                <a:effectLst>
                  <a:outerShdw blurRad="38100" dist="38100" dir="2700000" algn="tl">
                    <a:srgbClr val="000000"/>
                  </a:outerShdw>
                </a:effectLst>
                <a:latin typeface="Century Gothic" pitchFamily="34" charset="0"/>
                <a:cs typeface="+mn-cs"/>
              </a:rPr>
              <a:t>/1.000 kelahiran hidup) </a:t>
            </a:r>
            <a:r>
              <a:rPr lang="id-ID" sz="2400" b="1">
                <a:solidFill>
                  <a:srgbClr val="FFFFFF"/>
                </a:solidFill>
                <a:effectLst>
                  <a:outerShdw blurRad="38100" dist="38100" dir="2700000" algn="tl">
                    <a:srgbClr val="000000"/>
                  </a:outerShdw>
                </a:effectLst>
                <a:latin typeface="Century Gothic" pitchFamily="34" charset="0"/>
                <a:cs typeface="+mn-cs"/>
                <a:sym typeface="Wingdings" pitchFamily="2" charset="2"/>
              </a:rPr>
              <a:t> derajat kesehatan Indonesia …………………</a:t>
            </a:r>
          </a:p>
          <a:p>
            <a:pPr marL="342900" indent="-342900" algn="just">
              <a:spcBef>
                <a:spcPct val="20000"/>
              </a:spcBef>
              <a:buClr>
                <a:srgbClr val="FFFFFF"/>
              </a:buClr>
              <a:buFont typeface="Arial Unicode MS" pitchFamily="34" charset="-128"/>
              <a:buChar char="●"/>
              <a:defRPr/>
            </a:pPr>
            <a:r>
              <a:rPr lang="id-ID" sz="2400" b="1">
                <a:solidFill>
                  <a:srgbClr val="FFFFFF"/>
                </a:solidFill>
                <a:effectLst>
                  <a:outerShdw blurRad="38100" dist="38100" dir="2700000" algn="tl">
                    <a:srgbClr val="000000"/>
                  </a:outerShdw>
                </a:effectLst>
                <a:latin typeface="Century Gothic" pitchFamily="34" charset="0"/>
                <a:cs typeface="+mn-cs"/>
                <a:sym typeface="Wingdings" pitchFamily="2" charset="2"/>
              </a:rPr>
              <a:t>50 % persalinan ditolong oleh tenaga dgn kualifikasi tidak memadai</a:t>
            </a:r>
          </a:p>
          <a:p>
            <a:pPr marL="342900" indent="-342900" algn="just">
              <a:spcBef>
                <a:spcPct val="20000"/>
              </a:spcBef>
              <a:buClr>
                <a:srgbClr val="FFFFFF"/>
              </a:buClr>
              <a:buFont typeface="Arial Unicode MS" pitchFamily="34" charset="-128"/>
              <a:buChar char="●"/>
              <a:defRPr/>
            </a:pPr>
            <a:r>
              <a:rPr lang="id-ID" sz="2400" b="1">
                <a:solidFill>
                  <a:srgbClr val="FFFFFF"/>
                </a:solidFill>
                <a:effectLst>
                  <a:outerShdw blurRad="38100" dist="38100" dir="2700000" algn="tl">
                    <a:srgbClr val="000000"/>
                  </a:outerShdw>
                </a:effectLst>
                <a:latin typeface="Century Gothic" pitchFamily="34" charset="0"/>
                <a:cs typeface="+mn-cs"/>
                <a:sym typeface="Wingdings" pitchFamily="2" charset="2"/>
              </a:rPr>
              <a:t>1 dari sepuluh wanita yg telah menikah &amp; tdk ingin hamil, tdk menggunakan kontrasepsi  </a:t>
            </a:r>
            <a:r>
              <a:rPr lang="id-ID" sz="2400" b="1" i="1">
                <a:solidFill>
                  <a:srgbClr val="FFFFFF"/>
                </a:solidFill>
                <a:effectLst>
                  <a:outerShdw blurRad="38100" dist="38100" dir="2700000" algn="tl">
                    <a:srgbClr val="000000"/>
                  </a:outerShdw>
                </a:effectLst>
                <a:latin typeface="Century Gothic" pitchFamily="34" charset="0"/>
                <a:cs typeface="+mn-cs"/>
                <a:sym typeface="Wingdings" pitchFamily="2" charset="2"/>
              </a:rPr>
              <a:t>unwanted pregnancy</a:t>
            </a:r>
            <a:r>
              <a:rPr lang="id-ID" sz="2400" b="1">
                <a:solidFill>
                  <a:srgbClr val="FFFFFF"/>
                </a:solidFill>
                <a:effectLst>
                  <a:outerShdw blurRad="38100" dist="38100" dir="2700000" algn="tl">
                    <a:srgbClr val="000000"/>
                  </a:outerShdw>
                </a:effectLst>
                <a:latin typeface="Century Gothic" pitchFamily="34" charset="0"/>
                <a:cs typeface="+mn-cs"/>
                <a:sym typeface="Wingdings" pitchFamily="2" charset="2"/>
              </a:rPr>
              <a:t>  </a:t>
            </a:r>
            <a:r>
              <a:rPr lang="id-ID" sz="2400" b="1" i="1">
                <a:solidFill>
                  <a:srgbClr val="FFFFFF"/>
                </a:solidFill>
                <a:effectLst>
                  <a:outerShdw blurRad="38100" dist="38100" dir="2700000" algn="tl">
                    <a:srgbClr val="000000"/>
                  </a:outerShdw>
                </a:effectLst>
                <a:latin typeface="Century Gothic" pitchFamily="34" charset="0"/>
                <a:cs typeface="+mn-cs"/>
                <a:sym typeface="Wingdings" pitchFamily="2" charset="2"/>
              </a:rPr>
              <a:t>unsafe abortion/babby blues</a:t>
            </a:r>
          </a:p>
          <a:p>
            <a:pPr marL="342900" indent="-342900" algn="just">
              <a:spcBef>
                <a:spcPct val="20000"/>
              </a:spcBef>
              <a:buClr>
                <a:srgbClr val="FFFFFF"/>
              </a:buClr>
              <a:buFont typeface="Arial Unicode MS" pitchFamily="34" charset="-128"/>
              <a:buChar char="●"/>
              <a:defRPr/>
            </a:pPr>
            <a:r>
              <a:rPr lang="id-ID" sz="2400" b="1">
                <a:solidFill>
                  <a:srgbClr val="FFFFFF"/>
                </a:solidFill>
                <a:effectLst>
                  <a:outerShdw blurRad="38100" dist="38100" dir="2700000" algn="tl">
                    <a:srgbClr val="000000"/>
                  </a:outerShdw>
                </a:effectLst>
                <a:latin typeface="Century Gothic" pitchFamily="34" charset="0"/>
                <a:cs typeface="+mn-cs"/>
              </a:rPr>
              <a:t>Konferensi Internasional </a:t>
            </a:r>
            <a:r>
              <a:rPr lang="id-ID" sz="2400" b="1" i="1">
                <a:solidFill>
                  <a:srgbClr val="FFFFFF"/>
                </a:solidFill>
                <a:effectLst>
                  <a:outerShdw blurRad="38100" dist="38100" dir="2700000" algn="tl">
                    <a:srgbClr val="000000"/>
                  </a:outerShdw>
                </a:effectLst>
                <a:latin typeface="Century Gothic" pitchFamily="34" charset="0"/>
                <a:cs typeface="+mn-cs"/>
              </a:rPr>
              <a:t>Safe Motherhood</a:t>
            </a:r>
            <a:r>
              <a:rPr lang="id-ID" sz="2400" b="1">
                <a:solidFill>
                  <a:srgbClr val="FFFFFF"/>
                </a:solidFill>
                <a:effectLst>
                  <a:outerShdw blurRad="38100" dist="38100" dir="2700000" algn="tl">
                    <a:srgbClr val="000000"/>
                  </a:outerShdw>
                </a:effectLst>
                <a:latin typeface="Century Gothic" pitchFamily="34" charset="0"/>
                <a:cs typeface="+mn-cs"/>
              </a:rPr>
              <a:t> 1987: Kematian Ibu merupakan masalah kesehatan di dunia, 99% kematian ibu di negara berkembang. </a:t>
            </a:r>
            <a:endParaRPr lang="en-US" sz="2400" b="1">
              <a:solidFill>
                <a:srgbClr val="FFFFFF"/>
              </a:solidFill>
              <a:effectLst>
                <a:outerShdw blurRad="38100" dist="38100" dir="2700000" algn="tl">
                  <a:srgbClr val="000000"/>
                </a:outerShdw>
              </a:effectLst>
              <a:latin typeface="Century Gothic" pitchFamily="34" charset="0"/>
              <a:cs typeface="+mn-cs"/>
            </a:endParaRPr>
          </a:p>
          <a:p>
            <a:pPr marL="342900" indent="-342900" algn="just">
              <a:spcBef>
                <a:spcPct val="20000"/>
              </a:spcBef>
              <a:buClr>
                <a:srgbClr val="FFFFFF"/>
              </a:buClr>
              <a:buFont typeface="Arial Unicode MS" pitchFamily="34" charset="-128"/>
              <a:buChar char="●"/>
              <a:defRPr/>
            </a:pPr>
            <a:r>
              <a:rPr lang="id-ID" sz="2400" b="1">
                <a:solidFill>
                  <a:srgbClr val="FFFFFF"/>
                </a:solidFill>
                <a:effectLst>
                  <a:outerShdw blurRad="38100" dist="38100" dir="2700000" algn="tl">
                    <a:srgbClr val="000000"/>
                  </a:outerShdw>
                </a:effectLst>
                <a:latin typeface="Century Gothic" pitchFamily="34" charset="0"/>
                <a:cs typeface="+mn-cs"/>
                <a:sym typeface="Wingdings" pitchFamily="2" charset="2"/>
              </a:rPr>
              <a:t>Tantangan Global : </a:t>
            </a:r>
            <a:r>
              <a:rPr lang="id-ID" sz="2400" b="1" i="1">
                <a:solidFill>
                  <a:srgbClr val="FFFFFF"/>
                </a:solidFill>
                <a:effectLst>
                  <a:outerShdw blurRad="38100" dist="38100" dir="2700000" algn="tl">
                    <a:srgbClr val="000000"/>
                  </a:outerShdw>
                </a:effectLst>
                <a:latin typeface="Century Gothic" pitchFamily="34" charset="0"/>
                <a:cs typeface="+mn-cs"/>
                <a:sym typeface="Wingdings" pitchFamily="2" charset="2"/>
              </a:rPr>
              <a:t>Millennium Development Goals</a:t>
            </a:r>
            <a:r>
              <a:rPr lang="id-ID" sz="2400" b="1">
                <a:solidFill>
                  <a:srgbClr val="FFFFFF"/>
                </a:solidFill>
                <a:effectLst>
                  <a:outerShdw blurRad="38100" dist="38100" dir="2700000" algn="tl">
                    <a:srgbClr val="000000"/>
                  </a:outerShdw>
                </a:effectLst>
                <a:latin typeface="Century Gothic" pitchFamily="34" charset="0"/>
                <a:cs typeface="+mn-cs"/>
                <a:sym typeface="Wingdings" pitchFamily="2" charset="2"/>
              </a:rPr>
              <a:t> (MDG’s)</a:t>
            </a:r>
            <a:endParaRPr lang="id-ID" sz="2400" b="1">
              <a:solidFill>
                <a:srgbClr val="FFFFFF"/>
              </a:solidFill>
              <a:effectLst>
                <a:outerShdw blurRad="38100" dist="38100" dir="2700000" algn="tl">
                  <a:srgbClr val="000000"/>
                </a:outerShdw>
              </a:effectLst>
              <a:latin typeface="Century Gothic" pitchFamily="34" charset="0"/>
              <a:cs typeface="+mn-cs"/>
            </a:endParaRPr>
          </a:p>
        </p:txBody>
      </p:sp>
      <p:sp>
        <p:nvSpPr>
          <p:cNvPr id="139269" name="Rectangle 5"/>
          <p:cNvSpPr>
            <a:spLocks noChangeArrowheads="1"/>
          </p:cNvSpPr>
          <p:nvPr/>
        </p:nvSpPr>
        <p:spPr bwMode="auto">
          <a:xfrm>
            <a:off x="381000" y="271463"/>
            <a:ext cx="8458200" cy="642937"/>
          </a:xfrm>
          <a:prstGeom prst="rect">
            <a:avLst/>
          </a:prstGeom>
          <a:noFill/>
          <a:ln w="9525">
            <a:solidFill>
              <a:srgbClr val="FFFFCC"/>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defRPr/>
            </a:pPr>
            <a:r>
              <a:rPr lang="en-US" sz="3200" b="1">
                <a:solidFill>
                  <a:srgbClr val="FFFFCC"/>
                </a:solidFill>
                <a:effectLst>
                  <a:outerShdw blurRad="38100" dist="38100" dir="2700000" algn="tl">
                    <a:srgbClr val="000000"/>
                  </a:outerShdw>
                </a:effectLst>
                <a:latin typeface="Lucida Console" pitchFamily="49" charset="0"/>
                <a:cs typeface="+mn-cs"/>
              </a:rPr>
              <a:t>Kesehatan Ibu dan Anak</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3" name="Rectangle 5"/>
          <p:cNvSpPr>
            <a:spLocks noChangeArrowheads="1"/>
          </p:cNvSpPr>
          <p:nvPr/>
        </p:nvSpPr>
        <p:spPr bwMode="auto">
          <a:xfrm>
            <a:off x="381000" y="271463"/>
            <a:ext cx="8458200" cy="642937"/>
          </a:xfrm>
          <a:prstGeom prst="rect">
            <a:avLst/>
          </a:prstGeom>
          <a:noFill/>
          <a:ln w="9525">
            <a:solidFill>
              <a:srgbClr val="FFFFCC"/>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defRPr/>
            </a:pPr>
            <a:r>
              <a:rPr lang="en-US" sz="3200" b="1">
                <a:solidFill>
                  <a:srgbClr val="FFFFCC"/>
                </a:solidFill>
                <a:effectLst>
                  <a:outerShdw blurRad="38100" dist="38100" dir="2700000" algn="tl">
                    <a:srgbClr val="000000"/>
                  </a:outerShdw>
                </a:effectLst>
                <a:latin typeface="Lucida Console" pitchFamily="49" charset="0"/>
                <a:cs typeface="+mn-cs"/>
              </a:rPr>
              <a:t>Kesehatan Ibu dan Anak</a:t>
            </a:r>
          </a:p>
        </p:txBody>
      </p:sp>
      <p:sp>
        <p:nvSpPr>
          <p:cNvPr id="140294" name="Rectangle 6"/>
          <p:cNvSpPr>
            <a:spLocks noChangeArrowheads="1"/>
          </p:cNvSpPr>
          <p:nvPr/>
        </p:nvSpPr>
        <p:spPr bwMode="auto">
          <a:xfrm>
            <a:off x="179388" y="1219200"/>
            <a:ext cx="8785225" cy="541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lgn="just">
              <a:spcBef>
                <a:spcPct val="20000"/>
              </a:spcBef>
              <a:buClr>
                <a:srgbClr val="FFFFFF"/>
              </a:buClr>
              <a:buFont typeface="Trebuchet MS" pitchFamily="34" charset="0"/>
              <a:buNone/>
              <a:defRPr/>
            </a:pPr>
            <a:r>
              <a:rPr lang="id-ID" sz="2400" b="1">
                <a:solidFill>
                  <a:srgbClr val="FFFFFF"/>
                </a:solidFill>
                <a:effectLst>
                  <a:outerShdw blurRad="38100" dist="38100" dir="2700000" algn="tl">
                    <a:srgbClr val="000000"/>
                  </a:outerShdw>
                </a:effectLst>
                <a:latin typeface="Century Gothic" pitchFamily="34" charset="0"/>
                <a:cs typeface="+mn-cs"/>
              </a:rPr>
              <a:t>Fakta :</a:t>
            </a:r>
          </a:p>
          <a:p>
            <a:pPr marL="342900" indent="-342900" algn="just">
              <a:spcBef>
                <a:spcPct val="20000"/>
              </a:spcBef>
              <a:buClr>
                <a:srgbClr val="FFFFFF"/>
              </a:buClr>
              <a:buFont typeface="Trebuchet MS" pitchFamily="34" charset="0"/>
              <a:buChar char="●"/>
              <a:defRPr/>
            </a:pPr>
            <a:r>
              <a:rPr lang="id-ID" sz="2400" b="1">
                <a:solidFill>
                  <a:srgbClr val="FFFFFF"/>
                </a:solidFill>
                <a:effectLst>
                  <a:outerShdw blurRad="38100" dist="38100" dir="2700000" algn="tl">
                    <a:srgbClr val="000000"/>
                  </a:outerShdw>
                </a:effectLst>
                <a:latin typeface="Century Gothic" pitchFamily="34" charset="0"/>
                <a:cs typeface="+mn-cs"/>
                <a:sym typeface="Symbol" pitchFamily="18" charset="2"/>
              </a:rPr>
              <a:t> 5 juta ibu melahirkan di Indonesia setiap tahunnya</a:t>
            </a:r>
          </a:p>
          <a:p>
            <a:pPr marL="342900" indent="-342900" algn="just">
              <a:spcBef>
                <a:spcPct val="20000"/>
              </a:spcBef>
              <a:buClr>
                <a:srgbClr val="FFFFFF"/>
              </a:buClr>
              <a:buFont typeface="Trebuchet MS" pitchFamily="34" charset="0"/>
              <a:buChar char="●"/>
              <a:defRPr/>
            </a:pPr>
            <a:r>
              <a:rPr lang="id-ID" sz="2400" b="1">
                <a:solidFill>
                  <a:srgbClr val="FFFFFF"/>
                </a:solidFill>
                <a:effectLst>
                  <a:outerShdw blurRad="38100" dist="38100" dir="2700000" algn="tl">
                    <a:srgbClr val="000000"/>
                  </a:outerShdw>
                </a:effectLst>
                <a:latin typeface="Century Gothic" pitchFamily="34" charset="0"/>
                <a:cs typeface="+mn-cs"/>
                <a:sym typeface="Symbol" pitchFamily="18" charset="2"/>
              </a:rPr>
              <a:t>Angka Kematian ibu : 248/100.000 kelahiran hidup </a:t>
            </a:r>
            <a:r>
              <a:rPr lang="id-ID" sz="2400" b="1">
                <a:solidFill>
                  <a:srgbClr val="FFFFFF"/>
                </a:solidFill>
                <a:effectLst>
                  <a:outerShdw blurRad="38100" dist="38100" dir="2700000" algn="tl">
                    <a:srgbClr val="000000"/>
                  </a:outerShdw>
                </a:effectLst>
                <a:latin typeface="Century Gothic" pitchFamily="34" charset="0"/>
                <a:cs typeface="+mn-cs"/>
                <a:sym typeface="Wingdings" pitchFamily="2" charset="2"/>
              </a:rPr>
              <a:t> Thailand = 129; Malaysia = 39; Singapura = 6</a:t>
            </a:r>
          </a:p>
          <a:p>
            <a:pPr marL="342900" indent="-342900" algn="just">
              <a:spcBef>
                <a:spcPct val="20000"/>
              </a:spcBef>
              <a:buClr>
                <a:srgbClr val="FFFFFF"/>
              </a:buClr>
              <a:buFont typeface="Trebuchet MS" pitchFamily="34" charset="0"/>
              <a:buChar char="●"/>
              <a:defRPr/>
            </a:pPr>
            <a:r>
              <a:rPr lang="id-ID" sz="2400" b="1">
                <a:solidFill>
                  <a:srgbClr val="FFFFFF"/>
                </a:solidFill>
                <a:effectLst>
                  <a:outerShdw blurRad="38100" dist="38100" dir="2700000" algn="tl">
                    <a:srgbClr val="000000"/>
                  </a:outerShdw>
                </a:effectLst>
                <a:latin typeface="Century Gothic" pitchFamily="34" charset="0"/>
                <a:cs typeface="+mn-cs"/>
                <a:sym typeface="Wingdings" pitchFamily="2" charset="2"/>
              </a:rPr>
              <a:t>Setiap jam  2 ibu meninggal di Indonesia</a:t>
            </a:r>
          </a:p>
          <a:p>
            <a:pPr marL="342900" indent="-342900" algn="just">
              <a:spcBef>
                <a:spcPct val="20000"/>
              </a:spcBef>
              <a:buClr>
                <a:srgbClr val="FFFFFF"/>
              </a:buClr>
              <a:buFont typeface="Trebuchet MS" pitchFamily="34" charset="0"/>
              <a:buChar char="●"/>
              <a:defRPr/>
            </a:pPr>
            <a:r>
              <a:rPr lang="id-ID" sz="2400" b="1">
                <a:solidFill>
                  <a:srgbClr val="FFFFFF"/>
                </a:solidFill>
                <a:effectLst>
                  <a:outerShdw blurRad="38100" dist="38100" dir="2700000" algn="tl">
                    <a:srgbClr val="000000"/>
                  </a:outerShdw>
                </a:effectLst>
                <a:latin typeface="Century Gothic" pitchFamily="34" charset="0"/>
                <a:cs typeface="+mn-cs"/>
                <a:sym typeface="Wingdings" pitchFamily="2" charset="2"/>
              </a:rPr>
              <a:t>SKRT 2001, Tiga Penyebab Utama Kematian Ibu di Indonesia :</a:t>
            </a:r>
          </a:p>
          <a:p>
            <a:pPr marL="342900" indent="-342900" algn="just">
              <a:spcBef>
                <a:spcPct val="20000"/>
              </a:spcBef>
              <a:buClr>
                <a:srgbClr val="FFFFFF"/>
              </a:buClr>
              <a:buFont typeface="Trebuchet MS" pitchFamily="34" charset="0"/>
              <a:buNone/>
              <a:defRPr/>
            </a:pPr>
            <a:r>
              <a:rPr lang="en-US" sz="2400" b="1">
                <a:solidFill>
                  <a:srgbClr val="FFFFFF"/>
                </a:solidFill>
                <a:effectLst>
                  <a:outerShdw blurRad="38100" dist="38100" dir="2700000" algn="tl">
                    <a:srgbClr val="000000"/>
                  </a:outerShdw>
                </a:effectLst>
                <a:latin typeface="Century Gothic" pitchFamily="34" charset="0"/>
                <a:cs typeface="+mn-cs"/>
                <a:sym typeface="Wingdings" pitchFamily="2" charset="2"/>
              </a:rPr>
              <a:t>	</a:t>
            </a:r>
            <a:r>
              <a:rPr lang="id-ID" sz="2400" b="1">
                <a:solidFill>
                  <a:srgbClr val="FFFFFF"/>
                </a:solidFill>
                <a:effectLst>
                  <a:outerShdw blurRad="38100" dist="38100" dir="2700000" algn="tl">
                    <a:srgbClr val="000000"/>
                  </a:outerShdw>
                </a:effectLst>
                <a:latin typeface="Century Gothic" pitchFamily="34" charset="0"/>
                <a:cs typeface="+mn-cs"/>
                <a:sym typeface="Wingdings" pitchFamily="2" charset="2"/>
              </a:rPr>
              <a:t>Pendarahan (28 %); Eklampsia (24 %); Infeksi (11 %)</a:t>
            </a:r>
          </a:p>
          <a:p>
            <a:pPr marL="342900" indent="-342900" algn="just">
              <a:spcBef>
                <a:spcPct val="20000"/>
              </a:spcBef>
              <a:buClr>
                <a:srgbClr val="FFFFFF"/>
              </a:buClr>
              <a:buFont typeface="Trebuchet MS" pitchFamily="34" charset="0"/>
              <a:buChar char="●"/>
              <a:defRPr/>
            </a:pPr>
            <a:r>
              <a:rPr lang="id-ID" sz="2400" b="1">
                <a:solidFill>
                  <a:srgbClr val="FFFFFF"/>
                </a:solidFill>
                <a:effectLst>
                  <a:outerShdw blurRad="38100" dist="38100" dir="2700000" algn="tl">
                    <a:srgbClr val="000000"/>
                  </a:outerShdw>
                </a:effectLst>
                <a:latin typeface="Century Gothic" pitchFamily="34" charset="0"/>
                <a:cs typeface="+mn-cs"/>
              </a:rPr>
              <a:t>Badan Kesehatan Dunia (WHO) 1999:                Memprakarsai Program Making Pregnancy Safer (MPS) Kehamilan yang Aman, untuk mendukung usaha </a:t>
            </a:r>
            <a:r>
              <a:rPr lang="id-ID" sz="2400" b="1">
                <a:solidFill>
                  <a:srgbClr val="FFFFFF"/>
                </a:solidFill>
                <a:effectLst>
                  <a:outerShdw blurRad="38100" dist="38100" dir="2700000" algn="tl">
                    <a:srgbClr val="000000"/>
                  </a:outerShdw>
                </a:effectLst>
                <a:latin typeface="Century Gothic" pitchFamily="34" charset="0"/>
                <a:cs typeface="+mn-cs"/>
                <a:sym typeface="Symbol" pitchFamily="18" charset="2"/>
              </a:rPr>
              <a:t> Angka Kematian Ibu (AKI). MPS adalah komponen dari </a:t>
            </a:r>
            <a:r>
              <a:rPr lang="id-ID" sz="2400" b="1" i="1">
                <a:solidFill>
                  <a:srgbClr val="FFFFFF"/>
                </a:solidFill>
                <a:effectLst>
                  <a:outerShdw blurRad="38100" dist="38100" dir="2700000" algn="tl">
                    <a:srgbClr val="000000"/>
                  </a:outerShdw>
                </a:effectLst>
                <a:latin typeface="Century Gothic" pitchFamily="34" charset="0"/>
                <a:cs typeface="+mn-cs"/>
                <a:sym typeface="Symbol" pitchFamily="18" charset="2"/>
              </a:rPr>
              <a:t>Safe Motherhood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4"/>
          <p:cNvSpPr>
            <a:spLocks noChangeArrowheads="1"/>
          </p:cNvSpPr>
          <p:nvPr/>
        </p:nvSpPr>
        <p:spPr bwMode="auto">
          <a:xfrm>
            <a:off x="381000" y="271463"/>
            <a:ext cx="8458200" cy="642937"/>
          </a:xfrm>
          <a:prstGeom prst="rect">
            <a:avLst/>
          </a:prstGeom>
          <a:noFill/>
          <a:ln w="9525">
            <a:solidFill>
              <a:srgbClr val="FFFFCC"/>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defRPr/>
            </a:pPr>
            <a:r>
              <a:rPr lang="en-US" sz="3200" b="1">
                <a:solidFill>
                  <a:srgbClr val="FFFFCC"/>
                </a:solidFill>
                <a:effectLst>
                  <a:outerShdw blurRad="38100" dist="38100" dir="2700000" algn="tl">
                    <a:srgbClr val="000000"/>
                  </a:outerShdw>
                </a:effectLst>
                <a:latin typeface="Lucida Console" pitchFamily="49" charset="0"/>
                <a:cs typeface="+mn-cs"/>
              </a:rPr>
              <a:t>Kesehatan Ibu dan Anak</a:t>
            </a:r>
          </a:p>
        </p:txBody>
      </p:sp>
      <p:sp>
        <p:nvSpPr>
          <p:cNvPr id="143365" name="Rectangle 5"/>
          <p:cNvSpPr>
            <a:spLocks noChangeArrowheads="1"/>
          </p:cNvSpPr>
          <p:nvPr/>
        </p:nvSpPr>
        <p:spPr bwMode="auto">
          <a:xfrm>
            <a:off x="179388" y="1476375"/>
            <a:ext cx="8713787" cy="4616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lgn="just">
              <a:spcBef>
                <a:spcPct val="20000"/>
              </a:spcBef>
              <a:buClr>
                <a:srgbClr val="FFFFFF"/>
              </a:buClr>
              <a:defRPr/>
            </a:pPr>
            <a:r>
              <a:rPr lang="id-ID" sz="2400" b="1">
                <a:solidFill>
                  <a:srgbClr val="FFFFFF"/>
                </a:solidFill>
                <a:effectLst>
                  <a:outerShdw blurRad="38100" dist="38100" dir="2700000" algn="tl">
                    <a:srgbClr val="000000"/>
                  </a:outerShdw>
                </a:effectLst>
                <a:latin typeface="Century Gothic" pitchFamily="34" charset="0"/>
                <a:cs typeface="+mn-cs"/>
              </a:rPr>
              <a:t>Fakta :</a:t>
            </a:r>
          </a:p>
          <a:p>
            <a:pPr marL="342900" indent="-342900" algn="just">
              <a:spcBef>
                <a:spcPct val="20000"/>
              </a:spcBef>
              <a:buClr>
                <a:srgbClr val="FFFFFF"/>
              </a:buClr>
              <a:buFontTx/>
              <a:buChar char="•"/>
              <a:defRPr/>
            </a:pPr>
            <a:r>
              <a:rPr lang="id-ID" sz="2400" b="1">
                <a:solidFill>
                  <a:srgbClr val="FFFFFF"/>
                </a:solidFill>
                <a:effectLst>
                  <a:outerShdw blurRad="38100" dist="38100" dir="2700000" algn="tl">
                    <a:srgbClr val="000000"/>
                  </a:outerShdw>
                </a:effectLst>
                <a:latin typeface="Century Gothic" pitchFamily="34" charset="0"/>
                <a:cs typeface="+mn-cs"/>
                <a:sym typeface="Symbol" pitchFamily="18" charset="2"/>
              </a:rPr>
              <a:t> 5 juta bayi lahir di Indonesia setiap tahunnya</a:t>
            </a:r>
          </a:p>
          <a:p>
            <a:pPr marL="342900" indent="-342900" algn="just">
              <a:spcBef>
                <a:spcPct val="20000"/>
              </a:spcBef>
              <a:buClr>
                <a:srgbClr val="FFFFFF"/>
              </a:buClr>
              <a:buFontTx/>
              <a:buChar char="•"/>
              <a:defRPr/>
            </a:pPr>
            <a:r>
              <a:rPr lang="id-ID" sz="2400" b="1">
                <a:solidFill>
                  <a:srgbClr val="FFFFFF"/>
                </a:solidFill>
                <a:effectLst>
                  <a:outerShdw blurRad="38100" dist="38100" dir="2700000" algn="tl">
                    <a:srgbClr val="000000"/>
                  </a:outerShdw>
                </a:effectLst>
                <a:latin typeface="Century Gothic" pitchFamily="34" charset="0"/>
                <a:cs typeface="+mn-cs"/>
                <a:sym typeface="Symbol" pitchFamily="18" charset="2"/>
              </a:rPr>
              <a:t>Angka Kematian Bayi baru lahir : 20/1.000 kelahiran hidup </a:t>
            </a:r>
            <a:r>
              <a:rPr lang="id-ID" sz="2400" b="1">
                <a:solidFill>
                  <a:srgbClr val="FFFFFF"/>
                </a:solidFill>
                <a:effectLst>
                  <a:outerShdw blurRad="38100" dist="38100" dir="2700000" algn="tl">
                    <a:srgbClr val="000000"/>
                  </a:outerShdw>
                </a:effectLst>
                <a:latin typeface="Century Gothic" pitchFamily="34" charset="0"/>
                <a:cs typeface="+mn-cs"/>
                <a:sym typeface="Wingdings" pitchFamily="2" charset="2"/>
              </a:rPr>
              <a:t> Filipina = 18; Sri Langka = 11; Singapura = 1</a:t>
            </a:r>
          </a:p>
          <a:p>
            <a:pPr marL="342900" indent="-342900" algn="just">
              <a:spcBef>
                <a:spcPct val="20000"/>
              </a:spcBef>
              <a:buClr>
                <a:srgbClr val="FFFFFF"/>
              </a:buClr>
              <a:buFontTx/>
              <a:buChar char="•"/>
              <a:defRPr/>
            </a:pPr>
            <a:r>
              <a:rPr lang="id-ID" sz="2400" b="1">
                <a:solidFill>
                  <a:srgbClr val="FFFFFF"/>
                </a:solidFill>
                <a:effectLst>
                  <a:outerShdw blurRad="38100" dist="38100" dir="2700000" algn="tl">
                    <a:srgbClr val="000000"/>
                  </a:outerShdw>
                </a:effectLst>
                <a:latin typeface="Century Gothic" pitchFamily="34" charset="0"/>
                <a:cs typeface="+mn-cs"/>
              </a:rPr>
              <a:t>Angka Kematian Bayi Baru Lahir menduduki peringkat IV tertinggi di Asean</a:t>
            </a:r>
            <a:endParaRPr lang="id-ID" sz="2400" b="1">
              <a:solidFill>
                <a:srgbClr val="FFFFFF"/>
              </a:solidFill>
              <a:effectLst>
                <a:outerShdw blurRad="38100" dist="38100" dir="2700000" algn="tl">
                  <a:srgbClr val="000000"/>
                </a:outerShdw>
              </a:effectLst>
              <a:latin typeface="Century Gothic" pitchFamily="34" charset="0"/>
              <a:cs typeface="+mn-cs"/>
              <a:sym typeface="Wingdings" pitchFamily="2" charset="2"/>
            </a:endParaRPr>
          </a:p>
          <a:p>
            <a:pPr marL="342900" indent="-342900" algn="just">
              <a:spcBef>
                <a:spcPct val="20000"/>
              </a:spcBef>
              <a:buClr>
                <a:srgbClr val="FFFFFF"/>
              </a:buClr>
              <a:buFontTx/>
              <a:buChar char="•"/>
              <a:defRPr/>
            </a:pPr>
            <a:r>
              <a:rPr lang="id-ID" sz="2400" b="1">
                <a:solidFill>
                  <a:srgbClr val="FFFFFF"/>
                </a:solidFill>
                <a:effectLst>
                  <a:outerShdw blurRad="38100" dist="38100" dir="2700000" algn="tl">
                    <a:srgbClr val="000000"/>
                  </a:outerShdw>
                </a:effectLst>
                <a:latin typeface="Century Gothic" pitchFamily="34" charset="0"/>
                <a:cs typeface="+mn-cs"/>
                <a:sym typeface="Wingdings" pitchFamily="2" charset="2"/>
              </a:rPr>
              <a:t>Setiap jam ada 10 bayi baru lahir meninggal di Indonesia</a:t>
            </a:r>
          </a:p>
          <a:p>
            <a:pPr marL="342900" indent="-342900" algn="just">
              <a:spcBef>
                <a:spcPct val="20000"/>
              </a:spcBef>
              <a:buClr>
                <a:srgbClr val="FFFFFF"/>
              </a:buClr>
              <a:buFontTx/>
              <a:buChar char="•"/>
              <a:defRPr/>
            </a:pPr>
            <a:r>
              <a:rPr lang="id-ID" sz="2400" b="1">
                <a:solidFill>
                  <a:srgbClr val="FFFFFF"/>
                </a:solidFill>
                <a:effectLst>
                  <a:outerShdw blurRad="38100" dist="38100" dir="2700000" algn="tl">
                    <a:srgbClr val="000000"/>
                  </a:outerShdw>
                </a:effectLst>
                <a:latin typeface="Century Gothic" pitchFamily="34" charset="0"/>
                <a:cs typeface="+mn-cs"/>
                <a:sym typeface="Wingdings" pitchFamily="2" charset="2"/>
              </a:rPr>
              <a:t>SKRT 2001, Tiga Penyebab Utama Kematian Bayi Baru Lahir di Indonesia :</a:t>
            </a:r>
          </a:p>
          <a:p>
            <a:pPr marL="342900" indent="-342900" algn="just">
              <a:spcBef>
                <a:spcPct val="20000"/>
              </a:spcBef>
              <a:buClr>
                <a:srgbClr val="FFFFFF"/>
              </a:buClr>
              <a:defRPr/>
            </a:pPr>
            <a:r>
              <a:rPr lang="en-US" sz="2400" b="1">
                <a:solidFill>
                  <a:srgbClr val="FFFFFF"/>
                </a:solidFill>
                <a:effectLst>
                  <a:outerShdw blurRad="38100" dist="38100" dir="2700000" algn="tl">
                    <a:srgbClr val="000000"/>
                  </a:outerShdw>
                </a:effectLst>
                <a:latin typeface="Century Gothic" pitchFamily="34" charset="0"/>
                <a:cs typeface="+mn-cs"/>
                <a:sym typeface="Wingdings" pitchFamily="2" charset="2"/>
              </a:rPr>
              <a:t>	</a:t>
            </a:r>
            <a:r>
              <a:rPr lang="id-ID" sz="2400" b="1">
                <a:solidFill>
                  <a:srgbClr val="FFFFFF"/>
                </a:solidFill>
                <a:effectLst>
                  <a:outerShdw blurRad="38100" dist="38100" dir="2700000" algn="tl">
                    <a:srgbClr val="000000"/>
                  </a:outerShdw>
                </a:effectLst>
                <a:latin typeface="Century Gothic" pitchFamily="34" charset="0"/>
                <a:cs typeface="+mn-cs"/>
                <a:sym typeface="Wingdings" pitchFamily="2" charset="2"/>
              </a:rPr>
              <a:t>BBLR (29 %); Asfiksia (27 %); Tetanus Neonatorum (10 %)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Rectangle 4"/>
          <p:cNvSpPr>
            <a:spLocks noChangeArrowheads="1"/>
          </p:cNvSpPr>
          <p:nvPr/>
        </p:nvSpPr>
        <p:spPr bwMode="auto">
          <a:xfrm>
            <a:off x="179388" y="1524000"/>
            <a:ext cx="8713787" cy="4919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lgn="just">
              <a:spcBef>
                <a:spcPct val="20000"/>
              </a:spcBef>
              <a:buClr>
                <a:srgbClr val="FFFFFF"/>
              </a:buClr>
              <a:buFont typeface="Trebuchet MS" pitchFamily="34" charset="0"/>
              <a:buNone/>
              <a:defRPr/>
            </a:pPr>
            <a:r>
              <a:rPr lang="id-ID" sz="2600" b="1">
                <a:solidFill>
                  <a:srgbClr val="FFFFFF"/>
                </a:solidFill>
                <a:effectLst>
                  <a:outerShdw blurRad="38100" dist="38100" dir="2700000" algn="tl">
                    <a:srgbClr val="000000"/>
                  </a:outerShdw>
                </a:effectLst>
                <a:latin typeface="Century Gothic" pitchFamily="34" charset="0"/>
                <a:cs typeface="+mn-cs"/>
              </a:rPr>
              <a:t>Fakta :</a:t>
            </a:r>
          </a:p>
          <a:p>
            <a:pPr marL="342900" indent="-342900" algn="just">
              <a:spcBef>
                <a:spcPct val="20000"/>
              </a:spcBef>
              <a:buClr>
                <a:srgbClr val="FFFFFF"/>
              </a:buClr>
              <a:buFont typeface="Trebuchet MS" pitchFamily="34" charset="0"/>
              <a:buChar char="●"/>
              <a:defRPr/>
            </a:pPr>
            <a:r>
              <a:rPr lang="id-ID" sz="2600" b="1">
                <a:solidFill>
                  <a:srgbClr val="FFFFFF"/>
                </a:solidFill>
                <a:effectLst>
                  <a:outerShdw blurRad="38100" dist="38100" dir="2700000" algn="tl">
                    <a:srgbClr val="000000"/>
                  </a:outerShdw>
                </a:effectLst>
                <a:latin typeface="Century Gothic" pitchFamily="34" charset="0"/>
                <a:cs typeface="+mn-cs"/>
                <a:sym typeface="Symbol" pitchFamily="18" charset="2"/>
              </a:rPr>
              <a:t>Angka Kematian Balita : 46/1.000 kelahiran hidup </a:t>
            </a:r>
            <a:r>
              <a:rPr lang="id-ID" sz="2600" b="1">
                <a:solidFill>
                  <a:srgbClr val="FFFFFF"/>
                </a:solidFill>
                <a:effectLst>
                  <a:outerShdw blurRad="38100" dist="38100" dir="2700000" algn="tl">
                    <a:srgbClr val="000000"/>
                  </a:outerShdw>
                </a:effectLst>
                <a:latin typeface="Century Gothic" pitchFamily="34" charset="0"/>
                <a:cs typeface="+mn-cs"/>
                <a:sym typeface="Wingdings" pitchFamily="2" charset="2"/>
              </a:rPr>
              <a:t> Filipina = 36; Malaysia = 7; Singapura = 3</a:t>
            </a:r>
          </a:p>
          <a:p>
            <a:pPr marL="342900" indent="-342900" algn="just">
              <a:spcBef>
                <a:spcPct val="20000"/>
              </a:spcBef>
              <a:buClr>
                <a:srgbClr val="FFFFFF"/>
              </a:buClr>
              <a:buFont typeface="Trebuchet MS" pitchFamily="34" charset="0"/>
              <a:buChar char="●"/>
              <a:defRPr/>
            </a:pPr>
            <a:r>
              <a:rPr lang="id-ID" sz="2600" b="1">
                <a:solidFill>
                  <a:srgbClr val="FFFFFF"/>
                </a:solidFill>
                <a:effectLst>
                  <a:outerShdw blurRad="38100" dist="38100" dir="2700000" algn="tl">
                    <a:srgbClr val="000000"/>
                  </a:outerShdw>
                </a:effectLst>
                <a:latin typeface="Century Gothic" pitchFamily="34" charset="0"/>
                <a:cs typeface="+mn-cs"/>
                <a:sym typeface="Wingdings" pitchFamily="2" charset="2"/>
              </a:rPr>
              <a:t>Setiap jam ada 24 balita meninggal di Indonesia</a:t>
            </a:r>
          </a:p>
          <a:p>
            <a:pPr marL="342900" indent="-342900" algn="just">
              <a:spcBef>
                <a:spcPct val="20000"/>
              </a:spcBef>
              <a:buClr>
                <a:srgbClr val="FFFFFF"/>
              </a:buClr>
              <a:buFont typeface="Trebuchet MS" pitchFamily="34" charset="0"/>
              <a:buChar char="●"/>
              <a:defRPr/>
            </a:pPr>
            <a:r>
              <a:rPr lang="id-ID" sz="2600" b="1">
                <a:solidFill>
                  <a:srgbClr val="FFFFFF"/>
                </a:solidFill>
                <a:effectLst>
                  <a:outerShdw blurRad="38100" dist="38100" dir="2700000" algn="tl">
                    <a:srgbClr val="000000"/>
                  </a:outerShdw>
                </a:effectLst>
                <a:latin typeface="Century Gothic" pitchFamily="34" charset="0"/>
                <a:cs typeface="+mn-cs"/>
                <a:sym typeface="Wingdings" pitchFamily="2" charset="2"/>
              </a:rPr>
              <a:t>SDKI 2003, Penyebab Utama Kematian Balita di Indonesia : Diare (19%); ISPA (19%); Campak (7%); Malaria (5 %); Komplikasi perinatal (18 %); lain-lain (32 %)</a:t>
            </a:r>
          </a:p>
          <a:p>
            <a:pPr marL="342900" indent="-342900" algn="just">
              <a:spcBef>
                <a:spcPct val="20000"/>
              </a:spcBef>
              <a:buClr>
                <a:srgbClr val="FFFFFF"/>
              </a:buClr>
              <a:buFont typeface="Trebuchet MS" pitchFamily="34" charset="0"/>
              <a:buChar char="●"/>
              <a:defRPr/>
            </a:pPr>
            <a:r>
              <a:rPr lang="id-ID" sz="2600" b="1">
                <a:solidFill>
                  <a:srgbClr val="FFFFFF"/>
                </a:solidFill>
                <a:effectLst>
                  <a:outerShdw blurRad="38100" dist="38100" dir="2700000" algn="tl">
                    <a:srgbClr val="000000"/>
                  </a:outerShdw>
                </a:effectLst>
                <a:latin typeface="Century Gothic" pitchFamily="34" charset="0"/>
                <a:cs typeface="+mn-cs"/>
                <a:sym typeface="Wingdings" pitchFamily="2" charset="2"/>
              </a:rPr>
              <a:t>Lebih dari separuh (54%) dari seluruh kematian balita berkaitan dgn gizi kurang/buruk</a:t>
            </a:r>
          </a:p>
          <a:p>
            <a:pPr marL="342900" indent="-342900" algn="just">
              <a:spcBef>
                <a:spcPct val="20000"/>
              </a:spcBef>
              <a:buClr>
                <a:srgbClr val="FFFFFF"/>
              </a:buClr>
              <a:buFont typeface="Trebuchet MS" pitchFamily="34" charset="0"/>
              <a:buChar char="●"/>
              <a:defRPr/>
            </a:pPr>
            <a:r>
              <a:rPr lang="id-ID" sz="2600" b="1">
                <a:solidFill>
                  <a:srgbClr val="FFFFFF"/>
                </a:solidFill>
                <a:effectLst>
                  <a:outerShdw blurRad="38100" dist="38100" dir="2700000" algn="tl">
                    <a:srgbClr val="000000"/>
                  </a:outerShdw>
                </a:effectLst>
                <a:latin typeface="Century Gothic" pitchFamily="34" charset="0"/>
                <a:cs typeface="+mn-cs"/>
                <a:sym typeface="Wingdings" pitchFamily="2" charset="2"/>
              </a:rPr>
              <a:t>Isu : Kekerasan pada anak</a:t>
            </a:r>
          </a:p>
        </p:txBody>
      </p:sp>
      <p:sp>
        <p:nvSpPr>
          <p:cNvPr id="145413" name="Rectangle 5"/>
          <p:cNvSpPr>
            <a:spLocks noChangeArrowheads="1"/>
          </p:cNvSpPr>
          <p:nvPr/>
        </p:nvSpPr>
        <p:spPr bwMode="auto">
          <a:xfrm>
            <a:off x="381000" y="423863"/>
            <a:ext cx="8458200" cy="642937"/>
          </a:xfrm>
          <a:prstGeom prst="rect">
            <a:avLst/>
          </a:prstGeom>
          <a:noFill/>
          <a:ln w="9525">
            <a:solidFill>
              <a:srgbClr val="FFFFCC"/>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defRPr/>
            </a:pPr>
            <a:r>
              <a:rPr lang="en-US" sz="3200" b="1">
                <a:solidFill>
                  <a:srgbClr val="FFFFCC"/>
                </a:solidFill>
                <a:effectLst>
                  <a:outerShdw blurRad="38100" dist="38100" dir="2700000" algn="tl">
                    <a:srgbClr val="000000"/>
                  </a:outerShdw>
                </a:effectLst>
                <a:latin typeface="Lucida Console" pitchFamily="49" charset="0"/>
                <a:cs typeface="+mn-cs"/>
              </a:rPr>
              <a:t>Kesehatan Ibu dan Anak</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Rectangle 4"/>
          <p:cNvSpPr>
            <a:spLocks noChangeArrowheads="1"/>
          </p:cNvSpPr>
          <p:nvPr/>
        </p:nvSpPr>
        <p:spPr bwMode="auto">
          <a:xfrm>
            <a:off x="381000" y="652463"/>
            <a:ext cx="8458200" cy="642937"/>
          </a:xfrm>
          <a:prstGeom prst="rect">
            <a:avLst/>
          </a:prstGeom>
          <a:noFill/>
          <a:ln w="9525">
            <a:solidFill>
              <a:srgbClr val="FFFFCC"/>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defRPr/>
            </a:pPr>
            <a:r>
              <a:rPr lang="en-US" sz="3200" b="1">
                <a:solidFill>
                  <a:srgbClr val="FFFFCC"/>
                </a:solidFill>
                <a:effectLst>
                  <a:outerShdw blurRad="38100" dist="38100" dir="2700000" algn="tl">
                    <a:srgbClr val="000000"/>
                  </a:outerShdw>
                </a:effectLst>
                <a:latin typeface="Lucida Console" pitchFamily="49" charset="0"/>
                <a:cs typeface="+mn-cs"/>
              </a:rPr>
              <a:t>Kesehatan Ibu dan Anak</a:t>
            </a:r>
          </a:p>
        </p:txBody>
      </p:sp>
      <p:sp>
        <p:nvSpPr>
          <p:cNvPr id="141318" name="Rectangle 6"/>
          <p:cNvSpPr>
            <a:spLocks noChangeArrowheads="1"/>
          </p:cNvSpPr>
          <p:nvPr/>
        </p:nvSpPr>
        <p:spPr bwMode="auto">
          <a:xfrm>
            <a:off x="250825" y="1905000"/>
            <a:ext cx="864235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a:lnSpc>
                <a:spcPct val="90000"/>
              </a:lnSpc>
              <a:spcBef>
                <a:spcPct val="20000"/>
              </a:spcBef>
              <a:buClr>
                <a:srgbClr val="660033"/>
              </a:buClr>
              <a:defRPr/>
            </a:pPr>
            <a:r>
              <a:rPr lang="id-ID" sz="2400" b="1">
                <a:solidFill>
                  <a:srgbClr val="FFFFCC"/>
                </a:solidFill>
                <a:effectLst>
                  <a:outerShdw blurRad="38100" dist="38100" dir="2700000" algn="tl">
                    <a:srgbClr val="000000"/>
                  </a:outerShdw>
                </a:effectLst>
                <a:latin typeface="Century Gothic" pitchFamily="34" charset="0"/>
                <a:cs typeface="+mn-cs"/>
                <a:sym typeface="Symbol" pitchFamily="18" charset="2"/>
              </a:rPr>
              <a:t>Sebagian besar kematian ibu dpt dicegah bila ditangani dgn tepat &amp; cepat oleh tenaga terampil didukung fasilitas memadai</a:t>
            </a:r>
          </a:p>
        </p:txBody>
      </p:sp>
      <p:graphicFrame>
        <p:nvGraphicFramePr>
          <p:cNvPr id="141319" name="Group 7"/>
          <p:cNvGraphicFramePr>
            <a:graphicFrameLocks noGrp="1"/>
          </p:cNvGraphicFramePr>
          <p:nvPr/>
        </p:nvGraphicFramePr>
        <p:xfrm>
          <a:off x="323850" y="3454400"/>
          <a:ext cx="8394700" cy="2260600"/>
        </p:xfrm>
        <a:graphic>
          <a:graphicData uri="http://schemas.openxmlformats.org/drawingml/2006/table">
            <a:tbl>
              <a:tblPr/>
              <a:tblGrid>
                <a:gridCol w="2398713"/>
                <a:gridCol w="3479800"/>
                <a:gridCol w="2516187"/>
              </a:tblGrid>
              <a:tr h="533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rPr>
                        <a:t>Penyebab Kematian</a:t>
                      </a:r>
                    </a:p>
                  </a:txBody>
                  <a:tcPr horzOverflow="overflow">
                    <a:lnL w="12700" cap="flat" cmpd="sng" algn="ctr">
                      <a:solidFill>
                        <a:srgbClr val="00CC00"/>
                      </a:solidFill>
                      <a:prstDash val="solid"/>
                      <a:round/>
                      <a:headEnd type="none" w="sm" len="sm"/>
                      <a:tailEnd type="none" w="sm" len="sm"/>
                    </a:lnL>
                    <a:lnR w="12700" cap="flat" cmpd="sng" algn="ctr">
                      <a:solidFill>
                        <a:srgbClr val="00CC00"/>
                      </a:solidFill>
                      <a:prstDash val="solid"/>
                      <a:round/>
                      <a:headEnd type="none" w="sm" len="sm"/>
                      <a:tailEnd type="none" w="sm" len="sm"/>
                    </a:lnR>
                    <a:lnT w="12700" cap="flat" cmpd="sng" algn="ctr">
                      <a:solidFill>
                        <a:srgbClr val="00CC00"/>
                      </a:solidFill>
                      <a:prstDash val="solid"/>
                      <a:round/>
                      <a:headEnd type="none" w="sm" len="sm"/>
                      <a:tailEnd type="none" w="sm" len="sm"/>
                    </a:lnT>
                    <a:lnB w="12700" cap="flat" cmpd="sng" algn="ctr">
                      <a:solidFill>
                        <a:srgbClr val="00CC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rPr>
                        <a:t>Intervensi terbukti</a:t>
                      </a:r>
                    </a:p>
                  </a:txBody>
                  <a:tcPr horzOverflow="overflow">
                    <a:lnL w="12700" cap="flat" cmpd="sng" algn="ctr">
                      <a:solidFill>
                        <a:srgbClr val="00CC00"/>
                      </a:solidFill>
                      <a:prstDash val="solid"/>
                      <a:round/>
                      <a:headEnd type="none" w="sm" len="sm"/>
                      <a:tailEnd type="none" w="sm" len="sm"/>
                    </a:lnL>
                    <a:lnR w="12700" cap="flat" cmpd="sng" algn="ctr">
                      <a:solidFill>
                        <a:srgbClr val="00CC00"/>
                      </a:solidFill>
                      <a:prstDash val="solid"/>
                      <a:round/>
                      <a:headEnd type="none" w="sm" len="sm"/>
                      <a:tailEnd type="none" w="sm" len="sm"/>
                    </a:lnR>
                    <a:lnT w="12700" cap="flat" cmpd="sng" algn="ctr">
                      <a:solidFill>
                        <a:srgbClr val="00CC00"/>
                      </a:solidFill>
                      <a:prstDash val="solid"/>
                      <a:round/>
                      <a:headEnd type="none" w="sm" len="sm"/>
                      <a:tailEnd type="none" w="sm" len="sm"/>
                    </a:lnT>
                    <a:lnB w="12700" cap="flat" cmpd="sng" algn="ctr">
                      <a:solidFill>
                        <a:srgbClr val="00CC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rPr>
                        <a:t>Penurunan Kematian</a:t>
                      </a:r>
                    </a:p>
                  </a:txBody>
                  <a:tcPr horzOverflow="overflow">
                    <a:lnL w="12700" cap="flat" cmpd="sng" algn="ctr">
                      <a:solidFill>
                        <a:srgbClr val="00CC00"/>
                      </a:solidFill>
                      <a:prstDash val="solid"/>
                      <a:round/>
                      <a:headEnd type="none" w="sm" len="sm"/>
                      <a:tailEnd type="none" w="sm" len="sm"/>
                    </a:lnL>
                    <a:lnR w="12700" cap="flat" cmpd="sng" algn="ctr">
                      <a:solidFill>
                        <a:srgbClr val="00CC00"/>
                      </a:solidFill>
                      <a:prstDash val="solid"/>
                      <a:round/>
                      <a:headEnd type="none" w="sm" len="sm"/>
                      <a:tailEnd type="none" w="sm" len="sm"/>
                    </a:lnR>
                    <a:lnT w="12700" cap="flat" cmpd="sng" algn="ctr">
                      <a:solidFill>
                        <a:srgbClr val="00CC00"/>
                      </a:solidFill>
                      <a:prstDash val="solid"/>
                      <a:round/>
                      <a:headEnd type="none" w="sm" len="sm"/>
                      <a:tailEnd type="none" w="sm" len="sm"/>
                    </a:lnT>
                    <a:lnB w="12700" cap="flat" cmpd="sng" algn="ctr">
                      <a:solidFill>
                        <a:srgbClr val="00CC00"/>
                      </a:solidFill>
                      <a:prstDash val="solid"/>
                      <a:round/>
                      <a:headEnd type="none" w="sm" len="sm"/>
                      <a:tailEnd type="none" w="sm" len="sm"/>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sz="2000" b="0" i="0" u="none" strike="noStrike" cap="none" normalizeH="0" baseline="0" smtClean="0">
                          <a:ln>
                            <a:noFill/>
                          </a:ln>
                          <a:solidFill>
                            <a:schemeClr val="hlink"/>
                          </a:solidFill>
                          <a:effectLst>
                            <a:outerShdw blurRad="38100" dist="38100" dir="2700000" algn="tl">
                              <a:srgbClr val="000000"/>
                            </a:outerShdw>
                          </a:effectLst>
                          <a:latin typeface="Tahoma" pitchFamily="34" charset="0"/>
                        </a:rPr>
                        <a:t>Pendarahan</a:t>
                      </a:r>
                    </a:p>
                  </a:txBody>
                  <a:tcPr horzOverflow="overflow">
                    <a:lnL w="12700" cap="flat" cmpd="sng" algn="ctr">
                      <a:solidFill>
                        <a:srgbClr val="00CC00"/>
                      </a:solidFill>
                      <a:prstDash val="solid"/>
                      <a:round/>
                      <a:headEnd type="none" w="sm" len="sm"/>
                      <a:tailEnd type="none" w="sm" len="sm"/>
                    </a:lnL>
                    <a:lnR w="12700" cap="flat" cmpd="sng" algn="ctr">
                      <a:solidFill>
                        <a:srgbClr val="00CC00"/>
                      </a:solidFill>
                      <a:prstDash val="solid"/>
                      <a:round/>
                      <a:headEnd type="none" w="sm" len="sm"/>
                      <a:tailEnd type="none" w="sm" len="sm"/>
                    </a:lnR>
                    <a:lnT w="12700" cap="flat" cmpd="sng" algn="ctr">
                      <a:solidFill>
                        <a:srgbClr val="00CC00"/>
                      </a:solidFill>
                      <a:prstDash val="solid"/>
                      <a:round/>
                      <a:headEnd type="none" w="sm" len="sm"/>
                      <a:tailEnd type="none" w="sm" len="sm"/>
                    </a:lnT>
                    <a:lnB w="12700" cap="flat" cmpd="sng" algn="ctr">
                      <a:solidFill>
                        <a:srgbClr val="00CC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sz="2000" b="0" i="0" u="none" strike="noStrike" cap="none" normalizeH="0" baseline="0" smtClean="0">
                          <a:ln>
                            <a:noFill/>
                          </a:ln>
                          <a:solidFill>
                            <a:schemeClr val="hlink"/>
                          </a:solidFill>
                          <a:effectLst>
                            <a:outerShdw blurRad="38100" dist="38100" dir="2700000" algn="tl">
                              <a:srgbClr val="000000"/>
                            </a:outerShdw>
                          </a:effectLst>
                          <a:latin typeface="Tahoma" pitchFamily="34" charset="0"/>
                        </a:rPr>
                        <a:t>Pelayanan Persalinan Darurat</a:t>
                      </a:r>
                    </a:p>
                  </a:txBody>
                  <a:tcPr horzOverflow="overflow">
                    <a:lnL w="12700" cap="flat" cmpd="sng" algn="ctr">
                      <a:solidFill>
                        <a:srgbClr val="00CC00"/>
                      </a:solidFill>
                      <a:prstDash val="solid"/>
                      <a:round/>
                      <a:headEnd type="none" w="sm" len="sm"/>
                      <a:tailEnd type="none" w="sm" len="sm"/>
                    </a:lnL>
                    <a:lnR w="12700" cap="flat" cmpd="sng" algn="ctr">
                      <a:solidFill>
                        <a:srgbClr val="00CC00"/>
                      </a:solidFill>
                      <a:prstDash val="solid"/>
                      <a:round/>
                      <a:headEnd type="none" w="sm" len="sm"/>
                      <a:tailEnd type="none" w="sm" len="sm"/>
                    </a:lnR>
                    <a:lnT w="12700" cap="flat" cmpd="sng" algn="ctr">
                      <a:solidFill>
                        <a:srgbClr val="00CC00"/>
                      </a:solidFill>
                      <a:prstDash val="solid"/>
                      <a:round/>
                      <a:headEnd type="none" w="sm" len="sm"/>
                      <a:tailEnd type="none" w="sm" len="sm"/>
                    </a:lnT>
                    <a:lnB w="12700" cap="flat" cmpd="sng" algn="ctr">
                      <a:solidFill>
                        <a:srgbClr val="00CC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sz="2000" b="0" i="0" u="none" strike="noStrike" cap="none" normalizeH="0" baseline="0" smtClean="0">
                          <a:ln>
                            <a:noFill/>
                          </a:ln>
                          <a:solidFill>
                            <a:schemeClr val="hlink"/>
                          </a:solidFill>
                          <a:effectLst>
                            <a:outerShdw blurRad="38100" dist="38100" dir="2700000" algn="tl">
                              <a:srgbClr val="000000"/>
                            </a:outerShdw>
                          </a:effectLst>
                          <a:latin typeface="Tahoma" pitchFamily="34" charset="0"/>
                        </a:rPr>
                        <a:t>40 %</a:t>
                      </a:r>
                    </a:p>
                  </a:txBody>
                  <a:tcPr horzOverflow="overflow">
                    <a:lnL w="12700" cap="flat" cmpd="sng" algn="ctr">
                      <a:solidFill>
                        <a:srgbClr val="00CC00"/>
                      </a:solidFill>
                      <a:prstDash val="solid"/>
                      <a:round/>
                      <a:headEnd type="none" w="sm" len="sm"/>
                      <a:tailEnd type="none" w="sm" len="sm"/>
                    </a:lnL>
                    <a:lnR w="12700" cap="flat" cmpd="sng" algn="ctr">
                      <a:solidFill>
                        <a:srgbClr val="00CC00"/>
                      </a:solidFill>
                      <a:prstDash val="solid"/>
                      <a:round/>
                      <a:headEnd type="none" w="sm" len="sm"/>
                      <a:tailEnd type="none" w="sm" len="sm"/>
                    </a:lnR>
                    <a:lnT w="12700" cap="flat" cmpd="sng" algn="ctr">
                      <a:solidFill>
                        <a:srgbClr val="00CC00"/>
                      </a:solidFill>
                      <a:prstDash val="solid"/>
                      <a:round/>
                      <a:headEnd type="none" w="sm" len="sm"/>
                      <a:tailEnd type="none" w="sm" len="sm"/>
                    </a:lnT>
                    <a:lnB w="12700" cap="flat" cmpd="sng" algn="ctr">
                      <a:solidFill>
                        <a:srgbClr val="00CC00"/>
                      </a:solidFill>
                      <a:prstDash val="solid"/>
                      <a:round/>
                      <a:headEnd type="none" w="sm" len="sm"/>
                      <a:tailEnd type="none" w="sm" len="sm"/>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sz="2000" b="0" i="0" u="none" strike="noStrike" cap="none" normalizeH="0" baseline="0" smtClean="0">
                          <a:ln>
                            <a:noFill/>
                          </a:ln>
                          <a:solidFill>
                            <a:schemeClr val="hlink"/>
                          </a:solidFill>
                          <a:effectLst>
                            <a:outerShdw blurRad="38100" dist="38100" dir="2700000" algn="tl">
                              <a:srgbClr val="000000"/>
                            </a:outerShdw>
                          </a:effectLst>
                          <a:latin typeface="Tahoma" pitchFamily="34" charset="0"/>
                        </a:rPr>
                        <a:t>Infeksi</a:t>
                      </a:r>
                    </a:p>
                  </a:txBody>
                  <a:tcPr horzOverflow="overflow">
                    <a:lnL w="12700" cap="flat" cmpd="sng" algn="ctr">
                      <a:solidFill>
                        <a:srgbClr val="00CC00"/>
                      </a:solidFill>
                      <a:prstDash val="solid"/>
                      <a:round/>
                      <a:headEnd type="none" w="sm" len="sm"/>
                      <a:tailEnd type="none" w="sm" len="sm"/>
                    </a:lnL>
                    <a:lnR w="12700" cap="flat" cmpd="sng" algn="ctr">
                      <a:solidFill>
                        <a:srgbClr val="00CC00"/>
                      </a:solidFill>
                      <a:prstDash val="solid"/>
                      <a:round/>
                      <a:headEnd type="none" w="sm" len="sm"/>
                      <a:tailEnd type="none" w="sm" len="sm"/>
                    </a:lnR>
                    <a:lnT w="12700" cap="flat" cmpd="sng" algn="ctr">
                      <a:solidFill>
                        <a:srgbClr val="00CC00"/>
                      </a:solidFill>
                      <a:prstDash val="solid"/>
                      <a:round/>
                      <a:headEnd type="none" w="sm" len="sm"/>
                      <a:tailEnd type="none" w="sm" len="sm"/>
                    </a:lnT>
                    <a:lnB w="12700" cap="flat" cmpd="sng" algn="ctr">
                      <a:solidFill>
                        <a:srgbClr val="00CC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sz="2000" b="0" i="0" u="none" strike="noStrike" cap="none" normalizeH="0" baseline="0" smtClean="0">
                          <a:ln>
                            <a:noFill/>
                          </a:ln>
                          <a:solidFill>
                            <a:schemeClr val="hlink"/>
                          </a:solidFill>
                          <a:effectLst>
                            <a:outerShdw blurRad="38100" dist="38100" dir="2700000" algn="tl">
                              <a:srgbClr val="000000"/>
                            </a:outerShdw>
                          </a:effectLst>
                          <a:latin typeface="Tahoma" pitchFamily="34" charset="0"/>
                        </a:rPr>
                        <a:t>Pengobatan</a:t>
                      </a:r>
                    </a:p>
                  </a:txBody>
                  <a:tcPr horzOverflow="overflow">
                    <a:lnL w="12700" cap="flat" cmpd="sng" algn="ctr">
                      <a:solidFill>
                        <a:srgbClr val="00CC00"/>
                      </a:solidFill>
                      <a:prstDash val="solid"/>
                      <a:round/>
                      <a:headEnd type="none" w="sm" len="sm"/>
                      <a:tailEnd type="none" w="sm" len="sm"/>
                    </a:lnL>
                    <a:lnR w="12700" cap="flat" cmpd="sng" algn="ctr">
                      <a:solidFill>
                        <a:srgbClr val="00CC00"/>
                      </a:solidFill>
                      <a:prstDash val="solid"/>
                      <a:round/>
                      <a:headEnd type="none" w="sm" len="sm"/>
                      <a:tailEnd type="none" w="sm" len="sm"/>
                    </a:lnR>
                    <a:lnT w="12700" cap="flat" cmpd="sng" algn="ctr">
                      <a:solidFill>
                        <a:srgbClr val="00CC00"/>
                      </a:solidFill>
                      <a:prstDash val="solid"/>
                      <a:round/>
                      <a:headEnd type="none" w="sm" len="sm"/>
                      <a:tailEnd type="none" w="sm" len="sm"/>
                    </a:lnT>
                    <a:lnB w="12700" cap="flat" cmpd="sng" algn="ctr">
                      <a:solidFill>
                        <a:srgbClr val="00CC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sz="2000" b="0" i="0" u="none" strike="noStrike" cap="none" normalizeH="0" baseline="0" smtClean="0">
                          <a:ln>
                            <a:noFill/>
                          </a:ln>
                          <a:solidFill>
                            <a:schemeClr val="hlink"/>
                          </a:solidFill>
                          <a:effectLst>
                            <a:outerShdw blurRad="38100" dist="38100" dir="2700000" algn="tl">
                              <a:srgbClr val="000000"/>
                            </a:outerShdw>
                          </a:effectLst>
                          <a:latin typeface="Tahoma" pitchFamily="34" charset="0"/>
                        </a:rPr>
                        <a:t>13 %</a:t>
                      </a:r>
                    </a:p>
                  </a:txBody>
                  <a:tcPr horzOverflow="overflow">
                    <a:lnL w="12700" cap="flat" cmpd="sng" algn="ctr">
                      <a:solidFill>
                        <a:srgbClr val="00CC00"/>
                      </a:solidFill>
                      <a:prstDash val="solid"/>
                      <a:round/>
                      <a:headEnd type="none" w="sm" len="sm"/>
                      <a:tailEnd type="none" w="sm" len="sm"/>
                    </a:lnL>
                    <a:lnR w="12700" cap="flat" cmpd="sng" algn="ctr">
                      <a:solidFill>
                        <a:srgbClr val="00CC00"/>
                      </a:solidFill>
                      <a:prstDash val="solid"/>
                      <a:round/>
                      <a:headEnd type="none" w="sm" len="sm"/>
                      <a:tailEnd type="none" w="sm" len="sm"/>
                    </a:lnR>
                    <a:lnT w="12700" cap="flat" cmpd="sng" algn="ctr">
                      <a:solidFill>
                        <a:srgbClr val="00CC00"/>
                      </a:solidFill>
                      <a:prstDash val="solid"/>
                      <a:round/>
                      <a:headEnd type="none" w="sm" len="sm"/>
                      <a:tailEnd type="none" w="sm" len="sm"/>
                    </a:lnT>
                    <a:lnB w="12700" cap="flat" cmpd="sng" algn="ctr">
                      <a:solidFill>
                        <a:srgbClr val="00CC00"/>
                      </a:solidFill>
                      <a:prstDash val="solid"/>
                      <a:round/>
                      <a:headEnd type="none" w="sm" len="sm"/>
                      <a:tailEnd type="none" w="sm" len="sm"/>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sz="2000" b="0" i="0" u="none" strike="noStrike" cap="none" normalizeH="0" baseline="0" smtClean="0">
                          <a:ln>
                            <a:noFill/>
                          </a:ln>
                          <a:solidFill>
                            <a:schemeClr val="hlink"/>
                          </a:solidFill>
                          <a:effectLst>
                            <a:outerShdw blurRad="38100" dist="38100" dir="2700000" algn="tl">
                              <a:srgbClr val="000000"/>
                            </a:outerShdw>
                          </a:effectLst>
                          <a:latin typeface="Tahoma" pitchFamily="34" charset="0"/>
                        </a:rPr>
                        <a:t>Eklampsia</a:t>
                      </a:r>
                    </a:p>
                  </a:txBody>
                  <a:tcPr horzOverflow="overflow">
                    <a:lnL w="12700" cap="flat" cmpd="sng" algn="ctr">
                      <a:solidFill>
                        <a:srgbClr val="00CC00"/>
                      </a:solidFill>
                      <a:prstDash val="solid"/>
                      <a:round/>
                      <a:headEnd type="none" w="sm" len="sm"/>
                      <a:tailEnd type="none" w="sm" len="sm"/>
                    </a:lnL>
                    <a:lnR w="12700" cap="flat" cmpd="sng" algn="ctr">
                      <a:solidFill>
                        <a:srgbClr val="00CC00"/>
                      </a:solidFill>
                      <a:prstDash val="solid"/>
                      <a:round/>
                      <a:headEnd type="none" w="sm" len="sm"/>
                      <a:tailEnd type="none" w="sm" len="sm"/>
                    </a:lnR>
                    <a:lnT w="12700" cap="flat" cmpd="sng" algn="ctr">
                      <a:solidFill>
                        <a:srgbClr val="00CC00"/>
                      </a:solidFill>
                      <a:prstDash val="solid"/>
                      <a:round/>
                      <a:headEnd type="none" w="sm" len="sm"/>
                      <a:tailEnd type="none" w="sm" len="sm"/>
                    </a:lnT>
                    <a:lnB w="12700" cap="flat" cmpd="sng" algn="ctr">
                      <a:solidFill>
                        <a:srgbClr val="00CC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sz="2000" b="0" i="0" u="none" strike="noStrike" cap="none" normalizeH="0" baseline="0" smtClean="0">
                          <a:ln>
                            <a:noFill/>
                          </a:ln>
                          <a:solidFill>
                            <a:schemeClr val="hlink"/>
                          </a:solidFill>
                          <a:effectLst>
                            <a:outerShdw blurRad="38100" dist="38100" dir="2700000" algn="tl">
                              <a:srgbClr val="000000"/>
                            </a:outerShdw>
                          </a:effectLst>
                          <a:latin typeface="Tahoma" pitchFamily="34" charset="0"/>
                        </a:rPr>
                        <a:t>Magnesium sulfat</a:t>
                      </a:r>
                    </a:p>
                  </a:txBody>
                  <a:tcPr horzOverflow="overflow">
                    <a:lnL w="12700" cap="flat" cmpd="sng" algn="ctr">
                      <a:solidFill>
                        <a:srgbClr val="00CC00"/>
                      </a:solidFill>
                      <a:prstDash val="solid"/>
                      <a:round/>
                      <a:headEnd type="none" w="sm" len="sm"/>
                      <a:tailEnd type="none" w="sm" len="sm"/>
                    </a:lnL>
                    <a:lnR w="12700" cap="flat" cmpd="sng" algn="ctr">
                      <a:solidFill>
                        <a:srgbClr val="00CC00"/>
                      </a:solidFill>
                      <a:prstDash val="solid"/>
                      <a:round/>
                      <a:headEnd type="none" w="sm" len="sm"/>
                      <a:tailEnd type="none" w="sm" len="sm"/>
                    </a:lnR>
                    <a:lnT w="12700" cap="flat" cmpd="sng" algn="ctr">
                      <a:solidFill>
                        <a:srgbClr val="00CC00"/>
                      </a:solidFill>
                      <a:prstDash val="solid"/>
                      <a:round/>
                      <a:headEnd type="none" w="sm" len="sm"/>
                      <a:tailEnd type="none" w="sm" len="sm"/>
                    </a:lnT>
                    <a:lnB w="12700" cap="flat" cmpd="sng" algn="ctr">
                      <a:solidFill>
                        <a:srgbClr val="00CC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sz="2000" b="0" i="0" u="none" strike="noStrike" cap="none" normalizeH="0" baseline="0" smtClean="0">
                          <a:ln>
                            <a:noFill/>
                          </a:ln>
                          <a:solidFill>
                            <a:schemeClr val="hlink"/>
                          </a:solidFill>
                          <a:effectLst>
                            <a:outerShdw blurRad="38100" dist="38100" dir="2700000" algn="tl">
                              <a:srgbClr val="000000"/>
                            </a:outerShdw>
                          </a:effectLst>
                          <a:latin typeface="Tahoma" pitchFamily="34" charset="0"/>
                        </a:rPr>
                        <a:t>7 %</a:t>
                      </a:r>
                    </a:p>
                  </a:txBody>
                  <a:tcPr horzOverflow="overflow">
                    <a:lnL w="12700" cap="flat" cmpd="sng" algn="ctr">
                      <a:solidFill>
                        <a:srgbClr val="00CC00"/>
                      </a:solidFill>
                      <a:prstDash val="solid"/>
                      <a:round/>
                      <a:headEnd type="none" w="sm" len="sm"/>
                      <a:tailEnd type="none" w="sm" len="sm"/>
                    </a:lnL>
                    <a:lnR w="12700" cap="flat" cmpd="sng" algn="ctr">
                      <a:solidFill>
                        <a:srgbClr val="00CC00"/>
                      </a:solidFill>
                      <a:prstDash val="solid"/>
                      <a:round/>
                      <a:headEnd type="none" w="sm" len="sm"/>
                      <a:tailEnd type="none" w="sm" len="sm"/>
                    </a:lnR>
                    <a:lnT w="12700" cap="flat" cmpd="sng" algn="ctr">
                      <a:solidFill>
                        <a:srgbClr val="00CC00"/>
                      </a:solidFill>
                      <a:prstDash val="solid"/>
                      <a:round/>
                      <a:headEnd type="none" w="sm" len="sm"/>
                      <a:tailEnd type="none" w="sm" len="sm"/>
                    </a:lnT>
                    <a:lnB w="12700" cap="flat" cmpd="sng" algn="ctr">
                      <a:solidFill>
                        <a:srgbClr val="00CC00"/>
                      </a:solidFill>
                      <a:prstDash val="solid"/>
                      <a:round/>
                      <a:headEnd type="none" w="sm" len="sm"/>
                      <a:tailEnd type="none" w="sm" len="sm"/>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sz="2000" b="0" i="0" u="none" strike="noStrike" cap="none" normalizeH="0" baseline="0" smtClean="0">
                          <a:ln>
                            <a:noFill/>
                          </a:ln>
                          <a:solidFill>
                            <a:schemeClr val="hlink"/>
                          </a:solidFill>
                          <a:effectLst>
                            <a:outerShdw blurRad="38100" dist="38100" dir="2700000" algn="tl">
                              <a:srgbClr val="000000"/>
                            </a:outerShdw>
                          </a:effectLst>
                          <a:latin typeface="Tahoma" pitchFamily="34" charset="0"/>
                        </a:rPr>
                        <a:t>Partus Lama</a:t>
                      </a:r>
                    </a:p>
                  </a:txBody>
                  <a:tcPr horzOverflow="overflow">
                    <a:lnL w="12700" cap="flat" cmpd="sng" algn="ctr">
                      <a:solidFill>
                        <a:srgbClr val="00CC00"/>
                      </a:solidFill>
                      <a:prstDash val="solid"/>
                      <a:round/>
                      <a:headEnd type="none" w="sm" len="sm"/>
                      <a:tailEnd type="none" w="sm" len="sm"/>
                    </a:lnL>
                    <a:lnR w="12700" cap="flat" cmpd="sng" algn="ctr">
                      <a:solidFill>
                        <a:srgbClr val="00CC00"/>
                      </a:solidFill>
                      <a:prstDash val="solid"/>
                      <a:round/>
                      <a:headEnd type="none" w="sm" len="sm"/>
                      <a:tailEnd type="none" w="sm" len="sm"/>
                    </a:lnR>
                    <a:lnT w="12700" cap="flat" cmpd="sng" algn="ctr">
                      <a:solidFill>
                        <a:srgbClr val="00CC00"/>
                      </a:solidFill>
                      <a:prstDash val="solid"/>
                      <a:round/>
                      <a:headEnd type="none" w="sm" len="sm"/>
                      <a:tailEnd type="none" w="sm" len="sm"/>
                    </a:lnT>
                    <a:lnB w="12700" cap="flat" cmpd="sng" algn="ctr">
                      <a:solidFill>
                        <a:srgbClr val="00CC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sz="2000" b="0" i="0" u="none" strike="noStrike" cap="none" normalizeH="0" baseline="0" smtClean="0">
                          <a:ln>
                            <a:noFill/>
                          </a:ln>
                          <a:solidFill>
                            <a:schemeClr val="hlink"/>
                          </a:solidFill>
                          <a:effectLst>
                            <a:outerShdw blurRad="38100" dist="38100" dir="2700000" algn="tl">
                              <a:srgbClr val="000000"/>
                            </a:outerShdw>
                          </a:effectLst>
                          <a:latin typeface="Tahoma" pitchFamily="34" charset="0"/>
                        </a:rPr>
                        <a:t>Tenaga Kesehatan Terlatih</a:t>
                      </a:r>
                    </a:p>
                  </a:txBody>
                  <a:tcPr horzOverflow="overflow">
                    <a:lnL w="12700" cap="flat" cmpd="sng" algn="ctr">
                      <a:solidFill>
                        <a:srgbClr val="00CC00"/>
                      </a:solidFill>
                      <a:prstDash val="solid"/>
                      <a:round/>
                      <a:headEnd type="none" w="sm" len="sm"/>
                      <a:tailEnd type="none" w="sm" len="sm"/>
                    </a:lnL>
                    <a:lnR w="12700" cap="flat" cmpd="sng" algn="ctr">
                      <a:solidFill>
                        <a:srgbClr val="00CC00"/>
                      </a:solidFill>
                      <a:prstDash val="solid"/>
                      <a:round/>
                      <a:headEnd type="none" w="sm" len="sm"/>
                      <a:tailEnd type="none" w="sm" len="sm"/>
                    </a:lnR>
                    <a:lnT w="12700" cap="flat" cmpd="sng" algn="ctr">
                      <a:solidFill>
                        <a:srgbClr val="00CC00"/>
                      </a:solidFill>
                      <a:prstDash val="solid"/>
                      <a:round/>
                      <a:headEnd type="none" w="sm" len="sm"/>
                      <a:tailEnd type="none" w="sm" len="sm"/>
                    </a:lnT>
                    <a:lnB w="12700" cap="flat" cmpd="sng" algn="ctr">
                      <a:solidFill>
                        <a:srgbClr val="00CC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sz="2000" b="0" i="0" u="none" strike="noStrike" cap="none" normalizeH="0" baseline="0" smtClean="0">
                          <a:ln>
                            <a:noFill/>
                          </a:ln>
                          <a:solidFill>
                            <a:schemeClr val="hlink"/>
                          </a:solidFill>
                          <a:effectLst>
                            <a:outerShdw blurRad="38100" dist="38100" dir="2700000" algn="tl">
                              <a:srgbClr val="000000"/>
                            </a:outerShdw>
                          </a:effectLst>
                          <a:latin typeface="Tahoma" pitchFamily="34" charset="0"/>
                        </a:rPr>
                        <a:t>10 %</a:t>
                      </a:r>
                    </a:p>
                  </a:txBody>
                  <a:tcPr horzOverflow="overflow">
                    <a:lnL w="12700" cap="flat" cmpd="sng" algn="ctr">
                      <a:solidFill>
                        <a:srgbClr val="00CC00"/>
                      </a:solidFill>
                      <a:prstDash val="solid"/>
                      <a:round/>
                      <a:headEnd type="none" w="sm" len="sm"/>
                      <a:tailEnd type="none" w="sm" len="sm"/>
                    </a:lnL>
                    <a:lnR w="12700" cap="flat" cmpd="sng" algn="ctr">
                      <a:solidFill>
                        <a:srgbClr val="00CC00"/>
                      </a:solidFill>
                      <a:prstDash val="solid"/>
                      <a:round/>
                      <a:headEnd type="none" w="sm" len="sm"/>
                      <a:tailEnd type="none" w="sm" len="sm"/>
                    </a:lnR>
                    <a:lnT w="12700" cap="flat" cmpd="sng" algn="ctr">
                      <a:solidFill>
                        <a:srgbClr val="00CC00"/>
                      </a:solidFill>
                      <a:prstDash val="solid"/>
                      <a:round/>
                      <a:headEnd type="none" w="sm" len="sm"/>
                      <a:tailEnd type="none" w="sm" len="sm"/>
                    </a:lnT>
                    <a:lnB w="12700" cap="flat" cmpd="sng" algn="ctr">
                      <a:solidFill>
                        <a:srgbClr val="00CC00"/>
                      </a:solidFill>
                      <a:prstDash val="solid"/>
                      <a:round/>
                      <a:headEnd type="none" w="sm" len="sm"/>
                      <a:tailEnd type="none" w="sm" len="sm"/>
                    </a:lnB>
                    <a:lnTlToBr>
                      <a:noFill/>
                    </a:lnTlToBr>
                    <a:lnBlToTr>
                      <a:noFill/>
                    </a:lnBlToTr>
                    <a:noFill/>
                  </a:tcPr>
                </a:tc>
              </a:tr>
            </a:tbl>
          </a:graphicData>
        </a:graphic>
      </p:graphicFrame>
      <p:sp>
        <p:nvSpPr>
          <p:cNvPr id="40990" name="Text Box 33"/>
          <p:cNvSpPr txBox="1">
            <a:spLocks noChangeArrowheads="1"/>
          </p:cNvSpPr>
          <p:nvPr/>
        </p:nvSpPr>
        <p:spPr bwMode="auto">
          <a:xfrm>
            <a:off x="250825" y="5683250"/>
            <a:ext cx="8642350" cy="336550"/>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pPr>
            <a:r>
              <a:rPr lang="en-US" sz="1600" i="1">
                <a:solidFill>
                  <a:srgbClr val="FFFFFF"/>
                </a:solidFill>
                <a:latin typeface="Arial" charset="0"/>
              </a:rPr>
              <a:t>Millennium Project Task Force on Child Health and Maternal Health, Lancet 2005</a:t>
            </a:r>
            <a:endParaRPr lang="id-ID" sz="1600" i="1">
              <a:solidFill>
                <a:srgbClr val="FFFFFF"/>
              </a:solidFill>
              <a:latin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Rectangle 4"/>
          <p:cNvSpPr>
            <a:spLocks noChangeArrowheads="1"/>
          </p:cNvSpPr>
          <p:nvPr/>
        </p:nvSpPr>
        <p:spPr bwMode="auto">
          <a:xfrm>
            <a:off x="381000" y="271463"/>
            <a:ext cx="8458200" cy="642937"/>
          </a:xfrm>
          <a:prstGeom prst="rect">
            <a:avLst/>
          </a:prstGeom>
          <a:noFill/>
          <a:ln w="9525">
            <a:solidFill>
              <a:srgbClr val="FFFFCC"/>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defRPr/>
            </a:pPr>
            <a:r>
              <a:rPr lang="en-US" sz="3200" b="1">
                <a:solidFill>
                  <a:srgbClr val="FFFFCC"/>
                </a:solidFill>
                <a:effectLst>
                  <a:outerShdw blurRad="38100" dist="38100" dir="2700000" algn="tl">
                    <a:srgbClr val="000000"/>
                  </a:outerShdw>
                </a:effectLst>
                <a:latin typeface="Lucida Console" pitchFamily="49" charset="0"/>
                <a:cs typeface="+mn-cs"/>
              </a:rPr>
              <a:t>Kesehatan Ibu dan Anak</a:t>
            </a:r>
          </a:p>
        </p:txBody>
      </p:sp>
      <p:sp>
        <p:nvSpPr>
          <p:cNvPr id="142342" name="Rectangle 6"/>
          <p:cNvSpPr>
            <a:spLocks noChangeArrowheads="1"/>
          </p:cNvSpPr>
          <p:nvPr/>
        </p:nvSpPr>
        <p:spPr bwMode="auto">
          <a:xfrm>
            <a:off x="250825" y="1143000"/>
            <a:ext cx="8642350" cy="1152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lgn="ctr">
              <a:lnSpc>
                <a:spcPct val="90000"/>
              </a:lnSpc>
              <a:spcBef>
                <a:spcPct val="20000"/>
              </a:spcBef>
              <a:buClr>
                <a:srgbClr val="FFCC66"/>
              </a:buClr>
              <a:buFont typeface="Wingdings" pitchFamily="2" charset="2"/>
              <a:buNone/>
              <a:defRPr/>
            </a:pPr>
            <a:r>
              <a:rPr lang="id-ID" sz="2400" b="1">
                <a:solidFill>
                  <a:srgbClr val="FFFFCC"/>
                </a:solidFill>
                <a:effectLst>
                  <a:outerShdw blurRad="38100" dist="38100" dir="2700000" algn="tl">
                    <a:srgbClr val="000000"/>
                  </a:outerShdw>
                </a:effectLst>
                <a:latin typeface="Century Gothic" pitchFamily="34" charset="0"/>
                <a:cs typeface="+mn-cs"/>
                <a:sym typeface="Symbol" pitchFamily="18" charset="2"/>
              </a:rPr>
              <a:t>Sebagian besar (80</a:t>
            </a:r>
            <a:r>
              <a:rPr lang="en-US" sz="2400" b="1">
                <a:solidFill>
                  <a:srgbClr val="FFFFCC"/>
                </a:solidFill>
                <a:effectLst>
                  <a:outerShdw blurRad="38100" dist="38100" dir="2700000" algn="tl">
                    <a:srgbClr val="000000"/>
                  </a:outerShdw>
                </a:effectLst>
                <a:latin typeface="Century Gothic" pitchFamily="34" charset="0"/>
                <a:cs typeface="+mn-cs"/>
                <a:sym typeface="Symbol" pitchFamily="18" charset="2"/>
              </a:rPr>
              <a:t> </a:t>
            </a:r>
            <a:r>
              <a:rPr lang="id-ID" sz="2400" b="1">
                <a:solidFill>
                  <a:srgbClr val="FFFFCC"/>
                </a:solidFill>
                <a:effectLst>
                  <a:outerShdw blurRad="38100" dist="38100" dir="2700000" algn="tl">
                    <a:srgbClr val="000000"/>
                  </a:outerShdw>
                </a:effectLst>
                <a:latin typeface="Century Gothic" pitchFamily="34" charset="0"/>
                <a:cs typeface="+mn-cs"/>
                <a:sym typeface="Symbol" pitchFamily="18" charset="2"/>
              </a:rPr>
              <a:t>-</a:t>
            </a:r>
            <a:r>
              <a:rPr lang="en-US" sz="2400" b="1">
                <a:solidFill>
                  <a:srgbClr val="FFFFCC"/>
                </a:solidFill>
                <a:effectLst>
                  <a:outerShdw blurRad="38100" dist="38100" dir="2700000" algn="tl">
                    <a:srgbClr val="000000"/>
                  </a:outerShdw>
                </a:effectLst>
                <a:latin typeface="Century Gothic" pitchFamily="34" charset="0"/>
                <a:cs typeface="+mn-cs"/>
                <a:sym typeface="Symbol" pitchFamily="18" charset="2"/>
              </a:rPr>
              <a:t> </a:t>
            </a:r>
            <a:r>
              <a:rPr lang="id-ID" sz="2400" b="1">
                <a:solidFill>
                  <a:srgbClr val="FFFFCC"/>
                </a:solidFill>
                <a:effectLst>
                  <a:outerShdw blurRad="38100" dist="38100" dir="2700000" algn="tl">
                    <a:srgbClr val="000000"/>
                  </a:outerShdw>
                </a:effectLst>
                <a:latin typeface="Century Gothic" pitchFamily="34" charset="0"/>
                <a:cs typeface="+mn-cs"/>
                <a:sym typeface="Symbol" pitchFamily="18" charset="2"/>
              </a:rPr>
              <a:t>90%) kematian </a:t>
            </a:r>
            <a:r>
              <a:rPr lang="en-US" sz="2400" b="1">
                <a:solidFill>
                  <a:srgbClr val="FFFFCC"/>
                </a:solidFill>
                <a:effectLst>
                  <a:outerShdw blurRad="38100" dist="38100" dir="2700000" algn="tl">
                    <a:srgbClr val="000000"/>
                  </a:outerShdw>
                </a:effectLst>
                <a:latin typeface="Century Gothic" pitchFamily="34" charset="0"/>
                <a:cs typeface="+mn-cs"/>
                <a:sym typeface="Symbol" pitchFamily="18" charset="2"/>
              </a:rPr>
              <a:t>bayi </a:t>
            </a:r>
            <a:r>
              <a:rPr lang="id-ID" sz="2400" b="1">
                <a:solidFill>
                  <a:srgbClr val="FFFFCC"/>
                </a:solidFill>
                <a:effectLst>
                  <a:outerShdw blurRad="38100" dist="38100" dir="2700000" algn="tl">
                    <a:srgbClr val="000000"/>
                  </a:outerShdw>
                </a:effectLst>
                <a:latin typeface="Century Gothic" pitchFamily="34" charset="0"/>
                <a:cs typeface="+mn-cs"/>
                <a:sym typeface="Symbol" pitchFamily="18" charset="2"/>
              </a:rPr>
              <a:t>dpt dicegah dgn teknologi sederhana yg tersedia di tingkat Puskesmas &amp; jaringannya </a:t>
            </a:r>
          </a:p>
        </p:txBody>
      </p:sp>
      <p:graphicFrame>
        <p:nvGraphicFramePr>
          <p:cNvPr id="142367" name="Group 31"/>
          <p:cNvGraphicFramePr>
            <a:graphicFrameLocks noGrp="1"/>
          </p:cNvGraphicFramePr>
          <p:nvPr/>
        </p:nvGraphicFramePr>
        <p:xfrm>
          <a:off x="323850" y="2438400"/>
          <a:ext cx="8394700" cy="2657475"/>
        </p:xfrm>
        <a:graphic>
          <a:graphicData uri="http://schemas.openxmlformats.org/drawingml/2006/table">
            <a:tbl>
              <a:tblPr/>
              <a:tblGrid>
                <a:gridCol w="2398713"/>
                <a:gridCol w="4225925"/>
                <a:gridCol w="1770062"/>
              </a:tblGrid>
              <a:tr h="70120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rPr>
                        <a:t>Penyebab Kematian</a:t>
                      </a:r>
                    </a:p>
                  </a:txBody>
                  <a:tcPr marT="45731" marB="45731" horzOverflow="overflow">
                    <a:lnL w="12700" cap="flat" cmpd="sng" algn="ctr">
                      <a:solidFill>
                        <a:srgbClr val="00CC00"/>
                      </a:solidFill>
                      <a:prstDash val="solid"/>
                      <a:round/>
                      <a:headEnd type="none" w="sm" len="sm"/>
                      <a:tailEnd type="none" w="sm" len="sm"/>
                    </a:lnL>
                    <a:lnR w="12700" cap="flat" cmpd="sng" algn="ctr">
                      <a:solidFill>
                        <a:srgbClr val="00CC00"/>
                      </a:solidFill>
                      <a:prstDash val="solid"/>
                      <a:round/>
                      <a:headEnd type="none" w="sm" len="sm"/>
                      <a:tailEnd type="none" w="sm" len="sm"/>
                    </a:lnR>
                    <a:lnT w="12700" cap="flat" cmpd="sng" algn="ctr">
                      <a:solidFill>
                        <a:srgbClr val="00CC00"/>
                      </a:solidFill>
                      <a:prstDash val="solid"/>
                      <a:round/>
                      <a:headEnd type="none" w="sm" len="sm"/>
                      <a:tailEnd type="none" w="sm" len="sm"/>
                    </a:lnT>
                    <a:lnB w="12700" cap="flat" cmpd="sng" algn="ctr">
                      <a:solidFill>
                        <a:srgbClr val="00CC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rPr>
                        <a:t>Intervensi terbukti</a:t>
                      </a:r>
                    </a:p>
                  </a:txBody>
                  <a:tcPr marT="45731" marB="45731" horzOverflow="overflow">
                    <a:lnL w="12700" cap="flat" cmpd="sng" algn="ctr">
                      <a:solidFill>
                        <a:srgbClr val="00CC00"/>
                      </a:solidFill>
                      <a:prstDash val="solid"/>
                      <a:round/>
                      <a:headEnd type="none" w="sm" len="sm"/>
                      <a:tailEnd type="none" w="sm" len="sm"/>
                    </a:lnL>
                    <a:lnR w="12700" cap="flat" cmpd="sng" algn="ctr">
                      <a:solidFill>
                        <a:srgbClr val="00CC00"/>
                      </a:solidFill>
                      <a:prstDash val="solid"/>
                      <a:round/>
                      <a:headEnd type="none" w="sm" len="sm"/>
                      <a:tailEnd type="none" w="sm" len="sm"/>
                    </a:lnR>
                    <a:lnT w="12700" cap="flat" cmpd="sng" algn="ctr">
                      <a:solidFill>
                        <a:srgbClr val="00CC00"/>
                      </a:solidFill>
                      <a:prstDash val="solid"/>
                      <a:round/>
                      <a:headEnd type="none" w="sm" len="sm"/>
                      <a:tailEnd type="none" w="sm" len="sm"/>
                    </a:lnT>
                    <a:lnB w="12700" cap="flat" cmpd="sng" algn="ctr">
                      <a:solidFill>
                        <a:srgbClr val="00CC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rPr>
                        <a:t>Penurunan Kematian</a:t>
                      </a:r>
                    </a:p>
                  </a:txBody>
                  <a:tcPr marT="45731" marB="45731" horzOverflow="overflow">
                    <a:lnL w="12700" cap="flat" cmpd="sng" algn="ctr">
                      <a:solidFill>
                        <a:srgbClr val="00CC00"/>
                      </a:solidFill>
                      <a:prstDash val="solid"/>
                      <a:round/>
                      <a:headEnd type="none" w="sm" len="sm"/>
                      <a:tailEnd type="none" w="sm" len="sm"/>
                    </a:lnL>
                    <a:lnR w="12700" cap="flat" cmpd="sng" algn="ctr">
                      <a:solidFill>
                        <a:srgbClr val="00CC00"/>
                      </a:solidFill>
                      <a:prstDash val="solid"/>
                      <a:round/>
                      <a:headEnd type="none" w="sm" len="sm"/>
                      <a:tailEnd type="none" w="sm" len="sm"/>
                    </a:lnR>
                    <a:lnT w="12700" cap="flat" cmpd="sng" algn="ctr">
                      <a:solidFill>
                        <a:srgbClr val="00CC00"/>
                      </a:solidFill>
                      <a:prstDash val="solid"/>
                      <a:round/>
                      <a:headEnd type="none" w="sm" len="sm"/>
                      <a:tailEnd type="none" w="sm" len="sm"/>
                    </a:lnT>
                    <a:lnB w="12700" cap="flat" cmpd="sng" algn="ctr">
                      <a:solidFill>
                        <a:srgbClr val="00CC00"/>
                      </a:solidFill>
                      <a:prstDash val="solid"/>
                      <a:round/>
                      <a:headEnd type="none" w="sm" len="sm"/>
                      <a:tailEnd type="none" w="sm" len="sm"/>
                    </a:lnB>
                    <a:lnTlToBr>
                      <a:noFill/>
                    </a:lnTlToBr>
                    <a:lnBlToTr>
                      <a:noFill/>
                    </a:lnBlToTr>
                    <a:noFill/>
                  </a:tcPr>
                </a:tc>
              </a:tr>
              <a:tr h="43190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sz="2000" b="0" i="0" u="none" strike="noStrike" cap="none" normalizeH="0" baseline="0" smtClean="0">
                          <a:ln>
                            <a:noFill/>
                          </a:ln>
                          <a:solidFill>
                            <a:schemeClr val="hlink"/>
                          </a:solidFill>
                          <a:effectLst>
                            <a:outerShdw blurRad="38100" dist="38100" dir="2700000" algn="tl">
                              <a:srgbClr val="000000"/>
                            </a:outerShdw>
                          </a:effectLst>
                          <a:latin typeface="Tahoma" pitchFamily="34" charset="0"/>
                        </a:rPr>
                        <a:t>BBLR</a:t>
                      </a:r>
                    </a:p>
                  </a:txBody>
                  <a:tcPr marT="45731" marB="45731" horzOverflow="overflow">
                    <a:lnL w="12700" cap="flat" cmpd="sng" algn="ctr">
                      <a:solidFill>
                        <a:srgbClr val="00CC00"/>
                      </a:solidFill>
                      <a:prstDash val="solid"/>
                      <a:round/>
                      <a:headEnd type="none" w="sm" len="sm"/>
                      <a:tailEnd type="none" w="sm" len="sm"/>
                    </a:lnL>
                    <a:lnR w="12700" cap="flat" cmpd="sng" algn="ctr">
                      <a:solidFill>
                        <a:srgbClr val="00CC00"/>
                      </a:solidFill>
                      <a:prstDash val="solid"/>
                      <a:round/>
                      <a:headEnd type="none" w="sm" len="sm"/>
                      <a:tailEnd type="none" w="sm" len="sm"/>
                    </a:lnR>
                    <a:lnT w="12700" cap="flat" cmpd="sng" algn="ctr">
                      <a:solidFill>
                        <a:srgbClr val="00CC00"/>
                      </a:solidFill>
                      <a:prstDash val="solid"/>
                      <a:round/>
                      <a:headEnd type="none" w="sm" len="sm"/>
                      <a:tailEnd type="none" w="sm" len="sm"/>
                    </a:lnT>
                    <a:lnB w="12700" cap="flat" cmpd="sng" algn="ctr">
                      <a:solidFill>
                        <a:srgbClr val="00CC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sz="2000" b="0" i="0" u="none" strike="noStrike" cap="none" normalizeH="0" baseline="0" smtClean="0">
                          <a:ln>
                            <a:noFill/>
                          </a:ln>
                          <a:solidFill>
                            <a:schemeClr val="hlink"/>
                          </a:solidFill>
                          <a:effectLst>
                            <a:outerShdw blurRad="38100" dist="38100" dir="2700000" algn="tl">
                              <a:srgbClr val="000000"/>
                            </a:outerShdw>
                          </a:effectLst>
                          <a:latin typeface="Tahoma" pitchFamily="34" charset="0"/>
                        </a:rPr>
                        <a:t>Status Gizi/Kehangatan</a:t>
                      </a:r>
                    </a:p>
                  </a:txBody>
                  <a:tcPr marT="45731" marB="45731" horzOverflow="overflow">
                    <a:lnL w="12700" cap="flat" cmpd="sng" algn="ctr">
                      <a:solidFill>
                        <a:srgbClr val="00CC00"/>
                      </a:solidFill>
                      <a:prstDash val="solid"/>
                      <a:round/>
                      <a:headEnd type="none" w="sm" len="sm"/>
                      <a:tailEnd type="none" w="sm" len="sm"/>
                    </a:lnL>
                    <a:lnR w="12700" cap="flat" cmpd="sng" algn="ctr">
                      <a:solidFill>
                        <a:srgbClr val="00CC00"/>
                      </a:solidFill>
                      <a:prstDash val="solid"/>
                      <a:round/>
                      <a:headEnd type="none" w="sm" len="sm"/>
                      <a:tailEnd type="none" w="sm" len="sm"/>
                    </a:lnR>
                    <a:lnT w="12700" cap="flat" cmpd="sng" algn="ctr">
                      <a:solidFill>
                        <a:srgbClr val="00CC00"/>
                      </a:solidFill>
                      <a:prstDash val="solid"/>
                      <a:round/>
                      <a:headEnd type="none" w="sm" len="sm"/>
                      <a:tailEnd type="none" w="sm" len="sm"/>
                    </a:lnT>
                    <a:lnB w="12700" cap="flat" cmpd="sng" algn="ctr">
                      <a:solidFill>
                        <a:srgbClr val="00CC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sz="2000" b="0" i="0" u="none" strike="noStrike" cap="none" normalizeH="0" baseline="0" smtClean="0">
                          <a:ln>
                            <a:noFill/>
                          </a:ln>
                          <a:solidFill>
                            <a:schemeClr val="hlink"/>
                          </a:solidFill>
                          <a:effectLst>
                            <a:outerShdw blurRad="38100" dist="38100" dir="2700000" algn="tl">
                              <a:srgbClr val="000000"/>
                            </a:outerShdw>
                          </a:effectLst>
                          <a:latin typeface="Tahoma" pitchFamily="34" charset="0"/>
                        </a:rPr>
                        <a:t>20 - 40 %</a:t>
                      </a:r>
                    </a:p>
                  </a:txBody>
                  <a:tcPr marT="45731" marB="45731" horzOverflow="overflow">
                    <a:lnL w="12700" cap="flat" cmpd="sng" algn="ctr">
                      <a:solidFill>
                        <a:srgbClr val="00CC00"/>
                      </a:solidFill>
                      <a:prstDash val="solid"/>
                      <a:round/>
                      <a:headEnd type="none" w="sm" len="sm"/>
                      <a:tailEnd type="none" w="sm" len="sm"/>
                    </a:lnL>
                    <a:lnR w="12700" cap="flat" cmpd="sng" algn="ctr">
                      <a:solidFill>
                        <a:srgbClr val="00CC00"/>
                      </a:solidFill>
                      <a:prstDash val="solid"/>
                      <a:round/>
                      <a:headEnd type="none" w="sm" len="sm"/>
                      <a:tailEnd type="none" w="sm" len="sm"/>
                    </a:lnR>
                    <a:lnT w="12700" cap="flat" cmpd="sng" algn="ctr">
                      <a:solidFill>
                        <a:srgbClr val="00CC00"/>
                      </a:solidFill>
                      <a:prstDash val="solid"/>
                      <a:round/>
                      <a:headEnd type="none" w="sm" len="sm"/>
                      <a:tailEnd type="none" w="sm" len="sm"/>
                    </a:lnT>
                    <a:lnB w="12700" cap="flat" cmpd="sng" algn="ctr">
                      <a:solidFill>
                        <a:srgbClr val="00CC00"/>
                      </a:solidFill>
                      <a:prstDash val="solid"/>
                      <a:round/>
                      <a:headEnd type="none" w="sm" len="sm"/>
                      <a:tailEnd type="none" w="sm" len="sm"/>
                    </a:lnB>
                    <a:lnTlToBr>
                      <a:noFill/>
                    </a:lnTlToBr>
                    <a:lnBlToTr>
                      <a:noFill/>
                    </a:lnBlToTr>
                    <a:noFill/>
                  </a:tcPr>
                </a:tc>
              </a:tr>
              <a:tr h="762182">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sz="2000" b="0" i="0" u="none" strike="noStrike" cap="none" normalizeH="0" baseline="0" smtClean="0">
                          <a:ln>
                            <a:noFill/>
                          </a:ln>
                          <a:solidFill>
                            <a:schemeClr val="hlink"/>
                          </a:solidFill>
                          <a:effectLst>
                            <a:outerShdw blurRad="38100" dist="38100" dir="2700000" algn="tl">
                              <a:srgbClr val="000000"/>
                            </a:outerShdw>
                          </a:effectLst>
                          <a:latin typeface="Tahoma" pitchFamily="34" charset="0"/>
                        </a:rPr>
                        <a:t>Asfiksia</a:t>
                      </a:r>
                    </a:p>
                  </a:txBody>
                  <a:tcPr marT="45731" marB="45731" horzOverflow="overflow">
                    <a:lnL w="12700" cap="flat" cmpd="sng" algn="ctr">
                      <a:solidFill>
                        <a:srgbClr val="00CC00"/>
                      </a:solidFill>
                      <a:prstDash val="solid"/>
                      <a:round/>
                      <a:headEnd type="none" w="sm" len="sm"/>
                      <a:tailEnd type="none" w="sm" len="sm"/>
                    </a:lnL>
                    <a:lnR w="12700" cap="flat" cmpd="sng" algn="ctr">
                      <a:solidFill>
                        <a:srgbClr val="00CC00"/>
                      </a:solidFill>
                      <a:prstDash val="solid"/>
                      <a:round/>
                      <a:headEnd type="none" w="sm" len="sm"/>
                      <a:tailEnd type="none" w="sm" len="sm"/>
                    </a:lnR>
                    <a:lnT w="12700" cap="flat" cmpd="sng" algn="ctr">
                      <a:solidFill>
                        <a:srgbClr val="00CC00"/>
                      </a:solidFill>
                      <a:prstDash val="solid"/>
                      <a:round/>
                      <a:headEnd type="none" w="sm" len="sm"/>
                      <a:tailEnd type="none" w="sm" len="sm"/>
                    </a:lnT>
                    <a:lnB w="12700" cap="flat" cmpd="sng" algn="ctr">
                      <a:solidFill>
                        <a:srgbClr val="00CC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sz="2000" b="0" i="0" u="none" strike="noStrike" cap="none" normalizeH="0" baseline="0" smtClean="0">
                          <a:ln>
                            <a:noFill/>
                          </a:ln>
                          <a:solidFill>
                            <a:schemeClr val="hlink"/>
                          </a:solidFill>
                          <a:effectLst>
                            <a:outerShdw blurRad="38100" dist="38100" dir="2700000" algn="tl">
                              <a:srgbClr val="000000"/>
                            </a:outerShdw>
                          </a:effectLst>
                          <a:latin typeface="Tahoma" pitchFamily="34" charset="0"/>
                        </a:rPr>
                        <a:t>Tenaga Kesehatan Terlatih</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sz="2000" b="0" i="0" u="none" strike="noStrike" cap="none" normalizeH="0" baseline="0" smtClean="0">
                          <a:ln>
                            <a:noFill/>
                          </a:ln>
                          <a:solidFill>
                            <a:schemeClr val="hlink"/>
                          </a:solidFill>
                          <a:effectLst>
                            <a:outerShdw blurRad="38100" dist="38100" dir="2700000" algn="tl">
                              <a:srgbClr val="000000"/>
                            </a:outerShdw>
                          </a:effectLst>
                          <a:latin typeface="Tahoma" pitchFamily="34" charset="0"/>
                        </a:rPr>
                        <a:t>Resusitasi</a:t>
                      </a:r>
                    </a:p>
                  </a:txBody>
                  <a:tcPr marT="45731" marB="45731" horzOverflow="overflow">
                    <a:lnL w="12700" cap="flat" cmpd="sng" algn="ctr">
                      <a:solidFill>
                        <a:srgbClr val="00CC00"/>
                      </a:solidFill>
                      <a:prstDash val="solid"/>
                      <a:round/>
                      <a:headEnd type="none" w="sm" len="sm"/>
                      <a:tailEnd type="none" w="sm" len="sm"/>
                    </a:lnL>
                    <a:lnR w="12700" cap="flat" cmpd="sng" algn="ctr">
                      <a:solidFill>
                        <a:srgbClr val="00CC00"/>
                      </a:solidFill>
                      <a:prstDash val="solid"/>
                      <a:round/>
                      <a:headEnd type="none" w="sm" len="sm"/>
                      <a:tailEnd type="none" w="sm" len="sm"/>
                    </a:lnR>
                    <a:lnT w="12700" cap="flat" cmpd="sng" algn="ctr">
                      <a:solidFill>
                        <a:srgbClr val="00CC00"/>
                      </a:solidFill>
                      <a:prstDash val="solid"/>
                      <a:round/>
                      <a:headEnd type="none" w="sm" len="sm"/>
                      <a:tailEnd type="none" w="sm" len="sm"/>
                    </a:lnT>
                    <a:lnB w="12700" cap="flat" cmpd="sng" algn="ctr">
                      <a:solidFill>
                        <a:srgbClr val="00CC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sz="2000" b="0" i="0" u="none" strike="noStrike" cap="none" normalizeH="0" baseline="0" smtClean="0">
                          <a:ln>
                            <a:noFill/>
                          </a:ln>
                          <a:solidFill>
                            <a:schemeClr val="hlink"/>
                          </a:solidFill>
                          <a:effectLst>
                            <a:outerShdw blurRad="38100" dist="38100" dir="2700000" algn="tl">
                              <a:srgbClr val="000000"/>
                            </a:outerShdw>
                          </a:effectLst>
                          <a:latin typeface="Tahoma" pitchFamily="34" charset="0"/>
                        </a:rPr>
                        <a:t>20 - 30 %</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sz="2000" b="0" i="0" u="none" strike="noStrike" cap="none" normalizeH="0" baseline="0" smtClean="0">
                          <a:ln>
                            <a:noFill/>
                          </a:ln>
                          <a:solidFill>
                            <a:schemeClr val="hlink"/>
                          </a:solidFill>
                          <a:effectLst>
                            <a:outerShdw blurRad="38100" dist="38100" dir="2700000" algn="tl">
                              <a:srgbClr val="000000"/>
                            </a:outerShdw>
                          </a:effectLst>
                          <a:latin typeface="Tahoma" pitchFamily="34" charset="0"/>
                        </a:rPr>
                        <a:t>5 – 20 %</a:t>
                      </a:r>
                    </a:p>
                  </a:txBody>
                  <a:tcPr marT="45731" marB="45731" horzOverflow="overflow">
                    <a:lnL w="12700" cap="flat" cmpd="sng" algn="ctr">
                      <a:solidFill>
                        <a:srgbClr val="00CC00"/>
                      </a:solidFill>
                      <a:prstDash val="solid"/>
                      <a:round/>
                      <a:headEnd type="none" w="sm" len="sm"/>
                      <a:tailEnd type="none" w="sm" len="sm"/>
                    </a:lnL>
                    <a:lnR w="12700" cap="flat" cmpd="sng" algn="ctr">
                      <a:solidFill>
                        <a:srgbClr val="00CC00"/>
                      </a:solidFill>
                      <a:prstDash val="solid"/>
                      <a:round/>
                      <a:headEnd type="none" w="sm" len="sm"/>
                      <a:tailEnd type="none" w="sm" len="sm"/>
                    </a:lnR>
                    <a:lnT w="12700" cap="flat" cmpd="sng" algn="ctr">
                      <a:solidFill>
                        <a:srgbClr val="00CC00"/>
                      </a:solidFill>
                      <a:prstDash val="solid"/>
                      <a:round/>
                      <a:headEnd type="none" w="sm" len="sm"/>
                      <a:tailEnd type="none" w="sm" len="sm"/>
                    </a:lnT>
                    <a:lnB w="12700" cap="flat" cmpd="sng" algn="ctr">
                      <a:solidFill>
                        <a:srgbClr val="00CC00"/>
                      </a:solidFill>
                      <a:prstDash val="solid"/>
                      <a:round/>
                      <a:headEnd type="none" w="sm" len="sm"/>
                      <a:tailEnd type="none" w="sm" len="sm"/>
                    </a:lnB>
                    <a:lnTlToBr>
                      <a:noFill/>
                    </a:lnTlToBr>
                    <a:lnBlToTr>
                      <a:noFill/>
                    </a:lnBlToTr>
                    <a:noFill/>
                  </a:tcPr>
                </a:tc>
              </a:tr>
              <a:tr h="762182">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sz="2000" b="0" i="0" u="none" strike="noStrike" cap="none" normalizeH="0" baseline="0" smtClean="0">
                          <a:ln>
                            <a:noFill/>
                          </a:ln>
                          <a:solidFill>
                            <a:schemeClr val="hlink"/>
                          </a:solidFill>
                          <a:effectLst>
                            <a:outerShdw blurRad="38100" dist="38100" dir="2700000" algn="tl">
                              <a:srgbClr val="000000"/>
                            </a:outerShdw>
                          </a:effectLst>
                          <a:latin typeface="Tahoma" pitchFamily="34" charset="0"/>
                        </a:rPr>
                        <a:t>Tetanus/Infeksi</a:t>
                      </a:r>
                    </a:p>
                  </a:txBody>
                  <a:tcPr marT="45731" marB="45731" horzOverflow="overflow">
                    <a:lnL w="12700" cap="flat" cmpd="sng" algn="ctr">
                      <a:solidFill>
                        <a:srgbClr val="00CC00"/>
                      </a:solidFill>
                      <a:prstDash val="solid"/>
                      <a:round/>
                      <a:headEnd type="none" w="sm" len="sm"/>
                      <a:tailEnd type="none" w="sm" len="sm"/>
                    </a:lnL>
                    <a:lnR w="12700" cap="flat" cmpd="sng" algn="ctr">
                      <a:solidFill>
                        <a:srgbClr val="00CC00"/>
                      </a:solidFill>
                      <a:prstDash val="solid"/>
                      <a:round/>
                      <a:headEnd type="none" w="sm" len="sm"/>
                      <a:tailEnd type="none" w="sm" len="sm"/>
                    </a:lnR>
                    <a:lnT w="12700" cap="flat" cmpd="sng" algn="ctr">
                      <a:solidFill>
                        <a:srgbClr val="00CC00"/>
                      </a:solidFill>
                      <a:prstDash val="solid"/>
                      <a:round/>
                      <a:headEnd type="none" w="sm" len="sm"/>
                      <a:tailEnd type="none" w="sm" len="sm"/>
                    </a:lnT>
                    <a:lnB w="12700" cap="flat" cmpd="sng" algn="ctr">
                      <a:solidFill>
                        <a:srgbClr val="00CC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sz="2000" b="0" i="0" u="none" strike="noStrike" cap="none" normalizeH="0" baseline="0" smtClean="0">
                          <a:ln>
                            <a:noFill/>
                          </a:ln>
                          <a:solidFill>
                            <a:schemeClr val="hlink"/>
                          </a:solidFill>
                          <a:effectLst>
                            <a:outerShdw blurRad="38100" dist="38100" dir="2700000" algn="tl">
                              <a:srgbClr val="000000"/>
                            </a:outerShdw>
                          </a:effectLst>
                          <a:latin typeface="Tahoma" pitchFamily="34" charset="0"/>
                        </a:rPr>
                        <a:t>Penanganan Kasus (masyarakat)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sz="2000" b="0" i="0" u="none" strike="noStrike" cap="none" normalizeH="0" baseline="0" smtClean="0">
                          <a:ln>
                            <a:noFill/>
                          </a:ln>
                          <a:solidFill>
                            <a:schemeClr val="hlink"/>
                          </a:solidFill>
                          <a:effectLst>
                            <a:outerShdw blurRad="38100" dist="38100" dir="2700000" algn="tl">
                              <a:srgbClr val="000000"/>
                            </a:outerShdw>
                          </a:effectLst>
                          <a:latin typeface="Tahoma" pitchFamily="34" charset="0"/>
                        </a:rPr>
                        <a:t>Penanganan Darurat Neonatus (RS)</a:t>
                      </a:r>
                    </a:p>
                  </a:txBody>
                  <a:tcPr marT="45731" marB="45731" horzOverflow="overflow">
                    <a:lnL w="12700" cap="flat" cmpd="sng" algn="ctr">
                      <a:solidFill>
                        <a:srgbClr val="00CC00"/>
                      </a:solidFill>
                      <a:prstDash val="solid"/>
                      <a:round/>
                      <a:headEnd type="none" w="sm" len="sm"/>
                      <a:tailEnd type="none" w="sm" len="sm"/>
                    </a:lnL>
                    <a:lnR w="12700" cap="flat" cmpd="sng" algn="ctr">
                      <a:solidFill>
                        <a:srgbClr val="00CC00"/>
                      </a:solidFill>
                      <a:prstDash val="solid"/>
                      <a:round/>
                      <a:headEnd type="none" w="sm" len="sm"/>
                      <a:tailEnd type="none" w="sm" len="sm"/>
                    </a:lnR>
                    <a:lnT w="12700" cap="flat" cmpd="sng" algn="ctr">
                      <a:solidFill>
                        <a:srgbClr val="00CC00"/>
                      </a:solidFill>
                      <a:prstDash val="solid"/>
                      <a:round/>
                      <a:headEnd type="none" w="sm" len="sm"/>
                      <a:tailEnd type="none" w="sm" len="sm"/>
                    </a:lnT>
                    <a:lnB w="12700" cap="flat" cmpd="sng" algn="ctr">
                      <a:solidFill>
                        <a:srgbClr val="00CC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sz="2000" b="0" i="0" u="none" strike="noStrike" cap="none" normalizeH="0" baseline="0" smtClean="0">
                          <a:ln>
                            <a:noFill/>
                          </a:ln>
                          <a:solidFill>
                            <a:schemeClr val="hlink"/>
                          </a:solidFill>
                          <a:effectLst>
                            <a:outerShdw blurRad="38100" dist="38100" dir="2700000" algn="tl">
                              <a:srgbClr val="000000"/>
                            </a:outerShdw>
                          </a:effectLst>
                          <a:latin typeface="Tahoma" pitchFamily="34" charset="0"/>
                        </a:rPr>
                        <a:t>10 - 35 %</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id-ID" sz="2000" b="0" i="0" u="none" strike="noStrike" cap="none" normalizeH="0" baseline="0" smtClean="0">
                          <a:ln>
                            <a:noFill/>
                          </a:ln>
                          <a:solidFill>
                            <a:schemeClr val="hlink"/>
                          </a:solidFill>
                          <a:effectLst>
                            <a:outerShdw blurRad="38100" dist="38100" dir="2700000" algn="tl">
                              <a:srgbClr val="000000"/>
                            </a:outerShdw>
                          </a:effectLst>
                          <a:latin typeface="Tahoma" pitchFamily="34" charset="0"/>
                        </a:rPr>
                        <a:t>10 – 30 %</a:t>
                      </a:r>
                    </a:p>
                  </a:txBody>
                  <a:tcPr marT="45731" marB="45731" horzOverflow="overflow">
                    <a:lnL w="12700" cap="flat" cmpd="sng" algn="ctr">
                      <a:solidFill>
                        <a:srgbClr val="00CC00"/>
                      </a:solidFill>
                      <a:prstDash val="solid"/>
                      <a:round/>
                      <a:headEnd type="none" w="sm" len="sm"/>
                      <a:tailEnd type="none" w="sm" len="sm"/>
                    </a:lnL>
                    <a:lnR w="12700" cap="flat" cmpd="sng" algn="ctr">
                      <a:solidFill>
                        <a:srgbClr val="00CC00"/>
                      </a:solidFill>
                      <a:prstDash val="solid"/>
                      <a:round/>
                      <a:headEnd type="none" w="sm" len="sm"/>
                      <a:tailEnd type="none" w="sm" len="sm"/>
                    </a:lnR>
                    <a:lnT w="12700" cap="flat" cmpd="sng" algn="ctr">
                      <a:solidFill>
                        <a:srgbClr val="00CC00"/>
                      </a:solidFill>
                      <a:prstDash val="solid"/>
                      <a:round/>
                      <a:headEnd type="none" w="sm" len="sm"/>
                      <a:tailEnd type="none" w="sm" len="sm"/>
                    </a:lnT>
                    <a:lnB w="12700" cap="flat" cmpd="sng" algn="ctr">
                      <a:solidFill>
                        <a:srgbClr val="00CC00"/>
                      </a:solidFill>
                      <a:prstDash val="solid"/>
                      <a:round/>
                      <a:headEnd type="none" w="sm" len="sm"/>
                      <a:tailEnd type="none" w="sm" len="sm"/>
                    </a:lnB>
                    <a:lnTlToBr>
                      <a:noFill/>
                    </a:lnTlToBr>
                    <a:lnBlToTr>
                      <a:noFill/>
                    </a:lnBlToTr>
                    <a:noFill/>
                  </a:tcPr>
                </a:tc>
              </a:tr>
            </a:tbl>
          </a:graphicData>
        </a:graphic>
      </p:graphicFrame>
      <p:sp>
        <p:nvSpPr>
          <p:cNvPr id="42010" name="Text Box 29"/>
          <p:cNvSpPr txBox="1">
            <a:spLocks noChangeArrowheads="1"/>
          </p:cNvSpPr>
          <p:nvPr/>
        </p:nvSpPr>
        <p:spPr bwMode="auto">
          <a:xfrm>
            <a:off x="250825" y="5105400"/>
            <a:ext cx="8642350" cy="336550"/>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pPr>
            <a:r>
              <a:rPr lang="id-ID" sz="1600" i="1">
                <a:solidFill>
                  <a:srgbClr val="FFFFFF"/>
                </a:solidFill>
                <a:latin typeface="Arial" charset="0"/>
              </a:rPr>
              <a:t>Millennium Project Task Force on Child Health and Maternal Health, Lancet 2005</a:t>
            </a:r>
          </a:p>
        </p:txBody>
      </p:sp>
      <p:sp>
        <p:nvSpPr>
          <p:cNvPr id="42011" name="Text Box 30"/>
          <p:cNvSpPr txBox="1">
            <a:spLocks noChangeArrowheads="1"/>
          </p:cNvSpPr>
          <p:nvPr/>
        </p:nvSpPr>
        <p:spPr bwMode="auto">
          <a:xfrm>
            <a:off x="250825" y="5638800"/>
            <a:ext cx="8642350" cy="841375"/>
          </a:xfrm>
          <a:prstGeom prst="rect">
            <a:avLst/>
          </a:prstGeom>
          <a:noFill/>
          <a:ln w="19050" cap="sq">
            <a:solidFill>
              <a:srgbClr val="FF0000"/>
            </a:solidFill>
            <a:miter lim="800000"/>
            <a:headEnd type="none" w="sm" len="sm"/>
            <a:tailEnd type="none" w="sm" len="sm"/>
          </a:ln>
          <a:effectLst/>
        </p:spPr>
        <p:txBody>
          <a:bodyPr>
            <a:spAutoFit/>
          </a:bodyPr>
          <a:lstStyle/>
          <a:p>
            <a:pPr algn="ctr" eaLnBrk="0" hangingPunct="0">
              <a:spcBef>
                <a:spcPct val="50000"/>
              </a:spcBef>
            </a:pPr>
            <a:r>
              <a:rPr lang="id-ID" sz="2400" b="1">
                <a:solidFill>
                  <a:srgbClr val="00FF00"/>
                </a:solidFill>
              </a:rPr>
              <a:t>Faktor Predisposisi </a:t>
            </a:r>
            <a:r>
              <a:rPr lang="en-US" sz="2400" b="1">
                <a:solidFill>
                  <a:srgbClr val="00FF00"/>
                </a:solidFill>
              </a:rPr>
              <a:t>Utama </a:t>
            </a:r>
            <a:r>
              <a:rPr lang="id-ID" sz="2400" b="1">
                <a:solidFill>
                  <a:srgbClr val="00FF00"/>
                </a:solidFill>
              </a:rPr>
              <a:t>Kematian </a:t>
            </a:r>
            <a:r>
              <a:rPr lang="en-US" sz="2400" b="1">
                <a:solidFill>
                  <a:srgbClr val="00FF00"/>
                </a:solidFill>
              </a:rPr>
              <a:t>Ibu &amp; </a:t>
            </a:r>
            <a:r>
              <a:rPr lang="id-ID" sz="2400" b="1">
                <a:solidFill>
                  <a:srgbClr val="00FF00"/>
                </a:solidFill>
              </a:rPr>
              <a:t>Bayi : Pendidikan, budaya, kemiskinan, geografi, dsb</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457200" y="1524000"/>
            <a:ext cx="8153400" cy="48768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234950" indent="-234950" algn="just" eaLnBrk="1" hangingPunct="1">
              <a:lnSpc>
                <a:spcPct val="110000"/>
              </a:lnSpc>
              <a:buFont typeface="Wingdings" pitchFamily="2" charset="2"/>
              <a:buNone/>
            </a:pPr>
            <a:r>
              <a:rPr lang="en-US" sz="2800" b="1" smtClean="0">
                <a:effectLst/>
                <a:latin typeface="Century Gothic" pitchFamily="34" charset="0"/>
              </a:rPr>
              <a:t>Health care service as a system</a:t>
            </a:r>
            <a:endParaRPr lang="id-ID" sz="2800" b="1" smtClean="0">
              <a:effectLst/>
              <a:latin typeface="Century Gothic" pitchFamily="34" charset="0"/>
            </a:endParaRPr>
          </a:p>
          <a:p>
            <a:pPr marL="234950" indent="-234950" algn="just" eaLnBrk="1" hangingPunct="1">
              <a:lnSpc>
                <a:spcPct val="110000"/>
              </a:lnSpc>
              <a:buFontTx/>
              <a:buChar char="•"/>
            </a:pPr>
            <a:r>
              <a:rPr lang="id-ID" sz="2800" b="1" smtClean="0">
                <a:solidFill>
                  <a:srgbClr val="00FF00"/>
                </a:solidFill>
                <a:effectLst/>
                <a:latin typeface="Century Gothic" pitchFamily="34" charset="0"/>
              </a:rPr>
              <a:t>Input : </a:t>
            </a:r>
            <a:r>
              <a:rPr lang="id-ID" sz="2800" b="1" smtClean="0">
                <a:solidFill>
                  <a:srgbClr val="FFFF00"/>
                </a:solidFill>
                <a:effectLst/>
                <a:latin typeface="Century Gothic" pitchFamily="34" charset="0"/>
              </a:rPr>
              <a:t>perangkat administrasi (modal, tata cara, kesanggupan)</a:t>
            </a:r>
          </a:p>
          <a:p>
            <a:pPr marL="234950" indent="-234950" algn="just" eaLnBrk="1" hangingPunct="1">
              <a:lnSpc>
                <a:spcPct val="110000"/>
              </a:lnSpc>
              <a:buFontTx/>
              <a:buChar char="•"/>
            </a:pPr>
            <a:r>
              <a:rPr lang="id-ID" sz="2800" b="1" smtClean="0">
                <a:solidFill>
                  <a:srgbClr val="00FF00"/>
                </a:solidFill>
                <a:effectLst/>
                <a:latin typeface="Century Gothic" pitchFamily="34" charset="0"/>
              </a:rPr>
              <a:t>Proses : </a:t>
            </a:r>
            <a:r>
              <a:rPr lang="id-ID" sz="2800" b="1" smtClean="0">
                <a:solidFill>
                  <a:srgbClr val="FFFF00"/>
                </a:solidFill>
                <a:effectLst/>
                <a:latin typeface="Century Gothic" pitchFamily="34" charset="0"/>
              </a:rPr>
              <a:t>fungsi manajemen (perencanaan, pengorganisasian, penggerakkan &amp; evalu-asi)</a:t>
            </a:r>
          </a:p>
          <a:p>
            <a:pPr marL="234950" indent="-234950" algn="just" eaLnBrk="1" hangingPunct="1">
              <a:lnSpc>
                <a:spcPct val="110000"/>
              </a:lnSpc>
              <a:buFontTx/>
              <a:buChar char="•"/>
            </a:pPr>
            <a:r>
              <a:rPr lang="id-ID" sz="2800" b="1" smtClean="0">
                <a:solidFill>
                  <a:srgbClr val="00FF00"/>
                </a:solidFill>
                <a:effectLst/>
                <a:latin typeface="Century Gothic" pitchFamily="34" charset="0"/>
              </a:rPr>
              <a:t>Output : </a:t>
            </a:r>
            <a:r>
              <a:rPr lang="id-ID" sz="2800" b="1" smtClean="0">
                <a:solidFill>
                  <a:srgbClr val="FFFF00"/>
                </a:solidFill>
                <a:effectLst/>
                <a:latin typeface="Century Gothic" pitchFamily="34" charset="0"/>
              </a:rPr>
              <a:t>pelayanan kesehatan yg dimanfa-atkan oleh masyarakat</a:t>
            </a:r>
          </a:p>
          <a:p>
            <a:pPr marL="234950" indent="-234950" algn="just" eaLnBrk="1" hangingPunct="1">
              <a:lnSpc>
                <a:spcPct val="110000"/>
              </a:lnSpc>
              <a:buFontTx/>
              <a:buChar char="•"/>
            </a:pPr>
            <a:r>
              <a:rPr lang="id-ID" sz="2800" b="1" smtClean="0">
                <a:solidFill>
                  <a:srgbClr val="00FF00"/>
                </a:solidFill>
                <a:effectLst/>
                <a:latin typeface="Century Gothic" pitchFamily="34" charset="0"/>
              </a:rPr>
              <a:t>Outcome : </a:t>
            </a:r>
            <a:r>
              <a:rPr lang="id-ID" sz="2800" b="1" smtClean="0">
                <a:solidFill>
                  <a:srgbClr val="FFFF00"/>
                </a:solidFill>
                <a:effectLst/>
                <a:latin typeface="Century Gothic" pitchFamily="34" charset="0"/>
              </a:rPr>
              <a:t>derajat kesehatan masyarakat</a:t>
            </a:r>
          </a:p>
        </p:txBody>
      </p:sp>
      <p:sp>
        <p:nvSpPr>
          <p:cNvPr id="15363" name="Rectangle 4"/>
          <p:cNvSpPr>
            <a:spLocks noChangeArrowheads="1"/>
          </p:cNvSpPr>
          <p:nvPr/>
        </p:nvSpPr>
        <p:spPr bwMode="auto">
          <a:xfrm>
            <a:off x="381000" y="304800"/>
            <a:ext cx="8472488" cy="762000"/>
          </a:xfrm>
          <a:prstGeom prst="rect">
            <a:avLst/>
          </a:prstGeom>
          <a:noFill/>
          <a:ln w="9525">
            <a:solidFill>
              <a:srgbClr val="FFFFCC"/>
            </a:solidFill>
            <a:miter lim="800000"/>
            <a:headEnd/>
            <a:tailEnd/>
          </a:ln>
          <a:effectLst/>
        </p:spPr>
        <p:txBody>
          <a:bodyPr anchor="ctr"/>
          <a:lstStyle/>
          <a:p>
            <a:pPr algn="ctr"/>
            <a:r>
              <a:rPr lang="id-ID" sz="3600" b="1">
                <a:solidFill>
                  <a:srgbClr val="FFFFCC"/>
                </a:solidFill>
                <a:latin typeface="Lucida Console" pitchFamily="49" charset="0"/>
              </a:rPr>
              <a:t>Upaya Kesehatan</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8" name="Rectangle 4"/>
          <p:cNvSpPr>
            <a:spLocks noChangeArrowheads="1"/>
          </p:cNvSpPr>
          <p:nvPr/>
        </p:nvSpPr>
        <p:spPr bwMode="auto">
          <a:xfrm>
            <a:off x="381000" y="271463"/>
            <a:ext cx="8458200" cy="642937"/>
          </a:xfrm>
          <a:prstGeom prst="rect">
            <a:avLst/>
          </a:prstGeom>
          <a:noFill/>
          <a:ln w="9525">
            <a:solidFill>
              <a:srgbClr val="FFFFCC"/>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defRPr/>
            </a:pPr>
            <a:r>
              <a:rPr lang="en-US" sz="3200" b="1">
                <a:solidFill>
                  <a:srgbClr val="FFFFCC"/>
                </a:solidFill>
                <a:effectLst>
                  <a:outerShdw blurRad="38100" dist="38100" dir="2700000" algn="tl">
                    <a:srgbClr val="000000"/>
                  </a:outerShdw>
                </a:effectLst>
                <a:latin typeface="Lucida Console" pitchFamily="49" charset="0"/>
                <a:cs typeface="+mn-cs"/>
              </a:rPr>
              <a:t>Kesehatan Ibu dan Anak</a:t>
            </a:r>
          </a:p>
        </p:txBody>
      </p:sp>
      <p:sp>
        <p:nvSpPr>
          <p:cNvPr id="144389" name="Rectangle 5"/>
          <p:cNvSpPr>
            <a:spLocks noChangeArrowheads="1"/>
          </p:cNvSpPr>
          <p:nvPr/>
        </p:nvSpPr>
        <p:spPr bwMode="auto">
          <a:xfrm>
            <a:off x="250825" y="1219200"/>
            <a:ext cx="8642350" cy="525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just">
              <a:lnSpc>
                <a:spcPct val="120000"/>
              </a:lnSpc>
              <a:spcBef>
                <a:spcPct val="20000"/>
              </a:spcBef>
              <a:buClr>
                <a:srgbClr val="FFFFFF"/>
              </a:buClr>
              <a:buSzPct val="80000"/>
              <a:buFont typeface="Wingdings" pitchFamily="2" charset="2"/>
              <a:buNone/>
              <a:defRPr/>
            </a:pPr>
            <a:r>
              <a:rPr lang="en-US" sz="2400" b="1" u="sng">
                <a:solidFill>
                  <a:srgbClr val="FFFFFF"/>
                </a:solidFill>
                <a:effectLst>
                  <a:outerShdw blurRad="38100" dist="38100" dir="2700000" algn="tl">
                    <a:srgbClr val="000000"/>
                  </a:outerShdw>
                </a:effectLst>
                <a:latin typeface="Century Gothic" pitchFamily="34" charset="0"/>
                <a:cs typeface="+mn-cs"/>
              </a:rPr>
              <a:t>Upaya KIA-Puskesmas</a:t>
            </a:r>
          </a:p>
          <a:p>
            <a:pPr algn="just">
              <a:lnSpc>
                <a:spcPct val="140000"/>
              </a:lnSpc>
              <a:spcBef>
                <a:spcPct val="20000"/>
              </a:spcBef>
              <a:buClr>
                <a:srgbClr val="FFFFFF"/>
              </a:buClr>
              <a:buSzPct val="80000"/>
              <a:buFont typeface="Wingdings" pitchFamily="2" charset="2"/>
              <a:buNone/>
              <a:defRPr/>
            </a:pPr>
            <a:r>
              <a:rPr lang="id-ID" sz="2400" b="1">
                <a:solidFill>
                  <a:srgbClr val="FFFFFF"/>
                </a:solidFill>
                <a:effectLst>
                  <a:outerShdw blurRad="38100" dist="38100" dir="2700000" algn="tl">
                    <a:srgbClr val="000000"/>
                  </a:outerShdw>
                </a:effectLst>
                <a:latin typeface="Century Gothic" pitchFamily="34" charset="0"/>
                <a:cs typeface="+mn-cs"/>
              </a:rPr>
              <a:t>Upaya kesehatan primer yg menyangkut pelayanan dan pemeliharaan kesehatan ibu dlm menjalankan fungsi reproduksi yg berkualitas serta upaya kelangsungan hidup, perkembangan dan perlindungan bayi, anak di bawah lima tahun (balita) dan anak usia prasekolah dlm proses tumbuh kembang.</a:t>
            </a:r>
          </a:p>
          <a:p>
            <a:pPr algn="just">
              <a:lnSpc>
                <a:spcPct val="120000"/>
              </a:lnSpc>
              <a:spcBef>
                <a:spcPct val="20000"/>
              </a:spcBef>
              <a:buClr>
                <a:srgbClr val="FFFFFF"/>
              </a:buClr>
              <a:buSzPct val="80000"/>
              <a:buFont typeface="Wingdings" pitchFamily="2" charset="2"/>
              <a:buNone/>
              <a:defRPr/>
            </a:pPr>
            <a:r>
              <a:rPr lang="id-ID" sz="2400" b="1">
                <a:solidFill>
                  <a:srgbClr val="FFFFFF"/>
                </a:solidFill>
                <a:effectLst>
                  <a:outerShdw blurRad="38100" dist="38100" dir="2700000" algn="tl">
                    <a:srgbClr val="000000"/>
                  </a:outerShdw>
                </a:effectLst>
                <a:latin typeface="Century Gothic" pitchFamily="34" charset="0"/>
                <a:cs typeface="+mn-cs"/>
              </a:rPr>
              <a:t>Termasuk di dalamnya pendidikan kesehatan pd masyarakat, pemuka masyarakat, dukun bayi, pembinaan kesehatan anak.</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6" name="Rectangle 4"/>
          <p:cNvSpPr>
            <a:spLocks noChangeArrowheads="1"/>
          </p:cNvSpPr>
          <p:nvPr/>
        </p:nvSpPr>
        <p:spPr bwMode="auto">
          <a:xfrm>
            <a:off x="381000" y="271463"/>
            <a:ext cx="8458200" cy="642937"/>
          </a:xfrm>
          <a:prstGeom prst="rect">
            <a:avLst/>
          </a:prstGeom>
          <a:noFill/>
          <a:ln w="9525">
            <a:solidFill>
              <a:srgbClr val="FFFFCC"/>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defRPr/>
            </a:pPr>
            <a:r>
              <a:rPr lang="en-US" sz="3200" b="1">
                <a:solidFill>
                  <a:srgbClr val="FFFFCC"/>
                </a:solidFill>
                <a:effectLst>
                  <a:outerShdw blurRad="38100" dist="38100" dir="2700000" algn="tl">
                    <a:srgbClr val="000000"/>
                  </a:outerShdw>
                </a:effectLst>
                <a:latin typeface="Lucida Console" pitchFamily="49" charset="0"/>
                <a:cs typeface="+mn-cs"/>
              </a:rPr>
              <a:t>Kesehatan Ibu dan Anak</a:t>
            </a:r>
          </a:p>
        </p:txBody>
      </p:sp>
      <p:sp>
        <p:nvSpPr>
          <p:cNvPr id="146437" name="Rectangle 5"/>
          <p:cNvSpPr>
            <a:spLocks noChangeArrowheads="1"/>
          </p:cNvSpPr>
          <p:nvPr/>
        </p:nvSpPr>
        <p:spPr bwMode="auto">
          <a:xfrm>
            <a:off x="179388" y="1323975"/>
            <a:ext cx="8785225" cy="5229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just">
              <a:lnSpc>
                <a:spcPct val="130000"/>
              </a:lnSpc>
              <a:spcBef>
                <a:spcPct val="20000"/>
              </a:spcBef>
              <a:buClr>
                <a:srgbClr val="FFCC66"/>
              </a:buClr>
              <a:buSzPct val="80000"/>
              <a:buFont typeface="Wingdings" pitchFamily="2" charset="2"/>
              <a:buNone/>
              <a:defRPr/>
            </a:pPr>
            <a:r>
              <a:rPr lang="id-ID" sz="2400" b="1" u="sng">
                <a:solidFill>
                  <a:srgbClr val="FFFFFF"/>
                </a:solidFill>
                <a:effectLst>
                  <a:outerShdw blurRad="38100" dist="38100" dir="2700000" algn="tl">
                    <a:srgbClr val="000000"/>
                  </a:outerShdw>
                </a:effectLst>
                <a:latin typeface="Century Gothic" pitchFamily="34" charset="0"/>
                <a:cs typeface="+mn-cs"/>
              </a:rPr>
              <a:t>Bentuk Pelayanan </a:t>
            </a:r>
            <a:r>
              <a:rPr lang="en-US" sz="2400" b="1" u="sng">
                <a:solidFill>
                  <a:srgbClr val="FFFFFF"/>
                </a:solidFill>
                <a:effectLst>
                  <a:outerShdw blurRad="38100" dist="38100" dir="2700000" algn="tl">
                    <a:srgbClr val="000000"/>
                  </a:outerShdw>
                </a:effectLst>
                <a:latin typeface="Century Gothic" pitchFamily="34" charset="0"/>
                <a:cs typeface="+mn-cs"/>
              </a:rPr>
              <a:t>Upaya KIA-Puskesmas :</a:t>
            </a:r>
            <a:endParaRPr lang="id-ID" sz="2400" b="1" u="sng">
              <a:solidFill>
                <a:srgbClr val="FFFFFF"/>
              </a:solidFill>
              <a:effectLst>
                <a:outerShdw blurRad="38100" dist="38100" dir="2700000" algn="tl">
                  <a:srgbClr val="000000"/>
                </a:outerShdw>
              </a:effectLst>
              <a:latin typeface="Century Gothic" pitchFamily="34" charset="0"/>
              <a:cs typeface="+mn-cs"/>
            </a:endParaRPr>
          </a:p>
          <a:p>
            <a:pPr marL="396875" lvl="1" indent="-276225" algn="just">
              <a:lnSpc>
                <a:spcPct val="130000"/>
              </a:lnSpc>
              <a:spcBef>
                <a:spcPct val="20000"/>
              </a:spcBef>
              <a:buClr>
                <a:srgbClr val="FFFFFF"/>
              </a:buClr>
              <a:buFontTx/>
              <a:buChar char="–"/>
              <a:defRPr/>
            </a:pPr>
            <a:r>
              <a:rPr lang="id-ID" sz="2400" b="1">
                <a:solidFill>
                  <a:srgbClr val="FFFFFF"/>
                </a:solidFill>
                <a:effectLst>
                  <a:outerShdw blurRad="38100" dist="38100" dir="2700000" algn="tl">
                    <a:srgbClr val="000000"/>
                  </a:outerShdw>
                </a:effectLst>
                <a:latin typeface="Century Gothic" pitchFamily="34" charset="0"/>
                <a:cs typeface="+mn-cs"/>
              </a:rPr>
              <a:t>Pelayanan Kesehatan/asuhan kebidanan di wilayah kerja Puskesmas</a:t>
            </a:r>
          </a:p>
          <a:p>
            <a:pPr marL="396875" lvl="1" indent="-276225" algn="just">
              <a:lnSpc>
                <a:spcPct val="130000"/>
              </a:lnSpc>
              <a:spcBef>
                <a:spcPct val="20000"/>
              </a:spcBef>
              <a:buClr>
                <a:srgbClr val="FFFFFF"/>
              </a:buClr>
              <a:buFontTx/>
              <a:buChar char="–"/>
              <a:defRPr/>
            </a:pPr>
            <a:r>
              <a:rPr lang="id-ID" sz="2400" b="1">
                <a:solidFill>
                  <a:srgbClr val="FFFFFF"/>
                </a:solidFill>
                <a:effectLst>
                  <a:outerShdw blurRad="38100" dist="38100" dir="2700000" algn="tl">
                    <a:srgbClr val="000000"/>
                  </a:outerShdw>
                </a:effectLst>
                <a:latin typeface="Century Gothic" pitchFamily="34" charset="0"/>
                <a:cs typeface="+mn-cs"/>
              </a:rPr>
              <a:t>Pelayanan Kesehatan bagi bayi, balita &amp; anak prasekolah</a:t>
            </a:r>
            <a:endParaRPr lang="en-US" sz="2400" b="1">
              <a:solidFill>
                <a:srgbClr val="FFFFFF"/>
              </a:solidFill>
              <a:effectLst>
                <a:outerShdw blurRad="38100" dist="38100" dir="2700000" algn="tl">
                  <a:srgbClr val="000000"/>
                </a:outerShdw>
              </a:effectLst>
              <a:latin typeface="Century Gothic" pitchFamily="34" charset="0"/>
              <a:cs typeface="+mn-cs"/>
            </a:endParaRPr>
          </a:p>
          <a:p>
            <a:pPr marL="396875" lvl="1" indent="-276225" algn="just">
              <a:lnSpc>
                <a:spcPct val="130000"/>
              </a:lnSpc>
              <a:spcBef>
                <a:spcPct val="20000"/>
              </a:spcBef>
              <a:buClr>
                <a:srgbClr val="FFFFFF"/>
              </a:buClr>
              <a:defRPr/>
            </a:pPr>
            <a:endParaRPr lang="en-US" sz="2400" b="1">
              <a:solidFill>
                <a:srgbClr val="FFFFFF"/>
              </a:solidFill>
              <a:effectLst>
                <a:outerShdw blurRad="38100" dist="38100" dir="2700000" algn="tl">
                  <a:srgbClr val="000000"/>
                </a:outerShdw>
              </a:effectLst>
              <a:latin typeface="Century Gothic" pitchFamily="34" charset="0"/>
              <a:cs typeface="+mn-cs"/>
            </a:endParaRPr>
          </a:p>
          <a:p>
            <a:pPr algn="just">
              <a:lnSpc>
                <a:spcPct val="130000"/>
              </a:lnSpc>
              <a:spcBef>
                <a:spcPct val="20000"/>
              </a:spcBef>
              <a:buClr>
                <a:srgbClr val="FFCC66"/>
              </a:buClr>
              <a:buSzPct val="80000"/>
              <a:buFont typeface="Wingdings" pitchFamily="2" charset="2"/>
              <a:buNone/>
              <a:defRPr/>
            </a:pPr>
            <a:r>
              <a:rPr lang="id-ID" sz="2400" b="1" u="sng">
                <a:solidFill>
                  <a:srgbClr val="FFFFFF"/>
                </a:solidFill>
                <a:effectLst>
                  <a:outerShdw blurRad="38100" dist="38100" dir="2700000" algn="tl">
                    <a:srgbClr val="000000"/>
                  </a:outerShdw>
                </a:effectLst>
                <a:latin typeface="Century Gothic" pitchFamily="34" charset="0"/>
                <a:cs typeface="+mn-cs"/>
              </a:rPr>
              <a:t>Sasaran </a:t>
            </a:r>
            <a:r>
              <a:rPr lang="en-US" sz="2400" b="1" u="sng">
                <a:solidFill>
                  <a:srgbClr val="FFFFFF"/>
                </a:solidFill>
                <a:effectLst>
                  <a:outerShdw blurRad="38100" dist="38100" dir="2700000" algn="tl">
                    <a:srgbClr val="000000"/>
                  </a:outerShdw>
                </a:effectLst>
                <a:latin typeface="Century Gothic" pitchFamily="34" charset="0"/>
                <a:cs typeface="+mn-cs"/>
              </a:rPr>
              <a:t>Upaya KIA-Puskesmas </a:t>
            </a:r>
            <a:r>
              <a:rPr lang="id-ID" sz="2400" b="1" u="sng">
                <a:solidFill>
                  <a:srgbClr val="FFFFFF"/>
                </a:solidFill>
                <a:effectLst>
                  <a:outerShdw blurRad="38100" dist="38100" dir="2700000" algn="tl">
                    <a:srgbClr val="000000"/>
                  </a:outerShdw>
                </a:effectLst>
                <a:latin typeface="Century Gothic" pitchFamily="34" charset="0"/>
                <a:cs typeface="+mn-cs"/>
              </a:rPr>
              <a:t>: </a:t>
            </a:r>
            <a:endParaRPr lang="en-US" sz="2400" b="1" u="sng">
              <a:solidFill>
                <a:srgbClr val="FFFFFF"/>
              </a:solidFill>
              <a:effectLst>
                <a:outerShdw blurRad="38100" dist="38100" dir="2700000" algn="tl">
                  <a:srgbClr val="000000"/>
                </a:outerShdw>
              </a:effectLst>
              <a:latin typeface="Century Gothic" pitchFamily="34" charset="0"/>
              <a:cs typeface="+mn-cs"/>
            </a:endParaRPr>
          </a:p>
          <a:p>
            <a:pPr algn="just">
              <a:lnSpc>
                <a:spcPct val="130000"/>
              </a:lnSpc>
              <a:spcBef>
                <a:spcPct val="20000"/>
              </a:spcBef>
              <a:buClr>
                <a:srgbClr val="000066"/>
              </a:buClr>
              <a:buSzPct val="120000"/>
              <a:buFont typeface="Wingdings" pitchFamily="2" charset="2"/>
              <a:buNone/>
              <a:defRPr/>
            </a:pPr>
            <a:r>
              <a:rPr lang="id-ID" sz="2400" b="1">
                <a:solidFill>
                  <a:srgbClr val="FFFFFF"/>
                </a:solidFill>
                <a:effectLst>
                  <a:outerShdw blurRad="38100" dist="38100" dir="2700000" algn="tl">
                    <a:srgbClr val="000000"/>
                  </a:outerShdw>
                </a:effectLst>
                <a:latin typeface="Century Gothic" pitchFamily="34" charset="0"/>
                <a:cs typeface="+mn-cs"/>
              </a:rPr>
              <a:t>ibu, bayi, balita, anak usia prasekolah &amp; keluarga yg tinggal &amp; berada di wilayah kerja Puskesmas serta yg berkunjung ke Puskesmas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Rectangle 4"/>
          <p:cNvSpPr>
            <a:spLocks noChangeArrowheads="1"/>
          </p:cNvSpPr>
          <p:nvPr/>
        </p:nvSpPr>
        <p:spPr bwMode="auto">
          <a:xfrm>
            <a:off x="381000" y="271463"/>
            <a:ext cx="8458200" cy="642937"/>
          </a:xfrm>
          <a:prstGeom prst="rect">
            <a:avLst/>
          </a:prstGeom>
          <a:noFill/>
          <a:ln w="9525">
            <a:solidFill>
              <a:srgbClr val="FFFFCC"/>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defRPr/>
            </a:pPr>
            <a:r>
              <a:rPr lang="en-US" sz="3200" b="1">
                <a:solidFill>
                  <a:srgbClr val="FFFFCC"/>
                </a:solidFill>
                <a:effectLst>
                  <a:outerShdw blurRad="38100" dist="38100" dir="2700000" algn="tl">
                    <a:srgbClr val="000000"/>
                  </a:outerShdw>
                </a:effectLst>
                <a:latin typeface="Lucida Console" pitchFamily="49" charset="0"/>
                <a:cs typeface="+mn-cs"/>
              </a:rPr>
              <a:t>Kesehatan Ibu dan Anak</a:t>
            </a:r>
          </a:p>
        </p:txBody>
      </p:sp>
      <p:sp>
        <p:nvSpPr>
          <p:cNvPr id="147461" name="Rectangle 5"/>
          <p:cNvSpPr>
            <a:spLocks noChangeArrowheads="1"/>
          </p:cNvSpPr>
          <p:nvPr/>
        </p:nvSpPr>
        <p:spPr bwMode="auto">
          <a:xfrm>
            <a:off x="250825" y="1066800"/>
            <a:ext cx="8642350" cy="556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just">
              <a:spcBef>
                <a:spcPct val="20000"/>
              </a:spcBef>
              <a:buClr>
                <a:srgbClr val="FFFFFF"/>
              </a:buClr>
              <a:buSzPct val="80000"/>
              <a:buFont typeface="Wingdings" pitchFamily="2" charset="2"/>
              <a:buNone/>
              <a:defRPr/>
            </a:pPr>
            <a:r>
              <a:rPr lang="en-US" sz="2000" b="1" u="sng">
                <a:solidFill>
                  <a:srgbClr val="FFFFFF"/>
                </a:solidFill>
                <a:effectLst>
                  <a:outerShdw blurRad="38100" dist="38100" dir="2700000" algn="tl">
                    <a:srgbClr val="000000"/>
                  </a:outerShdw>
                </a:effectLst>
                <a:latin typeface="Century Gothic" pitchFamily="34" charset="0"/>
                <a:cs typeface="+mn-cs"/>
              </a:rPr>
              <a:t>Upaya KB-Pukesmas</a:t>
            </a:r>
          </a:p>
          <a:p>
            <a:pPr algn="just">
              <a:spcBef>
                <a:spcPct val="20000"/>
              </a:spcBef>
              <a:buClr>
                <a:srgbClr val="FFFFFF"/>
              </a:buClr>
              <a:buSzPct val="80000"/>
              <a:buFont typeface="Wingdings" pitchFamily="2" charset="2"/>
              <a:buNone/>
              <a:defRPr/>
            </a:pPr>
            <a:r>
              <a:rPr lang="id-ID" sz="2000" b="1">
                <a:solidFill>
                  <a:srgbClr val="FFFFFF"/>
                </a:solidFill>
                <a:effectLst>
                  <a:outerShdw blurRad="38100" dist="38100" dir="2700000" algn="tl">
                    <a:srgbClr val="000000"/>
                  </a:outerShdw>
                </a:effectLst>
                <a:latin typeface="Century Gothic" pitchFamily="34" charset="0"/>
                <a:cs typeface="+mn-cs"/>
              </a:rPr>
              <a:t>Upaya kesehatan primer yg menyangkut pelayanan &amp; pemeliharaan kesehatan pasangan usia subur dlm menjalankan fungsi reproduksi yg berkualitas</a:t>
            </a:r>
          </a:p>
          <a:p>
            <a:pPr algn="just">
              <a:spcBef>
                <a:spcPct val="20000"/>
              </a:spcBef>
              <a:buClr>
                <a:srgbClr val="FFFFFF"/>
              </a:buClr>
              <a:buSzPct val="80000"/>
              <a:buFont typeface="Wingdings" pitchFamily="2" charset="2"/>
              <a:buNone/>
              <a:defRPr/>
            </a:pPr>
            <a:r>
              <a:rPr lang="id-ID" sz="2000" b="1">
                <a:solidFill>
                  <a:srgbClr val="FFFFFF"/>
                </a:solidFill>
                <a:effectLst>
                  <a:outerShdw blurRad="38100" dist="38100" dir="2700000" algn="tl">
                    <a:srgbClr val="000000"/>
                  </a:outerShdw>
                </a:effectLst>
                <a:latin typeface="Century Gothic" pitchFamily="34" charset="0"/>
                <a:cs typeface="+mn-cs"/>
              </a:rPr>
              <a:t>Prioritas pelayanan utk meningkatkan derajat kesehatan pasangan usia subur &amp; keluarganya dlm pengaturan kehamilan, baik jumlah &amp; waktu kehamilan serta jarak antar kehamilan guna menurunkan angka kelahiran nasional</a:t>
            </a:r>
            <a:endParaRPr lang="en-US" sz="2000" b="1">
              <a:solidFill>
                <a:srgbClr val="FFFFFF"/>
              </a:solidFill>
              <a:effectLst>
                <a:outerShdw blurRad="38100" dist="38100" dir="2700000" algn="tl">
                  <a:srgbClr val="000000"/>
                </a:outerShdw>
              </a:effectLst>
              <a:latin typeface="Century Gothic" pitchFamily="34" charset="0"/>
              <a:cs typeface="+mn-cs"/>
            </a:endParaRPr>
          </a:p>
          <a:p>
            <a:pPr algn="just">
              <a:spcBef>
                <a:spcPct val="20000"/>
              </a:spcBef>
              <a:buClr>
                <a:srgbClr val="FFFFFF"/>
              </a:buClr>
              <a:buSzPct val="80000"/>
              <a:buFont typeface="Wingdings" pitchFamily="2" charset="2"/>
              <a:buNone/>
              <a:defRPr/>
            </a:pPr>
            <a:endParaRPr lang="en-US" sz="2000" b="1">
              <a:solidFill>
                <a:srgbClr val="FFFFFF"/>
              </a:solidFill>
              <a:effectLst>
                <a:outerShdw blurRad="38100" dist="38100" dir="2700000" algn="tl">
                  <a:srgbClr val="000000"/>
                </a:outerShdw>
              </a:effectLst>
              <a:latin typeface="Century Gothic" pitchFamily="34" charset="0"/>
              <a:cs typeface="+mn-cs"/>
            </a:endParaRPr>
          </a:p>
          <a:p>
            <a:pPr algn="just">
              <a:spcBef>
                <a:spcPct val="20000"/>
              </a:spcBef>
              <a:buClr>
                <a:srgbClr val="000066"/>
              </a:buClr>
              <a:buFont typeface="Wingdings" pitchFamily="2" charset="2"/>
              <a:buNone/>
              <a:defRPr/>
            </a:pPr>
            <a:r>
              <a:rPr lang="en-US" sz="2000" b="1" u="sng">
                <a:solidFill>
                  <a:srgbClr val="FFFFFF"/>
                </a:solidFill>
                <a:effectLst>
                  <a:outerShdw blurRad="38100" dist="38100" dir="2700000" algn="tl">
                    <a:srgbClr val="000000"/>
                  </a:outerShdw>
                </a:effectLst>
                <a:latin typeface="Century Gothic" pitchFamily="34" charset="0"/>
                <a:cs typeface="+mn-cs"/>
              </a:rPr>
              <a:t>Sasaran Upaya KB-Puskesmas</a:t>
            </a:r>
            <a:endParaRPr lang="id-ID" sz="2000" b="1" u="sng">
              <a:solidFill>
                <a:srgbClr val="FFFFFF"/>
              </a:solidFill>
              <a:effectLst>
                <a:outerShdw blurRad="38100" dist="38100" dir="2700000" algn="tl">
                  <a:srgbClr val="000000"/>
                </a:outerShdw>
              </a:effectLst>
              <a:latin typeface="Century Gothic" pitchFamily="34" charset="0"/>
              <a:cs typeface="+mn-cs"/>
            </a:endParaRPr>
          </a:p>
          <a:p>
            <a:pPr marL="339725" lvl="1" indent="-225425" algn="just">
              <a:spcBef>
                <a:spcPct val="20000"/>
              </a:spcBef>
              <a:buClr>
                <a:srgbClr val="FFFFFF"/>
              </a:buClr>
              <a:buSzPct val="120000"/>
              <a:buFont typeface="Trebuchet MS" pitchFamily="34" charset="0"/>
              <a:buChar char="–"/>
              <a:defRPr/>
            </a:pPr>
            <a:r>
              <a:rPr lang="id-ID" sz="2000" b="1">
                <a:solidFill>
                  <a:srgbClr val="FFFFFF"/>
                </a:solidFill>
                <a:effectLst>
                  <a:outerShdw blurRad="38100" dist="38100" dir="2700000" algn="tl">
                    <a:srgbClr val="000000"/>
                  </a:outerShdw>
                </a:effectLst>
                <a:latin typeface="Century Gothic" pitchFamily="34" charset="0"/>
                <a:cs typeface="+mn-cs"/>
              </a:rPr>
              <a:t>Pasangan usia subur</a:t>
            </a:r>
            <a:r>
              <a:rPr lang="en-US" sz="2000" b="1">
                <a:solidFill>
                  <a:srgbClr val="FFFFFF"/>
                </a:solidFill>
                <a:effectLst>
                  <a:outerShdw blurRad="38100" dist="38100" dir="2700000" algn="tl">
                    <a:srgbClr val="000000"/>
                  </a:outerShdw>
                </a:effectLst>
                <a:latin typeface="Century Gothic" pitchFamily="34" charset="0"/>
                <a:cs typeface="+mn-cs"/>
              </a:rPr>
              <a:t> (PUS)</a:t>
            </a:r>
            <a:endParaRPr lang="id-ID" sz="2000" b="1">
              <a:solidFill>
                <a:srgbClr val="FFFFFF"/>
              </a:solidFill>
              <a:effectLst>
                <a:outerShdw blurRad="38100" dist="38100" dir="2700000" algn="tl">
                  <a:srgbClr val="000000"/>
                </a:outerShdw>
              </a:effectLst>
              <a:latin typeface="Century Gothic" pitchFamily="34" charset="0"/>
              <a:cs typeface="+mn-cs"/>
            </a:endParaRPr>
          </a:p>
          <a:p>
            <a:pPr marL="339725" lvl="1" indent="-225425" algn="just">
              <a:spcBef>
                <a:spcPct val="20000"/>
              </a:spcBef>
              <a:buClr>
                <a:srgbClr val="FFFFFF"/>
              </a:buClr>
              <a:buSzPct val="120000"/>
              <a:buFont typeface="Trebuchet MS" pitchFamily="34" charset="0"/>
              <a:buChar char="–"/>
              <a:defRPr/>
            </a:pPr>
            <a:r>
              <a:rPr lang="id-ID" sz="2000" b="1">
                <a:solidFill>
                  <a:srgbClr val="FFFFFF"/>
                </a:solidFill>
                <a:effectLst>
                  <a:outerShdw blurRad="38100" dist="38100" dir="2700000" algn="tl">
                    <a:srgbClr val="000000"/>
                  </a:outerShdw>
                </a:effectLst>
                <a:latin typeface="Century Gothic" pitchFamily="34" charset="0"/>
                <a:cs typeface="+mn-cs"/>
              </a:rPr>
              <a:t>Calon pasangan usia subur</a:t>
            </a:r>
          </a:p>
          <a:p>
            <a:pPr marL="339725" lvl="1" indent="-225425" algn="just">
              <a:spcBef>
                <a:spcPct val="20000"/>
              </a:spcBef>
              <a:buClr>
                <a:srgbClr val="FFFFFF"/>
              </a:buClr>
              <a:buSzPct val="120000"/>
              <a:buFont typeface="Trebuchet MS" pitchFamily="34" charset="0"/>
              <a:buChar char="–"/>
              <a:defRPr/>
            </a:pPr>
            <a:r>
              <a:rPr lang="id-ID" sz="2000" b="1">
                <a:solidFill>
                  <a:srgbClr val="FFFFFF"/>
                </a:solidFill>
                <a:effectLst>
                  <a:outerShdw blurRad="38100" dist="38100" dir="2700000" algn="tl">
                    <a:srgbClr val="000000"/>
                  </a:outerShdw>
                </a:effectLst>
                <a:latin typeface="Century Gothic" pitchFamily="34" charset="0"/>
                <a:cs typeface="+mn-cs"/>
              </a:rPr>
              <a:t>P</a:t>
            </a:r>
            <a:r>
              <a:rPr lang="en-US" sz="2000" b="1">
                <a:solidFill>
                  <a:srgbClr val="FFFFFF"/>
                </a:solidFill>
                <a:effectLst>
                  <a:outerShdw blurRad="38100" dist="38100" dir="2700000" algn="tl">
                    <a:srgbClr val="000000"/>
                  </a:outerShdw>
                </a:effectLst>
                <a:latin typeface="Century Gothic" pitchFamily="34" charset="0"/>
                <a:cs typeface="+mn-cs"/>
              </a:rPr>
              <a:t>US</a:t>
            </a:r>
            <a:r>
              <a:rPr lang="id-ID" sz="2000" b="1">
                <a:solidFill>
                  <a:srgbClr val="FFFFFF"/>
                </a:solidFill>
                <a:effectLst>
                  <a:outerShdw blurRad="38100" dist="38100" dir="2700000" algn="tl">
                    <a:srgbClr val="000000"/>
                  </a:outerShdw>
                </a:effectLst>
                <a:latin typeface="Century Gothic" pitchFamily="34" charset="0"/>
                <a:cs typeface="+mn-cs"/>
              </a:rPr>
              <a:t> dgn wanita yg akan memasuki masa menopause</a:t>
            </a:r>
          </a:p>
          <a:p>
            <a:pPr marL="339725" lvl="1" indent="-225425" algn="just">
              <a:spcBef>
                <a:spcPct val="20000"/>
              </a:spcBef>
              <a:buClr>
                <a:srgbClr val="FFFFFF"/>
              </a:buClr>
              <a:buSzPct val="120000"/>
              <a:buFont typeface="Trebuchet MS" pitchFamily="34" charset="0"/>
              <a:buChar char="–"/>
              <a:defRPr/>
            </a:pPr>
            <a:r>
              <a:rPr lang="id-ID" sz="2000" b="1">
                <a:solidFill>
                  <a:srgbClr val="FFFFFF"/>
                </a:solidFill>
                <a:effectLst>
                  <a:outerShdw blurRad="38100" dist="38100" dir="2700000" algn="tl">
                    <a:srgbClr val="000000"/>
                  </a:outerShdw>
                </a:effectLst>
                <a:latin typeface="Century Gothic" pitchFamily="34" charset="0"/>
                <a:cs typeface="+mn-cs"/>
              </a:rPr>
              <a:t>Keluarga yg tinggal &amp; berada di wilayah kerja Puskesmas</a:t>
            </a:r>
          </a:p>
          <a:p>
            <a:pPr marL="339725" lvl="1" indent="-225425" algn="just">
              <a:spcBef>
                <a:spcPct val="20000"/>
              </a:spcBef>
              <a:buClr>
                <a:srgbClr val="FFFFFF"/>
              </a:buClr>
              <a:buSzPct val="120000"/>
              <a:buFont typeface="Trebuchet MS" pitchFamily="34" charset="0"/>
              <a:buChar char="–"/>
              <a:defRPr/>
            </a:pPr>
            <a:r>
              <a:rPr lang="id-ID" sz="2000" b="1">
                <a:solidFill>
                  <a:srgbClr val="FFFFFF"/>
                </a:solidFill>
                <a:effectLst>
                  <a:outerShdw blurRad="38100" dist="38100" dir="2700000" algn="tl">
                    <a:srgbClr val="000000"/>
                  </a:outerShdw>
                </a:effectLst>
                <a:latin typeface="Century Gothic" pitchFamily="34" charset="0"/>
                <a:cs typeface="+mn-cs"/>
              </a:rPr>
              <a:t>W</a:t>
            </a:r>
            <a:r>
              <a:rPr lang="en-US" sz="2000" b="1">
                <a:solidFill>
                  <a:srgbClr val="FFFFFF"/>
                </a:solidFill>
                <a:effectLst>
                  <a:outerShdw blurRad="38100" dist="38100" dir="2700000" algn="tl">
                    <a:srgbClr val="000000"/>
                  </a:outerShdw>
                </a:effectLst>
                <a:latin typeface="Century Gothic" pitchFamily="34" charset="0"/>
                <a:cs typeface="+mn-cs"/>
              </a:rPr>
              <a:t>anita </a:t>
            </a:r>
            <a:r>
              <a:rPr lang="id-ID" sz="2000" b="1">
                <a:solidFill>
                  <a:srgbClr val="FFFFFF"/>
                </a:solidFill>
                <a:effectLst>
                  <a:outerShdw blurRad="38100" dist="38100" dir="2700000" algn="tl">
                    <a:srgbClr val="000000"/>
                  </a:outerShdw>
                </a:effectLst>
                <a:latin typeface="Century Gothic" pitchFamily="34" charset="0"/>
                <a:cs typeface="+mn-cs"/>
              </a:rPr>
              <a:t>U</a:t>
            </a:r>
            <a:r>
              <a:rPr lang="en-US" sz="2000" b="1">
                <a:solidFill>
                  <a:srgbClr val="FFFFFF"/>
                </a:solidFill>
                <a:effectLst>
                  <a:outerShdw blurRad="38100" dist="38100" dir="2700000" algn="tl">
                    <a:srgbClr val="000000"/>
                  </a:outerShdw>
                </a:effectLst>
                <a:latin typeface="Century Gothic" pitchFamily="34" charset="0"/>
                <a:cs typeface="+mn-cs"/>
              </a:rPr>
              <a:t>sia </a:t>
            </a:r>
            <a:r>
              <a:rPr lang="id-ID" sz="2000" b="1">
                <a:solidFill>
                  <a:srgbClr val="FFFFFF"/>
                </a:solidFill>
                <a:effectLst>
                  <a:outerShdw blurRad="38100" dist="38100" dir="2700000" algn="tl">
                    <a:srgbClr val="000000"/>
                  </a:outerShdw>
                </a:effectLst>
                <a:latin typeface="Century Gothic" pitchFamily="34" charset="0"/>
                <a:cs typeface="+mn-cs"/>
              </a:rPr>
              <a:t>S</a:t>
            </a:r>
            <a:r>
              <a:rPr lang="en-US" sz="2000" b="1">
                <a:solidFill>
                  <a:srgbClr val="FFFFFF"/>
                </a:solidFill>
                <a:effectLst>
                  <a:outerShdw blurRad="38100" dist="38100" dir="2700000" algn="tl">
                    <a:srgbClr val="000000"/>
                  </a:outerShdw>
                </a:effectLst>
                <a:latin typeface="Century Gothic" pitchFamily="34" charset="0"/>
                <a:cs typeface="+mn-cs"/>
              </a:rPr>
              <a:t>ubur</a:t>
            </a:r>
            <a:r>
              <a:rPr lang="id-ID" sz="2000" b="1">
                <a:solidFill>
                  <a:srgbClr val="FFFFFF"/>
                </a:solidFill>
                <a:effectLst>
                  <a:outerShdw blurRad="38100" dist="38100" dir="2700000" algn="tl">
                    <a:srgbClr val="000000"/>
                  </a:outerShdw>
                </a:effectLst>
                <a:latin typeface="Century Gothic" pitchFamily="34" charset="0"/>
                <a:cs typeface="+mn-cs"/>
              </a:rPr>
              <a:t> yg datang pd pelayanan rawat jalan Puskesmas yg dlm fase intervensi pelayanan KB</a:t>
            </a:r>
          </a:p>
          <a:p>
            <a:pPr algn="just">
              <a:spcBef>
                <a:spcPct val="20000"/>
              </a:spcBef>
              <a:buClr>
                <a:srgbClr val="FFFFFF"/>
              </a:buClr>
              <a:buSzPct val="80000"/>
              <a:buFont typeface="Wingdings" pitchFamily="2" charset="2"/>
              <a:buNone/>
              <a:defRPr/>
            </a:pPr>
            <a:endParaRPr lang="id-ID" sz="2000" b="1">
              <a:solidFill>
                <a:srgbClr val="FFFFFF"/>
              </a:solidFill>
              <a:effectLst>
                <a:outerShdw blurRad="38100" dist="38100" dir="2700000" algn="tl">
                  <a:srgbClr val="000000"/>
                </a:outerShdw>
              </a:effectLst>
              <a:latin typeface="Century Gothic" pitchFamily="34" charset="0"/>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4" name="Rectangle 4"/>
          <p:cNvSpPr>
            <a:spLocks noChangeArrowheads="1"/>
          </p:cNvSpPr>
          <p:nvPr/>
        </p:nvSpPr>
        <p:spPr bwMode="auto">
          <a:xfrm>
            <a:off x="381000" y="228600"/>
            <a:ext cx="8458200" cy="642938"/>
          </a:xfrm>
          <a:prstGeom prst="rect">
            <a:avLst/>
          </a:prstGeom>
          <a:noFill/>
          <a:ln w="9525">
            <a:solidFill>
              <a:srgbClr val="FFFFCC"/>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defRPr/>
            </a:pPr>
            <a:r>
              <a:rPr lang="en-US" sz="3200" b="1">
                <a:solidFill>
                  <a:srgbClr val="FFFFCC"/>
                </a:solidFill>
                <a:effectLst>
                  <a:outerShdw blurRad="38100" dist="38100" dir="2700000" algn="tl">
                    <a:srgbClr val="000000"/>
                  </a:outerShdw>
                </a:effectLst>
                <a:latin typeface="Lucida Console" pitchFamily="49" charset="0"/>
                <a:cs typeface="+mn-cs"/>
              </a:rPr>
              <a:t>Kesehatan Ibu dan Anak</a:t>
            </a:r>
          </a:p>
        </p:txBody>
      </p:sp>
      <p:sp>
        <p:nvSpPr>
          <p:cNvPr id="148485" name="Rectangle 5"/>
          <p:cNvSpPr>
            <a:spLocks noChangeArrowheads="1"/>
          </p:cNvSpPr>
          <p:nvPr/>
        </p:nvSpPr>
        <p:spPr bwMode="auto">
          <a:xfrm>
            <a:off x="250825" y="1066800"/>
            <a:ext cx="8713788"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175" algn="just">
              <a:spcBef>
                <a:spcPct val="20000"/>
              </a:spcBef>
              <a:buClr>
                <a:srgbClr val="FFCC66"/>
              </a:buClr>
              <a:buSzPct val="80000"/>
              <a:buFont typeface="Wingdings" pitchFamily="2" charset="2"/>
              <a:buNone/>
              <a:defRPr/>
            </a:pPr>
            <a:r>
              <a:rPr lang="en-US" sz="2200" b="1" u="sng">
                <a:solidFill>
                  <a:srgbClr val="FFFFFF"/>
                </a:solidFill>
                <a:effectLst>
                  <a:outerShdw blurRad="38100" dist="38100" dir="2700000" algn="tl">
                    <a:srgbClr val="000000"/>
                  </a:outerShdw>
                </a:effectLst>
                <a:latin typeface="Century Gothic" pitchFamily="34" charset="0"/>
                <a:cs typeface="+mn-cs"/>
              </a:rPr>
              <a:t>SAFE MOTHERHOOD</a:t>
            </a:r>
          </a:p>
          <a:p>
            <a:pPr marL="3175" algn="just">
              <a:spcBef>
                <a:spcPct val="20000"/>
              </a:spcBef>
              <a:buClr>
                <a:srgbClr val="FFCC66"/>
              </a:buClr>
              <a:buSzPct val="80000"/>
              <a:buFont typeface="Wingdings" pitchFamily="2" charset="2"/>
              <a:buNone/>
              <a:defRPr/>
            </a:pPr>
            <a:r>
              <a:rPr lang="id-ID" sz="2200" b="1">
                <a:solidFill>
                  <a:srgbClr val="FFFFFF"/>
                </a:solidFill>
                <a:effectLst>
                  <a:outerShdw blurRad="38100" dist="38100" dir="2700000" algn="tl">
                    <a:srgbClr val="000000"/>
                  </a:outerShdw>
                </a:effectLst>
                <a:latin typeface="Century Gothic" pitchFamily="34" charset="0"/>
                <a:cs typeface="+mn-cs"/>
              </a:rPr>
              <a:t>Suatu upaya untuk menurunkan tingkat kematian dan kesakitan ibu bersalin yang dilaksanakan melalui 4 kegiatan utama :</a:t>
            </a:r>
          </a:p>
          <a:p>
            <a:pPr lvl="1" indent="-339725" algn="just">
              <a:spcBef>
                <a:spcPct val="20000"/>
              </a:spcBef>
              <a:buClr>
                <a:srgbClr val="FFFFFF"/>
              </a:buClr>
              <a:buFontTx/>
              <a:buAutoNum type="arabicPeriod"/>
              <a:defRPr/>
            </a:pPr>
            <a:r>
              <a:rPr lang="id-ID" sz="2200" b="1">
                <a:solidFill>
                  <a:srgbClr val="FFFFFF"/>
                </a:solidFill>
                <a:effectLst>
                  <a:outerShdw blurRad="38100" dist="38100" dir="2700000" algn="tl">
                    <a:srgbClr val="000000"/>
                  </a:outerShdw>
                </a:effectLst>
                <a:latin typeface="Century Gothic" pitchFamily="34" charset="0"/>
                <a:cs typeface="+mn-cs"/>
              </a:rPr>
              <a:t>Peningkatan status wanita</a:t>
            </a:r>
          </a:p>
          <a:p>
            <a:pPr lvl="1" indent="-339725" algn="just">
              <a:spcBef>
                <a:spcPct val="20000"/>
              </a:spcBef>
              <a:buClr>
                <a:srgbClr val="FFFFFF"/>
              </a:buClr>
              <a:buFontTx/>
              <a:buAutoNum type="arabicPeriod"/>
              <a:defRPr/>
            </a:pPr>
            <a:r>
              <a:rPr lang="id-ID" sz="2200" b="1">
                <a:solidFill>
                  <a:srgbClr val="FFFFFF"/>
                </a:solidFill>
                <a:effectLst>
                  <a:outerShdw blurRad="38100" dist="38100" dir="2700000" algn="tl">
                    <a:srgbClr val="000000"/>
                  </a:outerShdw>
                </a:effectLst>
                <a:latin typeface="Century Gothic" pitchFamily="34" charset="0"/>
                <a:cs typeface="+mn-cs"/>
              </a:rPr>
              <a:t>Program keluarga berencana</a:t>
            </a:r>
          </a:p>
          <a:p>
            <a:pPr lvl="1" indent="-339725" algn="just">
              <a:spcBef>
                <a:spcPct val="20000"/>
              </a:spcBef>
              <a:buClr>
                <a:srgbClr val="FFFFFF"/>
              </a:buClr>
              <a:buFontTx/>
              <a:buAutoNum type="arabicPeriod"/>
              <a:defRPr/>
            </a:pPr>
            <a:r>
              <a:rPr lang="id-ID" sz="2200" b="1">
                <a:solidFill>
                  <a:srgbClr val="FFFFFF"/>
                </a:solidFill>
                <a:effectLst>
                  <a:outerShdw blurRad="38100" dist="38100" dir="2700000" algn="tl">
                    <a:srgbClr val="000000"/>
                  </a:outerShdw>
                </a:effectLst>
                <a:latin typeface="Century Gothic" pitchFamily="34" charset="0"/>
                <a:cs typeface="+mn-cs"/>
              </a:rPr>
              <a:t>Pelayanan bagi ibu hamil, melahirkan dan masa nifas</a:t>
            </a:r>
          </a:p>
          <a:p>
            <a:pPr lvl="1" indent="-339725" algn="just">
              <a:spcBef>
                <a:spcPct val="20000"/>
              </a:spcBef>
              <a:buClr>
                <a:srgbClr val="FFFFFF"/>
              </a:buClr>
              <a:buFontTx/>
              <a:buAutoNum type="arabicPeriod"/>
              <a:defRPr/>
            </a:pPr>
            <a:r>
              <a:rPr lang="id-ID" sz="2200" b="1">
                <a:solidFill>
                  <a:srgbClr val="FFFFFF"/>
                </a:solidFill>
                <a:effectLst>
                  <a:outerShdw blurRad="38100" dist="38100" dir="2700000" algn="tl">
                    <a:srgbClr val="000000"/>
                  </a:outerShdw>
                </a:effectLst>
                <a:latin typeface="Century Gothic" pitchFamily="34" charset="0"/>
                <a:cs typeface="+mn-cs"/>
              </a:rPr>
              <a:t>Pelayanan rujukan bagi ibu hamil resiko tinggi</a:t>
            </a:r>
            <a:endParaRPr lang="en-US" sz="2200" b="1">
              <a:solidFill>
                <a:srgbClr val="FFFFFF"/>
              </a:solidFill>
              <a:effectLst>
                <a:outerShdw blurRad="38100" dist="38100" dir="2700000" algn="tl">
                  <a:srgbClr val="000000"/>
                </a:outerShdw>
              </a:effectLst>
              <a:latin typeface="Century Gothic" pitchFamily="34" charset="0"/>
              <a:cs typeface="+mn-cs"/>
            </a:endParaRPr>
          </a:p>
          <a:p>
            <a:pPr lvl="1" indent="-339725" algn="just">
              <a:spcBef>
                <a:spcPct val="20000"/>
              </a:spcBef>
              <a:buClr>
                <a:srgbClr val="FFFFFF"/>
              </a:buClr>
              <a:defRPr/>
            </a:pPr>
            <a:endParaRPr lang="en-US" sz="2200" b="1">
              <a:solidFill>
                <a:srgbClr val="FFFFFF"/>
              </a:solidFill>
              <a:effectLst>
                <a:outerShdw blurRad="38100" dist="38100" dir="2700000" algn="tl">
                  <a:srgbClr val="000000"/>
                </a:outerShdw>
              </a:effectLst>
              <a:latin typeface="Century Gothic" pitchFamily="34" charset="0"/>
              <a:cs typeface="+mn-cs"/>
            </a:endParaRPr>
          </a:p>
          <a:p>
            <a:pPr lvl="1" indent="-339725" algn="just">
              <a:spcBef>
                <a:spcPct val="20000"/>
              </a:spcBef>
              <a:buClr>
                <a:srgbClr val="FFFFFF"/>
              </a:buClr>
              <a:defRPr/>
            </a:pPr>
            <a:endParaRPr lang="id-ID" sz="2200" b="1">
              <a:solidFill>
                <a:srgbClr val="FFFFFF"/>
              </a:solidFill>
              <a:effectLst>
                <a:outerShdw blurRad="38100" dist="38100" dir="2700000" algn="tl">
                  <a:srgbClr val="000000"/>
                </a:outerShdw>
              </a:effectLst>
              <a:latin typeface="Century Gothic" pitchFamily="34" charset="0"/>
              <a:cs typeface="+mn-cs"/>
            </a:endParaRPr>
          </a:p>
        </p:txBody>
      </p:sp>
      <p:sp>
        <p:nvSpPr>
          <p:cNvPr id="148486" name="Rectangle 6"/>
          <p:cNvSpPr>
            <a:spLocks noChangeArrowheads="1"/>
          </p:cNvSpPr>
          <p:nvPr/>
        </p:nvSpPr>
        <p:spPr bwMode="auto">
          <a:xfrm>
            <a:off x="273050" y="4495800"/>
            <a:ext cx="864235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just">
              <a:spcBef>
                <a:spcPct val="20000"/>
              </a:spcBef>
              <a:buClr>
                <a:srgbClr val="FFFFFF"/>
              </a:buClr>
              <a:buFont typeface="Trebuchet MS" pitchFamily="34" charset="0"/>
              <a:buNone/>
              <a:defRPr/>
            </a:pPr>
            <a:r>
              <a:rPr lang="en-US" sz="2200" b="1" u="sng">
                <a:solidFill>
                  <a:srgbClr val="FFFFFF"/>
                </a:solidFill>
                <a:effectLst>
                  <a:outerShdw blurRad="38100" dist="38100" dir="2700000" algn="tl">
                    <a:srgbClr val="000000"/>
                  </a:outerShdw>
                </a:effectLst>
                <a:latin typeface="Century Gothic" pitchFamily="34" charset="0"/>
                <a:cs typeface="+mn-cs"/>
              </a:rPr>
              <a:t>Tujuan &amp; Sasaran Safe Motherhood</a:t>
            </a:r>
          </a:p>
          <a:p>
            <a:pPr marL="342900" indent="-342900" algn="just">
              <a:spcBef>
                <a:spcPct val="20000"/>
              </a:spcBef>
              <a:buClr>
                <a:srgbClr val="FFFFFF"/>
              </a:buClr>
              <a:buFont typeface="Trebuchet MS" pitchFamily="34" charset="0"/>
              <a:buChar char="●"/>
              <a:defRPr/>
            </a:pPr>
            <a:r>
              <a:rPr lang="id-ID" sz="2200" b="1">
                <a:solidFill>
                  <a:srgbClr val="FFFFFF"/>
                </a:solidFill>
                <a:effectLst>
                  <a:outerShdw blurRad="38100" dist="38100" dir="2700000" algn="tl">
                    <a:srgbClr val="000000"/>
                  </a:outerShdw>
                </a:effectLst>
                <a:latin typeface="Century Gothic" pitchFamily="34" charset="0"/>
                <a:cs typeface="+mn-cs"/>
              </a:rPr>
              <a:t>Menurunkan angka kematian ibu sebesar 75</a:t>
            </a:r>
            <a:r>
              <a:rPr lang="en-US" sz="2200" b="1">
                <a:solidFill>
                  <a:srgbClr val="FFFFFF"/>
                </a:solidFill>
                <a:effectLst>
                  <a:outerShdw blurRad="38100" dist="38100" dir="2700000" algn="tl">
                    <a:srgbClr val="000000"/>
                  </a:outerShdw>
                </a:effectLst>
                <a:latin typeface="Century Gothic" pitchFamily="34" charset="0"/>
                <a:cs typeface="+mn-cs"/>
              </a:rPr>
              <a:t> </a:t>
            </a:r>
            <a:r>
              <a:rPr lang="id-ID" sz="2200" b="1">
                <a:solidFill>
                  <a:srgbClr val="FFFFFF"/>
                </a:solidFill>
                <a:effectLst>
                  <a:outerShdw blurRad="38100" dist="38100" dir="2700000" algn="tl">
                    <a:srgbClr val="000000"/>
                  </a:outerShdw>
                </a:effectLst>
                <a:latin typeface="Century Gothic" pitchFamily="34" charset="0"/>
                <a:cs typeface="+mn-cs"/>
              </a:rPr>
              <a:t>% pada tahun 2015 dari AKI tahun 1990</a:t>
            </a:r>
          </a:p>
          <a:p>
            <a:pPr marL="342900" indent="-342900" algn="just">
              <a:spcBef>
                <a:spcPct val="20000"/>
              </a:spcBef>
              <a:buClr>
                <a:srgbClr val="FFFFFF"/>
              </a:buClr>
              <a:buFont typeface="Trebuchet MS" pitchFamily="34" charset="0"/>
              <a:buChar char="●"/>
              <a:defRPr/>
            </a:pPr>
            <a:r>
              <a:rPr lang="id-ID" sz="2200" b="1">
                <a:solidFill>
                  <a:srgbClr val="FFFFFF"/>
                </a:solidFill>
                <a:effectLst>
                  <a:outerShdw blurRad="38100" dist="38100" dir="2700000" algn="tl">
                    <a:srgbClr val="000000"/>
                  </a:outerShdw>
                </a:effectLst>
                <a:latin typeface="Century Gothic" pitchFamily="34" charset="0"/>
                <a:cs typeface="+mn-cs"/>
              </a:rPr>
              <a:t>Menurunkan AKB menjadi kurang dari 35 per 1000 kelahiran hidup pada tahun 2015</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8" name="Rectangle 4"/>
          <p:cNvSpPr>
            <a:spLocks noChangeArrowheads="1"/>
          </p:cNvSpPr>
          <p:nvPr/>
        </p:nvSpPr>
        <p:spPr bwMode="auto">
          <a:xfrm>
            <a:off x="381000" y="152400"/>
            <a:ext cx="8458200" cy="642938"/>
          </a:xfrm>
          <a:prstGeom prst="rect">
            <a:avLst/>
          </a:prstGeom>
          <a:noFill/>
          <a:ln w="9525">
            <a:solidFill>
              <a:srgbClr val="FFFFCC"/>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defRPr/>
            </a:pPr>
            <a:r>
              <a:rPr lang="en-US" sz="3200" b="1">
                <a:solidFill>
                  <a:srgbClr val="FFFFCC"/>
                </a:solidFill>
                <a:effectLst>
                  <a:outerShdw blurRad="38100" dist="38100" dir="2700000" algn="tl">
                    <a:srgbClr val="000000"/>
                  </a:outerShdw>
                </a:effectLst>
                <a:latin typeface="Lucida Console" pitchFamily="49" charset="0"/>
                <a:cs typeface="+mn-cs"/>
              </a:rPr>
              <a:t>Kesehatan Ibu dan Anak</a:t>
            </a:r>
          </a:p>
        </p:txBody>
      </p:sp>
      <p:sp>
        <p:nvSpPr>
          <p:cNvPr id="149509" name="Rectangle 5"/>
          <p:cNvSpPr>
            <a:spLocks noChangeArrowheads="1"/>
          </p:cNvSpPr>
          <p:nvPr/>
        </p:nvSpPr>
        <p:spPr bwMode="auto">
          <a:xfrm>
            <a:off x="250825" y="990600"/>
            <a:ext cx="8642350"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just">
              <a:spcBef>
                <a:spcPct val="20000"/>
              </a:spcBef>
              <a:buClr>
                <a:srgbClr val="FFFFFF"/>
              </a:buClr>
              <a:buFont typeface="Trebuchet MS" pitchFamily="34" charset="0"/>
              <a:buNone/>
              <a:defRPr/>
            </a:pPr>
            <a:r>
              <a:rPr lang="en-US" sz="2200" b="1" u="sng">
                <a:solidFill>
                  <a:srgbClr val="FFFFFF"/>
                </a:solidFill>
                <a:effectLst>
                  <a:outerShdw blurRad="38100" dist="38100" dir="2700000" algn="tl">
                    <a:srgbClr val="000000"/>
                  </a:outerShdw>
                </a:effectLst>
                <a:latin typeface="Century Gothic" pitchFamily="34" charset="0"/>
                <a:cs typeface="+mn-cs"/>
              </a:rPr>
              <a:t>Tujuan &amp; Sasaran Safe Motherhood</a:t>
            </a:r>
          </a:p>
          <a:p>
            <a:pPr marL="342900" indent="-342900" algn="just">
              <a:spcBef>
                <a:spcPct val="20000"/>
              </a:spcBef>
              <a:buClr>
                <a:srgbClr val="FFFFFF"/>
              </a:buClr>
              <a:buFont typeface="Trebuchet MS" pitchFamily="34" charset="0"/>
              <a:buChar char="●"/>
              <a:defRPr/>
            </a:pPr>
            <a:r>
              <a:rPr lang="id-ID" sz="2200" b="1">
                <a:solidFill>
                  <a:srgbClr val="FFFFFF"/>
                </a:solidFill>
                <a:effectLst>
                  <a:outerShdw blurRad="38100" dist="38100" dir="2700000" algn="tl">
                    <a:srgbClr val="000000"/>
                  </a:outerShdw>
                </a:effectLst>
                <a:latin typeface="Century Gothic" pitchFamily="34" charset="0"/>
                <a:cs typeface="+mn-cs"/>
              </a:rPr>
              <a:t>Menurunkan status anemia gizi (Hb &lt; 8gr) pada ibu hamil menjadi 20% dan anemia pada wanita usia subur menjadi 15 %</a:t>
            </a:r>
          </a:p>
          <a:p>
            <a:pPr marL="342900" indent="-342900" algn="just">
              <a:spcBef>
                <a:spcPct val="20000"/>
              </a:spcBef>
              <a:buClr>
                <a:srgbClr val="FFFFFF"/>
              </a:buClr>
              <a:buFont typeface="Trebuchet MS" pitchFamily="34" charset="0"/>
              <a:buChar char="●"/>
              <a:defRPr/>
            </a:pPr>
            <a:r>
              <a:rPr lang="id-ID" sz="2200" b="1">
                <a:solidFill>
                  <a:srgbClr val="FFFFFF"/>
                </a:solidFill>
                <a:effectLst>
                  <a:outerShdw blurRad="38100" dist="38100" dir="2700000" algn="tl">
                    <a:srgbClr val="000000"/>
                  </a:outerShdw>
                </a:effectLst>
                <a:latin typeface="Century Gothic" pitchFamily="34" charset="0"/>
                <a:cs typeface="+mn-cs"/>
              </a:rPr>
              <a:t>Menurunkan angka kehamilan yang tidak diinginkan dari 17,1</a:t>
            </a:r>
            <a:r>
              <a:rPr lang="en-US" sz="2200" b="1">
                <a:solidFill>
                  <a:srgbClr val="FFFFFF"/>
                </a:solidFill>
                <a:effectLst>
                  <a:outerShdw blurRad="38100" dist="38100" dir="2700000" algn="tl">
                    <a:srgbClr val="000000"/>
                  </a:outerShdw>
                </a:effectLst>
                <a:latin typeface="Century Gothic" pitchFamily="34" charset="0"/>
                <a:cs typeface="+mn-cs"/>
              </a:rPr>
              <a:t> </a:t>
            </a:r>
            <a:r>
              <a:rPr lang="id-ID" sz="2200" b="1">
                <a:solidFill>
                  <a:srgbClr val="FFFFFF"/>
                </a:solidFill>
                <a:effectLst>
                  <a:outerShdw blurRad="38100" dist="38100" dir="2700000" algn="tl">
                    <a:srgbClr val="000000"/>
                  </a:outerShdw>
                </a:effectLst>
                <a:latin typeface="Century Gothic" pitchFamily="34" charset="0"/>
                <a:cs typeface="+mn-cs"/>
              </a:rPr>
              <a:t>% menjadi 11</a:t>
            </a:r>
            <a:r>
              <a:rPr lang="en-US" sz="2200" b="1">
                <a:solidFill>
                  <a:srgbClr val="FFFFFF"/>
                </a:solidFill>
                <a:effectLst>
                  <a:outerShdw blurRad="38100" dist="38100" dir="2700000" algn="tl">
                    <a:srgbClr val="000000"/>
                  </a:outerShdw>
                </a:effectLst>
                <a:latin typeface="Century Gothic" pitchFamily="34" charset="0"/>
                <a:cs typeface="+mn-cs"/>
              </a:rPr>
              <a:t> </a:t>
            </a:r>
            <a:r>
              <a:rPr lang="id-ID" sz="2200" b="1">
                <a:solidFill>
                  <a:srgbClr val="FFFFFF"/>
                </a:solidFill>
                <a:effectLst>
                  <a:outerShdw blurRad="38100" dist="38100" dir="2700000" algn="tl">
                    <a:srgbClr val="000000"/>
                  </a:outerShdw>
                </a:effectLst>
                <a:latin typeface="Century Gothic" pitchFamily="34" charset="0"/>
                <a:cs typeface="+mn-cs"/>
              </a:rPr>
              <a:t>%</a:t>
            </a:r>
          </a:p>
          <a:p>
            <a:pPr marL="342900" indent="-342900" algn="just">
              <a:spcBef>
                <a:spcPct val="20000"/>
              </a:spcBef>
              <a:buClr>
                <a:srgbClr val="FFFFFF"/>
              </a:buClr>
              <a:buFont typeface="Trebuchet MS" pitchFamily="34" charset="0"/>
              <a:buChar char="●"/>
              <a:defRPr/>
            </a:pPr>
            <a:r>
              <a:rPr lang="id-ID" sz="2200" b="1">
                <a:solidFill>
                  <a:srgbClr val="FFFFFF"/>
                </a:solidFill>
                <a:effectLst>
                  <a:outerShdw blurRad="38100" dist="38100" dir="2700000" algn="tl">
                    <a:srgbClr val="000000"/>
                  </a:outerShdw>
                </a:effectLst>
                <a:latin typeface="Century Gothic" pitchFamily="34" charset="0"/>
                <a:cs typeface="+mn-cs"/>
              </a:rPr>
              <a:t>Tujuan akhir program safe motherhood adlh peningkatan kesejahteraan wanita ibu hamil, bersalin, </a:t>
            </a:r>
            <a:r>
              <a:rPr lang="en-US" sz="2200" b="1">
                <a:solidFill>
                  <a:srgbClr val="FFFFFF"/>
                </a:solidFill>
                <a:effectLst>
                  <a:outerShdw blurRad="38100" dist="38100" dir="2700000" algn="tl">
                    <a:srgbClr val="000000"/>
                  </a:outerShdw>
                </a:effectLst>
                <a:latin typeface="Century Gothic" pitchFamily="34" charset="0"/>
                <a:cs typeface="+mn-cs"/>
              </a:rPr>
              <a:t>&amp;</a:t>
            </a:r>
            <a:r>
              <a:rPr lang="id-ID" sz="2200" b="1">
                <a:solidFill>
                  <a:srgbClr val="FFFFFF"/>
                </a:solidFill>
                <a:effectLst>
                  <a:outerShdw blurRad="38100" dist="38100" dir="2700000" algn="tl">
                    <a:srgbClr val="000000"/>
                  </a:outerShdw>
                </a:effectLst>
                <a:latin typeface="Century Gothic" pitchFamily="34" charset="0"/>
                <a:cs typeface="+mn-cs"/>
              </a:rPr>
              <a:t> nifas sehingga dengan menghasilkan peningkatan status sosial dan status kesehatan gizi mereka, sehingga terjadi penurunan tingkat kesakitan dan kematian ibu</a:t>
            </a:r>
          </a:p>
        </p:txBody>
      </p:sp>
      <p:sp>
        <p:nvSpPr>
          <p:cNvPr id="149510" name="Rectangle 6"/>
          <p:cNvSpPr>
            <a:spLocks noChangeArrowheads="1"/>
          </p:cNvSpPr>
          <p:nvPr/>
        </p:nvSpPr>
        <p:spPr bwMode="auto">
          <a:xfrm>
            <a:off x="228600" y="5181600"/>
            <a:ext cx="8713788"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96875" indent="-396875" algn="just">
              <a:lnSpc>
                <a:spcPct val="110000"/>
              </a:lnSpc>
              <a:spcBef>
                <a:spcPct val="20000"/>
              </a:spcBef>
              <a:buClr>
                <a:srgbClr val="FFFFFF"/>
              </a:buClr>
              <a:defRPr/>
            </a:pPr>
            <a:r>
              <a:rPr lang="en-US" sz="2200" b="1" u="sng">
                <a:solidFill>
                  <a:srgbClr val="FFFFFF"/>
                </a:solidFill>
                <a:effectLst>
                  <a:outerShdw blurRad="38100" dist="38100" dir="2700000" algn="tl">
                    <a:srgbClr val="000000"/>
                  </a:outerShdw>
                </a:effectLst>
                <a:latin typeface="Century Gothic" pitchFamily="34" charset="0"/>
                <a:cs typeface="+mn-cs"/>
              </a:rPr>
              <a:t>Target Proses Safe Motherhood</a:t>
            </a:r>
          </a:p>
          <a:p>
            <a:pPr marL="396875" indent="-396875" algn="just">
              <a:lnSpc>
                <a:spcPct val="110000"/>
              </a:lnSpc>
              <a:spcBef>
                <a:spcPct val="20000"/>
              </a:spcBef>
              <a:buClr>
                <a:srgbClr val="FFFFFF"/>
              </a:buClr>
              <a:buFontTx/>
              <a:buChar char="•"/>
              <a:defRPr/>
            </a:pPr>
            <a:r>
              <a:rPr lang="id-ID" sz="2200" b="1">
                <a:solidFill>
                  <a:srgbClr val="FFFFFF"/>
                </a:solidFill>
                <a:effectLst>
                  <a:outerShdw blurRad="38100" dist="38100" dir="2700000" algn="tl">
                    <a:srgbClr val="000000"/>
                  </a:outerShdw>
                </a:effectLst>
                <a:latin typeface="Century Gothic" pitchFamily="34" charset="0"/>
                <a:cs typeface="+mn-cs"/>
              </a:rPr>
              <a:t>Meningkatkan cakupan pelayanan antenatal 1 (K1) menjadi 95% termasuk cakupan Fe 1, TT 1.</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2" name="Rectangle 4"/>
          <p:cNvSpPr>
            <a:spLocks noChangeArrowheads="1"/>
          </p:cNvSpPr>
          <p:nvPr/>
        </p:nvSpPr>
        <p:spPr bwMode="auto">
          <a:xfrm>
            <a:off x="381000" y="152400"/>
            <a:ext cx="8458200" cy="642938"/>
          </a:xfrm>
          <a:prstGeom prst="rect">
            <a:avLst/>
          </a:prstGeom>
          <a:noFill/>
          <a:ln w="9525">
            <a:solidFill>
              <a:srgbClr val="FFFFCC"/>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defRPr/>
            </a:pPr>
            <a:r>
              <a:rPr lang="en-US" sz="3200" b="1">
                <a:solidFill>
                  <a:srgbClr val="FFFFCC"/>
                </a:solidFill>
                <a:effectLst>
                  <a:outerShdw blurRad="38100" dist="38100" dir="2700000" algn="tl">
                    <a:srgbClr val="000000"/>
                  </a:outerShdw>
                </a:effectLst>
                <a:latin typeface="Lucida Console" pitchFamily="49" charset="0"/>
                <a:cs typeface="+mn-cs"/>
              </a:rPr>
              <a:t>Kesehatan Ibu dan Anak</a:t>
            </a:r>
          </a:p>
        </p:txBody>
      </p:sp>
      <p:sp>
        <p:nvSpPr>
          <p:cNvPr id="150533" name="Rectangle 5"/>
          <p:cNvSpPr>
            <a:spLocks noChangeArrowheads="1"/>
          </p:cNvSpPr>
          <p:nvPr/>
        </p:nvSpPr>
        <p:spPr bwMode="auto">
          <a:xfrm>
            <a:off x="250825" y="914400"/>
            <a:ext cx="8713788"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609600" indent="-609600" algn="just">
              <a:spcBef>
                <a:spcPct val="20000"/>
              </a:spcBef>
              <a:buClr>
                <a:srgbClr val="FFFFFF"/>
              </a:buClr>
              <a:defRPr/>
            </a:pPr>
            <a:r>
              <a:rPr lang="en-US" sz="2200" b="1" u="sng">
                <a:solidFill>
                  <a:srgbClr val="FFFFFF"/>
                </a:solidFill>
                <a:effectLst>
                  <a:outerShdw blurRad="38100" dist="38100" dir="2700000" algn="tl">
                    <a:srgbClr val="000000"/>
                  </a:outerShdw>
                </a:effectLst>
                <a:latin typeface="Century Gothic" pitchFamily="34" charset="0"/>
                <a:cs typeface="+mn-cs"/>
              </a:rPr>
              <a:t>Target Proses Safe Motherhood</a:t>
            </a:r>
          </a:p>
          <a:p>
            <a:pPr marL="609600" indent="-609600" algn="just">
              <a:spcBef>
                <a:spcPct val="20000"/>
              </a:spcBef>
              <a:buClr>
                <a:srgbClr val="FFFFFF"/>
              </a:buClr>
              <a:buFontTx/>
              <a:buAutoNum type="arabicPeriod" startAt="2"/>
              <a:defRPr/>
            </a:pPr>
            <a:r>
              <a:rPr lang="id-ID" sz="2200" b="1">
                <a:solidFill>
                  <a:srgbClr val="FFFFFF"/>
                </a:solidFill>
                <a:effectLst>
                  <a:outerShdw blurRad="38100" dist="38100" dir="2700000" algn="tl">
                    <a:srgbClr val="000000"/>
                  </a:outerShdw>
                </a:effectLst>
                <a:latin typeface="Century Gothic" pitchFamily="34" charset="0"/>
                <a:cs typeface="+mn-cs"/>
              </a:rPr>
              <a:t>Meningkatkan cakupan pelayanan antenatal 4x (K4) menjadi 95% tremasuk cakupan Fe 3 dan TT2/TT ulang.</a:t>
            </a:r>
          </a:p>
          <a:p>
            <a:pPr marL="609600" indent="-609600" algn="just">
              <a:spcBef>
                <a:spcPct val="20000"/>
              </a:spcBef>
              <a:buClr>
                <a:srgbClr val="FFFFFF"/>
              </a:buClr>
              <a:buFontTx/>
              <a:buAutoNum type="arabicPeriod" startAt="2"/>
              <a:defRPr/>
            </a:pPr>
            <a:r>
              <a:rPr lang="id-ID" sz="2200" b="1">
                <a:solidFill>
                  <a:srgbClr val="FFFFFF"/>
                </a:solidFill>
                <a:effectLst>
                  <a:outerShdw blurRad="38100" dist="38100" dir="2700000" algn="tl">
                    <a:srgbClr val="000000"/>
                  </a:outerShdw>
                </a:effectLst>
                <a:latin typeface="Century Gothic" pitchFamily="34" charset="0"/>
                <a:cs typeface="+mn-cs"/>
              </a:rPr>
              <a:t>Meningkatkan cakupan persalinan yang ditolong oleh tenaga kesehatan terampil menjadi 85%.</a:t>
            </a:r>
          </a:p>
          <a:p>
            <a:pPr marL="609600" indent="-609600" algn="just">
              <a:spcBef>
                <a:spcPct val="20000"/>
              </a:spcBef>
              <a:buClr>
                <a:srgbClr val="FFFFFF"/>
              </a:buClr>
              <a:buFontTx/>
              <a:buAutoNum type="arabicPeriod" startAt="2"/>
              <a:defRPr/>
            </a:pPr>
            <a:r>
              <a:rPr lang="id-ID" sz="2200" b="1">
                <a:solidFill>
                  <a:srgbClr val="FFFFFF"/>
                </a:solidFill>
                <a:effectLst>
                  <a:outerShdw blurRad="38100" dist="38100" dir="2700000" algn="tl">
                    <a:srgbClr val="000000"/>
                  </a:outerShdw>
                </a:effectLst>
                <a:latin typeface="Century Gothic" pitchFamily="34" charset="0"/>
                <a:cs typeface="+mn-cs"/>
              </a:rPr>
              <a:t>Meningkatkan cakupan pelayanan komplikasi obstetri dan neonatal yang berkualitas, termasuk pelayanan pasca keguguran, menjadi 80% dari jumlah kasus yang diperkirakan.</a:t>
            </a:r>
          </a:p>
        </p:txBody>
      </p:sp>
      <p:sp>
        <p:nvSpPr>
          <p:cNvPr id="150534" name="Rectangle 6"/>
          <p:cNvSpPr>
            <a:spLocks noChangeArrowheads="1"/>
          </p:cNvSpPr>
          <p:nvPr/>
        </p:nvSpPr>
        <p:spPr bwMode="auto">
          <a:xfrm>
            <a:off x="273050" y="4197350"/>
            <a:ext cx="8642350" cy="2432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533400" indent="-533400" algn="just">
              <a:lnSpc>
                <a:spcPct val="90000"/>
              </a:lnSpc>
              <a:spcBef>
                <a:spcPct val="20000"/>
              </a:spcBef>
              <a:buClr>
                <a:srgbClr val="FFFFFF"/>
              </a:buClr>
              <a:buFontTx/>
              <a:buAutoNum type="arabicPeriod" startAt="5"/>
              <a:defRPr/>
            </a:pPr>
            <a:r>
              <a:rPr lang="id-ID" sz="2200" b="1">
                <a:solidFill>
                  <a:srgbClr val="FFFFFF"/>
                </a:solidFill>
                <a:effectLst>
                  <a:outerShdw blurRad="38100" dist="38100" dir="2700000" algn="tl">
                    <a:srgbClr val="000000"/>
                  </a:outerShdw>
                </a:effectLst>
                <a:latin typeface="Century Gothic" pitchFamily="34" charset="0"/>
                <a:cs typeface="+mn-cs"/>
              </a:rPr>
              <a:t>Meningkatkan dan melaksanakan pelayanan obstetri dan neonatal emergensi dasar (PONED) di sekurang-kurangnya 4 puskesmas dengan tempat tidur di tiap kabupaten/kota.</a:t>
            </a:r>
          </a:p>
          <a:p>
            <a:pPr marL="533400" indent="-533400" algn="just">
              <a:lnSpc>
                <a:spcPct val="110000"/>
              </a:lnSpc>
              <a:spcBef>
                <a:spcPct val="20000"/>
              </a:spcBef>
              <a:buClr>
                <a:srgbClr val="FFFFFF"/>
              </a:buClr>
              <a:buFont typeface="Wingdings" pitchFamily="2" charset="2"/>
              <a:buAutoNum type="arabicPeriod" startAt="6"/>
              <a:defRPr/>
            </a:pPr>
            <a:r>
              <a:rPr lang="id-ID" sz="2200" b="1">
                <a:solidFill>
                  <a:srgbClr val="FFFFFF"/>
                </a:solidFill>
                <a:effectLst>
                  <a:outerShdw blurRad="38100" dist="38100" dir="2700000" algn="tl">
                    <a:srgbClr val="000000"/>
                  </a:outerShdw>
                </a:effectLst>
                <a:latin typeface="Century Gothic" pitchFamily="34" charset="0"/>
                <a:cs typeface="+mn-cs"/>
              </a:rPr>
              <a:t>Meningkatkan dan melaksanakan pelayanan obstetri dan neonatal emergensi komprehensif (PONEK)</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Rectangle 4"/>
          <p:cNvSpPr>
            <a:spLocks noChangeArrowheads="1"/>
          </p:cNvSpPr>
          <p:nvPr/>
        </p:nvSpPr>
        <p:spPr bwMode="auto">
          <a:xfrm>
            <a:off x="250825" y="914400"/>
            <a:ext cx="8642350"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609600" indent="-609600" algn="just">
              <a:lnSpc>
                <a:spcPct val="110000"/>
              </a:lnSpc>
              <a:spcBef>
                <a:spcPct val="20000"/>
              </a:spcBef>
              <a:buClr>
                <a:srgbClr val="FFFFFF"/>
              </a:buClr>
              <a:buFont typeface="Wingdings" pitchFamily="2" charset="2"/>
              <a:buNone/>
              <a:defRPr/>
            </a:pPr>
            <a:r>
              <a:rPr lang="en-US" sz="2200" b="1" u="sng">
                <a:solidFill>
                  <a:srgbClr val="FFFFFF"/>
                </a:solidFill>
                <a:effectLst>
                  <a:outerShdw blurRad="38100" dist="38100" dir="2700000" algn="tl">
                    <a:srgbClr val="000000"/>
                  </a:outerShdw>
                </a:effectLst>
                <a:latin typeface="Century Gothic" pitchFamily="34" charset="0"/>
                <a:cs typeface="+mn-cs"/>
              </a:rPr>
              <a:t>Target Proses Safe MotherHood</a:t>
            </a:r>
          </a:p>
          <a:p>
            <a:pPr marL="609600" indent="-609600" algn="just">
              <a:lnSpc>
                <a:spcPct val="110000"/>
              </a:lnSpc>
              <a:spcBef>
                <a:spcPct val="20000"/>
              </a:spcBef>
              <a:buClr>
                <a:srgbClr val="FFFFFF"/>
              </a:buClr>
              <a:buFont typeface="Wingdings" pitchFamily="2" charset="2"/>
              <a:buAutoNum type="arabicPeriod" startAt="7"/>
              <a:defRPr/>
            </a:pPr>
            <a:r>
              <a:rPr lang="id-ID" sz="2200" b="1">
                <a:solidFill>
                  <a:srgbClr val="FFFFFF"/>
                </a:solidFill>
                <a:effectLst>
                  <a:outerShdw blurRad="38100" dist="38100" dir="2700000" algn="tl">
                    <a:srgbClr val="000000"/>
                  </a:outerShdw>
                </a:effectLst>
                <a:latin typeface="Century Gothic" pitchFamily="34" charset="0"/>
                <a:cs typeface="+mn-cs"/>
              </a:rPr>
              <a:t>Meningkatkan cakupan pelayanan KB pasca persalinan dan pasca keguguran sampai 100%</a:t>
            </a:r>
          </a:p>
          <a:p>
            <a:pPr marL="609600" indent="-609600" algn="just">
              <a:lnSpc>
                <a:spcPct val="110000"/>
              </a:lnSpc>
              <a:spcBef>
                <a:spcPct val="20000"/>
              </a:spcBef>
              <a:buClr>
                <a:srgbClr val="FFFFFF"/>
              </a:buClr>
              <a:buFont typeface="Wingdings" pitchFamily="2" charset="2"/>
              <a:buAutoNum type="arabicPeriod" startAt="7"/>
              <a:defRPr/>
            </a:pPr>
            <a:r>
              <a:rPr lang="id-ID" sz="2200" b="1">
                <a:solidFill>
                  <a:srgbClr val="FFFFFF"/>
                </a:solidFill>
                <a:effectLst>
                  <a:outerShdw blurRad="38100" dist="38100" dir="2700000" algn="tl">
                    <a:srgbClr val="000000"/>
                  </a:outerShdw>
                </a:effectLst>
                <a:latin typeface="Century Gothic" pitchFamily="34" charset="0"/>
                <a:cs typeface="+mn-cs"/>
              </a:rPr>
              <a:t>Meningkatkan anggaran program untuk menunjang kesehatan ibu dan bayi baru lahir.</a:t>
            </a:r>
          </a:p>
          <a:p>
            <a:pPr marL="609600" indent="-609600" algn="just">
              <a:lnSpc>
                <a:spcPct val="110000"/>
              </a:lnSpc>
              <a:spcBef>
                <a:spcPct val="20000"/>
              </a:spcBef>
              <a:buClr>
                <a:srgbClr val="FFFFFF"/>
              </a:buClr>
              <a:buFont typeface="Wingdings" pitchFamily="2" charset="2"/>
              <a:buAutoNum type="arabicPeriod" startAt="7"/>
              <a:defRPr/>
            </a:pPr>
            <a:r>
              <a:rPr lang="id-ID" sz="2200" b="1">
                <a:solidFill>
                  <a:srgbClr val="FFFFFF"/>
                </a:solidFill>
                <a:effectLst>
                  <a:outerShdw blurRad="38100" dist="38100" dir="2700000" algn="tl">
                    <a:srgbClr val="000000"/>
                  </a:outerShdw>
                </a:effectLst>
                <a:latin typeface="Century Gothic" pitchFamily="34" charset="0"/>
                <a:cs typeface="+mn-cs"/>
              </a:rPr>
              <a:t>Memantapkan organisasi seluruh Dinas kab/Kota.</a:t>
            </a:r>
          </a:p>
        </p:txBody>
      </p:sp>
      <p:sp>
        <p:nvSpPr>
          <p:cNvPr id="151557" name="Rectangle 5"/>
          <p:cNvSpPr>
            <a:spLocks noChangeArrowheads="1"/>
          </p:cNvSpPr>
          <p:nvPr/>
        </p:nvSpPr>
        <p:spPr bwMode="auto">
          <a:xfrm>
            <a:off x="381000" y="195263"/>
            <a:ext cx="8458200" cy="642937"/>
          </a:xfrm>
          <a:prstGeom prst="rect">
            <a:avLst/>
          </a:prstGeom>
          <a:noFill/>
          <a:ln w="9525">
            <a:solidFill>
              <a:srgbClr val="FFFFCC"/>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defRPr/>
            </a:pPr>
            <a:r>
              <a:rPr lang="en-US" sz="3200" b="1">
                <a:solidFill>
                  <a:srgbClr val="FFFFCC"/>
                </a:solidFill>
                <a:effectLst>
                  <a:outerShdw blurRad="38100" dist="38100" dir="2700000" algn="tl">
                    <a:srgbClr val="000000"/>
                  </a:outerShdw>
                </a:effectLst>
                <a:latin typeface="Lucida Console" pitchFamily="49" charset="0"/>
                <a:cs typeface="+mn-cs"/>
              </a:rPr>
              <a:t>Kesehatan Ibu dan Anak</a:t>
            </a:r>
          </a:p>
        </p:txBody>
      </p:sp>
      <p:sp>
        <p:nvSpPr>
          <p:cNvPr id="151559" name="Rectangle 7"/>
          <p:cNvSpPr>
            <a:spLocks noChangeArrowheads="1"/>
          </p:cNvSpPr>
          <p:nvPr/>
        </p:nvSpPr>
        <p:spPr bwMode="auto">
          <a:xfrm>
            <a:off x="228600" y="3548063"/>
            <a:ext cx="8686800" cy="2928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a:lnSpc>
                <a:spcPct val="110000"/>
              </a:lnSpc>
              <a:spcBef>
                <a:spcPct val="20000"/>
              </a:spcBef>
              <a:buClr>
                <a:srgbClr val="FFCC66"/>
              </a:buClr>
              <a:buSzPct val="80000"/>
              <a:buFont typeface="Wingdings" pitchFamily="2" charset="2"/>
              <a:buNone/>
              <a:defRPr/>
            </a:pPr>
            <a:r>
              <a:rPr lang="en-US" sz="2200" b="1" u="sng">
                <a:solidFill>
                  <a:srgbClr val="FFFFFF"/>
                </a:solidFill>
                <a:effectLst>
                  <a:outerShdw blurRad="38100" dist="38100" dir="2700000" algn="tl">
                    <a:srgbClr val="000000"/>
                  </a:outerShdw>
                </a:effectLst>
                <a:latin typeface="Century Gothic" pitchFamily="34" charset="0"/>
                <a:cs typeface="+mn-cs"/>
              </a:rPr>
              <a:t>Strategi Safe Motherhood</a:t>
            </a:r>
          </a:p>
          <a:p>
            <a:pPr algn="just">
              <a:lnSpc>
                <a:spcPct val="110000"/>
              </a:lnSpc>
              <a:spcBef>
                <a:spcPct val="20000"/>
              </a:spcBef>
              <a:buClr>
                <a:srgbClr val="FFCC66"/>
              </a:buClr>
              <a:buSzPct val="80000"/>
              <a:buFont typeface="Wingdings" pitchFamily="2" charset="2"/>
              <a:buNone/>
              <a:defRPr/>
            </a:pPr>
            <a:r>
              <a:rPr lang="id-ID" sz="2200" b="1">
                <a:solidFill>
                  <a:srgbClr val="FFFFFF"/>
                </a:solidFill>
                <a:effectLst>
                  <a:outerShdw blurRad="38100" dist="38100" dir="2700000" algn="tl">
                    <a:srgbClr val="000000"/>
                  </a:outerShdw>
                </a:effectLst>
                <a:latin typeface="Century Gothic" pitchFamily="34" charset="0"/>
                <a:cs typeface="+mn-cs"/>
              </a:rPr>
              <a:t>Untuk mencapai tujuan dan target tersebut diatas telah diidentifikasi 4 strategi utama yang konsisten dalam mencapai “Indonesia Sehat 2010”</a:t>
            </a:r>
          </a:p>
          <a:p>
            <a:pPr marL="509588" lvl="1" indent="-395288" algn="just">
              <a:lnSpc>
                <a:spcPct val="110000"/>
              </a:lnSpc>
              <a:spcBef>
                <a:spcPct val="20000"/>
              </a:spcBef>
              <a:buClr>
                <a:srgbClr val="FFFFFF"/>
              </a:buClr>
              <a:buFont typeface="Wingdings" pitchFamily="2" charset="2"/>
              <a:buAutoNum type="arabicPeriod"/>
              <a:defRPr/>
            </a:pPr>
            <a:r>
              <a:rPr lang="id-ID" sz="2200" b="1">
                <a:solidFill>
                  <a:srgbClr val="FFFFFF"/>
                </a:solidFill>
                <a:effectLst>
                  <a:outerShdw blurRad="38100" dist="38100" dir="2700000" algn="tl">
                    <a:srgbClr val="000000"/>
                  </a:outerShdw>
                </a:effectLst>
                <a:latin typeface="Century Gothic" pitchFamily="34" charset="0"/>
                <a:cs typeface="+mn-cs"/>
              </a:rPr>
              <a:t>Meningkatkan akses dan cakupan pelayanan kesehatan ibu dan bayi baru lahir berkualitas yang cost efective dan berdasarkan bukti-bukti yang mendukung.</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0" name="Rectangle 4"/>
          <p:cNvSpPr>
            <a:spLocks noChangeArrowheads="1"/>
          </p:cNvSpPr>
          <p:nvPr/>
        </p:nvSpPr>
        <p:spPr bwMode="auto">
          <a:xfrm>
            <a:off x="228600" y="1066800"/>
            <a:ext cx="8686800"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609600" indent="-609600" algn="just">
              <a:lnSpc>
                <a:spcPct val="120000"/>
              </a:lnSpc>
              <a:spcBef>
                <a:spcPct val="20000"/>
              </a:spcBef>
              <a:buClr>
                <a:srgbClr val="FFCC66"/>
              </a:buClr>
              <a:buSzPct val="80000"/>
              <a:buFont typeface="Wingdings" pitchFamily="2" charset="2"/>
              <a:buNone/>
              <a:defRPr/>
            </a:pPr>
            <a:r>
              <a:rPr lang="en-US" sz="2200" b="1" u="sng">
                <a:solidFill>
                  <a:srgbClr val="FFFFFF"/>
                </a:solidFill>
                <a:effectLst>
                  <a:outerShdw blurRad="38100" dist="38100" dir="2700000" algn="tl">
                    <a:srgbClr val="000000"/>
                  </a:outerShdw>
                </a:effectLst>
                <a:latin typeface="Century Gothic" pitchFamily="34" charset="0"/>
                <a:cs typeface="+mn-cs"/>
              </a:rPr>
              <a:t>Strategi Safe Motherhood</a:t>
            </a:r>
          </a:p>
          <a:p>
            <a:pPr marL="647700" lvl="1" indent="-533400" algn="just">
              <a:lnSpc>
                <a:spcPct val="120000"/>
              </a:lnSpc>
              <a:spcBef>
                <a:spcPct val="20000"/>
              </a:spcBef>
              <a:buClr>
                <a:srgbClr val="FFFFFF"/>
              </a:buClr>
              <a:buFontTx/>
              <a:buAutoNum type="arabicPeriod" startAt="2"/>
              <a:defRPr/>
            </a:pPr>
            <a:r>
              <a:rPr lang="id-ID" sz="2200" b="1">
                <a:solidFill>
                  <a:srgbClr val="FFFFFF"/>
                </a:solidFill>
                <a:effectLst>
                  <a:outerShdw blurRad="38100" dist="38100" dir="2700000" algn="tl">
                    <a:srgbClr val="000000"/>
                  </a:outerShdw>
                </a:effectLst>
                <a:latin typeface="Century Gothic" pitchFamily="34" charset="0"/>
                <a:cs typeface="+mn-cs"/>
              </a:rPr>
              <a:t>Membangun kemitraan yang efektif melalui kerjasama lintas program, lintas sektor dan mitra lainnya untuk melakukan advokasi guna memaksimalkan sumber daya yang tersedia serta meningkatkan koordinasi perencanaan dan kegiatan MPS.</a:t>
            </a:r>
          </a:p>
        </p:txBody>
      </p:sp>
      <p:sp>
        <p:nvSpPr>
          <p:cNvPr id="152581" name="Rectangle 5"/>
          <p:cNvSpPr>
            <a:spLocks noChangeArrowheads="1"/>
          </p:cNvSpPr>
          <p:nvPr/>
        </p:nvSpPr>
        <p:spPr bwMode="auto">
          <a:xfrm>
            <a:off x="304800" y="3551238"/>
            <a:ext cx="8610600" cy="300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609600" indent="-609600" algn="just">
              <a:lnSpc>
                <a:spcPct val="140000"/>
              </a:lnSpc>
              <a:spcBef>
                <a:spcPct val="20000"/>
              </a:spcBef>
              <a:buClr>
                <a:srgbClr val="FFFFFF"/>
              </a:buClr>
              <a:buFont typeface="Wingdings" pitchFamily="2" charset="2"/>
              <a:buAutoNum type="arabicPeriod" startAt="3"/>
              <a:defRPr/>
            </a:pPr>
            <a:r>
              <a:rPr lang="id-ID" sz="2200" b="1">
                <a:solidFill>
                  <a:srgbClr val="FFFFFF"/>
                </a:solidFill>
                <a:effectLst>
                  <a:outerShdw blurRad="38100" dist="38100" dir="2700000" algn="tl">
                    <a:srgbClr val="000000"/>
                  </a:outerShdw>
                </a:effectLst>
                <a:latin typeface="Century Gothic" pitchFamily="34" charset="0"/>
                <a:cs typeface="+mn-cs"/>
              </a:rPr>
              <a:t>Mendorong pemberdayaan wanita dan keluarga melalui peningkatan pengetahuan untuk menjamin perilaku sehat dan pemanfaatan pelayanan kesehatan dan BBL.</a:t>
            </a:r>
          </a:p>
          <a:p>
            <a:pPr marL="609600" indent="-609600" algn="just">
              <a:lnSpc>
                <a:spcPct val="140000"/>
              </a:lnSpc>
              <a:spcBef>
                <a:spcPct val="20000"/>
              </a:spcBef>
              <a:buClr>
                <a:srgbClr val="FFFFFF"/>
              </a:buClr>
              <a:buFont typeface="Wingdings" pitchFamily="2" charset="2"/>
              <a:buAutoNum type="arabicPeriod" startAt="3"/>
              <a:defRPr/>
            </a:pPr>
            <a:r>
              <a:rPr lang="id-ID" sz="2200" b="1">
                <a:solidFill>
                  <a:srgbClr val="FFFFFF"/>
                </a:solidFill>
                <a:effectLst>
                  <a:outerShdw blurRad="38100" dist="38100" dir="2700000" algn="tl">
                    <a:srgbClr val="000000"/>
                  </a:outerShdw>
                </a:effectLst>
                <a:latin typeface="Century Gothic" pitchFamily="34" charset="0"/>
                <a:cs typeface="+mn-cs"/>
              </a:rPr>
              <a:t>Mendorong keterlibatan masyarakat dengan menjamin penyediaan dan pemanfaatan pelayanan kesehatan ibu dan bayi baru lahir.</a:t>
            </a:r>
          </a:p>
        </p:txBody>
      </p:sp>
      <p:sp>
        <p:nvSpPr>
          <p:cNvPr id="152582" name="Rectangle 6"/>
          <p:cNvSpPr>
            <a:spLocks noChangeArrowheads="1"/>
          </p:cNvSpPr>
          <p:nvPr/>
        </p:nvSpPr>
        <p:spPr bwMode="auto">
          <a:xfrm>
            <a:off x="381000" y="271463"/>
            <a:ext cx="8458200" cy="642937"/>
          </a:xfrm>
          <a:prstGeom prst="rect">
            <a:avLst/>
          </a:prstGeom>
          <a:noFill/>
          <a:ln w="9525">
            <a:solidFill>
              <a:srgbClr val="FFFFCC"/>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defRPr/>
            </a:pPr>
            <a:r>
              <a:rPr lang="en-US" sz="3200" b="1">
                <a:solidFill>
                  <a:srgbClr val="FFFFCC"/>
                </a:solidFill>
                <a:effectLst>
                  <a:outerShdw blurRad="38100" dist="38100" dir="2700000" algn="tl">
                    <a:srgbClr val="000000"/>
                  </a:outerShdw>
                </a:effectLst>
                <a:latin typeface="Lucida Console" pitchFamily="49" charset="0"/>
                <a:cs typeface="+mn-cs"/>
              </a:rPr>
              <a:t>Kesehatan Ibu dan Anak</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4"/>
          <p:cNvSpPr txBox="1">
            <a:spLocks noChangeArrowheads="1"/>
          </p:cNvSpPr>
          <p:nvPr/>
        </p:nvSpPr>
        <p:spPr bwMode="auto">
          <a:xfrm>
            <a:off x="323850" y="5695950"/>
            <a:ext cx="1981200" cy="787400"/>
          </a:xfrm>
          <a:prstGeom prst="rect">
            <a:avLst/>
          </a:prstGeom>
          <a:noFill/>
          <a:ln w="9525">
            <a:solidFill>
              <a:schemeClr val="tx1"/>
            </a:solidFill>
            <a:miter lim="800000"/>
            <a:headEnd/>
            <a:tailEnd/>
          </a:ln>
          <a:effectLst/>
        </p:spPr>
        <p:txBody>
          <a:bodyPr>
            <a:spAutoFit/>
          </a:bodyPr>
          <a:lstStyle/>
          <a:p>
            <a:pPr>
              <a:spcBef>
                <a:spcPct val="50000"/>
              </a:spcBef>
            </a:pPr>
            <a:r>
              <a:rPr lang="id-ID" sz="1500">
                <a:solidFill>
                  <a:srgbClr val="FFFFFF"/>
                </a:solidFill>
                <a:latin typeface="Arial Narrow" pitchFamily="34" charset="0"/>
              </a:rPr>
              <a:t>Meningkatkan cakupan &amp; Kualitas dari Pelayanan Kesehatan Maternal</a:t>
            </a:r>
          </a:p>
        </p:txBody>
      </p:sp>
      <p:sp>
        <p:nvSpPr>
          <p:cNvPr id="51203" name="Text Box 5"/>
          <p:cNvSpPr txBox="1">
            <a:spLocks noChangeArrowheads="1"/>
          </p:cNvSpPr>
          <p:nvPr/>
        </p:nvSpPr>
        <p:spPr bwMode="auto">
          <a:xfrm>
            <a:off x="2457450" y="5695950"/>
            <a:ext cx="1981200" cy="787400"/>
          </a:xfrm>
          <a:prstGeom prst="rect">
            <a:avLst/>
          </a:prstGeom>
          <a:noFill/>
          <a:ln w="9525">
            <a:solidFill>
              <a:schemeClr val="tx1"/>
            </a:solidFill>
            <a:miter lim="800000"/>
            <a:headEnd/>
            <a:tailEnd/>
          </a:ln>
          <a:effectLst/>
        </p:spPr>
        <p:txBody>
          <a:bodyPr>
            <a:spAutoFit/>
          </a:bodyPr>
          <a:lstStyle/>
          <a:p>
            <a:pPr>
              <a:spcBef>
                <a:spcPct val="50000"/>
              </a:spcBef>
            </a:pPr>
            <a:r>
              <a:rPr lang="id-ID" sz="1500">
                <a:solidFill>
                  <a:srgbClr val="FFFFFF"/>
                </a:solidFill>
                <a:latin typeface="Arial Narrow" pitchFamily="34" charset="0"/>
              </a:rPr>
              <a:t>Meningkatkan hubunan antar program/sektor, kolaborasi NGO</a:t>
            </a:r>
          </a:p>
        </p:txBody>
      </p:sp>
      <p:sp>
        <p:nvSpPr>
          <p:cNvPr id="51204" name="Text Box 6"/>
          <p:cNvSpPr txBox="1">
            <a:spLocks noChangeArrowheads="1"/>
          </p:cNvSpPr>
          <p:nvPr/>
        </p:nvSpPr>
        <p:spPr bwMode="auto">
          <a:xfrm>
            <a:off x="4643438" y="5695950"/>
            <a:ext cx="2160587" cy="558800"/>
          </a:xfrm>
          <a:prstGeom prst="rect">
            <a:avLst/>
          </a:prstGeom>
          <a:noFill/>
          <a:ln w="9525">
            <a:solidFill>
              <a:schemeClr val="tx1"/>
            </a:solidFill>
            <a:miter lim="800000"/>
            <a:headEnd/>
            <a:tailEnd/>
          </a:ln>
          <a:effectLst/>
        </p:spPr>
        <p:txBody>
          <a:bodyPr>
            <a:spAutoFit/>
          </a:bodyPr>
          <a:lstStyle/>
          <a:p>
            <a:pPr>
              <a:spcBef>
                <a:spcPct val="50000"/>
              </a:spcBef>
            </a:pPr>
            <a:r>
              <a:rPr lang="id-ID" sz="1500">
                <a:solidFill>
                  <a:srgbClr val="FFFFFF"/>
                </a:solidFill>
                <a:latin typeface="Arial Narrow" pitchFamily="34" charset="0"/>
              </a:rPr>
              <a:t>Memajukan Pemberdayaan Ibu &amp; Keluarga</a:t>
            </a:r>
          </a:p>
        </p:txBody>
      </p:sp>
      <p:sp>
        <p:nvSpPr>
          <p:cNvPr id="51205" name="Text Box 7"/>
          <p:cNvSpPr txBox="1">
            <a:spLocks noChangeArrowheads="1"/>
          </p:cNvSpPr>
          <p:nvPr/>
        </p:nvSpPr>
        <p:spPr bwMode="auto">
          <a:xfrm>
            <a:off x="6948488" y="5695950"/>
            <a:ext cx="2016125" cy="558800"/>
          </a:xfrm>
          <a:prstGeom prst="rect">
            <a:avLst/>
          </a:prstGeom>
          <a:noFill/>
          <a:ln w="9525">
            <a:solidFill>
              <a:schemeClr val="tx1"/>
            </a:solidFill>
            <a:miter lim="800000"/>
            <a:headEnd/>
            <a:tailEnd/>
          </a:ln>
          <a:effectLst/>
        </p:spPr>
        <p:txBody>
          <a:bodyPr>
            <a:spAutoFit/>
          </a:bodyPr>
          <a:lstStyle/>
          <a:p>
            <a:pPr>
              <a:spcBef>
                <a:spcPct val="50000"/>
              </a:spcBef>
            </a:pPr>
            <a:r>
              <a:rPr lang="id-ID" sz="1500">
                <a:solidFill>
                  <a:srgbClr val="FFFFFF"/>
                </a:solidFill>
                <a:latin typeface="Arial Narrow" pitchFamily="34" charset="0"/>
              </a:rPr>
              <a:t>Memajukan Pemberdaya</a:t>
            </a:r>
            <a:r>
              <a:rPr lang="en-US" sz="1500">
                <a:solidFill>
                  <a:srgbClr val="FFFFFF"/>
                </a:solidFill>
                <a:latin typeface="Arial Narrow" pitchFamily="34" charset="0"/>
              </a:rPr>
              <a:t>-</a:t>
            </a:r>
            <a:r>
              <a:rPr lang="id-ID" sz="1500">
                <a:solidFill>
                  <a:srgbClr val="FFFFFF"/>
                </a:solidFill>
                <a:latin typeface="Arial Narrow" pitchFamily="34" charset="0"/>
              </a:rPr>
              <a:t>an Masyarakat</a:t>
            </a:r>
          </a:p>
        </p:txBody>
      </p:sp>
      <p:sp>
        <p:nvSpPr>
          <p:cNvPr id="51206" name="Rectangle 8"/>
          <p:cNvSpPr>
            <a:spLocks noChangeArrowheads="1"/>
          </p:cNvSpPr>
          <p:nvPr/>
        </p:nvSpPr>
        <p:spPr bwMode="auto">
          <a:xfrm>
            <a:off x="4362450" y="4730750"/>
            <a:ext cx="990600" cy="381000"/>
          </a:xfrm>
          <a:prstGeom prst="rect">
            <a:avLst/>
          </a:prstGeom>
          <a:noFill/>
          <a:ln w="9525">
            <a:solidFill>
              <a:schemeClr val="tx1"/>
            </a:solidFill>
            <a:miter lim="800000"/>
            <a:headEnd/>
            <a:tailEnd/>
          </a:ln>
          <a:effectLst/>
        </p:spPr>
        <p:txBody>
          <a:bodyPr wrap="none" anchor="ctr"/>
          <a:lstStyle/>
          <a:p>
            <a:pPr algn="ctr"/>
            <a:r>
              <a:rPr lang="id-ID" b="1">
                <a:solidFill>
                  <a:srgbClr val="FFFFFF"/>
                </a:solidFill>
                <a:latin typeface="Arial Narrow" pitchFamily="34" charset="0"/>
              </a:rPr>
              <a:t>strategi</a:t>
            </a:r>
          </a:p>
        </p:txBody>
      </p:sp>
      <p:sp>
        <p:nvSpPr>
          <p:cNvPr id="51207" name="Line 9"/>
          <p:cNvSpPr>
            <a:spLocks noChangeShapeType="1"/>
          </p:cNvSpPr>
          <p:nvPr/>
        </p:nvSpPr>
        <p:spPr bwMode="auto">
          <a:xfrm>
            <a:off x="1238250" y="5492750"/>
            <a:ext cx="6705600" cy="0"/>
          </a:xfrm>
          <a:prstGeom prst="line">
            <a:avLst/>
          </a:prstGeom>
          <a:noFill/>
          <a:ln w="9525">
            <a:solidFill>
              <a:schemeClr val="tx1"/>
            </a:solidFill>
            <a:round/>
            <a:headEnd/>
            <a:tailEnd/>
          </a:ln>
          <a:effectLst/>
        </p:spPr>
        <p:txBody>
          <a:bodyPr wrap="none"/>
          <a:lstStyle/>
          <a:p>
            <a:endParaRPr lang="id-ID"/>
          </a:p>
        </p:txBody>
      </p:sp>
      <p:sp>
        <p:nvSpPr>
          <p:cNvPr id="51208" name="Line 10"/>
          <p:cNvSpPr>
            <a:spLocks noChangeShapeType="1"/>
          </p:cNvSpPr>
          <p:nvPr/>
        </p:nvSpPr>
        <p:spPr bwMode="auto">
          <a:xfrm>
            <a:off x="1238250" y="5492750"/>
            <a:ext cx="0" cy="152400"/>
          </a:xfrm>
          <a:prstGeom prst="line">
            <a:avLst/>
          </a:prstGeom>
          <a:noFill/>
          <a:ln w="9525">
            <a:solidFill>
              <a:schemeClr val="tx1"/>
            </a:solidFill>
            <a:round/>
            <a:headEnd/>
            <a:tailEnd type="triangle" w="med" len="med"/>
          </a:ln>
          <a:effectLst/>
        </p:spPr>
        <p:txBody>
          <a:bodyPr wrap="none"/>
          <a:lstStyle/>
          <a:p>
            <a:endParaRPr lang="id-ID"/>
          </a:p>
        </p:txBody>
      </p:sp>
      <p:sp>
        <p:nvSpPr>
          <p:cNvPr id="51209" name="Line 11"/>
          <p:cNvSpPr>
            <a:spLocks noChangeShapeType="1"/>
          </p:cNvSpPr>
          <p:nvPr/>
        </p:nvSpPr>
        <p:spPr bwMode="auto">
          <a:xfrm>
            <a:off x="3448050" y="5492750"/>
            <a:ext cx="0" cy="152400"/>
          </a:xfrm>
          <a:prstGeom prst="line">
            <a:avLst/>
          </a:prstGeom>
          <a:noFill/>
          <a:ln w="9525">
            <a:solidFill>
              <a:schemeClr val="tx1"/>
            </a:solidFill>
            <a:round/>
            <a:headEnd/>
            <a:tailEnd type="triangle" w="med" len="med"/>
          </a:ln>
          <a:effectLst/>
        </p:spPr>
        <p:txBody>
          <a:bodyPr wrap="none"/>
          <a:lstStyle/>
          <a:p>
            <a:endParaRPr lang="id-ID"/>
          </a:p>
        </p:txBody>
      </p:sp>
      <p:sp>
        <p:nvSpPr>
          <p:cNvPr id="51210" name="Line 12"/>
          <p:cNvSpPr>
            <a:spLocks noChangeShapeType="1"/>
          </p:cNvSpPr>
          <p:nvPr/>
        </p:nvSpPr>
        <p:spPr bwMode="auto">
          <a:xfrm>
            <a:off x="5867400" y="5492750"/>
            <a:ext cx="0" cy="152400"/>
          </a:xfrm>
          <a:prstGeom prst="line">
            <a:avLst/>
          </a:prstGeom>
          <a:noFill/>
          <a:ln w="9525">
            <a:solidFill>
              <a:schemeClr val="tx1"/>
            </a:solidFill>
            <a:round/>
            <a:headEnd/>
            <a:tailEnd type="triangle" w="med" len="med"/>
          </a:ln>
          <a:effectLst/>
        </p:spPr>
        <p:txBody>
          <a:bodyPr wrap="none"/>
          <a:lstStyle/>
          <a:p>
            <a:endParaRPr lang="id-ID"/>
          </a:p>
        </p:txBody>
      </p:sp>
      <p:sp>
        <p:nvSpPr>
          <p:cNvPr id="51211" name="Line 13"/>
          <p:cNvSpPr>
            <a:spLocks noChangeShapeType="1"/>
          </p:cNvSpPr>
          <p:nvPr/>
        </p:nvSpPr>
        <p:spPr bwMode="auto">
          <a:xfrm>
            <a:off x="7943850" y="5492750"/>
            <a:ext cx="0" cy="152400"/>
          </a:xfrm>
          <a:prstGeom prst="line">
            <a:avLst/>
          </a:prstGeom>
          <a:noFill/>
          <a:ln w="9525">
            <a:solidFill>
              <a:schemeClr val="tx1"/>
            </a:solidFill>
            <a:round/>
            <a:headEnd/>
            <a:tailEnd type="triangle" w="med" len="med"/>
          </a:ln>
          <a:effectLst/>
        </p:spPr>
        <p:txBody>
          <a:bodyPr wrap="none"/>
          <a:lstStyle/>
          <a:p>
            <a:endParaRPr lang="id-ID"/>
          </a:p>
        </p:txBody>
      </p:sp>
      <p:sp>
        <p:nvSpPr>
          <p:cNvPr id="51212" name="Line 14"/>
          <p:cNvSpPr>
            <a:spLocks noChangeShapeType="1"/>
          </p:cNvSpPr>
          <p:nvPr/>
        </p:nvSpPr>
        <p:spPr bwMode="auto">
          <a:xfrm>
            <a:off x="4895850" y="5264150"/>
            <a:ext cx="0" cy="228600"/>
          </a:xfrm>
          <a:prstGeom prst="line">
            <a:avLst/>
          </a:prstGeom>
          <a:noFill/>
          <a:ln w="9525">
            <a:solidFill>
              <a:schemeClr val="tx1"/>
            </a:solidFill>
            <a:round/>
            <a:headEnd/>
            <a:tailEnd type="triangle" w="med" len="med"/>
          </a:ln>
          <a:effectLst/>
        </p:spPr>
        <p:txBody>
          <a:bodyPr wrap="none"/>
          <a:lstStyle/>
          <a:p>
            <a:endParaRPr lang="id-ID"/>
          </a:p>
        </p:txBody>
      </p:sp>
      <p:sp>
        <p:nvSpPr>
          <p:cNvPr id="51213" name="Rectangle 15"/>
          <p:cNvSpPr>
            <a:spLocks noChangeArrowheads="1"/>
          </p:cNvSpPr>
          <p:nvPr/>
        </p:nvSpPr>
        <p:spPr bwMode="auto">
          <a:xfrm>
            <a:off x="4191000" y="4611688"/>
            <a:ext cx="1371600" cy="595312"/>
          </a:xfrm>
          <a:prstGeom prst="rect">
            <a:avLst/>
          </a:prstGeom>
          <a:noFill/>
          <a:ln w="9525">
            <a:solidFill>
              <a:schemeClr val="tx1"/>
            </a:solidFill>
            <a:miter lim="800000"/>
            <a:headEnd/>
            <a:tailEnd/>
          </a:ln>
          <a:effectLst/>
        </p:spPr>
        <p:txBody>
          <a:bodyPr wrap="none" anchor="ctr"/>
          <a:lstStyle/>
          <a:p>
            <a:pPr eaLnBrk="0" hangingPunct="0"/>
            <a:endParaRPr lang="id-ID" sz="3200">
              <a:solidFill>
                <a:srgbClr val="FFFFFF"/>
              </a:solidFill>
              <a:latin typeface="Century Gothic" pitchFamily="34" charset="0"/>
            </a:endParaRPr>
          </a:p>
        </p:txBody>
      </p:sp>
      <p:sp>
        <p:nvSpPr>
          <p:cNvPr id="51214" name="Line 16"/>
          <p:cNvSpPr>
            <a:spLocks noChangeShapeType="1"/>
          </p:cNvSpPr>
          <p:nvPr/>
        </p:nvSpPr>
        <p:spPr bwMode="auto">
          <a:xfrm>
            <a:off x="4895850" y="4349750"/>
            <a:ext cx="0" cy="228600"/>
          </a:xfrm>
          <a:prstGeom prst="line">
            <a:avLst/>
          </a:prstGeom>
          <a:noFill/>
          <a:ln w="9525">
            <a:solidFill>
              <a:schemeClr val="tx1"/>
            </a:solidFill>
            <a:round/>
            <a:headEnd/>
            <a:tailEnd type="triangle" w="med" len="med"/>
          </a:ln>
          <a:effectLst/>
        </p:spPr>
        <p:txBody>
          <a:bodyPr wrap="none"/>
          <a:lstStyle/>
          <a:p>
            <a:endParaRPr lang="id-ID"/>
          </a:p>
        </p:txBody>
      </p:sp>
      <p:sp>
        <p:nvSpPr>
          <p:cNvPr id="51215" name="Text Box 17"/>
          <p:cNvSpPr txBox="1">
            <a:spLocks noChangeArrowheads="1"/>
          </p:cNvSpPr>
          <p:nvPr/>
        </p:nvSpPr>
        <p:spPr bwMode="auto">
          <a:xfrm>
            <a:off x="2051050" y="3241675"/>
            <a:ext cx="5616575" cy="1108075"/>
          </a:xfrm>
          <a:prstGeom prst="rect">
            <a:avLst/>
          </a:prstGeom>
          <a:noFill/>
          <a:ln w="9525">
            <a:solidFill>
              <a:schemeClr val="tx1"/>
            </a:solidFill>
            <a:miter lim="800000"/>
            <a:headEnd/>
            <a:tailEnd/>
          </a:ln>
          <a:effectLst/>
        </p:spPr>
        <p:txBody>
          <a:bodyPr>
            <a:spAutoFit/>
          </a:bodyPr>
          <a:lstStyle/>
          <a:p>
            <a:pPr marL="111125" indent="-111125">
              <a:spcBef>
                <a:spcPct val="20000"/>
              </a:spcBef>
              <a:buFontTx/>
              <a:buChar char="•"/>
            </a:pPr>
            <a:r>
              <a:rPr lang="id-ID" sz="1500" b="1">
                <a:solidFill>
                  <a:srgbClr val="FFFFFF"/>
                </a:solidFill>
                <a:latin typeface="Arial Narrow" pitchFamily="34" charset="0"/>
              </a:rPr>
              <a:t>Akses terhadap pelayanan oleh tenaga kesehatan terampil</a:t>
            </a:r>
          </a:p>
          <a:p>
            <a:pPr marL="111125" indent="-111125">
              <a:spcBef>
                <a:spcPct val="20000"/>
              </a:spcBef>
              <a:buFontTx/>
              <a:buChar char="•"/>
            </a:pPr>
            <a:r>
              <a:rPr lang="id-ID" sz="1500" b="1">
                <a:solidFill>
                  <a:srgbClr val="FFFFFF"/>
                </a:solidFill>
                <a:latin typeface="Arial Narrow" pitchFamily="34" charset="0"/>
              </a:rPr>
              <a:t>Akses terhadap pelayanan rujukan, jika terjadi komplikasi</a:t>
            </a:r>
          </a:p>
          <a:p>
            <a:pPr marL="111125" indent="-111125">
              <a:spcBef>
                <a:spcPct val="20000"/>
              </a:spcBef>
              <a:buFontTx/>
              <a:buChar char="•"/>
            </a:pPr>
            <a:r>
              <a:rPr lang="id-ID" sz="1500" b="1">
                <a:solidFill>
                  <a:srgbClr val="FFFFFF"/>
                </a:solidFill>
                <a:latin typeface="Arial Narrow" pitchFamily="34" charset="0"/>
              </a:rPr>
              <a:t>Pencegahan kehamilan yang tidak diinginkan dan penanganan komplikasi keguguran</a:t>
            </a:r>
          </a:p>
        </p:txBody>
      </p:sp>
      <p:sp>
        <p:nvSpPr>
          <p:cNvPr id="51216" name="Rectangle 18"/>
          <p:cNvSpPr>
            <a:spLocks noChangeArrowheads="1"/>
          </p:cNvSpPr>
          <p:nvPr/>
        </p:nvSpPr>
        <p:spPr bwMode="auto">
          <a:xfrm>
            <a:off x="4286250" y="2597150"/>
            <a:ext cx="1295400" cy="381000"/>
          </a:xfrm>
          <a:prstGeom prst="rect">
            <a:avLst/>
          </a:prstGeom>
          <a:noFill/>
          <a:ln w="9525">
            <a:solidFill>
              <a:schemeClr val="tx1"/>
            </a:solidFill>
            <a:miter lim="800000"/>
            <a:headEnd/>
            <a:tailEnd/>
          </a:ln>
          <a:effectLst/>
        </p:spPr>
        <p:txBody>
          <a:bodyPr wrap="none" anchor="ctr"/>
          <a:lstStyle/>
          <a:p>
            <a:pPr algn="ctr"/>
            <a:r>
              <a:rPr lang="id-ID" b="1">
                <a:solidFill>
                  <a:srgbClr val="FFFFFF"/>
                </a:solidFill>
                <a:latin typeface="Arial Narrow" pitchFamily="34" charset="0"/>
              </a:rPr>
              <a:t>M P S</a:t>
            </a:r>
          </a:p>
        </p:txBody>
      </p:sp>
      <p:sp>
        <p:nvSpPr>
          <p:cNvPr id="51217" name="Line 19"/>
          <p:cNvSpPr>
            <a:spLocks noChangeShapeType="1"/>
          </p:cNvSpPr>
          <p:nvPr/>
        </p:nvSpPr>
        <p:spPr bwMode="auto">
          <a:xfrm>
            <a:off x="4895850" y="2978150"/>
            <a:ext cx="0" cy="228600"/>
          </a:xfrm>
          <a:prstGeom prst="line">
            <a:avLst/>
          </a:prstGeom>
          <a:noFill/>
          <a:ln w="9525">
            <a:solidFill>
              <a:schemeClr val="tx1"/>
            </a:solidFill>
            <a:round/>
            <a:headEnd/>
            <a:tailEnd type="triangle" w="med" len="med"/>
          </a:ln>
          <a:effectLst/>
        </p:spPr>
        <p:txBody>
          <a:bodyPr wrap="none"/>
          <a:lstStyle/>
          <a:p>
            <a:endParaRPr lang="id-ID"/>
          </a:p>
        </p:txBody>
      </p:sp>
      <p:sp>
        <p:nvSpPr>
          <p:cNvPr id="51218" name="Rectangle 20"/>
          <p:cNvSpPr>
            <a:spLocks noChangeArrowheads="1"/>
          </p:cNvSpPr>
          <p:nvPr/>
        </p:nvSpPr>
        <p:spPr bwMode="auto">
          <a:xfrm>
            <a:off x="476250" y="1682750"/>
            <a:ext cx="1524000" cy="533400"/>
          </a:xfrm>
          <a:prstGeom prst="rect">
            <a:avLst/>
          </a:prstGeom>
          <a:noFill/>
          <a:ln w="9525">
            <a:solidFill>
              <a:schemeClr val="tx1"/>
            </a:solidFill>
            <a:miter lim="800000"/>
            <a:headEnd/>
            <a:tailEnd/>
          </a:ln>
          <a:effectLst/>
        </p:spPr>
        <p:txBody>
          <a:bodyPr wrap="none" anchor="ctr"/>
          <a:lstStyle/>
          <a:p>
            <a:pPr algn="ctr"/>
            <a:r>
              <a:rPr lang="id-ID" b="1">
                <a:solidFill>
                  <a:srgbClr val="FFFFFF"/>
                </a:solidFill>
                <a:latin typeface="Arial Narrow" pitchFamily="34" charset="0"/>
              </a:rPr>
              <a:t>Hak Asasi </a:t>
            </a:r>
          </a:p>
          <a:p>
            <a:pPr algn="ctr"/>
            <a:r>
              <a:rPr lang="id-ID" b="1">
                <a:solidFill>
                  <a:srgbClr val="FFFFFF"/>
                </a:solidFill>
                <a:latin typeface="Arial Narrow" pitchFamily="34" charset="0"/>
              </a:rPr>
              <a:t>Manusia</a:t>
            </a:r>
          </a:p>
        </p:txBody>
      </p:sp>
      <p:sp>
        <p:nvSpPr>
          <p:cNvPr id="51219" name="Line 21"/>
          <p:cNvSpPr>
            <a:spLocks noChangeShapeType="1"/>
          </p:cNvSpPr>
          <p:nvPr/>
        </p:nvSpPr>
        <p:spPr bwMode="auto">
          <a:xfrm>
            <a:off x="4895850" y="2292350"/>
            <a:ext cx="0" cy="228600"/>
          </a:xfrm>
          <a:prstGeom prst="line">
            <a:avLst/>
          </a:prstGeom>
          <a:noFill/>
          <a:ln w="9525">
            <a:solidFill>
              <a:schemeClr val="tx1"/>
            </a:solidFill>
            <a:round/>
            <a:headEnd/>
            <a:tailEnd type="triangle" w="med" len="med"/>
          </a:ln>
          <a:effectLst/>
        </p:spPr>
        <p:txBody>
          <a:bodyPr wrap="none"/>
          <a:lstStyle/>
          <a:p>
            <a:endParaRPr lang="id-ID"/>
          </a:p>
        </p:txBody>
      </p:sp>
      <p:sp>
        <p:nvSpPr>
          <p:cNvPr id="51220" name="Rectangle 22"/>
          <p:cNvSpPr>
            <a:spLocks noChangeArrowheads="1"/>
          </p:cNvSpPr>
          <p:nvPr/>
        </p:nvSpPr>
        <p:spPr bwMode="auto">
          <a:xfrm>
            <a:off x="2305050" y="1682750"/>
            <a:ext cx="1600200" cy="533400"/>
          </a:xfrm>
          <a:prstGeom prst="rect">
            <a:avLst/>
          </a:prstGeom>
          <a:noFill/>
          <a:ln w="9525">
            <a:solidFill>
              <a:schemeClr val="tx1"/>
            </a:solidFill>
            <a:miter lim="800000"/>
            <a:headEnd/>
            <a:tailEnd/>
          </a:ln>
          <a:effectLst/>
        </p:spPr>
        <p:txBody>
          <a:bodyPr wrap="none" anchor="ctr"/>
          <a:lstStyle/>
          <a:p>
            <a:pPr algn="ctr"/>
            <a:r>
              <a:rPr lang="id-ID" b="1">
                <a:solidFill>
                  <a:srgbClr val="FFFFFF"/>
                </a:solidFill>
                <a:latin typeface="Arial Narrow" pitchFamily="34" charset="0"/>
              </a:rPr>
              <a:t>Pemberdayaan </a:t>
            </a:r>
          </a:p>
          <a:p>
            <a:pPr algn="ctr"/>
            <a:r>
              <a:rPr lang="id-ID" b="1">
                <a:solidFill>
                  <a:srgbClr val="FFFFFF"/>
                </a:solidFill>
                <a:latin typeface="Arial Narrow" pitchFamily="34" charset="0"/>
              </a:rPr>
              <a:t>Perempuan</a:t>
            </a:r>
          </a:p>
        </p:txBody>
      </p:sp>
      <p:sp>
        <p:nvSpPr>
          <p:cNvPr id="51221" name="Rectangle 23"/>
          <p:cNvSpPr>
            <a:spLocks noChangeArrowheads="1"/>
          </p:cNvSpPr>
          <p:nvPr/>
        </p:nvSpPr>
        <p:spPr bwMode="auto">
          <a:xfrm>
            <a:off x="4210050" y="1682750"/>
            <a:ext cx="1295400" cy="533400"/>
          </a:xfrm>
          <a:prstGeom prst="rect">
            <a:avLst/>
          </a:prstGeom>
          <a:noFill/>
          <a:ln w="9525">
            <a:solidFill>
              <a:schemeClr val="tx1"/>
            </a:solidFill>
            <a:miter lim="800000"/>
            <a:headEnd/>
            <a:tailEnd/>
          </a:ln>
          <a:effectLst/>
        </p:spPr>
        <p:txBody>
          <a:bodyPr wrap="none" anchor="ctr"/>
          <a:lstStyle/>
          <a:p>
            <a:pPr algn="ctr"/>
            <a:r>
              <a:rPr lang="id-ID" b="1">
                <a:solidFill>
                  <a:srgbClr val="FFFFFF"/>
                </a:solidFill>
                <a:latin typeface="Arial Narrow" pitchFamily="34" charset="0"/>
              </a:rPr>
              <a:t>Sektor </a:t>
            </a:r>
          </a:p>
          <a:p>
            <a:pPr algn="ctr"/>
            <a:r>
              <a:rPr lang="id-ID" b="1">
                <a:solidFill>
                  <a:srgbClr val="FFFFFF"/>
                </a:solidFill>
                <a:latin typeface="Arial Narrow" pitchFamily="34" charset="0"/>
              </a:rPr>
              <a:t>Kesehatan</a:t>
            </a:r>
          </a:p>
        </p:txBody>
      </p:sp>
      <p:sp>
        <p:nvSpPr>
          <p:cNvPr id="51222" name="Rectangle 24"/>
          <p:cNvSpPr>
            <a:spLocks noChangeArrowheads="1"/>
          </p:cNvSpPr>
          <p:nvPr/>
        </p:nvSpPr>
        <p:spPr bwMode="auto">
          <a:xfrm>
            <a:off x="5810250" y="1682750"/>
            <a:ext cx="1295400" cy="533400"/>
          </a:xfrm>
          <a:prstGeom prst="rect">
            <a:avLst/>
          </a:prstGeom>
          <a:noFill/>
          <a:ln w="9525">
            <a:solidFill>
              <a:schemeClr val="tx1"/>
            </a:solidFill>
            <a:miter lim="800000"/>
            <a:headEnd/>
            <a:tailEnd/>
          </a:ln>
          <a:effectLst/>
        </p:spPr>
        <p:txBody>
          <a:bodyPr wrap="none" anchor="ctr"/>
          <a:lstStyle/>
          <a:p>
            <a:pPr algn="ctr"/>
            <a:r>
              <a:rPr lang="id-ID" b="1">
                <a:solidFill>
                  <a:srgbClr val="FFFFFF"/>
                </a:solidFill>
                <a:latin typeface="Arial Narrow" pitchFamily="34" charset="0"/>
              </a:rPr>
              <a:t>Pendidikan</a:t>
            </a:r>
          </a:p>
        </p:txBody>
      </p:sp>
      <p:sp>
        <p:nvSpPr>
          <p:cNvPr id="51223" name="Rectangle 25"/>
          <p:cNvSpPr>
            <a:spLocks noChangeArrowheads="1"/>
          </p:cNvSpPr>
          <p:nvPr/>
        </p:nvSpPr>
        <p:spPr bwMode="auto">
          <a:xfrm>
            <a:off x="7258050" y="1682750"/>
            <a:ext cx="1524000" cy="533400"/>
          </a:xfrm>
          <a:prstGeom prst="rect">
            <a:avLst/>
          </a:prstGeom>
          <a:noFill/>
          <a:ln w="9525">
            <a:solidFill>
              <a:schemeClr val="tx1"/>
            </a:solidFill>
            <a:miter lim="800000"/>
            <a:headEnd/>
            <a:tailEnd/>
          </a:ln>
          <a:effectLst/>
        </p:spPr>
        <p:txBody>
          <a:bodyPr wrap="none" anchor="ctr"/>
          <a:lstStyle/>
          <a:p>
            <a:pPr algn="ctr"/>
            <a:r>
              <a:rPr lang="id-ID" b="1">
                <a:solidFill>
                  <a:srgbClr val="FFFFFF"/>
                </a:solidFill>
                <a:latin typeface="Arial Narrow" pitchFamily="34" charset="0"/>
              </a:rPr>
              <a:t>Pembangunan </a:t>
            </a:r>
          </a:p>
          <a:p>
            <a:pPr algn="ctr"/>
            <a:r>
              <a:rPr lang="id-ID" b="1">
                <a:solidFill>
                  <a:srgbClr val="FFFFFF"/>
                </a:solidFill>
                <a:latin typeface="Arial Narrow" pitchFamily="34" charset="0"/>
              </a:rPr>
              <a:t>Ekonomi</a:t>
            </a:r>
          </a:p>
        </p:txBody>
      </p:sp>
      <p:sp>
        <p:nvSpPr>
          <p:cNvPr id="51224" name="Oval 26"/>
          <p:cNvSpPr>
            <a:spLocks noChangeArrowheads="1"/>
          </p:cNvSpPr>
          <p:nvPr/>
        </p:nvSpPr>
        <p:spPr bwMode="auto">
          <a:xfrm>
            <a:off x="3676650" y="692150"/>
            <a:ext cx="2438400" cy="609600"/>
          </a:xfrm>
          <a:prstGeom prst="ellipse">
            <a:avLst/>
          </a:prstGeom>
          <a:solidFill>
            <a:schemeClr val="accent1"/>
          </a:solidFill>
          <a:ln w="9525">
            <a:noFill/>
            <a:round/>
            <a:headEnd/>
            <a:tailEnd/>
          </a:ln>
          <a:effectLst/>
        </p:spPr>
        <p:txBody>
          <a:bodyPr wrap="none" anchor="ctr"/>
          <a:lstStyle/>
          <a:p>
            <a:pPr algn="ctr"/>
            <a:r>
              <a:rPr lang="id-ID" sz="2000" b="1">
                <a:solidFill>
                  <a:srgbClr val="FFFFFF"/>
                </a:solidFill>
                <a:latin typeface="Arial Narrow" pitchFamily="34" charset="0"/>
              </a:rPr>
              <a:t>Safe Motherhood</a:t>
            </a:r>
          </a:p>
        </p:txBody>
      </p:sp>
      <p:sp>
        <p:nvSpPr>
          <p:cNvPr id="51225" name="Text Box 27"/>
          <p:cNvSpPr txBox="1">
            <a:spLocks noChangeArrowheads="1"/>
          </p:cNvSpPr>
          <p:nvPr/>
        </p:nvSpPr>
        <p:spPr bwMode="auto">
          <a:xfrm>
            <a:off x="609600" y="152400"/>
            <a:ext cx="7924800" cy="482600"/>
          </a:xfrm>
          <a:prstGeom prst="rect">
            <a:avLst/>
          </a:prstGeom>
          <a:noFill/>
          <a:ln w="9525">
            <a:solidFill>
              <a:schemeClr val="hlink"/>
            </a:solidFill>
            <a:miter lim="800000"/>
            <a:headEnd/>
            <a:tailEnd/>
          </a:ln>
          <a:effectLst/>
        </p:spPr>
        <p:txBody>
          <a:bodyPr>
            <a:spAutoFit/>
          </a:bodyPr>
          <a:lstStyle/>
          <a:p>
            <a:pPr algn="ctr"/>
            <a:r>
              <a:rPr lang="id-ID" sz="2500" b="1">
                <a:solidFill>
                  <a:srgbClr val="FFFFCC"/>
                </a:solidFill>
                <a:latin typeface="Book Antiqua" pitchFamily="18" charset="0"/>
              </a:rPr>
              <a:t>Kerangka Pikir MPS dalam Safe Motherhood </a:t>
            </a:r>
          </a:p>
        </p:txBody>
      </p:sp>
      <p:sp>
        <p:nvSpPr>
          <p:cNvPr id="51226" name="Line 28"/>
          <p:cNvSpPr>
            <a:spLocks noChangeShapeType="1"/>
          </p:cNvSpPr>
          <p:nvPr/>
        </p:nvSpPr>
        <p:spPr bwMode="auto">
          <a:xfrm flipH="1">
            <a:off x="1390650" y="1149350"/>
            <a:ext cx="2286000" cy="381000"/>
          </a:xfrm>
          <a:prstGeom prst="line">
            <a:avLst/>
          </a:prstGeom>
          <a:noFill/>
          <a:ln w="9525">
            <a:solidFill>
              <a:schemeClr val="tx1"/>
            </a:solidFill>
            <a:round/>
            <a:headEnd/>
            <a:tailEnd type="triangle" w="med" len="med"/>
          </a:ln>
          <a:effectLst/>
        </p:spPr>
        <p:txBody>
          <a:bodyPr wrap="none"/>
          <a:lstStyle/>
          <a:p>
            <a:endParaRPr lang="id-ID"/>
          </a:p>
        </p:txBody>
      </p:sp>
      <p:sp>
        <p:nvSpPr>
          <p:cNvPr id="51227" name="Line 29"/>
          <p:cNvSpPr>
            <a:spLocks noChangeShapeType="1"/>
          </p:cNvSpPr>
          <p:nvPr/>
        </p:nvSpPr>
        <p:spPr bwMode="auto">
          <a:xfrm flipH="1">
            <a:off x="3219450" y="1301750"/>
            <a:ext cx="914400" cy="304800"/>
          </a:xfrm>
          <a:prstGeom prst="line">
            <a:avLst/>
          </a:prstGeom>
          <a:noFill/>
          <a:ln w="9525">
            <a:solidFill>
              <a:schemeClr val="tx1"/>
            </a:solidFill>
            <a:round/>
            <a:headEnd/>
            <a:tailEnd type="triangle" w="med" len="med"/>
          </a:ln>
          <a:effectLst/>
        </p:spPr>
        <p:txBody>
          <a:bodyPr wrap="none"/>
          <a:lstStyle/>
          <a:p>
            <a:endParaRPr lang="id-ID"/>
          </a:p>
        </p:txBody>
      </p:sp>
      <p:sp>
        <p:nvSpPr>
          <p:cNvPr id="51228" name="Line 30"/>
          <p:cNvSpPr>
            <a:spLocks noChangeShapeType="1"/>
          </p:cNvSpPr>
          <p:nvPr/>
        </p:nvSpPr>
        <p:spPr bwMode="auto">
          <a:xfrm>
            <a:off x="4895850" y="1301750"/>
            <a:ext cx="0" cy="304800"/>
          </a:xfrm>
          <a:prstGeom prst="line">
            <a:avLst/>
          </a:prstGeom>
          <a:noFill/>
          <a:ln w="9525">
            <a:solidFill>
              <a:schemeClr val="tx1"/>
            </a:solidFill>
            <a:round/>
            <a:headEnd/>
            <a:tailEnd type="triangle" w="med" len="med"/>
          </a:ln>
          <a:effectLst/>
        </p:spPr>
        <p:txBody>
          <a:bodyPr wrap="none"/>
          <a:lstStyle/>
          <a:p>
            <a:endParaRPr lang="id-ID"/>
          </a:p>
        </p:txBody>
      </p:sp>
      <p:sp>
        <p:nvSpPr>
          <p:cNvPr id="51229" name="Line 31"/>
          <p:cNvSpPr>
            <a:spLocks noChangeShapeType="1"/>
          </p:cNvSpPr>
          <p:nvPr/>
        </p:nvSpPr>
        <p:spPr bwMode="auto">
          <a:xfrm>
            <a:off x="5886450" y="1149350"/>
            <a:ext cx="2209800" cy="381000"/>
          </a:xfrm>
          <a:prstGeom prst="line">
            <a:avLst/>
          </a:prstGeom>
          <a:noFill/>
          <a:ln w="9525">
            <a:solidFill>
              <a:schemeClr val="tx1"/>
            </a:solidFill>
            <a:round/>
            <a:headEnd/>
            <a:tailEnd type="triangle" w="med" len="med"/>
          </a:ln>
          <a:effectLst/>
        </p:spPr>
        <p:txBody>
          <a:bodyPr wrap="none"/>
          <a:lstStyle/>
          <a:p>
            <a:endParaRPr lang="id-ID"/>
          </a:p>
        </p:txBody>
      </p:sp>
      <p:sp>
        <p:nvSpPr>
          <p:cNvPr id="51230" name="Line 32"/>
          <p:cNvSpPr>
            <a:spLocks noChangeShapeType="1"/>
          </p:cNvSpPr>
          <p:nvPr/>
        </p:nvSpPr>
        <p:spPr bwMode="auto">
          <a:xfrm>
            <a:off x="5505450" y="1301750"/>
            <a:ext cx="990600" cy="228600"/>
          </a:xfrm>
          <a:prstGeom prst="line">
            <a:avLst/>
          </a:prstGeom>
          <a:noFill/>
          <a:ln w="9525">
            <a:solidFill>
              <a:schemeClr val="tx1"/>
            </a:solidFill>
            <a:round/>
            <a:headEnd/>
            <a:tailEnd type="triangle" w="med" len="med"/>
          </a:ln>
          <a:effectLst/>
        </p:spPr>
        <p:txBody>
          <a:bodyPr wrap="none"/>
          <a:lstStyle/>
          <a:p>
            <a:endParaRPr lang="id-ID"/>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8" name="Rectangle 4"/>
          <p:cNvSpPr>
            <a:spLocks noChangeArrowheads="1"/>
          </p:cNvSpPr>
          <p:nvPr/>
        </p:nvSpPr>
        <p:spPr bwMode="auto">
          <a:xfrm>
            <a:off x="381000" y="271463"/>
            <a:ext cx="8458200" cy="642937"/>
          </a:xfrm>
          <a:prstGeom prst="rect">
            <a:avLst/>
          </a:prstGeom>
          <a:noFill/>
          <a:ln w="9525">
            <a:solidFill>
              <a:srgbClr val="FFFFCC"/>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defRPr/>
            </a:pPr>
            <a:r>
              <a:rPr lang="en-US" sz="3200" b="1">
                <a:solidFill>
                  <a:srgbClr val="FFFFCC"/>
                </a:solidFill>
                <a:effectLst>
                  <a:outerShdw blurRad="38100" dist="38100" dir="2700000" algn="tl">
                    <a:srgbClr val="000000"/>
                  </a:outerShdw>
                </a:effectLst>
                <a:latin typeface="Lucida Console" pitchFamily="49" charset="0"/>
                <a:cs typeface="+mn-cs"/>
              </a:rPr>
              <a:t>Promosi Kesehatan di Puskesmas</a:t>
            </a:r>
          </a:p>
        </p:txBody>
      </p:sp>
      <p:sp>
        <p:nvSpPr>
          <p:cNvPr id="154629" name="Rectangle 5"/>
          <p:cNvSpPr>
            <a:spLocks noGrp="1" noChangeArrowheads="1"/>
          </p:cNvSpPr>
          <p:nvPr>
            <p:ph type="body" idx="1"/>
          </p:nvPr>
        </p:nvSpPr>
        <p:spPr>
          <a:xfrm>
            <a:off x="250825" y="1066800"/>
            <a:ext cx="8713788" cy="55626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lstStyle/>
          <a:p>
            <a:pPr marL="0" indent="0" algn="just" eaLnBrk="1" hangingPunct="1">
              <a:lnSpc>
                <a:spcPct val="110000"/>
              </a:lnSpc>
              <a:buFont typeface="Wingdings" pitchFamily="2" charset="2"/>
              <a:buNone/>
              <a:defRPr/>
            </a:pPr>
            <a:r>
              <a:rPr lang="id-ID" sz="2200" b="1" smtClean="0">
                <a:latin typeface="Century Gothic" pitchFamily="34" charset="0"/>
              </a:rPr>
              <a:t>Penyuluhan Kesehatan</a:t>
            </a:r>
          </a:p>
          <a:p>
            <a:pPr marL="0" indent="0" algn="just" eaLnBrk="1" hangingPunct="1">
              <a:lnSpc>
                <a:spcPct val="110000"/>
              </a:lnSpc>
              <a:buFont typeface="Wingdings" pitchFamily="2" charset="2"/>
              <a:buNone/>
              <a:defRPr/>
            </a:pPr>
            <a:r>
              <a:rPr lang="id-ID" sz="2200" b="1" smtClean="0">
                <a:latin typeface="Century Gothic" pitchFamily="34" charset="0"/>
              </a:rPr>
              <a:t>Penyuluhan kesehatan adalah gabungan berbagai kegiatan &amp; kesempatan yg berlandaskan prinsip2 belajar utk men-capai suatu keadaan, dimana individu, kelompok atau ma</a:t>
            </a:r>
            <a:r>
              <a:rPr lang="en-US" sz="2200" b="1" smtClean="0">
                <a:latin typeface="Century Gothic" pitchFamily="34" charset="0"/>
              </a:rPr>
              <a:t>-</a:t>
            </a:r>
            <a:r>
              <a:rPr lang="id-ID" sz="2200" b="1" smtClean="0">
                <a:latin typeface="Century Gothic" pitchFamily="34" charset="0"/>
              </a:rPr>
              <a:t>syarakat scr keseluruhan ingin hidup sehat, tahu bagai</a:t>
            </a:r>
            <a:r>
              <a:rPr lang="en-US" sz="2200" b="1" smtClean="0">
                <a:latin typeface="Century Gothic" pitchFamily="34" charset="0"/>
              </a:rPr>
              <a:t>-</a:t>
            </a:r>
            <a:r>
              <a:rPr lang="id-ID" sz="2200" b="1" smtClean="0">
                <a:latin typeface="Century Gothic" pitchFamily="34" charset="0"/>
              </a:rPr>
              <a:t>mana caranya dan melakukan apa yg bisa dilakukan scr perorangan maupun scr kelompok </a:t>
            </a:r>
            <a:r>
              <a:rPr lang="en-US" sz="2200" b="1" smtClean="0">
                <a:latin typeface="Century Gothic" pitchFamily="34" charset="0"/>
              </a:rPr>
              <a:t>&amp;</a:t>
            </a:r>
            <a:r>
              <a:rPr lang="id-ID" sz="2200" b="1" smtClean="0">
                <a:latin typeface="Century Gothic" pitchFamily="34" charset="0"/>
              </a:rPr>
              <a:t> meminta pertolongan bila perlu.</a:t>
            </a:r>
          </a:p>
          <a:p>
            <a:pPr marL="0" indent="0" algn="just" eaLnBrk="1" hangingPunct="1">
              <a:lnSpc>
                <a:spcPct val="110000"/>
              </a:lnSpc>
              <a:defRPr/>
            </a:pPr>
            <a:endParaRPr lang="id-ID" sz="2200" b="1" smtClean="0">
              <a:latin typeface="Century Gothic" pitchFamily="34" charset="0"/>
            </a:endParaRPr>
          </a:p>
          <a:p>
            <a:pPr marL="0" indent="0" algn="just" eaLnBrk="1" hangingPunct="1">
              <a:lnSpc>
                <a:spcPct val="110000"/>
              </a:lnSpc>
              <a:buFont typeface="Wingdings" pitchFamily="2" charset="2"/>
              <a:buNone/>
              <a:defRPr/>
            </a:pPr>
            <a:r>
              <a:rPr lang="id-ID" sz="2200" b="1" smtClean="0">
                <a:latin typeface="Century Gothic" pitchFamily="34" charset="0"/>
              </a:rPr>
              <a:t>Tujuan</a:t>
            </a:r>
          </a:p>
          <a:p>
            <a:pPr marL="0" indent="0" algn="just" eaLnBrk="1" hangingPunct="1">
              <a:lnSpc>
                <a:spcPct val="110000"/>
              </a:lnSpc>
              <a:buFont typeface="Wingdings" pitchFamily="2" charset="2"/>
              <a:buNone/>
              <a:defRPr/>
            </a:pPr>
            <a:r>
              <a:rPr lang="id-ID" sz="2200" b="1" smtClean="0">
                <a:latin typeface="Century Gothic" pitchFamily="34" charset="0"/>
              </a:rPr>
              <a:t>Tercapainya perubahan perilaku individu, keluarga &amp; masyarakat dlm membina &amp; memelihara perilaku sehat </a:t>
            </a:r>
            <a:r>
              <a:rPr lang="en-US" sz="2200" b="1" smtClean="0">
                <a:latin typeface="Century Gothic" pitchFamily="34" charset="0"/>
              </a:rPr>
              <a:t>&amp;</a:t>
            </a:r>
            <a:r>
              <a:rPr lang="id-ID" sz="2200" b="1" smtClean="0">
                <a:latin typeface="Century Gothic" pitchFamily="34" charset="0"/>
              </a:rPr>
              <a:t> lingkungan sehat, serta berperan aktif dlm upaya mewu</a:t>
            </a:r>
            <a:r>
              <a:rPr lang="en-US" sz="2200" b="1" smtClean="0">
                <a:latin typeface="Century Gothic" pitchFamily="34" charset="0"/>
              </a:rPr>
              <a:t>-</a:t>
            </a:r>
            <a:r>
              <a:rPr lang="id-ID" sz="2200" b="1" smtClean="0">
                <a:latin typeface="Century Gothic" pitchFamily="34" charset="0"/>
              </a:rPr>
              <a:t>judkan derajat kesehatan yg optimal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1" name="Rectangle 5"/>
          <p:cNvSpPr>
            <a:spLocks noGrp="1" noChangeArrowheads="1"/>
          </p:cNvSpPr>
          <p:nvPr>
            <p:ph type="body" idx="1"/>
          </p:nvPr>
        </p:nvSpPr>
        <p:spPr>
          <a:xfrm>
            <a:off x="228600" y="1371600"/>
            <a:ext cx="8686800" cy="53340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just" eaLnBrk="1" hangingPunct="1">
              <a:lnSpc>
                <a:spcPct val="130000"/>
              </a:lnSpc>
              <a:buSzTx/>
              <a:buFont typeface="Times New Roman" pitchFamily="18" charset="0"/>
              <a:buNone/>
              <a:defRPr/>
            </a:pPr>
            <a:r>
              <a:rPr lang="id-ID" sz="2400" b="1" dirty="0" smtClean="0">
                <a:effectLst/>
                <a:latin typeface="Century Gothic" pitchFamily="34" charset="0"/>
              </a:rPr>
              <a:t>Prin</a:t>
            </a:r>
            <a:r>
              <a:rPr lang="en-US" sz="2400" b="1" dirty="0" err="1" smtClean="0">
                <a:effectLst/>
                <a:latin typeface="Century Gothic" pitchFamily="34" charset="0"/>
              </a:rPr>
              <a:t>ciples</a:t>
            </a:r>
            <a:r>
              <a:rPr lang="id-ID" sz="2400" b="1" dirty="0" smtClean="0">
                <a:effectLst/>
                <a:latin typeface="Century Gothic" pitchFamily="34" charset="0"/>
              </a:rPr>
              <a:t> </a:t>
            </a:r>
          </a:p>
          <a:p>
            <a:pPr algn="just" eaLnBrk="1" hangingPunct="1">
              <a:lnSpc>
                <a:spcPct val="130000"/>
              </a:lnSpc>
              <a:buSzTx/>
              <a:buFont typeface="Times New Roman" pitchFamily="18" charset="0"/>
              <a:buChar char="­"/>
              <a:defRPr/>
            </a:pPr>
            <a:r>
              <a:rPr lang="id-ID" sz="2400" b="1" dirty="0" smtClean="0">
                <a:solidFill>
                  <a:srgbClr val="00FF00"/>
                </a:solidFill>
                <a:effectLst/>
                <a:latin typeface="Century Gothic" pitchFamily="34" charset="0"/>
              </a:rPr>
              <a:t>Berkesinambungan &amp; Paripurna, meliputi upaya peningkatan, pencegahan, pengobatan hingga pemulihan, serta rujukan antar tingkatan upaya.</a:t>
            </a:r>
          </a:p>
          <a:p>
            <a:pPr algn="just" eaLnBrk="1" hangingPunct="1">
              <a:lnSpc>
                <a:spcPct val="130000"/>
              </a:lnSpc>
              <a:buSzTx/>
              <a:buFont typeface="Times New Roman" pitchFamily="18" charset="0"/>
              <a:buChar char="­"/>
              <a:defRPr/>
            </a:pPr>
            <a:r>
              <a:rPr lang="id-ID" sz="2400" b="1" dirty="0" smtClean="0">
                <a:effectLst/>
                <a:latin typeface="Century Gothic" pitchFamily="34" charset="0"/>
              </a:rPr>
              <a:t>Bermutu, Aman, dan Sesuai Kebutuhan bagi penerima, pemberi upaya, dan masyarakat, serta mampu menghadapi tantangan global dan regional.</a:t>
            </a:r>
          </a:p>
          <a:p>
            <a:pPr algn="just" eaLnBrk="1" hangingPunct="1">
              <a:lnSpc>
                <a:spcPct val="130000"/>
              </a:lnSpc>
              <a:buSzTx/>
              <a:buFont typeface="Times New Roman" pitchFamily="18" charset="0"/>
              <a:buChar char="­"/>
              <a:defRPr/>
            </a:pPr>
            <a:r>
              <a:rPr lang="id-ID" sz="2400" b="1" dirty="0" smtClean="0">
                <a:solidFill>
                  <a:srgbClr val="FFCC66"/>
                </a:solidFill>
                <a:effectLst/>
                <a:latin typeface="Century Gothic" pitchFamily="34" charset="0"/>
              </a:rPr>
              <a:t>Adil &amp; Merata, utk memenuhi kebutuhan masyarakat di bidang kesehatan di seluruh wilayah Republik Indonesia &amp; di luar negeri dalam kondisi tertentu.</a:t>
            </a:r>
            <a:r>
              <a:rPr lang="id-ID" sz="2400" dirty="0" smtClean="0">
                <a:latin typeface="Century Gothic" pitchFamily="34" charset="0"/>
              </a:rPr>
              <a:t> </a:t>
            </a:r>
          </a:p>
        </p:txBody>
      </p:sp>
      <p:sp>
        <p:nvSpPr>
          <p:cNvPr id="16387" name="Rectangle 6"/>
          <p:cNvSpPr>
            <a:spLocks noChangeArrowheads="1"/>
          </p:cNvSpPr>
          <p:nvPr/>
        </p:nvSpPr>
        <p:spPr bwMode="auto">
          <a:xfrm>
            <a:off x="228600" y="304800"/>
            <a:ext cx="8686800" cy="762000"/>
          </a:xfrm>
          <a:prstGeom prst="rect">
            <a:avLst/>
          </a:prstGeom>
          <a:noFill/>
          <a:ln w="9525">
            <a:solidFill>
              <a:srgbClr val="FFFFCC"/>
            </a:solidFill>
            <a:miter lim="800000"/>
            <a:headEnd/>
            <a:tailEnd/>
          </a:ln>
          <a:effectLst/>
        </p:spPr>
        <p:txBody>
          <a:bodyPr anchor="ctr"/>
          <a:lstStyle/>
          <a:p>
            <a:pPr algn="ctr"/>
            <a:r>
              <a:rPr lang="id-ID" sz="3600" b="1">
                <a:solidFill>
                  <a:srgbClr val="FFFFCC"/>
                </a:solidFill>
                <a:latin typeface="Lucida Console" pitchFamily="49" charset="0"/>
              </a:rPr>
              <a:t>Upaya Kesehatan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2" name="Rectangle 4"/>
          <p:cNvSpPr>
            <a:spLocks noChangeArrowheads="1"/>
          </p:cNvSpPr>
          <p:nvPr/>
        </p:nvSpPr>
        <p:spPr bwMode="auto">
          <a:xfrm>
            <a:off x="381000" y="271463"/>
            <a:ext cx="8458200" cy="642937"/>
          </a:xfrm>
          <a:prstGeom prst="rect">
            <a:avLst/>
          </a:prstGeom>
          <a:noFill/>
          <a:ln w="9525">
            <a:solidFill>
              <a:srgbClr val="FFFFCC"/>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defRPr/>
            </a:pPr>
            <a:r>
              <a:rPr lang="en-US" sz="3200" b="1">
                <a:solidFill>
                  <a:srgbClr val="FFFFCC"/>
                </a:solidFill>
                <a:effectLst>
                  <a:outerShdw blurRad="38100" dist="38100" dir="2700000" algn="tl">
                    <a:srgbClr val="000000"/>
                  </a:outerShdw>
                </a:effectLst>
                <a:latin typeface="Lucida Console" pitchFamily="49" charset="0"/>
                <a:cs typeface="+mn-cs"/>
              </a:rPr>
              <a:t>Promosi Kesehatan di Puskesmas</a:t>
            </a:r>
          </a:p>
        </p:txBody>
      </p:sp>
      <p:sp>
        <p:nvSpPr>
          <p:cNvPr id="155653" name="Rectangle 5"/>
          <p:cNvSpPr>
            <a:spLocks noChangeArrowheads="1"/>
          </p:cNvSpPr>
          <p:nvPr/>
        </p:nvSpPr>
        <p:spPr bwMode="auto">
          <a:xfrm>
            <a:off x="250825" y="1066800"/>
            <a:ext cx="8569325" cy="5538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lstStyle/>
          <a:p>
            <a:pPr algn="just">
              <a:lnSpc>
                <a:spcPct val="120000"/>
              </a:lnSpc>
              <a:spcBef>
                <a:spcPct val="20000"/>
              </a:spcBef>
              <a:buClr>
                <a:srgbClr val="FFCC66"/>
              </a:buClr>
              <a:buSzPct val="80000"/>
              <a:buFont typeface="Wingdings" pitchFamily="2" charset="2"/>
              <a:buNone/>
              <a:tabLst>
                <a:tab pos="404813" algn="l"/>
              </a:tabLst>
              <a:defRPr/>
            </a:pPr>
            <a:r>
              <a:rPr lang="id-ID" sz="2200" b="1">
                <a:solidFill>
                  <a:srgbClr val="00FFFF"/>
                </a:solidFill>
                <a:effectLst>
                  <a:outerShdw blurRad="38100" dist="38100" dir="2700000" algn="tl">
                    <a:srgbClr val="000000"/>
                  </a:outerShdw>
                </a:effectLst>
                <a:latin typeface="Century Gothic" pitchFamily="34" charset="0"/>
                <a:cs typeface="+mn-cs"/>
              </a:rPr>
              <a:t>Sasaran</a:t>
            </a:r>
          </a:p>
          <a:p>
            <a:pPr marL="404813" lvl="1" indent="-290513" algn="just">
              <a:lnSpc>
                <a:spcPct val="120000"/>
              </a:lnSpc>
              <a:spcBef>
                <a:spcPct val="20000"/>
              </a:spcBef>
              <a:buClr>
                <a:srgbClr val="FFFF00"/>
              </a:buClr>
              <a:buSzPct val="110000"/>
              <a:buFont typeface="Wingdings" pitchFamily="2" charset="2"/>
              <a:buAutoNum type="arabicPeriod"/>
              <a:tabLst>
                <a:tab pos="404813" algn="l"/>
              </a:tabLst>
              <a:defRPr/>
            </a:pPr>
            <a:r>
              <a:rPr lang="id-ID" sz="2200" b="1">
                <a:solidFill>
                  <a:srgbClr val="FFFF00"/>
                </a:solidFill>
                <a:effectLst>
                  <a:outerShdw blurRad="38100" dist="38100" dir="2700000" algn="tl">
                    <a:srgbClr val="000000"/>
                  </a:outerShdw>
                </a:effectLst>
                <a:latin typeface="Century Gothic" pitchFamily="34" charset="0"/>
                <a:cs typeface="+mn-cs"/>
              </a:rPr>
              <a:t>Sasaran Jangkauan Penyuluhan</a:t>
            </a:r>
          </a:p>
          <a:p>
            <a:pPr marL="404813" lvl="1" indent="-290513" algn="just">
              <a:lnSpc>
                <a:spcPct val="120000"/>
              </a:lnSpc>
              <a:spcBef>
                <a:spcPct val="20000"/>
              </a:spcBef>
              <a:buClr>
                <a:srgbClr val="FFFF00"/>
              </a:buClr>
              <a:buSzPct val="110000"/>
              <a:buFont typeface="Wingdings" pitchFamily="2" charset="2"/>
              <a:buNone/>
              <a:tabLst>
                <a:tab pos="404813" algn="l"/>
              </a:tabLst>
              <a:defRPr/>
            </a:pPr>
            <a:r>
              <a:rPr lang="id-ID" sz="2200" b="1">
                <a:solidFill>
                  <a:srgbClr val="FFFF00"/>
                </a:solidFill>
                <a:effectLst>
                  <a:outerShdw blurRad="38100" dist="38100" dir="2700000" algn="tl">
                    <a:srgbClr val="000000"/>
                  </a:outerShdw>
                </a:effectLst>
                <a:latin typeface="Century Gothic" pitchFamily="34" charset="0"/>
                <a:cs typeface="+mn-cs"/>
              </a:rPr>
              <a:t>	</a:t>
            </a:r>
            <a:r>
              <a:rPr lang="id-ID" sz="2200" b="1">
                <a:solidFill>
                  <a:srgbClr val="00FF00"/>
                </a:solidFill>
                <a:effectLst>
                  <a:outerShdw blurRad="38100" dist="38100" dir="2700000" algn="tl">
                    <a:srgbClr val="000000"/>
                  </a:outerShdw>
                </a:effectLst>
                <a:latin typeface="Century Gothic" pitchFamily="34" charset="0"/>
                <a:cs typeface="+mn-cs"/>
              </a:rPr>
              <a:t>a. Kelompok umum</a:t>
            </a:r>
          </a:p>
          <a:p>
            <a:pPr marL="404813" lvl="1" indent="-290513" algn="just">
              <a:lnSpc>
                <a:spcPct val="120000"/>
              </a:lnSpc>
              <a:spcBef>
                <a:spcPct val="20000"/>
              </a:spcBef>
              <a:buClr>
                <a:srgbClr val="FFFF00"/>
              </a:buClr>
              <a:buSzPct val="110000"/>
              <a:buFont typeface="Wingdings" pitchFamily="2" charset="2"/>
              <a:buNone/>
              <a:tabLst>
                <a:tab pos="404813" algn="l"/>
              </a:tabLst>
              <a:defRPr/>
            </a:pPr>
            <a:r>
              <a:rPr lang="id-ID" sz="2200" b="1">
                <a:solidFill>
                  <a:srgbClr val="00FF00"/>
                </a:solidFill>
                <a:effectLst>
                  <a:outerShdw blurRad="38100" dist="38100" dir="2700000" algn="tl">
                    <a:srgbClr val="000000"/>
                  </a:outerShdw>
                </a:effectLst>
                <a:latin typeface="Century Gothic" pitchFamily="34" charset="0"/>
                <a:cs typeface="+mn-cs"/>
              </a:rPr>
              <a:t>	b. Kelompok khusus</a:t>
            </a:r>
          </a:p>
          <a:p>
            <a:pPr marL="862013" lvl="2" indent="-169863" algn="just">
              <a:lnSpc>
                <a:spcPct val="120000"/>
              </a:lnSpc>
              <a:spcBef>
                <a:spcPct val="20000"/>
              </a:spcBef>
              <a:buClr>
                <a:srgbClr val="FFFFFF"/>
              </a:buClr>
              <a:buFont typeface="Times New Roman" pitchFamily="18" charset="0"/>
              <a:buChar char="­"/>
              <a:tabLst>
                <a:tab pos="404813" algn="l"/>
              </a:tabLst>
              <a:defRPr/>
            </a:pPr>
            <a:r>
              <a:rPr lang="id-ID" sz="2200" b="1">
                <a:solidFill>
                  <a:srgbClr val="FFFFFF"/>
                </a:solidFill>
                <a:effectLst>
                  <a:outerShdw blurRad="38100" dist="38100" dir="2700000" algn="tl">
                    <a:srgbClr val="000000"/>
                  </a:outerShdw>
                </a:effectLst>
                <a:latin typeface="Century Gothic" pitchFamily="34" charset="0"/>
                <a:cs typeface="+mn-cs"/>
              </a:rPr>
              <a:t>masyarakat daerah terpencil/terasing</a:t>
            </a:r>
            <a:endParaRPr lang="en-US" sz="2200" b="1">
              <a:solidFill>
                <a:srgbClr val="FFFFFF"/>
              </a:solidFill>
              <a:effectLst>
                <a:outerShdw blurRad="38100" dist="38100" dir="2700000" algn="tl">
                  <a:srgbClr val="000000"/>
                </a:outerShdw>
              </a:effectLst>
              <a:latin typeface="Century Gothic" pitchFamily="34" charset="0"/>
              <a:cs typeface="+mn-cs"/>
            </a:endParaRPr>
          </a:p>
          <a:p>
            <a:pPr marL="862013" lvl="2" indent="-169863" algn="just">
              <a:lnSpc>
                <a:spcPct val="120000"/>
              </a:lnSpc>
              <a:spcBef>
                <a:spcPct val="20000"/>
              </a:spcBef>
              <a:buClr>
                <a:srgbClr val="FFFFFF"/>
              </a:buClr>
              <a:buFont typeface="Times New Roman" pitchFamily="18" charset="0"/>
              <a:buChar char="­"/>
              <a:tabLst>
                <a:tab pos="404813" algn="l"/>
              </a:tabLst>
              <a:defRPr/>
            </a:pPr>
            <a:r>
              <a:rPr lang="id-ID" sz="2200" b="1">
                <a:solidFill>
                  <a:srgbClr val="FFFFFF"/>
                </a:solidFill>
                <a:effectLst>
                  <a:outerShdw blurRad="38100" dist="38100" dir="2700000" algn="tl">
                    <a:srgbClr val="000000"/>
                  </a:outerShdw>
                </a:effectLst>
                <a:latin typeface="Century Gothic" pitchFamily="34" charset="0"/>
                <a:cs typeface="+mn-cs"/>
              </a:rPr>
              <a:t>masyarakat  daerah  pemukiman baru (transmi gran/perbatasan</a:t>
            </a:r>
            <a:r>
              <a:rPr lang="en-US" sz="2200" b="1">
                <a:solidFill>
                  <a:srgbClr val="FFFFFF"/>
                </a:solidFill>
                <a:effectLst>
                  <a:outerShdw blurRad="38100" dist="38100" dir="2700000" algn="tl">
                    <a:srgbClr val="000000"/>
                  </a:outerShdw>
                </a:effectLst>
                <a:latin typeface="Century Gothic" pitchFamily="34" charset="0"/>
                <a:cs typeface="+mn-cs"/>
              </a:rPr>
              <a:t>)</a:t>
            </a:r>
          </a:p>
          <a:p>
            <a:pPr marL="862013" lvl="2" indent="-169863" algn="just">
              <a:lnSpc>
                <a:spcPct val="120000"/>
              </a:lnSpc>
              <a:spcBef>
                <a:spcPct val="20000"/>
              </a:spcBef>
              <a:buClr>
                <a:srgbClr val="FFFFFF"/>
              </a:buClr>
              <a:buFont typeface="Times New Roman" pitchFamily="18" charset="0"/>
              <a:buChar char="­"/>
              <a:tabLst>
                <a:tab pos="404813" algn="l"/>
              </a:tabLst>
              <a:defRPr/>
            </a:pPr>
            <a:r>
              <a:rPr lang="id-ID" sz="2200" b="1">
                <a:solidFill>
                  <a:srgbClr val="FFFFFF"/>
                </a:solidFill>
                <a:effectLst>
                  <a:outerShdw blurRad="38100" dist="38100" dir="2700000" algn="tl">
                    <a:srgbClr val="000000"/>
                  </a:outerShdw>
                </a:effectLst>
                <a:latin typeface="Century Gothic" pitchFamily="34" charset="0"/>
                <a:cs typeface="+mn-cs"/>
              </a:rPr>
              <a:t>masyarakat korban bencana/masalah kesehatan (KLB)</a:t>
            </a:r>
          </a:p>
          <a:p>
            <a:pPr marL="862013" lvl="2" indent="-169863" algn="just">
              <a:lnSpc>
                <a:spcPct val="120000"/>
              </a:lnSpc>
              <a:spcBef>
                <a:spcPct val="20000"/>
              </a:spcBef>
              <a:buClr>
                <a:srgbClr val="FFFFFF"/>
              </a:buClr>
              <a:buFont typeface="Times New Roman" pitchFamily="18" charset="0"/>
              <a:buChar char="­"/>
              <a:tabLst>
                <a:tab pos="404813" algn="l"/>
              </a:tabLst>
              <a:defRPr/>
            </a:pPr>
            <a:r>
              <a:rPr lang="id-ID" sz="2200" b="1">
                <a:solidFill>
                  <a:srgbClr val="FFFFFF"/>
                </a:solidFill>
                <a:effectLst>
                  <a:outerShdw blurRad="38100" dist="38100" dir="2700000" algn="tl">
                    <a:srgbClr val="000000"/>
                  </a:outerShdw>
                </a:effectLst>
                <a:latin typeface="Century Gothic" pitchFamily="34" charset="0"/>
                <a:cs typeface="+mn-cs"/>
              </a:rPr>
              <a:t>masyarakat kelompok rentan (bumil, manula)</a:t>
            </a:r>
            <a:endParaRPr lang="en-US" sz="2200" b="1">
              <a:solidFill>
                <a:srgbClr val="FFFFFF"/>
              </a:solidFill>
              <a:effectLst>
                <a:outerShdw blurRad="38100" dist="38100" dir="2700000" algn="tl">
                  <a:srgbClr val="000000"/>
                </a:outerShdw>
              </a:effectLst>
              <a:latin typeface="Century Gothic" pitchFamily="34" charset="0"/>
              <a:cs typeface="+mn-cs"/>
            </a:endParaRPr>
          </a:p>
          <a:p>
            <a:pPr marL="862013" lvl="2" indent="-169863" algn="just">
              <a:lnSpc>
                <a:spcPct val="120000"/>
              </a:lnSpc>
              <a:spcBef>
                <a:spcPct val="20000"/>
              </a:spcBef>
              <a:buClr>
                <a:srgbClr val="FFFFFF"/>
              </a:buClr>
              <a:buFont typeface="Times New Roman" pitchFamily="18" charset="0"/>
              <a:buChar char="­"/>
              <a:tabLst>
                <a:tab pos="404813" algn="l"/>
              </a:tabLst>
              <a:defRPr/>
            </a:pPr>
            <a:r>
              <a:rPr lang="en-US" sz="2200" b="1">
                <a:solidFill>
                  <a:srgbClr val="FFFFFF"/>
                </a:solidFill>
                <a:effectLst>
                  <a:outerShdw blurRad="38100" dist="38100" dir="2700000" algn="tl">
                    <a:srgbClr val="000000"/>
                  </a:outerShdw>
                </a:effectLst>
                <a:latin typeface="Century Gothic" pitchFamily="34" charset="0"/>
                <a:cs typeface="+mn-cs"/>
              </a:rPr>
              <a:t>m</a:t>
            </a:r>
            <a:r>
              <a:rPr lang="id-ID" sz="2200" b="1">
                <a:solidFill>
                  <a:srgbClr val="FFFFFF"/>
                </a:solidFill>
                <a:effectLst>
                  <a:outerShdw blurRad="38100" dist="38100" dir="2700000" algn="tl">
                    <a:srgbClr val="000000"/>
                  </a:outerShdw>
                </a:effectLst>
                <a:latin typeface="Century Gothic" pitchFamily="34" charset="0"/>
                <a:cs typeface="+mn-cs"/>
              </a:rPr>
              <a:t>asyarakat yang berada di berbagai institusi (rumah sakit,</a:t>
            </a:r>
            <a:r>
              <a:rPr lang="en-US" sz="2200" b="1">
                <a:solidFill>
                  <a:srgbClr val="FFFFFF"/>
                </a:solidFill>
                <a:effectLst>
                  <a:outerShdw blurRad="38100" dist="38100" dir="2700000" algn="tl">
                    <a:srgbClr val="000000"/>
                  </a:outerShdw>
                </a:effectLst>
                <a:latin typeface="Century Gothic" pitchFamily="34" charset="0"/>
                <a:cs typeface="+mn-cs"/>
              </a:rPr>
              <a:t> </a:t>
            </a:r>
            <a:r>
              <a:rPr lang="id-ID" sz="2200" b="1">
                <a:solidFill>
                  <a:srgbClr val="FFFFFF"/>
                </a:solidFill>
                <a:effectLst>
                  <a:outerShdw blurRad="38100" dist="38100" dir="2700000" algn="tl">
                    <a:srgbClr val="000000"/>
                  </a:outerShdw>
                </a:effectLst>
                <a:latin typeface="Century Gothic" pitchFamily="34" charset="0"/>
                <a:cs typeface="+mn-cs"/>
              </a:rPr>
              <a:t>posyandu)</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7" name="Rectangle 5"/>
          <p:cNvSpPr>
            <a:spLocks noChangeArrowheads="1"/>
          </p:cNvSpPr>
          <p:nvPr/>
        </p:nvSpPr>
        <p:spPr bwMode="auto">
          <a:xfrm>
            <a:off x="381000" y="228600"/>
            <a:ext cx="8458200" cy="642938"/>
          </a:xfrm>
          <a:prstGeom prst="rect">
            <a:avLst/>
          </a:prstGeom>
          <a:noFill/>
          <a:ln w="9525">
            <a:solidFill>
              <a:srgbClr val="FFFFCC"/>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defRPr/>
            </a:pPr>
            <a:r>
              <a:rPr lang="en-US" sz="3200" b="1">
                <a:solidFill>
                  <a:srgbClr val="FFFFCC"/>
                </a:solidFill>
                <a:effectLst>
                  <a:outerShdw blurRad="38100" dist="38100" dir="2700000" algn="tl">
                    <a:srgbClr val="000000"/>
                  </a:outerShdw>
                </a:effectLst>
                <a:latin typeface="Lucida Console" pitchFamily="49" charset="0"/>
                <a:cs typeface="+mn-cs"/>
              </a:rPr>
              <a:t>Promosi Kesehatan di Puskesmas</a:t>
            </a:r>
          </a:p>
        </p:txBody>
      </p:sp>
      <p:sp>
        <p:nvSpPr>
          <p:cNvPr id="156678" name="Rectangle 6"/>
          <p:cNvSpPr>
            <a:spLocks noChangeArrowheads="1"/>
          </p:cNvSpPr>
          <p:nvPr/>
        </p:nvSpPr>
        <p:spPr bwMode="auto">
          <a:xfrm>
            <a:off x="250825" y="914400"/>
            <a:ext cx="8642350" cy="3635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lstStyle/>
          <a:p>
            <a:pPr marL="609600" indent="-609600" algn="just">
              <a:lnSpc>
                <a:spcPct val="110000"/>
              </a:lnSpc>
              <a:spcBef>
                <a:spcPct val="20000"/>
              </a:spcBef>
              <a:buClr>
                <a:srgbClr val="FFCC66"/>
              </a:buClr>
              <a:buSzPct val="80000"/>
              <a:buFont typeface="Wingdings" pitchFamily="2" charset="2"/>
              <a:buNone/>
              <a:defRPr/>
            </a:pPr>
            <a:r>
              <a:rPr lang="id-ID" sz="2400" b="1">
                <a:solidFill>
                  <a:srgbClr val="00FF00"/>
                </a:solidFill>
                <a:effectLst>
                  <a:outerShdw blurRad="38100" dist="38100" dir="2700000" algn="tl">
                    <a:srgbClr val="000000"/>
                  </a:outerShdw>
                </a:effectLst>
                <a:latin typeface="Century Gothic" pitchFamily="34" charset="0"/>
                <a:cs typeface="+mn-cs"/>
              </a:rPr>
              <a:t>		</a:t>
            </a:r>
            <a:r>
              <a:rPr lang="id-ID" sz="2400" b="1">
                <a:solidFill>
                  <a:srgbClr val="FFFFFF"/>
                </a:solidFill>
                <a:effectLst>
                  <a:outerShdw blurRad="38100" dist="38100" dir="2700000" algn="tl">
                    <a:srgbClr val="000000"/>
                  </a:outerShdw>
                </a:effectLst>
                <a:latin typeface="Century Gothic" pitchFamily="34" charset="0"/>
                <a:cs typeface="+mn-cs"/>
              </a:rPr>
              <a:t>- masyarakat yg mempunyai pengaruh dlm proses 	  </a:t>
            </a:r>
            <a:r>
              <a:rPr lang="en-US" sz="2400" b="1">
                <a:solidFill>
                  <a:srgbClr val="FFFFFF"/>
                </a:solidFill>
                <a:effectLst>
                  <a:outerShdw blurRad="38100" dist="38100" dir="2700000" algn="tl">
                    <a:srgbClr val="000000"/>
                  </a:outerShdw>
                </a:effectLst>
                <a:latin typeface="Century Gothic" pitchFamily="34" charset="0"/>
                <a:cs typeface="+mn-cs"/>
              </a:rPr>
              <a:t> </a:t>
            </a:r>
            <a:r>
              <a:rPr lang="id-ID" sz="2400" b="1">
                <a:solidFill>
                  <a:srgbClr val="FFFFFF"/>
                </a:solidFill>
                <a:effectLst>
                  <a:outerShdw blurRad="38100" dist="38100" dir="2700000" algn="tl">
                    <a:srgbClr val="000000"/>
                  </a:outerShdw>
                </a:effectLst>
                <a:latin typeface="Century Gothic" pitchFamily="34" charset="0"/>
                <a:cs typeface="+mn-cs"/>
              </a:rPr>
              <a:t>pengambilan keputusan (pemuka agama/KK)</a:t>
            </a:r>
          </a:p>
          <a:p>
            <a:pPr marL="609600" indent="-609600" algn="just">
              <a:lnSpc>
                <a:spcPct val="110000"/>
              </a:lnSpc>
              <a:spcBef>
                <a:spcPct val="20000"/>
              </a:spcBef>
              <a:buClr>
                <a:srgbClr val="FFFF00"/>
              </a:buClr>
              <a:buSzPct val="110000"/>
              <a:buFont typeface="Wingdings" pitchFamily="2" charset="2"/>
              <a:buNone/>
              <a:defRPr/>
            </a:pPr>
            <a:r>
              <a:rPr lang="id-ID" sz="2400" b="1">
                <a:solidFill>
                  <a:srgbClr val="FFFFFF"/>
                </a:solidFill>
                <a:effectLst>
                  <a:outerShdw blurRad="38100" dist="38100" dir="2700000" algn="tl">
                    <a:srgbClr val="000000"/>
                  </a:outerShdw>
                </a:effectLst>
                <a:latin typeface="Century Gothic" pitchFamily="34" charset="0"/>
                <a:cs typeface="+mn-cs"/>
              </a:rPr>
              <a:t>		- kelompok</a:t>
            </a:r>
            <a:r>
              <a:rPr lang="id-ID" sz="2400" b="1" baseline="30000">
                <a:solidFill>
                  <a:srgbClr val="FFFFFF"/>
                </a:solidFill>
                <a:effectLst>
                  <a:outerShdw blurRad="38100" dist="38100" dir="2700000" algn="tl">
                    <a:srgbClr val="000000"/>
                  </a:outerShdw>
                </a:effectLst>
                <a:latin typeface="Century Gothic" pitchFamily="34" charset="0"/>
                <a:cs typeface="+mn-cs"/>
              </a:rPr>
              <a:t>2</a:t>
            </a:r>
            <a:r>
              <a:rPr lang="id-ID" sz="2400" b="1">
                <a:solidFill>
                  <a:srgbClr val="FFFFFF"/>
                </a:solidFill>
                <a:effectLst>
                  <a:outerShdw blurRad="38100" dist="38100" dir="2700000" algn="tl">
                    <a:srgbClr val="000000"/>
                  </a:outerShdw>
                </a:effectLst>
                <a:latin typeface="Century Gothic" pitchFamily="34" charset="0"/>
                <a:cs typeface="+mn-cs"/>
              </a:rPr>
              <a:t> yg mempunyai potensi dlm kegiatan   	   penyuluhan (PKK, Karang Taruna)</a:t>
            </a:r>
          </a:p>
          <a:p>
            <a:pPr marL="609600" indent="-609600" algn="just">
              <a:lnSpc>
                <a:spcPct val="110000"/>
              </a:lnSpc>
              <a:spcBef>
                <a:spcPct val="20000"/>
              </a:spcBef>
              <a:buClr>
                <a:srgbClr val="FFCC66"/>
              </a:buClr>
              <a:buSzPct val="80000"/>
              <a:buFont typeface="Wingdings" pitchFamily="2" charset="2"/>
              <a:buNone/>
              <a:defRPr/>
            </a:pPr>
            <a:r>
              <a:rPr lang="en-US" sz="2400" b="1">
                <a:solidFill>
                  <a:srgbClr val="FFFF00"/>
                </a:solidFill>
                <a:effectLst>
                  <a:outerShdw blurRad="38100" dist="38100" dir="2700000" algn="tl">
                    <a:srgbClr val="000000"/>
                  </a:outerShdw>
                </a:effectLst>
                <a:latin typeface="Century Gothic" pitchFamily="34" charset="0"/>
                <a:cs typeface="+mn-cs"/>
              </a:rPr>
              <a:t>2.  </a:t>
            </a:r>
            <a:r>
              <a:rPr lang="id-ID" sz="2400" b="1">
                <a:solidFill>
                  <a:srgbClr val="FFFF00"/>
                </a:solidFill>
                <a:effectLst>
                  <a:outerShdw blurRad="38100" dist="38100" dir="2700000" algn="tl">
                    <a:srgbClr val="000000"/>
                  </a:outerShdw>
                </a:effectLst>
                <a:latin typeface="Century Gothic" pitchFamily="34" charset="0"/>
                <a:cs typeface="+mn-cs"/>
              </a:rPr>
              <a:t>Sasaran Hasil Penyuluhan</a:t>
            </a:r>
          </a:p>
          <a:p>
            <a:pPr marL="609600" indent="-609600" algn="just">
              <a:lnSpc>
                <a:spcPct val="110000"/>
              </a:lnSpc>
              <a:spcBef>
                <a:spcPct val="20000"/>
              </a:spcBef>
              <a:buClr>
                <a:srgbClr val="FFFF00"/>
              </a:buClr>
              <a:buSzPct val="110000"/>
              <a:buFont typeface="Wingdings" pitchFamily="2" charset="2"/>
              <a:buNone/>
              <a:defRPr/>
            </a:pPr>
            <a:r>
              <a:rPr lang="id-ID" sz="2400" b="1">
                <a:solidFill>
                  <a:srgbClr val="FFFF00"/>
                </a:solidFill>
                <a:effectLst>
                  <a:outerShdw blurRad="38100" dist="38100" dir="2700000" algn="tl">
                    <a:srgbClr val="000000"/>
                  </a:outerShdw>
                </a:effectLst>
                <a:latin typeface="Century Gothic" pitchFamily="34" charset="0"/>
                <a:cs typeface="+mn-cs"/>
              </a:rPr>
              <a:t>	</a:t>
            </a:r>
            <a:r>
              <a:rPr lang="id-ID" sz="2400" b="1">
                <a:solidFill>
                  <a:srgbClr val="00FF00"/>
                </a:solidFill>
                <a:effectLst>
                  <a:outerShdw blurRad="38100" dist="38100" dir="2700000" algn="tl">
                    <a:srgbClr val="000000"/>
                  </a:outerShdw>
                </a:effectLst>
                <a:latin typeface="Century Gothic" pitchFamily="34" charset="0"/>
                <a:cs typeface="+mn-cs"/>
              </a:rPr>
              <a:t>Sasaran tsb di atas yg telah mengalami perubahan pengetahuan, sikap dan perilaku, dikaitkan dgn sasaran program.</a:t>
            </a:r>
          </a:p>
        </p:txBody>
      </p:sp>
      <p:sp>
        <p:nvSpPr>
          <p:cNvPr id="156679" name="Rectangle 7"/>
          <p:cNvSpPr>
            <a:spLocks noChangeArrowheads="1"/>
          </p:cNvSpPr>
          <p:nvPr/>
        </p:nvSpPr>
        <p:spPr bwMode="auto">
          <a:xfrm>
            <a:off x="350838" y="4530725"/>
            <a:ext cx="8640762" cy="2174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lstStyle/>
          <a:p>
            <a:pPr marL="355600" indent="-355600" algn="just">
              <a:lnSpc>
                <a:spcPct val="130000"/>
              </a:lnSpc>
              <a:spcBef>
                <a:spcPct val="20000"/>
              </a:spcBef>
              <a:buClr>
                <a:srgbClr val="FFCC66"/>
              </a:buClr>
              <a:buSzPct val="80000"/>
              <a:buFont typeface="Wingdings" pitchFamily="2" charset="2"/>
              <a:buNone/>
              <a:defRPr/>
            </a:pPr>
            <a:r>
              <a:rPr lang="id-ID" sz="2300" b="1">
                <a:solidFill>
                  <a:srgbClr val="00FFFF"/>
                </a:solidFill>
                <a:effectLst>
                  <a:outerShdw blurRad="38100" dist="38100" dir="2700000" algn="tl">
                    <a:srgbClr val="000000"/>
                  </a:outerShdw>
                </a:effectLst>
                <a:latin typeface="Century Gothic" pitchFamily="34" charset="0"/>
                <a:cs typeface="+mn-cs"/>
              </a:rPr>
              <a:t>Strategi</a:t>
            </a:r>
          </a:p>
          <a:p>
            <a:pPr marL="355600" indent="-355600" algn="just">
              <a:lnSpc>
                <a:spcPct val="130000"/>
              </a:lnSpc>
              <a:spcBef>
                <a:spcPct val="20000"/>
              </a:spcBef>
              <a:buClr>
                <a:srgbClr val="FFFF00"/>
              </a:buClr>
              <a:buSzPct val="110000"/>
              <a:buFont typeface="Wingdings" pitchFamily="2" charset="2"/>
              <a:buAutoNum type="arabicPeriod"/>
              <a:defRPr/>
            </a:pPr>
            <a:r>
              <a:rPr lang="id-ID" sz="2300" b="1">
                <a:solidFill>
                  <a:srgbClr val="FFFF00"/>
                </a:solidFill>
                <a:effectLst>
                  <a:outerShdw blurRad="38100" dist="38100" dir="2700000" algn="tl">
                    <a:srgbClr val="000000"/>
                  </a:outerShdw>
                </a:effectLst>
                <a:latin typeface="Century Gothic" pitchFamily="34" charset="0"/>
                <a:cs typeface="+mn-cs"/>
              </a:rPr>
              <a:t>Penyuluhan Kesmas di Puskesmas</a:t>
            </a:r>
          </a:p>
          <a:p>
            <a:pPr marL="355600" indent="-355600" algn="just">
              <a:lnSpc>
                <a:spcPct val="130000"/>
              </a:lnSpc>
              <a:spcBef>
                <a:spcPct val="20000"/>
              </a:spcBef>
              <a:buClr>
                <a:srgbClr val="FFFF00"/>
              </a:buClr>
              <a:buSzPct val="110000"/>
              <a:buFont typeface="Wingdings" pitchFamily="2" charset="2"/>
              <a:buNone/>
              <a:defRPr/>
            </a:pPr>
            <a:r>
              <a:rPr lang="id-ID" sz="2300" b="1">
                <a:solidFill>
                  <a:srgbClr val="00FF00"/>
                </a:solidFill>
                <a:effectLst>
                  <a:outerShdw blurRad="38100" dist="38100" dir="2700000" algn="tl">
                    <a:srgbClr val="000000"/>
                  </a:outerShdw>
                </a:effectLst>
                <a:latin typeface="Century Gothic" pitchFamily="34" charset="0"/>
                <a:cs typeface="+mn-cs"/>
              </a:rPr>
              <a:t>	Kegiatan penyuluhan yg ditampilkan di institusi</a:t>
            </a:r>
            <a:r>
              <a:rPr lang="en-US" sz="2300" b="1">
                <a:solidFill>
                  <a:srgbClr val="00FF00"/>
                </a:solidFill>
                <a:effectLst>
                  <a:outerShdw blurRad="38100" dist="38100" dir="2700000" algn="tl">
                    <a:srgbClr val="000000"/>
                  </a:outerShdw>
                </a:effectLst>
                <a:latin typeface="Century Gothic" pitchFamily="34" charset="0"/>
                <a:cs typeface="+mn-cs"/>
              </a:rPr>
              <a:t> ber-</a:t>
            </a:r>
            <a:r>
              <a:rPr lang="id-ID" sz="2300" b="1">
                <a:solidFill>
                  <a:srgbClr val="00FF00"/>
                </a:solidFill>
                <a:effectLst>
                  <a:outerShdw blurRad="38100" dist="38100" dir="2700000" algn="tl">
                    <a:srgbClr val="000000"/>
                  </a:outerShdw>
                </a:effectLst>
                <a:latin typeface="Century Gothic" pitchFamily="34" charset="0"/>
                <a:cs typeface="+mn-cs"/>
              </a:rPr>
              <a:t> sangkutan (Puskesmas, Pustu, Praktek dokter)</a:t>
            </a:r>
            <a:endParaRPr lang="id-ID" sz="2300" b="1">
              <a:solidFill>
                <a:srgbClr val="FFFFFF"/>
              </a:solidFill>
              <a:effectLst>
                <a:outerShdw blurRad="38100" dist="38100" dir="2700000" algn="tl">
                  <a:srgbClr val="000000"/>
                </a:outerShdw>
              </a:effectLst>
              <a:latin typeface="Century Gothic" pitchFamily="34" charset="0"/>
              <a:cs typeface="+mn-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0" name="Rectangle 4"/>
          <p:cNvSpPr>
            <a:spLocks noChangeArrowheads="1"/>
          </p:cNvSpPr>
          <p:nvPr/>
        </p:nvSpPr>
        <p:spPr bwMode="auto">
          <a:xfrm>
            <a:off x="381000" y="228600"/>
            <a:ext cx="8458200" cy="642938"/>
          </a:xfrm>
          <a:prstGeom prst="rect">
            <a:avLst/>
          </a:prstGeom>
          <a:noFill/>
          <a:ln w="9525">
            <a:solidFill>
              <a:srgbClr val="FFFFCC"/>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defRPr/>
            </a:pPr>
            <a:r>
              <a:rPr lang="en-US" sz="3200" b="1">
                <a:solidFill>
                  <a:srgbClr val="FFFFCC"/>
                </a:solidFill>
                <a:effectLst>
                  <a:outerShdw blurRad="38100" dist="38100" dir="2700000" algn="tl">
                    <a:srgbClr val="000000"/>
                  </a:outerShdw>
                </a:effectLst>
                <a:latin typeface="Lucida Console" pitchFamily="49" charset="0"/>
                <a:cs typeface="+mn-cs"/>
              </a:rPr>
              <a:t>Promosi Kesehatan di Puskesmas</a:t>
            </a:r>
          </a:p>
        </p:txBody>
      </p:sp>
      <p:sp>
        <p:nvSpPr>
          <p:cNvPr id="157701" name="Rectangle 5"/>
          <p:cNvSpPr>
            <a:spLocks noChangeArrowheads="1"/>
          </p:cNvSpPr>
          <p:nvPr/>
        </p:nvSpPr>
        <p:spPr bwMode="auto">
          <a:xfrm>
            <a:off x="252413" y="914400"/>
            <a:ext cx="8640762" cy="213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lstStyle/>
          <a:p>
            <a:pPr marL="444500" indent="-444500" algn="just">
              <a:lnSpc>
                <a:spcPct val="120000"/>
              </a:lnSpc>
              <a:spcBef>
                <a:spcPct val="20000"/>
              </a:spcBef>
              <a:buClr>
                <a:srgbClr val="FFCC66"/>
              </a:buClr>
              <a:buSzPct val="80000"/>
              <a:buFont typeface="Wingdings" pitchFamily="2" charset="2"/>
              <a:buNone/>
              <a:defRPr/>
            </a:pPr>
            <a:r>
              <a:rPr lang="en-US" sz="2400" b="1">
                <a:solidFill>
                  <a:srgbClr val="FFFF00"/>
                </a:solidFill>
                <a:effectLst>
                  <a:outerShdw blurRad="38100" dist="38100" dir="2700000" algn="tl">
                    <a:srgbClr val="000000"/>
                  </a:outerShdw>
                </a:effectLst>
                <a:latin typeface="Century Gothic" pitchFamily="34" charset="0"/>
                <a:cs typeface="+mn-cs"/>
              </a:rPr>
              <a:t>2. </a:t>
            </a:r>
            <a:r>
              <a:rPr lang="id-ID" sz="2400" b="1">
                <a:solidFill>
                  <a:srgbClr val="FFFF00"/>
                </a:solidFill>
                <a:effectLst>
                  <a:outerShdw blurRad="38100" dist="38100" dir="2700000" algn="tl">
                    <a:srgbClr val="000000"/>
                  </a:outerShdw>
                </a:effectLst>
                <a:latin typeface="Century Gothic" pitchFamily="34" charset="0"/>
                <a:cs typeface="+mn-cs"/>
              </a:rPr>
              <a:t>Penyuluhan Kesmas di luar gedung Puskesmas</a:t>
            </a:r>
          </a:p>
          <a:p>
            <a:pPr marL="901700" lvl="1" indent="-277813" algn="just">
              <a:lnSpc>
                <a:spcPct val="120000"/>
              </a:lnSpc>
              <a:spcBef>
                <a:spcPct val="20000"/>
              </a:spcBef>
              <a:buClr>
                <a:srgbClr val="00FF00"/>
              </a:buClr>
              <a:buSzPct val="110000"/>
              <a:buFont typeface="Comic Sans MS" pitchFamily="66" charset="0"/>
              <a:buChar char="–"/>
              <a:defRPr/>
            </a:pPr>
            <a:r>
              <a:rPr lang="id-ID" sz="2400" b="1">
                <a:solidFill>
                  <a:srgbClr val="00FF00"/>
                </a:solidFill>
                <a:effectLst>
                  <a:outerShdw blurRad="38100" dist="38100" dir="2700000" algn="tl">
                    <a:srgbClr val="000000"/>
                  </a:outerShdw>
                </a:effectLst>
                <a:latin typeface="Century Gothic" pitchFamily="34" charset="0"/>
                <a:cs typeface="+mn-cs"/>
              </a:rPr>
              <a:t>Pertemuan tingkat kecamatan</a:t>
            </a:r>
            <a:endParaRPr lang="id-ID" sz="2400" b="1">
              <a:solidFill>
                <a:srgbClr val="00FFFF"/>
              </a:solidFill>
              <a:effectLst>
                <a:outerShdw blurRad="38100" dist="38100" dir="2700000" algn="tl">
                  <a:srgbClr val="000000"/>
                </a:outerShdw>
              </a:effectLst>
              <a:latin typeface="Century Gothic" pitchFamily="34" charset="0"/>
              <a:cs typeface="+mn-cs"/>
            </a:endParaRPr>
          </a:p>
          <a:p>
            <a:pPr marL="901700" lvl="1" indent="-277813" algn="just">
              <a:lnSpc>
                <a:spcPct val="120000"/>
              </a:lnSpc>
              <a:spcBef>
                <a:spcPct val="20000"/>
              </a:spcBef>
              <a:buClr>
                <a:srgbClr val="00FF00"/>
              </a:buClr>
              <a:buSzPct val="110000"/>
              <a:buFont typeface="Comic Sans MS" pitchFamily="66" charset="0"/>
              <a:buChar char="–"/>
              <a:defRPr/>
            </a:pPr>
            <a:r>
              <a:rPr lang="id-ID" sz="2400" b="1">
                <a:solidFill>
                  <a:srgbClr val="00FF00"/>
                </a:solidFill>
                <a:effectLst>
                  <a:outerShdw blurRad="38100" dist="38100" dir="2700000" algn="tl">
                    <a:srgbClr val="000000"/>
                  </a:outerShdw>
                </a:effectLst>
                <a:latin typeface="Century Gothic" pitchFamily="34" charset="0"/>
                <a:cs typeface="+mn-cs"/>
              </a:rPr>
              <a:t>Pertemuan tingkat desa</a:t>
            </a:r>
            <a:endParaRPr lang="id-ID" sz="2400" b="1">
              <a:solidFill>
                <a:srgbClr val="00FFFF"/>
              </a:solidFill>
              <a:effectLst>
                <a:outerShdw blurRad="38100" dist="38100" dir="2700000" algn="tl">
                  <a:srgbClr val="000000"/>
                </a:outerShdw>
              </a:effectLst>
              <a:latin typeface="Century Gothic" pitchFamily="34" charset="0"/>
              <a:cs typeface="+mn-cs"/>
            </a:endParaRPr>
          </a:p>
          <a:p>
            <a:pPr marL="901700" lvl="1" indent="-277813" algn="just">
              <a:lnSpc>
                <a:spcPct val="120000"/>
              </a:lnSpc>
              <a:spcBef>
                <a:spcPct val="20000"/>
              </a:spcBef>
              <a:buClr>
                <a:srgbClr val="00FF00"/>
              </a:buClr>
              <a:buSzPct val="110000"/>
              <a:buFont typeface="Comic Sans MS" pitchFamily="66" charset="0"/>
              <a:buChar char="–"/>
              <a:defRPr/>
            </a:pPr>
            <a:r>
              <a:rPr lang="id-ID" sz="2400" b="1">
                <a:solidFill>
                  <a:srgbClr val="00FF00"/>
                </a:solidFill>
                <a:effectLst>
                  <a:outerShdw blurRad="38100" dist="38100" dir="2700000" algn="tl">
                    <a:srgbClr val="000000"/>
                  </a:outerShdw>
                </a:effectLst>
                <a:latin typeface="Century Gothic" pitchFamily="34" charset="0"/>
                <a:cs typeface="+mn-cs"/>
              </a:rPr>
              <a:t>Community Self Survey</a:t>
            </a:r>
            <a:endParaRPr lang="id-ID" sz="2400" b="1">
              <a:solidFill>
                <a:srgbClr val="00FFFF"/>
              </a:solidFill>
              <a:effectLst>
                <a:outerShdw blurRad="38100" dist="38100" dir="2700000" algn="tl">
                  <a:srgbClr val="000000"/>
                </a:outerShdw>
              </a:effectLst>
              <a:latin typeface="Century Gothic" pitchFamily="34" charset="0"/>
              <a:cs typeface="+mn-cs"/>
            </a:endParaRPr>
          </a:p>
        </p:txBody>
      </p:sp>
      <p:sp>
        <p:nvSpPr>
          <p:cNvPr id="157702" name="Rectangle 6"/>
          <p:cNvSpPr>
            <a:spLocks noChangeArrowheads="1"/>
          </p:cNvSpPr>
          <p:nvPr/>
        </p:nvSpPr>
        <p:spPr bwMode="auto">
          <a:xfrm>
            <a:off x="250825" y="3048000"/>
            <a:ext cx="8642350" cy="3656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lstStyle/>
          <a:p>
            <a:pPr algn="just">
              <a:lnSpc>
                <a:spcPct val="120000"/>
              </a:lnSpc>
              <a:spcBef>
                <a:spcPct val="20000"/>
              </a:spcBef>
              <a:buClr>
                <a:srgbClr val="FFCC66"/>
              </a:buClr>
              <a:buSzPct val="80000"/>
              <a:buFont typeface="Wingdings" pitchFamily="2" charset="2"/>
              <a:buNone/>
              <a:defRPr/>
            </a:pPr>
            <a:r>
              <a:rPr lang="id-ID" sz="2300" b="1">
                <a:solidFill>
                  <a:srgbClr val="FFFF00"/>
                </a:solidFill>
                <a:effectLst>
                  <a:outerShdw blurRad="38100" dist="38100" dir="2700000" algn="tl">
                    <a:srgbClr val="000000"/>
                  </a:outerShdw>
                </a:effectLst>
                <a:latin typeface="Century Gothic" pitchFamily="34" charset="0"/>
                <a:cs typeface="+mn-cs"/>
              </a:rPr>
              <a:t>Program Perilaku Hidup Bersih &amp; Sehat (PHBS)</a:t>
            </a:r>
          </a:p>
          <a:p>
            <a:pPr algn="just">
              <a:lnSpc>
                <a:spcPct val="120000"/>
              </a:lnSpc>
              <a:spcBef>
                <a:spcPct val="20000"/>
              </a:spcBef>
              <a:buClr>
                <a:srgbClr val="FFCC66"/>
              </a:buClr>
              <a:buSzPct val="80000"/>
              <a:buFont typeface="Wingdings" pitchFamily="2" charset="2"/>
              <a:buNone/>
              <a:defRPr/>
            </a:pPr>
            <a:r>
              <a:rPr lang="en-US" sz="2300" b="1">
                <a:solidFill>
                  <a:srgbClr val="00FF00"/>
                </a:solidFill>
                <a:effectLst>
                  <a:outerShdw blurRad="38100" dist="38100" dir="2700000" algn="tl">
                    <a:srgbClr val="000000"/>
                  </a:outerShdw>
                </a:effectLst>
                <a:latin typeface="Century Gothic" pitchFamily="34" charset="0"/>
                <a:cs typeface="+mn-cs"/>
              </a:rPr>
              <a:t>U</a:t>
            </a:r>
            <a:r>
              <a:rPr lang="id-ID" sz="2300" b="1">
                <a:solidFill>
                  <a:srgbClr val="00FF00"/>
                </a:solidFill>
                <a:effectLst>
                  <a:outerShdw blurRad="38100" dist="38100" dir="2700000" algn="tl">
                    <a:srgbClr val="000000"/>
                  </a:outerShdw>
                </a:effectLst>
                <a:latin typeface="Century Gothic" pitchFamily="34" charset="0"/>
                <a:cs typeface="+mn-cs"/>
              </a:rPr>
              <a:t>paya memberikan pengalaman belajar/menciptakan kondisi bagi perorangan, keluarga, kelompok &amp; masyarakat, dgn membuka jalur komunikasi, memberikan informasi &amp; melakukan edukasi, utk meningkatkan pengetahuan, sikap &amp; perilaku, melalui pendekatan pimpinan (</a:t>
            </a:r>
            <a:r>
              <a:rPr lang="id-ID" sz="2300" b="1" i="1">
                <a:solidFill>
                  <a:srgbClr val="00FF00"/>
                </a:solidFill>
                <a:effectLst>
                  <a:outerShdw blurRad="38100" dist="38100" dir="2700000" algn="tl">
                    <a:srgbClr val="000000"/>
                  </a:outerShdw>
                </a:effectLst>
                <a:latin typeface="Century Gothic" pitchFamily="34" charset="0"/>
                <a:cs typeface="+mn-cs"/>
              </a:rPr>
              <a:t>Advo</a:t>
            </a:r>
            <a:r>
              <a:rPr lang="en-US" sz="2300" b="1" i="1">
                <a:solidFill>
                  <a:srgbClr val="00FF00"/>
                </a:solidFill>
                <a:effectLst>
                  <a:outerShdw blurRad="38100" dist="38100" dir="2700000" algn="tl">
                    <a:srgbClr val="000000"/>
                  </a:outerShdw>
                </a:effectLst>
                <a:latin typeface="Century Gothic" pitchFamily="34" charset="0"/>
                <a:cs typeface="+mn-cs"/>
              </a:rPr>
              <a:t>c</a:t>
            </a:r>
            <a:r>
              <a:rPr lang="id-ID" sz="2300" b="1" i="1">
                <a:solidFill>
                  <a:srgbClr val="00FF00"/>
                </a:solidFill>
                <a:effectLst>
                  <a:outerShdw blurRad="38100" dist="38100" dir="2700000" algn="tl">
                    <a:srgbClr val="000000"/>
                  </a:outerShdw>
                </a:effectLst>
                <a:latin typeface="Century Gothic" pitchFamily="34" charset="0"/>
                <a:cs typeface="+mn-cs"/>
              </a:rPr>
              <a:t>a</a:t>
            </a:r>
            <a:r>
              <a:rPr lang="en-US" sz="2300" b="1" i="1">
                <a:solidFill>
                  <a:srgbClr val="00FF00"/>
                </a:solidFill>
                <a:effectLst>
                  <a:outerShdw blurRad="38100" dist="38100" dir="2700000" algn="tl">
                    <a:srgbClr val="000000"/>
                  </a:outerShdw>
                </a:effectLst>
                <a:latin typeface="Century Gothic" pitchFamily="34" charset="0"/>
                <a:cs typeface="+mn-cs"/>
              </a:rPr>
              <a:t>cy</a:t>
            </a:r>
            <a:r>
              <a:rPr lang="id-ID" sz="2300" b="1">
                <a:solidFill>
                  <a:srgbClr val="00FF00"/>
                </a:solidFill>
                <a:effectLst>
                  <a:outerShdw blurRad="38100" dist="38100" dir="2700000" algn="tl">
                    <a:srgbClr val="000000"/>
                  </a:outerShdw>
                </a:effectLst>
                <a:latin typeface="Century Gothic" pitchFamily="34" charset="0"/>
                <a:cs typeface="+mn-cs"/>
              </a:rPr>
              <a:t>), bina suasana (</a:t>
            </a:r>
            <a:r>
              <a:rPr lang="id-ID" sz="2300" b="1" i="1">
                <a:solidFill>
                  <a:srgbClr val="00FF00"/>
                </a:solidFill>
                <a:effectLst>
                  <a:outerShdw blurRad="38100" dist="38100" dir="2700000" algn="tl">
                    <a:srgbClr val="000000"/>
                  </a:outerShdw>
                </a:effectLst>
                <a:latin typeface="Century Gothic" pitchFamily="34" charset="0"/>
                <a:cs typeface="+mn-cs"/>
              </a:rPr>
              <a:t>Social Support</a:t>
            </a:r>
            <a:r>
              <a:rPr lang="id-ID" sz="2300" b="1">
                <a:solidFill>
                  <a:srgbClr val="00FF00"/>
                </a:solidFill>
                <a:effectLst>
                  <a:outerShdw blurRad="38100" dist="38100" dir="2700000" algn="tl">
                    <a:srgbClr val="000000"/>
                  </a:outerShdw>
                </a:effectLst>
                <a:latin typeface="Century Gothic" pitchFamily="34" charset="0"/>
                <a:cs typeface="+mn-cs"/>
              </a:rPr>
              <a:t>) &amp; pemberdayaan masyarakat (</a:t>
            </a:r>
            <a:r>
              <a:rPr lang="id-ID" sz="2300" b="1" i="1">
                <a:solidFill>
                  <a:srgbClr val="00FF00"/>
                </a:solidFill>
                <a:effectLst>
                  <a:outerShdw blurRad="38100" dist="38100" dir="2700000" algn="tl">
                    <a:srgbClr val="000000"/>
                  </a:outerShdw>
                </a:effectLst>
                <a:latin typeface="Century Gothic" pitchFamily="34" charset="0"/>
                <a:cs typeface="+mn-cs"/>
              </a:rPr>
              <a:t>Empowerment</a:t>
            </a:r>
            <a:r>
              <a:rPr lang="id-ID" sz="2300" b="1">
                <a:solidFill>
                  <a:srgbClr val="00FF00"/>
                </a:solidFill>
                <a:effectLst>
                  <a:outerShdw blurRad="38100" dist="38100" dir="2700000" algn="tl">
                    <a:srgbClr val="000000"/>
                  </a:outerShdw>
                </a:effectLst>
                <a:latin typeface="Century Gothic" pitchFamily="34" charset="0"/>
                <a:cs typeface="+mn-cs"/>
              </a:rPr>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4"/>
          <p:cNvSpPr txBox="1">
            <a:spLocks noChangeArrowheads="1"/>
          </p:cNvSpPr>
          <p:nvPr/>
        </p:nvSpPr>
        <p:spPr bwMode="auto">
          <a:xfrm>
            <a:off x="304800" y="228600"/>
            <a:ext cx="8610600" cy="1079500"/>
          </a:xfrm>
          <a:prstGeom prst="rect">
            <a:avLst/>
          </a:prstGeom>
          <a:noFill/>
          <a:ln w="12700" cap="sq">
            <a:solidFill>
              <a:srgbClr val="FFFFCC"/>
            </a:solidFill>
            <a:miter lim="800000"/>
            <a:headEnd type="none" w="sm" len="sm"/>
            <a:tailEnd type="none" w="sm" len="sm"/>
          </a:ln>
          <a:effectLst/>
        </p:spPr>
        <p:txBody>
          <a:bodyPr>
            <a:spAutoFit/>
          </a:bodyPr>
          <a:lstStyle/>
          <a:p>
            <a:pPr algn="ctr">
              <a:spcBef>
                <a:spcPct val="50000"/>
              </a:spcBef>
            </a:pPr>
            <a:r>
              <a:rPr kumimoji="1" lang="id-ID" sz="3200" b="1">
                <a:solidFill>
                  <a:srgbClr val="FFFFCC"/>
                </a:solidFill>
                <a:latin typeface="Lucida Sans Unicode" pitchFamily="34" charset="0"/>
              </a:rPr>
              <a:t>Program Pencegahan &amp; Pemberantasan Penyakit Menular di Puskesmas</a:t>
            </a:r>
          </a:p>
        </p:txBody>
      </p:sp>
      <p:sp>
        <p:nvSpPr>
          <p:cNvPr id="158726" name="Text Box 6"/>
          <p:cNvSpPr txBox="1">
            <a:spLocks noChangeArrowheads="1"/>
          </p:cNvSpPr>
          <p:nvPr/>
        </p:nvSpPr>
        <p:spPr bwMode="auto">
          <a:xfrm>
            <a:off x="304800" y="1600200"/>
            <a:ext cx="8077200" cy="1844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1144588" indent="25400">
              <a:defRPr>
                <a:solidFill>
                  <a:schemeClr val="tx1"/>
                </a:solidFill>
                <a:latin typeface="Arial" charset="0"/>
              </a:defRPr>
            </a:lvl2pPr>
            <a:lvl3pPr marL="1692275" indent="-342900">
              <a:defRPr>
                <a:solidFill>
                  <a:schemeClr val="tx1"/>
                </a:solidFill>
                <a:latin typeface="Arial" charset="0"/>
              </a:defRPr>
            </a:lvl3pPr>
            <a:lvl4pPr marL="2214563" indent="-342900">
              <a:defRPr>
                <a:solidFill>
                  <a:schemeClr val="tx1"/>
                </a:solidFill>
                <a:latin typeface="Arial" charset="0"/>
              </a:defRPr>
            </a:lvl4pPr>
            <a:lvl5pPr marL="2736850" indent="-342900">
              <a:defRPr>
                <a:solidFill>
                  <a:schemeClr val="tx1"/>
                </a:solidFill>
                <a:latin typeface="Arial" charset="0"/>
              </a:defRPr>
            </a:lvl5pPr>
            <a:lvl6pPr marL="3194050" indent="-342900" fontAlgn="base">
              <a:spcBef>
                <a:spcPct val="0"/>
              </a:spcBef>
              <a:spcAft>
                <a:spcPct val="0"/>
              </a:spcAft>
              <a:defRPr>
                <a:solidFill>
                  <a:schemeClr val="tx1"/>
                </a:solidFill>
                <a:latin typeface="Arial" charset="0"/>
              </a:defRPr>
            </a:lvl6pPr>
            <a:lvl7pPr marL="3651250" indent="-342900" fontAlgn="base">
              <a:spcBef>
                <a:spcPct val="0"/>
              </a:spcBef>
              <a:spcAft>
                <a:spcPct val="0"/>
              </a:spcAft>
              <a:defRPr>
                <a:solidFill>
                  <a:schemeClr val="tx1"/>
                </a:solidFill>
                <a:latin typeface="Arial" charset="0"/>
              </a:defRPr>
            </a:lvl7pPr>
            <a:lvl8pPr marL="4108450" indent="-342900" fontAlgn="base">
              <a:spcBef>
                <a:spcPct val="0"/>
              </a:spcBef>
              <a:spcAft>
                <a:spcPct val="0"/>
              </a:spcAft>
              <a:defRPr>
                <a:solidFill>
                  <a:schemeClr val="tx1"/>
                </a:solidFill>
                <a:latin typeface="Arial" charset="0"/>
              </a:defRPr>
            </a:lvl8pPr>
            <a:lvl9pPr marL="4565650" indent="-342900" fontAlgn="base">
              <a:spcBef>
                <a:spcPct val="0"/>
              </a:spcBef>
              <a:spcAft>
                <a:spcPct val="0"/>
              </a:spcAft>
              <a:defRPr>
                <a:solidFill>
                  <a:schemeClr val="tx1"/>
                </a:solidFill>
                <a:latin typeface="Arial" charset="0"/>
              </a:defRPr>
            </a:lvl9pPr>
          </a:lstStyle>
          <a:p>
            <a:pPr>
              <a:lnSpc>
                <a:spcPct val="120000"/>
              </a:lnSpc>
              <a:spcBef>
                <a:spcPct val="50000"/>
              </a:spcBef>
              <a:defRPr/>
            </a:pPr>
            <a:r>
              <a:rPr kumimoji="1" lang="en-US" sz="2400" b="1" smtClean="0">
                <a:solidFill>
                  <a:srgbClr val="FFFF00"/>
                </a:solidFill>
                <a:latin typeface="Century Gothic" pitchFamily="34" charset="0"/>
                <a:cs typeface="+mn-cs"/>
              </a:rPr>
              <a:t>M</a:t>
            </a:r>
            <a:r>
              <a:rPr kumimoji="1" lang="id-ID" sz="2400" b="1" smtClean="0">
                <a:solidFill>
                  <a:srgbClr val="FFFF00"/>
                </a:solidFill>
                <a:latin typeface="Century Gothic" pitchFamily="34" charset="0"/>
                <a:cs typeface="+mn-cs"/>
              </a:rPr>
              <a:t>eliputi :</a:t>
            </a:r>
            <a:endParaRPr lang="id-ID" sz="2400" b="1" smtClean="0">
              <a:solidFill>
                <a:srgbClr val="CC0000"/>
              </a:solidFill>
              <a:latin typeface="Century Gothic" pitchFamily="34" charset="0"/>
              <a:cs typeface="+mn-cs"/>
            </a:endParaRPr>
          </a:p>
          <a:p>
            <a:pPr>
              <a:lnSpc>
                <a:spcPct val="120000"/>
              </a:lnSpc>
              <a:buClr>
                <a:srgbClr val="FFFF00"/>
              </a:buClr>
              <a:defRPr/>
            </a:pPr>
            <a:r>
              <a:rPr lang="id-ID" sz="2400" b="1" smtClean="0">
                <a:solidFill>
                  <a:srgbClr val="FFFF00"/>
                </a:solidFill>
                <a:effectLst>
                  <a:outerShdw blurRad="38100" dist="38100" dir="2700000" algn="tl">
                    <a:srgbClr val="000000"/>
                  </a:outerShdw>
                </a:effectLst>
                <a:latin typeface="Century Gothic" pitchFamily="34" charset="0"/>
                <a:cs typeface="+mn-cs"/>
              </a:rPr>
              <a:t>       1.  Kuratif</a:t>
            </a:r>
          </a:p>
          <a:p>
            <a:pPr>
              <a:lnSpc>
                <a:spcPct val="120000"/>
              </a:lnSpc>
              <a:buClr>
                <a:srgbClr val="FFFF00"/>
              </a:buClr>
              <a:defRPr/>
            </a:pPr>
            <a:r>
              <a:rPr lang="id-ID" sz="2400" b="1" smtClean="0">
                <a:solidFill>
                  <a:srgbClr val="FFFF00"/>
                </a:solidFill>
                <a:effectLst>
                  <a:outerShdw blurRad="38100" dist="38100" dir="2700000" algn="tl">
                    <a:srgbClr val="000000"/>
                  </a:outerShdw>
                </a:effectLst>
                <a:latin typeface="Century Gothic" pitchFamily="34" charset="0"/>
                <a:cs typeface="+mn-cs"/>
              </a:rPr>
              <a:t>       2.  Pemutusan Rantai Penularan</a:t>
            </a:r>
          </a:p>
          <a:p>
            <a:pPr>
              <a:lnSpc>
                <a:spcPct val="120000"/>
              </a:lnSpc>
              <a:buClr>
                <a:srgbClr val="FFFF00"/>
              </a:buClr>
              <a:defRPr/>
            </a:pPr>
            <a:r>
              <a:rPr lang="id-ID" sz="2400" b="1" smtClean="0">
                <a:solidFill>
                  <a:srgbClr val="FFFF00"/>
                </a:solidFill>
                <a:effectLst>
                  <a:outerShdw blurRad="38100" dist="38100" dir="2700000" algn="tl">
                    <a:srgbClr val="000000"/>
                  </a:outerShdw>
                </a:effectLst>
                <a:latin typeface="Century Gothic" pitchFamily="34" charset="0"/>
                <a:cs typeface="+mn-cs"/>
              </a:rPr>
              <a:t>       3.  Promosi Kesehatan &amp; Surveillance</a:t>
            </a:r>
            <a:endParaRPr kumimoji="1" lang="id-ID" sz="2400" b="1" smtClean="0">
              <a:solidFill>
                <a:srgbClr val="FFFF00"/>
              </a:solidFill>
              <a:latin typeface="Century Gothic" pitchFamily="34" charset="0"/>
              <a:cs typeface="+mn-cs"/>
            </a:endParaRPr>
          </a:p>
        </p:txBody>
      </p:sp>
      <p:sp>
        <p:nvSpPr>
          <p:cNvPr id="158727" name="Rectangle 7"/>
          <p:cNvSpPr>
            <a:spLocks noChangeArrowheads="1"/>
          </p:cNvSpPr>
          <p:nvPr/>
        </p:nvSpPr>
        <p:spPr bwMode="auto">
          <a:xfrm>
            <a:off x="381000" y="3733800"/>
            <a:ext cx="8534400" cy="266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075" tIns="46038" rIns="92075" bIns="46038"/>
          <a:lstStyle/>
          <a:p>
            <a:pPr marL="609600" indent="-609600">
              <a:lnSpc>
                <a:spcPct val="110000"/>
              </a:lnSpc>
              <a:spcBef>
                <a:spcPct val="20000"/>
              </a:spcBef>
              <a:buClr>
                <a:srgbClr val="FFCC66"/>
              </a:buClr>
              <a:buSzPct val="80000"/>
              <a:buFont typeface="Wingdings" pitchFamily="2" charset="2"/>
              <a:buNone/>
              <a:defRPr/>
            </a:pPr>
            <a:r>
              <a:rPr lang="id-ID" sz="2400" b="1">
                <a:solidFill>
                  <a:srgbClr val="00FFFF"/>
                </a:solidFill>
                <a:effectLst>
                  <a:outerShdw blurRad="38100" dist="38100" dir="2700000" algn="tl">
                    <a:srgbClr val="000000"/>
                  </a:outerShdw>
                </a:effectLst>
                <a:latin typeface="Century Gothic" pitchFamily="34" charset="0"/>
                <a:cs typeface="+mn-cs"/>
              </a:rPr>
              <a:t>Penyakit Menular Potensial Mewabah</a:t>
            </a:r>
          </a:p>
          <a:p>
            <a:pPr marL="609600" indent="-609600">
              <a:lnSpc>
                <a:spcPct val="110000"/>
              </a:lnSpc>
              <a:spcBef>
                <a:spcPct val="20000"/>
              </a:spcBef>
              <a:buClr>
                <a:srgbClr val="33CC33"/>
              </a:buClr>
              <a:buSzPct val="80000"/>
              <a:buFontTx/>
              <a:buAutoNum type="alphaUcPeriod"/>
              <a:defRPr/>
            </a:pPr>
            <a:r>
              <a:rPr lang="id-ID" sz="2400" b="1">
                <a:solidFill>
                  <a:srgbClr val="33CC33"/>
                </a:solidFill>
                <a:effectLst>
                  <a:outerShdw blurRad="38100" dist="38100" dir="2700000" algn="tl">
                    <a:srgbClr val="000000"/>
                  </a:outerShdw>
                </a:effectLst>
                <a:latin typeface="Century Gothic" pitchFamily="34" charset="0"/>
                <a:cs typeface="+mn-cs"/>
              </a:rPr>
              <a:t>Diare</a:t>
            </a:r>
          </a:p>
          <a:p>
            <a:pPr marL="609600" indent="-609600">
              <a:lnSpc>
                <a:spcPct val="110000"/>
              </a:lnSpc>
              <a:spcBef>
                <a:spcPct val="20000"/>
              </a:spcBef>
              <a:buClr>
                <a:srgbClr val="33CC33"/>
              </a:buClr>
              <a:buSzPct val="80000"/>
              <a:buFontTx/>
              <a:buAutoNum type="alphaUcPeriod"/>
              <a:defRPr/>
            </a:pPr>
            <a:r>
              <a:rPr lang="id-ID" sz="2400" b="1">
                <a:solidFill>
                  <a:srgbClr val="33CC33"/>
                </a:solidFill>
                <a:effectLst>
                  <a:outerShdw blurRad="38100" dist="38100" dir="2700000" algn="tl">
                    <a:srgbClr val="000000"/>
                  </a:outerShdw>
                </a:effectLst>
                <a:latin typeface="Century Gothic" pitchFamily="34" charset="0"/>
                <a:cs typeface="+mn-cs"/>
              </a:rPr>
              <a:t>Demam Berdarah Dengue</a:t>
            </a:r>
          </a:p>
          <a:p>
            <a:pPr marL="609600" indent="-609600">
              <a:lnSpc>
                <a:spcPct val="110000"/>
              </a:lnSpc>
              <a:spcBef>
                <a:spcPct val="20000"/>
              </a:spcBef>
              <a:buClr>
                <a:srgbClr val="33CC33"/>
              </a:buClr>
              <a:buSzPct val="80000"/>
              <a:buFontTx/>
              <a:buAutoNum type="alphaUcPeriod"/>
              <a:defRPr/>
            </a:pPr>
            <a:r>
              <a:rPr lang="id-ID" sz="2400" b="1">
                <a:solidFill>
                  <a:srgbClr val="33CC33"/>
                </a:solidFill>
                <a:effectLst>
                  <a:outerShdw blurRad="38100" dist="38100" dir="2700000" algn="tl">
                    <a:srgbClr val="000000"/>
                  </a:outerShdw>
                </a:effectLst>
                <a:latin typeface="Century Gothic" pitchFamily="34" charset="0"/>
                <a:cs typeface="+mn-cs"/>
              </a:rPr>
              <a:t>Malaria</a:t>
            </a:r>
          </a:p>
          <a:p>
            <a:pPr marL="609600" indent="-609600">
              <a:lnSpc>
                <a:spcPct val="110000"/>
              </a:lnSpc>
              <a:spcBef>
                <a:spcPct val="20000"/>
              </a:spcBef>
              <a:buClr>
                <a:srgbClr val="33CC33"/>
              </a:buClr>
              <a:buSzPct val="80000"/>
              <a:buFontTx/>
              <a:buAutoNum type="alphaUcPeriod"/>
              <a:defRPr/>
            </a:pPr>
            <a:r>
              <a:rPr lang="id-ID" sz="2400" b="1">
                <a:solidFill>
                  <a:srgbClr val="33CC33"/>
                </a:solidFill>
                <a:effectLst>
                  <a:outerShdw blurRad="38100" dist="38100" dir="2700000" algn="tl">
                    <a:srgbClr val="000000"/>
                  </a:outerShdw>
                </a:effectLst>
                <a:latin typeface="Century Gothic" pitchFamily="34" charset="0"/>
                <a:cs typeface="+mn-cs"/>
              </a:rPr>
              <a:t>Filariasis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4"/>
          <p:cNvSpPr txBox="1">
            <a:spLocks noChangeArrowheads="1"/>
          </p:cNvSpPr>
          <p:nvPr/>
        </p:nvSpPr>
        <p:spPr bwMode="auto">
          <a:xfrm>
            <a:off x="304800" y="228600"/>
            <a:ext cx="8610600" cy="1079500"/>
          </a:xfrm>
          <a:prstGeom prst="rect">
            <a:avLst/>
          </a:prstGeom>
          <a:noFill/>
          <a:ln w="12700" cap="sq">
            <a:solidFill>
              <a:srgbClr val="FFFFCC"/>
            </a:solidFill>
            <a:miter lim="800000"/>
            <a:headEnd type="none" w="sm" len="sm"/>
            <a:tailEnd type="none" w="sm" len="sm"/>
          </a:ln>
          <a:effectLst/>
        </p:spPr>
        <p:txBody>
          <a:bodyPr>
            <a:spAutoFit/>
          </a:bodyPr>
          <a:lstStyle/>
          <a:p>
            <a:pPr algn="ctr">
              <a:spcBef>
                <a:spcPct val="50000"/>
              </a:spcBef>
            </a:pPr>
            <a:r>
              <a:rPr kumimoji="1" lang="id-ID" sz="3200" b="1">
                <a:solidFill>
                  <a:srgbClr val="FFFFCC"/>
                </a:solidFill>
                <a:latin typeface="Lucida Sans Unicode" pitchFamily="34" charset="0"/>
              </a:rPr>
              <a:t>Program Pencegahan &amp; Pemberantasan Penyakit Menular di Puskesmas</a:t>
            </a:r>
          </a:p>
        </p:txBody>
      </p:sp>
      <p:sp>
        <p:nvSpPr>
          <p:cNvPr id="159749" name="Rectangle 5"/>
          <p:cNvSpPr>
            <a:spLocks noChangeArrowheads="1"/>
          </p:cNvSpPr>
          <p:nvPr/>
        </p:nvSpPr>
        <p:spPr bwMode="auto">
          <a:xfrm>
            <a:off x="304800" y="1676400"/>
            <a:ext cx="3810000" cy="434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075" tIns="46038" rIns="92075" bIns="46038"/>
          <a:lstStyle/>
          <a:p>
            <a:pPr marL="609600" indent="-609600">
              <a:lnSpc>
                <a:spcPct val="110000"/>
              </a:lnSpc>
              <a:spcBef>
                <a:spcPct val="20000"/>
              </a:spcBef>
              <a:buClr>
                <a:srgbClr val="FFCC66"/>
              </a:buClr>
              <a:buSzPct val="80000"/>
              <a:buFont typeface="Wingdings" pitchFamily="2" charset="2"/>
              <a:buNone/>
              <a:defRPr/>
            </a:pPr>
            <a:r>
              <a:rPr lang="id-ID" sz="2400" b="1">
                <a:solidFill>
                  <a:srgbClr val="00FFFF"/>
                </a:solidFill>
                <a:effectLst>
                  <a:outerShdw blurRad="38100" dist="38100" dir="2700000" algn="tl">
                    <a:srgbClr val="000000"/>
                  </a:outerShdw>
                </a:effectLst>
                <a:latin typeface="Century Gothic" pitchFamily="34" charset="0"/>
                <a:cs typeface="+mn-cs"/>
              </a:rPr>
              <a:t>Penyakit Menular Endemik Tinggi</a:t>
            </a:r>
          </a:p>
          <a:p>
            <a:pPr marL="609600" indent="-609600">
              <a:lnSpc>
                <a:spcPct val="110000"/>
              </a:lnSpc>
              <a:spcBef>
                <a:spcPct val="20000"/>
              </a:spcBef>
              <a:buClr>
                <a:srgbClr val="33CC33"/>
              </a:buClr>
              <a:buSzPct val="80000"/>
              <a:buFontTx/>
              <a:buAutoNum type="alphaUcPeriod"/>
              <a:defRPr/>
            </a:pPr>
            <a:r>
              <a:rPr lang="id-ID" sz="2400" b="1">
                <a:solidFill>
                  <a:srgbClr val="33CC33"/>
                </a:solidFill>
                <a:effectLst>
                  <a:outerShdw blurRad="38100" dist="38100" dir="2700000" algn="tl">
                    <a:srgbClr val="000000"/>
                  </a:outerShdw>
                </a:effectLst>
                <a:latin typeface="Century Gothic" pitchFamily="34" charset="0"/>
                <a:cs typeface="+mn-cs"/>
              </a:rPr>
              <a:t>Tuberkulosis Paru</a:t>
            </a:r>
          </a:p>
          <a:p>
            <a:pPr marL="609600" indent="-609600">
              <a:lnSpc>
                <a:spcPct val="110000"/>
              </a:lnSpc>
              <a:spcBef>
                <a:spcPct val="20000"/>
              </a:spcBef>
              <a:buClr>
                <a:srgbClr val="33CC33"/>
              </a:buClr>
              <a:buSzPct val="80000"/>
              <a:buFontTx/>
              <a:buAutoNum type="alphaUcPeriod"/>
              <a:defRPr/>
            </a:pPr>
            <a:r>
              <a:rPr lang="id-ID" sz="2400" b="1">
                <a:solidFill>
                  <a:srgbClr val="33CC33"/>
                </a:solidFill>
                <a:effectLst>
                  <a:outerShdw blurRad="38100" dist="38100" dir="2700000" algn="tl">
                    <a:srgbClr val="000000"/>
                  </a:outerShdw>
                </a:effectLst>
                <a:latin typeface="Century Gothic" pitchFamily="34" charset="0"/>
                <a:cs typeface="+mn-cs"/>
              </a:rPr>
              <a:t>Lepra/Kusta/Morbus Hansen</a:t>
            </a:r>
          </a:p>
          <a:p>
            <a:pPr marL="609600" indent="-609600">
              <a:lnSpc>
                <a:spcPct val="110000"/>
              </a:lnSpc>
              <a:spcBef>
                <a:spcPct val="20000"/>
              </a:spcBef>
              <a:buClr>
                <a:srgbClr val="33CC33"/>
              </a:buClr>
              <a:buSzPct val="80000"/>
              <a:buFontTx/>
              <a:buAutoNum type="alphaUcPeriod"/>
              <a:defRPr/>
            </a:pPr>
            <a:r>
              <a:rPr lang="id-ID" sz="2400" b="1">
                <a:solidFill>
                  <a:srgbClr val="33CC33"/>
                </a:solidFill>
                <a:effectLst>
                  <a:outerShdw blurRad="38100" dist="38100" dir="2700000" algn="tl">
                    <a:srgbClr val="000000"/>
                  </a:outerShdw>
                </a:effectLst>
                <a:latin typeface="Century Gothic" pitchFamily="34" charset="0"/>
                <a:cs typeface="+mn-cs"/>
              </a:rPr>
              <a:t>Patek/Frambusia/</a:t>
            </a:r>
            <a:endParaRPr lang="en-US" sz="2400" b="1">
              <a:solidFill>
                <a:srgbClr val="33CC33"/>
              </a:solidFill>
              <a:effectLst>
                <a:outerShdw blurRad="38100" dist="38100" dir="2700000" algn="tl">
                  <a:srgbClr val="000000"/>
                </a:outerShdw>
              </a:effectLst>
              <a:latin typeface="Century Gothic" pitchFamily="34" charset="0"/>
              <a:cs typeface="+mn-cs"/>
            </a:endParaRPr>
          </a:p>
          <a:p>
            <a:pPr marL="609600" indent="-609600">
              <a:lnSpc>
                <a:spcPct val="110000"/>
              </a:lnSpc>
              <a:spcBef>
                <a:spcPct val="20000"/>
              </a:spcBef>
              <a:buClr>
                <a:srgbClr val="33CC33"/>
              </a:buClr>
              <a:buSzPct val="80000"/>
              <a:defRPr/>
            </a:pPr>
            <a:r>
              <a:rPr lang="en-US" sz="2400" b="1">
                <a:solidFill>
                  <a:srgbClr val="33CC33"/>
                </a:solidFill>
                <a:effectLst>
                  <a:outerShdw blurRad="38100" dist="38100" dir="2700000" algn="tl">
                    <a:srgbClr val="000000"/>
                  </a:outerShdw>
                </a:effectLst>
                <a:latin typeface="Century Gothic" pitchFamily="34" charset="0"/>
                <a:cs typeface="+mn-cs"/>
              </a:rPr>
              <a:t>	y</a:t>
            </a:r>
            <a:r>
              <a:rPr lang="id-ID" sz="2400" b="1">
                <a:solidFill>
                  <a:srgbClr val="33CC33"/>
                </a:solidFill>
                <a:effectLst>
                  <a:outerShdw blurRad="38100" dist="38100" dir="2700000" algn="tl">
                    <a:srgbClr val="000000"/>
                  </a:outerShdw>
                </a:effectLst>
                <a:latin typeface="Century Gothic" pitchFamily="34" charset="0"/>
                <a:cs typeface="+mn-cs"/>
              </a:rPr>
              <a:t>aws</a:t>
            </a:r>
          </a:p>
          <a:p>
            <a:pPr marL="609600" indent="-609600">
              <a:lnSpc>
                <a:spcPct val="110000"/>
              </a:lnSpc>
              <a:spcBef>
                <a:spcPct val="20000"/>
              </a:spcBef>
              <a:buClr>
                <a:srgbClr val="33CC33"/>
              </a:buClr>
              <a:buSzPct val="80000"/>
              <a:buFontTx/>
              <a:buAutoNum type="alphaUcPeriod"/>
              <a:defRPr/>
            </a:pPr>
            <a:r>
              <a:rPr lang="id-ID" sz="2400" b="1">
                <a:solidFill>
                  <a:srgbClr val="33CC33"/>
                </a:solidFill>
                <a:effectLst>
                  <a:outerShdw blurRad="38100" dist="38100" dir="2700000" algn="tl">
                    <a:srgbClr val="000000"/>
                  </a:outerShdw>
                </a:effectLst>
                <a:latin typeface="Century Gothic" pitchFamily="34" charset="0"/>
                <a:cs typeface="+mn-cs"/>
              </a:rPr>
              <a:t>Rabies</a:t>
            </a:r>
          </a:p>
          <a:p>
            <a:pPr marL="609600" indent="-609600">
              <a:lnSpc>
                <a:spcPct val="110000"/>
              </a:lnSpc>
              <a:spcBef>
                <a:spcPct val="20000"/>
              </a:spcBef>
              <a:buClr>
                <a:srgbClr val="33CC33"/>
              </a:buClr>
              <a:buSzPct val="80000"/>
              <a:buFontTx/>
              <a:buAutoNum type="alphaUcPeriod"/>
              <a:defRPr/>
            </a:pPr>
            <a:r>
              <a:rPr lang="id-ID" sz="2400" b="1">
                <a:solidFill>
                  <a:srgbClr val="33CC33"/>
                </a:solidFill>
                <a:effectLst>
                  <a:outerShdw blurRad="38100" dist="38100" dir="2700000" algn="tl">
                    <a:srgbClr val="000000"/>
                  </a:outerShdw>
                </a:effectLst>
                <a:latin typeface="Century Gothic" pitchFamily="34" charset="0"/>
                <a:cs typeface="+mn-cs"/>
              </a:rPr>
              <a:t>Anthrax</a:t>
            </a:r>
            <a:endParaRPr lang="id-ID" sz="2400" b="1">
              <a:solidFill>
                <a:srgbClr val="FFCC66"/>
              </a:solidFill>
              <a:effectLst>
                <a:outerShdw blurRad="38100" dist="38100" dir="2700000" algn="tl">
                  <a:srgbClr val="000000"/>
                </a:outerShdw>
              </a:effectLst>
              <a:latin typeface="Century Gothic" pitchFamily="34" charset="0"/>
              <a:cs typeface="+mn-cs"/>
            </a:endParaRPr>
          </a:p>
        </p:txBody>
      </p:sp>
      <p:sp>
        <p:nvSpPr>
          <p:cNvPr id="159750" name="Rectangle 6"/>
          <p:cNvSpPr>
            <a:spLocks noChangeArrowheads="1"/>
          </p:cNvSpPr>
          <p:nvPr/>
        </p:nvSpPr>
        <p:spPr bwMode="auto">
          <a:xfrm>
            <a:off x="4267200" y="1676400"/>
            <a:ext cx="4724400" cy="434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075" tIns="46038" rIns="92075" bIns="46038"/>
          <a:lstStyle/>
          <a:p>
            <a:pPr marL="609600" indent="-609600" algn="just">
              <a:lnSpc>
                <a:spcPct val="110000"/>
              </a:lnSpc>
              <a:spcBef>
                <a:spcPct val="20000"/>
              </a:spcBef>
              <a:buClr>
                <a:srgbClr val="FFCC66"/>
              </a:buClr>
              <a:buSzPct val="80000"/>
              <a:buFont typeface="Wingdings" pitchFamily="2" charset="2"/>
              <a:buNone/>
              <a:defRPr/>
            </a:pPr>
            <a:r>
              <a:rPr lang="id-ID" sz="2400" b="1">
                <a:solidFill>
                  <a:srgbClr val="00FFFF"/>
                </a:solidFill>
                <a:effectLst>
                  <a:outerShdw blurRad="38100" dist="38100" dir="2700000" algn="tl">
                    <a:srgbClr val="000000"/>
                  </a:outerShdw>
                </a:effectLst>
                <a:latin typeface="Century Gothic" pitchFamily="34" charset="0"/>
                <a:cs typeface="+mn-cs"/>
              </a:rPr>
              <a:t>Penyakit Menular Penting Lain</a:t>
            </a:r>
          </a:p>
          <a:p>
            <a:pPr marL="609600" indent="-609600" algn="just">
              <a:lnSpc>
                <a:spcPct val="110000"/>
              </a:lnSpc>
              <a:spcBef>
                <a:spcPct val="20000"/>
              </a:spcBef>
              <a:buClr>
                <a:srgbClr val="FFCC66"/>
              </a:buClr>
              <a:buSzPct val="80000"/>
              <a:buFont typeface="Wingdings" pitchFamily="2" charset="2"/>
              <a:buNone/>
              <a:defRPr/>
            </a:pPr>
            <a:r>
              <a:rPr lang="id-ID" sz="2400" b="1">
                <a:solidFill>
                  <a:srgbClr val="00FFFF"/>
                </a:solidFill>
                <a:effectLst>
                  <a:outerShdw blurRad="38100" dist="38100" dir="2700000" algn="tl">
                    <a:srgbClr val="000000"/>
                  </a:outerShdw>
                </a:effectLst>
                <a:latin typeface="Century Gothic" pitchFamily="34" charset="0"/>
                <a:cs typeface="+mn-cs"/>
              </a:rPr>
              <a:t>I. Penyakit Menular Seksual</a:t>
            </a:r>
          </a:p>
          <a:p>
            <a:pPr marL="609600" indent="-609600" algn="just">
              <a:lnSpc>
                <a:spcPct val="110000"/>
              </a:lnSpc>
              <a:spcBef>
                <a:spcPct val="20000"/>
              </a:spcBef>
              <a:buClr>
                <a:srgbClr val="33CC33"/>
              </a:buClr>
              <a:buSzPct val="80000"/>
              <a:buFont typeface="Wingdings" pitchFamily="2" charset="2"/>
              <a:buAutoNum type="alphaUcPeriod"/>
              <a:defRPr/>
            </a:pPr>
            <a:r>
              <a:rPr lang="id-ID" sz="2400" b="1">
                <a:solidFill>
                  <a:srgbClr val="00FF00"/>
                </a:solidFill>
                <a:effectLst>
                  <a:outerShdw blurRad="38100" dist="38100" dir="2700000" algn="tl">
                    <a:srgbClr val="000000"/>
                  </a:outerShdw>
                </a:effectLst>
                <a:latin typeface="Century Gothic" pitchFamily="34" charset="0"/>
                <a:cs typeface="+mn-cs"/>
              </a:rPr>
              <a:t>Sifilis/Raja Singa</a:t>
            </a:r>
          </a:p>
          <a:p>
            <a:pPr marL="609600" indent="-609600" algn="just">
              <a:lnSpc>
                <a:spcPct val="110000"/>
              </a:lnSpc>
              <a:spcBef>
                <a:spcPct val="20000"/>
              </a:spcBef>
              <a:buClr>
                <a:srgbClr val="33CC33"/>
              </a:buClr>
              <a:buSzPct val="80000"/>
              <a:buFontTx/>
              <a:buAutoNum type="alphaUcPeriod"/>
              <a:defRPr/>
            </a:pPr>
            <a:r>
              <a:rPr lang="id-ID" sz="2400" b="1">
                <a:solidFill>
                  <a:srgbClr val="00FF00"/>
                </a:solidFill>
                <a:effectLst>
                  <a:outerShdw blurRad="38100" dist="38100" dir="2700000" algn="tl">
                    <a:srgbClr val="000000"/>
                  </a:outerShdw>
                </a:effectLst>
                <a:latin typeface="Century Gothic" pitchFamily="34" charset="0"/>
                <a:cs typeface="+mn-cs"/>
              </a:rPr>
              <a:t>Gonorhoe/Kencing Nanah</a:t>
            </a:r>
            <a:endParaRPr lang="en-US" sz="2400" b="1">
              <a:solidFill>
                <a:srgbClr val="00FF00"/>
              </a:solidFill>
              <a:effectLst>
                <a:outerShdw blurRad="38100" dist="38100" dir="2700000" algn="tl">
                  <a:srgbClr val="000000"/>
                </a:outerShdw>
              </a:effectLst>
              <a:latin typeface="Century Gothic" pitchFamily="34" charset="0"/>
              <a:cs typeface="+mn-cs"/>
            </a:endParaRPr>
          </a:p>
          <a:p>
            <a:pPr marL="609600" indent="-609600" algn="just">
              <a:lnSpc>
                <a:spcPct val="110000"/>
              </a:lnSpc>
              <a:spcBef>
                <a:spcPct val="20000"/>
              </a:spcBef>
              <a:buClr>
                <a:srgbClr val="33CC33"/>
              </a:buClr>
              <a:buSzPct val="80000"/>
              <a:buFontTx/>
              <a:buAutoNum type="alphaUcPeriod"/>
              <a:defRPr/>
            </a:pPr>
            <a:r>
              <a:rPr lang="en-US" sz="2400" b="1">
                <a:solidFill>
                  <a:srgbClr val="00FF00"/>
                </a:solidFill>
                <a:effectLst>
                  <a:outerShdw blurRad="38100" dist="38100" dir="2700000" algn="tl">
                    <a:srgbClr val="000000"/>
                  </a:outerShdw>
                </a:effectLst>
                <a:latin typeface="Century Gothic" pitchFamily="34" charset="0"/>
                <a:cs typeface="+mn-cs"/>
              </a:rPr>
              <a:t>HIV/AIDS</a:t>
            </a:r>
          </a:p>
          <a:p>
            <a:pPr marL="609600" indent="-609600" algn="just">
              <a:lnSpc>
                <a:spcPct val="110000"/>
              </a:lnSpc>
              <a:spcBef>
                <a:spcPct val="20000"/>
              </a:spcBef>
              <a:buClr>
                <a:srgbClr val="FFCC66"/>
              </a:buClr>
              <a:buSzPct val="80000"/>
              <a:buFont typeface="Wingdings" pitchFamily="2" charset="2"/>
              <a:buNone/>
              <a:defRPr/>
            </a:pPr>
            <a:r>
              <a:rPr lang="id-ID" sz="2400" b="1">
                <a:solidFill>
                  <a:srgbClr val="00FFFF"/>
                </a:solidFill>
                <a:effectLst>
                  <a:outerShdw blurRad="38100" dist="38100" dir="2700000" algn="tl">
                    <a:srgbClr val="000000"/>
                  </a:outerShdw>
                </a:effectLst>
                <a:latin typeface="Century Gothic" pitchFamily="34" charset="0"/>
              </a:rPr>
              <a:t>II.  Penyakit Menular Lain</a:t>
            </a:r>
          </a:p>
          <a:p>
            <a:pPr marL="609600" indent="-609600" algn="just">
              <a:lnSpc>
                <a:spcPct val="110000"/>
              </a:lnSpc>
              <a:spcBef>
                <a:spcPct val="20000"/>
              </a:spcBef>
              <a:buClr>
                <a:srgbClr val="33CC33"/>
              </a:buClr>
              <a:buSzPct val="80000"/>
              <a:buFontTx/>
              <a:buAutoNum type="alphaUcPeriod"/>
              <a:defRPr/>
            </a:pPr>
            <a:r>
              <a:rPr lang="id-ID" sz="2400" b="1">
                <a:solidFill>
                  <a:srgbClr val="00FF00"/>
                </a:solidFill>
                <a:effectLst>
                  <a:outerShdw blurRad="38100" dist="38100" dir="2700000" algn="tl">
                    <a:srgbClr val="000000"/>
                  </a:outerShdw>
                </a:effectLst>
                <a:latin typeface="Century Gothic" pitchFamily="34" charset="0"/>
              </a:rPr>
              <a:t>Hepatitis</a:t>
            </a:r>
            <a:endParaRPr lang="en-US" sz="2400" b="1">
              <a:solidFill>
                <a:srgbClr val="00FF00"/>
              </a:solidFill>
              <a:effectLst>
                <a:outerShdw blurRad="38100" dist="38100" dir="2700000" algn="tl">
                  <a:srgbClr val="000000"/>
                </a:outerShdw>
              </a:effectLst>
              <a:latin typeface="Century Gothic" pitchFamily="34" charset="0"/>
            </a:endParaRPr>
          </a:p>
          <a:p>
            <a:pPr marL="609600" indent="-609600" algn="just">
              <a:lnSpc>
                <a:spcPct val="110000"/>
              </a:lnSpc>
              <a:spcBef>
                <a:spcPct val="20000"/>
              </a:spcBef>
              <a:buClr>
                <a:srgbClr val="33CC33"/>
              </a:buClr>
              <a:buSzPct val="80000"/>
              <a:buFontTx/>
              <a:buAutoNum type="alphaUcPeriod"/>
              <a:defRPr/>
            </a:pPr>
            <a:r>
              <a:rPr lang="en-US" sz="2400" b="1">
                <a:solidFill>
                  <a:srgbClr val="00FF00"/>
                </a:solidFill>
                <a:effectLst>
                  <a:outerShdw blurRad="38100" dist="38100" dir="2700000" algn="tl">
                    <a:srgbClr val="000000"/>
                  </a:outerShdw>
                </a:effectLst>
                <a:latin typeface="Century Gothic" pitchFamily="34" charset="0"/>
              </a:rPr>
              <a:t>ISPA</a:t>
            </a:r>
            <a:endParaRPr lang="id-ID" sz="2400" b="1">
              <a:solidFill>
                <a:srgbClr val="00FF00"/>
              </a:solidFill>
              <a:effectLst>
                <a:outerShdw blurRad="38100" dist="38100" dir="2700000" algn="tl">
                  <a:srgbClr val="000000"/>
                </a:outerShdw>
              </a:effectLst>
              <a:latin typeface="Century Gothic"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2" name="Rectangle 4"/>
          <p:cNvSpPr>
            <a:spLocks noChangeArrowheads="1"/>
          </p:cNvSpPr>
          <p:nvPr/>
        </p:nvSpPr>
        <p:spPr bwMode="auto">
          <a:xfrm>
            <a:off x="304800" y="1676400"/>
            <a:ext cx="8610600" cy="480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075" tIns="46038" rIns="92075" bIns="46038"/>
          <a:lstStyle/>
          <a:p>
            <a:pPr>
              <a:spcBef>
                <a:spcPct val="20000"/>
              </a:spcBef>
              <a:buClr>
                <a:srgbClr val="FFCC66"/>
              </a:buClr>
              <a:buSzPct val="80000"/>
              <a:buFont typeface="Wingdings" pitchFamily="2" charset="2"/>
              <a:buNone/>
              <a:defRPr/>
            </a:pPr>
            <a:r>
              <a:rPr lang="id-ID" sz="2200" b="1">
                <a:solidFill>
                  <a:srgbClr val="00FFFF"/>
                </a:solidFill>
                <a:effectLst>
                  <a:outerShdw blurRad="38100" dist="38100" dir="2700000" algn="tl">
                    <a:srgbClr val="000000"/>
                  </a:outerShdw>
                </a:effectLst>
                <a:latin typeface="Century Gothic" pitchFamily="34" charset="0"/>
                <a:cs typeface="+mn-cs"/>
              </a:rPr>
              <a:t>Monitoring Cakupan Imunisasi</a:t>
            </a:r>
          </a:p>
          <a:p>
            <a:pPr algn="just">
              <a:spcBef>
                <a:spcPct val="20000"/>
              </a:spcBef>
              <a:buClr>
                <a:srgbClr val="FFCC66"/>
              </a:buClr>
              <a:buSzPct val="80000"/>
              <a:buFont typeface="Wingdings" pitchFamily="2" charset="2"/>
              <a:buNone/>
              <a:defRPr/>
            </a:pPr>
            <a:r>
              <a:rPr lang="id-ID" sz="2200" b="1">
                <a:solidFill>
                  <a:srgbClr val="00FF00"/>
                </a:solidFill>
                <a:effectLst>
                  <a:outerShdw blurRad="38100" dist="38100" dir="2700000" algn="tl">
                    <a:srgbClr val="000000"/>
                  </a:outerShdw>
                </a:effectLst>
                <a:latin typeface="Century Gothic" pitchFamily="34" charset="0"/>
                <a:cs typeface="+mn-cs"/>
              </a:rPr>
              <a:t>Tindakan utk memberikan kekebalan aktif buatan dgn cara memasukkan antigen (vaksin) kedalam tubuh host (manusia)</a:t>
            </a:r>
          </a:p>
          <a:p>
            <a:pPr algn="just">
              <a:spcBef>
                <a:spcPct val="20000"/>
              </a:spcBef>
              <a:buClr>
                <a:srgbClr val="FFFF00"/>
              </a:buClr>
              <a:buSzPct val="80000"/>
              <a:buFont typeface="Wingdings" pitchFamily="2" charset="2"/>
              <a:buChar char="n"/>
              <a:defRPr/>
            </a:pPr>
            <a:r>
              <a:rPr lang="id-ID" sz="2200" b="1">
                <a:solidFill>
                  <a:srgbClr val="FFFF00"/>
                </a:solidFill>
                <a:effectLst>
                  <a:outerShdw blurRad="38100" dist="38100" dir="2700000" algn="tl">
                    <a:srgbClr val="000000"/>
                  </a:outerShdw>
                </a:effectLst>
                <a:latin typeface="Century Gothic" pitchFamily="34" charset="0"/>
                <a:cs typeface="+mn-cs"/>
              </a:rPr>
              <a:t>  Tujuan</a:t>
            </a:r>
          </a:p>
          <a:p>
            <a:pPr marL="395288" lvl="1" algn="just">
              <a:spcBef>
                <a:spcPct val="20000"/>
              </a:spcBef>
              <a:buClr>
                <a:srgbClr val="FFFFFF"/>
              </a:buClr>
              <a:defRPr/>
            </a:pPr>
            <a:r>
              <a:rPr lang="id-ID" sz="2200" b="1">
                <a:solidFill>
                  <a:srgbClr val="FFCC66"/>
                </a:solidFill>
                <a:effectLst>
                  <a:outerShdw blurRad="38100" dist="38100" dir="2700000" algn="tl">
                    <a:srgbClr val="000000"/>
                  </a:outerShdw>
                </a:effectLst>
                <a:latin typeface="Century Gothic" pitchFamily="34" charset="0"/>
                <a:cs typeface="+mn-cs"/>
              </a:rPr>
              <a:t>Memberikan kekebalan pd bayi, anak, ibu hamil dan wanita subur</a:t>
            </a:r>
          </a:p>
          <a:p>
            <a:pPr algn="just">
              <a:spcBef>
                <a:spcPct val="20000"/>
              </a:spcBef>
              <a:buClr>
                <a:srgbClr val="FFFF00"/>
              </a:buClr>
              <a:buSzPct val="80000"/>
              <a:buFont typeface="Wingdings" pitchFamily="2" charset="2"/>
              <a:buChar char="n"/>
              <a:defRPr/>
            </a:pPr>
            <a:r>
              <a:rPr lang="id-ID" sz="2200" b="1">
                <a:solidFill>
                  <a:srgbClr val="FFCC66"/>
                </a:solidFill>
                <a:effectLst>
                  <a:outerShdw blurRad="38100" dist="38100" dir="2700000" algn="tl">
                    <a:srgbClr val="000000"/>
                  </a:outerShdw>
                </a:effectLst>
                <a:latin typeface="Century Gothic" pitchFamily="34" charset="0"/>
                <a:cs typeface="+mn-cs"/>
              </a:rPr>
              <a:t>  </a:t>
            </a:r>
            <a:r>
              <a:rPr lang="id-ID" sz="2200" b="1">
                <a:solidFill>
                  <a:srgbClr val="FFFF00"/>
                </a:solidFill>
                <a:effectLst>
                  <a:outerShdw blurRad="38100" dist="38100" dir="2700000" algn="tl">
                    <a:srgbClr val="000000"/>
                  </a:outerShdw>
                </a:effectLst>
                <a:latin typeface="Century Gothic" pitchFamily="34" charset="0"/>
                <a:cs typeface="+mn-cs"/>
              </a:rPr>
              <a:t>Sasaran</a:t>
            </a:r>
          </a:p>
          <a:p>
            <a:pPr marL="395288" lvl="1" algn="just">
              <a:spcBef>
                <a:spcPct val="20000"/>
              </a:spcBef>
              <a:buClr>
                <a:srgbClr val="FFFFFF"/>
              </a:buClr>
              <a:buFontTx/>
              <a:buChar char="–"/>
              <a:defRPr/>
            </a:pPr>
            <a:r>
              <a:rPr lang="id-ID" sz="2200" b="1">
                <a:solidFill>
                  <a:srgbClr val="FFCC66"/>
                </a:solidFill>
                <a:effectLst>
                  <a:outerShdw blurRad="38100" dist="38100" dir="2700000" algn="tl">
                    <a:srgbClr val="000000"/>
                  </a:outerShdw>
                </a:effectLst>
                <a:latin typeface="Century Gothic" pitchFamily="34" charset="0"/>
                <a:cs typeface="+mn-cs"/>
              </a:rPr>
              <a:t>  Bayi (0 – 11 bulan 22 hari)</a:t>
            </a:r>
          </a:p>
          <a:p>
            <a:pPr marL="395288" lvl="1" algn="just">
              <a:spcBef>
                <a:spcPct val="20000"/>
              </a:spcBef>
              <a:buClr>
                <a:srgbClr val="FFFFFF"/>
              </a:buClr>
              <a:buFontTx/>
              <a:buChar char="–"/>
              <a:defRPr/>
            </a:pPr>
            <a:r>
              <a:rPr lang="id-ID" sz="2200" b="1">
                <a:solidFill>
                  <a:srgbClr val="FFCC66"/>
                </a:solidFill>
                <a:effectLst>
                  <a:outerShdw blurRad="38100" dist="38100" dir="2700000" algn="tl">
                    <a:srgbClr val="000000"/>
                  </a:outerShdw>
                </a:effectLst>
                <a:latin typeface="Century Gothic" pitchFamily="34" charset="0"/>
                <a:cs typeface="+mn-cs"/>
              </a:rPr>
              <a:t>  Ibu Hamil</a:t>
            </a:r>
            <a:endParaRPr lang="en-US" sz="2200" b="1">
              <a:solidFill>
                <a:srgbClr val="FFCC66"/>
              </a:solidFill>
              <a:effectLst>
                <a:outerShdw blurRad="38100" dist="38100" dir="2700000" algn="tl">
                  <a:srgbClr val="000000"/>
                </a:outerShdw>
              </a:effectLst>
              <a:latin typeface="Century Gothic" pitchFamily="34" charset="0"/>
              <a:cs typeface="+mn-cs"/>
            </a:endParaRPr>
          </a:p>
          <a:p>
            <a:pPr marL="395288" lvl="1">
              <a:spcBef>
                <a:spcPct val="20000"/>
              </a:spcBef>
              <a:buClr>
                <a:srgbClr val="FFFFFF"/>
              </a:buClr>
              <a:buFontTx/>
              <a:buChar char="–"/>
              <a:defRPr/>
            </a:pPr>
            <a:r>
              <a:rPr lang="en-US" sz="2200" b="1">
                <a:solidFill>
                  <a:srgbClr val="FFCC66"/>
                </a:solidFill>
                <a:effectLst>
                  <a:outerShdw blurRad="38100" dist="38100" dir="2700000" algn="tl">
                    <a:srgbClr val="000000"/>
                  </a:outerShdw>
                </a:effectLst>
                <a:latin typeface="Century Gothic" pitchFamily="34" charset="0"/>
                <a:cs typeface="+mn-cs"/>
              </a:rPr>
              <a:t>  </a:t>
            </a:r>
            <a:r>
              <a:rPr lang="id-ID" sz="2200" b="1">
                <a:solidFill>
                  <a:srgbClr val="FFCC66"/>
                </a:solidFill>
                <a:effectLst>
                  <a:outerShdw blurRad="38100" dist="38100" dir="2700000" algn="tl">
                    <a:srgbClr val="000000"/>
                  </a:outerShdw>
                </a:effectLst>
                <a:latin typeface="Century Gothic" pitchFamily="34" charset="0"/>
                <a:cs typeface="+mn-cs"/>
              </a:rPr>
              <a:t>Anak Kelas I, II dan III SD/MI</a:t>
            </a:r>
          </a:p>
          <a:p>
            <a:pPr marL="395288" lvl="1">
              <a:spcBef>
                <a:spcPct val="20000"/>
              </a:spcBef>
              <a:buClr>
                <a:srgbClr val="FFFFFF"/>
              </a:buClr>
              <a:buFontTx/>
              <a:buChar char="–"/>
              <a:defRPr/>
            </a:pPr>
            <a:r>
              <a:rPr lang="en-US" sz="2200" b="1">
                <a:solidFill>
                  <a:srgbClr val="FFCC66"/>
                </a:solidFill>
                <a:effectLst>
                  <a:outerShdw blurRad="38100" dist="38100" dir="2700000" algn="tl">
                    <a:srgbClr val="000000"/>
                  </a:outerShdw>
                </a:effectLst>
                <a:latin typeface="Century Gothic" pitchFamily="34" charset="0"/>
                <a:cs typeface="+mn-cs"/>
              </a:rPr>
              <a:t>  </a:t>
            </a:r>
            <a:r>
              <a:rPr lang="id-ID" sz="2200" b="1">
                <a:solidFill>
                  <a:srgbClr val="FFCC66"/>
                </a:solidFill>
                <a:effectLst>
                  <a:outerShdw blurRad="38100" dist="38100" dir="2700000" algn="tl">
                    <a:srgbClr val="000000"/>
                  </a:outerShdw>
                </a:effectLst>
                <a:latin typeface="Century Gothic" pitchFamily="34" charset="0"/>
                <a:cs typeface="+mn-cs"/>
              </a:rPr>
              <a:t>Calon Pengantin Wanita</a:t>
            </a:r>
          </a:p>
          <a:p>
            <a:pPr marL="395288" lvl="1">
              <a:spcBef>
                <a:spcPct val="20000"/>
              </a:spcBef>
              <a:buClr>
                <a:srgbClr val="FFFFFF"/>
              </a:buClr>
              <a:buFontTx/>
              <a:buChar char="–"/>
              <a:defRPr/>
            </a:pPr>
            <a:r>
              <a:rPr lang="en-US" sz="2200" b="1">
                <a:solidFill>
                  <a:srgbClr val="FFCC66"/>
                </a:solidFill>
                <a:effectLst>
                  <a:outerShdw blurRad="38100" dist="38100" dir="2700000" algn="tl">
                    <a:srgbClr val="000000"/>
                  </a:outerShdw>
                </a:effectLst>
                <a:latin typeface="Century Gothic" pitchFamily="34" charset="0"/>
                <a:cs typeface="+mn-cs"/>
              </a:rPr>
              <a:t>  </a:t>
            </a:r>
            <a:r>
              <a:rPr lang="id-ID" sz="2200" b="1">
                <a:solidFill>
                  <a:srgbClr val="FFCC66"/>
                </a:solidFill>
                <a:effectLst>
                  <a:outerShdw blurRad="38100" dist="38100" dir="2700000" algn="tl">
                    <a:srgbClr val="000000"/>
                  </a:outerShdw>
                </a:effectLst>
                <a:latin typeface="Century Gothic" pitchFamily="34" charset="0"/>
                <a:cs typeface="+mn-cs"/>
              </a:rPr>
              <a:t>Wanita Usia Subur</a:t>
            </a:r>
          </a:p>
        </p:txBody>
      </p:sp>
      <p:pic>
        <p:nvPicPr>
          <p:cNvPr id="58371" name="Picture 5" descr="Picture 004"/>
          <p:cNvPicPr>
            <a:picLocks noChangeAspect="1" noChangeArrowheads="1"/>
          </p:cNvPicPr>
          <p:nvPr/>
        </p:nvPicPr>
        <p:blipFill>
          <a:blip r:embed="rId2"/>
          <a:srcRect/>
          <a:stretch>
            <a:fillRect/>
          </a:stretch>
        </p:blipFill>
        <p:spPr bwMode="auto">
          <a:xfrm>
            <a:off x="6311900" y="3810000"/>
            <a:ext cx="2374900" cy="2438400"/>
          </a:xfrm>
          <a:prstGeom prst="rect">
            <a:avLst/>
          </a:prstGeom>
          <a:noFill/>
          <a:ln w="57150" cmpd="thinThick">
            <a:solidFill>
              <a:srgbClr val="00FFFF"/>
            </a:solidFill>
            <a:miter lim="800000"/>
            <a:headEnd/>
            <a:tailEnd/>
          </a:ln>
          <a:effectLst/>
        </p:spPr>
      </p:pic>
      <p:sp>
        <p:nvSpPr>
          <p:cNvPr id="58372" name="Text Box 6"/>
          <p:cNvSpPr txBox="1">
            <a:spLocks noChangeArrowheads="1"/>
          </p:cNvSpPr>
          <p:nvPr/>
        </p:nvSpPr>
        <p:spPr bwMode="auto">
          <a:xfrm>
            <a:off x="304800" y="292100"/>
            <a:ext cx="8610600" cy="1079500"/>
          </a:xfrm>
          <a:prstGeom prst="rect">
            <a:avLst/>
          </a:prstGeom>
          <a:noFill/>
          <a:ln w="12700" cap="sq">
            <a:solidFill>
              <a:srgbClr val="FFFFCC"/>
            </a:solidFill>
            <a:miter lim="800000"/>
            <a:headEnd type="none" w="sm" len="sm"/>
            <a:tailEnd type="none" w="sm" len="sm"/>
          </a:ln>
          <a:effectLst/>
        </p:spPr>
        <p:txBody>
          <a:bodyPr>
            <a:spAutoFit/>
          </a:bodyPr>
          <a:lstStyle/>
          <a:p>
            <a:pPr algn="ctr">
              <a:spcBef>
                <a:spcPct val="50000"/>
              </a:spcBef>
            </a:pPr>
            <a:r>
              <a:rPr kumimoji="1" lang="id-ID" sz="3200" b="1">
                <a:solidFill>
                  <a:srgbClr val="FFFFCC"/>
                </a:solidFill>
                <a:latin typeface="Lucida Sans Unicode" pitchFamily="34" charset="0"/>
              </a:rPr>
              <a:t>Program Pencegahan &amp; Pemberantasan Penyakit Menular di Puskesmas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4"/>
          <p:cNvSpPr txBox="1">
            <a:spLocks noChangeArrowheads="1"/>
          </p:cNvSpPr>
          <p:nvPr/>
        </p:nvSpPr>
        <p:spPr bwMode="auto">
          <a:xfrm>
            <a:off x="304800" y="292100"/>
            <a:ext cx="8610600" cy="531813"/>
          </a:xfrm>
          <a:prstGeom prst="rect">
            <a:avLst/>
          </a:prstGeom>
          <a:noFill/>
          <a:ln w="12700" cap="sq">
            <a:solidFill>
              <a:srgbClr val="FFFFCC"/>
            </a:solidFill>
            <a:miter lim="800000"/>
            <a:headEnd type="none" w="sm" len="sm"/>
            <a:tailEnd type="none" w="sm" len="sm"/>
          </a:ln>
          <a:effectLst/>
        </p:spPr>
        <p:txBody>
          <a:bodyPr>
            <a:spAutoFit/>
          </a:bodyPr>
          <a:lstStyle/>
          <a:p>
            <a:pPr algn="ctr">
              <a:spcBef>
                <a:spcPct val="50000"/>
              </a:spcBef>
            </a:pPr>
            <a:r>
              <a:rPr kumimoji="1" lang="id-ID" sz="2800" b="1">
                <a:solidFill>
                  <a:srgbClr val="FFFFCC"/>
                </a:solidFill>
                <a:latin typeface="Lucida Sans Unicode" pitchFamily="34" charset="0"/>
              </a:rPr>
              <a:t>Program </a:t>
            </a:r>
            <a:r>
              <a:rPr kumimoji="1" lang="en-US" sz="2800" b="1">
                <a:solidFill>
                  <a:srgbClr val="FFFFCC"/>
                </a:solidFill>
                <a:latin typeface="Lucida Sans Unicode" pitchFamily="34" charset="0"/>
              </a:rPr>
              <a:t>Kesehatan Lingkungan</a:t>
            </a:r>
            <a:r>
              <a:rPr kumimoji="1" lang="id-ID" sz="2800" b="1">
                <a:solidFill>
                  <a:srgbClr val="FFFFCC"/>
                </a:solidFill>
                <a:latin typeface="Lucida Sans Unicode" pitchFamily="34" charset="0"/>
              </a:rPr>
              <a:t> di Puskesmas</a:t>
            </a:r>
          </a:p>
        </p:txBody>
      </p:sp>
      <p:sp>
        <p:nvSpPr>
          <p:cNvPr id="164869" name="Rectangle 5"/>
          <p:cNvSpPr>
            <a:spLocks noChangeArrowheads="1"/>
          </p:cNvSpPr>
          <p:nvPr/>
        </p:nvSpPr>
        <p:spPr bwMode="auto">
          <a:xfrm>
            <a:off x="228600" y="1108075"/>
            <a:ext cx="8763000" cy="559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just">
              <a:spcBef>
                <a:spcPct val="20000"/>
              </a:spcBef>
              <a:buClr>
                <a:srgbClr val="FFCC66"/>
              </a:buClr>
              <a:buSzPct val="80000"/>
              <a:buFont typeface="Wingdings" pitchFamily="2" charset="2"/>
              <a:buNone/>
              <a:defRPr/>
            </a:pPr>
            <a:r>
              <a:rPr lang="en-US" sz="2300" b="1">
                <a:solidFill>
                  <a:srgbClr val="00FFFF"/>
                </a:solidFill>
                <a:effectLst>
                  <a:outerShdw blurRad="38100" dist="38100" dir="2700000" algn="tl">
                    <a:srgbClr val="000000"/>
                  </a:outerShdw>
                </a:effectLst>
                <a:latin typeface="Century Gothic" pitchFamily="34" charset="0"/>
                <a:cs typeface="+mn-cs"/>
              </a:rPr>
              <a:t>TUJUAN UMUM</a:t>
            </a:r>
          </a:p>
          <a:p>
            <a:pPr algn="just">
              <a:spcBef>
                <a:spcPct val="20000"/>
              </a:spcBef>
              <a:buClr>
                <a:srgbClr val="FFCC66"/>
              </a:buClr>
              <a:buSzPct val="80000"/>
              <a:buFont typeface="Wingdings" pitchFamily="2" charset="2"/>
              <a:buNone/>
              <a:defRPr/>
            </a:pPr>
            <a:r>
              <a:rPr lang="en-US" sz="2300" b="1">
                <a:solidFill>
                  <a:srgbClr val="00FF00"/>
                </a:solidFill>
                <a:effectLst>
                  <a:outerShdw blurRad="38100" dist="38100" dir="2700000" algn="tl">
                    <a:srgbClr val="000000"/>
                  </a:outerShdw>
                </a:effectLst>
                <a:latin typeface="Century Gothic" pitchFamily="34" charset="0"/>
                <a:cs typeface="+mn-cs"/>
              </a:rPr>
              <a:t>Terwujudnya kualitas lingkungan yg lebih sehat agar dapat melindungi masyarakat dari segala kemungkinan resiko kejadian yg dapat menimbulkan gangguan &amp; atau bahaya kesehatan menuju derajat kesehatan keluarga &amp; masyarakat yang lebih baik</a:t>
            </a:r>
          </a:p>
          <a:p>
            <a:pPr algn="just">
              <a:spcBef>
                <a:spcPct val="20000"/>
              </a:spcBef>
              <a:buClr>
                <a:srgbClr val="FFCC66"/>
              </a:buClr>
              <a:buSzPct val="80000"/>
              <a:buFont typeface="Wingdings" pitchFamily="2" charset="2"/>
              <a:buNone/>
              <a:defRPr/>
            </a:pPr>
            <a:endParaRPr lang="en-US" sz="2300" b="1">
              <a:solidFill>
                <a:srgbClr val="00FF00"/>
              </a:solidFill>
              <a:effectLst>
                <a:outerShdw blurRad="38100" dist="38100" dir="2700000" algn="tl">
                  <a:srgbClr val="000000"/>
                </a:outerShdw>
              </a:effectLst>
              <a:latin typeface="Century Gothic" pitchFamily="34" charset="0"/>
              <a:cs typeface="+mn-cs"/>
            </a:endParaRPr>
          </a:p>
          <a:p>
            <a:pPr algn="just">
              <a:spcBef>
                <a:spcPct val="20000"/>
              </a:spcBef>
              <a:buClr>
                <a:srgbClr val="FFCC66"/>
              </a:buClr>
              <a:buSzPct val="80000"/>
              <a:buFont typeface="Wingdings" pitchFamily="2" charset="2"/>
              <a:buNone/>
              <a:defRPr/>
            </a:pPr>
            <a:r>
              <a:rPr lang="en-US" sz="2300" b="1">
                <a:solidFill>
                  <a:srgbClr val="00FFFF"/>
                </a:solidFill>
                <a:effectLst>
                  <a:outerShdw blurRad="38100" dist="38100" dir="2700000" algn="tl">
                    <a:srgbClr val="000000"/>
                  </a:outerShdw>
                </a:effectLst>
                <a:latin typeface="Century Gothic" pitchFamily="34" charset="0"/>
                <a:cs typeface="+mn-cs"/>
              </a:rPr>
              <a:t>TUJUAN KHUSUS</a:t>
            </a:r>
          </a:p>
          <a:p>
            <a:pPr marL="404813" lvl="1" indent="-287338" algn="just">
              <a:spcBef>
                <a:spcPct val="20000"/>
              </a:spcBef>
              <a:buClr>
                <a:srgbClr val="FFFFFF"/>
              </a:buClr>
              <a:buFontTx/>
              <a:buChar char="–"/>
              <a:defRPr/>
            </a:pPr>
            <a:r>
              <a:rPr lang="en-US" sz="2300" b="1">
                <a:solidFill>
                  <a:srgbClr val="00FF00"/>
                </a:solidFill>
                <a:effectLst>
                  <a:outerShdw blurRad="38100" dist="38100" dir="2700000" algn="tl">
                    <a:srgbClr val="000000"/>
                  </a:outerShdw>
                </a:effectLst>
                <a:latin typeface="Century Gothic" pitchFamily="34" charset="0"/>
                <a:cs typeface="+mn-cs"/>
              </a:rPr>
              <a:t>Meningkatkan mutu lingkungan</a:t>
            </a:r>
          </a:p>
          <a:p>
            <a:pPr marL="404813" lvl="1" indent="-287338" algn="just">
              <a:spcBef>
                <a:spcPct val="20000"/>
              </a:spcBef>
              <a:buClr>
                <a:srgbClr val="FFFFFF"/>
              </a:buClr>
              <a:buFontTx/>
              <a:buChar char="–"/>
              <a:defRPr/>
            </a:pPr>
            <a:r>
              <a:rPr lang="en-US" sz="2300" b="1">
                <a:solidFill>
                  <a:srgbClr val="00FF00"/>
                </a:solidFill>
                <a:effectLst>
                  <a:outerShdw blurRad="38100" dist="38100" dir="2700000" algn="tl">
                    <a:srgbClr val="000000"/>
                  </a:outerShdw>
                </a:effectLst>
                <a:latin typeface="Century Gothic" pitchFamily="34" charset="0"/>
                <a:cs typeface="+mn-cs"/>
              </a:rPr>
              <a:t>Terwujudnya pemberdayaan masyarakat</a:t>
            </a:r>
          </a:p>
          <a:p>
            <a:pPr marL="404813" lvl="1" indent="-287338" algn="just">
              <a:spcBef>
                <a:spcPct val="20000"/>
              </a:spcBef>
              <a:buClr>
                <a:srgbClr val="FFFFFF"/>
              </a:buClr>
              <a:buFontTx/>
              <a:buChar char="–"/>
              <a:defRPr/>
            </a:pPr>
            <a:r>
              <a:rPr lang="en-US" sz="2300" b="1">
                <a:solidFill>
                  <a:srgbClr val="00FF00"/>
                </a:solidFill>
                <a:effectLst>
                  <a:outerShdw blurRad="38100" dist="38100" dir="2700000" algn="tl">
                    <a:srgbClr val="000000"/>
                  </a:outerShdw>
                </a:effectLst>
                <a:latin typeface="Century Gothic" pitchFamily="34" charset="0"/>
                <a:cs typeface="+mn-cs"/>
              </a:rPr>
              <a:t>Terlaksananya peraturan perundangan penyehatan ling-</a:t>
            </a:r>
          </a:p>
          <a:p>
            <a:pPr marL="404813" lvl="1" indent="-287338" algn="just">
              <a:spcBef>
                <a:spcPct val="20000"/>
              </a:spcBef>
              <a:buClr>
                <a:srgbClr val="FFFFFF"/>
              </a:buClr>
              <a:defRPr/>
            </a:pPr>
            <a:r>
              <a:rPr lang="en-US" sz="2300" b="1">
                <a:solidFill>
                  <a:srgbClr val="00FF00"/>
                </a:solidFill>
                <a:effectLst>
                  <a:outerShdw blurRad="38100" dist="38100" dir="2700000" algn="tl">
                    <a:srgbClr val="000000"/>
                  </a:outerShdw>
                </a:effectLst>
                <a:latin typeface="Century Gothic" pitchFamily="34" charset="0"/>
                <a:cs typeface="+mn-cs"/>
              </a:rPr>
              <a:t>    kungan dan pemukiman</a:t>
            </a:r>
          </a:p>
          <a:p>
            <a:pPr marL="404813" lvl="1" indent="-287338" algn="just">
              <a:spcBef>
                <a:spcPct val="20000"/>
              </a:spcBef>
              <a:buClr>
                <a:srgbClr val="FFFFFF"/>
              </a:buClr>
              <a:buFontTx/>
              <a:buChar char="–"/>
              <a:defRPr/>
            </a:pPr>
            <a:r>
              <a:rPr lang="en-US" sz="2300" b="1">
                <a:solidFill>
                  <a:srgbClr val="00FF00"/>
                </a:solidFill>
                <a:effectLst>
                  <a:outerShdw blurRad="38100" dist="38100" dir="2700000" algn="tl">
                    <a:srgbClr val="000000"/>
                  </a:outerShdw>
                </a:effectLst>
                <a:latin typeface="Century Gothic" pitchFamily="34" charset="0"/>
                <a:cs typeface="+mn-cs"/>
              </a:rPr>
              <a:t>Terselenggaranya pendidikan kesehatan</a:t>
            </a:r>
          </a:p>
          <a:p>
            <a:pPr marL="404813" lvl="1" indent="-287338" algn="just">
              <a:spcBef>
                <a:spcPct val="20000"/>
              </a:spcBef>
              <a:buClr>
                <a:srgbClr val="FFFFFF"/>
              </a:buClr>
              <a:buFontTx/>
              <a:buChar char="–"/>
              <a:defRPr/>
            </a:pPr>
            <a:r>
              <a:rPr lang="en-US" sz="2300" b="1">
                <a:solidFill>
                  <a:srgbClr val="00FF00"/>
                </a:solidFill>
                <a:effectLst>
                  <a:outerShdw blurRad="38100" dist="38100" dir="2700000" algn="tl">
                    <a:srgbClr val="000000"/>
                  </a:outerShdw>
                </a:effectLst>
                <a:latin typeface="Century Gothic" pitchFamily="34" charset="0"/>
                <a:cs typeface="+mn-cs"/>
              </a:rPr>
              <a:t>Terlaksananya pengawasan lingkungan scr teratur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2" name="Rectangle 4"/>
          <p:cNvSpPr>
            <a:spLocks noChangeArrowheads="1"/>
          </p:cNvSpPr>
          <p:nvPr/>
        </p:nvSpPr>
        <p:spPr bwMode="auto">
          <a:xfrm>
            <a:off x="228600" y="1066800"/>
            <a:ext cx="8686800" cy="556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404813" indent="-404813" algn="just">
              <a:lnSpc>
                <a:spcPct val="120000"/>
              </a:lnSpc>
              <a:spcBef>
                <a:spcPct val="20000"/>
              </a:spcBef>
              <a:buClr>
                <a:srgbClr val="FFCC66"/>
              </a:buClr>
              <a:buSzPct val="80000"/>
              <a:buFont typeface="Wingdings" pitchFamily="2" charset="2"/>
              <a:buNone/>
              <a:defRPr/>
            </a:pPr>
            <a:r>
              <a:rPr lang="en-US" sz="2400" b="1">
                <a:solidFill>
                  <a:srgbClr val="00FFCC"/>
                </a:solidFill>
                <a:effectLst>
                  <a:outerShdw blurRad="38100" dist="38100" dir="2700000" algn="tl">
                    <a:srgbClr val="000000"/>
                  </a:outerShdw>
                </a:effectLst>
                <a:latin typeface="Century Gothic" pitchFamily="34" charset="0"/>
                <a:cs typeface="+mn-cs"/>
              </a:rPr>
              <a:t>KEGIATAN</a:t>
            </a:r>
          </a:p>
          <a:p>
            <a:pPr marL="404813" indent="-404813" algn="just">
              <a:lnSpc>
                <a:spcPct val="120000"/>
              </a:lnSpc>
              <a:spcBef>
                <a:spcPct val="20000"/>
              </a:spcBef>
              <a:buClr>
                <a:srgbClr val="FFCC66"/>
              </a:buClr>
              <a:buSzPct val="80000"/>
              <a:buFont typeface="Wingdings" pitchFamily="2" charset="2"/>
              <a:buAutoNum type="alphaUcPeriod"/>
              <a:defRPr/>
            </a:pPr>
            <a:r>
              <a:rPr lang="en-US" sz="2400" b="1">
                <a:solidFill>
                  <a:srgbClr val="FF9900"/>
                </a:solidFill>
                <a:effectLst>
                  <a:outerShdw blurRad="38100" dist="38100" dir="2700000" algn="tl">
                    <a:srgbClr val="000000"/>
                  </a:outerShdw>
                </a:effectLst>
                <a:latin typeface="Century Gothic" pitchFamily="34" charset="0"/>
                <a:cs typeface="+mn-cs"/>
              </a:rPr>
              <a:t>Penyehatan Air</a:t>
            </a:r>
          </a:p>
          <a:p>
            <a:pPr marL="404813" indent="-404813" algn="just">
              <a:lnSpc>
                <a:spcPct val="120000"/>
              </a:lnSpc>
              <a:spcBef>
                <a:spcPct val="20000"/>
              </a:spcBef>
              <a:buClr>
                <a:srgbClr val="FFCC66"/>
              </a:buClr>
              <a:buSzPct val="80000"/>
              <a:buFont typeface="Wingdings" pitchFamily="2" charset="2"/>
              <a:buAutoNum type="alphaUcPeriod"/>
              <a:defRPr/>
            </a:pPr>
            <a:r>
              <a:rPr lang="en-US" sz="2400" b="1">
                <a:solidFill>
                  <a:srgbClr val="FF9900"/>
                </a:solidFill>
                <a:effectLst>
                  <a:outerShdw blurRad="38100" dist="38100" dir="2700000" algn="tl">
                    <a:srgbClr val="000000"/>
                  </a:outerShdw>
                </a:effectLst>
                <a:latin typeface="Century Gothic" pitchFamily="34" charset="0"/>
                <a:cs typeface="+mn-cs"/>
              </a:rPr>
              <a:t>Penyehatan Makanan &amp; Minuman</a:t>
            </a:r>
          </a:p>
          <a:p>
            <a:pPr marL="404813" indent="-404813" algn="just">
              <a:lnSpc>
                <a:spcPct val="120000"/>
              </a:lnSpc>
              <a:spcBef>
                <a:spcPct val="20000"/>
              </a:spcBef>
              <a:buClr>
                <a:srgbClr val="FFCC66"/>
              </a:buClr>
              <a:buSzPct val="80000"/>
              <a:buFont typeface="Wingdings" pitchFamily="2" charset="2"/>
              <a:buAutoNum type="alphaUcPeriod"/>
              <a:defRPr/>
            </a:pPr>
            <a:r>
              <a:rPr lang="en-US" sz="2400" b="1">
                <a:solidFill>
                  <a:srgbClr val="FF9900"/>
                </a:solidFill>
                <a:effectLst>
                  <a:outerShdw blurRad="38100" dist="38100" dir="2700000" algn="tl">
                    <a:srgbClr val="000000"/>
                  </a:outerShdw>
                </a:effectLst>
                <a:latin typeface="Century Gothic" pitchFamily="34" charset="0"/>
                <a:cs typeface="+mn-cs"/>
              </a:rPr>
              <a:t>Pengawasan Pembuangan Kotoran Manusia</a:t>
            </a:r>
          </a:p>
          <a:p>
            <a:pPr marL="404813" indent="-404813" algn="just">
              <a:lnSpc>
                <a:spcPct val="120000"/>
              </a:lnSpc>
              <a:spcBef>
                <a:spcPct val="20000"/>
              </a:spcBef>
              <a:buClr>
                <a:srgbClr val="FFCC66"/>
              </a:buClr>
              <a:buSzPct val="80000"/>
              <a:buFont typeface="Wingdings" pitchFamily="2" charset="2"/>
              <a:buAutoNum type="alphaUcPeriod"/>
              <a:defRPr/>
            </a:pPr>
            <a:r>
              <a:rPr lang="en-US" sz="2400" b="1">
                <a:solidFill>
                  <a:srgbClr val="FF9900"/>
                </a:solidFill>
                <a:effectLst>
                  <a:outerShdw blurRad="38100" dist="38100" dir="2700000" algn="tl">
                    <a:srgbClr val="000000"/>
                  </a:outerShdw>
                </a:effectLst>
                <a:latin typeface="Century Gothic" pitchFamily="34" charset="0"/>
                <a:cs typeface="+mn-cs"/>
              </a:rPr>
              <a:t>Pengawasan &amp; Pembuangan Sampah &amp; Limbah</a:t>
            </a:r>
          </a:p>
          <a:p>
            <a:pPr marL="404813" indent="-404813" algn="just">
              <a:lnSpc>
                <a:spcPct val="120000"/>
              </a:lnSpc>
              <a:spcBef>
                <a:spcPct val="20000"/>
              </a:spcBef>
              <a:buClr>
                <a:srgbClr val="FFCC66"/>
              </a:buClr>
              <a:buSzPct val="80000"/>
              <a:buFont typeface="Wingdings" pitchFamily="2" charset="2"/>
              <a:buAutoNum type="alphaUcPeriod"/>
              <a:defRPr/>
            </a:pPr>
            <a:r>
              <a:rPr lang="en-US" sz="2400" b="1">
                <a:solidFill>
                  <a:srgbClr val="FF9900"/>
                </a:solidFill>
                <a:effectLst>
                  <a:outerShdw blurRad="38100" dist="38100" dir="2700000" algn="tl">
                    <a:srgbClr val="000000"/>
                  </a:outerShdw>
                </a:effectLst>
                <a:latin typeface="Century Gothic" pitchFamily="34" charset="0"/>
                <a:cs typeface="+mn-cs"/>
              </a:rPr>
              <a:t>Penyehatan Pemukiman</a:t>
            </a:r>
          </a:p>
          <a:p>
            <a:pPr marL="404813" indent="-404813" algn="just">
              <a:lnSpc>
                <a:spcPct val="120000"/>
              </a:lnSpc>
              <a:spcBef>
                <a:spcPct val="20000"/>
              </a:spcBef>
              <a:buClr>
                <a:srgbClr val="FFCC66"/>
              </a:buClr>
              <a:buSzPct val="80000"/>
              <a:buFont typeface="Wingdings" pitchFamily="2" charset="2"/>
              <a:buAutoNum type="alphaUcPeriod"/>
              <a:defRPr/>
            </a:pPr>
            <a:r>
              <a:rPr lang="en-US" sz="2400" b="1">
                <a:solidFill>
                  <a:srgbClr val="FF9900"/>
                </a:solidFill>
                <a:effectLst>
                  <a:outerShdw blurRad="38100" dist="38100" dir="2700000" algn="tl">
                    <a:srgbClr val="000000"/>
                  </a:outerShdw>
                </a:effectLst>
                <a:latin typeface="Century Gothic" pitchFamily="34" charset="0"/>
                <a:cs typeface="+mn-cs"/>
              </a:rPr>
              <a:t>Pengawasan Sanitasi Tempat-Tempat Umum</a:t>
            </a:r>
          </a:p>
          <a:p>
            <a:pPr marL="404813" indent="-404813" algn="just">
              <a:lnSpc>
                <a:spcPct val="120000"/>
              </a:lnSpc>
              <a:spcBef>
                <a:spcPct val="20000"/>
              </a:spcBef>
              <a:buClr>
                <a:srgbClr val="FFCC66"/>
              </a:buClr>
              <a:buSzPct val="80000"/>
              <a:buFont typeface="Wingdings" pitchFamily="2" charset="2"/>
              <a:buAutoNum type="alphaUcPeriod"/>
              <a:defRPr/>
            </a:pPr>
            <a:r>
              <a:rPr lang="en-US" sz="2400" b="1">
                <a:solidFill>
                  <a:srgbClr val="FF9900"/>
                </a:solidFill>
                <a:effectLst>
                  <a:outerShdw blurRad="38100" dist="38100" dir="2700000" algn="tl">
                    <a:srgbClr val="000000"/>
                  </a:outerShdw>
                </a:effectLst>
                <a:latin typeface="Century Gothic" pitchFamily="34" charset="0"/>
                <a:cs typeface="+mn-cs"/>
              </a:rPr>
              <a:t>Pengamanan Lingkungan akibat Pencemaran    Industri</a:t>
            </a:r>
          </a:p>
          <a:p>
            <a:pPr marL="404813" indent="-404813" algn="just">
              <a:lnSpc>
                <a:spcPct val="120000"/>
              </a:lnSpc>
              <a:spcBef>
                <a:spcPct val="20000"/>
              </a:spcBef>
              <a:buClr>
                <a:srgbClr val="FFCC66"/>
              </a:buClr>
              <a:buSzPct val="80000"/>
              <a:buFont typeface="Wingdings" pitchFamily="2" charset="2"/>
              <a:buAutoNum type="alphaUcPeriod"/>
              <a:defRPr/>
            </a:pPr>
            <a:r>
              <a:rPr lang="en-US" sz="2400" b="1">
                <a:solidFill>
                  <a:srgbClr val="FF9900"/>
                </a:solidFill>
                <a:effectLst>
                  <a:outerShdw blurRad="38100" dist="38100" dir="2700000" algn="tl">
                    <a:srgbClr val="000000"/>
                  </a:outerShdw>
                </a:effectLst>
                <a:latin typeface="Century Gothic" pitchFamily="34" charset="0"/>
                <a:cs typeface="+mn-cs"/>
              </a:rPr>
              <a:t>Pengamanan Pestisida</a:t>
            </a:r>
          </a:p>
          <a:p>
            <a:pPr marL="404813" indent="-404813" algn="just">
              <a:lnSpc>
                <a:spcPct val="120000"/>
              </a:lnSpc>
              <a:spcBef>
                <a:spcPct val="20000"/>
              </a:spcBef>
              <a:buClr>
                <a:srgbClr val="FFCC66"/>
              </a:buClr>
              <a:buSzPct val="80000"/>
              <a:buFont typeface="Wingdings" pitchFamily="2" charset="2"/>
              <a:buAutoNum type="alphaUcPeriod"/>
              <a:defRPr/>
            </a:pPr>
            <a:r>
              <a:rPr lang="en-US" sz="2400" b="1">
                <a:solidFill>
                  <a:srgbClr val="FF9900"/>
                </a:solidFill>
                <a:effectLst>
                  <a:outerShdw blurRad="38100" dist="38100" dir="2700000" algn="tl">
                    <a:srgbClr val="000000"/>
                  </a:outerShdw>
                </a:effectLst>
                <a:latin typeface="Century Gothic" pitchFamily="34" charset="0"/>
                <a:cs typeface="+mn-cs"/>
              </a:rPr>
              <a:t>Klinik Sanitasi</a:t>
            </a:r>
          </a:p>
        </p:txBody>
      </p:sp>
      <p:sp>
        <p:nvSpPr>
          <p:cNvPr id="60419" name="Text Box 5"/>
          <p:cNvSpPr txBox="1">
            <a:spLocks noChangeArrowheads="1"/>
          </p:cNvSpPr>
          <p:nvPr/>
        </p:nvSpPr>
        <p:spPr bwMode="auto">
          <a:xfrm>
            <a:off x="304800" y="292100"/>
            <a:ext cx="8610600" cy="531813"/>
          </a:xfrm>
          <a:prstGeom prst="rect">
            <a:avLst/>
          </a:prstGeom>
          <a:noFill/>
          <a:ln w="12700" cap="sq">
            <a:solidFill>
              <a:srgbClr val="FFFFCC"/>
            </a:solidFill>
            <a:miter lim="800000"/>
            <a:headEnd type="none" w="sm" len="sm"/>
            <a:tailEnd type="none" w="sm" len="sm"/>
          </a:ln>
          <a:effectLst/>
        </p:spPr>
        <p:txBody>
          <a:bodyPr>
            <a:spAutoFit/>
          </a:bodyPr>
          <a:lstStyle/>
          <a:p>
            <a:pPr algn="ctr">
              <a:spcBef>
                <a:spcPct val="50000"/>
              </a:spcBef>
            </a:pPr>
            <a:r>
              <a:rPr kumimoji="1" lang="id-ID" sz="2800" b="1">
                <a:solidFill>
                  <a:srgbClr val="FFFFCC"/>
                </a:solidFill>
                <a:latin typeface="Lucida Sans Unicode" pitchFamily="34" charset="0"/>
              </a:rPr>
              <a:t>Program </a:t>
            </a:r>
            <a:r>
              <a:rPr kumimoji="1" lang="en-US" sz="2800" b="1">
                <a:solidFill>
                  <a:srgbClr val="FFFFCC"/>
                </a:solidFill>
                <a:latin typeface="Lucida Sans Unicode" pitchFamily="34" charset="0"/>
              </a:rPr>
              <a:t>Kesehatan Lingkungan</a:t>
            </a:r>
            <a:r>
              <a:rPr kumimoji="1" lang="id-ID" sz="2800" b="1">
                <a:solidFill>
                  <a:srgbClr val="FFFFCC"/>
                </a:solidFill>
                <a:latin typeface="Lucida Sans Unicode" pitchFamily="34" charset="0"/>
              </a:rPr>
              <a:t> di Puskesmas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4"/>
          <p:cNvSpPr txBox="1">
            <a:spLocks noChangeArrowheads="1"/>
          </p:cNvSpPr>
          <p:nvPr/>
        </p:nvSpPr>
        <p:spPr bwMode="auto">
          <a:xfrm>
            <a:off x="304800" y="292100"/>
            <a:ext cx="8610600" cy="531813"/>
          </a:xfrm>
          <a:prstGeom prst="rect">
            <a:avLst/>
          </a:prstGeom>
          <a:noFill/>
          <a:ln w="12700" cap="sq">
            <a:solidFill>
              <a:srgbClr val="FFFFCC"/>
            </a:solidFill>
            <a:miter lim="800000"/>
            <a:headEnd type="none" w="sm" len="sm"/>
            <a:tailEnd type="none" w="sm" len="sm"/>
          </a:ln>
          <a:effectLst/>
        </p:spPr>
        <p:txBody>
          <a:bodyPr>
            <a:spAutoFit/>
          </a:bodyPr>
          <a:lstStyle/>
          <a:p>
            <a:pPr algn="ctr">
              <a:spcBef>
                <a:spcPct val="50000"/>
              </a:spcBef>
            </a:pPr>
            <a:r>
              <a:rPr kumimoji="1" lang="id-ID" sz="2800" b="1">
                <a:solidFill>
                  <a:srgbClr val="FFFFCC"/>
                </a:solidFill>
                <a:latin typeface="Lucida Sans Unicode" pitchFamily="34" charset="0"/>
              </a:rPr>
              <a:t>Program </a:t>
            </a:r>
            <a:r>
              <a:rPr kumimoji="1" lang="en-US" sz="2800" b="1">
                <a:solidFill>
                  <a:srgbClr val="FFFFCC"/>
                </a:solidFill>
                <a:latin typeface="Lucida Sans Unicode" pitchFamily="34" charset="0"/>
              </a:rPr>
              <a:t>Kesehatan Lingkungan</a:t>
            </a:r>
            <a:r>
              <a:rPr kumimoji="1" lang="id-ID" sz="2800" b="1">
                <a:solidFill>
                  <a:srgbClr val="FFFFCC"/>
                </a:solidFill>
                <a:latin typeface="Lucida Sans Unicode" pitchFamily="34" charset="0"/>
              </a:rPr>
              <a:t> di Puskesmas</a:t>
            </a:r>
          </a:p>
        </p:txBody>
      </p:sp>
      <p:sp>
        <p:nvSpPr>
          <p:cNvPr id="166917" name="Rectangle 5"/>
          <p:cNvSpPr>
            <a:spLocks noChangeArrowheads="1"/>
          </p:cNvSpPr>
          <p:nvPr/>
        </p:nvSpPr>
        <p:spPr bwMode="auto">
          <a:xfrm>
            <a:off x="304800" y="1143000"/>
            <a:ext cx="8610600" cy="525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lgn="just">
              <a:lnSpc>
                <a:spcPct val="120000"/>
              </a:lnSpc>
              <a:spcBef>
                <a:spcPct val="20000"/>
              </a:spcBef>
              <a:buClr>
                <a:srgbClr val="FFCC66"/>
              </a:buClr>
              <a:buSzPct val="80000"/>
              <a:buFont typeface="Wingdings" pitchFamily="2" charset="2"/>
              <a:buNone/>
              <a:defRPr/>
            </a:pPr>
            <a:r>
              <a:rPr lang="en-US" sz="2400" b="1">
                <a:solidFill>
                  <a:srgbClr val="00FFFF"/>
                </a:solidFill>
                <a:effectLst>
                  <a:outerShdw blurRad="38100" dist="38100" dir="2700000" algn="tl">
                    <a:srgbClr val="000000"/>
                  </a:outerShdw>
                </a:effectLst>
                <a:latin typeface="Century Gothic" pitchFamily="34" charset="0"/>
                <a:cs typeface="+mn-cs"/>
              </a:rPr>
              <a:t>SASARAN</a:t>
            </a:r>
          </a:p>
          <a:p>
            <a:pPr marL="342900" indent="-342900" algn="just">
              <a:lnSpc>
                <a:spcPct val="120000"/>
              </a:lnSpc>
              <a:spcBef>
                <a:spcPct val="20000"/>
              </a:spcBef>
              <a:buClr>
                <a:srgbClr val="FFCC66"/>
              </a:buClr>
              <a:buSzPct val="80000"/>
              <a:buFont typeface="Wingdings" pitchFamily="2" charset="2"/>
              <a:buChar char="n"/>
              <a:defRPr/>
            </a:pPr>
            <a:r>
              <a:rPr lang="en-US" sz="2400" b="1">
                <a:solidFill>
                  <a:srgbClr val="00FF00"/>
                </a:solidFill>
                <a:effectLst>
                  <a:outerShdw blurRad="38100" dist="38100" dir="2700000" algn="tl">
                    <a:srgbClr val="000000"/>
                  </a:outerShdw>
                </a:effectLst>
                <a:latin typeface="Century Gothic" pitchFamily="34" charset="0"/>
                <a:cs typeface="+mn-cs"/>
              </a:rPr>
              <a:t>Daerah dgn endemis penyakit perut &amp; kecacingan, angka penyakit diare tinggi; penyakit</a:t>
            </a:r>
            <a:r>
              <a:rPr lang="en-US" sz="2400" b="1" baseline="30000">
                <a:solidFill>
                  <a:srgbClr val="00FF00"/>
                </a:solidFill>
                <a:effectLst>
                  <a:outerShdw blurRad="38100" dist="38100" dir="2700000" algn="tl">
                    <a:srgbClr val="000000"/>
                  </a:outerShdw>
                </a:effectLst>
                <a:latin typeface="Century Gothic" pitchFamily="34" charset="0"/>
                <a:cs typeface="+mn-cs"/>
              </a:rPr>
              <a:t>2</a:t>
            </a:r>
            <a:r>
              <a:rPr lang="en-US" sz="2400" b="1">
                <a:solidFill>
                  <a:srgbClr val="00FF00"/>
                </a:solidFill>
                <a:effectLst>
                  <a:outerShdw blurRad="38100" dist="38100" dir="2700000" algn="tl">
                    <a:srgbClr val="000000"/>
                  </a:outerShdw>
                </a:effectLst>
                <a:latin typeface="Century Gothic" pitchFamily="34" charset="0"/>
                <a:cs typeface="+mn-cs"/>
              </a:rPr>
              <a:t> bersumber sampah</a:t>
            </a:r>
          </a:p>
          <a:p>
            <a:pPr marL="342900" indent="-342900" algn="just">
              <a:lnSpc>
                <a:spcPct val="120000"/>
              </a:lnSpc>
              <a:spcBef>
                <a:spcPct val="20000"/>
              </a:spcBef>
              <a:buClr>
                <a:srgbClr val="FFCC66"/>
              </a:buClr>
              <a:buSzPct val="80000"/>
              <a:buFont typeface="Wingdings" pitchFamily="2" charset="2"/>
              <a:buChar char="n"/>
              <a:defRPr/>
            </a:pPr>
            <a:r>
              <a:rPr lang="en-US" sz="2400" b="1">
                <a:solidFill>
                  <a:srgbClr val="00FF00"/>
                </a:solidFill>
                <a:effectLst>
                  <a:outerShdw blurRad="38100" dist="38100" dir="2700000" algn="tl">
                    <a:srgbClr val="000000"/>
                  </a:outerShdw>
                </a:effectLst>
                <a:latin typeface="Century Gothic" pitchFamily="34" charset="0"/>
                <a:cs typeface="+mn-cs"/>
              </a:rPr>
              <a:t>Daerah berpenghasilan rendah, berpenduduk padat &amp; kumuh, cakupan sanitasi dasar yg rendah</a:t>
            </a:r>
          </a:p>
          <a:p>
            <a:pPr marL="342900" indent="-342900" algn="just">
              <a:lnSpc>
                <a:spcPct val="120000"/>
              </a:lnSpc>
              <a:spcBef>
                <a:spcPct val="20000"/>
              </a:spcBef>
              <a:buClr>
                <a:srgbClr val="FFCC66"/>
              </a:buClr>
              <a:buSzPct val="80000"/>
              <a:buFont typeface="Wingdings" pitchFamily="2" charset="2"/>
              <a:buChar char="n"/>
              <a:defRPr/>
            </a:pPr>
            <a:r>
              <a:rPr lang="en-US" sz="2400" b="1">
                <a:solidFill>
                  <a:srgbClr val="00FF00"/>
                </a:solidFill>
                <a:effectLst>
                  <a:outerShdw blurRad="38100" dist="38100" dir="2700000" algn="tl">
                    <a:srgbClr val="000000"/>
                  </a:outerShdw>
                </a:effectLst>
                <a:latin typeface="Century Gothic" pitchFamily="34" charset="0"/>
                <a:cs typeface="+mn-cs"/>
              </a:rPr>
              <a:t>Daerah pariwisata; tempat Pengelolaan Makanan; transportasi; sarana Ibadah; sarana perdagangan; sarana perawatan/pemeliharaan; sarana sosial </a:t>
            </a:r>
          </a:p>
          <a:p>
            <a:pPr marL="342900" indent="-342900" algn="just">
              <a:lnSpc>
                <a:spcPct val="120000"/>
              </a:lnSpc>
              <a:spcBef>
                <a:spcPct val="20000"/>
              </a:spcBef>
              <a:buClr>
                <a:srgbClr val="FFCC66"/>
              </a:buClr>
              <a:buSzPct val="80000"/>
              <a:buFont typeface="Wingdings" pitchFamily="2" charset="2"/>
              <a:buChar char="n"/>
              <a:defRPr/>
            </a:pPr>
            <a:r>
              <a:rPr lang="en-US" sz="2400" b="1">
                <a:solidFill>
                  <a:srgbClr val="00FF00"/>
                </a:solidFill>
                <a:effectLst>
                  <a:outerShdw blurRad="38100" dist="38100" dir="2700000" algn="tl">
                    <a:srgbClr val="000000"/>
                  </a:outerShdw>
                </a:effectLst>
                <a:latin typeface="Century Gothic" pitchFamily="34" charset="0"/>
                <a:cs typeface="+mn-cs"/>
              </a:rPr>
              <a:t>Daerah</a:t>
            </a:r>
            <a:r>
              <a:rPr lang="en-US" sz="2400" b="1" baseline="30000">
                <a:solidFill>
                  <a:srgbClr val="00FF00"/>
                </a:solidFill>
                <a:effectLst>
                  <a:outerShdw blurRad="38100" dist="38100" dir="2700000" algn="tl">
                    <a:srgbClr val="000000"/>
                  </a:outerShdw>
                </a:effectLst>
                <a:latin typeface="Century Gothic" pitchFamily="34" charset="0"/>
                <a:cs typeface="+mn-cs"/>
              </a:rPr>
              <a:t>2</a:t>
            </a:r>
            <a:r>
              <a:rPr lang="en-US" sz="2400" b="1">
                <a:solidFill>
                  <a:srgbClr val="00FF00"/>
                </a:solidFill>
                <a:effectLst>
                  <a:outerShdw blurRad="38100" dist="38100" dir="2700000" algn="tl">
                    <a:srgbClr val="000000"/>
                  </a:outerShdw>
                </a:effectLst>
                <a:latin typeface="Century Gothic" pitchFamily="34" charset="0"/>
                <a:cs typeface="+mn-cs"/>
              </a:rPr>
              <a:t> dgn angka kepemilikan &amp; pemanfaatan jamban yg memenuhi syarat kesehatan masih kurang</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4"/>
          <p:cNvSpPr txBox="1">
            <a:spLocks noChangeArrowheads="1"/>
          </p:cNvSpPr>
          <p:nvPr/>
        </p:nvSpPr>
        <p:spPr bwMode="auto">
          <a:xfrm>
            <a:off x="304800" y="292100"/>
            <a:ext cx="8610600" cy="531813"/>
          </a:xfrm>
          <a:prstGeom prst="rect">
            <a:avLst/>
          </a:prstGeom>
          <a:noFill/>
          <a:ln w="12700" cap="sq">
            <a:solidFill>
              <a:srgbClr val="FFFFCC"/>
            </a:solidFill>
            <a:miter lim="800000"/>
            <a:headEnd type="none" w="sm" len="sm"/>
            <a:tailEnd type="none" w="sm" len="sm"/>
          </a:ln>
          <a:effectLst/>
        </p:spPr>
        <p:txBody>
          <a:bodyPr>
            <a:spAutoFit/>
          </a:bodyPr>
          <a:lstStyle/>
          <a:p>
            <a:pPr algn="ctr">
              <a:spcBef>
                <a:spcPct val="50000"/>
              </a:spcBef>
            </a:pPr>
            <a:r>
              <a:rPr kumimoji="1" lang="id-ID" sz="2800" b="1">
                <a:solidFill>
                  <a:srgbClr val="FFFFCC"/>
                </a:solidFill>
                <a:latin typeface="Lucida Sans Unicode" pitchFamily="34" charset="0"/>
              </a:rPr>
              <a:t>Program </a:t>
            </a:r>
            <a:r>
              <a:rPr kumimoji="1" lang="en-US" sz="2800" b="1">
                <a:solidFill>
                  <a:srgbClr val="FFFFCC"/>
                </a:solidFill>
                <a:latin typeface="Lucida Sans Unicode" pitchFamily="34" charset="0"/>
              </a:rPr>
              <a:t>Kesehatan Lingkungan</a:t>
            </a:r>
            <a:r>
              <a:rPr kumimoji="1" lang="id-ID" sz="2800" b="1">
                <a:solidFill>
                  <a:srgbClr val="FFFFCC"/>
                </a:solidFill>
                <a:latin typeface="Lucida Sans Unicode" pitchFamily="34" charset="0"/>
              </a:rPr>
              <a:t> di Puskesmas</a:t>
            </a:r>
          </a:p>
        </p:txBody>
      </p:sp>
      <p:sp>
        <p:nvSpPr>
          <p:cNvPr id="167941" name="Rectangle 5"/>
          <p:cNvSpPr>
            <a:spLocks noChangeArrowheads="1"/>
          </p:cNvSpPr>
          <p:nvPr/>
        </p:nvSpPr>
        <p:spPr bwMode="auto">
          <a:xfrm>
            <a:off x="304800" y="1219200"/>
            <a:ext cx="8610600" cy="541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lgn="just">
              <a:lnSpc>
                <a:spcPct val="130000"/>
              </a:lnSpc>
              <a:spcBef>
                <a:spcPct val="20000"/>
              </a:spcBef>
              <a:buClr>
                <a:srgbClr val="FFCC66"/>
              </a:buClr>
              <a:buSzPct val="80000"/>
              <a:buFont typeface="Wingdings" pitchFamily="2" charset="2"/>
              <a:buNone/>
              <a:defRPr/>
            </a:pPr>
            <a:r>
              <a:rPr lang="en-US" sz="2200" b="1">
                <a:solidFill>
                  <a:srgbClr val="00FFFF"/>
                </a:solidFill>
                <a:effectLst>
                  <a:outerShdw blurRad="38100" dist="38100" dir="2700000" algn="tl">
                    <a:srgbClr val="000000"/>
                  </a:outerShdw>
                </a:effectLst>
                <a:latin typeface="Century Gothic" pitchFamily="34" charset="0"/>
                <a:cs typeface="+mn-cs"/>
              </a:rPr>
              <a:t>SASARAN</a:t>
            </a:r>
          </a:p>
          <a:p>
            <a:pPr marL="342900" indent="-342900" algn="just">
              <a:lnSpc>
                <a:spcPct val="130000"/>
              </a:lnSpc>
              <a:spcBef>
                <a:spcPct val="20000"/>
              </a:spcBef>
              <a:buClr>
                <a:srgbClr val="FFCC66"/>
              </a:buClr>
              <a:buSzPct val="80000"/>
              <a:buFont typeface="Wingdings" pitchFamily="2" charset="2"/>
              <a:buChar char="n"/>
              <a:defRPr/>
            </a:pPr>
            <a:r>
              <a:rPr lang="en-US" sz="2200" b="1">
                <a:solidFill>
                  <a:srgbClr val="00FF00"/>
                </a:solidFill>
                <a:effectLst>
                  <a:outerShdw blurRad="38100" dist="38100" dir="2700000" algn="tl">
                    <a:srgbClr val="000000"/>
                  </a:outerShdw>
                </a:effectLst>
                <a:latin typeface="Century Gothic" pitchFamily="34" charset="0"/>
                <a:cs typeface="+mn-cs"/>
              </a:rPr>
              <a:t>Keluarga &amp; masyarakat di daerah yg angka kepadatan penduduknya tinggi serta produksi sampahnya cukup banyak; masyarakat dgn penyakit yg berhubungan dgn penyakit lingkungan</a:t>
            </a:r>
          </a:p>
          <a:p>
            <a:pPr marL="342900" indent="-342900" algn="just">
              <a:lnSpc>
                <a:spcPct val="130000"/>
              </a:lnSpc>
              <a:spcBef>
                <a:spcPct val="20000"/>
              </a:spcBef>
              <a:buClr>
                <a:srgbClr val="FFCC66"/>
              </a:buClr>
              <a:buSzPct val="80000"/>
              <a:buFont typeface="Wingdings" pitchFamily="2" charset="2"/>
              <a:buChar char="n"/>
              <a:defRPr/>
            </a:pPr>
            <a:r>
              <a:rPr lang="en-US" sz="2200" b="1">
                <a:solidFill>
                  <a:srgbClr val="00FF00"/>
                </a:solidFill>
                <a:effectLst>
                  <a:outerShdw blurRad="38100" dist="38100" dir="2700000" algn="tl">
                    <a:srgbClr val="000000"/>
                  </a:outerShdw>
                </a:effectLst>
                <a:latin typeface="Century Gothic" pitchFamily="34" charset="0"/>
                <a:cs typeface="+mn-cs"/>
              </a:rPr>
              <a:t>Daerah yg mempunyai resiko thd penularan penyakit diare, TBC Paru, ISPA, DBD, &amp; Filariasis</a:t>
            </a:r>
          </a:p>
          <a:p>
            <a:pPr marL="342900" indent="-342900" algn="just">
              <a:lnSpc>
                <a:spcPct val="130000"/>
              </a:lnSpc>
              <a:spcBef>
                <a:spcPct val="20000"/>
              </a:spcBef>
              <a:buClr>
                <a:srgbClr val="FFCC66"/>
              </a:buClr>
              <a:buSzPct val="80000"/>
              <a:buFont typeface="Wingdings" pitchFamily="2" charset="2"/>
              <a:buChar char="n"/>
              <a:defRPr/>
            </a:pPr>
            <a:r>
              <a:rPr lang="en-US" sz="2200" b="1">
                <a:solidFill>
                  <a:srgbClr val="00FF00"/>
                </a:solidFill>
                <a:effectLst>
                  <a:outerShdw blurRad="38100" dist="38100" dir="2700000" algn="tl">
                    <a:srgbClr val="000000"/>
                  </a:outerShdw>
                </a:effectLst>
                <a:latin typeface="Century Gothic" pitchFamily="34" charset="0"/>
                <a:cs typeface="+mn-cs"/>
              </a:rPr>
              <a:t>Daerah pemukiman baru; resiko tinggi thd pencemaran; tempat pengelolaan pestisida; daerah industri; pertanian</a:t>
            </a:r>
          </a:p>
          <a:p>
            <a:pPr marL="342900" indent="-342900" algn="just">
              <a:lnSpc>
                <a:spcPct val="130000"/>
              </a:lnSpc>
              <a:spcBef>
                <a:spcPct val="20000"/>
              </a:spcBef>
              <a:buClr>
                <a:srgbClr val="FFCC66"/>
              </a:buClr>
              <a:buSzPct val="80000"/>
              <a:buFont typeface="Wingdings" pitchFamily="2" charset="2"/>
              <a:buChar char="n"/>
              <a:defRPr/>
            </a:pPr>
            <a:r>
              <a:rPr lang="en-US" sz="2200" b="1">
                <a:solidFill>
                  <a:srgbClr val="00FF00"/>
                </a:solidFill>
                <a:effectLst>
                  <a:outerShdw blurRad="38100" dist="38100" dir="2700000" algn="tl">
                    <a:srgbClr val="000000"/>
                  </a:outerShdw>
                </a:effectLst>
                <a:latin typeface="Century Gothic" pitchFamily="34" charset="0"/>
                <a:cs typeface="+mn-cs"/>
              </a:rPr>
              <a:t>Daerah terpencil &amp; daerah perbatasan; masyarakat terasing &amp; rawan bencana; rawan air bersih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Grp="1" noChangeArrowheads="1"/>
          </p:cNvSpPr>
          <p:nvPr>
            <p:ph type="body" idx="1"/>
          </p:nvPr>
        </p:nvSpPr>
        <p:spPr>
          <a:xfrm>
            <a:off x="228600" y="990600"/>
            <a:ext cx="8686800" cy="57150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just" eaLnBrk="1" hangingPunct="1">
              <a:lnSpc>
                <a:spcPct val="120000"/>
              </a:lnSpc>
              <a:buSzTx/>
              <a:buFont typeface="Times New Roman" pitchFamily="18" charset="0"/>
              <a:buNone/>
              <a:defRPr/>
            </a:pPr>
            <a:r>
              <a:rPr lang="id-ID" sz="2400" b="1" dirty="0" smtClean="0">
                <a:effectLst/>
                <a:latin typeface="Century Gothic" pitchFamily="34" charset="0"/>
              </a:rPr>
              <a:t>Prin</a:t>
            </a:r>
            <a:r>
              <a:rPr lang="en-US" sz="2400" b="1" dirty="0" err="1" smtClean="0">
                <a:effectLst/>
                <a:latin typeface="Century Gothic" pitchFamily="34" charset="0"/>
              </a:rPr>
              <a:t>ciples</a:t>
            </a:r>
            <a:r>
              <a:rPr lang="id-ID" sz="2400" b="1" dirty="0" smtClean="0">
                <a:effectLst/>
                <a:latin typeface="Century Gothic" pitchFamily="34" charset="0"/>
              </a:rPr>
              <a:t> </a:t>
            </a:r>
          </a:p>
          <a:p>
            <a:pPr algn="just" eaLnBrk="1" hangingPunct="1">
              <a:lnSpc>
                <a:spcPct val="120000"/>
              </a:lnSpc>
              <a:buSzTx/>
              <a:buFont typeface="Times New Roman" pitchFamily="18" charset="0"/>
              <a:buChar char="­"/>
              <a:defRPr/>
            </a:pPr>
            <a:r>
              <a:rPr lang="id-ID" sz="2400" b="1" dirty="0" smtClean="0">
                <a:solidFill>
                  <a:srgbClr val="FFCC66"/>
                </a:solidFill>
                <a:effectLst/>
                <a:latin typeface="Century Gothic" pitchFamily="34" charset="0"/>
              </a:rPr>
              <a:t>Non diskriminatif, sesuai kebutuhan medis, bukan status sosial ekonomi </a:t>
            </a:r>
            <a:r>
              <a:rPr lang="en-US" sz="2400" b="1" dirty="0" smtClean="0">
                <a:solidFill>
                  <a:srgbClr val="FFCC66"/>
                </a:solidFill>
                <a:effectLst/>
                <a:latin typeface="Century Gothic" pitchFamily="34" charset="0"/>
              </a:rPr>
              <a:t>&amp;</a:t>
            </a:r>
            <a:r>
              <a:rPr lang="id-ID" sz="2400" b="1" dirty="0" smtClean="0">
                <a:solidFill>
                  <a:srgbClr val="FFCC66"/>
                </a:solidFill>
                <a:effectLst/>
                <a:latin typeface="Century Gothic" pitchFamily="34" charset="0"/>
              </a:rPr>
              <a:t> tdk membeda-bedakan suku/</a:t>
            </a:r>
            <a:r>
              <a:rPr lang="en-US" sz="2400" b="1" dirty="0" smtClean="0">
                <a:solidFill>
                  <a:srgbClr val="FFCC66"/>
                </a:solidFill>
                <a:effectLst/>
                <a:latin typeface="Century Gothic" pitchFamily="34" charset="0"/>
              </a:rPr>
              <a:t> </a:t>
            </a:r>
            <a:r>
              <a:rPr lang="id-ID" sz="2400" b="1" dirty="0" smtClean="0">
                <a:solidFill>
                  <a:srgbClr val="FFCC66"/>
                </a:solidFill>
                <a:effectLst/>
                <a:latin typeface="Century Gothic" pitchFamily="34" charset="0"/>
              </a:rPr>
              <a:t>ras, budaya </a:t>
            </a:r>
            <a:r>
              <a:rPr lang="en-US" sz="2400" b="1" dirty="0" smtClean="0">
                <a:solidFill>
                  <a:srgbClr val="FFCC66"/>
                </a:solidFill>
                <a:effectLst/>
                <a:latin typeface="Century Gothic" pitchFamily="34" charset="0"/>
              </a:rPr>
              <a:t>&amp;</a:t>
            </a:r>
            <a:r>
              <a:rPr lang="id-ID" sz="2400" b="1" dirty="0" smtClean="0">
                <a:solidFill>
                  <a:srgbClr val="FFCC66"/>
                </a:solidFill>
                <a:effectLst/>
                <a:latin typeface="Century Gothic" pitchFamily="34" charset="0"/>
              </a:rPr>
              <a:t> agama, dengan tetap memperhatikan pengarus-utamaan gender.</a:t>
            </a:r>
          </a:p>
          <a:p>
            <a:pPr algn="just" eaLnBrk="1" hangingPunct="1">
              <a:lnSpc>
                <a:spcPct val="120000"/>
              </a:lnSpc>
              <a:buSzTx/>
              <a:buFont typeface="Times New Roman" pitchFamily="18" charset="0"/>
              <a:buChar char="­"/>
              <a:defRPr/>
            </a:pPr>
            <a:r>
              <a:rPr lang="id-ID" sz="2400" b="1" dirty="0" smtClean="0">
                <a:effectLst/>
                <a:latin typeface="Century Gothic" pitchFamily="34" charset="0"/>
              </a:rPr>
              <a:t>Terjangkau, harus terjangkau oleh seluruh masyarakat. </a:t>
            </a:r>
          </a:p>
          <a:p>
            <a:pPr algn="just" eaLnBrk="1" hangingPunct="1">
              <a:lnSpc>
                <a:spcPct val="120000"/>
              </a:lnSpc>
              <a:buSzTx/>
              <a:buFont typeface="Times New Roman" pitchFamily="18" charset="0"/>
              <a:buChar char="­"/>
              <a:defRPr/>
            </a:pPr>
            <a:r>
              <a:rPr lang="id-ID" sz="2400" b="1" dirty="0" smtClean="0">
                <a:solidFill>
                  <a:srgbClr val="00FF00"/>
                </a:solidFill>
                <a:effectLst/>
                <a:latin typeface="Century Gothic" pitchFamily="34" charset="0"/>
              </a:rPr>
              <a:t>Teknologi Tepat Guna, berasas pada kesesuaian kebutuhan </a:t>
            </a:r>
            <a:r>
              <a:rPr lang="en-US" sz="2400" b="1" dirty="0" smtClean="0">
                <a:solidFill>
                  <a:srgbClr val="00FF00"/>
                </a:solidFill>
                <a:effectLst/>
                <a:latin typeface="Century Gothic" pitchFamily="34" charset="0"/>
              </a:rPr>
              <a:t>&amp;</a:t>
            </a:r>
            <a:r>
              <a:rPr lang="id-ID" sz="2400" b="1" dirty="0" smtClean="0">
                <a:solidFill>
                  <a:srgbClr val="00FF00"/>
                </a:solidFill>
                <a:effectLst/>
                <a:latin typeface="Century Gothic" pitchFamily="34" charset="0"/>
              </a:rPr>
              <a:t> tdk bertentangan dengan etika, moral, dan nilai agama.</a:t>
            </a:r>
          </a:p>
          <a:p>
            <a:pPr algn="just" eaLnBrk="1" hangingPunct="1">
              <a:lnSpc>
                <a:spcPct val="120000"/>
              </a:lnSpc>
              <a:buSzTx/>
              <a:buFont typeface="Times New Roman" pitchFamily="18" charset="0"/>
              <a:buChar char="­"/>
              <a:defRPr/>
            </a:pPr>
            <a:r>
              <a:rPr lang="id-ID" sz="2400" b="1" dirty="0" smtClean="0">
                <a:effectLst/>
                <a:latin typeface="Century Gothic" pitchFamily="34" charset="0"/>
              </a:rPr>
              <a:t>Bekerja dlm Tim scr Cepat </a:t>
            </a:r>
            <a:r>
              <a:rPr lang="en-US" sz="2400" b="1" dirty="0" smtClean="0">
                <a:effectLst/>
                <a:latin typeface="Century Gothic" pitchFamily="34" charset="0"/>
              </a:rPr>
              <a:t>&amp;</a:t>
            </a:r>
            <a:r>
              <a:rPr lang="id-ID" sz="2400" b="1" dirty="0" smtClean="0">
                <a:effectLst/>
                <a:latin typeface="Century Gothic" pitchFamily="34" charset="0"/>
              </a:rPr>
              <a:t> Tepat, melibatkan semua pihak yg kompeten, dilakukan s</a:t>
            </a:r>
            <a:r>
              <a:rPr lang="en-US" sz="2400" b="1" dirty="0" smtClean="0">
                <a:effectLst/>
                <a:latin typeface="Century Gothic" pitchFamily="34" charset="0"/>
              </a:rPr>
              <a:t>e</a:t>
            </a:r>
            <a:r>
              <a:rPr lang="id-ID" sz="2400" b="1" dirty="0" smtClean="0">
                <a:effectLst/>
                <a:latin typeface="Century Gothic" pitchFamily="34" charset="0"/>
              </a:rPr>
              <a:t>c</a:t>
            </a:r>
            <a:r>
              <a:rPr lang="en-US" sz="2400" b="1" dirty="0" smtClean="0">
                <a:effectLst/>
                <a:latin typeface="Century Gothic" pitchFamily="34" charset="0"/>
              </a:rPr>
              <a:t>a</a:t>
            </a:r>
            <a:r>
              <a:rPr lang="id-ID" sz="2400" b="1" dirty="0" smtClean="0">
                <a:effectLst/>
                <a:latin typeface="Century Gothic" pitchFamily="34" charset="0"/>
              </a:rPr>
              <a:t>r</a:t>
            </a:r>
            <a:r>
              <a:rPr lang="en-US" sz="2400" b="1" dirty="0" smtClean="0">
                <a:effectLst/>
                <a:latin typeface="Century Gothic" pitchFamily="34" charset="0"/>
              </a:rPr>
              <a:t>a</a:t>
            </a:r>
            <a:r>
              <a:rPr lang="id-ID" sz="2400" b="1" dirty="0" smtClean="0">
                <a:effectLst/>
                <a:latin typeface="Century Gothic" pitchFamily="34" charset="0"/>
              </a:rPr>
              <a:t> cepat d</a:t>
            </a:r>
            <a:r>
              <a:rPr lang="en-US" sz="2400" b="1" dirty="0" smtClean="0">
                <a:effectLst/>
                <a:latin typeface="Century Gothic" pitchFamily="34" charset="0"/>
              </a:rPr>
              <a:t>en</a:t>
            </a:r>
            <a:r>
              <a:rPr lang="id-ID" sz="2400" b="1" dirty="0" smtClean="0">
                <a:effectLst/>
                <a:latin typeface="Century Gothic" pitchFamily="34" charset="0"/>
              </a:rPr>
              <a:t>g</a:t>
            </a:r>
            <a:r>
              <a:rPr lang="en-US" sz="2400" b="1" dirty="0" smtClean="0">
                <a:effectLst/>
                <a:latin typeface="Century Gothic" pitchFamily="34" charset="0"/>
              </a:rPr>
              <a:t>a</a:t>
            </a:r>
            <a:r>
              <a:rPr lang="id-ID" sz="2400" b="1" dirty="0" smtClean="0">
                <a:effectLst/>
                <a:latin typeface="Century Gothic" pitchFamily="34" charset="0"/>
              </a:rPr>
              <a:t>n ketepatan/presisi yang tinggi.</a:t>
            </a:r>
            <a:r>
              <a:rPr lang="id-ID" sz="2400" dirty="0" smtClean="0">
                <a:latin typeface="Century Gothic" pitchFamily="34" charset="0"/>
              </a:rPr>
              <a:t> </a:t>
            </a:r>
          </a:p>
        </p:txBody>
      </p:sp>
      <p:sp>
        <p:nvSpPr>
          <p:cNvPr id="17411" name="Rectangle 5"/>
          <p:cNvSpPr>
            <a:spLocks noChangeArrowheads="1"/>
          </p:cNvSpPr>
          <p:nvPr/>
        </p:nvSpPr>
        <p:spPr bwMode="auto">
          <a:xfrm>
            <a:off x="290513" y="152400"/>
            <a:ext cx="8624887" cy="762000"/>
          </a:xfrm>
          <a:prstGeom prst="rect">
            <a:avLst/>
          </a:prstGeom>
          <a:noFill/>
          <a:ln w="9525">
            <a:solidFill>
              <a:srgbClr val="FFFFCC"/>
            </a:solidFill>
            <a:miter lim="800000"/>
            <a:headEnd/>
            <a:tailEnd/>
          </a:ln>
          <a:effectLst/>
        </p:spPr>
        <p:txBody>
          <a:bodyPr anchor="ctr"/>
          <a:lstStyle/>
          <a:p>
            <a:pPr algn="ctr"/>
            <a:r>
              <a:rPr lang="id-ID" sz="3600" b="1">
                <a:solidFill>
                  <a:srgbClr val="FFFFCC"/>
                </a:solidFill>
                <a:latin typeface="Lucida Console" pitchFamily="49" charset="0"/>
              </a:rPr>
              <a:t>Upaya Kesehatan</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6" name="Rectangle 4"/>
          <p:cNvSpPr>
            <a:spLocks noChangeArrowheads="1"/>
          </p:cNvSpPr>
          <p:nvPr/>
        </p:nvSpPr>
        <p:spPr bwMode="auto">
          <a:xfrm>
            <a:off x="457200" y="274638"/>
            <a:ext cx="8229600" cy="633412"/>
          </a:xfrm>
          <a:prstGeom prst="rect">
            <a:avLst/>
          </a:prstGeom>
          <a:noFill/>
          <a:ln w="9525">
            <a:solidFill>
              <a:srgbClr val="FFFFCC"/>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defRPr/>
            </a:pPr>
            <a:r>
              <a:rPr lang="en-US" sz="3200" b="1">
                <a:solidFill>
                  <a:srgbClr val="FFFFCC"/>
                </a:solidFill>
                <a:effectLst>
                  <a:outerShdw blurRad="38100" dist="38100" dir="2700000" algn="tl">
                    <a:srgbClr val="000000"/>
                  </a:outerShdw>
                </a:effectLst>
                <a:latin typeface="Lucida Sans Unicode" pitchFamily="34" charset="0"/>
                <a:cs typeface="+mn-cs"/>
              </a:rPr>
              <a:t>PROGRAM GIZI DI PUSKESMAS</a:t>
            </a:r>
            <a:endParaRPr lang="id-ID" sz="3200" b="1">
              <a:solidFill>
                <a:srgbClr val="FFFFCC"/>
              </a:solidFill>
              <a:effectLst>
                <a:outerShdw blurRad="38100" dist="38100" dir="2700000" algn="tl">
                  <a:srgbClr val="000000"/>
                </a:outerShdw>
              </a:effectLst>
              <a:latin typeface="Lucida Sans Unicode" pitchFamily="34" charset="0"/>
              <a:cs typeface="+mn-cs"/>
            </a:endParaRPr>
          </a:p>
        </p:txBody>
      </p:sp>
      <p:sp>
        <p:nvSpPr>
          <p:cNvPr id="161797" name="Rectangle 5"/>
          <p:cNvSpPr>
            <a:spLocks noChangeArrowheads="1"/>
          </p:cNvSpPr>
          <p:nvPr/>
        </p:nvSpPr>
        <p:spPr bwMode="auto">
          <a:xfrm>
            <a:off x="179388" y="1236663"/>
            <a:ext cx="8713787" cy="5287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266700" indent="-266700" algn="just">
              <a:lnSpc>
                <a:spcPct val="90000"/>
              </a:lnSpc>
              <a:spcBef>
                <a:spcPct val="20000"/>
              </a:spcBef>
              <a:buClr>
                <a:srgbClr val="FFFF00"/>
              </a:buClr>
              <a:buFontTx/>
              <a:buChar char="•"/>
              <a:defRPr/>
            </a:pPr>
            <a:r>
              <a:rPr lang="id-ID" sz="2400" b="1">
                <a:solidFill>
                  <a:srgbClr val="FFFF00"/>
                </a:solidFill>
                <a:effectLst>
                  <a:outerShdw blurRad="38100" dist="38100" dir="2700000" algn="tl">
                    <a:srgbClr val="000000"/>
                  </a:outerShdw>
                </a:effectLst>
                <a:latin typeface="Century Gothic" pitchFamily="34" charset="0"/>
                <a:cs typeface="+mn-cs"/>
              </a:rPr>
              <a:t>Upaya Peningkatan Gizi Masyarakat : kegiatan utk mengupayakan peningkatan status gizi masyarakat dgn pengelolaan terkoordinasi dari berbagai profesi kesehatan (tenaga pengelola gizi) serta dukungan peran serta aktif masyarakat</a:t>
            </a:r>
          </a:p>
          <a:p>
            <a:pPr marL="266700" indent="-266700" algn="just">
              <a:lnSpc>
                <a:spcPct val="90000"/>
              </a:lnSpc>
              <a:spcBef>
                <a:spcPct val="20000"/>
              </a:spcBef>
              <a:buClr>
                <a:srgbClr val="FFFF00"/>
              </a:buClr>
              <a:buFontTx/>
              <a:buChar char="•"/>
              <a:defRPr/>
            </a:pPr>
            <a:r>
              <a:rPr lang="id-ID" sz="2400" b="1">
                <a:solidFill>
                  <a:srgbClr val="FFFF00"/>
                </a:solidFill>
                <a:effectLst>
                  <a:outerShdw blurRad="38100" dist="38100" dir="2700000" algn="tl">
                    <a:srgbClr val="000000"/>
                  </a:outerShdw>
                </a:effectLst>
                <a:latin typeface="Century Gothic" pitchFamily="34" charset="0"/>
                <a:cs typeface="+mn-cs"/>
              </a:rPr>
              <a:t>Kegiatan :</a:t>
            </a:r>
          </a:p>
          <a:p>
            <a:pPr marL="622300" lvl="1" indent="-176213" algn="just">
              <a:lnSpc>
                <a:spcPct val="90000"/>
              </a:lnSpc>
              <a:spcBef>
                <a:spcPct val="20000"/>
              </a:spcBef>
              <a:buClr>
                <a:srgbClr val="FFFFFF"/>
              </a:buClr>
              <a:buFont typeface="Trebuchet MS" pitchFamily="34" charset="0"/>
              <a:buChar char="–"/>
              <a:defRPr/>
            </a:pPr>
            <a:r>
              <a:rPr lang="id-ID" sz="2400" b="1">
                <a:solidFill>
                  <a:srgbClr val="FFFFFF"/>
                </a:solidFill>
                <a:effectLst>
                  <a:outerShdw blurRad="38100" dist="38100" dir="2700000" algn="tl">
                    <a:srgbClr val="000000"/>
                  </a:outerShdw>
                </a:effectLst>
                <a:latin typeface="Century Gothic" pitchFamily="34" charset="0"/>
                <a:cs typeface="+mn-cs"/>
              </a:rPr>
              <a:t>Upaya Perbaikan Gizi Keluarga (UPGK) : kegiatan masyarakat utk melembagakan upaya peningkatan gizi dlm tiap keluarga di Indonesia, bersifat lintas sektor yg dilaksanakan oleh kesehatan, pertanian, BKKBN, agama dalam negeri, PKK, dan sebagainya</a:t>
            </a:r>
          </a:p>
          <a:p>
            <a:pPr marL="622300" lvl="1" indent="-176213" algn="just">
              <a:lnSpc>
                <a:spcPct val="90000"/>
              </a:lnSpc>
              <a:spcBef>
                <a:spcPct val="20000"/>
              </a:spcBef>
              <a:buClr>
                <a:srgbClr val="FFFFFF"/>
              </a:buClr>
              <a:buFont typeface="Trebuchet MS" pitchFamily="34" charset="0"/>
              <a:buChar char="–"/>
              <a:defRPr/>
            </a:pPr>
            <a:r>
              <a:rPr lang="id-ID" sz="2400" b="1">
                <a:solidFill>
                  <a:srgbClr val="FFFFFF"/>
                </a:solidFill>
                <a:effectLst>
                  <a:outerShdw blurRad="38100" dist="38100" dir="2700000" algn="tl">
                    <a:srgbClr val="000000"/>
                  </a:outerShdw>
                </a:effectLst>
                <a:latin typeface="Century Gothic" pitchFamily="34" charset="0"/>
                <a:cs typeface="+mn-cs"/>
              </a:rPr>
              <a:t>Upaya Perbaikan Gizi Institusi (UPGI) : mendorong berbagai institusi pemerintah dan swasta agar memberikan perhatian lebih besar dlm peningkatan status gizi warganya</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0" name="Rectangle 4"/>
          <p:cNvSpPr>
            <a:spLocks noChangeArrowheads="1"/>
          </p:cNvSpPr>
          <p:nvPr/>
        </p:nvSpPr>
        <p:spPr bwMode="auto">
          <a:xfrm>
            <a:off x="179388" y="1171575"/>
            <a:ext cx="8713787" cy="5457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177800" indent="-177800" algn="just">
              <a:lnSpc>
                <a:spcPct val="110000"/>
              </a:lnSpc>
              <a:spcBef>
                <a:spcPct val="20000"/>
              </a:spcBef>
              <a:buClr>
                <a:srgbClr val="FFFF00"/>
              </a:buClr>
              <a:buFontTx/>
              <a:buChar char="•"/>
              <a:defRPr/>
            </a:pPr>
            <a:r>
              <a:rPr lang="id-ID" sz="2200" b="1">
                <a:solidFill>
                  <a:srgbClr val="FFFF00"/>
                </a:solidFill>
                <a:effectLst>
                  <a:outerShdw blurRad="38100" dist="38100" dir="2700000" algn="tl">
                    <a:srgbClr val="000000"/>
                  </a:outerShdw>
                </a:effectLst>
                <a:latin typeface="Century Gothic" pitchFamily="34" charset="0"/>
                <a:cs typeface="+mn-cs"/>
              </a:rPr>
              <a:t>Kegiatan :</a:t>
            </a:r>
          </a:p>
          <a:p>
            <a:pPr marL="533400" lvl="1" indent="-176213" algn="just">
              <a:lnSpc>
                <a:spcPct val="110000"/>
              </a:lnSpc>
              <a:spcBef>
                <a:spcPct val="20000"/>
              </a:spcBef>
              <a:buClr>
                <a:srgbClr val="FFFFFF"/>
              </a:buClr>
              <a:buFontTx/>
              <a:buChar char="–"/>
              <a:defRPr/>
            </a:pPr>
            <a:r>
              <a:rPr lang="id-ID" sz="2200" b="1">
                <a:solidFill>
                  <a:srgbClr val="FFFFFF"/>
                </a:solidFill>
                <a:effectLst>
                  <a:outerShdw blurRad="38100" dist="38100" dir="2700000" algn="tl">
                    <a:srgbClr val="000000"/>
                  </a:outerShdw>
                </a:effectLst>
                <a:latin typeface="Century Gothic" pitchFamily="34" charset="0"/>
                <a:cs typeface="+mn-cs"/>
              </a:rPr>
              <a:t>Upaya Penanggulangan Kelainan Gizi :</a:t>
            </a:r>
          </a:p>
          <a:p>
            <a:pPr marL="533400" lvl="1" indent="-176213" algn="just">
              <a:lnSpc>
                <a:spcPct val="110000"/>
              </a:lnSpc>
              <a:spcBef>
                <a:spcPct val="20000"/>
              </a:spcBef>
              <a:buClr>
                <a:srgbClr val="FFFFFF"/>
              </a:buClr>
              <a:defRPr/>
            </a:pPr>
            <a:r>
              <a:rPr lang="id-ID" sz="2200" b="1">
                <a:solidFill>
                  <a:srgbClr val="FFFFFF"/>
                </a:solidFill>
                <a:effectLst>
                  <a:outerShdw blurRad="38100" dist="38100" dir="2700000" algn="tl">
                    <a:srgbClr val="000000"/>
                  </a:outerShdw>
                </a:effectLst>
                <a:latin typeface="Century Gothic" pitchFamily="34" charset="0"/>
                <a:cs typeface="+mn-cs"/>
              </a:rPr>
              <a:t>	</a:t>
            </a:r>
            <a:r>
              <a:rPr lang="en-US" sz="2200" b="1">
                <a:solidFill>
                  <a:srgbClr val="FFFFFF"/>
                </a:solidFill>
                <a:effectLst>
                  <a:outerShdw blurRad="38100" dist="38100" dir="2700000" algn="tl">
                    <a:srgbClr val="000000"/>
                  </a:outerShdw>
                </a:effectLst>
                <a:latin typeface="Century Gothic" pitchFamily="34" charset="0"/>
                <a:cs typeface="+mn-cs"/>
              </a:rPr>
              <a:t>	</a:t>
            </a:r>
            <a:r>
              <a:rPr lang="id-ID" sz="2200" b="1">
                <a:solidFill>
                  <a:srgbClr val="FFFFFF"/>
                </a:solidFill>
                <a:effectLst>
                  <a:outerShdw blurRad="38100" dist="38100" dir="2700000" algn="tl">
                    <a:srgbClr val="000000"/>
                  </a:outerShdw>
                </a:effectLst>
                <a:latin typeface="Century Gothic" pitchFamily="34" charset="0"/>
                <a:cs typeface="+mn-cs"/>
              </a:rPr>
              <a:t>Pencegahan &amp; penanggulangan Gaky</a:t>
            </a:r>
          </a:p>
          <a:p>
            <a:pPr marL="533400" lvl="1" indent="-176213" algn="just">
              <a:lnSpc>
                <a:spcPct val="110000"/>
              </a:lnSpc>
              <a:spcBef>
                <a:spcPct val="20000"/>
              </a:spcBef>
              <a:buClr>
                <a:srgbClr val="FFFFFF"/>
              </a:buClr>
              <a:defRPr/>
            </a:pPr>
            <a:r>
              <a:rPr lang="id-ID" sz="2200" b="1">
                <a:solidFill>
                  <a:srgbClr val="FFFFFF"/>
                </a:solidFill>
                <a:effectLst>
                  <a:outerShdw blurRad="38100" dist="38100" dir="2700000" algn="tl">
                    <a:srgbClr val="000000"/>
                  </a:outerShdw>
                </a:effectLst>
                <a:latin typeface="Century Gothic" pitchFamily="34" charset="0"/>
                <a:cs typeface="+mn-cs"/>
              </a:rPr>
              <a:t>	</a:t>
            </a:r>
            <a:r>
              <a:rPr lang="en-US" sz="2200" b="1">
                <a:solidFill>
                  <a:srgbClr val="FFFFFF"/>
                </a:solidFill>
                <a:effectLst>
                  <a:outerShdw blurRad="38100" dist="38100" dir="2700000" algn="tl">
                    <a:srgbClr val="000000"/>
                  </a:outerShdw>
                </a:effectLst>
                <a:latin typeface="Century Gothic" pitchFamily="34" charset="0"/>
                <a:cs typeface="+mn-cs"/>
              </a:rPr>
              <a:t>	</a:t>
            </a:r>
            <a:r>
              <a:rPr lang="id-ID" sz="2200" b="1">
                <a:solidFill>
                  <a:srgbClr val="FFFFFF"/>
                </a:solidFill>
                <a:effectLst>
                  <a:outerShdw blurRad="38100" dist="38100" dir="2700000" algn="tl">
                    <a:srgbClr val="000000"/>
                  </a:outerShdw>
                </a:effectLst>
                <a:latin typeface="Century Gothic" pitchFamily="34" charset="0"/>
                <a:cs typeface="+mn-cs"/>
              </a:rPr>
              <a:t>Pencegahan &amp; penanggulangan Anemia Gizi Besi</a:t>
            </a:r>
          </a:p>
          <a:p>
            <a:pPr marL="533400" lvl="1" indent="-176213" algn="just">
              <a:lnSpc>
                <a:spcPct val="110000"/>
              </a:lnSpc>
              <a:spcBef>
                <a:spcPct val="20000"/>
              </a:spcBef>
              <a:buClr>
                <a:srgbClr val="FFFFFF"/>
              </a:buClr>
              <a:defRPr/>
            </a:pPr>
            <a:r>
              <a:rPr lang="id-ID" sz="2200" b="1">
                <a:solidFill>
                  <a:srgbClr val="FFFFFF"/>
                </a:solidFill>
                <a:effectLst>
                  <a:outerShdw blurRad="38100" dist="38100" dir="2700000" algn="tl">
                    <a:srgbClr val="000000"/>
                  </a:outerShdw>
                </a:effectLst>
                <a:latin typeface="Century Gothic" pitchFamily="34" charset="0"/>
                <a:cs typeface="+mn-cs"/>
              </a:rPr>
              <a:t>	</a:t>
            </a:r>
            <a:r>
              <a:rPr lang="en-US" sz="2200" b="1">
                <a:solidFill>
                  <a:srgbClr val="FFFFFF"/>
                </a:solidFill>
                <a:effectLst>
                  <a:outerShdw blurRad="38100" dist="38100" dir="2700000" algn="tl">
                    <a:srgbClr val="000000"/>
                  </a:outerShdw>
                </a:effectLst>
                <a:latin typeface="Century Gothic" pitchFamily="34" charset="0"/>
                <a:cs typeface="+mn-cs"/>
              </a:rPr>
              <a:t>	</a:t>
            </a:r>
            <a:r>
              <a:rPr lang="id-ID" sz="2200" b="1">
                <a:solidFill>
                  <a:srgbClr val="FFFFFF"/>
                </a:solidFill>
                <a:effectLst>
                  <a:outerShdw blurRad="38100" dist="38100" dir="2700000" algn="tl">
                    <a:srgbClr val="000000"/>
                  </a:outerShdw>
                </a:effectLst>
                <a:latin typeface="Century Gothic" pitchFamily="34" charset="0"/>
                <a:cs typeface="+mn-cs"/>
              </a:rPr>
              <a:t>Pencegahan &amp; penanggulangan KEP &amp; KEK</a:t>
            </a:r>
          </a:p>
          <a:p>
            <a:pPr marL="533400" lvl="1" indent="-176213" algn="just">
              <a:lnSpc>
                <a:spcPct val="110000"/>
              </a:lnSpc>
              <a:spcBef>
                <a:spcPct val="20000"/>
              </a:spcBef>
              <a:buClr>
                <a:srgbClr val="FFFFFF"/>
              </a:buClr>
              <a:defRPr/>
            </a:pPr>
            <a:r>
              <a:rPr lang="id-ID" sz="2200" b="1">
                <a:solidFill>
                  <a:srgbClr val="FFFFFF"/>
                </a:solidFill>
                <a:effectLst>
                  <a:outerShdw blurRad="38100" dist="38100" dir="2700000" algn="tl">
                    <a:srgbClr val="000000"/>
                  </a:outerShdw>
                </a:effectLst>
                <a:latin typeface="Century Gothic" pitchFamily="34" charset="0"/>
                <a:cs typeface="+mn-cs"/>
              </a:rPr>
              <a:t>	</a:t>
            </a:r>
            <a:r>
              <a:rPr lang="en-US" sz="2200" b="1">
                <a:solidFill>
                  <a:srgbClr val="FFFFFF"/>
                </a:solidFill>
                <a:effectLst>
                  <a:outerShdw blurRad="38100" dist="38100" dir="2700000" algn="tl">
                    <a:srgbClr val="000000"/>
                  </a:outerShdw>
                </a:effectLst>
                <a:latin typeface="Century Gothic" pitchFamily="34" charset="0"/>
                <a:cs typeface="+mn-cs"/>
              </a:rPr>
              <a:t>	</a:t>
            </a:r>
            <a:r>
              <a:rPr lang="id-ID" sz="2200" b="1">
                <a:solidFill>
                  <a:srgbClr val="FFFFFF"/>
                </a:solidFill>
                <a:effectLst>
                  <a:outerShdw blurRad="38100" dist="38100" dir="2700000" algn="tl">
                    <a:srgbClr val="000000"/>
                  </a:outerShdw>
                </a:effectLst>
                <a:latin typeface="Century Gothic" pitchFamily="34" charset="0"/>
                <a:cs typeface="+mn-cs"/>
              </a:rPr>
              <a:t>Pencegahan &amp; penanggulangan kekurangan vitamin A</a:t>
            </a:r>
          </a:p>
          <a:p>
            <a:pPr marL="533400" lvl="1" indent="-176213" algn="just">
              <a:lnSpc>
                <a:spcPct val="110000"/>
              </a:lnSpc>
              <a:spcBef>
                <a:spcPct val="20000"/>
              </a:spcBef>
              <a:buClr>
                <a:srgbClr val="FFFFFF"/>
              </a:buClr>
              <a:defRPr/>
            </a:pPr>
            <a:r>
              <a:rPr lang="id-ID" sz="2200" b="1">
                <a:solidFill>
                  <a:srgbClr val="FFFFFF"/>
                </a:solidFill>
                <a:effectLst>
                  <a:outerShdw blurRad="38100" dist="38100" dir="2700000" algn="tl">
                    <a:srgbClr val="000000"/>
                  </a:outerShdw>
                </a:effectLst>
                <a:latin typeface="Century Gothic" pitchFamily="34" charset="0"/>
                <a:cs typeface="+mn-cs"/>
              </a:rPr>
              <a:t>	</a:t>
            </a:r>
            <a:r>
              <a:rPr lang="en-US" sz="2200" b="1">
                <a:solidFill>
                  <a:srgbClr val="FFFFFF"/>
                </a:solidFill>
                <a:effectLst>
                  <a:outerShdw blurRad="38100" dist="38100" dir="2700000" algn="tl">
                    <a:srgbClr val="000000"/>
                  </a:outerShdw>
                </a:effectLst>
                <a:latin typeface="Century Gothic" pitchFamily="34" charset="0"/>
                <a:cs typeface="+mn-cs"/>
              </a:rPr>
              <a:t>	</a:t>
            </a:r>
            <a:r>
              <a:rPr lang="id-ID" sz="2200" b="1">
                <a:solidFill>
                  <a:srgbClr val="FFFFFF"/>
                </a:solidFill>
                <a:effectLst>
                  <a:outerShdw blurRad="38100" dist="38100" dir="2700000" algn="tl">
                    <a:srgbClr val="000000"/>
                  </a:outerShdw>
                </a:effectLst>
                <a:latin typeface="Century Gothic" pitchFamily="34" charset="0"/>
                <a:cs typeface="+mn-cs"/>
              </a:rPr>
              <a:t>Pencegahan &amp; penanggulangan masalah kekurangan </a:t>
            </a:r>
            <a:r>
              <a:rPr lang="en-US" sz="2200" b="1">
                <a:solidFill>
                  <a:srgbClr val="FFFFFF"/>
                </a:solidFill>
                <a:effectLst>
                  <a:outerShdw blurRad="38100" dist="38100" dir="2700000" algn="tl">
                    <a:srgbClr val="000000"/>
                  </a:outerShdw>
                </a:effectLst>
                <a:latin typeface="Century Gothic" pitchFamily="34" charset="0"/>
                <a:cs typeface="+mn-cs"/>
              </a:rPr>
              <a:t>	</a:t>
            </a:r>
            <a:r>
              <a:rPr lang="id-ID" sz="2200" b="1">
                <a:solidFill>
                  <a:srgbClr val="FFFFFF"/>
                </a:solidFill>
                <a:effectLst>
                  <a:outerShdw blurRad="38100" dist="38100" dir="2700000" algn="tl">
                    <a:srgbClr val="000000"/>
                  </a:outerShdw>
                </a:effectLst>
                <a:latin typeface="Century Gothic" pitchFamily="34" charset="0"/>
                <a:cs typeface="+mn-cs"/>
              </a:rPr>
              <a:t>gizi mikro lainnya</a:t>
            </a:r>
          </a:p>
          <a:p>
            <a:pPr marL="533400" lvl="1" indent="-176213" algn="just">
              <a:lnSpc>
                <a:spcPct val="110000"/>
              </a:lnSpc>
              <a:spcBef>
                <a:spcPct val="20000"/>
              </a:spcBef>
              <a:buClr>
                <a:srgbClr val="FFFFFF"/>
              </a:buClr>
              <a:defRPr/>
            </a:pPr>
            <a:r>
              <a:rPr lang="id-ID" sz="2200" b="1">
                <a:solidFill>
                  <a:srgbClr val="FFFFFF"/>
                </a:solidFill>
                <a:effectLst>
                  <a:outerShdw blurRad="38100" dist="38100" dir="2700000" algn="tl">
                    <a:srgbClr val="000000"/>
                  </a:outerShdw>
                </a:effectLst>
                <a:latin typeface="Century Gothic" pitchFamily="34" charset="0"/>
                <a:cs typeface="+mn-cs"/>
              </a:rPr>
              <a:t>	</a:t>
            </a:r>
            <a:r>
              <a:rPr lang="en-US" sz="2200" b="1">
                <a:solidFill>
                  <a:srgbClr val="FFFFFF"/>
                </a:solidFill>
                <a:effectLst>
                  <a:outerShdw blurRad="38100" dist="38100" dir="2700000" algn="tl">
                    <a:srgbClr val="000000"/>
                  </a:outerShdw>
                </a:effectLst>
                <a:latin typeface="Century Gothic" pitchFamily="34" charset="0"/>
                <a:cs typeface="+mn-cs"/>
              </a:rPr>
              <a:t>	</a:t>
            </a:r>
            <a:r>
              <a:rPr lang="id-ID" sz="2200" b="1">
                <a:solidFill>
                  <a:srgbClr val="FFFFFF"/>
                </a:solidFill>
                <a:effectLst>
                  <a:outerShdw blurRad="38100" dist="38100" dir="2700000" algn="tl">
                    <a:srgbClr val="000000"/>
                  </a:outerShdw>
                </a:effectLst>
                <a:latin typeface="Century Gothic" pitchFamily="34" charset="0"/>
                <a:cs typeface="+mn-cs"/>
              </a:rPr>
              <a:t>Pencegahan &amp; penanggulangan masalah gizi lebih</a:t>
            </a:r>
          </a:p>
          <a:p>
            <a:pPr marL="533400" lvl="1" indent="-176213" algn="just">
              <a:lnSpc>
                <a:spcPct val="110000"/>
              </a:lnSpc>
              <a:spcBef>
                <a:spcPct val="20000"/>
              </a:spcBef>
              <a:buClr>
                <a:srgbClr val="FFFFFF"/>
              </a:buClr>
              <a:buFontTx/>
              <a:buChar char="–"/>
              <a:defRPr/>
            </a:pPr>
            <a:r>
              <a:rPr lang="id-ID" sz="2200" b="1">
                <a:solidFill>
                  <a:srgbClr val="FFFFFF"/>
                </a:solidFill>
                <a:effectLst>
                  <a:outerShdw blurRad="38100" dist="38100" dir="2700000" algn="tl">
                    <a:srgbClr val="000000"/>
                  </a:outerShdw>
                </a:effectLst>
                <a:latin typeface="Century Gothic" pitchFamily="34" charset="0"/>
                <a:cs typeface="+mn-cs"/>
              </a:rPr>
              <a:t>Sistem Kewaspadaan Pangan &amp; Gizi : rangkaian kegiatan pengamatan situasi pangan &amp; gizi yg hasilnya digunakan utk penentuan kebijakan, perencanaan, pemantauan serta evaluasi program di bidang pangan &amp; gizi </a:t>
            </a:r>
          </a:p>
        </p:txBody>
      </p:sp>
      <p:sp>
        <p:nvSpPr>
          <p:cNvPr id="162821" name="Rectangle 5"/>
          <p:cNvSpPr>
            <a:spLocks noChangeArrowheads="1"/>
          </p:cNvSpPr>
          <p:nvPr/>
        </p:nvSpPr>
        <p:spPr bwMode="auto">
          <a:xfrm>
            <a:off x="457200" y="274638"/>
            <a:ext cx="8229600" cy="633412"/>
          </a:xfrm>
          <a:prstGeom prst="rect">
            <a:avLst/>
          </a:prstGeom>
          <a:noFill/>
          <a:ln w="9525">
            <a:solidFill>
              <a:srgbClr val="FFFFCC"/>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defRPr/>
            </a:pPr>
            <a:r>
              <a:rPr lang="en-US" sz="3200" b="1">
                <a:solidFill>
                  <a:srgbClr val="FFFFCC"/>
                </a:solidFill>
                <a:effectLst>
                  <a:outerShdw blurRad="38100" dist="38100" dir="2700000" algn="tl">
                    <a:srgbClr val="000000"/>
                  </a:outerShdw>
                </a:effectLst>
                <a:latin typeface="Lucida Sans Unicode" pitchFamily="34" charset="0"/>
                <a:cs typeface="+mn-cs"/>
              </a:rPr>
              <a:t>PROGRAM GIZI DI PUSKESMAS</a:t>
            </a:r>
            <a:endParaRPr lang="id-ID" sz="3200" b="1">
              <a:solidFill>
                <a:srgbClr val="FFFFCC"/>
              </a:solidFill>
              <a:effectLst>
                <a:outerShdw blurRad="38100" dist="38100" dir="2700000" algn="tl">
                  <a:srgbClr val="000000"/>
                </a:outerShdw>
              </a:effectLst>
              <a:latin typeface="Lucida Sans Unicode" pitchFamily="34" charset="0"/>
              <a:cs typeface="+mn-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4" name="Rectangle 4"/>
          <p:cNvSpPr>
            <a:spLocks noChangeArrowheads="1"/>
          </p:cNvSpPr>
          <p:nvPr/>
        </p:nvSpPr>
        <p:spPr bwMode="auto">
          <a:xfrm>
            <a:off x="179388" y="1600200"/>
            <a:ext cx="8713787" cy="3629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266700" indent="-266700">
              <a:lnSpc>
                <a:spcPct val="120000"/>
              </a:lnSpc>
              <a:spcBef>
                <a:spcPct val="20000"/>
              </a:spcBef>
              <a:buClr>
                <a:srgbClr val="FFFF00"/>
              </a:buClr>
              <a:buFontTx/>
              <a:buChar char="•"/>
              <a:defRPr/>
            </a:pPr>
            <a:r>
              <a:rPr lang="id-ID" sz="2400" b="1">
                <a:solidFill>
                  <a:srgbClr val="FFFF00"/>
                </a:solidFill>
                <a:effectLst>
                  <a:outerShdw blurRad="38100" dist="38100" dir="2700000" algn="tl">
                    <a:srgbClr val="000000"/>
                  </a:outerShdw>
                </a:effectLst>
                <a:latin typeface="Century Gothic" pitchFamily="34" charset="0"/>
                <a:cs typeface="+mn-cs"/>
              </a:rPr>
              <a:t>Sasaran</a:t>
            </a:r>
          </a:p>
          <a:p>
            <a:pPr marL="812800" lvl="1" indent="-366713" algn="just">
              <a:lnSpc>
                <a:spcPct val="120000"/>
              </a:lnSpc>
              <a:spcBef>
                <a:spcPct val="20000"/>
              </a:spcBef>
              <a:buClr>
                <a:srgbClr val="FFFFFF"/>
              </a:buClr>
              <a:buFont typeface="Trebuchet MS" pitchFamily="34" charset="0"/>
              <a:buChar char="–"/>
              <a:defRPr/>
            </a:pPr>
            <a:r>
              <a:rPr lang="id-ID" sz="2400" b="1">
                <a:solidFill>
                  <a:srgbClr val="FFFFFF"/>
                </a:solidFill>
                <a:effectLst>
                  <a:outerShdw blurRad="38100" dist="38100" dir="2700000" algn="tl">
                    <a:srgbClr val="000000"/>
                  </a:outerShdw>
                </a:effectLst>
                <a:latin typeface="Century Gothic" pitchFamily="34" charset="0"/>
                <a:cs typeface="+mn-cs"/>
              </a:rPr>
              <a:t>Bayi, balita, anak prasekolah &amp; anak usia sekolah</a:t>
            </a:r>
          </a:p>
          <a:p>
            <a:pPr marL="812800" lvl="1" indent="-366713" algn="just">
              <a:lnSpc>
                <a:spcPct val="120000"/>
              </a:lnSpc>
              <a:spcBef>
                <a:spcPct val="20000"/>
              </a:spcBef>
              <a:buClr>
                <a:srgbClr val="FFFFFF"/>
              </a:buClr>
              <a:buFont typeface="Trebuchet MS" pitchFamily="34" charset="0"/>
              <a:buChar char="–"/>
              <a:defRPr/>
            </a:pPr>
            <a:r>
              <a:rPr lang="id-ID" sz="2400" b="1">
                <a:solidFill>
                  <a:srgbClr val="FFFFFF"/>
                </a:solidFill>
                <a:effectLst>
                  <a:outerShdw blurRad="38100" dist="38100" dir="2700000" algn="tl">
                    <a:srgbClr val="000000"/>
                  </a:outerShdw>
                </a:effectLst>
                <a:latin typeface="Century Gothic" pitchFamily="34" charset="0"/>
                <a:cs typeface="+mn-cs"/>
              </a:rPr>
              <a:t>Wanita Usia Subur (termasuk calon pengantin), bumil, nifas, buteki dan usila</a:t>
            </a:r>
          </a:p>
          <a:p>
            <a:pPr marL="812800" lvl="1" indent="-366713" algn="just">
              <a:lnSpc>
                <a:spcPct val="120000"/>
              </a:lnSpc>
              <a:spcBef>
                <a:spcPct val="20000"/>
              </a:spcBef>
              <a:buClr>
                <a:srgbClr val="FFFFFF"/>
              </a:buClr>
              <a:buFont typeface="Trebuchet MS" pitchFamily="34" charset="0"/>
              <a:buChar char="–"/>
              <a:defRPr/>
            </a:pPr>
            <a:r>
              <a:rPr lang="id-ID" sz="2400" b="1">
                <a:solidFill>
                  <a:srgbClr val="FFFFFF"/>
                </a:solidFill>
                <a:effectLst>
                  <a:outerShdw blurRad="38100" dist="38100" dir="2700000" algn="tl">
                    <a:srgbClr val="000000"/>
                  </a:outerShdw>
                </a:effectLst>
                <a:latin typeface="Century Gothic" pitchFamily="34" charset="0"/>
                <a:cs typeface="+mn-cs"/>
              </a:rPr>
              <a:t>Semua penduduk daerah rawan gizi</a:t>
            </a:r>
          </a:p>
          <a:p>
            <a:pPr marL="812800" lvl="1" indent="-366713" algn="just">
              <a:lnSpc>
                <a:spcPct val="120000"/>
              </a:lnSpc>
              <a:spcBef>
                <a:spcPct val="20000"/>
              </a:spcBef>
              <a:buClr>
                <a:srgbClr val="FFFFFF"/>
              </a:buClr>
              <a:buFont typeface="Trebuchet MS" pitchFamily="34" charset="0"/>
              <a:buChar char="–"/>
              <a:defRPr/>
            </a:pPr>
            <a:r>
              <a:rPr lang="id-ID" sz="2400" b="1">
                <a:solidFill>
                  <a:srgbClr val="FFFFFF"/>
                </a:solidFill>
                <a:effectLst>
                  <a:outerShdw blurRad="38100" dist="38100" dir="2700000" algn="tl">
                    <a:srgbClr val="000000"/>
                  </a:outerShdw>
                </a:effectLst>
                <a:latin typeface="Century Gothic" pitchFamily="34" charset="0"/>
                <a:cs typeface="+mn-cs"/>
              </a:rPr>
              <a:t>Semua anak &amp; dewasa yg mempunyai masalah gizi</a:t>
            </a:r>
          </a:p>
          <a:p>
            <a:pPr marL="812800" lvl="1" indent="-366713" algn="just">
              <a:lnSpc>
                <a:spcPct val="120000"/>
              </a:lnSpc>
              <a:spcBef>
                <a:spcPct val="20000"/>
              </a:spcBef>
              <a:buClr>
                <a:srgbClr val="FFFFFF"/>
              </a:buClr>
              <a:buFont typeface="Trebuchet MS" pitchFamily="34" charset="0"/>
              <a:buChar char="–"/>
              <a:defRPr/>
            </a:pPr>
            <a:r>
              <a:rPr lang="id-ID" sz="2400" b="1">
                <a:solidFill>
                  <a:srgbClr val="FFFFFF"/>
                </a:solidFill>
                <a:effectLst>
                  <a:outerShdw blurRad="38100" dist="38100" dir="2700000" algn="tl">
                    <a:srgbClr val="000000"/>
                  </a:outerShdw>
                </a:effectLst>
                <a:latin typeface="Century Gothic" pitchFamily="34" charset="0"/>
                <a:cs typeface="+mn-cs"/>
              </a:rPr>
              <a:t>Pekerja berpenghasilan rendah/miskin </a:t>
            </a:r>
          </a:p>
        </p:txBody>
      </p:sp>
      <p:sp>
        <p:nvSpPr>
          <p:cNvPr id="163845" name="Rectangle 5"/>
          <p:cNvSpPr>
            <a:spLocks noChangeArrowheads="1"/>
          </p:cNvSpPr>
          <p:nvPr/>
        </p:nvSpPr>
        <p:spPr bwMode="auto">
          <a:xfrm>
            <a:off x="457200" y="274638"/>
            <a:ext cx="8229600" cy="633412"/>
          </a:xfrm>
          <a:prstGeom prst="rect">
            <a:avLst/>
          </a:prstGeom>
          <a:noFill/>
          <a:ln w="9525">
            <a:solidFill>
              <a:srgbClr val="FFFFCC"/>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defRPr/>
            </a:pPr>
            <a:r>
              <a:rPr lang="en-US" sz="3200" b="1">
                <a:solidFill>
                  <a:srgbClr val="FFFFCC"/>
                </a:solidFill>
                <a:effectLst>
                  <a:outerShdw blurRad="38100" dist="38100" dir="2700000" algn="tl">
                    <a:srgbClr val="000000"/>
                  </a:outerShdw>
                </a:effectLst>
                <a:latin typeface="Lucida Sans Unicode" pitchFamily="34" charset="0"/>
                <a:cs typeface="+mn-cs"/>
              </a:rPr>
              <a:t>PROGRAM GIZI DI PUSKESMAS</a:t>
            </a:r>
            <a:endParaRPr lang="id-ID" sz="3200" b="1">
              <a:solidFill>
                <a:srgbClr val="FFFFCC"/>
              </a:solidFill>
              <a:effectLst>
                <a:outerShdw blurRad="38100" dist="38100" dir="2700000" algn="tl">
                  <a:srgbClr val="000000"/>
                </a:outerShdw>
              </a:effectLst>
              <a:latin typeface="Lucida Sans Unicode" pitchFamily="34" charset="0"/>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304800" y="1219200"/>
            <a:ext cx="8610600" cy="5410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indent="0" algn="just" eaLnBrk="1" hangingPunct="1">
              <a:lnSpc>
                <a:spcPct val="120000"/>
              </a:lnSpc>
              <a:buFont typeface="Wingdings" pitchFamily="2" charset="2"/>
              <a:buNone/>
              <a:defRPr/>
            </a:pPr>
            <a:r>
              <a:rPr lang="id-ID" sz="2600" b="1" smtClean="0">
                <a:solidFill>
                  <a:srgbClr val="00FF00"/>
                </a:solidFill>
                <a:effectLst/>
                <a:latin typeface="Century Gothic" pitchFamily="34" charset="0"/>
              </a:rPr>
              <a:t>Tujuan penyelenggaraan upaya kesehatan adalah terselenggaranya upaya kesehatan yg adil, merata</a:t>
            </a:r>
            <a:r>
              <a:rPr lang="id-ID" sz="2600" b="1" i="1" smtClean="0">
                <a:solidFill>
                  <a:srgbClr val="00FF00"/>
                </a:solidFill>
                <a:effectLst/>
                <a:latin typeface="Century Gothic" pitchFamily="34" charset="0"/>
              </a:rPr>
              <a:t>, </a:t>
            </a:r>
            <a:r>
              <a:rPr lang="id-ID" sz="2600" b="1" smtClean="0">
                <a:solidFill>
                  <a:srgbClr val="00FF00"/>
                </a:solidFill>
                <a:effectLst/>
                <a:latin typeface="Century Gothic" pitchFamily="34" charset="0"/>
              </a:rPr>
              <a:t>terjangkau, &amp; bermutu utk menjamin terselengga</a:t>
            </a:r>
            <a:r>
              <a:rPr lang="en-US" sz="2600" b="1" smtClean="0">
                <a:solidFill>
                  <a:srgbClr val="00FF00"/>
                </a:solidFill>
                <a:effectLst/>
                <a:latin typeface="Century Gothic" pitchFamily="34" charset="0"/>
              </a:rPr>
              <a:t>-</a:t>
            </a:r>
            <a:r>
              <a:rPr lang="id-ID" sz="2600" b="1" smtClean="0">
                <a:solidFill>
                  <a:srgbClr val="00FF00"/>
                </a:solidFill>
                <a:effectLst/>
                <a:latin typeface="Century Gothic" pitchFamily="34" charset="0"/>
              </a:rPr>
              <a:t>ranya pembangunan kesehatan guna meningkat</a:t>
            </a:r>
            <a:r>
              <a:rPr lang="en-US" sz="2600" b="1" smtClean="0">
                <a:solidFill>
                  <a:srgbClr val="00FF00"/>
                </a:solidFill>
                <a:effectLst/>
                <a:latin typeface="Century Gothic" pitchFamily="34" charset="0"/>
              </a:rPr>
              <a:t>-</a:t>
            </a:r>
            <a:r>
              <a:rPr lang="id-ID" sz="2600" b="1" smtClean="0">
                <a:solidFill>
                  <a:srgbClr val="00FF00"/>
                </a:solidFill>
                <a:effectLst/>
                <a:latin typeface="Century Gothic" pitchFamily="34" charset="0"/>
              </a:rPr>
              <a:t>kan derajat kesehatan masyarakat yg setinggi-tingginya.</a:t>
            </a:r>
          </a:p>
          <a:p>
            <a:pPr marL="0" indent="0" algn="just" eaLnBrk="1" hangingPunct="1">
              <a:lnSpc>
                <a:spcPct val="120000"/>
              </a:lnSpc>
              <a:buFont typeface="Wingdings" pitchFamily="2" charset="2"/>
              <a:buNone/>
              <a:defRPr/>
            </a:pPr>
            <a:r>
              <a:rPr lang="id-ID" sz="2600" b="1" smtClean="0">
                <a:effectLst/>
                <a:latin typeface="Century Gothic" pitchFamily="34" charset="0"/>
              </a:rPr>
              <a:t>Upaya kesehatan diutamakan pd berbagai upaya dgn daya ungkit tinggi dlm pencapaian sasaran pembangunan kesehatan utamanya penduduk rentan, antara lain : ibu, bayi, anak, manusia usia lanjut, &amp; masyarakat miskin.</a:t>
            </a:r>
            <a:endParaRPr lang="id-ID" sz="2600" smtClean="0">
              <a:latin typeface="Century Gothic" pitchFamily="34" charset="0"/>
            </a:endParaRPr>
          </a:p>
        </p:txBody>
      </p:sp>
      <p:sp>
        <p:nvSpPr>
          <p:cNvPr id="18435" name="Rectangle 5"/>
          <p:cNvSpPr>
            <a:spLocks noChangeArrowheads="1"/>
          </p:cNvSpPr>
          <p:nvPr/>
        </p:nvSpPr>
        <p:spPr bwMode="auto">
          <a:xfrm>
            <a:off x="381000" y="228600"/>
            <a:ext cx="8472488" cy="762000"/>
          </a:xfrm>
          <a:prstGeom prst="rect">
            <a:avLst/>
          </a:prstGeom>
          <a:noFill/>
          <a:ln w="9525">
            <a:solidFill>
              <a:srgbClr val="FFFFCC"/>
            </a:solidFill>
            <a:miter lim="800000"/>
            <a:headEnd/>
            <a:tailEnd/>
          </a:ln>
          <a:effectLst/>
        </p:spPr>
        <p:txBody>
          <a:bodyPr anchor="ctr"/>
          <a:lstStyle/>
          <a:p>
            <a:pPr algn="ctr"/>
            <a:r>
              <a:rPr lang="id-ID" sz="3600" b="1">
                <a:solidFill>
                  <a:srgbClr val="FFFFCC"/>
                </a:solidFill>
                <a:latin typeface="Lucida Console" pitchFamily="49" charset="0"/>
              </a:rPr>
              <a:t>Upaya Kesehatan</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ChangeArrowheads="1"/>
          </p:cNvSpPr>
          <p:nvPr/>
        </p:nvSpPr>
        <p:spPr bwMode="auto">
          <a:xfrm>
            <a:off x="228600" y="1447800"/>
            <a:ext cx="8686800" cy="510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180975" indent="-180975" algn="just">
              <a:spcBef>
                <a:spcPct val="20000"/>
              </a:spcBef>
              <a:buClr>
                <a:srgbClr val="FFCC66"/>
              </a:buClr>
              <a:buFont typeface="Times New Roman" pitchFamily="18" charset="0"/>
              <a:buChar char="­"/>
              <a:defRPr/>
            </a:pPr>
            <a:r>
              <a:rPr lang="id-ID" sz="2400" b="1">
                <a:solidFill>
                  <a:srgbClr val="00FF00"/>
                </a:solidFill>
                <a:latin typeface="Century Gothic" pitchFamily="34" charset="0"/>
                <a:cs typeface="+mn-cs"/>
              </a:rPr>
              <a:t>Upaya kesehatan primer adalah upaya kesehatan dimana terjadi kontak pertama scr perorangan</a:t>
            </a:r>
            <a:r>
              <a:rPr lang="en-US" sz="2400" b="1">
                <a:solidFill>
                  <a:srgbClr val="00FF00"/>
                </a:solidFill>
                <a:latin typeface="Century Gothic" pitchFamily="34" charset="0"/>
                <a:cs typeface="+mn-cs"/>
              </a:rPr>
              <a:t>/</a:t>
            </a:r>
            <a:r>
              <a:rPr lang="id-ID" sz="2400" b="1">
                <a:solidFill>
                  <a:srgbClr val="00FF00"/>
                </a:solidFill>
                <a:latin typeface="Century Gothic" pitchFamily="34" charset="0"/>
                <a:cs typeface="+mn-cs"/>
              </a:rPr>
              <a:t> masyarakat dgn pelayanan kesehatan melalui meka</a:t>
            </a:r>
            <a:r>
              <a:rPr lang="en-US" sz="2400" b="1">
                <a:solidFill>
                  <a:srgbClr val="00FF00"/>
                </a:solidFill>
                <a:latin typeface="Century Gothic" pitchFamily="34" charset="0"/>
                <a:cs typeface="+mn-cs"/>
              </a:rPr>
              <a:t>-</a:t>
            </a:r>
            <a:r>
              <a:rPr lang="id-ID" sz="2400" b="1">
                <a:solidFill>
                  <a:srgbClr val="00FF00"/>
                </a:solidFill>
                <a:latin typeface="Century Gothic" pitchFamily="34" charset="0"/>
                <a:cs typeface="+mn-cs"/>
              </a:rPr>
              <a:t>nisme rujukan timbal-balik, termasuk penanggulangan bencana dan pelayanan gawat darurat.</a:t>
            </a:r>
            <a:endParaRPr lang="en-US" sz="2400" b="1">
              <a:solidFill>
                <a:srgbClr val="00FF00"/>
              </a:solidFill>
              <a:latin typeface="Century Gothic" pitchFamily="34" charset="0"/>
              <a:cs typeface="+mn-cs"/>
            </a:endParaRPr>
          </a:p>
          <a:p>
            <a:pPr marL="180975" indent="-180975" algn="just">
              <a:spcBef>
                <a:spcPct val="20000"/>
              </a:spcBef>
              <a:buClr>
                <a:srgbClr val="FFCC66"/>
              </a:buClr>
              <a:buFont typeface="Times New Roman" pitchFamily="18" charset="0"/>
              <a:buChar char="­"/>
              <a:defRPr/>
            </a:pPr>
            <a:r>
              <a:rPr lang="id-ID" sz="2400" b="1">
                <a:solidFill>
                  <a:srgbClr val="FFFFFF"/>
                </a:solidFill>
                <a:latin typeface="Century Gothic" pitchFamily="34" charset="0"/>
                <a:cs typeface="+mn-cs"/>
              </a:rPr>
              <a:t>Upaya kesehatan sekunder adalah upaya kesehatan rujukan lanjutan, yang terdiri dari pelayanan kesehatan perorangan sekunder </a:t>
            </a:r>
            <a:r>
              <a:rPr lang="en-US" sz="2400" b="1">
                <a:solidFill>
                  <a:srgbClr val="FFFFFF"/>
                </a:solidFill>
                <a:latin typeface="Century Gothic" pitchFamily="34" charset="0"/>
                <a:cs typeface="+mn-cs"/>
              </a:rPr>
              <a:t>&amp;</a:t>
            </a:r>
            <a:r>
              <a:rPr lang="id-ID" sz="2400" b="1">
                <a:solidFill>
                  <a:srgbClr val="FFFFFF"/>
                </a:solidFill>
                <a:latin typeface="Century Gothic" pitchFamily="34" charset="0"/>
                <a:cs typeface="+mn-cs"/>
              </a:rPr>
              <a:t> pelayanan kesehatan masya</a:t>
            </a:r>
            <a:r>
              <a:rPr lang="en-US" sz="2400" b="1">
                <a:solidFill>
                  <a:srgbClr val="FFFFFF"/>
                </a:solidFill>
                <a:latin typeface="Century Gothic" pitchFamily="34" charset="0"/>
                <a:cs typeface="+mn-cs"/>
              </a:rPr>
              <a:t>-</a:t>
            </a:r>
            <a:r>
              <a:rPr lang="id-ID" sz="2400" b="1">
                <a:solidFill>
                  <a:srgbClr val="FFFFFF"/>
                </a:solidFill>
                <a:latin typeface="Century Gothic" pitchFamily="34" charset="0"/>
                <a:cs typeface="+mn-cs"/>
              </a:rPr>
              <a:t>rakat sekunder.</a:t>
            </a:r>
            <a:endParaRPr lang="en-US" sz="2400" b="1">
              <a:solidFill>
                <a:srgbClr val="FFFFFF"/>
              </a:solidFill>
              <a:latin typeface="Century Gothic" pitchFamily="34" charset="0"/>
              <a:cs typeface="+mn-cs"/>
            </a:endParaRPr>
          </a:p>
          <a:p>
            <a:pPr marL="180975" indent="-180975" algn="just">
              <a:spcBef>
                <a:spcPct val="20000"/>
              </a:spcBef>
              <a:buClr>
                <a:srgbClr val="FFCC66"/>
              </a:buClr>
              <a:buFont typeface="Times New Roman" pitchFamily="18" charset="0"/>
              <a:buChar char="­"/>
              <a:defRPr/>
            </a:pPr>
            <a:r>
              <a:rPr lang="id-ID" sz="2400" b="1">
                <a:solidFill>
                  <a:srgbClr val="FFCC66"/>
                </a:solidFill>
                <a:latin typeface="Century Gothic" pitchFamily="34" charset="0"/>
                <a:cs typeface="+mn-cs"/>
              </a:rPr>
              <a:t>Upaya kesehatan tersier adalah upaya kesehatan rujukan unggulan yg terdiri dari pelayanan kesehatan perorangan tersier </a:t>
            </a:r>
            <a:r>
              <a:rPr lang="en-US" sz="2400" b="1">
                <a:solidFill>
                  <a:srgbClr val="FFCC66"/>
                </a:solidFill>
                <a:latin typeface="Century Gothic" pitchFamily="34" charset="0"/>
                <a:cs typeface="+mn-cs"/>
              </a:rPr>
              <a:t>&amp;</a:t>
            </a:r>
            <a:r>
              <a:rPr lang="id-ID" sz="2400" b="1">
                <a:solidFill>
                  <a:srgbClr val="FFCC66"/>
                </a:solidFill>
                <a:latin typeface="Century Gothic" pitchFamily="34" charset="0"/>
                <a:cs typeface="+mn-cs"/>
              </a:rPr>
              <a:t> pelayanan kesehatan masyarakat tersier.</a:t>
            </a:r>
            <a:endParaRPr lang="id-ID" sz="2400">
              <a:solidFill>
                <a:srgbClr val="FFCC66"/>
              </a:solidFill>
              <a:effectLst>
                <a:outerShdw blurRad="38100" dist="38100" dir="2700000" algn="tl">
                  <a:srgbClr val="000000"/>
                </a:outerShdw>
              </a:effectLst>
              <a:latin typeface="Century Gothic" pitchFamily="34" charset="0"/>
              <a:cs typeface="+mn-cs"/>
            </a:endParaRPr>
          </a:p>
        </p:txBody>
      </p:sp>
      <p:sp>
        <p:nvSpPr>
          <p:cNvPr id="19459" name="Rectangle 5"/>
          <p:cNvSpPr>
            <a:spLocks noChangeArrowheads="1"/>
          </p:cNvSpPr>
          <p:nvPr/>
        </p:nvSpPr>
        <p:spPr bwMode="auto">
          <a:xfrm>
            <a:off x="381000" y="381000"/>
            <a:ext cx="8472488" cy="762000"/>
          </a:xfrm>
          <a:prstGeom prst="rect">
            <a:avLst/>
          </a:prstGeom>
          <a:noFill/>
          <a:ln w="9525">
            <a:solidFill>
              <a:srgbClr val="FFFFCC"/>
            </a:solidFill>
            <a:miter lim="800000"/>
            <a:headEnd/>
            <a:tailEnd/>
          </a:ln>
          <a:effectLst/>
        </p:spPr>
        <p:txBody>
          <a:bodyPr anchor="ctr"/>
          <a:lstStyle/>
          <a:p>
            <a:pPr algn="ctr"/>
            <a:r>
              <a:rPr lang="id-ID" sz="3600" b="1">
                <a:solidFill>
                  <a:srgbClr val="FFFFCC"/>
                </a:solidFill>
                <a:latin typeface="Lucida Console" pitchFamily="49" charset="0"/>
              </a:rPr>
              <a:t>Sistem Pelayanan Kesehatan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ChangeArrowheads="1"/>
          </p:cNvSpPr>
          <p:nvPr/>
        </p:nvSpPr>
        <p:spPr bwMode="auto">
          <a:xfrm>
            <a:off x="228600" y="1752600"/>
            <a:ext cx="8686800"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60363" indent="-360363" algn="just">
              <a:lnSpc>
                <a:spcPct val="120000"/>
              </a:lnSpc>
              <a:spcBef>
                <a:spcPct val="20000"/>
              </a:spcBef>
              <a:buClr>
                <a:srgbClr val="FFCC66"/>
              </a:buClr>
              <a:buSzPct val="80000"/>
              <a:buFont typeface="Wingdings" pitchFamily="2" charset="2"/>
              <a:buNone/>
              <a:tabLst>
                <a:tab pos="360363" algn="l"/>
              </a:tabLst>
              <a:defRPr/>
            </a:pPr>
            <a:r>
              <a:rPr lang="en-US" sz="2400" b="1" dirty="0">
                <a:solidFill>
                  <a:srgbClr val="FFFFFF"/>
                </a:solidFill>
                <a:latin typeface="Century Gothic" pitchFamily="34" charset="0"/>
                <a:cs typeface="+mn-cs"/>
              </a:rPr>
              <a:t>Main form</a:t>
            </a:r>
            <a:endParaRPr lang="id-ID" sz="2400" b="1" dirty="0">
              <a:solidFill>
                <a:srgbClr val="FFFFFF"/>
              </a:solidFill>
              <a:latin typeface="Century Gothic" pitchFamily="34" charset="0"/>
              <a:cs typeface="+mn-cs"/>
            </a:endParaRPr>
          </a:p>
          <a:p>
            <a:pPr marL="360363" indent="-360363" algn="just">
              <a:lnSpc>
                <a:spcPct val="120000"/>
              </a:lnSpc>
              <a:spcBef>
                <a:spcPct val="20000"/>
              </a:spcBef>
              <a:buClr>
                <a:srgbClr val="FFFF00"/>
              </a:buClr>
              <a:buSzPct val="80000"/>
              <a:buFont typeface="Wingdings" pitchFamily="2" charset="2"/>
              <a:buAutoNum type="arabicPeriod"/>
              <a:tabLst>
                <a:tab pos="360363" algn="l"/>
              </a:tabLst>
              <a:defRPr/>
            </a:pPr>
            <a:r>
              <a:rPr lang="en-US" sz="2400" b="1" dirty="0">
                <a:solidFill>
                  <a:srgbClr val="FFFF00"/>
                </a:solidFill>
                <a:latin typeface="Century Gothic" pitchFamily="34" charset="0"/>
                <a:cs typeface="+mn-cs"/>
              </a:rPr>
              <a:t>Community Health Care</a:t>
            </a:r>
            <a:endParaRPr lang="id-ID" sz="2400" b="1" dirty="0">
              <a:solidFill>
                <a:srgbClr val="FFFF00"/>
              </a:solidFill>
              <a:latin typeface="Century Gothic" pitchFamily="34" charset="0"/>
            </a:endParaRPr>
          </a:p>
          <a:p>
            <a:pPr marL="901700" lvl="1" indent="-361950" algn="just">
              <a:lnSpc>
                <a:spcPct val="130000"/>
              </a:lnSpc>
              <a:spcBef>
                <a:spcPct val="20000"/>
              </a:spcBef>
              <a:buClr>
                <a:srgbClr val="00FF00"/>
              </a:buClr>
              <a:buFont typeface="Wingdings" pitchFamily="2" charset="2"/>
              <a:buAutoNum type="alphaLcPeriod"/>
              <a:tabLst>
                <a:tab pos="360363" algn="l"/>
              </a:tabLst>
              <a:defRPr/>
            </a:pPr>
            <a:r>
              <a:rPr lang="en-US" sz="2400" b="1" dirty="0">
                <a:solidFill>
                  <a:srgbClr val="00FF00"/>
                </a:solidFill>
                <a:latin typeface="Century Gothic" pitchFamily="34" charset="0"/>
              </a:rPr>
              <a:t>Primary, </a:t>
            </a:r>
            <a:r>
              <a:rPr lang="id-ID" sz="2400" b="1" dirty="0">
                <a:solidFill>
                  <a:srgbClr val="FFFFFF"/>
                </a:solidFill>
                <a:latin typeface="Century Gothic" pitchFamily="34" charset="0"/>
                <a:cs typeface="+mn-cs"/>
              </a:rPr>
              <a:t>pelayanan peningkatan dan pencegahan tanpa mengabaikan keluarga, kelompok, dan masyarakat.</a:t>
            </a:r>
            <a:endParaRPr lang="en-US" sz="2400" dirty="0">
              <a:solidFill>
                <a:srgbClr val="FFFFFF"/>
              </a:solidFill>
              <a:effectLst>
                <a:outerShdw blurRad="38100" dist="38100" dir="2700000" algn="tl">
                  <a:srgbClr val="000000"/>
                </a:outerShdw>
              </a:effectLst>
              <a:latin typeface="Century Gothic" pitchFamily="34" charset="0"/>
              <a:cs typeface="+mn-cs"/>
            </a:endParaRPr>
          </a:p>
          <a:p>
            <a:pPr marL="901700" lvl="1" indent="-361950" algn="just">
              <a:lnSpc>
                <a:spcPct val="130000"/>
              </a:lnSpc>
              <a:spcBef>
                <a:spcPct val="20000"/>
              </a:spcBef>
              <a:buClr>
                <a:srgbClr val="00FF00"/>
              </a:buClr>
              <a:buFont typeface="Wingdings" pitchFamily="2" charset="2"/>
              <a:buNone/>
              <a:tabLst>
                <a:tab pos="360363" algn="l"/>
              </a:tabLst>
              <a:defRPr/>
            </a:pPr>
            <a:r>
              <a:rPr lang="en-US" sz="2400" b="1" dirty="0">
                <a:solidFill>
                  <a:srgbClr val="FF9900"/>
                </a:solidFill>
                <a:latin typeface="Century Gothic" pitchFamily="34" charset="0"/>
              </a:rPr>
              <a:t>	</a:t>
            </a:r>
            <a:r>
              <a:rPr lang="en-US" sz="2400" b="1" dirty="0">
                <a:solidFill>
                  <a:srgbClr val="FFFFFF"/>
                </a:solidFill>
                <a:latin typeface="Century Gothic" pitchFamily="34" charset="0"/>
              </a:rPr>
              <a:t>M</a:t>
            </a:r>
            <a:r>
              <a:rPr lang="id-ID" sz="2400" b="1" dirty="0">
                <a:solidFill>
                  <a:srgbClr val="FFFFFF"/>
                </a:solidFill>
                <a:latin typeface="Century Gothic" pitchFamily="34" charset="0"/>
                <a:cs typeface="+mn-cs"/>
              </a:rPr>
              <a:t>e</a:t>
            </a:r>
            <a:r>
              <a:rPr lang="en-US" sz="2400" b="1" dirty="0" err="1">
                <a:solidFill>
                  <a:srgbClr val="FFFFFF"/>
                </a:solidFill>
                <a:latin typeface="Century Gothic" pitchFamily="34" charset="0"/>
                <a:cs typeface="+mn-cs"/>
              </a:rPr>
              <a:t>rupakan</a:t>
            </a:r>
            <a:r>
              <a:rPr lang="id-ID" sz="2400" b="1" dirty="0">
                <a:solidFill>
                  <a:srgbClr val="FFFFFF"/>
                </a:solidFill>
                <a:latin typeface="Century Gothic" pitchFamily="34" charset="0"/>
                <a:cs typeface="+mn-cs"/>
              </a:rPr>
              <a:t> tanggung-jawab Din</a:t>
            </a:r>
            <a:r>
              <a:rPr lang="en-US" sz="2400" b="1" dirty="0" err="1">
                <a:solidFill>
                  <a:srgbClr val="FFFFFF"/>
                </a:solidFill>
                <a:latin typeface="Century Gothic" pitchFamily="34" charset="0"/>
                <a:cs typeface="+mn-cs"/>
              </a:rPr>
              <a:t>kes</a:t>
            </a:r>
            <a:r>
              <a:rPr lang="en-US" sz="2400" b="1" dirty="0">
                <a:solidFill>
                  <a:srgbClr val="FFFFFF"/>
                </a:solidFill>
                <a:latin typeface="Century Gothic" pitchFamily="34" charset="0"/>
                <a:cs typeface="+mn-cs"/>
              </a:rPr>
              <a:t> </a:t>
            </a:r>
            <a:r>
              <a:rPr lang="id-ID" sz="2400" b="1" dirty="0">
                <a:solidFill>
                  <a:srgbClr val="FFFFFF"/>
                </a:solidFill>
                <a:latin typeface="Century Gothic" pitchFamily="34" charset="0"/>
                <a:cs typeface="+mn-cs"/>
              </a:rPr>
              <a:t>Kabupaten/</a:t>
            </a:r>
            <a:r>
              <a:rPr lang="en-US" sz="2400" b="1" dirty="0">
                <a:solidFill>
                  <a:srgbClr val="FFFFFF"/>
                </a:solidFill>
                <a:latin typeface="Century Gothic" pitchFamily="34" charset="0"/>
                <a:cs typeface="+mn-cs"/>
              </a:rPr>
              <a:t> </a:t>
            </a:r>
            <a:r>
              <a:rPr lang="id-ID" sz="2400" b="1" dirty="0">
                <a:solidFill>
                  <a:srgbClr val="FFFFFF"/>
                </a:solidFill>
                <a:latin typeface="Century Gothic" pitchFamily="34" charset="0"/>
                <a:cs typeface="+mn-cs"/>
              </a:rPr>
              <a:t>Kota yg pelaksanaan operasionalnya dpt didele</a:t>
            </a:r>
            <a:r>
              <a:rPr lang="en-US" sz="2400" b="1" dirty="0">
                <a:solidFill>
                  <a:srgbClr val="FFFFFF"/>
                </a:solidFill>
                <a:latin typeface="Century Gothic" pitchFamily="34" charset="0"/>
                <a:cs typeface="+mn-cs"/>
              </a:rPr>
              <a:t>-</a:t>
            </a:r>
            <a:r>
              <a:rPr lang="id-ID" sz="2400" b="1" dirty="0">
                <a:solidFill>
                  <a:srgbClr val="FFFFFF"/>
                </a:solidFill>
                <a:latin typeface="Century Gothic" pitchFamily="34" charset="0"/>
                <a:cs typeface="+mn-cs"/>
              </a:rPr>
              <a:t>gasikan kpd Puskesmas.</a:t>
            </a:r>
            <a:r>
              <a:rPr lang="en-US" sz="2400" dirty="0">
                <a:solidFill>
                  <a:srgbClr val="FFFFFF"/>
                </a:solidFill>
                <a:effectLst>
                  <a:outerShdw blurRad="38100" dist="38100" dir="2700000" algn="tl">
                    <a:srgbClr val="000000"/>
                  </a:outerShdw>
                </a:effectLst>
                <a:latin typeface="Century Gothic" pitchFamily="34" charset="0"/>
                <a:cs typeface="+mn-cs"/>
              </a:rPr>
              <a:t> </a:t>
            </a:r>
            <a:endParaRPr lang="id-ID" sz="2400" dirty="0">
              <a:solidFill>
                <a:srgbClr val="FFFFFF"/>
              </a:solidFill>
              <a:effectLst>
                <a:outerShdw blurRad="38100" dist="38100" dir="2700000" algn="tl">
                  <a:srgbClr val="000000"/>
                </a:outerShdw>
              </a:effectLst>
              <a:latin typeface="Century Gothic" pitchFamily="34" charset="0"/>
              <a:cs typeface="+mn-cs"/>
            </a:endParaRPr>
          </a:p>
        </p:txBody>
      </p:sp>
      <p:sp>
        <p:nvSpPr>
          <p:cNvPr id="20483" name="Rectangle 5"/>
          <p:cNvSpPr>
            <a:spLocks noChangeArrowheads="1"/>
          </p:cNvSpPr>
          <p:nvPr/>
        </p:nvSpPr>
        <p:spPr bwMode="auto">
          <a:xfrm>
            <a:off x="290513" y="533400"/>
            <a:ext cx="8548687" cy="762000"/>
          </a:xfrm>
          <a:prstGeom prst="rect">
            <a:avLst/>
          </a:prstGeom>
          <a:noFill/>
          <a:ln w="9525">
            <a:solidFill>
              <a:srgbClr val="FFFFCC"/>
            </a:solidFill>
            <a:miter lim="800000"/>
            <a:headEnd/>
            <a:tailEnd/>
          </a:ln>
          <a:effectLst/>
        </p:spPr>
        <p:txBody>
          <a:bodyPr anchor="ctr"/>
          <a:lstStyle/>
          <a:p>
            <a:pPr algn="ctr"/>
            <a:r>
              <a:rPr lang="en-US" sz="3600" b="1">
                <a:solidFill>
                  <a:srgbClr val="FFFFCC"/>
                </a:solidFill>
                <a:latin typeface="Lucida Console" pitchFamily="49" charset="0"/>
              </a:rPr>
              <a:t>Upaya</a:t>
            </a:r>
            <a:r>
              <a:rPr lang="id-ID" sz="3600" b="1">
                <a:solidFill>
                  <a:srgbClr val="FFFFCC"/>
                </a:solidFill>
                <a:latin typeface="Lucida Console" pitchFamily="49" charset="0"/>
              </a:rPr>
              <a:t> Kesehatan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4"/>
          <p:cNvSpPr>
            <a:spLocks noChangeArrowheads="1"/>
          </p:cNvSpPr>
          <p:nvPr/>
        </p:nvSpPr>
        <p:spPr bwMode="auto">
          <a:xfrm>
            <a:off x="228600" y="1219200"/>
            <a:ext cx="8686800" cy="533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1073150" lvl="1" indent="-533400" algn="just">
              <a:lnSpc>
                <a:spcPct val="120000"/>
              </a:lnSpc>
              <a:spcBef>
                <a:spcPct val="20000"/>
              </a:spcBef>
              <a:buClr>
                <a:srgbClr val="FFFFFF"/>
              </a:buClr>
              <a:tabLst>
                <a:tab pos="360363" algn="l"/>
              </a:tabLst>
              <a:defRPr/>
            </a:pPr>
            <a:r>
              <a:rPr lang="en-US" sz="2400" b="1">
                <a:solidFill>
                  <a:srgbClr val="FFFFFF"/>
                </a:solidFill>
                <a:latin typeface="Century Gothic" pitchFamily="34" charset="0"/>
                <a:cs typeface="+mn-cs"/>
              </a:rPr>
              <a:t>	</a:t>
            </a:r>
            <a:r>
              <a:rPr lang="id-ID" sz="2400" b="1">
                <a:solidFill>
                  <a:srgbClr val="FFFFFF"/>
                </a:solidFill>
                <a:latin typeface="Century Gothic" pitchFamily="34" charset="0"/>
                <a:cs typeface="+mn-cs"/>
              </a:rPr>
              <a:t>Masyarakat termasuk swasta dpt menyeleng</a:t>
            </a:r>
            <a:r>
              <a:rPr lang="en-US" sz="2400" b="1">
                <a:solidFill>
                  <a:srgbClr val="FFFFFF"/>
                </a:solidFill>
                <a:latin typeface="Century Gothic" pitchFamily="34" charset="0"/>
                <a:cs typeface="+mn-cs"/>
              </a:rPr>
              <a:t>-</a:t>
            </a:r>
            <a:r>
              <a:rPr lang="id-ID" sz="2400" b="1">
                <a:solidFill>
                  <a:srgbClr val="FFFFFF"/>
                </a:solidFill>
                <a:latin typeface="Century Gothic" pitchFamily="34" charset="0"/>
                <a:cs typeface="+mn-cs"/>
              </a:rPr>
              <a:t>garakan pelayanan kesehatan sesuai peraturan yg berlaku dan berkerjasama dgn pemerintah. Pembiayaan pelayanan kesehatan masyarakat primer ditanggung oleh pemerintah bersama masyarakat, termasuk swasta.</a:t>
            </a:r>
            <a:endParaRPr lang="en-US" sz="2400" b="1">
              <a:solidFill>
                <a:srgbClr val="FFFFFF"/>
              </a:solidFill>
              <a:effectLst>
                <a:outerShdw blurRad="38100" dist="38100" dir="2700000" algn="tl">
                  <a:srgbClr val="000000"/>
                </a:outerShdw>
              </a:effectLst>
              <a:latin typeface="Century Gothic" pitchFamily="34" charset="0"/>
              <a:cs typeface="+mn-cs"/>
            </a:endParaRPr>
          </a:p>
          <a:p>
            <a:pPr marL="1073150" lvl="1" indent="-533400" algn="just">
              <a:lnSpc>
                <a:spcPct val="120000"/>
              </a:lnSpc>
              <a:spcBef>
                <a:spcPct val="20000"/>
              </a:spcBef>
              <a:buClr>
                <a:srgbClr val="00FF00"/>
              </a:buClr>
              <a:buFontTx/>
              <a:buAutoNum type="alphaLcPeriod" startAt="2"/>
              <a:tabLst>
                <a:tab pos="360363" algn="l"/>
              </a:tabLst>
              <a:defRPr/>
            </a:pPr>
            <a:r>
              <a:rPr lang="en-US" sz="2400" b="1">
                <a:solidFill>
                  <a:srgbClr val="00FF00"/>
                </a:solidFill>
                <a:effectLst>
                  <a:outerShdw blurRad="38100" dist="38100" dir="2700000" algn="tl">
                    <a:srgbClr val="000000"/>
                  </a:outerShdw>
                </a:effectLst>
                <a:latin typeface="Century Gothic" pitchFamily="34" charset="0"/>
                <a:cs typeface="+mn-cs"/>
              </a:rPr>
              <a:t>Sekunder,</a:t>
            </a:r>
            <a:r>
              <a:rPr lang="en-US" sz="2400" b="1">
                <a:solidFill>
                  <a:srgbClr val="FFFFFF"/>
                </a:solidFill>
                <a:effectLst>
                  <a:outerShdw blurRad="38100" dist="38100" dir="2700000" algn="tl">
                    <a:srgbClr val="000000"/>
                  </a:outerShdw>
                </a:effectLst>
                <a:latin typeface="Century Gothic" pitchFamily="34" charset="0"/>
                <a:cs typeface="+mn-cs"/>
              </a:rPr>
              <a:t> </a:t>
            </a:r>
            <a:r>
              <a:rPr lang="id-ID" sz="2400" b="1">
                <a:solidFill>
                  <a:srgbClr val="FFFFFF"/>
                </a:solidFill>
                <a:effectLst>
                  <a:outerShdw blurRad="38100" dist="38100" dir="2700000" algn="tl">
                    <a:srgbClr val="000000"/>
                  </a:outerShdw>
                </a:effectLst>
                <a:latin typeface="Century Gothic" pitchFamily="34" charset="0"/>
                <a:cs typeface="+mn-cs"/>
              </a:rPr>
              <a:t>menerima rujukan kesehatan dari pe</a:t>
            </a:r>
            <a:r>
              <a:rPr lang="en-US" sz="2400" b="1">
                <a:solidFill>
                  <a:srgbClr val="FFFFFF"/>
                </a:solidFill>
                <a:effectLst>
                  <a:outerShdw blurRad="38100" dist="38100" dir="2700000" algn="tl">
                    <a:srgbClr val="000000"/>
                  </a:outerShdw>
                </a:effectLst>
                <a:latin typeface="Century Gothic" pitchFamily="34" charset="0"/>
                <a:cs typeface="+mn-cs"/>
              </a:rPr>
              <a:t>-</a:t>
            </a:r>
            <a:r>
              <a:rPr lang="id-ID" sz="2400" b="1">
                <a:solidFill>
                  <a:srgbClr val="FFFFFF"/>
                </a:solidFill>
                <a:effectLst>
                  <a:outerShdw blurRad="38100" dist="38100" dir="2700000" algn="tl">
                    <a:srgbClr val="000000"/>
                  </a:outerShdw>
                </a:effectLst>
                <a:latin typeface="Century Gothic" pitchFamily="34" charset="0"/>
                <a:cs typeface="+mn-cs"/>
              </a:rPr>
              <a:t>layanan kesehatan masyarakat primer </a:t>
            </a:r>
            <a:r>
              <a:rPr lang="en-US" sz="2400" b="1">
                <a:solidFill>
                  <a:srgbClr val="FFFFFF"/>
                </a:solidFill>
                <a:effectLst>
                  <a:outerShdw blurRad="38100" dist="38100" dir="2700000" algn="tl">
                    <a:srgbClr val="000000"/>
                  </a:outerShdw>
                </a:effectLst>
                <a:latin typeface="Century Gothic" pitchFamily="34" charset="0"/>
                <a:cs typeface="+mn-cs"/>
              </a:rPr>
              <a:t>&amp;</a:t>
            </a:r>
            <a:r>
              <a:rPr lang="id-ID" sz="2400" b="1">
                <a:solidFill>
                  <a:srgbClr val="FFFFFF"/>
                </a:solidFill>
                <a:effectLst>
                  <a:outerShdw blurRad="38100" dist="38100" dir="2700000" algn="tl">
                    <a:srgbClr val="000000"/>
                  </a:outerShdw>
                </a:effectLst>
                <a:latin typeface="Century Gothic" pitchFamily="34" charset="0"/>
                <a:cs typeface="+mn-cs"/>
              </a:rPr>
              <a:t> mem</a:t>
            </a:r>
            <a:r>
              <a:rPr lang="en-US" sz="2400" b="1">
                <a:solidFill>
                  <a:srgbClr val="FFFFFF"/>
                </a:solidFill>
                <a:effectLst>
                  <a:outerShdw blurRad="38100" dist="38100" dir="2700000" algn="tl">
                    <a:srgbClr val="000000"/>
                  </a:outerShdw>
                </a:effectLst>
                <a:latin typeface="Century Gothic" pitchFamily="34" charset="0"/>
                <a:cs typeface="+mn-cs"/>
              </a:rPr>
              <a:t>-</a:t>
            </a:r>
            <a:r>
              <a:rPr lang="id-ID" sz="2400" b="1">
                <a:solidFill>
                  <a:srgbClr val="FFFFFF"/>
                </a:solidFill>
                <a:effectLst>
                  <a:outerShdw blurRad="38100" dist="38100" dir="2700000" algn="tl">
                    <a:srgbClr val="000000"/>
                  </a:outerShdw>
                </a:effectLst>
                <a:latin typeface="Century Gothic" pitchFamily="34" charset="0"/>
                <a:cs typeface="+mn-cs"/>
              </a:rPr>
              <a:t>berikan fasilitasi dlm bentuk sarana, teknologi, </a:t>
            </a:r>
            <a:r>
              <a:rPr lang="en-US" sz="2400" b="1">
                <a:solidFill>
                  <a:srgbClr val="FFFFFF"/>
                </a:solidFill>
                <a:effectLst>
                  <a:outerShdw blurRad="38100" dist="38100" dir="2700000" algn="tl">
                    <a:srgbClr val="000000"/>
                  </a:outerShdw>
                </a:effectLst>
                <a:latin typeface="Century Gothic" pitchFamily="34" charset="0"/>
                <a:cs typeface="+mn-cs"/>
              </a:rPr>
              <a:t>&amp; </a:t>
            </a:r>
            <a:r>
              <a:rPr lang="id-ID" sz="2400" b="1">
                <a:solidFill>
                  <a:srgbClr val="FFFFFF"/>
                </a:solidFill>
                <a:effectLst>
                  <a:outerShdw blurRad="38100" dist="38100" dir="2700000" algn="tl">
                    <a:srgbClr val="000000"/>
                  </a:outerShdw>
                </a:effectLst>
                <a:latin typeface="Century Gothic" pitchFamily="34" charset="0"/>
                <a:cs typeface="+mn-cs"/>
              </a:rPr>
              <a:t>sumber daya manusia kesehatan serta didukung oleh pelayanan kesehatan masyarakat tersier.</a:t>
            </a:r>
          </a:p>
        </p:txBody>
      </p:sp>
      <p:sp>
        <p:nvSpPr>
          <p:cNvPr id="21507" name="Rectangle 5"/>
          <p:cNvSpPr>
            <a:spLocks noChangeArrowheads="1"/>
          </p:cNvSpPr>
          <p:nvPr/>
        </p:nvSpPr>
        <p:spPr bwMode="auto">
          <a:xfrm>
            <a:off x="381000" y="228600"/>
            <a:ext cx="8472488" cy="762000"/>
          </a:xfrm>
          <a:prstGeom prst="rect">
            <a:avLst/>
          </a:prstGeom>
          <a:noFill/>
          <a:ln w="9525">
            <a:solidFill>
              <a:srgbClr val="FFFFCC"/>
            </a:solidFill>
            <a:miter lim="800000"/>
            <a:headEnd/>
            <a:tailEnd/>
          </a:ln>
          <a:effectLst/>
        </p:spPr>
        <p:txBody>
          <a:bodyPr anchor="ctr"/>
          <a:lstStyle/>
          <a:p>
            <a:pPr algn="ctr"/>
            <a:r>
              <a:rPr lang="en-US" sz="3600" b="1">
                <a:solidFill>
                  <a:srgbClr val="FFFFCC"/>
                </a:solidFill>
                <a:latin typeface="Lucida Console" pitchFamily="49" charset="0"/>
              </a:rPr>
              <a:t>Upaya</a:t>
            </a:r>
            <a:r>
              <a:rPr lang="id-ID" sz="3600" b="1">
                <a:solidFill>
                  <a:srgbClr val="FFFFCC"/>
                </a:solidFill>
                <a:latin typeface="Lucida Console" pitchFamily="49" charset="0"/>
              </a:rPr>
              <a:t> Kesehatan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Century Gothic" pitchFamily="34"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2315</TotalTime>
  <Words>2793</Words>
  <Application>Microsoft Office PowerPoint</Application>
  <PresentationFormat>On-screen Show (4:3)</PresentationFormat>
  <Paragraphs>395</Paragraphs>
  <Slides>52</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52</vt:i4>
      </vt:variant>
    </vt:vector>
  </HeadingPairs>
  <TitlesOfParts>
    <vt:vector size="67" baseType="lpstr">
      <vt:lpstr>Tahoma</vt:lpstr>
      <vt:lpstr>Arial</vt:lpstr>
      <vt:lpstr>Wingdings</vt:lpstr>
      <vt:lpstr>Calibri</vt:lpstr>
      <vt:lpstr>Comic Sans MS</vt:lpstr>
      <vt:lpstr>Lucida Sans Unicode</vt:lpstr>
      <vt:lpstr>Century Gothic</vt:lpstr>
      <vt:lpstr>Lucida Console</vt:lpstr>
      <vt:lpstr>Times New Roman</vt:lpstr>
      <vt:lpstr>Arial Unicode MS</vt:lpstr>
      <vt:lpstr>Symbol</vt:lpstr>
      <vt:lpstr>Trebuchet MS</vt:lpstr>
      <vt:lpstr>Arial Narrow</vt:lpstr>
      <vt:lpstr>Book Antiqua</vt:lpstr>
      <vt:lpstr>Slit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user</cp:lastModifiedBy>
  <cp:revision>3</cp:revision>
  <dcterms:created xsi:type="dcterms:W3CDTF">2012-09-10T03:34:13Z</dcterms:created>
  <dcterms:modified xsi:type="dcterms:W3CDTF">2015-10-23T21:09:57Z</dcterms:modified>
</cp:coreProperties>
</file>