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749" r:id="rId4"/>
  </p:sldMasterIdLst>
  <p:notesMasterIdLst>
    <p:notesMasterId r:id="rId55"/>
  </p:notesMasterIdLst>
  <p:sldIdLst>
    <p:sldId id="295" r:id="rId5"/>
    <p:sldId id="2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308" r:id="rId44"/>
    <p:sldId id="285" r:id="rId45"/>
    <p:sldId id="286" r:id="rId46"/>
    <p:sldId id="291" r:id="rId47"/>
    <p:sldId id="292" r:id="rId48"/>
    <p:sldId id="293" r:id="rId49"/>
    <p:sldId id="294" r:id="rId50"/>
    <p:sldId id="287" r:id="rId51"/>
    <p:sldId id="288" r:id="rId52"/>
    <p:sldId id="309" r:id="rId53"/>
    <p:sldId id="289" r:id="rId5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40D87DF-1BE4-4740-901C-8B99C4DD2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A7CC27-94B4-410B-A49C-D7DAB37CBDD5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023463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15240C-E6AA-4A8F-9F0C-A97766CFA36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2006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335648-7980-44FF-B012-D818A6D44E0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38676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694343-5C68-4ED4-A9F7-600B9E5D601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56463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57D322-3E86-4594-A585-2DF5ABD0634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04157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886788-8E3F-4FFB-8E57-7A6918A94C85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78996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703427-E9FD-4AFE-8702-8B65BEFA7B6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09219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EA5DC3-0431-4368-8F12-92F0CEF7484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E12593-E6DB-41DF-BA07-83B2DCB9E91D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225890-EE98-4FEA-95C4-94E7F9DF105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9EEC27-E371-4F90-8367-CFC6051CA01D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8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FC59C7-B6C5-47F9-83DA-9CBBE7CFD6A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CCBDC3-A247-455A-A94C-DF465AEAC2D7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8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00ACD6-F6DF-4072-A20E-0A199362720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4B154C-DDA6-49D5-8AE4-3538B7F6671D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5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E9E20C-1B58-4696-86B4-780FA97DFD1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223603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577DF3-322C-4C0B-B14C-911FF310603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B0F20A-1D34-410E-BF16-C97343EBBE9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458760-A7D7-46FF-AAE7-71FD462BC8E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F664FC-E2EF-44E3-9921-3FE6D614D51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1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89423F-528C-42EF-82FD-4AF0C7B3982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2CCC6A-B44F-4F8A-BF8D-93AE015BF46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10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129E8E-FFD6-4B9A-9444-AF911B4FA0A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1CE08D9-1B6E-441F-B7DB-EA23B3235589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13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D7207D-5A88-4B41-AEFE-68CC906C2E1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EPROM (</a:t>
            </a:r>
            <a:r>
              <a:rPr lang="en-US" altLang="en-US" b="1" i="1">
                <a:latin typeface="Calibri" panose="020F0502020204030204" pitchFamily="34" charset="0"/>
              </a:rPr>
              <a:t>Erasable Programmable Read Only Memory) </a:t>
            </a:r>
            <a:r>
              <a:rPr lang="en-US" altLang="en-US" i="1">
                <a:latin typeface="Calibri" panose="020F0502020204030204" pitchFamily="34" charset="0"/>
              </a:rPr>
              <a:t>: </a:t>
            </a:r>
            <a:r>
              <a:rPr lang="en-US" altLang="en-US">
                <a:latin typeface="Calibri" panose="020F0502020204030204" pitchFamily="34" charset="0"/>
              </a:rPr>
              <a:t>is a type of memory chip that retains its data when its power supply is switched off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b="1">
                <a:latin typeface="Calibri" panose="020F0502020204030204" pitchFamily="34" charset="0"/>
              </a:rPr>
              <a:t>Kernel</a:t>
            </a:r>
            <a:r>
              <a:rPr lang="en-US" altLang="en-US">
                <a:latin typeface="Calibri" panose="020F0502020204030204" pitchFamily="34" charset="0"/>
              </a:rPr>
              <a:t>: suatu program yang berjalan sepanjang waktu (selain program aplikasi).</a:t>
            </a: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388EE1-3D25-41D1-B37C-902A1A599A3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17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D7CA9-C7AA-45F4-99C5-26F29591BEF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538081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2465A7-9255-4F5C-B7B9-B248BC3DEB7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902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23DE7C-EB26-43EF-B01E-7A4E659E7BC5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25978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44CCB8-BBD1-4EA3-AC75-F1F1D7B66643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50837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4F49F8-CE61-4845-92ED-E27DC71E8BD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92457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595EA8-59C6-4501-8DAC-6F65352831B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736088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464E1F-9B48-4208-97EA-7BECD85E9EF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811420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EE018-5471-4F7B-8F7B-93AAC92AC8E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399089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6AFD9A-8564-4DBC-902A-23EB875678D4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583706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C1BA37-A243-4618-95EE-5E7F0037B62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125276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58B950-0BEF-499A-AAEB-7770401A6D5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778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900040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0D77E4-CFE4-4E21-A45B-3861123B358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798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5908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A1C41-AFA5-4DA0-9C5E-2FAC8BDEE86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16959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2E6CAC-0B15-4A76-AB65-ABCD783AF35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28705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5C9A04-B378-40B2-A9E0-03FE838235B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87434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E73B5D-34B1-4EB6-BE01-75EA13FDD0A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261446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09A2CF-874B-4A08-8B35-F7CCF8B3E4B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51606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D64C51-CD01-4762-9FF9-1ED8D2BD2933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39101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8F3B-321A-403A-9C3E-CDA2D23F9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821E-5451-433A-8290-0E939EDA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1513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8397-542D-4F2D-B7A7-B69FE8AC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EA69-3D09-4F73-8839-1B56B7560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BDE4-9311-4378-9CE6-688F52C0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0D86-23E9-4667-89ED-394341F6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084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4478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09A-EC66-4D1C-AFFA-F79690D0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E6A92-1053-4EE2-BE51-C204AA3F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9E79-4742-4283-AC9C-691CDB18F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A98C-9BAD-4F01-AA39-7880538E3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3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88E5-6059-47CC-B09A-2E4A120E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824D-5C57-498A-A220-968FF9EA4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61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B226-7C2B-40C7-AD96-19BC379B0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5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19E4-0BF9-4DC9-B136-F4247B54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1513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F5AC-6EE3-4176-81AE-D4E4BC42F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3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D7FC-A574-43A0-A29F-11F14C41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4E480-5046-453D-AEB8-AF30E99B5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58A2-2AAA-4343-84C9-5B44AFF56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084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4478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01D1-FE4B-46C3-AE44-9750C76B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F7DE-D4DE-4D0E-8F91-0280CFFD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9573-48AB-455C-820E-8B48165D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1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9927-DB27-495D-A659-D98D2A0AA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7AB2-C13F-487C-B7A4-C74BEB40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6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63E8-F2F8-474A-AA32-8352AF14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58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60D5-75AB-4F81-9068-49371E023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4CF5-96A8-4C32-A2AB-98D5880A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7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1513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FC5F-6190-4EAF-BCD2-91F085EA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1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126D-D4C9-4C77-BCF7-3D6396F6F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0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A9403-1DA7-4CCB-9396-8513306982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F5F6-0863-49B8-A608-425D747C7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4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F64-6105-4E26-9A47-D2510C0AF0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8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B61B4-D5B1-45E4-A368-E84D9DAB5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7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2B76B-29A7-4815-8D23-741181B56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084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4478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2ABB-41C5-4A90-B28B-A81ACF17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1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AEE69-9B02-46C2-9C9F-31766E241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9A4DB-AF09-4FFE-ABB7-D8FED4E10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175E1-1E1E-4BD9-AE2C-969D2030A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6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9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8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074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8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9F8C9-626E-464D-9FE1-8E031BA7E9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E38A-ADFD-4E66-9E21-85E887112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A52DE-784C-412B-9EC8-0B3CC8057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0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ACC1-BBC4-4576-BF48-93B63CEB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0DAD-7F13-41AC-8053-9ABA3A822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C1DE-2BDD-4282-AA12-4E56262FE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E135-92B9-4C7B-A38C-D49F2BF9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66675" y="66675"/>
            <a:ext cx="9015413" cy="6697663"/>
            <a:chOff x="42" y="42"/>
            <a:chExt cx="5679" cy="4219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2"/>
              <a:ext cx="5679" cy="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5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5" cy="4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d-ID" altLang="en-US"/>
            </a:p>
          </p:txBody>
        </p:sp>
      </p:grpSp>
      <p:sp>
        <p:nvSpPr>
          <p:cNvPr id="3076" name="Rectangle 5"/>
          <p:cNvSpPr>
            <a:spLocks noChangeArrowheads="1"/>
          </p:cNvSpPr>
          <p:nvPr/>
        </p:nvSpPr>
        <p:spPr bwMode="auto">
          <a:xfrm flipV="1">
            <a:off x="69850" y="2376488"/>
            <a:ext cx="9013825" cy="92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9850" y="2341563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68263" y="2468563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0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696464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5388"/>
            <a:ext cx="322263" cy="322262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defRPr sz="140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8A5B09E-6697-4305-9530-5ED88572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69646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0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696464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6975"/>
            <a:ext cx="322263" cy="322263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defRPr sz="140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1DAD31C-3C8B-48E5-B854-25CDCEF94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69646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 flipV="1">
            <a:off x="68263" y="4683125"/>
            <a:ext cx="9007475" cy="92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8263" y="4649788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263" y="4773613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0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696464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5388"/>
            <a:ext cx="322263" cy="322262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defRPr sz="140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41D1E39-1696-4754-B6E4-9829AF297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69646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696464"/>
          </a:solidFill>
          <a:latin typeface="Franklin Gothic Book" panose="020B05030201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2EF302-4444-4722-AAEC-D08BA0A0B1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6624736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2. STRUKTUR SISTEM OPERASI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39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792088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Time-Sharing System/Multitasking 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-</a:t>
            </a:r>
          </a:p>
          <a:p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Interactive Computing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CPU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digunakan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bergantian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oleh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job-job 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di </a:t>
            </a:r>
            <a:r>
              <a:rPr lang="en-US" sz="20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memori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di disk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Waktu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dibatasi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Response time </a:t>
            </a:r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harus</a:t>
            </a:r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&lt; 1 </a:t>
            </a:r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detik</a:t>
            </a:r>
            <a:endParaRPr lang="en-US" sz="18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CPU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dialokasikan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hanya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pada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yg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ada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di memory =</a:t>
            </a:r>
          </a:p>
          <a:p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CPU scheduling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Job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dipindahkan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dari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ke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disk (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konsep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swapping</a:t>
            </a:r>
          </a:p>
          <a:p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virtual memory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)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Terjadi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komunikasi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antara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user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sistem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operasi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fi-FI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Setelah sistem operasi menyelesaikan satu perintah ia</a:t>
            </a:r>
          </a:p>
          <a:p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menunggu</a:t>
            </a:r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perintah</a:t>
            </a:r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berikutnya</a:t>
            </a:r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dari</a:t>
            </a:r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96752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Berdasarkan</a:t>
            </a:r>
            <a:r>
              <a:rPr lang="en-US" sz="3200" b="1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en-US" sz="3200" b="1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Hubungan</a:t>
            </a:r>
            <a:r>
              <a:rPr lang="en-US" sz="3200" b="1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en-US" sz="3200" b="1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Sistem</a:t>
            </a:r>
            <a:endParaRPr lang="en-US" sz="3200" b="1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endParaRPr lang="en-US" sz="24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Single Process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Sistem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hanya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memiliki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satu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CPU</a:t>
            </a:r>
          </a:p>
          <a:p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Multi Process:</a:t>
            </a:r>
          </a:p>
          <a:p>
            <a:r>
              <a:rPr lang="fi-FI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Sistem memiliki lebih dari satu CPU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untuk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memproses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satu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atau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lebih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program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Resource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digunakan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bersama-sama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Sering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disebut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Tightly Coupling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006666"/>
                </a:solidFill>
                <a:latin typeface="Verdana,Bold"/>
              </a:rPr>
              <a:t>Distributed System</a:t>
            </a:r>
          </a:p>
          <a:p>
            <a:endParaRPr lang="en-US" b="1" i="0" u="none" strike="noStrike" baseline="0" dirty="0" smtClean="0">
              <a:solidFill>
                <a:srgbClr val="006666"/>
              </a:solidFill>
              <a:latin typeface="Verdana,Bold"/>
            </a:endParaRP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Melaksanakan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komputasi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secara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terdistribusi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diantara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beberapa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prosesor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,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tidak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digunakan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bersamaan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.</a:t>
            </a:r>
          </a:p>
          <a:p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b="1" i="0" u="none" strike="noStrike" baseline="0" dirty="0" smtClean="0">
                <a:solidFill>
                  <a:srgbClr val="00669A"/>
                </a:solidFill>
                <a:latin typeface="Verdana,Bold"/>
              </a:rPr>
              <a:t>Loosely coupling system 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setiap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prosesor</a:t>
            </a:r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mempunyai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local memory / resource.</a:t>
            </a: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Komunikasi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terjadi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melalui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bus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atau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jalur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telepon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/ LAN</a:t>
            </a:r>
          </a:p>
          <a:p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Keunggulan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Pembagian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sumber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daya</a:t>
            </a:r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Komputasi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lebih</a:t>
            </a:r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cepat</a:t>
            </a:r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endParaRPr lang="en-US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Model</a:t>
            </a: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Client-Server Systems</a:t>
            </a:r>
          </a:p>
          <a:p>
            <a:r>
              <a:rPr lang="en-US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Peer-to-peer (P2P)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86764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Peer to Peer vs Client Server</a:t>
            </a:r>
          </a:p>
          <a:p>
            <a:endParaRPr lang="en-US" sz="3200" dirty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endParaRPr lang="en-US" sz="32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P2P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tidak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membedakan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client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server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Semua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node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terhubung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disebut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dengan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peer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Satu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node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bersifat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sebagai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client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sekaligus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sebagai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server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Node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harus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terhubung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dalam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jaringan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P2P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Menggunakan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service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melalui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smtClean="0">
                <a:solidFill>
                  <a:srgbClr val="3366FF"/>
                </a:solidFill>
                <a:latin typeface="Verdana,Bold"/>
              </a:rPr>
              <a:t>discovery protocol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6" y="980728"/>
            <a:ext cx="8719842" cy="5760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67380"/>
            <a:ext cx="51125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PC Modern Architecture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2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Komponen Sistem</a:t>
            </a:r>
          </a:p>
        </p:txBody>
      </p:sp>
      <p:sp useBgFill="1"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Manajemen proses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Manajemen memori utama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Manajemen file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Manajemen sistem I/O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Manajemen penyimpan sekunder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jaringan (terdistribusi)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proteksi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</a:t>
            </a:r>
            <a:r>
              <a:rPr lang="id-ID" altLang="en-US" i="1"/>
              <a:t>command interpreter</a:t>
            </a:r>
            <a:r>
              <a:rPr lang="id-ID" altLang="en-US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Manajemen Proses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Proses </a:t>
            </a:r>
            <a:r>
              <a:rPr lang="id-ID" sz="2600" dirty="0" smtClean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sz="2600" dirty="0" smtClean="0">
                <a:latin typeface="Perpetua" panose="02020502060401020303" pitchFamily="18" charset="0"/>
              </a:rPr>
              <a:t> Program yang sedang dieksekusi</a:t>
            </a:r>
          </a:p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Tanggung jawab sistem operasi pada aktifitas-aktifitas manajemen proses:</a:t>
            </a:r>
          </a:p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pembuatan/penghapusan proses oleh user atau sistem</a:t>
            </a:r>
          </a:p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menghentikan proses sementara dan melanjutkannya</a:t>
            </a:r>
          </a:p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menyediakan mekanisme sinkronisasi dan komunikasi proses</a:t>
            </a:r>
          </a:p>
          <a:p>
            <a:pPr algn="just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Proses </a:t>
            </a:r>
            <a:r>
              <a:rPr lang="id-ID" sz="2600" dirty="0" smtClean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sz="2600" dirty="0" smtClean="0">
                <a:latin typeface="Perpetua" panose="02020502060401020303" pitchFamily="18" charset="0"/>
              </a:rPr>
              <a:t> resource (waktu CPU, memori, file, I/O device)</a:t>
            </a:r>
          </a:p>
          <a:p>
            <a:pPr marL="273050" algn="just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Manajemen Memori Utama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Memori </a:t>
            </a:r>
            <a:r>
              <a:rPr lang="id-ID" altLang="en-US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altLang="en-US"/>
              <a:t> array besar berukuran word atau byte yang mempunyai alamat tertentu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Memori bersifat volatile (RAM)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Tanggung jawab sistem operasi pada aktifitas-aktifitas manajemen memori: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Menjaga dan memelihara bagian memori yang sedang digunakan dan dari yang menggunakan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Memutuskan proses tertentu yang harus dipanggil ke memori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Mengalokasikan dan mendealokasikan ruang memori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None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Manajemen File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File </a:t>
            </a:r>
            <a:r>
              <a:rPr lang="id-ID" altLang="en-US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altLang="en-US"/>
              <a:t> kumpulan informasi yang saling berhubungan (user)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Tanggung jawab sistem operasi pada aktifitas-aktifitas manajemen file: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Membuat/menghapus file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Membuat/menghapus direktori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Pemetaan file ke memori sekunder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Backup file ke media penyimpanan yang stabil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None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Manajemen I/O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Tanggung jawab sistem operasi pada aktifitas-aktifitas manajemen I/O: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Sistem buffer-caching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Antarmuka device-driver secara umum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Driver untuk device hardware-hardware tertentu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None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TUJUAN PEMBELAJARAN</a:t>
            </a:r>
          </a:p>
        </p:txBody>
      </p:sp>
      <p:sp useBgFill="1"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dirty="0"/>
              <a:t>M</a:t>
            </a:r>
            <a:r>
              <a:rPr lang="id-ID" altLang="en-US" dirty="0"/>
              <a:t>enjelaskan komponen pada sistem operasi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dirty="0"/>
              <a:t>Menjelaskan layanan sistem operasi terhadap user, proses, dan sistem lainnya.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dirty="0"/>
              <a:t>Membahas berbagai cara penataan sebuah sistem operasi.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dirty="0"/>
              <a:t>Menjelaskan bagaimana sistem operasi diinstal dan dikustomisasi dan bagaimana proses bootingnya.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Manajemen Penyimpan Sekunder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Tanggung jawab sistem operasi pada aktifitas-aktifitas manajemen penyimpan sekunder: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Pengaturan ruang bebas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Alokasi penyimpanan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Penjadwalan disk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None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Jaringan (Terdistribusi)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Tidak menggunakan memori atau clock bersama-sama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Mengakses resource yang beragam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Keuntungan: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Meningkatkan kecepatan komputasi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Meningkatkan ketersediaan data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Meningkatkan kehandalan sistem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Proteksi	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Mekanisme untuk mengontrol akses oleh program, </a:t>
            </a:r>
            <a:r>
              <a:rPr lang="pt-BR" altLang="en-US"/>
              <a:t>proses atau user pada sistem maupun resource dari user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Mekanisme: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Membedakan antara penggunaan yang sah dan yang tidak sah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Menentukan kontrol yang terganggu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Menetapkan cara pelaksanaan terproteksi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Command Interpreter	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06475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Perintah yang dimasukkan ke sistem operasi menggunakan pernyataan kontrol digunakan untuk manajemen proses, penanganan I/O, manajemen penyimpan sekunder, manajemen memori utama, akses sistem file, proteksi, dan jaringan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Shell </a:t>
            </a:r>
            <a:r>
              <a:rPr lang="id-ID" altLang="en-US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altLang="en-US"/>
              <a:t>Command Line Interpreter (CLI) dan Graphical User Interface (GUI)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Layanan Sistem Operasi	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Eksekusi program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Operasi-operasi I/O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Manipulasi sistem file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Komunikasi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Pendeteksi kesalahan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Layanan Sistem Operasi (cont.)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Tambahan layanan sistem operasi: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Mengalokasikan resource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Accounting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Proteksi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System Calls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502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Menyediakan antar muka program yang sedang berjalan dengan sistem operasi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Dulunya menggunakan bahasa assembly, sekarang bahasa tingkat tinggi (C atau C++)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Diakses via Application Programming Interface (API)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Metode untuk melewatkan parameter antara program yang sedang berjalan: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Melalui register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Menyimpan parameter pada tabel memori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Menyimpan parameter ke stack dan mengambil isi stack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Parameter Passing via Tabel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430338"/>
            <a:ext cx="777240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Contoh System Call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 altLang="en-US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8575"/>
            <a:ext cx="56388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Jenis System Calls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smtClean="0">
                <a:latin typeface="Perpetua" panose="02020502060401020303" pitchFamily="18" charset="0"/>
              </a:rPr>
              <a:t>Kontrol Proses: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end, abort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load, execute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create process, terminate process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</a:t>
            </a:r>
            <a:r>
              <a:rPr lang="en-US" sz="2600" smtClean="0">
                <a:latin typeface="Perpetua" panose="02020502060401020303" pitchFamily="18" charset="0"/>
              </a:rPr>
              <a:t> get process attributes, set process attributes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wait for time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wait event, signal event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smtClean="0">
                <a:latin typeface="Perpetua" panose="02020502060401020303" pitchFamily="18" charset="0"/>
              </a:rPr>
              <a:t>- allocate and free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Komponen</a:t>
            </a:r>
            <a:r>
              <a:rPr lang="en-US" sz="32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32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Dasar</a:t>
            </a:r>
            <a:r>
              <a:rPr lang="en-US" sz="32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32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Sistem</a:t>
            </a:r>
            <a:endParaRPr lang="en-US" sz="3200" b="1" i="0" u="none" strike="noStrike" baseline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en-US" sz="32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Komputer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299" y="107721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Hardware / Peripheral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Penyedia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sumber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daya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untuk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komputasi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dasar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Memory, CPU, I/O</a:t>
            </a:r>
          </a:p>
          <a:p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Software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Operating system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Mengkontrol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mengkoordinasi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penggunaan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hardware </a:t>
            </a:r>
          </a:p>
          <a:p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antara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berbagai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aplikasi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pengguna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Application programs 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mendefinisikan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cara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penggunaan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sumber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daya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sistem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persoalan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komputasi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dialami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pengguna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Word processors, compilers, web browsers, database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systems, video games</a:t>
            </a:r>
          </a:p>
          <a:p>
            <a:endParaRPr lang="en-US" sz="24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Brainware</a:t>
            </a:r>
            <a:endParaRPr lang="en-US" sz="2400" b="1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orang,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mesin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,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komputer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lain</a:t>
            </a:r>
            <a:endParaRPr lang="en-US" sz="24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Jenis System Calls (cont.)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7638"/>
            <a:ext cx="381000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914400" y="5386388"/>
            <a:ext cx="6477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b="1" i="1">
                <a:latin typeface="Times New Roman" panose="02020603050405020304" pitchFamily="18" charset="0"/>
              </a:rPr>
              <a:t>Sistem MSDOS : (a) pada saat startup (b) pada saat running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1800" b="1" i="1">
                <a:latin typeface="Times New Roman" panose="02020603050405020304" pitchFamily="18" charset="0"/>
              </a:rPr>
              <a:t>Sistem UNIX: (c) bisa lebih dari 1 proses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1412875"/>
            <a:ext cx="179387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402388" y="5018088"/>
            <a:ext cx="434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b="1" i="1">
                <a:latin typeface="Times New Roman" panose="02020603050405020304" pitchFamily="18" charset="0"/>
              </a:rPr>
              <a:t>(</a:t>
            </a:r>
            <a:r>
              <a:rPr lang="id-ID" altLang="en-US" sz="1800" b="1" i="1">
                <a:latin typeface="Times New Roman" panose="02020603050405020304" pitchFamily="18" charset="0"/>
              </a:rPr>
              <a:t>c</a:t>
            </a:r>
            <a:r>
              <a:rPr lang="fi-FI" altLang="en-US" sz="1800" b="1" i="1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Jenis System Calls (cont.)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919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Manajemen File: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create file, delete file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open, close file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read, write, reposition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</a:t>
            </a:r>
            <a:r>
              <a:rPr lang="en-US" sz="2600" dirty="0" smtClean="0">
                <a:latin typeface="Perpetua" panose="02020502060401020303" pitchFamily="18" charset="0"/>
              </a:rPr>
              <a:t> get and set file attributes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Manajemen Device: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request device, release device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read, write, reposition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</a:t>
            </a:r>
            <a:r>
              <a:rPr lang="fr-FR" sz="2600" dirty="0" smtClean="0">
                <a:latin typeface="Perpetua" panose="02020502060401020303" pitchFamily="18" charset="0"/>
              </a:rPr>
              <a:t> </a:t>
            </a:r>
            <a:r>
              <a:rPr lang="fr-FR" sz="2600" dirty="0" err="1" smtClean="0">
                <a:latin typeface="Perpetua" panose="02020502060401020303" pitchFamily="18" charset="0"/>
              </a:rPr>
              <a:t>get</a:t>
            </a:r>
            <a:r>
              <a:rPr lang="fr-FR" sz="2600" dirty="0" smtClean="0">
                <a:latin typeface="Perpetua" panose="02020502060401020303" pitchFamily="18" charset="0"/>
              </a:rPr>
              <a:t> </a:t>
            </a:r>
            <a:r>
              <a:rPr lang="fr-FR" sz="2600" dirty="0" err="1" smtClean="0">
                <a:latin typeface="Perpetua" panose="02020502060401020303" pitchFamily="18" charset="0"/>
              </a:rPr>
              <a:t>device</a:t>
            </a:r>
            <a:r>
              <a:rPr lang="fr-FR" sz="2600" dirty="0" smtClean="0">
                <a:latin typeface="Perpetua" panose="02020502060401020303" pitchFamily="18" charset="0"/>
              </a:rPr>
              <a:t> </a:t>
            </a:r>
            <a:r>
              <a:rPr lang="fr-FR" sz="2600" dirty="0" err="1" smtClean="0">
                <a:latin typeface="Perpetua" panose="02020502060401020303" pitchFamily="18" charset="0"/>
              </a:rPr>
              <a:t>attributes</a:t>
            </a:r>
            <a:r>
              <a:rPr lang="fr-FR" sz="2600" dirty="0" smtClean="0">
                <a:latin typeface="Perpetua" panose="02020502060401020303" pitchFamily="18" charset="0"/>
              </a:rPr>
              <a:t>, set </a:t>
            </a:r>
            <a:r>
              <a:rPr lang="fr-FR" sz="2600" dirty="0" err="1" smtClean="0">
                <a:latin typeface="Perpetua" panose="02020502060401020303" pitchFamily="18" charset="0"/>
              </a:rPr>
              <a:t>device</a:t>
            </a:r>
            <a:r>
              <a:rPr lang="fr-FR" sz="2600" dirty="0" smtClean="0">
                <a:latin typeface="Perpetua" panose="02020502060401020303" pitchFamily="18" charset="0"/>
              </a:rPr>
              <a:t> </a:t>
            </a:r>
            <a:r>
              <a:rPr lang="fr-FR" sz="2600" dirty="0" err="1" smtClean="0">
                <a:latin typeface="Perpetua" panose="02020502060401020303" pitchFamily="18" charset="0"/>
              </a:rPr>
              <a:t>attributes</a:t>
            </a:r>
            <a:endParaRPr lang="fr-FR" sz="2600" dirty="0" smtClean="0">
              <a:latin typeface="Perpetua" panose="02020502060401020303" pitchFamily="18" charset="0"/>
            </a:endParaRP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</a:t>
            </a:r>
            <a:r>
              <a:rPr lang="en-US" sz="2600" dirty="0" smtClean="0">
                <a:latin typeface="Perpetua" panose="02020502060401020303" pitchFamily="18" charset="0"/>
              </a:rPr>
              <a:t> logically attach or detach devices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Jenis System Calls (cont.)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Information Maintenance: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en-US" altLang="en-US"/>
              <a:t>get time or date, set time or date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get system data, set system data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en-US" altLang="en-US"/>
              <a:t>get and set process, file, or device attributes 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Komunikasi: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create, delete communication connection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send, receive messages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transfer status information</a:t>
            </a:r>
          </a:p>
          <a:p>
            <a:pPr eaLnBrk="1" hangingPunct="1"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</a:pPr>
            <a:r>
              <a:rPr lang="id-ID" altLang="en-US"/>
              <a:t>2 model: message-passing dan shared-memory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System Programs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Menyediakan lingkungan yang nyaman untuk pengembangan dan eksekusi program.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Kategori: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Manipulasi File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Status Informasi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Modifikasi File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Bahasa pemrograman yang mendukung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Pemanggilan dan eksekusi program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Komunikasi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Program-program aplikasi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Struktur Sistem Operasi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Struktur sistem operasi: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Simple Structure (MS-DOS, UNIX)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Layered Approach (THE, Venus)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Microkernel (Minix)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Modules (Solaris)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Char char="-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Hybrid (Apple Mac OS X, iOS, Android)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Perpetua" panose="02020502060401020303" pitchFamily="18" charset="0"/>
              <a:buNone/>
              <a:defRPr/>
            </a:pPr>
            <a:endParaRPr lang="id-ID" sz="2600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MS-DOS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Kecil dan terbatas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Tidak terbagi menjadi modul-modul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Meski mempunyai beberapa struktur, antar muka dan tingkatan fungsionalitas tidak terpisah secara baik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4290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UNIX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831850" y="1389063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2 bagian UNIX: Kernel dan System Program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Kernel terdiri dari antar muka system call dan hardware atasnya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Kernel menyediakan sistem file, penjadwalan CPU, manajemen memori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Sistem UNIX (cont.)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19200"/>
            <a:ext cx="63690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Layered Approach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Metode top-down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Semua fungsi ditentukan dan dibagi menjadi komponen-komponen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Modularisasi </a:t>
            </a:r>
            <a:r>
              <a:rPr lang="id-ID" altLang="en-US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altLang="en-US"/>
              <a:t> memecah menjadi beberapa tingkat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Layer terendah (layer 0) hardware, layer teratas (layer N) user interface</a:t>
            </a:r>
          </a:p>
          <a:p>
            <a:pPr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None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Layered Approach (cont.)</a:t>
            </a: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631950"/>
            <a:ext cx="4719638" cy="388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26" y="1676400"/>
            <a:ext cx="3904102" cy="38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136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Menurut</a:t>
            </a:r>
            <a:r>
              <a:rPr lang="en-US" sz="36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3600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Karakteristiknya</a:t>
            </a:r>
            <a:endParaRPr lang="en-US" sz="3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n-US" sz="3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Single processor</a:t>
            </a: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Komputer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yang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hanya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memiliki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satu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prosesor</a:t>
            </a:r>
            <a:endParaRPr lang="en-US" sz="28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Multiprocessor</a:t>
            </a: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Komputer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yang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memiliki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lebih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dari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satu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prosesor</a:t>
            </a:r>
            <a:endParaRPr lang="en-US" sz="2800" b="0" i="0" u="none" strike="noStrike" baseline="0" dirty="0" smtClean="0">
              <a:solidFill>
                <a:srgbClr val="00669A"/>
              </a:solidFill>
              <a:latin typeface="Perpetua" panose="02020502060401020303" pitchFamily="18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Personal Computer</a:t>
            </a: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Komputer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yang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digunakan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oleh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hanya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satu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orang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dalam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satu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waktu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(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umumnya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)</a:t>
            </a: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• Distributed System</a:t>
            </a:r>
          </a:p>
          <a:p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Komputasi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yang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dikerjakan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dengan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beberapa</a:t>
            </a:r>
            <a:r>
              <a:rPr lang="en-US" sz="2800" b="0" i="0" u="none" strike="noStrike" baseline="0" dirty="0" smtClean="0">
                <a:solidFill>
                  <a:srgbClr val="00669A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669A"/>
                </a:solidFill>
                <a:latin typeface="Perpetua" panose="02020502060401020303" pitchFamily="18" charset="0"/>
              </a:rPr>
              <a:t>prosesor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2" y="1103045"/>
            <a:ext cx="7879015" cy="49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Layered Approach (cont.)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Contoh OS: THE, Venus</a:t>
            </a:r>
          </a:p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Lapisan THE: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Lapis-5 : user program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Lapis-4 : buffering untuk I/O device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Lapis-3 : operator-console </a:t>
            </a:r>
            <a:r>
              <a:rPr lang="id-ID" sz="2600" i="1" dirty="0" smtClean="0">
                <a:latin typeface="Perpetua" panose="02020502060401020303" pitchFamily="18" charset="0"/>
              </a:rPr>
              <a:t>device driver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Lapis-2 : menejemen memori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Lapis-1 : penjadwalan CPU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Lapis-0 :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Layered Approach (cont.)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Lapisan Venus: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Lapis-6 : user program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Lapis-5 : </a:t>
            </a:r>
            <a:r>
              <a:rPr lang="id-ID" sz="2600" i="1" dirty="0" smtClean="0">
                <a:latin typeface="Perpetua" panose="02020502060401020303" pitchFamily="18" charset="0"/>
              </a:rPr>
              <a:t>device driver </a:t>
            </a:r>
            <a:r>
              <a:rPr lang="id-ID" sz="2600" dirty="0" smtClean="0">
                <a:latin typeface="Perpetua" panose="02020502060401020303" pitchFamily="18" charset="0"/>
              </a:rPr>
              <a:t>dan sceduler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Lapis-4 : virtual memory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Lapis-3 : I/O channel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Lapis-2 : penjadwalan CPU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Lapis-1 : instruksi interpreter</a:t>
            </a:r>
          </a:p>
          <a:p>
            <a:pPr marL="273050" eaLnBrk="1" hangingPunct="1">
              <a:spcBef>
                <a:spcPts val="575"/>
              </a:spcBef>
              <a:buSzPct val="85000"/>
              <a:defRPr/>
            </a:pPr>
            <a:r>
              <a:rPr lang="id-ID" sz="2600" dirty="0" smtClean="0">
                <a:latin typeface="Perpetua" panose="02020502060401020303" pitchFamily="18" charset="0"/>
              </a:rPr>
              <a:t>- Lapis-0 :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91440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Microkernel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914400" y="980728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Menghapus komponen yang tidak penting dari kernel dan mengimplementasikannya dalam sistem dan user-level program.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Menyediakan proses dan manajemen memori yang minimal.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Komunikasi terjadi antara modul user menggunakan message passing.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Keuntungan (lebih secure, lebih handal, mudah untuk memperluas sebuah microkernel, mudah diubah ke arsitektur baru).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Kekurangan (kinerja </a:t>
            </a:r>
            <a:r>
              <a:rPr lang="sv-SE" altLang="en-US" sz="2400"/>
              <a:t> akan berkurang selagi bertambahnya fungsi-fungsi yang digunakan.</a:t>
            </a:r>
            <a:endParaRPr lang="id-ID" altLang="en-US" sz="2400"/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 sz="2400"/>
              <a:t>Contoh: Mach dan Minix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Microkernel (cont.)</a:t>
            </a:r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6796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Modules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Kernel mempunyai kumpulan komponen-komponen inti dan secara dinamis terhubung pada penambahan layanan selama waktu boot atau waktu berjalan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operasi yang modern saat ini menggunakan loadable kernel module.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Contoh: Linux, Solaris, Windows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Hybrid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Sebagian besar sistem operasi modern tidak dalam satu model yang asli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Menggabungkan beberapa struktur yang berbeda (kinerja, keamanan, kegunaan)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Misal: Linux dan Solaris (monolithic dan juga modular), Windows (monolithic dan juga microkernel)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Mesin Virtual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M</a:t>
            </a:r>
            <a:r>
              <a:rPr lang="fi-FI" altLang="en-US"/>
              <a:t>enyediakan antar muka yang identik</a:t>
            </a:r>
            <a:r>
              <a:rPr lang="id-ID" altLang="en-US"/>
              <a:t> </a:t>
            </a:r>
            <a:r>
              <a:rPr lang="fi-FI" altLang="en-US"/>
              <a:t>untuk perangkat keras yang ada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operasi membuat ilusi untuk beberapa proses, masing-masing mengeksekusi prosessor masing-masing untuk memori (virtual) masing-masing.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Resource (physical mode) dibagi membuat untuk mesin virtual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CPU scheduling </a:t>
            </a:r>
            <a:r>
              <a:rPr lang="id-ID" altLang="en-US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</a:t>
            </a:r>
            <a:r>
              <a:rPr lang="id-ID" altLang="en-US"/>
              <a:t> user mempunyai prosesor sendiri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Mesin Virtual (cont.)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47800"/>
            <a:ext cx="65405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2" y="824641"/>
            <a:ext cx="8752338" cy="597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44644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VM 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269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Menurut</a:t>
            </a:r>
            <a:r>
              <a:rPr lang="en-US" sz="32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karakteristiknya</a:t>
            </a:r>
            <a:endParaRPr lang="en-US" sz="32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endParaRPr lang="en-US" sz="32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Clustered System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Gabungan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dari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beberapa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sistem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individu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saling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berbagi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tempat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penyimpanan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data (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storage / SAN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) </a:t>
            </a:r>
            <a:r>
              <a:rPr lang="nl-NL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dan saling terhubung dalam jaringan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local</a:t>
            </a:r>
          </a:p>
          <a:p>
            <a:endParaRPr lang="en-US" sz="2400" b="1" i="0" u="none" strike="noStrike" baseline="0" dirty="0" smtClean="0">
              <a:solidFill>
                <a:srgbClr val="00669A"/>
              </a:solidFill>
              <a:latin typeface="Verdana,Bold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Real Time System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Sebuah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sistem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mengutamakan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ketepatan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waktu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dalam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eksekusi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satu</a:t>
            </a:r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buah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tugas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4000">
                <a:solidFill>
                  <a:srgbClr val="696464"/>
                </a:solidFill>
                <a:latin typeface="Franklin Gothic Book" panose="020B0503020102020204" pitchFamily="34" charset="0"/>
              </a:rPr>
              <a:t>System Boot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909638" y="1355725"/>
            <a:ext cx="7772400" cy="48815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Perpetua" panose="02020502060401020303" pitchFamily="18" charset="0"/>
                <a:ea typeface="Droid Sans Fallback" charset="0"/>
                <a:cs typeface="Droid Sans Fallback" charset="0"/>
              </a:defRPr>
            </a:lvl9pPr>
          </a:lstStyle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Prosedur menghidupkan komputer dengan memuat kernel disebut booting</a:t>
            </a:r>
          </a:p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Ketika power diinisialiasi pada sistem, eksekusi dimulai pada lokasi memori yang tetap</a:t>
            </a:r>
            <a:endParaRPr lang="en-US" altLang="en-US"/>
          </a:p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Sistem operasi harus tersedia untuk hardware agar dapat memulai proses booting</a:t>
            </a:r>
          </a:p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Potongan kecil dari kode dinamakan bootstrap program atau bootstrap loader</a:t>
            </a:r>
          </a:p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id-ID" altLang="en-US"/>
              <a:t>Bootstrap loader yang umum digunakan (GRUB) memungkinkan pemilihan kernel dari beberapa disk, versi, dan opsi kernel</a:t>
            </a:r>
          </a:p>
          <a:p>
            <a:pPr algn="just"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endParaRPr lang="id-ID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Mainframe System</a:t>
            </a:r>
          </a:p>
          <a:p>
            <a:endParaRPr lang="en-US" sz="36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fr-FR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fr-FR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Kumpulan</a:t>
            </a:r>
            <a:r>
              <a:rPr lang="fr-FR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dari </a:t>
            </a:r>
            <a:r>
              <a:rPr lang="fr-FR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device-device</a:t>
            </a:r>
            <a:r>
              <a:rPr lang="fr-FR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&amp; CPU yang 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berfungsi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sama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atau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berbeda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disatukan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dalam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sebuah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sistem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saling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berbagi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(sharing)</a:t>
            </a:r>
          </a:p>
          <a:p>
            <a:endParaRPr lang="en-US" sz="24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Mengumpulkan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job-job yang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mirip</a:t>
            </a:r>
            <a:endParaRPr lang="en-US" sz="2400" b="1" i="0" u="none" strike="noStrike" baseline="0" dirty="0" smtClean="0">
              <a:solidFill>
                <a:srgbClr val="00669A"/>
              </a:solidFill>
              <a:latin typeface="Verdana,Bold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Secara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otomatis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latin typeface="Verdana,Bold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berpindah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dari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satu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ke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 yang lain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40048"/>
            <a:ext cx="6264696" cy="2338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86" y="4118308"/>
            <a:ext cx="1741494" cy="1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903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Grid Computer/Super Computer</a:t>
            </a:r>
          </a:p>
          <a:p>
            <a:endParaRPr lang="en-US" sz="32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Kumpulan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dari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banyak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komputer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dikembangkan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dalam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sebuah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computer-farm</a:t>
            </a:r>
          </a:p>
          <a:p>
            <a:r>
              <a:rPr lang="nn-NO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• Pengembangan dari Mainframe dan Desktop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•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Menggunakan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banyak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CPU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untuk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menghasilkan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output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maksimal</a:t>
            </a:r>
            <a:endParaRPr lang="en-US" sz="2400" b="0" i="0" u="none" strike="noStrike" baseline="0" dirty="0" smtClean="0">
              <a:solidFill>
                <a:srgbClr val="00669A"/>
              </a:solidFill>
              <a:cs typeface="Arial" panose="020B0604020202020204" pitchFamily="34" charset="0"/>
            </a:endParaRPr>
          </a:p>
          <a:p>
            <a:r>
              <a:rPr lang="sv-SE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• Kumpulan </a:t>
            </a:r>
            <a:r>
              <a:rPr lang="sv-SE" sz="2400" b="1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cluster </a:t>
            </a:r>
            <a:r>
              <a:rPr lang="sv-SE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system, bisa tidak dalam 1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lokasi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21088"/>
            <a:ext cx="6530601" cy="17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Tipe</a:t>
            </a:r>
            <a:r>
              <a:rPr lang="en-US" sz="44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en-US" sz="4400" b="0" i="0" u="none" strike="noStrike" baseline="0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alokasi</a:t>
            </a:r>
            <a:r>
              <a:rPr lang="en-US" sz="4400" b="0" i="0" u="none" strike="noStrike" baseline="0" dirty="0" smtClean="0">
                <a:solidFill>
                  <a:srgbClr val="006666"/>
                </a:solidFill>
                <a:latin typeface="Verdana" panose="020B0604030504040204" pitchFamily="34" charset="0"/>
              </a:rPr>
              <a:t> job</a:t>
            </a:r>
          </a:p>
          <a:p>
            <a:endParaRPr lang="en-US" sz="4400" b="0" i="0" u="none" strike="noStrike" baseline="0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• 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Batch System</a:t>
            </a: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– Job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mempunyai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kesamaan</a:t>
            </a:r>
            <a:r>
              <a:rPr lang="en-US" sz="2400" b="1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kebutuhan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sumber</a:t>
            </a:r>
            <a:endParaRPr lang="en-US" sz="2400" b="0" i="0" u="none" strike="noStrike" baseline="0" dirty="0" smtClean="0">
              <a:solidFill>
                <a:srgbClr val="00669A"/>
              </a:solidFill>
              <a:cs typeface="Arial" panose="020B0604020202020204" pitchFamily="34" charset="0"/>
            </a:endParaRPr>
          </a:p>
          <a:p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daya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dikumpulkan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Ketika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komputer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dalam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keadaan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siap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maka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CPU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menjalankan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masing-masing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kumpulan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job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tersebut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sebagai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sebuah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kelompok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.</a:t>
            </a:r>
          </a:p>
          <a:p>
            <a:endParaRPr lang="en-US" sz="2400" b="0" i="0" u="none" strike="noStrike" baseline="0" dirty="0" smtClean="0">
              <a:solidFill>
                <a:srgbClr val="00669A"/>
              </a:solidFill>
              <a:cs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Dieksekusi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secara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</a:t>
            </a:r>
            <a:r>
              <a:rPr lang="en-US" sz="2400" b="1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bergantian</a:t>
            </a:r>
            <a:endParaRPr lang="en-US" sz="2400" b="1" i="0" u="none" strike="noStrike" baseline="0" dirty="0" smtClean="0">
              <a:solidFill>
                <a:srgbClr val="00669A"/>
              </a:solidFill>
              <a:cs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– User yang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mengoperasikan</a:t>
            </a:r>
            <a:endParaRPr lang="en-US" sz="2400" b="0" i="0" u="none" strike="noStrike" baseline="0" dirty="0" smtClean="0">
              <a:solidFill>
                <a:srgbClr val="00669A"/>
              </a:solidFill>
              <a:cs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– </a:t>
            </a:r>
            <a:r>
              <a:rPr lang="en-US" sz="2400" b="0" i="0" u="none" strike="noStrike" baseline="0" dirty="0" err="1" smtClean="0">
                <a:solidFill>
                  <a:srgbClr val="00669A"/>
                </a:solidFill>
                <a:cs typeface="Arial" panose="020B0604020202020204" pitchFamily="34" charset="0"/>
              </a:rPr>
              <a:t>Tidak</a:t>
            </a:r>
            <a:r>
              <a:rPr lang="en-US" sz="2400" b="0" i="0" u="none" strike="noStrike" baseline="0" dirty="0" smtClean="0">
                <a:solidFill>
                  <a:srgbClr val="00669A"/>
                </a:solidFill>
                <a:cs typeface="Arial" panose="020B0604020202020204" pitchFamily="34" charset="0"/>
              </a:rPr>
              <a:t> real-time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Multiprogramming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en-US" sz="18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Job/process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disimpan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di 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main </a:t>
            </a:r>
            <a:r>
              <a:rPr lang="pl-PL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memory </a:t>
            </a:r>
            <a:r>
              <a:rPr lang="pl-PL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pada waktu yang sama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CPU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dipergunakan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bergantian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oleh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job-job/process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tersebut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Dikerjakan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oleh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OS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Berupa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1" u="none" strike="noStrike" baseline="0" dirty="0" smtClean="0">
                <a:solidFill>
                  <a:srgbClr val="00669A"/>
                </a:solidFill>
                <a:latin typeface="Verdana,Italic"/>
              </a:rPr>
              <a:t>background proses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Lebih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cepat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drpd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Batch</a:t>
            </a:r>
          </a:p>
          <a:p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•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Dibutuhkan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0" u="none" strike="noStrike" baseline="0" dirty="0" err="1" smtClean="0">
                <a:solidFill>
                  <a:srgbClr val="00669A"/>
                </a:solidFill>
                <a:latin typeface="Verdana,Bold"/>
              </a:rPr>
              <a:t>Kemampuan</a:t>
            </a:r>
            <a:r>
              <a:rPr lang="en-US" sz="2000" b="1" i="0" u="none" strike="noStrike" baseline="0" dirty="0" smtClean="0">
                <a:solidFill>
                  <a:srgbClr val="00669A"/>
                </a:solidFill>
                <a:latin typeface="Verdana,Bold"/>
              </a:rPr>
              <a:t> OS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Penyediaan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I/O routine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Pengaturan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memory,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untuk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mengalokasikan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memory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untuk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masing2 Job</a:t>
            </a: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Penjadwalan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CPU,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untuk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memilih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job mana yang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akan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dijalankan</a:t>
            </a:r>
            <a:endParaRPr lang="en-US" sz="2000" b="0" i="0" u="none" strike="noStrike" baseline="0" dirty="0" smtClean="0">
              <a:solidFill>
                <a:srgbClr val="00669A"/>
              </a:solidFill>
              <a:latin typeface="Verdana" panose="020B0604030504040204" pitchFamily="34" charset="0"/>
            </a:endParaRPr>
          </a:p>
          <a:p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–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Pengalokasian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 err="1" smtClean="0">
                <a:solidFill>
                  <a:srgbClr val="00669A"/>
                </a:solidFill>
                <a:latin typeface="Verdana" panose="020B0604030504040204" pitchFamily="34" charset="0"/>
              </a:rPr>
              <a:t>untuk</a:t>
            </a:r>
            <a:r>
              <a:rPr lang="en-US" sz="2000" b="0" i="0" u="none" strike="noStrike" baseline="0" dirty="0" smtClean="0">
                <a:solidFill>
                  <a:srgbClr val="00669A"/>
                </a:solidFill>
                <a:latin typeface="Verdana" panose="020B0604030504040204" pitchFamily="34" charset="0"/>
              </a:rPr>
              <a:t> hardware lain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Droid Sans Fallback"/>
        <a:cs typeface="Droid Sans Fallback"/>
      </a:majorFont>
      <a:minorFont>
        <a:latin typeface="Perpetua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Droid Sans Fallback"/>
        <a:cs typeface="Droid Sans Fallback"/>
      </a:majorFont>
      <a:minorFont>
        <a:latin typeface="Perpetua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Droid Sans Fallback"/>
        <a:cs typeface="Droid Sans Fallback"/>
      </a:majorFont>
      <a:minorFont>
        <a:latin typeface="Perpetua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2165</Words>
  <Application>Microsoft Office PowerPoint</Application>
  <PresentationFormat>On-screen Show (4:3)</PresentationFormat>
  <Paragraphs>378</Paragraphs>
  <Slides>50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Droid Sans Fallback</vt:lpstr>
      <vt:lpstr>Franklin Gothic Book</vt:lpstr>
      <vt:lpstr>Times New Roman</vt:lpstr>
      <vt:lpstr>Perpetua</vt:lpstr>
      <vt:lpstr>DejaVu Sans</vt:lpstr>
      <vt:lpstr>Calibri</vt:lpstr>
      <vt:lpstr>Wingdings 2</vt:lpstr>
      <vt:lpstr>Wingdings</vt:lpstr>
      <vt:lpstr>Office Theme</vt:lpstr>
      <vt:lpstr>Office Theme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</dc:title>
  <dc:subject/>
  <dc:creator>Microsoft Windows</dc:creator>
  <cp:keywords/>
  <dc:description/>
  <cp:lastModifiedBy>Arief Soeleman</cp:lastModifiedBy>
  <cp:revision>228</cp:revision>
  <cp:lastPrinted>1601-01-01T00:00:00Z</cp:lastPrinted>
  <dcterms:created xsi:type="dcterms:W3CDTF">2013-09-16T04:25:36Z</dcterms:created>
  <dcterms:modified xsi:type="dcterms:W3CDTF">2016-09-23T11:27:00Z</dcterms:modified>
</cp:coreProperties>
</file>