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9" r:id="rId24"/>
    <p:sldId id="260" r:id="rId25"/>
    <p:sldId id="261" r:id="rId26"/>
    <p:sldId id="262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617" y="2363104"/>
            <a:ext cx="5907741" cy="2364628"/>
          </a:xfrm>
        </p:spPr>
        <p:txBody>
          <a:bodyPr>
            <a:normAutofit/>
          </a:bodyPr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896" y="5414587"/>
            <a:ext cx="4778189" cy="699248"/>
          </a:xfrm>
        </p:spPr>
        <p:txBody>
          <a:bodyPr/>
          <a:lstStyle/>
          <a:p>
            <a:pPr lvl="0"/>
            <a:r>
              <a:rPr lang="en-ID" sz="1300" dirty="0" smtClean="0">
                <a:solidFill>
                  <a:prstClr val="black"/>
                </a:solidFill>
              </a:rPr>
              <a:t>Tim </a:t>
            </a:r>
            <a:r>
              <a:rPr lang="en-ID" sz="1300" dirty="0" err="1" smtClean="0">
                <a:solidFill>
                  <a:prstClr val="black"/>
                </a:solidFill>
              </a:rPr>
              <a:t>Dosen</a:t>
            </a:r>
            <a:r>
              <a:rPr lang="en-ID" sz="1300" dirty="0" smtClean="0">
                <a:solidFill>
                  <a:prstClr val="black"/>
                </a:solidFill>
              </a:rPr>
              <a:t> </a:t>
            </a:r>
            <a:r>
              <a:rPr lang="en-ID" sz="1300" dirty="0" err="1" smtClean="0">
                <a:solidFill>
                  <a:prstClr val="black"/>
                </a:solidFill>
              </a:rPr>
              <a:t>Pengampu</a:t>
            </a:r>
            <a:r>
              <a:rPr lang="en-ID" sz="1300" dirty="0" smtClean="0">
                <a:solidFill>
                  <a:prstClr val="black"/>
                </a:solidFill>
              </a:rPr>
              <a:t> Mata </a:t>
            </a:r>
            <a:r>
              <a:rPr lang="en-ID" sz="1300" dirty="0" err="1" smtClean="0">
                <a:solidFill>
                  <a:prstClr val="black"/>
                </a:solidFill>
              </a:rPr>
              <a:t>Kuliah</a:t>
            </a:r>
            <a:r>
              <a:rPr lang="en-ID" sz="1300" dirty="0" smtClean="0">
                <a:solidFill>
                  <a:prstClr val="black"/>
                </a:solidFill>
              </a:rPr>
              <a:t> Basis Data </a:t>
            </a:r>
            <a:r>
              <a:rPr lang="en-ID" sz="1300" dirty="0" err="1" smtClean="0">
                <a:solidFill>
                  <a:prstClr val="black"/>
                </a:solidFill>
              </a:rPr>
              <a:t>Lanjutan</a:t>
            </a:r>
            <a:endParaRPr lang="en-ID" sz="1300" dirty="0">
              <a:solidFill>
                <a:prstClr val="black"/>
              </a:solidFill>
            </a:endParaRPr>
          </a:p>
          <a:p>
            <a:pPr lvl="0"/>
            <a:r>
              <a:rPr lang="en-ID" sz="1500" dirty="0">
                <a:solidFill>
                  <a:prstClr val="black"/>
                </a:solidFill>
              </a:rPr>
              <a:t>2020</a:t>
            </a:r>
          </a:p>
          <a:p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" y="2527964"/>
            <a:ext cx="3985450" cy="2656967"/>
          </a:xfrm>
          <a:prstGeom prst="rect">
            <a:avLst/>
          </a:prstGeom>
        </p:spPr>
      </p:pic>
      <p:pic>
        <p:nvPicPr>
          <p:cNvPr id="1028" name="Picture 4" descr="MSQL - Alchetron, The Free Social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202" y="2413155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MyISAM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10"/>
            <a:ext cx="9744637" cy="3943010"/>
          </a:xfrm>
        </p:spPr>
        <p:txBody>
          <a:bodyPr>
            <a:normAutofit/>
          </a:bodyPr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/>
              <a:t>gunakanlah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kestabilannya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smtClean="0"/>
              <a:t>MySQL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627063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/>
                </a:solidFill>
              </a:rPr>
              <a:t>MyISAM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static</a:t>
            </a:r>
            <a:r>
              <a:rPr lang="en-US" dirty="0"/>
              <a:t>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pasti</a:t>
            </a:r>
            <a:r>
              <a:rPr lang="en-US" dirty="0"/>
              <a:t> (fixed).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VARCHAR, TEXT </a:t>
            </a:r>
            <a:r>
              <a:rPr lang="en-US" dirty="0" err="1"/>
              <a:t>dan</a:t>
            </a:r>
            <a:r>
              <a:rPr lang="en-US" dirty="0"/>
              <a:t> BLOB.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sifatnya</a:t>
            </a:r>
            <a:r>
              <a:rPr lang="en-US" dirty="0" smtClean="0"/>
              <a:t> yang </a:t>
            </a:r>
            <a:r>
              <a:rPr lang="en-US" dirty="0"/>
              <a:t>fixed,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</a:t>
            </a:r>
          </a:p>
          <a:p>
            <a:pPr marL="627063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/>
                </a:solidFill>
              </a:rPr>
              <a:t>MyISAM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dymanic</a:t>
            </a:r>
            <a:r>
              <a:rPr lang="en-US" dirty="0"/>
              <a:t>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yang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VARCHAR.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smtClean="0"/>
              <a:t>data (file</a:t>
            </a:r>
            <a:r>
              <a:rPr lang="en-US" dirty="0"/>
              <a:t>)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(field).</a:t>
            </a:r>
          </a:p>
          <a:p>
            <a:pPr marL="627063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/>
                </a:solidFill>
              </a:rPr>
              <a:t>MyISAM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Compressed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, static </a:t>
            </a:r>
            <a:r>
              <a:rPr lang="en-US" dirty="0" err="1"/>
              <a:t>dan</a:t>
            </a:r>
            <a:r>
              <a:rPr lang="en-US" dirty="0"/>
              <a:t> dynamic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dikompresi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MyISAM</a:t>
            </a:r>
            <a:r>
              <a:rPr lang="en-US" dirty="0"/>
              <a:t> Compressed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myisamchk</a:t>
            </a:r>
            <a:r>
              <a:rPr lang="en-US" dirty="0"/>
              <a:t>.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.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terkompresi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INSERT, UPDATE </a:t>
            </a:r>
            <a:r>
              <a:rPr lang="en-US" dirty="0" err="1" smtClean="0"/>
              <a:t>dan</a:t>
            </a:r>
            <a:r>
              <a:rPr lang="en-US" dirty="0" smtClean="0"/>
              <a:t> DELETE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537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InnoDB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MySQL yang </a:t>
            </a:r>
            <a:r>
              <a:rPr lang="en-US" sz="2200" dirty="0" err="1"/>
              <a:t>mendukung</a:t>
            </a:r>
            <a:r>
              <a:rPr lang="en-US" sz="2200" dirty="0"/>
              <a:t> </a:t>
            </a:r>
            <a:r>
              <a:rPr lang="en-US" sz="2200" dirty="0" smtClean="0"/>
              <a:t>proses </a:t>
            </a:r>
            <a:r>
              <a:rPr lang="en-US" sz="2200" dirty="0" err="1" smtClean="0"/>
              <a:t>transaksi</a:t>
            </a:r>
            <a:r>
              <a:rPr lang="en-US" sz="2200" dirty="0"/>
              <a:t>.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keunggulan</a:t>
            </a:r>
            <a:r>
              <a:rPr lang="en-US" sz="2200" dirty="0"/>
              <a:t>, </a:t>
            </a:r>
            <a:r>
              <a:rPr lang="en-US" sz="2200" dirty="0" err="1"/>
              <a:t>antara</a:t>
            </a:r>
            <a:r>
              <a:rPr lang="en-US" sz="2200" dirty="0"/>
              <a:t> lain:</a:t>
            </a:r>
          </a:p>
          <a:p>
            <a:pPr marL="627063" indent="-342900">
              <a:buFont typeface="+mj-lt"/>
              <a:buAutoNum type="arabicPeriod"/>
            </a:pP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antar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.</a:t>
            </a:r>
          </a:p>
          <a:p>
            <a:pPr marL="627063" indent="-342900">
              <a:buFont typeface="+mj-lt"/>
              <a:buAutoNum type="arabicPeriod"/>
            </a:pP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/>
              <a:t>row-level-locking.</a:t>
            </a:r>
          </a:p>
          <a:p>
            <a:pPr marL="627063" indent="-342900">
              <a:buFont typeface="+mj-lt"/>
              <a:buAutoNum type="arabicPeriod"/>
            </a:pP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/>
              <a:t>Foreign-Key Constraints.</a:t>
            </a:r>
          </a:p>
          <a:p>
            <a:pPr marL="627063" indent="-342900">
              <a:buFont typeface="+mj-lt"/>
              <a:buAutoNum type="arabicPeriod"/>
            </a:pPr>
            <a:r>
              <a:rPr lang="en-US" sz="2200" dirty="0" smtClean="0"/>
              <a:t>Crash </a:t>
            </a:r>
            <a:r>
              <a:rPr lang="en-US" sz="2200" dirty="0"/>
              <a:t>recovery.</a:t>
            </a:r>
          </a:p>
        </p:txBody>
      </p:sp>
    </p:spTree>
    <p:extLst>
      <p:ext uri="{BB962C8B-B14F-4D97-AF65-F5344CB8AC3E}">
        <p14:creationId xmlns:p14="http://schemas.microsoft.com/office/powerpoint/2010/main" xmlns="" val="13525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HEAP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menyimpan</a:t>
            </a:r>
            <a:r>
              <a:rPr lang="en-US" sz="2200" dirty="0"/>
              <a:t> </a:t>
            </a:r>
            <a:r>
              <a:rPr lang="en-US" sz="2200" dirty="0" err="1"/>
              <a:t>datanya</a:t>
            </a:r>
            <a:r>
              <a:rPr lang="en-US" sz="2200" dirty="0"/>
              <a:t> di </a:t>
            </a:r>
            <a:r>
              <a:rPr lang="en-US" sz="2200" dirty="0" err="1"/>
              <a:t>hardisk</a:t>
            </a:r>
            <a:r>
              <a:rPr lang="en-US" sz="2200" dirty="0"/>
              <a:t>,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menyimpan</a:t>
            </a:r>
            <a:r>
              <a:rPr lang="en-US" sz="2200" dirty="0" smtClean="0"/>
              <a:t> </a:t>
            </a:r>
            <a:r>
              <a:rPr lang="en-US" sz="2200" dirty="0"/>
              <a:t>di RAM (</a:t>
            </a:r>
            <a:r>
              <a:rPr lang="en-US" sz="2200" dirty="0" err="1"/>
              <a:t>memori</a:t>
            </a:r>
            <a:r>
              <a:rPr lang="en-US" sz="2200" dirty="0"/>
              <a:t>).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biasanya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 smtClean="0"/>
              <a:t>sementara</a:t>
            </a:r>
            <a:r>
              <a:rPr lang="en-US" sz="2200" dirty="0" smtClean="0"/>
              <a:t> </a:t>
            </a:r>
            <a:r>
              <a:rPr lang="en-US" sz="2200" dirty="0"/>
              <a:t>(temporary). </a:t>
            </a:r>
            <a:r>
              <a:rPr lang="en-US" sz="2200" dirty="0" err="1"/>
              <a:t>Tabel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otomatis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dihapus</a:t>
            </a:r>
            <a:r>
              <a:rPr lang="en-US" sz="2200" dirty="0"/>
              <a:t> (</a:t>
            </a:r>
            <a:r>
              <a:rPr lang="en-US" sz="2200" dirty="0" err="1"/>
              <a:t>hilang</a:t>
            </a:r>
            <a:r>
              <a:rPr lang="en-US" sz="2200" dirty="0"/>
              <a:t>)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smtClean="0"/>
              <a:t>MySQL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/>
              <a:t>koneksi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server </a:t>
            </a:r>
            <a:r>
              <a:rPr lang="en-US" sz="2200" dirty="0" err="1"/>
              <a:t>diputus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server MySQL </a:t>
            </a:r>
            <a:r>
              <a:rPr lang="en-US" sz="2200" dirty="0" err="1"/>
              <a:t>dimatikan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2052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Tipe-tipe</a:t>
            </a:r>
            <a:r>
              <a:rPr lang="en-US" dirty="0" smtClean="0"/>
              <a:t> Field (</a:t>
            </a:r>
            <a:r>
              <a:rPr lang="en-US" dirty="0" err="1" smtClean="0"/>
              <a:t>Kolom</a:t>
            </a:r>
            <a:r>
              <a:rPr lang="en-US" dirty="0" smtClean="0"/>
              <a:t>) MySQL –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Tipe</a:t>
            </a:r>
            <a:r>
              <a:rPr lang="en-US" dirty="0" smtClean="0">
                <a:solidFill>
                  <a:schemeClr val="accent1"/>
                </a:solidFill>
              </a:rPr>
              <a:t> Numeric)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079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 smtClean="0"/>
              <a:t>1</a:t>
            </a:r>
            <a:r>
              <a:rPr lang="id-ID" sz="2000" dirty="0"/>
              <a:t>. TINYINT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bilangan bulat positif dan negatif.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-128 s/d 127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1 byte (8 bit).</a:t>
            </a:r>
          </a:p>
          <a:p>
            <a:pPr marL="0" indent="0">
              <a:buNone/>
            </a:pPr>
            <a:r>
              <a:rPr lang="id-ID" sz="2000" dirty="0"/>
              <a:t>2. SMALLINT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bilangan bulat positif dan negatif.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-32.768 s/d 32.767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2 byte (16 bit</a:t>
            </a:r>
            <a:r>
              <a:rPr lang="id-ID" sz="2000" dirty="0" smtClean="0"/>
              <a:t>).</a:t>
            </a:r>
            <a:endParaRPr lang="en-US" sz="2000" dirty="0"/>
          </a:p>
          <a:p>
            <a:pPr marL="0" indent="0">
              <a:buNone/>
            </a:pPr>
            <a:r>
              <a:rPr lang="id-ID" sz="2000" dirty="0"/>
              <a:t>3. MEDIUMINT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bilangan bulat positif dan negatif.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-8.388.608 s/d 8.388.607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3 byte (24 bit).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74346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Tipe-tipe</a:t>
            </a:r>
            <a:r>
              <a:rPr lang="en-US" dirty="0" smtClean="0"/>
              <a:t> Field (</a:t>
            </a:r>
            <a:r>
              <a:rPr lang="en-US" dirty="0" err="1" smtClean="0"/>
              <a:t>Kolom</a:t>
            </a:r>
            <a:r>
              <a:rPr lang="en-US" dirty="0" smtClean="0"/>
              <a:t>) MySQL –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Tipe</a:t>
            </a:r>
            <a:r>
              <a:rPr lang="en-US" dirty="0" smtClean="0">
                <a:solidFill>
                  <a:schemeClr val="accent1"/>
                </a:solidFill>
              </a:rPr>
              <a:t> Numeric)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8"/>
            <a:ext cx="9744637" cy="4366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4. INT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bilangan bulat positif dan negatif.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-2.147.483.648 s/d 2.147.483.647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4 byte (32 bit).</a:t>
            </a:r>
          </a:p>
          <a:p>
            <a:pPr marL="0" indent="0">
              <a:buNone/>
            </a:pPr>
            <a:r>
              <a:rPr lang="id-ID" sz="2000" dirty="0"/>
              <a:t>5. BIGINT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bilangan bulat positif dan negatif.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± 9,22 x 1018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8 byte (64 bit).</a:t>
            </a:r>
          </a:p>
          <a:p>
            <a:pPr marL="0" indent="0">
              <a:buNone/>
            </a:pPr>
            <a:r>
              <a:rPr lang="id-ID" sz="2000" dirty="0"/>
              <a:t>6. FLOAT</a:t>
            </a:r>
          </a:p>
          <a:p>
            <a:pPr lvl="1"/>
            <a:r>
              <a:rPr lang="sv-SE" sz="2000" b="1" dirty="0"/>
              <a:t>Penggunaan </a:t>
            </a:r>
            <a:r>
              <a:rPr lang="sv-SE" sz="2000" dirty="0"/>
              <a:t>: digunakan untuk menyimpan data bilangan pecahan</a:t>
            </a:r>
            <a:r>
              <a:rPr lang="id-ID" sz="2000" dirty="0"/>
              <a:t> positif dan negatif presisi tunggal.</a:t>
            </a:r>
          </a:p>
          <a:p>
            <a:pPr lvl="1"/>
            <a:r>
              <a:rPr lang="pt-BR" sz="2000" b="1" dirty="0"/>
              <a:t>Jangkauan </a:t>
            </a:r>
            <a:r>
              <a:rPr lang="pt-BR" sz="2000" dirty="0"/>
              <a:t>: -3.402823466E+38 s/d -1.175494351E-38, 0, dan</a:t>
            </a:r>
            <a:r>
              <a:rPr lang="id-ID" sz="2000" dirty="0"/>
              <a:t> </a:t>
            </a:r>
            <a:r>
              <a:rPr lang="pt-BR" sz="2000" dirty="0"/>
              <a:t>1.175494351E-38 s/d 3.402823466E+38.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4 byte (32 bit).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9093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Tipe</a:t>
            </a:r>
            <a:r>
              <a:rPr lang="en-US" dirty="0">
                <a:solidFill>
                  <a:schemeClr val="accent1"/>
                </a:solidFill>
              </a:rPr>
              <a:t> Numeric)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7" y="2198482"/>
            <a:ext cx="9744637" cy="4175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7. DOUBLE</a:t>
            </a:r>
          </a:p>
          <a:p>
            <a:pPr lvl="1"/>
            <a:r>
              <a:rPr lang="sv-SE" sz="2000" b="1" dirty="0"/>
              <a:t>Penggunaan </a:t>
            </a:r>
            <a:r>
              <a:rPr lang="sv-SE" sz="2000" dirty="0"/>
              <a:t>: digunakan untuk menyimpan data bilangan pecahan</a:t>
            </a:r>
            <a:r>
              <a:rPr lang="id-ID" sz="2000" dirty="0"/>
              <a:t> </a:t>
            </a:r>
            <a:r>
              <a:rPr lang="it-IT" sz="2000" dirty="0"/>
              <a:t>positif dan negatif presisi ganda.</a:t>
            </a:r>
          </a:p>
          <a:p>
            <a:pPr lvl="1"/>
            <a:r>
              <a:rPr lang="pt-BR" sz="2000" b="1" dirty="0"/>
              <a:t>Jangkauan </a:t>
            </a:r>
            <a:r>
              <a:rPr lang="pt-BR" sz="2000" dirty="0"/>
              <a:t>: -1.79...E+308 s/d -2.22...E-308, 0, dan</a:t>
            </a:r>
            <a:r>
              <a:rPr lang="id-ID" sz="2000" dirty="0"/>
              <a:t> </a:t>
            </a:r>
            <a:r>
              <a:rPr lang="pt-BR" sz="2000" dirty="0"/>
              <a:t>2.22...E-308 s/d 1.79...E+308.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8 byte (64 bit</a:t>
            </a:r>
            <a:r>
              <a:rPr lang="id-ID" sz="2000" dirty="0" smtClean="0"/>
              <a:t>).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8. REAL</a:t>
            </a:r>
          </a:p>
          <a:p>
            <a:pPr lvl="1"/>
            <a:r>
              <a:rPr lang="id-ID" sz="2000" dirty="0"/>
              <a:t>Merupakan sinonim dari DOUBLE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id-ID" sz="2000" dirty="0"/>
              <a:t>9. DECIMAL</a:t>
            </a:r>
          </a:p>
          <a:p>
            <a:pPr lvl="1"/>
            <a:r>
              <a:rPr lang="sv-SE" sz="2000" b="1" dirty="0"/>
              <a:t>Penggunaan </a:t>
            </a:r>
            <a:r>
              <a:rPr lang="sv-SE" sz="2000" dirty="0"/>
              <a:t>: digunakan untuk menyimpan data bilangan pecahan</a:t>
            </a:r>
            <a:r>
              <a:rPr lang="id-ID" sz="2000" dirty="0"/>
              <a:t> positif dan negatif.</a:t>
            </a:r>
          </a:p>
          <a:p>
            <a:pPr lvl="1"/>
            <a:r>
              <a:rPr lang="pt-BR" sz="2000" b="1" dirty="0"/>
              <a:t>Jangkauan </a:t>
            </a:r>
            <a:r>
              <a:rPr lang="pt-BR" sz="2000" dirty="0"/>
              <a:t>: -1.79...E+308 s/d -2.22...E-308, 0, dan</a:t>
            </a:r>
            <a:r>
              <a:rPr lang="id-ID" sz="2000" dirty="0"/>
              <a:t> </a:t>
            </a:r>
            <a:r>
              <a:rPr lang="pt-BR" sz="2000" dirty="0"/>
              <a:t>2.22...E-308 s/d 1.79...E+308.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8 byte (64 bit</a:t>
            </a:r>
            <a:r>
              <a:rPr lang="id-ID" sz="2000" dirty="0" smtClean="0"/>
              <a:t>).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10. NUMERIC</a:t>
            </a:r>
          </a:p>
          <a:p>
            <a:pPr lvl="1"/>
            <a:r>
              <a:rPr lang="id-ID" sz="2000" dirty="0"/>
              <a:t>Merupakan sinonim dari DECIMAL.</a:t>
            </a:r>
          </a:p>
          <a:p>
            <a:pPr lvl="1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333164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id-ID" dirty="0">
                <a:solidFill>
                  <a:schemeClr val="accent1"/>
                </a:solidFill>
              </a:rPr>
              <a:t>Date dan Time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846729"/>
            <a:ext cx="10031373" cy="4147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11. DATE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tanggal.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1000-01-01 s/d 9999-12-31 (YYYY-MM-DD)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3 byte.</a:t>
            </a:r>
          </a:p>
          <a:p>
            <a:pPr marL="0" indent="0">
              <a:buNone/>
            </a:pPr>
            <a:r>
              <a:rPr lang="id-ID" sz="2000" dirty="0"/>
              <a:t>12. TIME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waktu.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-838:59:59 s/d +838:59:59 (HH:MM:SS)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3 byte.</a:t>
            </a:r>
          </a:p>
          <a:p>
            <a:pPr marL="0" indent="0">
              <a:buNone/>
            </a:pPr>
            <a:r>
              <a:rPr lang="id-ID" sz="2000" dirty="0"/>
              <a:t>13. DATETIME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tanggal dan waktu.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'1000-01-01 00:00:00' s/d '9999-12-31 23:59:59'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8 byte.</a:t>
            </a:r>
          </a:p>
          <a:p>
            <a:pPr marL="0" indent="0">
              <a:buNone/>
            </a:pPr>
            <a:r>
              <a:rPr lang="id-ID" sz="2000" dirty="0"/>
              <a:t>14. YEAR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tahun dari tanggal.</a:t>
            </a:r>
          </a:p>
          <a:p>
            <a:pPr lvl="1"/>
            <a:r>
              <a:rPr lang="fi-FI" sz="2000" b="1" dirty="0"/>
              <a:t>Jangkauan </a:t>
            </a:r>
            <a:r>
              <a:rPr lang="fi-FI" sz="2000" dirty="0"/>
              <a:t>: 1900 s/d 2155</a:t>
            </a:r>
          </a:p>
          <a:p>
            <a:pPr lvl="1"/>
            <a:r>
              <a:rPr lang="id-ID" sz="2000" b="1" dirty="0"/>
              <a:t>Ukuran </a:t>
            </a:r>
            <a:r>
              <a:rPr lang="id-ID" sz="2000" dirty="0"/>
              <a:t>: 1 byte.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2939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(String </a:t>
            </a:r>
            <a:r>
              <a:rPr lang="en-US" dirty="0">
                <a:solidFill>
                  <a:schemeClr val="accent1"/>
                </a:solidFill>
              </a:rPr>
              <a:t>(Text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846729"/>
            <a:ext cx="10031373" cy="4147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15. CHAR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string ukuran tetap.</a:t>
            </a:r>
          </a:p>
          <a:p>
            <a:pPr lvl="1"/>
            <a:r>
              <a:rPr lang="nn-NO" sz="2000" b="1" dirty="0"/>
              <a:t>Jangkauan </a:t>
            </a:r>
            <a:r>
              <a:rPr lang="nn-NO" sz="2000" dirty="0"/>
              <a:t>: 0 s/d 255 karakter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16. VARCHAR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string ukuran dinamis.</a:t>
            </a:r>
          </a:p>
          <a:p>
            <a:pPr lvl="1"/>
            <a:r>
              <a:rPr lang="nl-NL" sz="2000" b="1" dirty="0"/>
              <a:t>Jangkauan </a:t>
            </a:r>
            <a:r>
              <a:rPr lang="nl-NL" sz="2000" dirty="0"/>
              <a:t>: 0 s/d 255 karakter (versi 4.1), 0 s/d 65.535 (versi 5.0.3)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17. TINYTEXT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text.</a:t>
            </a:r>
          </a:p>
          <a:p>
            <a:pPr lvl="1"/>
            <a:r>
              <a:rPr lang="nl-NL" sz="2000" b="1" dirty="0"/>
              <a:t>Jangkauan </a:t>
            </a:r>
            <a:r>
              <a:rPr lang="nl-NL" sz="2000" dirty="0"/>
              <a:t>: 0 s/d 255 karakter (versi 4.1), 0 s/d 65.535 (versi 5.0.3)</a:t>
            </a:r>
            <a:endParaRPr lang="id-ID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8461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(String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Text))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846729"/>
            <a:ext cx="10031373" cy="4147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18. TEXT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text.</a:t>
            </a:r>
          </a:p>
          <a:p>
            <a:pPr lvl="1"/>
            <a:r>
              <a:rPr lang="nn-NO" sz="2000" b="1" dirty="0"/>
              <a:t>Jangkauan </a:t>
            </a:r>
            <a:r>
              <a:rPr lang="nn-NO" sz="2000" dirty="0"/>
              <a:t>: 0 s/d 65.535 (216 - 1) karakter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19. MEDIUMTEXT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text.</a:t>
            </a:r>
          </a:p>
          <a:p>
            <a:pPr lvl="1"/>
            <a:r>
              <a:rPr lang="nn-NO" sz="2000" b="1" dirty="0"/>
              <a:t>Jangkauan </a:t>
            </a:r>
            <a:r>
              <a:rPr lang="nn-NO" sz="2000" dirty="0"/>
              <a:t>: 0 s/d 224 - 1 karakter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20. LONGTEXT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text.</a:t>
            </a:r>
          </a:p>
          <a:p>
            <a:pPr lvl="1"/>
            <a:r>
              <a:rPr lang="nn-NO" sz="2000" b="1" dirty="0"/>
              <a:t>Jangkauan </a:t>
            </a:r>
            <a:r>
              <a:rPr lang="nn-NO" sz="2000" dirty="0"/>
              <a:t>: 0 s/d 232 - 1 karakter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192928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id-ID" dirty="0" smtClean="0">
                <a:solidFill>
                  <a:schemeClr val="accent1"/>
                </a:solidFill>
              </a:rPr>
              <a:t>BLOB </a:t>
            </a:r>
            <a:r>
              <a:rPr lang="id-ID" dirty="0">
                <a:solidFill>
                  <a:schemeClr val="accent1"/>
                </a:solidFill>
              </a:rPr>
              <a:t>(Biner)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297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000" dirty="0"/>
              <a:t>21. BIT (sejak versi 5.0.3)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biner.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64 digit biner</a:t>
            </a:r>
          </a:p>
          <a:p>
            <a:pPr marL="0" indent="0">
              <a:buNone/>
            </a:pPr>
            <a:r>
              <a:rPr lang="id-ID" sz="2000" dirty="0"/>
              <a:t>22. TINYBLOB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biner.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255 byte</a:t>
            </a:r>
          </a:p>
          <a:p>
            <a:pPr marL="0" indent="0">
              <a:buNone/>
            </a:pPr>
            <a:r>
              <a:rPr lang="id-ID" sz="2000" dirty="0"/>
              <a:t>23. BLOB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biner.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216 - 1 byte</a:t>
            </a:r>
          </a:p>
          <a:p>
            <a:pPr marL="0" indent="0">
              <a:buNone/>
            </a:pPr>
            <a:r>
              <a:rPr lang="id-ID" sz="2000" dirty="0"/>
              <a:t>24. MEDIUMBLOB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biner.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224 - 1 byte</a:t>
            </a:r>
          </a:p>
          <a:p>
            <a:pPr marL="0" indent="0">
              <a:buNone/>
            </a:pPr>
            <a:r>
              <a:rPr lang="id-ID" sz="2000" dirty="0"/>
              <a:t>25. LONGBLOB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digunakan untuk menyimpan data biner.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232 - 1 byte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8619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1371431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DBMS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1928" y="329299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41928" y="4290229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d-ID" dirty="0"/>
              <a:t>Mahasiswa mampu menjelaskan tentang basis data, tabel dan </a:t>
            </a:r>
            <a:r>
              <a:rPr lang="id-ID" dirty="0" smtClean="0"/>
              <a:t>SQL</a:t>
            </a:r>
            <a:endParaRPr lang="en-US" dirty="0" smtClean="0"/>
          </a:p>
          <a:p>
            <a:pPr lvl="0"/>
            <a:r>
              <a:rPr lang="id-ID" dirty="0"/>
              <a:t>Mahasiswa mampu mengoperasikan </a:t>
            </a:r>
            <a:r>
              <a:rPr lang="en-US" dirty="0" err="1" smtClean="0"/>
              <a:t>xampp</a:t>
            </a:r>
            <a:r>
              <a:rPr lang="id-ID" dirty="0" smtClean="0"/>
              <a:t> </a:t>
            </a:r>
            <a:r>
              <a:rPr lang="id-ID" dirty="0"/>
              <a:t>dalam mengakses mySQL dan menyebutkan operasi dasar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Field (</a:t>
            </a:r>
            <a:r>
              <a:rPr lang="en-US" dirty="0" err="1"/>
              <a:t>Kolom</a:t>
            </a:r>
            <a:r>
              <a:rPr lang="en-US" dirty="0"/>
              <a:t>) MySQL –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lainnya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21062"/>
            <a:ext cx="9744637" cy="297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26. ENUM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enumerasi (kumpulan data).</a:t>
            </a:r>
          </a:p>
          <a:p>
            <a:pPr lvl="1"/>
            <a:r>
              <a:rPr lang="nn-NO" sz="2000" b="1" dirty="0"/>
              <a:t>Jangkauan </a:t>
            </a:r>
            <a:r>
              <a:rPr lang="nn-NO" sz="2000" dirty="0"/>
              <a:t>: sampai dengan 65535 string.</a:t>
            </a:r>
            <a:endParaRPr lang="id-ID" sz="2000" dirty="0"/>
          </a:p>
          <a:p>
            <a:pPr marL="0" indent="0">
              <a:buNone/>
            </a:pPr>
            <a:r>
              <a:rPr lang="id-ID" sz="2000" dirty="0"/>
              <a:t>27. SET</a:t>
            </a:r>
          </a:p>
          <a:p>
            <a:pPr lvl="1"/>
            <a:r>
              <a:rPr lang="id-ID" sz="2000" b="1" dirty="0"/>
              <a:t>Penggunaan </a:t>
            </a:r>
            <a:r>
              <a:rPr lang="id-ID" sz="2000" dirty="0"/>
              <a:t>: combination (himpunan data).</a:t>
            </a:r>
          </a:p>
          <a:p>
            <a:pPr lvl="1"/>
            <a:r>
              <a:rPr lang="id-ID" sz="2000" b="1" dirty="0"/>
              <a:t>Jangkauan </a:t>
            </a:r>
            <a:r>
              <a:rPr lang="id-ID" sz="2000" dirty="0"/>
              <a:t>: sampai dengan 255 string anggotas.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9236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Beberapa</a:t>
            </a:r>
            <a:r>
              <a:rPr lang="es-ES" dirty="0"/>
              <a:t> Aturan </a:t>
            </a:r>
            <a:r>
              <a:rPr lang="es-ES" dirty="0" err="1"/>
              <a:t>Merancang</a:t>
            </a:r>
            <a:r>
              <a:rPr lang="es-ES" dirty="0"/>
              <a:t> </a:t>
            </a:r>
            <a:r>
              <a:rPr lang="es-ES" dirty="0" err="1"/>
              <a:t>Database</a:t>
            </a:r>
            <a:r>
              <a:rPr lang="es-ES" dirty="0"/>
              <a:t> yang </a:t>
            </a:r>
            <a:r>
              <a:rPr lang="es-ES" dirty="0" err="1" smtClean="0"/>
              <a:t>Baik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Tabel dalam database </a:t>
            </a:r>
            <a:r>
              <a:rPr lang="id-ID" dirty="0">
                <a:solidFill>
                  <a:schemeClr val="accent1"/>
                </a:solidFill>
              </a:rPr>
              <a:t>tidak boleh mengandung record (data) ganda</a:t>
            </a:r>
            <a:r>
              <a:rPr lang="id-ID" dirty="0"/>
              <a:t>, atau dengan kata lain tidak boleh ada redudancy data. Jika terdapat data yang </a:t>
            </a:r>
            <a:r>
              <a:rPr lang="fi-FI" dirty="0"/>
              <a:t>sama, maka perlu dilihat kembali rancangan tabelnya.</a:t>
            </a:r>
          </a:p>
          <a:p>
            <a:r>
              <a:rPr lang="id-ID" dirty="0">
                <a:solidFill>
                  <a:schemeClr val="accent1"/>
                </a:solidFill>
              </a:rPr>
              <a:t>Setiap tabel </a:t>
            </a:r>
            <a:r>
              <a:rPr lang="id-ID" dirty="0"/>
              <a:t>dalam database, </a:t>
            </a:r>
            <a:r>
              <a:rPr lang="id-ID" dirty="0">
                <a:solidFill>
                  <a:schemeClr val="accent1"/>
                </a:solidFill>
              </a:rPr>
              <a:t>harus memiliki field (kolom) yang unik</a:t>
            </a:r>
            <a:r>
              <a:rPr lang="id-ID" dirty="0"/>
              <a:t>. Field ini disebut sebagai Primary Key.</a:t>
            </a:r>
          </a:p>
          <a:p>
            <a:r>
              <a:rPr lang="id-ID" dirty="0"/>
              <a:t>Tabel harus sudah normal.</a:t>
            </a:r>
          </a:p>
          <a:p>
            <a:r>
              <a:rPr lang="id-ID" dirty="0"/>
              <a:t>Besar atau ukuran database hendaknya dibuat seminimal mungkin. Hal ini ditentukan oleh pemilihan tipe data yang tepat.</a:t>
            </a:r>
          </a:p>
          <a:p>
            <a:r>
              <a:rPr lang="id-ID" dirty="0"/>
              <a:t>Merancang database hendaknya memperhatikan apakah rancangan dapat menampung data (record) sesuai yang dibutuhkan oleh aplikasi.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17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53" y="994615"/>
            <a:ext cx="9744637" cy="809251"/>
          </a:xfrm>
        </p:spPr>
        <p:txBody>
          <a:bodyPr/>
          <a:lstStyle/>
          <a:p>
            <a:r>
              <a:rPr lang="en-US" dirty="0"/>
              <a:t>Tips </a:t>
            </a:r>
            <a:r>
              <a:rPr lang="en-US" dirty="0" err="1"/>
              <a:t>Penamaan</a:t>
            </a:r>
            <a:r>
              <a:rPr lang="en-US" dirty="0"/>
              <a:t> </a:t>
            </a:r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2034709"/>
            <a:ext cx="10386452" cy="4166066"/>
          </a:xfrm>
        </p:spPr>
        <p:txBody>
          <a:bodyPr>
            <a:noAutofit/>
          </a:bodyPr>
          <a:lstStyle/>
          <a:p>
            <a:r>
              <a:rPr lang="id-ID" sz="2400" dirty="0"/>
              <a:t>Penamaan identifier (database, tabel, kolom) di MySQL bersifat casesensitive. Penamaan identifier hendaknya konsisten untuk semua tabel dalam suatu database. Kita dapat menggunakan model lower-case, UPPER-CASE, camelCase dll.</a:t>
            </a:r>
          </a:p>
          <a:p>
            <a:r>
              <a:rPr lang="id-ID" sz="2400" dirty="0"/>
              <a:t>Nama database, tabel dan kolom maksimal 64 karakter.</a:t>
            </a:r>
          </a:p>
          <a:p>
            <a:r>
              <a:rPr lang="id-ID" sz="2400" dirty="0"/>
              <a:t>Hindari penggunaan karakter khusus, seperti üàû, karena bisa bermasalah dalam sistem operasi yang lain.</a:t>
            </a:r>
          </a:p>
          <a:p>
            <a:r>
              <a:rPr lang="id-ID" sz="2400" dirty="0"/>
              <a:t>Pilih nama untuk field (kolom) yang mencerminkan isi dari data yang disimpan.</a:t>
            </a:r>
          </a:p>
        </p:txBody>
      </p:sp>
    </p:spTree>
    <p:extLst>
      <p:ext uri="{BB962C8B-B14F-4D97-AF65-F5344CB8AC3E}">
        <p14:creationId xmlns:p14="http://schemas.microsoft.com/office/powerpoint/2010/main" xmlns="" val="278876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1069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200" b="1" dirty="0" err="1">
                <a:solidFill>
                  <a:srgbClr val="000000"/>
                </a:solidFill>
              </a:rPr>
              <a:t>Terdapat</a:t>
            </a:r>
            <a:r>
              <a:rPr lang="en-US" sz="2200" b="1" dirty="0">
                <a:solidFill>
                  <a:srgbClr val="000000"/>
                </a:solidFill>
              </a:rPr>
              <a:t> 3 (</a:t>
            </a:r>
            <a:r>
              <a:rPr lang="en-US" sz="2200" b="1" dirty="0" err="1">
                <a:solidFill>
                  <a:srgbClr val="000000"/>
                </a:solidFill>
              </a:rPr>
              <a:t>tiga</a:t>
            </a:r>
            <a:r>
              <a:rPr lang="en-US" sz="2200" b="1" dirty="0">
                <a:solidFill>
                  <a:srgbClr val="000000"/>
                </a:solidFill>
              </a:rPr>
              <a:t>) </a:t>
            </a:r>
            <a:r>
              <a:rPr lang="en-US" sz="2200" b="1" dirty="0" err="1">
                <a:solidFill>
                  <a:srgbClr val="000000"/>
                </a:solidFill>
              </a:rPr>
              <a:t>jenis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perintah</a:t>
            </a:r>
            <a:r>
              <a:rPr lang="en-US" sz="2200" b="1" dirty="0">
                <a:solidFill>
                  <a:srgbClr val="000000"/>
                </a:solidFill>
              </a:rPr>
              <a:t> SQL, </a:t>
            </a:r>
            <a:r>
              <a:rPr lang="en-US" sz="2200" b="1" dirty="0" err="1">
                <a:solidFill>
                  <a:srgbClr val="000000"/>
                </a:solidFill>
              </a:rPr>
              <a:t>yaitu</a:t>
            </a:r>
            <a:r>
              <a:rPr lang="en-US" sz="2200" b="1" dirty="0">
                <a:solidFill>
                  <a:srgbClr val="000000"/>
                </a:solidFill>
              </a:rPr>
              <a:t> 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DDL </a:t>
            </a:r>
            <a:r>
              <a:rPr lang="en-US" sz="2200" dirty="0" err="1">
                <a:solidFill>
                  <a:srgbClr val="0070C0"/>
                </a:solidFill>
              </a:rPr>
              <a:t>atau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Data Definition Language</a:t>
            </a:r>
          </a:p>
          <a:p>
            <a:pPr marL="465138">
              <a:spcAft>
                <a:spcPts val="600"/>
              </a:spcAft>
              <a:defRPr/>
            </a:pPr>
            <a:r>
              <a:rPr lang="en-US" sz="2200" dirty="0"/>
              <a:t>DDL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perintah</a:t>
            </a:r>
            <a:r>
              <a:rPr lang="en-US" sz="2200" dirty="0"/>
              <a:t> SQL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pendefinisian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struktur</a:t>
            </a:r>
            <a:r>
              <a:rPr lang="en-US" sz="2200" dirty="0"/>
              <a:t> database,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i="1" dirty="0"/>
              <a:t>database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i="1" dirty="0"/>
              <a:t>table</a:t>
            </a:r>
            <a:r>
              <a:rPr lang="en-US" sz="2200" dirty="0"/>
              <a:t>.</a:t>
            </a:r>
            <a:endParaRPr lang="en-US" sz="2200" i="1" dirty="0"/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rgbClr val="0070C0"/>
                </a:solidFill>
              </a:rPr>
              <a:t>DML </a:t>
            </a:r>
            <a:r>
              <a:rPr lang="en-US" sz="2200" dirty="0" err="1">
                <a:solidFill>
                  <a:srgbClr val="0070C0"/>
                </a:solidFill>
              </a:rPr>
              <a:t>atau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Data Manipulation Language</a:t>
            </a:r>
          </a:p>
          <a:p>
            <a:pPr marL="465138">
              <a:spcAft>
                <a:spcPts val="600"/>
              </a:spcAft>
              <a:defRPr/>
            </a:pPr>
            <a:r>
              <a:rPr lang="en-US" sz="2200" dirty="0"/>
              <a:t>DML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perintah</a:t>
            </a:r>
            <a:r>
              <a:rPr lang="en-US" sz="2200" dirty="0"/>
              <a:t> SQL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manipulasi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pengolahan</a:t>
            </a:r>
            <a:r>
              <a:rPr lang="en-US" sz="2200" dirty="0"/>
              <a:t> data </a:t>
            </a:r>
            <a:r>
              <a:rPr lang="en-US" sz="2200" dirty="0" err="1"/>
              <a:t>atau</a:t>
            </a:r>
            <a:r>
              <a:rPr lang="en-US" sz="2200" dirty="0"/>
              <a:t> record </a:t>
            </a:r>
            <a:r>
              <a:rPr lang="en-US" sz="2200" dirty="0" err="1"/>
              <a:t>dalam</a:t>
            </a:r>
            <a:r>
              <a:rPr lang="en-US" sz="2200" dirty="0"/>
              <a:t> table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rgbClr val="0070C0"/>
                </a:solidFill>
              </a:rPr>
              <a:t>DCL </a:t>
            </a:r>
            <a:r>
              <a:rPr lang="en-US" sz="2200" dirty="0" err="1">
                <a:solidFill>
                  <a:srgbClr val="0070C0"/>
                </a:solidFill>
              </a:rPr>
              <a:t>atau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i="1" dirty="0">
                <a:solidFill>
                  <a:srgbClr val="0070C0"/>
                </a:solidFill>
              </a:rPr>
              <a:t>Data Control Language</a:t>
            </a:r>
          </a:p>
          <a:p>
            <a:pPr marL="465138">
              <a:spcAft>
                <a:spcPts val="600"/>
              </a:spcAft>
              <a:defRPr/>
            </a:pPr>
            <a:r>
              <a:rPr lang="en-US" sz="2200" dirty="0"/>
              <a:t>DCL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perintah</a:t>
            </a:r>
            <a:r>
              <a:rPr lang="en-US" sz="2200" dirty="0"/>
              <a:t> SQL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manipulasi</a:t>
            </a:r>
            <a:r>
              <a:rPr lang="en-US" sz="2200" dirty="0"/>
              <a:t> user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hak</a:t>
            </a:r>
            <a:r>
              <a:rPr lang="en-US" sz="2200" dirty="0"/>
              <a:t> </a:t>
            </a:r>
            <a:r>
              <a:rPr lang="en-US" sz="2200" dirty="0" err="1"/>
              <a:t>akses</a:t>
            </a:r>
            <a:r>
              <a:rPr lang="en-US" sz="2200" dirty="0"/>
              <a:t> (</a:t>
            </a:r>
            <a:r>
              <a:rPr lang="en-US" sz="2200" dirty="0" err="1"/>
              <a:t>priviledges</a:t>
            </a:r>
            <a:r>
              <a:rPr lang="en-US" sz="2200" dirty="0"/>
              <a:t>).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78325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DDL (Data Definition Language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Create </a:t>
            </a:r>
            <a:r>
              <a:rPr lang="en-US" sz="2400" dirty="0" smtClean="0"/>
              <a:t>Databases (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database)</a:t>
            </a:r>
            <a:endParaRPr lang="en-US" sz="2400" dirty="0"/>
          </a:p>
          <a:p>
            <a:r>
              <a:rPr lang="en-US" sz="2400" dirty="0"/>
              <a:t>Create </a:t>
            </a:r>
            <a:r>
              <a:rPr lang="en-US" sz="2400" dirty="0" smtClean="0"/>
              <a:t>Tables (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Create </a:t>
            </a:r>
            <a:r>
              <a:rPr lang="en-US" sz="2400" dirty="0" smtClean="0"/>
              <a:t>Indexes (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index)</a:t>
            </a:r>
            <a:endParaRPr lang="en-US" sz="2400" dirty="0"/>
          </a:p>
          <a:p>
            <a:r>
              <a:rPr lang="en-US" sz="2400" dirty="0"/>
              <a:t>Altering </a:t>
            </a:r>
            <a:r>
              <a:rPr lang="en-US" sz="2400" dirty="0" smtClean="0"/>
              <a:t>Tables (</a:t>
            </a:r>
            <a:r>
              <a:rPr lang="en-US" sz="2400" dirty="0" err="1" smtClean="0"/>
              <a:t>merubah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Dropping </a:t>
            </a:r>
            <a:r>
              <a:rPr lang="en-US" sz="2400" dirty="0" smtClean="0"/>
              <a:t>Tables/Indexes (</a:t>
            </a:r>
            <a:r>
              <a:rPr lang="en-US" sz="2400" dirty="0" err="1" smtClean="0"/>
              <a:t>menghapus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2653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DML </a:t>
            </a:r>
            <a:r>
              <a:rPr lang="en-US" dirty="0" smtClean="0"/>
              <a:t>(Data </a:t>
            </a:r>
            <a:r>
              <a:rPr lang="en-US" dirty="0"/>
              <a:t>Manipulation Language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Insertion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Menyisipkan</a:t>
            </a:r>
            <a:r>
              <a:rPr lang="en-US" sz="2400" dirty="0"/>
              <a:t> data </a:t>
            </a:r>
            <a:r>
              <a:rPr lang="en-US" sz="2400" dirty="0" smtClean="0"/>
              <a:t>record </a:t>
            </a:r>
            <a:r>
              <a:rPr lang="en-US" sz="2400" dirty="0" err="1" smtClean="0"/>
              <a:t>ke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 Updating </a:t>
            </a:r>
            <a:r>
              <a:rPr lang="en-US" sz="2400" dirty="0"/>
              <a:t>: </a:t>
            </a:r>
            <a:r>
              <a:rPr lang="en-US" sz="2400" dirty="0" err="1"/>
              <a:t>Memperbaiki</a:t>
            </a:r>
            <a:r>
              <a:rPr lang="en-US" sz="2400" dirty="0"/>
              <a:t> data record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Deletion </a:t>
            </a:r>
            <a:r>
              <a:rPr lang="en-US" sz="2400" dirty="0"/>
              <a:t> : </a:t>
            </a:r>
            <a:r>
              <a:rPr lang="en-US" sz="2400" dirty="0" err="1"/>
              <a:t>Menghapus</a:t>
            </a:r>
            <a:r>
              <a:rPr lang="en-US" sz="2400" dirty="0"/>
              <a:t> data record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 Selection </a:t>
            </a:r>
            <a:r>
              <a:rPr lang="en-US" sz="2400" dirty="0"/>
              <a:t>: </a:t>
            </a:r>
            <a:r>
              <a:rPr lang="en-US" sz="2400" dirty="0" err="1"/>
              <a:t>Menampilkan</a:t>
            </a:r>
            <a:r>
              <a:rPr lang="en-US" sz="2400" dirty="0"/>
              <a:t> data record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tabel</a:t>
            </a:r>
            <a:endParaRPr lang="en-US" sz="24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09453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CDL (Control Definition Language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GRANT</a:t>
            </a:r>
          </a:p>
          <a:p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(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) </a:t>
            </a:r>
            <a:r>
              <a:rPr lang="en-US" sz="2400" dirty="0" err="1"/>
              <a:t>manipulasi</a:t>
            </a:r>
            <a:r>
              <a:rPr lang="en-US" sz="2400" dirty="0"/>
              <a:t> data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(database) </a:t>
            </a:r>
            <a:r>
              <a:rPr lang="en-US" sz="2400" dirty="0" err="1"/>
              <a:t>kepada</a:t>
            </a:r>
            <a:r>
              <a:rPr lang="en-US" sz="2400" dirty="0"/>
              <a:t> user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REVOKE</a:t>
            </a:r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dirty="0" err="1" smtClean="0"/>
              <a:t>Mencabut</a:t>
            </a:r>
            <a:r>
              <a:rPr lang="en-US" sz="2400" dirty="0" smtClean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(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) </a:t>
            </a:r>
            <a:r>
              <a:rPr lang="en-US" sz="2400" dirty="0" err="1"/>
              <a:t>manipulasi</a:t>
            </a:r>
            <a:r>
              <a:rPr lang="en-US" sz="2400" dirty="0"/>
              <a:t> data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(database) </a:t>
            </a:r>
            <a:r>
              <a:rPr lang="en-US" sz="2400" dirty="0" err="1"/>
              <a:t>dari</a:t>
            </a:r>
            <a:r>
              <a:rPr lang="en-US" sz="2400" dirty="0"/>
              <a:t> user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60310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164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SQL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320371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Basis Data</a:t>
            </a:r>
          </a:p>
          <a:p>
            <a:pPr marL="0" indent="0">
              <a:buNone/>
            </a:pPr>
            <a:r>
              <a:rPr lang="en-US" dirty="0" smtClean="0"/>
              <a:t>	Create </a:t>
            </a:r>
            <a:r>
              <a:rPr lang="en-US" dirty="0"/>
              <a:t>Database &lt;</a:t>
            </a:r>
            <a:r>
              <a:rPr lang="en-US" dirty="0" err="1"/>
              <a:t>namabasisdata</a:t>
            </a:r>
            <a:r>
              <a:rPr lang="en-US" dirty="0"/>
              <a:t>&gt;;</a:t>
            </a:r>
          </a:p>
          <a:p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nama-nama</a:t>
            </a:r>
            <a:r>
              <a:rPr lang="en-US" dirty="0"/>
              <a:t> </a:t>
            </a:r>
            <a:r>
              <a:rPr lang="en-US" dirty="0" err="1"/>
              <a:t>Basisdata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MySQL&gt;Show </a:t>
            </a:r>
            <a:r>
              <a:rPr lang="en-US" dirty="0"/>
              <a:t>Databases;</a:t>
            </a:r>
          </a:p>
          <a:p>
            <a:r>
              <a:rPr lang="en-US" dirty="0" err="1"/>
              <a:t>Mengkoneksikan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BasisData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Use </a:t>
            </a:r>
            <a:r>
              <a:rPr lang="en-US" dirty="0"/>
              <a:t>&lt;</a:t>
            </a:r>
            <a:r>
              <a:rPr lang="en-US" dirty="0" err="1"/>
              <a:t>namabasisdata</a:t>
            </a:r>
            <a:r>
              <a:rPr lang="en-US" dirty="0"/>
              <a:t>&gt;;</a:t>
            </a:r>
          </a:p>
          <a:p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nama-nama</a:t>
            </a:r>
            <a:r>
              <a:rPr lang="en-US" dirty="0"/>
              <a:t> table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Basisdata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MySQL&gt;Show </a:t>
            </a:r>
            <a:r>
              <a:rPr lang="en-US" dirty="0"/>
              <a:t>Tables;</a:t>
            </a:r>
          </a:p>
          <a:p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Table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Desc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err="1"/>
              <a:t>namatable</a:t>
            </a:r>
            <a:r>
              <a:rPr lang="en-US" dirty="0"/>
              <a:t>&gt;;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 smtClean="0"/>
              <a:t>	MySQL&gt;</a:t>
            </a:r>
            <a:r>
              <a:rPr lang="en-US" dirty="0" err="1" smtClean="0"/>
              <a:t>Desc</a:t>
            </a:r>
            <a:r>
              <a:rPr lang="en-US" dirty="0" smtClean="0"/>
              <a:t> </a:t>
            </a:r>
            <a:r>
              <a:rPr lang="en-US" dirty="0" err="1"/>
              <a:t>Mhs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940124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/>
              <a:t> </a:t>
            </a:r>
            <a:r>
              <a:rPr lang="en-US" dirty="0" smtClean="0"/>
              <a:t>&lt;5 digit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terkhir</a:t>
            </a:r>
            <a:r>
              <a:rPr lang="en-US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92702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434" y="2057011"/>
            <a:ext cx="10432951" cy="420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Table</a:t>
            </a:r>
          </a:p>
          <a:p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data (</a:t>
            </a:r>
            <a:r>
              <a:rPr lang="en-US" sz="2000" dirty="0" err="1"/>
              <a:t>nilai</a:t>
            </a:r>
            <a:r>
              <a:rPr lang="en-US" sz="2000" dirty="0"/>
              <a:t>) yang </a:t>
            </a:r>
            <a:r>
              <a:rPr lang="en-US" sz="2000" dirty="0" err="1"/>
              <a:t>diorganisasikan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/>
              <a:t>(record)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(field).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Field</a:t>
            </a:r>
          </a:p>
          <a:p>
            <a:r>
              <a:rPr lang="en-US" sz="2000" dirty="0"/>
              <a:t>Field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table. Field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type </a:t>
            </a:r>
            <a:r>
              <a:rPr lang="en-US" sz="2000" dirty="0" smtClean="0"/>
              <a:t>data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data </a:t>
            </a:r>
            <a:r>
              <a:rPr lang="en-US" sz="2000" dirty="0" err="1"/>
              <a:t>nantinya</a:t>
            </a:r>
            <a:r>
              <a:rPr lang="en-US" sz="2000" dirty="0"/>
              <a:t> </a:t>
            </a:r>
            <a:r>
              <a:rPr lang="en-US" sz="2000" dirty="0" err="1"/>
              <a:t>tersimpan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Record</a:t>
            </a:r>
          </a:p>
          <a:p>
            <a:r>
              <a:rPr lang="en-US" sz="2000" dirty="0"/>
              <a:t>Field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yang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Key</a:t>
            </a:r>
          </a:p>
          <a:p>
            <a:r>
              <a:rPr lang="en-US" sz="2000" dirty="0"/>
              <a:t>Key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field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dijadikan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database, key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diantaranya</a:t>
            </a:r>
            <a:r>
              <a:rPr lang="en-US" sz="2000" dirty="0"/>
              <a:t> Primary </a:t>
            </a:r>
            <a:r>
              <a:rPr lang="en-US" sz="2000" dirty="0" err="1" smtClean="0"/>
              <a:t>Key,Foreign</a:t>
            </a:r>
            <a:r>
              <a:rPr lang="en-US" sz="2000" dirty="0" smtClean="0"/>
              <a:t> </a:t>
            </a:r>
            <a:r>
              <a:rPr lang="en-US" sz="2000" dirty="0"/>
              <a:t>Key, Composite Key,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2000" dirty="0"/>
              <a:t>SQL </a:t>
            </a:r>
            <a:r>
              <a:rPr lang="en-US" sz="2000" dirty="0" err="1"/>
              <a:t>atau</a:t>
            </a:r>
            <a:r>
              <a:rPr lang="en-US" sz="2000" dirty="0"/>
              <a:t> Structured Query Language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r>
              <a:rPr lang="en-US" sz="2000" dirty="0"/>
              <a:t> (language)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database. SQL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query.</a:t>
            </a:r>
          </a:p>
        </p:txBody>
      </p:sp>
    </p:spTree>
    <p:extLst>
      <p:ext uri="{BB962C8B-B14F-4D97-AF65-F5344CB8AC3E}">
        <p14:creationId xmlns:p14="http://schemas.microsoft.com/office/powerpoint/2010/main" xmlns="" val="421167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Hierarki</a:t>
            </a:r>
            <a:r>
              <a:rPr lang="en-US" dirty="0"/>
              <a:t> Database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75" y="1846729"/>
            <a:ext cx="8608742" cy="45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55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MySQL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SQL </a:t>
            </a:r>
            <a:r>
              <a:rPr lang="en-US" sz="2200" dirty="0" err="1"/>
              <a:t>merupakan</a:t>
            </a:r>
            <a:r>
              <a:rPr lang="en-US" sz="2200" dirty="0"/>
              <a:t> 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(language) yang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mengakses</a:t>
            </a:r>
            <a:r>
              <a:rPr lang="en-US" sz="2200" dirty="0"/>
              <a:t> database</a:t>
            </a:r>
          </a:p>
          <a:p>
            <a:r>
              <a:rPr lang="en-US" sz="2200" dirty="0" err="1"/>
              <a:t>Hampir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software database </a:t>
            </a:r>
            <a:r>
              <a:rPr lang="en-US" sz="2200" dirty="0" err="1"/>
              <a:t>mengenal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mengerti</a:t>
            </a:r>
            <a:r>
              <a:rPr lang="en-US" sz="2200" dirty="0"/>
              <a:t> SQL. </a:t>
            </a:r>
          </a:p>
          <a:p>
            <a:r>
              <a:rPr lang="en-US" sz="2200" dirty="0" err="1"/>
              <a:t>perintah</a:t>
            </a:r>
            <a:r>
              <a:rPr lang="en-US" sz="2200" dirty="0"/>
              <a:t> SQL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software database </a:t>
            </a:r>
            <a:r>
              <a:rPr lang="en-US" sz="2200" dirty="0" err="1"/>
              <a:t>hampir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73100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Fitur-fitur</a:t>
            </a:r>
            <a:r>
              <a:rPr lang="en-US" dirty="0"/>
              <a:t> MySQL </a:t>
            </a:r>
            <a:r>
              <a:rPr lang="en-US" dirty="0" err="1"/>
              <a:t>antara</a:t>
            </a:r>
            <a:r>
              <a:rPr lang="en-US" dirty="0"/>
              <a:t>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65369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Relational Database System.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268288" indent="0">
              <a:buNone/>
            </a:pP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/>
              <a:t>halnya</a:t>
            </a:r>
            <a:r>
              <a:rPr lang="en-US" sz="2200" dirty="0"/>
              <a:t> software database lain </a:t>
            </a:r>
            <a:r>
              <a:rPr lang="en-US" sz="2200" dirty="0" smtClean="0"/>
              <a:t>yang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/>
              <a:t>di </a:t>
            </a:r>
            <a:r>
              <a:rPr lang="en-US" sz="2200" dirty="0" err="1"/>
              <a:t>pasaran</a:t>
            </a:r>
            <a:r>
              <a:rPr lang="en-US" sz="2200" dirty="0"/>
              <a:t>, MySQL </a:t>
            </a:r>
            <a:r>
              <a:rPr lang="en-US" sz="2200" dirty="0" err="1"/>
              <a:t>termasuk</a:t>
            </a:r>
            <a:r>
              <a:rPr lang="en-US" sz="2200" dirty="0"/>
              <a:t> RDBMS.</a:t>
            </a:r>
          </a:p>
          <a:p>
            <a:r>
              <a:rPr lang="en-US" sz="2200" b="1" dirty="0" err="1" smtClean="0">
                <a:solidFill>
                  <a:schemeClr val="accent1"/>
                </a:solidFill>
              </a:rPr>
              <a:t>Arsitektur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Client-Server.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268288" indent="0">
              <a:buNone/>
            </a:pPr>
            <a:r>
              <a:rPr lang="en-US" sz="2200" dirty="0" smtClean="0"/>
              <a:t>MySQL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arsitektur</a:t>
            </a:r>
            <a:r>
              <a:rPr lang="en-US" sz="2200" dirty="0"/>
              <a:t> client-server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server </a:t>
            </a:r>
            <a:r>
              <a:rPr lang="en-US" sz="2200" dirty="0"/>
              <a:t>database MySQL </a:t>
            </a:r>
            <a:r>
              <a:rPr lang="en-US" sz="2200" dirty="0" err="1"/>
              <a:t>terinstal</a:t>
            </a:r>
            <a:r>
              <a:rPr lang="en-US" sz="2200" dirty="0"/>
              <a:t> di server. Client MySQL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smtClean="0"/>
              <a:t>di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server,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di </a:t>
            </a:r>
            <a:r>
              <a:rPr lang="en-US" sz="2200" dirty="0" err="1"/>
              <a:t>komputer</a:t>
            </a:r>
            <a:r>
              <a:rPr lang="en-US" sz="2200" dirty="0"/>
              <a:t> lain </a:t>
            </a:r>
            <a:r>
              <a:rPr lang="en-US" sz="2200" dirty="0" smtClean="0"/>
              <a:t>yang </a:t>
            </a:r>
            <a:r>
              <a:rPr lang="en-US" sz="2200" dirty="0" err="1" smtClean="0"/>
              <a:t>berkomunikasi</a:t>
            </a:r>
            <a:r>
              <a:rPr lang="en-US" sz="2200" dirty="0" smtClean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server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jaringan</a:t>
            </a:r>
            <a:r>
              <a:rPr lang="en-US" sz="2200" dirty="0"/>
              <a:t> </a:t>
            </a:r>
            <a:r>
              <a:rPr lang="en-US" sz="2200" dirty="0" err="1"/>
              <a:t>bahkan</a:t>
            </a:r>
            <a:r>
              <a:rPr lang="en-US" sz="2200" dirty="0"/>
              <a:t> internet.</a:t>
            </a:r>
          </a:p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chemeClr val="accent1"/>
                </a:solidFill>
              </a:rPr>
              <a:t>Mengenal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perintah</a:t>
            </a:r>
            <a:r>
              <a:rPr lang="en-US" sz="2200" b="1" dirty="0">
                <a:solidFill>
                  <a:schemeClr val="accent1"/>
                </a:solidFill>
              </a:rPr>
              <a:t> SQL </a:t>
            </a:r>
            <a:r>
              <a:rPr lang="en-US" sz="2200" b="1" dirty="0" err="1">
                <a:solidFill>
                  <a:schemeClr val="accent1"/>
                </a:solidFill>
              </a:rPr>
              <a:t>standar</a:t>
            </a:r>
            <a:r>
              <a:rPr lang="en-US" sz="2200" b="1" dirty="0">
                <a:solidFill>
                  <a:schemeClr val="accent1"/>
                </a:solidFill>
              </a:rPr>
              <a:t>. </a:t>
            </a:r>
          </a:p>
          <a:p>
            <a:pPr marL="268288" indent="0">
              <a:buNone/>
            </a:pPr>
            <a:r>
              <a:rPr lang="en-US" sz="2200" dirty="0" smtClean="0"/>
              <a:t>SQL </a:t>
            </a:r>
            <a:r>
              <a:rPr lang="en-US" sz="2200" dirty="0"/>
              <a:t>(Structured Query </a:t>
            </a:r>
            <a:r>
              <a:rPr lang="en-US" sz="2200" dirty="0" smtClean="0"/>
              <a:t>Language)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yang </a:t>
            </a:r>
            <a:r>
              <a:rPr lang="en-US" sz="2200" dirty="0" err="1"/>
              <a:t>berlaku</a:t>
            </a:r>
            <a:r>
              <a:rPr lang="en-US" sz="2200" dirty="0"/>
              <a:t> di </a:t>
            </a:r>
            <a:r>
              <a:rPr lang="en-US" sz="2200" dirty="0" err="1"/>
              <a:t>hampir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smtClean="0"/>
              <a:t>software database</a:t>
            </a:r>
            <a:r>
              <a:rPr lang="en-US" sz="2200" dirty="0"/>
              <a:t>. MySQL </a:t>
            </a:r>
            <a:r>
              <a:rPr lang="en-US" sz="2200" dirty="0" err="1"/>
              <a:t>mendukung</a:t>
            </a:r>
            <a:r>
              <a:rPr lang="en-US" sz="2200" dirty="0"/>
              <a:t> SQL </a:t>
            </a:r>
            <a:r>
              <a:rPr lang="en-US" sz="2200" dirty="0" err="1"/>
              <a:t>versi</a:t>
            </a:r>
            <a:r>
              <a:rPr lang="en-US" sz="2200" dirty="0"/>
              <a:t> SQL:2003.</a:t>
            </a:r>
          </a:p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schemeClr val="accent1"/>
                </a:solidFill>
              </a:rPr>
              <a:t>Mendukung</a:t>
            </a:r>
            <a:r>
              <a:rPr lang="en-US" sz="2200" b="1" dirty="0">
                <a:solidFill>
                  <a:schemeClr val="accent1"/>
                </a:solidFill>
              </a:rPr>
              <a:t> Sub Select. </a:t>
            </a:r>
          </a:p>
          <a:p>
            <a:pPr marL="268288" indent="0">
              <a:buNone/>
            </a:pPr>
            <a:r>
              <a:rPr lang="en-US" sz="2200" dirty="0" err="1" smtClean="0"/>
              <a:t>Mulai</a:t>
            </a:r>
            <a:r>
              <a:rPr lang="en-US" sz="2200" dirty="0" smtClean="0"/>
              <a:t> </a:t>
            </a:r>
            <a:r>
              <a:rPr lang="en-US" sz="2200" dirty="0" err="1"/>
              <a:t>versi</a:t>
            </a:r>
            <a:r>
              <a:rPr lang="en-US" sz="2200" dirty="0"/>
              <a:t> 4.1 MySQL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mendukung</a:t>
            </a:r>
            <a:r>
              <a:rPr lang="en-US" sz="2200" dirty="0"/>
              <a:t> </a:t>
            </a:r>
            <a:r>
              <a:rPr lang="en-US" sz="2200" dirty="0" smtClean="0"/>
              <a:t>select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/>
              <a:t>select (sub select).</a:t>
            </a:r>
          </a:p>
        </p:txBody>
      </p:sp>
    </p:spTree>
    <p:extLst>
      <p:ext uri="{BB962C8B-B14F-4D97-AF65-F5344CB8AC3E}">
        <p14:creationId xmlns:p14="http://schemas.microsoft.com/office/powerpoint/2010/main" xmlns="" val="256094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Fitur-fitur</a:t>
            </a:r>
            <a:r>
              <a:rPr lang="en-US" dirty="0"/>
              <a:t> MySQL </a:t>
            </a:r>
            <a:r>
              <a:rPr lang="en-US" dirty="0" err="1"/>
              <a:t>antara</a:t>
            </a:r>
            <a:r>
              <a:rPr lang="en-US" dirty="0"/>
              <a:t>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64647"/>
          </a:xfrm>
        </p:spPr>
        <p:txBody>
          <a:bodyPr>
            <a:noAutofit/>
          </a:bodyPr>
          <a:lstStyle/>
          <a:p>
            <a:r>
              <a:rPr lang="en-US" sz="2200" dirty="0" err="1"/>
              <a:t>Mendukung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Views.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268288" indent="0">
              <a:buNone/>
            </a:pPr>
            <a:r>
              <a:rPr lang="en-US" sz="2200" dirty="0" smtClean="0"/>
              <a:t>MySQL </a:t>
            </a:r>
            <a:r>
              <a:rPr lang="en-US" sz="2200" dirty="0" err="1"/>
              <a:t>mendukung</a:t>
            </a:r>
            <a:r>
              <a:rPr lang="en-US" sz="2200" dirty="0"/>
              <a:t> views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5.0</a:t>
            </a:r>
          </a:p>
          <a:p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Stored </a:t>
            </a:r>
            <a:r>
              <a:rPr lang="en-US" sz="2200" b="1" dirty="0" err="1">
                <a:solidFill>
                  <a:schemeClr val="accent1"/>
                </a:solidFill>
              </a:rPr>
              <a:t>Prosedured</a:t>
            </a:r>
            <a:r>
              <a:rPr lang="en-US" sz="2200" b="1" dirty="0">
                <a:solidFill>
                  <a:schemeClr val="accent1"/>
                </a:solidFill>
              </a:rPr>
              <a:t> (SP). 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268288" indent="0">
              <a:buNone/>
            </a:pPr>
            <a:r>
              <a:rPr lang="en-US" sz="2200" dirty="0" smtClean="0"/>
              <a:t>MySQL </a:t>
            </a:r>
            <a:r>
              <a:rPr lang="en-US" sz="2200" dirty="0" err="1"/>
              <a:t>mendukung</a:t>
            </a:r>
            <a:r>
              <a:rPr lang="en-US" sz="2200" dirty="0"/>
              <a:t> SP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5.0</a:t>
            </a:r>
          </a:p>
          <a:p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Triggers</a:t>
            </a:r>
            <a:r>
              <a:rPr lang="en-US" sz="2200" dirty="0" smtClean="0"/>
              <a:t>.</a:t>
            </a:r>
          </a:p>
          <a:p>
            <a:pPr marL="268288" indent="0">
              <a:buNone/>
            </a:pPr>
            <a:r>
              <a:rPr lang="en-US" sz="2200" dirty="0" smtClean="0"/>
              <a:t>MySQL </a:t>
            </a:r>
            <a:r>
              <a:rPr lang="en-US" sz="2200" dirty="0" err="1"/>
              <a:t>mendukung</a:t>
            </a:r>
            <a:r>
              <a:rPr lang="en-US" sz="2200" dirty="0"/>
              <a:t> trigger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5.0 </a:t>
            </a:r>
            <a:r>
              <a:rPr lang="en-US" sz="2200" dirty="0" err="1" smtClean="0"/>
              <a:t>namun</a:t>
            </a:r>
            <a:r>
              <a:rPr lang="en-US" sz="2200" dirty="0" smtClean="0"/>
              <a:t> </a:t>
            </a:r>
            <a:r>
              <a:rPr lang="en-US" sz="2200" dirty="0" err="1" smtClean="0"/>
              <a:t>masih</a:t>
            </a:r>
            <a:r>
              <a:rPr lang="en-US" sz="2200" dirty="0" smtClean="0"/>
              <a:t> </a:t>
            </a:r>
            <a:r>
              <a:rPr lang="en-US" sz="2200" dirty="0" err="1"/>
              <a:t>terbatas</a:t>
            </a:r>
            <a:r>
              <a:rPr lang="en-US" sz="2200" dirty="0"/>
              <a:t>. </a:t>
            </a:r>
            <a:r>
              <a:rPr lang="en-US" sz="2200" dirty="0" err="1"/>
              <a:t>Pengembang</a:t>
            </a:r>
            <a:r>
              <a:rPr lang="en-US" sz="2200" dirty="0"/>
              <a:t> MySQL </a:t>
            </a:r>
            <a:r>
              <a:rPr lang="en-US" sz="2200" dirty="0" err="1"/>
              <a:t>berjanji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trigger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versi</a:t>
            </a:r>
            <a:r>
              <a:rPr lang="en-US" sz="2200" dirty="0"/>
              <a:t> 5.1.</a:t>
            </a:r>
          </a:p>
          <a:p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replication</a:t>
            </a:r>
            <a:r>
              <a:rPr lang="en-US" sz="2200" dirty="0"/>
              <a:t>.</a:t>
            </a:r>
          </a:p>
          <a:p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.</a:t>
            </a:r>
          </a:p>
          <a:p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foreign key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4990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Fitur-fitur</a:t>
            </a:r>
            <a:r>
              <a:rPr lang="en-US" dirty="0"/>
              <a:t> MySQL </a:t>
            </a:r>
            <a:r>
              <a:rPr lang="en-US" dirty="0" err="1"/>
              <a:t>antara</a:t>
            </a:r>
            <a:r>
              <a:rPr lang="en-US" dirty="0"/>
              <a:t>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Tersedia</a:t>
            </a:r>
            <a:r>
              <a:rPr lang="en-US" sz="2200" dirty="0" smtClean="0"/>
              <a:t> </a:t>
            </a:r>
            <a:r>
              <a:rPr lang="en-US" sz="2200" dirty="0" err="1"/>
              <a:t>fungsi</a:t>
            </a:r>
            <a:r>
              <a:rPr lang="en-US" sz="2200" dirty="0"/>
              <a:t> GIS.</a:t>
            </a:r>
          </a:p>
          <a:p>
            <a:r>
              <a:rPr lang="en-US" sz="2200" dirty="0" smtClean="0"/>
              <a:t>Free </a:t>
            </a:r>
            <a:r>
              <a:rPr lang="en-US" sz="2200" dirty="0"/>
              <a:t>(</a:t>
            </a:r>
            <a:r>
              <a:rPr lang="en-US" sz="2200" dirty="0" err="1"/>
              <a:t>bebas</a:t>
            </a:r>
            <a:r>
              <a:rPr lang="en-US" sz="2200" dirty="0"/>
              <a:t> </a:t>
            </a:r>
            <a:r>
              <a:rPr lang="en-US" sz="2200" dirty="0" err="1"/>
              <a:t>didownload</a:t>
            </a:r>
            <a:r>
              <a:rPr lang="en-US" sz="2200" dirty="0"/>
              <a:t>)</a:t>
            </a:r>
          </a:p>
          <a:p>
            <a:r>
              <a:rPr lang="en-US" sz="2200" dirty="0" smtClean="0"/>
              <a:t>Stabil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tangguh</a:t>
            </a:r>
            <a:endParaRPr lang="en-US" sz="2200" dirty="0"/>
          </a:p>
          <a:p>
            <a:r>
              <a:rPr lang="en-US" sz="2200" dirty="0" err="1" smtClean="0"/>
              <a:t>Fleksibel</a:t>
            </a:r>
            <a:r>
              <a:rPr lang="en-US" sz="2200" dirty="0" smtClean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pemrograman</a:t>
            </a:r>
            <a:endParaRPr lang="en-US" sz="2200" dirty="0"/>
          </a:p>
          <a:p>
            <a:r>
              <a:rPr lang="en-US" sz="2200" dirty="0" smtClean="0"/>
              <a:t>Security </a:t>
            </a:r>
            <a:r>
              <a:rPr lang="en-US" sz="2200" dirty="0"/>
              <a:t>yang </a:t>
            </a:r>
            <a:r>
              <a:rPr lang="en-US" sz="2200" dirty="0" err="1"/>
              <a:t>baik</a:t>
            </a:r>
            <a:endParaRPr lang="en-US" sz="2200" dirty="0"/>
          </a:p>
          <a:p>
            <a:r>
              <a:rPr lang="en-US" sz="2200" dirty="0" err="1" smtClean="0"/>
              <a:t>Dukungan</a:t>
            </a:r>
            <a:r>
              <a:rPr lang="en-US" sz="2200" dirty="0" smtClean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komunitas</a:t>
            </a:r>
            <a:endParaRPr lang="en-US" sz="2200" dirty="0"/>
          </a:p>
          <a:p>
            <a:r>
              <a:rPr lang="en-US" sz="2200" dirty="0" err="1" smtClean="0"/>
              <a:t>Perkembangan</a:t>
            </a:r>
            <a:r>
              <a:rPr lang="en-US" sz="2200" dirty="0" smtClean="0"/>
              <a:t> </a:t>
            </a:r>
            <a:r>
              <a:rPr lang="en-US" sz="2200" dirty="0"/>
              <a:t>software yang </a:t>
            </a:r>
            <a:r>
              <a:rPr lang="en-US" sz="2200" dirty="0" err="1"/>
              <a:t>cukup</a:t>
            </a:r>
            <a:r>
              <a:rPr lang="en-US" sz="2200" dirty="0"/>
              <a:t> </a:t>
            </a:r>
            <a:r>
              <a:rPr lang="en-US" sz="2200" dirty="0" err="1"/>
              <a:t>cepat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737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628" y="1023190"/>
            <a:ext cx="9744637" cy="809251"/>
          </a:xfrm>
        </p:spPr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2034709"/>
            <a:ext cx="10129277" cy="3680291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MySQL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. MySQL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 smtClean="0"/>
              <a:t>konfigurasi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/>
              <a:t>proses </a:t>
            </a:r>
            <a:r>
              <a:rPr lang="en-US" sz="2400" dirty="0" err="1"/>
              <a:t>instalasi</a:t>
            </a:r>
            <a:r>
              <a:rPr lang="en-US" sz="2400" dirty="0"/>
              <a:t> MySQL. MySQL </a:t>
            </a:r>
            <a:r>
              <a:rPr lang="en-US" sz="2400" dirty="0" err="1"/>
              <a:t>memiliki</a:t>
            </a:r>
            <a:r>
              <a:rPr lang="en-US" sz="2400" dirty="0"/>
              <a:t> 3 (</a:t>
            </a:r>
            <a:r>
              <a:rPr lang="en-US" sz="2400" dirty="0" err="1"/>
              <a:t>tiga</a:t>
            </a:r>
            <a:r>
              <a:rPr lang="en-US" sz="2400" dirty="0"/>
              <a:t>) 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 err="1"/>
              <a:t>utama</a:t>
            </a:r>
            <a:r>
              <a:rPr lang="en-US" sz="2400" dirty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MyISAM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solidFill>
                  <a:schemeClr val="accent1"/>
                </a:solidFill>
              </a:rPr>
              <a:t>InnoDB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dan</a:t>
            </a:r>
            <a:r>
              <a:rPr lang="en-US" sz="2400" b="1" dirty="0">
                <a:solidFill>
                  <a:schemeClr val="accent1"/>
                </a:solidFill>
              </a:rPr>
              <a:t> HEAP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/>
              <a:t>menyebutkan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err="1"/>
              <a:t>tipe</a:t>
            </a:r>
            <a:r>
              <a:rPr lang="en-US" sz="2400"/>
              <a:t> </a:t>
            </a:r>
            <a:r>
              <a:rPr lang="en-US" sz="2400" smtClean="0"/>
              <a:t> </a:t>
            </a:r>
            <a:r>
              <a:rPr lang="en-US" sz="2400" smtClean="0"/>
              <a:t>tabel otomatis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konfigurasi</a:t>
            </a:r>
            <a:r>
              <a:rPr lang="en-US" sz="2400" dirty="0"/>
              <a:t> default server MySQL.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default-table-type di file </a:t>
            </a:r>
            <a:r>
              <a:rPr lang="en-US" sz="2400" dirty="0" err="1"/>
              <a:t>konfigurasi</a:t>
            </a:r>
            <a:r>
              <a:rPr lang="en-US" sz="2400" dirty="0"/>
              <a:t> MySQL.</a:t>
            </a:r>
          </a:p>
        </p:txBody>
      </p:sp>
    </p:spTree>
    <p:extLst>
      <p:ext uri="{BB962C8B-B14F-4D97-AF65-F5344CB8AC3E}">
        <p14:creationId xmlns:p14="http://schemas.microsoft.com/office/powerpoint/2010/main" xmlns="" val="109932519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1745</TotalTime>
  <Words>1926</Words>
  <Application>Microsoft Office PowerPoint</Application>
  <PresentationFormat>Custom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1_Custom Design</vt:lpstr>
      <vt:lpstr>MySQL</vt:lpstr>
      <vt:lpstr>Capaian Pembelajaran</vt:lpstr>
      <vt:lpstr>Istilah Dalam Database</vt:lpstr>
      <vt:lpstr>Hierarki Database</vt:lpstr>
      <vt:lpstr>Apa itu MySQL ?</vt:lpstr>
      <vt:lpstr>Fitur-fitur MySQL antara lain</vt:lpstr>
      <vt:lpstr>Fitur-fitur MySQL antara lain</vt:lpstr>
      <vt:lpstr>Fitur-fitur MySQL antara lain</vt:lpstr>
      <vt:lpstr>Tipe-tipe Tabel MySQL</vt:lpstr>
      <vt:lpstr>MyISAM</vt:lpstr>
      <vt:lpstr>InnoDB</vt:lpstr>
      <vt:lpstr>HEAP</vt:lpstr>
      <vt:lpstr>Tipe-tipe Field (Kolom) MySQL – (Tipe Numeric)</vt:lpstr>
      <vt:lpstr>Tipe-tipe Field (Kolom) MySQL – (Tipe Numeric)</vt:lpstr>
      <vt:lpstr>Tipe-tipe Field (Kolom) MySQL – (Tipe Numeric)</vt:lpstr>
      <vt:lpstr>Tipe-tipe Field (Kolom) MySQL – (Date dan Time)</vt:lpstr>
      <vt:lpstr>Tipe-tipe Field (Kolom) MySQL – (String (Text))</vt:lpstr>
      <vt:lpstr>Tipe-tipe Field (Kolom) MySQL – (String (Text))</vt:lpstr>
      <vt:lpstr>Tipe-tipe Field (Kolom) MySQL – (BLOB (Biner))</vt:lpstr>
      <vt:lpstr>Tipe-tipe Field (Kolom) MySQL – (lainnya)</vt:lpstr>
      <vt:lpstr>Beberapa Aturan Merancang Database yang Baik</vt:lpstr>
      <vt:lpstr>Tips Penamaan Identifier</vt:lpstr>
      <vt:lpstr>Perintah SQL</vt:lpstr>
      <vt:lpstr>DDL (Data Definition Language)</vt:lpstr>
      <vt:lpstr>DML (Data Manipulation Language)</vt:lpstr>
      <vt:lpstr>CDL (Control Definition Language)</vt:lpstr>
      <vt:lpstr>Praktikum Mandiri 2 </vt:lpstr>
      <vt:lpstr>Beberapa Operasi Dasar SQL :</vt:lpstr>
      <vt:lpstr>Latihan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32</cp:revision>
  <dcterms:created xsi:type="dcterms:W3CDTF">2020-08-18T00:38:33Z</dcterms:created>
  <dcterms:modified xsi:type="dcterms:W3CDTF">2020-10-03T14:30:44Z</dcterms:modified>
</cp:coreProperties>
</file>