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7" r:id="rId3"/>
    <p:sldId id="290" r:id="rId4"/>
    <p:sldId id="261" r:id="rId5"/>
    <p:sldId id="295" r:id="rId6"/>
    <p:sldId id="286" r:id="rId7"/>
    <p:sldId id="329" r:id="rId8"/>
    <p:sldId id="287" r:id="rId9"/>
    <p:sldId id="327" r:id="rId10"/>
    <p:sldId id="289" r:id="rId11"/>
    <p:sldId id="288" r:id="rId12"/>
    <p:sldId id="331" r:id="rId13"/>
    <p:sldId id="333" r:id="rId14"/>
    <p:sldId id="332" r:id="rId15"/>
    <p:sldId id="334" r:id="rId16"/>
    <p:sldId id="335" r:id="rId17"/>
    <p:sldId id="336" r:id="rId18"/>
    <p:sldId id="337" r:id="rId19"/>
    <p:sldId id="330" r:id="rId20"/>
    <p:sldId id="338" r:id="rId21"/>
    <p:sldId id="339" r:id="rId22"/>
    <p:sldId id="340" r:id="rId23"/>
    <p:sldId id="341" r:id="rId24"/>
    <p:sldId id="342" r:id="rId25"/>
    <p:sldId id="344" r:id="rId26"/>
    <p:sldId id="343" r:id="rId27"/>
    <p:sldId id="345" r:id="rId28"/>
  </p:sldIdLst>
  <p:sldSz cx="9144000" cy="5143500" type="screen16x9"/>
  <p:notesSz cx="6858000" cy="9144000"/>
  <p:embeddedFontLs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Barlow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01FEB2-8B07-43E0-9353-7152D9AFED8C}">
  <a:tblStyle styleId="{4801FEB2-8B07-43E0-9353-7152D9AFED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999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463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469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460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558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977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48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095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60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85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81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2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65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8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41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57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33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9E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⊡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se">
  <p:cSld name="BLANK_1">
    <p:bg>
      <p:bgPr>
        <a:solidFill>
          <a:srgbClr val="43434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1904945" y="1675059"/>
            <a:ext cx="533416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smtClean="0"/>
              <a:t>Optimisasi Ekonomi</a:t>
            </a:r>
            <a:endParaRPr lang="en-US" sz="3600" dirty="0"/>
          </a:p>
        </p:txBody>
      </p:sp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73;p14"/>
          <p:cNvSpPr txBox="1">
            <a:spLocks/>
          </p:cNvSpPr>
          <p:nvPr/>
        </p:nvSpPr>
        <p:spPr>
          <a:xfrm>
            <a:off x="937450" y="3602616"/>
            <a:ext cx="5762893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000" u="sng" dirty="0" smtClean="0">
                <a:solidFill>
                  <a:schemeClr val="tx1"/>
                </a:solidFill>
              </a:rPr>
              <a:t>T</a:t>
            </a:r>
            <a:r>
              <a:rPr lang="en-US" sz="2000" u="sng" dirty="0" smtClean="0">
                <a:solidFill>
                  <a:schemeClr val="tx1"/>
                </a:solidFill>
              </a:rPr>
              <a:t>IM PENGAMPU EKONOMI MANAJERIAL</a:t>
            </a:r>
            <a:endParaRPr lang="en-US" sz="2000" u="sng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err="1" smtClean="0"/>
              <a:t>Universitas</a:t>
            </a:r>
            <a:r>
              <a:rPr lang="en-US" sz="1800" dirty="0" smtClean="0"/>
              <a:t> Dian </a:t>
            </a:r>
            <a:r>
              <a:rPr lang="en-US" sz="1800" dirty="0" err="1" smtClean="0"/>
              <a:t>Nuswantoro</a:t>
            </a:r>
            <a:endParaRPr lang="en-US" sz="1800" dirty="0"/>
          </a:p>
        </p:txBody>
      </p:sp>
      <p:sp>
        <p:nvSpPr>
          <p:cNvPr id="7" name="Google Shape;74;p14"/>
          <p:cNvSpPr txBox="1">
            <a:spLocks/>
          </p:cNvSpPr>
          <p:nvPr/>
        </p:nvSpPr>
        <p:spPr>
          <a:xfrm>
            <a:off x="4255105" y="11863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0" indent="0" algn="ctr">
              <a:buFont typeface="Droid Serif"/>
              <a:buNone/>
            </a:pPr>
            <a:r>
              <a:rPr lang="en-US" sz="1800" b="1" err="1" smtClean="0"/>
              <a:t>Pertemuan</a:t>
            </a:r>
            <a:r>
              <a:rPr lang="en-US" sz="1800" b="1" smtClean="0"/>
              <a:t> 2</a:t>
            </a:r>
            <a:endParaRPr lang="en-US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6314" y="1151583"/>
            <a:ext cx="7031422" cy="7725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Droid Serif"/>
              </a:rPr>
              <a:t>Analisis optimisasi dapat mudah dijelaskan dengan mempelajari proses perusahaan dalam menentukan tingkat output yang memaksimumkan laba total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2893" y="2057400"/>
            <a:ext cx="3832982" cy="8040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Optimisasi </a:t>
            </a:r>
            <a:r>
              <a:rPr lang="en-US" sz="1600" b="1" u="sng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Maksimum</a:t>
            </a:r>
          </a:p>
          <a:p>
            <a:r>
              <a:rPr lang="en-US" sz="160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Optimisasi untuk hal-hal yang baik atau </a:t>
            </a:r>
            <a:r>
              <a:rPr lang="en-US" sz="1600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positif</a:t>
            </a:r>
            <a:endParaRPr lang="en-US" sz="160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27054" y="2057399"/>
            <a:ext cx="3832982" cy="8040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u="sng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Optimisasi </a:t>
            </a:r>
            <a:r>
              <a:rPr lang="fi-FI" sz="1600" b="1" u="sng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Minimum</a:t>
            </a:r>
            <a:endParaRPr lang="en-US" sz="1600" b="1" u="sng" smtClean="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  <a:p>
            <a:r>
              <a:rPr lang="en-US" sz="1600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Optimisasi </a:t>
            </a:r>
            <a:r>
              <a:rPr lang="en-US" sz="160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untuk hal-hal yang tidak baik, atau negatif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3910" y="2861441"/>
            <a:ext cx="39019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Contoh: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Maksimum Profit, dengan kendala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Maksimum manfaat, dengan kendala minimnya fasilitas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72025" y="2861440"/>
            <a:ext cx="39019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Contoh: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Minimum kerugian dengan kendala tingginya biaya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Minimum kegagalan produksi dengan minimnya sarana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Minimum kecelakaan lalu lintas dengan kendalan disiplin yang masih rendah</a:t>
            </a:r>
          </a:p>
        </p:txBody>
      </p:sp>
    </p:spTree>
    <p:extLst>
      <p:ext uri="{BB962C8B-B14F-4D97-AF65-F5344CB8AC3E}">
        <p14:creationId xmlns:p14="http://schemas.microsoft.com/office/powerpoint/2010/main" val="1505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995451" y="44124"/>
            <a:ext cx="3160987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smtClean="0"/>
              <a:t>Fungsi dan </a:t>
            </a:r>
            <a:r>
              <a:rPr lang="en-US" sz="1800"/>
              <a:t>Diferensiasi</a:t>
            </a:r>
            <a:r>
              <a:rPr lang="en-US" sz="1800" smtClean="0"/>
              <a:t> </a:t>
            </a:r>
            <a:endParaRPr sz="18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44425" y="592775"/>
            <a:ext cx="3832982" cy="6148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Droid Serif"/>
              </a:rPr>
              <a:t>Fungsi </a:t>
            </a:r>
            <a:endParaRPr lang="en-US" sz="1600" dirty="0" smtClean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8586" y="592774"/>
            <a:ext cx="3832982" cy="614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Droid Serif"/>
              </a:rPr>
              <a:t>Diferensiasi</a:t>
            </a:r>
            <a:endParaRPr lang="en-US" sz="1600" dirty="0" smtClean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463" y="1348814"/>
            <a:ext cx="3832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Fungsi merupakan bentuk hubungan matematis yang menyatakan hubungan suatu variabel dengan variabel </a:t>
            </a:r>
            <a:r>
              <a:rPr lang="en-US" sz="1600" smtClean="0"/>
              <a:t>lain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Komponen-komponen yang membentuk suatu fungsi adalah: </a:t>
            </a:r>
            <a:endParaRPr lang="en-US" sz="1600" smtClean="0"/>
          </a:p>
          <a:p>
            <a:r>
              <a:rPr lang="en-US" sz="1600" smtClean="0"/>
              <a:t>     a</a:t>
            </a:r>
            <a:r>
              <a:rPr lang="en-US" sz="1600"/>
              <a:t>) Koefisien, </a:t>
            </a:r>
            <a:endParaRPr lang="en-US" sz="1600" smtClean="0"/>
          </a:p>
          <a:p>
            <a:r>
              <a:rPr lang="en-US" sz="1600"/>
              <a:t> </a:t>
            </a:r>
            <a:r>
              <a:rPr lang="en-US" sz="1600" smtClean="0"/>
              <a:t>    b</a:t>
            </a:r>
            <a:r>
              <a:rPr lang="en-US" sz="1600"/>
              <a:t>) Konstanta, dan </a:t>
            </a:r>
            <a:endParaRPr lang="en-US" sz="1600" smtClean="0"/>
          </a:p>
          <a:p>
            <a:r>
              <a:rPr lang="en-US" sz="1600"/>
              <a:t> </a:t>
            </a:r>
            <a:r>
              <a:rPr lang="en-US" sz="1600" smtClean="0"/>
              <a:t>    c</a:t>
            </a:r>
            <a:r>
              <a:rPr lang="en-US" sz="1600"/>
              <a:t>) Variabel</a:t>
            </a:r>
            <a:endParaRPr lang="en-US" sz="1600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0014" y="1291392"/>
            <a:ext cx="3468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Untuk menurunkan suatu fungsi, terdapat beberapa kaidah-kaidah untuk menurunkan suatu fungsi, atau dikenal sebagai Aturan Diferensiasi (Rules of Differentiation)</a:t>
            </a:r>
            <a:endParaRPr lang="en-US" sz="1600" dirty="0">
              <a:solidFill>
                <a:schemeClr val="tx1"/>
              </a:solidFill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05633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21571" y="0"/>
            <a:ext cx="2940269" cy="632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smtClean="0"/>
              <a:t>Fungsi</a:t>
            </a:r>
            <a:endParaRPr lang="en-US" sz="18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22738" y="561512"/>
            <a:ext cx="8016766" cy="7725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Droid Serif"/>
              </a:rPr>
              <a:t>Notasi untuk menyatakan suatu fungsi adalah: </a:t>
            </a:r>
            <a:r>
              <a:rPr lang="en-US" sz="1600" b="1">
                <a:solidFill>
                  <a:schemeClr val="tx1"/>
                </a:solidFill>
                <a:latin typeface="Droid Serif"/>
              </a:rPr>
              <a:t>Y = f(x</a:t>
            </a:r>
            <a:r>
              <a:rPr lang="en-US" sz="1600" b="1" smtClean="0">
                <a:solidFill>
                  <a:schemeClr val="tx1"/>
                </a:solidFill>
                <a:latin typeface="Droid Serif"/>
              </a:rPr>
              <a:t>)</a:t>
            </a:r>
          </a:p>
          <a:p>
            <a:pPr algn="ctr"/>
            <a:r>
              <a:rPr lang="en-US" sz="1600" smtClean="0">
                <a:solidFill>
                  <a:schemeClr val="tx1"/>
                </a:solidFill>
                <a:latin typeface="Droid Serif"/>
              </a:rPr>
              <a:t>Variabel </a:t>
            </a:r>
            <a:r>
              <a:rPr lang="en-US" sz="1600">
                <a:solidFill>
                  <a:schemeClr val="tx1"/>
                </a:solidFill>
                <a:latin typeface="Droid Serif"/>
              </a:rPr>
              <a:t>merupakan komponen penting yang membentuk suatu fungsi. Terdapat dua jenis variabel, yaitu: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738" y="1438333"/>
            <a:ext cx="2301765" cy="6148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Variabel bebas (independent variable)</a:t>
            </a:r>
            <a:endParaRPr lang="en-US" sz="1600" dirty="0" smtClean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5372" y="1428073"/>
            <a:ext cx="5594132" cy="6148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Variabel bebas (independent variable)</a:t>
            </a:r>
            <a:endParaRPr lang="en-US" sz="1600" dirty="0" smtClean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738" y="2174211"/>
            <a:ext cx="2301765" cy="6148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Variabel terikat (dependent variable)</a:t>
            </a:r>
            <a:endParaRPr lang="en-US" sz="1600" dirty="0" smtClean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5372" y="2163951"/>
            <a:ext cx="5594132" cy="6148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merupakan variabel yang dipengaruhi oleh variabel lain</a:t>
            </a:r>
            <a:endParaRPr lang="en-US" sz="1600" dirty="0" smtClean="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9089" y="2949058"/>
                <a:ext cx="804041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smtClean="0">
                    <a:latin typeface="Barlow Light" panose="020B0604020202020204" charset="0"/>
                    <a:cs typeface="Barlow Light" panose="020B0604020202020204" charset="0"/>
                  </a:rPr>
                  <a:t>Fungsi linear</a:t>
                </a:r>
                <a:r>
                  <a:rPr lang="en-US" sz="1800" smtClean="0">
                    <a:latin typeface="Barlow Light" panose="020B0604020202020204" charset="0"/>
                    <a:cs typeface="Barlow Light" panose="020B0604020202020204" charset="0"/>
                  </a:rPr>
                  <a:t>, Y = 86 – 0,67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Barlow Light" panose="020B0604020202020204" charset="0"/>
                      </a:rPr>
                      <m:t>𝑋</m:t>
                    </m:r>
                  </m:oMath>
                </a14:m>
                <a:r>
                  <a:rPr lang="en-US" sz="1800" smtClean="0">
                    <a:latin typeface="Barlow Light" panose="020B0604020202020204" charset="0"/>
                    <a:cs typeface="Barlow Light" panose="020B0604020202020204" charset="0"/>
                  </a:rPr>
                  <a:t> </a:t>
                </a:r>
              </a:p>
              <a:p>
                <a:pPr>
                  <a:tabLst>
                    <a:tab pos="268288" algn="l"/>
                  </a:tabLst>
                </a:pPr>
                <a:r>
                  <a:rPr lang="en-US" sz="1800">
                    <a:latin typeface="Barlow Light" panose="020B0604020202020204" charset="0"/>
                    <a:cs typeface="Barlow Light" panose="020B0604020202020204" charset="0"/>
                  </a:rPr>
                  <a:t>	</a:t>
                </a:r>
                <a:r>
                  <a:rPr lang="en-US" sz="1800" smtClean="0">
                    <a:latin typeface="Barlow Light" panose="020B0604020202020204" charset="0"/>
                    <a:cs typeface="Barlow Light" panose="020B0604020202020204" charset="0"/>
                  </a:rPr>
                  <a:t>atau dapat dinyatakan dengan f(x) = </a:t>
                </a:r>
                <a:r>
                  <a:rPr lang="en-US" sz="1800">
                    <a:latin typeface="Barlow Light" panose="020B0604020202020204" charset="0"/>
                    <a:cs typeface="Barlow Light" panose="020B0604020202020204" charset="0"/>
                  </a:rPr>
                  <a:t>86 – 0,67 </a:t>
                </a:r>
                <a:r>
                  <a:rPr lang="en-US" sz="1800" smtClean="0">
                    <a:latin typeface="Barlow Light" panose="020B0604020202020204" charset="0"/>
                    <a:cs typeface="Barlow Light" panose="020B0604020202020204" charset="0"/>
                  </a:rPr>
                  <a:t>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smtClean="0">
                    <a:latin typeface="Barlow Light" panose="020B0604020202020204" charset="0"/>
                    <a:cs typeface="Barlow Light" panose="020B0604020202020204" charset="0"/>
                  </a:rPr>
                  <a:t>Fungsi non linear</a:t>
                </a:r>
                <a:r>
                  <a:rPr lang="en-US" sz="1800">
                    <a:latin typeface="Barlow Light" panose="020B0604020202020204" charset="0"/>
                    <a:cs typeface="Barlow Light" panose="020B0604020202020204" charset="0"/>
                  </a:rPr>
                  <a:t>, Y = </a:t>
                </a:r>
                <a:r>
                  <a:rPr lang="en-US" sz="1800" smtClean="0">
                    <a:latin typeface="Barlow Light" panose="020B0604020202020204" charset="0"/>
                    <a:cs typeface="Barlow Light" panose="020B0604020202020204" charset="0"/>
                  </a:rPr>
                  <a:t>10 + 5</a:t>
                </a:r>
                <a:r>
                  <a:rPr lang="en-US" sz="1800">
                    <a:cs typeface="Barlow Light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Barlow Light" panose="020B0604020202020204" charset="0"/>
                      </a:rPr>
                      <m:t>𝑋</m:t>
                    </m:r>
                  </m:oMath>
                </a14:m>
                <a:r>
                  <a:rPr lang="en-US" sz="1800" smtClean="0">
                    <a:latin typeface="Barlow Light" panose="020B0604020202020204" charset="0"/>
                    <a:cs typeface="Barlow Light" panose="020B0604020202020204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Barlow Light" panose="020B060402020202020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arlow Light" panose="020B0604020202020204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arlow Light" panose="020B060402020202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smtClean="0">
                    <a:latin typeface="Barlow Light" panose="020B0604020202020204" charset="0"/>
                    <a:cs typeface="Barlow Light" panose="020B0604020202020204" charset="0"/>
                  </a:rPr>
                  <a:t> </a:t>
                </a:r>
              </a:p>
              <a:p>
                <a:pPr>
                  <a:tabLst>
                    <a:tab pos="268288" algn="l"/>
                  </a:tabLst>
                </a:pPr>
                <a:r>
                  <a:rPr lang="en-US" sz="1800">
                    <a:latin typeface="Barlow Light" panose="020B0604020202020204" charset="0"/>
                    <a:cs typeface="Barlow Light" panose="020B0604020202020204" charset="0"/>
                  </a:rPr>
                  <a:t>	</a:t>
                </a:r>
                <a:r>
                  <a:rPr lang="en-US" sz="1800" smtClean="0">
                    <a:latin typeface="Barlow Light" panose="020B0604020202020204" charset="0"/>
                    <a:cs typeface="Barlow Light" panose="020B0604020202020204" charset="0"/>
                  </a:rPr>
                  <a:t>atau </a:t>
                </a:r>
                <a:r>
                  <a:rPr lang="en-US" sz="1800">
                    <a:latin typeface="Barlow Light" panose="020B0604020202020204" charset="0"/>
                    <a:cs typeface="Barlow Light" panose="020B0604020202020204" charset="0"/>
                  </a:rPr>
                  <a:t>dapat dinyatakan dengan f(x) =  10 + 5</a:t>
                </a:r>
                <a:r>
                  <a:rPr lang="en-US" sz="1800">
                    <a:cs typeface="Barlow Light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Barlow Light" panose="020B0604020202020204" charset="0"/>
                      </a:rPr>
                      <m:t>𝑋</m:t>
                    </m:r>
                  </m:oMath>
                </a14:m>
                <a:r>
                  <a:rPr lang="en-US" sz="1800">
                    <a:latin typeface="Barlow Light" panose="020B0604020202020204" charset="0"/>
                    <a:cs typeface="Barlow Light" panose="020B0604020202020204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Barlow Light" panose="020B060402020202020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Barlow Light" panose="020B0604020202020204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Barlow Light" panose="020B060402020202020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>
                  <a:latin typeface="Barlow Light" panose="020B0604020202020204" charset="0"/>
                  <a:cs typeface="Barlow Light" panose="020B060402020202020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89" y="2949058"/>
                <a:ext cx="8040415" cy="1200329"/>
              </a:xfrm>
              <a:prstGeom prst="rect">
                <a:avLst/>
              </a:prstGeom>
              <a:blipFill>
                <a:blip r:embed="rId3"/>
                <a:stretch>
                  <a:fillRect l="-455" t="-3046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8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21571" y="0"/>
            <a:ext cx="2940269" cy="632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smtClean="0"/>
              <a:t>Turunan Fungsi</a:t>
            </a:r>
            <a:endParaRPr lang="en-US" sz="18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7559" y="506333"/>
                <a:ext cx="8016766" cy="966594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Notasi untuk menyatakan suatu fungsi adalah</a:t>
                </a:r>
                <a:r>
                  <a:rPr lang="en-US" sz="1600">
                    <a:solidFill>
                      <a:schemeClr val="tx1"/>
                    </a:solidFill>
                    <a:latin typeface="Droid Serif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1600" b="1" smtClean="0">
                    <a:solidFill>
                      <a:schemeClr val="tx1"/>
                    </a:solidFill>
                    <a:latin typeface="Droid Serif"/>
                  </a:rPr>
                  <a:t> atau Y’ atau f’(x)</a:t>
                </a:r>
              </a:p>
              <a:p>
                <a:pPr algn="ctr"/>
                <a:r>
                  <a:rPr lang="sv-SE" sz="1600">
                    <a:solidFill>
                      <a:schemeClr val="tx1"/>
                    </a:solidFill>
                    <a:latin typeface="Droid Serif"/>
                  </a:rPr>
                  <a:t>Turunan fungsi merupakan perubahan dari suatu fungsi yakni bagaimana variabel terikat mengalami perubahan terkait dengan perubahan variabel bebas</a:t>
                </a:r>
                <a:endParaRPr lang="en-US" sz="1600" b="1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9" y="506333"/>
                <a:ext cx="8016766" cy="966594"/>
              </a:xfrm>
              <a:prstGeom prst="rect">
                <a:avLst/>
              </a:prstGeom>
              <a:blipFill>
                <a:blip r:embed="rId3"/>
                <a:stretch>
                  <a:fillRect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67559" y="1551142"/>
            <a:ext cx="8016766" cy="7585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Droid Serif"/>
              </a:rPr>
              <a:t>Untuk menurunkan suatu fungsi, terdapat beberapa kaidah-kaidah untuk menurunkan suatu fungsi, atau dikenal sebagai Aturan Diferensiasi (Rules of Differentiation)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559" y="2444937"/>
            <a:ext cx="41681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mtClean="0">
                <a:latin typeface="Barlow Light" panose="020B0604020202020204" charset="0"/>
                <a:cs typeface="Barlow Light" panose="020B0604020202020204" charset="0"/>
              </a:rPr>
              <a:t>Turunan </a:t>
            </a:r>
            <a:r>
              <a:rPr lang="en-US">
                <a:latin typeface="Barlow Light" panose="020B0604020202020204" charset="0"/>
                <a:cs typeface="Barlow Light" panose="020B0604020202020204" charset="0"/>
              </a:rPr>
              <a:t>dari fungsi y = C (konstanta</a:t>
            </a:r>
            <a:r>
              <a:rPr lang="en-US" smtClean="0">
                <a:latin typeface="Barlow Light" panose="020B0604020202020204" charset="0"/>
                <a:cs typeface="Barlow Light" panose="020B060402020202020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/>
              <a:t>Turunan dari fungsi </a:t>
            </a:r>
            <a:r>
              <a:rPr lang="en-US" smtClean="0"/>
              <a:t>pangkat</a:t>
            </a:r>
          </a:p>
          <a:p>
            <a:pPr marL="342900" indent="-342900">
              <a:buAutoNum type="arabicPeriod"/>
            </a:pPr>
            <a:r>
              <a:rPr lang="fi-FI"/>
              <a:t>Turunan dari penjumlahan atau pengurangan </a:t>
            </a:r>
            <a:endParaRPr lang="fi-FI" smtClean="0"/>
          </a:p>
          <a:p>
            <a:pPr marL="342900" indent="-342900">
              <a:buAutoNum type="arabicPeriod"/>
            </a:pPr>
            <a:r>
              <a:rPr lang="en-US"/>
              <a:t>Turunan dari perkalian </a:t>
            </a:r>
            <a:endParaRPr lang="en-US" smtClean="0"/>
          </a:p>
          <a:p>
            <a:pPr marL="342900" indent="-342900">
              <a:buAutoNum type="arabicPeriod"/>
            </a:pPr>
            <a:r>
              <a:rPr lang="en-US"/>
              <a:t>Turunan dari </a:t>
            </a:r>
            <a:r>
              <a:rPr lang="en-US" smtClean="0"/>
              <a:t>pembagian</a:t>
            </a:r>
          </a:p>
          <a:p>
            <a:pPr marL="342900" indent="-342900">
              <a:buAutoNum type="arabicPeriod"/>
            </a:pPr>
            <a:r>
              <a:rPr lang="en-US"/>
              <a:t>Turunan dari fungsi berantai</a:t>
            </a:r>
            <a:r>
              <a:rPr lang="en-US" smtClean="0">
                <a:latin typeface="Barlow Light" panose="020B0604020202020204" charset="0"/>
                <a:cs typeface="Barlow Light" panose="020B0604020202020204" charset="0"/>
              </a:rPr>
              <a:t> </a:t>
            </a:r>
            <a:endParaRPr lang="en-US">
              <a:latin typeface="Barlow Light" panose="020B0604020202020204" charset="0"/>
              <a:cs typeface="Barlow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892971" y="-44764"/>
            <a:ext cx="3176753" cy="632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i-FI" sz="1400">
                <a:solidFill>
                  <a:schemeClr val="tx1"/>
                </a:solidFill>
              </a:rPr>
              <a:t>Menentukan maksimasi dan minimasi dengan kalkulus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14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559" y="506333"/>
            <a:ext cx="8016766" cy="9665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/>
                </a:solidFill>
                <a:latin typeface="Droid Serif"/>
              </a:rPr>
              <a:t>Perusahaan berkepentingan terhadap perhitungan maksimasi dan minimasi dikarenakan perusahaan ingin mengetahui jumlah pendapatan maksimal yang dapat diperoleh perusahaan dan seberapa besar biaya minimal yang harus dikeluarkan untuk memproduksi produk perusahaan</a:t>
            </a:r>
            <a:endParaRPr lang="en-US" sz="1500" b="1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379" y="1491776"/>
            <a:ext cx="8071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Untuk memaksimalkan labanya, perusahaan berusaha untuk </a:t>
            </a:r>
            <a:r>
              <a:rPr lang="en-US" b="1">
                <a:solidFill>
                  <a:schemeClr val="tx1"/>
                </a:solidFill>
              </a:rPr>
              <a:t>memaksimalkan pendapatanya </a:t>
            </a:r>
            <a:r>
              <a:rPr lang="en-US">
                <a:solidFill>
                  <a:schemeClr val="tx1"/>
                </a:solidFill>
              </a:rPr>
              <a:t>dan berusaha untuk </a:t>
            </a:r>
            <a:r>
              <a:rPr lang="en-US" b="1">
                <a:solidFill>
                  <a:schemeClr val="tx1"/>
                </a:solidFill>
              </a:rPr>
              <a:t>meminimalkan biaya produksinya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969" y="2178296"/>
                <a:ext cx="3032562" cy="108516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Contoh Soal: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1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−10 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+120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lang="en-US" sz="160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TC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 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0</a:t>
                </a:r>
              </a:p>
              <a:p>
                <a:r>
                  <a:rPr lang="en-US" sz="1600" smtClean="0">
                    <a:solidFill>
                      <a:schemeClr val="tx1"/>
                    </a:solidFill>
                  </a:rPr>
                  <a:t>Hitunglah laba optimalnya?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9" y="2178296"/>
                <a:ext cx="3032562" cy="1085166"/>
              </a:xfrm>
              <a:prstGeom prst="rect">
                <a:avLst/>
              </a:prstGeom>
              <a:blipFill>
                <a:blip r:embed="rId3"/>
                <a:stretch>
                  <a:fillRect l="-798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98974" y="3798485"/>
                <a:ext cx="1798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74" y="3798485"/>
                <a:ext cx="1798826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7179" y="4149189"/>
                <a:ext cx="29372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+200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79" y="4149189"/>
                <a:ext cx="2937214" cy="553998"/>
              </a:xfrm>
              <a:prstGeom prst="rect">
                <a:avLst/>
              </a:prstGeom>
              <a:blipFill>
                <a:blip r:embed="rId5"/>
                <a:stretch>
                  <a:fillRect l="-2911" r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42430" y="3370623"/>
            <a:ext cx="2455370" cy="317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Symbol" panose="05050102010706020507" pitchFamily="18" charset="2"/>
              <a:buChar char="p"/>
            </a:pPr>
            <a:r>
              <a:rPr lang="en-US" sz="1600" dirty="0" smtClean="0">
                <a:solidFill>
                  <a:schemeClr val="tx1"/>
                </a:solidFill>
                <a:latin typeface="Droid Serif"/>
                <a:sym typeface="Symbol" panose="05050102010706020507" pitchFamily="18" charset="2"/>
              </a:rPr>
              <a:t>= TR – TC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61057" y="3765617"/>
                <a:ext cx="7780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57" y="3765617"/>
                <a:ext cx="7780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79482" y="4495246"/>
                <a:ext cx="2456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  −10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95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−200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82" y="4495246"/>
                <a:ext cx="2456698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388804" y="4478006"/>
            <a:ext cx="3183727" cy="4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99288" y="2033845"/>
                <a:ext cx="4852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+ 95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−200</m:t>
                    </m:r>
                  </m:oMath>
                </a14:m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+ 9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288" y="2033845"/>
                <a:ext cx="4852162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85417" y="2330087"/>
                <a:ext cx="2384307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dQ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−9,5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417" y="2330087"/>
                <a:ext cx="2384307" cy="6595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96112" y="2888354"/>
                <a:ext cx="1038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9,5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112" y="2888354"/>
                <a:ext cx="1038874" cy="33855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030850" y="3173699"/>
                <a:ext cx="17860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=4,75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 5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unit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850" y="3173699"/>
                <a:ext cx="1786066" cy="338554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79360" y="3655807"/>
                <a:ext cx="2884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 −10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+ 95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−200</m:t>
                    </m:r>
                  </m:oMath>
                </a14:m>
                <a:r>
                  <a:rPr lang="en-US" sz="1800" dirty="0"/>
                  <a:t> </a:t>
                </a:r>
                <a:endParaRPr lang="en-US" sz="18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60" y="3655807"/>
                <a:ext cx="288470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879360" y="3944612"/>
                <a:ext cx="3201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 −10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(5)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+ 95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(5)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</a:t>
                </a:r>
                <a:endParaRPr lang="en-US" sz="180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60" y="3944612"/>
                <a:ext cx="3201454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026081" y="4204370"/>
                <a:ext cx="2555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−250+475−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</a:t>
                </a:r>
                <a:endParaRPr lang="en-US" sz="180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81" y="4204370"/>
                <a:ext cx="255550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914219" y="4464215"/>
                <a:ext cx="10843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219" y="4464215"/>
                <a:ext cx="10843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030850" y="3226908"/>
            <a:ext cx="1786066" cy="3025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70962" y="4527036"/>
            <a:ext cx="1027629" cy="25975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Pembuktian Laba Maksimum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118" y="551520"/>
            <a:ext cx="5018093" cy="3633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386" y="4263842"/>
            <a:ext cx="8016766" cy="5263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>
                <a:solidFill>
                  <a:schemeClr val="tx1"/>
                </a:solidFill>
                <a:latin typeface="Droid Serif"/>
              </a:rPr>
              <a:t>Dengan output yang dihasilkan sebanyak 5 unit, maka profit maksimum yang didapatkan sebesar 25 unit</a:t>
            </a:r>
            <a:endParaRPr lang="en-US" sz="1500" b="1" dirty="0">
              <a:solidFill>
                <a:schemeClr val="tx1"/>
              </a:solidFill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24006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892971" y="-44764"/>
            <a:ext cx="3176753" cy="632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i-FI" sz="1400">
                <a:solidFill>
                  <a:schemeClr val="tx1"/>
                </a:solidFill>
              </a:rPr>
              <a:t>Menentukan maksimasi dan minimasi dengan kalkulus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73421" y="4896912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16</a:t>
            </a:fld>
            <a:endParaRPr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7559" y="506333"/>
                <a:ext cx="8016766" cy="966594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>
                    <a:solidFill>
                      <a:schemeClr val="tx1"/>
                    </a:solidFill>
                    <a:latin typeface="Droid Serif"/>
                  </a:rPr>
                  <a:t>Hubungan lebih dari dua variabel dapat dirumuskan sebagai berikut: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</m:oMath>
                </a14:m>
                <a:r>
                  <a:rPr lang="en-US" sz="150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500">
                    <a:solidFill>
                      <a:schemeClr val="tx1"/>
                    </a:solidFill>
                    <a:latin typeface="Droid Serif"/>
                  </a:rPr>
                  <a:t>= f(X, Y). Intepretasi dari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</m:oMath>
                </a14:m>
                <a:r>
                  <a:rPr lang="en-US" sz="1500">
                    <a:solidFill>
                      <a:schemeClr val="tx1"/>
                    </a:solidFill>
                    <a:latin typeface="Droid Serif"/>
                  </a:rPr>
                  <a:t> = f(X, Y) adalah laba yang optimal dipengaruhi atau tergantung oleh variabel X dan variabel Y.</a:t>
                </a:r>
                <a:endParaRPr lang="en-US" sz="1500" b="1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9" y="506333"/>
                <a:ext cx="8016766" cy="966594"/>
              </a:xfrm>
              <a:prstGeom prst="rect">
                <a:avLst/>
              </a:prstGeom>
              <a:blipFill>
                <a:blip r:embed="rId3"/>
                <a:stretch>
                  <a:fillRect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5859" y="1579208"/>
                <a:ext cx="5395017" cy="75980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Contoh Soal: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 =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f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(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X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,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Y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)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600" smtClean="0">
                    <a:solidFill>
                      <a:schemeClr val="tx1"/>
                    </a:solidFill>
                  </a:rPr>
                  <a:t>Hitunglah laba optimalnya?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59" y="1579208"/>
                <a:ext cx="5395017" cy="759807"/>
              </a:xfrm>
              <a:prstGeom prst="rect">
                <a:avLst/>
              </a:prstGeom>
              <a:blipFill>
                <a:blip r:embed="rId4"/>
                <a:stretch>
                  <a:fillRect l="-337" t="-5426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55859" y="2445296"/>
                <a:ext cx="8016766" cy="5263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Turunan parsial Variabel X </a:t>
                </a:r>
                <a:r>
                  <a:rPr lang="en-US" sz="160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 Turunan dari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 =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f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(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X</m:t>
                    </m:r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Droid Serif"/>
                      </a:rPr>
                      <m:t>′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,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Y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)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1600" b="1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59" y="2445296"/>
                <a:ext cx="8016766" cy="526308"/>
              </a:xfrm>
              <a:prstGeom prst="rect">
                <a:avLst/>
              </a:prstGeom>
              <a:blipFill>
                <a:blip r:embed="rId5"/>
                <a:stretch>
                  <a:fillRect l="-3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2443" y="2848147"/>
                <a:ext cx="2081019" cy="453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1600" smtClean="0"/>
                  <a:t> =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+100 </m:t>
                    </m:r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3" y="2848147"/>
                <a:ext cx="2081019" cy="453522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5859" y="3267905"/>
                <a:ext cx="8016766" cy="5263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Turunan parsial Variabel Y </a:t>
                </a:r>
                <a:r>
                  <a:rPr lang="en-US" sz="160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 Turunan dari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 =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f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(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X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,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Y</m:t>
                    </m:r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Droid Serif"/>
                      </a:rPr>
                      <m:t>′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)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</m:oMath>
                </a14:m>
                <a:endParaRPr lang="en-US" sz="1600" b="1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59" y="3267905"/>
                <a:ext cx="8016766" cy="526308"/>
              </a:xfrm>
              <a:prstGeom prst="rect">
                <a:avLst/>
              </a:prstGeom>
              <a:blipFill>
                <a:blip r:embed="rId7"/>
                <a:stretch>
                  <a:fillRect l="-3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2443" y="3670756"/>
                <a:ext cx="2183418" cy="453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1600" smtClean="0"/>
                  <a:t> =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3" y="3670756"/>
                <a:ext cx="2183418" cy="453522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Menentukan maksimasi dan minimasi dengan </a:t>
            </a:r>
            <a:r>
              <a:rPr lang="fi-FI" smtClean="0">
                <a:solidFill>
                  <a:schemeClr val="tx1"/>
                </a:solidFill>
              </a:rPr>
              <a:t>kalkulus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563492" y="562212"/>
            <a:ext cx="8016766" cy="52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tx1"/>
                </a:solidFill>
                <a:latin typeface="Droid Serif"/>
              </a:rPr>
              <a:t>Untuk memaksimumkan fungsi laba, kita harus membuat setiap turunan parsial (baik X dan Y) sama dengan nol 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3492" y="1105644"/>
                <a:ext cx="2462725" cy="453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1600" smtClean="0"/>
                  <a:t> =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+100=0 </m:t>
                    </m:r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92" y="1105644"/>
                <a:ext cx="2462725" cy="453522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3492" y="1596474"/>
                <a:ext cx="2565126" cy="453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1600" smtClean="0"/>
                  <a:t> =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20=0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92" y="1596474"/>
                <a:ext cx="2565126" cy="453522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8795" y="2189410"/>
            <a:ext cx="8016766" cy="52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tx1"/>
                </a:solidFill>
                <a:latin typeface="Droid Serif"/>
              </a:rPr>
              <a:t>Selanjutnya, kalikan persamaan pertama dengan -10 dengan tujuan nilai Y menjadi nol, sehingga perhitungan akan sebagai berikut: 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2632" y="2755868"/>
                <a:ext cx="24258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+80 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−1000=0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32" y="2755868"/>
                <a:ext cx="242585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062" y="3099290"/>
                <a:ext cx="2221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−10 </m:t>
                      </m:r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120=0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62" y="3099290"/>
                <a:ext cx="2221762" cy="246221"/>
              </a:xfrm>
              <a:prstGeom prst="rect">
                <a:avLst/>
              </a:prstGeom>
              <a:blipFill>
                <a:blip r:embed="rId5"/>
                <a:stretch>
                  <a:fillRect r="-109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396687" y="3428107"/>
            <a:ext cx="3183727" cy="4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46153" y="3468257"/>
                <a:ext cx="16211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79 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−880=0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153" y="3468257"/>
                <a:ext cx="162114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27965" y="3725175"/>
                <a:ext cx="12622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79 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=880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65" y="3725175"/>
                <a:ext cx="126226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71730" y="3999464"/>
                <a:ext cx="11452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11,14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30" y="3999464"/>
                <a:ext cx="114525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272493" y="4270180"/>
                <a:ext cx="13313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=11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𝑈𝑛𝑖𝑡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93" y="4270180"/>
                <a:ext cx="133139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924336" y="2730946"/>
                <a:ext cx="20796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+100=0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36" y="2730946"/>
                <a:ext cx="207960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670987" y="3033269"/>
                <a:ext cx="23391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(11)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+100=0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87" y="3033269"/>
                <a:ext cx="2339102" cy="338554"/>
              </a:xfrm>
              <a:prstGeom prst="rect">
                <a:avLst/>
              </a:prstGeom>
              <a:blipFill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993456" y="3310370"/>
                <a:ext cx="20104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+100=0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456" y="3310370"/>
                <a:ext cx="201048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733852" y="3608855"/>
                <a:ext cx="12700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52" y="3608855"/>
                <a:ext cx="1270091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04519" y="3889935"/>
                <a:ext cx="13426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𝑢𝑛𝑖𝑡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519" y="3889935"/>
                <a:ext cx="134261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256727" y="4298631"/>
            <a:ext cx="1308684" cy="293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32968" y="3930176"/>
            <a:ext cx="1308684" cy="293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525" y="1857"/>
            <a:ext cx="2660700" cy="733800"/>
          </a:xfrm>
        </p:spPr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Menentukan maksimasi dan minimasi dengan kalkulus </a:t>
            </a:r>
            <a:r>
              <a:rPr lang="fi-FI" smtClean="0">
                <a:solidFill>
                  <a:schemeClr val="tx1"/>
                </a:solidFill>
              </a:rPr>
              <a:t>(3)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610789" y="932701"/>
            <a:ext cx="8016766" cy="52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tx1"/>
                </a:solidFill>
                <a:latin typeface="Droid Serif"/>
              </a:rPr>
              <a:t>Berdasarkan perhitungan sebelumnya, maka dapat diketahui bahwa perusahaan akan memperoleh laba yang optimal ketika menjual produk X sebanyak 11 unit dan menjual produk Y sebesar 12 unit, sehingga laba optimal yang diperoleh sebesar: 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0789" y="1690105"/>
                <a:ext cx="32976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9" y="1690105"/>
                <a:ext cx="3297633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0789" y="1950890"/>
                <a:ext cx="47607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(11)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(12)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(11)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(12)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9" y="1950890"/>
                <a:ext cx="4760790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0789" y="2243822"/>
                <a:ext cx="34087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=−484 −720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1100+1440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9" y="2243822"/>
                <a:ext cx="340875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9336" y="2497416"/>
                <a:ext cx="10041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=1204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36" y="2497416"/>
                <a:ext cx="100418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7087" y="2519452"/>
            <a:ext cx="1308684" cy="293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Google Shape;102;p18"/>
          <p:cNvSpPr txBox="1">
            <a:spLocks noGrp="1"/>
          </p:cNvSpPr>
          <p:nvPr>
            <p:ph type="ctrTitle" idx="4294967295"/>
          </p:nvPr>
        </p:nvSpPr>
        <p:spPr>
          <a:xfrm>
            <a:off x="693707" y="1151669"/>
            <a:ext cx="7756634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>
                <a:solidFill>
                  <a:schemeClr val="bg2">
                    <a:lumMod val="75000"/>
                  </a:schemeClr>
                </a:solidFill>
              </a:rPr>
              <a:t>Optimisasi ekonomi </a:t>
            </a:r>
            <a:r>
              <a:rPr lang="en-US" sz="3200" smtClean="0">
                <a:solidFill>
                  <a:schemeClr val="bg2">
                    <a:lumMod val="75000"/>
                  </a:schemeClr>
                </a:solidFill>
              </a:rPr>
              <a:t>dengan </a:t>
            </a:r>
            <a:r>
              <a:rPr lang="en-US" sz="3200">
                <a:solidFill>
                  <a:schemeClr val="bg2">
                    <a:lumMod val="75000"/>
                  </a:schemeClr>
                </a:solidFill>
              </a:rPr>
              <a:t>kendala</a:t>
            </a:r>
            <a:endParaRPr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073" y="2478073"/>
            <a:ext cx="7267903" cy="395041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Droid Serif"/>
              </a:rPr>
              <a:t>Optimisasi ekonomi dengan kendala perlu kita perhatikan dikarenakan pada umumnya manajer perusahaan akan menghadapi berbagai kendala di dalam keputusan optimisasi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8942" y="3505459"/>
            <a:ext cx="7267903" cy="395041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Droid Serif"/>
              </a:rPr>
              <a:t>Beberapa kendala yang dihadapi oleh manajer perusahaan di dalam keputusan optimisasi, antara lain: a) terbatasnya kapasitas produksi, b) terbatasnya bahan mentah, c) terbatasnya sumber daya manusia, d) kendala </a:t>
            </a:r>
            <a:r>
              <a:rPr lang="en-US" sz="1600" smtClean="0">
                <a:solidFill>
                  <a:schemeClr val="tx1"/>
                </a:solidFill>
                <a:latin typeface="Droid Serif"/>
              </a:rPr>
              <a:t>hukum</a:t>
            </a:r>
            <a:endParaRPr lang="en-US" sz="1600">
              <a:solidFill>
                <a:schemeClr val="tx1"/>
              </a:solidFill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7842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Pokok Bahasan</a:t>
            </a:r>
            <a:endParaRPr sz="1800" dirty="0"/>
          </a:p>
        </p:txBody>
      </p:sp>
      <p:sp>
        <p:nvSpPr>
          <p:cNvPr id="65" name="Google Shape;65;p13"/>
          <p:cNvSpPr txBox="1"/>
          <p:nvPr/>
        </p:nvSpPr>
        <p:spPr>
          <a:xfrm>
            <a:off x="1058582" y="913370"/>
            <a:ext cx="7265609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>
                <a:latin typeface="Droid Serif"/>
              </a:rPr>
              <a:t>Hubungan ekonomi antar variabel independen dan dependen dalam bentuk persamaan dan grafik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smtClean="0">
                <a:latin typeface="Droid Serif"/>
              </a:rPr>
              <a:t>Penghitungan </a:t>
            </a:r>
            <a:r>
              <a:rPr lang="en-US" sz="1800">
                <a:latin typeface="Droid Serif"/>
              </a:rPr>
              <a:t>penerimaan, produk, biaya dan laba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smtClean="0">
                <a:latin typeface="Droid Serif"/>
              </a:rPr>
              <a:t>Kalkulus </a:t>
            </a:r>
            <a:r>
              <a:rPr lang="en-US" sz="1800">
                <a:latin typeface="Droid Serif"/>
              </a:rPr>
              <a:t>diferensial untuk menemukan pemecahan optimal bagi masalah optimasasi terkendala dan tanpa kendala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800" smtClean="0">
                <a:latin typeface="Droid Serif"/>
              </a:rPr>
              <a:t>Peralatan </a:t>
            </a:r>
            <a:r>
              <a:rPr lang="en-US" sz="1800">
                <a:latin typeface="Droid Serif"/>
              </a:rPr>
              <a:t>manajemen baru yang mengubah secara cepat cara pengelolaan perusahaan</a:t>
            </a:r>
            <a:endParaRPr lang="en-US" sz="1800" dirty="0">
              <a:latin typeface="Droid Serif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892971" y="-44764"/>
            <a:ext cx="3176753" cy="632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400"/>
              <a:t>Optimisasi terkendala dengan substitusi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73421" y="4896912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20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559" y="506333"/>
            <a:ext cx="8016766" cy="9665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/>
                </a:solidFill>
                <a:latin typeface="Droid Serif"/>
              </a:rPr>
              <a:t>Metode ini mengubah permasalahan optimisasi terkendala menjadi permalsalahan optimisasi tanpa kendala, dengan cara memecah persamaan kendala untuk satu variabel keputusan dan kemudian mensubstitusikan nilai ini ke dalam persamaan optimisasi terkendala. </a:t>
            </a:r>
            <a:endParaRPr lang="en-US" sz="1500" b="1" dirty="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5859" y="1579208"/>
                <a:ext cx="7161362" cy="9964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Contoh Soal: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Fungsi keuntungan </a:t>
                </a:r>
                <a:r>
                  <a:rPr lang="en-US" sz="160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 =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f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(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X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,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Y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)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i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Fungsi kendala </a:t>
                </a:r>
                <a:r>
                  <a:rPr lang="en-US" sz="16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600" b="0" i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X + Y = 20</a:t>
                </a:r>
              </a:p>
              <a:p>
                <a:r>
                  <a:rPr lang="en-US" sz="1600" smtClean="0">
                    <a:solidFill>
                      <a:schemeClr val="tx1"/>
                    </a:solidFill>
                  </a:rPr>
                  <a:t>Hitunglah laba optimalnya?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59" y="1579208"/>
                <a:ext cx="7161362" cy="996418"/>
              </a:xfrm>
              <a:prstGeom prst="rect">
                <a:avLst/>
              </a:prstGeom>
              <a:blipFill>
                <a:blip r:embed="rId3"/>
                <a:stretch>
                  <a:fillRect l="-254" t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55859" y="2600981"/>
            <a:ext cx="134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mbria Math" panose="02040503050406030204" pitchFamily="18" charset="0"/>
              </a:rPr>
              <a:t>Fungsi </a:t>
            </a:r>
            <a:r>
              <a:rPr lang="en-US" smtClean="0">
                <a:solidFill>
                  <a:schemeClr val="tx1"/>
                </a:solidFill>
                <a:latin typeface="Cambria Math" panose="02040503050406030204" pitchFamily="18" charset="0"/>
              </a:rPr>
              <a:t>kendala</a:t>
            </a:r>
            <a:endParaRPr lang="en-US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527" y="2869894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mbria Math" panose="02040503050406030204" pitchFamily="18" charset="0"/>
              </a:rPr>
              <a:t>X + Y =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5072" y="3100097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mbria Math" panose="02040503050406030204" pitchFamily="18" charset="0"/>
              </a:rPr>
              <a:t>X </a:t>
            </a:r>
            <a:r>
              <a:rPr lang="en-US" smtClean="0">
                <a:solidFill>
                  <a:schemeClr val="tx1"/>
                </a:solidFill>
                <a:latin typeface="Cambria Math" panose="02040503050406030204" pitchFamily="18" charset="0"/>
              </a:rPr>
              <a:t>= 20 - Y</a:t>
            </a:r>
            <a:endParaRPr lang="en-US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2107" y="2601447"/>
            <a:ext cx="3581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mbria Math" panose="02040503050406030204" pitchFamily="18" charset="0"/>
              </a:rPr>
              <a:t>Fungsi </a:t>
            </a:r>
            <a:r>
              <a:rPr lang="en-US" smtClean="0">
                <a:solidFill>
                  <a:schemeClr val="tx1"/>
                </a:solidFill>
                <a:latin typeface="Cambria Math" panose="02040503050406030204" pitchFamily="18" charset="0"/>
              </a:rPr>
              <a:t>keuntungan optimal dengan kendala </a:t>
            </a:r>
            <a:endParaRPr lang="en-US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2107" y="2869893"/>
                <a:ext cx="32976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107" y="2869893"/>
                <a:ext cx="329763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54802" y="3076976"/>
                <a:ext cx="51092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20 −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20 −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 (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20 −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02" y="3076976"/>
                <a:ext cx="5109217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56807" y="3307192"/>
                <a:ext cx="60624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2000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07" y="3307192"/>
                <a:ext cx="6062436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096222" y="3539047"/>
                <a:ext cx="60624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−1600+160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2000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22" y="3539047"/>
                <a:ext cx="606243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800916" y="3794213"/>
                <a:ext cx="60624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+160 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+2000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16" y="3794213"/>
                <a:ext cx="606243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7199" y="4031976"/>
                <a:ext cx="60624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+160 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9" y="4031976"/>
                <a:ext cx="606243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7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525" y="0"/>
            <a:ext cx="2660700" cy="733800"/>
          </a:xfrm>
        </p:spPr>
        <p:txBody>
          <a:bodyPr/>
          <a:lstStyle/>
          <a:p>
            <a:r>
              <a:rPr lang="en-US" sz="1600"/>
              <a:t>Optimisasi terkendala dengan </a:t>
            </a:r>
            <a:r>
              <a:rPr lang="en-US" sz="1600" smtClean="0"/>
              <a:t>substitusi (2)</a:t>
            </a: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618672" y="733800"/>
            <a:ext cx="8016766" cy="52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tx1"/>
                </a:solidFill>
                <a:latin typeface="Droid Serif"/>
              </a:rPr>
              <a:t>Untuk memaksiumkan optimisasi tanpa kendala di atas, kitas harus menurunkan persamaan tersebut, yaitu: 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8672" y="1250843"/>
                <a:ext cx="2064989" cy="453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1600" smtClean="0"/>
                  <a:t> =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72" y="1250843"/>
                <a:ext cx="2064989" cy="453522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54243" y="1550854"/>
                <a:ext cx="15938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−16 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=−160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43" y="1550854"/>
                <a:ext cx="159389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80642" y="1824631"/>
                <a:ext cx="11851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600" smtClean="0"/>
                  <a:t> unit</a:t>
                </a:r>
                <a:endParaRPr lang="en-US" sz="16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42" y="1824631"/>
                <a:ext cx="1185133" cy="338554"/>
              </a:xfrm>
              <a:prstGeom prst="rect">
                <a:avLst/>
              </a:prstGeom>
              <a:blipFill>
                <a:blip r:embed="rId4"/>
                <a:stretch>
                  <a:fillRect t="-5357" r="-103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58238" y="2196649"/>
            <a:ext cx="8016766" cy="52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tx1"/>
                </a:solidFill>
                <a:latin typeface="Droid Serif"/>
              </a:rPr>
              <a:t>Selanjutnya, mensubsitusikan nilai Y = 10 unit kedalam persamaan kendala, maka perhitungan adalah sebagai berikut: 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421" y="2761172"/>
            <a:ext cx="1133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</a:rPr>
              <a:t>X </a:t>
            </a:r>
            <a:r>
              <a:rPr lang="en-US" sz="1600" smtClean="0">
                <a:solidFill>
                  <a:schemeClr val="tx1"/>
                </a:solidFill>
                <a:latin typeface="Cambria Math" panose="02040503050406030204" pitchFamily="18" charset="0"/>
              </a:rPr>
              <a:t>+ Y = 20</a:t>
            </a:r>
            <a:endParaRPr lang="en-US" sz="160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895" y="3045964"/>
            <a:ext cx="14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</a:rPr>
              <a:t>X </a:t>
            </a:r>
            <a:r>
              <a:rPr lang="en-US" sz="1600" smtClean="0">
                <a:solidFill>
                  <a:schemeClr val="tx1"/>
                </a:solidFill>
                <a:latin typeface="Cambria Math" panose="02040503050406030204" pitchFamily="18" charset="0"/>
              </a:rPr>
              <a:t>+ (10) = 20</a:t>
            </a:r>
            <a:endParaRPr lang="en-US" sz="160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52606" y="3338970"/>
                <a:ext cx="12442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X </a:t>
                </a:r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 20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10</a:t>
                </a:r>
                <a:endParaRPr lang="en-US" sz="160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06" y="3338970"/>
                <a:ext cx="1244251" cy="338554"/>
              </a:xfrm>
              <a:prstGeom prst="rect">
                <a:avLst/>
              </a:prstGeom>
              <a:blipFill>
                <a:blip r:embed="rId5"/>
                <a:stretch>
                  <a:fillRect l="-2439" t="-7273" r="-976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252606" y="3641814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</a:rPr>
              <a:t>X = </a:t>
            </a:r>
            <a:r>
              <a:rPr lang="en-US" sz="1600" smtClean="0">
                <a:solidFill>
                  <a:schemeClr val="tx1"/>
                </a:solidFill>
                <a:latin typeface="Cambria Math" panose="02040503050406030204" pitchFamily="18" charset="0"/>
              </a:rPr>
              <a:t>10 unit</a:t>
            </a:r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1757091" y="1854263"/>
            <a:ext cx="1308684" cy="293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84322" y="3677337"/>
            <a:ext cx="1308684" cy="293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400" y="-21158"/>
            <a:ext cx="2660700" cy="733800"/>
          </a:xfrm>
        </p:spPr>
        <p:txBody>
          <a:bodyPr/>
          <a:lstStyle/>
          <a:p>
            <a:r>
              <a:rPr lang="en-US" sz="1600"/>
              <a:t>Optimisasi terkendala dengan substitusi </a:t>
            </a:r>
            <a:r>
              <a:rPr lang="en-US" sz="1600" smtClean="0"/>
              <a:t>(3)</a:t>
            </a: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563492" y="1104290"/>
            <a:ext cx="8016766" cy="52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tx1"/>
                </a:solidFill>
                <a:latin typeface="Droid Serif"/>
              </a:rPr>
              <a:t>Berdasarkan pada perhitungan diatas, maka dapat diketahui bahwa perusahaan akan memperoleh keuntungan yang optimal ketika perusahaan menjual produk x sebesar 10 unit dan produk Y sebesar 10 unit. Maka laba optimal yang akan diperoleh adalah sebagai berikut: 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7329" y="1965055"/>
                <a:ext cx="37612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9" y="1965055"/>
                <a:ext cx="3761286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7329" y="2267482"/>
                <a:ext cx="53437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(10)(10)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9" y="2267482"/>
                <a:ext cx="5343771" cy="338554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4584" y="2582508"/>
                <a:ext cx="37491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=−400−500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84" y="2582508"/>
                <a:ext cx="37491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8861" y="2869290"/>
                <a:ext cx="11354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61" y="2869290"/>
                <a:ext cx="113543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52238" y="2914651"/>
            <a:ext cx="1308684" cy="293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20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892971" y="-44764"/>
            <a:ext cx="3176753" cy="632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400"/>
              <a:t>Optimisasi terkendala dengan metode pengali Lagrange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73421" y="4896912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23</a:t>
            </a:fld>
            <a:endParaRPr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9507" y="587472"/>
                <a:ext cx="7161362" cy="9964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Contoh Soal: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m:t>Fungsi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m:t>keuntungan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m:t> 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 =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f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(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X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,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Y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Droid Serif"/>
                      </a:rPr>
                      <m:t>)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i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Fungsi kendala </a:t>
                </a:r>
                <a:r>
                  <a:rPr lang="en-US" sz="16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600" b="0" i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X + Y = 20</a:t>
                </a:r>
              </a:p>
              <a:p>
                <a:r>
                  <a:rPr lang="en-US" sz="1600" smtClean="0">
                    <a:solidFill>
                      <a:schemeClr val="tx1"/>
                    </a:solidFill>
                  </a:rPr>
                  <a:t>Hitunglah laba optimalnya?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7" y="587472"/>
                <a:ext cx="7161362" cy="996418"/>
              </a:xfrm>
              <a:prstGeom prst="rect">
                <a:avLst/>
              </a:prstGeom>
              <a:blipFill>
                <a:blip r:embed="rId3"/>
                <a:stretch>
                  <a:fillRect l="-254" t="-4167" b="-10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9507" y="1609245"/>
            <a:ext cx="134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mbria Math" panose="02040503050406030204" pitchFamily="18" charset="0"/>
              </a:rPr>
              <a:t>Fungsi </a:t>
            </a:r>
            <a:r>
              <a:rPr lang="en-US" smtClean="0">
                <a:solidFill>
                  <a:schemeClr val="tx1"/>
                </a:solidFill>
                <a:latin typeface="Cambria Math" panose="02040503050406030204" pitchFamily="18" charset="0"/>
              </a:rPr>
              <a:t>kendala</a:t>
            </a:r>
            <a:endParaRPr lang="en-US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175" y="1878158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mbria Math" panose="02040503050406030204" pitchFamily="18" charset="0"/>
              </a:rPr>
              <a:t>X + Y = 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5755" y="1609711"/>
            <a:ext cx="1447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mbria Math" panose="02040503050406030204" pitchFamily="18" charset="0"/>
              </a:rPr>
              <a:t>Fungsi </a:t>
            </a:r>
            <a:r>
              <a:rPr lang="en-US" smtClean="0">
                <a:solidFill>
                  <a:schemeClr val="tx1"/>
                </a:solidFill>
                <a:latin typeface="Cambria Math" panose="02040503050406030204" pitchFamily="18" charset="0"/>
              </a:rPr>
              <a:t>Lagrange</a:t>
            </a:r>
            <a:endParaRPr lang="en-US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55755" y="1878157"/>
                <a:ext cx="32976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755" y="1878157"/>
                <a:ext cx="329763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89175" y="2132684"/>
                <a:ext cx="12923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X + 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20= 0</a:t>
                </a:r>
                <a:endParaRPr lang="en-US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75" y="2132684"/>
                <a:ext cx="1292341" cy="307777"/>
              </a:xfrm>
              <a:prstGeom prst="rect">
                <a:avLst/>
              </a:prstGeom>
              <a:blipFill>
                <a:blip r:embed="rId5"/>
                <a:stretch>
                  <a:fillRect l="-1415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95170" y="2141109"/>
                <a:ext cx="46065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+100 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+120 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mtClean="0"/>
                  <a:t>)</a:t>
                </a:r>
                <a:endParaRPr lang="en-US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70" y="2141109"/>
                <a:ext cx="4606517" cy="307777"/>
              </a:xfrm>
              <a:prstGeom prst="rect">
                <a:avLst/>
              </a:prstGeom>
              <a:blipFill>
                <a:blip r:embed="rId6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964" y="2567235"/>
                <a:ext cx="8016766" cy="5263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Selanjutnya, mencari turunan parsial L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</m:oMath>
                </a14:m>
                <a:r>
                  <a:rPr lang="en-US" sz="1600" b="1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terhadap X, Y dan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 dan ditetapkan sama dengan nol, sehingga diperoleh : </a:t>
                </a:r>
                <a:endParaRPr lang="en-US" sz="1600" b="1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4" y="2567235"/>
                <a:ext cx="8016766" cy="526308"/>
              </a:xfrm>
              <a:prstGeom prst="rect">
                <a:avLst/>
              </a:prstGeom>
              <a:blipFill>
                <a:blip r:embed="rId7"/>
                <a:stretch>
                  <a:fillRect l="-456" t="-8140" b="-20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9175" y="3115384"/>
                <a:ext cx="2747675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Droid Serif"/>
                          </a:rPr>
                          <m:t>L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1600" smtClean="0"/>
                  <a:t>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100 −8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+</m:t>
                    </m:r>
                  </m:oMath>
                </a14:m>
                <a:r>
                  <a:rPr lang="en-US" sz="1600" smtClean="0"/>
                  <a:t>= 0</a:t>
                </a:r>
                <a:endParaRPr lang="en-US" sz="160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75" y="3115384"/>
                <a:ext cx="2747675" cy="493981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89175" y="3582907"/>
                <a:ext cx="3002553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Droid Serif"/>
                          </a:rPr>
                          <m:t>L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1600" smtClean="0"/>
                  <a:t>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−10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+120+</m:t>
                    </m:r>
                  </m:oMath>
                </a14:m>
                <a:r>
                  <a:rPr lang="en-US" sz="1600" smtClean="0"/>
                  <a:t>= 0</a:t>
                </a:r>
                <a:endParaRPr lang="en-US" sz="160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75" y="3582907"/>
                <a:ext cx="3002553" cy="493981"/>
              </a:xfrm>
              <a:prstGeom prst="rect">
                <a:avLst/>
              </a:prstGeom>
              <a:blipFill>
                <a:blip r:embed="rId9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0507" y="4050430"/>
                <a:ext cx="2105063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Droid Serif"/>
                          </a:rPr>
                          <m:t>L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</m:oMath>
                </a14:m>
                <a:r>
                  <a:rPr lang="en-US" sz="1600" smtClean="0"/>
                  <a:t>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−20 </m:t>
                    </m:r>
                  </m:oMath>
                </a14:m>
                <a:r>
                  <a:rPr lang="en-US" sz="1600" smtClean="0"/>
                  <a:t>= 0</a:t>
                </a:r>
                <a:endParaRPr lang="en-US" sz="160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7" y="4050430"/>
                <a:ext cx="2105063" cy="493981"/>
              </a:xfrm>
              <a:prstGeom prst="rect">
                <a:avLst/>
              </a:prstGeom>
              <a:blipFill>
                <a:blip r:embed="rId10"/>
                <a:stretch>
                  <a:fillRect r="-290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5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525" y="0"/>
            <a:ext cx="2660700" cy="733800"/>
          </a:xfrm>
        </p:spPr>
        <p:txBody>
          <a:bodyPr/>
          <a:lstStyle/>
          <a:p>
            <a:r>
              <a:rPr lang="en-US" sz="1600"/>
              <a:t>Optimisasi terkendala dengan </a:t>
            </a:r>
            <a:r>
              <a:rPr lang="en-US" sz="1600" smtClean="0"/>
              <a:t>substitusi (2)</a:t>
            </a: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9384" y="610431"/>
                <a:ext cx="8016766" cy="5263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Selanjutnya,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Droid Serif"/>
                          </a:rPr>
                          <m:t>L</m:t>
                        </m:r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𝑑𝑋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Droid Serif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100 −8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+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dikurangi oleh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Droid Serif"/>
                          </a:rPr>
                          <m:t>L</m:t>
                        </m:r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𝑑𝑌</m:t>
                        </m:r>
                      </m:den>
                    </m:f>
                  </m:oMath>
                </a14:m>
                <a:r>
                  <a:rPr lang="en-US" sz="1600"/>
                  <a:t> =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−10 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+120+</m:t>
                    </m:r>
                  </m:oMath>
                </a14:m>
                <a:r>
                  <a:rPr lang="en-US" sz="1600" smtClean="0"/>
                  <a:t>0</a:t>
                </a:r>
                <a:endParaRPr lang="en-US" sz="16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84" y="610431"/>
                <a:ext cx="8016766" cy="526308"/>
              </a:xfrm>
              <a:prstGeom prst="rect">
                <a:avLst/>
              </a:prstGeom>
              <a:blipFill>
                <a:blip r:embed="rId2"/>
                <a:stretch>
                  <a:fillRect l="-380" b="-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20514" y="1114066"/>
                <a:ext cx="21950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100 −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14" y="1114066"/>
                <a:ext cx="2195024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2359" y="1457488"/>
                <a:ext cx="19927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59" y="1457488"/>
                <a:ext cx="1992725" cy="246221"/>
              </a:xfrm>
              <a:prstGeom prst="rect">
                <a:avLst/>
              </a:prstGeom>
              <a:blipFill>
                <a:blip r:embed="rId4"/>
                <a:stretch>
                  <a:fillRect l="-1835" r="-122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404569" y="1786305"/>
            <a:ext cx="3183727" cy="4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89910" y="1838747"/>
                <a:ext cx="18051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10" y="1838747"/>
                <a:ext cx="1805174" cy="246221"/>
              </a:xfrm>
              <a:prstGeom prst="rect">
                <a:avLst/>
              </a:prstGeom>
              <a:blipFill>
                <a:blip r:embed="rId5"/>
                <a:stretch>
                  <a:fillRect r="-1684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79384" y="2177399"/>
                <a:ext cx="8016766" cy="5263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Selanjutnya, mengkalikan fungsi kendala (</a:t>
                </a:r>
                <a:r>
                  <a:rPr lang="en-US" sz="16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X + Y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20</a:t>
                </a:r>
                <a:r>
                  <a:rPr lang="en-US" sz="1600" smtClean="0">
                    <a:solidFill>
                      <a:schemeClr val="tx1"/>
                    </a:solidFill>
                    <a:latin typeface="Droid Serif"/>
                  </a:rPr>
                  <a:t>) dengan angka 7, sehingga perhitungannya sebagai berikut:</a:t>
                </a:r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160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84" y="2177399"/>
                <a:ext cx="8016766" cy="526308"/>
              </a:xfrm>
              <a:prstGeom prst="rect">
                <a:avLst/>
              </a:prstGeom>
              <a:blipFill>
                <a:blip r:embed="rId6"/>
                <a:stretch>
                  <a:fillRect l="-380" t="-9195" b="-19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08234" y="2719214"/>
                <a:ext cx="18788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+ 7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140 =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34" y="2719214"/>
                <a:ext cx="1878848" cy="338554"/>
              </a:xfrm>
              <a:prstGeom prst="rect">
                <a:avLst/>
              </a:prstGeom>
              <a:blipFill>
                <a:blip r:embed="rId7"/>
                <a:stretch>
                  <a:fillRect l="-1948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06477" y="3073275"/>
                <a:ext cx="18051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77" y="3073275"/>
                <a:ext cx="1805174" cy="246221"/>
              </a:xfrm>
              <a:prstGeom prst="rect">
                <a:avLst/>
              </a:prstGeom>
              <a:blipFill>
                <a:blip r:embed="rId8"/>
                <a:stretch>
                  <a:fillRect r="-168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V="1">
            <a:off x="453506" y="3402092"/>
            <a:ext cx="3183727" cy="4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18265" y="3489303"/>
                <a:ext cx="1356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16 Y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−160 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5" y="3489303"/>
                <a:ext cx="1356333" cy="246221"/>
              </a:xfrm>
              <a:prstGeom prst="rect">
                <a:avLst/>
              </a:prstGeom>
              <a:blipFill>
                <a:blip r:embed="rId9"/>
                <a:stretch>
                  <a:fillRect l="-8969" t="-26829" r="-4036" b="-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28793" y="3735524"/>
                <a:ext cx="9867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16 Y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93" y="3735524"/>
                <a:ext cx="986745" cy="246221"/>
              </a:xfrm>
              <a:prstGeom prst="rect">
                <a:avLst/>
              </a:prstGeom>
              <a:blipFill>
                <a:blip r:embed="rId10"/>
                <a:stretch>
                  <a:fillRect l="-12346" t="-30000" r="-5556" b="-4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49779" y="4014889"/>
                <a:ext cx="1121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𝑢𝑛𝑖𝑡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79" y="4014889"/>
                <a:ext cx="1121589" cy="246221"/>
              </a:xfrm>
              <a:prstGeom prst="rect">
                <a:avLst/>
              </a:prstGeom>
              <a:blipFill>
                <a:blip r:embed="rId11"/>
                <a:stretch>
                  <a:fillRect l="-7609" t="-30000" b="-4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54101" y="2541806"/>
                <a:ext cx="14911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X + Y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20 = 0</a:t>
                </a:r>
                <a:endParaRPr lang="en-US" sz="16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01" y="2541806"/>
                <a:ext cx="1491114" cy="338554"/>
              </a:xfrm>
              <a:prstGeom prst="rect">
                <a:avLst/>
              </a:prstGeom>
              <a:blipFill>
                <a:blip r:embed="rId12"/>
                <a:stretch>
                  <a:fillRect l="-2041" t="-7143" r="-816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393962" y="2796138"/>
                <a:ext cx="17716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X + </a:t>
                </a:r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(10)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20 = 0</a:t>
                </a:r>
                <a:endParaRPr lang="en-US" sz="160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62" y="2796138"/>
                <a:ext cx="1771639" cy="338554"/>
              </a:xfrm>
              <a:prstGeom prst="rect">
                <a:avLst/>
              </a:prstGeom>
              <a:blipFill>
                <a:blip r:embed="rId13"/>
                <a:stretch>
                  <a:fillRect l="-2069" t="-7273" r="-69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035163" y="3057768"/>
                <a:ext cx="11304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6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10 = 0</a:t>
                </a:r>
                <a:endParaRPr lang="en-US" sz="160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63" y="3057768"/>
                <a:ext cx="1130438" cy="338554"/>
              </a:xfrm>
              <a:prstGeom prst="rect">
                <a:avLst/>
              </a:prstGeom>
              <a:blipFill>
                <a:blip r:embed="rId14"/>
                <a:stretch>
                  <a:fillRect l="-3243" t="-7273" r="-1622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5500245" y="3302609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</a:rPr>
              <a:t>X </a:t>
            </a:r>
            <a:r>
              <a:rPr lang="en-US" sz="1600" smtClean="0">
                <a:solidFill>
                  <a:schemeClr val="tx1"/>
                </a:solidFill>
                <a:latin typeface="Cambria Math" panose="02040503050406030204" pitchFamily="18" charset="0"/>
              </a:rPr>
              <a:t>= 10 unit</a:t>
            </a:r>
            <a:endParaRPr lang="en-US" sz="1600"/>
          </a:p>
        </p:txBody>
      </p:sp>
      <p:sp>
        <p:nvSpPr>
          <p:cNvPr id="41" name="Rectangle 40"/>
          <p:cNvSpPr/>
          <p:nvPr/>
        </p:nvSpPr>
        <p:spPr>
          <a:xfrm>
            <a:off x="1996431" y="3985695"/>
            <a:ext cx="1308684" cy="293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31961" y="3347794"/>
            <a:ext cx="1308684" cy="293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400" y="-21158"/>
            <a:ext cx="2660700" cy="733800"/>
          </a:xfrm>
        </p:spPr>
        <p:txBody>
          <a:bodyPr/>
          <a:lstStyle/>
          <a:p>
            <a:r>
              <a:rPr lang="en-US" sz="1600"/>
              <a:t>Optimisasi terkendala dengan substitusi </a:t>
            </a:r>
            <a:r>
              <a:rPr lang="en-US" sz="1600" smtClean="0"/>
              <a:t>(3)</a:t>
            </a: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563492" y="712642"/>
            <a:ext cx="8016766" cy="52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tx1"/>
                </a:solidFill>
                <a:latin typeface="Droid Serif"/>
              </a:rPr>
              <a:t>Berdasarkan pada perhitungan diatas, diketahui bahwa perusahaan menjual produk x sebesar 10 unit dan produk Y sebesar 10 unit. Maka selanjutnya adalah mencari nilai kendalanya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8148" y="1419697"/>
                <a:ext cx="2882520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Droid Serif"/>
                          </a:rPr>
                          <m:t>L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𝑑𝑋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100 −8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+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endParaRPr lang="en-US" sz="16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8" y="1419697"/>
                <a:ext cx="2882520" cy="493981"/>
              </a:xfrm>
              <a:prstGeom prst="rect">
                <a:avLst/>
              </a:prstGeom>
              <a:blipFill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3606" y="1851861"/>
                <a:ext cx="28116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100 −8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(10)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(10)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endParaRPr lang="en-US" sz="16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06" y="1851861"/>
                <a:ext cx="2811604" cy="338554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22141" y="2176565"/>
                <a:ext cx="23130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100 −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endParaRPr lang="en-US" sz="16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41" y="2176565"/>
                <a:ext cx="231306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26225" y="2496417"/>
                <a:ext cx="1208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endParaRPr lang="en-US" sz="16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25" y="2496417"/>
                <a:ext cx="120898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18239" y="2745252"/>
                <a:ext cx="10039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−1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endParaRPr lang="en-US" sz="16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39" y="2745252"/>
                <a:ext cx="100399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644576" y="1357403"/>
                <a:ext cx="3050835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Droid Serif"/>
                          </a:rPr>
                          <m:t>L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𝑑𝑌</m:t>
                        </m:r>
                      </m:den>
                    </m:f>
                  </m:oMath>
                </a14:m>
                <a:r>
                  <a:rPr lang="en-US" sz="1600"/>
                  <a:t> 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−10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+120+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6" y="1357403"/>
                <a:ext cx="3050835" cy="493981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09503" y="1794804"/>
                <a:ext cx="31209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−10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=0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503" y="1794804"/>
                <a:ext cx="3120983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49715" y="2119508"/>
                <a:ext cx="25807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100+120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endParaRPr lang="en-US" sz="16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715" y="2119508"/>
                <a:ext cx="258077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12122" y="2439360"/>
                <a:ext cx="1208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endParaRPr lang="en-US" sz="160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22" y="2439360"/>
                <a:ext cx="1208985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04136" y="2688195"/>
                <a:ext cx="10039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−1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endParaRPr lang="en-US" sz="160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36" y="2688195"/>
                <a:ext cx="100399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 rot="19266164">
                <a:off x="3541507" y="1635545"/>
                <a:ext cx="7955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𝑎𝑡𝑎𝑢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66164">
                <a:off x="3541507" y="1635545"/>
                <a:ext cx="79553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849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400" y="-21158"/>
            <a:ext cx="2660700" cy="733800"/>
          </a:xfrm>
        </p:spPr>
        <p:txBody>
          <a:bodyPr/>
          <a:lstStyle/>
          <a:p>
            <a:r>
              <a:rPr lang="en-US" sz="1600"/>
              <a:t>Optimisasi terkendala dengan substitusi </a:t>
            </a:r>
            <a:r>
              <a:rPr lang="en-US" sz="1600" smtClean="0"/>
              <a:t>(4)</a:t>
            </a: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563492" y="1104290"/>
            <a:ext cx="8016766" cy="52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tx1"/>
                </a:solidFill>
                <a:latin typeface="Droid Serif"/>
              </a:rPr>
              <a:t>Berdasarkan pada perhitungan diatas, maka dapat diketahui bahwa perusahaan akan memperoleh keuntungan yang optimal ketika perusahaan menjual produk x sebesar 10 unit dan produk Y sebesar 10 unit. Maka laba optimal yang akan diperoleh adalah sebagai berikut: 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7329" y="1965055"/>
                <a:ext cx="37612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9" y="1965055"/>
                <a:ext cx="3761286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7329" y="2267482"/>
                <a:ext cx="53437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(10)(10)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9" y="2267482"/>
                <a:ext cx="5343771" cy="338554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4584" y="2582508"/>
                <a:ext cx="37491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=−400−500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84" y="2582508"/>
                <a:ext cx="37491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8861" y="2869290"/>
                <a:ext cx="11354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tx1"/>
                          </a:solidFill>
                          <a:latin typeface="Droid Serif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61" y="2869290"/>
                <a:ext cx="113543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52238" y="2914651"/>
            <a:ext cx="1308684" cy="293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Google Shape;102;p18"/>
          <p:cNvSpPr txBox="1">
            <a:spLocks noGrp="1"/>
          </p:cNvSpPr>
          <p:nvPr>
            <p:ph type="ctrTitle" idx="4294967295"/>
          </p:nvPr>
        </p:nvSpPr>
        <p:spPr>
          <a:xfrm>
            <a:off x="693707" y="1151669"/>
            <a:ext cx="7756634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smtClean="0">
                <a:solidFill>
                  <a:schemeClr val="bg2">
                    <a:lumMod val="75000"/>
                  </a:schemeClr>
                </a:solidFill>
              </a:rPr>
              <a:t>Tugas #1</a:t>
            </a:r>
            <a:endParaRPr sz="3200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7975" y="1912867"/>
                <a:ext cx="64480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smtClean="0">
                    <a:latin typeface="Droid Serif"/>
                  </a:rPr>
                  <a:t>Fungsi Laba </a:t>
                </a:r>
                <a:r>
                  <a:rPr lang="en-US" sz="1800">
                    <a:latin typeface="Droid Serif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+80 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+100 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>
                  <a:latin typeface="Droid Serif"/>
                </a:endParaRPr>
              </a:p>
              <a:p>
                <a:pPr eaLnBrk="1" hangingPunct="1">
                  <a:buFont typeface="Arial" charset="0"/>
                  <a:buNone/>
                  <a:defRPr/>
                </a:pPr>
                <a:r>
                  <a:rPr lang="en-US" sz="1800" smtClean="0">
                    <a:latin typeface="Droid Serif"/>
                  </a:rPr>
                  <a:t>Fungsi kendala</a:t>
                </a:r>
                <a:r>
                  <a:rPr lang="en-US" sz="1800">
                    <a:latin typeface="Droid Serif"/>
                  </a:rPr>
                  <a:t>: output komoditi X di tambah output komoditi Y harus sama dengan 12</a:t>
                </a:r>
                <a:endParaRPr lang="en-US" sz="1800" dirty="0">
                  <a:latin typeface="Droid Serif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75" y="1912867"/>
                <a:ext cx="6448097" cy="923330"/>
              </a:xfrm>
              <a:prstGeom prst="rect">
                <a:avLst/>
              </a:prstGeom>
              <a:blipFill>
                <a:blip r:embed="rId3"/>
                <a:stretch>
                  <a:fillRect l="-756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347975" y="2951064"/>
            <a:ext cx="6676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Droid Serif"/>
              </a:rPr>
              <a:t>Selesaikan dengan </a:t>
            </a:r>
            <a:r>
              <a:rPr lang="en-US" sz="1800" b="1">
                <a:latin typeface="Droid Serif"/>
              </a:rPr>
              <a:t>metode </a:t>
            </a:r>
            <a:r>
              <a:rPr lang="en-US" sz="1800" b="1" smtClean="0">
                <a:latin typeface="Droid Serif"/>
              </a:rPr>
              <a:t>substitusi,    </a:t>
            </a:r>
          </a:p>
          <a:p>
            <a:r>
              <a:rPr lang="en-US" sz="1800" smtClean="0">
                <a:latin typeface="Droid Serif"/>
              </a:rPr>
              <a:t>Tentukan besaran X dan Y? serta laba optimumnya?  </a:t>
            </a:r>
            <a:endParaRPr lang="en-US" sz="1800"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2787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9" name="Rectangle 18"/>
          <p:cNvSpPr/>
          <p:nvPr/>
        </p:nvSpPr>
        <p:spPr>
          <a:xfrm>
            <a:off x="1056314" y="701471"/>
            <a:ext cx="7031422" cy="7725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Droid Serif"/>
              </a:rPr>
              <a:t>Ekonomi Manajerial sebagai penerapan teori ekonomi dan </a:t>
            </a:r>
            <a:r>
              <a:rPr lang="en-US" sz="1600" smtClean="0">
                <a:solidFill>
                  <a:schemeClr val="tx1"/>
                </a:solidFill>
                <a:latin typeface="Droid Serif"/>
              </a:rPr>
              <a:t>ilmu pengambilan </a:t>
            </a:r>
            <a:r>
              <a:rPr lang="en-US" sz="1600">
                <a:solidFill>
                  <a:schemeClr val="tx1"/>
                </a:solidFill>
                <a:latin typeface="Droid Serif"/>
              </a:rPr>
              <a:t>keputusan untuk mempelajari bagaimana </a:t>
            </a:r>
            <a:r>
              <a:rPr lang="en-US" sz="1600" smtClean="0">
                <a:solidFill>
                  <a:schemeClr val="tx1"/>
                </a:solidFill>
                <a:latin typeface="Droid Serif"/>
              </a:rPr>
              <a:t>suatu perusahaan </a:t>
            </a:r>
            <a:r>
              <a:rPr lang="en-US" sz="1600">
                <a:solidFill>
                  <a:schemeClr val="tx1"/>
                </a:solidFill>
                <a:latin typeface="Droid Serif"/>
              </a:rPr>
              <a:t>dapat mencapai tujuan dengan cara yang efisien</a:t>
            </a:r>
            <a:endParaRPr lang="en-US" sz="1600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6314" y="1441003"/>
            <a:ext cx="7236348" cy="969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bg1"/>
                </a:solidFill>
                <a:latin typeface="Barlow Light" panose="020B0604020202020204" charset="0"/>
                <a:cs typeface="Barlow Light" panose="020B0604020202020204" charset="0"/>
              </a:rPr>
              <a:t>Tujuan Perusahaan: </a:t>
            </a:r>
          </a:p>
          <a:p>
            <a:r>
              <a:rPr lang="en-US" sz="1600" smtClean="0">
                <a:latin typeface="Barlow Light" panose="020B0604020202020204" charset="0"/>
                <a:cs typeface="Barlow Light" panose="020B0604020202020204" charset="0"/>
              </a:rPr>
              <a:t>Maksimisasi laba atau nilai </a:t>
            </a:r>
            <a:r>
              <a:rPr lang="en-US" sz="1600">
                <a:latin typeface="Barlow Light" panose="020B0604020202020204" charset="0"/>
                <a:cs typeface="Barlow Light" panose="020B0604020202020204" charset="0"/>
              </a:rPr>
              <a:t>perusahaan atau </a:t>
            </a:r>
            <a:r>
              <a:rPr lang="en-US" sz="1600" smtClean="0">
                <a:latin typeface="Barlow Light" panose="020B0604020202020204" charset="0"/>
                <a:cs typeface="Barlow Light" panose="020B0604020202020204" charset="0"/>
              </a:rPr>
              <a:t>meminimumkan biaya </a:t>
            </a:r>
            <a:r>
              <a:rPr lang="en-US" sz="1600">
                <a:latin typeface="Barlow Light" panose="020B0604020202020204" charset="0"/>
                <a:cs typeface="Barlow Light" panose="020B0604020202020204" charset="0"/>
              </a:rPr>
              <a:t>dengan kendala tertentu</a:t>
            </a:r>
            <a:endParaRPr lang="en-US" sz="1600" dirty="0">
              <a:solidFill>
                <a:schemeClr val="bg1"/>
              </a:solidFill>
              <a:latin typeface="Barlow Light" panose="020B0604020202020204" charset="0"/>
              <a:cs typeface="Barlow Light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40506" y="2430927"/>
            <a:ext cx="2475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Memberikan altenatif pemecahan (solusi) terbaik bagi masalah yang dihadapi.</a:t>
            </a:r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1340842" y="2377100"/>
            <a:ext cx="338958" cy="772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020" y="3366399"/>
            <a:ext cx="3011174" cy="9693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OPTIMISASI EKONOMI</a:t>
            </a:r>
          </a:p>
          <a:p>
            <a:pPr algn="ctr"/>
            <a:r>
              <a:rPr lang="en-US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Metode </a:t>
            </a:r>
            <a:r>
              <a:rPr lang="en-US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untuk memaksimumkan atau meminimumkan </a:t>
            </a:r>
            <a:r>
              <a:rPr lang="en-US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fungsi tujuan </a:t>
            </a:r>
            <a:r>
              <a:rPr lang="en-US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perusahaan</a:t>
            </a:r>
            <a:endParaRPr lang="en-US" sz="1600" dirty="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15692" y="3314001"/>
            <a:ext cx="4193627" cy="5198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Max profit dengan kendala laba </a:t>
            </a:r>
            <a:r>
              <a:rPr lang="en-US" smtClean="0">
                <a:solidFill>
                  <a:schemeClr val="tx1"/>
                </a:solidFill>
              </a:rPr>
              <a:t>rugi</a:t>
            </a:r>
          </a:p>
          <a:p>
            <a:r>
              <a:rPr lang="en-US" smtClean="0">
                <a:solidFill>
                  <a:schemeClr val="tx1"/>
                </a:solidFill>
              </a:rPr>
              <a:t>Max </a:t>
            </a:r>
            <a:r>
              <a:rPr lang="en-US">
                <a:solidFill>
                  <a:schemeClr val="tx1"/>
                </a:solidFill>
              </a:rPr>
              <a:t>manfaat dengan minim fasilitas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15692" y="3889209"/>
            <a:ext cx="4193627" cy="5198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Min kerugiaan dengan tingginya </a:t>
            </a:r>
            <a:r>
              <a:rPr lang="en-US" smtClean="0">
                <a:solidFill>
                  <a:schemeClr val="tx1"/>
                </a:solidFill>
              </a:rPr>
              <a:t>biaya </a:t>
            </a:r>
          </a:p>
          <a:p>
            <a:r>
              <a:rPr lang="en-US" smtClean="0">
                <a:solidFill>
                  <a:schemeClr val="tx1"/>
                </a:solidFill>
              </a:rPr>
              <a:t>Min </a:t>
            </a:r>
            <a:r>
              <a:rPr lang="en-US">
                <a:solidFill>
                  <a:schemeClr val="tx1"/>
                </a:solidFill>
              </a:rPr>
              <a:t>kegagalan produksi dengan </a:t>
            </a:r>
            <a:r>
              <a:rPr lang="en-US" smtClean="0">
                <a:solidFill>
                  <a:schemeClr val="tx1"/>
                </a:solidFill>
              </a:rPr>
              <a:t>minimnya sarana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31" idx="3"/>
            <a:endCxn id="32" idx="1"/>
          </p:cNvCxnSpPr>
          <p:nvPr/>
        </p:nvCxnSpPr>
        <p:spPr>
          <a:xfrm flipV="1">
            <a:off x="3752194" y="3573903"/>
            <a:ext cx="463498" cy="27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1" idx="3"/>
            <a:endCxn id="33" idx="1"/>
          </p:cNvCxnSpPr>
          <p:nvPr/>
        </p:nvCxnSpPr>
        <p:spPr>
          <a:xfrm>
            <a:off x="3752194" y="3851071"/>
            <a:ext cx="463498" cy="29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0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082159" y="23649"/>
            <a:ext cx="2956034" cy="563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mtClean="0"/>
              <a:t>Optimisasi Ekonomi</a:t>
            </a:r>
            <a:endParaRPr sz="18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22738" y="645217"/>
            <a:ext cx="8016766" cy="8610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Droid Serif"/>
              </a:rPr>
              <a:t> </a:t>
            </a:r>
            <a:r>
              <a:rPr lang="en-US" sz="1600" b="1" smtClean="0">
                <a:solidFill>
                  <a:schemeClr val="tx1"/>
                </a:solidFill>
                <a:latin typeface="Droid Serif"/>
              </a:rPr>
              <a:t>Kemungkinan </a:t>
            </a:r>
            <a:r>
              <a:rPr lang="en-US" sz="1600" b="1">
                <a:solidFill>
                  <a:schemeClr val="tx1"/>
                </a:solidFill>
                <a:latin typeface="Droid Serif"/>
              </a:rPr>
              <a:t>penyelesaian terbaik dari </a:t>
            </a:r>
            <a:r>
              <a:rPr lang="en-US" sz="1600" b="1" smtClean="0">
                <a:solidFill>
                  <a:schemeClr val="tx1"/>
                </a:solidFill>
                <a:latin typeface="Droid Serif"/>
              </a:rPr>
              <a:t>masalah</a:t>
            </a:r>
            <a:endParaRPr lang="en-US" sz="1600" smtClean="0">
              <a:solidFill>
                <a:schemeClr val="tx1"/>
              </a:solidFill>
              <a:latin typeface="Droid Serif"/>
            </a:endParaRPr>
          </a:p>
          <a:p>
            <a:pPr algn="ctr"/>
            <a:r>
              <a:rPr lang="en-US" sz="1600" smtClean="0">
                <a:solidFill>
                  <a:schemeClr val="tx1"/>
                </a:solidFill>
                <a:latin typeface="Droid Serif"/>
              </a:rPr>
              <a:t>Optimisasi dalam </a:t>
            </a:r>
            <a:r>
              <a:rPr lang="en-US" sz="1600">
                <a:solidFill>
                  <a:schemeClr val="tx1"/>
                </a:solidFill>
                <a:latin typeface="Droid Serif"/>
              </a:rPr>
              <a:t>hal ini maksudnya kita harus mampu </a:t>
            </a:r>
            <a:r>
              <a:rPr lang="en-US" sz="1600" smtClean="0">
                <a:solidFill>
                  <a:schemeClr val="tx1"/>
                </a:solidFill>
                <a:latin typeface="Droid Serif"/>
              </a:rPr>
              <a:t>menentukan langkah </a:t>
            </a:r>
            <a:r>
              <a:rPr lang="en-US" sz="1600">
                <a:solidFill>
                  <a:schemeClr val="tx1"/>
                </a:solidFill>
                <a:latin typeface="Droid Serif"/>
              </a:rPr>
              <a:t>bagaimana penyelesaian terbaik dari setiap masalah.</a:t>
            </a:r>
            <a:endParaRPr lang="en-US" sz="1600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738" y="1676468"/>
            <a:ext cx="8016766" cy="737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Droid Serif"/>
              </a:rPr>
              <a:t>Terminologi </a:t>
            </a:r>
            <a:r>
              <a:rPr lang="en-US" sz="1600">
                <a:solidFill>
                  <a:schemeClr val="tx1"/>
                </a:solidFill>
                <a:latin typeface="Droid Serif"/>
              </a:rPr>
              <a:t>optimalisasi ekonomi adalah </a:t>
            </a:r>
            <a:r>
              <a:rPr lang="en-US" sz="2000" b="1">
                <a:solidFill>
                  <a:schemeClr val="tx1"/>
                </a:solidFill>
                <a:latin typeface="Droid Serif"/>
              </a:rPr>
              <a:t>maksimalisasi output </a:t>
            </a:r>
            <a:r>
              <a:rPr lang="en-US" sz="1600">
                <a:solidFill>
                  <a:schemeClr val="tx1"/>
                </a:solidFill>
                <a:latin typeface="Droid Serif"/>
              </a:rPr>
              <a:t>dan </a:t>
            </a:r>
            <a:r>
              <a:rPr lang="en-US" sz="2000" b="1">
                <a:solidFill>
                  <a:schemeClr val="tx1"/>
                </a:solidFill>
                <a:latin typeface="Droid Serif"/>
              </a:rPr>
              <a:t>minimalisasi input</a:t>
            </a:r>
            <a:endParaRPr lang="en-US" sz="2000" b="1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8538" y="2537561"/>
            <a:ext cx="7330966" cy="676314"/>
          </a:xfrm>
          <a:prstGeom prst="rect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>
                <a:solidFill>
                  <a:schemeClr val="tx1"/>
                </a:solidFill>
                <a:latin typeface="Droid Serif"/>
              </a:rPr>
              <a:t>Pilihan yang optimal merupakan solusi yang efisien (berhasil guna) dan efektif (berdaya guna) merupakan hasil akhir dari pengambilan keputusan.</a:t>
            </a:r>
            <a:endParaRPr lang="en-US" sz="1600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" name="Bent-Up Arrow 1"/>
          <p:cNvSpPr/>
          <p:nvPr/>
        </p:nvSpPr>
        <p:spPr>
          <a:xfrm rot="5400000">
            <a:off x="696055" y="2570200"/>
            <a:ext cx="523399" cy="3547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0392" y="3423054"/>
            <a:ext cx="7859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smtClean="0">
                <a:latin typeface="Barlow Light" panose="020B0604020202020204" charset="0"/>
                <a:cs typeface="Barlow Light" panose="020B0604020202020204" charset="0"/>
              </a:rPr>
              <a:t>Efektif,</a:t>
            </a:r>
            <a:r>
              <a:rPr lang="en-US" sz="1600" smtClean="0">
                <a:latin typeface="Barlow Light" panose="020B0604020202020204" charset="0"/>
                <a:cs typeface="Barlow Light" panose="020B0604020202020204" charset="0"/>
              </a:rPr>
              <a:t> ketika tingkat </a:t>
            </a:r>
            <a:r>
              <a:rPr lang="en-US" sz="1600">
                <a:latin typeface="Barlow Light" panose="020B0604020202020204" charset="0"/>
                <a:cs typeface="Barlow Light" panose="020B0604020202020204" charset="0"/>
              </a:rPr>
              <a:t>output produksi mencapai tingkat yang maksimal berdasarkan pada tingkat penggunaan input yang telah ditetapkan </a:t>
            </a:r>
            <a:endParaRPr lang="en-US" sz="1600" smtClean="0">
              <a:latin typeface="Barlow Light" panose="020B0604020202020204" charset="0"/>
              <a:cs typeface="Barlow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smtClean="0">
                <a:latin typeface="Barlow Light" panose="020B0604020202020204" charset="0"/>
                <a:cs typeface="Barlow Light" panose="020B0604020202020204" charset="0"/>
              </a:rPr>
              <a:t>Efisien,</a:t>
            </a:r>
            <a:r>
              <a:rPr lang="en-US" sz="1600" smtClean="0">
                <a:latin typeface="Barlow Light" panose="020B0604020202020204" charset="0"/>
                <a:cs typeface="Barlow Light" panose="020B0604020202020204" charset="0"/>
              </a:rPr>
              <a:t> </a:t>
            </a:r>
            <a:r>
              <a:rPr lang="en-US" sz="1600">
                <a:latin typeface="Barlow Light" panose="020B0604020202020204" charset="0"/>
                <a:cs typeface="Barlow Light" panose="020B0604020202020204" charset="0"/>
              </a:rPr>
              <a:t>ketika tingkat output produksi mencapai tingkat yang maksimal telah mencapai tingkat yang maksimal dan dengan penggunaan input yang minimal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43911" y="2167759"/>
            <a:ext cx="2049518" cy="10326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 Teknik dalam optimasi ekonomi</a:t>
            </a:r>
            <a:endParaRPr lang="en-US" sz="1600" b="1" dirty="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0760" y="756745"/>
            <a:ext cx="5289330" cy="1109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Persamaan fungsi </a:t>
            </a:r>
            <a:endParaRPr lang="en-US" sz="1600" b="1" smtClean="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  <a:p>
            <a:pPr algn="ctr"/>
            <a:r>
              <a:rPr lang="en-US" sz="1600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merupakan </a:t>
            </a:r>
            <a:r>
              <a:rPr lang="en-US" sz="160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persamaan matematis yang menyatakan hubungan antara dua hal</a:t>
            </a:r>
            <a:endParaRPr lang="en-US" sz="1600" dirty="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10760" y="2163799"/>
            <a:ext cx="5289330" cy="1109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Metode tabel </a:t>
            </a:r>
            <a:endParaRPr lang="en-US" sz="1600" b="1" smtClean="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  <a:p>
            <a:pPr algn="ctr"/>
            <a:r>
              <a:rPr lang="en-US" sz="1600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merupakan </a:t>
            </a:r>
            <a:r>
              <a:rPr lang="en-US" sz="160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salah satu metode yang yang menyatakan hubungan antara dua hal dengan menggunakan tabel</a:t>
            </a:r>
            <a:endParaRPr lang="en-US" sz="1600" dirty="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0760" y="3534754"/>
            <a:ext cx="5289330" cy="1109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Metode grafik </a:t>
            </a:r>
            <a:endParaRPr lang="en-US" sz="1600" b="1" smtClean="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  <a:p>
            <a:pPr algn="ctr"/>
            <a:r>
              <a:rPr lang="en-US" sz="1600" smtClean="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merupakan </a:t>
            </a:r>
            <a:r>
              <a:rPr lang="en-US" sz="1600">
                <a:solidFill>
                  <a:schemeClr val="tx1"/>
                </a:solidFill>
                <a:latin typeface="Barlow Light" panose="020B0604020202020204" charset="0"/>
                <a:cs typeface="Barlow Light" panose="020B0604020202020204" charset="0"/>
              </a:rPr>
              <a:t>salah satu metode yang yang menyatakan hubungan antara dua hal dengan menggunakan grafik</a:t>
            </a:r>
            <a:endParaRPr lang="en-US" altLang="en-US" sz="1600" dirty="0">
              <a:solidFill>
                <a:schemeClr val="tx1"/>
              </a:solidFill>
              <a:latin typeface="Barlow Light" panose="020B0604020202020204" charset="0"/>
              <a:cs typeface="Barlow Light" panose="020B0604020202020204" charset="0"/>
            </a:endParaRPr>
          </a:p>
        </p:txBody>
      </p:sp>
      <p:cxnSp>
        <p:nvCxnSpPr>
          <p:cNvPr id="27" name="Straight Arrow Connector 26"/>
          <p:cNvCxnSpPr>
            <a:stCxn id="5" idx="3"/>
            <a:endCxn id="7" idx="1"/>
          </p:cNvCxnSpPr>
          <p:nvPr/>
        </p:nvCxnSpPr>
        <p:spPr>
          <a:xfrm flipV="1">
            <a:off x="2593429" y="1311337"/>
            <a:ext cx="717331" cy="1372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24" idx="1"/>
          </p:cNvCxnSpPr>
          <p:nvPr/>
        </p:nvCxnSpPr>
        <p:spPr>
          <a:xfrm>
            <a:off x="2593429" y="2684080"/>
            <a:ext cx="717331" cy="140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3"/>
            <a:endCxn id="21" idx="1"/>
          </p:cNvCxnSpPr>
          <p:nvPr/>
        </p:nvCxnSpPr>
        <p:spPr>
          <a:xfrm>
            <a:off x="2593429" y="2684080"/>
            <a:ext cx="717331" cy="34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13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798382" y="-110362"/>
            <a:ext cx="3373821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/>
              <a:t>Metode </a:t>
            </a:r>
            <a:r>
              <a:rPr lang="en-US" sz="1800" smtClean="0"/>
              <a:t>Menggambarkan </a:t>
            </a:r>
            <a:r>
              <a:rPr lang="en-US" sz="1800"/>
              <a:t>Hubungan Ekonomi</a:t>
            </a:r>
            <a:endParaRPr sz="18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557713" y="843455"/>
            <a:ext cx="7782245" cy="6148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Hubungan </a:t>
            </a:r>
            <a:r>
              <a:rPr lang="en-US" sz="1600">
                <a:solidFill>
                  <a:schemeClr val="tx1"/>
                </a:solidFill>
              </a:rPr>
              <a:t>antara penerimaan total (TR) dan permintaan (Q) barang dan jasa</a:t>
            </a:r>
            <a:endParaRPr lang="en-US" sz="1600" dirty="0" smtClean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713" y="1678327"/>
            <a:ext cx="11990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smtClean="0"/>
              <a:t>TR = 200 Q</a:t>
            </a:r>
            <a:endParaRPr lang="en-US" sz="18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79328"/>
              </p:ext>
            </p:extLst>
          </p:nvPr>
        </p:nvGraphicFramePr>
        <p:xfrm>
          <a:off x="557713" y="2279849"/>
          <a:ext cx="3280411" cy="1854200"/>
        </p:xfrm>
        <a:graphic>
          <a:graphicData uri="http://schemas.openxmlformats.org/drawingml/2006/table">
            <a:tbl>
              <a:tblPr firstRow="1" bandRow="1">
                <a:tableStyleId>{4801FEB2-8B07-43E0-9353-7152D9AFED8C}</a:tableStyleId>
              </a:tblPr>
              <a:tblGrid>
                <a:gridCol w="1670368">
                  <a:extLst>
                    <a:ext uri="{9D8B030D-6E8A-4147-A177-3AD203B41FA5}">
                      <a16:colId xmlns:a16="http://schemas.microsoft.com/office/drawing/2014/main" xmlns="" val="269712397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xmlns="" val="756536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Jumlah unit terjual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Total pendapatan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533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5.000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639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6.000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065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7.000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627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8.000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4765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835" y="1824281"/>
            <a:ext cx="3892494" cy="2339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30719" y="2087902"/>
            <a:ext cx="59952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mtClean="0"/>
              <a:t>TR = 200 Q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647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Google Shape;102;p18"/>
          <p:cNvSpPr txBox="1">
            <a:spLocks noGrp="1"/>
          </p:cNvSpPr>
          <p:nvPr>
            <p:ph type="ctrTitle" idx="4294967295"/>
          </p:nvPr>
        </p:nvSpPr>
        <p:spPr>
          <a:xfrm>
            <a:off x="693707" y="1498510"/>
            <a:ext cx="7756634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>
                <a:solidFill>
                  <a:schemeClr val="bg2">
                    <a:lumMod val="75000"/>
                  </a:schemeClr>
                </a:solidFill>
              </a:rPr>
              <a:t>Optimisasi ekonomi tanpa kendala</a:t>
            </a:r>
            <a:endParaRPr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073" y="2824914"/>
            <a:ext cx="7267903" cy="395041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Droid Serif"/>
              </a:rPr>
              <a:t>Manajer </a:t>
            </a:r>
            <a:r>
              <a:rPr lang="en-US" sz="1600">
                <a:solidFill>
                  <a:schemeClr val="tx1"/>
                </a:solidFill>
                <a:latin typeface="Droid Serif"/>
              </a:rPr>
              <a:t>perusahaan diasumsikan tidak akan menghadapi berbagai kendala di dalam keputusan optimisasi</a:t>
            </a:r>
          </a:p>
        </p:txBody>
      </p:sp>
    </p:spTree>
    <p:extLst>
      <p:ext uri="{BB962C8B-B14F-4D97-AF65-F5344CB8AC3E}">
        <p14:creationId xmlns:p14="http://schemas.microsoft.com/office/powerpoint/2010/main" val="314376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751083" y="-101564"/>
            <a:ext cx="3697014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/>
              <a:t>Hubungan </a:t>
            </a:r>
            <a:r>
              <a:rPr lang="en-US" sz="1800" smtClean="0"/>
              <a:t>nilai </a:t>
            </a:r>
            <a:r>
              <a:rPr lang="en-US" sz="1800"/>
              <a:t>total, rata-rata dan marjinal</a:t>
            </a:r>
            <a:endParaRPr lang="en-US" sz="18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22738" y="561512"/>
            <a:ext cx="8016766" cy="7725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Droid Serif"/>
              </a:rPr>
              <a:t>Salah satu analisis yang dapat digunakan untuk perusahaan untuk dapat memaksimalkan perusahaan adalah analisis hubungan biaya total, biaya rata-rata dan biaya marjinal</a:t>
            </a:r>
            <a:endParaRPr lang="en-US" sz="1600" b="1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738" y="1415343"/>
            <a:ext cx="8016766" cy="8538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9E00"/>
                </a:solidFill>
                <a:latin typeface="Barlow Light" panose="020B0604020202020204" charset="0"/>
                <a:cs typeface="Barlow Light" panose="020B0604020202020204" charset="0"/>
              </a:rPr>
              <a:t>Total Cost (TC)</a:t>
            </a:r>
          </a:p>
          <a:p>
            <a:pPr algn="ctr"/>
            <a:r>
              <a:rPr lang="en-US" sz="1600" smtClean="0">
                <a:solidFill>
                  <a:schemeClr val="tx1"/>
                </a:solidFill>
                <a:latin typeface="Droid Serif"/>
              </a:rPr>
              <a:t>Seluruh </a:t>
            </a:r>
            <a:r>
              <a:rPr lang="en-US" sz="1600">
                <a:solidFill>
                  <a:schemeClr val="tx1"/>
                </a:solidFill>
                <a:latin typeface="Droid Serif"/>
              </a:rPr>
              <a:t>biaya produksi yang dikeluarkan oleh produsen dalam menghasilkan output </a:t>
            </a:r>
            <a:endParaRPr lang="en-US" sz="1600" smtClean="0">
              <a:solidFill>
                <a:schemeClr val="tx1"/>
              </a:solidFill>
              <a:latin typeface="Droid Serif"/>
            </a:endParaRPr>
          </a:p>
          <a:p>
            <a:pPr algn="ctr"/>
            <a:endParaRPr lang="en-US" sz="160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2548" y="2096498"/>
            <a:ext cx="3957145" cy="370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Droid Serif"/>
              </a:rPr>
              <a:t>TC = TFC + TVC</a:t>
            </a:r>
            <a:endParaRPr lang="en-US" sz="1600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738" y="2584772"/>
            <a:ext cx="8016766" cy="8538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9E00"/>
                </a:solidFill>
                <a:latin typeface="Barlow Light" panose="020B0604020202020204" charset="0"/>
                <a:cs typeface="Barlow Light" panose="020B0604020202020204" charset="0"/>
              </a:rPr>
              <a:t>Average </a:t>
            </a:r>
            <a:r>
              <a:rPr lang="en-US" sz="1800" b="1">
                <a:solidFill>
                  <a:srgbClr val="FF9E00"/>
                </a:solidFill>
                <a:latin typeface="Barlow Light" panose="020B0604020202020204" charset="0"/>
                <a:cs typeface="Barlow Light" panose="020B0604020202020204" charset="0"/>
              </a:rPr>
              <a:t>Cost </a:t>
            </a:r>
            <a:r>
              <a:rPr lang="en-US" sz="1800" b="1" smtClean="0">
                <a:solidFill>
                  <a:srgbClr val="FF9E00"/>
                </a:solidFill>
                <a:latin typeface="Barlow Light" panose="020B0604020202020204" charset="0"/>
                <a:cs typeface="Barlow Light" panose="020B0604020202020204" charset="0"/>
              </a:rPr>
              <a:t>(AC</a:t>
            </a:r>
            <a:r>
              <a:rPr lang="en-US" sz="1800" b="1">
                <a:solidFill>
                  <a:srgbClr val="FF9E00"/>
                </a:solidFill>
                <a:latin typeface="Barlow Light" panose="020B0604020202020204" charset="0"/>
                <a:cs typeface="Barlow Light" panose="020B0604020202020204" charset="0"/>
              </a:rPr>
              <a:t>)</a:t>
            </a:r>
          </a:p>
          <a:p>
            <a:pPr algn="ctr"/>
            <a:r>
              <a:rPr lang="sv-SE" sz="1600">
                <a:solidFill>
                  <a:schemeClr val="tx1"/>
                </a:solidFill>
                <a:latin typeface="Droid Serif"/>
              </a:rPr>
              <a:t>Biaya rata-rata yang diperlukan untuk memproduksi per unit output-nya </a:t>
            </a:r>
            <a:endParaRPr lang="en-US" sz="1600" smtClean="0">
              <a:solidFill>
                <a:schemeClr val="tx1"/>
              </a:solidFill>
              <a:latin typeface="Droid Serif"/>
            </a:endParaRPr>
          </a:p>
          <a:p>
            <a:pPr algn="ctr"/>
            <a:endParaRPr lang="sv-SE" sz="1600">
              <a:solidFill>
                <a:schemeClr val="tx1"/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80081" y="3177736"/>
                <a:ext cx="2416067" cy="5406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𝐹𝐶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81" y="3177736"/>
                <a:ext cx="2416067" cy="540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43493" y="3177736"/>
                <a:ext cx="1727640" cy="5406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𝐴𝐹𝐶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𝐴𝑉𝐶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3" y="3177736"/>
                <a:ext cx="1727640" cy="540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accent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2738" y="3815255"/>
                <a:ext cx="8016766" cy="10249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smtClean="0">
                    <a:solidFill>
                      <a:srgbClr val="FF9E00"/>
                    </a:solidFill>
                    <a:latin typeface="Barlow Light" panose="020B0604020202020204" charset="0"/>
                    <a:cs typeface="Barlow Light" panose="020B0604020202020204" charset="0"/>
                  </a:rPr>
                  <a:t>Marginal Cost (MC</a:t>
                </a:r>
                <a:r>
                  <a:rPr lang="en-US" sz="1800" b="1">
                    <a:solidFill>
                      <a:srgbClr val="FF9E00"/>
                    </a:solidFill>
                    <a:latin typeface="Barlow Light" panose="020B0604020202020204" charset="0"/>
                    <a:cs typeface="Barlow Light" panose="020B0604020202020204" charset="0"/>
                  </a:rPr>
                  <a:t>)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Menujukkan </a:t>
                </a:r>
                <a:r>
                  <a:rPr lang="en-US" sz="1600" dirty="0" err="1">
                    <a:solidFill>
                      <a:schemeClr val="tx1"/>
                    </a:solidFill>
                    <a:latin typeface="Droid Serif"/>
                  </a:rPr>
                  <a:t>seberapa</a:t>
                </a:r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Droid Serif"/>
                  </a:rPr>
                  <a:t>besar</a:t>
                </a:r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total cost 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𝑇𝐶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) yang </a:t>
                </a:r>
                <a:r>
                  <a:rPr lang="en-US" sz="1600" dirty="0" err="1">
                    <a:solidFill>
                      <a:schemeClr val="tx1"/>
                    </a:solidFill>
                    <a:latin typeface="Droid Serif"/>
                  </a:rPr>
                  <a:t>dikeluarkan</a:t>
                </a:r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Droid Serif"/>
                  </a:rPr>
                  <a:t>apabila</a:t>
                </a:r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Droid Serif"/>
                  </a:rPr>
                  <a:t>jumlah</a:t>
                </a:r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Droid Serif"/>
                  </a:rPr>
                  <a:t>outputnya</a:t>
                </a:r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Droid Serif"/>
                  </a:rPr>
                  <a:t>bertambah</a:t>
                </a:r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Droid Serif"/>
                  </a:rPr>
                  <a:t>sebesar</a:t>
                </a:r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Droid Serif"/>
                  </a:rPr>
                  <a:t>satu</a:t>
                </a:r>
                <a:r>
                  <a:rPr lang="en-US" sz="1600" dirty="0">
                    <a:solidFill>
                      <a:schemeClr val="tx1"/>
                    </a:solidFill>
                    <a:latin typeface="Droid Serif"/>
                  </a:rPr>
                  <a:t> unit </a:t>
                </a:r>
              </a:p>
              <a:p>
                <a:pPr algn="ctr"/>
                <a:endParaRPr lang="sv-SE" sz="160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38" y="3815255"/>
                <a:ext cx="8016766" cy="1024988"/>
              </a:xfrm>
              <a:prstGeom prst="rect">
                <a:avLst/>
              </a:prstGeom>
              <a:blipFill>
                <a:blip r:embed="rId5"/>
                <a:stretch>
                  <a:fillRect t="-4520"/>
                </a:stretch>
              </a:blipFill>
              <a:ln w="57150">
                <a:solidFill>
                  <a:schemeClr val="accent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91556" y="4598901"/>
                <a:ext cx="2416067" cy="5406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556" y="4598901"/>
                <a:ext cx="2416067" cy="5406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accent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09433" y="3159148"/>
                <a:ext cx="2416067" cy="5406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𝐴𝐹𝐶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𝐴𝑉𝐶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433" y="3159148"/>
                <a:ext cx="2416067" cy="540648"/>
              </a:xfrm>
              <a:prstGeom prst="rect">
                <a:avLst/>
              </a:prstGeom>
              <a:blipFill>
                <a:blip r:embed="rId7"/>
                <a:stretch>
                  <a:fillRect b="-3061"/>
                </a:stretch>
              </a:blipFill>
              <a:ln w="57150">
                <a:solidFill>
                  <a:schemeClr val="accent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3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305393"/>
                  </p:ext>
                </p:extLst>
              </p:nvPr>
            </p:nvGraphicFramePr>
            <p:xfrm>
              <a:off x="262760" y="691806"/>
              <a:ext cx="6299073" cy="2759521"/>
            </p:xfrm>
            <a:graphic>
              <a:graphicData uri="http://schemas.openxmlformats.org/drawingml/2006/table">
                <a:tbl>
                  <a:tblPr firstRow="1" bandRow="1">
                    <a:tableStyleId>{4801FEB2-8B07-43E0-9353-7152D9AFED8C}</a:tableStyleId>
                  </a:tblPr>
                  <a:tblGrid>
                    <a:gridCol w="316230">
                      <a:extLst>
                        <a:ext uri="{9D8B030D-6E8A-4147-A177-3AD203B41FA5}">
                          <a16:colId xmlns:a16="http://schemas.microsoft.com/office/drawing/2014/main" xmlns="" val="1535155664"/>
                        </a:ext>
                      </a:extLst>
                    </a:gridCol>
                    <a:gridCol w="465455">
                      <a:extLst>
                        <a:ext uri="{9D8B030D-6E8A-4147-A177-3AD203B41FA5}">
                          <a16:colId xmlns:a16="http://schemas.microsoft.com/office/drawing/2014/main" xmlns="" val="2033827202"/>
                        </a:ext>
                      </a:extLst>
                    </a:gridCol>
                    <a:gridCol w="471805">
                      <a:extLst>
                        <a:ext uri="{9D8B030D-6E8A-4147-A177-3AD203B41FA5}">
                          <a16:colId xmlns:a16="http://schemas.microsoft.com/office/drawing/2014/main" xmlns="" val="39016943"/>
                        </a:ext>
                      </a:extLst>
                    </a:gridCol>
                    <a:gridCol w="1135380">
                      <a:extLst>
                        <a:ext uri="{9D8B030D-6E8A-4147-A177-3AD203B41FA5}">
                          <a16:colId xmlns:a16="http://schemas.microsoft.com/office/drawing/2014/main" xmlns="" val="3912588245"/>
                        </a:ext>
                      </a:extLst>
                    </a:gridCol>
                    <a:gridCol w="802767">
                      <a:extLst>
                        <a:ext uri="{9D8B030D-6E8A-4147-A177-3AD203B41FA5}">
                          <a16:colId xmlns:a16="http://schemas.microsoft.com/office/drawing/2014/main" xmlns="" val="4017013243"/>
                        </a:ext>
                      </a:extLst>
                    </a:gridCol>
                    <a:gridCol w="898017">
                      <a:extLst>
                        <a:ext uri="{9D8B030D-6E8A-4147-A177-3AD203B41FA5}">
                          <a16:colId xmlns:a16="http://schemas.microsoft.com/office/drawing/2014/main" xmlns="" val="1767545334"/>
                        </a:ext>
                      </a:extLst>
                    </a:gridCol>
                    <a:gridCol w="1045464">
                      <a:extLst>
                        <a:ext uri="{9D8B030D-6E8A-4147-A177-3AD203B41FA5}">
                          <a16:colId xmlns:a16="http://schemas.microsoft.com/office/drawing/2014/main" xmlns="" val="3607659465"/>
                        </a:ext>
                      </a:extLst>
                    </a:gridCol>
                    <a:gridCol w="1163955">
                      <a:extLst>
                        <a:ext uri="{9D8B030D-6E8A-4147-A177-3AD203B41FA5}">
                          <a16:colId xmlns:a16="http://schemas.microsoft.com/office/drawing/2014/main" xmlns="" val="316238544"/>
                        </a:ext>
                      </a:extLst>
                    </a:gridCol>
                  </a:tblGrid>
                  <a:tr h="227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Q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TFC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TVC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TC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AFC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AVC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AC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MC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5702959"/>
                      </a:ext>
                    </a:extLst>
                  </a:tr>
                  <a:tr h="227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+ 0 = 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40979477"/>
                      </a:ext>
                    </a:extLst>
                  </a:tr>
                  <a:tr h="354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120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60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+ 60 = 180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=120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=180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180−120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1−0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84904661"/>
                      </a:ext>
                    </a:extLst>
                  </a:tr>
                  <a:tr h="354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2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80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+ 80 = 200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200−180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2−1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01410192"/>
                      </a:ext>
                    </a:extLst>
                  </a:tr>
                  <a:tr h="355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3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90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+ 90= 210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=70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210−200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3−2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3832130"/>
                      </a:ext>
                    </a:extLst>
                  </a:tr>
                  <a:tr h="357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4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105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+ 105 = 225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105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=26,25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225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=56,25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225−210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4−3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250126508"/>
                      </a:ext>
                    </a:extLst>
                  </a:tr>
                  <a:tr h="3551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5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140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+ 140 = 260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140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=28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260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=52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260−225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5−4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90363795"/>
                      </a:ext>
                    </a:extLst>
                  </a:tr>
                  <a:tr h="354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6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210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+ 210 = 330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330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=55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330−260</m:t>
                                    </m:r>
                                  </m:num>
                                  <m:den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6−5</m:t>
                                    </m:r>
                                  </m:den>
                                </m:f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=70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166861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305393"/>
                  </p:ext>
                </p:extLst>
              </p:nvPr>
            </p:nvGraphicFramePr>
            <p:xfrm>
              <a:off x="262760" y="691806"/>
              <a:ext cx="6299073" cy="2759521"/>
            </p:xfrm>
            <a:graphic>
              <a:graphicData uri="http://schemas.openxmlformats.org/drawingml/2006/table">
                <a:tbl>
                  <a:tblPr firstRow="1" bandRow="1">
                    <a:tableStyleId>{4801FEB2-8B07-43E0-9353-7152D9AFED8C}</a:tableStyleId>
                  </a:tblPr>
                  <a:tblGrid>
                    <a:gridCol w="316230">
                      <a:extLst>
                        <a:ext uri="{9D8B030D-6E8A-4147-A177-3AD203B41FA5}">
                          <a16:colId xmlns:a16="http://schemas.microsoft.com/office/drawing/2014/main" val="1535155664"/>
                        </a:ext>
                      </a:extLst>
                    </a:gridCol>
                    <a:gridCol w="465455">
                      <a:extLst>
                        <a:ext uri="{9D8B030D-6E8A-4147-A177-3AD203B41FA5}">
                          <a16:colId xmlns:a16="http://schemas.microsoft.com/office/drawing/2014/main" val="2033827202"/>
                        </a:ext>
                      </a:extLst>
                    </a:gridCol>
                    <a:gridCol w="471805">
                      <a:extLst>
                        <a:ext uri="{9D8B030D-6E8A-4147-A177-3AD203B41FA5}">
                          <a16:colId xmlns:a16="http://schemas.microsoft.com/office/drawing/2014/main" val="39016943"/>
                        </a:ext>
                      </a:extLst>
                    </a:gridCol>
                    <a:gridCol w="1135380">
                      <a:extLst>
                        <a:ext uri="{9D8B030D-6E8A-4147-A177-3AD203B41FA5}">
                          <a16:colId xmlns:a16="http://schemas.microsoft.com/office/drawing/2014/main" val="3912588245"/>
                        </a:ext>
                      </a:extLst>
                    </a:gridCol>
                    <a:gridCol w="802767">
                      <a:extLst>
                        <a:ext uri="{9D8B030D-6E8A-4147-A177-3AD203B41FA5}">
                          <a16:colId xmlns:a16="http://schemas.microsoft.com/office/drawing/2014/main" val="4017013243"/>
                        </a:ext>
                      </a:extLst>
                    </a:gridCol>
                    <a:gridCol w="898017">
                      <a:extLst>
                        <a:ext uri="{9D8B030D-6E8A-4147-A177-3AD203B41FA5}">
                          <a16:colId xmlns:a16="http://schemas.microsoft.com/office/drawing/2014/main" val="1767545334"/>
                        </a:ext>
                      </a:extLst>
                    </a:gridCol>
                    <a:gridCol w="1045464">
                      <a:extLst>
                        <a:ext uri="{9D8B030D-6E8A-4147-A177-3AD203B41FA5}">
                          <a16:colId xmlns:a16="http://schemas.microsoft.com/office/drawing/2014/main" val="3607659465"/>
                        </a:ext>
                      </a:extLst>
                    </a:gridCol>
                    <a:gridCol w="1163955">
                      <a:extLst>
                        <a:ext uri="{9D8B030D-6E8A-4147-A177-3AD203B41FA5}">
                          <a16:colId xmlns:a16="http://schemas.microsoft.com/office/drawing/2014/main" val="316238544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Q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TFC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TVC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TC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AFC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AVC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AC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MC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70295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+ 0 = 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79477"/>
                      </a:ext>
                    </a:extLst>
                  </a:tr>
                  <a:tr h="377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120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60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+ 60 = 180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727" t="-130645" r="-387121" b="-5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7143" t="-130645" r="-247619" b="-5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0698" t="-130645" r="-111628" b="-5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1885" t="-130645" r="-524" b="-5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4904661"/>
                      </a:ext>
                    </a:extLst>
                  </a:tr>
                  <a:tr h="3768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2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80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+ 80 = 200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727" t="-230645" r="-387121" b="-4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7143" t="-230645" r="-247619" b="-4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0698" t="-230645" r="-111628" b="-4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1885" t="-230645" r="-524" b="-4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1410192"/>
                      </a:ext>
                    </a:extLst>
                  </a:tr>
                  <a:tr h="377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3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90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+ 90= 210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727" t="-325397" r="-387121" b="-2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7143" t="-325397" r="-247619" b="-2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0698" t="-325397" r="-111628" b="-2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1885" t="-325397" r="-524" b="-298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32130"/>
                      </a:ext>
                    </a:extLst>
                  </a:tr>
                  <a:tr h="3808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4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105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+ 105 = 225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727" t="-432258" r="-387121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7143" t="-432258" r="-24761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0698" t="-432258" r="-111628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1885" t="-432258" r="-524" b="-2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126508"/>
                      </a:ext>
                    </a:extLst>
                  </a:tr>
                  <a:tr h="3808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5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140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+ 140 = 260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727" t="-523810" r="-3871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7143" t="-523810" r="-2476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0698" t="-523810" r="-1116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1885" t="-523810" r="-52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0363795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6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210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120 + 210 = 330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727" t="-633871" r="-387121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7143" t="-633871" r="-247619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0698" t="-633871" r="-111628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1885" t="-633871" r="-524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668618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830"/>
          <a:stretch/>
        </p:blipFill>
        <p:spPr>
          <a:xfrm>
            <a:off x="6562928" y="950850"/>
            <a:ext cx="2328825" cy="2379504"/>
          </a:xfrm>
          <a:prstGeom prst="rect">
            <a:avLst/>
          </a:prstGeom>
        </p:spPr>
      </p:pic>
      <p:sp>
        <p:nvSpPr>
          <p:cNvPr id="8" name="Google Shape;95;p17"/>
          <p:cNvSpPr txBox="1">
            <a:spLocks/>
          </p:cNvSpPr>
          <p:nvPr/>
        </p:nvSpPr>
        <p:spPr>
          <a:xfrm>
            <a:off x="2751083" y="-101564"/>
            <a:ext cx="3697014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800" smtClean="0"/>
              <a:t>Hubungan nilai total, rata-rata dan marjinal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854110"/>
      </p:ext>
    </p:extLst>
  </p:cSld>
  <p:clrMapOvr>
    <a:masterClrMapping/>
  </p:clrMapOvr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1813</Words>
  <Application>Microsoft Office PowerPoint</Application>
  <PresentationFormat>On-screen Show (16:9)</PresentationFormat>
  <Paragraphs>330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Montserrat</vt:lpstr>
      <vt:lpstr>Symbol</vt:lpstr>
      <vt:lpstr>Cambria Math</vt:lpstr>
      <vt:lpstr>Barlow Light</vt:lpstr>
      <vt:lpstr>Droid Serif</vt:lpstr>
      <vt:lpstr>Arial</vt:lpstr>
      <vt:lpstr>Wingdings</vt:lpstr>
      <vt:lpstr>Perdita template</vt:lpstr>
      <vt:lpstr>Optimisasi Ekonomi</vt:lpstr>
      <vt:lpstr>Pokok Bahasan</vt:lpstr>
      <vt:lpstr>PowerPoint Presentation</vt:lpstr>
      <vt:lpstr>Optimisasi Ekonomi</vt:lpstr>
      <vt:lpstr>PowerPoint Presentation</vt:lpstr>
      <vt:lpstr>Metode Menggambarkan Hubungan Ekonomi</vt:lpstr>
      <vt:lpstr>Optimisasi ekonomi tanpa kendala</vt:lpstr>
      <vt:lpstr>Hubungan nilai total, rata-rata dan marjinal</vt:lpstr>
      <vt:lpstr>PowerPoint Presentation</vt:lpstr>
      <vt:lpstr>PowerPoint Presentation</vt:lpstr>
      <vt:lpstr>Fungsi dan Diferensiasi </vt:lpstr>
      <vt:lpstr>Fungsi</vt:lpstr>
      <vt:lpstr>Turunan Fungsi</vt:lpstr>
      <vt:lpstr>Menentukan maksimasi dan minimasi dengan kalkulus</vt:lpstr>
      <vt:lpstr>Pembuktian Laba Maksimum</vt:lpstr>
      <vt:lpstr>Menentukan maksimasi dan minimasi dengan kalkulus</vt:lpstr>
      <vt:lpstr>Menentukan maksimasi dan minimasi dengan kalkulus (2)</vt:lpstr>
      <vt:lpstr>Menentukan maksimasi dan minimasi dengan kalkulus (3)</vt:lpstr>
      <vt:lpstr>Optimisasi ekonomi dengan kendala</vt:lpstr>
      <vt:lpstr>Optimisasi terkendala dengan substitusi</vt:lpstr>
      <vt:lpstr>Optimisasi terkendala dengan substitusi (2)</vt:lpstr>
      <vt:lpstr>Optimisasi terkendala dengan substitusi (3)</vt:lpstr>
      <vt:lpstr>Optimisasi terkendala dengan metode pengali Lagrange</vt:lpstr>
      <vt:lpstr>Optimisasi terkendala dengan substitusi (2)</vt:lpstr>
      <vt:lpstr>Optimisasi terkendala dengan substitusi (3)</vt:lpstr>
      <vt:lpstr>Optimisasi terkendala dengan substitusi (4)</vt:lpstr>
      <vt:lpstr>Tugas #1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Produksi dan Kegiatan Perusahaan</dc:title>
  <dc:creator>Acer</dc:creator>
  <cp:lastModifiedBy>hp</cp:lastModifiedBy>
  <cp:revision>114</cp:revision>
  <dcterms:modified xsi:type="dcterms:W3CDTF">2020-09-19T13:40:47Z</dcterms:modified>
</cp:coreProperties>
</file>