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92" r:id="rId3"/>
    <p:sldId id="286" r:id="rId4"/>
    <p:sldId id="287" r:id="rId5"/>
    <p:sldId id="288" r:id="rId6"/>
    <p:sldId id="271" r:id="rId7"/>
    <p:sldId id="272" r:id="rId8"/>
    <p:sldId id="275" r:id="rId9"/>
    <p:sldId id="282" r:id="rId10"/>
    <p:sldId id="283" r:id="rId11"/>
    <p:sldId id="285" r:id="rId12"/>
    <p:sldId id="284" r:id="rId13"/>
    <p:sldId id="277" r:id="rId14"/>
    <p:sldId id="278" r:id="rId15"/>
    <p:sldId id="279" r:id="rId16"/>
    <p:sldId id="280" r:id="rId17"/>
    <p:sldId id="270" r:id="rId18"/>
    <p:sldId id="289" r:id="rId19"/>
    <p:sldId id="290"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EC8581-21E5-4812-8F1E-5D39D89B8297}" type="datetimeFigureOut">
              <a:rPr lang="id-ID" smtClean="0"/>
              <a:pPr/>
              <a:t>21/09/2016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07BD43-1F89-4E6C-AA06-F94807F57A90}"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C4F2C9A-7BC1-431A-A545-188B9BA60752}" type="datetimeFigureOut">
              <a:rPr lang="id-ID" smtClean="0"/>
              <a:pPr/>
              <a:t>21/09/2016</a:t>
            </a:fld>
            <a:endParaRPr lang="id-ID"/>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id-ID"/>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B4999FA-B101-4F0F-B3BC-5E8CA873A54C}"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4F2C9A-7BC1-431A-A545-188B9BA60752}" type="datetimeFigureOut">
              <a:rPr lang="id-ID" smtClean="0"/>
              <a:pPr/>
              <a:t>21/09/2016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BB4999FA-B101-4F0F-B3BC-5E8CA873A54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8C4F2C9A-7BC1-431A-A545-188B9BA60752}" type="datetimeFigureOut">
              <a:rPr lang="id-ID" smtClean="0"/>
              <a:pPr/>
              <a:t>21/09/2016</a:t>
            </a:fld>
            <a:endParaRPr lang="id-ID"/>
          </a:p>
        </p:txBody>
      </p:sp>
      <p:sp>
        <p:nvSpPr>
          <p:cNvPr id="5" name="Footer Placeholder 4"/>
          <p:cNvSpPr>
            <a:spLocks noGrp="1"/>
          </p:cNvSpPr>
          <p:nvPr>
            <p:ph type="ftr" sz="quarter" idx="11"/>
          </p:nvPr>
        </p:nvSpPr>
        <p:spPr>
          <a:xfrm>
            <a:off x="457200" y="6556248"/>
            <a:ext cx="3657600" cy="228600"/>
          </a:xfrm>
        </p:spPr>
        <p:txBody>
          <a:bodyPr/>
          <a:lstStyle>
            <a:extLst/>
          </a:lstStyle>
          <a:p>
            <a:endParaRPr lang="id-ID"/>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B4999FA-B101-4F0F-B3BC-5E8CA873A54C}"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4F2C9A-7BC1-431A-A545-188B9BA60752}" type="datetimeFigureOut">
              <a:rPr lang="id-ID" smtClean="0"/>
              <a:pPr/>
              <a:t>21/09/2016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BB4999FA-B101-4F0F-B3BC-5E8CA873A54C}"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C4F2C9A-7BC1-431A-A545-188B9BA60752}" type="datetimeFigureOut">
              <a:rPr lang="id-ID" smtClean="0"/>
              <a:pPr/>
              <a:t>21/09/2016</a:t>
            </a:fld>
            <a:endParaRPr lang="id-ID"/>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id-ID"/>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B4999FA-B101-4F0F-B3BC-5E8CA873A54C}"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4F2C9A-7BC1-431A-A545-188B9BA60752}" type="datetimeFigureOut">
              <a:rPr lang="id-ID" smtClean="0"/>
              <a:pPr/>
              <a:t>21/09/2016</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BB4999FA-B101-4F0F-B3BC-5E8CA873A54C}"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C4F2C9A-7BC1-431A-A545-188B9BA60752}" type="datetimeFigureOut">
              <a:rPr lang="id-ID" smtClean="0"/>
              <a:pPr/>
              <a:t>21/09/2016</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BB4999FA-B101-4F0F-B3BC-5E8CA873A54C}"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C4F2C9A-7BC1-431A-A545-188B9BA60752}" type="datetimeFigureOut">
              <a:rPr lang="id-ID" smtClean="0"/>
              <a:pPr/>
              <a:t>21/09/2016</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BB4999FA-B101-4F0F-B3BC-5E8CA873A54C}"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C4F2C9A-7BC1-431A-A545-188B9BA60752}" type="datetimeFigureOut">
              <a:rPr lang="id-ID" smtClean="0"/>
              <a:pPr/>
              <a:t>21/09/2016</a:t>
            </a:fld>
            <a:endParaRPr lang="id-ID"/>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id-ID"/>
          </a:p>
        </p:txBody>
      </p:sp>
      <p:sp>
        <p:nvSpPr>
          <p:cNvPr id="4" name="Slide Number Placeholder 3"/>
          <p:cNvSpPr>
            <a:spLocks noGrp="1"/>
          </p:cNvSpPr>
          <p:nvPr>
            <p:ph type="sldNum" sz="quarter" idx="12"/>
          </p:nvPr>
        </p:nvSpPr>
        <p:spPr/>
        <p:txBody>
          <a:bodyPr/>
          <a:lstStyle>
            <a:extLst/>
          </a:lstStyle>
          <a:p>
            <a:fld id="{BB4999FA-B101-4F0F-B3BC-5E8CA873A54C}"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4F2C9A-7BC1-431A-A545-188B9BA60752}" type="datetimeFigureOut">
              <a:rPr lang="id-ID" smtClean="0"/>
              <a:pPr/>
              <a:t>21/09/2016</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BB4999FA-B101-4F0F-B3BC-5E8CA873A54C}"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8C4F2C9A-7BC1-431A-A545-188B9BA60752}" type="datetimeFigureOut">
              <a:rPr lang="id-ID" smtClean="0"/>
              <a:pPr/>
              <a:t>21/09/2016</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BB4999FA-B101-4F0F-B3BC-5E8CA873A54C}" type="slidenum">
              <a:rPr lang="id-ID" smtClean="0"/>
              <a:pPr/>
              <a:t>‹#›</a:t>
            </a:fld>
            <a:endParaRPr lang="id-ID"/>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C4F2C9A-7BC1-431A-A545-188B9BA60752}" type="datetimeFigureOut">
              <a:rPr lang="id-ID" smtClean="0"/>
              <a:pPr/>
              <a:t>21/09/2016</a:t>
            </a:fld>
            <a:endParaRPr lang="id-ID"/>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id-ID"/>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B4999FA-B101-4F0F-B3BC-5E8CA873A54C}"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4705594" cy="1395402"/>
          </a:xfrm>
        </p:spPr>
        <p:txBody>
          <a:bodyPr/>
          <a:lstStyle/>
          <a:p>
            <a:r>
              <a:rPr lang="id-ID" dirty="0" smtClean="0"/>
              <a:t>MANAJEMEN LOGISTIK</a:t>
            </a:r>
            <a:endParaRPr lang="id-ID" dirty="0"/>
          </a:p>
        </p:txBody>
      </p:sp>
      <p:sp>
        <p:nvSpPr>
          <p:cNvPr id="3" name="Subtitle 2"/>
          <p:cNvSpPr>
            <a:spLocks noGrp="1"/>
          </p:cNvSpPr>
          <p:nvPr>
            <p:ph type="subTitle" idx="1"/>
          </p:nvPr>
        </p:nvSpPr>
        <p:spPr>
          <a:xfrm>
            <a:off x="1428728" y="4643446"/>
            <a:ext cx="6772300" cy="1752600"/>
          </a:xfrm>
        </p:spPr>
        <p:txBody>
          <a:bodyPr>
            <a:normAutofit/>
          </a:bodyPr>
          <a:lstStyle/>
          <a:p>
            <a:endParaRPr lang="id-ID" dirty="0" smtClean="0"/>
          </a:p>
          <a:p>
            <a:r>
              <a:rPr lang="id-ID" dirty="0" smtClean="0"/>
              <a:t>Konsep Pengadaan</a:t>
            </a:r>
          </a:p>
          <a:p>
            <a:r>
              <a:rPr lang="id-ID" dirty="0" smtClean="0"/>
              <a:t>Tita Talitha, M.T</a:t>
            </a:r>
            <a:endParaRPr lang="id-ID" dirty="0"/>
          </a:p>
        </p:txBody>
      </p:sp>
      <p:pic>
        <p:nvPicPr>
          <p:cNvPr id="20482" name="Picture 2" descr="Hasil gambar untuk konsep pengadaan - logistik"/>
          <p:cNvPicPr>
            <a:picLocks noChangeAspect="1" noChangeArrowheads="1"/>
          </p:cNvPicPr>
          <p:nvPr/>
        </p:nvPicPr>
        <p:blipFill>
          <a:blip r:embed="rId2"/>
          <a:srcRect/>
          <a:stretch>
            <a:fillRect/>
          </a:stretch>
        </p:blipFill>
        <p:spPr bwMode="auto">
          <a:xfrm>
            <a:off x="3286116" y="2214554"/>
            <a:ext cx="4643470" cy="242658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Autofit/>
          </a:bodyPr>
          <a:lstStyle/>
          <a:p>
            <a:pPr>
              <a:buNone/>
            </a:pPr>
            <a:r>
              <a:rPr lang="id-ID" sz="1800" dirty="0" smtClean="0">
                <a:latin typeface="Comic Sans MS" pitchFamily="66" charset="0"/>
              </a:rPr>
              <a:t>3. Pengadaan Persediaan</a:t>
            </a:r>
          </a:p>
          <a:p>
            <a:pPr>
              <a:buNone/>
            </a:pPr>
            <a:r>
              <a:rPr lang="id-ID" sz="1800" dirty="0" smtClean="0">
                <a:latin typeface="Comic Sans MS" pitchFamily="66" charset="0"/>
              </a:rPr>
              <a:t>	Kebutuhan akan transport di antara berbagai fasilitas itu didasarkan atas kebijaksanaan persediaan yang dilaksanakan oleh suatu perusahaan. Secara teoritis suatu perusahaan dapat saja mengadakan persediaan setiap barang yang ada dalam persediaannya. Tujuan dari integrasi persediaan ke dalam sistem logistik adalah untuk mempertahankan jumlah item yang serendah mungkin yang sesuai dengan sasaran pelayanan untuk nasabah. </a:t>
            </a:r>
          </a:p>
          <a:p>
            <a:pPr>
              <a:buNone/>
            </a:pPr>
            <a:r>
              <a:rPr lang="id-ID" sz="1800" dirty="0" smtClean="0">
                <a:latin typeface="Comic Sans MS" pitchFamily="66" charset="0"/>
              </a:rPr>
              <a:t>4. Komunikasi</a:t>
            </a:r>
          </a:p>
          <a:p>
            <a:pPr>
              <a:buNone/>
            </a:pPr>
            <a:r>
              <a:rPr lang="id-ID" sz="1800" dirty="0" smtClean="0">
                <a:latin typeface="Comic Sans MS" pitchFamily="66" charset="0"/>
              </a:rPr>
              <a:t>	Komunikasi adalah kegiatan yang seringkali diabaikan dalam sistem logistik. Kekurangan dalam mutu informasi dapat menimbulkan banyak sekali masalah. Kekurangan tersebut dapat digolongkan kedalam dua kategori besar. Pertama, informasi yang diterima mungkin tidak benar. Kedua, informasi mungkin kurang akurat dalam hal kebutuhan suatu nasabah tertentu.</a:t>
            </a:r>
          </a:p>
          <a:p>
            <a:endParaRPr lang="id-ID" sz="1800" dirty="0" smtClean="0">
              <a:latin typeface="Comic Sans MS" pitchFamily="66" charset="0"/>
            </a:endParaRPr>
          </a:p>
          <a:p>
            <a:endParaRPr lang="id-ID" sz="1800" dirty="0">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sz="2000" dirty="0" smtClean="0">
                <a:latin typeface="Comic Sans MS" pitchFamily="66" charset="0"/>
              </a:rPr>
              <a:t>5. Penanganan dan Penyimpanan</a:t>
            </a:r>
          </a:p>
          <a:p>
            <a:pPr>
              <a:buNone/>
            </a:pPr>
            <a:r>
              <a:rPr lang="id-ID" sz="2000" dirty="0" smtClean="0">
                <a:latin typeface="Comic Sans MS" pitchFamily="66" charset="0"/>
              </a:rPr>
              <a:t>	Penanganan dan penyimpanan menembus sistem ini dan langsung berhubungan dengan semua aspek operasi. Ia menyangkut arus persediaan melalui dan di antara fasilitas-fasilitas dengan arus tersebut yang hanya bergerak untuk menanggapi kebutuhan akan suatu produk atau material. </a:t>
            </a:r>
          </a:p>
          <a:p>
            <a:pPr>
              <a:buNone/>
            </a:pPr>
            <a:endParaRPr lang="id-ID" sz="2000" dirty="0" smtClean="0">
              <a:latin typeface="Comic Sans MS" pitchFamily="66" charset="0"/>
            </a:endParaRPr>
          </a:p>
          <a:p>
            <a:endParaRPr lang="id-ID" sz="2000" dirty="0">
              <a:latin typeface="Comic Sans MS"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a:bodyPr>
          <a:lstStyle/>
          <a:p>
            <a:pPr>
              <a:buNone/>
            </a:pPr>
            <a:r>
              <a:rPr lang="en-US" sz="2400" dirty="0" err="1" smtClean="0">
                <a:latin typeface="Comic Sans MS" pitchFamily="66" charset="0"/>
              </a:rPr>
              <a:t>Sistem</a:t>
            </a:r>
            <a:r>
              <a:rPr lang="en-US" sz="2400" dirty="0" smtClean="0">
                <a:latin typeface="Comic Sans MS" pitchFamily="66" charset="0"/>
              </a:rPr>
              <a:t> </a:t>
            </a:r>
            <a:r>
              <a:rPr lang="en-US" sz="2400" dirty="0" err="1" smtClean="0">
                <a:latin typeface="Comic Sans MS" pitchFamily="66" charset="0"/>
              </a:rPr>
              <a:t>pengadaan</a:t>
            </a:r>
            <a:r>
              <a:rPr lang="en-US" sz="2400" dirty="0" smtClean="0">
                <a:latin typeface="Comic Sans MS" pitchFamily="66" charset="0"/>
              </a:rPr>
              <a:t> </a:t>
            </a:r>
            <a:r>
              <a:rPr lang="en-US" sz="2400" dirty="0" err="1" smtClean="0">
                <a:latin typeface="Comic Sans MS" pitchFamily="66" charset="0"/>
              </a:rPr>
              <a:t>logistik</a:t>
            </a:r>
            <a:r>
              <a:rPr lang="en-US" sz="2400" dirty="0" smtClean="0">
                <a:latin typeface="Comic Sans MS" pitchFamily="66" charset="0"/>
              </a:rPr>
              <a:t> </a:t>
            </a:r>
            <a:r>
              <a:rPr lang="en-US" sz="2400" dirty="0" err="1" smtClean="0">
                <a:latin typeface="Comic Sans MS" pitchFamily="66" charset="0"/>
              </a:rPr>
              <a:t>meliputi</a:t>
            </a:r>
            <a:r>
              <a:rPr lang="en-US" sz="2400" dirty="0" smtClean="0">
                <a:latin typeface="Comic Sans MS" pitchFamily="66" charset="0"/>
              </a:rPr>
              <a:t> :</a:t>
            </a:r>
            <a:endParaRPr lang="id-ID" sz="2400" dirty="0" smtClean="0">
              <a:latin typeface="Comic Sans MS" pitchFamily="66" charset="0"/>
            </a:endParaRPr>
          </a:p>
          <a:p>
            <a:r>
              <a:rPr lang="id-ID" sz="2400" dirty="0" smtClean="0">
                <a:latin typeface="Comic Sans MS" pitchFamily="66" charset="0"/>
              </a:rPr>
              <a:t>Sistem sentralisasi (</a:t>
            </a:r>
            <a:r>
              <a:rPr lang="en-US" sz="2400" dirty="0" err="1" smtClean="0">
                <a:latin typeface="Comic Sans MS" pitchFamily="66" charset="0"/>
              </a:rPr>
              <a:t>cara</a:t>
            </a:r>
            <a:r>
              <a:rPr lang="en-US" sz="2400" dirty="0" smtClean="0">
                <a:latin typeface="Comic Sans MS" pitchFamily="66" charset="0"/>
              </a:rPr>
              <a:t> </a:t>
            </a:r>
            <a:r>
              <a:rPr lang="en-US" sz="2400" dirty="0" err="1" smtClean="0">
                <a:latin typeface="Comic Sans MS" pitchFamily="66" charset="0"/>
              </a:rPr>
              <a:t>pengadaan</a:t>
            </a:r>
            <a:r>
              <a:rPr lang="en-US" sz="2400" dirty="0" smtClean="0">
                <a:latin typeface="Comic Sans MS" pitchFamily="66" charset="0"/>
              </a:rPr>
              <a:t> </a:t>
            </a:r>
            <a:r>
              <a:rPr lang="en-US" sz="2400" dirty="0" err="1" smtClean="0">
                <a:latin typeface="Comic Sans MS" pitchFamily="66" charset="0"/>
              </a:rPr>
              <a:t>logistik</a:t>
            </a:r>
            <a:r>
              <a:rPr lang="en-US" sz="2400" dirty="0" smtClean="0">
                <a:latin typeface="Comic Sans MS" pitchFamily="66" charset="0"/>
              </a:rPr>
              <a:t> </a:t>
            </a:r>
            <a:r>
              <a:rPr lang="en-US" sz="2400" dirty="0" err="1" smtClean="0">
                <a:latin typeface="Comic Sans MS" pitchFamily="66" charset="0"/>
              </a:rPr>
              <a:t>dimana</a:t>
            </a:r>
            <a:r>
              <a:rPr lang="en-US" sz="2400" dirty="0" smtClean="0">
                <a:latin typeface="Comic Sans MS" pitchFamily="66" charset="0"/>
              </a:rPr>
              <a:t> </a:t>
            </a:r>
            <a:r>
              <a:rPr lang="en-US" sz="2400" dirty="0" err="1" smtClean="0">
                <a:latin typeface="Comic Sans MS" pitchFamily="66" charset="0"/>
              </a:rPr>
              <a:t>kewenangan</a:t>
            </a:r>
            <a:r>
              <a:rPr lang="en-US" sz="2400" dirty="0" smtClean="0">
                <a:latin typeface="Comic Sans MS" pitchFamily="66" charset="0"/>
              </a:rPr>
              <a:t> </a:t>
            </a:r>
            <a:r>
              <a:rPr lang="en-US" sz="2400" dirty="0" err="1" smtClean="0">
                <a:latin typeface="Comic Sans MS" pitchFamily="66" charset="0"/>
              </a:rPr>
              <a:t>dalam</a:t>
            </a:r>
            <a:r>
              <a:rPr lang="en-US" sz="2400" dirty="0" smtClean="0">
                <a:latin typeface="Comic Sans MS" pitchFamily="66" charset="0"/>
              </a:rPr>
              <a:t> </a:t>
            </a:r>
            <a:r>
              <a:rPr lang="en-US" sz="2400" dirty="0" err="1" smtClean="0">
                <a:latin typeface="Comic Sans MS" pitchFamily="66" charset="0"/>
              </a:rPr>
              <a:t>pengadaan</a:t>
            </a:r>
            <a:r>
              <a:rPr lang="en-US" sz="2400" dirty="0" smtClean="0">
                <a:latin typeface="Comic Sans MS" pitchFamily="66" charset="0"/>
              </a:rPr>
              <a:t> </a:t>
            </a:r>
            <a:r>
              <a:rPr lang="en-US" sz="2400" dirty="0" err="1" smtClean="0">
                <a:latin typeface="Comic Sans MS" pitchFamily="66" charset="0"/>
              </a:rPr>
              <a:t>logistik</a:t>
            </a:r>
            <a:r>
              <a:rPr lang="en-US" sz="2400" dirty="0" smtClean="0">
                <a:latin typeface="Comic Sans MS" pitchFamily="66" charset="0"/>
              </a:rPr>
              <a:t> </a:t>
            </a:r>
            <a:r>
              <a:rPr lang="en-US" sz="2400" dirty="0" err="1" smtClean="0">
                <a:latin typeface="Comic Sans MS" pitchFamily="66" charset="0"/>
              </a:rPr>
              <a:t>bagi</a:t>
            </a:r>
            <a:r>
              <a:rPr lang="en-US" sz="2400" dirty="0" smtClean="0">
                <a:latin typeface="Comic Sans MS" pitchFamily="66" charset="0"/>
              </a:rPr>
              <a:t> </a:t>
            </a:r>
            <a:r>
              <a:rPr lang="en-US" sz="2400" dirty="0" err="1" smtClean="0">
                <a:latin typeface="Comic Sans MS" pitchFamily="66" charset="0"/>
              </a:rPr>
              <a:t>seluruh</a:t>
            </a:r>
            <a:r>
              <a:rPr lang="en-US" sz="2400" dirty="0" smtClean="0">
                <a:latin typeface="Comic Sans MS" pitchFamily="66" charset="0"/>
              </a:rPr>
              <a:t> unit </a:t>
            </a:r>
            <a:r>
              <a:rPr lang="en-US" sz="2400" dirty="0" err="1" smtClean="0">
                <a:latin typeface="Comic Sans MS" pitchFamily="66" charset="0"/>
              </a:rPr>
              <a:t>kerja</a:t>
            </a:r>
            <a:r>
              <a:rPr lang="en-US" sz="2400" dirty="0" smtClean="0">
                <a:latin typeface="Comic Sans MS" pitchFamily="66" charset="0"/>
              </a:rPr>
              <a:t> </a:t>
            </a:r>
            <a:r>
              <a:rPr lang="en-US" sz="2400" dirty="0" err="1" smtClean="0">
                <a:latin typeface="Comic Sans MS" pitchFamily="66" charset="0"/>
              </a:rPr>
              <a:t>dalam</a:t>
            </a:r>
            <a:r>
              <a:rPr lang="en-US" sz="2400" dirty="0" smtClean="0">
                <a:latin typeface="Comic Sans MS" pitchFamily="66" charset="0"/>
              </a:rPr>
              <a:t> </a:t>
            </a:r>
            <a:r>
              <a:rPr lang="en-US" sz="2400" dirty="0" err="1" smtClean="0">
                <a:latin typeface="Comic Sans MS" pitchFamily="66" charset="0"/>
              </a:rPr>
              <a:t>organisasi</a:t>
            </a:r>
            <a:r>
              <a:rPr lang="en-US" sz="2400" dirty="0" smtClean="0">
                <a:latin typeface="Comic Sans MS" pitchFamily="66" charset="0"/>
              </a:rPr>
              <a:t> </a:t>
            </a:r>
            <a:r>
              <a:rPr lang="en-US" sz="2400" dirty="0" err="1" smtClean="0">
                <a:latin typeface="Comic Sans MS" pitchFamily="66" charset="0"/>
              </a:rPr>
              <a:t>diberikan</a:t>
            </a:r>
            <a:r>
              <a:rPr lang="en-US" sz="2400" dirty="0" smtClean="0">
                <a:latin typeface="Comic Sans MS" pitchFamily="66" charset="0"/>
              </a:rPr>
              <a:t> </a:t>
            </a:r>
            <a:r>
              <a:rPr lang="en-US" sz="2400" dirty="0" err="1" smtClean="0">
                <a:latin typeface="Comic Sans MS" pitchFamily="66" charset="0"/>
              </a:rPr>
              <a:t>pada</a:t>
            </a:r>
            <a:r>
              <a:rPr lang="en-US" sz="2400" dirty="0" smtClean="0">
                <a:latin typeface="Comic Sans MS" pitchFamily="66" charset="0"/>
              </a:rPr>
              <a:t> </a:t>
            </a:r>
            <a:r>
              <a:rPr lang="en-US" sz="2400" dirty="0" err="1" smtClean="0">
                <a:latin typeface="Comic Sans MS" pitchFamily="66" charset="0"/>
              </a:rPr>
              <a:t>salah</a:t>
            </a:r>
            <a:r>
              <a:rPr lang="en-US" sz="2400" dirty="0" smtClean="0">
                <a:latin typeface="Comic Sans MS" pitchFamily="66" charset="0"/>
              </a:rPr>
              <a:t> </a:t>
            </a:r>
            <a:r>
              <a:rPr lang="en-US" sz="2400" dirty="0" err="1" smtClean="0">
                <a:latin typeface="Comic Sans MS" pitchFamily="66" charset="0"/>
              </a:rPr>
              <a:t>satu</a:t>
            </a:r>
            <a:r>
              <a:rPr lang="en-US" sz="2400" dirty="0" smtClean="0">
                <a:latin typeface="Comic Sans MS" pitchFamily="66" charset="0"/>
              </a:rPr>
              <a:t> unit </a:t>
            </a:r>
            <a:r>
              <a:rPr lang="en-US" sz="2400" dirty="0" err="1" smtClean="0">
                <a:latin typeface="Comic Sans MS" pitchFamily="66" charset="0"/>
              </a:rPr>
              <a:t>kerja</a:t>
            </a:r>
            <a:r>
              <a:rPr lang="en-US" sz="2400" dirty="0" smtClean="0">
                <a:latin typeface="Comic Sans MS" pitchFamily="66" charset="0"/>
              </a:rPr>
              <a:t> </a:t>
            </a:r>
            <a:r>
              <a:rPr lang="en-US" sz="2400" dirty="0" err="1" smtClean="0">
                <a:latin typeface="Comic Sans MS" pitchFamily="66" charset="0"/>
              </a:rPr>
              <a:t>tertentu</a:t>
            </a:r>
            <a:r>
              <a:rPr lang="en-US" sz="2400" dirty="0" smtClean="0">
                <a:latin typeface="Comic Sans MS" pitchFamily="66" charset="0"/>
              </a:rPr>
              <a:t> </a:t>
            </a:r>
            <a:r>
              <a:rPr lang="en-US" sz="2400" dirty="0" err="1" smtClean="0">
                <a:latin typeface="Comic Sans MS" pitchFamily="66" charset="0"/>
              </a:rPr>
              <a:t>sehingga</a:t>
            </a:r>
            <a:r>
              <a:rPr lang="en-US" sz="2400" dirty="0" smtClean="0">
                <a:latin typeface="Comic Sans MS" pitchFamily="66" charset="0"/>
              </a:rPr>
              <a:t> </a:t>
            </a:r>
            <a:r>
              <a:rPr lang="en-US" sz="2400" dirty="0" err="1" smtClean="0">
                <a:latin typeface="Comic Sans MS" pitchFamily="66" charset="0"/>
              </a:rPr>
              <a:t>segala</a:t>
            </a:r>
            <a:r>
              <a:rPr lang="en-US" sz="2400" dirty="0" smtClean="0">
                <a:latin typeface="Comic Sans MS" pitchFamily="66" charset="0"/>
              </a:rPr>
              <a:t> </a:t>
            </a:r>
            <a:r>
              <a:rPr lang="en-US" sz="2400" dirty="0" err="1" smtClean="0">
                <a:latin typeface="Comic Sans MS" pitchFamily="66" charset="0"/>
              </a:rPr>
              <a:t>macam</a:t>
            </a:r>
            <a:r>
              <a:rPr lang="en-US" sz="2400" dirty="0" smtClean="0">
                <a:latin typeface="Comic Sans MS" pitchFamily="66" charset="0"/>
              </a:rPr>
              <a:t> </a:t>
            </a:r>
            <a:r>
              <a:rPr lang="en-US" sz="2400" dirty="0" err="1" smtClean="0">
                <a:latin typeface="Comic Sans MS" pitchFamily="66" charset="0"/>
              </a:rPr>
              <a:t>pengadaan</a:t>
            </a:r>
            <a:r>
              <a:rPr lang="en-US" sz="2400" dirty="0" smtClean="0">
                <a:latin typeface="Comic Sans MS" pitchFamily="66" charset="0"/>
              </a:rPr>
              <a:t> </a:t>
            </a:r>
            <a:r>
              <a:rPr lang="en-US" sz="2400" dirty="0" err="1" smtClean="0">
                <a:latin typeface="Comic Sans MS" pitchFamily="66" charset="0"/>
              </a:rPr>
              <a:t>logistik</a:t>
            </a:r>
            <a:r>
              <a:rPr lang="en-US" sz="2400" dirty="0" smtClean="0">
                <a:latin typeface="Comic Sans MS" pitchFamily="66" charset="0"/>
              </a:rPr>
              <a:t> </a:t>
            </a:r>
            <a:r>
              <a:rPr lang="en-US" sz="2400" dirty="0" err="1" smtClean="0">
                <a:latin typeface="Comic Sans MS" pitchFamily="66" charset="0"/>
              </a:rPr>
              <a:t>dalam</a:t>
            </a:r>
            <a:r>
              <a:rPr lang="en-US" sz="2400" dirty="0" smtClean="0">
                <a:latin typeface="Comic Sans MS" pitchFamily="66" charset="0"/>
              </a:rPr>
              <a:t> </a:t>
            </a:r>
            <a:r>
              <a:rPr lang="en-US" sz="2400" dirty="0" err="1" smtClean="0">
                <a:latin typeface="Comic Sans MS" pitchFamily="66" charset="0"/>
              </a:rPr>
              <a:t>organisasi</a:t>
            </a:r>
            <a:r>
              <a:rPr lang="en-US" sz="2400" dirty="0" smtClean="0">
                <a:latin typeface="Comic Sans MS" pitchFamily="66" charset="0"/>
              </a:rPr>
              <a:t> </a:t>
            </a:r>
            <a:r>
              <a:rPr lang="en-US" sz="2400" dirty="0" err="1" smtClean="0">
                <a:latin typeface="Comic Sans MS" pitchFamily="66" charset="0"/>
              </a:rPr>
              <a:t>hanya</a:t>
            </a:r>
            <a:r>
              <a:rPr lang="en-US" sz="2400" dirty="0" smtClean="0">
                <a:latin typeface="Comic Sans MS" pitchFamily="66" charset="0"/>
              </a:rPr>
              <a:t> </a:t>
            </a:r>
            <a:r>
              <a:rPr lang="en-US" sz="2400" dirty="0" err="1" smtClean="0">
                <a:latin typeface="Comic Sans MS" pitchFamily="66" charset="0"/>
              </a:rPr>
              <a:t>dilayani</a:t>
            </a:r>
            <a:r>
              <a:rPr lang="en-US" sz="2400" dirty="0" smtClean="0">
                <a:latin typeface="Comic Sans MS" pitchFamily="66" charset="0"/>
              </a:rPr>
              <a:t> </a:t>
            </a:r>
            <a:r>
              <a:rPr lang="en-US" sz="2400" dirty="0" err="1" smtClean="0">
                <a:latin typeface="Comic Sans MS" pitchFamily="66" charset="0"/>
              </a:rPr>
              <a:t>oleh</a:t>
            </a:r>
            <a:r>
              <a:rPr lang="en-US" sz="2400" dirty="0" smtClean="0">
                <a:latin typeface="Comic Sans MS" pitchFamily="66" charset="0"/>
              </a:rPr>
              <a:t> </a:t>
            </a:r>
            <a:r>
              <a:rPr lang="en-US" sz="2400" dirty="0" err="1" smtClean="0">
                <a:latin typeface="Comic Sans MS" pitchFamily="66" charset="0"/>
              </a:rPr>
              <a:t>satu</a:t>
            </a:r>
            <a:r>
              <a:rPr lang="en-US" sz="2400" dirty="0" smtClean="0">
                <a:latin typeface="Comic Sans MS" pitchFamily="66" charset="0"/>
              </a:rPr>
              <a:t> unit </a:t>
            </a:r>
            <a:r>
              <a:rPr lang="en-US" sz="2400" dirty="0" err="1" smtClean="0">
                <a:latin typeface="Comic Sans MS" pitchFamily="66" charset="0"/>
              </a:rPr>
              <a:t>kerja</a:t>
            </a:r>
            <a:r>
              <a:rPr lang="en-US" sz="2400" dirty="0" smtClean="0">
                <a:latin typeface="Comic Sans MS" pitchFamily="66" charset="0"/>
              </a:rPr>
              <a:t>/</a:t>
            </a:r>
            <a:r>
              <a:rPr lang="en-US" sz="2400" dirty="0" err="1" smtClean="0">
                <a:latin typeface="Comic Sans MS" pitchFamily="66" charset="0"/>
              </a:rPr>
              <a:t>bagian</a:t>
            </a:r>
            <a:r>
              <a:rPr lang="en-US" sz="2400" dirty="0" smtClean="0">
                <a:latin typeface="Comic Sans MS" pitchFamily="66" charset="0"/>
              </a:rPr>
              <a:t> </a:t>
            </a:r>
            <a:r>
              <a:rPr lang="en-US" sz="2400" dirty="0" err="1" smtClean="0">
                <a:latin typeface="Comic Sans MS" pitchFamily="66" charset="0"/>
              </a:rPr>
              <a:t>tertentu</a:t>
            </a:r>
            <a:r>
              <a:rPr lang="en-US" sz="2400" dirty="0" smtClean="0">
                <a:latin typeface="Comic Sans MS" pitchFamily="66" charset="0"/>
              </a:rPr>
              <a:t> </a:t>
            </a:r>
            <a:r>
              <a:rPr lang="en-US" sz="2400" dirty="0" err="1" smtClean="0">
                <a:latin typeface="Comic Sans MS" pitchFamily="66" charset="0"/>
              </a:rPr>
              <a:t>saja</a:t>
            </a:r>
            <a:r>
              <a:rPr lang="id-ID" sz="2400" dirty="0" smtClean="0">
                <a:latin typeface="Comic Sans MS" pitchFamily="66" charset="0"/>
              </a:rPr>
              <a:t>)</a:t>
            </a:r>
          </a:p>
          <a:p>
            <a:r>
              <a:rPr lang="id-ID" sz="2400" dirty="0" smtClean="0">
                <a:latin typeface="Comic Sans MS" pitchFamily="66" charset="0"/>
              </a:rPr>
              <a:t>Sistem desentralisasi (</a:t>
            </a:r>
            <a:r>
              <a:rPr lang="en-US" sz="2400" dirty="0" err="1" smtClean="0">
                <a:latin typeface="Comic Sans MS" pitchFamily="66" charset="0"/>
              </a:rPr>
              <a:t>sistem</a:t>
            </a:r>
            <a:r>
              <a:rPr lang="en-US" sz="2400" dirty="0" smtClean="0">
                <a:latin typeface="Comic Sans MS" pitchFamily="66" charset="0"/>
              </a:rPr>
              <a:t> </a:t>
            </a:r>
            <a:r>
              <a:rPr lang="en-US" sz="2400" dirty="0" err="1" smtClean="0">
                <a:latin typeface="Comic Sans MS" pitchFamily="66" charset="0"/>
              </a:rPr>
              <a:t>pengadaan</a:t>
            </a:r>
            <a:r>
              <a:rPr lang="en-US" sz="2400" dirty="0" smtClean="0">
                <a:latin typeface="Comic Sans MS" pitchFamily="66" charset="0"/>
              </a:rPr>
              <a:t> </a:t>
            </a:r>
            <a:r>
              <a:rPr lang="en-US" sz="2400" dirty="0" err="1" smtClean="0">
                <a:latin typeface="Comic Sans MS" pitchFamily="66" charset="0"/>
              </a:rPr>
              <a:t>dimana</a:t>
            </a:r>
            <a:r>
              <a:rPr lang="en-US" sz="2400" dirty="0" smtClean="0">
                <a:latin typeface="Comic Sans MS" pitchFamily="66" charset="0"/>
              </a:rPr>
              <a:t> </a:t>
            </a:r>
            <a:r>
              <a:rPr lang="en-US" sz="2400" dirty="0" err="1" smtClean="0">
                <a:latin typeface="Comic Sans MS" pitchFamily="66" charset="0"/>
              </a:rPr>
              <a:t>kewenangan</a:t>
            </a:r>
            <a:r>
              <a:rPr lang="en-US" sz="2400" dirty="0" smtClean="0">
                <a:latin typeface="Comic Sans MS" pitchFamily="66" charset="0"/>
              </a:rPr>
              <a:t> </a:t>
            </a:r>
            <a:r>
              <a:rPr lang="en-US" sz="2400" dirty="0" err="1" smtClean="0">
                <a:latin typeface="Comic Sans MS" pitchFamily="66" charset="0"/>
              </a:rPr>
              <a:t>pengadaan</a:t>
            </a:r>
            <a:r>
              <a:rPr lang="en-US" sz="2400" dirty="0" smtClean="0">
                <a:latin typeface="Comic Sans MS" pitchFamily="66" charset="0"/>
              </a:rPr>
              <a:t> </a:t>
            </a:r>
            <a:r>
              <a:rPr lang="en-US" sz="2400" dirty="0" err="1" smtClean="0">
                <a:latin typeface="Comic Sans MS" pitchFamily="66" charset="0"/>
              </a:rPr>
              <a:t>logistik</a:t>
            </a:r>
            <a:r>
              <a:rPr lang="en-US" sz="2400" dirty="0" smtClean="0">
                <a:latin typeface="Comic Sans MS" pitchFamily="66" charset="0"/>
              </a:rPr>
              <a:t> </a:t>
            </a:r>
            <a:r>
              <a:rPr lang="en-US" sz="2400" dirty="0" err="1" smtClean="0">
                <a:latin typeface="Comic Sans MS" pitchFamily="66" charset="0"/>
              </a:rPr>
              <a:t>diserahkan</a:t>
            </a:r>
            <a:r>
              <a:rPr lang="en-US" sz="2400" dirty="0" smtClean="0">
                <a:latin typeface="Comic Sans MS" pitchFamily="66" charset="0"/>
              </a:rPr>
              <a:t> </a:t>
            </a:r>
            <a:r>
              <a:rPr lang="en-US" sz="2400" dirty="0" err="1" smtClean="0">
                <a:latin typeface="Comic Sans MS" pitchFamily="66" charset="0"/>
              </a:rPr>
              <a:t>pada</a:t>
            </a:r>
            <a:r>
              <a:rPr lang="en-US" sz="2400" dirty="0" smtClean="0">
                <a:latin typeface="Comic Sans MS" pitchFamily="66" charset="0"/>
              </a:rPr>
              <a:t> </a:t>
            </a:r>
            <a:r>
              <a:rPr lang="en-US" sz="2400" dirty="0" err="1" smtClean="0">
                <a:latin typeface="Comic Sans MS" pitchFamily="66" charset="0"/>
              </a:rPr>
              <a:t>masing-masing</a:t>
            </a:r>
            <a:r>
              <a:rPr lang="en-US" sz="2400" dirty="0" smtClean="0">
                <a:latin typeface="Comic Sans MS" pitchFamily="66" charset="0"/>
              </a:rPr>
              <a:t> unit </a:t>
            </a:r>
            <a:r>
              <a:rPr lang="en-US" sz="2400" dirty="0" err="1" smtClean="0">
                <a:latin typeface="Comic Sans MS" pitchFamily="66" charset="0"/>
              </a:rPr>
              <a:t>kerja</a:t>
            </a:r>
            <a:r>
              <a:rPr lang="id-ID" sz="2400" dirty="0" smtClean="0">
                <a:latin typeface="Comic Sans MS" pitchFamily="66" charset="0"/>
              </a:rPr>
              <a:t>)</a:t>
            </a:r>
          </a:p>
          <a:p>
            <a:r>
              <a:rPr lang="id-ID" sz="2400" dirty="0" smtClean="0">
                <a:latin typeface="Comic Sans MS" pitchFamily="66" charset="0"/>
              </a:rPr>
              <a:t>Sistem campuran</a:t>
            </a:r>
            <a:endParaRPr lang="id-ID" sz="2400" dirty="0">
              <a:latin typeface="Comic Sans M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pPr>
              <a:defRPr/>
            </a:pPr>
            <a:r>
              <a:rPr lang="id-ID" sz="4000" b="1" dirty="0" smtClean="0">
                <a:solidFill>
                  <a:schemeClr val="bg1"/>
                </a:solidFill>
                <a:effectLst>
                  <a:outerShdw blurRad="38100" dist="38100" dir="2700000" algn="tl">
                    <a:srgbClr val="FFFFFF"/>
                  </a:outerShdw>
                </a:effectLst>
                <a:cs typeface="Arial" pitchFamily="34" charset="0"/>
              </a:rPr>
              <a:t>CARA PENGADAAN</a:t>
            </a:r>
            <a:endParaRPr lang="en-US" sz="2800" dirty="0"/>
          </a:p>
        </p:txBody>
      </p:sp>
      <p:grpSp>
        <p:nvGrpSpPr>
          <p:cNvPr id="2" name="Group 48"/>
          <p:cNvGrpSpPr>
            <a:grpSpLocks/>
          </p:cNvGrpSpPr>
          <p:nvPr/>
        </p:nvGrpSpPr>
        <p:grpSpPr bwMode="auto">
          <a:xfrm>
            <a:off x="457200" y="1447800"/>
            <a:ext cx="8232775" cy="5029200"/>
            <a:chOff x="240" y="912"/>
            <a:chExt cx="5186" cy="3168"/>
          </a:xfrm>
        </p:grpSpPr>
        <p:sp>
          <p:nvSpPr>
            <p:cNvPr id="176134" name="Rectangle 6"/>
            <p:cNvSpPr>
              <a:spLocks noChangeArrowheads="1"/>
            </p:cNvSpPr>
            <p:nvPr/>
          </p:nvSpPr>
          <p:spPr bwMode="gray">
            <a:xfrm>
              <a:off x="240" y="2687"/>
              <a:ext cx="511" cy="1393"/>
            </a:xfrm>
            <a:prstGeom prst="rect">
              <a:avLst/>
            </a:prstGeom>
            <a:solidFill>
              <a:schemeClr val="accent6">
                <a:lumMod val="75000"/>
              </a:schemeClr>
            </a:solidFill>
            <a:ln w="9525" algn="ctr">
              <a:noFill/>
              <a:miter lim="800000"/>
              <a:headEnd/>
              <a:tailEnd/>
            </a:ln>
            <a:effectLst/>
          </p:spPr>
          <p:txBody>
            <a:bodyPr vert="vert270" wrap="none" anchor="ctr"/>
            <a:lstStyle/>
            <a:p>
              <a:pPr algn="ctr">
                <a:defRPr/>
              </a:pPr>
              <a:r>
                <a:rPr lang="id-ID" sz="1400" dirty="0">
                  <a:solidFill>
                    <a:schemeClr val="bg1"/>
                  </a:solidFill>
                  <a:cs typeface="Arial" pitchFamily="34" charset="0"/>
                </a:rPr>
                <a:t>MEMBUAT</a:t>
              </a:r>
            </a:p>
            <a:p>
              <a:pPr algn="ctr">
                <a:defRPr/>
              </a:pPr>
              <a:r>
                <a:rPr lang="id-ID" sz="1400" dirty="0">
                  <a:solidFill>
                    <a:schemeClr val="bg1"/>
                  </a:solidFill>
                  <a:cs typeface="Arial" pitchFamily="34" charset="0"/>
                </a:rPr>
                <a:t>SEMUA</a:t>
              </a:r>
            </a:p>
            <a:p>
              <a:pPr algn="ctr">
                <a:defRPr/>
              </a:pPr>
              <a:r>
                <a:rPr lang="id-ID" sz="1400" dirty="0">
                  <a:solidFill>
                    <a:schemeClr val="bg1"/>
                  </a:solidFill>
                  <a:cs typeface="Arial" pitchFamily="34" charset="0"/>
                </a:rPr>
                <a:t>BARANG</a:t>
              </a:r>
              <a:endParaRPr lang="en-US" sz="1400" dirty="0">
                <a:solidFill>
                  <a:schemeClr val="bg1"/>
                </a:solidFill>
                <a:cs typeface="Arial" pitchFamily="34" charset="0"/>
              </a:endParaRPr>
            </a:p>
          </p:txBody>
        </p:sp>
        <p:sp>
          <p:nvSpPr>
            <p:cNvPr id="176137" name="Rectangle 9"/>
            <p:cNvSpPr>
              <a:spLocks noChangeArrowheads="1"/>
            </p:cNvSpPr>
            <p:nvPr/>
          </p:nvSpPr>
          <p:spPr bwMode="gray">
            <a:xfrm>
              <a:off x="959" y="2687"/>
              <a:ext cx="511" cy="1393"/>
            </a:xfrm>
            <a:prstGeom prst="rect">
              <a:avLst/>
            </a:prstGeom>
            <a:solidFill>
              <a:schemeClr val="accent6">
                <a:lumMod val="75000"/>
              </a:schemeClr>
            </a:solidFill>
            <a:ln w="9525" algn="ctr">
              <a:noFill/>
              <a:miter lim="800000"/>
              <a:headEnd/>
              <a:tailEnd/>
            </a:ln>
            <a:effectLst/>
          </p:spPr>
          <p:txBody>
            <a:bodyPr vert="vert270" wrap="none" anchor="ctr"/>
            <a:lstStyle/>
            <a:p>
              <a:pPr algn="ctr">
                <a:defRPr/>
              </a:pPr>
              <a:r>
                <a:rPr lang="id-ID" sz="1400" dirty="0">
                  <a:solidFill>
                    <a:schemeClr val="bg1"/>
                  </a:solidFill>
                  <a:cs typeface="Arial" pitchFamily="34" charset="0"/>
                </a:rPr>
                <a:t>MEMBUAT </a:t>
              </a:r>
            </a:p>
            <a:p>
              <a:pPr algn="ctr">
                <a:defRPr/>
              </a:pPr>
              <a:r>
                <a:rPr lang="id-ID" sz="1400" dirty="0">
                  <a:solidFill>
                    <a:schemeClr val="bg1"/>
                  </a:solidFill>
                  <a:cs typeface="Arial" pitchFamily="34" charset="0"/>
                </a:rPr>
                <a:t>SEBAGIAN </a:t>
              </a:r>
            </a:p>
            <a:p>
              <a:pPr algn="ctr">
                <a:defRPr/>
              </a:pPr>
              <a:r>
                <a:rPr lang="id-ID" sz="1400" dirty="0">
                  <a:solidFill>
                    <a:schemeClr val="bg1"/>
                  </a:solidFill>
                  <a:cs typeface="Arial" pitchFamily="34" charset="0"/>
                </a:rPr>
                <a:t>SAJA</a:t>
              </a:r>
            </a:p>
          </p:txBody>
        </p:sp>
        <p:sp>
          <p:nvSpPr>
            <p:cNvPr id="176140" name="Rectangle 12"/>
            <p:cNvSpPr>
              <a:spLocks noChangeArrowheads="1"/>
            </p:cNvSpPr>
            <p:nvPr/>
          </p:nvSpPr>
          <p:spPr bwMode="gray">
            <a:xfrm>
              <a:off x="1633" y="2688"/>
              <a:ext cx="512" cy="1392"/>
            </a:xfrm>
            <a:prstGeom prst="rect">
              <a:avLst/>
            </a:prstGeom>
            <a:solidFill>
              <a:schemeClr val="accent6">
                <a:lumMod val="75000"/>
              </a:schemeClr>
            </a:solidFill>
            <a:ln w="9525" algn="ctr">
              <a:noFill/>
              <a:miter lim="800000"/>
              <a:headEnd/>
              <a:tailEnd/>
            </a:ln>
            <a:effectLst/>
          </p:spPr>
          <p:txBody>
            <a:bodyPr vert="vert270" wrap="none" anchor="ctr"/>
            <a:lstStyle/>
            <a:p>
              <a:pPr algn="ctr">
                <a:defRPr/>
              </a:pPr>
              <a:r>
                <a:rPr lang="id-ID" dirty="0">
                  <a:solidFill>
                    <a:schemeClr val="bg1"/>
                  </a:solidFill>
                  <a:cs typeface="Arial" pitchFamily="34" charset="0"/>
                </a:rPr>
                <a:t>PEMBELIAN</a:t>
              </a:r>
            </a:p>
            <a:p>
              <a:pPr algn="ctr">
                <a:defRPr/>
              </a:pPr>
              <a:r>
                <a:rPr lang="id-ID" dirty="0">
                  <a:solidFill>
                    <a:schemeClr val="bg1"/>
                  </a:solidFill>
                  <a:cs typeface="Arial" pitchFamily="34" charset="0"/>
                </a:rPr>
                <a:t>BIASA</a:t>
              </a:r>
              <a:endParaRPr lang="en-US" dirty="0">
                <a:solidFill>
                  <a:schemeClr val="bg1"/>
                </a:solidFill>
                <a:cs typeface="Arial" pitchFamily="34" charset="0"/>
              </a:endParaRPr>
            </a:p>
          </p:txBody>
        </p:sp>
        <p:sp>
          <p:nvSpPr>
            <p:cNvPr id="176143" name="Rectangle 15"/>
            <p:cNvSpPr>
              <a:spLocks noChangeArrowheads="1"/>
            </p:cNvSpPr>
            <p:nvPr/>
          </p:nvSpPr>
          <p:spPr bwMode="gray">
            <a:xfrm>
              <a:off x="2256" y="2688"/>
              <a:ext cx="508" cy="1392"/>
            </a:xfrm>
            <a:prstGeom prst="rect">
              <a:avLst/>
            </a:prstGeom>
            <a:solidFill>
              <a:schemeClr val="accent6">
                <a:lumMod val="75000"/>
              </a:schemeClr>
            </a:solidFill>
            <a:ln w="9525" algn="ctr">
              <a:noFill/>
              <a:miter lim="800000"/>
              <a:headEnd/>
              <a:tailEnd/>
            </a:ln>
            <a:effectLst/>
          </p:spPr>
          <p:txBody>
            <a:bodyPr vert="vert270" wrap="none" anchor="ctr"/>
            <a:lstStyle/>
            <a:p>
              <a:pPr algn="ctr">
                <a:defRPr/>
              </a:pPr>
              <a:r>
                <a:rPr lang="id-ID" dirty="0">
                  <a:solidFill>
                    <a:schemeClr val="bg1"/>
                  </a:solidFill>
                  <a:cs typeface="Arial" pitchFamily="34" charset="0"/>
                </a:rPr>
                <a:t>PEMBELIAN</a:t>
              </a:r>
            </a:p>
            <a:p>
              <a:pPr algn="ctr">
                <a:defRPr/>
              </a:pPr>
              <a:r>
                <a:rPr lang="id-ID" dirty="0">
                  <a:solidFill>
                    <a:schemeClr val="bg1"/>
                  </a:solidFill>
                  <a:cs typeface="Arial" pitchFamily="34" charset="0"/>
                </a:rPr>
                <a:t>KREDIT</a:t>
              </a:r>
              <a:endParaRPr lang="en-US" dirty="0">
                <a:solidFill>
                  <a:schemeClr val="bg1"/>
                </a:solidFill>
                <a:cs typeface="Arial" pitchFamily="34" charset="0"/>
              </a:endParaRPr>
            </a:p>
          </p:txBody>
        </p:sp>
        <p:sp>
          <p:nvSpPr>
            <p:cNvPr id="176146" name="Rectangle 18"/>
            <p:cNvSpPr>
              <a:spLocks noChangeArrowheads="1"/>
            </p:cNvSpPr>
            <p:nvPr/>
          </p:nvSpPr>
          <p:spPr bwMode="gray">
            <a:xfrm>
              <a:off x="3024" y="2686"/>
              <a:ext cx="508" cy="1345"/>
            </a:xfrm>
            <a:prstGeom prst="rect">
              <a:avLst/>
            </a:prstGeom>
            <a:solidFill>
              <a:schemeClr val="accent6">
                <a:lumMod val="75000"/>
              </a:schemeClr>
            </a:solidFill>
            <a:ln w="9525" algn="ctr">
              <a:noFill/>
              <a:miter lim="800000"/>
              <a:headEnd/>
              <a:tailEnd/>
            </a:ln>
            <a:effectLst/>
          </p:spPr>
          <p:txBody>
            <a:bodyPr vert="vert270" wrap="none" anchor="ctr"/>
            <a:lstStyle/>
            <a:p>
              <a:pPr algn="ctr">
                <a:defRPr/>
              </a:pPr>
              <a:r>
                <a:rPr lang="id-ID" dirty="0">
                  <a:solidFill>
                    <a:schemeClr val="bg1"/>
                  </a:solidFill>
                  <a:cs typeface="Arial" pitchFamily="34" charset="0"/>
                </a:rPr>
                <a:t>SEWA</a:t>
              </a:r>
            </a:p>
            <a:p>
              <a:pPr algn="ctr">
                <a:defRPr/>
              </a:pPr>
              <a:r>
                <a:rPr lang="id-ID" dirty="0">
                  <a:solidFill>
                    <a:schemeClr val="bg1"/>
                  </a:solidFill>
                  <a:cs typeface="Arial" pitchFamily="34" charset="0"/>
                </a:rPr>
                <a:t>BIASA</a:t>
              </a:r>
              <a:endParaRPr lang="en-US" dirty="0">
                <a:solidFill>
                  <a:schemeClr val="bg1"/>
                </a:solidFill>
                <a:cs typeface="Arial" pitchFamily="34" charset="0"/>
              </a:endParaRPr>
            </a:p>
          </p:txBody>
        </p:sp>
        <p:sp>
          <p:nvSpPr>
            <p:cNvPr id="176149" name="Rectangle 21"/>
            <p:cNvSpPr>
              <a:spLocks noChangeArrowheads="1"/>
            </p:cNvSpPr>
            <p:nvPr/>
          </p:nvSpPr>
          <p:spPr bwMode="gray">
            <a:xfrm>
              <a:off x="3696" y="2687"/>
              <a:ext cx="508" cy="1344"/>
            </a:xfrm>
            <a:prstGeom prst="rect">
              <a:avLst/>
            </a:prstGeom>
            <a:solidFill>
              <a:schemeClr val="accent6">
                <a:lumMod val="75000"/>
              </a:schemeClr>
            </a:solidFill>
            <a:ln w="9525" algn="ctr">
              <a:noFill/>
              <a:miter lim="800000"/>
              <a:headEnd/>
              <a:tailEnd/>
            </a:ln>
            <a:effectLst/>
          </p:spPr>
          <p:txBody>
            <a:bodyPr vert="vert270" wrap="none" anchor="ctr"/>
            <a:lstStyle/>
            <a:p>
              <a:pPr algn="ctr">
                <a:defRPr/>
              </a:pPr>
              <a:r>
                <a:rPr lang="id-ID" dirty="0">
                  <a:solidFill>
                    <a:schemeClr val="bg1"/>
                  </a:solidFill>
                  <a:cs typeface="Arial" pitchFamily="34" charset="0"/>
                </a:rPr>
                <a:t>SEWA</a:t>
              </a:r>
            </a:p>
            <a:p>
              <a:pPr algn="ctr">
                <a:defRPr/>
              </a:pPr>
              <a:r>
                <a:rPr lang="id-ID" dirty="0">
                  <a:solidFill>
                    <a:schemeClr val="bg1"/>
                  </a:solidFill>
                  <a:cs typeface="Arial" pitchFamily="34" charset="0"/>
                </a:rPr>
                <a:t>BELI</a:t>
              </a:r>
              <a:endParaRPr lang="en-US" dirty="0">
                <a:solidFill>
                  <a:schemeClr val="bg1"/>
                </a:solidFill>
                <a:cs typeface="Arial" pitchFamily="34" charset="0"/>
              </a:endParaRPr>
            </a:p>
          </p:txBody>
        </p:sp>
        <p:grpSp>
          <p:nvGrpSpPr>
            <p:cNvPr id="3" name="Group 22"/>
            <p:cNvGrpSpPr>
              <a:grpSpLocks/>
            </p:cNvGrpSpPr>
            <p:nvPr/>
          </p:nvGrpSpPr>
          <p:grpSpPr bwMode="auto">
            <a:xfrm>
              <a:off x="4368" y="2688"/>
              <a:ext cx="1058" cy="1344"/>
              <a:chOff x="4127" y="3006"/>
              <a:chExt cx="1414" cy="1366"/>
            </a:xfrm>
          </p:grpSpPr>
          <p:sp>
            <p:nvSpPr>
              <p:cNvPr id="33823" name="Freeform 23"/>
              <p:cNvSpPr>
                <a:spLocks/>
              </p:cNvSpPr>
              <p:nvPr/>
            </p:nvSpPr>
            <p:spPr bwMode="gray">
              <a:xfrm>
                <a:off x="4984" y="4115"/>
                <a:ext cx="557" cy="91"/>
              </a:xfrm>
              <a:custGeom>
                <a:avLst/>
                <a:gdLst>
                  <a:gd name="T0" fmla="*/ 0 w 1120"/>
                  <a:gd name="T1" fmla="*/ 0 h 252"/>
                  <a:gd name="T2" fmla="*/ 0 w 1120"/>
                  <a:gd name="T3" fmla="*/ 0 h 252"/>
                  <a:gd name="T4" fmla="*/ 0 w 1120"/>
                  <a:gd name="T5" fmla="*/ 0 h 252"/>
                  <a:gd name="T6" fmla="*/ 0 w 1120"/>
                  <a:gd name="T7" fmla="*/ 0 h 252"/>
                  <a:gd name="T8" fmla="*/ 0 w 1120"/>
                  <a:gd name="T9" fmla="*/ 0 h 252"/>
                  <a:gd name="T10" fmla="*/ 0 w 1120"/>
                  <a:gd name="T11" fmla="*/ 0 h 252"/>
                  <a:gd name="T12" fmla="*/ 0 w 1120"/>
                  <a:gd name="T13" fmla="*/ 0 h 252"/>
                  <a:gd name="T14" fmla="*/ 0 w 1120"/>
                  <a:gd name="T15" fmla="*/ 0 h 252"/>
                  <a:gd name="T16" fmla="*/ 0 w 1120"/>
                  <a:gd name="T17" fmla="*/ 0 h 252"/>
                  <a:gd name="T18" fmla="*/ 0 w 1120"/>
                  <a:gd name="T19" fmla="*/ 0 h 252"/>
                  <a:gd name="T20" fmla="*/ 0 w 1120"/>
                  <a:gd name="T21" fmla="*/ 0 h 252"/>
                  <a:gd name="T22" fmla="*/ 0 w 1120"/>
                  <a:gd name="T23" fmla="*/ 0 h 252"/>
                  <a:gd name="T24" fmla="*/ 0 w 1120"/>
                  <a:gd name="T25" fmla="*/ 0 h 252"/>
                  <a:gd name="T26" fmla="*/ 0 w 1120"/>
                  <a:gd name="T27" fmla="*/ 0 h 252"/>
                  <a:gd name="T28" fmla="*/ 0 w 1120"/>
                  <a:gd name="T29" fmla="*/ 0 h 252"/>
                  <a:gd name="T30" fmla="*/ 0 w 1120"/>
                  <a:gd name="T31" fmla="*/ 0 h 252"/>
                  <a:gd name="T32" fmla="*/ 0 w 1120"/>
                  <a:gd name="T33" fmla="*/ 0 h 252"/>
                  <a:gd name="T34" fmla="*/ 0 w 1120"/>
                  <a:gd name="T35" fmla="*/ 0 h 252"/>
                  <a:gd name="T36" fmla="*/ 0 w 1120"/>
                  <a:gd name="T37" fmla="*/ 0 h 252"/>
                  <a:gd name="T38" fmla="*/ 0 w 1120"/>
                  <a:gd name="T39" fmla="*/ 0 h 252"/>
                  <a:gd name="T40" fmla="*/ 0 w 1120"/>
                  <a:gd name="T41" fmla="*/ 0 h 252"/>
                  <a:gd name="T42" fmla="*/ 0 w 1120"/>
                  <a:gd name="T43" fmla="*/ 0 h 252"/>
                  <a:gd name="T44" fmla="*/ 0 w 1120"/>
                  <a:gd name="T45" fmla="*/ 0 h 252"/>
                  <a:gd name="T46" fmla="*/ 0 w 1120"/>
                  <a:gd name="T47" fmla="*/ 0 h 252"/>
                  <a:gd name="T48" fmla="*/ 0 w 1120"/>
                  <a:gd name="T49" fmla="*/ 0 h 252"/>
                  <a:gd name="T50" fmla="*/ 0 w 1120"/>
                  <a:gd name="T51" fmla="*/ 0 h 252"/>
                  <a:gd name="T52" fmla="*/ 0 w 1120"/>
                  <a:gd name="T53" fmla="*/ 0 h 252"/>
                  <a:gd name="T54" fmla="*/ 0 w 1120"/>
                  <a:gd name="T55" fmla="*/ 0 h 2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120"/>
                  <a:gd name="T85" fmla="*/ 0 h 252"/>
                  <a:gd name="T86" fmla="*/ 1120 w 1120"/>
                  <a:gd name="T87" fmla="*/ 252 h 2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solidFill>
                <a:srgbClr val="000000"/>
              </a:solidFill>
              <a:ln w="0">
                <a:noFill/>
                <a:round/>
                <a:headEnd/>
                <a:tailEnd/>
              </a:ln>
            </p:spPr>
            <p:txBody>
              <a:bodyPr/>
              <a:lstStyle/>
              <a:p>
                <a:endParaRPr lang="id-ID"/>
              </a:p>
            </p:txBody>
          </p:sp>
          <p:sp>
            <p:nvSpPr>
              <p:cNvPr id="176152" name="Rectangle 24"/>
              <p:cNvSpPr>
                <a:spLocks noChangeArrowheads="1"/>
              </p:cNvSpPr>
              <p:nvPr/>
            </p:nvSpPr>
            <p:spPr bwMode="gray">
              <a:xfrm>
                <a:off x="4127" y="3006"/>
                <a:ext cx="679" cy="1366"/>
              </a:xfrm>
              <a:prstGeom prst="rect">
                <a:avLst/>
              </a:prstGeom>
              <a:solidFill>
                <a:schemeClr val="accent6">
                  <a:lumMod val="75000"/>
                </a:schemeClr>
              </a:solidFill>
              <a:ln w="9525" algn="ctr">
                <a:noFill/>
                <a:miter lim="800000"/>
                <a:headEnd/>
                <a:tailEnd/>
              </a:ln>
              <a:effectLst/>
            </p:spPr>
            <p:txBody>
              <a:bodyPr vert="vert270" wrap="none" anchor="ctr"/>
              <a:lstStyle/>
              <a:p>
                <a:pPr algn="ctr">
                  <a:defRPr/>
                </a:pPr>
                <a:r>
                  <a:rPr lang="id-ID" dirty="0">
                    <a:solidFill>
                      <a:schemeClr val="bg1"/>
                    </a:solidFill>
                    <a:cs typeface="Arial" pitchFamily="34" charset="0"/>
                  </a:rPr>
                  <a:t>CAPITAL</a:t>
                </a:r>
              </a:p>
              <a:p>
                <a:pPr algn="ctr">
                  <a:defRPr/>
                </a:pPr>
                <a:r>
                  <a:rPr lang="id-ID" dirty="0">
                    <a:solidFill>
                      <a:schemeClr val="bg1"/>
                    </a:solidFill>
                    <a:cs typeface="Arial" pitchFamily="34" charset="0"/>
                  </a:rPr>
                  <a:t>LEASING</a:t>
                </a:r>
                <a:endParaRPr lang="en-US" dirty="0">
                  <a:solidFill>
                    <a:schemeClr val="bg1"/>
                  </a:solidFill>
                  <a:cs typeface="Arial" pitchFamily="34" charset="0"/>
                </a:endParaRPr>
              </a:p>
            </p:txBody>
          </p:sp>
        </p:grpSp>
        <p:sp>
          <p:nvSpPr>
            <p:cNvPr id="176155" name="Rectangle 27"/>
            <p:cNvSpPr>
              <a:spLocks noChangeArrowheads="1"/>
            </p:cNvSpPr>
            <p:nvPr/>
          </p:nvSpPr>
          <p:spPr bwMode="gray">
            <a:xfrm>
              <a:off x="240" y="1824"/>
              <a:ext cx="1248" cy="472"/>
            </a:xfrm>
            <a:prstGeom prst="rect">
              <a:avLst/>
            </a:prstGeom>
            <a:gradFill rotWithShape="1">
              <a:gsLst>
                <a:gs pos="0">
                  <a:srgbClr val="EBE115">
                    <a:gamma/>
                    <a:tint val="30196"/>
                    <a:invGamma/>
                  </a:srgbClr>
                </a:gs>
                <a:gs pos="50000">
                  <a:srgbClr val="EBE115"/>
                </a:gs>
                <a:gs pos="100000">
                  <a:srgbClr val="EBE115">
                    <a:gamma/>
                    <a:tint val="30196"/>
                    <a:invGamma/>
                  </a:srgbClr>
                </a:gs>
              </a:gsLst>
              <a:lin ang="2700000" scaled="1"/>
            </a:gradFill>
            <a:ln w="9525" algn="ctr">
              <a:noFill/>
              <a:miter lim="800000"/>
              <a:headEnd/>
              <a:tailEnd/>
            </a:ln>
            <a:effectLst/>
          </p:spPr>
          <p:txBody>
            <a:bodyPr wrap="none" anchor="ctr"/>
            <a:lstStyle/>
            <a:p>
              <a:pPr algn="ctr">
                <a:defRPr/>
              </a:pPr>
              <a:r>
                <a:rPr lang="id-ID" b="1" dirty="0">
                  <a:solidFill>
                    <a:srgbClr val="000000"/>
                  </a:solidFill>
                  <a:effectLst>
                    <a:outerShdw blurRad="38100" dist="38100" dir="2700000" algn="tl">
                      <a:srgbClr val="FFFFFF"/>
                    </a:outerShdw>
                  </a:effectLst>
                  <a:cs typeface="Arial" pitchFamily="34" charset="0"/>
                </a:rPr>
                <a:t>MEMBUAT </a:t>
              </a:r>
            </a:p>
            <a:p>
              <a:pPr algn="ctr">
                <a:defRPr/>
              </a:pPr>
              <a:r>
                <a:rPr lang="id-ID" b="1" dirty="0">
                  <a:solidFill>
                    <a:srgbClr val="000000"/>
                  </a:solidFill>
                  <a:effectLst>
                    <a:outerShdw blurRad="38100" dist="38100" dir="2700000" algn="tl">
                      <a:srgbClr val="FFFFFF"/>
                    </a:outerShdw>
                  </a:effectLst>
                  <a:cs typeface="Arial" pitchFamily="34" charset="0"/>
                </a:rPr>
                <a:t>SENDIRI</a:t>
              </a:r>
              <a:endParaRPr lang="en-US" b="1" dirty="0">
                <a:solidFill>
                  <a:srgbClr val="000000"/>
                </a:solidFill>
                <a:effectLst>
                  <a:outerShdw blurRad="38100" dist="38100" dir="2700000" algn="tl">
                    <a:srgbClr val="FFFFFF"/>
                  </a:outerShdw>
                </a:effectLst>
                <a:cs typeface="Arial" pitchFamily="34" charset="0"/>
              </a:endParaRPr>
            </a:p>
          </p:txBody>
        </p:sp>
        <p:sp>
          <p:nvSpPr>
            <p:cNvPr id="176158" name="Rectangle 30"/>
            <p:cNvSpPr>
              <a:spLocks noChangeArrowheads="1"/>
            </p:cNvSpPr>
            <p:nvPr/>
          </p:nvSpPr>
          <p:spPr bwMode="gray">
            <a:xfrm>
              <a:off x="2976" y="1824"/>
              <a:ext cx="1248" cy="472"/>
            </a:xfrm>
            <a:prstGeom prst="rect">
              <a:avLst/>
            </a:prstGeom>
            <a:gradFill rotWithShape="1">
              <a:gsLst>
                <a:gs pos="0">
                  <a:srgbClr val="FFCC00">
                    <a:gamma/>
                    <a:tint val="30196"/>
                    <a:invGamma/>
                  </a:srgbClr>
                </a:gs>
                <a:gs pos="50000">
                  <a:srgbClr val="FFCC00"/>
                </a:gs>
                <a:gs pos="100000">
                  <a:srgbClr val="FFCC00">
                    <a:gamma/>
                    <a:tint val="30196"/>
                    <a:invGamma/>
                  </a:srgbClr>
                </a:gs>
              </a:gsLst>
              <a:lin ang="2700000" scaled="1"/>
            </a:gradFill>
            <a:ln w="9525" algn="ctr">
              <a:noFill/>
              <a:miter lim="800000"/>
              <a:headEnd/>
              <a:tailEnd/>
            </a:ln>
            <a:effectLst/>
          </p:spPr>
          <p:txBody>
            <a:bodyPr wrap="none" anchor="ctr"/>
            <a:lstStyle/>
            <a:p>
              <a:pPr algn="ctr">
                <a:defRPr/>
              </a:pPr>
              <a:r>
                <a:rPr lang="id-ID" b="1" dirty="0">
                  <a:solidFill>
                    <a:srgbClr val="000000"/>
                  </a:solidFill>
                  <a:effectLst>
                    <a:outerShdw blurRad="38100" dist="38100" dir="2700000" algn="tl">
                      <a:srgbClr val="FFFFFF"/>
                    </a:outerShdw>
                  </a:effectLst>
                  <a:cs typeface="Arial" pitchFamily="34" charset="0"/>
                </a:rPr>
                <a:t>MENYEWA</a:t>
              </a:r>
              <a:endParaRPr lang="en-US" b="1" dirty="0">
                <a:solidFill>
                  <a:srgbClr val="000000"/>
                </a:solidFill>
                <a:effectLst>
                  <a:outerShdw blurRad="38100" dist="38100" dir="2700000" algn="tl">
                    <a:srgbClr val="FFFFFF"/>
                  </a:outerShdw>
                </a:effectLst>
                <a:cs typeface="Arial" pitchFamily="34" charset="0"/>
              </a:endParaRPr>
            </a:p>
          </p:txBody>
        </p:sp>
        <p:sp>
          <p:nvSpPr>
            <p:cNvPr id="176161" name="Rectangle 33"/>
            <p:cNvSpPr>
              <a:spLocks noChangeArrowheads="1"/>
            </p:cNvSpPr>
            <p:nvPr/>
          </p:nvSpPr>
          <p:spPr bwMode="gray">
            <a:xfrm>
              <a:off x="1890" y="912"/>
              <a:ext cx="1831" cy="495"/>
            </a:xfrm>
            <a:prstGeom prst="rect">
              <a:avLst/>
            </a:prstGeom>
            <a:gradFill rotWithShape="1">
              <a:gsLst>
                <a:gs pos="0">
                  <a:srgbClr val="F7D6A1">
                    <a:gamma/>
                    <a:tint val="39216"/>
                    <a:invGamma/>
                  </a:srgbClr>
                </a:gs>
                <a:gs pos="50000">
                  <a:srgbClr val="F7D6A1"/>
                </a:gs>
                <a:gs pos="100000">
                  <a:srgbClr val="F7D6A1">
                    <a:gamma/>
                    <a:tint val="39216"/>
                    <a:invGamma/>
                  </a:srgbClr>
                </a:gs>
              </a:gsLst>
              <a:lin ang="2700000" scaled="1"/>
            </a:gradFill>
            <a:ln w="9525" algn="ctr">
              <a:noFill/>
              <a:miter lim="800000"/>
              <a:headEnd/>
              <a:tailEnd/>
            </a:ln>
            <a:effectLst/>
          </p:spPr>
          <p:txBody>
            <a:bodyPr wrap="none" anchor="ctr"/>
            <a:lstStyle/>
            <a:p>
              <a:pPr algn="ctr">
                <a:defRPr/>
              </a:pPr>
              <a:r>
                <a:rPr lang="id-ID" sz="2000" b="1" dirty="0">
                  <a:solidFill>
                    <a:srgbClr val="000000"/>
                  </a:solidFill>
                  <a:effectLst>
                    <a:outerShdw blurRad="38100" dist="38100" dir="2700000" algn="tl">
                      <a:srgbClr val="FFFFFF"/>
                    </a:outerShdw>
                  </a:effectLst>
                  <a:cs typeface="Arial" pitchFamily="34" charset="0"/>
                </a:rPr>
                <a:t>CARA PENGADAAN</a:t>
              </a:r>
              <a:endParaRPr lang="en-US" sz="2000" b="1" dirty="0">
                <a:solidFill>
                  <a:srgbClr val="000000"/>
                </a:solidFill>
                <a:effectLst>
                  <a:outerShdw blurRad="38100" dist="38100" dir="2700000" algn="tl">
                    <a:srgbClr val="FFFFFF"/>
                  </a:outerShdw>
                </a:effectLst>
                <a:cs typeface="Arial" pitchFamily="34" charset="0"/>
              </a:endParaRPr>
            </a:p>
          </p:txBody>
        </p:sp>
      </p:grpSp>
      <p:sp>
        <p:nvSpPr>
          <p:cNvPr id="49" name="Rectangle 27"/>
          <p:cNvSpPr>
            <a:spLocks noChangeArrowheads="1"/>
          </p:cNvSpPr>
          <p:nvPr/>
        </p:nvSpPr>
        <p:spPr bwMode="gray">
          <a:xfrm>
            <a:off x="6907213" y="2895600"/>
            <a:ext cx="1779587" cy="749300"/>
          </a:xfrm>
          <a:prstGeom prst="rect">
            <a:avLst/>
          </a:prstGeom>
          <a:gradFill rotWithShape="1">
            <a:gsLst>
              <a:gs pos="0">
                <a:srgbClr val="EBE115">
                  <a:gamma/>
                  <a:tint val="30196"/>
                  <a:invGamma/>
                </a:srgbClr>
              </a:gs>
              <a:gs pos="50000">
                <a:srgbClr val="EBE115"/>
              </a:gs>
              <a:gs pos="100000">
                <a:srgbClr val="EBE115">
                  <a:gamma/>
                  <a:tint val="30196"/>
                  <a:invGamma/>
                </a:srgbClr>
              </a:gs>
            </a:gsLst>
            <a:lin ang="2700000" scaled="1"/>
          </a:gradFill>
          <a:ln w="9525" algn="ctr">
            <a:noFill/>
            <a:miter lim="800000"/>
            <a:headEnd/>
            <a:tailEnd/>
          </a:ln>
          <a:effectLst/>
        </p:spPr>
        <p:txBody>
          <a:bodyPr wrap="none" anchor="ctr"/>
          <a:lstStyle/>
          <a:p>
            <a:pPr algn="ctr">
              <a:defRPr/>
            </a:pPr>
            <a:r>
              <a:rPr lang="id-ID" b="1" dirty="0">
                <a:solidFill>
                  <a:srgbClr val="000000"/>
                </a:solidFill>
                <a:effectLst>
                  <a:outerShdw blurRad="38100" dist="38100" dir="2700000" algn="tl">
                    <a:srgbClr val="FFFFFF"/>
                  </a:outerShdw>
                </a:effectLst>
                <a:cs typeface="Arial" pitchFamily="34" charset="0"/>
              </a:rPr>
              <a:t>LEASING</a:t>
            </a:r>
            <a:endParaRPr lang="en-US" b="1" dirty="0">
              <a:solidFill>
                <a:srgbClr val="000000"/>
              </a:solidFill>
              <a:effectLst>
                <a:outerShdw blurRad="38100" dist="38100" dir="2700000" algn="tl">
                  <a:srgbClr val="FFFFFF"/>
                </a:outerShdw>
              </a:effectLst>
              <a:cs typeface="Arial" pitchFamily="34" charset="0"/>
            </a:endParaRPr>
          </a:p>
        </p:txBody>
      </p:sp>
      <p:sp>
        <p:nvSpPr>
          <p:cNvPr id="50" name="Rectangle 27"/>
          <p:cNvSpPr>
            <a:spLocks noChangeArrowheads="1"/>
          </p:cNvSpPr>
          <p:nvPr/>
        </p:nvSpPr>
        <p:spPr bwMode="gray">
          <a:xfrm>
            <a:off x="2590800" y="2895600"/>
            <a:ext cx="1905000" cy="749300"/>
          </a:xfrm>
          <a:prstGeom prst="rect">
            <a:avLst/>
          </a:prstGeom>
          <a:gradFill rotWithShape="1">
            <a:gsLst>
              <a:gs pos="0">
                <a:srgbClr val="EBE115">
                  <a:gamma/>
                  <a:tint val="30196"/>
                  <a:invGamma/>
                </a:srgbClr>
              </a:gs>
              <a:gs pos="50000">
                <a:srgbClr val="EBE115"/>
              </a:gs>
              <a:gs pos="100000">
                <a:srgbClr val="EBE115">
                  <a:gamma/>
                  <a:tint val="30196"/>
                  <a:invGamma/>
                </a:srgbClr>
              </a:gs>
            </a:gsLst>
            <a:lin ang="2700000" scaled="1"/>
          </a:gradFill>
          <a:ln w="9525" algn="ctr">
            <a:noFill/>
            <a:miter lim="800000"/>
            <a:headEnd/>
            <a:tailEnd/>
          </a:ln>
          <a:effectLst/>
        </p:spPr>
        <p:txBody>
          <a:bodyPr wrap="none" anchor="ctr"/>
          <a:lstStyle/>
          <a:p>
            <a:pPr algn="ctr">
              <a:defRPr/>
            </a:pPr>
            <a:r>
              <a:rPr lang="id-ID" b="1" dirty="0">
                <a:solidFill>
                  <a:srgbClr val="000000"/>
                </a:solidFill>
                <a:effectLst>
                  <a:outerShdw blurRad="38100" dist="38100" dir="2700000" algn="tl">
                    <a:srgbClr val="FFFFFF"/>
                  </a:outerShdw>
                </a:effectLst>
                <a:cs typeface="Arial" pitchFamily="34" charset="0"/>
              </a:rPr>
              <a:t>MEMBELI</a:t>
            </a:r>
            <a:endParaRPr lang="en-US" b="1" dirty="0">
              <a:solidFill>
                <a:srgbClr val="000000"/>
              </a:solidFill>
              <a:effectLst>
                <a:outerShdw blurRad="38100" dist="38100" dir="2700000" algn="tl">
                  <a:srgbClr val="FFFFFF"/>
                </a:outerShdw>
              </a:effectLst>
              <a:cs typeface="Arial" pitchFamily="34" charset="0"/>
            </a:endParaRPr>
          </a:p>
        </p:txBody>
      </p:sp>
      <p:cxnSp>
        <p:nvCxnSpPr>
          <p:cNvPr id="33798" name="Straight Arrow Connector 84"/>
          <p:cNvCxnSpPr>
            <a:cxnSpLocks noChangeShapeType="1"/>
          </p:cNvCxnSpPr>
          <p:nvPr/>
        </p:nvCxnSpPr>
        <p:spPr bwMode="auto">
          <a:xfrm rot="5400000">
            <a:off x="7542213" y="2743200"/>
            <a:ext cx="306388" cy="1587"/>
          </a:xfrm>
          <a:prstGeom prst="straightConnector1">
            <a:avLst/>
          </a:prstGeom>
          <a:noFill/>
          <a:ln w="9525" algn="ctr">
            <a:solidFill>
              <a:schemeClr val="bg1"/>
            </a:solidFill>
            <a:round/>
            <a:headEnd/>
            <a:tailEnd type="arrow" w="med" len="med"/>
          </a:ln>
        </p:spPr>
      </p:cxnSp>
      <p:cxnSp>
        <p:nvCxnSpPr>
          <p:cNvPr id="33799" name="Straight Connector 90"/>
          <p:cNvCxnSpPr>
            <a:cxnSpLocks noChangeShapeType="1"/>
          </p:cNvCxnSpPr>
          <p:nvPr/>
        </p:nvCxnSpPr>
        <p:spPr bwMode="auto">
          <a:xfrm>
            <a:off x="1447800" y="2590800"/>
            <a:ext cx="6248400" cy="1588"/>
          </a:xfrm>
          <a:prstGeom prst="line">
            <a:avLst/>
          </a:prstGeom>
          <a:noFill/>
          <a:ln w="9525" algn="ctr">
            <a:solidFill>
              <a:schemeClr val="bg1"/>
            </a:solidFill>
            <a:round/>
            <a:headEnd/>
            <a:tailEnd/>
          </a:ln>
        </p:spPr>
      </p:cxnSp>
      <p:cxnSp>
        <p:nvCxnSpPr>
          <p:cNvPr id="33800" name="Straight Arrow Connector 94"/>
          <p:cNvCxnSpPr>
            <a:cxnSpLocks noChangeShapeType="1"/>
            <a:endCxn id="176155" idx="0"/>
          </p:cNvCxnSpPr>
          <p:nvPr/>
        </p:nvCxnSpPr>
        <p:spPr bwMode="auto">
          <a:xfrm rot="16200000" flipH="1">
            <a:off x="1295400" y="2743200"/>
            <a:ext cx="304800" cy="0"/>
          </a:xfrm>
          <a:prstGeom prst="straightConnector1">
            <a:avLst/>
          </a:prstGeom>
          <a:noFill/>
          <a:ln w="9525" algn="ctr">
            <a:solidFill>
              <a:schemeClr val="bg1"/>
            </a:solidFill>
            <a:round/>
            <a:headEnd/>
            <a:tailEnd type="arrow" w="med" len="med"/>
          </a:ln>
        </p:spPr>
      </p:cxnSp>
      <p:cxnSp>
        <p:nvCxnSpPr>
          <p:cNvPr id="33801" name="Straight Arrow Connector 134"/>
          <p:cNvCxnSpPr>
            <a:cxnSpLocks noChangeShapeType="1"/>
          </p:cNvCxnSpPr>
          <p:nvPr/>
        </p:nvCxnSpPr>
        <p:spPr bwMode="auto">
          <a:xfrm rot="5400000">
            <a:off x="5562600" y="2743200"/>
            <a:ext cx="306388" cy="1588"/>
          </a:xfrm>
          <a:prstGeom prst="straightConnector1">
            <a:avLst/>
          </a:prstGeom>
          <a:noFill/>
          <a:ln w="9525" algn="ctr">
            <a:solidFill>
              <a:schemeClr val="bg1"/>
            </a:solidFill>
            <a:round/>
            <a:headEnd/>
            <a:tailEnd type="arrow" w="med" len="med"/>
          </a:ln>
        </p:spPr>
      </p:cxnSp>
      <p:cxnSp>
        <p:nvCxnSpPr>
          <p:cNvPr id="33802" name="Straight Arrow Connector 135"/>
          <p:cNvCxnSpPr>
            <a:cxnSpLocks noChangeShapeType="1"/>
          </p:cNvCxnSpPr>
          <p:nvPr/>
        </p:nvCxnSpPr>
        <p:spPr bwMode="auto">
          <a:xfrm rot="5400000">
            <a:off x="3429000" y="2743200"/>
            <a:ext cx="306388" cy="1588"/>
          </a:xfrm>
          <a:prstGeom prst="straightConnector1">
            <a:avLst/>
          </a:prstGeom>
          <a:noFill/>
          <a:ln w="9525" algn="ctr">
            <a:solidFill>
              <a:schemeClr val="bg1"/>
            </a:solidFill>
            <a:round/>
            <a:headEnd/>
            <a:tailEnd type="arrow" w="med" len="med"/>
          </a:ln>
        </p:spPr>
      </p:cxnSp>
      <p:sp>
        <p:nvSpPr>
          <p:cNvPr id="146" name="Rectangle 24"/>
          <p:cNvSpPr>
            <a:spLocks noChangeArrowheads="1"/>
          </p:cNvSpPr>
          <p:nvPr/>
        </p:nvSpPr>
        <p:spPr bwMode="gray">
          <a:xfrm>
            <a:off x="7924800" y="4267200"/>
            <a:ext cx="806450" cy="2133600"/>
          </a:xfrm>
          <a:prstGeom prst="rect">
            <a:avLst/>
          </a:prstGeom>
          <a:solidFill>
            <a:schemeClr val="accent6">
              <a:lumMod val="75000"/>
            </a:schemeClr>
          </a:solidFill>
          <a:ln w="9525" algn="ctr">
            <a:noFill/>
            <a:miter lim="800000"/>
            <a:headEnd/>
            <a:tailEnd/>
          </a:ln>
          <a:effectLst/>
        </p:spPr>
        <p:txBody>
          <a:bodyPr vert="vert270" wrap="none" anchor="ctr"/>
          <a:lstStyle/>
          <a:p>
            <a:pPr algn="ctr">
              <a:defRPr/>
            </a:pPr>
            <a:r>
              <a:rPr lang="id-ID" dirty="0">
                <a:solidFill>
                  <a:schemeClr val="bg1"/>
                </a:solidFill>
                <a:cs typeface="Arial" pitchFamily="34" charset="0"/>
              </a:rPr>
              <a:t>OPERATIONAL</a:t>
            </a:r>
          </a:p>
          <a:p>
            <a:pPr algn="ctr">
              <a:defRPr/>
            </a:pPr>
            <a:r>
              <a:rPr lang="id-ID" dirty="0">
                <a:solidFill>
                  <a:schemeClr val="bg1"/>
                </a:solidFill>
                <a:cs typeface="Arial" pitchFamily="34" charset="0"/>
              </a:rPr>
              <a:t>LEASING</a:t>
            </a:r>
            <a:endParaRPr lang="en-US" dirty="0">
              <a:solidFill>
                <a:schemeClr val="bg1"/>
              </a:solidFill>
              <a:cs typeface="Arial" pitchFamily="34" charset="0"/>
            </a:endParaRPr>
          </a:p>
        </p:txBody>
      </p:sp>
      <p:cxnSp>
        <p:nvCxnSpPr>
          <p:cNvPr id="33804" name="AutoShape 36"/>
          <p:cNvCxnSpPr>
            <a:cxnSpLocks noChangeShapeType="1"/>
          </p:cNvCxnSpPr>
          <p:nvPr/>
        </p:nvCxnSpPr>
        <p:spPr bwMode="auto">
          <a:xfrm rot="16200000" flipH="1">
            <a:off x="3472657" y="3690143"/>
            <a:ext cx="622300" cy="557213"/>
          </a:xfrm>
          <a:prstGeom prst="bentConnector3">
            <a:avLst>
              <a:gd name="adj1" fmla="val 50000"/>
            </a:avLst>
          </a:prstGeom>
          <a:noFill/>
          <a:ln w="9525">
            <a:solidFill>
              <a:schemeClr val="tx1"/>
            </a:solidFill>
            <a:miter lim="800000"/>
            <a:headEnd/>
            <a:tailEnd type="triangle" w="med" len="med"/>
          </a:ln>
        </p:spPr>
      </p:cxnSp>
      <p:cxnSp>
        <p:nvCxnSpPr>
          <p:cNvPr id="33805" name="AutoShape 36"/>
          <p:cNvCxnSpPr>
            <a:cxnSpLocks noChangeShapeType="1"/>
          </p:cNvCxnSpPr>
          <p:nvPr/>
        </p:nvCxnSpPr>
        <p:spPr bwMode="auto">
          <a:xfrm rot="16200000" flipH="1">
            <a:off x="5682457" y="3690143"/>
            <a:ext cx="622300" cy="557213"/>
          </a:xfrm>
          <a:prstGeom prst="bentConnector3">
            <a:avLst>
              <a:gd name="adj1" fmla="val 50000"/>
            </a:avLst>
          </a:prstGeom>
          <a:noFill/>
          <a:ln w="9525">
            <a:solidFill>
              <a:schemeClr val="tx1"/>
            </a:solidFill>
            <a:miter lim="800000"/>
            <a:headEnd/>
            <a:tailEnd type="triangle" w="med" len="med"/>
          </a:ln>
        </p:spPr>
      </p:cxnSp>
      <p:cxnSp>
        <p:nvCxnSpPr>
          <p:cNvPr id="33806" name="AutoShape 36"/>
          <p:cNvCxnSpPr>
            <a:cxnSpLocks noChangeShapeType="1"/>
          </p:cNvCxnSpPr>
          <p:nvPr/>
        </p:nvCxnSpPr>
        <p:spPr bwMode="auto">
          <a:xfrm rot="16200000" flipH="1">
            <a:off x="7663657" y="3613943"/>
            <a:ext cx="622300" cy="557213"/>
          </a:xfrm>
          <a:prstGeom prst="bentConnector3">
            <a:avLst>
              <a:gd name="adj1" fmla="val 50000"/>
            </a:avLst>
          </a:prstGeom>
          <a:noFill/>
          <a:ln w="9525">
            <a:solidFill>
              <a:schemeClr val="tx1"/>
            </a:solidFill>
            <a:miter lim="800000"/>
            <a:headEnd/>
            <a:tailEnd type="triangle" w="med" len="med"/>
          </a:ln>
        </p:spPr>
      </p:cxnSp>
      <p:cxnSp>
        <p:nvCxnSpPr>
          <p:cNvPr id="33807" name="AutoShape 34"/>
          <p:cNvCxnSpPr>
            <a:cxnSpLocks noChangeShapeType="1"/>
          </p:cNvCxnSpPr>
          <p:nvPr/>
        </p:nvCxnSpPr>
        <p:spPr bwMode="auto">
          <a:xfrm rot="5400000">
            <a:off x="2902744" y="3675856"/>
            <a:ext cx="622300" cy="585788"/>
          </a:xfrm>
          <a:prstGeom prst="bentConnector3">
            <a:avLst>
              <a:gd name="adj1" fmla="val 50000"/>
            </a:avLst>
          </a:prstGeom>
          <a:noFill/>
          <a:ln w="9525">
            <a:solidFill>
              <a:schemeClr val="tx1"/>
            </a:solidFill>
            <a:miter lim="800000"/>
            <a:headEnd/>
            <a:tailEnd type="triangle" w="med" len="med"/>
          </a:ln>
        </p:spPr>
      </p:cxnSp>
      <p:cxnSp>
        <p:nvCxnSpPr>
          <p:cNvPr id="33808" name="AutoShape 34"/>
          <p:cNvCxnSpPr>
            <a:cxnSpLocks noChangeShapeType="1"/>
          </p:cNvCxnSpPr>
          <p:nvPr/>
        </p:nvCxnSpPr>
        <p:spPr bwMode="auto">
          <a:xfrm rot="5400000">
            <a:off x="5112544" y="3675856"/>
            <a:ext cx="622300" cy="585788"/>
          </a:xfrm>
          <a:prstGeom prst="bentConnector3">
            <a:avLst>
              <a:gd name="adj1" fmla="val 50000"/>
            </a:avLst>
          </a:prstGeom>
          <a:noFill/>
          <a:ln w="9525">
            <a:solidFill>
              <a:schemeClr val="tx1"/>
            </a:solidFill>
            <a:miter lim="800000"/>
            <a:headEnd/>
            <a:tailEnd type="triangle" w="med" len="med"/>
          </a:ln>
        </p:spPr>
      </p:cxnSp>
      <p:cxnSp>
        <p:nvCxnSpPr>
          <p:cNvPr id="33809" name="AutoShape 34"/>
          <p:cNvCxnSpPr>
            <a:cxnSpLocks noChangeShapeType="1"/>
          </p:cNvCxnSpPr>
          <p:nvPr/>
        </p:nvCxnSpPr>
        <p:spPr bwMode="auto">
          <a:xfrm rot="5400000">
            <a:off x="7163594" y="3656806"/>
            <a:ext cx="609600" cy="458788"/>
          </a:xfrm>
          <a:prstGeom prst="bentConnector3">
            <a:avLst>
              <a:gd name="adj1" fmla="val 50000"/>
            </a:avLst>
          </a:prstGeom>
          <a:noFill/>
          <a:ln w="9525">
            <a:solidFill>
              <a:schemeClr val="tx1"/>
            </a:solidFill>
            <a:miter lim="800000"/>
            <a:headEnd/>
            <a:tailEnd type="triangle" w="med" len="med"/>
          </a:ln>
        </p:spPr>
      </p:cxnSp>
      <p:cxnSp>
        <p:nvCxnSpPr>
          <p:cNvPr id="33810" name="Straight Arrow Connector 191"/>
          <p:cNvCxnSpPr>
            <a:cxnSpLocks noChangeShapeType="1"/>
          </p:cNvCxnSpPr>
          <p:nvPr/>
        </p:nvCxnSpPr>
        <p:spPr bwMode="auto">
          <a:xfrm rot="5400000">
            <a:off x="4343400" y="2362200"/>
            <a:ext cx="306388" cy="1588"/>
          </a:xfrm>
          <a:prstGeom prst="straightConnector1">
            <a:avLst/>
          </a:prstGeom>
          <a:noFill/>
          <a:ln w="9525" algn="ctr">
            <a:solidFill>
              <a:schemeClr val="bg1"/>
            </a:solidFill>
            <a:round/>
            <a:headEnd/>
            <a:tailEnd type="arrow" w="med" len="med"/>
          </a:ln>
        </p:spPr>
      </p:cxnSp>
      <p:cxnSp>
        <p:nvCxnSpPr>
          <p:cNvPr id="69" name="Elbow Connector 68"/>
          <p:cNvCxnSpPr/>
          <p:nvPr/>
        </p:nvCxnSpPr>
        <p:spPr>
          <a:xfrm rot="16200000" flipH="1">
            <a:off x="1226344" y="3636173"/>
            <a:ext cx="647700" cy="509588"/>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Elbow Connector 77"/>
          <p:cNvCxnSpPr/>
          <p:nvPr/>
        </p:nvCxnSpPr>
        <p:spPr>
          <a:xfrm rot="5400000">
            <a:off x="679450" y="3600450"/>
            <a:ext cx="622300" cy="609600"/>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cara-cara pengadaan logistik</a:t>
            </a:r>
            <a:endParaRPr lang="id-ID" dirty="0"/>
          </a:p>
        </p:txBody>
      </p:sp>
      <p:sp>
        <p:nvSpPr>
          <p:cNvPr id="3" name="Content Placeholder 2"/>
          <p:cNvSpPr>
            <a:spLocks noGrp="1"/>
          </p:cNvSpPr>
          <p:nvPr>
            <p:ph idx="1"/>
          </p:nvPr>
        </p:nvSpPr>
        <p:spPr/>
        <p:txBody>
          <a:bodyPr>
            <a:noAutofit/>
          </a:bodyPr>
          <a:lstStyle/>
          <a:p>
            <a:pPr>
              <a:buNone/>
            </a:pPr>
            <a:r>
              <a:rPr lang="en-US" sz="2000" dirty="0" smtClean="0">
                <a:latin typeface="Comic Sans MS" pitchFamily="66" charset="0"/>
              </a:rPr>
              <a:t>1.       </a:t>
            </a:r>
            <a:r>
              <a:rPr lang="en-US" sz="2000" dirty="0" err="1" smtClean="0">
                <a:latin typeface="Comic Sans MS" pitchFamily="66" charset="0"/>
              </a:rPr>
              <a:t>Membeli</a:t>
            </a:r>
            <a:r>
              <a:rPr lang="en-US" sz="2000" dirty="0" smtClean="0">
                <a:latin typeface="Comic Sans MS" pitchFamily="66" charset="0"/>
              </a:rPr>
              <a:t> </a:t>
            </a:r>
            <a:endParaRPr lang="id-ID" sz="2000" dirty="0" smtClean="0">
              <a:latin typeface="Comic Sans MS" pitchFamily="66" charset="0"/>
            </a:endParaRPr>
          </a:p>
          <a:p>
            <a:pPr>
              <a:buNone/>
            </a:pPr>
            <a:r>
              <a:rPr lang="id-ID" sz="2000" dirty="0" smtClean="0">
                <a:latin typeface="Comic Sans MS" pitchFamily="66" charset="0"/>
              </a:rPr>
              <a:t>	</a:t>
            </a:r>
            <a:r>
              <a:rPr lang="en-US" sz="2000" dirty="0" err="1" smtClean="0">
                <a:latin typeface="Comic Sans MS" pitchFamily="66" charset="0"/>
              </a:rPr>
              <a:t>Membeli</a:t>
            </a:r>
            <a:r>
              <a:rPr lang="en-US" sz="2000" dirty="0" smtClean="0">
                <a:latin typeface="Comic Sans MS" pitchFamily="66" charset="0"/>
              </a:rPr>
              <a:t> </a:t>
            </a:r>
            <a:r>
              <a:rPr lang="en-US" sz="2000" dirty="0" err="1" smtClean="0">
                <a:latin typeface="Comic Sans MS" pitchFamily="66" charset="0"/>
              </a:rPr>
              <a:t>merupakan</a:t>
            </a:r>
            <a:r>
              <a:rPr lang="en-US" sz="2000" dirty="0" smtClean="0">
                <a:latin typeface="Comic Sans MS" pitchFamily="66" charset="0"/>
              </a:rPr>
              <a:t> </a:t>
            </a:r>
            <a:r>
              <a:rPr lang="en-US" sz="2000" dirty="0" err="1" smtClean="0">
                <a:latin typeface="Comic Sans MS" pitchFamily="66" charset="0"/>
              </a:rPr>
              <a:t>cara</a:t>
            </a:r>
            <a:r>
              <a:rPr lang="en-US" sz="2000" dirty="0" smtClean="0">
                <a:latin typeface="Comic Sans MS" pitchFamily="66" charset="0"/>
              </a:rPr>
              <a:t> </a:t>
            </a:r>
            <a:r>
              <a:rPr lang="en-US" sz="2000" dirty="0" err="1" smtClean="0">
                <a:latin typeface="Comic Sans MS" pitchFamily="66" charset="0"/>
              </a:rPr>
              <a:t>pemenuhan</a:t>
            </a:r>
            <a:r>
              <a:rPr lang="en-US" sz="2000" dirty="0" smtClean="0">
                <a:latin typeface="Comic Sans MS" pitchFamily="66" charset="0"/>
              </a:rPr>
              <a:t> </a:t>
            </a:r>
            <a:r>
              <a:rPr lang="en-US" sz="2000" dirty="0" err="1" smtClean="0">
                <a:latin typeface="Comic Sans MS" pitchFamily="66" charset="0"/>
              </a:rPr>
              <a:t>kebutuhan</a:t>
            </a:r>
            <a:r>
              <a:rPr lang="en-US" sz="2000" dirty="0" smtClean="0">
                <a:latin typeface="Comic Sans MS" pitchFamily="66" charset="0"/>
              </a:rPr>
              <a:t> </a:t>
            </a:r>
            <a:r>
              <a:rPr lang="en-US" sz="2000" dirty="0" err="1" smtClean="0">
                <a:latin typeface="Comic Sans MS" pitchFamily="66" charset="0"/>
              </a:rPr>
              <a:t>logstik</a:t>
            </a:r>
            <a:r>
              <a:rPr lang="en-US" sz="2000" dirty="0" smtClean="0">
                <a:latin typeface="Comic Sans MS" pitchFamily="66" charset="0"/>
              </a:rPr>
              <a:t> </a:t>
            </a:r>
            <a:r>
              <a:rPr lang="en-US" sz="2000" dirty="0" err="1" smtClean="0">
                <a:latin typeface="Comic Sans MS" pitchFamily="66" charset="0"/>
              </a:rPr>
              <a:t>dengan</a:t>
            </a:r>
            <a:r>
              <a:rPr lang="en-US" sz="2000" dirty="0" smtClean="0">
                <a:latin typeface="Comic Sans MS" pitchFamily="66" charset="0"/>
              </a:rPr>
              <a:t> </a:t>
            </a:r>
            <a:r>
              <a:rPr lang="en-US" sz="2000" dirty="0" err="1" smtClean="0">
                <a:latin typeface="Comic Sans MS" pitchFamily="66" charset="0"/>
              </a:rPr>
              <a:t>jalan</a:t>
            </a:r>
            <a:r>
              <a:rPr lang="en-US" sz="2000" dirty="0" smtClean="0">
                <a:latin typeface="Comic Sans MS" pitchFamily="66" charset="0"/>
              </a:rPr>
              <a:t> </a:t>
            </a:r>
            <a:r>
              <a:rPr lang="en-US" sz="2000" dirty="0" err="1" smtClean="0">
                <a:latin typeface="Comic Sans MS" pitchFamily="66" charset="0"/>
              </a:rPr>
              <a:t>organisasi</a:t>
            </a:r>
            <a:r>
              <a:rPr lang="en-US" sz="2000" dirty="0" smtClean="0">
                <a:latin typeface="Comic Sans MS" pitchFamily="66" charset="0"/>
              </a:rPr>
              <a:t> </a:t>
            </a:r>
            <a:r>
              <a:rPr lang="en-US" sz="2000" dirty="0" err="1" smtClean="0">
                <a:latin typeface="Comic Sans MS" pitchFamily="66" charset="0"/>
              </a:rPr>
              <a:t>membayar</a:t>
            </a:r>
            <a:r>
              <a:rPr lang="en-US" sz="2000" dirty="0" smtClean="0">
                <a:latin typeface="Comic Sans MS" pitchFamily="66" charset="0"/>
              </a:rPr>
              <a:t> </a:t>
            </a:r>
            <a:r>
              <a:rPr lang="en-US" sz="2000" dirty="0" err="1" smtClean="0">
                <a:latin typeface="Comic Sans MS" pitchFamily="66" charset="0"/>
              </a:rPr>
              <a:t>sejumlah</a:t>
            </a:r>
            <a:r>
              <a:rPr lang="en-US" sz="2000" dirty="0" smtClean="0">
                <a:latin typeface="Comic Sans MS" pitchFamily="66" charset="0"/>
              </a:rPr>
              <a:t> </a:t>
            </a:r>
            <a:r>
              <a:rPr lang="en-US" sz="2000" dirty="0" err="1" smtClean="0">
                <a:latin typeface="Comic Sans MS" pitchFamily="66" charset="0"/>
              </a:rPr>
              <a:t>uang</a:t>
            </a:r>
            <a:r>
              <a:rPr lang="en-US" sz="2000" dirty="0" smtClean="0">
                <a:latin typeface="Comic Sans MS" pitchFamily="66" charset="0"/>
              </a:rPr>
              <a:t> </a:t>
            </a:r>
            <a:r>
              <a:rPr lang="en-US" sz="2000" dirty="0" err="1" smtClean="0">
                <a:latin typeface="Comic Sans MS" pitchFamily="66" charset="0"/>
              </a:rPr>
              <a:t>tertentu</a:t>
            </a:r>
            <a:r>
              <a:rPr lang="en-US" sz="2000" dirty="0" smtClean="0">
                <a:latin typeface="Comic Sans MS" pitchFamily="66" charset="0"/>
              </a:rPr>
              <a:t> </a:t>
            </a:r>
            <a:r>
              <a:rPr lang="en-US" sz="2000" dirty="0" err="1" smtClean="0">
                <a:latin typeface="Comic Sans MS" pitchFamily="66" charset="0"/>
              </a:rPr>
              <a:t>kepada</a:t>
            </a:r>
            <a:r>
              <a:rPr lang="id-ID" sz="2000" dirty="0" smtClean="0">
                <a:latin typeface="Comic Sans MS" pitchFamily="66" charset="0"/>
              </a:rPr>
              <a:t> </a:t>
            </a:r>
            <a:r>
              <a:rPr lang="en-US" sz="2000" dirty="0" err="1" smtClean="0">
                <a:latin typeface="Comic Sans MS" pitchFamily="66" charset="0"/>
              </a:rPr>
              <a:t>penjual</a:t>
            </a:r>
            <a:r>
              <a:rPr lang="en-US" sz="2000" dirty="0" smtClean="0">
                <a:latin typeface="Comic Sans MS" pitchFamily="66" charset="0"/>
              </a:rPr>
              <a:t> </a:t>
            </a:r>
            <a:r>
              <a:rPr lang="en-US" sz="2000" dirty="0" err="1" smtClean="0">
                <a:latin typeface="Comic Sans MS" pitchFamily="66" charset="0"/>
              </a:rPr>
              <a:t>atau</a:t>
            </a:r>
            <a:r>
              <a:rPr lang="en-US" sz="2000" dirty="0" smtClean="0">
                <a:latin typeface="Comic Sans MS" pitchFamily="66" charset="0"/>
              </a:rPr>
              <a:t> supplier </a:t>
            </a:r>
            <a:r>
              <a:rPr lang="en-US" sz="2000" dirty="0" err="1" smtClean="0">
                <a:latin typeface="Comic Sans MS" pitchFamily="66" charset="0"/>
              </a:rPr>
              <a:t>untuk</a:t>
            </a:r>
            <a:r>
              <a:rPr lang="en-US" sz="2000" dirty="0" smtClean="0">
                <a:latin typeface="Comic Sans MS" pitchFamily="66" charset="0"/>
              </a:rPr>
              <a:t> </a:t>
            </a:r>
            <a:r>
              <a:rPr lang="en-US" sz="2000" dirty="0" err="1" smtClean="0">
                <a:latin typeface="Comic Sans MS" pitchFamily="66" charset="0"/>
              </a:rPr>
              <a:t>mendapatkan</a:t>
            </a:r>
            <a:r>
              <a:rPr lang="en-US" sz="2000" dirty="0" smtClean="0">
                <a:latin typeface="Comic Sans MS" pitchFamily="66" charset="0"/>
              </a:rPr>
              <a:t> </a:t>
            </a:r>
            <a:r>
              <a:rPr lang="en-US" sz="2000" dirty="0" err="1" smtClean="0">
                <a:latin typeface="Comic Sans MS" pitchFamily="66" charset="0"/>
              </a:rPr>
              <a:t>sejumlah</a:t>
            </a:r>
            <a:r>
              <a:rPr lang="en-US" sz="2000" dirty="0" smtClean="0">
                <a:latin typeface="Comic Sans MS" pitchFamily="66" charset="0"/>
              </a:rPr>
              <a:t> </a:t>
            </a:r>
            <a:r>
              <a:rPr lang="en-US" sz="2000" dirty="0" err="1" smtClean="0">
                <a:latin typeface="Comic Sans MS" pitchFamily="66" charset="0"/>
              </a:rPr>
              <a:t>logistik</a:t>
            </a:r>
            <a:r>
              <a:rPr lang="en-US" sz="2000" dirty="0" smtClean="0">
                <a:latin typeface="Comic Sans MS" pitchFamily="66" charset="0"/>
              </a:rPr>
              <a:t> </a:t>
            </a:r>
            <a:r>
              <a:rPr lang="en-US" sz="2000" dirty="0" err="1" smtClean="0">
                <a:latin typeface="Comic Sans MS" pitchFamily="66" charset="0"/>
              </a:rPr>
              <a:t>sesuai</a:t>
            </a:r>
            <a:r>
              <a:rPr lang="en-US" sz="2000" dirty="0" smtClean="0">
                <a:latin typeface="Comic Sans MS" pitchFamily="66" charset="0"/>
              </a:rPr>
              <a:t> </a:t>
            </a:r>
            <a:r>
              <a:rPr lang="en-US" sz="2000" dirty="0" err="1" smtClean="0">
                <a:latin typeface="Comic Sans MS" pitchFamily="66" charset="0"/>
              </a:rPr>
              <a:t>dengan</a:t>
            </a:r>
            <a:r>
              <a:rPr lang="en-US" sz="2000" dirty="0" smtClean="0">
                <a:latin typeface="Comic Sans MS" pitchFamily="66" charset="0"/>
              </a:rPr>
              <a:t> </a:t>
            </a:r>
            <a:r>
              <a:rPr lang="en-US" sz="2000" dirty="0" err="1" smtClean="0">
                <a:latin typeface="Comic Sans MS" pitchFamily="66" charset="0"/>
              </a:rPr>
              <a:t>kesepakatan</a:t>
            </a:r>
            <a:r>
              <a:rPr lang="en-US" sz="2000" dirty="0" smtClean="0">
                <a:latin typeface="Comic Sans MS" pitchFamily="66" charset="0"/>
              </a:rPr>
              <a:t> </a:t>
            </a:r>
            <a:r>
              <a:rPr lang="en-US" sz="2000" dirty="0" err="1" smtClean="0">
                <a:latin typeface="Comic Sans MS" pitchFamily="66" charset="0"/>
              </a:rPr>
              <a:t>kedua</a:t>
            </a:r>
            <a:r>
              <a:rPr lang="en-US" sz="2000" dirty="0" smtClean="0">
                <a:latin typeface="Comic Sans MS" pitchFamily="66" charset="0"/>
              </a:rPr>
              <a:t> </a:t>
            </a:r>
            <a:r>
              <a:rPr lang="en-US" sz="2000" dirty="0" err="1" smtClean="0">
                <a:latin typeface="Comic Sans MS" pitchFamily="66" charset="0"/>
              </a:rPr>
              <a:t>belah</a:t>
            </a:r>
            <a:r>
              <a:rPr lang="en-US" sz="2000" dirty="0" smtClean="0">
                <a:latin typeface="Comic Sans MS" pitchFamily="66" charset="0"/>
              </a:rPr>
              <a:t> </a:t>
            </a:r>
            <a:r>
              <a:rPr lang="en-US" sz="2000" dirty="0" err="1" smtClean="0">
                <a:latin typeface="Comic Sans MS" pitchFamily="66" charset="0"/>
              </a:rPr>
              <a:t>pihak</a:t>
            </a:r>
            <a:r>
              <a:rPr lang="en-US" sz="2000" dirty="0" smtClean="0">
                <a:latin typeface="Comic Sans MS" pitchFamily="66" charset="0"/>
              </a:rPr>
              <a:t>.</a:t>
            </a:r>
            <a:endParaRPr lang="id-ID" sz="2000" dirty="0" smtClean="0">
              <a:latin typeface="Comic Sans MS" pitchFamily="66" charset="0"/>
            </a:endParaRPr>
          </a:p>
          <a:p>
            <a:pPr>
              <a:buNone/>
            </a:pPr>
            <a:r>
              <a:rPr lang="en-US" sz="2000" dirty="0" smtClean="0">
                <a:latin typeface="Comic Sans MS" pitchFamily="66" charset="0"/>
              </a:rPr>
              <a:t>2.       </a:t>
            </a:r>
            <a:r>
              <a:rPr lang="en-US" sz="2000" dirty="0" err="1" smtClean="0">
                <a:latin typeface="Comic Sans MS" pitchFamily="66" charset="0"/>
              </a:rPr>
              <a:t>Meminjam</a:t>
            </a:r>
            <a:r>
              <a:rPr lang="en-US" sz="2000" dirty="0" smtClean="0">
                <a:latin typeface="Comic Sans MS" pitchFamily="66" charset="0"/>
              </a:rPr>
              <a:t> </a:t>
            </a:r>
            <a:endParaRPr lang="id-ID" sz="2000" dirty="0" smtClean="0">
              <a:latin typeface="Comic Sans MS" pitchFamily="66" charset="0"/>
            </a:endParaRPr>
          </a:p>
          <a:p>
            <a:pPr>
              <a:buNone/>
            </a:pPr>
            <a:r>
              <a:rPr lang="id-ID" sz="2000" dirty="0" smtClean="0">
                <a:latin typeface="Comic Sans MS" pitchFamily="66" charset="0"/>
              </a:rPr>
              <a:t>	</a:t>
            </a:r>
            <a:r>
              <a:rPr lang="en-US" sz="2000" dirty="0" err="1" smtClean="0">
                <a:latin typeface="Comic Sans MS" pitchFamily="66" charset="0"/>
              </a:rPr>
              <a:t>Meminjam</a:t>
            </a:r>
            <a:r>
              <a:rPr lang="en-US" sz="2000" dirty="0" smtClean="0">
                <a:latin typeface="Comic Sans MS" pitchFamily="66" charset="0"/>
              </a:rPr>
              <a:t> </a:t>
            </a:r>
            <a:r>
              <a:rPr lang="en-US" sz="2000" dirty="0" err="1" smtClean="0">
                <a:latin typeface="Comic Sans MS" pitchFamily="66" charset="0"/>
              </a:rPr>
              <a:t>merupakan</a:t>
            </a:r>
            <a:r>
              <a:rPr lang="en-US" sz="2000" dirty="0" smtClean="0">
                <a:latin typeface="Comic Sans MS" pitchFamily="66" charset="0"/>
              </a:rPr>
              <a:t> </a:t>
            </a:r>
            <a:r>
              <a:rPr lang="en-US" sz="2000" dirty="0" err="1" smtClean="0">
                <a:latin typeface="Comic Sans MS" pitchFamily="66" charset="0"/>
              </a:rPr>
              <a:t>cara</a:t>
            </a:r>
            <a:r>
              <a:rPr lang="en-US" sz="2000" dirty="0" smtClean="0">
                <a:latin typeface="Comic Sans MS" pitchFamily="66" charset="0"/>
              </a:rPr>
              <a:t> </a:t>
            </a:r>
            <a:r>
              <a:rPr lang="en-US" sz="2000" dirty="0" err="1" smtClean="0">
                <a:latin typeface="Comic Sans MS" pitchFamily="66" charset="0"/>
              </a:rPr>
              <a:t>pemenuhan</a:t>
            </a:r>
            <a:r>
              <a:rPr lang="en-US" sz="2000" dirty="0" smtClean="0">
                <a:latin typeface="Comic Sans MS" pitchFamily="66" charset="0"/>
              </a:rPr>
              <a:t> </a:t>
            </a:r>
            <a:r>
              <a:rPr lang="en-US" sz="2000" dirty="0" err="1" smtClean="0">
                <a:latin typeface="Comic Sans MS" pitchFamily="66" charset="0"/>
              </a:rPr>
              <a:t>kebutuhan</a:t>
            </a:r>
            <a:r>
              <a:rPr lang="en-US" sz="2000" dirty="0" smtClean="0">
                <a:latin typeface="Comic Sans MS" pitchFamily="66" charset="0"/>
              </a:rPr>
              <a:t> </a:t>
            </a:r>
            <a:r>
              <a:rPr lang="en-US" sz="2000" dirty="0" err="1" smtClean="0">
                <a:latin typeface="Comic Sans MS" pitchFamily="66" charset="0"/>
              </a:rPr>
              <a:t>logistik</a:t>
            </a:r>
            <a:r>
              <a:rPr lang="en-US" sz="2000" dirty="0" smtClean="0">
                <a:latin typeface="Comic Sans MS" pitchFamily="66" charset="0"/>
              </a:rPr>
              <a:t> yang </a:t>
            </a:r>
            <a:r>
              <a:rPr lang="en-US" sz="2000" dirty="0" err="1" smtClean="0">
                <a:latin typeface="Comic Sans MS" pitchFamily="66" charset="0"/>
              </a:rPr>
              <a:t>diperoleh</a:t>
            </a:r>
            <a:r>
              <a:rPr lang="en-US" sz="2000" dirty="0" smtClean="0">
                <a:latin typeface="Comic Sans MS" pitchFamily="66" charset="0"/>
              </a:rPr>
              <a:t> </a:t>
            </a:r>
            <a:r>
              <a:rPr lang="en-US" sz="2000" dirty="0" err="1" smtClean="0">
                <a:latin typeface="Comic Sans MS" pitchFamily="66" charset="0"/>
              </a:rPr>
              <a:t>dari</a:t>
            </a:r>
            <a:r>
              <a:rPr lang="en-US" sz="2000" dirty="0" smtClean="0">
                <a:latin typeface="Comic Sans MS" pitchFamily="66" charset="0"/>
              </a:rPr>
              <a:t> </a:t>
            </a:r>
            <a:r>
              <a:rPr lang="en-US" sz="2000" dirty="0" err="1" smtClean="0">
                <a:latin typeface="Comic Sans MS" pitchFamily="66" charset="0"/>
              </a:rPr>
              <a:t>pihak</a:t>
            </a:r>
            <a:r>
              <a:rPr lang="en-US" sz="2000" dirty="0" smtClean="0">
                <a:latin typeface="Comic Sans MS" pitchFamily="66" charset="0"/>
              </a:rPr>
              <a:t> lain </a:t>
            </a:r>
            <a:r>
              <a:rPr lang="en-US" sz="2000" dirty="0" err="1" smtClean="0">
                <a:latin typeface="Comic Sans MS" pitchFamily="66" charset="0"/>
              </a:rPr>
              <a:t>dengan</a:t>
            </a:r>
            <a:r>
              <a:rPr lang="en-US" sz="2000" dirty="0" smtClean="0">
                <a:latin typeface="Comic Sans MS" pitchFamily="66" charset="0"/>
              </a:rPr>
              <a:t> </a:t>
            </a:r>
            <a:r>
              <a:rPr lang="en-US" sz="2000" dirty="0" err="1" smtClean="0">
                <a:latin typeface="Comic Sans MS" pitchFamily="66" charset="0"/>
              </a:rPr>
              <a:t>tanpa</a:t>
            </a:r>
            <a:r>
              <a:rPr lang="en-US" sz="2000" dirty="0" smtClean="0">
                <a:latin typeface="Comic Sans MS" pitchFamily="66" charset="0"/>
              </a:rPr>
              <a:t> </a:t>
            </a:r>
            <a:r>
              <a:rPr lang="en-US" sz="2000" dirty="0" err="1" smtClean="0">
                <a:latin typeface="Comic Sans MS" pitchFamily="66" charset="0"/>
              </a:rPr>
              <a:t>memberikan</a:t>
            </a:r>
            <a:r>
              <a:rPr lang="en-US" sz="2000" dirty="0" smtClean="0">
                <a:latin typeface="Comic Sans MS" pitchFamily="66" charset="0"/>
              </a:rPr>
              <a:t> </a:t>
            </a:r>
            <a:r>
              <a:rPr lang="en-US" sz="2000" dirty="0" err="1" smtClean="0">
                <a:latin typeface="Comic Sans MS" pitchFamily="66" charset="0"/>
              </a:rPr>
              <a:t>kontraprestasi</a:t>
            </a:r>
            <a:r>
              <a:rPr lang="en-US" sz="2000" dirty="0" smtClean="0">
                <a:latin typeface="Comic Sans MS" pitchFamily="66" charset="0"/>
              </a:rPr>
              <a:t> (</a:t>
            </a:r>
            <a:r>
              <a:rPr lang="en-US" sz="2000" dirty="0" err="1" smtClean="0">
                <a:latin typeface="Comic Sans MS" pitchFamily="66" charset="0"/>
              </a:rPr>
              <a:t>imbalan</a:t>
            </a:r>
            <a:r>
              <a:rPr lang="en-US" sz="2000" dirty="0" smtClean="0">
                <a:latin typeface="Comic Sans MS" pitchFamily="66" charset="0"/>
              </a:rPr>
              <a:t>) </a:t>
            </a:r>
            <a:r>
              <a:rPr lang="en-US" sz="2000" dirty="0" err="1" smtClean="0">
                <a:latin typeface="Comic Sans MS" pitchFamily="66" charset="0"/>
              </a:rPr>
              <a:t>dan</a:t>
            </a:r>
            <a:r>
              <a:rPr lang="en-US" sz="2000" dirty="0" smtClean="0">
                <a:latin typeface="Comic Sans MS" pitchFamily="66" charset="0"/>
              </a:rPr>
              <a:t> </a:t>
            </a:r>
            <a:r>
              <a:rPr lang="en-US" sz="2000" dirty="0" err="1" smtClean="0">
                <a:latin typeface="Comic Sans MS" pitchFamily="66" charset="0"/>
              </a:rPr>
              <a:t>bentuk</a:t>
            </a:r>
            <a:r>
              <a:rPr lang="en-US" sz="2000" dirty="0" smtClean="0">
                <a:latin typeface="Comic Sans MS" pitchFamily="66" charset="0"/>
              </a:rPr>
              <a:t> </a:t>
            </a:r>
            <a:r>
              <a:rPr lang="en-US" sz="2000" dirty="0" err="1" smtClean="0">
                <a:latin typeface="Comic Sans MS" pitchFamily="66" charset="0"/>
              </a:rPr>
              <a:t>apapun</a:t>
            </a:r>
            <a:r>
              <a:rPr lang="en-US" sz="2000" dirty="0" smtClean="0">
                <a:latin typeface="Comic Sans MS" pitchFamily="66" charset="0"/>
              </a:rPr>
              <a:t>.</a:t>
            </a:r>
            <a:endParaRPr lang="id-ID" sz="2000" dirty="0" smtClean="0">
              <a:latin typeface="Comic Sans MS" pitchFamily="66" charset="0"/>
            </a:endParaRPr>
          </a:p>
          <a:p>
            <a:pPr>
              <a:buNone/>
            </a:pPr>
            <a:r>
              <a:rPr lang="en-US" sz="2000" dirty="0" smtClean="0">
                <a:latin typeface="Comic Sans MS" pitchFamily="66" charset="0"/>
              </a:rPr>
              <a:t>3.      </a:t>
            </a:r>
            <a:r>
              <a:rPr lang="en-US" sz="2000" dirty="0" err="1" smtClean="0">
                <a:latin typeface="Comic Sans MS" pitchFamily="66" charset="0"/>
              </a:rPr>
              <a:t>Menyewa</a:t>
            </a:r>
            <a:r>
              <a:rPr lang="en-US" sz="2000" dirty="0" smtClean="0">
                <a:latin typeface="Comic Sans MS" pitchFamily="66" charset="0"/>
              </a:rPr>
              <a:t> </a:t>
            </a:r>
            <a:endParaRPr lang="id-ID" sz="2000" dirty="0" smtClean="0">
              <a:latin typeface="Comic Sans MS" pitchFamily="66" charset="0"/>
            </a:endParaRPr>
          </a:p>
          <a:p>
            <a:pPr>
              <a:buNone/>
            </a:pPr>
            <a:r>
              <a:rPr lang="id-ID" sz="2000" dirty="0" smtClean="0">
                <a:latin typeface="Comic Sans MS" pitchFamily="66" charset="0"/>
              </a:rPr>
              <a:t>	</a:t>
            </a:r>
            <a:r>
              <a:rPr lang="en-US" sz="2000" dirty="0" err="1" smtClean="0">
                <a:latin typeface="Comic Sans MS" pitchFamily="66" charset="0"/>
              </a:rPr>
              <a:t>Merupakan</a:t>
            </a:r>
            <a:r>
              <a:rPr lang="en-US" sz="2000" dirty="0" smtClean="0">
                <a:latin typeface="Comic Sans MS" pitchFamily="66" charset="0"/>
              </a:rPr>
              <a:t> </a:t>
            </a:r>
            <a:r>
              <a:rPr lang="en-US" sz="2000" dirty="0" err="1" smtClean="0">
                <a:latin typeface="Comic Sans MS" pitchFamily="66" charset="0"/>
              </a:rPr>
              <a:t>cara</a:t>
            </a:r>
            <a:r>
              <a:rPr lang="en-US" sz="2000" dirty="0" smtClean="0">
                <a:latin typeface="Comic Sans MS" pitchFamily="66" charset="0"/>
              </a:rPr>
              <a:t> </a:t>
            </a:r>
            <a:r>
              <a:rPr lang="en-US" sz="2000" dirty="0" err="1" smtClean="0">
                <a:latin typeface="Comic Sans MS" pitchFamily="66" charset="0"/>
              </a:rPr>
              <a:t>pemenuhan</a:t>
            </a:r>
            <a:r>
              <a:rPr lang="en-US" sz="2000" dirty="0" smtClean="0">
                <a:latin typeface="Comic Sans MS" pitchFamily="66" charset="0"/>
              </a:rPr>
              <a:t> </a:t>
            </a:r>
            <a:r>
              <a:rPr lang="en-US" sz="2000" dirty="0" err="1" smtClean="0">
                <a:latin typeface="Comic Sans MS" pitchFamily="66" charset="0"/>
              </a:rPr>
              <a:t>kebutuhan</a:t>
            </a:r>
            <a:r>
              <a:rPr lang="en-US" sz="2000" dirty="0" smtClean="0">
                <a:latin typeface="Comic Sans MS" pitchFamily="66" charset="0"/>
              </a:rPr>
              <a:t> </a:t>
            </a:r>
            <a:r>
              <a:rPr lang="en-US" sz="2000" dirty="0" err="1" smtClean="0">
                <a:latin typeface="Comic Sans MS" pitchFamily="66" charset="0"/>
              </a:rPr>
              <a:t>logistik</a:t>
            </a:r>
            <a:r>
              <a:rPr lang="en-US" sz="2000" dirty="0" smtClean="0">
                <a:latin typeface="Comic Sans MS" pitchFamily="66" charset="0"/>
              </a:rPr>
              <a:t> yang </a:t>
            </a:r>
            <a:r>
              <a:rPr lang="en-US" sz="2000" dirty="0" err="1" smtClean="0">
                <a:latin typeface="Comic Sans MS" pitchFamily="66" charset="0"/>
              </a:rPr>
              <a:t>diperoleh</a:t>
            </a:r>
            <a:r>
              <a:rPr lang="en-US" sz="2000" dirty="0" smtClean="0">
                <a:latin typeface="Comic Sans MS" pitchFamily="66" charset="0"/>
              </a:rPr>
              <a:t> </a:t>
            </a:r>
            <a:r>
              <a:rPr lang="en-US" sz="2000" dirty="0" err="1" smtClean="0">
                <a:latin typeface="Comic Sans MS" pitchFamily="66" charset="0"/>
              </a:rPr>
              <a:t>dari</a:t>
            </a:r>
            <a:r>
              <a:rPr lang="en-US" sz="2000" dirty="0" smtClean="0">
                <a:latin typeface="Comic Sans MS" pitchFamily="66" charset="0"/>
              </a:rPr>
              <a:t> </a:t>
            </a:r>
            <a:r>
              <a:rPr lang="en-US" sz="2000" dirty="0" err="1" smtClean="0">
                <a:latin typeface="Comic Sans MS" pitchFamily="66" charset="0"/>
              </a:rPr>
              <a:t>pihak</a:t>
            </a:r>
            <a:r>
              <a:rPr lang="en-US" sz="2000" dirty="0" smtClean="0">
                <a:latin typeface="Comic Sans MS" pitchFamily="66" charset="0"/>
              </a:rPr>
              <a:t> lain </a:t>
            </a:r>
            <a:r>
              <a:rPr lang="en-US" sz="2000" dirty="0" err="1" smtClean="0">
                <a:latin typeface="Comic Sans MS" pitchFamily="66" charset="0"/>
              </a:rPr>
              <a:t>dengan</a:t>
            </a:r>
            <a:r>
              <a:rPr lang="en-US" sz="2000" dirty="0" smtClean="0">
                <a:latin typeface="Comic Sans MS" pitchFamily="66" charset="0"/>
              </a:rPr>
              <a:t> </a:t>
            </a:r>
            <a:r>
              <a:rPr lang="en-US" sz="2000" dirty="0" err="1" smtClean="0">
                <a:latin typeface="Comic Sans MS" pitchFamily="66" charset="0"/>
              </a:rPr>
              <a:t>memberikan</a:t>
            </a:r>
            <a:r>
              <a:rPr lang="en-US" sz="2000" dirty="0" smtClean="0">
                <a:latin typeface="Comic Sans MS" pitchFamily="66" charset="0"/>
              </a:rPr>
              <a:t> </a:t>
            </a:r>
            <a:r>
              <a:rPr lang="en-US" sz="2000" dirty="0" err="1" smtClean="0">
                <a:latin typeface="Comic Sans MS" pitchFamily="66" charset="0"/>
              </a:rPr>
              <a:t>kontraprestasi</a:t>
            </a:r>
            <a:r>
              <a:rPr lang="en-US" sz="2000" dirty="0" smtClean="0">
                <a:latin typeface="Comic Sans MS" pitchFamily="66" charset="0"/>
              </a:rPr>
              <a:t> (</a:t>
            </a:r>
            <a:r>
              <a:rPr lang="en-US" sz="2000" dirty="0" err="1" smtClean="0">
                <a:latin typeface="Comic Sans MS" pitchFamily="66" charset="0"/>
              </a:rPr>
              <a:t>imbalan</a:t>
            </a:r>
            <a:r>
              <a:rPr lang="en-US" sz="2000" dirty="0" smtClean="0">
                <a:latin typeface="Comic Sans MS" pitchFamily="66" charset="0"/>
              </a:rPr>
              <a:t>) </a:t>
            </a:r>
            <a:r>
              <a:rPr lang="en-US" sz="2000" dirty="0" err="1" smtClean="0">
                <a:latin typeface="Comic Sans MS" pitchFamily="66" charset="0"/>
              </a:rPr>
              <a:t>sesuai</a:t>
            </a:r>
            <a:r>
              <a:rPr lang="en-US" sz="2000" dirty="0" smtClean="0">
                <a:latin typeface="Comic Sans MS" pitchFamily="66" charset="0"/>
              </a:rPr>
              <a:t> </a:t>
            </a:r>
            <a:r>
              <a:rPr lang="en-US" sz="2000" dirty="0" err="1" smtClean="0">
                <a:latin typeface="Comic Sans MS" pitchFamily="66" charset="0"/>
              </a:rPr>
              <a:t>kesepakatan</a:t>
            </a:r>
            <a:r>
              <a:rPr lang="en-US" sz="2000" dirty="0" smtClean="0">
                <a:latin typeface="Comic Sans MS" pitchFamily="66" charset="0"/>
              </a:rPr>
              <a:t> </a:t>
            </a:r>
            <a:r>
              <a:rPr lang="en-US" sz="2000" dirty="0" err="1" smtClean="0">
                <a:latin typeface="Comic Sans MS" pitchFamily="66" charset="0"/>
              </a:rPr>
              <a:t>kedua</a:t>
            </a:r>
            <a:r>
              <a:rPr lang="en-US" sz="2000" dirty="0" smtClean="0">
                <a:latin typeface="Comic Sans MS" pitchFamily="66" charset="0"/>
              </a:rPr>
              <a:t> </a:t>
            </a:r>
            <a:r>
              <a:rPr lang="en-US" sz="2000" dirty="0" err="1" smtClean="0">
                <a:latin typeface="Comic Sans MS" pitchFamily="66" charset="0"/>
              </a:rPr>
              <a:t>belah</a:t>
            </a:r>
            <a:r>
              <a:rPr lang="en-US" sz="2000" dirty="0" smtClean="0">
                <a:latin typeface="Comic Sans MS" pitchFamily="66" charset="0"/>
              </a:rPr>
              <a:t> </a:t>
            </a:r>
            <a:r>
              <a:rPr lang="en-US" sz="2000" dirty="0" err="1" smtClean="0">
                <a:latin typeface="Comic Sans MS" pitchFamily="66" charset="0"/>
              </a:rPr>
              <a:t>pihak</a:t>
            </a:r>
            <a:r>
              <a:rPr lang="en-US" sz="2000" dirty="0" smtClean="0">
                <a:latin typeface="Comic Sans MS" pitchFamily="66" charset="0"/>
              </a:rPr>
              <a:t>.</a:t>
            </a:r>
            <a:endParaRPr lang="id-ID" sz="2000" dirty="0" smtClean="0">
              <a:latin typeface="Comic Sans MS" pitchFamily="66" charset="0"/>
            </a:endParaRPr>
          </a:p>
          <a:p>
            <a:pPr>
              <a:buNone/>
            </a:pPr>
            <a:r>
              <a:rPr lang="en-US" sz="2000" dirty="0" smtClean="0">
                <a:latin typeface="Comic Sans MS" pitchFamily="66" charset="0"/>
              </a:rPr>
              <a:t>4.      </a:t>
            </a:r>
            <a:r>
              <a:rPr lang="en-US" sz="2000" dirty="0" err="1" smtClean="0">
                <a:latin typeface="Comic Sans MS" pitchFamily="66" charset="0"/>
              </a:rPr>
              <a:t>Membuat</a:t>
            </a:r>
            <a:r>
              <a:rPr lang="en-US" sz="2000" dirty="0" smtClean="0">
                <a:latin typeface="Comic Sans MS" pitchFamily="66" charset="0"/>
              </a:rPr>
              <a:t> </a:t>
            </a:r>
            <a:r>
              <a:rPr lang="en-US" sz="2000" dirty="0" err="1" smtClean="0">
                <a:latin typeface="Comic Sans MS" pitchFamily="66" charset="0"/>
              </a:rPr>
              <a:t>Sendiri</a:t>
            </a:r>
            <a:endParaRPr lang="id-ID" sz="2000" dirty="0" smtClean="0">
              <a:latin typeface="Comic Sans MS" pitchFamily="66" charset="0"/>
            </a:endParaRPr>
          </a:p>
          <a:p>
            <a:pPr>
              <a:buNone/>
            </a:pPr>
            <a:r>
              <a:rPr lang="id-ID" sz="2000" dirty="0" smtClean="0">
                <a:latin typeface="Comic Sans MS" pitchFamily="66" charset="0"/>
              </a:rPr>
              <a:t>	</a:t>
            </a:r>
            <a:r>
              <a:rPr lang="en-US" sz="2000" dirty="0" err="1" smtClean="0">
                <a:latin typeface="Comic Sans MS" pitchFamily="66" charset="0"/>
              </a:rPr>
              <a:t>Merupakan</a:t>
            </a:r>
            <a:r>
              <a:rPr lang="en-US" sz="2000" dirty="0" smtClean="0">
                <a:latin typeface="Comic Sans MS" pitchFamily="66" charset="0"/>
              </a:rPr>
              <a:t> </a:t>
            </a:r>
            <a:r>
              <a:rPr lang="en-US" sz="2000" dirty="0" err="1" smtClean="0">
                <a:latin typeface="Comic Sans MS" pitchFamily="66" charset="0"/>
              </a:rPr>
              <a:t>cara</a:t>
            </a:r>
            <a:r>
              <a:rPr lang="en-US" sz="2000" dirty="0" smtClean="0">
                <a:latin typeface="Comic Sans MS" pitchFamily="66" charset="0"/>
              </a:rPr>
              <a:t> </a:t>
            </a:r>
            <a:r>
              <a:rPr lang="en-US" sz="2000" dirty="0" err="1" smtClean="0">
                <a:latin typeface="Comic Sans MS" pitchFamily="66" charset="0"/>
              </a:rPr>
              <a:t>pemenuhan</a:t>
            </a:r>
            <a:r>
              <a:rPr lang="en-US" sz="2000" dirty="0" smtClean="0">
                <a:latin typeface="Comic Sans MS" pitchFamily="66" charset="0"/>
              </a:rPr>
              <a:t> </a:t>
            </a:r>
            <a:r>
              <a:rPr lang="en-US" sz="2000" dirty="0" err="1" smtClean="0">
                <a:latin typeface="Comic Sans MS" pitchFamily="66" charset="0"/>
              </a:rPr>
              <a:t>kebutuhan</a:t>
            </a:r>
            <a:r>
              <a:rPr lang="en-US" sz="2000" dirty="0" smtClean="0">
                <a:latin typeface="Comic Sans MS" pitchFamily="66" charset="0"/>
              </a:rPr>
              <a:t> </a:t>
            </a:r>
            <a:r>
              <a:rPr lang="en-US" sz="2000" dirty="0" err="1" smtClean="0">
                <a:latin typeface="Comic Sans MS" pitchFamily="66" charset="0"/>
              </a:rPr>
              <a:t>logistik</a:t>
            </a:r>
            <a:r>
              <a:rPr lang="en-US" sz="2000" dirty="0" smtClean="0">
                <a:latin typeface="Comic Sans MS" pitchFamily="66" charset="0"/>
              </a:rPr>
              <a:t> </a:t>
            </a:r>
            <a:r>
              <a:rPr lang="en-US" sz="2000" dirty="0" err="1" smtClean="0">
                <a:latin typeface="Comic Sans MS" pitchFamily="66" charset="0"/>
              </a:rPr>
              <a:t>dengan</a:t>
            </a:r>
            <a:r>
              <a:rPr lang="en-US" sz="2000" dirty="0" smtClean="0">
                <a:latin typeface="Comic Sans MS" pitchFamily="66" charset="0"/>
              </a:rPr>
              <a:t> </a:t>
            </a:r>
            <a:r>
              <a:rPr lang="en-US" sz="2000" dirty="0" err="1" smtClean="0">
                <a:latin typeface="Comic Sans MS" pitchFamily="66" charset="0"/>
              </a:rPr>
              <a:t>jalan</a:t>
            </a:r>
            <a:r>
              <a:rPr lang="en-US" sz="2000" dirty="0" smtClean="0">
                <a:latin typeface="Comic Sans MS" pitchFamily="66" charset="0"/>
              </a:rPr>
              <a:t> </a:t>
            </a:r>
            <a:r>
              <a:rPr lang="en-US" sz="2000" dirty="0" err="1" smtClean="0">
                <a:latin typeface="Comic Sans MS" pitchFamily="66" charset="0"/>
              </a:rPr>
              <a:t>membuat</a:t>
            </a:r>
            <a:r>
              <a:rPr lang="en-US" sz="2000" dirty="0" smtClean="0">
                <a:latin typeface="Comic Sans MS" pitchFamily="66" charset="0"/>
              </a:rPr>
              <a:t> </a:t>
            </a:r>
            <a:r>
              <a:rPr lang="en-US" sz="2000" dirty="0" err="1" smtClean="0">
                <a:latin typeface="Comic Sans MS" pitchFamily="66" charset="0"/>
              </a:rPr>
              <a:t>sendiri</a:t>
            </a:r>
            <a:r>
              <a:rPr lang="en-US" sz="2000" dirty="0" smtClean="0">
                <a:latin typeface="Comic Sans MS" pitchFamily="66" charset="0"/>
              </a:rPr>
              <a:t> yang </a:t>
            </a:r>
            <a:r>
              <a:rPr lang="en-US" sz="2000" dirty="0" err="1" smtClean="0">
                <a:latin typeface="Comic Sans MS" pitchFamily="66" charset="0"/>
              </a:rPr>
              <a:t>dilakukan</a:t>
            </a:r>
            <a:r>
              <a:rPr lang="en-US" sz="2000" dirty="0" smtClean="0">
                <a:latin typeface="Comic Sans MS" pitchFamily="66" charset="0"/>
              </a:rPr>
              <a:t> </a:t>
            </a:r>
            <a:r>
              <a:rPr lang="en-US" sz="2000" dirty="0" err="1" smtClean="0">
                <a:latin typeface="Comic Sans MS" pitchFamily="66" charset="0"/>
              </a:rPr>
              <a:t>oleh</a:t>
            </a:r>
            <a:r>
              <a:rPr lang="en-US" sz="2000" dirty="0" smtClean="0">
                <a:latin typeface="Comic Sans MS" pitchFamily="66" charset="0"/>
              </a:rPr>
              <a:t> </a:t>
            </a:r>
            <a:r>
              <a:rPr lang="en-US" sz="2000" dirty="0" err="1" smtClean="0">
                <a:latin typeface="Comic Sans MS" pitchFamily="66" charset="0"/>
              </a:rPr>
              <a:t>pegawai</a:t>
            </a:r>
            <a:r>
              <a:rPr lang="en-US" sz="2000" dirty="0" smtClean="0">
                <a:latin typeface="Comic Sans MS" pitchFamily="66" charset="0"/>
              </a:rPr>
              <a:t> </a:t>
            </a:r>
            <a:r>
              <a:rPr lang="en-US" sz="2000" dirty="0" err="1" smtClean="0">
                <a:latin typeface="Comic Sans MS" pitchFamily="66" charset="0"/>
              </a:rPr>
              <a:t>atau</a:t>
            </a:r>
            <a:r>
              <a:rPr lang="en-US" sz="2000" dirty="0" smtClean="0">
                <a:latin typeface="Comic Sans MS" pitchFamily="66" charset="0"/>
              </a:rPr>
              <a:t> </a:t>
            </a:r>
            <a:r>
              <a:rPr lang="en-US" sz="2000" dirty="0" err="1" smtClean="0">
                <a:latin typeface="Comic Sans MS" pitchFamily="66" charset="0"/>
              </a:rPr>
              <a:t>suatu</a:t>
            </a:r>
            <a:r>
              <a:rPr lang="id-ID" sz="2000" dirty="0" smtClean="0">
                <a:latin typeface="Comic Sans MS" pitchFamily="66" charset="0"/>
              </a:rPr>
              <a:t> </a:t>
            </a:r>
            <a:r>
              <a:rPr lang="en-US" sz="2000" dirty="0" smtClean="0">
                <a:latin typeface="Comic Sans MS" pitchFamily="66" charset="0"/>
              </a:rPr>
              <a:t>unit </a:t>
            </a:r>
            <a:r>
              <a:rPr lang="en-US" sz="2000" dirty="0" err="1" smtClean="0">
                <a:latin typeface="Comic Sans MS" pitchFamily="66" charset="0"/>
              </a:rPr>
              <a:t>kerja</a:t>
            </a:r>
            <a:r>
              <a:rPr lang="en-US" sz="2000" dirty="0" smtClean="0">
                <a:latin typeface="Comic Sans MS" pitchFamily="66" charset="0"/>
              </a:rPr>
              <a:t> </a:t>
            </a:r>
            <a:r>
              <a:rPr lang="en-US" sz="2000" dirty="0" err="1" smtClean="0">
                <a:latin typeface="Comic Sans MS" pitchFamily="66" charset="0"/>
              </a:rPr>
              <a:t>tertentu</a:t>
            </a:r>
            <a:r>
              <a:rPr lang="en-US" sz="2000" dirty="0" smtClean="0">
                <a:latin typeface="Comic Sans MS" pitchFamily="66" charset="0"/>
              </a:rPr>
              <a:t>. </a:t>
            </a:r>
            <a:endParaRPr lang="id-ID" sz="2000" dirty="0" smtClean="0">
              <a:latin typeface="Comic Sans MS" pitchFamily="66" charset="0"/>
            </a:endParaRPr>
          </a:p>
          <a:p>
            <a:pPr>
              <a:buNone/>
            </a:pPr>
            <a:endParaRPr lang="id-ID" sz="2000" dirty="0" smtClean="0">
              <a:latin typeface="Comic Sans MS" pitchFamily="66" charset="0"/>
            </a:endParaRPr>
          </a:p>
          <a:p>
            <a:endParaRPr lang="id-ID" sz="2000" dirty="0">
              <a:latin typeface="Comic Sans MS"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0000" lnSpcReduction="20000"/>
          </a:bodyPr>
          <a:lstStyle/>
          <a:p>
            <a:pPr>
              <a:buNone/>
            </a:pPr>
            <a:r>
              <a:rPr lang="en-US" sz="2800" dirty="0" smtClean="0">
                <a:latin typeface="Comic Sans MS" pitchFamily="66" charset="0"/>
              </a:rPr>
              <a:t>5.      </a:t>
            </a:r>
            <a:r>
              <a:rPr lang="en-US" sz="2800" dirty="0" err="1" smtClean="0">
                <a:latin typeface="Comic Sans MS" pitchFamily="66" charset="0"/>
              </a:rPr>
              <a:t>Menukarkan</a:t>
            </a:r>
            <a:endParaRPr lang="id-ID" sz="2800" dirty="0" smtClean="0">
              <a:latin typeface="Comic Sans MS" pitchFamily="66" charset="0"/>
            </a:endParaRPr>
          </a:p>
          <a:p>
            <a:pPr>
              <a:buNone/>
            </a:pPr>
            <a:r>
              <a:rPr lang="id-ID" sz="2800" dirty="0" smtClean="0">
                <a:latin typeface="Comic Sans MS" pitchFamily="66" charset="0"/>
              </a:rPr>
              <a:t>	</a:t>
            </a:r>
            <a:r>
              <a:rPr lang="en-US" sz="2800" dirty="0" err="1" smtClean="0">
                <a:latin typeface="Comic Sans MS" pitchFamily="66" charset="0"/>
              </a:rPr>
              <a:t>Merupakan</a:t>
            </a:r>
            <a:r>
              <a:rPr lang="en-US" sz="2800" dirty="0" smtClean="0">
                <a:latin typeface="Comic Sans MS" pitchFamily="66" charset="0"/>
              </a:rPr>
              <a:t> </a:t>
            </a:r>
            <a:r>
              <a:rPr lang="en-US" sz="2800" dirty="0" err="1" smtClean="0">
                <a:latin typeface="Comic Sans MS" pitchFamily="66" charset="0"/>
              </a:rPr>
              <a:t>cara</a:t>
            </a:r>
            <a:r>
              <a:rPr lang="en-US" sz="2800" dirty="0" smtClean="0">
                <a:latin typeface="Comic Sans MS" pitchFamily="66" charset="0"/>
              </a:rPr>
              <a:t> </a:t>
            </a:r>
            <a:r>
              <a:rPr lang="en-US" sz="2800" dirty="0" err="1" smtClean="0">
                <a:latin typeface="Comic Sans MS" pitchFamily="66" charset="0"/>
              </a:rPr>
              <a:t>pemenuhan</a:t>
            </a:r>
            <a:r>
              <a:rPr lang="en-US" sz="2800" dirty="0" smtClean="0">
                <a:latin typeface="Comic Sans MS" pitchFamily="66" charset="0"/>
              </a:rPr>
              <a:t> </a:t>
            </a:r>
            <a:r>
              <a:rPr lang="en-US" sz="2800" dirty="0" err="1" smtClean="0">
                <a:latin typeface="Comic Sans MS" pitchFamily="66" charset="0"/>
              </a:rPr>
              <a:t>kebutuhan</a:t>
            </a:r>
            <a:r>
              <a:rPr lang="en-US" sz="2800" dirty="0" smtClean="0">
                <a:latin typeface="Comic Sans MS" pitchFamily="66" charset="0"/>
              </a:rPr>
              <a:t> </a:t>
            </a:r>
            <a:r>
              <a:rPr lang="en-US" sz="2800" dirty="0" err="1" smtClean="0">
                <a:latin typeface="Comic Sans MS" pitchFamily="66" charset="0"/>
              </a:rPr>
              <a:t>logstik</a:t>
            </a:r>
            <a:r>
              <a:rPr lang="en-US" sz="2800" dirty="0" smtClean="0">
                <a:latin typeface="Comic Sans MS" pitchFamily="66" charset="0"/>
              </a:rPr>
              <a:t> </a:t>
            </a:r>
            <a:r>
              <a:rPr lang="en-US" sz="2800" dirty="0" err="1" smtClean="0">
                <a:latin typeface="Comic Sans MS" pitchFamily="66" charset="0"/>
              </a:rPr>
              <a:t>dengan</a:t>
            </a:r>
            <a:r>
              <a:rPr lang="en-US" sz="2800" dirty="0" smtClean="0">
                <a:latin typeface="Comic Sans MS" pitchFamily="66" charset="0"/>
              </a:rPr>
              <a:t> </a:t>
            </a:r>
            <a:r>
              <a:rPr lang="en-US" sz="2800" dirty="0" err="1" smtClean="0">
                <a:latin typeface="Comic Sans MS" pitchFamily="66" charset="0"/>
              </a:rPr>
              <a:t>jalan</a:t>
            </a:r>
            <a:r>
              <a:rPr lang="en-US" sz="2800" dirty="0" smtClean="0">
                <a:latin typeface="Comic Sans MS" pitchFamily="66" charset="0"/>
              </a:rPr>
              <a:t> </a:t>
            </a:r>
            <a:r>
              <a:rPr lang="en-US" sz="2800" dirty="0" err="1" smtClean="0">
                <a:latin typeface="Comic Sans MS" pitchFamily="66" charset="0"/>
              </a:rPr>
              <a:t>menukarkan</a:t>
            </a:r>
            <a:r>
              <a:rPr lang="en-US" sz="2800" dirty="0" smtClean="0">
                <a:latin typeface="Comic Sans MS" pitchFamily="66" charset="0"/>
              </a:rPr>
              <a:t> </a:t>
            </a:r>
            <a:r>
              <a:rPr lang="en-US" sz="2800" dirty="0" err="1" smtClean="0">
                <a:latin typeface="Comic Sans MS" pitchFamily="66" charset="0"/>
              </a:rPr>
              <a:t>logstik</a:t>
            </a:r>
            <a:r>
              <a:rPr lang="en-US" sz="2800" dirty="0" smtClean="0">
                <a:latin typeface="Comic Sans MS" pitchFamily="66" charset="0"/>
              </a:rPr>
              <a:t> yang </a:t>
            </a:r>
            <a:r>
              <a:rPr lang="en-US" sz="2800" dirty="0" err="1" smtClean="0">
                <a:latin typeface="Comic Sans MS" pitchFamily="66" charset="0"/>
              </a:rPr>
              <a:t>dimiliki</a:t>
            </a:r>
            <a:r>
              <a:rPr lang="en-US" sz="2800" dirty="0" smtClean="0">
                <a:latin typeface="Comic Sans MS" pitchFamily="66" charset="0"/>
              </a:rPr>
              <a:t> </a:t>
            </a:r>
            <a:r>
              <a:rPr lang="en-US" sz="2800" dirty="0" err="1" smtClean="0">
                <a:latin typeface="Comic Sans MS" pitchFamily="66" charset="0"/>
              </a:rPr>
              <a:t>dengan</a:t>
            </a:r>
            <a:r>
              <a:rPr lang="en-US" sz="2800" dirty="0" smtClean="0">
                <a:latin typeface="Comic Sans MS" pitchFamily="66" charset="0"/>
              </a:rPr>
              <a:t> </a:t>
            </a:r>
            <a:r>
              <a:rPr lang="en-US" sz="2800" dirty="0" err="1" smtClean="0">
                <a:latin typeface="Comic Sans MS" pitchFamily="66" charset="0"/>
              </a:rPr>
              <a:t>logistik</a:t>
            </a:r>
            <a:r>
              <a:rPr lang="en-US" sz="2800" dirty="0" smtClean="0">
                <a:latin typeface="Comic Sans MS" pitchFamily="66" charset="0"/>
              </a:rPr>
              <a:t> yang </a:t>
            </a:r>
            <a:r>
              <a:rPr lang="en-US" sz="2800" dirty="0" err="1" smtClean="0">
                <a:latin typeface="Comic Sans MS" pitchFamily="66" charset="0"/>
              </a:rPr>
              <a:t>dibutuhkan</a:t>
            </a:r>
            <a:r>
              <a:rPr lang="en-US" sz="2800" dirty="0" smtClean="0">
                <a:latin typeface="Comic Sans MS" pitchFamily="66" charset="0"/>
              </a:rPr>
              <a:t> </a:t>
            </a:r>
            <a:r>
              <a:rPr lang="en-US" sz="2800" dirty="0" err="1" smtClean="0">
                <a:latin typeface="Comic Sans MS" pitchFamily="66" charset="0"/>
              </a:rPr>
              <a:t>organisasi</a:t>
            </a:r>
            <a:r>
              <a:rPr lang="en-US" sz="2800" dirty="0" smtClean="0">
                <a:latin typeface="Comic Sans MS" pitchFamily="66" charset="0"/>
              </a:rPr>
              <a:t> </a:t>
            </a:r>
            <a:r>
              <a:rPr lang="en-US" sz="2800" dirty="0" err="1" smtClean="0">
                <a:latin typeface="Comic Sans MS" pitchFamily="66" charset="0"/>
              </a:rPr>
              <a:t>dari</a:t>
            </a:r>
            <a:r>
              <a:rPr lang="en-US" sz="2800" dirty="0" smtClean="0">
                <a:latin typeface="Comic Sans MS" pitchFamily="66" charset="0"/>
              </a:rPr>
              <a:t> </a:t>
            </a:r>
            <a:r>
              <a:rPr lang="en-US" sz="2800" dirty="0" err="1" smtClean="0">
                <a:latin typeface="Comic Sans MS" pitchFamily="66" charset="0"/>
              </a:rPr>
              <a:t>pihak</a:t>
            </a:r>
            <a:r>
              <a:rPr lang="en-US" sz="2800" dirty="0" smtClean="0">
                <a:latin typeface="Comic Sans MS" pitchFamily="66" charset="0"/>
              </a:rPr>
              <a:t> lain.</a:t>
            </a:r>
            <a:endParaRPr lang="id-ID" sz="2800" dirty="0" smtClean="0">
              <a:latin typeface="Comic Sans MS" pitchFamily="66" charset="0"/>
            </a:endParaRPr>
          </a:p>
          <a:p>
            <a:pPr>
              <a:buNone/>
            </a:pPr>
            <a:r>
              <a:rPr lang="en-US" sz="2800" dirty="0" smtClean="0">
                <a:latin typeface="Comic Sans MS" pitchFamily="66" charset="0"/>
              </a:rPr>
              <a:t>6.      </a:t>
            </a:r>
            <a:r>
              <a:rPr lang="en-US" sz="2800" dirty="0" err="1" smtClean="0">
                <a:latin typeface="Comic Sans MS" pitchFamily="66" charset="0"/>
              </a:rPr>
              <a:t>Substitusi</a:t>
            </a:r>
            <a:endParaRPr lang="id-ID" sz="2800" dirty="0" smtClean="0">
              <a:latin typeface="Comic Sans MS" pitchFamily="66" charset="0"/>
            </a:endParaRPr>
          </a:p>
          <a:p>
            <a:pPr>
              <a:buNone/>
            </a:pPr>
            <a:r>
              <a:rPr lang="id-ID" sz="2800" dirty="0" smtClean="0">
                <a:latin typeface="Comic Sans MS" pitchFamily="66" charset="0"/>
              </a:rPr>
              <a:t>	</a:t>
            </a:r>
            <a:r>
              <a:rPr lang="en-US" sz="2800" dirty="0" err="1" smtClean="0">
                <a:latin typeface="Comic Sans MS" pitchFamily="66" charset="0"/>
              </a:rPr>
              <a:t>Merupakan</a:t>
            </a:r>
            <a:r>
              <a:rPr lang="en-US" sz="2800" dirty="0" smtClean="0">
                <a:latin typeface="Comic Sans MS" pitchFamily="66" charset="0"/>
              </a:rPr>
              <a:t> </a:t>
            </a:r>
            <a:r>
              <a:rPr lang="en-US" sz="2800" dirty="0" err="1" smtClean="0">
                <a:latin typeface="Comic Sans MS" pitchFamily="66" charset="0"/>
              </a:rPr>
              <a:t>cara</a:t>
            </a:r>
            <a:r>
              <a:rPr lang="en-US" sz="2800" dirty="0" smtClean="0">
                <a:latin typeface="Comic Sans MS" pitchFamily="66" charset="0"/>
              </a:rPr>
              <a:t> </a:t>
            </a:r>
            <a:r>
              <a:rPr lang="en-US" sz="2800" dirty="0" err="1" smtClean="0">
                <a:latin typeface="Comic Sans MS" pitchFamily="66" charset="0"/>
              </a:rPr>
              <a:t>pemenuhan</a:t>
            </a:r>
            <a:r>
              <a:rPr lang="en-US" sz="2800" dirty="0" smtClean="0">
                <a:latin typeface="Comic Sans MS" pitchFamily="66" charset="0"/>
              </a:rPr>
              <a:t> </a:t>
            </a:r>
            <a:r>
              <a:rPr lang="en-US" sz="2800" dirty="0" err="1" smtClean="0">
                <a:latin typeface="Comic Sans MS" pitchFamily="66" charset="0"/>
              </a:rPr>
              <a:t>kebutuhan</a:t>
            </a:r>
            <a:r>
              <a:rPr lang="en-US" sz="2800" dirty="0" smtClean="0">
                <a:latin typeface="Comic Sans MS" pitchFamily="66" charset="0"/>
              </a:rPr>
              <a:t> </a:t>
            </a:r>
            <a:r>
              <a:rPr lang="en-US" sz="2800" dirty="0" err="1" smtClean="0">
                <a:latin typeface="Comic Sans MS" pitchFamily="66" charset="0"/>
              </a:rPr>
              <a:t>logistik</a:t>
            </a:r>
            <a:r>
              <a:rPr lang="en-US" sz="2800" dirty="0" smtClean="0">
                <a:latin typeface="Comic Sans MS" pitchFamily="66" charset="0"/>
              </a:rPr>
              <a:t> </a:t>
            </a:r>
            <a:r>
              <a:rPr lang="en-US" sz="2800" dirty="0" err="1" smtClean="0">
                <a:latin typeface="Comic Sans MS" pitchFamily="66" charset="0"/>
              </a:rPr>
              <a:t>dengan</a:t>
            </a:r>
            <a:r>
              <a:rPr lang="en-US" sz="2800" dirty="0" smtClean="0">
                <a:latin typeface="Comic Sans MS" pitchFamily="66" charset="0"/>
              </a:rPr>
              <a:t> </a:t>
            </a:r>
            <a:r>
              <a:rPr lang="en-US" sz="2800" dirty="0" err="1" smtClean="0">
                <a:latin typeface="Comic Sans MS" pitchFamily="66" charset="0"/>
              </a:rPr>
              <a:t>cara</a:t>
            </a:r>
            <a:r>
              <a:rPr lang="en-US" sz="2800" dirty="0" smtClean="0">
                <a:latin typeface="Comic Sans MS" pitchFamily="66" charset="0"/>
              </a:rPr>
              <a:t> </a:t>
            </a:r>
            <a:r>
              <a:rPr lang="en-US" sz="2800" dirty="0" err="1" smtClean="0">
                <a:latin typeface="Comic Sans MS" pitchFamily="66" charset="0"/>
              </a:rPr>
              <a:t>mengganti</a:t>
            </a:r>
            <a:r>
              <a:rPr lang="en-US" sz="2800" dirty="0" smtClean="0">
                <a:latin typeface="Comic Sans MS" pitchFamily="66" charset="0"/>
              </a:rPr>
              <a:t> material lain yang </a:t>
            </a:r>
            <a:r>
              <a:rPr lang="en-US" sz="2800" dirty="0" err="1" smtClean="0">
                <a:latin typeface="Comic Sans MS" pitchFamily="66" charset="0"/>
              </a:rPr>
              <a:t>memiliki</a:t>
            </a:r>
            <a:r>
              <a:rPr lang="en-US" sz="2800" dirty="0" smtClean="0">
                <a:latin typeface="Comic Sans MS" pitchFamily="66" charset="0"/>
              </a:rPr>
              <a:t> </a:t>
            </a:r>
            <a:r>
              <a:rPr lang="en-US" sz="2800" dirty="0" err="1" smtClean="0">
                <a:latin typeface="Comic Sans MS" pitchFamily="66" charset="0"/>
              </a:rPr>
              <a:t>fungsi</a:t>
            </a:r>
            <a:r>
              <a:rPr lang="en-US" sz="2800" dirty="0" smtClean="0">
                <a:latin typeface="Comic Sans MS" pitchFamily="66" charset="0"/>
              </a:rPr>
              <a:t> </a:t>
            </a:r>
            <a:r>
              <a:rPr lang="en-US" sz="2800" dirty="0" err="1" smtClean="0">
                <a:latin typeface="Comic Sans MS" pitchFamily="66" charset="0"/>
              </a:rPr>
              <a:t>sama</a:t>
            </a:r>
            <a:r>
              <a:rPr lang="en-US" sz="2800" dirty="0" smtClean="0">
                <a:latin typeface="Comic Sans MS" pitchFamily="66" charset="0"/>
              </a:rPr>
              <a:t> </a:t>
            </a:r>
            <a:r>
              <a:rPr lang="en-US" sz="2800" dirty="0" err="1" smtClean="0">
                <a:latin typeface="Comic Sans MS" pitchFamily="66" charset="0"/>
              </a:rPr>
              <a:t>untuk</a:t>
            </a:r>
            <a:r>
              <a:rPr lang="en-US" sz="2800" dirty="0" smtClean="0">
                <a:latin typeface="Comic Sans MS" pitchFamily="66" charset="0"/>
              </a:rPr>
              <a:t> </a:t>
            </a:r>
            <a:r>
              <a:rPr lang="en-US" sz="2800" dirty="0" err="1" smtClean="0">
                <a:latin typeface="Comic Sans MS" pitchFamily="66" charset="0"/>
              </a:rPr>
              <a:t>memenuhi</a:t>
            </a:r>
            <a:r>
              <a:rPr lang="en-US" sz="2800" dirty="0" smtClean="0">
                <a:latin typeface="Comic Sans MS" pitchFamily="66" charset="0"/>
              </a:rPr>
              <a:t> </a:t>
            </a:r>
            <a:r>
              <a:rPr lang="en-US" sz="2800" dirty="0" err="1" smtClean="0">
                <a:latin typeface="Comic Sans MS" pitchFamily="66" charset="0"/>
              </a:rPr>
              <a:t>suatu</a:t>
            </a:r>
            <a:r>
              <a:rPr lang="en-US" sz="2800" dirty="0" smtClean="0">
                <a:latin typeface="Comic Sans MS" pitchFamily="66" charset="0"/>
              </a:rPr>
              <a:t> </a:t>
            </a:r>
            <a:r>
              <a:rPr lang="en-US" sz="2800" dirty="0" err="1" smtClean="0">
                <a:latin typeface="Comic Sans MS" pitchFamily="66" charset="0"/>
              </a:rPr>
              <a:t>kebutuhan</a:t>
            </a:r>
            <a:r>
              <a:rPr lang="en-US" sz="2800" dirty="0" smtClean="0">
                <a:latin typeface="Comic Sans MS" pitchFamily="66" charset="0"/>
              </a:rPr>
              <a:t> </a:t>
            </a:r>
            <a:r>
              <a:rPr lang="en-US" sz="2800" dirty="0" err="1" smtClean="0">
                <a:latin typeface="Comic Sans MS" pitchFamily="66" charset="0"/>
              </a:rPr>
              <a:t>tertentu</a:t>
            </a:r>
            <a:r>
              <a:rPr lang="en-US" sz="2800" dirty="0" smtClean="0">
                <a:latin typeface="Comic Sans MS" pitchFamily="66" charset="0"/>
              </a:rPr>
              <a:t>. </a:t>
            </a:r>
            <a:endParaRPr lang="id-ID" sz="2800" dirty="0" smtClean="0">
              <a:latin typeface="Comic Sans MS" pitchFamily="66" charset="0"/>
            </a:endParaRPr>
          </a:p>
          <a:p>
            <a:pPr>
              <a:buNone/>
            </a:pPr>
            <a:r>
              <a:rPr lang="en-US" sz="2800" dirty="0" smtClean="0">
                <a:latin typeface="Comic Sans MS" pitchFamily="66" charset="0"/>
              </a:rPr>
              <a:t>7.      </a:t>
            </a:r>
            <a:r>
              <a:rPr lang="en-US" sz="2800" dirty="0" err="1" smtClean="0">
                <a:latin typeface="Comic Sans MS" pitchFamily="66" charset="0"/>
              </a:rPr>
              <a:t>Pemberian</a:t>
            </a:r>
            <a:r>
              <a:rPr lang="en-US" sz="2800" dirty="0" smtClean="0">
                <a:latin typeface="Comic Sans MS" pitchFamily="66" charset="0"/>
              </a:rPr>
              <a:t>/</a:t>
            </a:r>
            <a:r>
              <a:rPr lang="en-US" sz="2800" dirty="0" err="1" smtClean="0">
                <a:latin typeface="Comic Sans MS" pitchFamily="66" charset="0"/>
              </a:rPr>
              <a:t>Hadiah</a:t>
            </a:r>
            <a:endParaRPr lang="id-ID" sz="2800" dirty="0" smtClean="0">
              <a:latin typeface="Comic Sans MS" pitchFamily="66" charset="0"/>
            </a:endParaRPr>
          </a:p>
          <a:p>
            <a:pPr>
              <a:buNone/>
            </a:pPr>
            <a:r>
              <a:rPr lang="id-ID" sz="2800" dirty="0" smtClean="0">
                <a:latin typeface="Comic Sans MS" pitchFamily="66" charset="0"/>
              </a:rPr>
              <a:t>	</a:t>
            </a:r>
            <a:r>
              <a:rPr lang="en-US" sz="2800" dirty="0" err="1" smtClean="0">
                <a:latin typeface="Comic Sans MS" pitchFamily="66" charset="0"/>
              </a:rPr>
              <a:t>Pemberian</a:t>
            </a:r>
            <a:r>
              <a:rPr lang="en-US" sz="2800" dirty="0" smtClean="0">
                <a:latin typeface="Comic Sans MS" pitchFamily="66" charset="0"/>
              </a:rPr>
              <a:t> (</a:t>
            </a:r>
            <a:r>
              <a:rPr lang="en-US" sz="2800" dirty="0" err="1" smtClean="0">
                <a:latin typeface="Comic Sans MS" pitchFamily="66" charset="0"/>
              </a:rPr>
              <a:t>hadiah</a:t>
            </a:r>
            <a:r>
              <a:rPr lang="en-US" sz="2800" dirty="0" smtClean="0">
                <a:latin typeface="Comic Sans MS" pitchFamily="66" charset="0"/>
              </a:rPr>
              <a:t>) </a:t>
            </a:r>
            <a:r>
              <a:rPr lang="en-US" sz="2800" dirty="0" err="1" smtClean="0">
                <a:latin typeface="Comic Sans MS" pitchFamily="66" charset="0"/>
              </a:rPr>
              <a:t>merupakan</a:t>
            </a:r>
            <a:r>
              <a:rPr lang="en-US" sz="2800" dirty="0" smtClean="0">
                <a:latin typeface="Comic Sans MS" pitchFamily="66" charset="0"/>
              </a:rPr>
              <a:t> </a:t>
            </a:r>
            <a:r>
              <a:rPr lang="en-US" sz="2800" dirty="0" err="1" smtClean="0">
                <a:latin typeface="Comic Sans MS" pitchFamily="66" charset="0"/>
              </a:rPr>
              <a:t>cara</a:t>
            </a:r>
            <a:r>
              <a:rPr lang="en-US" sz="2800" dirty="0" smtClean="0">
                <a:latin typeface="Comic Sans MS" pitchFamily="66" charset="0"/>
              </a:rPr>
              <a:t> </a:t>
            </a:r>
            <a:r>
              <a:rPr lang="en-US" sz="2800" dirty="0" err="1" smtClean="0">
                <a:latin typeface="Comic Sans MS" pitchFamily="66" charset="0"/>
              </a:rPr>
              <a:t>pemenuhan</a:t>
            </a:r>
            <a:r>
              <a:rPr lang="en-US" sz="2800" dirty="0" smtClean="0">
                <a:latin typeface="Comic Sans MS" pitchFamily="66" charset="0"/>
              </a:rPr>
              <a:t> </a:t>
            </a:r>
            <a:r>
              <a:rPr lang="en-US" sz="2800" dirty="0" err="1" smtClean="0">
                <a:latin typeface="Comic Sans MS" pitchFamily="66" charset="0"/>
              </a:rPr>
              <a:t>kebutuhan</a:t>
            </a:r>
            <a:r>
              <a:rPr lang="en-US" sz="2800" dirty="0" smtClean="0">
                <a:latin typeface="Comic Sans MS" pitchFamily="66" charset="0"/>
              </a:rPr>
              <a:t> </a:t>
            </a:r>
            <a:r>
              <a:rPr lang="en-US" sz="2800" dirty="0" err="1" smtClean="0">
                <a:latin typeface="Comic Sans MS" pitchFamily="66" charset="0"/>
              </a:rPr>
              <a:t>logistik</a:t>
            </a:r>
            <a:r>
              <a:rPr lang="en-US" sz="2800" dirty="0" smtClean="0">
                <a:latin typeface="Comic Sans MS" pitchFamily="66" charset="0"/>
              </a:rPr>
              <a:t> </a:t>
            </a:r>
            <a:r>
              <a:rPr lang="en-US" sz="2800" dirty="0" err="1" smtClean="0">
                <a:latin typeface="Comic Sans MS" pitchFamily="66" charset="0"/>
              </a:rPr>
              <a:t>dengan</a:t>
            </a:r>
            <a:r>
              <a:rPr lang="en-US" sz="2800" dirty="0" smtClean="0">
                <a:latin typeface="Comic Sans MS" pitchFamily="66" charset="0"/>
              </a:rPr>
              <a:t> </a:t>
            </a:r>
            <a:r>
              <a:rPr lang="en-US" sz="2800" dirty="0" err="1" smtClean="0">
                <a:latin typeface="Comic Sans MS" pitchFamily="66" charset="0"/>
              </a:rPr>
              <a:t>menggunakan</a:t>
            </a:r>
            <a:r>
              <a:rPr lang="en-US" sz="2800" dirty="0" smtClean="0">
                <a:latin typeface="Comic Sans MS" pitchFamily="66" charset="0"/>
              </a:rPr>
              <a:t> </a:t>
            </a:r>
            <a:r>
              <a:rPr lang="en-US" sz="2800" dirty="0" err="1" smtClean="0">
                <a:latin typeface="Comic Sans MS" pitchFamily="66" charset="0"/>
              </a:rPr>
              <a:t>logistik</a:t>
            </a:r>
            <a:r>
              <a:rPr lang="en-US" sz="2800" dirty="0" smtClean="0">
                <a:latin typeface="Comic Sans MS" pitchFamily="66" charset="0"/>
              </a:rPr>
              <a:t> yang </a:t>
            </a:r>
            <a:r>
              <a:rPr lang="en-US" sz="2800" dirty="0" err="1" smtClean="0">
                <a:latin typeface="Comic Sans MS" pitchFamily="66" charset="0"/>
              </a:rPr>
              <a:t>merupakan</a:t>
            </a:r>
            <a:r>
              <a:rPr lang="en-US" sz="2800" dirty="0" smtClean="0">
                <a:latin typeface="Comic Sans MS" pitchFamily="66" charset="0"/>
              </a:rPr>
              <a:t> </a:t>
            </a:r>
            <a:r>
              <a:rPr lang="en-US" sz="2800" dirty="0" err="1" smtClean="0">
                <a:latin typeface="Comic Sans MS" pitchFamily="66" charset="0"/>
              </a:rPr>
              <a:t>pemberian</a:t>
            </a:r>
            <a:r>
              <a:rPr lang="en-US" sz="2800" dirty="0" smtClean="0">
                <a:latin typeface="Comic Sans MS" pitchFamily="66" charset="0"/>
              </a:rPr>
              <a:t>/ </a:t>
            </a:r>
            <a:r>
              <a:rPr lang="en-US" sz="2800" dirty="0" err="1" smtClean="0">
                <a:latin typeface="Comic Sans MS" pitchFamily="66" charset="0"/>
              </a:rPr>
              <a:t>hadiah</a:t>
            </a:r>
            <a:r>
              <a:rPr lang="en-US" sz="2800" dirty="0" smtClean="0">
                <a:latin typeface="Comic Sans MS" pitchFamily="66" charset="0"/>
              </a:rPr>
              <a:t> </a:t>
            </a:r>
            <a:r>
              <a:rPr lang="en-US" sz="2800" dirty="0" err="1" smtClean="0">
                <a:latin typeface="Comic Sans MS" pitchFamily="66" charset="0"/>
              </a:rPr>
              <a:t>dari</a:t>
            </a:r>
            <a:r>
              <a:rPr lang="en-US" sz="2800" dirty="0" smtClean="0">
                <a:latin typeface="Comic Sans MS" pitchFamily="66" charset="0"/>
              </a:rPr>
              <a:t> </a:t>
            </a:r>
            <a:r>
              <a:rPr lang="en-US" sz="2800" dirty="0" err="1" smtClean="0">
                <a:latin typeface="Comic Sans MS" pitchFamily="66" charset="0"/>
              </a:rPr>
              <a:t>pihak</a:t>
            </a:r>
            <a:r>
              <a:rPr lang="en-US" sz="2800" dirty="0" smtClean="0">
                <a:latin typeface="Comic Sans MS" pitchFamily="66" charset="0"/>
              </a:rPr>
              <a:t> lain.</a:t>
            </a:r>
            <a:endParaRPr lang="id-ID" sz="2800" dirty="0" smtClean="0">
              <a:latin typeface="Comic Sans MS" pitchFamily="66" charset="0"/>
            </a:endParaRPr>
          </a:p>
          <a:p>
            <a:pPr>
              <a:buNone/>
            </a:pPr>
            <a:r>
              <a:rPr lang="en-US" sz="2800" dirty="0" smtClean="0">
                <a:latin typeface="Comic Sans MS" pitchFamily="66" charset="0"/>
              </a:rPr>
              <a:t>8.     </a:t>
            </a:r>
            <a:r>
              <a:rPr lang="en-US" sz="2800" dirty="0" err="1" smtClean="0">
                <a:latin typeface="Comic Sans MS" pitchFamily="66" charset="0"/>
              </a:rPr>
              <a:t>Perbaikan</a:t>
            </a:r>
            <a:r>
              <a:rPr lang="en-US" sz="2800" dirty="0" smtClean="0">
                <a:latin typeface="Comic Sans MS" pitchFamily="66" charset="0"/>
              </a:rPr>
              <a:t>/</a:t>
            </a:r>
            <a:r>
              <a:rPr lang="en-US" sz="2800" dirty="0" err="1" smtClean="0">
                <a:latin typeface="Comic Sans MS" pitchFamily="66" charset="0"/>
              </a:rPr>
              <a:t>Rekondisi</a:t>
            </a:r>
            <a:r>
              <a:rPr lang="en-US" sz="2800" dirty="0" smtClean="0">
                <a:latin typeface="Comic Sans MS" pitchFamily="66" charset="0"/>
              </a:rPr>
              <a:t> </a:t>
            </a:r>
            <a:endParaRPr lang="id-ID" sz="2800" dirty="0" smtClean="0">
              <a:latin typeface="Comic Sans MS" pitchFamily="66" charset="0"/>
            </a:endParaRPr>
          </a:p>
          <a:p>
            <a:pPr>
              <a:buNone/>
            </a:pPr>
            <a:r>
              <a:rPr lang="id-ID" sz="2800" dirty="0" smtClean="0">
                <a:latin typeface="Comic Sans MS" pitchFamily="66" charset="0"/>
              </a:rPr>
              <a:t>	</a:t>
            </a:r>
            <a:r>
              <a:rPr lang="en-US" sz="2800" dirty="0" err="1" smtClean="0">
                <a:latin typeface="Comic Sans MS" pitchFamily="66" charset="0"/>
              </a:rPr>
              <a:t>Perbaikan</a:t>
            </a:r>
            <a:r>
              <a:rPr lang="en-US" sz="2800" dirty="0" smtClean="0">
                <a:latin typeface="Comic Sans MS" pitchFamily="66" charset="0"/>
              </a:rPr>
              <a:t> </a:t>
            </a:r>
            <a:r>
              <a:rPr lang="en-US" sz="2800" dirty="0" err="1" smtClean="0">
                <a:latin typeface="Comic Sans MS" pitchFamily="66" charset="0"/>
              </a:rPr>
              <a:t>merupakan</a:t>
            </a:r>
            <a:r>
              <a:rPr lang="en-US" sz="2800" dirty="0" smtClean="0">
                <a:latin typeface="Comic Sans MS" pitchFamily="66" charset="0"/>
              </a:rPr>
              <a:t> </a:t>
            </a:r>
            <a:r>
              <a:rPr lang="en-US" sz="2800" dirty="0" err="1" smtClean="0">
                <a:latin typeface="Comic Sans MS" pitchFamily="66" charset="0"/>
              </a:rPr>
              <a:t>cara</a:t>
            </a:r>
            <a:r>
              <a:rPr lang="en-US" sz="2800" dirty="0" smtClean="0">
                <a:latin typeface="Comic Sans MS" pitchFamily="66" charset="0"/>
              </a:rPr>
              <a:t> </a:t>
            </a:r>
            <a:r>
              <a:rPr lang="en-US" sz="2800" dirty="0" err="1" smtClean="0">
                <a:latin typeface="Comic Sans MS" pitchFamily="66" charset="0"/>
              </a:rPr>
              <a:t>pemenuhan</a:t>
            </a:r>
            <a:r>
              <a:rPr lang="en-US" sz="2800" dirty="0" smtClean="0">
                <a:latin typeface="Comic Sans MS" pitchFamily="66" charset="0"/>
              </a:rPr>
              <a:t> </a:t>
            </a:r>
            <a:r>
              <a:rPr lang="en-US" sz="2800" dirty="0" err="1" smtClean="0">
                <a:latin typeface="Comic Sans MS" pitchFamily="66" charset="0"/>
              </a:rPr>
              <a:t>kebutuhan</a:t>
            </a:r>
            <a:r>
              <a:rPr lang="en-US" sz="2800" dirty="0" smtClean="0">
                <a:latin typeface="Comic Sans MS" pitchFamily="66" charset="0"/>
              </a:rPr>
              <a:t> </a:t>
            </a:r>
            <a:r>
              <a:rPr lang="en-US" sz="2800" dirty="0" err="1" smtClean="0">
                <a:latin typeface="Comic Sans MS" pitchFamily="66" charset="0"/>
              </a:rPr>
              <a:t>logistik</a:t>
            </a:r>
            <a:r>
              <a:rPr lang="en-US" sz="2800" dirty="0" smtClean="0">
                <a:latin typeface="Comic Sans MS" pitchFamily="66" charset="0"/>
              </a:rPr>
              <a:t> </a:t>
            </a:r>
            <a:r>
              <a:rPr lang="en-US" sz="2800" dirty="0" err="1" smtClean="0">
                <a:latin typeface="Comic Sans MS" pitchFamily="66" charset="0"/>
              </a:rPr>
              <a:t>dengan</a:t>
            </a:r>
            <a:r>
              <a:rPr lang="en-US" sz="2800" dirty="0" smtClean="0">
                <a:latin typeface="Comic Sans MS" pitchFamily="66" charset="0"/>
              </a:rPr>
              <a:t> </a:t>
            </a:r>
            <a:r>
              <a:rPr lang="en-US" sz="2800" dirty="0" err="1" smtClean="0">
                <a:latin typeface="Comic Sans MS" pitchFamily="66" charset="0"/>
              </a:rPr>
              <a:t>jalan</a:t>
            </a:r>
            <a:r>
              <a:rPr lang="en-US" sz="2800" dirty="0" smtClean="0">
                <a:latin typeface="Comic Sans MS" pitchFamily="66" charset="0"/>
              </a:rPr>
              <a:t> </a:t>
            </a:r>
            <a:r>
              <a:rPr lang="en-US" sz="2800" dirty="0" err="1" smtClean="0">
                <a:latin typeface="Comic Sans MS" pitchFamily="66" charset="0"/>
              </a:rPr>
              <a:t>memperbaiki</a:t>
            </a:r>
            <a:r>
              <a:rPr lang="en-US" sz="2800" dirty="0" smtClean="0">
                <a:latin typeface="Comic Sans MS" pitchFamily="66" charset="0"/>
              </a:rPr>
              <a:t> </a:t>
            </a:r>
            <a:r>
              <a:rPr lang="en-US" sz="2800" dirty="0" err="1" smtClean="0">
                <a:latin typeface="Comic Sans MS" pitchFamily="66" charset="0"/>
              </a:rPr>
              <a:t>logistik</a:t>
            </a:r>
            <a:r>
              <a:rPr lang="en-US" sz="2800" dirty="0" smtClean="0">
                <a:latin typeface="Comic Sans MS" pitchFamily="66" charset="0"/>
              </a:rPr>
              <a:t> yang </a:t>
            </a:r>
            <a:r>
              <a:rPr lang="en-US" sz="2800" dirty="0" err="1" smtClean="0">
                <a:latin typeface="Comic Sans MS" pitchFamily="66" charset="0"/>
              </a:rPr>
              <a:t>telah</a:t>
            </a:r>
            <a:r>
              <a:rPr lang="en-US" sz="2800" dirty="0" smtClean="0">
                <a:latin typeface="Comic Sans MS" pitchFamily="66" charset="0"/>
              </a:rPr>
              <a:t> </a:t>
            </a:r>
            <a:r>
              <a:rPr lang="en-US" sz="2800" dirty="0" err="1" smtClean="0">
                <a:latin typeface="Comic Sans MS" pitchFamily="66" charset="0"/>
              </a:rPr>
              <a:t>mengalami</a:t>
            </a:r>
            <a:r>
              <a:rPr lang="en-US" sz="2800" dirty="0" smtClean="0">
                <a:latin typeface="Comic Sans MS" pitchFamily="66" charset="0"/>
              </a:rPr>
              <a:t> </a:t>
            </a:r>
            <a:r>
              <a:rPr lang="en-US" sz="2800" dirty="0" err="1" smtClean="0">
                <a:latin typeface="Comic Sans MS" pitchFamily="66" charset="0"/>
              </a:rPr>
              <a:t>kerusakan</a:t>
            </a:r>
            <a:r>
              <a:rPr lang="en-US" sz="2800" dirty="0" smtClean="0">
                <a:latin typeface="Comic Sans MS" pitchFamily="66" charset="0"/>
              </a:rPr>
              <a:t>.</a:t>
            </a:r>
            <a:endParaRPr lang="id-ID" dirty="0">
              <a:latin typeface="Comic Sans MS" pitchFamily="6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pPr>
              <a:buNone/>
            </a:pPr>
            <a:r>
              <a:rPr lang="id-ID" dirty="0" smtClean="0">
                <a:latin typeface="Comic Sans MS" pitchFamily="66" charset="0"/>
              </a:rPr>
              <a:t>	</a:t>
            </a:r>
            <a:r>
              <a:rPr lang="en-US" dirty="0" err="1" smtClean="0">
                <a:latin typeface="Comic Sans MS" pitchFamily="66" charset="0"/>
              </a:rPr>
              <a:t>Dalam</a:t>
            </a:r>
            <a:r>
              <a:rPr lang="en-US" dirty="0" smtClean="0">
                <a:latin typeface="Comic Sans MS" pitchFamily="66" charset="0"/>
              </a:rPr>
              <a:t> </a:t>
            </a:r>
            <a:r>
              <a:rPr lang="en-US" dirty="0" err="1" smtClean="0">
                <a:latin typeface="Comic Sans MS" pitchFamily="66" charset="0"/>
              </a:rPr>
              <a:t>Upaya</a:t>
            </a:r>
            <a:r>
              <a:rPr lang="en-US" dirty="0" smtClean="0">
                <a:latin typeface="Comic Sans MS" pitchFamily="66" charset="0"/>
              </a:rPr>
              <a:t> </a:t>
            </a:r>
            <a:r>
              <a:rPr lang="en-US" dirty="0" err="1" smtClean="0">
                <a:latin typeface="Comic Sans MS" pitchFamily="66" charset="0"/>
              </a:rPr>
              <a:t>menentukan</a:t>
            </a:r>
            <a:r>
              <a:rPr lang="en-US" dirty="0" smtClean="0">
                <a:latin typeface="Comic Sans MS" pitchFamily="66" charset="0"/>
              </a:rPr>
              <a:t> </a:t>
            </a:r>
            <a:r>
              <a:rPr lang="en-US" dirty="0" err="1" smtClean="0">
                <a:latin typeface="Comic Sans MS" pitchFamily="66" charset="0"/>
              </a:rPr>
              <a:t>dan</a:t>
            </a:r>
            <a:r>
              <a:rPr lang="en-US" dirty="0" smtClean="0">
                <a:latin typeface="Comic Sans MS" pitchFamily="66" charset="0"/>
              </a:rPr>
              <a:t> </a:t>
            </a:r>
            <a:r>
              <a:rPr lang="en-US" dirty="0" err="1" smtClean="0">
                <a:latin typeface="Comic Sans MS" pitchFamily="66" charset="0"/>
              </a:rPr>
              <a:t>menetapkan</a:t>
            </a:r>
            <a:r>
              <a:rPr lang="en-US" dirty="0" smtClean="0">
                <a:latin typeface="Comic Sans MS" pitchFamily="66" charset="0"/>
              </a:rPr>
              <a:t> </a:t>
            </a:r>
            <a:r>
              <a:rPr lang="en-US" dirty="0" err="1" smtClean="0">
                <a:latin typeface="Comic Sans MS" pitchFamily="66" charset="0"/>
              </a:rPr>
              <a:t>kebutuhan</a:t>
            </a:r>
            <a:r>
              <a:rPr lang="en-US" dirty="0" smtClean="0">
                <a:latin typeface="Comic Sans MS" pitchFamily="66" charset="0"/>
              </a:rPr>
              <a:t> </a:t>
            </a:r>
            <a:r>
              <a:rPr lang="en-US" dirty="0" err="1" smtClean="0">
                <a:latin typeface="Comic Sans MS" pitchFamily="66" charset="0"/>
              </a:rPr>
              <a:t>logistik</a:t>
            </a:r>
            <a:r>
              <a:rPr lang="en-US" dirty="0" smtClean="0">
                <a:latin typeface="Comic Sans MS" pitchFamily="66" charset="0"/>
              </a:rPr>
              <a:t> </a:t>
            </a:r>
            <a:r>
              <a:rPr lang="en-US" dirty="0" err="1" smtClean="0">
                <a:latin typeface="Comic Sans MS" pitchFamily="66" charset="0"/>
              </a:rPr>
              <a:t>hendaknya</a:t>
            </a:r>
            <a:r>
              <a:rPr lang="en-US" dirty="0" smtClean="0">
                <a:latin typeface="Comic Sans MS" pitchFamily="66" charset="0"/>
              </a:rPr>
              <a:t> </a:t>
            </a:r>
            <a:r>
              <a:rPr lang="en-US" dirty="0" err="1" smtClean="0">
                <a:latin typeface="Comic Sans MS" pitchFamily="66" charset="0"/>
              </a:rPr>
              <a:t>mempertimbangkan</a:t>
            </a:r>
            <a:r>
              <a:rPr lang="en-US" dirty="0" smtClean="0">
                <a:latin typeface="Comic Sans MS" pitchFamily="66" charset="0"/>
              </a:rPr>
              <a:t> </a:t>
            </a:r>
            <a:r>
              <a:rPr lang="en-US" dirty="0" err="1" smtClean="0">
                <a:latin typeface="Comic Sans MS" pitchFamily="66" charset="0"/>
              </a:rPr>
              <a:t>beberapa</a:t>
            </a:r>
            <a:r>
              <a:rPr lang="en-US" dirty="0" smtClean="0">
                <a:latin typeface="Comic Sans MS" pitchFamily="66" charset="0"/>
              </a:rPr>
              <a:t> </a:t>
            </a:r>
            <a:r>
              <a:rPr lang="en-US" dirty="0" err="1" smtClean="0">
                <a:latin typeface="Comic Sans MS" pitchFamily="66" charset="0"/>
              </a:rPr>
              <a:t>faktor</a:t>
            </a:r>
            <a:r>
              <a:rPr lang="en-US" dirty="0" smtClean="0">
                <a:latin typeface="Comic Sans MS" pitchFamily="66" charset="0"/>
              </a:rPr>
              <a:t> :</a:t>
            </a:r>
            <a:endParaRPr lang="id-ID" dirty="0" smtClean="0">
              <a:latin typeface="Comic Sans MS" pitchFamily="66" charset="0"/>
            </a:endParaRPr>
          </a:p>
          <a:p>
            <a:pPr>
              <a:buNone/>
            </a:pPr>
            <a:r>
              <a:rPr lang="en-US" dirty="0" smtClean="0">
                <a:latin typeface="Comic Sans MS" pitchFamily="66" charset="0"/>
              </a:rPr>
              <a:t>1)   </a:t>
            </a:r>
            <a:r>
              <a:rPr lang="en-US" dirty="0" err="1" smtClean="0">
                <a:latin typeface="Comic Sans MS" pitchFamily="66" charset="0"/>
              </a:rPr>
              <a:t>Faktor</a:t>
            </a:r>
            <a:r>
              <a:rPr lang="en-US" dirty="0" smtClean="0">
                <a:latin typeface="Comic Sans MS" pitchFamily="66" charset="0"/>
              </a:rPr>
              <a:t> </a:t>
            </a:r>
            <a:r>
              <a:rPr lang="en-US" dirty="0" err="1" smtClean="0">
                <a:latin typeface="Comic Sans MS" pitchFamily="66" charset="0"/>
              </a:rPr>
              <a:t>fungsionalnya</a:t>
            </a:r>
            <a:r>
              <a:rPr lang="en-US" dirty="0" smtClean="0">
                <a:latin typeface="Comic Sans MS" pitchFamily="66" charset="0"/>
              </a:rPr>
              <a:t>, </a:t>
            </a:r>
            <a:r>
              <a:rPr lang="en-US" dirty="0" err="1" smtClean="0">
                <a:latin typeface="Comic Sans MS" pitchFamily="66" charset="0"/>
              </a:rPr>
              <a:t>baik</a:t>
            </a:r>
            <a:r>
              <a:rPr lang="en-US" dirty="0" smtClean="0">
                <a:latin typeface="Comic Sans MS" pitchFamily="66" charset="0"/>
              </a:rPr>
              <a:t> yang </a:t>
            </a:r>
            <a:r>
              <a:rPr lang="en-US" dirty="0" err="1" smtClean="0">
                <a:latin typeface="Comic Sans MS" pitchFamily="66" charset="0"/>
              </a:rPr>
              <a:t>berkaitan</a:t>
            </a:r>
            <a:r>
              <a:rPr lang="en-US" dirty="0" smtClean="0">
                <a:latin typeface="Comic Sans MS" pitchFamily="66" charset="0"/>
              </a:rPr>
              <a:t> </a:t>
            </a:r>
            <a:r>
              <a:rPr lang="en-US" dirty="0" err="1" smtClean="0">
                <a:latin typeface="Comic Sans MS" pitchFamily="66" charset="0"/>
              </a:rPr>
              <a:t>dengan</a:t>
            </a:r>
            <a:r>
              <a:rPr lang="en-US" dirty="0" smtClean="0">
                <a:latin typeface="Comic Sans MS" pitchFamily="66" charset="0"/>
              </a:rPr>
              <a:t> </a:t>
            </a:r>
            <a:r>
              <a:rPr lang="en-US" dirty="0" err="1" smtClean="0">
                <a:latin typeface="Comic Sans MS" pitchFamily="66" charset="0"/>
              </a:rPr>
              <a:t>kuantitas</a:t>
            </a:r>
            <a:r>
              <a:rPr lang="en-US" dirty="0" smtClean="0">
                <a:latin typeface="Comic Sans MS" pitchFamily="66" charset="0"/>
              </a:rPr>
              <a:t> </a:t>
            </a:r>
            <a:r>
              <a:rPr lang="en-US" dirty="0" err="1" smtClean="0">
                <a:latin typeface="Comic Sans MS" pitchFamily="66" charset="0"/>
              </a:rPr>
              <a:t>dan</a:t>
            </a:r>
            <a:r>
              <a:rPr lang="en-US" dirty="0" smtClean="0">
                <a:latin typeface="Comic Sans MS" pitchFamily="66" charset="0"/>
              </a:rPr>
              <a:t> </a:t>
            </a:r>
            <a:r>
              <a:rPr lang="en-US" dirty="0" err="1" smtClean="0">
                <a:latin typeface="Comic Sans MS" pitchFamily="66" charset="0"/>
              </a:rPr>
              <a:t>kualitasnya</a:t>
            </a:r>
            <a:r>
              <a:rPr lang="en-US" dirty="0" smtClean="0">
                <a:latin typeface="Comic Sans MS" pitchFamily="66" charset="0"/>
              </a:rPr>
              <a:t> </a:t>
            </a:r>
            <a:r>
              <a:rPr lang="en-US" dirty="0" err="1" smtClean="0">
                <a:latin typeface="Comic Sans MS" pitchFamily="66" charset="0"/>
              </a:rPr>
              <a:t>sesuai</a:t>
            </a:r>
            <a:r>
              <a:rPr lang="en-US" dirty="0" smtClean="0">
                <a:latin typeface="Comic Sans MS" pitchFamily="66" charset="0"/>
              </a:rPr>
              <a:t> </a:t>
            </a:r>
            <a:r>
              <a:rPr lang="en-US" dirty="0" err="1" smtClean="0">
                <a:latin typeface="Comic Sans MS" pitchFamily="66" charset="0"/>
              </a:rPr>
              <a:t>dengan</a:t>
            </a:r>
            <a:r>
              <a:rPr lang="en-US" dirty="0" smtClean="0">
                <a:latin typeface="Comic Sans MS" pitchFamily="66" charset="0"/>
              </a:rPr>
              <a:t> </a:t>
            </a:r>
            <a:r>
              <a:rPr lang="en-US" dirty="0" err="1" smtClean="0">
                <a:latin typeface="Comic Sans MS" pitchFamily="66" charset="0"/>
              </a:rPr>
              <a:t>fungsi</a:t>
            </a:r>
            <a:r>
              <a:rPr lang="en-US" dirty="0" smtClean="0">
                <a:latin typeface="Comic Sans MS" pitchFamily="66" charset="0"/>
              </a:rPr>
              <a:t> </a:t>
            </a:r>
            <a:r>
              <a:rPr lang="en-US" dirty="0" err="1" smtClean="0">
                <a:latin typeface="Comic Sans MS" pitchFamily="66" charset="0"/>
              </a:rPr>
              <a:t>logistik</a:t>
            </a:r>
            <a:r>
              <a:rPr lang="en-US" dirty="0" smtClean="0">
                <a:latin typeface="Comic Sans MS" pitchFamily="66" charset="0"/>
              </a:rPr>
              <a:t> </a:t>
            </a:r>
            <a:r>
              <a:rPr lang="en-US" dirty="0" err="1" smtClean="0">
                <a:latin typeface="Comic Sans MS" pitchFamily="66" charset="0"/>
              </a:rPr>
              <a:t>tersebut</a:t>
            </a:r>
            <a:r>
              <a:rPr lang="en-US" dirty="0" smtClean="0">
                <a:latin typeface="Comic Sans MS" pitchFamily="66" charset="0"/>
              </a:rPr>
              <a:t>.</a:t>
            </a:r>
            <a:endParaRPr lang="id-ID" dirty="0" smtClean="0">
              <a:latin typeface="Comic Sans MS" pitchFamily="66" charset="0"/>
            </a:endParaRPr>
          </a:p>
          <a:p>
            <a:pPr>
              <a:buNone/>
            </a:pPr>
            <a:r>
              <a:rPr lang="en-US" dirty="0" smtClean="0">
                <a:latin typeface="Comic Sans MS" pitchFamily="66" charset="0"/>
              </a:rPr>
              <a:t>2)     </a:t>
            </a:r>
            <a:r>
              <a:rPr lang="en-US" dirty="0" err="1" smtClean="0">
                <a:latin typeface="Comic Sans MS" pitchFamily="66" charset="0"/>
              </a:rPr>
              <a:t>Faktor</a:t>
            </a:r>
            <a:r>
              <a:rPr lang="en-US" dirty="0" smtClean="0">
                <a:latin typeface="Comic Sans MS" pitchFamily="66" charset="0"/>
              </a:rPr>
              <a:t> </a:t>
            </a:r>
            <a:r>
              <a:rPr lang="en-US" dirty="0" err="1" smtClean="0">
                <a:latin typeface="Comic Sans MS" pitchFamily="66" charset="0"/>
              </a:rPr>
              <a:t>biaya</a:t>
            </a:r>
            <a:r>
              <a:rPr lang="en-US" dirty="0" smtClean="0">
                <a:latin typeface="Comic Sans MS" pitchFamily="66" charset="0"/>
              </a:rPr>
              <a:t> </a:t>
            </a:r>
            <a:r>
              <a:rPr lang="en-US" dirty="0" err="1" smtClean="0">
                <a:latin typeface="Comic Sans MS" pitchFamily="66" charset="0"/>
              </a:rPr>
              <a:t>dan</a:t>
            </a:r>
            <a:r>
              <a:rPr lang="en-US" dirty="0" smtClean="0">
                <a:latin typeface="Comic Sans MS" pitchFamily="66" charset="0"/>
              </a:rPr>
              <a:t> </a:t>
            </a:r>
            <a:r>
              <a:rPr lang="en-US" dirty="0" err="1" smtClean="0">
                <a:latin typeface="Comic Sans MS" pitchFamily="66" charset="0"/>
              </a:rPr>
              <a:t>manfaat</a:t>
            </a:r>
            <a:endParaRPr lang="id-ID" dirty="0" smtClean="0">
              <a:latin typeface="Comic Sans MS" pitchFamily="66" charset="0"/>
            </a:endParaRPr>
          </a:p>
          <a:p>
            <a:pPr>
              <a:buNone/>
            </a:pPr>
            <a:r>
              <a:rPr lang="en-US" dirty="0" smtClean="0">
                <a:latin typeface="Comic Sans MS" pitchFamily="66" charset="0"/>
              </a:rPr>
              <a:t>3)     </a:t>
            </a:r>
            <a:r>
              <a:rPr lang="en-US" dirty="0" err="1" smtClean="0">
                <a:latin typeface="Comic Sans MS" pitchFamily="66" charset="0"/>
              </a:rPr>
              <a:t>Faktor</a:t>
            </a:r>
            <a:r>
              <a:rPr lang="en-US" dirty="0" smtClean="0">
                <a:latin typeface="Comic Sans MS" pitchFamily="66" charset="0"/>
              </a:rPr>
              <a:t> </a:t>
            </a:r>
            <a:r>
              <a:rPr lang="en-US" dirty="0" err="1" smtClean="0">
                <a:latin typeface="Comic Sans MS" pitchFamily="66" charset="0"/>
              </a:rPr>
              <a:t>anggaran</a:t>
            </a:r>
            <a:endParaRPr lang="id-ID" dirty="0" smtClean="0">
              <a:latin typeface="Comic Sans MS" pitchFamily="66" charset="0"/>
            </a:endParaRPr>
          </a:p>
          <a:p>
            <a:pPr>
              <a:buNone/>
            </a:pPr>
            <a:r>
              <a:rPr lang="en-US" dirty="0" smtClean="0">
                <a:latin typeface="Comic Sans MS" pitchFamily="66" charset="0"/>
              </a:rPr>
              <a:t>4)     </a:t>
            </a:r>
            <a:r>
              <a:rPr lang="en-US" dirty="0" err="1" smtClean="0">
                <a:latin typeface="Comic Sans MS" pitchFamily="66" charset="0"/>
              </a:rPr>
              <a:t>Faktor</a:t>
            </a:r>
            <a:r>
              <a:rPr lang="en-US" dirty="0" smtClean="0">
                <a:latin typeface="Comic Sans MS" pitchFamily="66" charset="0"/>
              </a:rPr>
              <a:t> </a:t>
            </a:r>
            <a:r>
              <a:rPr lang="en-US" dirty="0" err="1" smtClean="0">
                <a:latin typeface="Comic Sans MS" pitchFamily="66" charset="0"/>
              </a:rPr>
              <a:t>keamanan</a:t>
            </a:r>
            <a:r>
              <a:rPr lang="en-US" dirty="0" smtClean="0">
                <a:latin typeface="Comic Sans MS" pitchFamily="66" charset="0"/>
              </a:rPr>
              <a:t> </a:t>
            </a:r>
            <a:r>
              <a:rPr lang="en-US" dirty="0" err="1" smtClean="0">
                <a:latin typeface="Comic Sans MS" pitchFamily="66" charset="0"/>
              </a:rPr>
              <a:t>dan</a:t>
            </a:r>
            <a:r>
              <a:rPr lang="en-US" dirty="0" smtClean="0">
                <a:latin typeface="Comic Sans MS" pitchFamily="66" charset="0"/>
              </a:rPr>
              <a:t> </a:t>
            </a:r>
            <a:r>
              <a:rPr lang="en-US" dirty="0" err="1" smtClean="0">
                <a:latin typeface="Comic Sans MS" pitchFamily="66" charset="0"/>
              </a:rPr>
              <a:t>kewibawaan</a:t>
            </a:r>
            <a:endParaRPr lang="id-ID" dirty="0" smtClean="0">
              <a:latin typeface="Comic Sans MS" pitchFamily="66" charset="0"/>
            </a:endParaRPr>
          </a:p>
          <a:p>
            <a:pPr>
              <a:buNone/>
            </a:pPr>
            <a:r>
              <a:rPr lang="en-US" dirty="0" smtClean="0">
                <a:latin typeface="Comic Sans MS" pitchFamily="66" charset="0"/>
              </a:rPr>
              <a:t>5)     </a:t>
            </a:r>
            <a:r>
              <a:rPr lang="en-US" dirty="0" err="1" smtClean="0">
                <a:latin typeface="Comic Sans MS" pitchFamily="66" charset="0"/>
              </a:rPr>
              <a:t>Faktor</a:t>
            </a:r>
            <a:r>
              <a:rPr lang="en-US" dirty="0" smtClean="0">
                <a:latin typeface="Comic Sans MS" pitchFamily="66" charset="0"/>
              </a:rPr>
              <a:t> </a:t>
            </a:r>
            <a:r>
              <a:rPr lang="en-US" dirty="0" err="1" smtClean="0">
                <a:latin typeface="Comic Sans MS" pitchFamily="66" charset="0"/>
              </a:rPr>
              <a:t>standarisasi</a:t>
            </a:r>
            <a:r>
              <a:rPr lang="en-US" dirty="0" smtClean="0">
                <a:latin typeface="Comic Sans MS" pitchFamily="66" charset="0"/>
              </a:rPr>
              <a:t> </a:t>
            </a:r>
            <a:r>
              <a:rPr lang="en-US" dirty="0" err="1" smtClean="0">
                <a:latin typeface="Comic Sans MS" pitchFamily="66" charset="0"/>
              </a:rPr>
              <a:t>dan</a:t>
            </a:r>
            <a:r>
              <a:rPr lang="en-US" dirty="0" smtClean="0">
                <a:latin typeface="Comic Sans MS" pitchFamily="66" charset="0"/>
              </a:rPr>
              <a:t> </a:t>
            </a:r>
            <a:r>
              <a:rPr lang="en-US" dirty="0" err="1" smtClean="0">
                <a:latin typeface="Comic Sans MS" pitchFamily="66" charset="0"/>
              </a:rPr>
              <a:t>normalisasi</a:t>
            </a:r>
            <a:endParaRPr lang="id-ID" dirty="0" smtClean="0">
              <a:latin typeface="Comic Sans MS" pitchFamily="66" charset="0"/>
            </a:endParaRPr>
          </a:p>
          <a:p>
            <a:endParaRPr lang="id-ID" dirty="0">
              <a:latin typeface="Comic Sans MS" pitchFamily="66"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3600" smtClean="0"/>
              <a:t>FUNGSI DAN PROSES PEMBELIAN</a:t>
            </a:r>
          </a:p>
        </p:txBody>
      </p:sp>
      <p:sp>
        <p:nvSpPr>
          <p:cNvPr id="38915" name="Rectangle 4"/>
          <p:cNvSpPr>
            <a:spLocks noChangeArrowheads="1"/>
          </p:cNvSpPr>
          <p:nvPr/>
        </p:nvSpPr>
        <p:spPr bwMode="auto">
          <a:xfrm>
            <a:off x="4114800" y="2286000"/>
            <a:ext cx="3505200" cy="381000"/>
          </a:xfrm>
          <a:prstGeom prst="rect">
            <a:avLst/>
          </a:prstGeom>
          <a:solidFill>
            <a:schemeClr val="accent1"/>
          </a:solidFill>
          <a:ln w="9525">
            <a:solidFill>
              <a:schemeClr val="tx1"/>
            </a:solidFill>
            <a:miter lim="800000"/>
            <a:headEnd/>
            <a:tailEnd/>
          </a:ln>
        </p:spPr>
        <p:txBody>
          <a:bodyPr wrap="none" anchor="ctr"/>
          <a:lstStyle/>
          <a:p>
            <a:pPr algn="ctr"/>
            <a:r>
              <a:rPr lang="en-US"/>
              <a:t>10. Pembinaan Pemasok</a:t>
            </a:r>
          </a:p>
        </p:txBody>
      </p:sp>
      <p:sp>
        <p:nvSpPr>
          <p:cNvPr id="38916" name="Rectangle 5"/>
          <p:cNvSpPr>
            <a:spLocks noChangeArrowheads="1"/>
          </p:cNvSpPr>
          <p:nvPr/>
        </p:nvSpPr>
        <p:spPr bwMode="auto">
          <a:xfrm>
            <a:off x="3733800" y="2667000"/>
            <a:ext cx="3505200" cy="381000"/>
          </a:xfrm>
          <a:prstGeom prst="rect">
            <a:avLst/>
          </a:prstGeom>
          <a:solidFill>
            <a:schemeClr val="accent1"/>
          </a:solidFill>
          <a:ln w="9525">
            <a:solidFill>
              <a:schemeClr val="tx1"/>
            </a:solidFill>
            <a:miter lim="800000"/>
            <a:headEnd/>
            <a:tailEnd/>
          </a:ln>
        </p:spPr>
        <p:txBody>
          <a:bodyPr wrap="none" anchor="ctr"/>
          <a:lstStyle/>
          <a:p>
            <a:pPr algn="ctr"/>
            <a:r>
              <a:rPr lang="en-US"/>
              <a:t>9.Pemeliharaan Hub dg Pemasok</a:t>
            </a:r>
          </a:p>
        </p:txBody>
      </p:sp>
      <p:sp>
        <p:nvSpPr>
          <p:cNvPr id="38917" name="Rectangle 6"/>
          <p:cNvSpPr>
            <a:spLocks noChangeArrowheads="1"/>
          </p:cNvSpPr>
          <p:nvPr/>
        </p:nvSpPr>
        <p:spPr bwMode="auto">
          <a:xfrm>
            <a:off x="3352800" y="3048000"/>
            <a:ext cx="3276600" cy="381000"/>
          </a:xfrm>
          <a:prstGeom prst="rect">
            <a:avLst/>
          </a:prstGeom>
          <a:solidFill>
            <a:schemeClr val="accent1"/>
          </a:solidFill>
          <a:ln w="9525">
            <a:solidFill>
              <a:schemeClr val="tx1"/>
            </a:solidFill>
            <a:miter lim="800000"/>
            <a:headEnd/>
            <a:tailEnd/>
          </a:ln>
        </p:spPr>
        <p:txBody>
          <a:bodyPr wrap="none" anchor="ctr"/>
          <a:lstStyle/>
          <a:p>
            <a:pPr algn="ctr"/>
            <a:r>
              <a:rPr lang="en-US"/>
              <a:t>8.Pencatatan Pembelian</a:t>
            </a:r>
          </a:p>
        </p:txBody>
      </p:sp>
      <p:sp>
        <p:nvSpPr>
          <p:cNvPr id="38918" name="Rectangle 7"/>
          <p:cNvSpPr>
            <a:spLocks noChangeArrowheads="1"/>
          </p:cNvSpPr>
          <p:nvPr/>
        </p:nvSpPr>
        <p:spPr bwMode="auto">
          <a:xfrm>
            <a:off x="2971800" y="3429000"/>
            <a:ext cx="3276600" cy="381000"/>
          </a:xfrm>
          <a:prstGeom prst="rect">
            <a:avLst/>
          </a:prstGeom>
          <a:solidFill>
            <a:schemeClr val="accent1"/>
          </a:solidFill>
          <a:ln w="9525">
            <a:solidFill>
              <a:schemeClr val="tx1"/>
            </a:solidFill>
            <a:miter lim="800000"/>
            <a:headEnd/>
            <a:tailEnd/>
          </a:ln>
        </p:spPr>
        <p:txBody>
          <a:bodyPr wrap="none" anchor="ctr"/>
          <a:lstStyle/>
          <a:p>
            <a:pPr algn="ctr"/>
            <a:r>
              <a:rPr lang="en-US"/>
              <a:t>7. Pengangkutan Barang</a:t>
            </a:r>
          </a:p>
        </p:txBody>
      </p:sp>
      <p:sp>
        <p:nvSpPr>
          <p:cNvPr id="38919" name="Rectangle 8"/>
          <p:cNvSpPr>
            <a:spLocks noChangeArrowheads="1"/>
          </p:cNvSpPr>
          <p:nvPr/>
        </p:nvSpPr>
        <p:spPr bwMode="auto">
          <a:xfrm>
            <a:off x="2590800" y="3810000"/>
            <a:ext cx="3276600" cy="381000"/>
          </a:xfrm>
          <a:prstGeom prst="rect">
            <a:avLst/>
          </a:prstGeom>
          <a:solidFill>
            <a:schemeClr val="accent1"/>
          </a:solidFill>
          <a:ln w="9525">
            <a:solidFill>
              <a:schemeClr val="tx1"/>
            </a:solidFill>
            <a:miter lim="800000"/>
            <a:headEnd/>
            <a:tailEnd/>
          </a:ln>
        </p:spPr>
        <p:txBody>
          <a:bodyPr wrap="none" anchor="ctr"/>
          <a:lstStyle/>
          <a:p>
            <a:pPr algn="ctr"/>
            <a:r>
              <a:rPr lang="en-US"/>
              <a:t>6. Penindaklanjutan Pesanan</a:t>
            </a:r>
          </a:p>
        </p:txBody>
      </p:sp>
      <p:sp>
        <p:nvSpPr>
          <p:cNvPr id="38920" name="Rectangle 9"/>
          <p:cNvSpPr>
            <a:spLocks noChangeArrowheads="1"/>
          </p:cNvSpPr>
          <p:nvPr/>
        </p:nvSpPr>
        <p:spPr bwMode="auto">
          <a:xfrm>
            <a:off x="2209800" y="4191000"/>
            <a:ext cx="3276600" cy="381000"/>
          </a:xfrm>
          <a:prstGeom prst="rect">
            <a:avLst/>
          </a:prstGeom>
          <a:solidFill>
            <a:schemeClr val="accent1"/>
          </a:solidFill>
          <a:ln w="9525">
            <a:solidFill>
              <a:schemeClr val="tx1"/>
            </a:solidFill>
            <a:miter lim="800000"/>
            <a:headEnd/>
            <a:tailEnd/>
          </a:ln>
        </p:spPr>
        <p:txBody>
          <a:bodyPr wrap="none" anchor="ctr"/>
          <a:lstStyle/>
          <a:p>
            <a:pPr algn="ctr"/>
            <a:r>
              <a:rPr lang="en-US"/>
              <a:t>5. Penempatan Pesanan</a:t>
            </a:r>
          </a:p>
        </p:txBody>
      </p:sp>
      <p:sp>
        <p:nvSpPr>
          <p:cNvPr id="38921" name="Rectangle 10"/>
          <p:cNvSpPr>
            <a:spLocks noChangeArrowheads="1"/>
          </p:cNvSpPr>
          <p:nvPr/>
        </p:nvSpPr>
        <p:spPr bwMode="auto">
          <a:xfrm>
            <a:off x="1828800" y="4572000"/>
            <a:ext cx="3352800" cy="381000"/>
          </a:xfrm>
          <a:prstGeom prst="rect">
            <a:avLst/>
          </a:prstGeom>
          <a:solidFill>
            <a:srgbClr val="FF6600"/>
          </a:solidFill>
          <a:ln w="9525">
            <a:solidFill>
              <a:schemeClr val="tx1"/>
            </a:solidFill>
            <a:miter lim="800000"/>
            <a:headEnd/>
            <a:tailEnd/>
          </a:ln>
        </p:spPr>
        <p:txBody>
          <a:bodyPr wrap="none" anchor="ctr"/>
          <a:lstStyle/>
          <a:p>
            <a:pPr algn="ctr"/>
            <a:r>
              <a:rPr lang="en-US"/>
              <a:t>4. Penentuan Harga &amp; Negosiasi</a:t>
            </a:r>
          </a:p>
        </p:txBody>
      </p:sp>
      <p:sp>
        <p:nvSpPr>
          <p:cNvPr id="38922" name="Rectangle 11"/>
          <p:cNvSpPr>
            <a:spLocks noChangeArrowheads="1"/>
          </p:cNvSpPr>
          <p:nvPr/>
        </p:nvSpPr>
        <p:spPr bwMode="auto">
          <a:xfrm>
            <a:off x="1524000" y="4953000"/>
            <a:ext cx="3276600" cy="381000"/>
          </a:xfrm>
          <a:prstGeom prst="rect">
            <a:avLst/>
          </a:prstGeom>
          <a:solidFill>
            <a:srgbClr val="FF6600"/>
          </a:solidFill>
          <a:ln w="9525">
            <a:solidFill>
              <a:schemeClr val="tx1"/>
            </a:solidFill>
            <a:miter lim="800000"/>
            <a:headEnd/>
            <a:tailEnd/>
          </a:ln>
        </p:spPr>
        <p:txBody>
          <a:bodyPr wrap="none" anchor="ctr"/>
          <a:lstStyle/>
          <a:p>
            <a:pPr algn="ctr"/>
            <a:r>
              <a:rPr lang="en-US" dirty="0"/>
              <a:t>3.Pemilihan </a:t>
            </a:r>
            <a:r>
              <a:rPr lang="en-US" dirty="0" err="1" smtClean="0"/>
              <a:t>Pembelian</a:t>
            </a:r>
            <a:endParaRPr lang="en-US" dirty="0"/>
          </a:p>
        </p:txBody>
      </p:sp>
      <p:sp>
        <p:nvSpPr>
          <p:cNvPr id="38923" name="Rectangle 12"/>
          <p:cNvSpPr>
            <a:spLocks noChangeArrowheads="1"/>
          </p:cNvSpPr>
          <p:nvPr/>
        </p:nvSpPr>
        <p:spPr bwMode="auto">
          <a:xfrm>
            <a:off x="1066800" y="5334000"/>
            <a:ext cx="3276600" cy="381000"/>
          </a:xfrm>
          <a:prstGeom prst="rect">
            <a:avLst/>
          </a:prstGeom>
          <a:solidFill>
            <a:schemeClr val="accent2"/>
          </a:solidFill>
          <a:ln w="9525">
            <a:solidFill>
              <a:schemeClr val="tx1"/>
            </a:solidFill>
            <a:miter lim="800000"/>
            <a:headEnd/>
            <a:tailEnd/>
          </a:ln>
        </p:spPr>
        <p:txBody>
          <a:bodyPr wrap="none" anchor="ctr"/>
          <a:lstStyle/>
          <a:p>
            <a:pPr algn="ctr"/>
            <a:r>
              <a:rPr lang="en-US"/>
              <a:t>2. Penentuan Kebutuhan</a:t>
            </a:r>
          </a:p>
        </p:txBody>
      </p:sp>
      <p:sp>
        <p:nvSpPr>
          <p:cNvPr id="38924" name="Rectangle 13"/>
          <p:cNvSpPr>
            <a:spLocks noChangeArrowheads="1"/>
          </p:cNvSpPr>
          <p:nvPr/>
        </p:nvSpPr>
        <p:spPr bwMode="auto">
          <a:xfrm>
            <a:off x="457200" y="5715000"/>
            <a:ext cx="3352800" cy="381000"/>
          </a:xfrm>
          <a:prstGeom prst="rect">
            <a:avLst/>
          </a:prstGeom>
          <a:solidFill>
            <a:schemeClr val="accent2"/>
          </a:solidFill>
          <a:ln w="9525">
            <a:solidFill>
              <a:schemeClr val="tx1"/>
            </a:solidFill>
            <a:miter lim="800000"/>
            <a:headEnd/>
            <a:tailEnd/>
          </a:ln>
        </p:spPr>
        <p:txBody>
          <a:bodyPr wrap="none" anchor="ctr"/>
          <a:lstStyle/>
          <a:p>
            <a:pPr algn="ctr"/>
            <a:r>
              <a:rPr lang="en-US"/>
              <a:t>1. Pengenalan Kebutuhan</a:t>
            </a:r>
          </a:p>
        </p:txBody>
      </p:sp>
      <p:sp>
        <p:nvSpPr>
          <p:cNvPr id="38925" name="Rectangle 14"/>
          <p:cNvSpPr>
            <a:spLocks noChangeArrowheads="1"/>
          </p:cNvSpPr>
          <p:nvPr/>
        </p:nvSpPr>
        <p:spPr bwMode="auto">
          <a:xfrm>
            <a:off x="4724400" y="1524000"/>
            <a:ext cx="3505200" cy="381000"/>
          </a:xfrm>
          <a:prstGeom prst="rect">
            <a:avLst/>
          </a:prstGeom>
          <a:solidFill>
            <a:schemeClr val="accent1"/>
          </a:solidFill>
          <a:ln w="9525">
            <a:solidFill>
              <a:schemeClr val="tx1"/>
            </a:solidFill>
            <a:miter lim="800000"/>
            <a:headEnd/>
            <a:tailEnd/>
          </a:ln>
        </p:spPr>
        <p:txBody>
          <a:bodyPr wrap="none" anchor="ctr"/>
          <a:lstStyle/>
          <a:p>
            <a:pPr algn="ctr"/>
            <a:r>
              <a:rPr lang="en-US"/>
              <a:t>12. Analisis Nilai</a:t>
            </a:r>
          </a:p>
        </p:txBody>
      </p:sp>
      <p:sp>
        <p:nvSpPr>
          <p:cNvPr id="38926" name="Rectangle 15"/>
          <p:cNvSpPr>
            <a:spLocks noChangeArrowheads="1"/>
          </p:cNvSpPr>
          <p:nvPr/>
        </p:nvSpPr>
        <p:spPr bwMode="auto">
          <a:xfrm>
            <a:off x="4419600" y="1905000"/>
            <a:ext cx="3505200" cy="381000"/>
          </a:xfrm>
          <a:prstGeom prst="rect">
            <a:avLst/>
          </a:prstGeom>
          <a:solidFill>
            <a:schemeClr val="accent1"/>
          </a:solidFill>
          <a:ln w="9525">
            <a:solidFill>
              <a:schemeClr val="tx1"/>
            </a:solidFill>
            <a:miter lim="800000"/>
            <a:headEnd/>
            <a:tailEnd/>
          </a:ln>
        </p:spPr>
        <p:txBody>
          <a:bodyPr wrap="none" anchor="ctr"/>
          <a:lstStyle/>
          <a:p>
            <a:pPr algn="ctr"/>
            <a:r>
              <a:rPr lang="en-US"/>
              <a:t>11. Pengendalian Mutu</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Prinsip pengadaan barang</a:t>
            </a:r>
            <a:endParaRPr lang="id-ID" dirty="0"/>
          </a:p>
        </p:txBody>
      </p:sp>
      <p:sp>
        <p:nvSpPr>
          <p:cNvPr id="3" name="Content Placeholder 2"/>
          <p:cNvSpPr>
            <a:spLocks noGrp="1"/>
          </p:cNvSpPr>
          <p:nvPr>
            <p:ph idx="1"/>
          </p:nvPr>
        </p:nvSpPr>
        <p:spPr/>
        <p:txBody>
          <a:bodyPr/>
          <a:lstStyle/>
          <a:p>
            <a:r>
              <a:rPr lang="id-ID" dirty="0" smtClean="0">
                <a:latin typeface="Comic Sans MS" pitchFamily="66" charset="0"/>
              </a:rPr>
              <a:t>Pengadaan barang logistik bagi organisasi/ perusahaan harus dilakukandengan perhitungan dan pertimbangan matang. Hal ini dilakukan untukmenghindari berbagai kerugian yang mungkin dapat ditanggung oleh organisasi secara keseluruhan dan pada akhirnya justru akan menggangu kinerja unit-unitkerja yang ada.</a:t>
            </a:r>
          </a:p>
          <a:p>
            <a:endParaRPr lang="id-ID" dirty="0">
              <a:latin typeface="Comic Sans MS"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a:buNone/>
            </a:pPr>
            <a:r>
              <a:rPr lang="id-ID" dirty="0" smtClean="0">
                <a:latin typeface="Comic Sans MS" pitchFamily="66" charset="0"/>
              </a:rPr>
              <a:t>Prinsip pengadaanbarang sebagai berikut;</a:t>
            </a:r>
          </a:p>
          <a:p>
            <a:pPr>
              <a:buNone/>
            </a:pPr>
            <a:r>
              <a:rPr lang="id-ID" dirty="0" smtClean="0">
                <a:latin typeface="Comic Sans MS" pitchFamily="66" charset="0"/>
              </a:rPr>
              <a:t>1) Mempertahankan kualitas material. </a:t>
            </a:r>
          </a:p>
          <a:p>
            <a:pPr>
              <a:buNone/>
            </a:pPr>
            <a:r>
              <a:rPr lang="id-ID" dirty="0" smtClean="0">
                <a:latin typeface="Comic Sans MS" pitchFamily="66" charset="0"/>
              </a:rPr>
              <a:t>2) Membeli material dengan harga termurah dan kualitas serta service yangdibutuhkan.</a:t>
            </a:r>
          </a:p>
          <a:p>
            <a:pPr>
              <a:buNone/>
            </a:pPr>
            <a:r>
              <a:rPr lang="id-ID" dirty="0" smtClean="0">
                <a:latin typeface="Comic Sans MS" pitchFamily="66" charset="0"/>
              </a:rPr>
              <a:t>3) Optimasi persediaan.</a:t>
            </a:r>
          </a:p>
          <a:p>
            <a:pPr>
              <a:buNone/>
            </a:pPr>
            <a:r>
              <a:rPr lang="id-ID" dirty="0" smtClean="0">
                <a:latin typeface="Comic Sans MS" pitchFamily="66" charset="0"/>
              </a:rPr>
              <a:t>4) Menghindari waste, duplikasi.</a:t>
            </a:r>
          </a:p>
          <a:p>
            <a:pPr>
              <a:buNone/>
            </a:pPr>
            <a:r>
              <a:rPr lang="id-ID" dirty="0" smtClean="0">
                <a:latin typeface="Comic Sans MS" pitchFamily="66" charset="0"/>
              </a:rPr>
              <a:t>5) Mempertahankan posisi kompetitif perusahaan.</a:t>
            </a:r>
          </a:p>
          <a:p>
            <a:pPr>
              <a:buNone/>
            </a:pPr>
            <a:r>
              <a:rPr lang="id-ID" dirty="0" smtClean="0">
                <a:latin typeface="Comic Sans MS" pitchFamily="66" charset="0"/>
              </a:rPr>
              <a:t>6) Ketersediaan terjamin dan biaya pengadaan efisien.</a:t>
            </a:r>
          </a:p>
          <a:p>
            <a:pPr>
              <a:buNone/>
            </a:pPr>
            <a:r>
              <a:rPr lang="id-ID" dirty="0" smtClean="0">
                <a:latin typeface="Comic Sans MS" pitchFamily="66" charset="0"/>
              </a:rPr>
              <a:t>7) Mencari material baru yang memungkinkan dilakukan peningkatan efisiensidan produktifitas perusahaan</a:t>
            </a:r>
          </a:p>
          <a:p>
            <a:endParaRPr lang="id-ID" dirty="0">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Gambaran umum</a:t>
            </a:r>
            <a:endParaRPr lang="id-ID" dirty="0"/>
          </a:p>
        </p:txBody>
      </p:sp>
      <p:pic>
        <p:nvPicPr>
          <p:cNvPr id="4" name="Picture 4" descr="Hasil gambar untuk konsep pengadaan - logistik"/>
          <p:cNvPicPr>
            <a:picLocks noGrp="1" noChangeAspect="1" noChangeArrowheads="1"/>
          </p:cNvPicPr>
          <p:nvPr>
            <p:ph idx="1"/>
          </p:nvPr>
        </p:nvPicPr>
        <p:blipFill>
          <a:blip r:embed="rId2"/>
          <a:srcRect/>
          <a:stretch>
            <a:fillRect/>
          </a:stretch>
        </p:blipFill>
        <p:spPr bwMode="auto">
          <a:xfrm>
            <a:off x="-642974" y="1428736"/>
            <a:ext cx="10000759" cy="475324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latin typeface="Comic Sans MS" pitchFamily="66" charset="0"/>
              </a:rPr>
              <a:t>Kegiatan pengadaan merupakan aktifitas yang paling menentukan dalam rangkaian manajemen logistik. </a:t>
            </a:r>
          </a:p>
          <a:p>
            <a:r>
              <a:rPr lang="id-ID" dirty="0" smtClean="0">
                <a:latin typeface="Comic Sans MS" pitchFamily="66" charset="0"/>
              </a:rPr>
              <a:t>Jika pengadaan berhasil artinya telah ada barang-barang yang dimiliki oleh organisasi dan siap didistribusikan dan digunakan oleh unit-unit kerja yang membutuhkan.</a:t>
            </a:r>
          </a:p>
          <a:p>
            <a:pPr>
              <a:buNone/>
            </a:pPr>
            <a:endParaRPr lang="id-ID" dirty="0" smtClean="0">
              <a:latin typeface="Comic Sans MS" pitchFamily="66" charset="0"/>
            </a:endParaRPr>
          </a:p>
          <a:p>
            <a:r>
              <a:rPr lang="id-ID" dirty="0" smtClean="0">
                <a:latin typeface="Comic Sans MS" pitchFamily="66" charset="0"/>
              </a:rPr>
              <a:t>Dwiantara dan Sumarto (2004) menyatakan bahwa fungsi pengadaan ini </a:t>
            </a:r>
            <a:r>
              <a:rPr lang="id-ID" dirty="0" smtClean="0">
                <a:latin typeface="Comic Sans MS" pitchFamily="66" charset="0"/>
              </a:rPr>
              <a:t>pada hakikatnya </a:t>
            </a:r>
            <a:r>
              <a:rPr lang="id-ID" dirty="0" smtClean="0">
                <a:latin typeface="Comic Sans MS" pitchFamily="66" charset="0"/>
              </a:rPr>
              <a:t>merupakan serangkaian kegiatan untuk menyediakan logistik sesuaidengan kebutuhan, baik berkaitan dengan jenis dan spesifikasi, jumlah, waktumaupun tempat, dengan harga dan sumber yang dapat dipertanggungjawabkan.</a:t>
            </a:r>
            <a:endParaRPr lang="id-ID" dirty="0">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latin typeface="Comic Sans MS" pitchFamily="66" charset="0"/>
              </a:rPr>
              <a:t>Salah satu hal yang penting dalam pengadaan barang adalah masalah kualitas/ mutu suatu barang. </a:t>
            </a:r>
          </a:p>
          <a:p>
            <a:r>
              <a:rPr lang="id-ID" dirty="0" smtClean="0">
                <a:latin typeface="Comic Sans MS" pitchFamily="66" charset="0"/>
              </a:rPr>
              <a:t>Bagaimana jika unit logistik mengadakan barang yang asal-asalan? Kualitas -&gt; yang dimaksud dengan kualitas barang disini adalah adanya kecocokan antara produk dengan kegunaannya. </a:t>
            </a:r>
            <a:endParaRPr lang="id-ID" dirty="0">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Autofit/>
          </a:bodyPr>
          <a:lstStyle/>
          <a:p>
            <a:r>
              <a:rPr lang="id-ID" sz="2800" dirty="0" smtClean="0">
                <a:latin typeface="Comic Sans MS" pitchFamily="66" charset="0"/>
              </a:rPr>
              <a:t>Kualitas dapat diartikan sebagai conformance to requirement, yaitu sesuai dengan yang disyaratkan/distandarkan.</a:t>
            </a:r>
          </a:p>
          <a:p>
            <a:endParaRPr lang="id-ID" sz="2800" dirty="0">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latin typeface="Comic Sans MS" pitchFamily="66" charset="0"/>
              </a:rPr>
              <a:t>Segala kegiatan usaha untuk menambah dan memenuhi kebutuhan barang dan jasa berdasarkan peraturan yang berlaku dengan menciptakan sesuatu yang tadinya belum ada menjadi ada.</a:t>
            </a:r>
          </a:p>
          <a:p>
            <a:r>
              <a:rPr lang="id-ID" dirty="0" smtClean="0">
                <a:latin typeface="Comic Sans MS" pitchFamily="66" charset="0"/>
              </a:rPr>
              <a:t>Pengadaan harus dianggap sebagai fungsi yang strategis dalam manajemen logistik</a:t>
            </a:r>
            <a:endParaRPr lang="id-ID" dirty="0">
              <a:latin typeface="Comic Sans MS" pitchFamily="66" charset="0"/>
            </a:endParaRPr>
          </a:p>
        </p:txBody>
      </p:sp>
      <p:sp>
        <p:nvSpPr>
          <p:cNvPr id="4" name="Rectangle 2"/>
          <p:cNvSpPr>
            <a:spLocks noGrp="1" noChangeArrowheads="1"/>
          </p:cNvSpPr>
          <p:nvPr>
            <p:ph type="title"/>
          </p:nvPr>
        </p:nvSpPr>
        <p:spPr>
          <a:solidFill>
            <a:schemeClr val="accent3">
              <a:lumMod val="75000"/>
            </a:schemeClr>
          </a:solidFill>
        </p:spPr>
        <p:txBody>
          <a:bodyPr/>
          <a:lstStyle/>
          <a:p>
            <a:pPr eaLnBrk="1" hangingPunct="1">
              <a:defRPr/>
            </a:pPr>
            <a:r>
              <a:rPr lang="en-US" sz="3200" dirty="0" smtClean="0"/>
              <a:t>KONSEP P</a:t>
            </a:r>
            <a:r>
              <a:rPr lang="id-ID" sz="3200" dirty="0" smtClean="0"/>
              <a:t>ROCUREMENT</a:t>
            </a:r>
            <a:r>
              <a:rPr lang="en-US" sz="3200" dirty="0" smtClean="0"/>
              <a:t>/PE</a:t>
            </a:r>
            <a:r>
              <a:rPr lang="id-ID" sz="3200" dirty="0" smtClean="0"/>
              <a:t>NGADAAN</a:t>
            </a:r>
            <a:r>
              <a:rPr lang="en-US" sz="3200" dirty="0" smtClean="0"/>
              <a:t/>
            </a:r>
            <a:br>
              <a:rPr lang="en-US" sz="3200" dirty="0" smtClean="0"/>
            </a:br>
            <a:endParaRPr lang="en-US" sz="32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latin typeface="Comic Sans MS" pitchFamily="66" charset="0"/>
              </a:rPr>
              <a:t>Pengadaan tidak selalu harus dilaksanakan dengan pembelian, tetapi didasarkan atas pilihan berbagai alternatif dengan berpedoman pada prinsip alternatif mana yang paling praktis, efisien dan efektif.</a:t>
            </a:r>
            <a:endParaRPr lang="id-ID" dirty="0">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latin typeface="Comic Sans MS" pitchFamily="66" charset="0"/>
              </a:rPr>
              <a:t>1)    </a:t>
            </a:r>
            <a:r>
              <a:rPr lang="id-ID" dirty="0" smtClean="0">
                <a:latin typeface="Comic Sans MS" pitchFamily="66" charset="0"/>
              </a:rPr>
              <a:t> </a:t>
            </a:r>
            <a:r>
              <a:rPr lang="en-US" dirty="0" err="1" smtClean="0">
                <a:latin typeface="Comic Sans MS" pitchFamily="66" charset="0"/>
              </a:rPr>
              <a:t>Salah</a:t>
            </a:r>
            <a:r>
              <a:rPr lang="en-US" dirty="0" smtClean="0">
                <a:latin typeface="Comic Sans MS" pitchFamily="66" charset="0"/>
              </a:rPr>
              <a:t> </a:t>
            </a:r>
            <a:r>
              <a:rPr lang="en-US" dirty="0" err="1" smtClean="0">
                <a:latin typeface="Comic Sans MS" pitchFamily="66" charset="0"/>
              </a:rPr>
              <a:t>rencana</a:t>
            </a:r>
            <a:r>
              <a:rPr lang="en-US" dirty="0" smtClean="0">
                <a:latin typeface="Comic Sans MS" pitchFamily="66" charset="0"/>
              </a:rPr>
              <a:t> </a:t>
            </a:r>
            <a:r>
              <a:rPr lang="en-US" dirty="0" err="1" smtClean="0">
                <a:latin typeface="Comic Sans MS" pitchFamily="66" charset="0"/>
              </a:rPr>
              <a:t>dan</a:t>
            </a:r>
            <a:r>
              <a:rPr lang="en-US" dirty="0" smtClean="0">
                <a:latin typeface="Comic Sans MS" pitchFamily="66" charset="0"/>
              </a:rPr>
              <a:t> </a:t>
            </a:r>
            <a:r>
              <a:rPr lang="en-US" dirty="0" err="1" smtClean="0">
                <a:latin typeface="Comic Sans MS" pitchFamily="66" charset="0"/>
              </a:rPr>
              <a:t>penentuan</a:t>
            </a:r>
            <a:r>
              <a:rPr lang="en-US" dirty="0" smtClean="0">
                <a:latin typeface="Comic Sans MS" pitchFamily="66" charset="0"/>
              </a:rPr>
              <a:t> </a:t>
            </a:r>
            <a:r>
              <a:rPr lang="en-US" dirty="0" err="1" smtClean="0">
                <a:latin typeface="Comic Sans MS" pitchFamily="66" charset="0"/>
              </a:rPr>
              <a:t>kebutuhan</a:t>
            </a:r>
            <a:endParaRPr lang="id-ID" dirty="0" smtClean="0">
              <a:latin typeface="Comic Sans MS" pitchFamily="66" charset="0"/>
            </a:endParaRPr>
          </a:p>
          <a:p>
            <a:pPr>
              <a:buNone/>
            </a:pPr>
            <a:r>
              <a:rPr lang="en-US" dirty="0" smtClean="0">
                <a:latin typeface="Comic Sans MS" pitchFamily="66" charset="0"/>
              </a:rPr>
              <a:t>2)     </a:t>
            </a:r>
            <a:r>
              <a:rPr lang="en-US" dirty="0" err="1" smtClean="0">
                <a:latin typeface="Comic Sans MS" pitchFamily="66" charset="0"/>
              </a:rPr>
              <a:t>Salah</a:t>
            </a:r>
            <a:r>
              <a:rPr lang="en-US" dirty="0" smtClean="0">
                <a:latin typeface="Comic Sans MS" pitchFamily="66" charset="0"/>
              </a:rPr>
              <a:t> </a:t>
            </a:r>
            <a:r>
              <a:rPr lang="en-US" dirty="0" err="1" smtClean="0">
                <a:latin typeface="Comic Sans MS" pitchFamily="66" charset="0"/>
              </a:rPr>
              <a:t>pengawasan</a:t>
            </a:r>
            <a:endParaRPr lang="id-ID" dirty="0" smtClean="0">
              <a:latin typeface="Comic Sans MS" pitchFamily="66" charset="0"/>
            </a:endParaRPr>
          </a:p>
          <a:p>
            <a:pPr>
              <a:buNone/>
            </a:pPr>
            <a:r>
              <a:rPr lang="en-US" dirty="0" smtClean="0">
                <a:latin typeface="Comic Sans MS" pitchFamily="66" charset="0"/>
              </a:rPr>
              <a:t>3)     </a:t>
            </a:r>
            <a:r>
              <a:rPr lang="en-US" dirty="0" err="1" smtClean="0">
                <a:latin typeface="Comic Sans MS" pitchFamily="66" charset="0"/>
              </a:rPr>
              <a:t>Salah</a:t>
            </a:r>
            <a:r>
              <a:rPr lang="en-US" dirty="0" smtClean="0">
                <a:latin typeface="Comic Sans MS" pitchFamily="66" charset="0"/>
              </a:rPr>
              <a:t> </a:t>
            </a:r>
            <a:r>
              <a:rPr lang="en-US" dirty="0" err="1" smtClean="0">
                <a:latin typeface="Comic Sans MS" pitchFamily="66" charset="0"/>
              </a:rPr>
              <a:t>tempat</a:t>
            </a:r>
            <a:endParaRPr lang="id-ID" dirty="0" smtClean="0">
              <a:latin typeface="Comic Sans MS" pitchFamily="66" charset="0"/>
            </a:endParaRPr>
          </a:p>
          <a:p>
            <a:pPr>
              <a:buNone/>
            </a:pPr>
            <a:r>
              <a:rPr lang="en-US" dirty="0" smtClean="0">
                <a:latin typeface="Comic Sans MS" pitchFamily="66" charset="0"/>
              </a:rPr>
              <a:t>4)     </a:t>
            </a:r>
            <a:r>
              <a:rPr lang="en-US" dirty="0" err="1" smtClean="0">
                <a:latin typeface="Comic Sans MS" pitchFamily="66" charset="0"/>
              </a:rPr>
              <a:t>Salah</a:t>
            </a:r>
            <a:r>
              <a:rPr lang="en-US" dirty="0" smtClean="0">
                <a:latin typeface="Comic Sans MS" pitchFamily="66" charset="0"/>
              </a:rPr>
              <a:t> </a:t>
            </a:r>
            <a:r>
              <a:rPr lang="en-US" dirty="0" err="1" smtClean="0">
                <a:latin typeface="Comic Sans MS" pitchFamily="66" charset="0"/>
              </a:rPr>
              <a:t>pakai</a:t>
            </a:r>
            <a:endParaRPr lang="id-ID" dirty="0" smtClean="0">
              <a:latin typeface="Comic Sans MS" pitchFamily="66" charset="0"/>
            </a:endParaRPr>
          </a:p>
          <a:p>
            <a:pPr>
              <a:buNone/>
            </a:pPr>
            <a:r>
              <a:rPr lang="en-US" dirty="0" smtClean="0">
                <a:latin typeface="Comic Sans MS" pitchFamily="66" charset="0"/>
              </a:rPr>
              <a:t>5)     </a:t>
            </a:r>
            <a:r>
              <a:rPr lang="en-US" dirty="0" err="1" smtClean="0">
                <a:latin typeface="Comic Sans MS" pitchFamily="66" charset="0"/>
              </a:rPr>
              <a:t>Lalai</a:t>
            </a:r>
            <a:r>
              <a:rPr lang="en-US" dirty="0" smtClean="0">
                <a:latin typeface="Comic Sans MS" pitchFamily="66" charset="0"/>
              </a:rPr>
              <a:t> </a:t>
            </a:r>
            <a:r>
              <a:rPr lang="en-US" dirty="0" err="1" smtClean="0">
                <a:latin typeface="Comic Sans MS" pitchFamily="66" charset="0"/>
              </a:rPr>
              <a:t>catat</a:t>
            </a:r>
            <a:endParaRPr lang="id-ID" dirty="0" smtClean="0">
              <a:latin typeface="Comic Sans MS" pitchFamily="66" charset="0"/>
            </a:endParaRPr>
          </a:p>
          <a:p>
            <a:pPr>
              <a:buNone/>
            </a:pPr>
            <a:r>
              <a:rPr lang="en-US" dirty="0" smtClean="0">
                <a:latin typeface="Comic Sans MS" pitchFamily="66" charset="0"/>
              </a:rPr>
              <a:t>6)     </a:t>
            </a:r>
            <a:r>
              <a:rPr lang="en-US" dirty="0" err="1" smtClean="0">
                <a:latin typeface="Comic Sans MS" pitchFamily="66" charset="0"/>
              </a:rPr>
              <a:t>Lalai</a:t>
            </a:r>
            <a:r>
              <a:rPr lang="en-US" dirty="0" smtClean="0">
                <a:latin typeface="Comic Sans MS" pitchFamily="66" charset="0"/>
              </a:rPr>
              <a:t> </a:t>
            </a:r>
            <a:r>
              <a:rPr lang="en-US" dirty="0" err="1" smtClean="0">
                <a:latin typeface="Comic Sans MS" pitchFamily="66" charset="0"/>
              </a:rPr>
              <a:t>rawat</a:t>
            </a:r>
            <a:endParaRPr lang="id-ID" dirty="0" smtClean="0">
              <a:latin typeface="Comic Sans MS" pitchFamily="66" charset="0"/>
            </a:endParaRPr>
          </a:p>
          <a:p>
            <a:pPr>
              <a:buNone/>
            </a:pPr>
            <a:r>
              <a:rPr lang="en-US" dirty="0" smtClean="0">
                <a:latin typeface="Comic Sans MS" pitchFamily="66" charset="0"/>
              </a:rPr>
              <a:t>7)     </a:t>
            </a:r>
            <a:r>
              <a:rPr lang="en-US" dirty="0" err="1" smtClean="0">
                <a:latin typeface="Comic Sans MS" pitchFamily="66" charset="0"/>
              </a:rPr>
              <a:t>Lalai</a:t>
            </a:r>
            <a:r>
              <a:rPr lang="en-US" dirty="0" smtClean="0">
                <a:latin typeface="Comic Sans MS" pitchFamily="66" charset="0"/>
              </a:rPr>
              <a:t> </a:t>
            </a:r>
            <a:r>
              <a:rPr lang="en-US" dirty="0" err="1" smtClean="0">
                <a:latin typeface="Comic Sans MS" pitchFamily="66" charset="0"/>
              </a:rPr>
              <a:t>simpan</a:t>
            </a:r>
            <a:endParaRPr lang="id-ID" dirty="0" smtClean="0">
              <a:latin typeface="Comic Sans MS" pitchFamily="66" charset="0"/>
            </a:endParaRPr>
          </a:p>
          <a:p>
            <a:pPr>
              <a:buNone/>
            </a:pPr>
            <a:r>
              <a:rPr lang="en-US" dirty="0" smtClean="0">
                <a:latin typeface="Comic Sans MS" pitchFamily="66" charset="0"/>
              </a:rPr>
              <a:t>8)    </a:t>
            </a:r>
            <a:r>
              <a:rPr lang="en-US" dirty="0" err="1" smtClean="0">
                <a:latin typeface="Comic Sans MS" pitchFamily="66" charset="0"/>
              </a:rPr>
              <a:t>Lalai</a:t>
            </a:r>
            <a:r>
              <a:rPr lang="en-US" dirty="0" smtClean="0">
                <a:latin typeface="Comic Sans MS" pitchFamily="66" charset="0"/>
              </a:rPr>
              <a:t> </a:t>
            </a:r>
            <a:r>
              <a:rPr lang="en-US" dirty="0" err="1" smtClean="0">
                <a:latin typeface="Comic Sans MS" pitchFamily="66" charset="0"/>
              </a:rPr>
              <a:t>kontrol</a:t>
            </a:r>
            <a:endParaRPr lang="id-ID" dirty="0" smtClean="0">
              <a:latin typeface="Comic Sans MS" pitchFamily="66" charset="0"/>
            </a:endParaRPr>
          </a:p>
          <a:p>
            <a:endParaRPr lang="id-ID" dirty="0">
              <a:latin typeface="Comic Sans MS" pitchFamily="66" charset="0"/>
            </a:endParaRPr>
          </a:p>
        </p:txBody>
      </p:sp>
      <p:sp>
        <p:nvSpPr>
          <p:cNvPr id="4" name="Rectangle 2"/>
          <p:cNvSpPr>
            <a:spLocks noGrp="1" noChangeArrowheads="1"/>
          </p:cNvSpPr>
          <p:nvPr>
            <p:ph type="title"/>
          </p:nvPr>
        </p:nvSpPr>
        <p:spPr>
          <a:xfrm>
            <a:off x="457200" y="320040"/>
            <a:ext cx="7615262" cy="1143000"/>
          </a:xfrm>
          <a:solidFill>
            <a:schemeClr val="accent3">
              <a:lumMod val="75000"/>
            </a:schemeClr>
          </a:solidFill>
        </p:spPr>
        <p:txBody>
          <a:bodyPr>
            <a:normAutofit/>
          </a:bodyPr>
          <a:lstStyle/>
          <a:p>
            <a:pPr eaLnBrk="1" hangingPunct="1">
              <a:defRPr/>
            </a:pPr>
            <a:r>
              <a:rPr lang="en-US" sz="3200" dirty="0" smtClean="0"/>
              <a:t>M</a:t>
            </a:r>
            <a:r>
              <a:rPr lang="id-ID" sz="3200" dirty="0" smtClean="0"/>
              <a:t>asalah2 yang sering dihadapi pengadaan logistik</a:t>
            </a:r>
            <a:endParaRPr lang="en-US" sz="32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Sistem pengadaan logistik</a:t>
            </a:r>
            <a:endParaRPr lang="id-ID" dirty="0"/>
          </a:p>
        </p:txBody>
      </p:sp>
      <p:sp>
        <p:nvSpPr>
          <p:cNvPr id="3" name="Content Placeholder 2"/>
          <p:cNvSpPr>
            <a:spLocks noGrp="1"/>
          </p:cNvSpPr>
          <p:nvPr>
            <p:ph idx="1"/>
          </p:nvPr>
        </p:nvSpPr>
        <p:spPr/>
        <p:txBody>
          <a:bodyPr>
            <a:noAutofit/>
          </a:bodyPr>
          <a:lstStyle/>
          <a:p>
            <a:pPr>
              <a:buNone/>
            </a:pPr>
            <a:r>
              <a:rPr lang="id-ID" sz="1800" dirty="0" smtClean="0">
                <a:latin typeface="Comic Sans MS" pitchFamily="66" charset="0"/>
              </a:rPr>
              <a:t>Ada 5 komponen yang bergabung untuk membentuk sistem logistik, yaitu : </a:t>
            </a:r>
          </a:p>
          <a:p>
            <a:pPr>
              <a:buNone/>
            </a:pPr>
            <a:r>
              <a:rPr lang="en-US" sz="1800" dirty="0" smtClean="0">
                <a:latin typeface="Comic Sans MS" pitchFamily="66" charset="0"/>
              </a:rPr>
              <a:t>1.  </a:t>
            </a:r>
            <a:r>
              <a:rPr lang="id-ID" sz="1800" dirty="0" smtClean="0">
                <a:latin typeface="Comic Sans MS" pitchFamily="66" charset="0"/>
              </a:rPr>
              <a:t>Struktur Lokasi Fasilitas</a:t>
            </a:r>
          </a:p>
          <a:p>
            <a:pPr>
              <a:buNone/>
            </a:pPr>
            <a:r>
              <a:rPr lang="id-ID" sz="1800" dirty="0" smtClean="0">
                <a:latin typeface="Comic Sans MS" pitchFamily="66" charset="0"/>
              </a:rPr>
              <a:t>	Jaringan fasilitas yang dipilih oleh suatu perusahaan adalah fundamental. Jumlah, besar dan pengaturan geografis dari fasilitas yang dioperasikan mempunyai hubungan langsung dengan kemampuan pelayanan terhadap nasabah perusahaan dan terhadap biaya logistiknya. Jaringan fasilitas suatu perusahaan merupakan serangkaian lokasi ke mana dan melalui mana meterial dan produk-produk diangkut, untuk tujuan perenacanaan, fasilitas-fasilitas tersebut meliputi pabrik, gudang dan toko. Seleksi serangkaian lokasi yang unggul dapat memberikan banyak keuntungan yang kompetitif.</a:t>
            </a:r>
          </a:p>
          <a:p>
            <a:pPr>
              <a:buNone/>
            </a:pPr>
            <a:r>
              <a:rPr lang="id-ID" sz="1800" dirty="0" smtClean="0">
                <a:latin typeface="Comic Sans MS" pitchFamily="66" charset="0"/>
              </a:rPr>
              <a:t>2. Transportasi</a:t>
            </a:r>
          </a:p>
          <a:p>
            <a:pPr>
              <a:buNone/>
            </a:pPr>
            <a:r>
              <a:rPr lang="id-ID" sz="1800" dirty="0" smtClean="0">
                <a:latin typeface="Comic Sans MS" pitchFamily="66" charset="0"/>
              </a:rPr>
              <a:t>	Peusahaan mempunyai 3 alternatif untuk menetapkan kemampuan transportasinya. Pertama, armada peralatan swasta dapat dibeli dan disewa. Kedua, kontrak khusu dapat diatur dengan spesialis transport untuk mendapatkan jasa pengangkutan. Ketiga, suatu perusahaan dapat memperoleh jasa dari suatu perusahaan transport berijin.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2339</TotalTime>
  <Words>401</Words>
  <Application>Microsoft Office PowerPoint</Application>
  <PresentationFormat>On-screen Show (4:3)</PresentationFormat>
  <Paragraphs>112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Opulent</vt:lpstr>
      <vt:lpstr>MANAJEMEN LOGISTIK</vt:lpstr>
      <vt:lpstr>Gambaran umum</vt:lpstr>
      <vt:lpstr>Slide 3</vt:lpstr>
      <vt:lpstr>Slide 4</vt:lpstr>
      <vt:lpstr>Slide 5</vt:lpstr>
      <vt:lpstr>KONSEP PROCUREMENT/PENGADAAN </vt:lpstr>
      <vt:lpstr>Slide 7</vt:lpstr>
      <vt:lpstr>Masalah2 yang sering dihadapi pengadaan logistik</vt:lpstr>
      <vt:lpstr>Sistem pengadaan logistik</vt:lpstr>
      <vt:lpstr>Slide 10</vt:lpstr>
      <vt:lpstr>Slide 11</vt:lpstr>
      <vt:lpstr>Slide 12</vt:lpstr>
      <vt:lpstr>CARA PENGADAAN</vt:lpstr>
      <vt:lpstr>cara-cara pengadaan logistik</vt:lpstr>
      <vt:lpstr>Slide 15</vt:lpstr>
      <vt:lpstr>Slide 16</vt:lpstr>
      <vt:lpstr>FUNGSI DAN PROSES PEMBELIAN</vt:lpstr>
      <vt:lpstr>Prinsip pengadaan barang</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LOGISTIK</dc:title>
  <dc:creator>talitha</dc:creator>
  <cp:lastModifiedBy>talitha</cp:lastModifiedBy>
  <cp:revision>103</cp:revision>
  <dcterms:created xsi:type="dcterms:W3CDTF">2015-02-25T03:06:53Z</dcterms:created>
  <dcterms:modified xsi:type="dcterms:W3CDTF">2016-09-21T08:02:02Z</dcterms:modified>
</cp:coreProperties>
</file>