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47"/>
  </p:handoutMasterIdLst>
  <p:sldIdLst>
    <p:sldId id="256" r:id="rId3"/>
    <p:sldId id="257" r:id="rId4"/>
    <p:sldId id="258" r:id="rId5"/>
    <p:sldId id="259" r:id="rId6"/>
    <p:sldId id="273" r:id="rId7"/>
    <p:sldId id="274" r:id="rId8"/>
    <p:sldId id="275" r:id="rId9"/>
    <p:sldId id="277" r:id="rId10"/>
    <p:sldId id="260" r:id="rId11"/>
    <p:sldId id="261" r:id="rId12"/>
    <p:sldId id="278" r:id="rId13"/>
    <p:sldId id="262" r:id="rId14"/>
    <p:sldId id="263" r:id="rId15"/>
    <p:sldId id="267" r:id="rId16"/>
    <p:sldId id="265" r:id="rId17"/>
    <p:sldId id="279" r:id="rId18"/>
    <p:sldId id="294" r:id="rId19"/>
    <p:sldId id="295" r:id="rId20"/>
    <p:sldId id="296" r:id="rId21"/>
    <p:sldId id="297" r:id="rId22"/>
    <p:sldId id="266" r:id="rId23"/>
    <p:sldId id="293" r:id="rId24"/>
    <p:sldId id="264" r:id="rId25"/>
    <p:sldId id="268" r:id="rId26"/>
    <p:sldId id="269" r:id="rId27"/>
    <p:sldId id="270" r:id="rId28"/>
    <p:sldId id="271" r:id="rId29"/>
    <p:sldId id="272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02" r:id="rId44"/>
    <p:sldId id="299" r:id="rId45"/>
    <p:sldId id="301" r:id="rId4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B2B3F-F56E-4200-B571-350605DDFE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F0DDD-FE9B-468B-A4DA-0BF5AF98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72C17-BD5F-438D-B702-EC0EADAA38CB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AF85-41B1-4E5B-902E-7A0DBF3BD391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20299-7ABD-4D26-8135-2AB09F5DF4F4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CB67-AFD5-4481-B8FF-DB85EE287DD5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DB47-E47E-45AF-9DD3-9F4F1062E076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39CB-7D81-4310-B2CE-13A9671D29F7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A584-30E2-441D-BB66-0C12E9EED31A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7FBD-55A6-4024-9E7C-BFB327DB701F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1716-1018-4E19-8C6F-FFE6A65780D6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7030-318E-42D4-9F0B-F4F52DFC1AEF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FF86-337B-4525-B6EC-6D043B448E63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fld id="{586437D4-4F6A-4DDD-881D-022F53D663F8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d-ID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F41C9A0-1DEF-4059-9A0C-3F3FE47E8819}" type="slidenum">
              <a:rPr lang="id-ID" altLang="zh-CN"/>
              <a:pPr>
                <a:defRPr/>
              </a:pPr>
              <a:t>‹#›</a:t>
            </a:fld>
            <a:endParaRPr lang="id-ID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uri%20Bisa!!!\Tesis%20Puri%20BISA%20lulus%20Aamin%20Jan%202012\Presentasi%20Tesis%20Utk%2021%20Februari%202012\Iklan%20BkkbN%20(Versi%20Teuku%20Wisnu%20%20Shireen%20Sungkar)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Unsur-unsur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4983163"/>
          </a:xfrm>
        </p:spPr>
        <p:txBody>
          <a:bodyPr/>
          <a:lstStyle/>
          <a:p>
            <a:pPr algn="just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= </a:t>
            </a:r>
            <a:r>
              <a:rPr lang="en-US" dirty="0" err="1" smtClean="0"/>
              <a:t>komunikator</a:t>
            </a:r>
            <a:r>
              <a:rPr lang="en-US" dirty="0" smtClean="0"/>
              <a:t> (</a:t>
            </a:r>
            <a:r>
              <a:rPr lang="en-US" i="1" dirty="0" smtClean="0"/>
              <a:t>source, sender, encoder</a:t>
            </a:r>
            <a:r>
              <a:rPr lang="en-US" dirty="0" smtClean="0"/>
              <a:t>).</a:t>
            </a:r>
          </a:p>
          <a:p>
            <a:pPr algn="just"/>
            <a:r>
              <a:rPr lang="en-US" i="1" dirty="0" smtClean="0"/>
              <a:t>Encoder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penyandi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encoding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yang </a:t>
            </a:r>
            <a:r>
              <a:rPr lang="en-US" dirty="0" err="1" smtClean="0"/>
              <a:t>disandikan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err="1" smtClean="0"/>
              <a:t>Sumber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komunikasi</a:t>
            </a:r>
            <a:r>
              <a:rPr lang="en-US" sz="3800" dirty="0" smtClean="0"/>
              <a:t> </a:t>
            </a:r>
            <a:r>
              <a:rPr lang="en-US" sz="3800" dirty="0" err="1" smtClean="0"/>
              <a:t>antara</a:t>
            </a:r>
            <a:r>
              <a:rPr lang="en-US" sz="3800" dirty="0" smtClean="0"/>
              <a:t> </a:t>
            </a:r>
            <a:r>
              <a:rPr lang="en-US" sz="3800" dirty="0" err="1" smtClean="0"/>
              <a:t>satu</a:t>
            </a:r>
            <a:r>
              <a:rPr lang="en-US" sz="3800" dirty="0" smtClean="0"/>
              <a:t> </a:t>
            </a:r>
            <a:r>
              <a:rPr lang="en-US" sz="3800" dirty="0" err="1" smtClean="0"/>
              <a:t>orang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organisasi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komunikator</a:t>
            </a:r>
            <a:r>
              <a:rPr lang="en-US" dirty="0" smtClean="0"/>
              <a:t>)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ketidakpuasannya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(</a:t>
            </a:r>
            <a:r>
              <a:rPr lang="en-US" dirty="0" err="1" smtClean="0"/>
              <a:t>komunikan</a:t>
            </a:r>
            <a:r>
              <a:rPr lang="en-US" dirty="0" smtClean="0"/>
              <a:t>)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)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propaganda.</a:t>
            </a:r>
          </a:p>
          <a:p>
            <a:pPr algn="just"/>
            <a:r>
              <a:rPr lang="en-US" i="1" dirty="0" smtClean="0"/>
              <a:t>Message</a:t>
            </a:r>
            <a:r>
              <a:rPr lang="en-US" dirty="0" smtClean="0"/>
              <a:t>, </a:t>
            </a:r>
            <a:r>
              <a:rPr lang="en-US" i="1" dirty="0" smtClean="0"/>
              <a:t>content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information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mimik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gerak-gerak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135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Macam-macam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: </a:t>
            </a:r>
            <a:r>
              <a:rPr lang="en-US" sz="2800" dirty="0" err="1" smtClean="0"/>
              <a:t>pancaindra</a:t>
            </a:r>
            <a:r>
              <a:rPr lang="en-US" sz="2800" dirty="0" smtClean="0"/>
              <a:t>,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(</a:t>
            </a:r>
            <a:r>
              <a:rPr lang="en-US" sz="2800" dirty="0" err="1" smtClean="0"/>
              <a:t>telepon</a:t>
            </a:r>
            <a:r>
              <a:rPr lang="en-US" sz="2800" dirty="0" smtClean="0"/>
              <a:t>, </a:t>
            </a:r>
            <a:r>
              <a:rPr lang="en-US" sz="2800" dirty="0" err="1" smtClean="0"/>
              <a:t>surat</a:t>
            </a:r>
            <a:r>
              <a:rPr lang="en-US" sz="2800" dirty="0" smtClean="0"/>
              <a:t>, e-mail) media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: </a:t>
            </a:r>
          </a:p>
          <a:p>
            <a:pPr marL="514350" indent="-514350" algn="just">
              <a:buAutoNum type="alphaLcParenR"/>
            </a:pPr>
            <a:r>
              <a:rPr lang="en-US" sz="2800" dirty="0"/>
              <a:t>M</a:t>
            </a:r>
            <a:r>
              <a:rPr lang="en-US" sz="2800" dirty="0" smtClean="0"/>
              <a:t>edia </a:t>
            </a:r>
            <a:r>
              <a:rPr lang="en-US" sz="2800" dirty="0" err="1" smtClean="0"/>
              <a:t>cetak</a:t>
            </a:r>
            <a:r>
              <a:rPr lang="en-US" sz="2800" dirty="0" smtClean="0"/>
              <a:t> (</a:t>
            </a:r>
            <a:r>
              <a:rPr lang="en-US" sz="2800" dirty="0" err="1" smtClean="0"/>
              <a:t>majalah</a:t>
            </a:r>
            <a:r>
              <a:rPr lang="en-US" sz="2800" dirty="0" smtClean="0"/>
              <a:t>,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, </a:t>
            </a:r>
            <a:r>
              <a:rPr lang="en-US" sz="2800" dirty="0" err="1" smtClean="0"/>
              <a:t>buletin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) </a:t>
            </a:r>
          </a:p>
          <a:p>
            <a:pPr marL="514350" indent="-514350" algn="just">
              <a:buAutoNum type="alphaLcParenR"/>
            </a:pPr>
            <a:r>
              <a:rPr lang="en-US" sz="2800" dirty="0"/>
              <a:t>M</a:t>
            </a:r>
            <a:r>
              <a:rPr lang="en-US" sz="2800" dirty="0" smtClean="0"/>
              <a:t>edia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 (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, radio, film, TV, </a:t>
            </a:r>
            <a:r>
              <a:rPr lang="en-US" sz="2800" dirty="0" err="1" smtClean="0"/>
              <a:t>dsb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Penerima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593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Khalayak</a:t>
            </a:r>
            <a:r>
              <a:rPr lang="en-US" sz="3000" dirty="0" smtClean="0"/>
              <a:t>, </a:t>
            </a:r>
            <a:r>
              <a:rPr lang="en-US" sz="3000" dirty="0" err="1" smtClean="0"/>
              <a:t>sasaran</a:t>
            </a:r>
            <a:r>
              <a:rPr lang="en-US" sz="3000" dirty="0" smtClean="0"/>
              <a:t>, </a:t>
            </a:r>
            <a:r>
              <a:rPr lang="en-US" sz="3000" dirty="0" err="1" smtClean="0"/>
              <a:t>komunikan</a:t>
            </a:r>
            <a:r>
              <a:rPr lang="en-US" sz="3000" dirty="0" smtClean="0"/>
              <a:t>, </a:t>
            </a:r>
            <a:r>
              <a:rPr lang="en-US" sz="3000" i="1" dirty="0" smtClean="0"/>
              <a:t>audience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i="1" dirty="0" smtClean="0"/>
              <a:t>receiver.</a:t>
            </a:r>
          </a:p>
          <a:p>
            <a:pPr algn="just"/>
            <a:r>
              <a:rPr lang="en-US" sz="3000" dirty="0" err="1" smtClean="0"/>
              <a:t>Keberadaan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akibat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adanya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i="1" dirty="0" smtClean="0"/>
              <a:t>Decoder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alat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endParaRPr lang="en-US" sz="3000" dirty="0" smtClean="0"/>
          </a:p>
          <a:p>
            <a:pPr algn="just"/>
            <a:r>
              <a:rPr lang="en-US" sz="3000" i="1" dirty="0" smtClean="0"/>
              <a:t>Decoding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, yang </a:t>
            </a:r>
            <a:r>
              <a:rPr lang="en-US" sz="3000" dirty="0" err="1" smtClean="0"/>
              <a:t>disandibalikkan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.</a:t>
            </a:r>
          </a:p>
          <a:p>
            <a:pPr algn="just">
              <a:buNone/>
            </a:pP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karateristik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9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yang </a:t>
            </a:r>
          </a:p>
          <a:p>
            <a:pPr marL="514350" indent="-514350">
              <a:buNone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desa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demonstrasi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lurahnya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desanya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 startAt="5"/>
            </a:pP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6)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polisi</a:t>
            </a:r>
            <a:r>
              <a:rPr lang="en-US" sz="2800" dirty="0" smtClean="0"/>
              <a:t> </a:t>
            </a:r>
            <a:r>
              <a:rPr lang="en-US" sz="2800" dirty="0" err="1" smtClean="0"/>
              <a:t>mencanangkan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anti-</a:t>
            </a:r>
          </a:p>
          <a:p>
            <a:pPr marL="514350" indent="-514350">
              <a:buNone/>
            </a:pPr>
            <a:r>
              <a:rPr lang="en-US" sz="2800" dirty="0" err="1" smtClean="0"/>
              <a:t>terorisme</a:t>
            </a:r>
            <a:r>
              <a:rPr lang="en-US" sz="2800" dirty="0" smtClean="0"/>
              <a:t>,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TV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7)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mempertanyakan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tokoh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media </a:t>
            </a:r>
          </a:p>
          <a:p>
            <a:pPr>
              <a:buNone/>
            </a:pP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8)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mempertanyakan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sekolompok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polisi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katanya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anti-</a:t>
            </a:r>
            <a:r>
              <a:rPr lang="en-US" sz="2800" dirty="0" err="1" smtClean="0"/>
              <a:t>terorisme</a:t>
            </a:r>
            <a:r>
              <a:rPr lang="en-US" sz="2800" dirty="0" smtClean="0"/>
              <a:t> </a:t>
            </a:r>
            <a:r>
              <a:rPr lang="en-US" sz="2800" dirty="0" err="1" smtClean="0"/>
              <a:t>tadi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tindakah</a:t>
            </a:r>
            <a:r>
              <a:rPr lang="en-US" dirty="0" smtClean="0"/>
              <a:t> </a:t>
            </a:r>
            <a:r>
              <a:rPr lang="en-US" dirty="0" err="1" smtClean="0"/>
              <a:t>satu-arah</a:t>
            </a:r>
            <a:endParaRPr lang="en-US" dirty="0" smtClean="0"/>
          </a:p>
          <a:p>
            <a:pPr marL="514350" indent="-514350"/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/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Menurut</a:t>
            </a:r>
            <a:r>
              <a:rPr lang="en-US" dirty="0" smtClean="0"/>
              <a:t> Michael </a:t>
            </a:r>
            <a:r>
              <a:rPr lang="en-US" dirty="0" err="1" smtClean="0"/>
              <a:t>Burgoon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berorientasi-sumber</a:t>
            </a:r>
            <a:r>
              <a:rPr lang="en-US" dirty="0" smtClean="0"/>
              <a:t>” (</a:t>
            </a:r>
            <a:r>
              <a:rPr lang="en-US" i="1" dirty="0" smtClean="0"/>
              <a:t>source-oriented definition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prosesual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–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sebagiah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Tempo</a:t>
            </a:r>
            <a:r>
              <a:rPr lang="en-US" dirty="0" smtClean="0"/>
              <a:t> yang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pemuatan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Pengaruh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efek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perbedaan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apa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dipikirkan</a:t>
            </a:r>
            <a:r>
              <a:rPr lang="en-US" sz="3000" dirty="0" smtClean="0"/>
              <a:t>, </a:t>
            </a:r>
            <a:r>
              <a:rPr lang="en-US" sz="3000" dirty="0" err="1" smtClean="0"/>
              <a:t>dirasakan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sesudah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r>
              <a:rPr lang="en-US" sz="3000" dirty="0" smtClean="0"/>
              <a:t>, </a:t>
            </a:r>
            <a:r>
              <a:rPr lang="en-US" sz="3000" dirty="0" err="1" smtClean="0"/>
              <a:t>sikap</a:t>
            </a:r>
            <a:r>
              <a:rPr lang="en-US" sz="3000" dirty="0"/>
              <a:t> </a:t>
            </a:r>
            <a:r>
              <a:rPr lang="en-US" sz="3000" dirty="0" err="1" smtClean="0"/>
              <a:t>tingkah</a:t>
            </a:r>
            <a:r>
              <a:rPr lang="en-US" sz="3000" dirty="0" smtClean="0"/>
              <a:t> </a:t>
            </a:r>
            <a:r>
              <a:rPr lang="en-US" sz="3000" dirty="0" err="1" smtClean="0"/>
              <a:t>laku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 (De Fleur).</a:t>
            </a:r>
          </a:p>
          <a:p>
            <a:pPr algn="just"/>
            <a:r>
              <a:rPr lang="en-US" sz="3000" dirty="0" smtClean="0"/>
              <a:t>Co: </a:t>
            </a:r>
            <a:r>
              <a:rPr lang="en-US" sz="3000" dirty="0" err="1" smtClean="0"/>
              <a:t>perubahan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 </a:t>
            </a:r>
            <a:r>
              <a:rPr lang="en-US" sz="3000" dirty="0" err="1" smtClean="0"/>
              <a:t>sehat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merokok</a:t>
            </a:r>
            <a:r>
              <a:rPr lang="en-US" sz="3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Bagan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umpan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balik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				      </a:t>
            </a:r>
            <a:r>
              <a:rPr lang="en-US" sz="2200" b="1" dirty="0" smtClean="0"/>
              <a:t>PESAN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371600" y="3505200"/>
            <a:ext cx="2286000" cy="1371600"/>
          </a:xfrm>
          <a:prstGeom prst="flowChartAlternateProcess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Komunikator</a:t>
            </a:r>
            <a:r>
              <a:rPr lang="en-US" sz="2500" b="1" dirty="0" smtClean="0"/>
              <a:t> 1</a:t>
            </a:r>
          </a:p>
          <a:p>
            <a:pPr algn="ctr"/>
            <a:r>
              <a:rPr lang="en-US" sz="2500" b="1" dirty="0" err="1" smtClean="0"/>
              <a:t>Komunikator</a:t>
            </a:r>
            <a:r>
              <a:rPr lang="en-US" sz="2500" b="1" dirty="0" smtClean="0"/>
              <a:t> 2</a:t>
            </a:r>
            <a:endParaRPr lang="en-US" sz="25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3505200"/>
            <a:ext cx="2667000" cy="14478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/>
              <a:t>Komunikan</a:t>
            </a:r>
            <a:r>
              <a:rPr lang="en-US" sz="2200" b="1" dirty="0" smtClean="0"/>
              <a:t> 1</a:t>
            </a:r>
          </a:p>
          <a:p>
            <a:pPr algn="ctr"/>
            <a:r>
              <a:rPr lang="en-US" sz="2200" b="1" dirty="0" err="1" smtClean="0"/>
              <a:t>Komunikan</a:t>
            </a:r>
            <a:r>
              <a:rPr lang="en-US" sz="2200" b="1" dirty="0" smtClean="0"/>
              <a:t> 2</a:t>
            </a:r>
            <a:endParaRPr lang="en-US" sz="2200" b="1" dirty="0"/>
          </a:p>
        </p:txBody>
      </p:sp>
      <p:sp>
        <p:nvSpPr>
          <p:cNvPr id="11" name="Curved Down Arrow 10"/>
          <p:cNvSpPr/>
          <p:nvPr/>
        </p:nvSpPr>
        <p:spPr>
          <a:xfrm>
            <a:off x="3048000" y="2743200"/>
            <a:ext cx="2895600" cy="457200"/>
          </a:xfrm>
          <a:prstGeom prst="curved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3276600" y="5029200"/>
            <a:ext cx="2667000" cy="533400"/>
          </a:xfrm>
          <a:prstGeom prst="curved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 pos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raya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Co: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yang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internal.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Situasi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Banyak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tertunda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perhitungan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,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err="1" smtClean="0"/>
              <a:t>musim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Efek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971800"/>
            <a:ext cx="1524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Efek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2590800"/>
            <a:ext cx="1905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Kognitif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3581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Afektif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124200" y="4800600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Konatif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6019800" y="2438400"/>
            <a:ext cx="1600200" cy="685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Tahu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867400" y="3429000"/>
            <a:ext cx="23622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Sikap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setuju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setuju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791200" y="4953000"/>
            <a:ext cx="2286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Tingkah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laku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nyata</a:t>
            </a:r>
            <a:endParaRPr lang="en-US" sz="30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209800" y="2743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171700" y="316230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714500" y="3771900"/>
            <a:ext cx="1905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054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292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5927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i="1" dirty="0" smtClean="0"/>
              <a:t>mutual-influence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Bergantian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U</a:t>
            </a:r>
            <a:r>
              <a:rPr lang="en-US" dirty="0" err="1" smtClean="0"/>
              <a:t>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i="1" dirty="0" smtClean="0"/>
              <a:t>feedback</a:t>
            </a:r>
            <a:r>
              <a:rPr lang="en-US" dirty="0" smtClean="0"/>
              <a:t>):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mengeraskan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face to face):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kuliah</a:t>
            </a:r>
            <a:r>
              <a:rPr lang="en-US" dirty="0" smtClean="0"/>
              <a:t>, seminar,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Bermedia</a:t>
            </a:r>
            <a:r>
              <a:rPr lang="en-US" dirty="0" smtClean="0"/>
              <a:t> (</a:t>
            </a:r>
            <a:r>
              <a:rPr lang="en-US" i="1" dirty="0" smtClean="0"/>
              <a:t>mediated</a:t>
            </a:r>
            <a:r>
              <a:rPr lang="en-US" dirty="0" smtClean="0"/>
              <a:t>)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 (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sz="3000" dirty="0" err="1" smtClean="0"/>
              <a:t>Menyampaikan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(</a:t>
            </a:r>
            <a:r>
              <a:rPr lang="en-US" sz="3000" i="1" dirty="0" smtClean="0"/>
              <a:t>to inform</a:t>
            </a:r>
            <a:r>
              <a:rPr lang="en-US" sz="3000" dirty="0" smtClean="0"/>
              <a:t>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Ungkapan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: </a:t>
            </a:r>
            <a:r>
              <a:rPr lang="en-US" sz="3000" dirty="0" err="1" smtClean="0"/>
              <a:t>marah</a:t>
            </a:r>
            <a:r>
              <a:rPr lang="en-US" sz="3000" dirty="0" smtClean="0"/>
              <a:t>, </a:t>
            </a:r>
            <a:r>
              <a:rPr lang="en-US" sz="3000" dirty="0" err="1" smtClean="0"/>
              <a:t>kesal</a:t>
            </a:r>
            <a:r>
              <a:rPr lang="en-US" sz="3000" dirty="0" smtClean="0"/>
              <a:t>, </a:t>
            </a:r>
            <a:r>
              <a:rPr lang="en-US" sz="3000" dirty="0" err="1" smtClean="0"/>
              <a:t>senang</a:t>
            </a:r>
            <a:r>
              <a:rPr lang="en-US" sz="3000" dirty="0" smtClean="0"/>
              <a:t>, </a:t>
            </a:r>
            <a:r>
              <a:rPr lang="en-US" sz="3000" dirty="0" err="1" smtClean="0"/>
              <a:t>dsb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smtClean="0"/>
              <a:t>“</a:t>
            </a:r>
            <a:r>
              <a:rPr lang="en-US" sz="3000" dirty="0" err="1" smtClean="0"/>
              <a:t>Hai</a:t>
            </a:r>
            <a:r>
              <a:rPr lang="en-US" sz="3000" dirty="0" smtClean="0"/>
              <a:t>..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belum</a:t>
            </a:r>
            <a:r>
              <a:rPr lang="en-US" sz="3000" dirty="0" smtClean="0"/>
              <a:t>,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besok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Merry Riana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Udinus</a:t>
            </a:r>
            <a:r>
              <a:rPr lang="en-US" sz="3000" dirty="0" smtClean="0"/>
              <a:t>?”</a:t>
            </a:r>
          </a:p>
          <a:p>
            <a:pPr marL="514350" indent="-514350">
              <a:buNone/>
            </a:pPr>
            <a:endParaRPr lang="en-US" sz="3000" dirty="0"/>
          </a:p>
        </p:txBody>
      </p:sp>
      <p:pic>
        <p:nvPicPr>
          <p:cNvPr id="5" name="Content Placeholder 4" descr="Cara-Menyampaikan-Informasi-yang-Ben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76400"/>
            <a:ext cx="3691731" cy="36917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Mendidik</a:t>
            </a:r>
            <a:r>
              <a:rPr lang="en-US" dirty="0" smtClean="0"/>
              <a:t> (</a:t>
            </a:r>
            <a:r>
              <a:rPr lang="en-US" i="1" dirty="0" smtClean="0"/>
              <a:t>to educate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Content Placeholder 9" descr="JalanSesam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95400" y="2514600"/>
            <a:ext cx="7146938" cy="3578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Menghibur</a:t>
            </a:r>
            <a:r>
              <a:rPr lang="en-US" dirty="0" smtClean="0"/>
              <a:t> (</a:t>
            </a:r>
            <a:r>
              <a:rPr lang="en-US" i="1" dirty="0" smtClean="0"/>
              <a:t>to entertain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7" name="Picture 6" descr="250px-Anak-AnakManu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3048000" cy="43037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teman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kemacetan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“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hiburannya</a:t>
            </a:r>
            <a:r>
              <a:rPr lang="en-US" dirty="0" smtClean="0"/>
              <a:t>”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3820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i="1" dirty="0" smtClean="0"/>
              <a:t>surveillance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dirty="0" err="1" smtClean="0"/>
              <a:t>massa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topan</a:t>
            </a:r>
            <a:r>
              <a:rPr lang="en-US" dirty="0" smtClean="0"/>
              <a:t>,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33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i="1" dirty="0" smtClean="0"/>
              <a:t>to influence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Co: </a:t>
            </a:r>
            <a:r>
              <a:rPr lang="en-US" dirty="0" err="1" smtClean="0"/>
              <a:t>Rayuan</a:t>
            </a:r>
            <a:r>
              <a:rPr lang="en-US" dirty="0" smtClean="0"/>
              <a:t> “MLM”.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pic>
        <p:nvPicPr>
          <p:cNvPr id="5" name="Content Placeholder 4" descr="teori-komunikasi-kelompok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38600" y="1"/>
            <a:ext cx="51054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 err="1" smtClean="0"/>
              <a:t>Isu</a:t>
            </a:r>
            <a:r>
              <a:rPr lang="en-US" dirty="0" smtClean="0"/>
              <a:t>”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mengecewakan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i="1" dirty="0" smtClean="0"/>
              <a:t>, </a:t>
            </a:r>
            <a:r>
              <a:rPr lang="en-US" i="1" dirty="0" err="1" smtClean="0"/>
              <a:t>missunderstanding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“mediator”.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6) </a:t>
            </a:r>
            <a:r>
              <a:rPr lang="en-US" dirty="0" err="1" smtClean="0"/>
              <a:t>Penerusan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(</a:t>
            </a:r>
            <a:r>
              <a:rPr lang="en-US" i="1" dirty="0" smtClean="0"/>
              <a:t>Transmission of values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go_green_campus_by_madarian-d4h97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6339839" cy="3962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Peter L. Berger: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penanaman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nilai-nilai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kebiasaan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Co: Dari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3)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</a:t>
            </a:r>
            <a:r>
              <a:rPr lang="en-US" sz="3000" dirty="0" smtClean="0"/>
              <a:t> (</a:t>
            </a:r>
            <a:r>
              <a:rPr lang="en-US" sz="3000" i="1" dirty="0" smtClean="0"/>
              <a:t>encoding</a:t>
            </a:r>
            <a:r>
              <a:rPr lang="en-US" sz="3000" dirty="0" smtClean="0"/>
              <a:t>)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penyandian-balik</a:t>
            </a:r>
            <a:r>
              <a:rPr lang="en-US" sz="3000" dirty="0" smtClean="0"/>
              <a:t> (</a:t>
            </a:r>
            <a:r>
              <a:rPr lang="en-US" sz="3000" i="1" dirty="0" smtClean="0"/>
              <a:t>decoding</a:t>
            </a:r>
            <a:r>
              <a:rPr lang="en-US" sz="3000" dirty="0" smtClean="0"/>
              <a:t>)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/>
              <a:t>spontan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simultan</a:t>
            </a:r>
            <a:r>
              <a:rPr lang="en-US" sz="3000" dirty="0" smtClean="0"/>
              <a:t> (</a:t>
            </a:r>
            <a:r>
              <a:rPr lang="en-US" sz="3000" dirty="0" err="1" smtClean="0"/>
              <a:t>bersamaan</a:t>
            </a:r>
            <a:r>
              <a:rPr lang="en-US" sz="3000" dirty="0" smtClean="0"/>
              <a:t>).</a:t>
            </a:r>
          </a:p>
          <a:p>
            <a:pPr algn="just"/>
            <a:r>
              <a:rPr lang="en-US" sz="3000" dirty="0" err="1" smtClean="0"/>
              <a:t>Dinamis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smtClean="0"/>
              <a:t>“</a:t>
            </a:r>
            <a:r>
              <a:rPr lang="en-US" sz="3000" dirty="0" err="1" smtClean="0"/>
              <a:t>Definisi</a:t>
            </a:r>
            <a:r>
              <a:rPr lang="en-US" sz="3000" dirty="0" smtClean="0"/>
              <a:t> </a:t>
            </a:r>
            <a:r>
              <a:rPr lang="en-US" sz="3000" dirty="0" err="1" smtClean="0"/>
              <a:t>berorientasi-penerima</a:t>
            </a:r>
            <a:r>
              <a:rPr lang="en-US" sz="3000" dirty="0" smtClean="0"/>
              <a:t>” (</a:t>
            </a:r>
            <a:r>
              <a:rPr lang="en-US" sz="3000" i="1" dirty="0" smtClean="0"/>
              <a:t>receiver-oriented definition</a:t>
            </a:r>
            <a:r>
              <a:rPr lang="en-US" sz="3000" dirty="0" smtClean="0"/>
              <a:t>).</a:t>
            </a:r>
          </a:p>
          <a:p>
            <a:pPr algn="just"/>
            <a:r>
              <a:rPr lang="en-US" sz="3000" dirty="0" smtClean="0"/>
              <a:t>Co: </a:t>
            </a:r>
            <a:r>
              <a:rPr lang="en-US" sz="3000" dirty="0" err="1" smtClean="0"/>
              <a:t>Dosen</a:t>
            </a:r>
            <a:r>
              <a:rPr lang="en-US" sz="3000" dirty="0" smtClean="0"/>
              <a:t> </a:t>
            </a:r>
            <a:r>
              <a:rPr lang="en-US" sz="3000" dirty="0" err="1" smtClean="0"/>
              <a:t>memberikan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kuliah</a:t>
            </a:r>
            <a:r>
              <a:rPr lang="en-US" sz="3000" dirty="0" smtClean="0"/>
              <a:t>,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isi</a:t>
            </a:r>
            <a:r>
              <a:rPr lang="en-US" sz="3000" dirty="0" smtClean="0"/>
              <a:t> </a:t>
            </a:r>
            <a:r>
              <a:rPr lang="en-US" sz="3000" dirty="0" err="1" smtClean="0"/>
              <a:t>kuliahnya</a:t>
            </a:r>
            <a:r>
              <a:rPr lang="en-US" sz="3000" dirty="0" smtClean="0"/>
              <a:t> </a:t>
            </a:r>
            <a:r>
              <a:rPr lang="en-US" sz="3000" dirty="0" err="1" smtClean="0"/>
              <a:t>melainkan</a:t>
            </a:r>
            <a:r>
              <a:rPr lang="en-US" sz="3000" dirty="0" smtClean="0"/>
              <a:t> </a:t>
            </a:r>
            <a:r>
              <a:rPr lang="en-US" sz="3000" dirty="0" err="1" smtClean="0"/>
              <a:t>menafsirkan</a:t>
            </a:r>
            <a:r>
              <a:rPr lang="en-US" sz="3000" dirty="0" smtClean="0"/>
              <a:t> </a:t>
            </a:r>
            <a:r>
              <a:rPr lang="en-US" sz="3000" dirty="0" err="1" smtClean="0"/>
              <a:t>perilaku</a:t>
            </a:r>
            <a:r>
              <a:rPr lang="en-US" sz="3000" dirty="0" smtClean="0"/>
              <a:t> </a:t>
            </a:r>
            <a:r>
              <a:rPr lang="en-US" sz="3000" dirty="0" err="1" smtClean="0"/>
              <a:t>anak</a:t>
            </a:r>
            <a:r>
              <a:rPr lang="en-US" sz="3000" dirty="0" smtClean="0"/>
              <a:t> </a:t>
            </a:r>
            <a:r>
              <a:rPr lang="en-US" sz="3000" dirty="0" err="1" smtClean="0"/>
              <a:t>didiknya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Thomas M. </a:t>
            </a:r>
            <a:r>
              <a:rPr lang="en-US" dirty="0" err="1" smtClean="0"/>
              <a:t>Scheidel</a:t>
            </a:r>
            <a:r>
              <a:rPr lang="en-US" dirty="0" smtClean="0"/>
              <a:t>, Gordon L </a:t>
            </a:r>
            <a:r>
              <a:rPr lang="en-US" dirty="0" err="1" smtClean="0"/>
              <a:t>dan</a:t>
            </a:r>
            <a:r>
              <a:rPr lang="en-US" dirty="0" smtClean="0"/>
              <a:t> Rudolph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Co: </a:t>
            </a:r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basa-basi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(</a:t>
            </a:r>
            <a:r>
              <a:rPr lang="en-US" dirty="0" err="1" smtClean="0"/>
              <a:t>memupuk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)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ikatan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primodial</a:t>
            </a:r>
            <a:r>
              <a:rPr lang="en-US" dirty="0" smtClean="0"/>
              <a:t> (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), </a:t>
            </a:r>
            <a:r>
              <a:rPr lang="en-US" dirty="0" err="1" smtClean="0"/>
              <a:t>fenomena</a:t>
            </a:r>
            <a:r>
              <a:rPr lang="en-US" dirty="0" smtClean="0"/>
              <a:t> “</a:t>
            </a:r>
            <a:r>
              <a:rPr lang="en-US" dirty="0" err="1" smtClean="0"/>
              <a:t>mudik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8000" dirty="0" smtClean="0"/>
              <a:t>Terima kasih</a:t>
            </a:r>
            <a:endParaRPr lang="id-ID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 review tentang efek komunikasi </a:t>
            </a:r>
          </a:p>
          <a:p>
            <a:r>
              <a:rPr lang="id-ID" dirty="0" smtClean="0"/>
              <a:t>Maksimal 5 halaman</a:t>
            </a:r>
          </a:p>
          <a:p>
            <a:r>
              <a:rPr lang="id-ID" smtClean="0"/>
              <a:t>Serahkan minggu depan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KB</a:t>
            </a:r>
            <a:endParaRPr lang="en-US" dirty="0"/>
          </a:p>
        </p:txBody>
      </p:sp>
      <p:pic>
        <p:nvPicPr>
          <p:cNvPr id="5" name="Iklan BkkbN (Versi Teuku Wisnu  Shireen Sungkar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5542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514350" indent="-514350" algn="ctr">
              <a:buAutoNum type="arabicParenR"/>
            </a:pPr>
            <a:r>
              <a:rPr lang="en-US" sz="4000" dirty="0" err="1" smtClean="0"/>
              <a:t>Pengirim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endParaRPr lang="en-US" sz="4000" dirty="0" smtClean="0"/>
          </a:p>
          <a:p>
            <a:pPr marL="514350" indent="-514350" algn="ctr">
              <a:buAutoNum type="arabicParenR"/>
            </a:pPr>
            <a:r>
              <a:rPr lang="en-US" sz="4000" dirty="0" err="1" smtClean="0"/>
              <a:t>Pesan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endParaRPr lang="en-US" sz="4000" dirty="0" smtClean="0"/>
          </a:p>
          <a:p>
            <a:pPr marL="514350" indent="-514350" algn="ctr">
              <a:buAutoNum type="arabicParenR"/>
            </a:pPr>
            <a:r>
              <a:rPr lang="en-US" sz="4000" dirty="0" smtClean="0"/>
              <a:t>Target </a:t>
            </a:r>
            <a:r>
              <a:rPr lang="en-US" sz="4000" dirty="0" err="1" smtClean="0"/>
              <a:t>penerima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endParaRPr lang="en-US" sz="4000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seberang</a:t>
            </a:r>
            <a:r>
              <a:rPr lang="en-US" dirty="0" smtClean="0"/>
              <a:t>, </a:t>
            </a:r>
            <a:r>
              <a:rPr lang="en-US" dirty="0" err="1" smtClean="0"/>
              <a:t>rindu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putuskan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medium </a:t>
            </a:r>
          </a:p>
          <a:p>
            <a:pPr algn="just">
              <a:buNone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rindunya</a:t>
            </a:r>
            <a:r>
              <a:rPr lang="en-US" dirty="0" smtClean="0"/>
              <a:t>, </a:t>
            </a:r>
            <a:r>
              <a:rPr lang="en-US" dirty="0" err="1" smtClean="0"/>
              <a:t>membalas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menangis</a:t>
            </a:r>
            <a:r>
              <a:rPr lang="en-US" dirty="0" smtClean="0"/>
              <a:t>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meneteskan</a:t>
            </a:r>
            <a:r>
              <a:rPr lang="en-US" dirty="0" smtClean="0"/>
              <a:t> air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ditulisnya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, </a:t>
            </a:r>
            <a:r>
              <a:rPr lang="en-US" dirty="0" err="1" smtClean="0"/>
              <a:t>luntur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tetesan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air </a:t>
            </a:r>
            <a:r>
              <a:rPr lang="en-US" dirty="0" err="1" smtClean="0"/>
              <a:t>matanya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2163762"/>
          </a:xfrm>
        </p:spPr>
        <p:txBody>
          <a:bodyPr>
            <a:noAutofit/>
          </a:bodyPr>
          <a:lstStyle/>
          <a:p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Tentukan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unsur-unsur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komunikasi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Anda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ketahui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kasus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surat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bagi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kekasih</a:t>
            </a:r>
            <a:r>
              <a:rPr lang="en-US" sz="38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US" sz="3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Anda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penyampai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medium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penerima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pesan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Efek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menangis</a:t>
            </a:r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f)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Jawaban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Anda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g)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medium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h)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Gangguan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tetesan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air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mata</a:t>
            </a:r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71500" indent="-571500">
              <a:buAutoNum type="romanLcParenR"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Anda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menerima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pPr marL="571500" indent="-571500"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jawaban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kekasih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dirty="0" err="1" smtClean="0"/>
              <a:t>Unsur-unsur</a:t>
            </a:r>
            <a:r>
              <a:rPr lang="en-US" sz="3500" dirty="0" smtClean="0"/>
              <a:t> </a:t>
            </a:r>
            <a:r>
              <a:rPr lang="en-US" sz="3500" dirty="0" err="1" smtClean="0"/>
              <a:t>komunikasi</a:t>
            </a:r>
            <a:r>
              <a:rPr lang="en-US" sz="3500" dirty="0" smtClean="0"/>
              <a:t> (Miller </a:t>
            </a:r>
            <a:r>
              <a:rPr lang="en-US" sz="3500" dirty="0" err="1" smtClean="0"/>
              <a:t>dan</a:t>
            </a:r>
            <a:r>
              <a:rPr lang="en-US" sz="3500" dirty="0" smtClean="0"/>
              <a:t> Cherry)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Sumber</a:t>
            </a:r>
            <a:r>
              <a:rPr lang="en-US" sz="2800" b="1" dirty="0" smtClean="0">
                <a:solidFill>
                  <a:srgbClr val="00B050"/>
                </a:solidFill>
              </a:rPr>
              <a:t> 	</a:t>
            </a:r>
            <a:r>
              <a:rPr lang="en-US" sz="2800" b="1" dirty="0" err="1" smtClean="0">
                <a:solidFill>
                  <a:srgbClr val="00B050"/>
                </a:solidFill>
              </a:rPr>
              <a:t>Pesan</a:t>
            </a:r>
            <a:r>
              <a:rPr lang="en-US" sz="2800" b="1" dirty="0" smtClean="0">
                <a:solidFill>
                  <a:srgbClr val="00B050"/>
                </a:solidFill>
              </a:rPr>
              <a:t>  	Media 	</a:t>
            </a:r>
            <a:r>
              <a:rPr lang="en-US" sz="2800" b="1" dirty="0" err="1" smtClean="0">
                <a:solidFill>
                  <a:srgbClr val="00B050"/>
                </a:solidFill>
              </a:rPr>
              <a:t>Penerima</a:t>
            </a:r>
            <a:r>
              <a:rPr lang="en-US" sz="2800" b="1" dirty="0" smtClean="0">
                <a:solidFill>
                  <a:srgbClr val="00B050"/>
                </a:solidFill>
              </a:rPr>
              <a:t>	 </a:t>
            </a:r>
            <a:r>
              <a:rPr lang="en-US" sz="2800" b="1" dirty="0" err="1" smtClean="0">
                <a:solidFill>
                  <a:srgbClr val="00B050"/>
                </a:solidFill>
              </a:rPr>
              <a:t>Efek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Umpan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balik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2800" b="1" dirty="0">
                <a:solidFill>
                  <a:srgbClr val="00B050"/>
                </a:solidFill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dirty="0" err="1" smtClean="0">
                <a:solidFill>
                  <a:srgbClr val="00B050"/>
                </a:solidFill>
              </a:rPr>
              <a:t>Lingkungan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052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40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2438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1447800" y="28956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715000" y="2743200"/>
            <a:ext cx="2514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981700" y="2933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background-ppt-template-001</Template>
  <TotalTime>980</TotalTime>
  <Words>1451</Words>
  <Application>Microsoft Office PowerPoint</Application>
  <PresentationFormat>On-screen Show (4:3)</PresentationFormat>
  <Paragraphs>203</Paragraphs>
  <Slides>44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默认设计模板</vt:lpstr>
      <vt:lpstr>默认设计模板_2</vt:lpstr>
      <vt:lpstr>Unsur-unsur, sifat, dan fungsi komunikasi</vt:lpstr>
      <vt:lpstr>Tiga konseptualisasi komunikasi</vt:lpstr>
      <vt:lpstr>Slide 3</vt:lpstr>
      <vt:lpstr>Slide 4</vt:lpstr>
      <vt:lpstr>Unsur-unsur dasar komunikasi</vt:lpstr>
      <vt:lpstr>Surat bagi kekasih</vt:lpstr>
      <vt:lpstr>Tentukan unsur-unsur komunikasi yang Anda ketahui dari kasus surat bagi kekasih? </vt:lpstr>
      <vt:lpstr>Identifikasi dari kasus tersebut:</vt:lpstr>
      <vt:lpstr>Unsur-unsur komunikasi (Miller dan Cherry)</vt:lpstr>
      <vt:lpstr> Sumber</vt:lpstr>
      <vt:lpstr>Sumber dalam komunikasi antara satu orang dengan organisasi</vt:lpstr>
      <vt:lpstr>Pesan</vt:lpstr>
      <vt:lpstr>Media</vt:lpstr>
      <vt:lpstr>Lanjutan…</vt:lpstr>
      <vt:lpstr>Penerima</vt:lpstr>
      <vt:lpstr>Lanjutan…</vt:lpstr>
      <vt:lpstr>Dilihat dari jumlah komunikator dan komunikannya, proses komunikasi dapat terjadi dalam 9 kemungkinan:</vt:lpstr>
      <vt:lpstr>Slide 18</vt:lpstr>
      <vt:lpstr>Slide 19</vt:lpstr>
      <vt:lpstr>Slide 20</vt:lpstr>
      <vt:lpstr>Pengaruh</vt:lpstr>
      <vt:lpstr>  Bagan umpan balik </vt:lpstr>
      <vt:lpstr>Tanggapan balik atau umpan balik</vt:lpstr>
      <vt:lpstr>Lingkungan</vt:lpstr>
      <vt:lpstr>A. Lingkungan fisik</vt:lpstr>
      <vt:lpstr>B. Lingkungan sosial</vt:lpstr>
      <vt:lpstr>C. Dimensi psikologis</vt:lpstr>
      <vt:lpstr>D. Dimensi waktu</vt:lpstr>
      <vt:lpstr>Efek komunikasi</vt:lpstr>
      <vt:lpstr>Sifat komunikasi</vt:lpstr>
      <vt:lpstr>Fungsi komunikasi</vt:lpstr>
      <vt:lpstr>Lanjutan…</vt:lpstr>
      <vt:lpstr>Lanjutan….</vt:lpstr>
      <vt:lpstr>Slide 34</vt:lpstr>
      <vt:lpstr>Lanjutan…</vt:lpstr>
      <vt:lpstr>Lanjutan…</vt:lpstr>
      <vt:lpstr>Slide 37</vt:lpstr>
      <vt:lpstr>Slide 38</vt:lpstr>
      <vt:lpstr>Slide 39</vt:lpstr>
      <vt:lpstr>Fungsi komunikasi menurut Thomas M. Scheidel, Gordon L dan Rudolph</vt:lpstr>
      <vt:lpstr>Lanjutan…</vt:lpstr>
      <vt:lpstr>Slide 42</vt:lpstr>
      <vt:lpstr>Tugas </vt:lpstr>
      <vt:lpstr>Iklan Layanan Masyarakat KB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Unsur-unsur komunikasi</dc:title>
  <dc:creator>mugas bangkit</dc:creator>
  <cp:lastModifiedBy>dayat</cp:lastModifiedBy>
  <cp:revision>351</cp:revision>
  <dcterms:created xsi:type="dcterms:W3CDTF">2014-02-22T05:51:43Z</dcterms:created>
  <dcterms:modified xsi:type="dcterms:W3CDTF">2016-09-26T06:36:27Z</dcterms:modified>
</cp:coreProperties>
</file>