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A6E9C64-3F61-4717-9C7C-9F722A7BF31E}" type="datetimeFigureOut">
              <a:rPr lang="id-ID" smtClean="0"/>
              <a:pPr/>
              <a:t>15/03/2017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55E2474-8AAB-49CE-AB6D-A1DAFC28F3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E9C64-3F61-4717-9C7C-9F722A7BF31E}" type="datetimeFigureOut">
              <a:rPr lang="id-ID" smtClean="0"/>
              <a:pPr/>
              <a:t>15/03/2017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E2474-8AAB-49CE-AB6D-A1DAFC28F3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A6E9C64-3F61-4717-9C7C-9F722A7BF31E}" type="datetimeFigureOut">
              <a:rPr lang="id-ID" smtClean="0"/>
              <a:pPr/>
              <a:t>15/03/2017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5E2474-8AAB-49CE-AB6D-A1DAFC28F3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E9C64-3F61-4717-9C7C-9F722A7BF31E}" type="datetimeFigureOut">
              <a:rPr lang="id-ID" smtClean="0"/>
              <a:pPr/>
              <a:t>15/03/2017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E2474-8AAB-49CE-AB6D-A1DAFC28F3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6E9C64-3F61-4717-9C7C-9F722A7BF31E}" type="datetimeFigureOut">
              <a:rPr lang="id-ID" smtClean="0"/>
              <a:pPr/>
              <a:t>15/03/2017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55E2474-8AAB-49CE-AB6D-A1DAFC28F3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E9C64-3F61-4717-9C7C-9F722A7BF31E}" type="datetimeFigureOut">
              <a:rPr lang="id-ID" smtClean="0"/>
              <a:pPr/>
              <a:t>15/03/2017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E2474-8AAB-49CE-AB6D-A1DAFC28F3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E9C64-3F61-4717-9C7C-9F722A7BF31E}" type="datetimeFigureOut">
              <a:rPr lang="id-ID" smtClean="0"/>
              <a:pPr/>
              <a:t>15/03/2017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E2474-8AAB-49CE-AB6D-A1DAFC28F3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E9C64-3F61-4717-9C7C-9F722A7BF31E}" type="datetimeFigureOut">
              <a:rPr lang="id-ID" smtClean="0"/>
              <a:pPr/>
              <a:t>15/03/2017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E2474-8AAB-49CE-AB6D-A1DAFC28F3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6E9C64-3F61-4717-9C7C-9F722A7BF31E}" type="datetimeFigureOut">
              <a:rPr lang="id-ID" smtClean="0"/>
              <a:pPr/>
              <a:t>15/03/2017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E2474-8AAB-49CE-AB6D-A1DAFC28F3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E9C64-3F61-4717-9C7C-9F722A7BF31E}" type="datetimeFigureOut">
              <a:rPr lang="id-ID" smtClean="0"/>
              <a:pPr/>
              <a:t>15/03/2017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E2474-8AAB-49CE-AB6D-A1DAFC28F3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E9C64-3F61-4717-9C7C-9F722A7BF31E}" type="datetimeFigureOut">
              <a:rPr lang="id-ID" smtClean="0"/>
              <a:pPr/>
              <a:t>15/03/2017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E2474-8AAB-49CE-AB6D-A1DAFC28F3D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A6E9C64-3F61-4717-9C7C-9F722A7BF31E}" type="datetimeFigureOut">
              <a:rPr lang="id-ID" smtClean="0"/>
              <a:pPr/>
              <a:t>15/03/2017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55E2474-8AAB-49CE-AB6D-A1DAFC28F3D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Ilmu komunikasi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Muhamad </a:t>
            </a:r>
            <a:r>
              <a:rPr lang="id-ID" smtClean="0"/>
              <a:t>Noor Hidayat MIKom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 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b="1" i="1" dirty="0" smtClean="0"/>
              <a:t>Arthur Jensen  (1996):</a:t>
            </a:r>
            <a:r>
              <a:rPr lang="id-ID" dirty="0" smtClean="0"/>
              <a:t> Komunikasi adalah suatu proses dimana sumber mentranmisikan pesan kepada penerima melalui beragam saluran.</a:t>
            </a:r>
            <a:endParaRPr lang="id-ID" b="1" i="1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Pengertian komunikasi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Prof. David K. </a:t>
            </a:r>
            <a:r>
              <a:rPr lang="en-US" dirty="0" err="1" smtClean="0"/>
              <a:t>Berlo</a:t>
            </a:r>
            <a:r>
              <a:rPr lang="en-US" dirty="0" smtClean="0"/>
              <a:t>: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memprediksi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Pengertian komunikasi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Harold D. </a:t>
            </a:r>
            <a:r>
              <a:rPr lang="en-US" dirty="0" err="1" smtClean="0"/>
              <a:t>Laswell</a:t>
            </a:r>
            <a:r>
              <a:rPr lang="en-US" dirty="0" smtClean="0"/>
              <a:t>: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,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,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pengaruhnya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“Who says what in which channel to whom and with what effect”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lphaLcParenR"/>
            </a:pP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antarmanusia</a:t>
            </a:r>
            <a:endParaRPr lang="en-US" dirty="0" smtClean="0"/>
          </a:p>
          <a:p>
            <a:pPr marL="514350" indent="-514350" algn="just">
              <a:buAutoNum type="alphaLcParenR"/>
            </a:pP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mengkaji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Lima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arenR"/>
            </a:pP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i="1" dirty="0" smtClean="0"/>
              <a:t>Who </a:t>
            </a:r>
            <a:r>
              <a:rPr lang="en-US" dirty="0" smtClean="0"/>
              <a:t>(</a:t>
            </a:r>
            <a:r>
              <a:rPr lang="en-US" dirty="0" err="1" smtClean="0"/>
              <a:t>siapa</a:t>
            </a:r>
            <a:r>
              <a:rPr lang="en-US" dirty="0" smtClean="0"/>
              <a:t>)</a:t>
            </a:r>
          </a:p>
          <a:p>
            <a:pPr marL="514350" indent="-514350" algn="just"/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(</a:t>
            </a:r>
            <a:r>
              <a:rPr lang="en-US" dirty="0" err="1" smtClean="0"/>
              <a:t>komunikator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yang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lain.</a:t>
            </a:r>
          </a:p>
          <a:p>
            <a:pPr marL="514350" indent="-514350" algn="just"/>
            <a:r>
              <a:rPr lang="en-US" dirty="0" smtClean="0"/>
              <a:t>Co: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6397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2)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i="1" dirty="0" smtClean="0"/>
              <a:t>Says What </a:t>
            </a:r>
            <a:r>
              <a:rPr lang="en-US" dirty="0" smtClean="0"/>
              <a:t>(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dikatakan-pesan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Individual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perasaan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pikiran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	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program </a:t>
            </a:r>
            <a:r>
              <a:rPr lang="en-US" dirty="0" err="1" smtClean="0">
                <a:sym typeface="Wingdings" pitchFamily="2" charset="2"/>
              </a:rPr>
              <a:t>kerja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strategi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produk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layanan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perintah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dsb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159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3)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i="1" dirty="0" smtClean="0"/>
              <a:t>Which Channel </a:t>
            </a:r>
            <a:r>
              <a:rPr lang="en-US" dirty="0" smtClean="0"/>
              <a:t>(media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)</a:t>
            </a:r>
          </a:p>
          <a:p>
            <a:pPr algn="just"/>
            <a:r>
              <a:rPr lang="en-US" dirty="0" smtClean="0"/>
              <a:t>Media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 Media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(</a:t>
            </a:r>
            <a:r>
              <a:rPr lang="en-US" dirty="0" err="1" smtClean="0"/>
              <a:t>perangkat</a:t>
            </a:r>
            <a:r>
              <a:rPr lang="en-US" dirty="0" smtClean="0"/>
              <a:t>)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Co: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, </a:t>
            </a:r>
            <a:r>
              <a:rPr lang="en-US" dirty="0" err="1" smtClean="0"/>
              <a:t>telepon</a:t>
            </a:r>
            <a:r>
              <a:rPr lang="en-US" dirty="0" smtClean="0"/>
              <a:t>, </a:t>
            </a:r>
            <a:r>
              <a:rPr lang="en-US" dirty="0" err="1" smtClean="0"/>
              <a:t>majalah</a:t>
            </a:r>
            <a:r>
              <a:rPr lang="en-US" dirty="0" smtClean="0"/>
              <a:t>, radio, </a:t>
            </a:r>
            <a:r>
              <a:rPr lang="en-US" dirty="0" err="1" smtClean="0"/>
              <a:t>televisi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internet (</a:t>
            </a:r>
            <a:r>
              <a:rPr lang="en-US" i="1" dirty="0" smtClean="0"/>
              <a:t>cyber communication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51355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4)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i="1" dirty="0" smtClean="0"/>
              <a:t>To Whom </a:t>
            </a:r>
            <a:r>
              <a:rPr lang="en-US" dirty="0" smtClean="0"/>
              <a:t>(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 (</a:t>
            </a:r>
            <a:r>
              <a:rPr lang="en-US" i="1" dirty="0" smtClean="0"/>
              <a:t>receiver</a:t>
            </a:r>
            <a:r>
              <a:rPr lang="en-US" dirty="0" smtClean="0"/>
              <a:t>).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990600"/>
          </a:xfrm>
        </p:spPr>
        <p:txBody>
          <a:bodyPr>
            <a:noAutofit/>
          </a:bodyPr>
          <a:lstStyle/>
          <a:p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err="1" smtClean="0"/>
              <a:t>Menurut</a:t>
            </a:r>
            <a:r>
              <a:rPr lang="en-US" sz="3500" dirty="0" smtClean="0"/>
              <a:t> Charles Wright </a:t>
            </a:r>
            <a:r>
              <a:rPr lang="en-US" sz="3500" dirty="0" err="1" smtClean="0"/>
              <a:t>khalayak</a:t>
            </a:r>
            <a:r>
              <a:rPr lang="en-US" sz="3500" dirty="0" smtClean="0"/>
              <a:t> </a:t>
            </a:r>
            <a:r>
              <a:rPr lang="en-US" sz="3500" dirty="0" err="1" smtClean="0"/>
              <a:t>memiliki</a:t>
            </a:r>
            <a:r>
              <a:rPr lang="en-US" sz="3500" dirty="0" smtClean="0"/>
              <a:t> </a:t>
            </a:r>
            <a:r>
              <a:rPr lang="en-US" sz="3500" dirty="0" err="1" smtClean="0"/>
              <a:t>ciri-ciri</a:t>
            </a:r>
            <a:r>
              <a:rPr lang="en-US" sz="3500" dirty="0" smtClean="0"/>
              <a:t> </a:t>
            </a:r>
            <a:r>
              <a:rPr lang="en-US" sz="3500" dirty="0" err="1" smtClean="0"/>
              <a:t>sebagai</a:t>
            </a:r>
            <a:r>
              <a:rPr lang="en-US" sz="3500" dirty="0" smtClean="0"/>
              <a:t> </a:t>
            </a:r>
            <a:r>
              <a:rPr lang="en-US" sz="3500" dirty="0" err="1" smtClean="0"/>
              <a:t>berikut</a:t>
            </a:r>
            <a:r>
              <a:rPr lang="en-US" sz="3500" dirty="0" smtClean="0"/>
              <a:t>: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a. Large (</a:t>
            </a:r>
            <a:r>
              <a:rPr lang="en-US" dirty="0" err="1" smtClean="0"/>
              <a:t>luas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jarak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wilayah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audiens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massa</a:t>
            </a:r>
            <a:r>
              <a:rPr lang="en-US" dirty="0" smtClean="0">
                <a:sym typeface="Wingdings" pitchFamily="2" charset="2"/>
              </a:rPr>
              <a:t>). Co: </a:t>
            </a:r>
            <a:r>
              <a:rPr lang="en-US" dirty="0" err="1" smtClean="0">
                <a:sym typeface="Wingdings" pitchFamily="2" charset="2"/>
              </a:rPr>
              <a:t>pendengar</a:t>
            </a:r>
            <a:r>
              <a:rPr lang="en-US" dirty="0" smtClean="0">
                <a:sym typeface="Wingdings" pitchFamily="2" charset="2"/>
              </a:rPr>
              <a:t> radio “</a:t>
            </a:r>
            <a:r>
              <a:rPr lang="en-US" dirty="0" err="1" smtClean="0">
                <a:sym typeface="Wingdings" pitchFamily="2" charset="2"/>
              </a:rPr>
              <a:t>tertentu</a:t>
            </a:r>
            <a:r>
              <a:rPr lang="en-US" dirty="0" smtClean="0">
                <a:sym typeface="Wingdings" pitchFamily="2" charset="2"/>
              </a:rPr>
              <a:t>”, </a:t>
            </a:r>
            <a:r>
              <a:rPr lang="en-US" dirty="0" err="1" smtClean="0">
                <a:sym typeface="Wingdings" pitchFamily="2" charset="2"/>
              </a:rPr>
              <a:t>pembaca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surat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kabar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pemirsa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televisi</a:t>
            </a:r>
            <a:r>
              <a:rPr lang="en-US" dirty="0" smtClean="0">
                <a:sym typeface="Wingdings" pitchFamily="2" charset="2"/>
              </a:rPr>
              <a:t> “</a:t>
            </a:r>
            <a:r>
              <a:rPr lang="en-US" dirty="0" err="1" smtClean="0">
                <a:sym typeface="Wingdings" pitchFamily="2" charset="2"/>
              </a:rPr>
              <a:t>tertentu</a:t>
            </a:r>
            <a:r>
              <a:rPr lang="en-US" dirty="0" smtClean="0">
                <a:sym typeface="Wingdings" pitchFamily="2" charset="2"/>
              </a:rPr>
              <a:t>”.</a:t>
            </a:r>
          </a:p>
          <a:p>
            <a:pPr algn="just">
              <a:buNone/>
            </a:pPr>
            <a:r>
              <a:rPr lang="en-US" dirty="0" smtClean="0">
                <a:sym typeface="Wingdings" pitchFamily="2" charset="2"/>
              </a:rPr>
              <a:t>  b. </a:t>
            </a:r>
            <a:r>
              <a:rPr lang="en-US" dirty="0" err="1" smtClean="0">
                <a:sym typeface="Wingdings" pitchFamily="2" charset="2"/>
              </a:rPr>
              <a:t>Heterogen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semua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golongan</a:t>
            </a:r>
            <a:r>
              <a:rPr lang="en-US" dirty="0" smtClean="0">
                <a:sym typeface="Wingdings" pitchFamily="2" charset="2"/>
              </a:rPr>
              <a:t> (status)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lapisan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r>
              <a:rPr lang="en-US" dirty="0" smtClean="0">
                <a:sym typeface="Wingdings" pitchFamily="2" charset="2"/>
              </a:rPr>
              <a:t>. Co: </a:t>
            </a:r>
            <a:r>
              <a:rPr lang="en-US" dirty="0" err="1" smtClean="0">
                <a:sym typeface="Wingdings" pitchFamily="2" charset="2"/>
              </a:rPr>
              <a:t>semua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lapisan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golongan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sym typeface="Wingdings" pitchFamily="2" charset="2"/>
              </a:rPr>
              <a:t>   c. </a:t>
            </a:r>
            <a:r>
              <a:rPr lang="en-US" dirty="0" err="1" smtClean="0">
                <a:sym typeface="Wingdings" pitchFamily="2" charset="2"/>
              </a:rPr>
              <a:t>Anonim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audiens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saling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mengenal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5)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i="1" dirty="0" smtClean="0"/>
              <a:t>With What Effect </a:t>
            </a:r>
            <a:r>
              <a:rPr lang="en-US" dirty="0" smtClean="0"/>
              <a:t>(</a:t>
            </a:r>
            <a:r>
              <a:rPr lang="en-US" dirty="0" err="1" smtClean="0"/>
              <a:t>akibat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Respons</a:t>
            </a:r>
            <a:r>
              <a:rPr lang="en-US" dirty="0" smtClean="0"/>
              <a:t> =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Co: </a:t>
            </a:r>
            <a:r>
              <a:rPr lang="en-US" dirty="0" err="1" smtClean="0"/>
              <a:t>sosialisasi</a:t>
            </a:r>
            <a:r>
              <a:rPr lang="en-US" dirty="0" smtClean="0"/>
              <a:t> MCK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Puskesmas</a:t>
            </a:r>
            <a:r>
              <a:rPr lang="en-US" dirty="0" smtClean="0"/>
              <a:t>,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tokoh-tokoh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. 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Akar kata</a:t>
            </a:r>
          </a:p>
          <a:p>
            <a:r>
              <a:rPr lang="id-ID" dirty="0" smtClean="0"/>
              <a:t>Pengertian komunikasi</a:t>
            </a:r>
          </a:p>
          <a:p>
            <a:r>
              <a:rPr lang="id-ID" dirty="0" smtClean="0"/>
              <a:t>Objek kajian komunikasi</a:t>
            </a:r>
          </a:p>
          <a:p>
            <a:r>
              <a:rPr lang="id-ID" dirty="0" smtClean="0"/>
              <a:t>Unsur-unsur komunikasi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Dari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lphaLcParenR"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(</a:t>
            </a:r>
            <a:r>
              <a:rPr lang="en-US" i="1" dirty="0" smtClean="0"/>
              <a:t>transmitting</a:t>
            </a:r>
            <a:r>
              <a:rPr lang="en-US" dirty="0" smtClean="0"/>
              <a:t>),</a:t>
            </a:r>
          </a:p>
          <a:p>
            <a:pPr marL="514350" indent="-514350" algn="just">
              <a:buAutoNum type="alphaLcParenR"/>
            </a:pPr>
            <a:r>
              <a:rPr lang="en-US" dirty="0" err="1" smtClean="0"/>
              <a:t>Pengkoordinasian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,</a:t>
            </a:r>
          </a:p>
          <a:p>
            <a:pPr marL="514350" indent="-514350" algn="just">
              <a:buAutoNum type="alphaLcParenR"/>
            </a:pP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seketika</a:t>
            </a:r>
            <a:r>
              <a:rPr lang="en-US" dirty="0" smtClean="0"/>
              <a:t>,</a:t>
            </a:r>
          </a:p>
          <a:p>
            <a:pPr marL="514350" indent="-514350" algn="just">
              <a:buAutoNum type="alphaLcParenR"/>
            </a:pPr>
            <a:r>
              <a:rPr lang="en-US" dirty="0" err="1" smtClean="0"/>
              <a:t>Mekanisme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(</a:t>
            </a:r>
            <a:r>
              <a:rPr lang="en-US" dirty="0" err="1" smtClean="0"/>
              <a:t>interaksi</a:t>
            </a:r>
            <a:r>
              <a:rPr lang="en-US" dirty="0" smtClean="0"/>
              <a:t>)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</a:t>
            </a:r>
          </a:p>
          <a:p>
            <a:pPr marL="514350" indent="-514350" algn="just">
              <a:buAutoNum type="alphaLcParenR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(</a:t>
            </a:r>
            <a:r>
              <a:rPr lang="en-US" dirty="0" err="1" smtClean="0"/>
              <a:t>sosial</a:t>
            </a:r>
            <a:r>
              <a:rPr lang="en-US" dirty="0" smtClean="0"/>
              <a:t>), </a:t>
            </a:r>
            <a:r>
              <a:rPr lang="en-US" dirty="0" err="1" smtClean="0"/>
              <a:t>keyakinan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 (</a:t>
            </a:r>
            <a:r>
              <a:rPr lang="en-US" dirty="0" err="1" smtClean="0"/>
              <a:t>isi</a:t>
            </a:r>
            <a:r>
              <a:rPr lang="en-US" dirty="0" smtClean="0"/>
              <a:t>)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dikatakan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mengatakannya</a:t>
            </a:r>
            <a:r>
              <a:rPr lang="en-US" dirty="0" smtClean="0"/>
              <a:t>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mengisyaratkan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Aku</a:t>
            </a:r>
            <a:r>
              <a:rPr lang="en-US" dirty="0" smtClean="0"/>
              <a:t> </a:t>
            </a:r>
            <a:r>
              <a:rPr lang="en-US" dirty="0" err="1" smtClean="0"/>
              <a:t>benci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” </a:t>
            </a:r>
            <a:r>
              <a:rPr lang="en-US" dirty="0" err="1" smtClean="0"/>
              <a:t>diucapkan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nada </a:t>
            </a:r>
            <a:r>
              <a:rPr lang="en-US" dirty="0" err="1" smtClean="0"/>
              <a:t>menggoda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Seoarang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mengatakan“Ih</a:t>
            </a:r>
            <a:r>
              <a:rPr lang="en-US" dirty="0" smtClean="0"/>
              <a:t>, </a:t>
            </a:r>
            <a:r>
              <a:rPr lang="en-US" dirty="0" err="1" smtClean="0"/>
              <a:t>jahat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”,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prianya</a:t>
            </a:r>
            <a:r>
              <a:rPr lang="en-US" dirty="0" smtClean="0"/>
              <a:t> </a:t>
            </a:r>
            <a:r>
              <a:rPr lang="en-US" dirty="0" err="1" smtClean="0"/>
              <a:t>seraya</a:t>
            </a:r>
            <a:r>
              <a:rPr lang="en-US" dirty="0" smtClean="0"/>
              <a:t> </a:t>
            </a:r>
            <a:r>
              <a:rPr lang="en-US" dirty="0" err="1" smtClean="0"/>
              <a:t>mencubit</a:t>
            </a:r>
            <a:r>
              <a:rPr lang="en-US" dirty="0" smtClean="0"/>
              <a:t> sang </a:t>
            </a:r>
            <a:r>
              <a:rPr lang="en-US" dirty="0" err="1" smtClean="0"/>
              <a:t>pemuda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Jakarta, </a:t>
            </a:r>
            <a:r>
              <a:rPr lang="en-US" dirty="0" err="1" smtClean="0"/>
              <a:t>Dik</a:t>
            </a:r>
            <a:r>
              <a:rPr lang="en-US" dirty="0" smtClean="0"/>
              <a:t>?” 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dimensi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pesan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dimensi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hubungan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unsur-unsur</a:t>
            </a:r>
            <a:r>
              <a:rPr lang="en-US" dirty="0" smtClean="0">
                <a:solidFill>
                  <a:srgbClr val="FF0000"/>
                </a:solidFill>
              </a:rPr>
              <a:t> lain,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jenis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saluran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Artikel</a:t>
            </a:r>
            <a:r>
              <a:rPr lang="en-US" dirty="0" smtClean="0"/>
              <a:t>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berbobot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i="1" dirty="0" smtClean="0"/>
              <a:t>audio-visual</a:t>
            </a:r>
            <a:r>
              <a:rPr lang="en-US" dirty="0" smtClean="0"/>
              <a:t>, </a:t>
            </a:r>
            <a:r>
              <a:rPr lang="en-US" dirty="0" err="1" smtClean="0"/>
              <a:t>majalah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i="1" dirty="0" smtClean="0"/>
              <a:t>visual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Marshall Mc </a:t>
            </a:r>
            <a:r>
              <a:rPr lang="en-US" dirty="0" err="1" smtClean="0"/>
              <a:t>Luhan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i="1" dirty="0" smtClean="0"/>
              <a:t>the medium is the message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Shot</a:t>
            </a:r>
            <a:r>
              <a:rPr lang="en-US" dirty="0" smtClean="0"/>
              <a:t>, </a:t>
            </a:r>
            <a:r>
              <a:rPr lang="en-US" i="1" dirty="0" smtClean="0"/>
              <a:t>angle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(</a:t>
            </a:r>
            <a:r>
              <a:rPr lang="en-US" i="1" dirty="0" smtClean="0"/>
              <a:t>motion</a:t>
            </a:r>
            <a:r>
              <a:rPr lang="en-US" dirty="0" smtClean="0"/>
              <a:t>)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pemirsa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i="1" dirty="0" smtClean="0"/>
              <a:t>close up </a:t>
            </a:r>
            <a:r>
              <a:rPr lang="en-US" dirty="0" err="1" smtClean="0"/>
              <a:t>mengesankan</a:t>
            </a:r>
            <a:r>
              <a:rPr lang="en-US" dirty="0" smtClean="0"/>
              <a:t> </a:t>
            </a:r>
            <a:r>
              <a:rPr lang="en-US" dirty="0" err="1" smtClean="0"/>
              <a:t>keintiman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yang </a:t>
            </a:r>
            <a:r>
              <a:rPr lang="en-US" dirty="0" err="1" smtClean="0"/>
              <a:t>ditayangkan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Medium shot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,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, </a:t>
            </a:r>
            <a:r>
              <a:rPr lang="en-US" dirty="0" err="1" smtClean="0"/>
              <a:t>netral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memihak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Long shot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,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pemirsa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i="1" dirty="0" smtClean="0"/>
              <a:t>Full shot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i="1" dirty="0" smtClean="0"/>
              <a:t>Pan down </a:t>
            </a:r>
            <a:r>
              <a:rPr lang="en-US" dirty="0" smtClean="0"/>
              <a:t>(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) </a:t>
            </a:r>
            <a:r>
              <a:rPr lang="en-US" dirty="0" err="1" smtClean="0"/>
              <a:t>meremehkan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mengesankan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disorot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status.</a:t>
            </a:r>
          </a:p>
          <a:p>
            <a:r>
              <a:rPr lang="en-US" i="1" dirty="0" smtClean="0"/>
              <a:t>Pan up </a:t>
            </a:r>
            <a:r>
              <a:rPr lang="en-US" dirty="0" smtClean="0"/>
              <a:t>(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) </a:t>
            </a:r>
            <a:r>
              <a:rPr lang="en-US" dirty="0" err="1" smtClean="0"/>
              <a:t>mengesankan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disorot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berkuasa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status.</a:t>
            </a:r>
          </a:p>
          <a:p>
            <a:r>
              <a:rPr lang="en-US" i="1" dirty="0" smtClean="0"/>
              <a:t>Zoom in </a:t>
            </a:r>
            <a:r>
              <a:rPr lang="en-US" dirty="0" smtClean="0"/>
              <a:t>(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)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yang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lembut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romantis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yang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yang dramatis.</a:t>
            </a:r>
          </a:p>
          <a:p>
            <a:r>
              <a:rPr lang="en-US" dirty="0" err="1" smtClean="0"/>
              <a:t>Pembawa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TV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berwibawa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wajah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bahu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5562600" cy="60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Medium shot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04800" y="4953000"/>
            <a:ext cx="8382000" cy="1676400"/>
          </a:xfrm>
        </p:spPr>
        <p:txBody>
          <a:bodyPr>
            <a:noAutofit/>
          </a:bodyPr>
          <a:lstStyle/>
          <a:p>
            <a:endParaRPr lang="id-ID" sz="2400" dirty="0" smtClean="0"/>
          </a:p>
          <a:p>
            <a:endParaRPr lang="id-ID" sz="2400" dirty="0" smtClean="0"/>
          </a:p>
          <a:p>
            <a:r>
              <a:rPr lang="en-US" sz="2400" dirty="0" smtClean="0"/>
              <a:t>This </a:t>
            </a:r>
            <a:r>
              <a:rPr lang="en-US" sz="2400" dirty="0" smtClean="0"/>
              <a:t>shot allows the audience to get the full scope of what </a:t>
            </a:r>
            <a:r>
              <a:rPr lang="en-US" sz="2400" dirty="0" err="1" smtClean="0"/>
              <a:t>Katniss</a:t>
            </a:r>
            <a:r>
              <a:rPr lang="en-US" sz="2400" dirty="0" smtClean="0"/>
              <a:t> is doing (shooting an arrow), while also keeping the focus completely on </a:t>
            </a:r>
            <a:r>
              <a:rPr lang="en-US" sz="2400" dirty="0" err="1" smtClean="0"/>
              <a:t>Katniss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6" name="Picture Placeholder 5" descr="katniss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6722" r="16722"/>
          <a:stretch>
            <a:fillRect/>
          </a:stretch>
        </p:blipFill>
        <p:spPr/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5486400" cy="566738"/>
          </a:xfrm>
        </p:spPr>
        <p:txBody>
          <a:bodyPr>
            <a:noAutofit/>
          </a:bodyPr>
          <a:lstStyle/>
          <a:p>
            <a:r>
              <a:rPr lang="en-US" sz="3500" dirty="0" smtClean="0"/>
              <a:t>Close up</a:t>
            </a:r>
            <a:endParaRPr lang="en-US" sz="35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800600"/>
            <a:ext cx="8153400" cy="2057400"/>
          </a:xfrm>
        </p:spPr>
        <p:txBody>
          <a:bodyPr>
            <a:noAutofit/>
          </a:bodyPr>
          <a:lstStyle/>
          <a:p>
            <a:endParaRPr lang="id-ID" sz="2400" dirty="0" smtClean="0">
              <a:solidFill>
                <a:schemeClr val="bg1"/>
              </a:solidFill>
            </a:endParaRPr>
          </a:p>
          <a:p>
            <a:endParaRPr lang="id-ID" sz="2400" dirty="0" smtClean="0">
              <a:solidFill>
                <a:schemeClr val="bg1"/>
              </a:solidFill>
            </a:endParaRPr>
          </a:p>
          <a:p>
            <a:r>
              <a:rPr lang="en-US" sz="2400" dirty="0" smtClean="0"/>
              <a:t>Let’s </a:t>
            </a:r>
            <a:r>
              <a:rPr lang="en-US" sz="2400" dirty="0" smtClean="0"/>
              <a:t>say that a person has just left the room. A close-up shot of their keys, such as this, right afterwards would indicate that they forgot to take their keys.</a:t>
            </a:r>
            <a:endParaRPr lang="en-US" sz="2400" dirty="0"/>
          </a:p>
        </p:txBody>
      </p:sp>
      <p:pic>
        <p:nvPicPr>
          <p:cNvPr id="5" name="Picture Placeholder 4" descr="keys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567" r="12567"/>
          <a:stretch>
            <a:fillRect/>
          </a:stretch>
        </p:blipFill>
        <p:spPr>
          <a:xfrm>
            <a:off x="228600" y="762000"/>
            <a:ext cx="5283200" cy="39624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Menurut Berger dan Chaffe:</a:t>
            </a:r>
          </a:p>
          <a:p>
            <a:pPr algn="just"/>
            <a:r>
              <a:rPr lang="id-ID" b="1" dirty="0" smtClean="0"/>
              <a:t>Mencari</a:t>
            </a:r>
            <a:r>
              <a:rPr lang="id-ID" dirty="0" smtClean="0"/>
              <a:t> untuk </a:t>
            </a:r>
            <a:r>
              <a:rPr lang="id-ID" b="1" dirty="0" smtClean="0"/>
              <a:t>memahami</a:t>
            </a:r>
            <a:r>
              <a:rPr lang="id-ID" dirty="0" smtClean="0"/>
              <a:t> mengenai </a:t>
            </a:r>
            <a:r>
              <a:rPr lang="id-ID" b="1" dirty="0" smtClean="0"/>
              <a:t>produksi</a:t>
            </a:r>
            <a:r>
              <a:rPr lang="id-ID" dirty="0" smtClean="0"/>
              <a:t>, </a:t>
            </a:r>
            <a:r>
              <a:rPr lang="id-ID" b="1" dirty="0" smtClean="0"/>
              <a:t>pemrosesan</a:t>
            </a:r>
            <a:r>
              <a:rPr lang="id-ID" dirty="0" smtClean="0"/>
              <a:t> &amp; </a:t>
            </a:r>
            <a:r>
              <a:rPr lang="id-ID" b="1" dirty="0" smtClean="0"/>
              <a:t>efek dari simb</a:t>
            </a:r>
            <a:r>
              <a:rPr lang="en-US" b="1" dirty="0" smtClean="0"/>
              <a:t>o</a:t>
            </a:r>
            <a:r>
              <a:rPr lang="id-ID" b="1" dirty="0" smtClean="0"/>
              <a:t>l</a:t>
            </a:r>
            <a:r>
              <a:rPr lang="id-ID" dirty="0" smtClean="0"/>
              <a:t>, serta sistem signal, dengan </a:t>
            </a:r>
            <a:r>
              <a:rPr lang="id-ID" b="1" dirty="0" smtClean="0"/>
              <a:t>mengembangkan pengujian teori-teori</a:t>
            </a:r>
            <a:r>
              <a:rPr lang="id-ID" dirty="0" smtClean="0"/>
              <a:t>, menurut </a:t>
            </a:r>
            <a:r>
              <a:rPr lang="id-ID" b="1" dirty="0" smtClean="0"/>
              <a:t>hukum generalisasi</a:t>
            </a:r>
            <a:r>
              <a:rPr lang="id-ID" dirty="0" smtClean="0"/>
              <a:t>, guna menjelaskan </a:t>
            </a:r>
            <a:r>
              <a:rPr lang="id-ID" b="1" dirty="0" smtClean="0"/>
              <a:t>fenomena</a:t>
            </a:r>
            <a:r>
              <a:rPr lang="id-ID" dirty="0" smtClean="0"/>
              <a:t>, yg berhubungan d</a:t>
            </a:r>
            <a:r>
              <a:rPr lang="en-US" dirty="0" err="1" smtClean="0"/>
              <a:t>engan</a:t>
            </a:r>
            <a:r>
              <a:rPr lang="id-ID" dirty="0" smtClean="0"/>
              <a:t> produksi, pemrosesan,&amp; efeknya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endParaRPr lang="id-ID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5486400" cy="566738"/>
          </a:xfrm>
        </p:spPr>
        <p:txBody>
          <a:bodyPr>
            <a:noAutofit/>
          </a:bodyPr>
          <a:lstStyle/>
          <a:p>
            <a:r>
              <a:rPr lang="en-US" sz="3500" dirty="0" smtClean="0"/>
              <a:t>Low angle</a:t>
            </a:r>
            <a:endParaRPr lang="en-US" sz="35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67338"/>
            <a:ext cx="8077200" cy="1338262"/>
          </a:xfrm>
        </p:spPr>
        <p:txBody>
          <a:bodyPr>
            <a:normAutofit/>
          </a:bodyPr>
          <a:lstStyle/>
          <a:p>
            <a:endParaRPr lang="id-ID" sz="2400" dirty="0" smtClean="0"/>
          </a:p>
          <a:p>
            <a:r>
              <a:rPr lang="en-US" sz="2400" dirty="0" smtClean="0"/>
              <a:t>This </a:t>
            </a:r>
            <a:r>
              <a:rPr lang="en-US" sz="2400" dirty="0" smtClean="0"/>
              <a:t>low angle shot of Peter Parker shows that he has obtained power through becoming Spiderman.</a:t>
            </a:r>
            <a:endParaRPr lang="en-US" sz="2400" dirty="0"/>
          </a:p>
        </p:txBody>
      </p:sp>
      <p:pic>
        <p:nvPicPr>
          <p:cNvPr id="5" name="Picture Placeholder 4" descr="spiderman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9008" r="29008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Kenyataan dalam lapangan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Dunia karier                           Membutuhkan komunika</a:t>
            </a:r>
          </a:p>
          <a:p>
            <a:r>
              <a:rPr lang="id-ID" dirty="0" smtClean="0"/>
              <a:t>Dunia Bisnis                           tor handal, mampu  me-</a:t>
            </a:r>
          </a:p>
          <a:p>
            <a:r>
              <a:rPr lang="id-ID" dirty="0" smtClean="0"/>
              <a:t>Bank, Hotel                            nyampaikan gagasan dan</a:t>
            </a:r>
          </a:p>
          <a:p>
            <a:r>
              <a:rPr lang="id-ID" dirty="0" smtClean="0"/>
              <a:t>Semua bidang pekerja           informasi lebih efektif.</a:t>
            </a:r>
          </a:p>
          <a:p>
            <a:r>
              <a:rPr lang="id-ID" dirty="0" smtClean="0"/>
              <a:t>Dosen, Guru                           Komunikasi m</a:t>
            </a:r>
            <a:r>
              <a:rPr lang="en-US" dirty="0" smtClean="0"/>
              <a:t>e</a:t>
            </a:r>
            <a:r>
              <a:rPr lang="id-ID" dirty="0" smtClean="0"/>
              <a:t>r</a:t>
            </a:r>
            <a:r>
              <a:rPr lang="en-US" dirty="0" smtClean="0"/>
              <a:t>u</a:t>
            </a:r>
            <a:r>
              <a:rPr lang="id-ID" dirty="0" smtClean="0"/>
              <a:t>p</a:t>
            </a:r>
            <a:r>
              <a:rPr lang="en-US" dirty="0" smtClean="0"/>
              <a:t>a</a:t>
            </a:r>
            <a:r>
              <a:rPr lang="id-ID" dirty="0" smtClean="0"/>
              <a:t>kan seni</a:t>
            </a:r>
          </a:p>
          <a:p>
            <a:r>
              <a:rPr lang="id-ID" dirty="0" smtClean="0"/>
              <a:t>Penyiar	                              menyampaikan pesan.</a:t>
            </a:r>
          </a:p>
          <a:p>
            <a:r>
              <a:rPr lang="id-ID" dirty="0" smtClean="0"/>
              <a:t>Presenter                                </a:t>
            </a:r>
          </a:p>
          <a:p>
            <a:r>
              <a:rPr lang="id-ID" dirty="0" smtClean="0"/>
              <a:t>Fasilitator                </a:t>
            </a:r>
          </a:p>
          <a:p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4114800" y="2057400"/>
            <a:ext cx="228600" cy="2590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</a:t>
            </a:r>
            <a:r>
              <a:rPr lang="id-ID" dirty="0" smtClean="0"/>
              <a:t>omunikasi</a:t>
            </a:r>
            <a:r>
              <a:rPr lang="en-US" dirty="0" smtClean="0"/>
              <a:t>: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latin</a:t>
            </a:r>
            <a:r>
              <a:rPr lang="en-US" dirty="0" smtClean="0"/>
              <a:t> </a:t>
            </a:r>
            <a:r>
              <a:rPr lang="en-US" i="1" dirty="0" err="1" smtClean="0"/>
              <a:t>communis</a:t>
            </a:r>
            <a:r>
              <a:rPr lang="en-US" dirty="0" smtClean="0"/>
              <a:t>: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kebersamaan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kebersamaan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i="1" dirty="0" err="1" smtClean="0"/>
              <a:t>communis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err="1" smtClean="0"/>
              <a:t>communico</a:t>
            </a:r>
            <a:r>
              <a:rPr lang="en-US" dirty="0" smtClean="0"/>
              <a:t>, yang </a:t>
            </a:r>
            <a:r>
              <a:rPr lang="en-US" dirty="0" err="1" smtClean="0"/>
              <a:t>artinya</a:t>
            </a:r>
            <a:r>
              <a:rPr lang="en-US" dirty="0" smtClean="0"/>
              <a:t> ‘</a:t>
            </a:r>
            <a:r>
              <a:rPr lang="en-US" dirty="0" err="1" smtClean="0"/>
              <a:t>berbagi</a:t>
            </a:r>
            <a:r>
              <a:rPr lang="en-US" dirty="0" smtClean="0"/>
              <a:t>’.</a:t>
            </a:r>
          </a:p>
          <a:p>
            <a:pPr algn="just"/>
            <a:r>
              <a:rPr lang="en-US" dirty="0" smtClean="0"/>
              <a:t>‘</a:t>
            </a:r>
            <a:r>
              <a:rPr lang="en-US" dirty="0" err="1" smtClean="0"/>
              <a:t>Berbagi</a:t>
            </a:r>
            <a:r>
              <a:rPr lang="en-US" dirty="0" smtClean="0"/>
              <a:t>’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endParaRPr lang="id-ID" dirty="0" smtClean="0"/>
          </a:p>
          <a:p>
            <a:pPr algn="just"/>
            <a:endParaRPr lang="id-ID" dirty="0" smtClean="0"/>
          </a:p>
          <a:p>
            <a:pPr algn="just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295400" y="6019800"/>
            <a:ext cx="4114800" cy="838200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Mutual Understanding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….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just"/>
            <a:r>
              <a:rPr lang="en-US" dirty="0" err="1" smtClean="0"/>
              <a:t>Komunikasi</a:t>
            </a:r>
            <a:r>
              <a:rPr lang="en-US" dirty="0" smtClean="0"/>
              <a:t> (</a:t>
            </a:r>
            <a:r>
              <a:rPr lang="en-US" i="1" dirty="0" smtClean="0"/>
              <a:t>verb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, </a:t>
            </a:r>
            <a:r>
              <a:rPr lang="en-US" i="1" dirty="0" smtClean="0"/>
              <a:t>communicate</a:t>
            </a:r>
            <a:r>
              <a:rPr lang="en-US" dirty="0" smtClean="0"/>
              <a:t>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</a:p>
          <a:p>
            <a:pPr marL="514350" indent="-514350" algn="just">
              <a:buAutoNum type="alphaLcParenR"/>
            </a:pPr>
            <a:r>
              <a:rPr lang="en-US" dirty="0" err="1" smtClean="0"/>
              <a:t>Bertukar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,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;</a:t>
            </a:r>
          </a:p>
          <a:p>
            <a:pPr marL="514350" indent="-514350" algn="just">
              <a:buAutoNum type="alphaLcParenR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:</a:t>
            </a:r>
          </a:p>
          <a:p>
            <a:pPr marL="514350" indent="-514350" algn="just">
              <a:buAutoNum type="alphaLcParenR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:</a:t>
            </a:r>
          </a:p>
          <a:p>
            <a:pPr marL="514350" indent="-514350" algn="just">
              <a:buAutoNum type="alphaLcParenR"/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simpatik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….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4983163"/>
          </a:xfrm>
        </p:spPr>
        <p:txBody>
          <a:bodyPr/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(</a:t>
            </a:r>
            <a:r>
              <a:rPr lang="en-US" i="1" dirty="0" smtClean="0"/>
              <a:t>noun</a:t>
            </a:r>
            <a:r>
              <a:rPr lang="en-US" dirty="0" smtClean="0"/>
              <a:t>), </a:t>
            </a:r>
            <a:r>
              <a:rPr lang="en-US" i="1" dirty="0" smtClean="0"/>
              <a:t>communication</a:t>
            </a:r>
            <a:r>
              <a:rPr lang="en-US" dirty="0" smtClean="0"/>
              <a:t>, </a:t>
            </a:r>
            <a:r>
              <a:rPr lang="en-US" dirty="0" err="1" smtClean="0"/>
              <a:t>berarti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a)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, </a:t>
            </a:r>
            <a:r>
              <a:rPr lang="en-US" dirty="0" err="1" smtClean="0"/>
              <a:t>pesan-pesan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;</a:t>
            </a:r>
          </a:p>
          <a:p>
            <a:pPr algn="just">
              <a:buNone/>
            </a:pPr>
            <a:r>
              <a:rPr lang="en-US" dirty="0" smtClean="0"/>
              <a:t>b)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individu-individu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simbol-simbol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;</a:t>
            </a:r>
          </a:p>
          <a:p>
            <a:pPr algn="just">
              <a:buNone/>
            </a:pPr>
            <a:r>
              <a:rPr lang="en-US" dirty="0" smtClean="0"/>
              <a:t>c)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mengekspresikan</a:t>
            </a:r>
            <a:r>
              <a:rPr lang="en-US" dirty="0" smtClean="0"/>
              <a:t> </a:t>
            </a:r>
            <a:r>
              <a:rPr lang="en-US" dirty="0" err="1" smtClean="0"/>
              <a:t>gagasan-gagasan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d)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b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endParaRPr lang="en-US" sz="4000" b="1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n-US" sz="4000" b="1" dirty="0" err="1" smtClean="0">
                <a:solidFill>
                  <a:srgbClr val="00B0F0"/>
                </a:solidFill>
              </a:rPr>
              <a:t>Manakah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di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antara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peristiwa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ini</a:t>
            </a:r>
            <a:r>
              <a:rPr lang="en-US" sz="4000" b="1" dirty="0" smtClean="0">
                <a:solidFill>
                  <a:srgbClr val="00B0F0"/>
                </a:solidFill>
              </a:rPr>
              <a:t> yang </a:t>
            </a:r>
            <a:r>
              <a:rPr lang="en-US" sz="4000" b="1" dirty="0" err="1" smtClean="0">
                <a:solidFill>
                  <a:srgbClr val="00B0F0"/>
                </a:solidFill>
              </a:rPr>
              <a:t>merupakan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objek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kajian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ilmu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komunikasi</a:t>
            </a:r>
            <a:r>
              <a:rPr lang="en-US" sz="4000" b="1" dirty="0" smtClean="0">
                <a:solidFill>
                  <a:srgbClr val="00B0F0"/>
                </a:solidFill>
              </a:rPr>
              <a:t>?</a:t>
            </a:r>
            <a:endParaRPr lang="en-US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r>
              <a:rPr lang="en-US" sz="4000" b="1" dirty="0" smtClean="0"/>
              <a:t>“</a:t>
            </a:r>
            <a:r>
              <a:rPr lang="en-US" sz="4000" b="1" dirty="0" err="1" smtClean="0"/>
              <a:t>Wahai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rumput</a:t>
            </a:r>
            <a:r>
              <a:rPr lang="en-US" sz="4000" b="1" dirty="0" smtClean="0"/>
              <a:t> yang </a:t>
            </a:r>
            <a:r>
              <a:rPr lang="en-US" sz="4000" b="1" dirty="0" err="1" smtClean="0"/>
              <a:t>bergoyang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sungguh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indah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pemandangan</a:t>
            </a:r>
            <a:r>
              <a:rPr lang="en-US" sz="4000" b="1" dirty="0" smtClean="0"/>
              <a:t> yang </a:t>
            </a:r>
            <a:r>
              <a:rPr lang="en-US" sz="4000" b="1" dirty="0" err="1" smtClean="0"/>
              <a:t>kauberikan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padaku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petang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ini</a:t>
            </a:r>
            <a:r>
              <a:rPr lang="en-US" sz="4000" b="1" dirty="0" smtClean="0"/>
              <a:t>…”</a:t>
            </a:r>
          </a:p>
          <a:p>
            <a:pPr marL="514350" indent="-514350" algn="just">
              <a:buAutoNum type="arabicParenR"/>
            </a:pPr>
            <a:r>
              <a:rPr lang="en-US" sz="4000" b="1" dirty="0" smtClean="0"/>
              <a:t>“Pus, </a:t>
            </a:r>
            <a:r>
              <a:rPr lang="en-US" sz="4000" b="1" dirty="0" err="1" smtClean="0"/>
              <a:t>mari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sini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biar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aku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elus</a:t>
            </a:r>
            <a:r>
              <a:rPr lang="en-US" sz="4000" b="1" dirty="0" smtClean="0"/>
              <a:t>”. </a:t>
            </a:r>
            <a:r>
              <a:rPr lang="en-US" sz="4000" b="1" dirty="0" err="1" smtClean="0"/>
              <a:t>Kucing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itu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sambil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mengibas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ekor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datang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menghampiri</a:t>
            </a:r>
            <a:r>
              <a:rPr lang="en-US" sz="4000" b="1" dirty="0" smtClean="0"/>
              <a:t>.</a:t>
            </a:r>
          </a:p>
          <a:p>
            <a:pPr marL="514350" indent="-514350" algn="just">
              <a:buAutoNum type="arabicParenR"/>
            </a:pPr>
            <a:r>
              <a:rPr lang="en-US" sz="4000" b="1" dirty="0" smtClean="0"/>
              <a:t>“</a:t>
            </a:r>
            <a:r>
              <a:rPr lang="en-US" sz="4000" b="1" dirty="0" err="1" smtClean="0"/>
              <a:t>Wah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maaf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kemarin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saya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lupa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menelpon</a:t>
            </a:r>
            <a:r>
              <a:rPr lang="en-US" sz="4000" b="1" dirty="0" smtClean="0"/>
              <a:t>.”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</TotalTime>
  <Words>1077</Words>
  <Application>Microsoft Office PowerPoint</Application>
  <PresentationFormat>On-screen Show (4:3)</PresentationFormat>
  <Paragraphs>119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Opulent</vt:lpstr>
      <vt:lpstr>Ilmu komunikasi</vt:lpstr>
      <vt:lpstr>Slide 2</vt:lpstr>
      <vt:lpstr>Ilmu Komunikasi</vt:lpstr>
      <vt:lpstr>Kenyataan dalam lapangan</vt:lpstr>
      <vt:lpstr>Komunikasi: arti dan akar kata </vt:lpstr>
      <vt:lpstr>Lanjutan….</vt:lpstr>
      <vt:lpstr>Lanjutan….</vt:lpstr>
      <vt:lpstr>Konsep dasar definisi komunikasi</vt:lpstr>
      <vt:lpstr>Slide 9</vt:lpstr>
      <vt:lpstr>Pengertian komunikasi</vt:lpstr>
      <vt:lpstr>Pengertian komunikasi </vt:lpstr>
      <vt:lpstr>Pengertian komunikasi </vt:lpstr>
      <vt:lpstr>Objek kajian</vt:lpstr>
      <vt:lpstr>Lima unsur penting konsep komunikasi</vt:lpstr>
      <vt:lpstr>Lanjutan…</vt:lpstr>
      <vt:lpstr>Lanjutan…</vt:lpstr>
      <vt:lpstr>Lanjutan…</vt:lpstr>
      <vt:lpstr> Menurut Charles Wright khalayak memiliki ciri-ciri sebagai berikut:</vt:lpstr>
      <vt:lpstr>Lanjutan…</vt:lpstr>
      <vt:lpstr>Dari berbagai definisi masing-masing memberi penekanan:</vt:lpstr>
      <vt:lpstr>Komunikasi punya dimensi isi dan dimensi hubungannya</vt:lpstr>
      <vt:lpstr>Slide 22</vt:lpstr>
      <vt:lpstr>Slide 23</vt:lpstr>
      <vt:lpstr>Slide 24</vt:lpstr>
      <vt:lpstr>Slide 25</vt:lpstr>
      <vt:lpstr>Slide 26</vt:lpstr>
      <vt:lpstr>Slide 27</vt:lpstr>
      <vt:lpstr>Medium shot</vt:lpstr>
      <vt:lpstr>Close up</vt:lpstr>
      <vt:lpstr>Low angle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Ilmu komunikasi</dc:title>
  <dc:creator>dayat</dc:creator>
  <cp:lastModifiedBy>dayat</cp:lastModifiedBy>
  <cp:revision>6</cp:revision>
  <dcterms:created xsi:type="dcterms:W3CDTF">2017-02-17T03:11:20Z</dcterms:created>
  <dcterms:modified xsi:type="dcterms:W3CDTF">2017-03-15T05:40:48Z</dcterms:modified>
</cp:coreProperties>
</file>