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2" r:id="rId3"/>
    <p:sldId id="263" r:id="rId4"/>
    <p:sldId id="264" r:id="rId5"/>
    <p:sldId id="266" r:id="rId6"/>
    <p:sldId id="270" r:id="rId7"/>
    <p:sldId id="274" r:id="rId8"/>
    <p:sldId id="265" r:id="rId9"/>
    <p:sldId id="267" r:id="rId10"/>
    <p:sldId id="268" r:id="rId11"/>
    <p:sldId id="269" r:id="rId12"/>
    <p:sldId id="271" r:id="rId13"/>
    <p:sldId id="273" r:id="rId14"/>
    <p:sldId id="276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875C9-D362-40EC-A16B-05D8FBE82D3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0408C-73EF-4EC0-956F-E1CC964B5C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21CC6-D6D5-403A-B277-3EB26FA134FC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EDD6-0674-4BFD-8DB1-13406A84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E514-4F05-4258-A6AA-EBD212D8BD64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40D9-C637-48F1-97F6-D986B2D1B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E8C1-2937-40B8-8A41-99197358828F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E7B5-506D-4358-A685-8B0037771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8E13-0DD1-44E6-85AB-E546FB257F9D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3DE3-7E09-4715-81ED-6377F5629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ECF14-06AC-4D3D-90B0-B38D15A7748F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56BD-F41A-4DE3-AD9B-17EE6A40E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A905-4CC9-432D-B318-9750658AD361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30C2A-4EC5-49CC-8FC2-2972AA3C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C982-E64D-4C98-9D18-DA561D853CEF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DDFDD-9B78-4CFA-B1E3-E8E741D98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62A2-72F2-4FCA-A14F-6BD59AC4E358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B631F-A58A-4221-891A-FD66D6B8E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E92F-DBD8-404B-AEF5-B6E1DD9D3874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508E-6F8D-4AAC-9CB5-567F776AA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4356-C3E6-4F6E-A6A5-99F6F0981BA9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E36A7-BFA9-42BF-8F52-16C2E8A24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DC59F-676D-43C3-AFD5-9AAD8A4A97CB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A8A5-945E-48A0-80A7-A0680C825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42EEC05-B59A-4A3D-B0C1-E9921FC956A3}" type="datetimeFigureOut">
              <a:rPr lang="en-US"/>
              <a:pPr>
                <a:defRPr/>
              </a:pPr>
              <a:t>4/1/2013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68382B6-6C73-4CFB-9F2F-FD0B097B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5" r:id="rId9"/>
    <p:sldLayoutId id="2147483721" r:id="rId10"/>
    <p:sldLayoutId id="2147483722" r:id="rId11"/>
  </p:sldLayoutIdLst>
  <p:transition>
    <p:split orient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7851648" cy="9858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PEMODELAN DATA</a:t>
            </a:r>
            <a:endParaRPr lang="en-US" sz="60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DDL (Data Definition Language)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Merupakan </a:t>
            </a:r>
            <a:r>
              <a:rPr lang="id-ID" smtClean="0"/>
              <a:t>perintah-perintah yang biasa digunakan oleh administrator basis data (DBA) untuk mendefinisikan skema ke DBMS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u="sng" smtClean="0"/>
              <a:t>Contoh DDL :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Create table, create database</a:t>
            </a:r>
          </a:p>
          <a:p>
            <a:pPr eaLnBrk="1" hangingPunct="1"/>
            <a:r>
              <a:rPr lang="en-US" smtClean="0"/>
              <a:t>Alter table</a:t>
            </a:r>
          </a:p>
          <a:p>
            <a:pPr eaLnBrk="1" hangingPunct="1"/>
            <a:r>
              <a:rPr lang="en-US" smtClean="0"/>
              <a:t>Dropping table, dropping database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DML (Data Manipulation Language)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perintah-perintah yang digunakan untuk mengubah, me-manipulasi dan mengambil data pada basis data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u="sng" smtClean="0"/>
              <a:t>Contoh DML : </a:t>
            </a:r>
          </a:p>
          <a:p>
            <a:pPr eaLnBrk="1" hangingPunct="1"/>
            <a:r>
              <a:rPr lang="en-US" smtClean="0"/>
              <a:t>Insert data</a:t>
            </a:r>
          </a:p>
          <a:p>
            <a:pPr eaLnBrk="1" hangingPunct="1"/>
            <a:r>
              <a:rPr lang="en-US" smtClean="0"/>
              <a:t>Update data</a:t>
            </a:r>
          </a:p>
          <a:p>
            <a:pPr eaLnBrk="1" hangingPunct="1"/>
            <a:r>
              <a:rPr lang="en-US" smtClean="0"/>
              <a:t>Delete data</a:t>
            </a:r>
          </a:p>
          <a:p>
            <a:pPr eaLnBrk="1" hangingPunct="1"/>
            <a:r>
              <a:rPr lang="en-US" smtClean="0"/>
              <a:t>Select table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Urutan proses DBMS ketika mengakses suatu record dalam basis data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en-US" smtClean="0"/>
              <a:t>Program aplikasi memanggil DBMS untuk membaca record.</a:t>
            </a:r>
          </a:p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en-US" smtClean="0"/>
              <a:t>DBMS memperoleh </a:t>
            </a:r>
            <a:r>
              <a:rPr lang="en-US" i="1" smtClean="0"/>
              <a:t>subschema</a:t>
            </a:r>
            <a:r>
              <a:rPr lang="en-US" smtClean="0"/>
              <a:t> program aplikasi dan mencocokan dengan deskripsi datanya. </a:t>
            </a:r>
          </a:p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en-US" smtClean="0"/>
              <a:t>DBMS memperoleh </a:t>
            </a:r>
            <a:r>
              <a:rPr lang="en-US" i="1" smtClean="0"/>
              <a:t>schema</a:t>
            </a:r>
            <a:r>
              <a:rPr lang="en-US" smtClean="0"/>
              <a:t> dan menentukan tipe data logik data.</a:t>
            </a:r>
          </a:p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en-US" smtClean="0"/>
              <a:t>DBMS mengetes deskripsi fisik dan menentukan record yang dibaca. </a:t>
            </a:r>
          </a:p>
          <a:p>
            <a:pPr marL="514350" indent="-514350" algn="just" eaLnBrk="1" hangingPunct="1">
              <a:buFont typeface="Calibri" pitchFamily="34" charset="0"/>
              <a:buAutoNum type="arabicPeriod"/>
            </a:pPr>
            <a:r>
              <a:rPr lang="en-US" smtClean="0"/>
              <a:t>DBMS memberikan instruksi kepada OS untuk membaca record.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Urutan proses DBMS ketika mengakses suatu record dalam basis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defRPr/>
            </a:pPr>
            <a:r>
              <a:rPr lang="en-US" sz="2400" dirty="0" smtClean="0"/>
              <a:t>OS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media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data.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defRPr/>
            </a:pPr>
            <a:r>
              <a:rPr lang="en-US" sz="2400" dirty="0" smtClean="0"/>
              <a:t>Data </a:t>
            </a:r>
            <a:r>
              <a:rPr lang="en-US" sz="2400" dirty="0" err="1" smtClean="0"/>
              <a:t>ditransfer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media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i="1" dirty="0" smtClean="0"/>
              <a:t>buffer system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defRPr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buffer</a:t>
            </a:r>
            <a:r>
              <a:rPr lang="en-US" sz="2400" dirty="0" smtClean="0"/>
              <a:t>, data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subschema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schema</a:t>
            </a:r>
            <a:r>
              <a:rPr lang="en-US" sz="2400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defRPr/>
            </a:pPr>
            <a:r>
              <a:rPr lang="en-US" sz="2400" dirty="0" smtClean="0"/>
              <a:t>DBMS </a:t>
            </a:r>
            <a:r>
              <a:rPr lang="en-US" sz="2400" dirty="0" err="1" smtClean="0"/>
              <a:t>mentransfer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subschema </a:t>
            </a:r>
            <a:r>
              <a:rPr lang="en-US" sz="2400" dirty="0" err="1" smtClean="0"/>
              <a:t>dan</a:t>
            </a:r>
            <a:r>
              <a:rPr lang="en-US" sz="2400" dirty="0" smtClean="0"/>
              <a:t> schema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buffer system </a:t>
            </a:r>
            <a:r>
              <a:rPr lang="en-US" sz="2400" dirty="0" err="1" smtClean="0"/>
              <a:t>ke</a:t>
            </a:r>
            <a:r>
              <a:rPr lang="en-US" sz="2400" dirty="0" smtClean="0"/>
              <a:t> area </a:t>
            </a:r>
            <a:r>
              <a:rPr lang="en-US" sz="2400" dirty="0" err="1" smtClean="0"/>
              <a:t>kerja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defRPr/>
            </a:pPr>
            <a:r>
              <a:rPr lang="en-US" sz="2400" dirty="0" smtClean="0"/>
              <a:t>DBMS </a:t>
            </a:r>
            <a:r>
              <a:rPr lang="en-US" sz="2400" dirty="0" err="1" smtClean="0"/>
              <a:t>menyampaikan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ke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indikasi</a:t>
            </a:r>
            <a:r>
              <a:rPr lang="en-US" sz="2400" dirty="0" smtClean="0"/>
              <a:t> </a:t>
            </a:r>
            <a:r>
              <a:rPr lang="en-US" sz="2400" i="1" dirty="0" smtClean="0"/>
              <a:t>error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defRPr/>
            </a:pPr>
            <a:r>
              <a:rPr lang="en-US" sz="2400" dirty="0" smtClean="0"/>
              <a:t>Program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area </a:t>
            </a:r>
            <a:r>
              <a:rPr lang="en-US" sz="2400" dirty="0" err="1" smtClean="0"/>
              <a:t>kerja</a:t>
            </a:r>
            <a:r>
              <a:rPr lang="en-US" sz="2400" dirty="0" smtClean="0"/>
              <a:t>.</a:t>
            </a:r>
            <a:r>
              <a:rPr lang="en-US" sz="3000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defRPr/>
            </a:pPr>
            <a:endParaRPr lang="en-US" sz="3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dirty="0" err="1" smtClean="0"/>
              <a:t>Perbedaan</a:t>
            </a:r>
            <a:r>
              <a:rPr lang="en-US" sz="4800" dirty="0" smtClean="0"/>
              <a:t> Schema </a:t>
            </a:r>
            <a:r>
              <a:rPr lang="en-US" sz="4800" dirty="0" err="1" smtClean="0"/>
              <a:t>dan</a:t>
            </a:r>
            <a:r>
              <a:rPr lang="en-US" sz="4800" dirty="0" smtClean="0"/>
              <a:t> subschema </a:t>
            </a:r>
            <a:r>
              <a:rPr lang="en-US" sz="4800" dirty="0" smtClean="0"/>
              <a:t>?</a:t>
            </a:r>
            <a:endParaRPr lang="en-US" sz="4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Schema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Deskripsi hubungan logik antar data dalam basis data secara lengkap, termasuk didalamnya nama dan deskripsi dari semua atribut dan record. </a:t>
            </a:r>
          </a:p>
          <a:p>
            <a:pPr eaLnBrk="1" hangingPunct="1"/>
            <a:r>
              <a:rPr lang="en-US" smtClean="0"/>
              <a:t>Subschema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Deskripsi terpisah dari dari atribut, record, dan batasan nilai yang akan digunakan oleh sebuah program aplikasi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571500" y="2714625"/>
          <a:ext cx="8128000" cy="2214563"/>
        </p:xfrm>
        <a:graphic>
          <a:graphicData uri="http://schemas.openxmlformats.org/presentationml/2006/ole">
            <p:oleObj spid="_x0000_s4098" name="Visio" r:id="rId3" imgW="4873142" imgH="1195730" progId="Visio.Drawing.11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Basis Data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Hirarkis</a:t>
            </a:r>
          </a:p>
          <a:p>
            <a:pPr eaLnBrk="1" hangingPunct="1"/>
            <a:r>
              <a:rPr lang="en-US" smtClean="0"/>
              <a:t>Model Jaringan </a:t>
            </a:r>
          </a:p>
          <a:p>
            <a:pPr eaLnBrk="1" hangingPunct="1"/>
            <a:r>
              <a:rPr lang="en-US" smtClean="0"/>
              <a:t>Model Relasional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Hirarkis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id-ID" smtClean="0"/>
              <a:t>Biasa disebut dengan model pohon (</a:t>
            </a:r>
            <a:r>
              <a:rPr lang="id-ID" i="1" smtClean="0"/>
              <a:t>tree model</a:t>
            </a:r>
            <a:r>
              <a:rPr lang="id-ID" smtClean="0"/>
              <a:t>)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menggunakan pola hubungan orangtua-anak (</a:t>
            </a:r>
            <a:r>
              <a:rPr lang="id-ID" i="1" smtClean="0"/>
              <a:t>parent-child</a:t>
            </a:r>
            <a:r>
              <a:rPr lang="id-ID" smtClean="0"/>
              <a:t>). Setiap simpul menyatakan sekumpulan medan (</a:t>
            </a:r>
            <a:r>
              <a:rPr lang="id-ID" i="1" smtClean="0"/>
              <a:t>field</a:t>
            </a:r>
            <a:r>
              <a:rPr lang="id-ID" smtClean="0"/>
              <a:t>)</a:t>
            </a:r>
            <a:r>
              <a:rPr lang="en-US" smtClean="0"/>
              <a:t>.</a:t>
            </a:r>
          </a:p>
          <a:p>
            <a:pPr eaLnBrk="1" hangingPunct="1">
              <a:buFont typeface="Arial" charset="0"/>
              <a:buChar char="•"/>
            </a:pPr>
            <a:r>
              <a:rPr lang="id-ID" smtClean="0"/>
              <a:t>Suatu simpul (</a:t>
            </a:r>
            <a:r>
              <a:rPr lang="id-ID" i="1" smtClean="0"/>
              <a:t>node</a:t>
            </a:r>
            <a:r>
              <a:rPr lang="id-ID" smtClean="0"/>
              <a:t>) yang terhubung ke simpul pada level di bawahnya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</a:t>
            </a:r>
            <a:r>
              <a:rPr lang="id-ID" b="1" smtClean="0"/>
              <a:t>orangtua</a:t>
            </a:r>
            <a:r>
              <a:rPr lang="id-ID" smtClean="0"/>
              <a:t> (</a:t>
            </a:r>
            <a:r>
              <a:rPr lang="id-ID" i="1" smtClean="0"/>
              <a:t>parent</a:t>
            </a:r>
            <a:r>
              <a:rPr lang="id-ID" smtClean="0"/>
              <a:t>). Simpul yang dibawahi orangtua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</a:t>
            </a:r>
            <a:r>
              <a:rPr lang="id-ID" b="1" smtClean="0"/>
              <a:t>anak</a:t>
            </a:r>
            <a:r>
              <a:rPr lang="id-ID" smtClean="0"/>
              <a:t> (</a:t>
            </a:r>
            <a:r>
              <a:rPr lang="id-ID" i="1" smtClean="0"/>
              <a:t>child</a:t>
            </a:r>
            <a:r>
              <a:rPr lang="id-ID" smtClean="0"/>
              <a:t>). Simpul yang tak memiliki anak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</a:t>
            </a:r>
            <a:r>
              <a:rPr lang="id-ID" b="1" smtClean="0"/>
              <a:t>daun</a:t>
            </a:r>
            <a:r>
              <a:rPr lang="id-ID" smtClean="0"/>
              <a:t> (</a:t>
            </a:r>
            <a:r>
              <a:rPr lang="id-ID" i="1" smtClean="0"/>
              <a:t>leaf</a:t>
            </a:r>
            <a:r>
              <a:rPr lang="id-ID" smtClean="0"/>
              <a:t>). Hubungan orangtua dan anak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</a:t>
            </a:r>
            <a:r>
              <a:rPr lang="id-ID" b="1" smtClean="0"/>
              <a:t>cabang</a:t>
            </a:r>
            <a:r>
              <a:rPr lang="id-ID" smtClean="0"/>
              <a:t> (</a:t>
            </a:r>
            <a:r>
              <a:rPr lang="id-ID" i="1" smtClean="0"/>
              <a:t>branch</a:t>
            </a:r>
            <a:r>
              <a:rPr lang="id-ID" smtClean="0"/>
              <a:t>).</a:t>
            </a:r>
            <a:endParaRPr lang="en-US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Skema model hierarkis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1857375" y="1928813"/>
          <a:ext cx="6716713" cy="3357562"/>
        </p:xfrm>
        <a:graphic>
          <a:graphicData uri="http://schemas.openxmlformats.org/presentationml/2006/ole">
            <p:oleObj spid="_x0000_s2050" name="Visio" r:id="rId3" imgW="4940503" imgH="1916582" progId="Visio.Drawing.11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Jaringan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Satu </a:t>
            </a:r>
            <a:r>
              <a:rPr lang="id-ID" smtClean="0"/>
              <a:t>simpul anak bisa memiliki lebih dari satu simpul orangtua, orangtua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pemilik (</a:t>
            </a:r>
            <a:r>
              <a:rPr lang="id-ID" i="1" smtClean="0"/>
              <a:t>owner</a:t>
            </a:r>
            <a:r>
              <a:rPr lang="id-ID" smtClean="0"/>
              <a:t>) dan anak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anggota</a:t>
            </a:r>
            <a:r>
              <a:rPr lang="en-US" smtClean="0"/>
              <a:t>.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714375" y="3214688"/>
          <a:ext cx="8072438" cy="3043237"/>
        </p:xfrm>
        <a:graphic>
          <a:graphicData uri="http://schemas.openxmlformats.org/presentationml/2006/ole">
            <p:oleObj spid="_x0000_s3074" name="Visio" r:id="rId3" imgW="4940503" imgH="1916582" progId="Visio.Drawing.11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relasional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Merupakan </a:t>
            </a:r>
            <a:r>
              <a:rPr lang="id-ID" smtClean="0"/>
              <a:t>model yang paling sederhana sehingga mudah digunakan dan dipahami, serta paling populer saat ini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sekumpulan tabel berdimensi dua (relasi atau tabel)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relasi dirancang untuk menghilang kan kemubaziran data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Skema</a:t>
            </a:r>
            <a:r>
              <a:rPr lang="en-US" dirty="0" smtClean="0"/>
              <a:t> Model </a:t>
            </a:r>
            <a:r>
              <a:rPr lang="en-US" dirty="0" err="1" smtClean="0"/>
              <a:t>Relasional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000250"/>
            <a:ext cx="2357438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4714875"/>
            <a:ext cx="30718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786313"/>
            <a:ext cx="32861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1928813"/>
            <a:ext cx="3143250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4071938"/>
            <a:ext cx="995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Tb_mhs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3750" y="3929063"/>
            <a:ext cx="1704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Tb_minat_mhs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715250" y="6215063"/>
            <a:ext cx="1163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Tb_dosen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85875" y="600075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Tb_konsen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86063" y="2478088"/>
            <a:ext cx="2928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14750" y="3000375"/>
            <a:ext cx="2000250" cy="2014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603875" y="4303713"/>
            <a:ext cx="7953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DBMS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DB2, dari IBM</a:t>
            </a:r>
          </a:p>
          <a:p>
            <a:pPr eaLnBrk="1" hangingPunct="1"/>
            <a:r>
              <a:rPr lang="en-US" smtClean="0"/>
              <a:t>MySQL</a:t>
            </a:r>
          </a:p>
          <a:p>
            <a:pPr eaLnBrk="1" hangingPunct="1"/>
            <a:r>
              <a:rPr lang="en-US" smtClean="0"/>
              <a:t>Microsoft SQL Server</a:t>
            </a:r>
          </a:p>
          <a:p>
            <a:pPr eaLnBrk="1" hangingPunct="1"/>
            <a:r>
              <a:rPr lang="en-US" smtClean="0"/>
              <a:t>Microsoft Visual Foxpro</a:t>
            </a:r>
          </a:p>
          <a:p>
            <a:pPr eaLnBrk="1" hangingPunct="1"/>
            <a:r>
              <a:rPr lang="en-US" smtClean="0"/>
              <a:t>Oracle</a:t>
            </a:r>
          </a:p>
          <a:p>
            <a:pPr eaLnBrk="1" hangingPunct="1"/>
            <a:r>
              <a:rPr lang="en-US" smtClean="0"/>
              <a:t>dll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Perintah-perintah DBMS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DDL (Data Definition Language)</a:t>
            </a:r>
          </a:p>
          <a:p>
            <a:pPr eaLnBrk="1" hangingPunct="1"/>
            <a:r>
              <a:rPr lang="en-US" smtClean="0"/>
              <a:t>DML (Data Manipulation Language)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707</TotalTime>
  <Words>396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Wingdings</vt:lpstr>
      <vt:lpstr>Flow</vt:lpstr>
      <vt:lpstr>Visio</vt:lpstr>
      <vt:lpstr>Microsoft Office Visio Drawing</vt:lpstr>
      <vt:lpstr>PEMODELAN DATA</vt:lpstr>
      <vt:lpstr>Model Basis Data</vt:lpstr>
      <vt:lpstr>Model Hirarkis</vt:lpstr>
      <vt:lpstr>Skema model hierarkis</vt:lpstr>
      <vt:lpstr>Model Jaringan</vt:lpstr>
      <vt:lpstr>Model relasional</vt:lpstr>
      <vt:lpstr>Skema Model Relasional</vt:lpstr>
      <vt:lpstr>Contoh DBMS</vt:lpstr>
      <vt:lpstr>Perintah-perintah DBMS</vt:lpstr>
      <vt:lpstr>DDL (Data Definition Language)</vt:lpstr>
      <vt:lpstr>DML (Data Manipulation Language)</vt:lpstr>
      <vt:lpstr>Urutan proses DBMS ketika mengakses suatu record dalam basis data</vt:lpstr>
      <vt:lpstr>Urutan proses DBMS ketika mengakses suatu record dalam basis data</vt:lpstr>
      <vt:lpstr>Perbedaan Schema dan subschema ?</vt:lpstr>
      <vt:lpstr>Slide 15</vt:lpstr>
    </vt:vector>
  </TitlesOfParts>
  <Company>Bluebox Brotherhood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II SISTEM BASIS DATA</dc:title>
  <dc:creator>ty0_vE</dc:creator>
  <cp:lastModifiedBy>Syabil M Somantri</cp:lastModifiedBy>
  <cp:revision>58</cp:revision>
  <dcterms:created xsi:type="dcterms:W3CDTF">2010-02-26T07:03:10Z</dcterms:created>
  <dcterms:modified xsi:type="dcterms:W3CDTF">2013-04-01T07:51:09Z</dcterms:modified>
</cp:coreProperties>
</file>